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48" r:id="rId1"/>
  </p:sldMasterIdLst>
  <p:notesMasterIdLst>
    <p:notesMasterId r:id="rId36"/>
  </p:notesMasterIdLst>
  <p:handoutMasterIdLst>
    <p:handoutMasterId r:id="rId37"/>
  </p:handoutMasterIdLst>
  <p:sldIdLst>
    <p:sldId id="256" r:id="rId2"/>
    <p:sldId id="352" r:id="rId3"/>
    <p:sldId id="512" r:id="rId4"/>
    <p:sldId id="258" r:id="rId5"/>
    <p:sldId id="502" r:id="rId6"/>
    <p:sldId id="467" r:id="rId7"/>
    <p:sldId id="455" r:id="rId8"/>
    <p:sldId id="412" r:id="rId9"/>
    <p:sldId id="468" r:id="rId10"/>
    <p:sldId id="500" r:id="rId11"/>
    <p:sldId id="499" r:id="rId12"/>
    <p:sldId id="496" r:id="rId13"/>
    <p:sldId id="495" r:id="rId14"/>
    <p:sldId id="506" r:id="rId15"/>
    <p:sldId id="476" r:id="rId16"/>
    <p:sldId id="347" r:id="rId17"/>
    <p:sldId id="348" r:id="rId18"/>
    <p:sldId id="454" r:id="rId19"/>
    <p:sldId id="473" r:id="rId20"/>
    <p:sldId id="475" r:id="rId21"/>
    <p:sldId id="491" r:id="rId22"/>
    <p:sldId id="507" r:id="rId23"/>
    <p:sldId id="509" r:id="rId24"/>
    <p:sldId id="434" r:id="rId25"/>
    <p:sldId id="435" r:id="rId26"/>
    <p:sldId id="481" r:id="rId27"/>
    <p:sldId id="482" r:id="rId28"/>
    <p:sldId id="483" r:id="rId29"/>
    <p:sldId id="484" r:id="rId30"/>
    <p:sldId id="497" r:id="rId31"/>
    <p:sldId id="508" r:id="rId32"/>
    <p:sldId id="501" r:id="rId33"/>
    <p:sldId id="510" r:id="rId34"/>
    <p:sldId id="498" r:id="rId35"/>
  </p:sldIdLst>
  <p:sldSz cx="9144000" cy="5143500" type="screen16x9"/>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120">
          <p15:clr>
            <a:srgbClr val="A4A3A4"/>
          </p15:clr>
        </p15:guide>
        <p15:guide id="2"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0600"/>
    <a:srgbClr val="0C2340"/>
    <a:srgbClr val="F7B865"/>
    <a:srgbClr val="56FB29"/>
    <a:srgbClr val="D9D9D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1838" autoAdjust="0"/>
    <p:restoredTop sz="91172" autoAdjust="0"/>
  </p:normalViewPr>
  <p:slideViewPr>
    <p:cSldViewPr snapToGrid="0" snapToObjects="1">
      <p:cViewPr varScale="1">
        <p:scale>
          <a:sx n="73" d="100"/>
          <a:sy n="73" d="100"/>
        </p:scale>
        <p:origin x="67" y="226"/>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95" d="100"/>
          <a:sy n="95" d="100"/>
        </p:scale>
        <p:origin x="-4520" y="-112"/>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6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vl1pPr>
          </a:lstStyle>
          <a:p>
            <a:fld id="{A60C01F8-7A96-1A42-A5C1-A6293913991B}" type="datetime1">
              <a:rPr lang="en-AU" smtClean="0"/>
              <a:t>23/10/2020</a:t>
            </a:fld>
            <a:endParaRPr lang="en-US"/>
          </a:p>
        </p:txBody>
      </p:sp>
      <p:sp>
        <p:nvSpPr>
          <p:cNvPr id="4" name="Footer Placeholder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vl1pPr>
          </a:lstStyle>
          <a:p>
            <a:fld id="{B03F6A53-947D-664F-86C6-7EA2E2AF7512}" type="slidenum">
              <a:rPr lang="en-US" smtClean="0"/>
              <a:t>‹#›</a:t>
            </a:fld>
            <a:endParaRPr lang="en-US"/>
          </a:p>
        </p:txBody>
      </p:sp>
    </p:spTree>
    <p:extLst>
      <p:ext uri="{BB962C8B-B14F-4D97-AF65-F5344CB8AC3E}">
        <p14:creationId xmlns:p14="http://schemas.microsoft.com/office/powerpoint/2010/main" val="31749866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100" y="0"/>
            <a:ext cx="2944813" cy="495300"/>
          </a:xfrm>
          <a:prstGeom prst="rect">
            <a:avLst/>
          </a:prstGeom>
        </p:spPr>
        <p:txBody>
          <a:bodyPr vert="horz" lIns="91440" tIns="45720" rIns="91440" bIns="45720" rtlCol="0"/>
          <a:lstStyle>
            <a:lvl1pPr algn="r">
              <a:defRPr sz="1200"/>
            </a:lvl1pPr>
          </a:lstStyle>
          <a:p>
            <a:fld id="{290F5882-1633-C84E-BDD4-8A584B4C4483}" type="datetime1">
              <a:rPr lang="en-AU" smtClean="0"/>
              <a:t>23/10/2020</a:t>
            </a:fld>
            <a:endParaRPr lang="en-US"/>
          </a:p>
        </p:txBody>
      </p:sp>
      <p:sp>
        <p:nvSpPr>
          <p:cNvPr id="4" name="Slide Image Placeholder 3"/>
          <p:cNvSpPr>
            <a:spLocks noGrp="1" noRot="1" noChangeAspect="1"/>
          </p:cNvSpPr>
          <p:nvPr>
            <p:ph type="sldImg" idx="2"/>
          </p:nvPr>
        </p:nvSpPr>
        <p:spPr>
          <a:xfrm>
            <a:off x="95250" y="742950"/>
            <a:ext cx="6604000" cy="3714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6" name="Footer Placeholder 5"/>
          <p:cNvSpPr>
            <a:spLocks noGrp="1"/>
          </p:cNvSpPr>
          <p:nvPr>
            <p:ph type="ftr" sz="quarter" idx="4"/>
          </p:nvPr>
        </p:nvSpPr>
        <p:spPr>
          <a:xfrm>
            <a:off x="0" y="9409113"/>
            <a:ext cx="2944813"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100" y="9409113"/>
            <a:ext cx="2944813" cy="495300"/>
          </a:xfrm>
          <a:prstGeom prst="rect">
            <a:avLst/>
          </a:prstGeom>
        </p:spPr>
        <p:txBody>
          <a:bodyPr vert="horz" lIns="91440" tIns="45720" rIns="91440" bIns="45720" rtlCol="0" anchor="b"/>
          <a:lstStyle>
            <a:lvl1pPr algn="r">
              <a:defRPr sz="1200"/>
            </a:lvl1pPr>
          </a:lstStyle>
          <a:p>
            <a:fld id="{4FDA4F87-D5C2-4945-AFCA-8B793D25881C}" type="slidenum">
              <a:rPr lang="en-US" smtClean="0"/>
              <a:t>‹#›</a:t>
            </a:fld>
            <a:endParaRPr lang="en-US"/>
          </a:p>
        </p:txBody>
      </p:sp>
    </p:spTree>
    <p:extLst>
      <p:ext uri="{BB962C8B-B14F-4D97-AF65-F5344CB8AC3E}">
        <p14:creationId xmlns:p14="http://schemas.microsoft.com/office/powerpoint/2010/main" val="196509890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33000" y="-4894263"/>
            <a:ext cx="20066000" cy="11288713"/>
          </a:xfrm>
        </p:spPr>
      </p:sp>
      <p:sp>
        <p:nvSpPr>
          <p:cNvPr id="3" name="Notes Placeholder 2"/>
          <p:cNvSpPr>
            <a:spLocks noGrp="1"/>
          </p:cNvSpPr>
          <p:nvPr>
            <p:ph type="body" idx="1"/>
          </p:nvPr>
        </p:nvSpPr>
        <p:spPr/>
        <p:txBody>
          <a:bodyPr>
            <a:normAutofit/>
          </a:bodyPr>
          <a:lstStyle/>
          <a:p>
            <a:r>
              <a:rPr lang="en-GB" sz="1200" kern="1200" dirty="0" smtClean="0">
                <a:solidFill>
                  <a:schemeClr val="tx1"/>
                </a:solidFill>
                <a:effectLst/>
                <a:latin typeface="+mn-lt"/>
                <a:ea typeface="+mn-ea"/>
                <a:cs typeface="+mn-cs"/>
              </a:rPr>
              <a:t>Charged particle therapy with </a:t>
            </a:r>
            <a:r>
              <a:rPr lang="en-GB" sz="1200" kern="1200" baseline="30000" dirty="0" smtClean="0">
                <a:solidFill>
                  <a:schemeClr val="tx1"/>
                </a:solidFill>
                <a:effectLst/>
                <a:latin typeface="+mn-lt"/>
                <a:ea typeface="+mn-ea"/>
                <a:cs typeface="+mn-cs"/>
              </a:rPr>
              <a:t>12</a:t>
            </a:r>
            <a:r>
              <a:rPr lang="en-GB" sz="1200" kern="1200" dirty="0" smtClean="0">
                <a:solidFill>
                  <a:schemeClr val="tx1"/>
                </a:solidFill>
                <a:effectLst/>
                <a:latin typeface="+mn-lt"/>
                <a:ea typeface="+mn-ea"/>
                <a:cs typeface="+mn-cs"/>
              </a:rPr>
              <a:t>C ions has the advantage of dose distribution over X-ray radiotherapy due to the Bragg Peak (BP) energy deposition profile. Charged particle therapy is normally used for the treatment of deep-seated tumours while preserving the surrounding healthy tissue.</a:t>
            </a:r>
          </a:p>
          <a:p>
            <a:endParaRPr lang="en-GB" sz="1200" kern="1200" dirty="0" smtClean="0">
              <a:solidFill>
                <a:schemeClr val="tx1"/>
              </a:solidFill>
              <a:effectLst/>
              <a:latin typeface="+mn-lt"/>
              <a:ea typeface="+mn-ea"/>
              <a:cs typeface="+mn-cs"/>
            </a:endParaRPr>
          </a:p>
          <a:p>
            <a:r>
              <a:rPr lang="en-AU" sz="1200" b="0" i="0" u="none" strike="noStrike" kern="1200" baseline="0" dirty="0" smtClean="0">
                <a:solidFill>
                  <a:schemeClr val="tx1"/>
                </a:solidFill>
                <a:latin typeface="+mn-lt"/>
                <a:ea typeface="+mn-ea"/>
                <a:cs typeface="+mn-cs"/>
              </a:rPr>
              <a:t>The conventional radiation (photon beam) has the strongest effect in shallow regions of the body and its effect is gradually decreasing with depth; in addition, it does not stop at a finite depth but is penetrating furthermore. Therefore, it causes damage to normal tissue before and after the </a:t>
            </a:r>
            <a:r>
              <a:rPr lang="en-AU" sz="1200" b="0" i="0" u="none" strike="noStrike" kern="1200" baseline="0" dirty="0" err="1" smtClean="0">
                <a:solidFill>
                  <a:schemeClr val="tx1"/>
                </a:solidFill>
                <a:latin typeface="+mn-lt"/>
                <a:ea typeface="+mn-ea"/>
                <a:cs typeface="+mn-cs"/>
              </a:rPr>
              <a:t>tumor</a:t>
            </a:r>
            <a:r>
              <a:rPr lang="en-AU" sz="1200" b="0" i="0" u="none" strike="noStrike" kern="1200" baseline="0" dirty="0" smtClean="0">
                <a:solidFill>
                  <a:schemeClr val="tx1"/>
                </a:solidFill>
                <a:latin typeface="+mn-lt"/>
                <a:ea typeface="+mn-ea"/>
                <a:cs typeface="+mn-cs"/>
              </a:rPr>
              <a:t>.</a:t>
            </a:r>
          </a:p>
          <a:p>
            <a:endParaRPr lang="en-AU" sz="1200" b="0" i="0" u="none" strike="noStrike" kern="1200" baseline="0" dirty="0" smtClean="0">
              <a:solidFill>
                <a:schemeClr val="tx1"/>
              </a:solidFill>
              <a:latin typeface="+mn-lt"/>
              <a:ea typeface="+mn-ea"/>
              <a:cs typeface="+mn-cs"/>
            </a:endParaRPr>
          </a:p>
          <a:p>
            <a:r>
              <a:rPr lang="en-AU" dirty="0" smtClean="0"/>
              <a:t>Carbon ions stop at the exact depth</a:t>
            </a:r>
            <a:r>
              <a:rPr lang="en-AU" baseline="0" dirty="0" smtClean="0"/>
              <a:t> </a:t>
            </a:r>
            <a:r>
              <a:rPr lang="en-AU" dirty="0" smtClean="0"/>
              <a:t>given by prescribed energy. Carbon ion therapy has the advantage that enormous</a:t>
            </a:r>
            <a:r>
              <a:rPr lang="en-AU" baseline="0" dirty="0" smtClean="0"/>
              <a:t> </a:t>
            </a:r>
            <a:r>
              <a:rPr lang="en-AU" dirty="0" smtClean="0"/>
              <a:t>effect on killing cells is shown only at the</a:t>
            </a:r>
            <a:r>
              <a:rPr lang="en-AU" baseline="0" dirty="0" smtClean="0"/>
              <a:t> </a:t>
            </a:r>
            <a:r>
              <a:rPr lang="en-AU" dirty="0" smtClean="0"/>
              <a:t>point where they stop.</a:t>
            </a:r>
            <a:r>
              <a:rPr lang="en-AU" baseline="0" dirty="0" smtClean="0"/>
              <a:t> The normal tissue located surrounding the </a:t>
            </a:r>
            <a:r>
              <a:rPr lang="en-AU" baseline="0" dirty="0" err="1" smtClean="0"/>
              <a:t>tumor</a:t>
            </a:r>
            <a:r>
              <a:rPr lang="en-AU" baseline="0" dirty="0" smtClean="0"/>
              <a:t> can be preserved (green regions)</a:t>
            </a:r>
            <a:endParaRPr lang="en-US" dirty="0"/>
          </a:p>
        </p:txBody>
      </p:sp>
      <p:sp>
        <p:nvSpPr>
          <p:cNvPr id="4" name="Slide Number Placeholder 3"/>
          <p:cNvSpPr>
            <a:spLocks noGrp="1"/>
          </p:cNvSpPr>
          <p:nvPr>
            <p:ph type="sldNum" sz="quarter" idx="10"/>
          </p:nvPr>
        </p:nvSpPr>
        <p:spPr>
          <a:xfrm>
            <a:off x="3848647" y="9408981"/>
            <a:ext cx="2944283" cy="495300"/>
          </a:xfrm>
          <a:prstGeom prst="rect">
            <a:avLst/>
          </a:prstGeom>
        </p:spPr>
        <p:txBody>
          <a:bodyPr/>
          <a:lstStyle/>
          <a:p>
            <a:fld id="{101303F3-6DF2-46AE-8EE6-F67ED0C29E9B}" type="slidenum">
              <a:rPr lang="en-US" smtClean="0"/>
              <a:pPr/>
              <a:t>5</a:t>
            </a:fld>
            <a:endParaRPr lang="en-US"/>
          </a:p>
        </p:txBody>
      </p:sp>
    </p:spTree>
    <p:extLst>
      <p:ext uri="{BB962C8B-B14F-4D97-AF65-F5344CB8AC3E}">
        <p14:creationId xmlns:p14="http://schemas.microsoft.com/office/powerpoint/2010/main" val="368033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pitchFamily="18" charset="0"/>
              <a:buNone/>
              <a:tabLst/>
              <a:defRPr/>
            </a:pPr>
            <a:r>
              <a:rPr lang="en-AU" sz="1200" kern="1200" dirty="0" err="1" smtClean="0">
                <a:solidFill>
                  <a:srgbClr val="000000"/>
                </a:solidFill>
                <a:effectLst/>
                <a:latin typeface="Times New Roman" pitchFamily="18" charset="0"/>
                <a:ea typeface="+mn-ea"/>
                <a:cs typeface="+mn-cs"/>
              </a:rPr>
              <a:t>Microdosimetry</a:t>
            </a:r>
            <a:r>
              <a:rPr lang="en-AU" sz="1200" kern="1200" dirty="0" smtClean="0">
                <a:solidFill>
                  <a:srgbClr val="000000"/>
                </a:solidFill>
                <a:effectLst/>
                <a:latin typeface="Times New Roman" pitchFamily="18" charset="0"/>
                <a:ea typeface="+mn-ea"/>
                <a:cs typeface="+mn-cs"/>
              </a:rPr>
              <a:t> </a:t>
            </a:r>
            <a:r>
              <a:rPr lang="en-AU" sz="1200" kern="1200" dirty="0">
                <a:solidFill>
                  <a:srgbClr val="000000"/>
                </a:solidFill>
                <a:effectLst/>
                <a:latin typeface="Times New Roman" pitchFamily="18" charset="0"/>
                <a:ea typeface="+mn-ea"/>
                <a:cs typeface="+mn-cs"/>
              </a:rPr>
              <a:t>is essentially the study of the distribution of energy deposited by radiation within microscopic sized volumes in media, called sites. It aims to relate the type of radiation and its energy distributions within matter, to a biological effect. The problem is that radiations of different types and energies do differing amounts of damage but can produce</a:t>
            </a:r>
            <a:r>
              <a:rPr lang="en-AU" sz="1200" kern="1200" baseline="0" dirty="0">
                <a:solidFill>
                  <a:srgbClr val="000000"/>
                </a:solidFill>
                <a:effectLst/>
                <a:latin typeface="Times New Roman" pitchFamily="18" charset="0"/>
                <a:ea typeface="+mn-ea"/>
                <a:cs typeface="+mn-cs"/>
              </a:rPr>
              <a:t> the </a:t>
            </a:r>
            <a:r>
              <a:rPr lang="en-AU" sz="1200" kern="1200" dirty="0">
                <a:solidFill>
                  <a:srgbClr val="000000"/>
                </a:solidFill>
                <a:effectLst/>
                <a:latin typeface="Times New Roman" pitchFamily="18" charset="0"/>
                <a:ea typeface="+mn-ea"/>
                <a:cs typeface="+mn-cs"/>
              </a:rPr>
              <a:t>same absorbed dose</a:t>
            </a:r>
            <a:r>
              <a:rPr lang="en-AU" sz="1200" kern="1200" baseline="0" dirty="0">
                <a:solidFill>
                  <a:srgbClr val="000000"/>
                </a:solidFill>
                <a:effectLst/>
                <a:latin typeface="Times New Roman" pitchFamily="18" charset="0"/>
                <a:ea typeface="+mn-ea"/>
                <a:cs typeface="+mn-cs"/>
              </a:rPr>
              <a:t>, rendering conventional dosimetry somewhat useless. </a:t>
            </a:r>
            <a:endParaRPr lang="en-AU" sz="1200" b="0" i="0" u="none" strike="noStrike" kern="1200" baseline="0" dirty="0" smtClean="0">
              <a:solidFill>
                <a:schemeClr val="tx1"/>
              </a:solidFill>
              <a:latin typeface="+mn-lt"/>
              <a:ea typeface="+mn-ea"/>
              <a:cs typeface="+mn-cs"/>
            </a:endParaRPr>
          </a:p>
          <a:p>
            <a:endParaRPr lang="en-US" dirty="0"/>
          </a:p>
        </p:txBody>
      </p:sp>
    </p:spTree>
    <p:extLst>
      <p:ext uri="{BB962C8B-B14F-4D97-AF65-F5344CB8AC3E}">
        <p14:creationId xmlns:p14="http://schemas.microsoft.com/office/powerpoint/2010/main" val="2140301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07762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solidFill>
                  <a:srgbClr val="FF0000"/>
                </a:solidFill>
              </a:rPr>
              <a:t>1x0.1 for single cell</a:t>
            </a:r>
          </a:p>
          <a:p>
            <a:r>
              <a:rPr lang="en-AU" dirty="0">
                <a:solidFill>
                  <a:srgbClr val="FF0000"/>
                </a:solidFill>
              </a:rPr>
              <a:t>6.7x0.1 for 5x3 picture</a:t>
            </a:r>
          </a:p>
          <a:p>
            <a:r>
              <a:rPr lang="en-AU" dirty="0">
                <a:solidFill>
                  <a:srgbClr val="FF0000"/>
                </a:solidFill>
              </a:rPr>
              <a:t>no cross talk due to beautiful technology</a:t>
            </a:r>
            <a:endParaRPr lang="en-AU" dirty="0"/>
          </a:p>
        </p:txBody>
      </p:sp>
      <p:sp>
        <p:nvSpPr>
          <p:cNvPr id="4" name="Slide Number Placeholder 3"/>
          <p:cNvSpPr>
            <a:spLocks noGrp="1"/>
          </p:cNvSpPr>
          <p:nvPr>
            <p:ph type="sldNum" sz="quarter" idx="10"/>
          </p:nvPr>
        </p:nvSpPr>
        <p:spPr/>
        <p:txBody>
          <a:bodyPr/>
          <a:lstStyle/>
          <a:p>
            <a:fld id="{1E1F7691-1EC2-4D10-918F-CD316A72790F}" type="slidenum">
              <a:rPr lang="en-AU" smtClean="0"/>
              <a:t>9</a:t>
            </a:fld>
            <a:endParaRPr lang="en-AU"/>
          </a:p>
        </p:txBody>
      </p:sp>
    </p:spTree>
    <p:extLst>
      <p:ext uri="{BB962C8B-B14F-4D97-AF65-F5344CB8AC3E}">
        <p14:creationId xmlns:p14="http://schemas.microsoft.com/office/powerpoint/2010/main" val="2455767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ja-JP" altLang="en-US" dirty="0" smtClean="0">
              <a:ea typeface="ＭＳ Ｐ明朝" charset="-128"/>
            </a:endParaRPr>
          </a:p>
        </p:txBody>
      </p:sp>
    </p:spTree>
    <p:extLst>
      <p:ext uri="{BB962C8B-B14F-4D97-AF65-F5344CB8AC3E}">
        <p14:creationId xmlns:p14="http://schemas.microsoft.com/office/powerpoint/2010/main" val="3177512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8725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63933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031630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BD3BAE0D-13C4-439D-B173-CC5714CF0D4E}" type="slidenum">
              <a:rPr lang="en-AU" smtClean="0"/>
              <a:t>18</a:t>
            </a:fld>
            <a:endParaRPr lang="en-AU"/>
          </a:p>
        </p:txBody>
      </p:sp>
    </p:spTree>
    <p:extLst>
      <p:ext uri="{BB962C8B-B14F-4D97-AF65-F5344CB8AC3E}">
        <p14:creationId xmlns:p14="http://schemas.microsoft.com/office/powerpoint/2010/main" val="4209438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FDA4F87-D5C2-4945-AFCA-8B793D25881C}" type="slidenum">
              <a:rPr lang="en-US" smtClean="0"/>
              <a:t>21</a:t>
            </a:fld>
            <a:endParaRPr lang="en-US"/>
          </a:p>
        </p:txBody>
      </p:sp>
    </p:spTree>
    <p:extLst>
      <p:ext uri="{BB962C8B-B14F-4D97-AF65-F5344CB8AC3E}">
        <p14:creationId xmlns:p14="http://schemas.microsoft.com/office/powerpoint/2010/main" val="1307482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xfrm>
            <a:off x="3885361" y="8684633"/>
            <a:ext cx="2971066" cy="457923"/>
          </a:xfrm>
          <a:prstGeom prst="rect">
            <a:avLst/>
          </a:prstGeom>
          <a:noFill/>
        </p:spPr>
        <p:txBody>
          <a:bodyPr lIns="86237" tIns="43119" rIns="86237" bIns="43119"/>
          <a:lstStyle/>
          <a:p>
            <a:fld id="{C9844952-555B-4D0F-B76A-441D6E5280E4}" type="slidenum">
              <a:rPr lang="de-DE" smtClean="0">
                <a:solidFill>
                  <a:prstClr val="black"/>
                </a:solidFill>
                <a:latin typeface="Flamauow Book" pitchFamily="50" charset="0"/>
                <a:cs typeface="Arial" pitchFamily="34" charset="0"/>
              </a:rPr>
              <a:pPr/>
              <a:t>23</a:t>
            </a:fld>
            <a:endParaRPr lang="de-DE" dirty="0">
              <a:solidFill>
                <a:prstClr val="black"/>
              </a:solidFill>
              <a:latin typeface="Flamauow Book" pitchFamily="50" charset="0"/>
              <a:cs typeface="Arial" pitchFamily="34" charset="0"/>
            </a:endParaRPr>
          </a:p>
        </p:txBody>
      </p:sp>
      <p:sp>
        <p:nvSpPr>
          <p:cNvPr id="100355" name="Rectangle 2"/>
          <p:cNvSpPr>
            <a:spLocks noGrp="1" noRot="1" noChangeAspect="1" noChangeArrowheads="1" noTextEdit="1"/>
          </p:cNvSpPr>
          <p:nvPr>
            <p:ph type="sldImg"/>
          </p:nvPr>
        </p:nvSpPr>
        <p:spPr>
          <a:xfrm>
            <a:off x="431800" y="711200"/>
            <a:ext cx="6056313" cy="3406775"/>
          </a:xfrm>
          <a:ln/>
        </p:spPr>
      </p:sp>
      <p:sp>
        <p:nvSpPr>
          <p:cNvPr id="100356" name="Rectangle 3"/>
          <p:cNvSpPr>
            <a:spLocks noGrp="1" noChangeArrowheads="1"/>
          </p:cNvSpPr>
          <p:nvPr>
            <p:ph type="body" idx="1"/>
          </p:nvPr>
        </p:nvSpPr>
        <p:spPr>
          <a:xfrm>
            <a:off x="942622" y="4330761"/>
            <a:ext cx="5030983" cy="4118412"/>
          </a:xfrm>
          <a:noFill/>
          <a:ln/>
        </p:spPr>
        <p:txBody>
          <a:bodyPr/>
          <a:lstStyle/>
          <a:p>
            <a:endParaRPr lang="de-DE" dirty="0">
              <a:latin typeface="Flamauow Book" pitchFamily="50" charset="0"/>
            </a:endParaRPr>
          </a:p>
        </p:txBody>
      </p:sp>
    </p:spTree>
    <p:extLst>
      <p:ext uri="{BB962C8B-B14F-4D97-AF65-F5344CB8AC3E}">
        <p14:creationId xmlns:p14="http://schemas.microsoft.com/office/powerpoint/2010/main" val="4215660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the realistic shielding configuration of the Columbus module docked at the ISS was found in the literature so</a:t>
            </a:r>
            <a:r>
              <a:rPr lang="en-US" sz="1200" kern="1200" baseline="0" dirty="0" smtClean="0">
                <a:solidFill>
                  <a:schemeClr val="tx1"/>
                </a:solidFill>
                <a:effectLst/>
                <a:latin typeface="+mn-lt"/>
                <a:ea typeface="+mn-ea"/>
                <a:cs typeface="+mn-cs"/>
              </a:rPr>
              <a:t> we reproduce our own sample </a:t>
            </a:r>
            <a:r>
              <a:rPr lang="en-US" sz="1200" kern="1200" dirty="0" smtClean="0">
                <a:solidFill>
                  <a:schemeClr val="tx1"/>
                </a:solidFill>
                <a:effectLst/>
                <a:latin typeface="+mn-lt"/>
                <a:ea typeface="+mn-ea"/>
                <a:cs typeface="+mn-cs"/>
              </a:rPr>
              <a:t>of the</a:t>
            </a:r>
            <a:r>
              <a:rPr lang="en-US" sz="1200" kern="1200" baseline="0" dirty="0" smtClean="0">
                <a:solidFill>
                  <a:schemeClr val="tx1"/>
                </a:solidFill>
                <a:effectLst/>
                <a:latin typeface="+mn-lt"/>
                <a:ea typeface="+mn-ea"/>
                <a:cs typeface="+mn-cs"/>
              </a:rPr>
              <a:t> layers (photo on the right bottom) based on specification about the material shown in the table (top right).</a:t>
            </a:r>
          </a:p>
          <a:p>
            <a:r>
              <a:rPr lang="en-US" sz="1200" kern="1200" baseline="0" dirty="0" smtClean="0">
                <a:solidFill>
                  <a:schemeClr val="tx1"/>
                </a:solidFill>
                <a:effectLst/>
                <a:latin typeface="+mn-lt"/>
                <a:ea typeface="+mn-ea"/>
                <a:cs typeface="+mn-cs"/>
              </a:rPr>
              <a:t>The Columbus “wall” was represented as: 4 layers for the Pressurized Shell (MLI was not available) and 2 extra layers for the Out-fitting.</a:t>
            </a:r>
          </a:p>
          <a:p>
            <a:r>
              <a:rPr lang="en-US" sz="1200" kern="1200" baseline="0" dirty="0" smtClean="0">
                <a:solidFill>
                  <a:schemeClr val="tx1"/>
                </a:solidFill>
                <a:effectLst/>
                <a:latin typeface="+mn-lt"/>
                <a:ea typeface="+mn-ea"/>
                <a:cs typeface="+mn-cs"/>
              </a:rPr>
              <a:t>The Out-fitting is modeled to include a </a:t>
            </a:r>
            <a:r>
              <a:rPr lang="en-US" sz="1200" kern="1200" dirty="0" smtClean="0">
                <a:solidFill>
                  <a:schemeClr val="tx1"/>
                </a:solidFill>
                <a:effectLst/>
                <a:latin typeface="+mn-lt"/>
                <a:ea typeface="+mn-ea"/>
                <a:cs typeface="+mn-cs"/>
              </a:rPr>
              <a:t>great number of devices and structures located inside the habitable volume of the Columbus that do not influence the structure’s resistance of the spacecraft but effect astronauts’ shielding.</a:t>
            </a:r>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r>
              <a:rPr lang="en-AU" dirty="0" smtClean="0"/>
              <a:t>We</a:t>
            </a:r>
            <a:r>
              <a:rPr lang="en-AU" baseline="0" dirty="0" smtClean="0"/>
              <a:t> considered several configurations using these standards materials. We studied what we call “full wall”, meaning all 6 layers, only the pressurized shell, and we also change the order of layers to see the consequences.</a:t>
            </a:r>
          </a:p>
          <a:p>
            <a:endParaRPr lang="en-AU"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AU" baseline="0" dirty="0" smtClean="0"/>
              <a:t>Secondly, as it is well know that aluminium is the main responsible of fragmentation of energetic heavy ions and production of secondary particles, as neutrons for instance, that </a:t>
            </a:r>
            <a:r>
              <a:rPr lang="en-US" sz="1200" kern="1200" dirty="0" smtClean="0">
                <a:solidFill>
                  <a:schemeClr val="tx1"/>
                </a:solidFill>
                <a:effectLst/>
                <a:latin typeface="+mn-lt"/>
                <a:ea typeface="+mn-ea"/>
                <a:cs typeface="+mn-cs"/>
              </a:rPr>
              <a:t>can cause higher biological damage. Thus we</a:t>
            </a:r>
            <a:r>
              <a:rPr lang="en-US" sz="1200" kern="1200" baseline="0" dirty="0" smtClean="0">
                <a:solidFill>
                  <a:schemeClr val="tx1"/>
                </a:solidFill>
                <a:effectLst/>
                <a:latin typeface="+mn-lt"/>
                <a:ea typeface="+mn-ea"/>
                <a:cs typeface="+mn-cs"/>
              </a:rPr>
              <a:t> decided to compare the shielding efficiency of those configurations cited above by </a:t>
            </a:r>
            <a:r>
              <a:rPr lang="en-US" sz="1200" b="1" kern="1200" baseline="0" dirty="0" smtClean="0">
                <a:solidFill>
                  <a:schemeClr val="tx1"/>
                </a:solidFill>
                <a:effectLst/>
                <a:latin typeface="+mn-lt"/>
                <a:ea typeface="+mn-ea"/>
                <a:cs typeface="+mn-cs"/>
              </a:rPr>
              <a:t>replacing the aluminum layers with suggested materials as Carbon Fiber, </a:t>
            </a:r>
            <a:r>
              <a:rPr lang="en-US" sz="1200" b="1" dirty="0" err="1" smtClean="0">
                <a:solidFill>
                  <a:srgbClr val="002060"/>
                </a:solidFill>
              </a:rPr>
              <a:t>Polyoxymethylene</a:t>
            </a:r>
            <a:r>
              <a:rPr lang="en-US" sz="1200" b="1" dirty="0" smtClean="0">
                <a:solidFill>
                  <a:srgbClr val="002060"/>
                </a:solidFill>
              </a:rPr>
              <a:t>, and Perspex.</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smtClean="0">
              <a:solidFill>
                <a:srgbClr val="00206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002060"/>
                </a:solidFill>
              </a:rPr>
              <a:t>Requirement</a:t>
            </a:r>
            <a:r>
              <a:rPr lang="en-US" sz="1200" b="1" baseline="0" dirty="0" smtClean="0">
                <a:solidFill>
                  <a:srgbClr val="002060"/>
                </a:solidFill>
              </a:rPr>
              <a:t> for the replacement: do not vary the mass of the original Columbus shielding design, so we kept the areal density constant, and we calculated the thickness of the new material to be used instead.</a:t>
            </a:r>
            <a:endParaRPr lang="en-US" sz="1200" b="1" dirty="0" smtClean="0">
              <a:solidFill>
                <a:srgbClr val="002060"/>
              </a:solidFill>
            </a:endParaRPr>
          </a:p>
          <a:p>
            <a:endParaRPr lang="en-AU" baseline="0" dirty="0" smtClean="0"/>
          </a:p>
          <a:p>
            <a:endParaRPr lang="en-AU" baseline="0" dirty="0" smtClean="0"/>
          </a:p>
        </p:txBody>
      </p:sp>
      <p:sp>
        <p:nvSpPr>
          <p:cNvPr id="4" name="Footer Placeholder 3"/>
          <p:cNvSpPr>
            <a:spLocks noGrp="1"/>
          </p:cNvSpPr>
          <p:nvPr>
            <p:ph type="ftr" sz="quarter" idx="10"/>
          </p:nvPr>
        </p:nvSpPr>
        <p:spPr/>
        <p:txBody>
          <a:bodyPr/>
          <a:lstStyle/>
          <a:p>
            <a:r>
              <a:rPr lang="en-AU" smtClean="0"/>
              <a:t>Stefania Peracchi, NSREC 2020</a:t>
            </a:r>
            <a:endParaRPr lang="en-AU"/>
          </a:p>
        </p:txBody>
      </p:sp>
    </p:spTree>
    <p:extLst>
      <p:ext uri="{BB962C8B-B14F-4D97-AF65-F5344CB8AC3E}">
        <p14:creationId xmlns:p14="http://schemas.microsoft.com/office/powerpoint/2010/main" val="288962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a:t>
            </a:r>
            <a:r>
              <a:rPr lang="en-AU" baseline="0" dirty="0" smtClean="0"/>
              <a:t> am going now to show some of the results, starting from the “Standard Full wall configuration” irradiated with 490 MeV/u silicon ions.</a:t>
            </a:r>
          </a:p>
          <a:p>
            <a:r>
              <a:rPr lang="en-AU" dirty="0" smtClean="0"/>
              <a:t>We wanted</a:t>
            </a:r>
            <a:r>
              <a:rPr lang="en-AU" baseline="0" dirty="0" smtClean="0"/>
              <a:t> to evaluate the shielding efficiency of each layer in the Columbus, so as we can see in this simplistic animation, we set up our SOI Mushroom, with the 10mm PMMA converter, and we add one layer at a time in front of it till the full sample was built. For each step, we measured the microdosimetric spectrum, the Average quality factor Q and the dose equivalent Hp(10). </a:t>
            </a:r>
          </a:p>
          <a:p>
            <a:endParaRPr lang="en-AU" baseline="0" dirty="0" smtClean="0"/>
          </a:p>
          <a:p>
            <a:r>
              <a:rPr lang="en-AU" baseline="0" dirty="0" smtClean="0"/>
              <a:t>The microdosimetric spectra seem not to vary a lot while adding the first 4 layers of the pressurized shell, meaning primary silicon ions pass through the shell and do not interact with it, or very slightly.  Consequently the quality factor and the dose are almost unvaried. However, when the 5</a:t>
            </a:r>
            <a:r>
              <a:rPr lang="en-AU" baseline="30000" dirty="0" smtClean="0"/>
              <a:t>th</a:t>
            </a:r>
            <a:r>
              <a:rPr lang="en-AU" baseline="0" dirty="0" smtClean="0"/>
              <a:t> aluminium layer, 28mm thick is added the dose increase of 54%. Silicon ions interact with aluminium and slow down in energy, increasing their LET closer to 100keV/um and consequently the Q increase as well (as we can see in the ICRP graph), thus the dose.</a:t>
            </a:r>
          </a:p>
          <a:p>
            <a:r>
              <a:rPr lang="en-AU" baseline="0" dirty="0" smtClean="0"/>
              <a:t>Because the peak remains well defined , we can say that the 6</a:t>
            </a:r>
            <a:r>
              <a:rPr lang="en-AU" baseline="30000" dirty="0" smtClean="0"/>
              <a:t>th</a:t>
            </a:r>
            <a:r>
              <a:rPr lang="en-AU" baseline="0" dirty="0" smtClean="0"/>
              <a:t> layer of Kevlar-Epoxy contributes to an increase of dose due to the incoming silicon ions lowered in energy and also higher LET fragments. </a:t>
            </a:r>
          </a:p>
          <a:p>
            <a:endParaRPr lang="en-AU" baseline="0" dirty="0" smtClean="0"/>
          </a:p>
          <a:p>
            <a:r>
              <a:rPr lang="en-AU" baseline="0" dirty="0" smtClean="0"/>
              <a:t>Finally,  490MeV/u silicon ions are not fully stopped by the current Columbus wall and the dose inside the spacecraft (behind the full wall) is double the dose outside the spacecraft (in absence of shielding).</a:t>
            </a:r>
            <a:endParaRPr lang="en-AU" dirty="0"/>
          </a:p>
        </p:txBody>
      </p:sp>
      <p:sp>
        <p:nvSpPr>
          <p:cNvPr id="4" name="Footer Placeholder 3"/>
          <p:cNvSpPr>
            <a:spLocks noGrp="1"/>
          </p:cNvSpPr>
          <p:nvPr>
            <p:ph type="ftr" sz="quarter" idx="10"/>
          </p:nvPr>
        </p:nvSpPr>
        <p:spPr/>
        <p:txBody>
          <a:bodyPr/>
          <a:lstStyle/>
          <a:p>
            <a:r>
              <a:rPr lang="en-AU" smtClean="0"/>
              <a:t>Stefania Peracchi, NSREC 2020</a:t>
            </a:r>
            <a:endParaRPr lang="en-AU"/>
          </a:p>
        </p:txBody>
      </p:sp>
    </p:spTree>
    <p:extLst>
      <p:ext uri="{BB962C8B-B14F-4D97-AF65-F5344CB8AC3E}">
        <p14:creationId xmlns:p14="http://schemas.microsoft.com/office/powerpoint/2010/main" val="3298030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a:t>
            </a:r>
            <a:r>
              <a:rPr lang="en-AU" baseline="0" dirty="0" smtClean="0"/>
              <a:t> full wall configuration was irradiated also with 290 MeV/u Carbon ions and 400 MeV/u Neon ions.</a:t>
            </a:r>
          </a:p>
          <a:p>
            <a:r>
              <a:rPr lang="en-AU" baseline="0" dirty="0" smtClean="0"/>
              <a:t>The microdosimetric spectra happen to have the same behaviour: shift to higher lineal energy while adding layers, meaning a slowing down in energy of primary ions and production of secondary particles. </a:t>
            </a:r>
          </a:p>
          <a:p>
            <a:endParaRPr lang="en-AU" dirty="0" smtClean="0"/>
          </a:p>
          <a:p>
            <a:r>
              <a:rPr lang="en-AU" dirty="0" smtClean="0"/>
              <a:t>The</a:t>
            </a:r>
            <a:r>
              <a:rPr lang="en-AU" baseline="0" dirty="0" smtClean="0"/>
              <a:t> values of doses equivalent are more than twice bigger inside the spacecraft than outside for incoming </a:t>
            </a:r>
            <a:r>
              <a:rPr lang="en-AU" dirty="0" smtClean="0"/>
              <a:t>Carbon and Neon ions.</a:t>
            </a:r>
            <a:endParaRPr lang="en-AU" dirty="0"/>
          </a:p>
        </p:txBody>
      </p:sp>
      <p:sp>
        <p:nvSpPr>
          <p:cNvPr id="4" name="Footer Placeholder 3"/>
          <p:cNvSpPr>
            <a:spLocks noGrp="1"/>
          </p:cNvSpPr>
          <p:nvPr>
            <p:ph type="ftr" sz="quarter" idx="10"/>
          </p:nvPr>
        </p:nvSpPr>
        <p:spPr/>
        <p:txBody>
          <a:bodyPr/>
          <a:lstStyle/>
          <a:p>
            <a:r>
              <a:rPr lang="en-AU" smtClean="0"/>
              <a:t>Stefania Peracchi, NSREC 2020</a:t>
            </a:r>
            <a:endParaRPr lang="en-AU"/>
          </a:p>
        </p:txBody>
      </p:sp>
    </p:spTree>
    <p:extLst>
      <p:ext uri="{BB962C8B-B14F-4D97-AF65-F5344CB8AC3E}">
        <p14:creationId xmlns:p14="http://schemas.microsoft.com/office/powerpoint/2010/main" val="2118248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AU" dirty="0" smtClean="0"/>
                  <a:t>Confirming that the</a:t>
                </a:r>
                <a:r>
                  <a:rPr lang="en-AU" baseline="0" dirty="0" smtClean="0"/>
                  <a:t> aluminium is the most responsible of the dose and quality factor increase due to secondary particles production, we decided to substitute it with PMMA first.</a:t>
                </a:r>
              </a:p>
              <a:p>
                <a:endParaRPr lang="en-AU" baseline="0" dirty="0" smtClean="0"/>
              </a:p>
              <a:p>
                <a:r>
                  <a:rPr lang="en-AU" baseline="0" dirty="0" smtClean="0"/>
                  <a:t>Following the requirement of </a:t>
                </a:r>
                <a:r>
                  <a:rPr lang="en-AU" b="1" baseline="0" dirty="0" smtClean="0"/>
                  <a:t>constant areal density, </a:t>
                </a:r>
                <a:r>
                  <a:rPr lang="en-AU" baseline="0" dirty="0" smtClean="0"/>
                  <a:t>the 5</a:t>
                </a:r>
                <a:r>
                  <a:rPr lang="en-AU" baseline="30000" dirty="0" smtClean="0"/>
                  <a:t>th</a:t>
                </a:r>
                <a:r>
                  <a:rPr lang="en-AU" baseline="0" dirty="0" smtClean="0"/>
                  <a:t> layer of aluminium (28 mm thick) was replaced by 62.7 mm of PMMA mass-equivalent and the full wall was irradiated with 400 MeV/u Neon and 490 MeV/u silicon ions. </a:t>
                </a:r>
              </a:p>
              <a:p>
                <a:r>
                  <a:rPr lang="en-AU" baseline="0" dirty="0" smtClean="0"/>
                  <a:t>PMMA does not fully stop ions which anyway deposit energy. </a:t>
                </a:r>
                <a:r>
                  <a:rPr lang="en-US" sz="1200" kern="1200" dirty="0" smtClean="0">
                    <a:solidFill>
                      <a:schemeClr val="tx1"/>
                    </a:solidFill>
                    <a:effectLst/>
                    <a:latin typeface="+mn-lt"/>
                    <a:ea typeface="+mn-ea"/>
                    <a:cs typeface="+mn-cs"/>
                  </a:rPr>
                  <a:t>Though, we</a:t>
                </a:r>
                <a:r>
                  <a:rPr lang="en-US" sz="1200" kern="1200" baseline="0" dirty="0" smtClean="0">
                    <a:solidFill>
                      <a:schemeClr val="tx1"/>
                    </a:solidFill>
                    <a:effectLst/>
                    <a:latin typeface="+mn-lt"/>
                    <a:ea typeface="+mn-ea"/>
                    <a:cs typeface="+mn-cs"/>
                  </a:rPr>
                  <a:t> can observe the “overkilling effect” happening for silicon ions: if PMMA is used, </a:t>
                </a:r>
                <a:r>
                  <a:rPr lang="en-US" sz="1200" kern="1200" dirty="0" smtClean="0">
                    <a:solidFill>
                      <a:schemeClr val="tx1"/>
                    </a:solidFill>
                    <a:effectLst/>
                    <a:latin typeface="+mn-lt"/>
                    <a:ea typeface="+mn-ea"/>
                    <a:cs typeface="+mn-cs"/>
                  </a:rPr>
                  <a:t>the microdosimetric spectrum shifted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the region of LET higher than 150 keV/</a:t>
                </a:r>
                <a:r>
                  <a:rPr lang="en-US" sz="1200" kern="1200" dirty="0" err="1" smtClean="0">
                    <a:solidFill>
                      <a:schemeClr val="tx1"/>
                    </a:solidFill>
                    <a:effectLst/>
                    <a:latin typeface="+mn-lt"/>
                    <a:ea typeface="+mn-ea"/>
                    <a:cs typeface="+mn-cs"/>
                  </a:rPr>
                  <a:t>μm</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corresponding to </a:t>
                </a:r>
                <a:r>
                  <a:rPr lang="en-US" sz="1200" kern="1200" dirty="0" smtClean="0">
                    <a:solidFill>
                      <a:schemeClr val="tx1"/>
                    </a:solidFill>
                    <a:effectLst/>
                    <a:latin typeface="+mn-lt"/>
                    <a:ea typeface="+mn-ea"/>
                    <a:cs typeface="+mn-cs"/>
                  </a:rPr>
                  <a:t>an over-clustering of ionization in one individual ion track,</a:t>
                </a:r>
                <a:r>
                  <a:rPr lang="en-US" sz="1200" kern="1200" baseline="0" dirty="0" smtClean="0">
                    <a:solidFill>
                      <a:schemeClr val="tx1"/>
                    </a:solidFill>
                    <a:effectLst/>
                    <a:latin typeface="+mn-lt"/>
                    <a:ea typeface="+mn-ea"/>
                    <a:cs typeface="+mn-cs"/>
                  </a:rPr>
                  <a:t> increasing the absorbed dose. On the contrary, t</a:t>
                </a:r>
                <a:r>
                  <a:rPr lang="en-US" sz="1200" kern="1200" dirty="0" smtClean="0">
                    <a:solidFill>
                      <a:schemeClr val="tx1"/>
                    </a:solidFill>
                    <a:effectLst/>
                    <a:latin typeface="+mn-lt"/>
                    <a:ea typeface="+mn-ea"/>
                    <a:cs typeface="+mn-cs"/>
                  </a:rPr>
                  <a:t>he Quality factor decreases for LET&gt;150 keV/</a:t>
                </a:r>
                <a:r>
                  <a:rPr lang="en-US" sz="1200" kern="1200" dirty="0" err="1" smtClean="0">
                    <a:solidFill>
                      <a:schemeClr val="tx1"/>
                    </a:solidFill>
                    <a:effectLst/>
                    <a:latin typeface="+mn-lt"/>
                    <a:ea typeface="+mn-ea"/>
                    <a:cs typeface="+mn-cs"/>
                  </a:rPr>
                  <a:t>μm</a:t>
                </a:r>
                <a:r>
                  <a:rPr lang="en-US" sz="1200" kern="1200" dirty="0" smtClean="0">
                    <a:solidFill>
                      <a:schemeClr val="tx1"/>
                    </a:solidFill>
                    <a:effectLst/>
                    <a:latin typeface="+mn-lt"/>
                    <a:ea typeface="+mn-ea"/>
                    <a:cs typeface="+mn-cs"/>
                  </a:rPr>
                  <a:t>, making the product </a:t>
                </a:r>
                <a14:m>
                  <m:oMath xmlns:m="http://schemas.openxmlformats.org/officeDocument/2006/math">
                    <m:acc>
                      <m:accPr>
                        <m:chr m:val="̅"/>
                        <m:ctrlPr>
                          <a:rPr lang="en-AU" sz="1200" i="1" kern="1200">
                            <a:solidFill>
                              <a:schemeClr val="tx1"/>
                            </a:solidFill>
                            <a:effectLst/>
                            <a:latin typeface="Cambria Math" panose="02040503050406030204" pitchFamily="18" charset="0"/>
                            <a:ea typeface="+mn-ea"/>
                            <a:cs typeface="+mn-cs"/>
                          </a:rPr>
                        </m:ctrlPr>
                      </m:accPr>
                      <m:e>
                        <m:r>
                          <a:rPr lang="en-US" sz="1200" i="1" kern="1200">
                            <a:solidFill>
                              <a:schemeClr val="tx1"/>
                            </a:solidFill>
                            <a:effectLst/>
                            <a:latin typeface="Cambria Math" panose="02040503050406030204" pitchFamily="18" charset="0"/>
                            <a:ea typeface="+mn-ea"/>
                            <a:cs typeface="+mn-cs"/>
                          </a:rPr>
                          <m:t>𝑄</m:t>
                        </m:r>
                      </m:e>
                    </m:acc>
                    <m:r>
                      <a:rPr lang="en-US" sz="1200" i="1" kern="1200">
                        <a:solidFill>
                          <a:schemeClr val="tx1"/>
                        </a:solidFill>
                        <a:effectLst/>
                        <a:latin typeface="Cambria Math" panose="02040503050406030204" pitchFamily="18" charset="0"/>
                        <a:ea typeface="+mn-ea"/>
                        <a:cs typeface="+mn-cs"/>
                      </a:rPr>
                      <m:t>∗</m:t>
                    </m:r>
                    <m:r>
                      <a:rPr lang="en-US" sz="1200" i="1" kern="1200">
                        <a:solidFill>
                          <a:schemeClr val="tx1"/>
                        </a:solidFill>
                        <a:effectLst/>
                        <a:latin typeface="Cambria Math" panose="02040503050406030204" pitchFamily="18" charset="0"/>
                        <a:ea typeface="+mn-ea"/>
                        <a:cs typeface="+mn-cs"/>
                      </a:rPr>
                      <m:t>𝐷</m:t>
                    </m:r>
                  </m:oMath>
                </a14:m>
                <a:r>
                  <a:rPr lang="en-US" sz="1200" kern="1200" dirty="0">
                    <a:solidFill>
                      <a:schemeClr val="tx1"/>
                    </a:solidFill>
                    <a:effectLst/>
                    <a:latin typeface="+mn-lt"/>
                    <a:ea typeface="+mn-ea"/>
                    <a:cs typeface="+mn-cs"/>
                  </a:rPr>
                  <a:t> describe the biological effect as </a:t>
                </a:r>
                <a:r>
                  <a:rPr lang="en-US" sz="1200" kern="1200" dirty="0" smtClean="0">
                    <a:solidFill>
                      <a:schemeClr val="tx1"/>
                    </a:solidFill>
                    <a:effectLst/>
                    <a:latin typeface="+mn-lt"/>
                    <a:ea typeface="+mn-ea"/>
                    <a:cs typeface="+mn-cs"/>
                  </a:rPr>
                  <a:t>constant, hence the dose equivalent. </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Also, as the microdosimetric spectra areas are always normalized to 1, the fact that the spectra amplitude of peaks for s</a:t>
                </a:r>
                <a:r>
                  <a:rPr lang="en-US" sz="1200" kern="1200" dirty="0" smtClean="0">
                    <a:solidFill>
                      <a:schemeClr val="tx1"/>
                    </a:solidFill>
                    <a:effectLst/>
                    <a:latin typeface="+mn-lt"/>
                    <a:ea typeface="+mn-ea"/>
                    <a:cs typeface="+mn-cs"/>
                  </a:rPr>
                  <a:t>ilicon</a:t>
                </a:r>
                <a:r>
                  <a:rPr lang="en-US" sz="1200" kern="1200" baseline="0" dirty="0" smtClean="0">
                    <a:solidFill>
                      <a:schemeClr val="tx1"/>
                    </a:solidFill>
                    <a:effectLst/>
                    <a:latin typeface="+mn-lt"/>
                    <a:ea typeface="+mn-ea"/>
                    <a:cs typeface="+mn-cs"/>
                  </a:rPr>
                  <a:t> ions is less than the ones for neon ions tells us that more fragments and neutrons have been produced in case of Silicon. </a:t>
                </a:r>
              </a:p>
              <a:p>
                <a:r>
                  <a:rPr lang="en-US" sz="1200" kern="1200" baseline="0" dirty="0" smtClean="0">
                    <a:solidFill>
                      <a:schemeClr val="tx1"/>
                    </a:solidFill>
                    <a:effectLst/>
                    <a:latin typeface="+mn-lt"/>
                    <a:ea typeface="+mn-ea"/>
                    <a:cs typeface="+mn-cs"/>
                  </a:rPr>
                  <a:t>Neon does not undergo such fragmentation, thus the field is predominantly characterized by primary ions with LET lower that 100keV/um, which increasing leads to an higher dose equivalent.</a:t>
                </a:r>
              </a:p>
            </p:txBody>
          </p:sp>
        </mc:Choice>
        <mc:Fallback xmlns="">
          <p:sp>
            <p:nvSpPr>
              <p:cNvPr id="3" name="Notes Placeholder 2"/>
              <p:cNvSpPr>
                <a:spLocks noGrp="1"/>
              </p:cNvSpPr>
              <p:nvPr>
                <p:ph type="body" idx="1"/>
              </p:nvPr>
            </p:nvSpPr>
            <p:spPr/>
            <p:txBody>
              <a:bodyPr/>
              <a:lstStyle/>
              <a:p>
                <a:r>
                  <a:rPr lang="en-AU" dirty="0" smtClean="0"/>
                  <a:t>Confirming that the</a:t>
                </a:r>
                <a:r>
                  <a:rPr lang="en-AU" baseline="0" dirty="0" smtClean="0"/>
                  <a:t> aluminium is the most responsible of the dose and quality factor increase due to secondary particles production, we decided to substitute it with PMMA first.</a:t>
                </a:r>
              </a:p>
              <a:p>
                <a:endParaRPr lang="en-AU" baseline="0" dirty="0" smtClean="0"/>
              </a:p>
              <a:p>
                <a:r>
                  <a:rPr lang="en-AU" baseline="0" dirty="0" smtClean="0"/>
                  <a:t>Following the requirement of </a:t>
                </a:r>
                <a:r>
                  <a:rPr lang="en-AU" b="1" baseline="0" dirty="0" smtClean="0"/>
                  <a:t>constant areal density, </a:t>
                </a:r>
                <a:r>
                  <a:rPr lang="en-AU" baseline="0" dirty="0" smtClean="0"/>
                  <a:t>the 5</a:t>
                </a:r>
                <a:r>
                  <a:rPr lang="en-AU" baseline="30000" dirty="0" smtClean="0"/>
                  <a:t>th</a:t>
                </a:r>
                <a:r>
                  <a:rPr lang="en-AU" baseline="0" dirty="0" smtClean="0"/>
                  <a:t> layer of aluminium (28 mm thick) was replaced by 62.7 mm of PMMA mass-equivalent and the full wall was irradiated with 400 MeV/u Neon and 490 MeV/u silicon ions. </a:t>
                </a:r>
              </a:p>
              <a:p>
                <a:r>
                  <a:rPr lang="en-AU" baseline="0" dirty="0" smtClean="0"/>
                  <a:t>PMMA does not fully stop ions which anyway deposit energy. </a:t>
                </a:r>
                <a:r>
                  <a:rPr lang="en-US" sz="1200" kern="1200" dirty="0" smtClean="0">
                    <a:solidFill>
                      <a:schemeClr val="tx1"/>
                    </a:solidFill>
                    <a:effectLst/>
                    <a:latin typeface="+mn-lt"/>
                    <a:ea typeface="+mn-ea"/>
                    <a:cs typeface="+mn-cs"/>
                  </a:rPr>
                  <a:t>Though, we</a:t>
                </a:r>
                <a:r>
                  <a:rPr lang="en-US" sz="1200" kern="1200" baseline="0" dirty="0" smtClean="0">
                    <a:solidFill>
                      <a:schemeClr val="tx1"/>
                    </a:solidFill>
                    <a:effectLst/>
                    <a:latin typeface="+mn-lt"/>
                    <a:ea typeface="+mn-ea"/>
                    <a:cs typeface="+mn-cs"/>
                  </a:rPr>
                  <a:t> can observe the “overkilling effect” happening for silicon ions: if PMMA is used, </a:t>
                </a:r>
                <a:r>
                  <a:rPr lang="en-US" sz="1200" kern="1200" dirty="0" smtClean="0">
                    <a:solidFill>
                      <a:schemeClr val="tx1"/>
                    </a:solidFill>
                    <a:effectLst/>
                    <a:latin typeface="+mn-lt"/>
                    <a:ea typeface="+mn-ea"/>
                    <a:cs typeface="+mn-cs"/>
                  </a:rPr>
                  <a:t>the microdosimetric spectrum shifted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to the region of LET higher than 150 keV/</a:t>
                </a:r>
                <a:r>
                  <a:rPr lang="en-US" sz="1200" kern="1200" dirty="0" err="1" smtClean="0">
                    <a:solidFill>
                      <a:schemeClr val="tx1"/>
                    </a:solidFill>
                    <a:effectLst/>
                    <a:latin typeface="+mn-lt"/>
                    <a:ea typeface="+mn-ea"/>
                    <a:cs typeface="+mn-cs"/>
                  </a:rPr>
                  <a:t>μm</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corresponding to </a:t>
                </a:r>
                <a:r>
                  <a:rPr lang="en-US" sz="1200" kern="1200" dirty="0" smtClean="0">
                    <a:solidFill>
                      <a:schemeClr val="tx1"/>
                    </a:solidFill>
                    <a:effectLst/>
                    <a:latin typeface="+mn-lt"/>
                    <a:ea typeface="+mn-ea"/>
                    <a:cs typeface="+mn-cs"/>
                  </a:rPr>
                  <a:t>an over-clustering of ionization in one individual ion track,</a:t>
                </a:r>
                <a:r>
                  <a:rPr lang="en-US" sz="1200" kern="1200" baseline="0" dirty="0" smtClean="0">
                    <a:solidFill>
                      <a:schemeClr val="tx1"/>
                    </a:solidFill>
                    <a:effectLst/>
                    <a:latin typeface="+mn-lt"/>
                    <a:ea typeface="+mn-ea"/>
                    <a:cs typeface="+mn-cs"/>
                  </a:rPr>
                  <a:t> increasing the absorbed dose. On the contrary, t</a:t>
                </a:r>
                <a:r>
                  <a:rPr lang="en-US" sz="1200" kern="1200" dirty="0" smtClean="0">
                    <a:solidFill>
                      <a:schemeClr val="tx1"/>
                    </a:solidFill>
                    <a:effectLst/>
                    <a:latin typeface="+mn-lt"/>
                    <a:ea typeface="+mn-ea"/>
                    <a:cs typeface="+mn-cs"/>
                  </a:rPr>
                  <a:t>he Quality factor decreases for LET&gt;150 keV/</a:t>
                </a:r>
                <a:r>
                  <a:rPr lang="en-US" sz="1200" kern="1200" dirty="0" err="1" smtClean="0">
                    <a:solidFill>
                      <a:schemeClr val="tx1"/>
                    </a:solidFill>
                    <a:effectLst/>
                    <a:latin typeface="+mn-lt"/>
                    <a:ea typeface="+mn-ea"/>
                    <a:cs typeface="+mn-cs"/>
                  </a:rPr>
                  <a:t>μm</a:t>
                </a:r>
                <a:r>
                  <a:rPr lang="en-US" sz="1200" kern="1200" dirty="0" smtClean="0">
                    <a:solidFill>
                      <a:schemeClr val="tx1"/>
                    </a:solidFill>
                    <a:effectLst/>
                    <a:latin typeface="+mn-lt"/>
                    <a:ea typeface="+mn-ea"/>
                    <a:cs typeface="+mn-cs"/>
                  </a:rPr>
                  <a:t>, making the product </a:t>
                </a:r>
                <a:r>
                  <a:rPr lang="en-US" sz="1200" i="0" kern="1200">
                    <a:solidFill>
                      <a:schemeClr val="tx1"/>
                    </a:solidFill>
                    <a:effectLst/>
                    <a:latin typeface="+mn-lt"/>
                    <a:ea typeface="+mn-ea"/>
                    <a:cs typeface="+mn-cs"/>
                  </a:rPr>
                  <a:t>𝑄</a:t>
                </a:r>
                <a:r>
                  <a:rPr lang="en-AU" sz="1200" i="0" kern="1200">
                    <a:solidFill>
                      <a:schemeClr val="tx1"/>
                    </a:solidFill>
                    <a:effectLst/>
                    <a:latin typeface="+mn-lt"/>
                    <a:ea typeface="+mn-ea"/>
                    <a:cs typeface="+mn-cs"/>
                  </a:rPr>
                  <a:t> ̅</a:t>
                </a:r>
                <a:r>
                  <a:rPr lang="en-US" sz="1200" i="0" kern="1200">
                    <a:solidFill>
                      <a:schemeClr val="tx1"/>
                    </a:solidFill>
                    <a:effectLst/>
                    <a:latin typeface="+mn-lt"/>
                    <a:ea typeface="+mn-ea"/>
                    <a:cs typeface="+mn-cs"/>
                  </a:rPr>
                  <a:t>∗𝐷</a:t>
                </a:r>
                <a:r>
                  <a:rPr lang="en-US" sz="1200" kern="1200" dirty="0">
                    <a:solidFill>
                      <a:schemeClr val="tx1"/>
                    </a:solidFill>
                    <a:effectLst/>
                    <a:latin typeface="+mn-lt"/>
                    <a:ea typeface="+mn-ea"/>
                    <a:cs typeface="+mn-cs"/>
                  </a:rPr>
                  <a:t> describe the biological effect as </a:t>
                </a:r>
                <a:r>
                  <a:rPr lang="en-US" sz="1200" kern="1200" dirty="0" smtClean="0">
                    <a:solidFill>
                      <a:schemeClr val="tx1"/>
                    </a:solidFill>
                    <a:effectLst/>
                    <a:latin typeface="+mn-lt"/>
                    <a:ea typeface="+mn-ea"/>
                    <a:cs typeface="+mn-cs"/>
                  </a:rPr>
                  <a:t>constant, hence the dose equivalent. </a:t>
                </a:r>
              </a:p>
              <a:p>
                <a:endParaRPr lang="en-US" sz="1200" kern="120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Also, as the microdosimetric spectra areas are always normalized to 1, the fact that the spectra amplitude of peaks for s</a:t>
                </a:r>
                <a:r>
                  <a:rPr lang="en-US" sz="1200" kern="1200" dirty="0" smtClean="0">
                    <a:solidFill>
                      <a:schemeClr val="tx1"/>
                    </a:solidFill>
                    <a:effectLst/>
                    <a:latin typeface="+mn-lt"/>
                    <a:ea typeface="+mn-ea"/>
                    <a:cs typeface="+mn-cs"/>
                  </a:rPr>
                  <a:t>ilicon</a:t>
                </a:r>
                <a:r>
                  <a:rPr lang="en-US" sz="1200" kern="1200" baseline="0" dirty="0" smtClean="0">
                    <a:solidFill>
                      <a:schemeClr val="tx1"/>
                    </a:solidFill>
                    <a:effectLst/>
                    <a:latin typeface="+mn-lt"/>
                    <a:ea typeface="+mn-ea"/>
                    <a:cs typeface="+mn-cs"/>
                  </a:rPr>
                  <a:t> ions is less than the ones for neon ions tells us that more fragments and neutrons have been produced in case of Silicon. </a:t>
                </a:r>
              </a:p>
              <a:p>
                <a:r>
                  <a:rPr lang="en-US" sz="1200" kern="1200" baseline="0" dirty="0" smtClean="0">
                    <a:solidFill>
                      <a:schemeClr val="tx1"/>
                    </a:solidFill>
                    <a:effectLst/>
                    <a:latin typeface="+mn-lt"/>
                    <a:ea typeface="+mn-ea"/>
                    <a:cs typeface="+mn-cs"/>
                  </a:rPr>
                  <a:t>Neon does not undergo such fragmentation, thus the field is predominantly characterized by primary ions with LET lower that 100keV/um, which increasing leads to an higher dose equivalent.</a:t>
                </a:r>
              </a:p>
            </p:txBody>
          </p:sp>
        </mc:Fallback>
      </mc:AlternateContent>
      <p:sp>
        <p:nvSpPr>
          <p:cNvPr id="4" name="Footer Placeholder 3"/>
          <p:cNvSpPr>
            <a:spLocks noGrp="1"/>
          </p:cNvSpPr>
          <p:nvPr>
            <p:ph type="ftr" sz="quarter" idx="10"/>
          </p:nvPr>
        </p:nvSpPr>
        <p:spPr/>
        <p:txBody>
          <a:bodyPr/>
          <a:lstStyle/>
          <a:p>
            <a:r>
              <a:rPr lang="en-AU" smtClean="0"/>
              <a:t>Stefania Peracchi, NSREC 2020</a:t>
            </a:r>
            <a:endParaRPr lang="en-AU"/>
          </a:p>
        </p:txBody>
      </p:sp>
    </p:spTree>
    <p:extLst>
      <p:ext uri="{BB962C8B-B14F-4D97-AF65-F5344CB8AC3E}">
        <p14:creationId xmlns:p14="http://schemas.microsoft.com/office/powerpoint/2010/main" val="40517367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bg1"/>
        </a:solidFill>
        <a:effectLst/>
      </p:bgPr>
    </p:bg>
    <p:spTree>
      <p:nvGrpSpPr>
        <p:cNvPr id="1" name=""/>
        <p:cNvGrpSpPr/>
        <p:nvPr/>
      </p:nvGrpSpPr>
      <p:grpSpPr>
        <a:xfrm>
          <a:off x="0" y="0"/>
          <a:ext cx="0" cy="0"/>
          <a:chOff x="0" y="0"/>
          <a:chExt cx="0" cy="0"/>
        </a:xfrm>
      </p:grpSpPr>
      <p:pic>
        <p:nvPicPr>
          <p:cNvPr id="6" name="Picture 5" descr="UOW_Background.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355919" y="2455705"/>
            <a:ext cx="6347825" cy="1611674"/>
          </a:xfrm>
        </p:spPr>
        <p:txBody>
          <a:bodyPr lIns="0" tIns="0" anchor="b">
            <a:noAutofit/>
          </a:bodyPr>
          <a:lstStyle>
            <a:lvl1pPr algn="l">
              <a:lnSpc>
                <a:spcPct val="80000"/>
              </a:lnSpc>
              <a:defRPr sz="6600">
                <a:solidFill>
                  <a:schemeClr val="tx2"/>
                </a:solidFill>
                <a:latin typeface="+mj-lt"/>
              </a:defRPr>
            </a:lvl1pPr>
          </a:lstStyle>
          <a:p>
            <a:r>
              <a:rPr lang="en-AU" dirty="0"/>
              <a:t>Click to edit Master title style</a:t>
            </a:r>
            <a:endParaRPr lang="en-US" dirty="0"/>
          </a:p>
        </p:txBody>
      </p:sp>
      <p:sp>
        <p:nvSpPr>
          <p:cNvPr id="3" name="Subtitle 2"/>
          <p:cNvSpPr>
            <a:spLocks noGrp="1"/>
          </p:cNvSpPr>
          <p:nvPr>
            <p:ph type="subTitle" idx="1" hasCustomPrompt="1"/>
          </p:nvPr>
        </p:nvSpPr>
        <p:spPr>
          <a:xfrm>
            <a:off x="355919" y="4239856"/>
            <a:ext cx="6347825" cy="424445"/>
          </a:xfrm>
        </p:spPr>
        <p:txBody>
          <a:bodyPr lIns="0" tIns="0" anchor="t">
            <a:normAutofit/>
          </a:bodyPr>
          <a:lstStyle>
            <a:lvl1pPr marL="0" indent="0" algn="l">
              <a:buNone/>
              <a:defRPr sz="1600">
                <a:solidFill>
                  <a:srgbClr val="0C234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a:t>CLICK TO EDIT MASTER SUBTITLE STYLE</a:t>
            </a:r>
            <a:endParaRPr lang="en-US" dirty="0"/>
          </a:p>
        </p:txBody>
      </p:sp>
      <p:pic>
        <p:nvPicPr>
          <p:cNvPr id="8" name="Picture 2" descr="S:\PMC Strategic Marketing and Communications\MARKETING COMMUNICATIONS\SMC PROJECTS\LIVE\SMC UOW Rebrand 2016\1.0 Brand development\1.02 Sub brand docs and assets\Research Centres\CMRP\CMRP_Lockup_RGB.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003023" y="4148104"/>
            <a:ext cx="1777440" cy="655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596723" y="4813239"/>
            <a:ext cx="2547522" cy="273844"/>
          </a:xfrm>
          <a:prstGeom prst="rect">
            <a:avLst/>
          </a:prstGeom>
        </p:spPr>
        <p:txBody>
          <a:bodyPr/>
          <a:lstStyle/>
          <a:p>
            <a:r>
              <a:rPr lang="en-US"/>
              <a:t>Document title</a:t>
            </a:r>
            <a:endParaRPr lang="en-US" dirty="0"/>
          </a:p>
        </p:txBody>
      </p:sp>
      <p:sp>
        <p:nvSpPr>
          <p:cNvPr id="4" name="Slide Number Placeholder 3"/>
          <p:cNvSpPr>
            <a:spLocks noGrp="1"/>
          </p:cNvSpPr>
          <p:nvPr>
            <p:ph type="sldNum" sz="quarter" idx="11"/>
          </p:nvPr>
        </p:nvSpPr>
        <p:spPr>
          <a:xfrm>
            <a:off x="457200" y="4813239"/>
            <a:ext cx="2023724" cy="273844"/>
          </a:xfrm>
          <a:prstGeom prst="rect">
            <a:avLst/>
          </a:prstGeom>
        </p:spPr>
        <p:txBody>
          <a:bodyPr/>
          <a:lstStyle/>
          <a:p>
            <a:fld id="{4956BB43-EB25-9C48-837D-98E6AF077A13}" type="slidenum">
              <a:rPr lang="en-US" smtClean="0"/>
              <a:pPr/>
              <a:t>‹#›</a:t>
            </a:fld>
            <a:endParaRPr lang="en-US" dirty="0"/>
          </a:p>
        </p:txBody>
      </p:sp>
      <p:sp>
        <p:nvSpPr>
          <p:cNvPr id="12" name="Content Placeholder 11"/>
          <p:cNvSpPr>
            <a:spLocks noGrp="1"/>
          </p:cNvSpPr>
          <p:nvPr>
            <p:ph sz="quarter" idx="13"/>
          </p:nvPr>
        </p:nvSpPr>
        <p:spPr>
          <a:xfrm>
            <a:off x="292970" y="1781547"/>
            <a:ext cx="5691188" cy="1700612"/>
          </a:xfrm>
        </p:spPr>
        <p:txBody>
          <a:bodyPr lIns="0" tIns="0"/>
          <a:lstStyle>
            <a:lvl1pPr marL="0" indent="0">
              <a:lnSpc>
                <a:spcPct val="80000"/>
              </a:lnSpc>
              <a:buNone/>
              <a:defRPr sz="6000">
                <a:solidFill>
                  <a:schemeClr val="tx2"/>
                </a:solidFill>
                <a:latin typeface="+mj-lt"/>
              </a:defRPr>
            </a:lvl1pPr>
          </a:lstStyle>
          <a:p>
            <a:pPr lvl="0"/>
            <a:r>
              <a:rPr lang="en-AU" dirty="0"/>
              <a:t>Click to edit Master text styles</a:t>
            </a:r>
          </a:p>
        </p:txBody>
      </p:sp>
      <p:sp>
        <p:nvSpPr>
          <p:cNvPr id="13" name="Content Placeholder 11"/>
          <p:cNvSpPr>
            <a:spLocks noGrp="1"/>
          </p:cNvSpPr>
          <p:nvPr>
            <p:ph sz="quarter" idx="14" hasCustomPrompt="1"/>
          </p:nvPr>
        </p:nvSpPr>
        <p:spPr>
          <a:xfrm>
            <a:off x="292970" y="3482159"/>
            <a:ext cx="5623504" cy="1267880"/>
          </a:xfrm>
        </p:spPr>
        <p:txBody>
          <a:bodyPr lIns="0" tIns="0">
            <a:normAutofit/>
          </a:bodyPr>
          <a:lstStyle>
            <a:lvl1pPr marL="0" indent="0">
              <a:buNone/>
              <a:defRPr sz="1600" cap="all">
                <a:solidFill>
                  <a:schemeClr val="accent2"/>
                </a:solidFill>
                <a:latin typeface="+mn-lt"/>
              </a:defRPr>
            </a:lvl1pPr>
          </a:lstStyle>
          <a:p>
            <a:pPr lvl="0"/>
            <a:r>
              <a:rPr lang="en-AU" dirty="0" err="1"/>
              <a:t>subheadinG</a:t>
            </a:r>
            <a:endParaRPr lang="en-US" dirty="0"/>
          </a:p>
        </p:txBody>
      </p:sp>
      <p:pic>
        <p:nvPicPr>
          <p:cNvPr id="7" name="Picture 2" descr="S:\PMC Strategic Marketing and Communications\MARKETING COMMUNICATIONS\SMC PROJECTS\LIVE\SMC UOW Rebrand 2016\1.0 Brand development\1.02 Sub brand docs and assets\Research Centres\CMRP\CMRP_Lockup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03023" y="4148104"/>
            <a:ext cx="1777440" cy="655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69188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7" name="Content Placeholder 2"/>
          <p:cNvSpPr>
            <a:spLocks noGrp="1"/>
          </p:cNvSpPr>
          <p:nvPr>
            <p:ph sz="half" idx="1"/>
          </p:nvPr>
        </p:nvSpPr>
        <p:spPr>
          <a:xfrm>
            <a:off x="457200" y="1860623"/>
            <a:ext cx="7279974" cy="2314142"/>
          </a:xfrm>
        </p:spPr>
        <p:txBody>
          <a:bodyPr>
            <a:normAutofit/>
          </a:bodyPr>
          <a:lstStyle>
            <a:lvl1pPr>
              <a:defRPr sz="1800"/>
            </a:lvl1pPr>
            <a:lvl2pPr>
              <a:defRPr sz="1700"/>
            </a:lvl2pPr>
            <a:lvl3pPr>
              <a:defRPr sz="1600"/>
            </a:lvl3pPr>
            <a:lvl4pPr>
              <a:defRPr sz="1500"/>
            </a:lvl4pPr>
            <a:lvl5pPr>
              <a:defRPr sz="14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9" name="Footer Placeholder 8"/>
          <p:cNvSpPr>
            <a:spLocks noGrp="1"/>
          </p:cNvSpPr>
          <p:nvPr>
            <p:ph type="ftr" sz="quarter" idx="10"/>
          </p:nvPr>
        </p:nvSpPr>
        <p:spPr/>
        <p:txBody>
          <a:bodyPr/>
          <a:lstStyle/>
          <a:p>
            <a:r>
              <a:rPr lang="en-US"/>
              <a:t>Document title</a:t>
            </a:r>
            <a:endParaRPr lang="en-US" dirty="0"/>
          </a:p>
        </p:txBody>
      </p:sp>
      <p:sp>
        <p:nvSpPr>
          <p:cNvPr id="10" name="Slide Number Placeholder 9"/>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256208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Click to edit Master title style</a:t>
            </a:r>
            <a:endParaRPr lang="en-US" dirty="0"/>
          </a:p>
        </p:txBody>
      </p:sp>
      <p:sp>
        <p:nvSpPr>
          <p:cNvPr id="3" name="Content Placeholder 2"/>
          <p:cNvSpPr>
            <a:spLocks noGrp="1"/>
          </p:cNvSpPr>
          <p:nvPr>
            <p:ph sz="half" idx="1"/>
          </p:nvPr>
        </p:nvSpPr>
        <p:spPr>
          <a:xfrm>
            <a:off x="457200" y="1860623"/>
            <a:ext cx="3427384" cy="2314142"/>
          </a:xfrm>
        </p:spPr>
        <p:txBody>
          <a:bodyPr>
            <a:normAutofit/>
          </a:bodyPr>
          <a:lstStyle>
            <a:lvl1pPr>
              <a:defRPr sz="1800"/>
            </a:lvl1pPr>
            <a:lvl2pPr>
              <a:defRPr sz="1700"/>
            </a:lvl2pPr>
            <a:lvl3pPr>
              <a:defRPr sz="1600"/>
            </a:lvl3pPr>
            <a:lvl4pPr>
              <a:defRPr sz="1500"/>
            </a:lvl4pPr>
            <a:lvl5pPr>
              <a:defRPr sz="14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8" name="Content Placeholder 2"/>
          <p:cNvSpPr>
            <a:spLocks noGrp="1"/>
          </p:cNvSpPr>
          <p:nvPr>
            <p:ph sz="half" idx="13"/>
          </p:nvPr>
        </p:nvSpPr>
        <p:spPr>
          <a:xfrm>
            <a:off x="4091427" y="1860623"/>
            <a:ext cx="3645747" cy="2314142"/>
          </a:xfrm>
        </p:spPr>
        <p:txBody>
          <a:bodyPr>
            <a:normAutofit/>
          </a:bodyPr>
          <a:lstStyle>
            <a:lvl1pPr>
              <a:defRPr sz="1800"/>
            </a:lvl1pPr>
            <a:lvl2pPr>
              <a:defRPr sz="1700"/>
            </a:lvl2pPr>
            <a:lvl3pPr>
              <a:defRPr sz="1600"/>
            </a:lvl3pPr>
            <a:lvl4pPr>
              <a:defRPr sz="1500"/>
            </a:lvl4pPr>
            <a:lvl5pPr>
              <a:defRPr sz="14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9" name="Footer Placeholder 8"/>
          <p:cNvSpPr>
            <a:spLocks noGrp="1"/>
          </p:cNvSpPr>
          <p:nvPr>
            <p:ph type="ftr" sz="quarter" idx="14"/>
          </p:nvPr>
        </p:nvSpPr>
        <p:spPr/>
        <p:txBody>
          <a:bodyPr/>
          <a:lstStyle/>
          <a:p>
            <a:r>
              <a:rPr lang="en-US"/>
              <a:t>Document title</a:t>
            </a:r>
            <a:endParaRPr lang="en-US" dirty="0"/>
          </a:p>
        </p:txBody>
      </p:sp>
      <p:sp>
        <p:nvSpPr>
          <p:cNvPr id="10" name="Slide Number Placeholder 9"/>
          <p:cNvSpPr>
            <a:spLocks noGrp="1"/>
          </p:cNvSpPr>
          <p:nvPr>
            <p:ph type="sldNum" sz="quarter" idx="15"/>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850355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57200" y="985720"/>
            <a:ext cx="3427384" cy="638642"/>
          </a:xfrm>
        </p:spPr>
        <p:txBody>
          <a:bodyPr anchor="t">
            <a:normAutofit/>
          </a:bodyPr>
          <a:lstStyle>
            <a:lvl1pPr marL="0" indent="0">
              <a:buNone/>
              <a:defRPr sz="1400" b="1">
                <a:solidFill>
                  <a:srgbClr val="E10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5" name="Text Placeholder 4"/>
          <p:cNvSpPr>
            <a:spLocks noGrp="1"/>
          </p:cNvSpPr>
          <p:nvPr>
            <p:ph type="body" sz="quarter" idx="3" hasCustomPrompt="1"/>
          </p:nvPr>
        </p:nvSpPr>
        <p:spPr>
          <a:xfrm>
            <a:off x="4091427" y="985720"/>
            <a:ext cx="3645747" cy="638642"/>
          </a:xfrm>
        </p:spPr>
        <p:txBody>
          <a:bodyPr anchor="t">
            <a:normAutofit/>
          </a:bodyPr>
          <a:lstStyle>
            <a:lvl1pPr marL="0" indent="0">
              <a:buNone/>
              <a:defRPr sz="1400" b="1">
                <a:solidFill>
                  <a:srgbClr val="E10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a:t>CLICK TO EDIT MASTER TEXT STYLES</a:t>
            </a:r>
          </a:p>
        </p:txBody>
      </p:sp>
      <p:sp>
        <p:nvSpPr>
          <p:cNvPr id="10" name="Title 1"/>
          <p:cNvSpPr>
            <a:spLocks noGrp="1"/>
          </p:cNvSpPr>
          <p:nvPr>
            <p:ph type="title"/>
          </p:nvPr>
        </p:nvSpPr>
        <p:spPr>
          <a:xfrm>
            <a:off x="457200" y="308246"/>
            <a:ext cx="7279974" cy="635095"/>
          </a:xfrm>
        </p:spPr>
        <p:txBody>
          <a:bodyPr/>
          <a:lstStyle/>
          <a:p>
            <a:r>
              <a:rPr lang="en-AU" dirty="0"/>
              <a:t>Click to edit Master title style</a:t>
            </a:r>
            <a:endParaRPr lang="en-US" dirty="0"/>
          </a:p>
        </p:txBody>
      </p:sp>
      <p:sp>
        <p:nvSpPr>
          <p:cNvPr id="11" name="Content Placeholder 2"/>
          <p:cNvSpPr>
            <a:spLocks noGrp="1"/>
          </p:cNvSpPr>
          <p:nvPr>
            <p:ph sz="half" idx="13"/>
          </p:nvPr>
        </p:nvSpPr>
        <p:spPr>
          <a:xfrm>
            <a:off x="457200" y="1860623"/>
            <a:ext cx="3427384" cy="2314142"/>
          </a:xfrm>
        </p:spPr>
        <p:txBody>
          <a:bodyPr>
            <a:normAutofit/>
          </a:bodyPr>
          <a:lstStyle>
            <a:lvl1pPr>
              <a:defRPr sz="1800"/>
            </a:lvl1pPr>
            <a:lvl2pPr>
              <a:defRPr sz="1700"/>
            </a:lvl2pPr>
            <a:lvl3pPr>
              <a:defRPr sz="1600"/>
            </a:lvl3pPr>
            <a:lvl4pPr>
              <a:defRPr sz="1500"/>
            </a:lvl4pPr>
            <a:lvl5pPr>
              <a:defRPr sz="14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12" name="Content Placeholder 2"/>
          <p:cNvSpPr>
            <a:spLocks noGrp="1"/>
          </p:cNvSpPr>
          <p:nvPr>
            <p:ph sz="half" idx="14"/>
          </p:nvPr>
        </p:nvSpPr>
        <p:spPr>
          <a:xfrm>
            <a:off x="4091427" y="1860623"/>
            <a:ext cx="3645747" cy="2314142"/>
          </a:xfrm>
        </p:spPr>
        <p:txBody>
          <a:bodyPr>
            <a:normAutofit/>
          </a:bodyPr>
          <a:lstStyle>
            <a:lvl1pPr>
              <a:defRPr sz="1800"/>
            </a:lvl1pPr>
            <a:lvl2pPr>
              <a:defRPr sz="1700"/>
            </a:lvl2pPr>
            <a:lvl3pPr>
              <a:defRPr sz="1600"/>
            </a:lvl3pPr>
            <a:lvl4pPr>
              <a:defRPr sz="1500"/>
            </a:lvl4pPr>
            <a:lvl5pPr>
              <a:defRPr sz="1400"/>
            </a:lvl5pPr>
            <a:lvl6pPr>
              <a:defRPr sz="1800"/>
            </a:lvl6pPr>
            <a:lvl7pPr>
              <a:defRPr sz="1800"/>
            </a:lvl7pPr>
            <a:lvl8pPr>
              <a:defRPr sz="1800"/>
            </a:lvl8pPr>
            <a:lvl9pPr>
              <a:defRPr sz="1800"/>
            </a:lvl9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13" name="Footer Placeholder 12"/>
          <p:cNvSpPr>
            <a:spLocks noGrp="1"/>
          </p:cNvSpPr>
          <p:nvPr>
            <p:ph type="ftr" sz="quarter" idx="15"/>
          </p:nvPr>
        </p:nvSpPr>
        <p:spPr/>
        <p:txBody>
          <a:bodyPr/>
          <a:lstStyle/>
          <a:p>
            <a:r>
              <a:rPr lang="en-US"/>
              <a:t>Document title</a:t>
            </a:r>
            <a:endParaRPr lang="en-US" dirty="0"/>
          </a:p>
        </p:txBody>
      </p:sp>
      <p:sp>
        <p:nvSpPr>
          <p:cNvPr id="14" name="Slide Number Placeholder 13"/>
          <p:cNvSpPr>
            <a:spLocks noGrp="1"/>
          </p:cNvSpPr>
          <p:nvPr>
            <p:ph type="sldNum" sz="quarter" idx="16"/>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2234878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6" name="Footer Placeholder 5"/>
          <p:cNvSpPr>
            <a:spLocks noGrp="1"/>
          </p:cNvSpPr>
          <p:nvPr>
            <p:ph type="ftr" sz="quarter" idx="10"/>
          </p:nvPr>
        </p:nvSpPr>
        <p:spPr/>
        <p:txBody>
          <a:bodyPr/>
          <a:lstStyle/>
          <a:p>
            <a:r>
              <a:rPr lang="en-US"/>
              <a:t>Document title</a:t>
            </a:r>
            <a:endParaRPr lang="en-US" dirty="0"/>
          </a:p>
        </p:txBody>
      </p:sp>
      <p:sp>
        <p:nvSpPr>
          <p:cNvPr id="7" name="Slide Number Placeholder 6"/>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211653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10"/>
          </p:nvPr>
        </p:nvSpPr>
        <p:spPr/>
        <p:txBody>
          <a:bodyPr/>
          <a:lstStyle/>
          <a:p>
            <a:r>
              <a:rPr lang="en-US"/>
              <a:t>Document title</a:t>
            </a:r>
            <a:endParaRPr lang="en-US" dirty="0"/>
          </a:p>
        </p:txBody>
      </p:sp>
      <p:sp>
        <p:nvSpPr>
          <p:cNvPr id="6" name="Slide Number Placeholder 5"/>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99705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0"/>
            </a:lvl1pPr>
          </a:lstStyle>
          <a:p>
            <a:r>
              <a:rPr lang="en-AU" dirty="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77226"/>
            <a:ext cx="5486400" cy="491582"/>
          </a:xfrm>
        </p:spPr>
        <p:txBody>
          <a:bodyPr>
            <a:normAutofit/>
          </a:bodyPr>
          <a:lstStyle>
            <a:lvl1pPr marL="0" indent="0">
              <a:buNone/>
              <a:defRPr sz="12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dirty="0"/>
              <a:t>Click to edit Master text styles</a:t>
            </a:r>
          </a:p>
        </p:txBody>
      </p:sp>
      <p:sp>
        <p:nvSpPr>
          <p:cNvPr id="8" name="Footer Placeholder 7"/>
          <p:cNvSpPr>
            <a:spLocks noGrp="1"/>
          </p:cNvSpPr>
          <p:nvPr>
            <p:ph type="ftr" sz="quarter" idx="10"/>
          </p:nvPr>
        </p:nvSpPr>
        <p:spPr/>
        <p:txBody>
          <a:bodyPr/>
          <a:lstStyle/>
          <a:p>
            <a:r>
              <a:rPr lang="en-US"/>
              <a:t>Document title</a:t>
            </a:r>
            <a:endParaRPr lang="en-US" dirty="0"/>
          </a:p>
        </p:txBody>
      </p:sp>
      <p:sp>
        <p:nvSpPr>
          <p:cNvPr id="9" name="Slide Number Placeholder 8"/>
          <p:cNvSpPr>
            <a:spLocks noGrp="1"/>
          </p:cNvSpPr>
          <p:nvPr>
            <p:ph type="sldNum" sz="quarter" idx="11"/>
          </p:nvPr>
        </p:nvSpPr>
        <p:spPr/>
        <p:txBody>
          <a:bodyPr/>
          <a:lstStyle/>
          <a:p>
            <a:fld id="{DA7B4246-FDFA-7E4C-A54D-095A75DA82FF}" type="slidenum">
              <a:rPr lang="en-US" smtClean="0"/>
              <a:pPr/>
              <a:t>‹#›</a:t>
            </a:fld>
            <a:endParaRPr lang="en-US" dirty="0"/>
          </a:p>
        </p:txBody>
      </p:sp>
    </p:spTree>
    <p:extLst>
      <p:ext uri="{BB962C8B-B14F-4D97-AF65-F5344CB8AC3E}">
        <p14:creationId xmlns:p14="http://schemas.microsoft.com/office/powerpoint/2010/main" val="1044173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65564FF3-73D5-4A78-ABAF-F1E17A320AFC}" type="datetimeFigureOut">
              <a:rPr lang="en-AU" smtClean="0"/>
              <a:t>23/10/2020</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1AA45B7D-0995-4361-8609-B12BD70D108F}" type="slidenum">
              <a:rPr lang="en-AU" smtClean="0"/>
              <a:t>‹#›</a:t>
            </a:fld>
            <a:endParaRPr lang="en-AU"/>
          </a:p>
        </p:txBody>
      </p:sp>
    </p:spTree>
    <p:extLst>
      <p:ext uri="{BB962C8B-B14F-4D97-AF65-F5344CB8AC3E}">
        <p14:creationId xmlns:p14="http://schemas.microsoft.com/office/powerpoint/2010/main" val="2348004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FC1351-A290-40C4-BA36-B6D32B2383D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79C2502-6743-4A5B-8510-60802EFA777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6944F0E-8544-4947-BD11-6A649F14F5DB}"/>
              </a:ext>
            </a:extLst>
          </p:cNvPr>
          <p:cNvSpPr>
            <a:spLocks noGrp="1"/>
          </p:cNvSpPr>
          <p:nvPr>
            <p:ph type="dt" sz="half" idx="10"/>
          </p:nvPr>
        </p:nvSpPr>
        <p:spPr>
          <a:xfrm>
            <a:off x="628650" y="4767263"/>
            <a:ext cx="2057400" cy="273844"/>
          </a:xfrm>
          <a:prstGeom prst="rect">
            <a:avLst/>
          </a:prstGeom>
        </p:spPr>
        <p:txBody>
          <a:bodyPr lIns="68580" tIns="34290" rIns="68580" bIns="34290"/>
          <a:lstStyle/>
          <a:p>
            <a:fld id="{77AB0DE3-B32D-4E94-9661-E93ABC5F60AC}" type="datetimeFigureOut">
              <a:rPr lang="it-IT" smtClean="0"/>
              <a:t>23/10/2020</a:t>
            </a:fld>
            <a:endParaRPr lang="it-IT"/>
          </a:p>
        </p:txBody>
      </p:sp>
      <p:sp>
        <p:nvSpPr>
          <p:cNvPr id="5" name="Segnaposto piè di pagina 4">
            <a:extLst>
              <a:ext uri="{FF2B5EF4-FFF2-40B4-BE49-F238E27FC236}">
                <a16:creationId xmlns:a16="http://schemas.microsoft.com/office/drawing/2014/main" id="{5619C6F8-9C80-449D-ADB2-8099D7DAC51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9D81415F-A151-4BF6-9A40-6B38E5FF0855}"/>
              </a:ext>
            </a:extLst>
          </p:cNvPr>
          <p:cNvSpPr>
            <a:spLocks noGrp="1"/>
          </p:cNvSpPr>
          <p:nvPr>
            <p:ph type="sldNum" sz="quarter" idx="12"/>
          </p:nvPr>
        </p:nvSpPr>
        <p:spPr/>
        <p:txBody>
          <a:bodyPr/>
          <a:lstStyle/>
          <a:p>
            <a:fld id="{026FF746-0EA6-44F4-A6DE-EA3621CB317B}" type="slidenum">
              <a:rPr lang="it-IT" smtClean="0"/>
              <a:t>‹#›</a:t>
            </a:fld>
            <a:endParaRPr lang="it-IT"/>
          </a:p>
        </p:txBody>
      </p:sp>
    </p:spTree>
    <p:extLst>
      <p:ext uri="{BB962C8B-B14F-4D97-AF65-F5344CB8AC3E}">
        <p14:creationId xmlns:p14="http://schemas.microsoft.com/office/powerpoint/2010/main" val="236865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308246"/>
            <a:ext cx="7279974" cy="635095"/>
          </a:xfrm>
          <a:prstGeom prst="rect">
            <a:avLst/>
          </a:prstGeom>
        </p:spPr>
        <p:txBody>
          <a:bodyPr vert="horz" lIns="0" tIns="0" rIns="91440" bIns="45720" rtlCol="0" anchor="t">
            <a:normAutofit/>
          </a:bodyPr>
          <a:lstStyle/>
          <a:p>
            <a:r>
              <a:rPr lang="en-AU" dirty="0"/>
              <a:t>Click to edit Master title style</a:t>
            </a:r>
            <a:endParaRPr lang="en-US" dirty="0"/>
          </a:p>
        </p:txBody>
      </p:sp>
      <p:sp>
        <p:nvSpPr>
          <p:cNvPr id="3" name="Text Placeholder 2"/>
          <p:cNvSpPr>
            <a:spLocks noGrp="1"/>
          </p:cNvSpPr>
          <p:nvPr>
            <p:ph type="body" idx="1"/>
          </p:nvPr>
        </p:nvSpPr>
        <p:spPr>
          <a:xfrm>
            <a:off x="457200" y="1848654"/>
            <a:ext cx="7279974" cy="2751307"/>
          </a:xfrm>
          <a:prstGeom prst="rect">
            <a:avLst/>
          </a:prstGeom>
        </p:spPr>
        <p:txBody>
          <a:bodyPr vert="horz" lIns="0" tIns="0" rIns="91440" bIns="45720" rtlCol="0">
            <a:norm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cxnSp>
        <p:nvCxnSpPr>
          <p:cNvPr id="9" name="Straight Connector 8"/>
          <p:cNvCxnSpPr/>
          <p:nvPr userDrawn="1"/>
        </p:nvCxnSpPr>
        <p:spPr>
          <a:xfrm>
            <a:off x="457200" y="4815926"/>
            <a:ext cx="6198683" cy="0"/>
          </a:xfrm>
          <a:prstGeom prst="line">
            <a:avLst/>
          </a:prstGeom>
        </p:spPr>
        <p:style>
          <a:lnRef idx="1">
            <a:schemeClr val="dk1"/>
          </a:lnRef>
          <a:fillRef idx="0">
            <a:schemeClr val="dk1"/>
          </a:fillRef>
          <a:effectRef idx="0">
            <a:schemeClr val="dk1"/>
          </a:effectRef>
          <a:fontRef idx="minor">
            <a:schemeClr val="tx1"/>
          </a:fontRef>
        </p:style>
      </p:cxnSp>
      <p:sp>
        <p:nvSpPr>
          <p:cNvPr id="25" name="Footer Placeholder 24"/>
          <p:cNvSpPr>
            <a:spLocks noGrp="1"/>
          </p:cNvSpPr>
          <p:nvPr>
            <p:ph type="ftr" sz="quarter" idx="3"/>
          </p:nvPr>
        </p:nvSpPr>
        <p:spPr>
          <a:xfrm>
            <a:off x="1147430" y="4844661"/>
            <a:ext cx="2895600" cy="142830"/>
          </a:xfrm>
          <a:prstGeom prst="rect">
            <a:avLst/>
          </a:prstGeom>
        </p:spPr>
        <p:txBody>
          <a:bodyPr vert="horz" lIns="0" tIns="0" rIns="91440" bIns="45720" rtlCol="0" anchor="ctr"/>
          <a:lstStyle>
            <a:lvl1pPr algn="l">
              <a:defRPr sz="650">
                <a:solidFill>
                  <a:schemeClr val="tx1">
                    <a:tint val="75000"/>
                  </a:schemeClr>
                </a:solidFill>
              </a:defRPr>
            </a:lvl1pPr>
          </a:lstStyle>
          <a:p>
            <a:r>
              <a:rPr lang="en-US" dirty="0"/>
              <a:t>Document title</a:t>
            </a:r>
          </a:p>
        </p:txBody>
      </p:sp>
      <p:sp>
        <p:nvSpPr>
          <p:cNvPr id="26" name="Slide Number Placeholder 25"/>
          <p:cNvSpPr>
            <a:spLocks noGrp="1"/>
          </p:cNvSpPr>
          <p:nvPr>
            <p:ph type="sldNum" sz="quarter" idx="4"/>
          </p:nvPr>
        </p:nvSpPr>
        <p:spPr>
          <a:xfrm>
            <a:off x="457200" y="4844661"/>
            <a:ext cx="364539" cy="142830"/>
          </a:xfrm>
          <a:prstGeom prst="rect">
            <a:avLst/>
          </a:prstGeom>
        </p:spPr>
        <p:txBody>
          <a:bodyPr vert="horz" lIns="0" tIns="0" rIns="91440" bIns="45720" rtlCol="0" anchor="ctr"/>
          <a:lstStyle>
            <a:lvl1pPr algn="l">
              <a:defRPr sz="650">
                <a:solidFill>
                  <a:schemeClr val="tx1">
                    <a:tint val="75000"/>
                  </a:schemeClr>
                </a:solidFill>
              </a:defRPr>
            </a:lvl1pPr>
          </a:lstStyle>
          <a:p>
            <a:fld id="{DA7B4246-FDFA-7E4C-A54D-095A75DA82FF}" type="slidenum">
              <a:rPr lang="en-US" smtClean="0"/>
              <a:pPr/>
              <a:t>‹#›</a:t>
            </a:fld>
            <a:endParaRPr lang="en-US" dirty="0"/>
          </a:p>
        </p:txBody>
      </p:sp>
      <p:pic>
        <p:nvPicPr>
          <p:cNvPr id="2050" name="Picture 2" descr="S:\PMC Strategic Marketing and Communications\MARKETING COMMUNICATIONS\SMC PROJECTS\LIVE\SMC UOW Rebrand 2016\1.0 Brand development\1.02 Sub brand docs and assets\Research Centres\CMRP\CMRP_Lockup_RGB.png"/>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003023" y="4148104"/>
            <a:ext cx="1777440" cy="655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3392283"/>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2" r:id="rId4"/>
    <p:sldLayoutId id="2147483653" r:id="rId5"/>
    <p:sldLayoutId id="2147483654" r:id="rId6"/>
    <p:sldLayoutId id="2147483655" r:id="rId7"/>
    <p:sldLayoutId id="2147483657" r:id="rId8"/>
    <p:sldLayoutId id="2147483662" r:id="rId9"/>
    <p:sldLayoutId id="2147483663" r:id="rId10"/>
  </p:sldLayoutIdLst>
  <p:hf hdr="0" dt="0"/>
  <p:txStyles>
    <p:titleStyle>
      <a:lvl1pPr algn="l" defTabSz="457200" rtl="0" eaLnBrk="1" latinLnBrk="0" hangingPunct="1">
        <a:spcBef>
          <a:spcPct val="0"/>
        </a:spcBef>
        <a:buNone/>
        <a:defRPr sz="36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1600" kern="1200">
          <a:solidFill>
            <a:srgbClr val="0C2340"/>
          </a:solidFill>
          <a:latin typeface="+mn-lt"/>
          <a:ea typeface="+mn-ea"/>
          <a:cs typeface="+mn-cs"/>
        </a:defRPr>
      </a:lvl1pPr>
      <a:lvl2pPr marL="742950" indent="-285750" algn="l" defTabSz="457200" rtl="0" eaLnBrk="1" latinLnBrk="0" hangingPunct="1">
        <a:spcBef>
          <a:spcPct val="20000"/>
        </a:spcBef>
        <a:buFont typeface="Arial"/>
        <a:buChar char="–"/>
        <a:defRPr sz="1600" kern="1200">
          <a:solidFill>
            <a:srgbClr val="0C2340"/>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rgbClr val="0C2340"/>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C2340"/>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C234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3.png"/><Relationship Id="rId3" Type="http://schemas.openxmlformats.org/officeDocument/2006/relationships/image" Target="../media/image4.jpeg"/><Relationship Id="rId7" Type="http://schemas.openxmlformats.org/officeDocument/2006/relationships/image" Target="../media/image8.tiff"/><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image" Target="../media/image3.jpeg"/><Relationship Id="rId16" Type="http://schemas.microsoft.com/office/2007/relationships/hdphoto" Target="../media/hdphoto2.wdp"/><Relationship Id="rId1" Type="http://schemas.openxmlformats.org/officeDocument/2006/relationships/slideLayout" Target="../slideLayouts/slideLayout2.xml"/><Relationship Id="rId6" Type="http://schemas.openxmlformats.org/officeDocument/2006/relationships/image" Target="../media/image7.jpeg"/><Relationship Id="rId11" Type="http://schemas.openxmlformats.org/officeDocument/2006/relationships/image" Target="../media/image11.png"/><Relationship Id="rId5" Type="http://schemas.openxmlformats.org/officeDocument/2006/relationships/image" Target="../media/image6.png"/><Relationship Id="rId15" Type="http://schemas.openxmlformats.org/officeDocument/2006/relationships/image" Target="../media/image15.png"/><Relationship Id="rId10" Type="http://schemas.openxmlformats.org/officeDocument/2006/relationships/image" Target="../media/image10.jpg"/><Relationship Id="rId4" Type="http://schemas.openxmlformats.org/officeDocument/2006/relationships/image" Target="../media/image5.png"/><Relationship Id="rId9" Type="http://schemas.microsoft.com/office/2007/relationships/hdphoto" Target="../media/hdphoto1.wdp"/><Relationship Id="rId14" Type="http://schemas.openxmlformats.org/officeDocument/2006/relationships/image" Target="../media/image1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notesSlide" Target="../notesSlides/notesSlide1.xml"/><Relationship Id="rId7" Type="http://schemas.microsoft.com/office/2007/relationships/hdphoto" Target="../media/hdphoto4.wdp"/><Relationship Id="rId12"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18.png"/><Relationship Id="rId11" Type="http://schemas.openxmlformats.org/officeDocument/2006/relationships/image" Target="../media/image22.png"/><Relationship Id="rId5" Type="http://schemas.microsoft.com/office/2007/relationships/hdphoto" Target="../media/hdphoto3.wdp"/><Relationship Id="rId10"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33.png"/><Relationship Id="rId7"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7.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3.png"/><Relationship Id="rId7" Type="http://schemas.microsoft.com/office/2007/relationships/hdphoto" Target="../media/hdphoto5.wdp"/><Relationship Id="rId12" Type="http://schemas.openxmlformats.org/officeDocument/2006/relationships/image" Target="../media/image41.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jpeg"/><Relationship Id="rId11" Type="http://schemas.openxmlformats.org/officeDocument/2006/relationships/image" Target="../media/image40.jpg"/><Relationship Id="rId5" Type="http://schemas.openxmlformats.org/officeDocument/2006/relationships/image" Target="../media/image35.tiff"/><Relationship Id="rId10" Type="http://schemas.openxmlformats.org/officeDocument/2006/relationships/image" Target="../media/image39.png"/><Relationship Id="rId4" Type="http://schemas.openxmlformats.org/officeDocument/2006/relationships/image" Target="../media/image34.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3.jpeg"/></Relationships>
</file>

<file path=ppt/slides/_rels/slide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9.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png"/><Relationship Id="rId4" Type="http://schemas.openxmlformats.org/officeDocument/2006/relationships/image" Target="../media/image56.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62.wmf"/><Relationship Id="rId3" Type="http://schemas.openxmlformats.org/officeDocument/2006/relationships/notesSlide" Target="../notesSlides/notesSlide5.xml"/><Relationship Id="rId7" Type="http://schemas.openxmlformats.org/officeDocument/2006/relationships/image" Target="../media/image59.wmf"/><Relationship Id="rId12" Type="http://schemas.openxmlformats.org/officeDocument/2006/relationships/oleObject" Target="../embeddings/oleObject4.bin"/><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61.wmf"/><Relationship Id="rId5" Type="http://schemas.openxmlformats.org/officeDocument/2006/relationships/image" Target="../media/image64.png"/><Relationship Id="rId10" Type="http://schemas.openxmlformats.org/officeDocument/2006/relationships/oleObject" Target="../embeddings/oleObject3.bin"/><Relationship Id="rId4" Type="http://schemas.openxmlformats.org/officeDocument/2006/relationships/image" Target="../media/image63.png"/><Relationship Id="rId9" Type="http://schemas.openxmlformats.org/officeDocument/2006/relationships/image" Target="../media/image60.wmf"/></Relationships>
</file>

<file path=ppt/slides/_rels/slide13.xml.rels><?xml version="1.0" encoding="UTF-8" standalone="yes"?>
<Relationships xmlns="http://schemas.openxmlformats.org/package/2006/relationships"><Relationship Id="rId3" Type="http://schemas.openxmlformats.org/officeDocument/2006/relationships/image" Target="../media/image920.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850.png"/><Relationship Id="rId5" Type="http://schemas.openxmlformats.org/officeDocument/2006/relationships/image" Target="../media/image139.png"/><Relationship Id="rId4" Type="http://schemas.openxmlformats.org/officeDocument/2006/relationships/image" Target="../media/image930.png"/></Relationships>
</file>

<file path=ppt/slides/_rels/slide1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jpg"/></Relationships>
</file>

<file path=ppt/slides/_rels/slide15.xml.rels><?xml version="1.0" encoding="UTF-8" standalone="yes"?>
<Relationships xmlns="http://schemas.openxmlformats.org/package/2006/relationships"><Relationship Id="rId8" Type="http://schemas.openxmlformats.org/officeDocument/2006/relationships/image" Target="../media/image1170.png"/><Relationship Id="rId3" Type="http://schemas.openxmlformats.org/officeDocument/2006/relationships/image" Target="../media/image69.jpeg"/><Relationship Id="rId7"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1.png"/><Relationship Id="rId5" Type="http://schemas.microsoft.com/office/2007/relationships/hdphoto" Target="../media/hdphoto6.wdp"/><Relationship Id="rId4" Type="http://schemas.openxmlformats.org/officeDocument/2006/relationships/image" Target="../media/image70.jpeg"/><Relationship Id="rId9"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7.xml"/><Relationship Id="rId5" Type="http://schemas.openxmlformats.org/officeDocument/2006/relationships/image" Target="../media/image91.emf"/><Relationship Id="rId4" Type="http://schemas.openxmlformats.org/officeDocument/2006/relationships/image" Target="../media/image90.emf"/></Relationships>
</file>

<file path=ppt/slides/_rels/slide21.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94.emf"/><Relationship Id="rId5" Type="http://schemas.openxmlformats.org/officeDocument/2006/relationships/image" Target="../media/image210.png"/><Relationship Id="rId4" Type="http://schemas.openxmlformats.org/officeDocument/2006/relationships/image" Target="../media/image93.emf"/></Relationships>
</file>

<file path=ppt/slides/_rels/slide22.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png"/><Relationship Id="rId7" Type="http://schemas.openxmlformats.org/officeDocument/2006/relationships/image" Target="../media/image100.emf"/><Relationship Id="rId2" Type="http://schemas.openxmlformats.org/officeDocument/2006/relationships/image" Target="../media/image95.png"/><Relationship Id="rId1" Type="http://schemas.openxmlformats.org/officeDocument/2006/relationships/slideLayout" Target="../slideLayouts/slideLayout3.xml"/><Relationship Id="rId6" Type="http://schemas.openxmlformats.org/officeDocument/2006/relationships/image" Target="../media/image99.emf"/><Relationship Id="rId5" Type="http://schemas.openxmlformats.org/officeDocument/2006/relationships/image" Target="../media/image98.emf"/><Relationship Id="rId4" Type="http://schemas.openxmlformats.org/officeDocument/2006/relationships/image" Target="../media/image97.png"/><Relationship Id="rId9" Type="http://schemas.openxmlformats.org/officeDocument/2006/relationships/image" Target="../media/image102.jpeg"/></Relationships>
</file>

<file path=ppt/slides/_rels/slide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2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g"/><Relationship Id="rId1" Type="http://schemas.openxmlformats.org/officeDocument/2006/relationships/slideLayout" Target="../slideLayouts/slideLayout7.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25.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14.jpeg"/><Relationship Id="rId4" Type="http://schemas.openxmlformats.org/officeDocument/2006/relationships/image" Target="../media/image113.png"/></Relationships>
</file>

<file path=ppt/slides/_rels/slide27.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slideLayout" Target="../slideLayouts/slideLayout10.xml"/><Relationship Id="rId7" Type="http://schemas.openxmlformats.org/officeDocument/2006/relationships/image" Target="../media/image116.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2.jpeg"/><Relationship Id="rId11" Type="http://schemas.openxmlformats.org/officeDocument/2006/relationships/image" Target="../media/image119.PNG"/><Relationship Id="rId5" Type="http://schemas.openxmlformats.org/officeDocument/2006/relationships/image" Target="../media/image115.png"/><Relationship Id="rId10" Type="http://schemas.openxmlformats.org/officeDocument/2006/relationships/image" Target="../media/image118.png"/><Relationship Id="rId4" Type="http://schemas.openxmlformats.org/officeDocument/2006/relationships/notesSlide" Target="../notesSlides/notesSlide13.xml"/><Relationship Id="rId9" Type="http://schemas.openxmlformats.org/officeDocument/2006/relationships/image" Target="../media/image153.png"/></Relationships>
</file>

<file path=ppt/slides/_rels/slide28.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248.pn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247.png"/><Relationship Id="rId11" Type="http://schemas.openxmlformats.org/officeDocument/2006/relationships/image" Target="../media/image251.png"/><Relationship Id="rId5" Type="http://schemas.openxmlformats.org/officeDocument/2006/relationships/image" Target="../media/image246.png"/><Relationship Id="rId10" Type="http://schemas.openxmlformats.org/officeDocument/2006/relationships/image" Target="../media/image121.png"/><Relationship Id="rId4" Type="http://schemas.openxmlformats.org/officeDocument/2006/relationships/image" Target="../media/image112.jpeg"/><Relationship Id="rId9" Type="http://schemas.openxmlformats.org/officeDocument/2006/relationships/image" Target="../media/image117.png"/></Relationships>
</file>

<file path=ppt/slides/_rels/slide29.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5.png"/><Relationship Id="rId7" Type="http://schemas.openxmlformats.org/officeDocument/2006/relationships/image" Target="../media/image255.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23.png"/><Relationship Id="rId5" Type="http://schemas.openxmlformats.org/officeDocument/2006/relationships/image" Target="../media/image122.jpg"/><Relationship Id="rId4" Type="http://schemas.openxmlformats.org/officeDocument/2006/relationships/image" Target="../media/image112.jpeg"/><Relationship Id="rId9" Type="http://schemas.openxmlformats.org/officeDocument/2006/relationships/image" Target="../media/image119.PNG"/></Relationships>
</file>

<file path=ppt/slides/_rels/slide30.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g"/><Relationship Id="rId1" Type="http://schemas.openxmlformats.org/officeDocument/2006/relationships/slideLayout" Target="../slideLayouts/slideLayout3.xml"/><Relationship Id="rId4" Type="http://schemas.openxmlformats.org/officeDocument/2006/relationships/image" Target="../media/image127.png"/></Relationships>
</file>

<file path=ppt/slides/_rels/slide31.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8.png"/><Relationship Id="rId1" Type="http://schemas.openxmlformats.org/officeDocument/2006/relationships/slideLayout" Target="../slideLayouts/slideLayout7.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jpeg"/></Relationships>
</file>

<file path=ppt/slides/_rels/slide32.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132.png"/><Relationship Id="rId1" Type="http://schemas.openxmlformats.org/officeDocument/2006/relationships/slideLayout" Target="../slideLayouts/slideLayout7.xml"/><Relationship Id="rId6" Type="http://schemas.openxmlformats.org/officeDocument/2006/relationships/image" Target="../media/image136.jpeg"/><Relationship Id="rId5" Type="http://schemas.openxmlformats.org/officeDocument/2006/relationships/image" Target="../media/image135.PNG"/><Relationship Id="rId4" Type="http://schemas.openxmlformats.org/officeDocument/2006/relationships/image" Target="../media/image134.jpg"/></Relationships>
</file>

<file path=ppt/slides/_rels/slide33.xml.rels><?xml version="1.0" encoding="UTF-8" standalone="yes"?>
<Relationships xmlns="http://schemas.openxmlformats.org/package/2006/relationships"><Relationship Id="rId8" Type="http://schemas.openxmlformats.org/officeDocument/2006/relationships/image" Target="../media/image143.png"/><Relationship Id="rId13" Type="http://schemas.openxmlformats.org/officeDocument/2006/relationships/image" Target="../media/image148.jpeg"/><Relationship Id="rId3" Type="http://schemas.openxmlformats.org/officeDocument/2006/relationships/image" Target="../media/image138.jpeg"/><Relationship Id="rId7" Type="http://schemas.openxmlformats.org/officeDocument/2006/relationships/image" Target="../media/image142.jpeg"/><Relationship Id="rId12" Type="http://schemas.openxmlformats.org/officeDocument/2006/relationships/image" Target="../media/image147.png"/><Relationship Id="rId2" Type="http://schemas.openxmlformats.org/officeDocument/2006/relationships/image" Target="../media/image137.jpeg"/><Relationship Id="rId1" Type="http://schemas.openxmlformats.org/officeDocument/2006/relationships/slideLayout" Target="../slideLayouts/slideLayout6.xml"/><Relationship Id="rId6" Type="http://schemas.openxmlformats.org/officeDocument/2006/relationships/image" Target="../media/image141.jpeg"/><Relationship Id="rId11" Type="http://schemas.openxmlformats.org/officeDocument/2006/relationships/image" Target="../media/image146.png"/><Relationship Id="rId5" Type="http://schemas.openxmlformats.org/officeDocument/2006/relationships/image" Target="../media/image140.jpeg"/><Relationship Id="rId10" Type="http://schemas.openxmlformats.org/officeDocument/2006/relationships/image" Target="../media/image145.png"/><Relationship Id="rId4" Type="http://schemas.openxmlformats.org/officeDocument/2006/relationships/image" Target="../media/image139.jpeg"/><Relationship Id="rId9" Type="http://schemas.openxmlformats.org/officeDocument/2006/relationships/image" Target="../media/image144.jpeg"/><Relationship Id="rId14" Type="http://schemas.openxmlformats.org/officeDocument/2006/relationships/image" Target="../media/image1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61061" y="1696706"/>
            <a:ext cx="7635240" cy="937464"/>
          </a:xfrm>
        </p:spPr>
        <p:txBody>
          <a:bodyPr/>
          <a:lstStyle/>
          <a:p>
            <a:pPr algn="ctr"/>
            <a:r>
              <a:rPr lang="en-AU" sz="2800" dirty="0">
                <a:latin typeface="Arial" panose="020B0604020202020204" pitchFamily="34" charset="0"/>
                <a:cs typeface="Arial" panose="020B0604020202020204" pitchFamily="34" charset="0"/>
              </a:rPr>
              <a:t>Recent advancements in solid-state dosimetry technologies for radiation therapy and space applications </a:t>
            </a:r>
          </a:p>
        </p:txBody>
      </p:sp>
      <p:sp>
        <p:nvSpPr>
          <p:cNvPr id="3" name="Subtitle 2"/>
          <p:cNvSpPr>
            <a:spLocks noGrp="1"/>
          </p:cNvSpPr>
          <p:nvPr>
            <p:ph type="subTitle" idx="1"/>
          </p:nvPr>
        </p:nvSpPr>
        <p:spPr>
          <a:xfrm>
            <a:off x="792481" y="3250237"/>
            <a:ext cx="7772400" cy="424445"/>
          </a:xfrm>
        </p:spPr>
        <p:txBody>
          <a:bodyPr>
            <a:normAutofit/>
          </a:bodyPr>
          <a:lstStyle/>
          <a:p>
            <a:pPr algn="ctr"/>
            <a:r>
              <a:rPr lang="en-AU" dirty="0" smtClean="0"/>
              <a:t>Centre for Medical Radiation Physics , University of Wollongong, Australia</a:t>
            </a:r>
            <a:endParaRPr lang="en-AU" dirty="0"/>
          </a:p>
        </p:txBody>
      </p:sp>
      <p:sp>
        <p:nvSpPr>
          <p:cNvPr id="4" name="TextBox 3"/>
          <p:cNvSpPr txBox="1"/>
          <p:nvPr/>
        </p:nvSpPr>
        <p:spPr>
          <a:xfrm>
            <a:off x="2941407" y="2711371"/>
            <a:ext cx="3038011" cy="461665"/>
          </a:xfrm>
          <a:prstGeom prst="rect">
            <a:avLst/>
          </a:prstGeom>
          <a:noFill/>
        </p:spPr>
        <p:txBody>
          <a:bodyPr wrap="none" rtlCol="0">
            <a:spAutoFit/>
          </a:bodyPr>
          <a:lstStyle/>
          <a:p>
            <a:pPr algn="ctr"/>
            <a:r>
              <a:rPr lang="en-AU" sz="2400" dirty="0" smtClean="0"/>
              <a:t>Anatoly Rosenfeld</a:t>
            </a:r>
            <a:endParaRPr lang="en-AU" sz="2400" dirty="0"/>
          </a:p>
        </p:txBody>
      </p:sp>
      <p:sp>
        <p:nvSpPr>
          <p:cNvPr id="5" name="TextBox 4"/>
          <p:cNvSpPr txBox="1"/>
          <p:nvPr/>
        </p:nvSpPr>
        <p:spPr>
          <a:xfrm>
            <a:off x="1823062" y="4482007"/>
            <a:ext cx="4919937" cy="261610"/>
          </a:xfrm>
          <a:prstGeom prst="rect">
            <a:avLst/>
          </a:prstGeom>
          <a:noFill/>
        </p:spPr>
        <p:txBody>
          <a:bodyPr wrap="none" rtlCol="0">
            <a:spAutoFit/>
          </a:bodyPr>
          <a:lstStyle/>
          <a:p>
            <a:pPr algn="ctr"/>
            <a:r>
              <a:rPr lang="en-US" sz="1100" b="1" dirty="0" smtClean="0"/>
              <a:t>Australian Accelerator Technology Forum ,</a:t>
            </a:r>
            <a:r>
              <a:rPr lang="en-AU" sz="1100" b="1" dirty="0" smtClean="0"/>
              <a:t>  27-30  October, 2020</a:t>
            </a:r>
            <a:endParaRPr lang="en-AU" sz="1100" b="1" dirty="0"/>
          </a:p>
        </p:txBody>
      </p:sp>
    </p:spTree>
    <p:extLst>
      <p:ext uri="{BB962C8B-B14F-4D97-AF65-F5344CB8AC3E}">
        <p14:creationId xmlns:p14="http://schemas.microsoft.com/office/powerpoint/2010/main" val="2289813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97348" y="179694"/>
            <a:ext cx="8402337" cy="5055230"/>
          </a:xfrm>
          <a:prstGeom prst="rect">
            <a:avLst/>
          </a:prstGeom>
        </p:spPr>
        <p:txBody>
          <a:bodyPr wrap="square" lIns="68580" tIns="34290" rIns="68580" bIns="34290">
            <a:spAutoFit/>
          </a:bodyPr>
          <a:lstStyle/>
          <a:p>
            <a:pPr algn="ctr"/>
            <a:r>
              <a:rPr lang="en-AU" sz="1600" b="1" dirty="0" smtClean="0">
                <a:solidFill>
                  <a:schemeClr val="tx1"/>
                </a:solidFill>
              </a:rPr>
              <a:t>Acknowledgement of Contributors </a:t>
            </a:r>
          </a:p>
          <a:p>
            <a:pPr algn="ctr"/>
            <a:endParaRPr lang="en-AU" sz="1400" b="1" dirty="0" smtClean="0">
              <a:solidFill>
                <a:schemeClr val="tx1"/>
              </a:solidFill>
            </a:endParaRPr>
          </a:p>
          <a:p>
            <a:r>
              <a:rPr lang="en-AU" sz="1400" b="1" dirty="0" smtClean="0">
                <a:solidFill>
                  <a:srgbClr val="00B050"/>
                </a:solidFill>
              </a:rPr>
              <a:t>Centre for Medical Radiation Physics </a:t>
            </a:r>
            <a:r>
              <a:rPr lang="en-AU" sz="1400" b="1" dirty="0" smtClean="0">
                <a:solidFill>
                  <a:schemeClr val="tx1"/>
                </a:solidFill>
              </a:rPr>
              <a:t>, University Of Wollongong</a:t>
            </a:r>
          </a:p>
          <a:p>
            <a:r>
              <a:rPr lang="en-AU" sz="1400" dirty="0">
                <a:solidFill>
                  <a:schemeClr val="tx1"/>
                </a:solidFill>
              </a:rPr>
              <a:t>Dr </a:t>
            </a:r>
            <a:r>
              <a:rPr lang="en-AU" sz="1400" dirty="0" smtClean="0">
                <a:solidFill>
                  <a:schemeClr val="tx1"/>
                </a:solidFill>
              </a:rPr>
              <a:t>L. Tran,  A/Prof M. Petasecca, A/Prof  S. Guatelli, </a:t>
            </a:r>
            <a:r>
              <a:rPr lang="en-AU" sz="1400" dirty="0" smtClean="0"/>
              <a:t>Prof M Lerch, </a:t>
            </a:r>
          </a:p>
          <a:p>
            <a:r>
              <a:rPr lang="en-AU" sz="1400" b="1" dirty="0" smtClean="0">
                <a:solidFill>
                  <a:srgbClr val="FF0000"/>
                </a:solidFill>
              </a:rPr>
              <a:t>CMRP PhD students</a:t>
            </a:r>
            <a:r>
              <a:rPr lang="en-AU" sz="1400" b="1" dirty="0" smtClean="0">
                <a:solidFill>
                  <a:schemeClr val="tx1"/>
                </a:solidFill>
              </a:rPr>
              <a:t>: </a:t>
            </a:r>
            <a:r>
              <a:rPr lang="en-AU" sz="1400" dirty="0" err="1" smtClean="0">
                <a:solidFill>
                  <a:schemeClr val="tx1"/>
                </a:solidFill>
              </a:rPr>
              <a:t>Stefania</a:t>
            </a:r>
            <a:r>
              <a:rPr lang="en-AU" sz="1400" dirty="0" smtClean="0">
                <a:solidFill>
                  <a:schemeClr val="tx1"/>
                </a:solidFill>
              </a:rPr>
              <a:t> </a:t>
            </a:r>
            <a:r>
              <a:rPr lang="en-AU" sz="1400" dirty="0" err="1" smtClean="0">
                <a:solidFill>
                  <a:schemeClr val="tx1"/>
                </a:solidFill>
              </a:rPr>
              <a:t>Peracchi</a:t>
            </a:r>
            <a:r>
              <a:rPr lang="en-AU" sz="1400" b="1" dirty="0" smtClean="0">
                <a:solidFill>
                  <a:schemeClr val="tx1"/>
                </a:solidFill>
              </a:rPr>
              <a:t>, </a:t>
            </a:r>
            <a:r>
              <a:rPr lang="en-AU" sz="1400" dirty="0" smtClean="0">
                <a:solidFill>
                  <a:schemeClr val="tx1"/>
                </a:solidFill>
              </a:rPr>
              <a:t>Lachlan </a:t>
            </a:r>
            <a:r>
              <a:rPr lang="en-AU" sz="1400" dirty="0">
                <a:solidFill>
                  <a:schemeClr val="tx1"/>
                </a:solidFill>
              </a:rPr>
              <a:t>Chartier, </a:t>
            </a:r>
            <a:r>
              <a:rPr lang="en-AU" sz="1400" dirty="0" smtClean="0">
                <a:solidFill>
                  <a:schemeClr val="tx1"/>
                </a:solidFill>
              </a:rPr>
              <a:t>David Bolst, Emily Debrot, James </a:t>
            </a:r>
            <a:r>
              <a:rPr lang="en-AU" sz="1400" dirty="0" err="1" smtClean="0">
                <a:solidFill>
                  <a:schemeClr val="tx1"/>
                </a:solidFill>
              </a:rPr>
              <a:t>Vohradsky</a:t>
            </a:r>
            <a:r>
              <a:rPr lang="en-AU" sz="1400" dirty="0" smtClean="0">
                <a:solidFill>
                  <a:schemeClr val="tx1"/>
                </a:solidFill>
              </a:rPr>
              <a:t>, Ben James,</a:t>
            </a:r>
            <a:r>
              <a:rPr lang="en-AU" sz="1400" dirty="0" smtClean="0"/>
              <a:t> Vladimir Pan </a:t>
            </a:r>
            <a:r>
              <a:rPr lang="en-AU" sz="1400" dirty="0" smtClean="0">
                <a:solidFill>
                  <a:schemeClr val="tx1"/>
                </a:solidFill>
              </a:rPr>
              <a:t>and many others </a:t>
            </a:r>
          </a:p>
          <a:p>
            <a:r>
              <a:rPr lang="en-AU" sz="1400" b="1" dirty="0" smtClean="0">
                <a:solidFill>
                  <a:srgbClr val="00B050"/>
                </a:solidFill>
              </a:rPr>
              <a:t>POWH</a:t>
            </a:r>
            <a:r>
              <a:rPr lang="en-AU" sz="1400" b="1" dirty="0"/>
              <a:t>: </a:t>
            </a:r>
            <a:r>
              <a:rPr lang="en-AU" sz="1400" dirty="0" smtClean="0"/>
              <a:t>Dr </a:t>
            </a:r>
            <a:r>
              <a:rPr lang="en-AU" sz="1400" dirty="0"/>
              <a:t>Michael Jackson, </a:t>
            </a:r>
            <a:r>
              <a:rPr lang="en-AU" sz="1400" dirty="0" smtClean="0"/>
              <a:t>MD</a:t>
            </a:r>
            <a:endParaRPr lang="en-AU" sz="1400" dirty="0"/>
          </a:p>
          <a:p>
            <a:r>
              <a:rPr lang="en-AU" sz="1400" b="1" dirty="0" smtClean="0">
                <a:solidFill>
                  <a:srgbClr val="00B050"/>
                </a:solidFill>
              </a:rPr>
              <a:t>ANSTO</a:t>
            </a:r>
            <a:r>
              <a:rPr lang="en-AU" sz="1400" dirty="0">
                <a:solidFill>
                  <a:srgbClr val="00B050"/>
                </a:solidFill>
              </a:rPr>
              <a:t>: </a:t>
            </a:r>
            <a:r>
              <a:rPr lang="en-AU" sz="1400" dirty="0" smtClean="0"/>
              <a:t>Dr</a:t>
            </a:r>
            <a:r>
              <a:rPr lang="en-AU" sz="1400" dirty="0" smtClean="0">
                <a:solidFill>
                  <a:srgbClr val="00B050"/>
                </a:solidFill>
              </a:rPr>
              <a:t> </a:t>
            </a:r>
            <a:r>
              <a:rPr lang="en-AU" sz="1400" dirty="0" smtClean="0"/>
              <a:t>D Prokopovich, Dr M Reinhard</a:t>
            </a:r>
            <a:r>
              <a:rPr lang="en-AU" sz="1400" dirty="0"/>
              <a:t>, </a:t>
            </a:r>
            <a:r>
              <a:rPr lang="en-AU" sz="1400" dirty="0" smtClean="0"/>
              <a:t>Dr D Boardman, Dr Z Pastuovic, Prof D Cohen, </a:t>
            </a:r>
          </a:p>
          <a:p>
            <a:endParaRPr lang="en-AU" sz="1400" dirty="0"/>
          </a:p>
          <a:p>
            <a:r>
              <a:rPr lang="en-AU" sz="1400" i="1" dirty="0" smtClean="0"/>
              <a:t>3DMiMiC  European-Australian Collaboration</a:t>
            </a:r>
          </a:p>
          <a:p>
            <a:r>
              <a:rPr lang="en-AU" sz="1400" b="1" dirty="0" smtClean="0">
                <a:solidFill>
                  <a:srgbClr val="FF0000"/>
                </a:solidFill>
              </a:rPr>
              <a:t>SINTEF</a:t>
            </a:r>
            <a:r>
              <a:rPr lang="en-AU" sz="1400" dirty="0" smtClean="0">
                <a:solidFill>
                  <a:schemeClr val="tx1"/>
                </a:solidFill>
              </a:rPr>
              <a:t> </a:t>
            </a:r>
            <a:r>
              <a:rPr lang="en-AU" sz="1400" dirty="0">
                <a:solidFill>
                  <a:schemeClr val="tx1"/>
                </a:solidFill>
              </a:rPr>
              <a:t>: </a:t>
            </a:r>
            <a:r>
              <a:rPr lang="en-AU" sz="1400" dirty="0" smtClean="0">
                <a:solidFill>
                  <a:schemeClr val="tx1"/>
                </a:solidFill>
              </a:rPr>
              <a:t>Dr Angela </a:t>
            </a:r>
            <a:r>
              <a:rPr lang="en-AU" sz="1400" dirty="0" err="1" smtClean="0">
                <a:solidFill>
                  <a:schemeClr val="tx1"/>
                </a:solidFill>
              </a:rPr>
              <a:t>Kok</a:t>
            </a:r>
            <a:r>
              <a:rPr lang="en-AU" sz="1400" dirty="0" smtClean="0">
                <a:solidFill>
                  <a:schemeClr val="tx1"/>
                </a:solidFill>
              </a:rPr>
              <a:t>, Dr Marco </a:t>
            </a:r>
            <a:r>
              <a:rPr lang="en-AU" sz="1400" dirty="0">
                <a:solidFill>
                  <a:schemeClr val="tx1"/>
                </a:solidFill>
              </a:rPr>
              <a:t>Povoli </a:t>
            </a:r>
            <a:r>
              <a:rPr lang="en-AU" sz="1400" dirty="0" smtClean="0">
                <a:solidFill>
                  <a:schemeClr val="tx1"/>
                </a:solidFill>
              </a:rPr>
              <a:t> and </a:t>
            </a:r>
            <a:r>
              <a:rPr lang="en-AU" sz="1400" dirty="0" smtClean="0"/>
              <a:t>3DMiMiC team</a:t>
            </a:r>
          </a:p>
          <a:p>
            <a:r>
              <a:rPr lang="en-AU" sz="1400" b="1" dirty="0" smtClean="0">
                <a:solidFill>
                  <a:srgbClr val="FF0000"/>
                </a:solidFill>
              </a:rPr>
              <a:t>SPA </a:t>
            </a:r>
            <a:r>
              <a:rPr lang="en-AU" sz="1400" b="1" dirty="0">
                <a:solidFill>
                  <a:srgbClr val="FF0000"/>
                </a:solidFill>
              </a:rPr>
              <a:t>BIT </a:t>
            </a:r>
            <a:r>
              <a:rPr lang="en-AU" sz="1400" dirty="0"/>
              <a:t>Ukraine , Dr </a:t>
            </a:r>
            <a:r>
              <a:rPr lang="en-AU" sz="1400" dirty="0" err="1"/>
              <a:t>V.Perevertaylo</a:t>
            </a:r>
            <a:r>
              <a:rPr lang="en-AU" sz="1400" dirty="0"/>
              <a:t> </a:t>
            </a:r>
          </a:p>
          <a:p>
            <a:r>
              <a:rPr lang="en-AU" sz="1400" b="1" dirty="0" smtClean="0">
                <a:solidFill>
                  <a:srgbClr val="FF0000"/>
                </a:solidFill>
              </a:rPr>
              <a:t>HIMAC</a:t>
            </a:r>
            <a:r>
              <a:rPr lang="en-AU" sz="1400" dirty="0" smtClean="0">
                <a:solidFill>
                  <a:schemeClr val="tx1"/>
                </a:solidFill>
              </a:rPr>
              <a:t>: </a:t>
            </a:r>
            <a:r>
              <a:rPr lang="en-AU" sz="1400" dirty="0">
                <a:solidFill>
                  <a:schemeClr val="tx1"/>
                </a:solidFill>
              </a:rPr>
              <a:t>Prof </a:t>
            </a:r>
            <a:r>
              <a:rPr lang="en-AU" sz="1400" dirty="0" err="1" smtClean="0">
                <a:solidFill>
                  <a:schemeClr val="tx1"/>
                </a:solidFill>
              </a:rPr>
              <a:t>N.Matsufuji</a:t>
            </a:r>
            <a:r>
              <a:rPr lang="en-AU" sz="1400" dirty="0" smtClean="0">
                <a:solidFill>
                  <a:schemeClr val="tx1"/>
                </a:solidFill>
              </a:rPr>
              <a:t> (</a:t>
            </a:r>
            <a:r>
              <a:rPr lang="en-AU" sz="1400" dirty="0">
                <a:solidFill>
                  <a:schemeClr val="tx1"/>
                </a:solidFill>
              </a:rPr>
              <a:t>NIRS), </a:t>
            </a:r>
            <a:r>
              <a:rPr lang="en-AU" sz="1400" dirty="0" smtClean="0">
                <a:solidFill>
                  <a:schemeClr val="tx1"/>
                </a:solidFill>
              </a:rPr>
              <a:t>Dr T. Inaniwa, Dr </a:t>
            </a:r>
            <a:r>
              <a:rPr lang="en-AU" sz="1400" dirty="0"/>
              <a:t>S.H. Lee</a:t>
            </a:r>
            <a:r>
              <a:rPr lang="en-AU" sz="1400" dirty="0" smtClean="0">
                <a:solidFill>
                  <a:schemeClr val="tx1"/>
                </a:solidFill>
              </a:rPr>
              <a:t>, Prof </a:t>
            </a:r>
            <a:r>
              <a:rPr lang="en-AU" sz="1400" dirty="0" err="1">
                <a:solidFill>
                  <a:schemeClr val="tx1"/>
                </a:solidFill>
              </a:rPr>
              <a:t>T.Kanai</a:t>
            </a:r>
            <a:r>
              <a:rPr lang="en-AU" sz="1400" dirty="0">
                <a:solidFill>
                  <a:schemeClr val="tx1"/>
                </a:solidFill>
              </a:rPr>
              <a:t>, (</a:t>
            </a:r>
            <a:r>
              <a:rPr lang="en-AU" sz="1400" dirty="0" smtClean="0">
                <a:solidFill>
                  <a:schemeClr val="tx1"/>
                </a:solidFill>
              </a:rPr>
              <a:t>GUMC</a:t>
            </a:r>
            <a:r>
              <a:rPr lang="en-AU" sz="1400" dirty="0">
                <a:solidFill>
                  <a:schemeClr val="tx1"/>
                </a:solidFill>
              </a:rPr>
              <a:t>)</a:t>
            </a:r>
          </a:p>
          <a:p>
            <a:r>
              <a:rPr lang="en-AU" sz="1400" b="1" dirty="0" smtClean="0">
                <a:solidFill>
                  <a:srgbClr val="FF0000"/>
                </a:solidFill>
              </a:rPr>
              <a:t>MGH </a:t>
            </a:r>
            <a:r>
              <a:rPr lang="en-AU" sz="1400" b="1" dirty="0">
                <a:solidFill>
                  <a:srgbClr val="FF0000"/>
                </a:solidFill>
              </a:rPr>
              <a:t>F Burr </a:t>
            </a:r>
            <a:r>
              <a:rPr lang="en-AU" sz="1400" b="1" dirty="0" smtClean="0">
                <a:solidFill>
                  <a:srgbClr val="FF0000"/>
                </a:solidFill>
              </a:rPr>
              <a:t>Proton Therapy </a:t>
            </a:r>
            <a:r>
              <a:rPr lang="en-AU" sz="1400" b="1" dirty="0" err="1" smtClean="0">
                <a:solidFill>
                  <a:srgbClr val="FF0000"/>
                </a:solidFill>
              </a:rPr>
              <a:t>Center</a:t>
            </a:r>
            <a:r>
              <a:rPr lang="en-AU" sz="1400" b="1" dirty="0" smtClean="0">
                <a:solidFill>
                  <a:srgbClr val="FF0000"/>
                </a:solidFill>
              </a:rPr>
              <a:t> and Harvard Medical School </a:t>
            </a:r>
            <a:r>
              <a:rPr lang="en-AU" sz="1400" dirty="0" smtClean="0">
                <a:solidFill>
                  <a:schemeClr val="tx1"/>
                </a:solidFill>
              </a:rPr>
              <a:t>Dr Ben Clasie, Dr Jay Flanz, </a:t>
            </a:r>
            <a:r>
              <a:rPr lang="en-AU" sz="1400" dirty="0" smtClean="0"/>
              <a:t>Dr </a:t>
            </a:r>
            <a:r>
              <a:rPr lang="en-AU" sz="1400" dirty="0" smtClean="0">
                <a:solidFill>
                  <a:schemeClr val="tx1"/>
                </a:solidFill>
              </a:rPr>
              <a:t>Nicolas Depauw, Dr Hanne Kooy, Dr Aime</a:t>
            </a:r>
            <a:r>
              <a:rPr lang="en-AU" sz="1400" dirty="0" smtClean="0"/>
              <a:t>e </a:t>
            </a:r>
            <a:r>
              <a:rPr lang="en-AU" sz="1400" dirty="0" smtClean="0">
                <a:solidFill>
                  <a:schemeClr val="tx1"/>
                </a:solidFill>
              </a:rPr>
              <a:t>McNamara, </a:t>
            </a:r>
            <a:r>
              <a:rPr lang="en-AU" sz="1400" dirty="0" smtClean="0"/>
              <a:t>Prof </a:t>
            </a:r>
            <a:r>
              <a:rPr lang="en-AU" sz="1400" dirty="0" smtClean="0">
                <a:solidFill>
                  <a:schemeClr val="tx1"/>
                </a:solidFill>
              </a:rPr>
              <a:t>Harald Paganetti</a:t>
            </a:r>
            <a:r>
              <a:rPr lang="en-AU" sz="1400" dirty="0"/>
              <a:t>  </a:t>
            </a:r>
            <a:endParaRPr lang="en-AU" sz="1400" dirty="0" smtClean="0">
              <a:solidFill>
                <a:schemeClr val="tx1"/>
              </a:solidFill>
            </a:endParaRPr>
          </a:p>
          <a:p>
            <a:r>
              <a:rPr lang="en-AU" sz="1400" b="1" dirty="0" smtClean="0">
                <a:solidFill>
                  <a:srgbClr val="FF0000"/>
                </a:solidFill>
              </a:rPr>
              <a:t>Mayo Clinic </a:t>
            </a:r>
            <a:r>
              <a:rPr lang="en-AU" sz="1400" dirty="0" smtClean="0">
                <a:solidFill>
                  <a:schemeClr val="tx1"/>
                </a:solidFill>
              </a:rPr>
              <a:t>Prof Chris Beltran et al</a:t>
            </a:r>
          </a:p>
          <a:p>
            <a:r>
              <a:rPr lang="en-AU" sz="1400" b="1" dirty="0" err="1" smtClean="0">
                <a:solidFill>
                  <a:srgbClr val="FF0000"/>
                </a:solidFill>
              </a:rPr>
              <a:t>iThemba</a:t>
            </a:r>
            <a:r>
              <a:rPr lang="en-AU" sz="1400" b="1" dirty="0" smtClean="0">
                <a:solidFill>
                  <a:srgbClr val="FF0000"/>
                </a:solidFill>
              </a:rPr>
              <a:t> Labs </a:t>
            </a:r>
            <a:r>
              <a:rPr lang="en-AU" sz="1400" dirty="0" smtClean="0"/>
              <a:t> </a:t>
            </a:r>
            <a:r>
              <a:rPr lang="en-ZA" sz="1400" dirty="0"/>
              <a:t>Vandevoorde </a:t>
            </a:r>
            <a:r>
              <a:rPr lang="en-ZA" sz="1400" dirty="0" smtClean="0"/>
              <a:t>C, </a:t>
            </a:r>
            <a:r>
              <a:rPr lang="en-ZA" sz="1400" dirty="0" err="1"/>
              <a:t>Beukes</a:t>
            </a:r>
            <a:r>
              <a:rPr lang="en-ZA" sz="1400" dirty="0"/>
              <a:t> </a:t>
            </a:r>
            <a:r>
              <a:rPr lang="en-ZA" sz="1400" dirty="0" smtClean="0"/>
              <a:t>P, </a:t>
            </a:r>
            <a:r>
              <a:rPr lang="en-ZA" sz="1400" dirty="0"/>
              <a:t>Miles </a:t>
            </a:r>
            <a:r>
              <a:rPr lang="en-ZA" sz="1400" dirty="0" smtClean="0"/>
              <a:t>X, </a:t>
            </a:r>
            <a:r>
              <a:rPr lang="en-ZA" sz="1400" dirty="0"/>
              <a:t>de Kock </a:t>
            </a:r>
            <a:r>
              <a:rPr lang="en-ZA" sz="1400" dirty="0" smtClean="0"/>
              <a:t>E, </a:t>
            </a:r>
            <a:r>
              <a:rPr lang="en-ZA" sz="1400" dirty="0"/>
              <a:t>Symons </a:t>
            </a:r>
            <a:r>
              <a:rPr lang="en-ZA" sz="1400" dirty="0" smtClean="0"/>
              <a:t>J, </a:t>
            </a:r>
            <a:r>
              <a:rPr lang="en-ZA" sz="1400" dirty="0"/>
              <a:t>Nieto-</a:t>
            </a:r>
            <a:r>
              <a:rPr lang="en-ZA" sz="1400" dirty="0" err="1"/>
              <a:t>Camero</a:t>
            </a:r>
            <a:r>
              <a:rPr lang="en-ZA" sz="1400" dirty="0"/>
              <a:t> </a:t>
            </a:r>
            <a:r>
              <a:rPr lang="en-ZA" sz="1400" dirty="0" smtClean="0"/>
              <a:t>Parisi, A. , Vanhavere F, </a:t>
            </a:r>
            <a:r>
              <a:rPr lang="en-ZA" sz="1400" dirty="0"/>
              <a:t>Peterson </a:t>
            </a:r>
            <a:r>
              <a:rPr lang="en-ZA" sz="1400" dirty="0" smtClean="0"/>
              <a:t>S, </a:t>
            </a:r>
            <a:r>
              <a:rPr lang="en-ZA" sz="1400" dirty="0" err="1"/>
              <a:t>Vral</a:t>
            </a:r>
            <a:r>
              <a:rPr lang="en-ZA" sz="1400" dirty="0"/>
              <a:t> </a:t>
            </a:r>
            <a:r>
              <a:rPr lang="en-ZA" sz="1400" dirty="0" smtClean="0"/>
              <a:t>A, </a:t>
            </a:r>
            <a:r>
              <a:rPr lang="en-ZA" sz="1400" dirty="0" err="1"/>
              <a:t>Slabbert</a:t>
            </a:r>
            <a:r>
              <a:rPr lang="en-ZA" sz="1400" dirty="0"/>
              <a:t> </a:t>
            </a:r>
            <a:r>
              <a:rPr lang="en-ZA" sz="1400" dirty="0" smtClean="0"/>
              <a:t>J, </a:t>
            </a:r>
          </a:p>
          <a:p>
            <a:r>
              <a:rPr lang="en-ZA" sz="1400" b="1" dirty="0" smtClean="0">
                <a:solidFill>
                  <a:srgbClr val="FF0000"/>
                </a:solidFill>
              </a:rPr>
              <a:t>University of </a:t>
            </a:r>
            <a:r>
              <a:rPr lang="en-ZA" sz="1400" b="1" dirty="0">
                <a:solidFill>
                  <a:srgbClr val="FF0000"/>
                </a:solidFill>
              </a:rPr>
              <a:t>Groningen </a:t>
            </a:r>
            <a:r>
              <a:rPr lang="en-ZA" sz="1400" dirty="0"/>
              <a:t>Dr Stefan Both, </a:t>
            </a:r>
            <a:r>
              <a:rPr lang="en-ZA" sz="1400" dirty="0" smtClean="0"/>
              <a:t>Dr </a:t>
            </a:r>
            <a:r>
              <a:rPr lang="en-ZA" sz="1400" dirty="0" err="1" smtClean="0"/>
              <a:t>Sytze</a:t>
            </a:r>
            <a:r>
              <a:rPr lang="en-ZA" sz="1400" dirty="0" smtClean="0"/>
              <a:t> Brandenburg, </a:t>
            </a:r>
          </a:p>
          <a:p>
            <a:r>
              <a:rPr lang="en-ZA" sz="1400" dirty="0" smtClean="0"/>
              <a:t>Dirk </a:t>
            </a:r>
            <a:r>
              <a:rPr lang="en-ZA" sz="1400" dirty="0" err="1" smtClean="0"/>
              <a:t>Wagennar</a:t>
            </a:r>
            <a:r>
              <a:rPr lang="en-ZA" sz="1400" dirty="0" smtClean="0"/>
              <a:t> (PhD student)</a:t>
            </a:r>
          </a:p>
          <a:p>
            <a:r>
              <a:rPr lang="en-ZA" sz="1400" b="1" dirty="0" smtClean="0">
                <a:solidFill>
                  <a:srgbClr val="FF0000"/>
                </a:solidFill>
              </a:rPr>
              <a:t>INFN: </a:t>
            </a:r>
            <a:r>
              <a:rPr lang="en-ZA" sz="1400" dirty="0" smtClean="0"/>
              <a:t>Drs</a:t>
            </a:r>
            <a:r>
              <a:rPr lang="en-ZA" sz="1400" b="1" dirty="0" smtClean="0"/>
              <a:t> </a:t>
            </a:r>
            <a:r>
              <a:rPr lang="en-ZA" sz="1400" dirty="0" smtClean="0"/>
              <a:t>P </a:t>
            </a:r>
            <a:r>
              <a:rPr lang="en-ZA" sz="1400" dirty="0" err="1" smtClean="0"/>
              <a:t>Cirrone</a:t>
            </a:r>
            <a:r>
              <a:rPr lang="en-ZA" sz="1400" dirty="0" smtClean="0"/>
              <a:t>, G </a:t>
            </a:r>
            <a:r>
              <a:rPr lang="en-ZA" sz="1400" dirty="0" err="1" smtClean="0"/>
              <a:t>Petinga</a:t>
            </a:r>
            <a:r>
              <a:rPr lang="en-ZA" sz="1400" dirty="0" smtClean="0"/>
              <a:t>, </a:t>
            </a:r>
            <a:r>
              <a:rPr lang="en-ZA" sz="1400" dirty="0" err="1" smtClean="0"/>
              <a:t>V.Conte</a:t>
            </a:r>
            <a:r>
              <a:rPr lang="en-ZA" sz="1400" dirty="0" smtClean="0"/>
              <a:t>, </a:t>
            </a:r>
            <a:r>
              <a:rPr lang="en-ZA" sz="1400" dirty="0" err="1" smtClean="0"/>
              <a:t>P.Colautti</a:t>
            </a:r>
            <a:r>
              <a:rPr lang="en-ZA" sz="1400" dirty="0" smtClean="0"/>
              <a:t> at al.</a:t>
            </a:r>
            <a:endParaRPr lang="en-AU" sz="1400" dirty="0"/>
          </a:p>
          <a:p>
            <a:endParaRPr lang="en-AU" sz="1400" dirty="0" smtClean="0">
              <a:solidFill>
                <a:schemeClr val="tx1"/>
              </a:solidFill>
            </a:endParaRPr>
          </a:p>
          <a:p>
            <a:r>
              <a:rPr lang="en-AU" sz="1400" dirty="0" smtClean="0"/>
              <a:t>, </a:t>
            </a:r>
            <a:endParaRPr lang="en-AU" sz="1400" dirty="0"/>
          </a:p>
        </p:txBody>
      </p:sp>
    </p:spTree>
    <p:extLst>
      <p:ext uri="{BB962C8B-B14F-4D97-AF65-F5344CB8AC3E}">
        <p14:creationId xmlns:p14="http://schemas.microsoft.com/office/powerpoint/2010/main" val="833554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6584573" y="1452909"/>
            <a:ext cx="2023724" cy="273844"/>
          </a:xfrm>
        </p:spPr>
        <p:txBody>
          <a:bodyPr/>
          <a:lstStyle/>
          <a:p>
            <a:fld id="{4956BB43-EB25-9C48-837D-98E6AF077A13}" type="slidenum">
              <a:rPr lang="en-US" smtClean="0"/>
              <a:pPr/>
              <a:t>3</a:t>
            </a:fld>
            <a:endParaRPr lang="en-US" dirty="0"/>
          </a:p>
        </p:txBody>
      </p:sp>
      <p:sp>
        <p:nvSpPr>
          <p:cNvPr id="8" name="Title 2"/>
          <p:cNvSpPr>
            <a:spLocks noGrp="1"/>
          </p:cNvSpPr>
          <p:nvPr>
            <p:ph type="title" idx="4294967295"/>
          </p:nvPr>
        </p:nvSpPr>
        <p:spPr>
          <a:xfrm>
            <a:off x="892277" y="124285"/>
            <a:ext cx="8273846" cy="561515"/>
          </a:xfrm>
        </p:spPr>
        <p:txBody>
          <a:bodyPr>
            <a:normAutofit/>
          </a:bodyPr>
          <a:lstStyle/>
          <a:p>
            <a:pPr algn="ctr"/>
            <a:r>
              <a:rPr lang="en-AU" sz="3200" dirty="0"/>
              <a:t>Meet the CMRP </a:t>
            </a:r>
            <a:r>
              <a:rPr lang="en-AU" sz="3200" dirty="0" err="1"/>
              <a:t>microdosimetry</a:t>
            </a:r>
            <a:r>
              <a:rPr lang="en-AU" sz="3200" dirty="0"/>
              <a:t> team </a:t>
            </a:r>
            <a:endParaRPr lang="en-AU" sz="3200" dirty="0"/>
          </a:p>
        </p:txBody>
      </p:sp>
      <p:sp>
        <p:nvSpPr>
          <p:cNvPr id="16" name="Text Box 7"/>
          <p:cNvSpPr txBox="1">
            <a:spLocks noChangeArrowheads="1"/>
          </p:cNvSpPr>
          <p:nvPr/>
        </p:nvSpPr>
        <p:spPr bwMode="auto">
          <a:xfrm>
            <a:off x="75070" y="2093357"/>
            <a:ext cx="1661832" cy="646331"/>
          </a:xfrm>
          <a:prstGeom prst="rect">
            <a:avLst/>
          </a:prstGeom>
          <a:noFill/>
          <a:ln w="9525">
            <a:noFill/>
            <a:miter lim="800000"/>
            <a:headEnd/>
            <a:tailEnd/>
          </a:ln>
        </p:spPr>
        <p:txBody>
          <a:bodyPr wrap="square">
            <a:spAutoFit/>
          </a:bodyPr>
          <a:lstStyle/>
          <a:p>
            <a:pPr algn="ctr"/>
            <a:r>
              <a:rPr lang="en-AU" sz="1200" dirty="0">
                <a:ea typeface="MS PGothic" pitchFamily="34" charset="-128"/>
              </a:rPr>
              <a:t>Dist. Prof </a:t>
            </a:r>
            <a:r>
              <a:rPr lang="en-AU" sz="1200" dirty="0">
                <a:ea typeface="MS PGothic" pitchFamily="34" charset="-128"/>
              </a:rPr>
              <a:t>Anatoly Rozenfeld</a:t>
            </a:r>
          </a:p>
          <a:p>
            <a:pPr algn="ctr"/>
            <a:r>
              <a:rPr lang="en-AU" sz="1200" dirty="0">
                <a:ea typeface="MS PGothic" pitchFamily="34" charset="-128"/>
              </a:rPr>
              <a:t>Founder and Director</a:t>
            </a:r>
            <a:endParaRPr lang="en-US" sz="1200" dirty="0">
              <a:ea typeface="MS PGothic" pitchFamily="34" charset="-128"/>
            </a:endParaRPr>
          </a:p>
        </p:txBody>
      </p:sp>
      <p:sp>
        <p:nvSpPr>
          <p:cNvPr id="18" name="Text Box 9"/>
          <p:cNvSpPr txBox="1">
            <a:spLocks noChangeArrowheads="1"/>
          </p:cNvSpPr>
          <p:nvPr/>
        </p:nvSpPr>
        <p:spPr bwMode="auto">
          <a:xfrm>
            <a:off x="6905096" y="2093357"/>
            <a:ext cx="988986" cy="461665"/>
          </a:xfrm>
          <a:prstGeom prst="rect">
            <a:avLst/>
          </a:prstGeom>
          <a:noFill/>
          <a:ln w="9525">
            <a:noFill/>
            <a:miter lim="800000"/>
            <a:headEnd/>
            <a:tailEnd/>
          </a:ln>
        </p:spPr>
        <p:txBody>
          <a:bodyPr wrap="square">
            <a:spAutoFit/>
          </a:bodyPr>
          <a:lstStyle/>
          <a:p>
            <a:pPr algn="ctr">
              <a:defRPr/>
            </a:pPr>
            <a:r>
              <a:rPr lang="en-AU" sz="1200" dirty="0">
                <a:ea typeface="MS PGothic" pitchFamily="34" charset="-128"/>
              </a:rPr>
              <a:t>Dr Marco Petasecca</a:t>
            </a:r>
            <a:endParaRPr lang="en-US" sz="1200" dirty="0">
              <a:ea typeface="MS PGothic" pitchFamily="34" charset="-128"/>
            </a:endParaRPr>
          </a:p>
        </p:txBody>
      </p:sp>
      <p:sp>
        <p:nvSpPr>
          <p:cNvPr id="20" name="Text Box 11"/>
          <p:cNvSpPr txBox="1">
            <a:spLocks noChangeArrowheads="1"/>
          </p:cNvSpPr>
          <p:nvPr/>
        </p:nvSpPr>
        <p:spPr bwMode="auto">
          <a:xfrm>
            <a:off x="1729138" y="2184540"/>
            <a:ext cx="1241498" cy="461665"/>
          </a:xfrm>
          <a:prstGeom prst="rect">
            <a:avLst/>
          </a:prstGeom>
          <a:noFill/>
          <a:ln w="9525">
            <a:noFill/>
            <a:miter lim="800000"/>
            <a:headEnd/>
            <a:tailEnd/>
          </a:ln>
        </p:spPr>
        <p:txBody>
          <a:bodyPr wrap="square">
            <a:spAutoFit/>
          </a:bodyPr>
          <a:lstStyle/>
          <a:p>
            <a:pPr algn="ctr">
              <a:spcBef>
                <a:spcPct val="50000"/>
              </a:spcBef>
            </a:pPr>
            <a:r>
              <a:rPr lang="en-AU" sz="1200" dirty="0">
                <a:ea typeface="MS PGothic" pitchFamily="34" charset="-128"/>
              </a:rPr>
              <a:t>Prof </a:t>
            </a:r>
            <a:r>
              <a:rPr lang="en-AU" sz="1200" dirty="0">
                <a:ea typeface="MS PGothic" pitchFamily="34" charset="-128"/>
              </a:rPr>
              <a:t>Michael Lerch</a:t>
            </a:r>
            <a:endParaRPr lang="en-US" sz="1200" dirty="0">
              <a:ea typeface="MS PGothic" pitchFamily="34" charset="-128"/>
            </a:endParaRPr>
          </a:p>
        </p:txBody>
      </p:sp>
      <p:sp>
        <p:nvSpPr>
          <p:cNvPr id="23" name="Text Box 19"/>
          <p:cNvSpPr txBox="1">
            <a:spLocks noChangeArrowheads="1"/>
          </p:cNvSpPr>
          <p:nvPr/>
        </p:nvSpPr>
        <p:spPr bwMode="auto">
          <a:xfrm>
            <a:off x="3074582" y="2184540"/>
            <a:ext cx="1115831" cy="461665"/>
          </a:xfrm>
          <a:prstGeom prst="rect">
            <a:avLst/>
          </a:prstGeom>
          <a:noFill/>
          <a:ln w="9525">
            <a:noFill/>
            <a:miter lim="800000"/>
            <a:headEnd/>
            <a:tailEnd/>
          </a:ln>
        </p:spPr>
        <p:txBody>
          <a:bodyPr wrap="square">
            <a:spAutoFit/>
          </a:bodyPr>
          <a:lstStyle/>
          <a:p>
            <a:pPr algn="ctr"/>
            <a:r>
              <a:rPr lang="en-US" sz="1200" dirty="0" err="1">
                <a:ea typeface="MS PGothic" pitchFamily="34" charset="-128"/>
              </a:rPr>
              <a:t>Dr</a:t>
            </a:r>
            <a:r>
              <a:rPr lang="en-US" sz="1200" dirty="0">
                <a:ea typeface="MS PGothic" pitchFamily="34" charset="-128"/>
              </a:rPr>
              <a:t> Susanna </a:t>
            </a:r>
            <a:r>
              <a:rPr lang="en-US" sz="1200" dirty="0" err="1">
                <a:ea typeface="MS PGothic" pitchFamily="34" charset="-128"/>
              </a:rPr>
              <a:t>Guatelli</a:t>
            </a:r>
            <a:endParaRPr lang="en-AU" sz="1200" dirty="0">
              <a:ea typeface="MS PGothic" pitchFamily="34" charset="-128"/>
            </a:endParaRPr>
          </a:p>
        </p:txBody>
      </p:sp>
      <p:pic>
        <p:nvPicPr>
          <p:cNvPr id="30" name="Picture 6" descr="anatoly"/>
          <p:cNvPicPr>
            <a:picLocks noChangeAspect="1" noChangeArrowheads="1"/>
          </p:cNvPicPr>
          <p:nvPr/>
        </p:nvPicPr>
        <p:blipFill>
          <a:blip r:embed="rId2" cstate="print"/>
          <a:srcRect/>
          <a:stretch>
            <a:fillRect/>
          </a:stretch>
        </p:blipFill>
        <p:spPr bwMode="auto">
          <a:xfrm>
            <a:off x="626712" y="748002"/>
            <a:ext cx="875248" cy="1299405"/>
          </a:xfrm>
          <a:prstGeom prst="rect">
            <a:avLst/>
          </a:prstGeom>
          <a:noFill/>
          <a:ln w="12700">
            <a:solidFill>
              <a:srgbClr val="000000"/>
            </a:solidFill>
            <a:miter lim="800000"/>
            <a:headEnd/>
            <a:tailEnd/>
          </a:ln>
        </p:spPr>
      </p:pic>
      <p:pic>
        <p:nvPicPr>
          <p:cNvPr id="33" name="Picture 32" descr="http://m.c.lnkd.licdn.com/media/p/1/000/194/391/1209dd2.jpg"/>
          <p:cNvPicPr/>
          <p:nvPr/>
        </p:nvPicPr>
        <p:blipFill rotWithShape="1">
          <a:blip r:embed="rId3" cstate="print"/>
          <a:srcRect r="20753"/>
          <a:stretch/>
        </p:blipFill>
        <p:spPr bwMode="auto">
          <a:xfrm>
            <a:off x="6842826" y="752366"/>
            <a:ext cx="1051256" cy="1295042"/>
          </a:xfrm>
          <a:prstGeom prst="rect">
            <a:avLst/>
          </a:prstGeom>
          <a:noFill/>
          <a:ln w="9525">
            <a:noFill/>
            <a:miter lim="800000"/>
            <a:headEnd/>
            <a:tailEnd/>
          </a:ln>
        </p:spPr>
      </p:pic>
      <p:sp>
        <p:nvSpPr>
          <p:cNvPr id="4" name="AutoShape 2" descr="Image result for Jeremy Davis uow"/>
          <p:cNvSpPr>
            <a:spLocks noChangeAspect="1" noChangeArrowheads="1"/>
          </p:cNvSpPr>
          <p:nvPr/>
        </p:nvSpPr>
        <p:spPr bwMode="auto">
          <a:xfrm>
            <a:off x="154756" y="-137908"/>
            <a:ext cx="306438" cy="30644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027" r="13807"/>
          <a:stretch/>
        </p:blipFill>
        <p:spPr bwMode="auto">
          <a:xfrm>
            <a:off x="8007118" y="752365"/>
            <a:ext cx="1041018" cy="1295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 Box 23"/>
          <p:cNvSpPr txBox="1">
            <a:spLocks noChangeArrowheads="1"/>
          </p:cNvSpPr>
          <p:nvPr/>
        </p:nvSpPr>
        <p:spPr bwMode="auto">
          <a:xfrm>
            <a:off x="8087007" y="2087466"/>
            <a:ext cx="988986" cy="461665"/>
          </a:xfrm>
          <a:prstGeom prst="rect">
            <a:avLst/>
          </a:prstGeom>
          <a:noFill/>
          <a:ln w="9525">
            <a:noFill/>
            <a:miter lim="800000"/>
            <a:headEnd/>
            <a:tailEnd/>
          </a:ln>
        </p:spPr>
        <p:txBody>
          <a:bodyPr wrap="square">
            <a:spAutoFit/>
          </a:bodyPr>
          <a:lstStyle/>
          <a:p>
            <a:pPr algn="ctr"/>
            <a:r>
              <a:rPr lang="en-US" sz="1200" dirty="0" err="1"/>
              <a:t>Dr</a:t>
            </a:r>
            <a:r>
              <a:rPr lang="en-US" sz="1200" dirty="0"/>
              <a:t> Jeremy</a:t>
            </a:r>
          </a:p>
          <a:p>
            <a:pPr algn="ctr"/>
            <a:r>
              <a:rPr lang="en-US" sz="1200" dirty="0"/>
              <a:t>Davis</a:t>
            </a:r>
          </a:p>
        </p:txBody>
      </p:sp>
      <p:pic>
        <p:nvPicPr>
          <p:cNvPr id="4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29596" y="748002"/>
            <a:ext cx="1070136" cy="1304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75057" y="761518"/>
            <a:ext cx="1051597" cy="128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p:cNvPicPr>
          <p:nvPr/>
        </p:nvPicPr>
        <p:blipFill rotWithShape="1">
          <a:blip r:embed="rId7" cstate="print">
            <a:extLst>
              <a:ext uri="{28A0092B-C50C-407E-A947-70E740481C1C}">
                <a14:useLocalDpi xmlns:a14="http://schemas.microsoft.com/office/drawing/2010/main" val="0"/>
              </a:ext>
            </a:extLst>
          </a:blip>
          <a:srcRect l="17384" t="6366" r="13868" b="24720"/>
          <a:stretch/>
        </p:blipFill>
        <p:spPr>
          <a:xfrm>
            <a:off x="4271731" y="741262"/>
            <a:ext cx="1164365" cy="1352096"/>
          </a:xfrm>
          <a:prstGeom prst="rect">
            <a:avLst/>
          </a:prstGeom>
        </p:spPr>
      </p:pic>
      <p:sp>
        <p:nvSpPr>
          <p:cNvPr id="46" name="Text Box 23"/>
          <p:cNvSpPr txBox="1">
            <a:spLocks noChangeArrowheads="1"/>
          </p:cNvSpPr>
          <p:nvPr/>
        </p:nvSpPr>
        <p:spPr bwMode="auto">
          <a:xfrm>
            <a:off x="4203565" y="2179799"/>
            <a:ext cx="1170353" cy="276999"/>
          </a:xfrm>
          <a:prstGeom prst="rect">
            <a:avLst/>
          </a:prstGeom>
          <a:noFill/>
          <a:ln w="9525">
            <a:noFill/>
            <a:miter lim="800000"/>
            <a:headEnd/>
            <a:tailEnd/>
          </a:ln>
        </p:spPr>
        <p:txBody>
          <a:bodyPr wrap="square">
            <a:spAutoFit/>
          </a:bodyPr>
          <a:lstStyle/>
          <a:p>
            <a:pPr algn="ctr"/>
            <a:r>
              <a:rPr lang="en-US" sz="1200" dirty="0" err="1"/>
              <a:t>Dr</a:t>
            </a:r>
            <a:r>
              <a:rPr lang="en-US" sz="1200" dirty="0"/>
              <a:t> </a:t>
            </a:r>
            <a:r>
              <a:rPr lang="en-US" sz="1200" dirty="0"/>
              <a:t>Linh Tran</a:t>
            </a:r>
            <a:endParaRPr lang="en-US" sz="1200" dirty="0"/>
          </a:p>
        </p:txBody>
      </p:sp>
      <p:pic>
        <p:nvPicPr>
          <p:cNvPr id="47" name="Picture 6"/>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3000"/>
                    </a14:imgEffect>
                  </a14:imgLayer>
                </a14:imgProps>
              </a:ext>
              <a:ext uri="{28A0092B-C50C-407E-A947-70E740481C1C}">
                <a14:useLocalDpi xmlns:a14="http://schemas.microsoft.com/office/drawing/2010/main" val="0"/>
              </a:ext>
            </a:extLst>
          </a:blip>
          <a:srcRect/>
          <a:stretch>
            <a:fillRect/>
          </a:stretch>
        </p:blipFill>
        <p:spPr bwMode="auto">
          <a:xfrm>
            <a:off x="401206" y="3007706"/>
            <a:ext cx="839174" cy="11914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8" name="Text Box 23"/>
          <p:cNvSpPr txBox="1">
            <a:spLocks noChangeArrowheads="1"/>
          </p:cNvSpPr>
          <p:nvPr/>
        </p:nvSpPr>
        <p:spPr bwMode="auto">
          <a:xfrm>
            <a:off x="288586" y="4309512"/>
            <a:ext cx="1064414" cy="276999"/>
          </a:xfrm>
          <a:prstGeom prst="rect">
            <a:avLst/>
          </a:prstGeom>
          <a:noFill/>
          <a:ln w="9525">
            <a:noFill/>
            <a:miter lim="800000"/>
            <a:headEnd/>
            <a:tailEnd/>
          </a:ln>
        </p:spPr>
        <p:txBody>
          <a:bodyPr wrap="square">
            <a:spAutoFit/>
          </a:bodyPr>
          <a:lstStyle/>
          <a:p>
            <a:pPr algn="ctr"/>
            <a:r>
              <a:rPr lang="en-US" sz="1200" dirty="0" err="1"/>
              <a:t>Dr</a:t>
            </a:r>
            <a:r>
              <a:rPr lang="en-US" sz="1200" dirty="0"/>
              <a:t> David Bolst</a:t>
            </a:r>
            <a:endParaRPr lang="en-US" sz="1200" dirty="0"/>
          </a:p>
        </p:txBody>
      </p:sp>
      <p:pic>
        <p:nvPicPr>
          <p:cNvPr id="6" name="Picture 5"/>
          <p:cNvPicPr>
            <a:picLocks noChangeAspect="1"/>
          </p:cNvPicPr>
          <p:nvPr/>
        </p:nvPicPr>
        <p:blipFill rotWithShape="1">
          <a:blip r:embed="rId10">
            <a:extLst>
              <a:ext uri="{28A0092B-C50C-407E-A947-70E740481C1C}">
                <a14:useLocalDpi xmlns:a14="http://schemas.microsoft.com/office/drawing/2010/main" val="0"/>
              </a:ext>
            </a:extLst>
          </a:blip>
          <a:srcRect l="40194" r="43291" b="65073"/>
          <a:stretch/>
        </p:blipFill>
        <p:spPr>
          <a:xfrm>
            <a:off x="1324268" y="2982646"/>
            <a:ext cx="1002227" cy="1218691"/>
          </a:xfrm>
          <a:prstGeom prst="rect">
            <a:avLst/>
          </a:prstGeom>
        </p:spPr>
      </p:pic>
      <p:pic>
        <p:nvPicPr>
          <p:cNvPr id="7" name="Picture 6"/>
          <p:cNvPicPr>
            <a:picLocks noChangeAspect="1"/>
          </p:cNvPicPr>
          <p:nvPr/>
        </p:nvPicPr>
        <p:blipFill rotWithShape="1">
          <a:blip r:embed="rId10">
            <a:extLst>
              <a:ext uri="{28A0092B-C50C-407E-A947-70E740481C1C}">
                <a14:useLocalDpi xmlns:a14="http://schemas.microsoft.com/office/drawing/2010/main" val="0"/>
              </a:ext>
            </a:extLst>
          </a:blip>
          <a:srcRect l="6773" t="12338" r="75048" b="44876"/>
          <a:stretch/>
        </p:blipFill>
        <p:spPr>
          <a:xfrm>
            <a:off x="2424549" y="2975974"/>
            <a:ext cx="914402" cy="1233581"/>
          </a:xfrm>
          <a:prstGeom prst="rect">
            <a:avLst/>
          </a:prstGeom>
        </p:spPr>
      </p:pic>
      <p:sp>
        <p:nvSpPr>
          <p:cNvPr id="49" name="Text Box 23"/>
          <p:cNvSpPr txBox="1">
            <a:spLocks noChangeArrowheads="1"/>
          </p:cNvSpPr>
          <p:nvPr/>
        </p:nvSpPr>
        <p:spPr bwMode="auto">
          <a:xfrm>
            <a:off x="1264894" y="4298115"/>
            <a:ext cx="1064414" cy="276999"/>
          </a:xfrm>
          <a:prstGeom prst="rect">
            <a:avLst/>
          </a:prstGeom>
          <a:noFill/>
          <a:ln w="9525">
            <a:noFill/>
            <a:miter lim="800000"/>
            <a:headEnd/>
            <a:tailEnd/>
          </a:ln>
        </p:spPr>
        <p:txBody>
          <a:bodyPr wrap="square">
            <a:spAutoFit/>
          </a:bodyPr>
          <a:lstStyle/>
          <a:p>
            <a:pPr algn="ctr"/>
            <a:r>
              <a:rPr lang="en-US" sz="1200" dirty="0"/>
              <a:t>Ben James</a:t>
            </a:r>
            <a:endParaRPr lang="en-US" sz="1200" dirty="0"/>
          </a:p>
        </p:txBody>
      </p:sp>
      <p:sp>
        <p:nvSpPr>
          <p:cNvPr id="50" name="Text Box 23"/>
          <p:cNvSpPr txBox="1">
            <a:spLocks noChangeArrowheads="1"/>
          </p:cNvSpPr>
          <p:nvPr/>
        </p:nvSpPr>
        <p:spPr bwMode="auto">
          <a:xfrm>
            <a:off x="2294703" y="4254472"/>
            <a:ext cx="1064414" cy="461665"/>
          </a:xfrm>
          <a:prstGeom prst="rect">
            <a:avLst/>
          </a:prstGeom>
          <a:noFill/>
          <a:ln w="9525">
            <a:noFill/>
            <a:miter lim="800000"/>
            <a:headEnd/>
            <a:tailEnd/>
          </a:ln>
        </p:spPr>
        <p:txBody>
          <a:bodyPr wrap="square">
            <a:spAutoFit/>
          </a:bodyPr>
          <a:lstStyle/>
          <a:p>
            <a:pPr algn="ctr"/>
            <a:r>
              <a:rPr lang="en-US" sz="1200" dirty="0"/>
              <a:t>Stefania Peracchi</a:t>
            </a:r>
            <a:endParaRPr lang="en-US" sz="1200" dirty="0"/>
          </a:p>
        </p:txBody>
      </p:sp>
      <p:pic>
        <p:nvPicPr>
          <p:cNvPr id="14" name="Picture 13"/>
          <p:cNvPicPr>
            <a:picLocks noChangeAspect="1"/>
          </p:cNvPicPr>
          <p:nvPr/>
        </p:nvPicPr>
        <p:blipFill>
          <a:blip r:embed="rId11"/>
          <a:stretch>
            <a:fillRect/>
          </a:stretch>
        </p:blipFill>
        <p:spPr>
          <a:xfrm>
            <a:off x="5578026" y="728004"/>
            <a:ext cx="1168462" cy="1300119"/>
          </a:xfrm>
          <a:prstGeom prst="rect">
            <a:avLst/>
          </a:prstGeom>
        </p:spPr>
      </p:pic>
      <p:sp>
        <p:nvSpPr>
          <p:cNvPr id="51" name="Text Box 23"/>
          <p:cNvSpPr txBox="1">
            <a:spLocks noChangeArrowheads="1"/>
          </p:cNvSpPr>
          <p:nvPr/>
        </p:nvSpPr>
        <p:spPr bwMode="auto">
          <a:xfrm>
            <a:off x="5576135" y="2116796"/>
            <a:ext cx="1170353" cy="461665"/>
          </a:xfrm>
          <a:prstGeom prst="rect">
            <a:avLst/>
          </a:prstGeom>
          <a:noFill/>
          <a:ln w="9525">
            <a:noFill/>
            <a:miter lim="800000"/>
            <a:headEnd/>
            <a:tailEnd/>
          </a:ln>
        </p:spPr>
        <p:txBody>
          <a:bodyPr wrap="square">
            <a:spAutoFit/>
          </a:bodyPr>
          <a:lstStyle/>
          <a:p>
            <a:pPr algn="ctr"/>
            <a:r>
              <a:rPr lang="en-US" sz="1200" dirty="0" err="1"/>
              <a:t>Dr</a:t>
            </a:r>
            <a:r>
              <a:rPr lang="en-US" sz="1200" dirty="0"/>
              <a:t> </a:t>
            </a:r>
            <a:r>
              <a:rPr lang="en-US" sz="1200" dirty="0"/>
              <a:t>Dale </a:t>
            </a:r>
            <a:r>
              <a:rPr lang="en-US" sz="1200" dirty="0" err="1"/>
              <a:t>Prokopovich</a:t>
            </a:r>
            <a:endParaRPr lang="en-US" sz="1200" dirty="0"/>
          </a:p>
        </p:txBody>
      </p:sp>
      <p:pic>
        <p:nvPicPr>
          <p:cNvPr id="24" name="Picture 23"/>
          <p:cNvPicPr>
            <a:picLocks noChangeAspect="1"/>
          </p:cNvPicPr>
          <p:nvPr/>
        </p:nvPicPr>
        <p:blipFill>
          <a:blip r:embed="rId12"/>
          <a:stretch>
            <a:fillRect/>
          </a:stretch>
        </p:blipFill>
        <p:spPr>
          <a:xfrm>
            <a:off x="3452016" y="2947220"/>
            <a:ext cx="1071103" cy="1262335"/>
          </a:xfrm>
          <a:prstGeom prst="rect">
            <a:avLst/>
          </a:prstGeom>
        </p:spPr>
      </p:pic>
      <p:sp>
        <p:nvSpPr>
          <p:cNvPr id="52" name="Text Box 23"/>
          <p:cNvSpPr txBox="1">
            <a:spLocks noChangeArrowheads="1"/>
          </p:cNvSpPr>
          <p:nvPr/>
        </p:nvSpPr>
        <p:spPr bwMode="auto">
          <a:xfrm>
            <a:off x="3408572" y="4251483"/>
            <a:ext cx="1183090" cy="276999"/>
          </a:xfrm>
          <a:prstGeom prst="rect">
            <a:avLst/>
          </a:prstGeom>
          <a:noFill/>
          <a:ln w="9525">
            <a:noFill/>
            <a:miter lim="800000"/>
            <a:headEnd/>
            <a:tailEnd/>
          </a:ln>
        </p:spPr>
        <p:txBody>
          <a:bodyPr wrap="square">
            <a:spAutoFit/>
          </a:bodyPr>
          <a:lstStyle/>
          <a:p>
            <a:pPr algn="ctr"/>
            <a:r>
              <a:rPr lang="en-US" sz="1200" dirty="0" smtClean="0"/>
              <a:t>Dr Emily </a:t>
            </a:r>
            <a:r>
              <a:rPr lang="en-US" sz="1200" dirty="0"/>
              <a:t>Debrot</a:t>
            </a:r>
            <a:endParaRPr lang="en-US" sz="1200" dirty="0"/>
          </a:p>
        </p:txBody>
      </p:sp>
      <p:pic>
        <p:nvPicPr>
          <p:cNvPr id="9" name="Picture 8"/>
          <p:cNvPicPr>
            <a:picLocks noChangeAspect="1"/>
          </p:cNvPicPr>
          <p:nvPr/>
        </p:nvPicPr>
        <p:blipFill>
          <a:blip r:embed="rId13"/>
          <a:stretch>
            <a:fillRect/>
          </a:stretch>
        </p:blipFill>
        <p:spPr>
          <a:xfrm>
            <a:off x="4604815" y="2947220"/>
            <a:ext cx="1070771" cy="1282039"/>
          </a:xfrm>
          <a:prstGeom prst="rect">
            <a:avLst/>
          </a:prstGeom>
        </p:spPr>
      </p:pic>
      <p:sp>
        <p:nvSpPr>
          <p:cNvPr id="32" name="Text Box 23"/>
          <p:cNvSpPr txBox="1">
            <a:spLocks noChangeArrowheads="1"/>
          </p:cNvSpPr>
          <p:nvPr/>
        </p:nvSpPr>
        <p:spPr bwMode="auto">
          <a:xfrm>
            <a:off x="4635106" y="4229259"/>
            <a:ext cx="1064414" cy="461665"/>
          </a:xfrm>
          <a:prstGeom prst="rect">
            <a:avLst/>
          </a:prstGeom>
          <a:noFill/>
          <a:ln w="9525">
            <a:noFill/>
            <a:miter lim="800000"/>
            <a:headEnd/>
            <a:tailEnd/>
          </a:ln>
        </p:spPr>
        <p:txBody>
          <a:bodyPr wrap="square">
            <a:spAutoFit/>
          </a:bodyPr>
          <a:lstStyle/>
          <a:p>
            <a:pPr algn="ctr"/>
            <a:r>
              <a:rPr lang="en-US" sz="1200" dirty="0"/>
              <a:t>James Vohradsky</a:t>
            </a:r>
            <a:endParaRPr lang="en-US" sz="1200" dirty="0"/>
          </a:p>
        </p:txBody>
      </p:sp>
      <p:pic>
        <p:nvPicPr>
          <p:cNvPr id="10" name="Picture 9"/>
          <p:cNvPicPr>
            <a:picLocks noChangeAspect="1"/>
          </p:cNvPicPr>
          <p:nvPr/>
        </p:nvPicPr>
        <p:blipFill>
          <a:blip r:embed="rId14"/>
          <a:stretch>
            <a:fillRect/>
          </a:stretch>
        </p:blipFill>
        <p:spPr>
          <a:xfrm>
            <a:off x="5788982" y="2931731"/>
            <a:ext cx="1098023" cy="1277824"/>
          </a:xfrm>
          <a:prstGeom prst="rect">
            <a:avLst/>
          </a:prstGeom>
        </p:spPr>
      </p:pic>
      <p:sp>
        <p:nvSpPr>
          <p:cNvPr id="34" name="Text Box 23"/>
          <p:cNvSpPr txBox="1">
            <a:spLocks noChangeArrowheads="1"/>
          </p:cNvSpPr>
          <p:nvPr/>
        </p:nvSpPr>
        <p:spPr bwMode="auto">
          <a:xfrm>
            <a:off x="5833591" y="4231811"/>
            <a:ext cx="1064414" cy="461665"/>
          </a:xfrm>
          <a:prstGeom prst="rect">
            <a:avLst/>
          </a:prstGeom>
          <a:noFill/>
          <a:ln w="9525">
            <a:noFill/>
            <a:miter lim="800000"/>
            <a:headEnd/>
            <a:tailEnd/>
          </a:ln>
        </p:spPr>
        <p:txBody>
          <a:bodyPr wrap="square">
            <a:spAutoFit/>
          </a:bodyPr>
          <a:lstStyle/>
          <a:p>
            <a:pPr algn="ctr"/>
            <a:r>
              <a:rPr lang="en-US" sz="1200" dirty="0"/>
              <a:t>Vladimir</a:t>
            </a:r>
          </a:p>
          <a:p>
            <a:pPr algn="ctr"/>
            <a:r>
              <a:rPr lang="en-US" sz="1200" dirty="0"/>
              <a:t>Pan</a:t>
            </a:r>
            <a:endParaRPr lang="en-US" sz="1200" dirty="0"/>
          </a:p>
        </p:txBody>
      </p:sp>
      <p:sp>
        <p:nvSpPr>
          <p:cNvPr id="11" name="Rectangle 10"/>
          <p:cNvSpPr/>
          <p:nvPr/>
        </p:nvSpPr>
        <p:spPr>
          <a:xfrm>
            <a:off x="6941449" y="3971925"/>
            <a:ext cx="2016814" cy="101441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p>
        </p:txBody>
      </p:sp>
      <p:pic>
        <p:nvPicPr>
          <p:cNvPr id="2" name="Picture 1"/>
          <p:cNvPicPr>
            <a:picLocks noChangeAspect="1"/>
          </p:cNvPicPr>
          <p:nvPr/>
        </p:nvPicPr>
        <p:blipFill>
          <a:blip r:embed="rId15">
            <a:extLst>
              <a:ext uri="{BEBA8EAE-BF5A-486C-A8C5-ECC9F3942E4B}">
                <a14:imgProps xmlns:a14="http://schemas.microsoft.com/office/drawing/2010/main">
                  <a14:imgLayer r:embed="rId16">
                    <a14:imgEffect>
                      <a14:brightnessContrast bright="22000"/>
                    </a14:imgEffect>
                  </a14:imgLayer>
                </a14:imgProps>
              </a:ext>
            </a:extLst>
          </a:blip>
          <a:stretch>
            <a:fillRect/>
          </a:stretch>
        </p:blipFill>
        <p:spPr>
          <a:xfrm>
            <a:off x="6976754" y="2942104"/>
            <a:ext cx="1040445" cy="1267451"/>
          </a:xfrm>
          <a:prstGeom prst="rect">
            <a:avLst/>
          </a:prstGeom>
        </p:spPr>
      </p:pic>
      <p:sp>
        <p:nvSpPr>
          <p:cNvPr id="35" name="Text Box 23"/>
          <p:cNvSpPr txBox="1">
            <a:spLocks noChangeArrowheads="1"/>
          </p:cNvSpPr>
          <p:nvPr/>
        </p:nvSpPr>
        <p:spPr bwMode="auto">
          <a:xfrm>
            <a:off x="6947124" y="4254472"/>
            <a:ext cx="1064414" cy="276999"/>
          </a:xfrm>
          <a:prstGeom prst="rect">
            <a:avLst/>
          </a:prstGeom>
          <a:noFill/>
          <a:ln w="9525">
            <a:noFill/>
            <a:miter lim="800000"/>
            <a:headEnd/>
            <a:tailEnd/>
          </a:ln>
        </p:spPr>
        <p:txBody>
          <a:bodyPr wrap="square">
            <a:spAutoFit/>
          </a:bodyPr>
          <a:lstStyle/>
          <a:p>
            <a:pPr algn="ctr"/>
            <a:r>
              <a:rPr lang="en-US" sz="1200" dirty="0"/>
              <a:t>Fang Su</a:t>
            </a:r>
            <a:endParaRPr lang="en-US" sz="1200" dirty="0"/>
          </a:p>
        </p:txBody>
      </p:sp>
      <p:pic>
        <p:nvPicPr>
          <p:cNvPr id="15" name="Picture 14"/>
          <p:cNvPicPr>
            <a:picLocks noChangeAspect="1"/>
          </p:cNvPicPr>
          <p:nvPr/>
        </p:nvPicPr>
        <p:blipFill rotWithShape="1">
          <a:blip r:embed="rId17"/>
          <a:srcRect l="16507" t="14029" r="21121" b="7083"/>
          <a:stretch/>
        </p:blipFill>
        <p:spPr>
          <a:xfrm>
            <a:off x="8085240" y="2947062"/>
            <a:ext cx="990753" cy="1259979"/>
          </a:xfrm>
          <a:prstGeom prst="rect">
            <a:avLst/>
          </a:prstGeom>
        </p:spPr>
      </p:pic>
      <p:sp>
        <p:nvSpPr>
          <p:cNvPr id="37" name="Text Box 23"/>
          <p:cNvSpPr txBox="1">
            <a:spLocks noChangeArrowheads="1"/>
          </p:cNvSpPr>
          <p:nvPr/>
        </p:nvSpPr>
        <p:spPr bwMode="auto">
          <a:xfrm>
            <a:off x="7995420" y="4254471"/>
            <a:ext cx="1064414" cy="461665"/>
          </a:xfrm>
          <a:prstGeom prst="rect">
            <a:avLst/>
          </a:prstGeom>
          <a:noFill/>
          <a:ln w="9525">
            <a:noFill/>
            <a:miter lim="800000"/>
            <a:headEnd/>
            <a:tailEnd/>
          </a:ln>
        </p:spPr>
        <p:txBody>
          <a:bodyPr wrap="square">
            <a:spAutoFit/>
          </a:bodyPr>
          <a:lstStyle/>
          <a:p>
            <a:pPr algn="ctr"/>
            <a:r>
              <a:rPr lang="en-US" sz="1200" dirty="0"/>
              <a:t>Federico</a:t>
            </a:r>
          </a:p>
          <a:p>
            <a:pPr algn="ctr"/>
            <a:r>
              <a:rPr lang="en-US" sz="1200" dirty="0"/>
              <a:t>Pagani</a:t>
            </a:r>
            <a:endParaRPr lang="en-US" sz="1200" dirty="0"/>
          </a:p>
        </p:txBody>
      </p:sp>
    </p:spTree>
    <p:extLst>
      <p:ext uri="{BB962C8B-B14F-4D97-AF65-F5344CB8AC3E}">
        <p14:creationId xmlns:p14="http://schemas.microsoft.com/office/powerpoint/2010/main" val="16098332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AU" dirty="0"/>
              <a:t>Outline</a:t>
            </a:r>
          </a:p>
        </p:txBody>
      </p:sp>
      <p:sp>
        <p:nvSpPr>
          <p:cNvPr id="7" name="Content Placeholder 6"/>
          <p:cNvSpPr>
            <a:spLocks noGrp="1"/>
          </p:cNvSpPr>
          <p:nvPr>
            <p:ph sz="half" idx="1"/>
          </p:nvPr>
        </p:nvSpPr>
        <p:spPr>
          <a:xfrm>
            <a:off x="167640" y="943341"/>
            <a:ext cx="8788084" cy="3231424"/>
          </a:xfrm>
        </p:spPr>
        <p:txBody>
          <a:bodyPr>
            <a:normAutofit fontScale="92500"/>
          </a:bodyPr>
          <a:lstStyle/>
          <a:p>
            <a:r>
              <a:rPr lang="en-AU" sz="2800" dirty="0" err="1" smtClean="0">
                <a:latin typeface="Arial" panose="020B0604020202020204" pitchFamily="34" charset="0"/>
                <a:cs typeface="Arial" panose="020B0604020202020204" pitchFamily="34" charset="0"/>
              </a:rPr>
              <a:t>Microdosimetry</a:t>
            </a:r>
            <a:r>
              <a:rPr lang="en-AU" sz="2800" dirty="0" smtClean="0">
                <a:latin typeface="Arial" panose="020B0604020202020204" pitchFamily="34" charset="0"/>
                <a:cs typeface="Arial" panose="020B0604020202020204" pitchFamily="34" charset="0"/>
              </a:rPr>
              <a:t> concept introduction</a:t>
            </a:r>
          </a:p>
          <a:p>
            <a:r>
              <a:rPr lang="en-AU" sz="2800" dirty="0" smtClean="0">
                <a:latin typeface="Arial" panose="020B0604020202020204" pitchFamily="34" charset="0"/>
                <a:cs typeface="Arial" panose="020B0604020202020204" pitchFamily="34" charset="0"/>
              </a:rPr>
              <a:t>Silicon </a:t>
            </a:r>
            <a:r>
              <a:rPr lang="en-AU" sz="2800" dirty="0" err="1" smtClean="0">
                <a:latin typeface="Arial" panose="020B0604020202020204" pitchFamily="34" charset="0"/>
                <a:cs typeface="Arial" panose="020B0604020202020204" pitchFamily="34" charset="0"/>
              </a:rPr>
              <a:t>microdosimeters</a:t>
            </a:r>
            <a:r>
              <a:rPr lang="en-AU" sz="2800" dirty="0" smtClean="0">
                <a:latin typeface="Arial" panose="020B0604020202020204" pitchFamily="34" charset="0"/>
                <a:cs typeface="Arial" panose="020B0604020202020204" pitchFamily="34" charset="0"/>
              </a:rPr>
              <a:t> development : state –of-the-art</a:t>
            </a:r>
            <a:endParaRPr lang="en-AU" sz="2800" dirty="0">
              <a:latin typeface="Arial" panose="020B0604020202020204" pitchFamily="34" charset="0"/>
              <a:cs typeface="Arial" panose="020B0604020202020204" pitchFamily="34" charset="0"/>
            </a:endParaRPr>
          </a:p>
          <a:p>
            <a:r>
              <a:rPr lang="en-AU" sz="2800" dirty="0" smtClean="0">
                <a:latin typeface="Arial" panose="020B0604020202020204" pitchFamily="34" charset="0"/>
                <a:cs typeface="Arial" panose="020B0604020202020204" pitchFamily="34" charset="0"/>
              </a:rPr>
              <a:t>Application for RBE studies  in proton and heavy ion pencil scanning  beam therapy</a:t>
            </a:r>
          </a:p>
          <a:p>
            <a:r>
              <a:rPr lang="en-AU" sz="2800" dirty="0" smtClean="0">
                <a:latin typeface="Arial" panose="020B0604020202020204" pitchFamily="34" charset="0"/>
                <a:cs typeface="Arial" panose="020B0604020202020204" pitchFamily="34" charset="0"/>
              </a:rPr>
              <a:t>Correlation of cell survival with </a:t>
            </a:r>
            <a:r>
              <a:rPr lang="en-AU" sz="2800" dirty="0" err="1" smtClean="0">
                <a:latin typeface="Arial" panose="020B0604020202020204" pitchFamily="34" charset="0"/>
                <a:cs typeface="Arial" panose="020B0604020202020204" pitchFamily="34" charset="0"/>
              </a:rPr>
              <a:t>microdosimeter</a:t>
            </a:r>
            <a:r>
              <a:rPr lang="en-AU" sz="2800" dirty="0" smtClean="0">
                <a:latin typeface="Arial" panose="020B0604020202020204" pitchFamily="34" charset="0"/>
                <a:cs typeface="Arial" panose="020B0604020202020204" pitchFamily="34" charset="0"/>
              </a:rPr>
              <a:t> based RBE derivation </a:t>
            </a:r>
          </a:p>
          <a:p>
            <a:r>
              <a:rPr lang="en-AU" sz="2800" dirty="0" smtClean="0">
                <a:latin typeface="Arial" panose="020B0604020202020204" pitchFamily="34" charset="0"/>
                <a:cs typeface="Arial" panose="020B0604020202020204" pitchFamily="34" charset="0"/>
              </a:rPr>
              <a:t>Space applications: radiation shielding evaluation </a:t>
            </a:r>
          </a:p>
          <a:p>
            <a:pPr marL="0" indent="0">
              <a:buNone/>
            </a:pPr>
            <a:endParaRPr lang="en-AU" sz="2800" dirty="0">
              <a:latin typeface="Arial" panose="020B0604020202020204" pitchFamily="34" charset="0"/>
              <a:cs typeface="Arial" panose="020B0604020202020204" pitchFamily="34" charset="0"/>
            </a:endParaRPr>
          </a:p>
        </p:txBody>
      </p:sp>
      <p:sp>
        <p:nvSpPr>
          <p:cNvPr id="2" name="Footer Placeholder 1"/>
          <p:cNvSpPr>
            <a:spLocks noGrp="1"/>
          </p:cNvSpPr>
          <p:nvPr>
            <p:ph type="ftr" sz="quarter" idx="10"/>
          </p:nvPr>
        </p:nvSpPr>
        <p:spPr/>
        <p:txBody>
          <a:bodyPr/>
          <a:lstStyle/>
          <a:p>
            <a:r>
              <a:rPr lang="en-US" dirty="0"/>
              <a:t>Document title</a:t>
            </a:r>
          </a:p>
        </p:txBody>
      </p:sp>
      <p:sp>
        <p:nvSpPr>
          <p:cNvPr id="3" name="Slide Number Placeholder 2"/>
          <p:cNvSpPr>
            <a:spLocks noGrp="1"/>
          </p:cNvSpPr>
          <p:nvPr>
            <p:ph type="sldNum" sz="quarter" idx="11"/>
          </p:nvPr>
        </p:nvSpPr>
        <p:spPr/>
        <p:txBody>
          <a:bodyPr/>
          <a:lstStyle/>
          <a:p>
            <a:fld id="{4956BB43-EB25-9C48-837D-98E6AF077A13}" type="slidenum">
              <a:rPr lang="en-US" smtClean="0"/>
              <a:pPr/>
              <a:t>4</a:t>
            </a:fld>
            <a:endParaRPr lang="en-US" dirty="0"/>
          </a:p>
        </p:txBody>
      </p:sp>
    </p:spTree>
    <p:extLst>
      <p:ext uri="{BB962C8B-B14F-4D97-AF65-F5344CB8AC3E}">
        <p14:creationId xmlns:p14="http://schemas.microsoft.com/office/powerpoint/2010/main" val="29925940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6"/>
          <p:cNvPicPr>
            <a:picLocks noChangeAspect="1" noChangeArrowheads="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a:stretch>
            <a:fillRect/>
          </a:stretch>
        </p:blipFill>
        <p:spPr bwMode="auto">
          <a:xfrm>
            <a:off x="5891567" y="895155"/>
            <a:ext cx="1568189" cy="1474147"/>
          </a:xfrm>
          <a:prstGeom prst="rect">
            <a:avLst/>
          </a:prstGeom>
          <a:noFill/>
          <a:ln w="9525">
            <a:noFill/>
            <a:miter lim="800000"/>
            <a:headEnd/>
            <a:tailEnd/>
          </a:ln>
          <a:effectLst/>
        </p:spPr>
      </p:pic>
      <p:pic>
        <p:nvPicPr>
          <p:cNvPr id="48" name="Picture 5"/>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rcRect/>
          <a:stretch>
            <a:fillRect/>
          </a:stretch>
        </p:blipFill>
        <p:spPr bwMode="auto">
          <a:xfrm>
            <a:off x="3328318" y="954720"/>
            <a:ext cx="1543008" cy="1481736"/>
          </a:xfrm>
          <a:prstGeom prst="rect">
            <a:avLst/>
          </a:prstGeom>
          <a:noFill/>
          <a:ln w="9525">
            <a:noFill/>
            <a:miter lim="800000"/>
            <a:headEnd/>
            <a:tailEnd/>
          </a:ln>
          <a:effectLst/>
        </p:spPr>
      </p:pic>
      <p:sp>
        <p:nvSpPr>
          <p:cNvPr id="39" name="Title 2"/>
          <p:cNvSpPr txBox="1">
            <a:spLocks/>
          </p:cNvSpPr>
          <p:nvPr/>
        </p:nvSpPr>
        <p:spPr>
          <a:xfrm>
            <a:off x="3472289" y="435243"/>
            <a:ext cx="1214446" cy="581040"/>
          </a:xfrm>
          <a:prstGeom prst="rect">
            <a:avLst/>
          </a:prstGeom>
        </p:spPr>
        <p:txBody>
          <a:bodyPr vert="horz" lIns="91438" tIns="45719" rIns="91438" bIns="45719" rtlCol="0" anchor="ctr">
            <a:normAutofit fontScale="97500"/>
            <a:scene3d>
              <a:camera prst="orthographicFront"/>
              <a:lightRig rig="soft" dir="t"/>
            </a:scene3d>
            <a:sp3d prstMaterial="softEdge">
              <a:bevelT w="25400" h="25400"/>
            </a:sp3d>
          </a:bodyPr>
          <a:lstStyle/>
          <a:p>
            <a:pPr algn="ctr" defTabSz="914378">
              <a:defRPr/>
            </a:pPr>
            <a:r>
              <a:rPr lang="en-US" b="1" dirty="0">
                <a:solidFill>
                  <a:srgbClr val="0070C0"/>
                </a:solidFill>
                <a:effectLst>
                  <a:outerShdw blurRad="31750" dist="25400" dir="5400000" algn="tl" rotWithShape="0">
                    <a:srgbClr val="000000">
                      <a:alpha val="25000"/>
                    </a:srgbClr>
                  </a:outerShdw>
                </a:effectLst>
                <a:latin typeface="Arial" panose="020B0604020202020204" pitchFamily="34" charset="0"/>
                <a:ea typeface="+mj-ea"/>
                <a:cs typeface="Arial" panose="020B0604020202020204" pitchFamily="34" charset="0"/>
              </a:rPr>
              <a:t>X rays</a:t>
            </a:r>
          </a:p>
        </p:txBody>
      </p:sp>
      <p:sp>
        <p:nvSpPr>
          <p:cNvPr id="32" name="Title 2"/>
          <p:cNvSpPr txBox="1">
            <a:spLocks/>
          </p:cNvSpPr>
          <p:nvPr/>
        </p:nvSpPr>
        <p:spPr>
          <a:xfrm>
            <a:off x="5598995" y="440274"/>
            <a:ext cx="2532820" cy="581040"/>
          </a:xfrm>
          <a:prstGeom prst="rect">
            <a:avLst/>
          </a:prstGeom>
        </p:spPr>
        <p:txBody>
          <a:bodyPr vert="horz" lIns="91438" tIns="45719" rIns="91438" bIns="45719" rtlCol="0" anchor="ctr">
            <a:normAutofit fontScale="97500"/>
            <a:scene3d>
              <a:camera prst="orthographicFront"/>
              <a:lightRig rig="soft" dir="t"/>
            </a:scene3d>
            <a:sp3d prstMaterial="softEdge">
              <a:bevelT w="25400" h="25400"/>
            </a:sp3d>
          </a:bodyPr>
          <a:lstStyle/>
          <a:p>
            <a:pPr defTabSz="914378">
              <a:defRPr/>
            </a:pPr>
            <a:r>
              <a:rPr lang="en-US" b="1" dirty="0">
                <a:solidFill>
                  <a:srgbClr val="0070C0"/>
                </a:solidFill>
                <a:effectLst>
                  <a:outerShdw blurRad="31750" dist="25400" dir="5400000" algn="tl" rotWithShape="0">
                    <a:srgbClr val="000000">
                      <a:alpha val="25000"/>
                    </a:srgbClr>
                  </a:outerShdw>
                </a:effectLst>
                <a:latin typeface="Arial" panose="020B0604020202020204" pitchFamily="34" charset="0"/>
                <a:ea typeface="+mj-ea"/>
                <a:cs typeface="Arial" panose="020B0604020202020204" pitchFamily="34" charset="0"/>
              </a:rPr>
              <a:t>Carbon Ion beams</a:t>
            </a:r>
          </a:p>
        </p:txBody>
      </p:sp>
      <p:sp>
        <p:nvSpPr>
          <p:cNvPr id="4" name="Title 3"/>
          <p:cNvSpPr>
            <a:spLocks noGrp="1"/>
          </p:cNvSpPr>
          <p:nvPr>
            <p:ph type="title"/>
          </p:nvPr>
        </p:nvSpPr>
        <p:spPr>
          <a:xfrm>
            <a:off x="615888" y="49724"/>
            <a:ext cx="7879843" cy="635095"/>
          </a:xfrm>
        </p:spPr>
        <p:txBody>
          <a:bodyPr lIns="91438" tIns="45719" rIns="91438" bIns="45719">
            <a:normAutofit fontScale="90000"/>
          </a:bodyPr>
          <a:lstStyle/>
          <a:p>
            <a:pPr algn="ctr"/>
            <a:r>
              <a:rPr lang="en-AU" dirty="0" smtClean="0"/>
              <a:t>Advantages </a:t>
            </a:r>
            <a:r>
              <a:rPr lang="en-AU" dirty="0"/>
              <a:t>of </a:t>
            </a:r>
            <a:r>
              <a:rPr lang="en-AU" dirty="0" smtClean="0"/>
              <a:t>Heavy </a:t>
            </a:r>
            <a:r>
              <a:rPr lang="en-AU" dirty="0"/>
              <a:t>Ion </a:t>
            </a:r>
            <a:r>
              <a:rPr lang="en-AU" dirty="0" smtClean="0"/>
              <a:t>Therapy</a:t>
            </a:r>
            <a:r>
              <a:rPr lang="en-AU" dirty="0"/>
              <a:t/>
            </a:r>
            <a:br>
              <a:rPr lang="en-AU" dirty="0"/>
            </a:br>
            <a:endParaRPr lang="en-AU" dirty="0"/>
          </a:p>
        </p:txBody>
      </p:sp>
      <p:pic>
        <p:nvPicPr>
          <p:cNvPr id="46" name="Picture 5"/>
          <p:cNvPicPr>
            <a:picLocks noChangeAspect="1" noChangeArrowheads="1"/>
          </p:cNvPicPr>
          <p:nvPr/>
        </p:nvPicPr>
        <p:blipFill>
          <a:blip r:embed="rId8"/>
          <a:srcRect/>
          <a:stretch>
            <a:fillRect/>
          </a:stretch>
        </p:blipFill>
        <p:spPr bwMode="auto">
          <a:xfrm>
            <a:off x="3328318" y="954720"/>
            <a:ext cx="1532933" cy="1481736"/>
          </a:xfrm>
          <a:prstGeom prst="rect">
            <a:avLst/>
          </a:prstGeom>
          <a:noFill/>
          <a:ln w="9525">
            <a:noFill/>
            <a:miter lim="800000"/>
            <a:headEnd/>
            <a:tailEnd/>
          </a:ln>
          <a:effectLst/>
        </p:spPr>
      </p:pic>
      <p:pic>
        <p:nvPicPr>
          <p:cNvPr id="47" name="Picture 6"/>
          <p:cNvPicPr>
            <a:picLocks noChangeAspect="1" noChangeArrowheads="1"/>
          </p:cNvPicPr>
          <p:nvPr/>
        </p:nvPicPr>
        <p:blipFill>
          <a:blip r:embed="rId9"/>
          <a:srcRect/>
          <a:stretch>
            <a:fillRect/>
          </a:stretch>
        </p:blipFill>
        <p:spPr bwMode="auto">
          <a:xfrm>
            <a:off x="5891567" y="893452"/>
            <a:ext cx="1568189" cy="1474147"/>
          </a:xfrm>
          <a:prstGeom prst="rect">
            <a:avLst/>
          </a:prstGeom>
          <a:noFill/>
          <a:ln w="9525">
            <a:noFill/>
            <a:miter lim="800000"/>
            <a:headEnd/>
            <a:tailEnd/>
          </a:ln>
          <a:effectLst/>
        </p:spPr>
      </p:pic>
      <p:pic>
        <p:nvPicPr>
          <p:cNvPr id="53" name="Picture 3"/>
          <p:cNvPicPr>
            <a:picLocks noChangeAspect="1" noChangeArrowheads="1"/>
          </p:cNvPicPr>
          <p:nvPr/>
        </p:nvPicPr>
        <p:blipFill>
          <a:blip r:embed="rId10"/>
          <a:srcRect/>
          <a:stretch>
            <a:fillRect/>
          </a:stretch>
        </p:blipFill>
        <p:spPr bwMode="auto">
          <a:xfrm>
            <a:off x="669466" y="639143"/>
            <a:ext cx="1982405" cy="1809464"/>
          </a:xfrm>
          <a:prstGeom prst="rect">
            <a:avLst/>
          </a:prstGeom>
          <a:noFill/>
          <a:ln w="9525">
            <a:noFill/>
            <a:miter lim="800000"/>
            <a:headEnd/>
            <a:tailEnd/>
          </a:ln>
          <a:effectLst>
            <a:outerShdw blurRad="76200" dir="13500000" sy="23000" kx="1200000" algn="br" rotWithShape="0">
              <a:prstClr val="black">
                <a:alpha val="20000"/>
              </a:prstClr>
            </a:outerShdw>
          </a:effectLst>
          <a:scene3d>
            <a:camera prst="orthographicFront"/>
            <a:lightRig rig="threePt" dir="t"/>
          </a:scene3d>
          <a:sp3d>
            <a:bevelT prst="angle"/>
          </a:sp3d>
        </p:spPr>
      </p:pic>
      <p:sp>
        <p:nvSpPr>
          <p:cNvPr id="33" name="Oval 32"/>
          <p:cNvSpPr/>
          <p:nvPr/>
        </p:nvSpPr>
        <p:spPr>
          <a:xfrm>
            <a:off x="1717671" y="1083749"/>
            <a:ext cx="107157" cy="1242138"/>
          </a:xfrm>
          <a:prstGeom prst="ellipse">
            <a:avLst/>
          </a:prstGeom>
          <a:noFill/>
          <a:ln w="2222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pic>
        <p:nvPicPr>
          <p:cNvPr id="34" name="Picture 4"/>
          <p:cNvPicPr>
            <a:picLocks noChangeAspect="1" noChangeArrowheads="1"/>
          </p:cNvPicPr>
          <p:nvPr/>
        </p:nvPicPr>
        <p:blipFill>
          <a:blip r:embed="rId11" cstate="print"/>
          <a:srcRect/>
          <a:stretch>
            <a:fillRect/>
          </a:stretch>
        </p:blipFill>
        <p:spPr bwMode="auto">
          <a:xfrm>
            <a:off x="669466" y="2756225"/>
            <a:ext cx="1325574" cy="982260"/>
          </a:xfrm>
          <a:prstGeom prst="rect">
            <a:avLst/>
          </a:prstGeom>
          <a:noFill/>
          <a:ln w="9525">
            <a:noFill/>
            <a:miter lim="800000"/>
            <a:headEnd/>
            <a:tailEnd/>
          </a:ln>
          <a:effectLst/>
        </p:spPr>
      </p:pic>
      <p:sp>
        <p:nvSpPr>
          <p:cNvPr id="35" name="Rectangle 34"/>
          <p:cNvSpPr/>
          <p:nvPr/>
        </p:nvSpPr>
        <p:spPr>
          <a:xfrm>
            <a:off x="615887" y="3881374"/>
            <a:ext cx="2303876" cy="900246"/>
          </a:xfrm>
          <a:prstGeom prst="rect">
            <a:avLst/>
          </a:prstGeom>
          <a:solidFill>
            <a:schemeClr val="bg2">
              <a:lumMod val="75000"/>
              <a:alpha val="39000"/>
            </a:schemeClr>
          </a:solidFill>
          <a:scene3d>
            <a:camera prst="orthographicFront"/>
            <a:lightRig rig="threePt" dir="t"/>
          </a:scene3d>
          <a:sp3d>
            <a:bevelT/>
          </a:sp3d>
        </p:spPr>
        <p:txBody>
          <a:bodyPr wrap="square" lIns="68580" tIns="34290" rIns="68580" bIns="34290">
            <a:spAutoFit/>
          </a:bodyPr>
          <a:lstStyle/>
          <a:p>
            <a:pPr>
              <a:buFont typeface="Wingdings" pitchFamily="2" charset="2"/>
              <a:buChar char="§"/>
            </a:pPr>
            <a:r>
              <a:rPr lang="en-US" dirty="0" smtClean="0">
                <a:solidFill>
                  <a:srgbClr val="002060"/>
                </a:solidFill>
                <a:latin typeface="Times New Roman" pitchFamily="18" charset="0"/>
                <a:cs typeface="Times New Roman" pitchFamily="18" charset="0"/>
              </a:rPr>
              <a:t> Secondary nuclear fragments</a:t>
            </a:r>
          </a:p>
          <a:p>
            <a:pPr>
              <a:buFont typeface="Wingdings" pitchFamily="2" charset="2"/>
              <a:buChar char="§"/>
            </a:pPr>
            <a:r>
              <a:rPr lang="en-US" dirty="0" smtClean="0">
                <a:solidFill>
                  <a:srgbClr val="002060"/>
                </a:solidFill>
                <a:latin typeface="Times New Roman" pitchFamily="18" charset="0"/>
                <a:cs typeface="Times New Roman" pitchFamily="18" charset="0"/>
              </a:rPr>
              <a:t> Secondary neutrons</a:t>
            </a:r>
            <a:endParaRPr lang="en-US" dirty="0">
              <a:solidFill>
                <a:srgbClr val="002060"/>
              </a:solidFill>
              <a:latin typeface="Times New Roman" pitchFamily="18" charset="0"/>
              <a:cs typeface="Times New Roman" pitchFamily="18" charset="0"/>
            </a:endParaRPr>
          </a:p>
        </p:txBody>
      </p:sp>
      <p:cxnSp>
        <p:nvCxnSpPr>
          <p:cNvPr id="36" name="Straight Arrow Connector 35"/>
          <p:cNvCxnSpPr>
            <a:stCxn id="33" idx="4"/>
          </p:cNvCxnSpPr>
          <p:nvPr/>
        </p:nvCxnSpPr>
        <p:spPr>
          <a:xfrm flipH="1">
            <a:off x="1449780" y="2325887"/>
            <a:ext cx="321470" cy="537495"/>
          </a:xfrm>
          <a:prstGeom prst="straightConnector1">
            <a:avLst/>
          </a:prstGeom>
          <a:ln w="158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3265844" y="2571793"/>
            <a:ext cx="1729853" cy="1828281"/>
            <a:chOff x="5158855" y="3811898"/>
            <a:chExt cx="2306471" cy="2437707"/>
          </a:xfrm>
        </p:grpSpPr>
        <p:pic>
          <p:nvPicPr>
            <p:cNvPr id="37" name="Picture 6"/>
            <p:cNvPicPr>
              <a:picLocks noChangeAspect="1" noChangeArrowheads="1"/>
            </p:cNvPicPr>
            <p:nvPr/>
          </p:nvPicPr>
          <p:blipFill>
            <a:blip r:embed="rId12" cstate="print"/>
            <a:srcRect/>
            <a:stretch>
              <a:fillRect/>
            </a:stretch>
          </p:blipFill>
          <p:spPr bwMode="auto">
            <a:xfrm>
              <a:off x="5242154" y="3811898"/>
              <a:ext cx="2043911" cy="1829605"/>
            </a:xfrm>
            <a:prstGeom prst="rect">
              <a:avLst/>
            </a:prstGeom>
            <a:noFill/>
            <a:ln w="9525">
              <a:noFill/>
              <a:round/>
              <a:headEnd/>
              <a:tailEnd/>
            </a:ln>
            <a:effectLst/>
          </p:spPr>
        </p:pic>
        <p:sp>
          <p:nvSpPr>
            <p:cNvPr id="40" name="Rectangle 3"/>
            <p:cNvSpPr>
              <a:spLocks noChangeArrowheads="1"/>
            </p:cNvSpPr>
            <p:nvPr/>
          </p:nvSpPr>
          <p:spPr bwMode="auto">
            <a:xfrm>
              <a:off x="5158855" y="5547000"/>
              <a:ext cx="2306471" cy="702605"/>
            </a:xfrm>
            <a:prstGeom prst="rect">
              <a:avLst/>
            </a:prstGeom>
            <a:noFill/>
            <a:ln w="9525">
              <a:noFill/>
              <a:round/>
              <a:headEnd/>
              <a:tailEnd/>
            </a:ln>
            <a:effectLst/>
          </p:spPr>
          <p:txBody>
            <a:bodyPr wrap="square" lIns="82945" tIns="41473" rIns="82945" bIns="41473">
              <a:spAutoFit/>
            </a:bodyPr>
            <a:lstStyle/>
            <a:p>
              <a:pPr>
                <a:lnSpc>
                  <a:spcPct val="80000"/>
                </a:lnSpc>
                <a:tabLst>
                  <a:tab pos="492488" algn="l"/>
                  <a:tab pos="984974" algn="l"/>
                  <a:tab pos="1477462" algn="l"/>
                  <a:tab pos="1969949" algn="l"/>
                  <a:tab pos="2462436" algn="l"/>
                  <a:tab pos="2954924" algn="l"/>
                </a:tabLst>
              </a:pPr>
              <a:endParaRPr lang="en-GB" sz="1200" b="1" dirty="0">
                <a:solidFill>
                  <a:srgbClr val="9900FF"/>
                </a:solidFill>
                <a:latin typeface="Palatino" pitchFamily="16" charset="0"/>
              </a:endParaRPr>
            </a:p>
            <a:p>
              <a:pPr>
                <a:lnSpc>
                  <a:spcPct val="80000"/>
                </a:lnSpc>
                <a:tabLst>
                  <a:tab pos="492488" algn="l"/>
                  <a:tab pos="984974" algn="l"/>
                  <a:tab pos="1477462" algn="l"/>
                  <a:tab pos="1969949" algn="l"/>
                  <a:tab pos="2462436" algn="l"/>
                  <a:tab pos="2954924" algn="l"/>
                </a:tabLst>
              </a:pPr>
              <a:r>
                <a:rPr lang="en-GB" sz="1200" dirty="0">
                  <a:solidFill>
                    <a:srgbClr val="000000"/>
                  </a:solidFill>
                  <a:latin typeface="Palatino" pitchFamily="16" charset="0"/>
                </a:rPr>
                <a:t>Cell damage due to indirect DNA damage</a:t>
              </a:r>
            </a:p>
          </p:txBody>
        </p:sp>
      </p:grpSp>
      <p:grpSp>
        <p:nvGrpSpPr>
          <p:cNvPr id="6" name="Group 5"/>
          <p:cNvGrpSpPr/>
          <p:nvPr/>
        </p:nvGrpSpPr>
        <p:grpSpPr>
          <a:xfrm>
            <a:off x="3654056" y="2522941"/>
            <a:ext cx="4207670" cy="2253853"/>
            <a:chOff x="5676470" y="3746764"/>
            <a:chExt cx="5610226" cy="3005137"/>
          </a:xfrm>
        </p:grpSpPr>
        <p:grpSp>
          <p:nvGrpSpPr>
            <p:cNvPr id="5" name="Group 4"/>
            <p:cNvGrpSpPr/>
            <p:nvPr/>
          </p:nvGrpSpPr>
          <p:grpSpPr>
            <a:xfrm>
              <a:off x="8321435" y="3746764"/>
              <a:ext cx="2965261" cy="2725357"/>
              <a:chOff x="8321435" y="3746764"/>
              <a:chExt cx="2965261" cy="2725357"/>
            </a:xfrm>
          </p:grpSpPr>
          <p:pic>
            <p:nvPicPr>
              <p:cNvPr id="38" name="Picture 7"/>
              <p:cNvPicPr>
                <a:picLocks noChangeAspect="1" noChangeArrowheads="1"/>
              </p:cNvPicPr>
              <p:nvPr/>
            </p:nvPicPr>
            <p:blipFill>
              <a:blip r:embed="rId13" cstate="print"/>
              <a:srcRect/>
              <a:stretch>
                <a:fillRect/>
              </a:stretch>
            </p:blipFill>
            <p:spPr bwMode="auto">
              <a:xfrm>
                <a:off x="8659817" y="3746764"/>
                <a:ext cx="2090919" cy="1959871"/>
              </a:xfrm>
              <a:prstGeom prst="rect">
                <a:avLst/>
              </a:prstGeom>
              <a:noFill/>
              <a:ln w="9525">
                <a:noFill/>
                <a:round/>
                <a:headEnd/>
                <a:tailEnd/>
              </a:ln>
              <a:effectLst/>
            </p:spPr>
          </p:pic>
          <p:sp>
            <p:nvSpPr>
              <p:cNvPr id="43" name="Rectangle 3"/>
              <p:cNvSpPr>
                <a:spLocks noChangeArrowheads="1"/>
              </p:cNvSpPr>
              <p:nvPr/>
            </p:nvSpPr>
            <p:spPr bwMode="auto">
              <a:xfrm>
                <a:off x="8321435" y="5769516"/>
                <a:ext cx="2965261" cy="702605"/>
              </a:xfrm>
              <a:prstGeom prst="rect">
                <a:avLst/>
              </a:prstGeom>
              <a:noFill/>
              <a:ln w="9525">
                <a:noFill/>
                <a:round/>
                <a:headEnd/>
                <a:tailEnd/>
              </a:ln>
              <a:effectLst/>
            </p:spPr>
            <p:txBody>
              <a:bodyPr wrap="square" lIns="82945" tIns="41473" rIns="82945" bIns="41473">
                <a:spAutoFit/>
              </a:bodyPr>
              <a:lstStyle/>
              <a:p>
                <a:pPr>
                  <a:lnSpc>
                    <a:spcPct val="80000"/>
                  </a:lnSpc>
                  <a:tabLst>
                    <a:tab pos="492488" algn="l"/>
                    <a:tab pos="984974" algn="l"/>
                    <a:tab pos="1477462" algn="l"/>
                    <a:tab pos="1969949" algn="l"/>
                    <a:tab pos="2462436" algn="l"/>
                    <a:tab pos="2954924" algn="l"/>
                  </a:tabLst>
                </a:pPr>
                <a:r>
                  <a:rPr lang="en-GB" sz="1200" dirty="0">
                    <a:solidFill>
                      <a:srgbClr val="000000"/>
                    </a:solidFill>
                    <a:latin typeface="Palatino" pitchFamily="16" charset="0"/>
                  </a:rPr>
                  <a:t>Cell damage due to direct DNA damage, irreparable DNA breaks</a:t>
                </a:r>
              </a:p>
            </p:txBody>
          </p:sp>
        </p:grpSp>
        <p:sp>
          <p:nvSpPr>
            <p:cNvPr id="44" name="TextBox 43"/>
            <p:cNvSpPr txBox="1"/>
            <p:nvPr/>
          </p:nvSpPr>
          <p:spPr>
            <a:xfrm>
              <a:off x="5676470" y="6403088"/>
              <a:ext cx="2507780" cy="348813"/>
            </a:xfrm>
            <a:prstGeom prst="rect">
              <a:avLst/>
            </a:prstGeom>
            <a:noFill/>
          </p:spPr>
          <p:txBody>
            <a:bodyPr wrap="square" rtlCol="0">
              <a:spAutoFit/>
            </a:bodyPr>
            <a:lstStyle/>
            <a:p>
              <a:r>
                <a:rPr lang="en-AU" sz="1100" dirty="0"/>
                <a:t>Courtesy of M. </a:t>
              </a:r>
              <a:r>
                <a:rPr lang="en-AU" sz="1100" dirty="0" err="1"/>
                <a:t>Scholz</a:t>
              </a:r>
              <a:endParaRPr lang="en-AU" sz="1100" dirty="0"/>
            </a:p>
          </p:txBody>
        </p:sp>
      </p:grpSp>
    </p:spTree>
    <p:custDataLst>
      <p:tags r:id="rId1"/>
    </p:custDataLst>
    <p:extLst>
      <p:ext uri="{BB962C8B-B14F-4D97-AF65-F5344CB8AC3E}">
        <p14:creationId xmlns:p14="http://schemas.microsoft.com/office/powerpoint/2010/main" val="3910264428"/>
      </p:ext>
    </p:extLst>
  </p:cSld>
  <p:clrMapOvr>
    <a:masterClrMapping/>
  </p:clrMapOvr>
  <mc:AlternateContent xmlns:mc="http://schemas.openxmlformats.org/markup-compatibility/2006" xmlns:p14="http://schemas.microsoft.com/office/powerpoint/2010/main">
    <mc:Choice Requires="p14">
      <p:transition spd="slow" p14:dur="2000" advTm="129541"/>
    </mc:Choice>
    <mc:Fallback xmlns="">
      <p:transition spd="slow" advTm="129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edge">
                                      <p:cBhvr>
                                        <p:cTn id="7" dur="2000"/>
                                        <p:tgtEl>
                                          <p:spTgt spid="33"/>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
                                        <p:tgtEl>
                                          <p:spTgt spid="36"/>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20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up)">
                                      <p:cBhvr>
                                        <p:cTn id="24" dur="500"/>
                                        <p:tgtEl>
                                          <p:spTgt spid="39"/>
                                        </p:tgtEl>
                                      </p:cBhvr>
                                    </p:animEffect>
                                  </p:childTnLst>
                                </p:cTn>
                              </p:par>
                              <p:par>
                                <p:cTn id="25" presetID="22" presetClass="entr" presetSubtype="8"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left)">
                                      <p:cBhvr>
                                        <p:cTn id="27" dur="1000"/>
                                        <p:tgtEl>
                                          <p:spTgt spid="4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up)">
                                      <p:cBhvr>
                                        <p:cTn id="37" dur="500"/>
                                        <p:tgtEl>
                                          <p:spTgt spid="32"/>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10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up)">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32" grpId="0"/>
      <p:bldP spid="33"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43346" y="100432"/>
            <a:ext cx="7279974" cy="635095"/>
          </a:xfrm>
        </p:spPr>
        <p:txBody>
          <a:bodyPr>
            <a:noAutofit/>
          </a:bodyPr>
          <a:lstStyle/>
          <a:p>
            <a:r>
              <a:rPr lang="en-AU" sz="2400" b="1" dirty="0" err="1"/>
              <a:t>Microdosimetry</a:t>
            </a:r>
            <a:endParaRPr lang="en-AU" sz="2400" b="1"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a:xfrm>
                <a:off x="1" y="2059173"/>
                <a:ext cx="4577237" cy="2741897"/>
              </a:xfrm>
            </p:spPr>
            <p:txBody>
              <a:bodyPr>
                <a:normAutofit lnSpcReduction="10000"/>
              </a:bodyPr>
              <a:lstStyle/>
              <a:p>
                <a:pPr algn="ctr"/>
                <a:r>
                  <a:rPr lang="en-AU" sz="1425" dirty="0">
                    <a:solidFill>
                      <a:srgbClr val="002060"/>
                    </a:solidFill>
                    <a:latin typeface="+mj-lt"/>
                  </a:rPr>
                  <a:t>Study of the distribution of deposited energy in well-defined microscopic volumes</a:t>
                </a:r>
              </a:p>
              <a:p>
                <a:pPr algn="ctr"/>
                <a:r>
                  <a:rPr lang="en-AU" sz="1425" dirty="0">
                    <a:solidFill>
                      <a:srgbClr val="002060"/>
                    </a:solidFill>
                    <a:latin typeface="+mj-lt"/>
                  </a:rPr>
                  <a:t>Aims to relate the type and amount of radiation to a biological effect</a:t>
                </a:r>
              </a:p>
              <a:p>
                <a:pPr marL="214313" indent="-214313" algn="ctr">
                  <a:spcBef>
                    <a:spcPts val="0"/>
                  </a:spcBef>
                  <a:spcAft>
                    <a:spcPts val="750"/>
                  </a:spcAft>
                  <a:buFont typeface="Arial" pitchFamily="34" charset="0"/>
                  <a:buChar char="•"/>
                </a:pPr>
                <a:r>
                  <a:rPr lang="en-AU" sz="1425" dirty="0">
                    <a:solidFill>
                      <a:srgbClr val="002060"/>
                    </a:solidFill>
                    <a:latin typeface="Times New Roman"/>
                    <a:cs typeface="Times New Roman"/>
                  </a:rPr>
                  <a:t>   The </a:t>
                </a:r>
                <a:r>
                  <a:rPr lang="en-AU" sz="1425" b="1" dirty="0">
                    <a:solidFill>
                      <a:srgbClr val="002060"/>
                    </a:solidFill>
                    <a:latin typeface="Times New Roman"/>
                    <a:cs typeface="Times New Roman"/>
                  </a:rPr>
                  <a:t>basic concept of </a:t>
                </a:r>
                <a:r>
                  <a:rPr lang="en-AU" sz="1425" b="1" dirty="0" err="1">
                    <a:solidFill>
                      <a:srgbClr val="002060"/>
                    </a:solidFill>
                    <a:latin typeface="Times New Roman"/>
                    <a:cs typeface="Times New Roman"/>
                  </a:rPr>
                  <a:t>microdosimetry</a:t>
                </a:r>
                <a:r>
                  <a:rPr lang="en-AU" sz="1425" dirty="0">
                    <a:solidFill>
                      <a:srgbClr val="002060"/>
                    </a:solidFill>
                    <a:latin typeface="Times New Roman"/>
                    <a:cs typeface="Times New Roman"/>
                  </a:rPr>
                  <a:t> is the event , i.e. energy deposited by a single particle (including δ-electrons) in a cell nucleus volume -site</a:t>
                </a:r>
              </a:p>
              <a:p>
                <a:pPr algn="ctr"/>
                <a:r>
                  <a:rPr lang="en-AU" sz="1425" dirty="0">
                    <a:solidFill>
                      <a:srgbClr val="002060"/>
                    </a:solidFill>
                    <a:latin typeface="+mj-lt"/>
                  </a:rPr>
                  <a:t>Fundamental quantity lineal energy:</a:t>
                </a:r>
              </a:p>
              <a:p>
                <a:pPr marL="0" indent="0" algn="ctr">
                  <a:buNone/>
                </a:pPr>
                <a14:m>
                  <m:oMath xmlns:m="http://schemas.openxmlformats.org/officeDocument/2006/math">
                    <m:r>
                      <a:rPr lang="en-AU" sz="1425" i="1">
                        <a:solidFill>
                          <a:srgbClr val="002060"/>
                        </a:solidFill>
                        <a:latin typeface="Cambria Math"/>
                      </a:rPr>
                      <m:t>𝑦</m:t>
                    </m:r>
                    <m:r>
                      <a:rPr lang="en-AU" sz="1425" i="1">
                        <a:solidFill>
                          <a:srgbClr val="002060"/>
                        </a:solidFill>
                        <a:latin typeface="Cambria Math"/>
                      </a:rPr>
                      <m:t>=</m:t>
                    </m:r>
                    <m:f>
                      <m:fPr>
                        <m:ctrlPr>
                          <a:rPr lang="en-AU" sz="1425" i="1">
                            <a:solidFill>
                              <a:srgbClr val="002060"/>
                            </a:solidFill>
                            <a:latin typeface="Cambria Math" panose="02040503050406030204" pitchFamily="18" charset="0"/>
                          </a:rPr>
                        </m:ctrlPr>
                      </m:fPr>
                      <m:num>
                        <m:sSub>
                          <m:sSubPr>
                            <m:ctrlPr>
                              <a:rPr lang="en-AU" sz="1425" i="1">
                                <a:solidFill>
                                  <a:srgbClr val="002060"/>
                                </a:solidFill>
                                <a:latin typeface="Cambria Math" panose="02040503050406030204" pitchFamily="18" charset="0"/>
                              </a:rPr>
                            </m:ctrlPr>
                          </m:sSubPr>
                          <m:e>
                            <m:r>
                              <a:rPr lang="en-AU" sz="1425" i="1">
                                <a:solidFill>
                                  <a:srgbClr val="002060"/>
                                </a:solidFill>
                                <a:latin typeface="Cambria Math"/>
                              </a:rPr>
                              <m:t>𝜖</m:t>
                            </m:r>
                          </m:e>
                          <m:sub>
                            <m:r>
                              <a:rPr lang="en-AU" sz="1425" i="1">
                                <a:solidFill>
                                  <a:srgbClr val="002060"/>
                                </a:solidFill>
                                <a:latin typeface="Cambria Math"/>
                              </a:rPr>
                              <m:t>1</m:t>
                            </m:r>
                          </m:sub>
                        </m:sSub>
                      </m:num>
                      <m:den>
                        <m:acc>
                          <m:accPr>
                            <m:chr m:val="̅"/>
                            <m:ctrlPr>
                              <a:rPr lang="en-AU" sz="1425" i="1">
                                <a:solidFill>
                                  <a:srgbClr val="002060"/>
                                </a:solidFill>
                                <a:latin typeface="Cambria Math" panose="02040503050406030204" pitchFamily="18" charset="0"/>
                              </a:rPr>
                            </m:ctrlPr>
                          </m:accPr>
                          <m:e>
                            <m:r>
                              <a:rPr lang="en-AU" sz="1425" i="1">
                                <a:solidFill>
                                  <a:srgbClr val="002060"/>
                                </a:solidFill>
                                <a:latin typeface="Cambria Math"/>
                              </a:rPr>
                              <m:t>𝑙</m:t>
                            </m:r>
                          </m:e>
                        </m:acc>
                      </m:den>
                    </m:f>
                    <m:r>
                      <a:rPr lang="en-AU" sz="1425" i="1">
                        <a:solidFill>
                          <a:srgbClr val="002060"/>
                        </a:solidFill>
                        <a:latin typeface="Cambria Math"/>
                      </a:rPr>
                      <m:t> </m:t>
                    </m:r>
                    <m:r>
                      <m:rPr>
                        <m:sty m:val="p"/>
                      </m:rPr>
                      <a:rPr lang="en-AU" sz="1425">
                        <a:solidFill>
                          <a:srgbClr val="002060"/>
                        </a:solidFill>
                        <a:latin typeface="Cambria Math"/>
                      </a:rPr>
                      <m:t>with</m:t>
                    </m:r>
                    <m:r>
                      <a:rPr lang="en-AU" sz="1425">
                        <a:solidFill>
                          <a:srgbClr val="002060"/>
                        </a:solidFill>
                        <a:latin typeface="Cambria Math"/>
                      </a:rPr>
                      <m:t> </m:t>
                    </m:r>
                    <m:r>
                      <m:rPr>
                        <m:sty m:val="p"/>
                      </m:rPr>
                      <a:rPr lang="en-AU" sz="1425">
                        <a:solidFill>
                          <a:srgbClr val="002060"/>
                        </a:solidFill>
                        <a:latin typeface="Cambria Math"/>
                      </a:rPr>
                      <m:t>distribution</m:t>
                    </m:r>
                    <m:r>
                      <a:rPr lang="en-AU" sz="1425">
                        <a:solidFill>
                          <a:srgbClr val="002060"/>
                        </a:solidFill>
                        <a:latin typeface="Cambria Math"/>
                      </a:rPr>
                      <m:t> </m:t>
                    </m:r>
                    <m:r>
                      <a:rPr lang="en-AU" sz="1425" i="1">
                        <a:solidFill>
                          <a:srgbClr val="002060"/>
                        </a:solidFill>
                        <a:latin typeface="Cambria Math"/>
                      </a:rPr>
                      <m:t>𝑓</m:t>
                    </m:r>
                    <m:d>
                      <m:dPr>
                        <m:ctrlPr>
                          <a:rPr lang="en-AU" sz="1425" i="1">
                            <a:solidFill>
                              <a:srgbClr val="002060"/>
                            </a:solidFill>
                            <a:latin typeface="Cambria Math" panose="02040503050406030204" pitchFamily="18" charset="0"/>
                          </a:rPr>
                        </m:ctrlPr>
                      </m:dPr>
                      <m:e>
                        <m:r>
                          <a:rPr lang="en-AU" sz="1425" i="1">
                            <a:solidFill>
                              <a:srgbClr val="002060"/>
                            </a:solidFill>
                            <a:latin typeface="Cambria Math"/>
                          </a:rPr>
                          <m:t>𝑦</m:t>
                        </m:r>
                      </m:e>
                    </m:d>
                  </m:oMath>
                </a14:m>
                <a:r>
                  <a:rPr lang="en-AU" sz="1425" dirty="0">
                    <a:solidFill>
                      <a:srgbClr val="002060"/>
                    </a:solidFill>
                    <a:latin typeface="+mj-lt"/>
                  </a:rPr>
                  <a:t> </a:t>
                </a:r>
              </a:p>
              <a:p>
                <a:pPr marL="0" indent="0" algn="ctr">
                  <a:buNone/>
                </a:pPr>
                <a14:m>
                  <m:oMath xmlns:m="http://schemas.openxmlformats.org/officeDocument/2006/math">
                    <m:sSub>
                      <m:sSubPr>
                        <m:ctrlPr>
                          <a:rPr lang="en-AU" sz="1425" i="1">
                            <a:solidFill>
                              <a:srgbClr val="002060"/>
                            </a:solidFill>
                            <a:latin typeface="Cambria Math" panose="02040503050406030204" pitchFamily="18" charset="0"/>
                          </a:rPr>
                        </m:ctrlPr>
                      </m:sSubPr>
                      <m:e>
                        <m:r>
                          <a:rPr lang="en-AU" sz="1425" i="1">
                            <a:solidFill>
                              <a:srgbClr val="002060"/>
                            </a:solidFill>
                            <a:latin typeface="Cambria Math"/>
                          </a:rPr>
                          <m:t>𝑦</m:t>
                        </m:r>
                      </m:e>
                      <m:sub>
                        <m:r>
                          <a:rPr lang="en-AU" sz="1425" i="1">
                            <a:solidFill>
                              <a:srgbClr val="002060"/>
                            </a:solidFill>
                            <a:latin typeface="Cambria Math"/>
                          </a:rPr>
                          <m:t>𝐷</m:t>
                        </m:r>
                      </m:sub>
                    </m:sSub>
                    <m:r>
                      <a:rPr lang="en-AU" sz="1425" i="1">
                        <a:solidFill>
                          <a:srgbClr val="002060"/>
                        </a:solidFill>
                        <a:latin typeface="Cambria Math"/>
                      </a:rPr>
                      <m:t>=</m:t>
                    </m:r>
                    <m:f>
                      <m:fPr>
                        <m:ctrlPr>
                          <a:rPr lang="en-AU" sz="1425" i="1">
                            <a:solidFill>
                              <a:srgbClr val="002060"/>
                            </a:solidFill>
                            <a:latin typeface="Cambria Math" panose="02040503050406030204" pitchFamily="18" charset="0"/>
                          </a:rPr>
                        </m:ctrlPr>
                      </m:fPr>
                      <m:num>
                        <m:nary>
                          <m:naryPr>
                            <m:ctrlPr>
                              <a:rPr lang="en-AU" sz="1425" i="1">
                                <a:solidFill>
                                  <a:srgbClr val="002060"/>
                                </a:solidFill>
                                <a:latin typeface="Cambria Math" panose="02040503050406030204" pitchFamily="18" charset="0"/>
                              </a:rPr>
                            </m:ctrlPr>
                          </m:naryPr>
                          <m:sub>
                            <m:r>
                              <a:rPr lang="en-AU" sz="1425" i="1">
                                <a:solidFill>
                                  <a:srgbClr val="002060"/>
                                </a:solidFill>
                                <a:latin typeface="Cambria Math"/>
                              </a:rPr>
                              <m:t>0</m:t>
                            </m:r>
                          </m:sub>
                          <m:sup>
                            <m:r>
                              <a:rPr lang="en-AU" sz="1425" i="1">
                                <a:solidFill>
                                  <a:srgbClr val="002060"/>
                                </a:solidFill>
                                <a:latin typeface="Cambria Math"/>
                              </a:rPr>
                              <m:t>∞</m:t>
                            </m:r>
                          </m:sup>
                          <m:e>
                            <m:sSup>
                              <m:sSupPr>
                                <m:ctrlPr>
                                  <a:rPr lang="en-AU" sz="1425" i="1">
                                    <a:solidFill>
                                      <a:srgbClr val="002060"/>
                                    </a:solidFill>
                                    <a:latin typeface="Cambria Math" panose="02040503050406030204" pitchFamily="18" charset="0"/>
                                  </a:rPr>
                                </m:ctrlPr>
                              </m:sSupPr>
                              <m:e>
                                <m:r>
                                  <a:rPr lang="en-AU" sz="1425" i="1">
                                    <a:solidFill>
                                      <a:srgbClr val="002060"/>
                                    </a:solidFill>
                                    <a:latin typeface="Cambria Math"/>
                                  </a:rPr>
                                  <m:t>𝑦</m:t>
                                </m:r>
                              </m:e>
                              <m:sup>
                                <m:r>
                                  <a:rPr lang="en-AU" sz="1425" i="1">
                                    <a:solidFill>
                                      <a:srgbClr val="002060"/>
                                    </a:solidFill>
                                    <a:latin typeface="Cambria Math"/>
                                  </a:rPr>
                                  <m:t>2</m:t>
                                </m:r>
                              </m:sup>
                            </m:sSup>
                            <m:r>
                              <a:rPr lang="en-AU" sz="1425" i="1">
                                <a:solidFill>
                                  <a:srgbClr val="002060"/>
                                </a:solidFill>
                                <a:latin typeface="Cambria Math"/>
                              </a:rPr>
                              <m:t>𝑓</m:t>
                            </m:r>
                            <m:d>
                              <m:dPr>
                                <m:ctrlPr>
                                  <a:rPr lang="en-AU" sz="1425" i="1">
                                    <a:solidFill>
                                      <a:srgbClr val="002060"/>
                                    </a:solidFill>
                                    <a:latin typeface="Cambria Math" panose="02040503050406030204" pitchFamily="18" charset="0"/>
                                  </a:rPr>
                                </m:ctrlPr>
                              </m:dPr>
                              <m:e>
                                <m:r>
                                  <a:rPr lang="en-AU" sz="1425" i="1">
                                    <a:solidFill>
                                      <a:srgbClr val="002060"/>
                                    </a:solidFill>
                                    <a:latin typeface="Cambria Math"/>
                                  </a:rPr>
                                  <m:t>𝑦</m:t>
                                </m:r>
                              </m:e>
                            </m:d>
                            <m:r>
                              <a:rPr lang="en-AU" sz="1425" i="1">
                                <a:solidFill>
                                  <a:srgbClr val="002060"/>
                                </a:solidFill>
                                <a:latin typeface="Cambria Math"/>
                              </a:rPr>
                              <m:t>𝑑𝑦</m:t>
                            </m:r>
                          </m:e>
                        </m:nary>
                      </m:num>
                      <m:den>
                        <m:nary>
                          <m:naryPr>
                            <m:ctrlPr>
                              <a:rPr lang="en-AU" sz="1425" i="1">
                                <a:solidFill>
                                  <a:srgbClr val="002060"/>
                                </a:solidFill>
                                <a:latin typeface="Cambria Math" panose="02040503050406030204" pitchFamily="18" charset="0"/>
                              </a:rPr>
                            </m:ctrlPr>
                          </m:naryPr>
                          <m:sub>
                            <m:r>
                              <a:rPr lang="en-AU" sz="1425" i="1">
                                <a:solidFill>
                                  <a:srgbClr val="002060"/>
                                </a:solidFill>
                                <a:latin typeface="Cambria Math"/>
                              </a:rPr>
                              <m:t>0</m:t>
                            </m:r>
                          </m:sub>
                          <m:sup>
                            <m:r>
                              <a:rPr lang="en-AU" sz="1425" i="1">
                                <a:solidFill>
                                  <a:srgbClr val="002060"/>
                                </a:solidFill>
                                <a:latin typeface="Cambria Math"/>
                              </a:rPr>
                              <m:t>∞</m:t>
                            </m:r>
                          </m:sup>
                          <m:e>
                            <m:r>
                              <a:rPr lang="en-AU" sz="1425" i="1">
                                <a:solidFill>
                                  <a:srgbClr val="002060"/>
                                </a:solidFill>
                                <a:latin typeface="Cambria Math"/>
                              </a:rPr>
                              <m:t>𝑦𝑓</m:t>
                            </m:r>
                            <m:d>
                              <m:dPr>
                                <m:ctrlPr>
                                  <a:rPr lang="en-AU" sz="1425" i="1">
                                    <a:solidFill>
                                      <a:srgbClr val="002060"/>
                                    </a:solidFill>
                                    <a:latin typeface="Cambria Math" panose="02040503050406030204" pitchFamily="18" charset="0"/>
                                  </a:rPr>
                                </m:ctrlPr>
                              </m:dPr>
                              <m:e>
                                <m:r>
                                  <a:rPr lang="en-AU" sz="1425" i="1">
                                    <a:solidFill>
                                      <a:srgbClr val="002060"/>
                                    </a:solidFill>
                                    <a:latin typeface="Cambria Math"/>
                                  </a:rPr>
                                  <m:t>𝑦</m:t>
                                </m:r>
                              </m:e>
                            </m:d>
                            <m:r>
                              <a:rPr lang="en-AU" sz="1425" i="1">
                                <a:solidFill>
                                  <a:srgbClr val="002060"/>
                                </a:solidFill>
                                <a:latin typeface="Cambria Math"/>
                              </a:rPr>
                              <m:t>𝑑𝑦</m:t>
                            </m:r>
                          </m:e>
                        </m:nary>
                      </m:den>
                    </m:f>
                  </m:oMath>
                </a14:m>
                <a:r>
                  <a:rPr lang="en-AU" sz="1425" dirty="0">
                    <a:solidFill>
                      <a:srgbClr val="002060"/>
                    </a:solidFill>
                    <a:latin typeface="+mj-lt"/>
                  </a:rPr>
                  <a:t> </a:t>
                </a:r>
              </a:p>
              <a:p>
                <a:pPr algn="ctr"/>
                <a:endParaRPr lang="en-AU" sz="1425" dirty="0">
                  <a:solidFill>
                    <a:srgbClr val="002060"/>
                  </a:solidFill>
                  <a:latin typeface="+mj-lt"/>
                </a:endParaRPr>
              </a:p>
              <a:p>
                <a:pPr algn="ctr"/>
                <a:endParaRPr lang="en-AU" sz="1425" dirty="0">
                  <a:solidFill>
                    <a:srgbClr val="002060"/>
                  </a:solidFill>
                  <a:latin typeface="+mj-lt"/>
                </a:endParaRP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xfrm>
                <a:off x="1" y="2059173"/>
                <a:ext cx="4577237" cy="2741897"/>
              </a:xfrm>
              <a:blipFill>
                <a:blip r:embed="rId3"/>
                <a:stretch>
                  <a:fillRect l="-1465" t="-3111" r="-799" b="-11556"/>
                </a:stretch>
              </a:blipFill>
            </p:spPr>
            <p:txBody>
              <a:bodyPr/>
              <a:lstStyle/>
              <a:p>
                <a:r>
                  <a:rPr lang="en-AU">
                    <a:noFill/>
                  </a:rPr>
                  <a:t> </a:t>
                </a:r>
              </a:p>
            </p:txBody>
          </p:sp>
        </mc:Fallback>
      </mc:AlternateContent>
      <p:sp>
        <p:nvSpPr>
          <p:cNvPr id="13" name="Rectangle 12"/>
          <p:cNvSpPr/>
          <p:nvPr/>
        </p:nvSpPr>
        <p:spPr>
          <a:xfrm>
            <a:off x="0" y="4999482"/>
            <a:ext cx="9144000" cy="144018"/>
          </a:xfrm>
          <a:prstGeom prst="rect">
            <a:avLst/>
          </a:prstGeom>
          <a:solidFill>
            <a:srgbClr val="042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p>
        </p:txBody>
      </p:sp>
      <p:sp>
        <p:nvSpPr>
          <p:cNvPr id="14" name="Rectangle 13"/>
          <p:cNvSpPr/>
          <p:nvPr/>
        </p:nvSpPr>
        <p:spPr>
          <a:xfrm>
            <a:off x="0" y="560965"/>
            <a:ext cx="9144000" cy="34289"/>
          </a:xfrm>
          <a:prstGeom prst="rect">
            <a:avLst/>
          </a:prstGeom>
          <a:solidFill>
            <a:srgbClr val="042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p>
        </p:txBody>
      </p:sp>
      <p:pic>
        <p:nvPicPr>
          <p:cNvPr id="16" name="Picture 2"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74465" y="812421"/>
            <a:ext cx="1881010" cy="1045006"/>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rot="1273116">
            <a:off x="1638570" y="649956"/>
            <a:ext cx="1644902" cy="1445321"/>
            <a:chOff x="2006243" y="1028355"/>
            <a:chExt cx="2193202" cy="1927095"/>
          </a:xfrm>
        </p:grpSpPr>
        <p:cxnSp>
          <p:nvCxnSpPr>
            <p:cNvPr id="18" name="Straight Arrow Connector 17"/>
            <p:cNvCxnSpPr/>
            <p:nvPr/>
          </p:nvCxnSpPr>
          <p:spPr>
            <a:xfrm flipV="1">
              <a:off x="2006243" y="1028355"/>
              <a:ext cx="1801906" cy="1576949"/>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397539" y="1378501"/>
              <a:ext cx="1801906" cy="1576949"/>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181876" y="1203427"/>
              <a:ext cx="1801906" cy="1576949"/>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5" name="Picture 4" descr="Image result for biological cell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35014" y="1132233"/>
            <a:ext cx="1261934" cy="1010878"/>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21" name="Picture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8551" y="1109469"/>
            <a:ext cx="897250" cy="100994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descr="zoom"/>
          <p:cNvPicPr>
            <a:picLocks noChangeAspect="1" noChangeArrowheads="1"/>
          </p:cNvPicPr>
          <p:nvPr/>
        </p:nvPicPr>
        <p:blipFill>
          <a:blip r:embed="rId7" cstate="print"/>
          <a:srcRect/>
          <a:stretch>
            <a:fillRect/>
          </a:stretch>
        </p:blipFill>
        <p:spPr bwMode="auto">
          <a:xfrm>
            <a:off x="6494864" y="1132233"/>
            <a:ext cx="1041086" cy="1010878"/>
          </a:xfrm>
          <a:prstGeom prst="rect">
            <a:avLst/>
          </a:prstGeom>
          <a:noFill/>
          <a:ln>
            <a:solidFill>
              <a:srgbClr val="00B050"/>
            </a:solidFill>
          </a:ln>
          <a:scene3d>
            <a:camera prst="orthographicFront"/>
            <a:lightRig rig="threePt" dir="t"/>
          </a:scene3d>
          <a:sp3d>
            <a:bevelT/>
          </a:sp3d>
        </p:spPr>
      </p:pic>
      <p:sp>
        <p:nvSpPr>
          <p:cNvPr id="23" name="Freeform 22"/>
          <p:cNvSpPr/>
          <p:nvPr/>
        </p:nvSpPr>
        <p:spPr>
          <a:xfrm>
            <a:off x="6141494" y="1132319"/>
            <a:ext cx="353371" cy="910519"/>
          </a:xfrm>
          <a:custGeom>
            <a:avLst/>
            <a:gdLst>
              <a:gd name="connsiteX0" fmla="*/ 0 w 702492"/>
              <a:gd name="connsiteY0" fmla="*/ 589280 h 1425303"/>
              <a:gd name="connsiteX1" fmla="*/ 702492 w 702492"/>
              <a:gd name="connsiteY1" fmla="*/ 0 h 1425303"/>
              <a:gd name="connsiteX2" fmla="*/ 702492 w 702492"/>
              <a:gd name="connsiteY2" fmla="*/ 1425303 h 1425303"/>
              <a:gd name="connsiteX3" fmla="*/ 2903 w 702492"/>
              <a:gd name="connsiteY3" fmla="*/ 653143 h 1425303"/>
              <a:gd name="connsiteX4" fmla="*/ 84183 w 702492"/>
              <a:gd name="connsiteY4" fmla="*/ 653143 h 1425303"/>
              <a:gd name="connsiteX5" fmla="*/ 81280 w 702492"/>
              <a:gd name="connsiteY5" fmla="*/ 586378 h 1425303"/>
              <a:gd name="connsiteX6" fmla="*/ 0 w 702492"/>
              <a:gd name="connsiteY6" fmla="*/ 589280 h 142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92" h="1425303">
                <a:moveTo>
                  <a:pt x="0" y="589280"/>
                </a:moveTo>
                <a:lnTo>
                  <a:pt x="702492" y="0"/>
                </a:lnTo>
                <a:lnTo>
                  <a:pt x="702492" y="1425303"/>
                </a:lnTo>
                <a:lnTo>
                  <a:pt x="2903" y="653143"/>
                </a:lnTo>
                <a:lnTo>
                  <a:pt x="84183" y="653143"/>
                </a:lnTo>
                <a:lnTo>
                  <a:pt x="81280" y="586378"/>
                </a:lnTo>
                <a:lnTo>
                  <a:pt x="0" y="589280"/>
                </a:lnTo>
                <a:close/>
              </a:path>
            </a:pathLst>
          </a:custGeom>
          <a:solidFill>
            <a:schemeClr val="accent1">
              <a:lumMod val="60000"/>
              <a:lumOff val="40000"/>
              <a:alpha val="0"/>
            </a:schemeClr>
          </a:solidFill>
          <a:ln w="3175">
            <a:solidFill>
              <a:srgbClr val="00B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AU" sz="1350">
              <a:latin typeface="Arial" pitchFamily="34" charset="0"/>
              <a:cs typeface="Arial" pitchFamily="34" charset="0"/>
            </a:endParaRPr>
          </a:p>
        </p:txBody>
      </p:sp>
      <p:pic>
        <p:nvPicPr>
          <p:cNvPr id="24" name="Picture 7"/>
          <p:cNvPicPr>
            <a:picLocks noChangeAspect="1" noChangeArrowheads="1"/>
          </p:cNvPicPr>
          <p:nvPr/>
        </p:nvPicPr>
        <p:blipFill>
          <a:blip r:embed="rId8"/>
          <a:srcRect/>
          <a:stretch>
            <a:fillRect/>
          </a:stretch>
        </p:blipFill>
        <p:spPr bwMode="auto">
          <a:xfrm>
            <a:off x="4939535" y="1099947"/>
            <a:ext cx="358900" cy="1005658"/>
          </a:xfrm>
          <a:prstGeom prst="rect">
            <a:avLst/>
          </a:prstGeom>
          <a:noFill/>
          <a:ln w="9525">
            <a:noFill/>
            <a:miter lim="800000"/>
            <a:headEnd/>
            <a:tailEnd/>
          </a:ln>
          <a:effectLst/>
        </p:spPr>
      </p:pic>
      <p:sp>
        <p:nvSpPr>
          <p:cNvPr id="25" name="Freeform 24"/>
          <p:cNvSpPr/>
          <p:nvPr/>
        </p:nvSpPr>
        <p:spPr>
          <a:xfrm>
            <a:off x="5123502" y="1122112"/>
            <a:ext cx="375049" cy="954845"/>
          </a:xfrm>
          <a:custGeom>
            <a:avLst/>
            <a:gdLst>
              <a:gd name="connsiteX0" fmla="*/ 0 w 702492"/>
              <a:gd name="connsiteY0" fmla="*/ 589280 h 1425303"/>
              <a:gd name="connsiteX1" fmla="*/ 702492 w 702492"/>
              <a:gd name="connsiteY1" fmla="*/ 0 h 1425303"/>
              <a:gd name="connsiteX2" fmla="*/ 702492 w 702492"/>
              <a:gd name="connsiteY2" fmla="*/ 1425303 h 1425303"/>
              <a:gd name="connsiteX3" fmla="*/ 2903 w 702492"/>
              <a:gd name="connsiteY3" fmla="*/ 653143 h 1425303"/>
              <a:gd name="connsiteX4" fmla="*/ 84183 w 702492"/>
              <a:gd name="connsiteY4" fmla="*/ 653143 h 1425303"/>
              <a:gd name="connsiteX5" fmla="*/ 81280 w 702492"/>
              <a:gd name="connsiteY5" fmla="*/ 586378 h 1425303"/>
              <a:gd name="connsiteX6" fmla="*/ 0 w 702492"/>
              <a:gd name="connsiteY6" fmla="*/ 589280 h 1425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92" h="1425303">
                <a:moveTo>
                  <a:pt x="0" y="589280"/>
                </a:moveTo>
                <a:lnTo>
                  <a:pt x="702492" y="0"/>
                </a:lnTo>
                <a:lnTo>
                  <a:pt x="702492" y="1425303"/>
                </a:lnTo>
                <a:lnTo>
                  <a:pt x="2903" y="653143"/>
                </a:lnTo>
                <a:lnTo>
                  <a:pt x="84183" y="653143"/>
                </a:lnTo>
                <a:lnTo>
                  <a:pt x="81280" y="586378"/>
                </a:lnTo>
                <a:lnTo>
                  <a:pt x="0" y="589280"/>
                </a:lnTo>
                <a:close/>
              </a:path>
            </a:pathLst>
          </a:custGeom>
          <a:solidFill>
            <a:schemeClr val="accent1">
              <a:alpha val="19000"/>
            </a:schemeClr>
          </a:solidFill>
          <a:ln w="3175"/>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AU" sz="1350">
              <a:latin typeface="Arial" pitchFamily="34" charset="0"/>
              <a:cs typeface="Arial" pitchFamily="34" charset="0"/>
            </a:endParaRPr>
          </a:p>
        </p:txBody>
      </p:sp>
      <p:sp>
        <p:nvSpPr>
          <p:cNvPr id="26" name="Title 1"/>
          <p:cNvSpPr txBox="1">
            <a:spLocks/>
          </p:cNvSpPr>
          <p:nvPr/>
        </p:nvSpPr>
        <p:spPr>
          <a:xfrm>
            <a:off x="4905277" y="667163"/>
            <a:ext cx="4002175" cy="705454"/>
          </a:xfrm>
          <a:prstGeom prst="rect">
            <a:avLst/>
          </a:prstGeom>
        </p:spPr>
        <p:txBody>
          <a:bodyPr vert="horz" lIns="0" tIns="0" rIns="91440" bIns="4572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100" spc="-150" dirty="0">
                <a:solidFill>
                  <a:srgbClr val="0C2340"/>
                </a:solidFill>
                <a:latin typeface="Times New Roman"/>
                <a:cs typeface="Times New Roman"/>
              </a:rPr>
              <a:t>Silicon on insulator (SOI) Microdosimeter</a:t>
            </a:r>
          </a:p>
          <a:p>
            <a:pPr algn="l"/>
            <a:r>
              <a:rPr lang="en-US" sz="3000" spc="100" dirty="0">
                <a:solidFill>
                  <a:srgbClr val="FF0600"/>
                </a:solidFill>
                <a:latin typeface="Montserrat"/>
                <a:cs typeface="Montserrat"/>
              </a:rPr>
              <a:t/>
            </a:r>
            <a:br>
              <a:rPr lang="en-US" sz="3000" spc="100" dirty="0">
                <a:solidFill>
                  <a:srgbClr val="FF0600"/>
                </a:solidFill>
                <a:latin typeface="Montserrat"/>
                <a:cs typeface="Montserrat"/>
              </a:rPr>
            </a:br>
            <a:endParaRPr lang="en-US" sz="2700" spc="100" dirty="0">
              <a:solidFill>
                <a:schemeClr val="bg1"/>
              </a:solidFill>
              <a:latin typeface="Times New Roman"/>
              <a:cs typeface="Times New Roman"/>
            </a:endParaRPr>
          </a:p>
        </p:txBody>
      </p:sp>
      <p:sp>
        <p:nvSpPr>
          <p:cNvPr id="30" name="TextBox 29"/>
          <p:cNvSpPr txBox="1"/>
          <p:nvPr/>
        </p:nvSpPr>
        <p:spPr>
          <a:xfrm>
            <a:off x="4892811" y="2373897"/>
            <a:ext cx="3451907" cy="1015663"/>
          </a:xfrm>
          <a:prstGeom prst="rect">
            <a:avLst/>
          </a:prstGeom>
          <a:noFill/>
        </p:spPr>
        <p:txBody>
          <a:bodyPr wrap="none" rtlCol="0">
            <a:spAutoFit/>
          </a:bodyPr>
          <a:lstStyle/>
          <a:p>
            <a:pPr marL="214313" indent="-214313">
              <a:buFont typeface="Wingdings" panose="05000000000000000000" pitchFamily="2" charset="2"/>
              <a:buChar char="ü"/>
            </a:pPr>
            <a:r>
              <a:rPr lang="en-US" sz="1500" dirty="0">
                <a:solidFill>
                  <a:srgbClr val="00B050"/>
                </a:solidFill>
                <a:latin typeface="+mj-lt"/>
              </a:rPr>
              <a:t>Portable</a:t>
            </a:r>
          </a:p>
          <a:p>
            <a:pPr marL="214313" indent="-214313">
              <a:buFont typeface="Wingdings" panose="05000000000000000000" pitchFamily="2" charset="2"/>
              <a:buChar char="ü"/>
            </a:pPr>
            <a:r>
              <a:rPr lang="en-US" sz="1500" dirty="0">
                <a:solidFill>
                  <a:srgbClr val="00B050"/>
                </a:solidFill>
                <a:latin typeface="+mj-lt"/>
              </a:rPr>
              <a:t>Low power</a:t>
            </a:r>
          </a:p>
          <a:p>
            <a:pPr marL="214313" indent="-214313">
              <a:buFont typeface="Wingdings" panose="05000000000000000000" pitchFamily="2" charset="2"/>
              <a:buChar char="ü"/>
            </a:pPr>
            <a:r>
              <a:rPr lang="en-US" sz="1500" dirty="0">
                <a:solidFill>
                  <a:srgbClr val="00B050"/>
                </a:solidFill>
                <a:latin typeface="+mj-lt"/>
              </a:rPr>
              <a:t>High spatial resolution</a:t>
            </a:r>
          </a:p>
          <a:p>
            <a:pPr marL="214313" indent="-214313">
              <a:buFont typeface="Wingdings" panose="05000000000000000000" pitchFamily="2" charset="2"/>
              <a:buChar char="ü"/>
            </a:pPr>
            <a:r>
              <a:rPr lang="en-US" sz="1500" dirty="0" smtClean="0">
                <a:solidFill>
                  <a:srgbClr val="00B050"/>
                </a:solidFill>
                <a:latin typeface="+mj-lt"/>
              </a:rPr>
              <a:t>Suitable for routine clinical applications</a:t>
            </a:r>
            <a:endParaRPr lang="en-AU" sz="1500" dirty="0">
              <a:solidFill>
                <a:srgbClr val="00B050"/>
              </a:solidFill>
              <a:latin typeface="+mj-lt"/>
            </a:endParaRPr>
          </a:p>
        </p:txBody>
      </p:sp>
      <p:pic>
        <p:nvPicPr>
          <p:cNvPr id="27" name="Picture 26" descr="Image result for sintef logo"/>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94864" y="4436345"/>
            <a:ext cx="462864" cy="4628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074553" y="2163286"/>
            <a:ext cx="2379177" cy="307777"/>
          </a:xfrm>
          <a:prstGeom prst="rect">
            <a:avLst/>
          </a:prstGeom>
          <a:noFill/>
        </p:spPr>
        <p:txBody>
          <a:bodyPr wrap="none" rtlCol="0">
            <a:spAutoFit/>
          </a:bodyPr>
          <a:lstStyle/>
          <a:p>
            <a:r>
              <a:rPr lang="en-US" sz="1400" dirty="0" smtClean="0">
                <a:latin typeface="+mj-lt"/>
              </a:rPr>
              <a:t>Array of micron sized Si cells </a:t>
            </a:r>
            <a:endParaRPr lang="en-AU" sz="1400" dirty="0">
              <a:latin typeface="+mj-lt"/>
            </a:endParaRPr>
          </a:p>
        </p:txBody>
      </p:sp>
      <p:grpSp>
        <p:nvGrpSpPr>
          <p:cNvPr id="7" name="Group 6"/>
          <p:cNvGrpSpPr/>
          <p:nvPr/>
        </p:nvGrpSpPr>
        <p:grpSpPr>
          <a:xfrm>
            <a:off x="5076665" y="3283428"/>
            <a:ext cx="3272914" cy="1455968"/>
            <a:chOff x="5076665" y="3283428"/>
            <a:chExt cx="3272914" cy="1455968"/>
          </a:xfrm>
        </p:grpSpPr>
        <p:grpSp>
          <p:nvGrpSpPr>
            <p:cNvPr id="28" name="Group 27"/>
            <p:cNvGrpSpPr/>
            <p:nvPr/>
          </p:nvGrpSpPr>
          <p:grpSpPr>
            <a:xfrm>
              <a:off x="6139774" y="3712131"/>
              <a:ext cx="1751266" cy="743353"/>
              <a:chOff x="1187624" y="1156695"/>
              <a:chExt cx="6768752" cy="2717030"/>
            </a:xfrm>
          </p:grpSpPr>
          <p:grpSp>
            <p:nvGrpSpPr>
              <p:cNvPr id="29" name="Group 28"/>
              <p:cNvGrpSpPr/>
              <p:nvPr/>
            </p:nvGrpSpPr>
            <p:grpSpPr>
              <a:xfrm>
                <a:off x="5940172" y="1916832"/>
                <a:ext cx="2016204" cy="1402553"/>
                <a:chOff x="1331640" y="2272559"/>
                <a:chExt cx="2016204" cy="1402553"/>
              </a:xfrm>
            </p:grpSpPr>
            <p:sp>
              <p:nvSpPr>
                <p:cNvPr id="35" name="Oval 34"/>
                <p:cNvSpPr/>
                <p:nvPr/>
              </p:nvSpPr>
              <p:spPr>
                <a:xfrm>
                  <a:off x="2555776" y="2348800"/>
                  <a:ext cx="360000" cy="360000"/>
                </a:xfrm>
                <a:prstGeom prst="ellipse">
                  <a:avLst/>
                </a:prstGeom>
                <a:solidFill>
                  <a:schemeClr val="accent1">
                    <a:lumMod val="75000"/>
                  </a:schemeClr>
                </a:solidFill>
                <a:ln>
                  <a:noFill/>
                </a:ln>
                <a:scene3d>
                  <a:camera prst="orthographicFront"/>
                  <a:lightRig rig="morning" dir="t"/>
                </a:scene3d>
                <a:sp3d prstMaterial="matte">
                  <a:bevelT w="180000" h="18034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cxnSp>
              <p:nvCxnSpPr>
                <p:cNvPr id="36" name="Straight Arrow Connector 35"/>
                <p:cNvCxnSpPr/>
                <p:nvPr/>
              </p:nvCxnSpPr>
              <p:spPr>
                <a:xfrm flipV="1">
                  <a:off x="2123708" y="2272559"/>
                  <a:ext cx="1224136" cy="512482"/>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37" name="TextBox 18"/>
                <p:cNvSpPr txBox="1"/>
                <p:nvPr/>
              </p:nvSpPr>
              <p:spPr>
                <a:xfrm>
                  <a:off x="1331640" y="2340333"/>
                  <a:ext cx="1208289" cy="133477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i="1" dirty="0" smtClean="0">
                      <a:latin typeface="Cambria Math" pitchFamily="18" charset="0"/>
                      <a:ea typeface="Cambria Math" pitchFamily="18" charset="0"/>
                    </a:rPr>
                    <a:t>E</a:t>
                  </a:r>
                  <a:r>
                    <a:rPr lang="en-CA" i="1" baseline="-25000" dirty="0" smtClean="0">
                      <a:latin typeface="Cambria Math" pitchFamily="18" charset="0"/>
                      <a:ea typeface="Cambria Math" pitchFamily="18" charset="0"/>
                    </a:rPr>
                    <a:t>t</a:t>
                  </a:r>
                  <a:endParaRPr lang="en-CA" sz="3300" i="1" baseline="-25000" dirty="0">
                    <a:latin typeface="Cambria Math" pitchFamily="18" charset="0"/>
                    <a:ea typeface="Cambria Math" pitchFamily="18" charset="0"/>
                  </a:endParaRPr>
                </a:p>
              </p:txBody>
            </p:sp>
          </p:grpSp>
          <p:grpSp>
            <p:nvGrpSpPr>
              <p:cNvPr id="31" name="Group 30"/>
              <p:cNvGrpSpPr/>
              <p:nvPr/>
            </p:nvGrpSpPr>
            <p:grpSpPr>
              <a:xfrm>
                <a:off x="1187624" y="1156695"/>
                <a:ext cx="4104456" cy="2717030"/>
                <a:chOff x="3851920" y="1628800"/>
                <a:chExt cx="4104456" cy="2717030"/>
              </a:xfrm>
            </p:grpSpPr>
            <p:sp>
              <p:nvSpPr>
                <p:cNvPr id="32" name="Oval 31"/>
                <p:cNvSpPr/>
                <p:nvPr/>
              </p:nvSpPr>
              <p:spPr>
                <a:xfrm>
                  <a:off x="5148064" y="1628800"/>
                  <a:ext cx="2160000" cy="2160000"/>
                </a:xfrm>
                <a:prstGeom prst="ellipse">
                  <a:avLst/>
                </a:prstGeom>
                <a:solidFill>
                  <a:schemeClr val="accent1">
                    <a:lumMod val="75000"/>
                  </a:schemeClr>
                </a:solidFill>
                <a:ln>
                  <a:noFill/>
                </a:ln>
                <a:scene3d>
                  <a:camera prst="orthographicFront"/>
                  <a:lightRig rig="morning" dir="t"/>
                </a:scene3d>
                <a:sp3d prstMaterial="matte">
                  <a:bevelT w="1080000" h="1080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cxnSp>
              <p:nvCxnSpPr>
                <p:cNvPr id="33" name="Straight Arrow Connector 32"/>
                <p:cNvCxnSpPr/>
                <p:nvPr/>
              </p:nvCxnSpPr>
              <p:spPr>
                <a:xfrm flipV="1">
                  <a:off x="4644008" y="1980294"/>
                  <a:ext cx="3312368" cy="1440160"/>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15"/>
                <p:cNvSpPr txBox="1"/>
                <p:nvPr/>
              </p:nvSpPr>
              <p:spPr>
                <a:xfrm>
                  <a:off x="3851920" y="3011052"/>
                  <a:ext cx="1291056" cy="1334778"/>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i="1" dirty="0" err="1" smtClean="0">
                      <a:latin typeface="Cambria Math" pitchFamily="18" charset="0"/>
                      <a:ea typeface="Cambria Math" pitchFamily="18" charset="0"/>
                    </a:rPr>
                    <a:t>E</a:t>
                  </a:r>
                  <a:r>
                    <a:rPr lang="en-CA" i="1" baseline="-25000" dirty="0" err="1" smtClean="0">
                      <a:latin typeface="Cambria Math" pitchFamily="18" charset="0"/>
                      <a:ea typeface="Cambria Math" pitchFamily="18" charset="0"/>
                    </a:rPr>
                    <a:t>g</a:t>
                  </a:r>
                  <a:endParaRPr lang="en-CA" sz="3300" i="1" baseline="-25000" dirty="0">
                    <a:latin typeface="Cambria Math" pitchFamily="18" charset="0"/>
                    <a:ea typeface="Cambria Math" pitchFamily="18" charset="0"/>
                  </a:endParaRPr>
                </a:p>
              </p:txBody>
            </p:sp>
          </p:grpSp>
        </p:grpSp>
        <p:pic>
          <p:nvPicPr>
            <p:cNvPr id="38" name="Picture 37" descr="D:\My Documents\Karolinska\Teaching material\Pics\IMG_0316c.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76665" y="3389560"/>
              <a:ext cx="896967" cy="103261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90300" y="3283428"/>
              <a:ext cx="1128498" cy="738664"/>
            </a:xfrm>
            <a:prstGeom prst="rect">
              <a:avLst/>
            </a:prstGeom>
            <a:noFill/>
          </p:spPr>
          <p:txBody>
            <a:bodyPr wrap="square" rtlCol="0">
              <a:spAutoFit/>
            </a:bodyPr>
            <a:lstStyle/>
            <a:p>
              <a:pPr algn="ctr"/>
              <a:r>
                <a:rPr lang="en-US" sz="1200" dirty="0" smtClean="0"/>
                <a:t>TEPC</a:t>
              </a:r>
            </a:p>
            <a:p>
              <a:pPr algn="ctr"/>
              <a:r>
                <a:rPr lang="en-US" sz="1200" dirty="0" smtClean="0"/>
                <a:t>2cm-2mm</a:t>
              </a:r>
              <a:endParaRPr lang="en-AU" dirty="0" smtClean="0"/>
            </a:p>
            <a:p>
              <a:r>
                <a:rPr lang="en-US" dirty="0" smtClean="0"/>
                <a:t> </a:t>
              </a:r>
              <a:endParaRPr lang="en-AU" dirty="0"/>
            </a:p>
          </p:txBody>
        </p:sp>
        <p:sp>
          <p:nvSpPr>
            <p:cNvPr id="39" name="TextBox 38"/>
            <p:cNvSpPr txBox="1"/>
            <p:nvPr/>
          </p:nvSpPr>
          <p:spPr>
            <a:xfrm>
              <a:off x="7221081" y="3317533"/>
              <a:ext cx="1128498" cy="738664"/>
            </a:xfrm>
            <a:prstGeom prst="rect">
              <a:avLst/>
            </a:prstGeom>
            <a:noFill/>
          </p:spPr>
          <p:txBody>
            <a:bodyPr wrap="square" rtlCol="0">
              <a:spAutoFit/>
            </a:bodyPr>
            <a:lstStyle/>
            <a:p>
              <a:pPr algn="ctr"/>
              <a:r>
                <a:rPr lang="en-US" sz="1200" dirty="0" smtClean="0"/>
                <a:t>SOI SV</a:t>
              </a:r>
            </a:p>
            <a:p>
              <a:pPr algn="ctr"/>
              <a:r>
                <a:rPr lang="en-US" sz="1200" dirty="0" smtClean="0"/>
                <a:t>10</a:t>
              </a:r>
              <a:r>
                <a:rPr lang="en-US" sz="1200" dirty="0" smtClean="0">
                  <a:latin typeface="Symbol" panose="05050102010706020507" pitchFamily="18" charset="2"/>
                </a:rPr>
                <a:t>m</a:t>
              </a:r>
              <a:r>
                <a:rPr lang="en-US" sz="1200" dirty="0" smtClean="0"/>
                <a:t>m-2</a:t>
              </a:r>
              <a:r>
                <a:rPr lang="en-US" sz="1200" dirty="0" smtClean="0">
                  <a:latin typeface="Symbol" panose="05050102010706020507" pitchFamily="18" charset="2"/>
                </a:rPr>
                <a:t>m</a:t>
              </a:r>
              <a:r>
                <a:rPr lang="en-US" sz="1200" dirty="0" smtClean="0"/>
                <a:t>m</a:t>
              </a:r>
              <a:endParaRPr lang="en-AU" dirty="0" smtClean="0"/>
            </a:p>
            <a:p>
              <a:r>
                <a:rPr lang="en-US" dirty="0" smtClean="0"/>
                <a:t> </a:t>
              </a:r>
              <a:endParaRPr lang="en-AU" dirty="0"/>
            </a:p>
          </p:txBody>
        </p:sp>
        <p:sp>
          <p:nvSpPr>
            <p:cNvPr id="6" name="TextBox 5"/>
            <p:cNvSpPr txBox="1"/>
            <p:nvPr/>
          </p:nvSpPr>
          <p:spPr>
            <a:xfrm>
              <a:off x="5236930" y="4462397"/>
              <a:ext cx="598241" cy="276999"/>
            </a:xfrm>
            <a:prstGeom prst="rect">
              <a:avLst/>
            </a:prstGeom>
            <a:noFill/>
          </p:spPr>
          <p:txBody>
            <a:bodyPr wrap="none" rtlCol="0">
              <a:spAutoFit/>
            </a:bodyPr>
            <a:lstStyle/>
            <a:p>
              <a:r>
                <a:rPr lang="en-US" sz="1200" dirty="0" smtClean="0"/>
                <a:t>TEPC</a:t>
              </a:r>
              <a:endParaRPr lang="en-AU" sz="1200" dirty="0"/>
            </a:p>
          </p:txBody>
        </p:sp>
      </p:grpSp>
    </p:spTree>
    <p:extLst>
      <p:ext uri="{BB962C8B-B14F-4D97-AF65-F5344CB8AC3E}">
        <p14:creationId xmlns:p14="http://schemas.microsoft.com/office/powerpoint/2010/main" val="304840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1000"/>
                            </p:stCondLst>
                            <p:childTnLst>
                              <p:par>
                                <p:cTn id="49" presetID="22" presetClass="entr" presetSubtype="8"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par>
                          <p:cTn id="56" fill="hold">
                            <p:stCondLst>
                              <p:cond delay="2000"/>
                            </p:stCondLst>
                            <p:childTnLst>
                              <p:par>
                                <p:cTn id="57" presetID="2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childTnLst>
                          </p:cTn>
                        </p:par>
                        <p:par>
                          <p:cTn id="60" fill="hold">
                            <p:stCondLst>
                              <p:cond delay="2500"/>
                            </p:stCondLst>
                            <p:childTnLst>
                              <p:par>
                                <p:cTn id="61" presetID="22" presetClass="entr" presetSubtype="8"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42" fill="hold" grpId="0" nodeType="click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barn(outHorizontal)">
                                      <p:cBhvr>
                                        <p:cTn id="68" dur="500"/>
                                        <p:tgtEl>
                                          <p:spTgt spid="3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3" grpId="0" animBg="1"/>
      <p:bldP spid="25" grpId="0" animBg="1"/>
      <p:bldP spid="26" grpId="0"/>
      <p:bldP spid="30"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262916" y="180749"/>
            <a:ext cx="8229600" cy="857250"/>
          </a:xfrm>
          <a:prstGeom prst="rect">
            <a:avLst/>
          </a:prstGeom>
        </p:spPr>
        <p:txBody>
          <a:bodyPr lIns="91438" tIns="45719" rIns="91438" bIns="45719">
            <a:normAutofit fontScale="92500" lnSpcReduction="10000"/>
          </a:bodyPr>
          <a:lstStyle>
            <a:lvl1pPr algn="l" defTabSz="457200" rtl="0" eaLnBrk="1" latinLnBrk="0" hangingPunct="1">
              <a:spcBef>
                <a:spcPct val="0"/>
              </a:spcBef>
              <a:buNone/>
              <a:defRPr sz="3600" kern="1200">
                <a:solidFill>
                  <a:schemeClr val="tx2"/>
                </a:solidFill>
                <a:latin typeface="+mj-lt"/>
                <a:ea typeface="+mj-ea"/>
                <a:cs typeface="+mj-cs"/>
              </a:defRPr>
            </a:lvl1pPr>
          </a:lstStyle>
          <a:p>
            <a:r>
              <a:rPr lang="en-AU" sz="2800" dirty="0">
                <a:solidFill>
                  <a:schemeClr val="accent3">
                    <a:lumMod val="90000"/>
                    <a:lumOff val="10000"/>
                  </a:schemeClr>
                </a:solidFill>
                <a:effectLst>
                  <a:outerShdw blurRad="38100" dist="38100" dir="2700000" algn="tl">
                    <a:srgbClr val="000000">
                      <a:alpha val="43137"/>
                    </a:srgbClr>
                  </a:outerShdw>
                </a:effectLst>
                <a:latin typeface="Arial" pitchFamily="34" charset="0"/>
                <a:cs typeface="Arial" pitchFamily="34" charset="0"/>
              </a:rPr>
              <a:t>CMRP Silicon </a:t>
            </a:r>
            <a:r>
              <a:rPr lang="en-AU" sz="2800" dirty="0" smtClean="0">
                <a:solidFill>
                  <a:schemeClr val="accent3">
                    <a:lumMod val="90000"/>
                    <a:lumOff val="10000"/>
                  </a:schemeClr>
                </a:solidFill>
                <a:effectLst>
                  <a:outerShdw blurRad="38100" dist="38100" dir="2700000" algn="tl">
                    <a:srgbClr val="000000">
                      <a:alpha val="43137"/>
                    </a:srgbClr>
                  </a:outerShdw>
                </a:effectLst>
                <a:latin typeface="Arial" pitchFamily="34" charset="0"/>
                <a:cs typeface="Arial" pitchFamily="34" charset="0"/>
              </a:rPr>
              <a:t>Microdosimeters:18 years of development</a:t>
            </a:r>
            <a:endParaRPr lang="en-AU" sz="2800" dirty="0">
              <a:solidFill>
                <a:schemeClr val="accent3">
                  <a:lumMod val="90000"/>
                  <a:lumOff val="10000"/>
                </a:schemeClr>
              </a:solidFill>
              <a:effectLst>
                <a:outerShdw blurRad="38100" dist="38100" dir="2700000" algn="tl">
                  <a:srgbClr val="000000">
                    <a:alpha val="43137"/>
                  </a:srgbClr>
                </a:outerShdw>
              </a:effectLst>
              <a:latin typeface="Arial" pitchFamily="34" charset="0"/>
              <a:cs typeface="Arial" pitchFamily="34"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950" y="903311"/>
            <a:ext cx="2597719" cy="1547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 name="Group 3"/>
          <p:cNvGrpSpPr/>
          <p:nvPr/>
        </p:nvGrpSpPr>
        <p:grpSpPr>
          <a:xfrm>
            <a:off x="850364" y="904592"/>
            <a:ext cx="2145933" cy="1582875"/>
            <a:chOff x="4846849" y="3599195"/>
            <a:chExt cx="2145933" cy="2236053"/>
          </a:xfrm>
        </p:grpSpPr>
        <p:sp>
          <p:nvSpPr>
            <p:cNvPr id="5" name="Rectangle 4"/>
            <p:cNvSpPr/>
            <p:nvPr/>
          </p:nvSpPr>
          <p:spPr>
            <a:xfrm>
              <a:off x="4847985" y="4408025"/>
              <a:ext cx="134691" cy="72009"/>
            </a:xfrm>
            <a:prstGeom prst="rect">
              <a:avLst/>
            </a:prstGeom>
            <a:noFill/>
            <a:ln w="12700" cmpd="sng">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5"/>
            <p:cNvSpPr/>
            <p:nvPr/>
          </p:nvSpPr>
          <p:spPr>
            <a:xfrm>
              <a:off x="4846849" y="3599195"/>
              <a:ext cx="2145933" cy="2236053"/>
            </a:xfrm>
            <a:custGeom>
              <a:avLst/>
              <a:gdLst>
                <a:gd name="connsiteX0" fmla="*/ 0 w 2145933"/>
                <a:gd name="connsiteY0" fmla="*/ 813975 h 2077221"/>
                <a:gd name="connsiteX1" fmla="*/ 5285 w 2145933"/>
                <a:gd name="connsiteY1" fmla="*/ 745263 h 2077221"/>
                <a:gd name="connsiteX2" fmla="*/ 137424 w 2145933"/>
                <a:gd name="connsiteY2" fmla="*/ 750548 h 2077221"/>
                <a:gd name="connsiteX3" fmla="*/ 2140647 w 2145933"/>
                <a:gd name="connsiteY3" fmla="*/ 0 h 2077221"/>
                <a:gd name="connsiteX4" fmla="*/ 2145933 w 2145933"/>
                <a:gd name="connsiteY4" fmla="*/ 2077221 h 2077221"/>
                <a:gd name="connsiteX5" fmla="*/ 142709 w 2145933"/>
                <a:gd name="connsiteY5" fmla="*/ 829832 h 2077221"/>
                <a:gd name="connsiteX6" fmla="*/ 0 w 2145933"/>
                <a:gd name="connsiteY6" fmla="*/ 813975 h 2077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45933" h="2077221">
                  <a:moveTo>
                    <a:pt x="0" y="813975"/>
                  </a:moveTo>
                  <a:lnTo>
                    <a:pt x="5285" y="745263"/>
                  </a:lnTo>
                  <a:lnTo>
                    <a:pt x="137424" y="750548"/>
                  </a:lnTo>
                  <a:lnTo>
                    <a:pt x="2140647" y="0"/>
                  </a:lnTo>
                  <a:lnTo>
                    <a:pt x="2145933" y="2077221"/>
                  </a:lnTo>
                  <a:lnTo>
                    <a:pt x="142709" y="829832"/>
                  </a:lnTo>
                  <a:lnTo>
                    <a:pt x="0" y="813975"/>
                  </a:lnTo>
                  <a:close/>
                </a:path>
              </a:pathLst>
            </a:custGeom>
            <a:solidFill>
              <a:schemeClr val="accent1">
                <a:lumMod val="20000"/>
                <a:lumOff val="80000"/>
                <a:alpha val="36000"/>
              </a:schemeClr>
            </a:solidFill>
            <a:ln w="12700" cmpd="sng">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 name="Group 6"/>
          <p:cNvGrpSpPr/>
          <p:nvPr/>
        </p:nvGrpSpPr>
        <p:grpSpPr>
          <a:xfrm>
            <a:off x="2960728" y="656054"/>
            <a:ext cx="2054150" cy="1831414"/>
            <a:chOff x="5220072" y="3246655"/>
            <a:chExt cx="3312368" cy="3134673"/>
          </a:xfrm>
        </p:grpSpPr>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3642696"/>
              <a:ext cx="3312368" cy="273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634731" y="3246655"/>
              <a:ext cx="2566580" cy="474115"/>
            </a:xfrm>
            <a:prstGeom prst="rect">
              <a:avLst/>
            </a:prstGeom>
            <a:noFill/>
          </p:spPr>
          <p:txBody>
            <a:bodyPr wrap="none" rtlCol="0">
              <a:spAutoFit/>
            </a:bodyPr>
            <a:lstStyle/>
            <a:p>
              <a:pPr algn="ctr"/>
              <a:r>
                <a:rPr lang="en-US" sz="1200" dirty="0"/>
                <a:t>Bridge MD Version 2</a:t>
              </a:r>
            </a:p>
          </p:txBody>
        </p:sp>
      </p:grpSp>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3525" r="1"/>
          <a:stretch/>
        </p:blipFill>
        <p:spPr bwMode="auto">
          <a:xfrm>
            <a:off x="5035974" y="924144"/>
            <a:ext cx="2003156" cy="167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6889275" y="753128"/>
            <a:ext cx="2254724" cy="1897205"/>
            <a:chOff x="5500606" y="130022"/>
            <a:chExt cx="2121038" cy="1897205"/>
          </a:xfrm>
        </p:grpSpPr>
        <p:sp>
          <p:nvSpPr>
            <p:cNvPr id="16" name="TextBox 15"/>
            <p:cNvSpPr txBox="1"/>
            <p:nvPr/>
          </p:nvSpPr>
          <p:spPr>
            <a:xfrm>
              <a:off x="5600168" y="1765617"/>
              <a:ext cx="2021476" cy="261610"/>
            </a:xfrm>
            <a:prstGeom prst="rect">
              <a:avLst/>
            </a:prstGeom>
            <a:noFill/>
          </p:spPr>
          <p:txBody>
            <a:bodyPr wrap="square" rtlCol="0">
              <a:spAutoFit/>
            </a:bodyPr>
            <a:lstStyle/>
            <a:p>
              <a:r>
                <a:rPr lang="en-AU" sz="1100" dirty="0"/>
                <a:t>SEM image of Mushrooms</a:t>
              </a:r>
            </a:p>
          </p:txBody>
        </p:sp>
        <p:pic>
          <p:nvPicPr>
            <p:cNvPr id="17" name="Picture 16"/>
            <p:cNvPicPr/>
            <p:nvPr/>
          </p:nvPicPr>
          <p:blipFill>
            <a:blip r:embed="rId5" cstate="print">
              <a:extLst>
                <a:ext uri="{28A0092B-C50C-407E-A947-70E740481C1C}">
                  <a14:useLocalDpi xmlns:a14="http://schemas.microsoft.com/office/drawing/2010/main" val="0"/>
                </a:ext>
              </a:extLst>
            </a:blip>
            <a:stretch>
              <a:fillRect/>
            </a:stretch>
          </p:blipFill>
          <p:spPr>
            <a:xfrm>
              <a:off x="5500606" y="130022"/>
              <a:ext cx="2004723" cy="1582245"/>
            </a:xfrm>
            <a:prstGeom prst="rect">
              <a:avLst/>
            </a:prstGeom>
          </p:spPr>
        </p:pic>
      </p:grpSp>
      <p:pic>
        <p:nvPicPr>
          <p:cNvPr id="18" name="Picture 17"/>
          <p:cNvPicPr>
            <a:picLocks noChangeAspect="1"/>
          </p:cNvPicPr>
          <p:nvPr/>
        </p:nvPicPr>
        <p:blipFill>
          <a:blip r:embed="rId6" cstate="print">
            <a:extLst>
              <a:ext uri="{BEBA8EAE-BF5A-486C-A8C5-ECC9F3942E4B}">
                <a14:imgProps xmlns:a14="http://schemas.microsoft.com/office/drawing/2010/main">
                  <a14:imgLayer r:embed="rId7">
                    <a14:imgEffect>
                      <a14:sharpenSoften amount="12000"/>
                    </a14:imgEffect>
                    <a14:imgEffect>
                      <a14:brightnessContrast bright="12000" contrast="7000"/>
                    </a14:imgEffect>
                  </a14:imgLayer>
                </a14:imgProps>
              </a:ext>
              <a:ext uri="{28A0092B-C50C-407E-A947-70E740481C1C}">
                <a14:useLocalDpi xmlns:a14="http://schemas.microsoft.com/office/drawing/2010/main" val="0"/>
              </a:ext>
            </a:extLst>
          </a:blip>
          <a:stretch>
            <a:fillRect/>
          </a:stretch>
        </p:blipFill>
        <p:spPr>
          <a:xfrm>
            <a:off x="5312133" y="2696051"/>
            <a:ext cx="2578264" cy="2148553"/>
          </a:xfrm>
          <a:prstGeom prst="rect">
            <a:avLst/>
          </a:prstGeom>
        </p:spPr>
      </p:pic>
      <p:sp>
        <p:nvSpPr>
          <p:cNvPr id="19" name="TextBox 18"/>
          <p:cNvSpPr txBox="1"/>
          <p:nvPr/>
        </p:nvSpPr>
        <p:spPr>
          <a:xfrm>
            <a:off x="7890397" y="2866657"/>
            <a:ext cx="1225386" cy="1200327"/>
          </a:xfrm>
          <a:prstGeom prst="rect">
            <a:avLst/>
          </a:prstGeom>
          <a:noFill/>
        </p:spPr>
        <p:txBody>
          <a:bodyPr wrap="square" lIns="68574" tIns="34289" rIns="68574" bIns="34289" rtlCol="0">
            <a:spAutoFit/>
          </a:bodyPr>
          <a:lstStyle/>
          <a:p>
            <a:pPr algn="just"/>
            <a:r>
              <a:rPr lang="en-AU" sz="1050" dirty="0">
                <a:cs typeface="Lucinda S"/>
              </a:rPr>
              <a:t>Median energy map showing good sensitive volume yield in the Mushroom microdosimeter, biased at -10 V</a:t>
            </a:r>
          </a:p>
        </p:txBody>
      </p:sp>
      <p:sp>
        <p:nvSpPr>
          <p:cNvPr id="20" name="Rectangle 19"/>
          <p:cNvSpPr/>
          <p:nvPr/>
        </p:nvSpPr>
        <p:spPr>
          <a:xfrm>
            <a:off x="5649796" y="2779568"/>
            <a:ext cx="1717909" cy="174213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4" tIns="34289" rIns="68574" bIns="34289" rtlCol="0" anchor="ctr"/>
          <a:lstStyle/>
          <a:p>
            <a:pPr algn="ctr"/>
            <a:endParaRPr lang="en-AU"/>
          </a:p>
        </p:txBody>
      </p:sp>
      <p:sp>
        <p:nvSpPr>
          <p:cNvPr id="22" name="TextBox 21"/>
          <p:cNvSpPr txBox="1"/>
          <p:nvPr/>
        </p:nvSpPr>
        <p:spPr>
          <a:xfrm>
            <a:off x="108950" y="4802229"/>
            <a:ext cx="7935182" cy="261608"/>
          </a:xfrm>
          <a:prstGeom prst="rect">
            <a:avLst/>
          </a:prstGeom>
          <a:noFill/>
        </p:spPr>
        <p:txBody>
          <a:bodyPr wrap="none" lIns="91438" tIns="45719" rIns="91438" bIns="45719" rtlCol="0">
            <a:spAutoFit/>
          </a:bodyPr>
          <a:lstStyle/>
          <a:p>
            <a:r>
              <a:rPr lang="en-AU" sz="1100" dirty="0" err="1">
                <a:solidFill>
                  <a:srgbClr val="0070C0"/>
                </a:solidFill>
              </a:rPr>
              <a:t>A.Rosenfeld</a:t>
            </a:r>
            <a:r>
              <a:rPr lang="en-AU" sz="1100" dirty="0">
                <a:solidFill>
                  <a:srgbClr val="0070C0"/>
                </a:solidFill>
              </a:rPr>
              <a:t> “Novel detectors for silicon based </a:t>
            </a:r>
            <a:r>
              <a:rPr lang="en-AU" sz="1100" dirty="0" err="1">
                <a:solidFill>
                  <a:srgbClr val="0070C0"/>
                </a:solidFill>
              </a:rPr>
              <a:t>microdosimetry</a:t>
            </a:r>
            <a:r>
              <a:rPr lang="en-AU" sz="1100" dirty="0">
                <a:solidFill>
                  <a:srgbClr val="0070C0"/>
                </a:solidFill>
              </a:rPr>
              <a:t>, their concepts and applications”, NIM A, 809, 156-170, 2016 </a:t>
            </a:r>
          </a:p>
        </p:txBody>
      </p:sp>
      <p:pic>
        <p:nvPicPr>
          <p:cNvPr id="24" name="Picture 5" descr="3d-micro-array2-B&amp;W"/>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a:xfrm>
            <a:off x="124083" y="3211820"/>
            <a:ext cx="1724215" cy="1117014"/>
          </a:xfrm>
          <a:prstGeom prst="rect">
            <a:avLst/>
          </a:prstGeom>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6" name="TextBox 25"/>
          <p:cNvSpPr txBox="1"/>
          <p:nvPr/>
        </p:nvSpPr>
        <p:spPr>
          <a:xfrm>
            <a:off x="262916" y="2528767"/>
            <a:ext cx="1585382" cy="638636"/>
          </a:xfrm>
          <a:prstGeom prst="rect">
            <a:avLst/>
          </a:prstGeom>
          <a:noFill/>
        </p:spPr>
        <p:txBody>
          <a:bodyPr wrap="square" lIns="68580" tIns="34290" rIns="68580" bIns="34290" rtlCol="0">
            <a:spAutoFit/>
          </a:bodyPr>
          <a:lstStyle/>
          <a:p>
            <a:r>
              <a:rPr lang="en-AU" dirty="0" smtClean="0">
                <a:solidFill>
                  <a:srgbClr val="FF0000"/>
                </a:solidFill>
              </a:rPr>
              <a:t>From</a:t>
            </a:r>
            <a:r>
              <a:rPr lang="en-AU" dirty="0">
                <a:solidFill>
                  <a:srgbClr val="FF0000"/>
                </a:solidFill>
              </a:rPr>
              <a:t> p</a:t>
            </a:r>
            <a:r>
              <a:rPr lang="en-AU" dirty="0" smtClean="0">
                <a:solidFill>
                  <a:srgbClr val="FF0000"/>
                </a:solidFill>
              </a:rPr>
              <a:t>atent </a:t>
            </a:r>
            <a:r>
              <a:rPr lang="en-AU" sz="900" b="1" dirty="0" smtClean="0"/>
              <a:t>U.S</a:t>
            </a:r>
            <a:r>
              <a:rPr lang="en-AU" sz="900" b="1" dirty="0"/>
              <a:t>. Patent No. 8421022 </a:t>
            </a:r>
          </a:p>
          <a:p>
            <a:r>
              <a:rPr lang="en-AU" sz="900" b="1" dirty="0" smtClean="0"/>
              <a:t>EP </a:t>
            </a:r>
            <a:r>
              <a:rPr lang="en-AU" sz="900" b="1" dirty="0"/>
              <a:t>2 102 685 B1 </a:t>
            </a:r>
            <a:endParaRPr lang="en-AU" sz="900" dirty="0">
              <a:solidFill>
                <a:schemeClr val="tx1"/>
              </a:solidFill>
            </a:endParaRPr>
          </a:p>
        </p:txBody>
      </p:sp>
      <p:sp>
        <p:nvSpPr>
          <p:cNvPr id="29" name="TextBox 28"/>
          <p:cNvSpPr txBox="1"/>
          <p:nvPr/>
        </p:nvSpPr>
        <p:spPr>
          <a:xfrm>
            <a:off x="2433290" y="2528767"/>
            <a:ext cx="1126014" cy="346249"/>
          </a:xfrm>
          <a:prstGeom prst="rect">
            <a:avLst/>
          </a:prstGeom>
          <a:noFill/>
        </p:spPr>
        <p:txBody>
          <a:bodyPr wrap="none" lIns="68580" tIns="34290" rIns="68580" bIns="34290" rtlCol="0">
            <a:spAutoFit/>
          </a:bodyPr>
          <a:lstStyle/>
          <a:p>
            <a:r>
              <a:rPr lang="en-AU" dirty="0" smtClean="0">
                <a:solidFill>
                  <a:srgbClr val="FF0000"/>
                </a:solidFill>
              </a:rPr>
              <a:t>To reality </a:t>
            </a:r>
            <a:endParaRPr lang="en-AU" dirty="0">
              <a:solidFill>
                <a:srgbClr val="FF0000"/>
              </a:solidFill>
            </a:endParaRPr>
          </a:p>
        </p:txBody>
      </p:sp>
      <p:pic>
        <p:nvPicPr>
          <p:cNvPr id="30" name="Picture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80680" y="2953440"/>
            <a:ext cx="1945754" cy="1080619"/>
          </a:xfrm>
          <a:prstGeom prst="rect">
            <a:avLst/>
          </a:prstGeom>
        </p:spPr>
      </p:pic>
      <p:sp>
        <p:nvSpPr>
          <p:cNvPr id="31" name="TextBox 30"/>
          <p:cNvSpPr txBox="1"/>
          <p:nvPr/>
        </p:nvSpPr>
        <p:spPr>
          <a:xfrm>
            <a:off x="1336775" y="4317805"/>
            <a:ext cx="3975358" cy="407804"/>
          </a:xfrm>
          <a:prstGeom prst="rect">
            <a:avLst/>
          </a:prstGeom>
          <a:solidFill>
            <a:schemeClr val="bg1"/>
          </a:solidFill>
        </p:spPr>
        <p:txBody>
          <a:bodyPr wrap="square" lIns="68580" tIns="34290" rIns="68580" bIns="34290" rtlCol="0">
            <a:spAutoFit/>
          </a:bodyPr>
          <a:lstStyle/>
          <a:p>
            <a:pPr algn="just"/>
            <a:r>
              <a:rPr lang="en-AU" sz="1100" dirty="0">
                <a:cs typeface="Lucinda S"/>
              </a:rPr>
              <a:t> </a:t>
            </a:r>
            <a:r>
              <a:rPr lang="en-AU" sz="1100" dirty="0" err="1">
                <a:cs typeface="Lucinda S"/>
              </a:rPr>
              <a:t>MicroPlus</a:t>
            </a:r>
            <a:r>
              <a:rPr lang="en-AU" sz="1100" dirty="0">
                <a:cs typeface="Lucinda S"/>
              </a:rPr>
              <a:t> probe with SOI Mushroom </a:t>
            </a:r>
            <a:r>
              <a:rPr lang="en-AU" sz="1100" dirty="0" err="1">
                <a:cs typeface="Lucinda S"/>
              </a:rPr>
              <a:t>Microdosimeter</a:t>
            </a:r>
            <a:r>
              <a:rPr lang="en-AU" sz="1100" dirty="0">
                <a:cs typeface="Lucinda S"/>
              </a:rPr>
              <a:t>, and SEM image showing 3D sensitive volumes</a:t>
            </a:r>
          </a:p>
        </p:txBody>
      </p:sp>
      <p:pic>
        <p:nvPicPr>
          <p:cNvPr id="25" name="Picture 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367704" y="267494"/>
            <a:ext cx="1328817" cy="275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descr="A close up of a speaker&#10;&#10;Description automatically generated">
            <a:extLst>
              <a:ext uri="{FF2B5EF4-FFF2-40B4-BE49-F238E27FC236}">
                <a16:creationId xmlns:a16="http://schemas.microsoft.com/office/drawing/2014/main" id="{2AD3406D-CACF-47DF-B6E6-1D5B937887F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76243" y="3065011"/>
            <a:ext cx="1208908" cy="1110921"/>
          </a:xfrm>
          <a:prstGeom prst="rect">
            <a:avLst/>
          </a:prstGeom>
        </p:spPr>
      </p:pic>
      <p:pic>
        <p:nvPicPr>
          <p:cNvPr id="27" name="Picture 2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998919" y="3057610"/>
            <a:ext cx="1581405" cy="1186054"/>
          </a:xfrm>
          <a:prstGeom prst="rect">
            <a:avLst/>
          </a:prstGeom>
        </p:spPr>
      </p:pic>
    </p:spTree>
    <p:extLst>
      <p:ext uri="{BB962C8B-B14F-4D97-AF65-F5344CB8AC3E}">
        <p14:creationId xmlns:p14="http://schemas.microsoft.com/office/powerpoint/2010/main" val="50852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xit" presetSubtype="1" fill="hold" grpId="0" nodeType="clickEffect">
                                  <p:stCondLst>
                                    <p:cond delay="0"/>
                                  </p:stCondLst>
                                  <p:childTnLst>
                                    <p:animEffect transition="out" filter="wipe(up)">
                                      <p:cBhvr>
                                        <p:cTn id="39" dur="2000"/>
                                        <p:tgtEl>
                                          <p:spTgt spid="20"/>
                                        </p:tgtEl>
                                      </p:cBhvr>
                                    </p:animEffect>
                                    <p:set>
                                      <p:cBhvr>
                                        <p:cTn id="40" dur="1" fill="hold">
                                          <p:stCondLst>
                                            <p:cond delay="1999"/>
                                          </p:stCondLst>
                                        </p:cTn>
                                        <p:tgtEl>
                                          <p:spTgt spid="20"/>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circle(in)">
                                      <p:cBhvr>
                                        <p:cTn id="45" dur="20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0" grpId="1"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61896" r="55578"/>
          <a:stretch/>
        </p:blipFill>
        <p:spPr bwMode="auto">
          <a:xfrm>
            <a:off x="5709439" y="1488488"/>
            <a:ext cx="3233225" cy="1881866"/>
          </a:xfrm>
          <a:prstGeom prst="rect">
            <a:avLst/>
          </a:prstGeom>
          <a:noFill/>
          <a:ln w="22225">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descr="http://www.ansto.gov.au/cs/groups/corporate/documents/stillimage/mdaw/mdyx/~edisp/acs11363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08" y="1055244"/>
            <a:ext cx="5292080" cy="3462277"/>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2"/>
          <p:cNvSpPr txBox="1">
            <a:spLocks/>
          </p:cNvSpPr>
          <p:nvPr/>
        </p:nvSpPr>
        <p:spPr>
          <a:xfrm>
            <a:off x="439721" y="78010"/>
            <a:ext cx="8229600" cy="586259"/>
          </a:xfrm>
          <a:prstGeom prst="rect">
            <a:avLst/>
          </a:prstGeom>
        </p:spPr>
        <p:txBody>
          <a:bodyPr lIns="68580" tIns="34290" rIns="68580" bIns="34290">
            <a:noAutofit/>
          </a:bodyPr>
          <a:lst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a:lstStyle>
          <a:p>
            <a:pPr algn="ctr" defTabSz="685800"/>
            <a:r>
              <a:rPr lang="en-AU" sz="2800" b="0" dirty="0"/>
              <a:t>The 6MV SIRIUS Tandem Accelerator, </a:t>
            </a:r>
            <a:r>
              <a:rPr lang="en-AU" sz="2800" b="0" dirty="0" smtClean="0"/>
              <a:t>ANSTO for Ion beam induced charge collection (IBIC) study</a:t>
            </a:r>
            <a:endParaRPr lang="en-AU" sz="2800" b="0" dirty="0"/>
          </a:p>
          <a:p>
            <a:pPr algn="ctr" defTabSz="685800"/>
            <a:endParaRPr lang="en-AU" sz="2800" b="0" dirty="0"/>
          </a:p>
        </p:txBody>
      </p:sp>
      <p:grpSp>
        <p:nvGrpSpPr>
          <p:cNvPr id="20" name="Group 19"/>
          <p:cNvGrpSpPr/>
          <p:nvPr/>
        </p:nvGrpSpPr>
        <p:grpSpPr>
          <a:xfrm>
            <a:off x="5436096" y="924979"/>
            <a:ext cx="3779912" cy="3265391"/>
            <a:chOff x="5436096" y="924979"/>
            <a:chExt cx="3779912" cy="3265391"/>
          </a:xfrm>
        </p:grpSpPr>
        <p:sp>
          <p:nvSpPr>
            <p:cNvPr id="13" name="Rectangle 12"/>
            <p:cNvSpPr/>
            <p:nvPr/>
          </p:nvSpPr>
          <p:spPr>
            <a:xfrm>
              <a:off x="5436096" y="924979"/>
              <a:ext cx="3779912" cy="584775"/>
            </a:xfrm>
            <a:prstGeom prst="rect">
              <a:avLst/>
            </a:prstGeom>
          </p:spPr>
          <p:txBody>
            <a:bodyPr wrap="square">
              <a:spAutoFit/>
            </a:bodyPr>
            <a:lstStyle/>
            <a:p>
              <a:pPr algn="ctr"/>
              <a:r>
                <a:rPr lang="en-AU" sz="1600" dirty="0">
                  <a:solidFill>
                    <a:schemeClr val="accent1">
                      <a:lumMod val="50000"/>
                    </a:schemeClr>
                  </a:solidFill>
                </a:rPr>
                <a:t>New </a:t>
              </a:r>
              <a:r>
                <a:rPr lang="en-AU" sz="1600" dirty="0" smtClean="0">
                  <a:solidFill>
                    <a:schemeClr val="accent1">
                      <a:lumMod val="50000"/>
                    </a:schemeClr>
                  </a:solidFill>
                </a:rPr>
                <a:t>nuclear </a:t>
              </a:r>
              <a:r>
                <a:rPr lang="en-AU" sz="1600" dirty="0">
                  <a:solidFill>
                    <a:schemeClr val="accent1">
                      <a:lumMod val="50000"/>
                    </a:schemeClr>
                  </a:solidFill>
                </a:rPr>
                <a:t>microprobe–Confocal Heavy Ion Micro-Probe (CHIMP)</a:t>
              </a:r>
            </a:p>
          </p:txBody>
        </p:sp>
        <p:sp>
          <p:nvSpPr>
            <p:cNvPr id="14" name="TextBox 13"/>
            <p:cNvSpPr txBox="1"/>
            <p:nvPr/>
          </p:nvSpPr>
          <p:spPr>
            <a:xfrm>
              <a:off x="5608771" y="3382457"/>
              <a:ext cx="3434562" cy="807913"/>
            </a:xfrm>
            <a:prstGeom prst="rect">
              <a:avLst/>
            </a:prstGeom>
            <a:noFill/>
          </p:spPr>
          <p:txBody>
            <a:bodyPr wrap="square" lIns="68580" tIns="34290" rIns="68580" bIns="34290" rtlCol="0">
              <a:spAutoFit/>
            </a:bodyPr>
            <a:lstStyle/>
            <a:p>
              <a:pPr marL="214313" indent="-214313">
                <a:buFont typeface="Arial" panose="020B0604020202020204" pitchFamily="34" charset="0"/>
                <a:buChar char="•"/>
              </a:pPr>
              <a:r>
                <a:rPr lang="en-AU" sz="1600" b="1" dirty="0" err="1">
                  <a:solidFill>
                    <a:schemeClr val="accent3">
                      <a:lumMod val="90000"/>
                      <a:lumOff val="10000"/>
                    </a:schemeClr>
                  </a:solidFill>
                </a:rPr>
                <a:t>Microbeam</a:t>
              </a:r>
              <a:r>
                <a:rPr lang="en-AU" sz="1600" b="1" dirty="0">
                  <a:solidFill>
                    <a:schemeClr val="accent3">
                      <a:lumMod val="90000"/>
                      <a:lumOff val="10000"/>
                    </a:schemeClr>
                  </a:solidFill>
                </a:rPr>
                <a:t> spatial resolution: </a:t>
              </a:r>
            </a:p>
            <a:p>
              <a:pPr marL="214313" indent="-214313">
                <a:buFont typeface="Arial" panose="020B0604020202020204" pitchFamily="34" charset="0"/>
                <a:buChar char="•"/>
              </a:pPr>
              <a:r>
                <a:rPr lang="en-AU" sz="1600" dirty="0">
                  <a:solidFill>
                    <a:schemeClr val="accent3">
                      <a:lumMod val="90000"/>
                      <a:lumOff val="10000"/>
                    </a:schemeClr>
                  </a:solidFill>
                </a:rPr>
                <a:t>0.6 µm x 1.5 µm for 3 MeV H</a:t>
              </a:r>
              <a:r>
                <a:rPr lang="en-AU" sz="1600" baseline="30000" dirty="0">
                  <a:solidFill>
                    <a:schemeClr val="accent3">
                      <a:lumMod val="90000"/>
                      <a:lumOff val="10000"/>
                    </a:schemeClr>
                  </a:solidFill>
                </a:rPr>
                <a:t>+</a:t>
              </a:r>
            </a:p>
            <a:p>
              <a:pPr marL="214313" indent="-214313">
                <a:buFont typeface="Arial" panose="020B0604020202020204" pitchFamily="34" charset="0"/>
                <a:buChar char="•"/>
              </a:pPr>
              <a:r>
                <a:rPr lang="en-AU" sz="1600" dirty="0">
                  <a:solidFill>
                    <a:schemeClr val="accent3">
                      <a:lumMod val="90000"/>
                      <a:lumOff val="10000"/>
                    </a:schemeClr>
                  </a:solidFill>
                </a:rPr>
                <a:t>1.5 µm x 1.5 µm for 6 MeV He</a:t>
              </a:r>
              <a:r>
                <a:rPr lang="en-AU" sz="1600" baseline="30000" dirty="0">
                  <a:solidFill>
                    <a:schemeClr val="accent3">
                      <a:lumMod val="90000"/>
                      <a:lumOff val="10000"/>
                    </a:schemeClr>
                  </a:solidFill>
                </a:rPr>
                <a:t>2+</a:t>
              </a:r>
            </a:p>
          </p:txBody>
        </p:sp>
      </p:grpSp>
      <p:grpSp>
        <p:nvGrpSpPr>
          <p:cNvPr id="19" name="Group 18"/>
          <p:cNvGrpSpPr/>
          <p:nvPr/>
        </p:nvGrpSpPr>
        <p:grpSpPr>
          <a:xfrm>
            <a:off x="3027806" y="1488488"/>
            <a:ext cx="2681633" cy="1881866"/>
            <a:chOff x="3027806" y="1424690"/>
            <a:chExt cx="2681633" cy="1881866"/>
          </a:xfrm>
        </p:grpSpPr>
        <p:sp>
          <p:nvSpPr>
            <p:cNvPr id="10" name="Rectangle 9"/>
            <p:cNvSpPr/>
            <p:nvPr/>
          </p:nvSpPr>
          <p:spPr>
            <a:xfrm>
              <a:off x="3027806" y="1930496"/>
              <a:ext cx="1616202" cy="792088"/>
            </a:xfrm>
            <a:prstGeom prst="rect">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6" name="Straight Connector 15"/>
            <p:cNvCxnSpPr/>
            <p:nvPr/>
          </p:nvCxnSpPr>
          <p:spPr>
            <a:xfrm flipV="1">
              <a:off x="4644008" y="1424690"/>
              <a:ext cx="1065431" cy="505806"/>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644008" y="2722584"/>
              <a:ext cx="1065431" cy="58397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523162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1"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1"/>
          <p:cNvSpPr txBox="1">
            <a:spLocks/>
          </p:cNvSpPr>
          <p:nvPr/>
        </p:nvSpPr>
        <p:spPr>
          <a:xfrm>
            <a:off x="503173" y="35858"/>
            <a:ext cx="8229600" cy="705454"/>
          </a:xfrm>
          <a:prstGeom prst="rect">
            <a:avLst/>
          </a:prstGeom>
        </p:spPr>
        <p:txBody>
          <a:bodyPr vert="horz" lIns="0" tIns="0" rIns="91440" bIns="45720" rtlCol="0" anchor="t" anchorCtr="0">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spc="-150" dirty="0">
                <a:solidFill>
                  <a:srgbClr val="0C2340"/>
                </a:solidFill>
                <a:latin typeface="Arial" panose="020B0604020202020204" pitchFamily="34" charset="0"/>
                <a:cs typeface="Arial" panose="020B0604020202020204" pitchFamily="34" charset="0"/>
              </a:rPr>
              <a:t>Mushrooms in Polyamide: Tissue Equivalency improvement</a:t>
            </a:r>
          </a:p>
          <a:p>
            <a:r>
              <a:rPr lang="en-US" sz="2400" spc="-150" dirty="0">
                <a:solidFill>
                  <a:srgbClr val="0C2340"/>
                </a:solidFill>
                <a:latin typeface="Arial" panose="020B0604020202020204" pitchFamily="34" charset="0"/>
                <a:cs typeface="Arial" panose="020B0604020202020204" pitchFamily="34" charset="0"/>
              </a:rPr>
              <a:t>Charge Collection study using 5.5 MeV He</a:t>
            </a:r>
            <a:r>
              <a:rPr lang="en-US" sz="2400" spc="-150" baseline="30000" dirty="0">
                <a:solidFill>
                  <a:srgbClr val="0C2340"/>
                </a:solidFill>
                <a:latin typeface="Arial" panose="020B0604020202020204" pitchFamily="34" charset="0"/>
                <a:cs typeface="Arial" panose="020B0604020202020204" pitchFamily="34" charset="0"/>
              </a:rPr>
              <a:t>2+ </a:t>
            </a:r>
            <a:r>
              <a:rPr lang="en-US" sz="2400" spc="-150" dirty="0" err="1">
                <a:solidFill>
                  <a:srgbClr val="0C2340"/>
                </a:solidFill>
                <a:latin typeface="Arial" panose="020B0604020202020204" pitchFamily="34" charset="0"/>
                <a:cs typeface="Arial" panose="020B0604020202020204" pitchFamily="34" charset="0"/>
              </a:rPr>
              <a:t>microbeam</a:t>
            </a:r>
            <a:r>
              <a:rPr lang="en-US" sz="3300" spc="100" dirty="0">
                <a:solidFill>
                  <a:srgbClr val="FF0600"/>
                </a:solidFill>
                <a:latin typeface="Arial" panose="020B0604020202020204" pitchFamily="34" charset="0"/>
                <a:cs typeface="Arial" panose="020B0604020202020204" pitchFamily="34" charset="0"/>
              </a:rPr>
              <a:t/>
            </a:r>
            <a:br>
              <a:rPr lang="en-US" sz="3300" spc="100" dirty="0">
                <a:solidFill>
                  <a:srgbClr val="FF0600"/>
                </a:solidFill>
                <a:latin typeface="Arial" panose="020B0604020202020204" pitchFamily="34" charset="0"/>
                <a:cs typeface="Arial" panose="020B0604020202020204" pitchFamily="34" charset="0"/>
              </a:rPr>
            </a:br>
            <a:endParaRPr lang="en-US" sz="3300" spc="100" dirty="0">
              <a:solidFill>
                <a:schemeClr val="bg1"/>
              </a:solidFill>
              <a:latin typeface="Arial" panose="020B0604020202020204" pitchFamily="34" charset="0"/>
              <a:cs typeface="Arial" panose="020B0604020202020204" pitchFamily="34" charset="0"/>
            </a:endParaRPr>
          </a:p>
        </p:txBody>
      </p:sp>
      <p:sp>
        <p:nvSpPr>
          <p:cNvPr id="4" name="Subtitle 2"/>
          <p:cNvSpPr txBox="1">
            <a:spLocks/>
          </p:cNvSpPr>
          <p:nvPr/>
        </p:nvSpPr>
        <p:spPr>
          <a:xfrm>
            <a:off x="4773221" y="1933943"/>
            <a:ext cx="2901725" cy="2159313"/>
          </a:xfrm>
          <a:prstGeom prst="rect">
            <a:avLst/>
          </a:prstGeom>
        </p:spPr>
        <p:txBody>
          <a:bodyPr vert="horz" lIns="0" tIns="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spcBef>
                <a:spcPts val="0"/>
              </a:spcBef>
              <a:spcAft>
                <a:spcPts val="1000"/>
              </a:spcAft>
            </a:pPr>
            <a:endParaRPr lang="en-US" sz="1300" dirty="0">
              <a:solidFill>
                <a:srgbClr val="0C2340"/>
              </a:solidFill>
              <a:latin typeface="Times New Roman"/>
              <a:cs typeface="Times New Roman"/>
            </a:endParaRPr>
          </a:p>
        </p:txBody>
      </p:sp>
      <p:pic>
        <p:nvPicPr>
          <p:cNvPr id="3" name="Picture 2">
            <a:extLst>
              <a:ext uri="{FF2B5EF4-FFF2-40B4-BE49-F238E27FC236}">
                <a16:creationId xmlns:a16="http://schemas.microsoft.com/office/drawing/2014/main" id="{FE8EB8A2-D8F2-44B8-BDE2-EBE703B2BA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8347" y="750244"/>
            <a:ext cx="3530808" cy="2971515"/>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31562" t="3451" r="28047" b="4979"/>
          <a:stretch/>
        </p:blipFill>
        <p:spPr>
          <a:xfrm>
            <a:off x="2201608" y="767722"/>
            <a:ext cx="3296093" cy="2954037"/>
          </a:xfrm>
          <a:prstGeom prst="rect">
            <a:avLst/>
          </a:prstGeom>
        </p:spPr>
      </p:pic>
      <p:sp>
        <p:nvSpPr>
          <p:cNvPr id="5" name="TextBox 4"/>
          <p:cNvSpPr txBox="1"/>
          <p:nvPr/>
        </p:nvSpPr>
        <p:spPr>
          <a:xfrm>
            <a:off x="2089547" y="3889278"/>
            <a:ext cx="4966095" cy="692497"/>
          </a:xfrm>
          <a:prstGeom prst="rect">
            <a:avLst/>
          </a:prstGeom>
          <a:noFill/>
        </p:spPr>
        <p:txBody>
          <a:bodyPr wrap="square" lIns="68580" tIns="34290" rIns="68580" bIns="34290" rtlCol="0">
            <a:spAutoFit/>
          </a:bodyPr>
          <a:lstStyle/>
          <a:p>
            <a:pPr marL="214308" indent="-214308">
              <a:buFont typeface="Arial" panose="020B0604020202020204" pitchFamily="34" charset="0"/>
              <a:buChar char="•"/>
            </a:pPr>
            <a:r>
              <a:rPr lang="en-AU" sz="1350" dirty="0">
                <a:solidFill>
                  <a:srgbClr val="002060"/>
                </a:solidFill>
                <a:latin typeface="Arial" panose="020B0604020202020204" pitchFamily="34" charset="0"/>
                <a:cs typeface="Arial" panose="020B0604020202020204" pitchFamily="34" charset="0"/>
              </a:rPr>
              <a:t>Median energy maps generated using two different scan sizes, in both cases the detector is biased using 10V</a:t>
            </a:r>
          </a:p>
          <a:p>
            <a:pPr marL="214308" indent="-214308">
              <a:buFont typeface="Arial" panose="020B0604020202020204" pitchFamily="34" charset="0"/>
              <a:buChar char="•"/>
            </a:pPr>
            <a:r>
              <a:rPr lang="en-AU" sz="1350" dirty="0">
                <a:solidFill>
                  <a:srgbClr val="002060"/>
                </a:solidFill>
                <a:latin typeface="Arial" panose="020B0604020202020204" pitchFamily="34" charset="0"/>
                <a:cs typeface="Arial" panose="020B0604020202020204" pitchFamily="34" charset="0"/>
              </a:rPr>
              <a:t>No cross-talk between adjacent sensitive volumes</a:t>
            </a:r>
          </a:p>
        </p:txBody>
      </p:sp>
      <p:sp>
        <p:nvSpPr>
          <p:cNvPr id="8" name="TextBox 7"/>
          <p:cNvSpPr txBox="1"/>
          <p:nvPr/>
        </p:nvSpPr>
        <p:spPr>
          <a:xfrm>
            <a:off x="2428890" y="3628855"/>
            <a:ext cx="2925801" cy="300082"/>
          </a:xfrm>
          <a:prstGeom prst="rect">
            <a:avLst/>
          </a:prstGeom>
          <a:noFill/>
        </p:spPr>
        <p:txBody>
          <a:bodyPr wrap="none" rtlCol="0">
            <a:spAutoFit/>
          </a:bodyPr>
          <a:lstStyle/>
          <a:p>
            <a:r>
              <a:rPr lang="en-AU" sz="1350" dirty="0">
                <a:latin typeface="Arial" panose="020B0604020202020204" pitchFamily="34" charset="0"/>
                <a:cs typeface="Arial" panose="020B0604020202020204" pitchFamily="34" charset="0"/>
              </a:rPr>
              <a:t>Single Mushroom , </a:t>
            </a:r>
            <a:r>
              <a:rPr lang="en-AU" sz="1350" dirty="0" smtClean="0">
                <a:latin typeface="Arial" panose="020B0604020202020204" pitchFamily="34" charset="0"/>
                <a:cs typeface="Arial" panose="020B0604020202020204" pitchFamily="34" charset="0"/>
              </a:rPr>
              <a:t>18mm </a:t>
            </a:r>
            <a:r>
              <a:rPr lang="en-AU" sz="1350" dirty="0">
                <a:latin typeface="Arial" panose="020B0604020202020204" pitchFamily="34" charset="0"/>
                <a:cs typeface="Arial" panose="020B0604020202020204" pitchFamily="34" charset="0"/>
              </a:rPr>
              <a:t>diameter </a:t>
            </a:r>
          </a:p>
        </p:txBody>
      </p:sp>
      <p:sp>
        <p:nvSpPr>
          <p:cNvPr id="9" name="TextBox 8"/>
          <p:cNvSpPr txBox="1"/>
          <p:nvPr/>
        </p:nvSpPr>
        <p:spPr>
          <a:xfrm>
            <a:off x="6114339" y="3657536"/>
            <a:ext cx="2493055" cy="300082"/>
          </a:xfrm>
          <a:prstGeom prst="rect">
            <a:avLst/>
          </a:prstGeom>
          <a:noFill/>
        </p:spPr>
        <p:txBody>
          <a:bodyPr wrap="none" rtlCol="0">
            <a:spAutoFit/>
          </a:bodyPr>
          <a:lstStyle/>
          <a:p>
            <a:r>
              <a:rPr lang="en-AU" sz="1350" dirty="0">
                <a:latin typeface="Arial" panose="020B0604020202020204" pitchFamily="34" charset="0"/>
                <a:cs typeface="Arial" panose="020B0604020202020204" pitchFamily="34" charset="0"/>
              </a:rPr>
              <a:t>Mushroom Array , </a:t>
            </a:r>
            <a:r>
              <a:rPr lang="en-AU" sz="1350" dirty="0" smtClean="0">
                <a:latin typeface="Arial" panose="020B0604020202020204" pitchFamily="34" charset="0"/>
                <a:cs typeface="Arial" panose="020B0604020202020204" pitchFamily="34" charset="0"/>
              </a:rPr>
              <a:t>50mm </a:t>
            </a:r>
            <a:r>
              <a:rPr lang="en-AU" sz="1350" dirty="0">
                <a:latin typeface="Arial" panose="020B0604020202020204" pitchFamily="34" charset="0"/>
                <a:cs typeface="Arial" panose="020B0604020202020204" pitchFamily="34" charset="0"/>
              </a:rPr>
              <a:t>pitch</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1786" y="932510"/>
            <a:ext cx="1806476" cy="1471222"/>
          </a:xfrm>
          <a:prstGeom prst="rect">
            <a:avLst/>
          </a:prstGeom>
        </p:spPr>
      </p:pic>
      <p:pic>
        <p:nvPicPr>
          <p:cNvPr id="11"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1787" y="2405949"/>
            <a:ext cx="1806476" cy="1346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331787" y="3770148"/>
            <a:ext cx="1757760" cy="523220"/>
          </a:xfrm>
          <a:prstGeom prst="rect">
            <a:avLst/>
          </a:prstGeom>
          <a:noFill/>
        </p:spPr>
        <p:txBody>
          <a:bodyPr wrap="square" rtlCol="0">
            <a:spAutoFit/>
          </a:bodyPr>
          <a:lstStyle/>
          <a:p>
            <a:pPr algn="ctr"/>
            <a:r>
              <a:rPr lang="en-AU" sz="1400" dirty="0">
                <a:latin typeface="Arial" panose="020B0604020202020204" pitchFamily="34" charset="0"/>
                <a:cs typeface="Arial" panose="020B0604020202020204" pitchFamily="34" charset="0"/>
              </a:rPr>
              <a:t>3D mushroom </a:t>
            </a:r>
            <a:r>
              <a:rPr lang="en-AU" sz="1400" dirty="0" err="1">
                <a:latin typeface="Arial" panose="020B0604020202020204" pitchFamily="34" charset="0"/>
                <a:cs typeface="Arial" panose="020B0604020202020204" pitchFamily="34" charset="0"/>
              </a:rPr>
              <a:t>microdosimeter</a:t>
            </a:r>
            <a:endParaRPr lang="en-AU" sz="1400" dirty="0">
              <a:latin typeface="Arial" panose="020B0604020202020204" pitchFamily="34" charset="0"/>
              <a:cs typeface="Arial" panose="020B0604020202020204" pitchFamily="34" charset="0"/>
            </a:endParaRPr>
          </a:p>
        </p:txBody>
      </p:sp>
      <p:sp>
        <p:nvSpPr>
          <p:cNvPr id="15" name="TextBox 14"/>
          <p:cNvSpPr txBox="1"/>
          <p:nvPr/>
        </p:nvSpPr>
        <p:spPr>
          <a:xfrm>
            <a:off x="2637065" y="4581986"/>
            <a:ext cx="3756156" cy="300082"/>
          </a:xfrm>
          <a:prstGeom prst="rect">
            <a:avLst/>
          </a:prstGeom>
          <a:noFill/>
        </p:spPr>
        <p:txBody>
          <a:bodyPr wrap="none" rtlCol="0">
            <a:spAutoFit/>
          </a:bodyPr>
          <a:lstStyle/>
          <a:p>
            <a:r>
              <a:rPr lang="en-AU" sz="1350" b="1" dirty="0">
                <a:solidFill>
                  <a:srgbClr val="FF0000"/>
                </a:solidFill>
              </a:rPr>
              <a:t>100% CCE  and  100% yield in fabrication </a:t>
            </a:r>
          </a:p>
        </p:txBody>
      </p:sp>
      <p:sp>
        <p:nvSpPr>
          <p:cNvPr id="7" name="TextBox 6"/>
          <p:cNvSpPr txBox="1"/>
          <p:nvPr/>
        </p:nvSpPr>
        <p:spPr>
          <a:xfrm>
            <a:off x="58757" y="4866501"/>
            <a:ext cx="8118987" cy="276999"/>
          </a:xfrm>
          <a:prstGeom prst="rect">
            <a:avLst/>
          </a:prstGeom>
          <a:noFill/>
        </p:spPr>
        <p:txBody>
          <a:bodyPr wrap="square" rtlCol="0">
            <a:spAutoFit/>
          </a:bodyPr>
          <a:lstStyle/>
          <a:p>
            <a:r>
              <a:rPr lang="en-US" sz="1200" dirty="0" err="1" smtClean="0">
                <a:solidFill>
                  <a:schemeClr val="accent1">
                    <a:lumMod val="75000"/>
                  </a:schemeClr>
                </a:solidFill>
              </a:rPr>
              <a:t>B.James</a:t>
            </a:r>
            <a:r>
              <a:rPr lang="en-US" sz="1200" dirty="0" smtClean="0">
                <a:solidFill>
                  <a:schemeClr val="accent1">
                    <a:lumMod val="75000"/>
                  </a:schemeClr>
                </a:solidFill>
              </a:rPr>
              <a:t> et al. , IEEE Trans on NS., 66(1), 2019 and 67(1), 2020</a:t>
            </a:r>
            <a:endParaRPr lang="en-AU" sz="1200" dirty="0">
              <a:solidFill>
                <a:schemeClr val="accent1">
                  <a:lumMod val="75000"/>
                </a:schemeClr>
              </a:solidFill>
            </a:endParaRPr>
          </a:p>
        </p:txBody>
      </p:sp>
    </p:spTree>
    <p:extLst>
      <p:ext uri="{BB962C8B-B14F-4D97-AF65-F5344CB8AC3E}">
        <p14:creationId xmlns:p14="http://schemas.microsoft.com/office/powerpoint/2010/main" val="4048744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76936" y="2673198"/>
            <a:ext cx="2373917" cy="1691650"/>
          </a:xfrm>
          <a:prstGeom prst="rect">
            <a:avLst/>
          </a:prstGeom>
        </p:spPr>
      </p:pic>
      <p:sp>
        <p:nvSpPr>
          <p:cNvPr id="6" name="TextBox 5"/>
          <p:cNvSpPr txBox="1"/>
          <p:nvPr/>
        </p:nvSpPr>
        <p:spPr>
          <a:xfrm>
            <a:off x="386559" y="136727"/>
            <a:ext cx="5548314" cy="877163"/>
          </a:xfrm>
          <a:prstGeom prst="rect">
            <a:avLst/>
          </a:prstGeom>
          <a:noFill/>
        </p:spPr>
        <p:txBody>
          <a:bodyPr wrap="none" rtlCol="0">
            <a:spAutoFit/>
          </a:bodyPr>
          <a:lstStyle/>
          <a:p>
            <a:r>
              <a:rPr lang="en-US" sz="2700" dirty="0">
                <a:latin typeface="Times New Roman" panose="02020603050405020304" pitchFamily="18" charset="0"/>
                <a:cs typeface="Times New Roman" panose="02020603050405020304" pitchFamily="18" charset="0"/>
              </a:rPr>
              <a:t>Mushroom </a:t>
            </a:r>
            <a:r>
              <a:rPr lang="en-US" sz="2700" dirty="0" err="1">
                <a:latin typeface="Times New Roman" panose="02020603050405020304" pitchFamily="18" charset="0"/>
                <a:cs typeface="Times New Roman" panose="02020603050405020304" pitchFamily="18" charset="0"/>
              </a:rPr>
              <a:t>microdosimeter</a:t>
            </a:r>
            <a:r>
              <a:rPr lang="en-US" sz="2700" dirty="0">
                <a:latin typeface="Times New Roman" panose="02020603050405020304" pitchFamily="18" charset="0"/>
                <a:cs typeface="Times New Roman" panose="02020603050405020304" pitchFamily="18" charset="0"/>
              </a:rPr>
              <a:t> (5µm thin)</a:t>
            </a:r>
          </a:p>
          <a:p>
            <a:r>
              <a:rPr lang="en-US" sz="2400" i="1" dirty="0">
                <a:latin typeface="Times New Roman" panose="02020603050405020304" pitchFamily="18" charset="0"/>
                <a:cs typeface="Times New Roman" panose="02020603050405020304" pitchFamily="18" charset="0"/>
              </a:rPr>
              <a:t>ESA Project</a:t>
            </a:r>
            <a:endParaRPr lang="en-AU" sz="2400" i="1" dirty="0">
              <a:latin typeface="Times New Roman" panose="02020603050405020304" pitchFamily="18" charset="0"/>
              <a:cs typeface="Times New Roman" panose="02020603050405020304" pitchFamily="18" charset="0"/>
            </a:endParaRPr>
          </a:p>
        </p:txBody>
      </p:sp>
      <p:sp>
        <p:nvSpPr>
          <p:cNvPr id="8" name="Rectangle 7"/>
          <p:cNvSpPr/>
          <p:nvPr/>
        </p:nvSpPr>
        <p:spPr>
          <a:xfrm>
            <a:off x="29277" y="4389693"/>
            <a:ext cx="2869234" cy="461665"/>
          </a:xfrm>
          <a:prstGeom prst="rect">
            <a:avLst/>
          </a:prstGeom>
        </p:spPr>
        <p:txBody>
          <a:bodyPr wrap="square">
            <a:spAutoFit/>
          </a:bodyPr>
          <a:lstStyle/>
          <a:p>
            <a:pPr algn="ctr"/>
            <a:r>
              <a:rPr lang="en-US" sz="1200" dirty="0"/>
              <a:t>Cross-section image of the 5um thin mushroom </a:t>
            </a:r>
            <a:r>
              <a:rPr lang="en-US" sz="1200" dirty="0" err="1"/>
              <a:t>microdosimeter</a:t>
            </a:r>
            <a:r>
              <a:rPr lang="en-US" sz="1200" dirty="0"/>
              <a:t>.</a:t>
            </a:r>
            <a:endParaRPr lang="en-AU" sz="1200" dirty="0"/>
          </a:p>
        </p:txBody>
      </p:sp>
      <p:pic>
        <p:nvPicPr>
          <p:cNvPr id="9" name="Picture 8"/>
          <p:cNvPicPr/>
          <p:nvPr/>
        </p:nvPicPr>
        <p:blipFill rotWithShape="1">
          <a:blip r:embed="rId3">
            <a:extLst>
              <a:ext uri="{28A0092B-C50C-407E-A947-70E740481C1C}">
                <a14:useLocalDpi xmlns:a14="http://schemas.microsoft.com/office/drawing/2010/main" val="0"/>
              </a:ext>
            </a:extLst>
          </a:blip>
          <a:srcRect l="8430" t="6871" r="6796"/>
          <a:stretch/>
        </p:blipFill>
        <p:spPr bwMode="auto">
          <a:xfrm>
            <a:off x="6194483" y="2803819"/>
            <a:ext cx="2915949" cy="2265147"/>
          </a:xfrm>
          <a:prstGeom prst="rect">
            <a:avLst/>
          </a:prstGeom>
          <a:noFill/>
          <a:ln>
            <a:noFill/>
          </a:ln>
          <a:extLst>
            <a:ext uri="{53640926-AAD7-44D8-BBD7-CCE9431645EC}">
              <a14:shadowObscured xmlns:a14="http://schemas.microsoft.com/office/drawing/2010/main"/>
            </a:ext>
          </a:extLst>
        </p:spPr>
      </p:pic>
      <p:pic>
        <p:nvPicPr>
          <p:cNvPr id="2" name="Picture 1"/>
          <p:cNvPicPr>
            <a:picLocks noChangeAspect="1"/>
          </p:cNvPicPr>
          <p:nvPr/>
        </p:nvPicPr>
        <p:blipFill>
          <a:blip r:embed="rId4"/>
          <a:stretch>
            <a:fillRect/>
          </a:stretch>
        </p:blipFill>
        <p:spPr>
          <a:xfrm>
            <a:off x="5987098" y="641416"/>
            <a:ext cx="2979956" cy="2150979"/>
          </a:xfrm>
          <a:prstGeom prst="rect">
            <a:avLst/>
          </a:prstGeom>
        </p:spPr>
      </p:pic>
      <p:grpSp>
        <p:nvGrpSpPr>
          <p:cNvPr id="10" name="Group 9"/>
          <p:cNvGrpSpPr/>
          <p:nvPr/>
        </p:nvGrpSpPr>
        <p:grpSpPr>
          <a:xfrm>
            <a:off x="2787048" y="2860915"/>
            <a:ext cx="3241963" cy="1485469"/>
            <a:chOff x="0" y="0"/>
            <a:chExt cx="2599055" cy="1145540"/>
          </a:xfrm>
        </p:grpSpPr>
        <p:pic>
          <p:nvPicPr>
            <p:cNvPr id="11" name="Picture 10" descr="359011SpatialCal"/>
            <p:cNvPicPr>
              <a:picLocks noChangeAspect="1"/>
            </p:cNvPicPr>
            <p:nvPr/>
          </p:nvPicPr>
          <p:blipFill>
            <a:blip r:embed="rId5" cstate="print">
              <a:extLst>
                <a:ext uri="{28A0092B-C50C-407E-A947-70E740481C1C}">
                  <a14:useLocalDpi xmlns:a14="http://schemas.microsoft.com/office/drawing/2010/main" val="0"/>
                </a:ext>
              </a:extLst>
            </a:blip>
            <a:srcRect l="28406" t="5746" r="22426"/>
            <a:stretch>
              <a:fillRect/>
            </a:stretch>
          </p:blipFill>
          <p:spPr bwMode="auto">
            <a:xfrm>
              <a:off x="0" y="0"/>
              <a:ext cx="1323975" cy="1135380"/>
            </a:xfrm>
            <a:prstGeom prst="rect">
              <a:avLst/>
            </a:prstGeom>
            <a:noFill/>
            <a:ln>
              <a:noFill/>
            </a:ln>
          </p:spPr>
        </p:pic>
        <p:pic>
          <p:nvPicPr>
            <p:cNvPr id="12" name="Picture 11" descr="359010SpatialCal"/>
            <p:cNvPicPr>
              <a:picLocks noChangeAspect="1"/>
            </p:cNvPicPr>
            <p:nvPr/>
          </p:nvPicPr>
          <p:blipFill>
            <a:blip r:embed="rId6" cstate="print">
              <a:extLst>
                <a:ext uri="{28A0092B-C50C-407E-A947-70E740481C1C}">
                  <a14:useLocalDpi xmlns:a14="http://schemas.microsoft.com/office/drawing/2010/main" val="0"/>
                </a:ext>
              </a:extLst>
            </a:blip>
            <a:srcRect l="28406" t="5746" r="22426"/>
            <a:stretch>
              <a:fillRect/>
            </a:stretch>
          </p:blipFill>
          <p:spPr bwMode="auto">
            <a:xfrm>
              <a:off x="1323975" y="0"/>
              <a:ext cx="1275080" cy="1145540"/>
            </a:xfrm>
            <a:prstGeom prst="rect">
              <a:avLst/>
            </a:prstGeom>
            <a:noFill/>
            <a:ln>
              <a:noFill/>
            </a:ln>
          </p:spPr>
        </p:pic>
      </p:grpSp>
      <p:sp>
        <p:nvSpPr>
          <p:cNvPr id="3" name="TextBox 2"/>
          <p:cNvSpPr txBox="1"/>
          <p:nvPr/>
        </p:nvSpPr>
        <p:spPr>
          <a:xfrm>
            <a:off x="3436508" y="4364847"/>
            <a:ext cx="425116" cy="300082"/>
          </a:xfrm>
          <a:prstGeom prst="rect">
            <a:avLst/>
          </a:prstGeom>
          <a:noFill/>
        </p:spPr>
        <p:txBody>
          <a:bodyPr wrap="none" rtlCol="0">
            <a:spAutoFit/>
          </a:bodyPr>
          <a:lstStyle/>
          <a:p>
            <a:r>
              <a:rPr lang="en-US" sz="1350" dirty="0"/>
              <a:t>0V</a:t>
            </a:r>
            <a:endParaRPr lang="en-AU" sz="1350" dirty="0"/>
          </a:p>
        </p:txBody>
      </p:sp>
      <p:sp>
        <p:nvSpPr>
          <p:cNvPr id="13" name="TextBox 12"/>
          <p:cNvSpPr txBox="1"/>
          <p:nvPr/>
        </p:nvSpPr>
        <p:spPr>
          <a:xfrm>
            <a:off x="5026995" y="4347913"/>
            <a:ext cx="490840" cy="300082"/>
          </a:xfrm>
          <a:prstGeom prst="rect">
            <a:avLst/>
          </a:prstGeom>
          <a:noFill/>
        </p:spPr>
        <p:txBody>
          <a:bodyPr wrap="none" rtlCol="0">
            <a:spAutoFit/>
          </a:bodyPr>
          <a:lstStyle/>
          <a:p>
            <a:r>
              <a:rPr lang="en-US" sz="1350" dirty="0"/>
              <a:t>10V</a:t>
            </a:r>
            <a:endParaRPr lang="en-AU" sz="1350" dirty="0"/>
          </a:p>
        </p:txBody>
      </p:sp>
      <p:sp>
        <p:nvSpPr>
          <p:cNvPr id="14" name="Rectangle 13"/>
          <p:cNvSpPr/>
          <p:nvPr/>
        </p:nvSpPr>
        <p:spPr>
          <a:xfrm>
            <a:off x="6405601" y="198106"/>
            <a:ext cx="2606739" cy="415498"/>
          </a:xfrm>
          <a:prstGeom prst="rect">
            <a:avLst/>
          </a:prstGeom>
        </p:spPr>
        <p:txBody>
          <a:bodyPr wrap="none">
            <a:spAutoFit/>
          </a:bodyPr>
          <a:lstStyle/>
          <a:p>
            <a:r>
              <a:rPr lang="en-US" sz="2100" dirty="0">
                <a:solidFill>
                  <a:srgbClr val="FF0000"/>
                </a:solidFill>
                <a:latin typeface="+mj-lt"/>
                <a:cs typeface="Arial" pitchFamily="34" charset="0"/>
              </a:rPr>
              <a:t>IBIC 3 MeV He</a:t>
            </a:r>
            <a:r>
              <a:rPr lang="en-US" sz="2100" baseline="30000" dirty="0">
                <a:solidFill>
                  <a:srgbClr val="FF0000"/>
                </a:solidFill>
                <a:latin typeface="+mj-lt"/>
                <a:cs typeface="Arial" pitchFamily="34" charset="0"/>
              </a:rPr>
              <a:t>2+ </a:t>
            </a:r>
            <a:r>
              <a:rPr lang="en-US" sz="2100" dirty="0">
                <a:solidFill>
                  <a:srgbClr val="FF0000"/>
                </a:solidFill>
                <a:latin typeface="+mj-lt"/>
                <a:cs typeface="Arial" pitchFamily="34" charset="0"/>
              </a:rPr>
              <a:t>ions</a:t>
            </a:r>
            <a:endParaRPr lang="en-AU" sz="2100" dirty="0">
              <a:solidFill>
                <a:srgbClr val="FF0000"/>
              </a:solidFill>
              <a:latin typeface="+mj-lt"/>
              <a:cs typeface="Arial" pitchFamily="34" charset="0"/>
            </a:endParaRPr>
          </a:p>
        </p:txBody>
      </p:sp>
      <p:pic>
        <p:nvPicPr>
          <p:cNvPr id="15" name="Picture 14"/>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44128" y="751484"/>
            <a:ext cx="3987814" cy="1921713"/>
          </a:xfrm>
          <a:prstGeom prst="rect">
            <a:avLst/>
          </a:prstGeom>
          <a:noFill/>
        </p:spPr>
      </p:pic>
    </p:spTree>
    <p:extLst>
      <p:ext uri="{BB962C8B-B14F-4D97-AF65-F5344CB8AC3E}">
        <p14:creationId xmlns:p14="http://schemas.microsoft.com/office/powerpoint/2010/main" val="1894422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207097-F91B-4800-A23E-7984435B28A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65" y="888960"/>
            <a:ext cx="1470531" cy="1151162"/>
          </a:xfrm>
          <a:prstGeom prst="rect">
            <a:avLst/>
          </a:prstGeom>
        </p:spPr>
      </p:pic>
      <p:pic>
        <p:nvPicPr>
          <p:cNvPr id="6" name="Picture 5" descr="Mushroom10V3RowsIBIC"/>
          <p:cNvPicPr/>
          <p:nvPr/>
        </p:nvPicPr>
        <p:blipFill>
          <a:blip r:embed="rId3">
            <a:extLst>
              <a:ext uri="{28A0092B-C50C-407E-A947-70E740481C1C}">
                <a14:useLocalDpi xmlns:a14="http://schemas.microsoft.com/office/drawing/2010/main" val="0"/>
              </a:ext>
            </a:extLst>
          </a:blip>
          <a:srcRect/>
          <a:stretch>
            <a:fillRect/>
          </a:stretch>
        </p:blipFill>
        <p:spPr bwMode="auto">
          <a:xfrm>
            <a:off x="3095662" y="1140434"/>
            <a:ext cx="3022599" cy="2542854"/>
          </a:xfrm>
          <a:prstGeom prst="rect">
            <a:avLst/>
          </a:prstGeom>
          <a:noFill/>
          <a:ln>
            <a:noFill/>
          </a:ln>
        </p:spPr>
      </p:pic>
      <p:pic>
        <p:nvPicPr>
          <p:cNvPr id="7" name="Picture 6" descr="Mushroom10VSingleCellIBIC"/>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8170" y="1140434"/>
            <a:ext cx="2983637" cy="2542853"/>
          </a:xfrm>
          <a:prstGeom prst="rect">
            <a:avLst/>
          </a:prstGeom>
          <a:noFill/>
          <a:ln>
            <a:noFill/>
          </a:ln>
        </p:spPr>
      </p:pic>
      <p:sp>
        <p:nvSpPr>
          <p:cNvPr id="8" name="Title 4"/>
          <p:cNvSpPr txBox="1">
            <a:spLocks/>
          </p:cNvSpPr>
          <p:nvPr/>
        </p:nvSpPr>
        <p:spPr>
          <a:xfrm>
            <a:off x="832207" y="151839"/>
            <a:ext cx="8229600" cy="857250"/>
          </a:xfrm>
          <a:prstGeom prst="rect">
            <a:avLst/>
          </a:prstGeom>
        </p:spPr>
        <p:txBody>
          <a:bodyPr lIns="91438" tIns="45719" rIns="91438" bIns="45719">
            <a:normAutofit lnSpcReduction="10000"/>
          </a:bodyPr>
          <a:lstStyle>
            <a:lvl1pPr algn="l" defTabSz="457200" rtl="0" eaLnBrk="1" latinLnBrk="0" hangingPunct="1">
              <a:spcBef>
                <a:spcPct val="0"/>
              </a:spcBef>
              <a:buNone/>
              <a:defRPr sz="3600" kern="1200">
                <a:solidFill>
                  <a:schemeClr val="tx2"/>
                </a:solidFill>
                <a:latin typeface="+mj-lt"/>
                <a:ea typeface="+mj-ea"/>
                <a:cs typeface="+mj-cs"/>
              </a:defRPr>
            </a:lvl1pPr>
          </a:lstStyle>
          <a:p>
            <a:r>
              <a:rPr lang="en-AU" sz="2775" dirty="0">
                <a:solidFill>
                  <a:schemeClr val="accent3">
                    <a:lumMod val="90000"/>
                    <a:lumOff val="10000"/>
                  </a:schemeClr>
                </a:solidFill>
                <a:effectLst>
                  <a:outerShdw blurRad="38100" dist="38100" dir="2700000" algn="tl">
                    <a:srgbClr val="000000">
                      <a:alpha val="43137"/>
                    </a:srgbClr>
                  </a:outerShdw>
                </a:effectLst>
                <a:cs typeface="Arial" pitchFamily="34" charset="0"/>
              </a:rPr>
              <a:t>Mushroom </a:t>
            </a:r>
            <a:r>
              <a:rPr lang="en-AU" sz="2775" dirty="0" err="1">
                <a:solidFill>
                  <a:schemeClr val="accent3">
                    <a:lumMod val="90000"/>
                    <a:lumOff val="10000"/>
                  </a:schemeClr>
                </a:solidFill>
                <a:effectLst>
                  <a:outerShdw blurRad="38100" dist="38100" dir="2700000" algn="tl">
                    <a:srgbClr val="000000">
                      <a:alpha val="43137"/>
                    </a:srgbClr>
                  </a:outerShdw>
                </a:effectLst>
                <a:cs typeface="Arial" pitchFamily="34" charset="0"/>
              </a:rPr>
              <a:t>Microdosimeters</a:t>
            </a:r>
            <a:r>
              <a:rPr lang="en-AU" sz="2775" dirty="0">
                <a:solidFill>
                  <a:schemeClr val="accent3">
                    <a:lumMod val="90000"/>
                    <a:lumOff val="10000"/>
                  </a:schemeClr>
                </a:solidFill>
                <a:effectLst>
                  <a:outerShdw blurRad="38100" dist="38100" dir="2700000" algn="tl">
                    <a:srgbClr val="000000">
                      <a:alpha val="43137"/>
                    </a:srgbClr>
                  </a:outerShdw>
                </a:effectLst>
                <a:cs typeface="Arial" pitchFamily="34" charset="0"/>
              </a:rPr>
              <a:t> covered with polyimide</a:t>
            </a:r>
          </a:p>
          <a:p>
            <a:r>
              <a:rPr lang="en-US" sz="2775" dirty="0">
                <a:solidFill>
                  <a:schemeClr val="accent3">
                    <a:lumMod val="90000"/>
                    <a:lumOff val="10000"/>
                  </a:schemeClr>
                </a:solidFill>
                <a:effectLst>
                  <a:outerShdw blurRad="38100" dist="38100" dir="2700000" algn="tl">
                    <a:srgbClr val="000000">
                      <a:alpha val="43137"/>
                    </a:srgbClr>
                  </a:outerShdw>
                </a:effectLst>
                <a:cs typeface="Arial" pitchFamily="34" charset="0"/>
              </a:rPr>
              <a:t>                                                   </a:t>
            </a:r>
            <a:r>
              <a:rPr lang="en-US" sz="2400" dirty="0">
                <a:solidFill>
                  <a:srgbClr val="FF0000"/>
                </a:solidFill>
                <a:effectLst>
                  <a:outerShdw blurRad="38100" dist="38100" dir="2700000" algn="tl">
                    <a:srgbClr val="000000">
                      <a:alpha val="43137"/>
                    </a:srgbClr>
                  </a:outerShdw>
                </a:effectLst>
                <a:cs typeface="Arial" pitchFamily="34" charset="0"/>
              </a:rPr>
              <a:t>IBIC 5.5 MeV He</a:t>
            </a:r>
            <a:r>
              <a:rPr lang="en-US" sz="2400" baseline="30000" dirty="0">
                <a:solidFill>
                  <a:srgbClr val="FF0000"/>
                </a:solidFill>
                <a:effectLst>
                  <a:outerShdw blurRad="38100" dist="38100" dir="2700000" algn="tl">
                    <a:srgbClr val="000000">
                      <a:alpha val="43137"/>
                    </a:srgbClr>
                  </a:outerShdw>
                </a:effectLst>
                <a:cs typeface="Arial" pitchFamily="34" charset="0"/>
              </a:rPr>
              <a:t>2+ </a:t>
            </a:r>
            <a:r>
              <a:rPr lang="en-US" sz="2400" dirty="0">
                <a:solidFill>
                  <a:srgbClr val="FF0000"/>
                </a:solidFill>
                <a:effectLst>
                  <a:outerShdw blurRad="38100" dist="38100" dir="2700000" algn="tl">
                    <a:srgbClr val="000000">
                      <a:alpha val="43137"/>
                    </a:srgbClr>
                  </a:outerShdw>
                </a:effectLst>
                <a:cs typeface="Arial" pitchFamily="34" charset="0"/>
              </a:rPr>
              <a:t>ions</a:t>
            </a:r>
            <a:endParaRPr lang="en-AU" sz="2400" dirty="0">
              <a:solidFill>
                <a:srgbClr val="FF0000"/>
              </a:solidFill>
              <a:effectLst>
                <a:outerShdw blurRad="38100" dist="38100" dir="2700000" algn="tl">
                  <a:srgbClr val="000000">
                    <a:alpha val="43137"/>
                  </a:srgbClr>
                </a:outerShdw>
              </a:effectLst>
              <a:cs typeface="Arial" pitchFamily="34" charset="0"/>
            </a:endParaRPr>
          </a:p>
        </p:txBody>
      </p:sp>
      <p:grpSp>
        <p:nvGrpSpPr>
          <p:cNvPr id="2" name="Group 1"/>
          <p:cNvGrpSpPr/>
          <p:nvPr/>
        </p:nvGrpSpPr>
        <p:grpSpPr>
          <a:xfrm>
            <a:off x="283111" y="2335952"/>
            <a:ext cx="3638688" cy="2756001"/>
            <a:chOff x="377481" y="3114603"/>
            <a:chExt cx="4851584" cy="3674668"/>
          </a:xfrm>
        </p:grpSpPr>
        <p:pic>
          <p:nvPicPr>
            <p:cNvPr id="5" name="Picture 4"/>
            <p:cNvPicPr>
              <a:picLocks noChangeAspect="1"/>
            </p:cNvPicPr>
            <p:nvPr/>
          </p:nvPicPr>
          <p:blipFill>
            <a:blip r:embed="rId5"/>
            <a:stretch>
              <a:fillRect/>
            </a:stretch>
          </p:blipFill>
          <p:spPr>
            <a:xfrm>
              <a:off x="377481" y="3114603"/>
              <a:ext cx="3750068" cy="3192408"/>
            </a:xfrm>
            <a:prstGeom prst="rect">
              <a:avLst/>
            </a:prstGeom>
          </p:spPr>
        </p:pic>
        <p:sp>
          <p:nvSpPr>
            <p:cNvPr id="9" name="Rectangle 8"/>
            <p:cNvSpPr/>
            <p:nvPr/>
          </p:nvSpPr>
          <p:spPr>
            <a:xfrm>
              <a:off x="377481" y="6389162"/>
              <a:ext cx="4851584" cy="400109"/>
            </a:xfrm>
            <a:prstGeom prst="rect">
              <a:avLst/>
            </a:prstGeom>
          </p:spPr>
          <p:txBody>
            <a:bodyPr wrap="none">
              <a:spAutoFit/>
            </a:bodyPr>
            <a:lstStyle/>
            <a:p>
              <a:r>
                <a:rPr lang="en-AU" sz="1350" dirty="0">
                  <a:latin typeface="Calibri" panose="020F0502020204030204" pitchFamily="34" charset="0"/>
                  <a:ea typeface="Calibri" panose="020F0502020204030204" pitchFamily="34" charset="0"/>
                  <a:cs typeface="Times New Roman" panose="02020603050405020304" pitchFamily="18" charset="0"/>
                </a:rPr>
                <a:t>MCA spectra obtained during IBIC for 0V and 10V</a:t>
              </a:r>
              <a:endParaRPr lang="en-AU" sz="1350" dirty="0"/>
            </a:p>
          </p:txBody>
        </p:sp>
      </p:grpSp>
      <p:sp>
        <p:nvSpPr>
          <p:cNvPr id="10" name="Rectangle 9"/>
          <p:cNvSpPr/>
          <p:nvPr/>
        </p:nvSpPr>
        <p:spPr>
          <a:xfrm>
            <a:off x="3395609" y="3811693"/>
            <a:ext cx="5666198" cy="507831"/>
          </a:xfrm>
          <a:prstGeom prst="rect">
            <a:avLst/>
          </a:prstGeom>
        </p:spPr>
        <p:txBody>
          <a:bodyPr wrap="square">
            <a:spAutoFit/>
          </a:bodyPr>
          <a:lstStyle/>
          <a:p>
            <a:pPr algn="just"/>
            <a:r>
              <a:rPr lang="en-US" sz="1350" kern="150" dirty="0">
                <a:latin typeface="Times New Roman" panose="02020603050405020304" pitchFamily="18" charset="0"/>
                <a:ea typeface="Times New Roman" panose="02020603050405020304" pitchFamily="18" charset="0"/>
              </a:rPr>
              <a:t>Median energy map of charge collection within three rows of the Mushroom </a:t>
            </a:r>
            <a:r>
              <a:rPr lang="en-US" sz="1350" kern="150" dirty="0" err="1">
                <a:latin typeface="Times New Roman" panose="02020603050405020304" pitchFamily="18" charset="0"/>
                <a:ea typeface="Times New Roman" panose="02020603050405020304" pitchFamily="18" charset="0"/>
              </a:rPr>
              <a:t>microdosimeter</a:t>
            </a:r>
            <a:r>
              <a:rPr lang="en-US" sz="1350" kern="150" dirty="0">
                <a:latin typeface="Times New Roman" panose="02020603050405020304" pitchFamily="18" charset="0"/>
                <a:ea typeface="Times New Roman" panose="02020603050405020304" pitchFamily="18" charset="0"/>
              </a:rPr>
              <a:t> at 10V, only even array is connected.</a:t>
            </a:r>
            <a:endParaRPr lang="en-AU" sz="1050" kern="150" dirty="0">
              <a:latin typeface="Times New Roman" panose="02020603050405020304" pitchFamily="18" charset="0"/>
              <a:ea typeface="Times New Roman" panose="02020603050405020304" pitchFamily="18" charset="0"/>
            </a:endParaRP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73015" y="698973"/>
            <a:ext cx="1459445" cy="1341149"/>
          </a:xfrm>
          <a:prstGeom prst="rect">
            <a:avLst/>
          </a:prstGeom>
        </p:spPr>
      </p:pic>
    </p:spTree>
    <p:extLst>
      <p:ext uri="{BB962C8B-B14F-4D97-AF65-F5344CB8AC3E}">
        <p14:creationId xmlns:p14="http://schemas.microsoft.com/office/powerpoint/2010/main" val="74043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498" name="Picture 1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9375" y="783000"/>
            <a:ext cx="6643688" cy="2700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499" name="Picture 17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9375" y="781097"/>
            <a:ext cx="6643688" cy="2700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2"/>
          <p:cNvSpPr>
            <a:spLocks noGrp="1" noChangeArrowheads="1"/>
          </p:cNvSpPr>
          <p:nvPr>
            <p:ph type="title"/>
          </p:nvPr>
        </p:nvSpPr>
        <p:spPr>
          <a:xfrm>
            <a:off x="714375" y="141480"/>
            <a:ext cx="7715250" cy="457200"/>
          </a:xfrm>
        </p:spPr>
        <p:txBody>
          <a:bodyPr>
            <a:normAutofit fontScale="90000"/>
          </a:bodyPr>
          <a:lstStyle/>
          <a:p>
            <a:pPr eaLnBrk="1" hangingPunct="1">
              <a:defRPr/>
            </a:pPr>
            <a:r>
              <a:rPr lang="en-US" altLang="ja-JP" dirty="0" smtClean="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cs typeface="Arial" charset="0"/>
              </a:rPr>
              <a:t>        Assumption of MK model</a:t>
            </a:r>
            <a:endParaRPr lang="ja-JP" altLang="en-US" sz="3000" dirty="0">
              <a:solidFill>
                <a:schemeClr val="tx1"/>
              </a:solidFill>
              <a:effectLst>
                <a:outerShdw blurRad="38100" dist="38100" dir="2700000" algn="tl">
                  <a:srgbClr val="000000">
                    <a:alpha val="43137"/>
                  </a:srgbClr>
                </a:outerShdw>
              </a:effectLst>
              <a:latin typeface="メイリオ" panose="020B0604030504040204" pitchFamily="50" charset="-128"/>
              <a:ea typeface="メイリオ" panose="020B0604030504040204" pitchFamily="50" charset="-128"/>
            </a:endParaRPr>
          </a:p>
        </p:txBody>
      </p:sp>
      <p:graphicFrame>
        <p:nvGraphicFramePr>
          <p:cNvPr id="13" name="オブジェクト 12"/>
          <p:cNvGraphicFramePr>
            <a:graphicFrameLocks noChangeAspect="1"/>
          </p:cNvGraphicFramePr>
          <p:nvPr>
            <p:extLst/>
          </p:nvPr>
        </p:nvGraphicFramePr>
        <p:xfrm>
          <a:off x="1641444" y="3219822"/>
          <a:ext cx="1688418" cy="350988"/>
        </p:xfrm>
        <a:graphic>
          <a:graphicData uri="http://schemas.openxmlformats.org/presentationml/2006/ole">
            <mc:AlternateContent xmlns:mc="http://schemas.openxmlformats.org/markup-compatibility/2006">
              <mc:Choice xmlns:v="urn:schemas-microsoft-com:vml" Requires="v">
                <p:oleObj spid="_x0000_s11634" name="数式" r:id="rId6" imgW="1054080" imgH="215640" progId="Equation.3">
                  <p:embed/>
                </p:oleObj>
              </mc:Choice>
              <mc:Fallback>
                <p:oleObj name="数式" r:id="rId6" imgW="1054080" imgH="215640" progId="Equation.3">
                  <p:embed/>
                  <p:pic>
                    <p:nvPicPr>
                      <p:cNvPr id="13" name="オブジェクト 12"/>
                      <p:cNvPicPr>
                        <a:picLocks noChangeAspect="1" noChangeArrowheads="1"/>
                      </p:cNvPicPr>
                      <p:nvPr/>
                    </p:nvPicPr>
                    <p:blipFill>
                      <a:blip r:embed="rId7"/>
                      <a:srcRect/>
                      <a:stretch>
                        <a:fillRect/>
                      </a:stretch>
                    </p:blipFill>
                    <p:spPr bwMode="auto">
                      <a:xfrm>
                        <a:off x="1641444" y="3219822"/>
                        <a:ext cx="1688418" cy="350988"/>
                      </a:xfrm>
                      <a:prstGeom prst="rect">
                        <a:avLst/>
                      </a:prstGeom>
                      <a:noFill/>
                    </p:spPr>
                  </p:pic>
                </p:oleObj>
              </mc:Fallback>
            </mc:AlternateContent>
          </a:graphicData>
        </a:graphic>
      </p:graphicFrame>
      <p:graphicFrame>
        <p:nvGraphicFramePr>
          <p:cNvPr id="14" name="オブジェクト 13"/>
          <p:cNvGraphicFramePr>
            <a:graphicFrameLocks noChangeAspect="1"/>
          </p:cNvGraphicFramePr>
          <p:nvPr>
            <p:extLst/>
          </p:nvPr>
        </p:nvGraphicFramePr>
        <p:xfrm>
          <a:off x="1729165" y="4353147"/>
          <a:ext cx="3085579" cy="432849"/>
        </p:xfrm>
        <a:graphic>
          <a:graphicData uri="http://schemas.openxmlformats.org/presentationml/2006/ole">
            <mc:AlternateContent xmlns:mc="http://schemas.openxmlformats.org/markup-compatibility/2006">
              <mc:Choice xmlns:v="urn:schemas-microsoft-com:vml" Requires="v">
                <p:oleObj spid="_x0000_s11635" name="数式" r:id="rId8" imgW="1739880" imgH="241200" progId="Equation.3">
                  <p:embed/>
                </p:oleObj>
              </mc:Choice>
              <mc:Fallback>
                <p:oleObj name="数式" r:id="rId8" imgW="1739880" imgH="241200" progId="Equation.3">
                  <p:embed/>
                  <p:pic>
                    <p:nvPicPr>
                      <p:cNvPr id="14" name="オブジェクト 13"/>
                      <p:cNvPicPr>
                        <a:picLocks noChangeAspect="1" noChangeArrowheads="1"/>
                      </p:cNvPicPr>
                      <p:nvPr/>
                    </p:nvPicPr>
                    <p:blipFill>
                      <a:blip r:embed="rId9"/>
                      <a:srcRect/>
                      <a:stretch>
                        <a:fillRect/>
                      </a:stretch>
                    </p:blipFill>
                    <p:spPr bwMode="auto">
                      <a:xfrm>
                        <a:off x="1729165" y="4353147"/>
                        <a:ext cx="3085579" cy="432849"/>
                      </a:xfrm>
                      <a:prstGeom prst="rect">
                        <a:avLst/>
                      </a:prstGeom>
                      <a:noFill/>
                    </p:spPr>
                  </p:pic>
                </p:oleObj>
              </mc:Fallback>
            </mc:AlternateContent>
          </a:graphicData>
        </a:graphic>
      </p:graphicFrame>
      <p:graphicFrame>
        <p:nvGraphicFramePr>
          <p:cNvPr id="15" name="オブジェクト 14"/>
          <p:cNvGraphicFramePr>
            <a:graphicFrameLocks noChangeAspect="1"/>
          </p:cNvGraphicFramePr>
          <p:nvPr>
            <p:extLst/>
          </p:nvPr>
        </p:nvGraphicFramePr>
        <p:xfrm>
          <a:off x="6722008" y="3197052"/>
          <a:ext cx="982340" cy="373759"/>
        </p:xfrm>
        <a:graphic>
          <a:graphicData uri="http://schemas.openxmlformats.org/presentationml/2006/ole">
            <mc:AlternateContent xmlns:mc="http://schemas.openxmlformats.org/markup-compatibility/2006">
              <mc:Choice xmlns:v="urn:schemas-microsoft-com:vml" Requires="v">
                <p:oleObj spid="_x0000_s11636" name="数式" r:id="rId10" imgW="609480" imgH="228600" progId="Equation.3">
                  <p:embed/>
                </p:oleObj>
              </mc:Choice>
              <mc:Fallback>
                <p:oleObj name="数式" r:id="rId10" imgW="609480" imgH="228600" progId="Equation.3">
                  <p:embed/>
                  <p:pic>
                    <p:nvPicPr>
                      <p:cNvPr id="15" name="オブジェクト 14"/>
                      <p:cNvPicPr>
                        <a:picLocks noChangeAspect="1" noChangeArrowheads="1"/>
                      </p:cNvPicPr>
                      <p:nvPr/>
                    </p:nvPicPr>
                    <p:blipFill>
                      <a:blip r:embed="rId11"/>
                      <a:srcRect/>
                      <a:stretch>
                        <a:fillRect/>
                      </a:stretch>
                    </p:blipFill>
                    <p:spPr bwMode="auto">
                      <a:xfrm>
                        <a:off x="6722008" y="3197052"/>
                        <a:ext cx="982340" cy="373759"/>
                      </a:xfrm>
                      <a:prstGeom prst="rect">
                        <a:avLst/>
                      </a:prstGeom>
                      <a:noFill/>
                    </p:spPr>
                  </p:pic>
                </p:oleObj>
              </mc:Fallback>
            </mc:AlternateContent>
          </a:graphicData>
        </a:graphic>
      </p:graphicFrame>
      <p:sp>
        <p:nvSpPr>
          <p:cNvPr id="16" name="テキスト ボックス 15"/>
          <p:cNvSpPr txBox="1"/>
          <p:nvPr/>
        </p:nvSpPr>
        <p:spPr>
          <a:xfrm>
            <a:off x="870459" y="3730700"/>
            <a:ext cx="7373949" cy="600164"/>
          </a:xfrm>
          <a:prstGeom prst="rect">
            <a:avLst/>
          </a:prstGeom>
          <a:noFill/>
        </p:spPr>
        <p:txBody>
          <a:bodyPr wrap="square" rtlCol="0">
            <a:spAutoFit/>
          </a:bodyPr>
          <a:lstStyle/>
          <a:p>
            <a:pPr algn="just"/>
            <a:r>
              <a:rPr lang="en-US" altLang="ja-JP" sz="1650" dirty="0">
                <a:latin typeface="メイリオ" panose="020B0604030504040204" pitchFamily="50" charset="-128"/>
                <a:ea typeface="メイリオ" panose="020B0604030504040204" pitchFamily="50" charset="-128"/>
              </a:rPr>
              <a:t>MK model ignores the stochastic nature of </a:t>
            </a:r>
            <a:r>
              <a:rPr lang="en-US" altLang="ja-JP" sz="1650" i="1" dirty="0" err="1">
                <a:latin typeface="メイリオ" panose="020B0604030504040204" pitchFamily="50" charset="-128"/>
                <a:ea typeface="メイリオ" panose="020B0604030504040204" pitchFamily="50" charset="-128"/>
              </a:rPr>
              <a:t>z</a:t>
            </a:r>
            <a:r>
              <a:rPr lang="en-US" altLang="ja-JP" sz="1350" baseline="-25000" dirty="0" err="1">
                <a:latin typeface="メイリオ" panose="020B0604030504040204" pitchFamily="50" charset="-128"/>
                <a:ea typeface="メイリオ" panose="020B0604030504040204" pitchFamily="50" charset="-128"/>
              </a:rPr>
              <a:t>n</a:t>
            </a:r>
            <a:r>
              <a:rPr lang="en-US" altLang="ja-JP" sz="1650" dirty="0">
                <a:latin typeface="メイリオ" panose="020B0604030504040204" pitchFamily="50" charset="-128"/>
                <a:ea typeface="メイリオ" panose="020B0604030504040204" pitchFamily="50" charset="-128"/>
              </a:rPr>
              <a:t> by assuming all nucleus in cell population receive </a:t>
            </a:r>
            <a:r>
              <a:rPr lang="en-US" altLang="ja-JP" sz="1650" i="1" dirty="0" err="1">
                <a:latin typeface="メイリオ" panose="020B0604030504040204" pitchFamily="50" charset="-128"/>
                <a:ea typeface="メイリオ" panose="020B0604030504040204" pitchFamily="50" charset="-128"/>
              </a:rPr>
              <a:t>z</a:t>
            </a:r>
            <a:r>
              <a:rPr lang="en-US" altLang="ja-JP" sz="1350" baseline="-25000" dirty="0" err="1">
                <a:latin typeface="メイリオ" panose="020B0604030504040204" pitchFamily="50" charset="-128"/>
                <a:ea typeface="メイリオ" panose="020B0604030504040204" pitchFamily="50" charset="-128"/>
              </a:rPr>
              <a:t>n</a:t>
            </a:r>
            <a:r>
              <a:rPr lang="en-US" altLang="ja-JP" sz="1650" dirty="0">
                <a:latin typeface="メイリオ" panose="020B0604030504040204" pitchFamily="50" charset="-128"/>
                <a:ea typeface="メイリオ" panose="020B0604030504040204" pitchFamily="50" charset="-128"/>
              </a:rPr>
              <a:t> = </a:t>
            </a:r>
            <a:r>
              <a:rPr lang="en-US" altLang="ja-JP" sz="1650" i="1" dirty="0">
                <a:latin typeface="メイリオ" panose="020B0604030504040204" pitchFamily="50" charset="-128"/>
                <a:ea typeface="メイリオ" panose="020B0604030504040204" pitchFamily="50" charset="-128"/>
              </a:rPr>
              <a:t>D</a:t>
            </a:r>
            <a:r>
              <a:rPr lang="en-US" altLang="ja-JP" sz="1650" dirty="0">
                <a:latin typeface="メイリオ" panose="020B0604030504040204" pitchFamily="50" charset="-128"/>
                <a:ea typeface="メイリオ" panose="020B0604030504040204" pitchFamily="50" charset="-128"/>
              </a:rPr>
              <a:t>.</a:t>
            </a:r>
            <a:endParaRPr kumimoji="1" lang="ja-JP" altLang="en-US" sz="1650" dirty="0">
              <a:latin typeface="メイリオ" panose="020B0604030504040204" pitchFamily="50" charset="-128"/>
              <a:ea typeface="メイリオ" panose="020B0604030504040204" pitchFamily="50" charset="-128"/>
            </a:endParaRPr>
          </a:p>
        </p:txBody>
      </p:sp>
      <p:graphicFrame>
        <p:nvGraphicFramePr>
          <p:cNvPr id="17" name="オブジェクト 16"/>
          <p:cNvGraphicFramePr>
            <a:graphicFrameLocks noChangeAspect="1"/>
          </p:cNvGraphicFramePr>
          <p:nvPr>
            <p:extLst/>
          </p:nvPr>
        </p:nvGraphicFramePr>
        <p:xfrm>
          <a:off x="5310584" y="4342285"/>
          <a:ext cx="1565672" cy="376238"/>
        </p:xfrm>
        <a:graphic>
          <a:graphicData uri="http://schemas.openxmlformats.org/presentationml/2006/ole">
            <mc:AlternateContent xmlns:mc="http://schemas.openxmlformats.org/markup-compatibility/2006">
              <mc:Choice xmlns:v="urn:schemas-microsoft-com:vml" Requires="v">
                <p:oleObj spid="_x0000_s11637" name="数式" r:id="rId12" imgW="1015920" imgH="241200" progId="Equation.3">
                  <p:embed/>
                </p:oleObj>
              </mc:Choice>
              <mc:Fallback>
                <p:oleObj name="数式" r:id="rId12" imgW="1015920" imgH="241200" progId="Equation.3">
                  <p:embed/>
                  <p:pic>
                    <p:nvPicPr>
                      <p:cNvPr id="17" name="オブジェクト 16"/>
                      <p:cNvPicPr>
                        <a:picLocks noChangeAspect="1" noChangeArrowheads="1"/>
                      </p:cNvPicPr>
                      <p:nvPr/>
                    </p:nvPicPr>
                    <p:blipFill>
                      <a:blip r:embed="rId13"/>
                      <a:srcRect/>
                      <a:stretch>
                        <a:fillRect/>
                      </a:stretch>
                    </p:blipFill>
                    <p:spPr bwMode="auto">
                      <a:xfrm>
                        <a:off x="5310584" y="4342285"/>
                        <a:ext cx="1565672" cy="376238"/>
                      </a:xfrm>
                      <a:prstGeom prst="rect">
                        <a:avLst/>
                      </a:prstGeom>
                      <a:noFill/>
                    </p:spPr>
                  </p:pic>
                </p:oleObj>
              </mc:Fallback>
            </mc:AlternateContent>
          </a:graphicData>
        </a:graphic>
      </p:graphicFrame>
      <p:sp>
        <p:nvSpPr>
          <p:cNvPr id="18" name="テキスト ボックス 17"/>
          <p:cNvSpPr txBox="1"/>
          <p:nvPr/>
        </p:nvSpPr>
        <p:spPr>
          <a:xfrm>
            <a:off x="3491880" y="4818087"/>
            <a:ext cx="3403961" cy="346249"/>
          </a:xfrm>
          <a:prstGeom prst="rect">
            <a:avLst/>
          </a:prstGeom>
          <a:noFill/>
        </p:spPr>
        <p:txBody>
          <a:bodyPr wrap="square" rtlCol="0">
            <a:spAutoFit/>
          </a:bodyPr>
          <a:lstStyle/>
          <a:p>
            <a:r>
              <a:rPr lang="en-US" altLang="ja-JP" sz="1650" dirty="0">
                <a:latin typeface="メイリオ" panose="020B0604030504040204" pitchFamily="50" charset="-128"/>
                <a:ea typeface="メイリオ" panose="020B0604030504040204" pitchFamily="50" charset="-128"/>
              </a:rPr>
              <a:t>c</a:t>
            </a:r>
            <a:r>
              <a:rPr kumimoji="1" lang="en-US" altLang="ja-JP" sz="1650" dirty="0">
                <a:latin typeface="メイリオ" panose="020B0604030504040204" pitchFamily="50" charset="-128"/>
                <a:ea typeface="メイリオ" panose="020B0604030504040204" pitchFamily="50" charset="-128"/>
              </a:rPr>
              <a:t>onstant </a:t>
            </a:r>
            <a:r>
              <a:rPr kumimoji="1" lang="el-GR" altLang="ja-JP" sz="1650" dirty="0">
                <a:ea typeface="メイリオ" panose="020B0604030504040204" pitchFamily="50" charset="-128"/>
                <a:cs typeface="Times New Roman" panose="02020603050405020304" pitchFamily="18" charset="0"/>
              </a:rPr>
              <a:t>β</a:t>
            </a:r>
            <a:r>
              <a:rPr kumimoji="1" lang="en-US" altLang="ja-JP" sz="1650" dirty="0">
                <a:latin typeface="メイリオ" panose="020B0604030504040204" pitchFamily="50" charset="-128"/>
                <a:ea typeface="メイリオ" panose="020B0604030504040204" pitchFamily="50" charset="-128"/>
              </a:rPr>
              <a:t> in MKM </a:t>
            </a:r>
            <a:endParaRPr kumimoji="1" lang="ja-JP" altLang="en-US" sz="1650" dirty="0">
              <a:latin typeface="メイリオ" panose="020B0604030504040204" pitchFamily="50" charset="-128"/>
              <a:ea typeface="メイリオ" panose="020B0604030504040204" pitchFamily="50" charset="-128"/>
            </a:endParaRPr>
          </a:p>
        </p:txBody>
      </p:sp>
      <p:sp>
        <p:nvSpPr>
          <p:cNvPr id="11" name="TextBox 10"/>
          <p:cNvSpPr txBox="1"/>
          <p:nvPr/>
        </p:nvSpPr>
        <p:spPr>
          <a:xfrm>
            <a:off x="0" y="4799630"/>
            <a:ext cx="2465740" cy="307777"/>
          </a:xfrm>
          <a:prstGeom prst="rect">
            <a:avLst/>
          </a:prstGeom>
          <a:noFill/>
        </p:spPr>
        <p:txBody>
          <a:bodyPr wrap="none" rtlCol="0">
            <a:spAutoFit/>
          </a:bodyPr>
          <a:lstStyle/>
          <a:p>
            <a:r>
              <a:rPr lang="en-US" sz="1400" dirty="0" smtClean="0"/>
              <a:t>Courtesy of Dr T. Inaniwa</a:t>
            </a:r>
            <a:endParaRPr lang="en-AU" sz="1400" dirty="0"/>
          </a:p>
        </p:txBody>
      </p:sp>
      <p:sp>
        <p:nvSpPr>
          <p:cNvPr id="2" name="TextBox 1"/>
          <p:cNvSpPr txBox="1"/>
          <p:nvPr/>
        </p:nvSpPr>
        <p:spPr>
          <a:xfrm>
            <a:off x="3741684" y="642416"/>
            <a:ext cx="4891070" cy="523220"/>
          </a:xfrm>
          <a:prstGeom prst="rect">
            <a:avLst/>
          </a:prstGeom>
          <a:noFill/>
        </p:spPr>
        <p:txBody>
          <a:bodyPr wrap="square" rtlCol="0">
            <a:spAutoFit/>
          </a:bodyPr>
          <a:lstStyle/>
          <a:p>
            <a:r>
              <a:rPr lang="en-US" sz="1400" dirty="0" smtClean="0"/>
              <a:t>Developed by Hawkins (1994-2003) based on the concept of DRA  by </a:t>
            </a:r>
            <a:r>
              <a:rPr lang="en-US" sz="1400" dirty="0" err="1" smtClean="0"/>
              <a:t>Kellerer</a:t>
            </a:r>
            <a:r>
              <a:rPr lang="en-US" sz="1400" dirty="0" smtClean="0"/>
              <a:t> and Rossi (1978)</a:t>
            </a:r>
            <a:endParaRPr lang="en-AU" sz="1400" dirty="0"/>
          </a:p>
        </p:txBody>
      </p:sp>
    </p:spTree>
    <p:extLst>
      <p:ext uri="{BB962C8B-B14F-4D97-AF65-F5344CB8AC3E}">
        <p14:creationId xmlns:p14="http://schemas.microsoft.com/office/powerpoint/2010/main" val="36799545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08499"/>
                                        </p:tgtEl>
                                        <p:attrNameLst>
                                          <p:attrName>style.visibility</p:attrName>
                                        </p:attrNameLst>
                                      </p:cBhvr>
                                      <p:to>
                                        <p:strVal val="visible"/>
                                      </p:to>
                                    </p:set>
                                    <p:animEffect transition="in" filter="dissolve">
                                      <p:cBhvr>
                                        <p:cTn id="7" dur="500"/>
                                        <p:tgtEl>
                                          <p:spTgt spid="12084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Document title</a:t>
            </a:r>
            <a:endParaRPr lang="en-US" dirty="0"/>
          </a:p>
        </p:txBody>
      </p:sp>
      <p:sp>
        <p:nvSpPr>
          <p:cNvPr id="3" name="Slide Number Placeholder 2"/>
          <p:cNvSpPr>
            <a:spLocks noGrp="1"/>
          </p:cNvSpPr>
          <p:nvPr>
            <p:ph type="sldNum" sz="quarter" idx="11"/>
          </p:nvPr>
        </p:nvSpPr>
        <p:spPr/>
        <p:txBody>
          <a:bodyPr/>
          <a:lstStyle/>
          <a:p>
            <a:fld id="{DA7B4246-FDFA-7E4C-A54D-095A75DA82FF}" type="slidenum">
              <a:rPr lang="en-US" smtClean="0"/>
              <a:pPr/>
              <a:t>13</a:t>
            </a:fld>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148715" y="733529"/>
            <a:ext cx="3894315" cy="4027065"/>
          </a:xfrm>
          <a:prstGeom prst="rect">
            <a:avLst/>
          </a:prstGeom>
          <a:noFill/>
          <a:ln>
            <a:noFill/>
          </a:ln>
        </p:spPr>
      </p:pic>
      <p:sp>
        <p:nvSpPr>
          <p:cNvPr id="5" name="TextBox 4"/>
          <p:cNvSpPr txBox="1"/>
          <p:nvPr/>
        </p:nvSpPr>
        <p:spPr>
          <a:xfrm>
            <a:off x="4072162" y="3476776"/>
            <a:ext cx="4968331" cy="954107"/>
          </a:xfrm>
          <a:prstGeom prst="rect">
            <a:avLst/>
          </a:prstGeom>
          <a:noFill/>
        </p:spPr>
        <p:txBody>
          <a:bodyPr wrap="square" rtlCol="0">
            <a:spAutoFit/>
          </a:bodyPr>
          <a:lstStyle/>
          <a:p>
            <a:pPr marL="285750" indent="-285750">
              <a:buFont typeface="Wingdings" pitchFamily="2" charset="2"/>
              <a:buChar char="§"/>
            </a:pPr>
            <a:r>
              <a:rPr lang="el-GR" sz="1400" dirty="0" smtClean="0">
                <a:solidFill>
                  <a:schemeClr val="tx1"/>
                </a:solidFill>
                <a:latin typeface="+mj-lt"/>
                <a:cs typeface="Arial" pitchFamily="34" charset="0"/>
              </a:rPr>
              <a:t>α</a:t>
            </a:r>
            <a:r>
              <a:rPr lang="en-AU" sz="1400" baseline="-25000" dirty="0" smtClean="0">
                <a:solidFill>
                  <a:schemeClr val="tx1"/>
                </a:solidFill>
                <a:latin typeface="+mj-lt"/>
                <a:cs typeface="Arial" pitchFamily="34" charset="0"/>
              </a:rPr>
              <a:t>o</a:t>
            </a:r>
            <a:r>
              <a:rPr lang="en-AU" sz="1400" dirty="0" smtClean="0">
                <a:solidFill>
                  <a:schemeClr val="tx1"/>
                </a:solidFill>
                <a:latin typeface="+mj-lt"/>
                <a:cs typeface="Arial" pitchFamily="34" charset="0"/>
              </a:rPr>
              <a:t>= 0.13 Gy</a:t>
            </a:r>
            <a:r>
              <a:rPr lang="en-AU" sz="1400" baseline="30000" dirty="0" smtClean="0">
                <a:solidFill>
                  <a:schemeClr val="tx1"/>
                </a:solidFill>
                <a:latin typeface="+mj-lt"/>
                <a:cs typeface="Arial" pitchFamily="34" charset="0"/>
              </a:rPr>
              <a:t>-1</a:t>
            </a:r>
            <a:r>
              <a:rPr lang="en-AU" sz="1400" dirty="0" smtClean="0">
                <a:solidFill>
                  <a:schemeClr val="tx1"/>
                </a:solidFill>
                <a:latin typeface="+mj-lt"/>
                <a:cs typeface="Arial" pitchFamily="34" charset="0"/>
              </a:rPr>
              <a:t>; </a:t>
            </a:r>
            <a:r>
              <a:rPr lang="el-GR" sz="1400" dirty="0" smtClean="0">
                <a:solidFill>
                  <a:schemeClr val="tx1"/>
                </a:solidFill>
                <a:latin typeface="+mj-lt"/>
                <a:cs typeface="Arial" pitchFamily="34" charset="0"/>
              </a:rPr>
              <a:t>β</a:t>
            </a:r>
            <a:r>
              <a:rPr lang="en-AU" sz="1400" dirty="0" smtClean="0">
                <a:solidFill>
                  <a:schemeClr val="tx1"/>
                </a:solidFill>
                <a:latin typeface="+mj-lt"/>
                <a:cs typeface="Arial" pitchFamily="34" charset="0"/>
              </a:rPr>
              <a:t>= 0.05 Gy</a:t>
            </a:r>
            <a:r>
              <a:rPr lang="en-AU" sz="1400" baseline="30000" dirty="0" smtClean="0">
                <a:solidFill>
                  <a:schemeClr val="tx1"/>
                </a:solidFill>
                <a:latin typeface="+mj-lt"/>
                <a:cs typeface="Arial" pitchFamily="34" charset="0"/>
              </a:rPr>
              <a:t>-2</a:t>
            </a:r>
            <a:r>
              <a:rPr lang="en-AU" sz="1400" dirty="0">
                <a:solidFill>
                  <a:schemeClr val="tx1"/>
                </a:solidFill>
                <a:latin typeface="+mj-lt"/>
                <a:cs typeface="Arial" pitchFamily="34" charset="0"/>
              </a:rPr>
              <a:t> </a:t>
            </a:r>
            <a:r>
              <a:rPr lang="en-AU" sz="1400" dirty="0" smtClean="0">
                <a:solidFill>
                  <a:schemeClr val="tx1"/>
                </a:solidFill>
                <a:latin typeface="+mj-lt"/>
                <a:cs typeface="Arial" pitchFamily="34" charset="0"/>
              </a:rPr>
              <a:t>; </a:t>
            </a:r>
            <a:r>
              <a:rPr lang="en-AU" sz="1400" dirty="0" err="1" smtClean="0">
                <a:solidFill>
                  <a:schemeClr val="tx1"/>
                </a:solidFill>
                <a:latin typeface="+mj-lt"/>
                <a:cs typeface="Arial" pitchFamily="34" charset="0"/>
              </a:rPr>
              <a:t>r</a:t>
            </a:r>
            <a:r>
              <a:rPr lang="en-AU" sz="1400" baseline="-25000" dirty="0" err="1" smtClean="0">
                <a:solidFill>
                  <a:schemeClr val="tx1"/>
                </a:solidFill>
                <a:latin typeface="+mj-lt"/>
                <a:cs typeface="Arial" pitchFamily="34" charset="0"/>
              </a:rPr>
              <a:t>d</a:t>
            </a:r>
            <a:r>
              <a:rPr lang="en-AU" sz="1400" dirty="0" smtClean="0">
                <a:solidFill>
                  <a:schemeClr val="tx1"/>
                </a:solidFill>
                <a:latin typeface="+mj-lt"/>
                <a:cs typeface="Arial" pitchFamily="34" charset="0"/>
              </a:rPr>
              <a:t> = 0.42 µm is radius of sub cellular domain in MK model, </a:t>
            </a:r>
            <a:r>
              <a:rPr lang="en-AU" sz="1400" dirty="0" err="1" smtClean="0">
                <a:solidFill>
                  <a:schemeClr val="tx1"/>
                </a:solidFill>
                <a:latin typeface="+mj-lt"/>
                <a:cs typeface="Arial" pitchFamily="34" charset="0"/>
              </a:rPr>
              <a:t>y</a:t>
            </a:r>
            <a:r>
              <a:rPr lang="en-AU" sz="1400" baseline="-25000" dirty="0" err="1" smtClean="0">
                <a:solidFill>
                  <a:schemeClr val="tx1"/>
                </a:solidFill>
                <a:latin typeface="+mj-lt"/>
                <a:cs typeface="Arial" pitchFamily="34" charset="0"/>
              </a:rPr>
              <a:t>o</a:t>
            </a:r>
            <a:r>
              <a:rPr lang="en-AU" sz="1400" dirty="0" smtClean="0">
                <a:solidFill>
                  <a:schemeClr val="tx1"/>
                </a:solidFill>
                <a:latin typeface="+mj-lt"/>
                <a:cs typeface="Arial" pitchFamily="34" charset="0"/>
              </a:rPr>
              <a:t> = 150 </a:t>
            </a:r>
            <a:r>
              <a:rPr lang="en-AU" sz="1400" dirty="0" err="1" smtClean="0">
                <a:solidFill>
                  <a:schemeClr val="tx1"/>
                </a:solidFill>
                <a:latin typeface="+mj-lt"/>
                <a:cs typeface="Arial" pitchFamily="34" charset="0"/>
              </a:rPr>
              <a:t>keV</a:t>
            </a:r>
            <a:r>
              <a:rPr lang="en-AU" sz="1400" dirty="0" smtClean="0">
                <a:solidFill>
                  <a:schemeClr val="tx1"/>
                </a:solidFill>
                <a:latin typeface="+mj-lt"/>
                <a:cs typeface="Arial" pitchFamily="34" charset="0"/>
              </a:rPr>
              <a:t>/µm</a:t>
            </a:r>
            <a:endParaRPr lang="en-AU" sz="1400" baseline="30000" dirty="0" smtClean="0">
              <a:solidFill>
                <a:schemeClr val="tx1"/>
              </a:solidFill>
              <a:latin typeface="+mj-lt"/>
              <a:cs typeface="Arial" pitchFamily="34" charset="0"/>
            </a:endParaRPr>
          </a:p>
          <a:p>
            <a:pPr marL="285750" indent="-285750">
              <a:buFont typeface="Wingdings" pitchFamily="2" charset="2"/>
              <a:buChar char="§"/>
            </a:pPr>
            <a:r>
              <a:rPr lang="en-AU" sz="1400" dirty="0" smtClean="0">
                <a:solidFill>
                  <a:schemeClr val="tx1"/>
                </a:solidFill>
                <a:latin typeface="+mj-lt"/>
                <a:cs typeface="Arial" pitchFamily="34" charset="0"/>
              </a:rPr>
              <a:t>Where D</a:t>
            </a:r>
            <a:r>
              <a:rPr lang="en-AU" sz="1400" baseline="-25000" dirty="0" smtClean="0">
                <a:solidFill>
                  <a:schemeClr val="tx1"/>
                </a:solidFill>
                <a:latin typeface="+mj-lt"/>
                <a:cs typeface="Arial" pitchFamily="34" charset="0"/>
              </a:rPr>
              <a:t>10,R </a:t>
            </a:r>
            <a:r>
              <a:rPr lang="en-AU" sz="1400" dirty="0" smtClean="0">
                <a:solidFill>
                  <a:schemeClr val="tx1"/>
                </a:solidFill>
                <a:latin typeface="+mj-lt"/>
                <a:cs typeface="Arial" pitchFamily="34" charset="0"/>
              </a:rPr>
              <a:t>= 5Gy is 10% survival of 200 </a:t>
            </a:r>
            <a:r>
              <a:rPr lang="en-AU" sz="1400" dirty="0" err="1" smtClean="0">
                <a:solidFill>
                  <a:schemeClr val="tx1"/>
                </a:solidFill>
                <a:latin typeface="+mj-lt"/>
                <a:cs typeface="Arial" pitchFamily="34" charset="0"/>
              </a:rPr>
              <a:t>kVp</a:t>
            </a:r>
            <a:r>
              <a:rPr lang="en-AU" sz="1400" dirty="0" smtClean="0">
                <a:solidFill>
                  <a:schemeClr val="tx1"/>
                </a:solidFill>
                <a:latin typeface="+mj-lt"/>
                <a:cs typeface="Arial" pitchFamily="34" charset="0"/>
              </a:rPr>
              <a:t> X rays for HSG cells</a:t>
            </a:r>
            <a:endParaRPr lang="en-AU" sz="1400" dirty="0">
              <a:solidFill>
                <a:schemeClr val="tx1"/>
              </a:solidFill>
              <a:latin typeface="+mj-lt"/>
              <a:cs typeface="Arial"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6087640" y="1243768"/>
                <a:ext cx="1883016" cy="6228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600" i="1" smtClean="0">
                          <a:solidFill>
                            <a:srgbClr val="00B050"/>
                          </a:solidFill>
                          <a:latin typeface="Cambria Math"/>
                        </a:rPr>
                        <m:t>𝛼</m:t>
                      </m:r>
                      <m:r>
                        <a:rPr lang="en-US" sz="1600" i="1" smtClean="0">
                          <a:solidFill>
                            <a:schemeClr val="tx1"/>
                          </a:solidFill>
                          <a:latin typeface="Cambria Math"/>
                        </a:rPr>
                        <m:t>= </m:t>
                      </m:r>
                      <m:sSub>
                        <m:sSubPr>
                          <m:ctrlPr>
                            <a:rPr lang="en-AU" sz="1600" i="1" smtClean="0">
                              <a:solidFill>
                                <a:srgbClr val="00B050"/>
                              </a:solidFill>
                              <a:latin typeface="Cambria Math" panose="02040503050406030204" pitchFamily="18" charset="0"/>
                            </a:rPr>
                          </m:ctrlPr>
                        </m:sSubPr>
                        <m:e>
                          <m:r>
                            <a:rPr lang="en-US" sz="1600" i="1">
                              <a:solidFill>
                                <a:srgbClr val="00B050"/>
                              </a:solidFill>
                              <a:latin typeface="Cambria Math"/>
                            </a:rPr>
                            <m:t>𝛼</m:t>
                          </m:r>
                        </m:e>
                        <m:sub>
                          <m:r>
                            <a:rPr lang="en-US" sz="1600" i="1">
                              <a:solidFill>
                                <a:srgbClr val="00B050"/>
                              </a:solidFill>
                              <a:latin typeface="Cambria Math"/>
                            </a:rPr>
                            <m:t>𝑜</m:t>
                          </m:r>
                        </m:sub>
                      </m:sSub>
                      <m:r>
                        <a:rPr lang="en-US" sz="1600" i="1">
                          <a:solidFill>
                            <a:schemeClr val="tx1"/>
                          </a:solidFill>
                          <a:latin typeface="Cambria Math"/>
                        </a:rPr>
                        <m:t>+</m:t>
                      </m:r>
                      <m:f>
                        <m:fPr>
                          <m:ctrlPr>
                            <a:rPr lang="en-AU" sz="1600" i="1">
                              <a:solidFill>
                                <a:schemeClr val="tx1"/>
                              </a:solidFill>
                              <a:latin typeface="Cambria Math" panose="02040503050406030204" pitchFamily="18" charset="0"/>
                            </a:rPr>
                          </m:ctrlPr>
                        </m:fPr>
                        <m:num>
                          <m:r>
                            <a:rPr lang="en-US" sz="1600" i="1" smtClean="0">
                              <a:solidFill>
                                <a:srgbClr val="00B050"/>
                              </a:solidFill>
                              <a:latin typeface="Cambria Math"/>
                            </a:rPr>
                            <m:t>𝛽</m:t>
                          </m:r>
                        </m:num>
                        <m:den>
                          <m:r>
                            <a:rPr lang="en-US" sz="1600" i="1">
                              <a:solidFill>
                                <a:schemeClr val="tx1"/>
                              </a:solidFill>
                              <a:latin typeface="Cambria Math"/>
                            </a:rPr>
                            <m:t>𝜌𝜋</m:t>
                          </m:r>
                          <m:sSubSup>
                            <m:sSubSupPr>
                              <m:ctrlPr>
                                <a:rPr lang="en-AU" sz="1600" i="1" smtClean="0">
                                  <a:solidFill>
                                    <a:srgbClr val="00B050"/>
                                  </a:solidFill>
                                  <a:latin typeface="Cambria Math" panose="02040503050406030204" pitchFamily="18" charset="0"/>
                                </a:rPr>
                              </m:ctrlPr>
                            </m:sSubSupPr>
                            <m:e>
                              <m:r>
                                <a:rPr lang="en-US" sz="1600" i="1">
                                  <a:solidFill>
                                    <a:srgbClr val="00B050"/>
                                  </a:solidFill>
                                  <a:latin typeface="Cambria Math"/>
                                </a:rPr>
                                <m:t>𝑟</m:t>
                              </m:r>
                            </m:e>
                            <m:sub>
                              <m:r>
                                <a:rPr lang="en-US" sz="1600" i="1">
                                  <a:solidFill>
                                    <a:srgbClr val="00B050"/>
                                  </a:solidFill>
                                  <a:latin typeface="Cambria Math"/>
                                </a:rPr>
                                <m:t>𝑑</m:t>
                              </m:r>
                            </m:sub>
                            <m:sup>
                              <m:r>
                                <a:rPr lang="en-US" sz="1600" i="1">
                                  <a:solidFill>
                                    <a:srgbClr val="00B050"/>
                                  </a:solidFill>
                                  <a:latin typeface="Cambria Math"/>
                                </a:rPr>
                                <m:t>2</m:t>
                              </m:r>
                            </m:sup>
                          </m:sSubSup>
                        </m:den>
                      </m:f>
                      <m:r>
                        <a:rPr lang="en-US" sz="1600" i="1">
                          <a:solidFill>
                            <a:schemeClr val="tx1"/>
                          </a:solidFill>
                          <a:latin typeface="Cambria Math"/>
                        </a:rPr>
                        <m:t> </m:t>
                      </m:r>
                      <m:sSup>
                        <m:sSupPr>
                          <m:ctrlPr>
                            <a:rPr lang="en-AU" sz="1600" i="1" smtClean="0">
                              <a:solidFill>
                                <a:srgbClr val="FF0000"/>
                              </a:solidFill>
                              <a:latin typeface="Cambria Math" panose="02040503050406030204" pitchFamily="18" charset="0"/>
                            </a:rPr>
                          </m:ctrlPr>
                        </m:sSupPr>
                        <m:e>
                          <m:r>
                            <a:rPr lang="en-US" sz="1600" i="1">
                              <a:solidFill>
                                <a:srgbClr val="FF0000"/>
                              </a:solidFill>
                              <a:latin typeface="Cambria Math"/>
                            </a:rPr>
                            <m:t>𝑦</m:t>
                          </m:r>
                        </m:e>
                        <m:sup>
                          <m:r>
                            <a:rPr lang="en-US" sz="1600" i="1">
                              <a:solidFill>
                                <a:srgbClr val="FF0000"/>
                              </a:solidFill>
                              <a:latin typeface="Cambria Math"/>
                            </a:rPr>
                            <m:t>∗</m:t>
                          </m:r>
                        </m:sup>
                      </m:sSup>
                    </m:oMath>
                  </m:oMathPara>
                </a14:m>
                <a:endParaRPr lang="en-AU" sz="1600" dirty="0">
                  <a:solidFill>
                    <a:schemeClr val="tx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6087640" y="1243768"/>
                <a:ext cx="1883016" cy="622863"/>
              </a:xfrm>
              <a:prstGeom prst="rect">
                <a:avLst/>
              </a:prstGeom>
              <a:blipFill rotWithShape="1">
                <a:blip r:embed="rId3"/>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4987242" y="1846645"/>
                <a:ext cx="3611950" cy="7547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AU" sz="1600" i="1" smtClean="0">
                              <a:solidFill>
                                <a:schemeClr val="tx1"/>
                              </a:solidFill>
                              <a:latin typeface="Cambria Math" panose="02040503050406030204" pitchFamily="18" charset="0"/>
                            </a:rPr>
                          </m:ctrlPr>
                        </m:sSupPr>
                        <m:e>
                          <m:r>
                            <a:rPr lang="en-US" sz="1600" i="1">
                              <a:solidFill>
                                <a:schemeClr val="tx1"/>
                              </a:solidFill>
                              <a:latin typeface="Cambria Math"/>
                            </a:rPr>
                            <m:t>𝑦</m:t>
                          </m:r>
                        </m:e>
                        <m:sup>
                          <m:r>
                            <a:rPr lang="en-US" sz="1600" i="1">
                              <a:solidFill>
                                <a:schemeClr val="tx1"/>
                              </a:solidFill>
                              <a:latin typeface="Cambria Math"/>
                            </a:rPr>
                            <m:t>∗</m:t>
                          </m:r>
                        </m:sup>
                      </m:sSup>
                      <m:r>
                        <a:rPr lang="en-US" sz="1600" i="1">
                          <a:solidFill>
                            <a:schemeClr val="tx1"/>
                          </a:solidFill>
                          <a:latin typeface="Cambria Math"/>
                        </a:rPr>
                        <m:t>=</m:t>
                      </m:r>
                      <m:f>
                        <m:fPr>
                          <m:ctrlPr>
                            <a:rPr lang="en-AU" sz="1600" i="1">
                              <a:solidFill>
                                <a:schemeClr val="tx1"/>
                              </a:solidFill>
                              <a:latin typeface="Cambria Math" panose="02040503050406030204" pitchFamily="18" charset="0"/>
                            </a:rPr>
                          </m:ctrlPr>
                        </m:fPr>
                        <m:num>
                          <m:sSubSup>
                            <m:sSubSupPr>
                              <m:ctrlPr>
                                <a:rPr lang="en-AU" sz="1600" i="1">
                                  <a:solidFill>
                                    <a:schemeClr val="tx1"/>
                                  </a:solidFill>
                                  <a:latin typeface="Cambria Math" panose="02040503050406030204" pitchFamily="18" charset="0"/>
                                </a:rPr>
                              </m:ctrlPr>
                            </m:sSubSupPr>
                            <m:e>
                              <m:r>
                                <a:rPr lang="en-US" sz="1600" i="1">
                                  <a:solidFill>
                                    <a:schemeClr val="tx1"/>
                                  </a:solidFill>
                                  <a:latin typeface="Cambria Math"/>
                                </a:rPr>
                                <m:t>𝑦</m:t>
                              </m:r>
                            </m:e>
                            <m:sub>
                              <m:r>
                                <a:rPr lang="en-US" sz="1600" i="1">
                                  <a:solidFill>
                                    <a:schemeClr val="tx1"/>
                                  </a:solidFill>
                                  <a:latin typeface="Cambria Math"/>
                                </a:rPr>
                                <m:t>𝑜</m:t>
                              </m:r>
                            </m:sub>
                            <m:sup>
                              <m:r>
                                <a:rPr lang="en-US" sz="1600" i="1">
                                  <a:solidFill>
                                    <a:schemeClr val="tx1"/>
                                  </a:solidFill>
                                  <a:latin typeface="Cambria Math"/>
                                </a:rPr>
                                <m:t>2</m:t>
                              </m:r>
                            </m:sup>
                          </m:sSubSup>
                          <m:nary>
                            <m:naryPr>
                              <m:limLoc m:val="subSup"/>
                              <m:ctrlPr>
                                <a:rPr lang="en-AU" sz="1600" i="1">
                                  <a:solidFill>
                                    <a:schemeClr val="tx1"/>
                                  </a:solidFill>
                                  <a:latin typeface="Cambria Math" panose="02040503050406030204" pitchFamily="18" charset="0"/>
                                </a:rPr>
                              </m:ctrlPr>
                            </m:naryPr>
                            <m:sub>
                              <m:r>
                                <a:rPr lang="en-US" sz="1600" i="1">
                                  <a:solidFill>
                                    <a:schemeClr val="tx1"/>
                                  </a:solidFill>
                                  <a:latin typeface="Cambria Math"/>
                                </a:rPr>
                                <m:t>0</m:t>
                              </m:r>
                            </m:sub>
                            <m:sup>
                              <m:r>
                                <a:rPr lang="en-US" sz="1600" i="1">
                                  <a:solidFill>
                                    <a:schemeClr val="tx1"/>
                                  </a:solidFill>
                                  <a:latin typeface="Cambria Math"/>
                                </a:rPr>
                                <m:t>∞</m:t>
                              </m:r>
                            </m:sup>
                            <m:e>
                              <m:d>
                                <m:dPr>
                                  <m:ctrlPr>
                                    <a:rPr lang="en-AU" sz="1600" i="1">
                                      <a:solidFill>
                                        <a:schemeClr val="tx1"/>
                                      </a:solidFill>
                                      <a:latin typeface="Cambria Math" panose="02040503050406030204" pitchFamily="18" charset="0"/>
                                    </a:rPr>
                                  </m:ctrlPr>
                                </m:dPr>
                                <m:e>
                                  <m:r>
                                    <a:rPr lang="en-US" sz="1600" i="1">
                                      <a:solidFill>
                                        <a:schemeClr val="tx1"/>
                                      </a:solidFill>
                                      <a:latin typeface="Cambria Math"/>
                                    </a:rPr>
                                    <m:t>1−</m:t>
                                  </m:r>
                                  <m:r>
                                    <a:rPr lang="en-US" sz="1600" i="1">
                                      <a:solidFill>
                                        <a:schemeClr val="tx1"/>
                                      </a:solidFill>
                                      <a:latin typeface="Cambria Math"/>
                                    </a:rPr>
                                    <m:t>𝑒𝑥𝑝</m:t>
                                  </m:r>
                                  <m:d>
                                    <m:dPr>
                                      <m:ctrlPr>
                                        <a:rPr lang="en-AU" sz="1600" i="1">
                                          <a:solidFill>
                                            <a:schemeClr val="tx1"/>
                                          </a:solidFill>
                                          <a:latin typeface="Cambria Math" panose="02040503050406030204" pitchFamily="18" charset="0"/>
                                        </a:rPr>
                                      </m:ctrlPr>
                                    </m:dPr>
                                    <m:e>
                                      <m:r>
                                        <a:rPr lang="en-US" sz="1600" i="1">
                                          <a:solidFill>
                                            <a:schemeClr val="tx1"/>
                                          </a:solidFill>
                                          <a:latin typeface="Cambria Math"/>
                                        </a:rPr>
                                        <m:t>−</m:t>
                                      </m:r>
                                      <m:sSup>
                                        <m:sSupPr>
                                          <m:ctrlPr>
                                            <a:rPr lang="en-AU" sz="1600" i="1">
                                              <a:solidFill>
                                                <a:schemeClr val="tx1"/>
                                              </a:solidFill>
                                              <a:latin typeface="Cambria Math" panose="02040503050406030204" pitchFamily="18" charset="0"/>
                                            </a:rPr>
                                          </m:ctrlPr>
                                        </m:sSupPr>
                                        <m:e>
                                          <m:r>
                                            <a:rPr lang="en-US" sz="1600" i="1">
                                              <a:solidFill>
                                                <a:schemeClr val="tx1"/>
                                              </a:solidFill>
                                              <a:latin typeface="Cambria Math"/>
                                            </a:rPr>
                                            <m:t>𝑦</m:t>
                                          </m:r>
                                        </m:e>
                                        <m:sup>
                                          <m:r>
                                            <a:rPr lang="en-US" sz="1600" i="1">
                                              <a:solidFill>
                                                <a:schemeClr val="tx1"/>
                                              </a:solidFill>
                                              <a:latin typeface="Cambria Math"/>
                                            </a:rPr>
                                            <m:t>2</m:t>
                                          </m:r>
                                        </m:sup>
                                      </m:sSup>
                                      <m:r>
                                        <a:rPr lang="en-US" sz="1600" i="1">
                                          <a:solidFill>
                                            <a:schemeClr val="tx1"/>
                                          </a:solidFill>
                                          <a:latin typeface="Cambria Math"/>
                                        </a:rPr>
                                        <m:t>/</m:t>
                                      </m:r>
                                      <m:sSubSup>
                                        <m:sSubSupPr>
                                          <m:ctrlPr>
                                            <a:rPr lang="en-AU" sz="1600" i="1">
                                              <a:solidFill>
                                                <a:schemeClr val="tx1"/>
                                              </a:solidFill>
                                              <a:latin typeface="Cambria Math" panose="02040503050406030204" pitchFamily="18" charset="0"/>
                                            </a:rPr>
                                          </m:ctrlPr>
                                        </m:sSubSupPr>
                                        <m:e>
                                          <m:r>
                                            <a:rPr lang="en-US" sz="1600" i="1">
                                              <a:solidFill>
                                                <a:schemeClr val="tx1"/>
                                              </a:solidFill>
                                              <a:latin typeface="Cambria Math"/>
                                            </a:rPr>
                                            <m:t>𝑦</m:t>
                                          </m:r>
                                        </m:e>
                                        <m:sub>
                                          <m:r>
                                            <a:rPr lang="en-US" sz="1600" i="1">
                                              <a:solidFill>
                                                <a:schemeClr val="tx1"/>
                                              </a:solidFill>
                                              <a:latin typeface="Cambria Math"/>
                                            </a:rPr>
                                            <m:t>𝑜</m:t>
                                          </m:r>
                                        </m:sub>
                                        <m:sup>
                                          <m:r>
                                            <a:rPr lang="en-US" sz="1600" i="1">
                                              <a:solidFill>
                                                <a:schemeClr val="tx1"/>
                                              </a:solidFill>
                                              <a:latin typeface="Cambria Math"/>
                                            </a:rPr>
                                            <m:t>2</m:t>
                                          </m:r>
                                        </m:sup>
                                      </m:sSubSup>
                                    </m:e>
                                  </m:d>
                                </m:e>
                              </m:d>
                              <m:r>
                                <a:rPr lang="en-US" sz="1600" i="1">
                                  <a:solidFill>
                                    <a:schemeClr val="tx1"/>
                                  </a:solidFill>
                                  <a:latin typeface="Cambria Math"/>
                                </a:rPr>
                                <m:t>𝑓</m:t>
                              </m:r>
                              <m:d>
                                <m:dPr>
                                  <m:ctrlPr>
                                    <a:rPr lang="en-AU" sz="1600" i="1">
                                      <a:solidFill>
                                        <a:schemeClr val="tx1"/>
                                      </a:solidFill>
                                      <a:latin typeface="Cambria Math" panose="02040503050406030204" pitchFamily="18" charset="0"/>
                                    </a:rPr>
                                  </m:ctrlPr>
                                </m:dPr>
                                <m:e>
                                  <m:r>
                                    <a:rPr lang="en-US" sz="1600" i="1">
                                      <a:solidFill>
                                        <a:schemeClr val="tx1"/>
                                      </a:solidFill>
                                      <a:latin typeface="Cambria Math"/>
                                    </a:rPr>
                                    <m:t>𝑦</m:t>
                                  </m:r>
                                </m:e>
                              </m:d>
                              <m:r>
                                <a:rPr lang="en-US" sz="1600" i="1">
                                  <a:solidFill>
                                    <a:schemeClr val="tx1"/>
                                  </a:solidFill>
                                  <a:latin typeface="Cambria Math"/>
                                </a:rPr>
                                <m:t>𝑑𝑦</m:t>
                              </m:r>
                            </m:e>
                          </m:nary>
                        </m:num>
                        <m:den>
                          <m:nary>
                            <m:naryPr>
                              <m:limLoc m:val="subSup"/>
                              <m:ctrlPr>
                                <a:rPr lang="en-AU" sz="1600" i="1">
                                  <a:solidFill>
                                    <a:schemeClr val="tx1"/>
                                  </a:solidFill>
                                  <a:latin typeface="Cambria Math" panose="02040503050406030204" pitchFamily="18" charset="0"/>
                                </a:rPr>
                              </m:ctrlPr>
                            </m:naryPr>
                            <m:sub>
                              <m:r>
                                <a:rPr lang="en-US" sz="1600" i="1">
                                  <a:solidFill>
                                    <a:schemeClr val="tx1"/>
                                  </a:solidFill>
                                  <a:latin typeface="Cambria Math"/>
                                </a:rPr>
                                <m:t>0</m:t>
                              </m:r>
                            </m:sub>
                            <m:sup>
                              <m:r>
                                <a:rPr lang="en-US" sz="1600" i="1">
                                  <a:solidFill>
                                    <a:schemeClr val="tx1"/>
                                  </a:solidFill>
                                  <a:latin typeface="Cambria Math"/>
                                </a:rPr>
                                <m:t>∞</m:t>
                              </m:r>
                            </m:sup>
                            <m:e>
                              <m:r>
                                <a:rPr lang="en-US" sz="1600" i="1">
                                  <a:solidFill>
                                    <a:schemeClr val="tx1"/>
                                  </a:solidFill>
                                  <a:latin typeface="Cambria Math"/>
                                </a:rPr>
                                <m:t>𝑦𝑓</m:t>
                              </m:r>
                              <m:d>
                                <m:dPr>
                                  <m:ctrlPr>
                                    <a:rPr lang="en-AU" sz="1600" i="1">
                                      <a:solidFill>
                                        <a:schemeClr val="tx1"/>
                                      </a:solidFill>
                                      <a:latin typeface="Cambria Math" panose="02040503050406030204" pitchFamily="18" charset="0"/>
                                    </a:rPr>
                                  </m:ctrlPr>
                                </m:dPr>
                                <m:e>
                                  <m:r>
                                    <a:rPr lang="en-US" sz="1600" i="1">
                                      <a:solidFill>
                                        <a:schemeClr val="tx1"/>
                                      </a:solidFill>
                                      <a:latin typeface="Cambria Math"/>
                                    </a:rPr>
                                    <m:t>𝑦</m:t>
                                  </m:r>
                                </m:e>
                              </m:d>
                            </m:e>
                          </m:nary>
                          <m:r>
                            <a:rPr lang="en-US" sz="1600" i="1">
                              <a:solidFill>
                                <a:schemeClr val="tx1"/>
                              </a:solidFill>
                              <a:latin typeface="Cambria Math"/>
                            </a:rPr>
                            <m:t>𝑑𝑦</m:t>
                          </m:r>
                        </m:den>
                      </m:f>
                    </m:oMath>
                  </m:oMathPara>
                </a14:m>
                <a:endParaRPr lang="en-AU" sz="1600" dirty="0">
                  <a:solidFill>
                    <a:schemeClr val="tx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4987242" y="1846645"/>
                <a:ext cx="3611950" cy="754758"/>
              </a:xfrm>
              <a:prstGeom prst="rect">
                <a:avLst/>
              </a:prstGeom>
              <a:blipFill rotWithShape="1">
                <a:blip r:embed="rId4"/>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5493329" y="2623789"/>
                <a:ext cx="2998833" cy="6632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AU" sz="160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m:t>
                          </m:r>
                          <m:r>
                            <a:rPr lang="en-US" sz="1600" i="1">
                              <a:solidFill>
                                <a:schemeClr val="tx1"/>
                              </a:solidFill>
                              <a:latin typeface="Cambria Math"/>
                            </a:rPr>
                            <m:t>𝑅𝐵𝐸</m:t>
                          </m:r>
                        </m:e>
                        <m:sub>
                          <m:r>
                            <a:rPr lang="en-US" sz="1600" i="1">
                              <a:solidFill>
                                <a:schemeClr val="tx1"/>
                              </a:solidFill>
                              <a:latin typeface="Cambria Math"/>
                            </a:rPr>
                            <m:t>10</m:t>
                          </m:r>
                        </m:sub>
                      </m:sSub>
                      <m:r>
                        <a:rPr lang="en-US" sz="1600" i="1">
                          <a:solidFill>
                            <a:schemeClr val="tx1"/>
                          </a:solidFill>
                          <a:latin typeface="Cambria Math"/>
                        </a:rPr>
                        <m:t>=</m:t>
                      </m:r>
                      <m:f>
                        <m:fPr>
                          <m:ctrlPr>
                            <a:rPr lang="en-AU" sz="1600" i="1">
                              <a:solidFill>
                                <a:schemeClr val="tx1"/>
                              </a:solidFill>
                              <a:latin typeface="Cambria Math" panose="02040503050406030204" pitchFamily="18" charset="0"/>
                            </a:rPr>
                          </m:ctrlPr>
                        </m:fPr>
                        <m:num>
                          <m:r>
                            <a:rPr lang="en-US" sz="1600" i="1">
                              <a:solidFill>
                                <a:schemeClr val="tx1"/>
                              </a:solidFill>
                              <a:latin typeface="Cambria Math"/>
                            </a:rPr>
                            <m:t>2</m:t>
                          </m:r>
                          <m:r>
                            <a:rPr lang="en-US" sz="1600" i="1" smtClean="0">
                              <a:solidFill>
                                <a:srgbClr val="00CC00"/>
                              </a:solidFill>
                              <a:latin typeface="Cambria Math"/>
                            </a:rPr>
                            <m:t>𝛽</m:t>
                          </m:r>
                          <m:sSub>
                            <m:sSubPr>
                              <m:ctrlPr>
                                <a:rPr lang="en-AU" sz="1600" i="1">
                                  <a:solidFill>
                                    <a:schemeClr val="tx1"/>
                                  </a:solidFill>
                                  <a:latin typeface="Cambria Math" panose="02040503050406030204" pitchFamily="18" charset="0"/>
                                </a:rPr>
                              </m:ctrlPr>
                            </m:sSubPr>
                            <m:e>
                              <m:r>
                                <a:rPr lang="en-US" sz="1600" i="1">
                                  <a:solidFill>
                                    <a:schemeClr val="tx1"/>
                                  </a:solidFill>
                                  <a:latin typeface="Cambria Math"/>
                                </a:rPr>
                                <m:t>𝐷</m:t>
                              </m:r>
                            </m:e>
                            <m:sub>
                              <m:r>
                                <a:rPr lang="en-US" sz="1600" i="1">
                                  <a:solidFill>
                                    <a:schemeClr val="tx1"/>
                                  </a:solidFill>
                                  <a:latin typeface="Cambria Math"/>
                                </a:rPr>
                                <m:t>10,</m:t>
                              </m:r>
                              <m:r>
                                <a:rPr lang="en-US" sz="1600" i="1">
                                  <a:solidFill>
                                    <a:schemeClr val="tx1"/>
                                  </a:solidFill>
                                  <a:latin typeface="Cambria Math"/>
                                </a:rPr>
                                <m:t>𝑅</m:t>
                              </m:r>
                            </m:sub>
                          </m:sSub>
                        </m:num>
                        <m:den>
                          <m:rad>
                            <m:radPr>
                              <m:degHide m:val="on"/>
                              <m:ctrlPr>
                                <a:rPr lang="en-AU" sz="1600" i="1">
                                  <a:solidFill>
                                    <a:schemeClr val="tx1"/>
                                  </a:solidFill>
                                  <a:latin typeface="Cambria Math" panose="02040503050406030204" pitchFamily="18" charset="0"/>
                                </a:rPr>
                              </m:ctrlPr>
                            </m:radPr>
                            <m:deg/>
                            <m:e>
                              <m:sSup>
                                <m:sSupPr>
                                  <m:ctrlPr>
                                    <a:rPr lang="en-AU" sz="1600" i="1">
                                      <a:solidFill>
                                        <a:schemeClr val="tx1"/>
                                      </a:solidFill>
                                      <a:latin typeface="Cambria Math" panose="02040503050406030204" pitchFamily="18" charset="0"/>
                                    </a:rPr>
                                  </m:ctrlPr>
                                </m:sSupPr>
                                <m:e>
                                  <m:r>
                                    <a:rPr lang="en-US" sz="1600" i="1" smtClean="0">
                                      <a:solidFill>
                                        <a:srgbClr val="00CC00"/>
                                      </a:solidFill>
                                      <a:latin typeface="Cambria Math"/>
                                    </a:rPr>
                                    <m:t>𝛼</m:t>
                                  </m:r>
                                </m:e>
                                <m:sup>
                                  <m:r>
                                    <a:rPr lang="en-US" sz="1600" i="1">
                                      <a:solidFill>
                                        <a:schemeClr val="tx1"/>
                                      </a:solidFill>
                                      <a:latin typeface="Cambria Math"/>
                                    </a:rPr>
                                    <m:t>2</m:t>
                                  </m:r>
                                </m:sup>
                              </m:sSup>
                              <m:r>
                                <a:rPr lang="en-US" sz="1600" i="1">
                                  <a:solidFill>
                                    <a:schemeClr val="tx1"/>
                                  </a:solidFill>
                                  <a:latin typeface="Cambria Math"/>
                                </a:rPr>
                                <m:t>−4</m:t>
                              </m:r>
                              <m:r>
                                <a:rPr lang="en-US" sz="1600" i="1">
                                  <a:solidFill>
                                    <a:schemeClr val="tx1"/>
                                  </a:solidFill>
                                  <a:latin typeface="Cambria Math"/>
                                </a:rPr>
                                <m:t>𝛽</m:t>
                              </m:r>
                              <m:r>
                                <a:rPr lang="en-US" sz="1600" i="1">
                                  <a:solidFill>
                                    <a:schemeClr val="tx1"/>
                                  </a:solidFill>
                                  <a:latin typeface="Cambria Math"/>
                                </a:rPr>
                                <m:t>𝑙𝑛</m:t>
                              </m:r>
                              <m:d>
                                <m:dPr>
                                  <m:ctrlPr>
                                    <a:rPr lang="en-AU" sz="1600" i="1">
                                      <a:solidFill>
                                        <a:schemeClr val="tx1"/>
                                      </a:solidFill>
                                      <a:latin typeface="Cambria Math" panose="02040503050406030204" pitchFamily="18" charset="0"/>
                                    </a:rPr>
                                  </m:ctrlPr>
                                </m:dPr>
                                <m:e>
                                  <m:r>
                                    <a:rPr lang="en-US" sz="1600" i="1">
                                      <a:solidFill>
                                        <a:schemeClr val="tx1"/>
                                      </a:solidFill>
                                      <a:latin typeface="Cambria Math"/>
                                    </a:rPr>
                                    <m:t>0.1</m:t>
                                  </m:r>
                                </m:e>
                              </m:d>
                            </m:e>
                          </m:rad>
                          <m:r>
                            <a:rPr lang="en-US" sz="1600" i="1">
                              <a:solidFill>
                                <a:schemeClr val="tx1"/>
                              </a:solidFill>
                              <a:latin typeface="Cambria Math"/>
                            </a:rPr>
                            <m:t>−</m:t>
                          </m:r>
                          <m:r>
                            <a:rPr lang="en-US" sz="1600" i="1" smtClean="0">
                              <a:solidFill>
                                <a:srgbClr val="00CC00"/>
                              </a:solidFill>
                              <a:latin typeface="Cambria Math"/>
                            </a:rPr>
                            <m:t>𝛼</m:t>
                          </m:r>
                        </m:den>
                      </m:f>
                    </m:oMath>
                  </m:oMathPara>
                </a14:m>
                <a:endParaRPr lang="en-AU" sz="1600" dirty="0">
                  <a:solidFill>
                    <a:schemeClr val="tx1"/>
                  </a:solidFill>
                </a:endParaRPr>
              </a:p>
            </p:txBody>
          </p:sp>
        </mc:Choice>
        <mc:Fallback xmlns="">
          <p:sp>
            <p:nvSpPr>
              <p:cNvPr id="8" name="Rectangle 7"/>
              <p:cNvSpPr>
                <a:spLocks noRot="1" noChangeAspect="1" noMove="1" noResize="1" noEditPoints="1" noAdjustHandles="1" noChangeArrowheads="1" noChangeShapeType="1" noTextEdit="1"/>
              </p:cNvSpPr>
              <p:nvPr/>
            </p:nvSpPr>
            <p:spPr>
              <a:xfrm>
                <a:off x="5493329" y="2623789"/>
                <a:ext cx="2998833" cy="663258"/>
              </a:xfrm>
              <a:prstGeom prst="rect">
                <a:avLst/>
              </a:prstGeom>
              <a:blipFill>
                <a:blip r:embed="rId5"/>
                <a:stretch>
                  <a:fillRect/>
                </a:stretch>
              </a:blipFill>
            </p:spPr>
            <p:txBody>
              <a:bodyPr/>
              <a:lstStyle/>
              <a:p>
                <a:r>
                  <a:rPr lang="en-AU">
                    <a:noFill/>
                  </a:rPr>
                  <a:t> </a:t>
                </a:r>
              </a:p>
            </p:txBody>
          </p:sp>
        </mc:Fallback>
      </mc:AlternateContent>
      <p:sp>
        <p:nvSpPr>
          <p:cNvPr id="9" name="Rectangle 8"/>
          <p:cNvSpPr/>
          <p:nvPr/>
        </p:nvSpPr>
        <p:spPr>
          <a:xfrm>
            <a:off x="5719176" y="672657"/>
            <a:ext cx="2338589" cy="584775"/>
          </a:xfrm>
          <a:prstGeom prst="rect">
            <a:avLst/>
          </a:prstGeom>
        </p:spPr>
        <p:txBody>
          <a:bodyPr wrap="none">
            <a:spAutoFit/>
          </a:bodyPr>
          <a:lstStyle/>
          <a:p>
            <a:r>
              <a:rPr lang="en-US" sz="1600" b="1" dirty="0" smtClean="0">
                <a:solidFill>
                  <a:srgbClr val="FF0000"/>
                </a:solidFill>
                <a:latin typeface="Times New Roman" pitchFamily="18" charset="0"/>
                <a:cs typeface="Times New Roman" pitchFamily="18" charset="0"/>
              </a:rPr>
              <a:t>Linear Quadratic Model</a:t>
            </a:r>
          </a:p>
          <a:p>
            <a:r>
              <a:rPr lang="en-US" sz="1600" dirty="0" smtClean="0">
                <a:solidFill>
                  <a:schemeClr val="tx1"/>
                </a:solidFill>
                <a:latin typeface="Times New Roman" pitchFamily="18" charset="0"/>
                <a:cs typeface="Times New Roman" pitchFamily="18" charset="0"/>
              </a:rPr>
              <a:t>S</a:t>
            </a:r>
            <a:r>
              <a:rPr lang="en-US" sz="1600" dirty="0" smtClean="0">
                <a:solidFill>
                  <a:srgbClr val="FF0000"/>
                </a:solidFill>
                <a:latin typeface="Times New Roman" pitchFamily="18" charset="0"/>
                <a:cs typeface="Times New Roman" pitchFamily="18" charset="0"/>
              </a:rPr>
              <a:t>(D) </a:t>
            </a:r>
            <a:r>
              <a:rPr lang="en-US" sz="1600" dirty="0">
                <a:solidFill>
                  <a:srgbClr val="FF0000"/>
                </a:solidFill>
                <a:latin typeface="Times New Roman" pitchFamily="18" charset="0"/>
                <a:cs typeface="Times New Roman" pitchFamily="18" charset="0"/>
              </a:rPr>
              <a:t>= </a:t>
            </a:r>
            <a:r>
              <a:rPr lang="en-US" sz="1600" dirty="0" err="1">
                <a:solidFill>
                  <a:schemeClr val="tx1"/>
                </a:solidFill>
                <a:latin typeface="Times New Roman" pitchFamily="18" charset="0"/>
                <a:cs typeface="Times New Roman" pitchFamily="18" charset="0"/>
              </a:rPr>
              <a:t>exp</a:t>
            </a:r>
            <a:r>
              <a:rPr lang="en-US" sz="1600" dirty="0">
                <a:solidFill>
                  <a:srgbClr val="FF0000"/>
                </a:solidFill>
                <a:latin typeface="Times New Roman" pitchFamily="18" charset="0"/>
                <a:cs typeface="Times New Roman" pitchFamily="18" charset="0"/>
              </a:rPr>
              <a:t> [ - </a:t>
            </a:r>
            <a:r>
              <a:rPr lang="en-US" sz="1600" dirty="0">
                <a:solidFill>
                  <a:srgbClr val="00B050"/>
                </a:solidFill>
                <a:latin typeface="Times New Roman" pitchFamily="18" charset="0"/>
                <a:cs typeface="Times New Roman" pitchFamily="18" charset="0"/>
              </a:rPr>
              <a:t>α</a:t>
            </a:r>
            <a:r>
              <a:rPr lang="en-US" sz="1600" dirty="0">
                <a:solidFill>
                  <a:srgbClr val="FF0000"/>
                </a:solidFill>
                <a:latin typeface="Times New Roman" pitchFamily="18" charset="0"/>
                <a:cs typeface="Times New Roman" pitchFamily="18" charset="0"/>
              </a:rPr>
              <a:t>D - </a:t>
            </a:r>
            <a:r>
              <a:rPr lang="en-US" sz="1600" dirty="0">
                <a:solidFill>
                  <a:srgbClr val="00B050"/>
                </a:solidFill>
                <a:latin typeface="Times New Roman" pitchFamily="18" charset="0"/>
                <a:cs typeface="Times New Roman" pitchFamily="18" charset="0"/>
              </a:rPr>
              <a:t>β</a:t>
            </a:r>
            <a:r>
              <a:rPr lang="en-US" sz="1600" dirty="0">
                <a:solidFill>
                  <a:srgbClr val="FF0000"/>
                </a:solidFill>
                <a:latin typeface="Times New Roman" pitchFamily="18" charset="0"/>
                <a:cs typeface="Times New Roman" pitchFamily="18" charset="0"/>
              </a:rPr>
              <a:t>D</a:t>
            </a:r>
            <a:r>
              <a:rPr lang="en-US" sz="1600" baseline="30000" dirty="0">
                <a:solidFill>
                  <a:srgbClr val="FF0000"/>
                </a:solidFill>
                <a:latin typeface="Times New Roman" pitchFamily="18" charset="0"/>
                <a:cs typeface="Times New Roman" pitchFamily="18" charset="0"/>
              </a:rPr>
              <a:t>2</a:t>
            </a:r>
            <a:r>
              <a:rPr lang="en-US" sz="1600" dirty="0">
                <a:solidFill>
                  <a:srgbClr val="FF0000"/>
                </a:solidFill>
                <a:latin typeface="Times New Roman" pitchFamily="18" charset="0"/>
                <a:cs typeface="Times New Roman" pitchFamily="18" charset="0"/>
              </a:rPr>
              <a:t>]</a:t>
            </a:r>
            <a:endParaRPr lang="en-AU" sz="1600" dirty="0">
              <a:solidFill>
                <a:srgbClr val="FF0000"/>
              </a:solidFill>
              <a:latin typeface="Times New Roman" pitchFamily="18" charset="0"/>
              <a:cs typeface="Times New Roman" pitchFamily="18" charset="0"/>
            </a:endParaRPr>
          </a:p>
        </p:txBody>
      </p:sp>
      <p:sp>
        <p:nvSpPr>
          <p:cNvPr id="10" name="TextBox 9"/>
          <p:cNvSpPr txBox="1"/>
          <p:nvPr/>
        </p:nvSpPr>
        <p:spPr>
          <a:xfrm>
            <a:off x="3918683" y="1370533"/>
            <a:ext cx="1800493" cy="369332"/>
          </a:xfrm>
          <a:prstGeom prst="rect">
            <a:avLst/>
          </a:prstGeom>
          <a:noFill/>
        </p:spPr>
        <p:txBody>
          <a:bodyPr wrap="none" rtlCol="0">
            <a:spAutoFit/>
          </a:bodyPr>
          <a:lstStyle/>
          <a:p>
            <a:r>
              <a:rPr lang="en-AU" dirty="0" smtClean="0">
                <a:solidFill>
                  <a:srgbClr val="FF0000"/>
                </a:solidFill>
              </a:rPr>
              <a:t>Physics</a:t>
            </a:r>
            <a:r>
              <a:rPr lang="en-AU" dirty="0" smtClean="0">
                <a:solidFill>
                  <a:schemeClr val="tx1"/>
                </a:solidFill>
              </a:rPr>
              <a:t>/</a:t>
            </a:r>
            <a:r>
              <a:rPr lang="en-AU" dirty="0" smtClean="0">
                <a:solidFill>
                  <a:srgbClr val="00B050"/>
                </a:solidFill>
              </a:rPr>
              <a:t>Biology</a:t>
            </a:r>
            <a:endParaRPr lang="en-AU" dirty="0">
              <a:solidFill>
                <a:srgbClr val="00B050"/>
              </a:solidFill>
            </a:endParaRPr>
          </a:p>
        </p:txBody>
      </p:sp>
      <p:sp>
        <p:nvSpPr>
          <p:cNvPr id="11" name="TextBox 10"/>
          <p:cNvSpPr txBox="1"/>
          <p:nvPr/>
        </p:nvSpPr>
        <p:spPr>
          <a:xfrm>
            <a:off x="1619673" y="73101"/>
            <a:ext cx="6809878" cy="584775"/>
          </a:xfrm>
          <a:prstGeom prst="rect">
            <a:avLst/>
          </a:prstGeom>
          <a:noFill/>
        </p:spPr>
        <p:txBody>
          <a:bodyPr wrap="none" rtlCol="0">
            <a:spAutoFit/>
          </a:bodyPr>
          <a:lstStyle/>
          <a:p>
            <a:r>
              <a:rPr lang="en-US" sz="3200" dirty="0" err="1" smtClean="0">
                <a:solidFill>
                  <a:srgbClr val="002060"/>
                </a:solidFill>
                <a:effectLst>
                  <a:outerShdw blurRad="38100" dist="38100" dir="2700000" algn="tl">
                    <a:srgbClr val="000000">
                      <a:alpha val="43137"/>
                    </a:srgbClr>
                  </a:outerShdw>
                </a:effectLst>
                <a:latin typeface="+mj-lt"/>
                <a:cs typeface="Arial" pitchFamily="34" charset="0"/>
              </a:rPr>
              <a:t>Microdosimetric</a:t>
            </a:r>
            <a:r>
              <a:rPr lang="en-US" sz="3200" dirty="0" smtClean="0">
                <a:solidFill>
                  <a:srgbClr val="002060"/>
                </a:solidFill>
                <a:effectLst>
                  <a:outerShdw blurRad="38100" dist="38100" dir="2700000" algn="tl">
                    <a:srgbClr val="000000">
                      <a:alpha val="43137"/>
                    </a:srgbClr>
                  </a:outerShdw>
                </a:effectLst>
                <a:latin typeface="+mj-lt"/>
                <a:cs typeface="Arial" pitchFamily="34" charset="0"/>
              </a:rPr>
              <a:t> Kinetic Model (MKM)</a:t>
            </a:r>
            <a:endParaRPr lang="en-US" sz="3200" dirty="0">
              <a:solidFill>
                <a:srgbClr val="002060"/>
              </a:solidFill>
              <a:effectLst>
                <a:outerShdw blurRad="38100" dist="38100" dir="2700000" algn="tl">
                  <a:srgbClr val="000000">
                    <a:alpha val="43137"/>
                  </a:srgbClr>
                </a:outerShdw>
              </a:effectLst>
              <a:latin typeface="+mj-lt"/>
              <a:cs typeface="Arial" pitchFamily="34" charset="0"/>
            </a:endParaRPr>
          </a:p>
        </p:txBody>
      </p:sp>
      <mc:AlternateContent xmlns:mc="http://schemas.openxmlformats.org/markup-compatibility/2006" xmlns:a14="http://schemas.microsoft.com/office/drawing/2010/main">
        <mc:Choice Requires="a14">
          <p:sp>
            <p:nvSpPr>
              <p:cNvPr id="12" name="TextBox 11"/>
              <p:cNvSpPr txBox="1"/>
              <p:nvPr/>
            </p:nvSpPr>
            <p:spPr>
              <a:xfrm>
                <a:off x="4160168" y="2638699"/>
                <a:ext cx="1441870" cy="7001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400" b="0" i="1" smtClean="0">
                              <a:latin typeface="Cambria Math" panose="02040503050406030204" pitchFamily="18" charset="0"/>
                            </a:rPr>
                          </m:ctrlPr>
                        </m:sSubPr>
                        <m:e>
                          <m:r>
                            <a:rPr lang="en-US" sz="1400" b="0" i="1" smtClean="0">
                              <a:latin typeface="Cambria Math" charset="0"/>
                            </a:rPr>
                            <m:t>𝑦</m:t>
                          </m:r>
                        </m:e>
                        <m:sub>
                          <m:r>
                            <a:rPr lang="en-US" sz="1400" b="0" i="1" smtClean="0">
                              <a:latin typeface="Cambria Math" charset="0"/>
                            </a:rPr>
                            <m:t>0</m:t>
                          </m:r>
                        </m:sub>
                      </m:sSub>
                      <m:r>
                        <a:rPr lang="en-US" sz="1400" b="0" i="1" smtClean="0">
                          <a:latin typeface="Cambria Math" charset="0"/>
                        </a:rPr>
                        <m:t>=</m:t>
                      </m:r>
                      <m:f>
                        <m:fPr>
                          <m:ctrlPr>
                            <a:rPr lang="en-US" sz="1400" b="0" i="1" smtClean="0">
                              <a:latin typeface="Cambria Math" panose="02040503050406030204" pitchFamily="18" charset="0"/>
                            </a:rPr>
                          </m:ctrlPr>
                        </m:fPr>
                        <m:num>
                          <m:r>
                            <m:rPr>
                              <m:sty m:val="p"/>
                            </m:rPr>
                            <a:rPr lang="el-GR" sz="1400" i="1">
                              <a:latin typeface="Cambria Math"/>
                            </a:rPr>
                            <m:t>ρπ</m:t>
                          </m:r>
                          <m:sSub>
                            <m:sSubPr>
                              <m:ctrlPr>
                                <a:rPr lang="en-US" sz="1400" b="0" i="1" smtClean="0">
                                  <a:latin typeface="Cambria Math" panose="02040503050406030204" pitchFamily="18" charset="0"/>
                                </a:rPr>
                              </m:ctrlPr>
                            </m:sSubPr>
                            <m:e>
                              <m:r>
                                <a:rPr lang="en-US" sz="1400" b="0" i="1" smtClean="0">
                                  <a:latin typeface="Cambria Math" charset="0"/>
                                </a:rPr>
                                <m:t>𝑟</m:t>
                              </m:r>
                            </m:e>
                            <m:sub>
                              <m:r>
                                <a:rPr lang="en-US" sz="1400" b="0" i="1" smtClean="0">
                                  <a:latin typeface="Cambria Math" charset="0"/>
                                </a:rPr>
                                <m:t>𝑑</m:t>
                              </m:r>
                            </m:sub>
                          </m:sSub>
                          <m:sSubSup>
                            <m:sSubSupPr>
                              <m:ctrlPr>
                                <a:rPr lang="en-US" sz="1400" b="0" i="1" smtClean="0">
                                  <a:latin typeface="Cambria Math" panose="02040503050406030204" pitchFamily="18" charset="0"/>
                                </a:rPr>
                              </m:ctrlPr>
                            </m:sSubSupPr>
                            <m:e>
                              <m:r>
                                <a:rPr lang="en-US" sz="1400" b="0" i="1" smtClean="0">
                                  <a:latin typeface="Cambria Math" charset="0"/>
                                </a:rPr>
                                <m:t>𝑅</m:t>
                              </m:r>
                            </m:e>
                            <m:sub>
                              <m:r>
                                <a:rPr lang="en-US" sz="1400" b="0" i="1" smtClean="0">
                                  <a:latin typeface="Cambria Math" charset="0"/>
                                </a:rPr>
                                <m:t>𝑛</m:t>
                              </m:r>
                            </m:sub>
                            <m:sup>
                              <m:r>
                                <a:rPr lang="en-US" sz="1400" b="0" i="1" smtClean="0">
                                  <a:latin typeface="Cambria Math" charset="0"/>
                                </a:rPr>
                                <m:t>2</m:t>
                              </m:r>
                            </m:sup>
                          </m:sSubSup>
                        </m:num>
                        <m:den>
                          <m:rad>
                            <m:radPr>
                              <m:degHide m:val="on"/>
                              <m:ctrlPr>
                                <a:rPr lang="en-US" sz="1400" b="0" i="1" smtClean="0">
                                  <a:latin typeface="Cambria Math" panose="02040503050406030204" pitchFamily="18" charset="0"/>
                                </a:rPr>
                              </m:ctrlPr>
                            </m:radPr>
                            <m:deg/>
                            <m:e>
                              <m:r>
                                <m:rPr>
                                  <m:sty m:val="p"/>
                                </m:rPr>
                                <a:rPr lang="en-US" sz="1400" b="0" i="0" smtClean="0">
                                  <a:latin typeface="Cambria Math" charset="0"/>
                                </a:rPr>
                                <m:t>β</m:t>
                              </m:r>
                              <m:d>
                                <m:dPr>
                                  <m:ctrlPr>
                                    <a:rPr lang="en-US" sz="1400" i="1">
                                      <a:latin typeface="Cambria Math" panose="02040503050406030204" pitchFamily="18" charset="0"/>
                                    </a:rPr>
                                  </m:ctrlPr>
                                </m:dPr>
                                <m:e>
                                  <m:sSubSup>
                                    <m:sSubSupPr>
                                      <m:ctrlPr>
                                        <a:rPr lang="en-US" sz="1400" i="1">
                                          <a:latin typeface="Cambria Math" panose="02040503050406030204" pitchFamily="18" charset="0"/>
                                        </a:rPr>
                                      </m:ctrlPr>
                                    </m:sSubSupPr>
                                    <m:e>
                                      <m:r>
                                        <a:rPr lang="en-US" sz="1400" i="1">
                                          <a:latin typeface="Cambria Math" charset="0"/>
                                        </a:rPr>
                                        <m:t>𝑟</m:t>
                                      </m:r>
                                    </m:e>
                                    <m:sub>
                                      <m:r>
                                        <a:rPr lang="en-US" sz="1400" i="1">
                                          <a:latin typeface="Cambria Math" charset="0"/>
                                        </a:rPr>
                                        <m:t>𝑑</m:t>
                                      </m:r>
                                    </m:sub>
                                    <m:sup>
                                      <m:r>
                                        <a:rPr lang="en-US" sz="1400" i="1">
                                          <a:latin typeface="Cambria Math" charset="0"/>
                                        </a:rPr>
                                        <m:t>2</m:t>
                                      </m:r>
                                    </m:sup>
                                  </m:sSubSup>
                                  <m:r>
                                    <a:rPr lang="en-US" sz="1400" i="1">
                                      <a:latin typeface="Cambria Math" charset="0"/>
                                    </a:rPr>
                                    <m:t>+</m:t>
                                  </m:r>
                                  <m:sSubSup>
                                    <m:sSubSupPr>
                                      <m:ctrlPr>
                                        <a:rPr lang="en-US" sz="1400" i="1">
                                          <a:latin typeface="Cambria Math" panose="02040503050406030204" pitchFamily="18" charset="0"/>
                                        </a:rPr>
                                      </m:ctrlPr>
                                    </m:sSubSupPr>
                                    <m:e>
                                      <m:r>
                                        <a:rPr lang="en-US" sz="1400" i="1">
                                          <a:latin typeface="Cambria Math" charset="0"/>
                                        </a:rPr>
                                        <m:t>𝑅</m:t>
                                      </m:r>
                                    </m:e>
                                    <m:sub>
                                      <m:r>
                                        <a:rPr lang="en-US" sz="1400" i="1">
                                          <a:latin typeface="Cambria Math" charset="0"/>
                                        </a:rPr>
                                        <m:t>𝑛</m:t>
                                      </m:r>
                                    </m:sub>
                                    <m:sup>
                                      <m:r>
                                        <a:rPr lang="en-US" sz="1400" i="1">
                                          <a:latin typeface="Cambria Math" charset="0"/>
                                        </a:rPr>
                                        <m:t>2</m:t>
                                      </m:r>
                                    </m:sup>
                                  </m:sSubSup>
                                </m:e>
                              </m:d>
                            </m:e>
                          </m:rad>
                        </m:den>
                      </m:f>
                    </m:oMath>
                  </m:oMathPara>
                </a14:m>
                <a:endParaRPr lang="is-IS"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4160168" y="2638699"/>
                <a:ext cx="1441870" cy="700128"/>
              </a:xfrm>
              <a:prstGeom prst="rect">
                <a:avLst/>
              </a:prstGeom>
              <a:blipFill>
                <a:blip r:embed="rId6"/>
                <a:stretch>
                  <a:fillRect/>
                </a:stretch>
              </a:blipFill>
            </p:spPr>
            <p:txBody>
              <a:bodyPr/>
              <a:lstStyle/>
              <a:p>
                <a:r>
                  <a:rPr lang="en-AU">
                    <a:noFill/>
                  </a:rPr>
                  <a:t> </a:t>
                </a:r>
              </a:p>
            </p:txBody>
          </p:sp>
        </mc:Fallback>
      </mc:AlternateContent>
      <p:sp>
        <p:nvSpPr>
          <p:cNvPr id="13" name="TextBox 12"/>
          <p:cNvSpPr txBox="1"/>
          <p:nvPr/>
        </p:nvSpPr>
        <p:spPr>
          <a:xfrm>
            <a:off x="2217683" y="908868"/>
            <a:ext cx="1825347" cy="307777"/>
          </a:xfrm>
          <a:prstGeom prst="rect">
            <a:avLst/>
          </a:prstGeom>
          <a:noFill/>
        </p:spPr>
        <p:txBody>
          <a:bodyPr wrap="square" rtlCol="0">
            <a:spAutoFit/>
          </a:bodyPr>
          <a:lstStyle/>
          <a:p>
            <a:r>
              <a:rPr lang="en-US" sz="1400" dirty="0" err="1" smtClean="0"/>
              <a:t>Kase</a:t>
            </a:r>
            <a:r>
              <a:rPr lang="en-US" sz="1400" dirty="0" smtClean="0"/>
              <a:t> et al , 2006</a:t>
            </a:r>
            <a:endParaRPr lang="en-AU" sz="1400" dirty="0"/>
          </a:p>
        </p:txBody>
      </p:sp>
    </p:spTree>
    <p:extLst>
      <p:ext uri="{BB962C8B-B14F-4D97-AF65-F5344CB8AC3E}">
        <p14:creationId xmlns:p14="http://schemas.microsoft.com/office/powerpoint/2010/main" val="2799474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100533" y="199975"/>
            <a:ext cx="6829121" cy="642954"/>
          </a:xfrm>
          <a:prstGeom prst="rect">
            <a:avLst/>
          </a:prstGeom>
          <a:noFill/>
          <a:scene3d>
            <a:camera prst="orthographicFront"/>
            <a:lightRig rig="soft" dir="t"/>
          </a:scene3d>
          <a:sp3d>
            <a:bevelT/>
          </a:sp3d>
        </p:spPr>
        <p:txBody>
          <a:bodyPr>
            <a:normAutofit/>
            <a:scene3d>
              <a:camera prst="orthographicFront"/>
              <a:lightRig rig="soft" dir="t"/>
            </a:scene3d>
            <a:sp3d prstMaterial="softEdge">
              <a:bevelT w="25400" h="25400"/>
            </a:sp3d>
          </a:bodyPr>
          <a:lst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Lucida Sans Unicode" pitchFamily="34" charset="0"/>
              </a:defRPr>
            </a:lvl2pPr>
            <a:lvl3pPr algn="l" rtl="0" eaLnBrk="1" fontAlgn="base" hangingPunct="1">
              <a:spcBef>
                <a:spcPct val="0"/>
              </a:spcBef>
              <a:spcAft>
                <a:spcPct val="0"/>
              </a:spcAft>
              <a:defRPr sz="4100" b="1">
                <a:solidFill>
                  <a:schemeClr val="tx2"/>
                </a:solidFill>
                <a:latin typeface="Lucida Sans Unicode" pitchFamily="34" charset="0"/>
              </a:defRPr>
            </a:lvl3pPr>
            <a:lvl4pPr algn="l" rtl="0" eaLnBrk="1" fontAlgn="base" hangingPunct="1">
              <a:spcBef>
                <a:spcPct val="0"/>
              </a:spcBef>
              <a:spcAft>
                <a:spcPct val="0"/>
              </a:spcAft>
              <a:defRPr sz="4100" b="1">
                <a:solidFill>
                  <a:schemeClr val="tx2"/>
                </a:solidFill>
                <a:latin typeface="Lucida Sans Unicode" pitchFamily="34" charset="0"/>
              </a:defRPr>
            </a:lvl4pPr>
            <a:lvl5pPr algn="l" rtl="0" eaLnBrk="1" fontAlgn="base" hangingPunct="1">
              <a:spcBef>
                <a:spcPct val="0"/>
              </a:spcBef>
              <a:spcAft>
                <a:spcPct val="0"/>
              </a:spcAft>
              <a:defRPr sz="4100" b="1">
                <a:solidFill>
                  <a:schemeClr val="tx2"/>
                </a:solidFill>
                <a:latin typeface="Lucida Sans Unicode" pitchFamily="34"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a:lstStyle>
          <a:p>
            <a:pPr algn="ctr"/>
            <a:r>
              <a:rPr lang="en-AU" sz="2400" dirty="0">
                <a:solidFill>
                  <a:schemeClr val="tx1">
                    <a:lumMod val="65000"/>
                    <a:lumOff val="35000"/>
                  </a:schemeClr>
                </a:solidFill>
                <a:latin typeface="Arial" panose="020B0604020202020204" pitchFamily="34" charset="0"/>
                <a:cs typeface="Arial" panose="020B0604020202020204" pitchFamily="34" charset="0"/>
              </a:rPr>
              <a:t>Applications in proton and </a:t>
            </a:r>
            <a:r>
              <a:rPr lang="en-AU" sz="2400" dirty="0" smtClean="0">
                <a:solidFill>
                  <a:schemeClr val="tx1">
                    <a:lumMod val="65000"/>
                    <a:lumOff val="35000"/>
                  </a:schemeClr>
                </a:solidFill>
                <a:latin typeface="Arial" panose="020B0604020202020204" pitchFamily="34" charset="0"/>
                <a:cs typeface="Arial" panose="020B0604020202020204" pitchFamily="34" charset="0"/>
              </a:rPr>
              <a:t> heavy ion </a:t>
            </a:r>
            <a:r>
              <a:rPr lang="en-AU" sz="2400" dirty="0">
                <a:solidFill>
                  <a:schemeClr val="tx1">
                    <a:lumMod val="65000"/>
                    <a:lumOff val="35000"/>
                  </a:schemeClr>
                </a:solidFill>
                <a:latin typeface="Arial" panose="020B0604020202020204" pitchFamily="34" charset="0"/>
                <a:cs typeface="Arial" panose="020B0604020202020204" pitchFamily="34" charset="0"/>
              </a:rPr>
              <a:t>therapy</a:t>
            </a:r>
          </a:p>
        </p:txBody>
      </p:sp>
      <p:pic>
        <p:nvPicPr>
          <p:cNvPr id="3" name="Picture 2"/>
          <p:cNvPicPr>
            <a:picLocks noChangeAspect="1" noChangeArrowheads="1"/>
          </p:cNvPicPr>
          <p:nvPr/>
        </p:nvPicPr>
        <p:blipFill>
          <a:blip r:embed="rId2" cstate="print"/>
          <a:srcRect/>
          <a:stretch>
            <a:fillRect/>
          </a:stretch>
        </p:blipFill>
        <p:spPr bwMode="auto">
          <a:xfrm>
            <a:off x="106459" y="1026665"/>
            <a:ext cx="3046643" cy="2541997"/>
          </a:xfrm>
          <a:prstGeom prst="rect">
            <a:avLst/>
          </a:prstGeom>
          <a:noFill/>
          <a:ln w="9525">
            <a:noFill/>
            <a:miter lim="800000"/>
            <a:headEnd/>
            <a:tailEnd/>
          </a:ln>
        </p:spPr>
      </p:pic>
      <p:pic>
        <p:nvPicPr>
          <p:cNvPr id="4" name="Bild 1"/>
          <p:cNvPicPr/>
          <p:nvPr/>
        </p:nvPicPr>
        <p:blipFill>
          <a:blip r:embed="rId3" cstate="print"/>
          <a:srcRect t="19986"/>
          <a:stretch>
            <a:fillRect/>
          </a:stretch>
        </p:blipFill>
        <p:spPr bwMode="auto">
          <a:xfrm>
            <a:off x="3153103" y="1161845"/>
            <a:ext cx="2816773" cy="2248320"/>
          </a:xfrm>
          <a:prstGeom prst="rect">
            <a:avLst/>
          </a:prstGeom>
          <a:solidFill>
            <a:srgbClr val="FFFFFF"/>
          </a:solidFill>
          <a:ln w="9525">
            <a:noFill/>
            <a:round/>
            <a:headEnd/>
            <a:tailEnd/>
          </a:ln>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6245" y="1175982"/>
            <a:ext cx="2461986" cy="2175859"/>
          </a:xfrm>
          <a:prstGeom prst="rect">
            <a:avLst/>
          </a:prstGeom>
        </p:spPr>
      </p:pic>
      <p:sp>
        <p:nvSpPr>
          <p:cNvPr id="6" name="TextBox 5"/>
          <p:cNvSpPr txBox="1"/>
          <p:nvPr/>
        </p:nvSpPr>
        <p:spPr>
          <a:xfrm>
            <a:off x="597056" y="3628475"/>
            <a:ext cx="2288938" cy="715581"/>
          </a:xfrm>
          <a:prstGeom prst="rect">
            <a:avLst/>
          </a:prstGeom>
          <a:noFill/>
        </p:spPr>
        <p:txBody>
          <a:bodyPr wrap="square" rtlCol="0">
            <a:spAutoFit/>
          </a:bodyPr>
          <a:lstStyle/>
          <a:p>
            <a:pPr algn="ctr"/>
            <a:r>
              <a:rPr lang="en-AU" sz="1350" dirty="0">
                <a:solidFill>
                  <a:schemeClr val="accent3">
                    <a:lumMod val="50000"/>
                  </a:schemeClr>
                </a:solidFill>
              </a:rPr>
              <a:t>Heavy ion medical accelerator in Chiba, (HIMAC), Japan</a:t>
            </a:r>
          </a:p>
        </p:txBody>
      </p:sp>
      <p:sp>
        <p:nvSpPr>
          <p:cNvPr id="7" name="TextBox 6"/>
          <p:cNvSpPr txBox="1"/>
          <p:nvPr/>
        </p:nvSpPr>
        <p:spPr>
          <a:xfrm>
            <a:off x="3348382" y="3628475"/>
            <a:ext cx="2440092" cy="507831"/>
          </a:xfrm>
          <a:prstGeom prst="rect">
            <a:avLst/>
          </a:prstGeom>
          <a:noFill/>
        </p:spPr>
        <p:txBody>
          <a:bodyPr wrap="none" rtlCol="0">
            <a:spAutoFit/>
          </a:bodyPr>
          <a:lstStyle/>
          <a:p>
            <a:pPr algn="ctr"/>
            <a:r>
              <a:rPr lang="en-AU" sz="1350" dirty="0">
                <a:solidFill>
                  <a:srgbClr val="FF9900"/>
                </a:solidFill>
              </a:rPr>
              <a:t>Heidelberg </a:t>
            </a:r>
            <a:r>
              <a:rPr lang="en-AU" sz="1350" baseline="30000" dirty="0">
                <a:solidFill>
                  <a:srgbClr val="FF9900"/>
                </a:solidFill>
              </a:rPr>
              <a:t>12</a:t>
            </a:r>
            <a:r>
              <a:rPr lang="en-AU" sz="1350" dirty="0">
                <a:solidFill>
                  <a:srgbClr val="FF9900"/>
                </a:solidFill>
              </a:rPr>
              <a:t>C ion facility,</a:t>
            </a:r>
          </a:p>
          <a:p>
            <a:pPr algn="ctr"/>
            <a:r>
              <a:rPr lang="en-AU" sz="1350" dirty="0">
                <a:solidFill>
                  <a:srgbClr val="FF9900"/>
                </a:solidFill>
              </a:rPr>
              <a:t> Germany</a:t>
            </a:r>
          </a:p>
        </p:txBody>
      </p:sp>
      <p:sp>
        <p:nvSpPr>
          <p:cNvPr id="8" name="TextBox 7"/>
          <p:cNvSpPr txBox="1"/>
          <p:nvPr/>
        </p:nvSpPr>
        <p:spPr>
          <a:xfrm>
            <a:off x="6383829" y="3430978"/>
            <a:ext cx="2186817" cy="507831"/>
          </a:xfrm>
          <a:prstGeom prst="rect">
            <a:avLst/>
          </a:prstGeom>
          <a:noFill/>
        </p:spPr>
        <p:txBody>
          <a:bodyPr wrap="none" rtlCol="0">
            <a:spAutoFit/>
          </a:bodyPr>
          <a:lstStyle/>
          <a:p>
            <a:pPr algn="ctr"/>
            <a:r>
              <a:rPr lang="en-AU" sz="1350" dirty="0">
                <a:solidFill>
                  <a:srgbClr val="33CC33"/>
                </a:solidFill>
              </a:rPr>
              <a:t>Proton therapy facility,</a:t>
            </a:r>
          </a:p>
          <a:p>
            <a:pPr algn="ctr"/>
            <a:r>
              <a:rPr lang="en-AU" sz="1350" dirty="0">
                <a:solidFill>
                  <a:srgbClr val="33CC33"/>
                </a:solidFill>
              </a:rPr>
              <a:t> Mayo Clinics, USA</a:t>
            </a:r>
          </a:p>
        </p:txBody>
      </p:sp>
    </p:spTree>
    <p:extLst>
      <p:ext uri="{BB962C8B-B14F-4D97-AF65-F5344CB8AC3E}">
        <p14:creationId xmlns:p14="http://schemas.microsoft.com/office/powerpoint/2010/main" val="141867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1735" y="144265"/>
            <a:ext cx="8229600" cy="857250"/>
          </a:xfrm>
        </p:spPr>
        <p:txBody>
          <a:bodyPr>
            <a:normAutofit/>
          </a:bodyPr>
          <a:lstStyle/>
          <a:p>
            <a:r>
              <a:rPr lang="en-AU" sz="2775" dirty="0">
                <a:effectLst>
                  <a:outerShdw blurRad="38100" dist="38100" dir="2700000" algn="tl">
                    <a:srgbClr val="000000">
                      <a:alpha val="43137"/>
                    </a:srgbClr>
                  </a:outerShdw>
                </a:effectLst>
              </a:rPr>
              <a:t>Heavy Ion Medical Accelerator in Chiba</a:t>
            </a:r>
            <a:br>
              <a:rPr lang="en-AU" sz="2775" dirty="0">
                <a:effectLst>
                  <a:outerShdw blurRad="38100" dist="38100" dir="2700000" algn="tl">
                    <a:srgbClr val="000000">
                      <a:alpha val="43137"/>
                    </a:srgbClr>
                  </a:outerShdw>
                </a:effectLst>
              </a:rPr>
            </a:br>
            <a:r>
              <a:rPr lang="en-AU" sz="2025" dirty="0">
                <a:solidFill>
                  <a:srgbClr val="FF0000"/>
                </a:solidFill>
                <a:effectLst>
                  <a:outerShdw blurRad="38100" dist="38100" dir="2700000" algn="tl">
                    <a:srgbClr val="000000">
                      <a:alpha val="43137"/>
                    </a:srgbClr>
                  </a:outerShdw>
                </a:effectLst>
              </a:rPr>
              <a:t>HIMAC, Japan</a:t>
            </a:r>
            <a:endParaRPr lang="en-AU" sz="2775" dirty="0">
              <a:solidFill>
                <a:srgbClr val="FF0000"/>
              </a:solidFill>
              <a:effectLst>
                <a:outerShdw blurRad="38100" dist="38100" dir="2700000" algn="tl">
                  <a:srgbClr val="000000">
                    <a:alpha val="43137"/>
                  </a:srgbClr>
                </a:outerShdw>
              </a:effectLst>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608" y="1001515"/>
            <a:ext cx="4728625" cy="1878527"/>
          </a:xfrm>
          <a:prstGeom prst="rect">
            <a:avLst/>
          </a:prstGeom>
        </p:spPr>
      </p:pic>
      <p:pic>
        <p:nvPicPr>
          <p:cNvPr id="13" name="Picture 12"/>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3000"/>
                    </a14:imgEffect>
                  </a14:imgLayer>
                </a14:imgProps>
              </a:ext>
              <a:ext uri="{28A0092B-C50C-407E-A947-70E740481C1C}">
                <a14:useLocalDpi xmlns:a14="http://schemas.microsoft.com/office/drawing/2010/main" val="0"/>
              </a:ext>
            </a:extLst>
          </a:blip>
          <a:stretch>
            <a:fillRect/>
          </a:stretch>
        </p:blipFill>
        <p:spPr>
          <a:xfrm>
            <a:off x="213607" y="3228602"/>
            <a:ext cx="2094458" cy="1570844"/>
          </a:xfrm>
          <a:prstGeom prst="rect">
            <a:avLst/>
          </a:prstGeom>
        </p:spPr>
      </p:pic>
      <p:sp>
        <p:nvSpPr>
          <p:cNvPr id="16" name="TextBox 15"/>
          <p:cNvSpPr txBox="1"/>
          <p:nvPr/>
        </p:nvSpPr>
        <p:spPr>
          <a:xfrm>
            <a:off x="82660" y="2958466"/>
            <a:ext cx="5084477" cy="242372"/>
          </a:xfrm>
          <a:prstGeom prst="rect">
            <a:avLst/>
          </a:prstGeom>
          <a:noFill/>
        </p:spPr>
        <p:txBody>
          <a:bodyPr wrap="square" lIns="68579" tIns="34289" rIns="68579" bIns="34289" rtlCol="0">
            <a:spAutoFit/>
          </a:bodyPr>
          <a:lstStyle/>
          <a:p>
            <a:pPr algn="ctr" defTabSz="342900"/>
            <a:r>
              <a:rPr lang="en-AU" sz="1125" dirty="0">
                <a:solidFill>
                  <a:prstClr val="black"/>
                </a:solidFill>
                <a:latin typeface="Montserrat"/>
                <a:cs typeface="Lucinda S"/>
              </a:rPr>
              <a:t>HIMAC Bio-cave beam port with passive scattering delivery</a:t>
            </a:r>
          </a:p>
        </p:txBody>
      </p:sp>
      <p:sp>
        <p:nvSpPr>
          <p:cNvPr id="17" name="TextBox 16"/>
          <p:cNvSpPr txBox="1"/>
          <p:nvPr/>
        </p:nvSpPr>
        <p:spPr>
          <a:xfrm>
            <a:off x="142176" y="4826305"/>
            <a:ext cx="3485247" cy="242372"/>
          </a:xfrm>
          <a:prstGeom prst="rect">
            <a:avLst/>
          </a:prstGeom>
          <a:solidFill>
            <a:schemeClr val="bg1"/>
          </a:solidFill>
        </p:spPr>
        <p:txBody>
          <a:bodyPr wrap="square" lIns="68579" tIns="34289" rIns="68579" bIns="34289" rtlCol="0">
            <a:spAutoFit/>
          </a:bodyPr>
          <a:lstStyle/>
          <a:p>
            <a:pPr algn="just" defTabSz="342900"/>
            <a:r>
              <a:rPr lang="en-AU" sz="1125" dirty="0" err="1">
                <a:solidFill>
                  <a:prstClr val="black"/>
                </a:solidFill>
                <a:latin typeface="Montserrat"/>
                <a:cs typeface="Lucinda S"/>
              </a:rPr>
              <a:t>MicroPlus</a:t>
            </a:r>
            <a:r>
              <a:rPr lang="en-AU" sz="1125" dirty="0">
                <a:solidFill>
                  <a:prstClr val="black"/>
                </a:solidFill>
                <a:latin typeface="Montserrat"/>
                <a:cs typeface="Lucinda S"/>
              </a:rPr>
              <a:t> probe with XY-movement stage</a:t>
            </a:r>
          </a:p>
        </p:txBody>
      </p:sp>
      <p:pic>
        <p:nvPicPr>
          <p:cNvPr id="15" name="Picture 14"/>
          <p:cNvPicPr/>
          <p:nvPr/>
        </p:nvPicPr>
        <p:blipFill>
          <a:blip r:embed="rId6">
            <a:extLst>
              <a:ext uri="{28A0092B-C50C-407E-A947-70E740481C1C}">
                <a14:useLocalDpi xmlns:a14="http://schemas.microsoft.com/office/drawing/2010/main" val="0"/>
              </a:ext>
            </a:extLst>
          </a:blip>
          <a:stretch>
            <a:fillRect/>
          </a:stretch>
        </p:blipFill>
        <p:spPr>
          <a:xfrm>
            <a:off x="5083866" y="1001515"/>
            <a:ext cx="4082498" cy="3083468"/>
          </a:xfrm>
          <a:prstGeom prst="rect">
            <a:avLst/>
          </a:prstGeom>
        </p:spPr>
      </p:pic>
      <p:pic>
        <p:nvPicPr>
          <p:cNvPr id="5" name="Picture 4"/>
          <p:cNvPicPr>
            <a:picLocks noChangeAspect="1"/>
          </p:cNvPicPr>
          <p:nvPr/>
        </p:nvPicPr>
        <p:blipFill>
          <a:blip r:embed="rId7"/>
          <a:stretch>
            <a:fillRect/>
          </a:stretch>
        </p:blipFill>
        <p:spPr>
          <a:xfrm>
            <a:off x="2308065" y="3100635"/>
            <a:ext cx="2656290" cy="1362035"/>
          </a:xfrm>
          <a:prstGeom prst="rect">
            <a:avLst/>
          </a:prstGeom>
        </p:spPr>
      </p:pic>
      <p:sp>
        <p:nvSpPr>
          <p:cNvPr id="2" name="TextBox 1"/>
          <p:cNvSpPr txBox="1"/>
          <p:nvPr/>
        </p:nvSpPr>
        <p:spPr>
          <a:xfrm>
            <a:off x="6188723" y="652749"/>
            <a:ext cx="2560316" cy="323165"/>
          </a:xfrm>
          <a:prstGeom prst="rect">
            <a:avLst/>
          </a:prstGeom>
          <a:noFill/>
        </p:spPr>
        <p:txBody>
          <a:bodyPr wrap="none" rtlCol="0">
            <a:spAutoFit/>
          </a:bodyPr>
          <a:lstStyle/>
          <a:p>
            <a:pPr defTabSz="342900"/>
            <a:r>
              <a:rPr lang="en-US" sz="1500" dirty="0">
                <a:solidFill>
                  <a:prstClr val="black"/>
                </a:solidFill>
                <a:latin typeface="Montserrat"/>
              </a:rPr>
              <a:t>290 MeV/u </a:t>
            </a:r>
            <a:r>
              <a:rPr lang="en-US" sz="1500" baseline="30000" dirty="0">
                <a:solidFill>
                  <a:prstClr val="black"/>
                </a:solidFill>
                <a:latin typeface="Montserrat"/>
              </a:rPr>
              <a:t>12</a:t>
            </a:r>
            <a:r>
              <a:rPr lang="en-US" sz="1500" dirty="0">
                <a:solidFill>
                  <a:prstClr val="black"/>
                </a:solidFill>
                <a:latin typeface="Montserrat"/>
              </a:rPr>
              <a:t>C ion SOBP</a:t>
            </a:r>
            <a:endParaRPr lang="en-AU" sz="1500" dirty="0">
              <a:solidFill>
                <a:prstClr val="black"/>
              </a:solidFill>
              <a:latin typeface="Montserrat"/>
            </a:endParaRPr>
          </a:p>
        </p:txBody>
      </p:sp>
      <p:grpSp>
        <p:nvGrpSpPr>
          <p:cNvPr id="10" name="Group 9"/>
          <p:cNvGrpSpPr/>
          <p:nvPr/>
        </p:nvGrpSpPr>
        <p:grpSpPr>
          <a:xfrm>
            <a:off x="3627423" y="4014024"/>
            <a:ext cx="2629619" cy="956556"/>
            <a:chOff x="-114796" y="1180160"/>
            <a:chExt cx="4971216" cy="1204571"/>
          </a:xfrm>
        </p:grpSpPr>
        <mc:AlternateContent xmlns:mc="http://schemas.openxmlformats.org/markup-compatibility/2006" xmlns:a14="http://schemas.microsoft.com/office/drawing/2010/main">
          <mc:Choice Requires="a14">
            <p:sp>
              <p:nvSpPr>
                <p:cNvPr id="12" name="TextBox 11"/>
                <p:cNvSpPr txBox="1"/>
                <p:nvPr/>
              </p:nvSpPr>
              <p:spPr>
                <a:xfrm>
                  <a:off x="22754" y="2107732"/>
                  <a:ext cx="4696115" cy="276999"/>
                </a:xfrm>
                <a:prstGeom prst="rect">
                  <a:avLst/>
                </a:prstGeom>
                <a:solidFill>
                  <a:schemeClr val="bg1"/>
                </a:solidFill>
              </p:spPr>
              <p:txBody>
                <a:bodyPr wrap="square" rtlCol="0">
                  <a:spAutoFit/>
                </a:bodyPr>
                <a:lstStyle/>
                <a:p>
                  <a:pPr algn="ctr"/>
                  <a:r>
                    <a:rPr lang="en-AU" sz="1200" dirty="0">
                      <a:latin typeface="Arial" panose="020B0604020202020204" pitchFamily="34" charset="0"/>
                      <a:cs typeface="Arial" panose="020B0604020202020204" pitchFamily="34" charset="0"/>
                    </a:rPr>
                    <a:t> </a:t>
                  </a:r>
                  <a14:m>
                    <m:oMath xmlns:m="http://schemas.openxmlformats.org/officeDocument/2006/math">
                      <m:sSup>
                        <m:sSupPr>
                          <m:ctrlPr>
                            <a:rPr lang="en-AU" sz="1200" i="1" dirty="0">
                              <a:latin typeface="Cambria Math" panose="02040503050406030204" pitchFamily="18" charset="0"/>
                              <a:cs typeface="Lucinda S"/>
                            </a:rPr>
                          </m:ctrlPr>
                        </m:sSupPr>
                        <m:e>
                          <m:r>
                            <a:rPr lang="en-AU" sz="1200" i="1" dirty="0">
                              <a:latin typeface="Cambria Math" panose="02040503050406030204" pitchFamily="18" charset="0"/>
                              <a:cs typeface="Lucinda S"/>
                            </a:rPr>
                            <m:t>𝜇</m:t>
                          </m:r>
                        </m:e>
                        <m:sup>
                          <m:r>
                            <a:rPr lang="en-AU" sz="1200" i="1" dirty="0">
                              <a:latin typeface="Cambria Math" panose="02040503050406030204" pitchFamily="18" charset="0"/>
                              <a:cs typeface="Lucinda S"/>
                            </a:rPr>
                            <m:t>+</m:t>
                          </m:r>
                        </m:sup>
                      </m:sSup>
                    </m:oMath>
                  </a14:m>
                  <a:r>
                    <a:rPr lang="en-AU" sz="1200" dirty="0">
                      <a:latin typeface="Arial" panose="020B0604020202020204" pitchFamily="34" charset="0"/>
                      <a:cs typeface="Arial" panose="020B0604020202020204" pitchFamily="34" charset="0"/>
                    </a:rPr>
                    <a:t> microdosimeter probe in PMMA sheath</a:t>
                  </a:r>
                </a:p>
              </p:txBody>
            </p:sp>
          </mc:Choice>
          <mc:Fallback xmlns="">
            <p:sp>
              <p:nvSpPr>
                <p:cNvPr id="12" name="TextBox 11"/>
                <p:cNvSpPr txBox="1">
                  <a:spLocks noRot="1" noChangeAspect="1" noMove="1" noResize="1" noEditPoints="1" noAdjustHandles="1" noChangeArrowheads="1" noChangeShapeType="1" noTextEdit="1"/>
                </p:cNvSpPr>
                <p:nvPr/>
              </p:nvSpPr>
              <p:spPr>
                <a:xfrm>
                  <a:off x="22754" y="2107732"/>
                  <a:ext cx="4696115" cy="276999"/>
                </a:xfrm>
                <a:prstGeom prst="rect">
                  <a:avLst/>
                </a:prstGeom>
                <a:blipFill rotWithShape="1">
                  <a:blip r:embed="rId8"/>
                  <a:stretch>
                    <a:fillRect t="-2222" b="-15556"/>
                  </a:stretch>
                </a:blipFill>
              </p:spPr>
              <p:txBody>
                <a:bodyPr/>
                <a:lstStyle/>
                <a:p>
                  <a:r>
                    <a:rPr lang="en-AU">
                      <a:noFill/>
                    </a:rPr>
                    <a:t> </a:t>
                  </a:r>
                </a:p>
              </p:txBody>
            </p:sp>
          </mc:Fallback>
        </mc:AlternateContent>
        <p:pic>
          <p:nvPicPr>
            <p:cNvPr id="14"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796" y="1180160"/>
              <a:ext cx="4971216" cy="8767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4878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AU" sz="2400" dirty="0"/>
              <a:t>400MeV/u</a:t>
            </a:r>
            <a:r>
              <a:rPr lang="en-AU" sz="2400" baseline="30000" dirty="0"/>
              <a:t> 16</a:t>
            </a:r>
            <a:r>
              <a:rPr lang="en-AU" sz="2400" dirty="0"/>
              <a:t>O Ion Irradiation</a:t>
            </a:r>
          </a:p>
        </p:txBody>
      </p:sp>
      <p:sp>
        <p:nvSpPr>
          <p:cNvPr id="8" name="TextBox 7"/>
          <p:cNvSpPr txBox="1"/>
          <p:nvPr/>
        </p:nvSpPr>
        <p:spPr>
          <a:xfrm>
            <a:off x="4592370" y="3884815"/>
            <a:ext cx="4075386" cy="238527"/>
          </a:xfrm>
          <a:prstGeom prst="rect">
            <a:avLst/>
          </a:prstGeom>
          <a:solidFill>
            <a:schemeClr val="bg1"/>
          </a:solidFill>
        </p:spPr>
        <p:txBody>
          <a:bodyPr wrap="square" lIns="68580" tIns="34290" rIns="68580" bIns="34290" rtlCol="0">
            <a:spAutoFit/>
          </a:bodyPr>
          <a:lstStyle/>
          <a:p>
            <a:pPr algn="ctr"/>
            <a:r>
              <a:rPr lang="en-AU" sz="1100" dirty="0">
                <a:cs typeface="Lucinda S"/>
              </a:rPr>
              <a:t>Dose-mean lineal energy measured for 400 MeV/u </a:t>
            </a:r>
            <a:r>
              <a:rPr lang="en-AU" sz="1100" baseline="30000" dirty="0">
                <a:cs typeface="Lucinda S"/>
              </a:rPr>
              <a:t>16</a:t>
            </a:r>
            <a:r>
              <a:rPr lang="en-AU" sz="1100" dirty="0">
                <a:cs typeface="Lucinda S"/>
              </a:rPr>
              <a:t>O ions</a:t>
            </a:r>
          </a:p>
        </p:txBody>
      </p:sp>
      <mc:AlternateContent xmlns:mc="http://schemas.openxmlformats.org/markup-compatibility/2006" xmlns:a14="http://schemas.microsoft.com/office/drawing/2010/main">
        <mc:Choice Requires="a14">
          <p:sp>
            <p:nvSpPr>
              <p:cNvPr id="14" name="Content Placeholder 1"/>
              <p:cNvSpPr txBox="1">
                <a:spLocks/>
              </p:cNvSpPr>
              <p:nvPr/>
            </p:nvSpPr>
            <p:spPr bwMode="auto">
              <a:xfrm>
                <a:off x="228600" y="933068"/>
                <a:ext cx="5549462" cy="12785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defTabSz="685800"/>
                <a:r>
                  <a:rPr lang="en-AU" sz="1400" dirty="0"/>
                  <a:t>Parameters measured:</a:t>
                </a:r>
              </a:p>
              <a:p>
                <a:pPr lvl="1" defTabSz="685800"/>
                <a:r>
                  <a:rPr lang="en-AU" sz="1100" dirty="0"/>
                  <a:t>Physical dose</a:t>
                </a:r>
              </a:p>
              <a:p>
                <a:pPr lvl="1" defTabSz="685800"/>
                <a:r>
                  <a:rPr lang="en-AU" sz="1100" dirty="0"/>
                  <a:t>Dose-mean lineal energy (</a:t>
                </a:r>
                <a14:m>
                  <m:oMath xmlns:m="http://schemas.openxmlformats.org/officeDocument/2006/math">
                    <m:sSub>
                      <m:sSubPr>
                        <m:ctrlPr>
                          <a:rPr lang="en-AU" sz="1100" i="1">
                            <a:latin typeface="Cambria Math" panose="02040503050406030204" pitchFamily="18" charset="0"/>
                          </a:rPr>
                        </m:ctrlPr>
                      </m:sSubPr>
                      <m:e>
                        <m:r>
                          <a:rPr lang="en-AU" sz="1100" i="1">
                            <a:latin typeface="Cambria Math" panose="02040503050406030204" pitchFamily="18" charset="0"/>
                          </a:rPr>
                          <m:t>𝑦</m:t>
                        </m:r>
                      </m:e>
                      <m:sub>
                        <m:r>
                          <a:rPr lang="en-AU" sz="1100" i="1">
                            <a:latin typeface="Cambria Math" panose="02040503050406030204" pitchFamily="18" charset="0"/>
                          </a:rPr>
                          <m:t>𝐷</m:t>
                        </m:r>
                      </m:sub>
                    </m:sSub>
                  </m:oMath>
                </a14:m>
                <a:r>
                  <a:rPr lang="en-AU" sz="1100" dirty="0"/>
                  <a:t>)</a:t>
                </a:r>
              </a:p>
              <a:p>
                <a:pPr lvl="1" defTabSz="685800"/>
                <a:r>
                  <a:rPr lang="en-AU" sz="1100" dirty="0"/>
                  <a:t>Relative Biological Effectiveness (</a:t>
                </a:r>
                <a14:m>
                  <m:oMath xmlns:m="http://schemas.openxmlformats.org/officeDocument/2006/math">
                    <m:r>
                      <m:rPr>
                        <m:sty m:val="p"/>
                      </m:rPr>
                      <a:rPr lang="en-AU" sz="1100">
                        <a:latin typeface="Cambria Math" panose="02040503050406030204" pitchFamily="18" charset="0"/>
                      </a:rPr>
                      <m:t>RB</m:t>
                    </m:r>
                    <m:sSub>
                      <m:sSubPr>
                        <m:ctrlPr>
                          <a:rPr lang="en-AU" sz="1100" i="1">
                            <a:latin typeface="Cambria Math" panose="02040503050406030204" pitchFamily="18" charset="0"/>
                          </a:rPr>
                        </m:ctrlPr>
                      </m:sSubPr>
                      <m:e>
                        <m:r>
                          <m:rPr>
                            <m:sty m:val="p"/>
                          </m:rPr>
                          <a:rPr lang="en-AU" sz="1100">
                            <a:latin typeface="Cambria Math" panose="02040503050406030204" pitchFamily="18" charset="0"/>
                          </a:rPr>
                          <m:t>E</m:t>
                        </m:r>
                      </m:e>
                      <m:sub>
                        <m:r>
                          <a:rPr lang="en-AU" sz="1100">
                            <a:latin typeface="Cambria Math" panose="02040503050406030204" pitchFamily="18" charset="0"/>
                          </a:rPr>
                          <m:t>10</m:t>
                        </m:r>
                      </m:sub>
                    </m:sSub>
                  </m:oMath>
                </a14:m>
                <a:r>
                  <a:rPr lang="en-AU" sz="1100" dirty="0"/>
                  <a:t>)</a:t>
                </a:r>
              </a:p>
            </p:txBody>
          </p:sp>
        </mc:Choice>
        <mc:Fallback xmlns="">
          <p:sp>
            <p:nvSpPr>
              <p:cNvPr id="14" name="Content Placeholder 1"/>
              <p:cNvSpPr txBox="1">
                <a:spLocks noRot="1" noChangeAspect="1" noMove="1" noResize="1" noEditPoints="1" noAdjustHandles="1" noChangeArrowheads="1" noChangeShapeType="1" noTextEdit="1"/>
              </p:cNvSpPr>
              <p:nvPr/>
            </p:nvSpPr>
            <p:spPr bwMode="auto">
              <a:xfrm>
                <a:off x="304799" y="1244091"/>
                <a:ext cx="7399283" cy="1704666"/>
              </a:xfrm>
              <a:prstGeom prst="rect">
                <a:avLst/>
              </a:prstGeom>
              <a:blipFill rotWithShape="1">
                <a:blip r:embed="rId3"/>
                <a:stretch>
                  <a:fillRect t="-178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827" y="1950522"/>
            <a:ext cx="3206496" cy="2112088"/>
          </a:xfrm>
          <a:prstGeom prst="rect">
            <a:avLst/>
          </a:prstGeom>
        </p:spPr>
      </p:pic>
      <p:sp>
        <p:nvSpPr>
          <p:cNvPr id="9" name="TextBox 8"/>
          <p:cNvSpPr txBox="1"/>
          <p:nvPr/>
        </p:nvSpPr>
        <p:spPr>
          <a:xfrm>
            <a:off x="730423" y="4198719"/>
            <a:ext cx="3072899" cy="407804"/>
          </a:xfrm>
          <a:prstGeom prst="rect">
            <a:avLst/>
          </a:prstGeom>
          <a:noFill/>
        </p:spPr>
        <p:txBody>
          <a:bodyPr wrap="square" lIns="68580" tIns="34290" rIns="68580" bIns="34290" rtlCol="0">
            <a:spAutoFit/>
          </a:bodyPr>
          <a:lstStyle/>
          <a:p>
            <a:pPr algn="just"/>
            <a:r>
              <a:rPr lang="en-AU" sz="1100" dirty="0">
                <a:cs typeface="Lucinda S"/>
              </a:rPr>
              <a:t>Physical dose distribution of 400 MeV/u </a:t>
            </a:r>
            <a:r>
              <a:rPr lang="en-AU" sz="1100" baseline="30000" dirty="0">
                <a:cs typeface="Lucinda S"/>
              </a:rPr>
              <a:t>16</a:t>
            </a:r>
            <a:r>
              <a:rPr lang="en-AU" sz="1100" dirty="0">
                <a:cs typeface="Lucinda S"/>
              </a:rPr>
              <a:t>O ions</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9715" y="1347477"/>
            <a:ext cx="3119146" cy="2430000"/>
          </a:xfrm>
          <a:prstGeom prst="rect">
            <a:avLst/>
          </a:prstGeom>
        </p:spPr>
      </p:pic>
    </p:spTree>
    <p:extLst>
      <p:ext uri="{BB962C8B-B14F-4D97-AF65-F5344CB8AC3E}">
        <p14:creationId xmlns:p14="http://schemas.microsoft.com/office/powerpoint/2010/main" val="177100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8626" y="2481008"/>
            <a:ext cx="3119146" cy="2430000"/>
          </a:xfrm>
          <a:prstGeom prst="rect">
            <a:avLst/>
          </a:prstGeom>
        </p:spPr>
      </p:pic>
      <p:sp>
        <p:nvSpPr>
          <p:cNvPr id="8" name="TextBox 7"/>
          <p:cNvSpPr txBox="1"/>
          <p:nvPr/>
        </p:nvSpPr>
        <p:spPr>
          <a:xfrm>
            <a:off x="6224972" y="3245137"/>
            <a:ext cx="2388431" cy="746358"/>
          </a:xfrm>
          <a:prstGeom prst="rect">
            <a:avLst/>
          </a:prstGeom>
          <a:noFill/>
        </p:spPr>
        <p:txBody>
          <a:bodyPr wrap="square" lIns="68580" tIns="34290" rIns="68580" bIns="34290" rtlCol="0">
            <a:spAutoFit/>
          </a:bodyPr>
          <a:lstStyle/>
          <a:p>
            <a:pPr algn="just"/>
            <a:r>
              <a:rPr lang="en-AU" sz="1100" dirty="0">
                <a:cs typeface="Lucinda S"/>
              </a:rPr>
              <a:t>Dose mean lineal energy and RBE</a:t>
            </a:r>
            <a:r>
              <a:rPr lang="en-AU" sz="1100" baseline="-25000" dirty="0">
                <a:cs typeface="Lucinda S"/>
              </a:rPr>
              <a:t>10</a:t>
            </a:r>
            <a:r>
              <a:rPr lang="en-AU" sz="1100" dirty="0">
                <a:cs typeface="Lucinda S"/>
              </a:rPr>
              <a:t> distribution with </a:t>
            </a:r>
            <a:r>
              <a:rPr lang="en-AU" sz="1100" dirty="0" err="1">
                <a:cs typeface="Lucinda S"/>
              </a:rPr>
              <a:t>microdosimetric</a:t>
            </a:r>
            <a:r>
              <a:rPr lang="en-AU" sz="1100" dirty="0">
                <a:cs typeface="Lucinda S"/>
              </a:rPr>
              <a:t> spectra for each region along the Bragg Peak</a:t>
            </a:r>
          </a:p>
        </p:txBody>
      </p:sp>
      <p:sp>
        <p:nvSpPr>
          <p:cNvPr id="9" name="TextBox 8"/>
          <p:cNvSpPr txBox="1"/>
          <p:nvPr/>
        </p:nvSpPr>
        <p:spPr>
          <a:xfrm>
            <a:off x="346026" y="3435399"/>
            <a:ext cx="2246960" cy="346249"/>
          </a:xfrm>
          <a:prstGeom prst="rect">
            <a:avLst/>
          </a:prstGeom>
          <a:noFill/>
        </p:spPr>
        <p:txBody>
          <a:bodyPr wrap="square" lIns="68580" tIns="34290" rIns="68580" bIns="34290" rtlCol="0">
            <a:spAutoFit/>
          </a:bodyPr>
          <a:lstStyle/>
          <a:p>
            <a:r>
              <a:rPr lang="en-AU" b="1" dirty="0"/>
              <a:t>400 MeV/u </a:t>
            </a:r>
            <a:r>
              <a:rPr lang="en-AU" b="1" baseline="30000" dirty="0"/>
              <a:t>16</a:t>
            </a:r>
            <a:r>
              <a:rPr lang="en-AU" b="1" dirty="0"/>
              <a:t>O Ions</a:t>
            </a:r>
          </a:p>
        </p:txBody>
      </p:sp>
      <p:grpSp>
        <p:nvGrpSpPr>
          <p:cNvPr id="12" name="Group 11"/>
          <p:cNvGrpSpPr/>
          <p:nvPr/>
        </p:nvGrpSpPr>
        <p:grpSpPr>
          <a:xfrm>
            <a:off x="128829" y="104185"/>
            <a:ext cx="4456285" cy="4431817"/>
            <a:chOff x="171772" y="138913"/>
            <a:chExt cx="5941713" cy="5909089"/>
          </a:xfrm>
        </p:grpSpPr>
        <p:sp>
          <p:nvSpPr>
            <p:cNvPr id="13" name="TextBox 12"/>
            <p:cNvSpPr txBox="1"/>
            <p:nvPr/>
          </p:nvSpPr>
          <p:spPr>
            <a:xfrm>
              <a:off x="4704669" y="5740226"/>
              <a:ext cx="234212" cy="307776"/>
            </a:xfrm>
            <a:prstGeom prst="rect">
              <a:avLst/>
            </a:prstGeom>
            <a:noFill/>
          </p:spPr>
          <p:txBody>
            <a:bodyPr wrap="square" rtlCol="0">
              <a:spAutoFit/>
            </a:bodyPr>
            <a:lstStyle/>
            <a:p>
              <a:r>
                <a:rPr lang="en-AU" sz="900" dirty="0"/>
                <a:t>A</a:t>
              </a:r>
            </a:p>
          </p:txBody>
        </p:sp>
        <p:sp>
          <p:nvSpPr>
            <p:cNvPr id="14" name="TextBox 13"/>
            <p:cNvSpPr txBox="1"/>
            <p:nvPr/>
          </p:nvSpPr>
          <p:spPr>
            <a:xfrm>
              <a:off x="5276196" y="5649226"/>
              <a:ext cx="348813" cy="307776"/>
            </a:xfrm>
            <a:prstGeom prst="rect">
              <a:avLst/>
            </a:prstGeom>
            <a:noFill/>
          </p:spPr>
          <p:txBody>
            <a:bodyPr wrap="none" rtlCol="0">
              <a:spAutoFit/>
            </a:bodyPr>
            <a:lstStyle/>
            <a:p>
              <a:r>
                <a:rPr lang="en-AU" sz="900" dirty="0">
                  <a:solidFill>
                    <a:srgbClr val="0000CC"/>
                  </a:solidFill>
                </a:rPr>
                <a:t>B</a:t>
              </a:r>
            </a:p>
          </p:txBody>
        </p:sp>
        <p:sp>
          <p:nvSpPr>
            <p:cNvPr id="15" name="TextBox 14"/>
            <p:cNvSpPr txBox="1"/>
            <p:nvPr/>
          </p:nvSpPr>
          <p:spPr>
            <a:xfrm>
              <a:off x="5756122" y="5521197"/>
              <a:ext cx="357363" cy="307776"/>
            </a:xfrm>
            <a:prstGeom prst="rect">
              <a:avLst/>
            </a:prstGeom>
            <a:noFill/>
          </p:spPr>
          <p:txBody>
            <a:bodyPr wrap="none" rtlCol="0">
              <a:spAutoFit/>
            </a:bodyPr>
            <a:lstStyle/>
            <a:p>
              <a:r>
                <a:rPr lang="en-AU" sz="900" dirty="0">
                  <a:solidFill>
                    <a:srgbClr val="FF0000"/>
                  </a:solidFill>
                </a:rPr>
                <a:t>C</a:t>
              </a:r>
            </a:p>
          </p:txBody>
        </p:sp>
        <p:grpSp>
          <p:nvGrpSpPr>
            <p:cNvPr id="11" name="Group 10"/>
            <p:cNvGrpSpPr/>
            <p:nvPr/>
          </p:nvGrpSpPr>
          <p:grpSpPr>
            <a:xfrm>
              <a:off x="171772" y="138913"/>
              <a:ext cx="4532897" cy="5755201"/>
              <a:chOff x="171772" y="138913"/>
              <a:chExt cx="4532897" cy="5755201"/>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772" y="148438"/>
                <a:ext cx="3652482" cy="2880000"/>
              </a:xfrm>
              <a:prstGeom prst="rect">
                <a:avLst/>
              </a:prstGeom>
            </p:spPr>
          </p:pic>
          <p:cxnSp>
            <p:nvCxnSpPr>
              <p:cNvPr id="17" name="Straight Arrow Connector 16"/>
              <p:cNvCxnSpPr>
                <a:stCxn id="13" idx="1"/>
              </p:cNvCxnSpPr>
              <p:nvPr/>
            </p:nvCxnSpPr>
            <p:spPr>
              <a:xfrm flipH="1" flipV="1">
                <a:off x="3070386" y="3184897"/>
                <a:ext cx="1634283" cy="27092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389753" y="3405651"/>
                <a:ext cx="1791876" cy="348813"/>
              </a:xfrm>
              <a:prstGeom prst="rect">
                <a:avLst/>
              </a:prstGeom>
              <a:noFill/>
            </p:spPr>
            <p:txBody>
              <a:bodyPr wrap="square" rtlCol="0">
                <a:spAutoFit/>
              </a:bodyPr>
              <a:lstStyle/>
              <a:p>
                <a:r>
                  <a:rPr lang="en-AU" sz="1100" b="1" dirty="0">
                    <a:solidFill>
                      <a:prstClr val="black"/>
                    </a:solidFill>
                    <a:latin typeface="Lucida Sans Unicode"/>
                    <a:cs typeface="Lucinda S"/>
                  </a:rPr>
                  <a:t>Entrance</a:t>
                </a:r>
                <a:endParaRPr lang="en-AU" b="1" dirty="0">
                  <a:solidFill>
                    <a:schemeClr val="tx1"/>
                  </a:solidFill>
                </a:endParaRPr>
              </a:p>
            </p:txBody>
          </p:sp>
          <p:sp>
            <p:nvSpPr>
              <p:cNvPr id="20" name="TextBox 19"/>
              <p:cNvSpPr txBox="1"/>
              <p:nvPr/>
            </p:nvSpPr>
            <p:spPr>
              <a:xfrm>
                <a:off x="1897151" y="138913"/>
                <a:ext cx="234212" cy="307776"/>
              </a:xfrm>
              <a:prstGeom prst="rect">
                <a:avLst/>
              </a:prstGeom>
              <a:noFill/>
            </p:spPr>
            <p:txBody>
              <a:bodyPr wrap="square" rtlCol="0">
                <a:spAutoFit/>
              </a:bodyPr>
              <a:lstStyle/>
              <a:p>
                <a:r>
                  <a:rPr lang="en-AU" sz="900" dirty="0"/>
                  <a:t>A</a:t>
                </a:r>
              </a:p>
            </p:txBody>
          </p:sp>
          <p:sp>
            <p:nvSpPr>
              <p:cNvPr id="25" name="TextBox 24"/>
              <p:cNvSpPr txBox="1"/>
              <p:nvPr/>
            </p:nvSpPr>
            <p:spPr>
              <a:xfrm>
                <a:off x="2036113" y="497262"/>
                <a:ext cx="348813" cy="307776"/>
              </a:xfrm>
              <a:prstGeom prst="rect">
                <a:avLst/>
              </a:prstGeom>
              <a:noFill/>
            </p:spPr>
            <p:txBody>
              <a:bodyPr wrap="none" rtlCol="0">
                <a:spAutoFit/>
              </a:bodyPr>
              <a:lstStyle/>
              <a:p>
                <a:r>
                  <a:rPr lang="en-AU" sz="900" dirty="0">
                    <a:solidFill>
                      <a:srgbClr val="0000CC"/>
                    </a:solidFill>
                  </a:rPr>
                  <a:t>B</a:t>
                </a:r>
              </a:p>
            </p:txBody>
          </p:sp>
          <p:sp>
            <p:nvSpPr>
              <p:cNvPr id="26" name="TextBox 25"/>
              <p:cNvSpPr txBox="1"/>
              <p:nvPr/>
            </p:nvSpPr>
            <p:spPr>
              <a:xfrm>
                <a:off x="2227367" y="1449938"/>
                <a:ext cx="357363" cy="307776"/>
              </a:xfrm>
              <a:prstGeom prst="rect">
                <a:avLst/>
              </a:prstGeom>
              <a:noFill/>
            </p:spPr>
            <p:txBody>
              <a:bodyPr wrap="none" rtlCol="0">
                <a:spAutoFit/>
              </a:bodyPr>
              <a:lstStyle/>
              <a:p>
                <a:r>
                  <a:rPr lang="en-AU" sz="900" dirty="0">
                    <a:solidFill>
                      <a:srgbClr val="FF0000"/>
                    </a:solidFill>
                  </a:rPr>
                  <a:t>C</a:t>
                </a:r>
              </a:p>
            </p:txBody>
          </p:sp>
        </p:grpSp>
      </p:grpSp>
      <p:grpSp>
        <p:nvGrpSpPr>
          <p:cNvPr id="43" name="Group 42"/>
          <p:cNvGrpSpPr/>
          <p:nvPr/>
        </p:nvGrpSpPr>
        <p:grpSpPr>
          <a:xfrm>
            <a:off x="3179270" y="111329"/>
            <a:ext cx="2733212" cy="4158078"/>
            <a:chOff x="4239027" y="148438"/>
            <a:chExt cx="3644282" cy="5544104"/>
          </a:xfrm>
        </p:grpSpPr>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39027" y="148438"/>
              <a:ext cx="3644282" cy="2880000"/>
            </a:xfrm>
            <a:prstGeom prst="rect">
              <a:avLst/>
            </a:prstGeom>
          </p:spPr>
        </p:pic>
        <p:cxnSp>
          <p:nvCxnSpPr>
            <p:cNvPr id="19" name="Straight Arrow Connector 18"/>
            <p:cNvCxnSpPr>
              <a:stCxn id="32" idx="0"/>
            </p:cNvCxnSpPr>
            <p:nvPr/>
          </p:nvCxnSpPr>
          <p:spPr>
            <a:xfrm flipH="1" flipV="1">
              <a:off x="6265531" y="1952198"/>
              <a:ext cx="56436" cy="1444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058068" y="1897495"/>
              <a:ext cx="1791876" cy="348813"/>
            </a:xfrm>
            <a:prstGeom prst="rect">
              <a:avLst/>
            </a:prstGeom>
            <a:noFill/>
          </p:spPr>
          <p:txBody>
            <a:bodyPr wrap="square" rtlCol="0">
              <a:spAutoFit/>
            </a:bodyPr>
            <a:lstStyle/>
            <a:p>
              <a:r>
                <a:rPr lang="en-AU" sz="1100" b="1" dirty="0">
                  <a:solidFill>
                    <a:prstClr val="black"/>
                  </a:solidFill>
                  <a:latin typeface="Lucida Sans Unicode"/>
                  <a:cs typeface="Lucinda S"/>
                </a:rPr>
                <a:t>Bragg Peak</a:t>
              </a:r>
              <a:endParaRPr lang="en-AU" b="1" dirty="0">
                <a:solidFill>
                  <a:schemeClr val="tx1"/>
                </a:solidFill>
              </a:endParaRPr>
            </a:p>
          </p:txBody>
        </p:sp>
        <p:sp>
          <p:nvSpPr>
            <p:cNvPr id="16" name="TextBox 15"/>
            <p:cNvSpPr txBox="1"/>
            <p:nvPr/>
          </p:nvSpPr>
          <p:spPr>
            <a:xfrm>
              <a:off x="6264165" y="5384766"/>
              <a:ext cx="365912" cy="307776"/>
            </a:xfrm>
            <a:prstGeom prst="rect">
              <a:avLst/>
            </a:prstGeom>
            <a:noFill/>
          </p:spPr>
          <p:txBody>
            <a:bodyPr wrap="none" rtlCol="0">
              <a:spAutoFit/>
            </a:bodyPr>
            <a:lstStyle/>
            <a:p>
              <a:r>
                <a:rPr lang="en-AU" sz="900" dirty="0">
                  <a:solidFill>
                    <a:srgbClr val="FF9900"/>
                  </a:solidFill>
                </a:rPr>
                <a:t>G</a:t>
              </a:r>
            </a:p>
          </p:txBody>
        </p:sp>
        <p:sp>
          <p:nvSpPr>
            <p:cNvPr id="27" name="TextBox 26"/>
            <p:cNvSpPr txBox="1"/>
            <p:nvPr/>
          </p:nvSpPr>
          <p:spPr>
            <a:xfrm>
              <a:off x="6607071" y="170853"/>
              <a:ext cx="234212" cy="307776"/>
            </a:xfrm>
            <a:prstGeom prst="rect">
              <a:avLst/>
            </a:prstGeom>
            <a:noFill/>
          </p:spPr>
          <p:txBody>
            <a:bodyPr wrap="square" rtlCol="0">
              <a:spAutoFit/>
            </a:bodyPr>
            <a:lstStyle/>
            <a:p>
              <a:r>
                <a:rPr lang="en-AU" sz="900" dirty="0"/>
                <a:t>D</a:t>
              </a:r>
            </a:p>
          </p:txBody>
        </p:sp>
        <p:sp>
          <p:nvSpPr>
            <p:cNvPr id="28" name="TextBox 27"/>
            <p:cNvSpPr txBox="1"/>
            <p:nvPr/>
          </p:nvSpPr>
          <p:spPr>
            <a:xfrm>
              <a:off x="6818675" y="1164469"/>
              <a:ext cx="348813" cy="307776"/>
            </a:xfrm>
            <a:prstGeom prst="rect">
              <a:avLst/>
            </a:prstGeom>
            <a:noFill/>
          </p:spPr>
          <p:txBody>
            <a:bodyPr wrap="none" rtlCol="0">
              <a:spAutoFit/>
            </a:bodyPr>
            <a:lstStyle/>
            <a:p>
              <a:r>
                <a:rPr lang="en-AU" sz="900" dirty="0">
                  <a:solidFill>
                    <a:srgbClr val="0000CC"/>
                  </a:solidFill>
                </a:rPr>
                <a:t>E</a:t>
              </a:r>
            </a:p>
          </p:txBody>
        </p:sp>
        <p:sp>
          <p:nvSpPr>
            <p:cNvPr id="29" name="TextBox 28"/>
            <p:cNvSpPr txBox="1"/>
            <p:nvPr/>
          </p:nvSpPr>
          <p:spPr>
            <a:xfrm>
              <a:off x="6968776" y="1993446"/>
              <a:ext cx="340264" cy="307776"/>
            </a:xfrm>
            <a:prstGeom prst="rect">
              <a:avLst/>
            </a:prstGeom>
            <a:noFill/>
          </p:spPr>
          <p:txBody>
            <a:bodyPr wrap="none" rtlCol="0">
              <a:spAutoFit/>
            </a:bodyPr>
            <a:lstStyle/>
            <a:p>
              <a:r>
                <a:rPr lang="en-AU" sz="900" dirty="0">
                  <a:solidFill>
                    <a:srgbClr val="FF0000"/>
                  </a:solidFill>
                </a:rPr>
                <a:t>F</a:t>
              </a:r>
            </a:p>
          </p:txBody>
        </p:sp>
        <p:sp>
          <p:nvSpPr>
            <p:cNvPr id="30" name="TextBox 29"/>
            <p:cNvSpPr txBox="1"/>
            <p:nvPr/>
          </p:nvSpPr>
          <p:spPr>
            <a:xfrm>
              <a:off x="7377962" y="2131945"/>
              <a:ext cx="365912" cy="307776"/>
            </a:xfrm>
            <a:prstGeom prst="rect">
              <a:avLst/>
            </a:prstGeom>
            <a:noFill/>
          </p:spPr>
          <p:txBody>
            <a:bodyPr wrap="none" rtlCol="0">
              <a:spAutoFit/>
            </a:bodyPr>
            <a:lstStyle/>
            <a:p>
              <a:r>
                <a:rPr lang="en-AU" sz="900" dirty="0">
                  <a:solidFill>
                    <a:srgbClr val="FF9900"/>
                  </a:solidFill>
                </a:rPr>
                <a:t>G</a:t>
              </a:r>
            </a:p>
          </p:txBody>
        </p:sp>
        <p:sp>
          <p:nvSpPr>
            <p:cNvPr id="31" name="TextBox 30"/>
            <p:cNvSpPr txBox="1"/>
            <p:nvPr/>
          </p:nvSpPr>
          <p:spPr>
            <a:xfrm>
              <a:off x="6268975" y="5044041"/>
              <a:ext cx="340264" cy="307776"/>
            </a:xfrm>
            <a:prstGeom prst="rect">
              <a:avLst/>
            </a:prstGeom>
            <a:noFill/>
          </p:spPr>
          <p:txBody>
            <a:bodyPr wrap="none" rtlCol="0">
              <a:spAutoFit/>
            </a:bodyPr>
            <a:lstStyle/>
            <a:p>
              <a:r>
                <a:rPr lang="en-AU" sz="900" dirty="0">
                  <a:solidFill>
                    <a:srgbClr val="FF0000"/>
                  </a:solidFill>
                </a:rPr>
                <a:t>F</a:t>
              </a:r>
            </a:p>
          </p:txBody>
        </p:sp>
        <p:sp>
          <p:nvSpPr>
            <p:cNvPr id="32" name="TextBox 31"/>
            <p:cNvSpPr txBox="1"/>
            <p:nvPr/>
          </p:nvSpPr>
          <p:spPr>
            <a:xfrm>
              <a:off x="6147560" y="3396354"/>
              <a:ext cx="348813" cy="307776"/>
            </a:xfrm>
            <a:prstGeom prst="rect">
              <a:avLst/>
            </a:prstGeom>
            <a:noFill/>
          </p:spPr>
          <p:txBody>
            <a:bodyPr wrap="none" rtlCol="0">
              <a:spAutoFit/>
            </a:bodyPr>
            <a:lstStyle/>
            <a:p>
              <a:r>
                <a:rPr lang="en-AU" sz="900" dirty="0">
                  <a:solidFill>
                    <a:srgbClr val="0000CC"/>
                  </a:solidFill>
                </a:rPr>
                <a:t>E</a:t>
              </a:r>
            </a:p>
          </p:txBody>
        </p:sp>
        <p:sp>
          <p:nvSpPr>
            <p:cNvPr id="33" name="TextBox 32"/>
            <p:cNvSpPr txBox="1"/>
            <p:nvPr/>
          </p:nvSpPr>
          <p:spPr>
            <a:xfrm>
              <a:off x="6018579" y="3639905"/>
              <a:ext cx="234212" cy="307776"/>
            </a:xfrm>
            <a:prstGeom prst="rect">
              <a:avLst/>
            </a:prstGeom>
            <a:noFill/>
          </p:spPr>
          <p:txBody>
            <a:bodyPr wrap="square" rtlCol="0">
              <a:spAutoFit/>
            </a:bodyPr>
            <a:lstStyle/>
            <a:p>
              <a:r>
                <a:rPr lang="en-AU" sz="900" dirty="0"/>
                <a:t>D</a:t>
              </a:r>
            </a:p>
          </p:txBody>
        </p:sp>
      </p:grpSp>
      <p:grpSp>
        <p:nvGrpSpPr>
          <p:cNvPr id="44" name="Group 43"/>
          <p:cNvGrpSpPr/>
          <p:nvPr/>
        </p:nvGrpSpPr>
        <p:grpSpPr>
          <a:xfrm>
            <a:off x="4720189" y="74002"/>
            <a:ext cx="3994073" cy="4422714"/>
            <a:chOff x="6293584" y="98669"/>
            <a:chExt cx="5325431" cy="5896951"/>
          </a:xfrm>
        </p:grpSpPr>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99962" y="98669"/>
              <a:ext cx="3319053" cy="2879999"/>
            </a:xfrm>
            <a:prstGeom prst="rect">
              <a:avLst/>
            </a:prstGeom>
          </p:spPr>
        </p:pic>
        <p:cxnSp>
          <p:nvCxnSpPr>
            <p:cNvPr id="21" name="Straight Arrow Connector 20"/>
            <p:cNvCxnSpPr/>
            <p:nvPr/>
          </p:nvCxnSpPr>
          <p:spPr>
            <a:xfrm flipV="1">
              <a:off x="6548218" y="2900662"/>
              <a:ext cx="2364554" cy="21415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67127" y="3605049"/>
              <a:ext cx="1791876" cy="348813"/>
            </a:xfrm>
            <a:prstGeom prst="rect">
              <a:avLst/>
            </a:prstGeom>
            <a:noFill/>
          </p:spPr>
          <p:txBody>
            <a:bodyPr wrap="square" rtlCol="0">
              <a:spAutoFit/>
            </a:bodyPr>
            <a:lstStyle/>
            <a:p>
              <a:r>
                <a:rPr lang="en-AU" sz="1100" b="1" dirty="0">
                  <a:solidFill>
                    <a:prstClr val="black"/>
                  </a:solidFill>
                  <a:latin typeface="Lucida Sans Unicode"/>
                  <a:cs typeface="Lucinda S"/>
                </a:rPr>
                <a:t>Downstream</a:t>
              </a:r>
              <a:endParaRPr lang="en-AU" b="1" dirty="0">
                <a:solidFill>
                  <a:schemeClr val="tx1"/>
                </a:solidFill>
              </a:endParaRPr>
            </a:p>
          </p:txBody>
        </p:sp>
        <p:sp>
          <p:nvSpPr>
            <p:cNvPr id="34" name="TextBox 33"/>
            <p:cNvSpPr txBox="1"/>
            <p:nvPr/>
          </p:nvSpPr>
          <p:spPr>
            <a:xfrm>
              <a:off x="7532033" y="5687844"/>
              <a:ext cx="348813" cy="307776"/>
            </a:xfrm>
            <a:prstGeom prst="rect">
              <a:avLst/>
            </a:prstGeom>
            <a:noFill/>
          </p:spPr>
          <p:txBody>
            <a:bodyPr wrap="none" rtlCol="0">
              <a:spAutoFit/>
            </a:bodyPr>
            <a:lstStyle/>
            <a:p>
              <a:r>
                <a:rPr lang="en-AU" sz="900" dirty="0">
                  <a:solidFill>
                    <a:srgbClr val="FF9900"/>
                  </a:solidFill>
                </a:rPr>
                <a:t>K</a:t>
              </a:r>
            </a:p>
          </p:txBody>
        </p:sp>
        <p:sp>
          <p:nvSpPr>
            <p:cNvPr id="35" name="TextBox 34"/>
            <p:cNvSpPr txBox="1"/>
            <p:nvPr/>
          </p:nvSpPr>
          <p:spPr>
            <a:xfrm>
              <a:off x="7133609" y="5465589"/>
              <a:ext cx="323165" cy="307776"/>
            </a:xfrm>
            <a:prstGeom prst="rect">
              <a:avLst/>
            </a:prstGeom>
            <a:noFill/>
          </p:spPr>
          <p:txBody>
            <a:bodyPr wrap="none" rtlCol="0">
              <a:spAutoFit/>
            </a:bodyPr>
            <a:lstStyle/>
            <a:p>
              <a:r>
                <a:rPr lang="en-AU" sz="900" dirty="0">
                  <a:solidFill>
                    <a:srgbClr val="FF0000"/>
                  </a:solidFill>
                </a:rPr>
                <a:t>J</a:t>
              </a:r>
            </a:p>
          </p:txBody>
        </p:sp>
        <p:sp>
          <p:nvSpPr>
            <p:cNvPr id="36" name="TextBox 35"/>
            <p:cNvSpPr txBox="1"/>
            <p:nvPr/>
          </p:nvSpPr>
          <p:spPr>
            <a:xfrm>
              <a:off x="6715529" y="5236891"/>
              <a:ext cx="288968" cy="307776"/>
            </a:xfrm>
            <a:prstGeom prst="rect">
              <a:avLst/>
            </a:prstGeom>
            <a:noFill/>
          </p:spPr>
          <p:txBody>
            <a:bodyPr wrap="none" rtlCol="0">
              <a:spAutoFit/>
            </a:bodyPr>
            <a:lstStyle/>
            <a:p>
              <a:r>
                <a:rPr lang="en-AU" sz="900" dirty="0">
                  <a:solidFill>
                    <a:srgbClr val="0000CC"/>
                  </a:solidFill>
                </a:rPr>
                <a:t>I</a:t>
              </a:r>
            </a:p>
          </p:txBody>
        </p:sp>
        <p:sp>
          <p:nvSpPr>
            <p:cNvPr id="37" name="TextBox 36"/>
            <p:cNvSpPr txBox="1"/>
            <p:nvPr/>
          </p:nvSpPr>
          <p:spPr>
            <a:xfrm>
              <a:off x="6293584" y="5665236"/>
              <a:ext cx="234212" cy="307776"/>
            </a:xfrm>
            <a:prstGeom prst="rect">
              <a:avLst/>
            </a:prstGeom>
            <a:noFill/>
          </p:spPr>
          <p:txBody>
            <a:bodyPr wrap="square" rtlCol="0">
              <a:spAutoFit/>
            </a:bodyPr>
            <a:lstStyle/>
            <a:p>
              <a:r>
                <a:rPr lang="en-AU" sz="900" dirty="0"/>
                <a:t>H</a:t>
              </a:r>
            </a:p>
          </p:txBody>
        </p:sp>
        <p:sp>
          <p:nvSpPr>
            <p:cNvPr id="38" name="TextBox 37"/>
            <p:cNvSpPr txBox="1"/>
            <p:nvPr/>
          </p:nvSpPr>
          <p:spPr>
            <a:xfrm>
              <a:off x="8902707" y="2066773"/>
              <a:ext cx="234212" cy="307776"/>
            </a:xfrm>
            <a:prstGeom prst="rect">
              <a:avLst/>
            </a:prstGeom>
            <a:noFill/>
          </p:spPr>
          <p:txBody>
            <a:bodyPr wrap="square" rtlCol="0">
              <a:spAutoFit/>
            </a:bodyPr>
            <a:lstStyle/>
            <a:p>
              <a:r>
                <a:rPr lang="en-AU" sz="900" dirty="0"/>
                <a:t>H</a:t>
              </a:r>
            </a:p>
          </p:txBody>
        </p:sp>
        <p:sp>
          <p:nvSpPr>
            <p:cNvPr id="39" name="TextBox 38"/>
            <p:cNvSpPr txBox="1"/>
            <p:nvPr/>
          </p:nvSpPr>
          <p:spPr>
            <a:xfrm>
              <a:off x="8927087" y="1819401"/>
              <a:ext cx="288968" cy="307776"/>
            </a:xfrm>
            <a:prstGeom prst="rect">
              <a:avLst/>
            </a:prstGeom>
            <a:noFill/>
          </p:spPr>
          <p:txBody>
            <a:bodyPr wrap="none" rtlCol="0">
              <a:spAutoFit/>
            </a:bodyPr>
            <a:lstStyle/>
            <a:p>
              <a:r>
                <a:rPr lang="en-AU" sz="900" dirty="0">
                  <a:solidFill>
                    <a:srgbClr val="0000CC"/>
                  </a:solidFill>
                </a:rPr>
                <a:t>I</a:t>
              </a:r>
            </a:p>
          </p:txBody>
        </p:sp>
        <p:sp>
          <p:nvSpPr>
            <p:cNvPr id="40" name="TextBox 39"/>
            <p:cNvSpPr txBox="1"/>
            <p:nvPr/>
          </p:nvSpPr>
          <p:spPr>
            <a:xfrm>
              <a:off x="8893425" y="1286951"/>
              <a:ext cx="323165" cy="307776"/>
            </a:xfrm>
            <a:prstGeom prst="rect">
              <a:avLst/>
            </a:prstGeom>
            <a:noFill/>
          </p:spPr>
          <p:txBody>
            <a:bodyPr wrap="none" rtlCol="0">
              <a:spAutoFit/>
            </a:bodyPr>
            <a:lstStyle/>
            <a:p>
              <a:r>
                <a:rPr lang="en-AU" sz="900" dirty="0">
                  <a:solidFill>
                    <a:srgbClr val="FF0000"/>
                  </a:solidFill>
                </a:rPr>
                <a:t>J</a:t>
              </a:r>
            </a:p>
          </p:txBody>
        </p:sp>
        <p:sp>
          <p:nvSpPr>
            <p:cNvPr id="41" name="TextBox 40"/>
            <p:cNvSpPr txBox="1"/>
            <p:nvPr/>
          </p:nvSpPr>
          <p:spPr>
            <a:xfrm>
              <a:off x="8876184" y="365924"/>
              <a:ext cx="348813" cy="307776"/>
            </a:xfrm>
            <a:prstGeom prst="rect">
              <a:avLst/>
            </a:prstGeom>
            <a:noFill/>
          </p:spPr>
          <p:txBody>
            <a:bodyPr wrap="none" rtlCol="0">
              <a:spAutoFit/>
            </a:bodyPr>
            <a:lstStyle/>
            <a:p>
              <a:r>
                <a:rPr lang="en-AU" sz="900" dirty="0">
                  <a:solidFill>
                    <a:srgbClr val="FF9900"/>
                  </a:solidFill>
                </a:rPr>
                <a:t>K</a:t>
              </a:r>
            </a:p>
          </p:txBody>
        </p:sp>
      </p:grpSp>
      <p:pic>
        <p:nvPicPr>
          <p:cNvPr id="45" name="Picture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48626" y="2481008"/>
            <a:ext cx="3176720" cy="2430000"/>
          </a:xfrm>
          <a:prstGeom prst="rect">
            <a:avLst/>
          </a:prstGeom>
        </p:spPr>
      </p:pic>
    </p:spTree>
    <p:extLst>
      <p:ext uri="{BB962C8B-B14F-4D97-AF65-F5344CB8AC3E}">
        <p14:creationId xmlns:p14="http://schemas.microsoft.com/office/powerpoint/2010/main" val="1736691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circle(in)">
                                      <p:cBhvr>
                                        <p:cTn id="22"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73880" y="903577"/>
            <a:ext cx="2713944" cy="2172230"/>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306382" y="3075806"/>
            <a:ext cx="2681443" cy="2061015"/>
          </a:xfrm>
          <a:prstGeom prst="rect">
            <a:avLst/>
          </a:prstGeom>
        </p:spPr>
      </p:pic>
      <p:sp>
        <p:nvSpPr>
          <p:cNvPr id="6" name="TextBox 5"/>
          <p:cNvSpPr txBox="1"/>
          <p:nvPr/>
        </p:nvSpPr>
        <p:spPr>
          <a:xfrm>
            <a:off x="892215" y="577012"/>
            <a:ext cx="1532788" cy="338552"/>
          </a:xfrm>
          <a:prstGeom prst="rect">
            <a:avLst/>
          </a:prstGeom>
          <a:noFill/>
        </p:spPr>
        <p:txBody>
          <a:bodyPr wrap="none" lIns="91436" tIns="45718" rIns="91436" bIns="45718" rtlCol="0">
            <a:spAutoFit/>
          </a:bodyPr>
          <a:lstStyle/>
          <a:p>
            <a:pPr defTabSz="342892"/>
            <a:r>
              <a:rPr lang="en-AU" sz="1600" dirty="0">
                <a:solidFill>
                  <a:prstClr val="black"/>
                </a:solidFill>
              </a:rPr>
              <a:t>180 MeV/u </a:t>
            </a:r>
            <a:r>
              <a:rPr lang="en-AU" sz="1600" baseline="30000" dirty="0">
                <a:solidFill>
                  <a:prstClr val="black"/>
                </a:solidFill>
              </a:rPr>
              <a:t>14</a:t>
            </a:r>
            <a:r>
              <a:rPr lang="en-AU" sz="1600" dirty="0">
                <a:solidFill>
                  <a:prstClr val="black"/>
                </a:solidFill>
              </a:rPr>
              <a:t>N</a:t>
            </a:r>
          </a:p>
        </p:txBody>
      </p:sp>
      <p:pic>
        <p:nvPicPr>
          <p:cNvPr id="8" name="Picture 7"/>
          <p:cNvPicPr/>
          <p:nvPr/>
        </p:nvPicPr>
        <p:blipFill>
          <a:blip r:embed="rId5" cstate="print">
            <a:extLst>
              <a:ext uri="{28A0092B-C50C-407E-A947-70E740481C1C}">
                <a14:useLocalDpi xmlns:a14="http://schemas.microsoft.com/office/drawing/2010/main" val="0"/>
              </a:ext>
            </a:extLst>
          </a:blip>
          <a:stretch>
            <a:fillRect/>
          </a:stretch>
        </p:blipFill>
        <p:spPr>
          <a:xfrm>
            <a:off x="3347866" y="3075808"/>
            <a:ext cx="2664297" cy="2077293"/>
          </a:xfrm>
          <a:prstGeom prst="rect">
            <a:avLst/>
          </a:prstGeom>
        </p:spPr>
      </p:pic>
      <p:sp>
        <p:nvSpPr>
          <p:cNvPr id="10" name="TextBox 9"/>
          <p:cNvSpPr txBox="1"/>
          <p:nvPr/>
        </p:nvSpPr>
        <p:spPr>
          <a:xfrm>
            <a:off x="3838042" y="615546"/>
            <a:ext cx="1545612" cy="338552"/>
          </a:xfrm>
          <a:prstGeom prst="rect">
            <a:avLst/>
          </a:prstGeom>
          <a:noFill/>
        </p:spPr>
        <p:txBody>
          <a:bodyPr wrap="none" lIns="91436" tIns="45718" rIns="91436" bIns="45718" rtlCol="0">
            <a:spAutoFit/>
          </a:bodyPr>
          <a:lstStyle/>
          <a:p>
            <a:pPr defTabSz="342892"/>
            <a:r>
              <a:rPr lang="en-AU" sz="1600" dirty="0">
                <a:solidFill>
                  <a:prstClr val="black"/>
                </a:solidFill>
              </a:rPr>
              <a:t>400 MeV/u </a:t>
            </a:r>
            <a:r>
              <a:rPr lang="en-AU" sz="1600" baseline="30000" dirty="0">
                <a:solidFill>
                  <a:prstClr val="black"/>
                </a:solidFill>
              </a:rPr>
              <a:t>16</a:t>
            </a:r>
            <a:r>
              <a:rPr lang="en-AU" sz="1600" dirty="0">
                <a:solidFill>
                  <a:prstClr val="black"/>
                </a:solidFill>
              </a:rPr>
              <a:t>O</a:t>
            </a:r>
          </a:p>
        </p:txBody>
      </p:sp>
      <p:sp>
        <p:nvSpPr>
          <p:cNvPr id="11" name="TextBox 10"/>
          <p:cNvSpPr txBox="1"/>
          <p:nvPr/>
        </p:nvSpPr>
        <p:spPr>
          <a:xfrm>
            <a:off x="6886569" y="627535"/>
            <a:ext cx="1532788" cy="338552"/>
          </a:xfrm>
          <a:prstGeom prst="rect">
            <a:avLst/>
          </a:prstGeom>
          <a:noFill/>
        </p:spPr>
        <p:txBody>
          <a:bodyPr wrap="none" lIns="91436" tIns="45718" rIns="91436" bIns="45718" rtlCol="0">
            <a:spAutoFit/>
          </a:bodyPr>
          <a:lstStyle/>
          <a:p>
            <a:pPr defTabSz="342892"/>
            <a:r>
              <a:rPr lang="en-AU" sz="1600" dirty="0">
                <a:solidFill>
                  <a:prstClr val="black"/>
                </a:solidFill>
              </a:rPr>
              <a:t>290 MeV/u </a:t>
            </a:r>
            <a:r>
              <a:rPr lang="en-AU" sz="1600" baseline="30000" dirty="0">
                <a:solidFill>
                  <a:prstClr val="black"/>
                </a:solidFill>
              </a:rPr>
              <a:t>12</a:t>
            </a:r>
            <a:r>
              <a:rPr lang="en-AU" sz="1600" dirty="0">
                <a:solidFill>
                  <a:prstClr val="black"/>
                </a:solidFill>
              </a:rPr>
              <a:t>C</a:t>
            </a:r>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6177" y="3075808"/>
            <a:ext cx="2867518" cy="2076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56177" y="981458"/>
            <a:ext cx="2867518" cy="2094348"/>
          </a:xfrm>
          <a:prstGeom prst="rect">
            <a:avLst/>
          </a:prstGeom>
          <a:noFill/>
        </p:spPr>
      </p:pic>
      <p:pic>
        <p:nvPicPr>
          <p:cNvPr id="7" name="Picture 6"/>
          <p:cNvPicPr/>
          <p:nvPr/>
        </p:nvPicPr>
        <p:blipFill>
          <a:blip r:embed="rId8" cstate="print">
            <a:extLst>
              <a:ext uri="{28A0092B-C50C-407E-A947-70E740481C1C}">
                <a14:useLocalDpi xmlns:a14="http://schemas.microsoft.com/office/drawing/2010/main" val="0"/>
              </a:ext>
            </a:extLst>
          </a:blip>
          <a:stretch>
            <a:fillRect/>
          </a:stretch>
        </p:blipFill>
        <p:spPr>
          <a:xfrm>
            <a:off x="3347866" y="903576"/>
            <a:ext cx="2664296" cy="2160240"/>
          </a:xfrm>
          <a:prstGeom prst="rect">
            <a:avLst/>
          </a:prstGeom>
        </p:spPr>
      </p:pic>
      <p:sp>
        <p:nvSpPr>
          <p:cNvPr id="13" name="Rectangle 12"/>
          <p:cNvSpPr/>
          <p:nvPr/>
        </p:nvSpPr>
        <p:spPr>
          <a:xfrm>
            <a:off x="306382" y="42759"/>
            <a:ext cx="8837618" cy="646327"/>
          </a:xfrm>
          <a:prstGeom prst="rect">
            <a:avLst/>
          </a:prstGeom>
        </p:spPr>
        <p:txBody>
          <a:bodyPr wrap="square" lIns="91436" tIns="45718" rIns="91436" bIns="45718">
            <a:spAutoFit/>
          </a:bodyPr>
          <a:lstStyle/>
          <a:p>
            <a:pPr algn="ctr" defTabSz="342892"/>
            <a:r>
              <a:rPr lang="en-AU" b="1" dirty="0" smtClean="0">
                <a:solidFill>
                  <a:srgbClr val="FF0000"/>
                </a:solidFill>
              </a:rPr>
              <a:t>Ability for Multi-ion therapy: </a:t>
            </a:r>
            <a:r>
              <a:rPr lang="en-AU" b="1" dirty="0" smtClean="0">
                <a:solidFill>
                  <a:srgbClr val="002060"/>
                </a:solidFill>
              </a:rPr>
              <a:t>RBE</a:t>
            </a:r>
            <a:r>
              <a:rPr lang="en-AU" b="1" baseline="-25000" dirty="0" smtClean="0">
                <a:solidFill>
                  <a:srgbClr val="002060"/>
                </a:solidFill>
              </a:rPr>
              <a:t>10 </a:t>
            </a:r>
            <a:r>
              <a:rPr lang="en-AU" b="1" dirty="0">
                <a:solidFill>
                  <a:srgbClr val="002060"/>
                </a:solidFill>
              </a:rPr>
              <a:t>obtained with SOI </a:t>
            </a:r>
            <a:r>
              <a:rPr lang="en-AU" b="1" dirty="0" err="1">
                <a:solidFill>
                  <a:srgbClr val="002060"/>
                </a:solidFill>
              </a:rPr>
              <a:t>microdosimeter</a:t>
            </a:r>
            <a:r>
              <a:rPr lang="en-AU" b="1" dirty="0">
                <a:solidFill>
                  <a:srgbClr val="002060"/>
                </a:solidFill>
              </a:rPr>
              <a:t> in response to pristine BP </a:t>
            </a:r>
            <a:r>
              <a:rPr lang="en-AU" b="1" dirty="0" smtClean="0">
                <a:solidFill>
                  <a:srgbClr val="002060"/>
                </a:solidFill>
              </a:rPr>
              <a:t>of </a:t>
            </a:r>
            <a:r>
              <a:rPr lang="en-AU" b="1" i="1" baseline="30000" dirty="0">
                <a:solidFill>
                  <a:srgbClr val="002060"/>
                </a:solidFill>
              </a:rPr>
              <a:t>14</a:t>
            </a:r>
            <a:r>
              <a:rPr lang="en-AU" b="1" i="1" dirty="0">
                <a:solidFill>
                  <a:srgbClr val="002060"/>
                </a:solidFill>
              </a:rPr>
              <a:t>N, </a:t>
            </a:r>
            <a:r>
              <a:rPr lang="en-AU" b="1" i="1" baseline="30000" dirty="0">
                <a:solidFill>
                  <a:srgbClr val="002060"/>
                </a:solidFill>
              </a:rPr>
              <a:t>16</a:t>
            </a:r>
            <a:r>
              <a:rPr lang="en-AU" b="1" i="1" dirty="0">
                <a:solidFill>
                  <a:srgbClr val="002060"/>
                </a:solidFill>
              </a:rPr>
              <a:t>O and </a:t>
            </a:r>
            <a:r>
              <a:rPr lang="en-AU" b="1" i="1" baseline="30000" dirty="0">
                <a:solidFill>
                  <a:srgbClr val="002060"/>
                </a:solidFill>
              </a:rPr>
              <a:t>12</a:t>
            </a:r>
            <a:r>
              <a:rPr lang="en-AU" b="1" i="1" dirty="0">
                <a:solidFill>
                  <a:srgbClr val="002060"/>
                </a:solidFill>
              </a:rPr>
              <a:t>C ion </a:t>
            </a:r>
            <a:r>
              <a:rPr lang="en-AU" b="1" i="1" dirty="0" smtClean="0">
                <a:solidFill>
                  <a:srgbClr val="002060"/>
                </a:solidFill>
              </a:rPr>
              <a:t>beam (HIMAC at NIRS, Japan</a:t>
            </a:r>
            <a:endParaRPr lang="en-AU" b="1" i="1" dirty="0">
              <a:solidFill>
                <a:srgbClr val="002060"/>
              </a:solidFill>
            </a:endParaRPr>
          </a:p>
        </p:txBody>
      </p:sp>
      <p:sp>
        <p:nvSpPr>
          <p:cNvPr id="2" name="TextBox 1"/>
          <p:cNvSpPr txBox="1"/>
          <p:nvPr/>
        </p:nvSpPr>
        <p:spPr>
          <a:xfrm>
            <a:off x="0" y="4698242"/>
            <a:ext cx="9144000" cy="392413"/>
          </a:xfrm>
          <a:prstGeom prst="rect">
            <a:avLst/>
          </a:prstGeom>
          <a:solidFill>
            <a:schemeClr val="bg1"/>
          </a:solidFill>
        </p:spPr>
        <p:txBody>
          <a:bodyPr wrap="square" lIns="68579" tIns="34289" rIns="68579" bIns="34289" rtlCol="0">
            <a:spAutoFit/>
          </a:bodyPr>
          <a:lstStyle/>
          <a:p>
            <a:pPr defTabSz="342892"/>
            <a:r>
              <a:rPr lang="en-AU" sz="1050" dirty="0">
                <a:solidFill>
                  <a:srgbClr val="0000CC"/>
                </a:solidFill>
              </a:rPr>
              <a:t>Linh T. Tran, </a:t>
            </a:r>
            <a:r>
              <a:rPr lang="en-AU" sz="1050" i="1" dirty="0">
                <a:solidFill>
                  <a:srgbClr val="0000CC"/>
                </a:solidFill>
              </a:rPr>
              <a:t>et. al</a:t>
            </a:r>
            <a:r>
              <a:rPr lang="en-AU" sz="1050" dirty="0">
                <a:solidFill>
                  <a:srgbClr val="0000CC"/>
                </a:solidFill>
              </a:rPr>
              <a:t>., </a:t>
            </a:r>
            <a:r>
              <a:rPr lang="en-AU" sz="1050" b="1" i="1" dirty="0">
                <a:solidFill>
                  <a:srgbClr val="0000CC"/>
                </a:solidFill>
              </a:rPr>
              <a:t>“The relative biological effectiveness for carbon, nitrogen and oxygen ion beams using passive and scanning techniques evaluated with fully 3D silicon </a:t>
            </a:r>
            <a:r>
              <a:rPr lang="en-AU" sz="1050" b="1" i="1" dirty="0" err="1">
                <a:solidFill>
                  <a:srgbClr val="0000CC"/>
                </a:solidFill>
              </a:rPr>
              <a:t>microdosimeters</a:t>
            </a:r>
            <a:r>
              <a:rPr lang="en-AU" sz="1050" dirty="0">
                <a:solidFill>
                  <a:srgbClr val="0000CC"/>
                </a:solidFill>
              </a:rPr>
              <a:t>” Medical Physics, 2018 </a:t>
            </a:r>
            <a:r>
              <a:rPr lang="en-AU" sz="1000" dirty="0" smtClean="0">
                <a:solidFill>
                  <a:srgbClr val="FF0000"/>
                </a:solidFill>
              </a:rPr>
              <a:t>,(AAPM Award: The best paper in Med .Phys. in 2018) </a:t>
            </a:r>
            <a:endParaRPr lang="en-AU" sz="1000" dirty="0">
              <a:solidFill>
                <a:srgbClr val="FF0000"/>
              </a:solidFill>
            </a:endParaRPr>
          </a:p>
        </p:txBody>
      </p:sp>
    </p:spTree>
    <p:extLst>
      <p:ext uri="{BB962C8B-B14F-4D97-AF65-F5344CB8AC3E}">
        <p14:creationId xmlns:p14="http://schemas.microsoft.com/office/powerpoint/2010/main" val="261921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up)">
                                      <p:cBhvr>
                                        <p:cTn id="21" dur="500"/>
                                        <p:tgtEl>
                                          <p:spTgt spid="10"/>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up)">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1026"/>
                                        </p:tgtEl>
                                        <p:attrNameLst>
                                          <p:attrName>style.visibility</p:attrName>
                                        </p:attrNameLst>
                                      </p:cBhvr>
                                      <p:to>
                                        <p:strVal val="visible"/>
                                      </p:to>
                                    </p:set>
                                    <p:animEffect transition="in" filter="wipe(up)">
                                      <p:cBhvr>
                                        <p:cTn id="44" dur="500"/>
                                        <p:tgtEl>
                                          <p:spTgt spid="10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11"/>
          <p:cNvSpPr txBox="1">
            <a:spLocks noChangeArrowheads="1"/>
          </p:cNvSpPr>
          <p:nvPr/>
        </p:nvSpPr>
        <p:spPr>
          <a:xfrm>
            <a:off x="1293019" y="179537"/>
            <a:ext cx="7023397" cy="457200"/>
          </a:xfrm>
          <a:prstGeom prst="rect">
            <a:avLst/>
          </a:prstGeom>
          <a:noFill/>
        </p:spPr>
        <p:txBody>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ctr"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ctr"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ctr"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ctr" rtl="0" fontAlgn="base">
              <a:spcBef>
                <a:spcPct val="0"/>
              </a:spcBef>
              <a:spcAft>
                <a:spcPct val="0"/>
              </a:spcAft>
              <a:defRPr kumimoji="1" sz="4400">
                <a:solidFill>
                  <a:schemeClr val="tx2"/>
                </a:solidFill>
                <a:latin typeface="Times New Roman" pitchFamily="18" charset="0"/>
                <a:ea typeface="ＭＳ Ｐゴシック" pitchFamily="50" charset="-128"/>
              </a:defRPr>
            </a:lvl9pPr>
          </a:lstStyle>
          <a:p>
            <a:pPr eaLnBrk="1" hangingPunct="1"/>
            <a:r>
              <a:rPr lang="en-US" altLang="ja-JP" sz="3300" kern="0" dirty="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Validation of </a:t>
            </a:r>
            <a:r>
              <a:rPr lang="en-US" altLang="ja-JP" sz="3300" kern="0" dirty="0" smtClean="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MK </a:t>
            </a:r>
            <a:r>
              <a:rPr lang="en-US" altLang="ja-JP" sz="3300" kern="0" dirty="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model</a:t>
            </a:r>
            <a:r>
              <a:rPr lang="ja-JP" altLang="en-US" sz="3300" kern="0" dirty="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 </a:t>
            </a:r>
            <a:r>
              <a:rPr lang="en-US" altLang="ja-JP" sz="3300" kern="0" dirty="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rPr>
              <a:t>in MIT</a:t>
            </a:r>
            <a:endParaRPr lang="ja-JP" altLang="en-US" sz="3300" kern="0" dirty="0">
              <a:effectLst>
                <a:outerShdw blurRad="38100" dist="38100" dir="2700000" algn="tl">
                  <a:srgbClr val="000000">
                    <a:alpha val="43137"/>
                  </a:srgbClr>
                </a:outerShdw>
              </a:effectLst>
              <a:latin typeface="メイリオ" pitchFamily="50" charset="-128"/>
              <a:ea typeface="メイリオ" pitchFamily="50" charset="-128"/>
              <a:cs typeface="メイリオ" pitchFamily="50" charset="-128"/>
            </a:endParaRPr>
          </a:p>
        </p:txBody>
      </p:sp>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868" y="1467346"/>
            <a:ext cx="3640125" cy="2568291"/>
          </a:xfrm>
          <a:prstGeom prst="rect">
            <a:avLst/>
          </a:prstGeom>
        </p:spPr>
      </p:pic>
      <p:sp>
        <p:nvSpPr>
          <p:cNvPr id="3" name="テキスト ボックス 2"/>
          <p:cNvSpPr txBox="1"/>
          <p:nvPr/>
        </p:nvSpPr>
        <p:spPr>
          <a:xfrm>
            <a:off x="168166" y="636737"/>
            <a:ext cx="8660524" cy="715581"/>
          </a:xfrm>
          <a:prstGeom prst="rect">
            <a:avLst/>
          </a:prstGeom>
          <a:noFill/>
        </p:spPr>
        <p:txBody>
          <a:bodyPr wrap="square" rtlCol="0">
            <a:spAutoFit/>
          </a:bodyPr>
          <a:lstStyle/>
          <a:p>
            <a:pPr algn="just"/>
            <a:r>
              <a:rPr kumimoji="1" lang="en-US" altLang="ja-JP" sz="1350" dirty="0" err="1" smtClean="0">
                <a:latin typeface="メイリオ" panose="020B0604030504040204" pitchFamily="50" charset="-128"/>
                <a:ea typeface="メイリオ" panose="020B0604030504040204" pitchFamily="50" charset="-128"/>
              </a:rPr>
              <a:t>Microdosimetric</a:t>
            </a:r>
            <a:r>
              <a:rPr kumimoji="1" lang="en-US" altLang="ja-JP" sz="1350" dirty="0" smtClean="0">
                <a:latin typeface="メイリオ" panose="020B0604030504040204" pitchFamily="50" charset="-128"/>
                <a:ea typeface="メイリオ" panose="020B0604030504040204" pitchFamily="50" charset="-128"/>
              </a:rPr>
              <a:t> spectra were measured with </a:t>
            </a:r>
            <a:r>
              <a:rPr kumimoji="1" lang="en-US" altLang="ja-JP" sz="1350" dirty="0" err="1" smtClean="0">
                <a:latin typeface="メイリオ" panose="020B0604030504040204" pitchFamily="50" charset="-128"/>
                <a:ea typeface="メイリオ" panose="020B0604030504040204" pitchFamily="50" charset="-128"/>
              </a:rPr>
              <a:t>MicroPlus</a:t>
            </a:r>
            <a:r>
              <a:rPr kumimoji="1" lang="en-US" altLang="ja-JP" sz="1350" dirty="0" smtClean="0">
                <a:latin typeface="メイリオ" panose="020B0604030504040204" pitchFamily="50" charset="-128"/>
                <a:ea typeface="メイリオ" panose="020B0604030504040204" pitchFamily="50" charset="-128"/>
              </a:rPr>
              <a:t>-mushroom probe at different depths along pristine BP for </a:t>
            </a:r>
            <a:r>
              <a:rPr kumimoji="1" lang="en-US" altLang="ja-JP" sz="1350" dirty="0" smtClean="0">
                <a:solidFill>
                  <a:srgbClr val="FF0000"/>
                </a:solidFill>
                <a:latin typeface="メイリオ" panose="020B0604030504040204" pitchFamily="50" charset="-128"/>
                <a:ea typeface="メイリオ" panose="020B0604030504040204" pitchFamily="50" charset="-128"/>
              </a:rPr>
              <a:t>He, C, O, Ne </a:t>
            </a:r>
            <a:r>
              <a:rPr kumimoji="1" lang="en-US" altLang="ja-JP" sz="1350" dirty="0" smtClean="0">
                <a:latin typeface="メイリオ" panose="020B0604030504040204" pitchFamily="50" charset="-128"/>
                <a:ea typeface="メイリオ" panose="020B0604030504040204" pitchFamily="50" charset="-128"/>
              </a:rPr>
              <a:t>ions to compare MKM predicted SF with measured from </a:t>
            </a:r>
            <a:r>
              <a:rPr kumimoji="1" lang="en-US" altLang="ja-JP" sz="1350" i="1" dirty="0" smtClean="0">
                <a:latin typeface="メイリオ" panose="020B0604030504040204" pitchFamily="50" charset="-128"/>
                <a:ea typeface="メイリオ" panose="020B0604030504040204" pitchFamily="50" charset="-128"/>
              </a:rPr>
              <a:t>in vitro </a:t>
            </a:r>
            <a:r>
              <a:rPr kumimoji="1" lang="en-US" altLang="ja-JP" sz="1350" dirty="0" err="1" smtClean="0">
                <a:latin typeface="メイリオ" panose="020B0604030504040204" pitchFamily="50" charset="-128"/>
                <a:ea typeface="メイリオ" panose="020B0604030504040204" pitchFamily="50" charset="-128"/>
              </a:rPr>
              <a:t>MiaPaca</a:t>
            </a:r>
            <a:r>
              <a:rPr kumimoji="1" lang="en-US" altLang="ja-JP" sz="1350" dirty="0" smtClean="0">
                <a:latin typeface="メイリオ" panose="020B0604030504040204" pitchFamily="50" charset="-128"/>
                <a:ea typeface="メイリオ" panose="020B0604030504040204" pitchFamily="50" charset="-128"/>
              </a:rPr>
              <a:t> cells experiment in a wide range of LETs   </a:t>
            </a:r>
          </a:p>
        </p:txBody>
      </p:sp>
      <p:pic>
        <p:nvPicPr>
          <p:cNvPr id="8" name="Picture 7"/>
          <p:cNvPicPr>
            <a:picLocks noChangeAspect="1"/>
          </p:cNvPicPr>
          <p:nvPr/>
        </p:nvPicPr>
        <p:blipFill rotWithShape="1">
          <a:blip r:embed="rId3"/>
          <a:srcRect l="4081" r="4083" b="11468"/>
          <a:stretch/>
        </p:blipFill>
        <p:spPr>
          <a:xfrm>
            <a:off x="4716015" y="1453063"/>
            <a:ext cx="3393199" cy="2558847"/>
          </a:xfrm>
          <a:prstGeom prst="rect">
            <a:avLst/>
          </a:prstGeom>
        </p:spPr>
      </p:pic>
      <p:sp>
        <p:nvSpPr>
          <p:cNvPr id="9" name="TextBox 8"/>
          <p:cNvSpPr txBox="1"/>
          <p:nvPr/>
        </p:nvSpPr>
        <p:spPr>
          <a:xfrm>
            <a:off x="971600" y="4054301"/>
            <a:ext cx="3600400" cy="461665"/>
          </a:xfrm>
          <a:prstGeom prst="rect">
            <a:avLst/>
          </a:prstGeom>
          <a:noFill/>
        </p:spPr>
        <p:txBody>
          <a:bodyPr wrap="square" rtlCol="0">
            <a:spAutoFit/>
          </a:bodyPr>
          <a:lstStyle/>
          <a:p>
            <a:pPr algn="ctr"/>
            <a:r>
              <a:rPr lang="en-US" sz="1200" dirty="0">
                <a:solidFill>
                  <a:srgbClr val="0000CC"/>
                </a:solidFill>
              </a:rPr>
              <a:t>Cell flasks were setup behind PMMA slabs of different thicknesses.</a:t>
            </a:r>
          </a:p>
        </p:txBody>
      </p:sp>
      <p:sp>
        <p:nvSpPr>
          <p:cNvPr id="11" name="TextBox 10"/>
          <p:cNvSpPr txBox="1"/>
          <p:nvPr/>
        </p:nvSpPr>
        <p:spPr>
          <a:xfrm>
            <a:off x="4716015" y="4035638"/>
            <a:ext cx="3049233" cy="461665"/>
          </a:xfrm>
          <a:prstGeom prst="rect">
            <a:avLst/>
          </a:prstGeom>
          <a:noFill/>
        </p:spPr>
        <p:txBody>
          <a:bodyPr wrap="none" rtlCol="0">
            <a:spAutoFit/>
          </a:bodyPr>
          <a:lstStyle/>
          <a:p>
            <a:r>
              <a:rPr lang="en-US" sz="1200" dirty="0" smtClean="0">
                <a:solidFill>
                  <a:srgbClr val="0000CC"/>
                </a:solidFill>
              </a:rPr>
              <a:t>Measurements with </a:t>
            </a:r>
            <a:r>
              <a:rPr lang="en-US" sz="1200" dirty="0" err="1" smtClean="0">
                <a:solidFill>
                  <a:srgbClr val="0000CC"/>
                </a:solidFill>
              </a:rPr>
              <a:t>MicroPlus</a:t>
            </a:r>
            <a:r>
              <a:rPr lang="en-US" sz="1200" dirty="0" smtClean="0">
                <a:solidFill>
                  <a:srgbClr val="0000CC"/>
                </a:solidFill>
              </a:rPr>
              <a:t> probe</a:t>
            </a:r>
          </a:p>
          <a:p>
            <a:r>
              <a:rPr lang="en-US" sz="1200" dirty="0" err="1">
                <a:solidFill>
                  <a:srgbClr val="0000CC"/>
                </a:solidFill>
              </a:rPr>
              <a:t>q</a:t>
            </a:r>
            <a:r>
              <a:rPr lang="en-US" sz="1200" dirty="0" err="1" smtClean="0">
                <a:solidFill>
                  <a:srgbClr val="0000CC"/>
                </a:solidFill>
              </a:rPr>
              <a:t>t</a:t>
            </a:r>
            <a:r>
              <a:rPr lang="en-US" sz="1200" dirty="0" smtClean="0">
                <a:solidFill>
                  <a:srgbClr val="0000CC"/>
                </a:solidFill>
              </a:rPr>
              <a:t> the same condition as cells</a:t>
            </a:r>
            <a:endParaRPr lang="en-AU" sz="1200" dirty="0">
              <a:solidFill>
                <a:srgbClr val="0000CC"/>
              </a:solidFill>
            </a:endParaRPr>
          </a:p>
        </p:txBody>
      </p:sp>
      <p:sp>
        <p:nvSpPr>
          <p:cNvPr id="4" name="TextBox 3"/>
          <p:cNvSpPr txBox="1"/>
          <p:nvPr/>
        </p:nvSpPr>
        <p:spPr>
          <a:xfrm>
            <a:off x="6511641" y="1541118"/>
            <a:ext cx="1795595" cy="307777"/>
          </a:xfrm>
          <a:prstGeom prst="rect">
            <a:avLst/>
          </a:prstGeom>
          <a:noFill/>
        </p:spPr>
        <p:txBody>
          <a:bodyPr wrap="square" rtlCol="0">
            <a:spAutoFit/>
          </a:bodyPr>
          <a:lstStyle/>
          <a:p>
            <a:r>
              <a:rPr lang="en-US" sz="1400" dirty="0" err="1" smtClean="0">
                <a:solidFill>
                  <a:schemeClr val="bg1"/>
                </a:solidFill>
              </a:rPr>
              <a:t>MicroPlus</a:t>
            </a:r>
            <a:r>
              <a:rPr lang="en-US" sz="1400" dirty="0" smtClean="0">
                <a:solidFill>
                  <a:schemeClr val="bg1"/>
                </a:solidFill>
              </a:rPr>
              <a:t> probe</a:t>
            </a:r>
            <a:endParaRPr lang="en-AU" sz="1400" dirty="0">
              <a:solidFill>
                <a:schemeClr val="bg1"/>
              </a:solidFill>
            </a:endParaRPr>
          </a:p>
        </p:txBody>
      </p:sp>
      <p:cxnSp>
        <p:nvCxnSpPr>
          <p:cNvPr id="7" name="Straight Arrow Connector 6"/>
          <p:cNvCxnSpPr/>
          <p:nvPr/>
        </p:nvCxnSpPr>
        <p:spPr>
          <a:xfrm flipH="1">
            <a:off x="7189076" y="1841194"/>
            <a:ext cx="695292" cy="8912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Footer Placeholder 3"/>
          <p:cNvSpPr>
            <a:spLocks noGrp="1"/>
          </p:cNvSpPr>
          <p:nvPr>
            <p:ph type="ftr" sz="quarter" idx="11"/>
          </p:nvPr>
        </p:nvSpPr>
        <p:spPr>
          <a:xfrm>
            <a:off x="2941196" y="4835723"/>
            <a:ext cx="3727041" cy="307777"/>
          </a:xfrm>
        </p:spPr>
        <p:txBody>
          <a:bodyPr/>
          <a:lstStyle/>
          <a:p>
            <a:r>
              <a:rPr lang="it-IT" sz="800" dirty="0" smtClean="0"/>
              <a:t>PMB  (in press)  collaboration with Dr Inaniwa, Dr Lee e (NIRS)/(CMRP)</a:t>
            </a:r>
            <a:endParaRPr lang="it-IT" sz="800" dirty="0"/>
          </a:p>
        </p:txBody>
      </p:sp>
      <p:sp>
        <p:nvSpPr>
          <p:cNvPr id="18" name="TextBox 17"/>
          <p:cNvSpPr txBox="1"/>
          <p:nvPr/>
        </p:nvSpPr>
        <p:spPr>
          <a:xfrm>
            <a:off x="3468200" y="4444051"/>
            <a:ext cx="2495630" cy="369332"/>
          </a:xfrm>
          <a:prstGeom prst="rect">
            <a:avLst/>
          </a:prstGeom>
          <a:noFill/>
        </p:spPr>
        <p:txBody>
          <a:bodyPr wrap="square" rtlCol="0">
            <a:spAutoFit/>
          </a:bodyPr>
          <a:lstStyle/>
          <a:p>
            <a:r>
              <a:rPr lang="en-US" dirty="0" smtClean="0"/>
              <a:t>PBS dose delivery</a:t>
            </a:r>
            <a:endParaRPr lang="en-AU" dirty="0"/>
          </a:p>
        </p:txBody>
      </p:sp>
    </p:spTree>
    <p:extLst>
      <p:ext uri="{BB962C8B-B14F-4D97-AF65-F5344CB8AC3E}">
        <p14:creationId xmlns:p14="http://schemas.microsoft.com/office/powerpoint/2010/main" val="5225376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stretch>
            <a:fillRect/>
          </a:stretch>
        </p:blipFill>
        <p:spPr>
          <a:xfrm>
            <a:off x="3131841" y="2896786"/>
            <a:ext cx="3269169" cy="2250318"/>
          </a:xfrm>
          <a:prstGeom prst="rect">
            <a:avLst/>
          </a:prstGeom>
        </p:spPr>
      </p:pic>
      <p:pic>
        <p:nvPicPr>
          <p:cNvPr id="12" name="Picture 11"/>
          <p:cNvPicPr>
            <a:picLocks noChangeAspect="1"/>
          </p:cNvPicPr>
          <p:nvPr/>
        </p:nvPicPr>
        <p:blipFill>
          <a:blip r:embed="rId3"/>
          <a:stretch>
            <a:fillRect/>
          </a:stretch>
        </p:blipFill>
        <p:spPr>
          <a:xfrm>
            <a:off x="35496" y="2861398"/>
            <a:ext cx="3147785" cy="2282102"/>
          </a:xfrm>
          <a:prstGeom prst="rect">
            <a:avLst/>
          </a:prstGeom>
        </p:spPr>
      </p:pic>
      <p:pic>
        <p:nvPicPr>
          <p:cNvPr id="11" name="Picture 10"/>
          <p:cNvPicPr>
            <a:picLocks noChangeAspect="1"/>
          </p:cNvPicPr>
          <p:nvPr/>
        </p:nvPicPr>
        <p:blipFill>
          <a:blip r:embed="rId4"/>
          <a:stretch>
            <a:fillRect/>
          </a:stretch>
        </p:blipFill>
        <p:spPr>
          <a:xfrm>
            <a:off x="3131840" y="555527"/>
            <a:ext cx="3269169" cy="2325295"/>
          </a:xfrm>
          <a:prstGeom prst="rect">
            <a:avLst/>
          </a:prstGeom>
        </p:spPr>
      </p:pic>
      <p:pic>
        <p:nvPicPr>
          <p:cNvPr id="10" name="Picture 9"/>
          <p:cNvPicPr>
            <a:picLocks noChangeAspect="1"/>
          </p:cNvPicPr>
          <p:nvPr/>
        </p:nvPicPr>
        <p:blipFill>
          <a:blip r:embed="rId5"/>
          <a:stretch>
            <a:fillRect/>
          </a:stretch>
        </p:blipFill>
        <p:spPr>
          <a:xfrm>
            <a:off x="35497" y="555526"/>
            <a:ext cx="3147784" cy="2325295"/>
          </a:xfrm>
          <a:prstGeom prst="rect">
            <a:avLst/>
          </a:prstGeom>
        </p:spPr>
      </p:pic>
      <p:sp>
        <p:nvSpPr>
          <p:cNvPr id="6" name="TextBox 5"/>
          <p:cNvSpPr txBox="1"/>
          <p:nvPr/>
        </p:nvSpPr>
        <p:spPr>
          <a:xfrm>
            <a:off x="2026466" y="594788"/>
            <a:ext cx="1157689" cy="523220"/>
          </a:xfrm>
          <a:prstGeom prst="rect">
            <a:avLst/>
          </a:prstGeom>
          <a:noFill/>
        </p:spPr>
        <p:txBody>
          <a:bodyPr wrap="none" rtlCol="0">
            <a:spAutoFit/>
          </a:bodyPr>
          <a:lstStyle/>
          <a:p>
            <a:r>
              <a:rPr lang="en-US" sz="1400" baseline="30000" dirty="0" smtClean="0">
                <a:solidFill>
                  <a:srgbClr val="0000CC"/>
                </a:solidFill>
              </a:rPr>
              <a:t>4</a:t>
            </a:r>
            <a:r>
              <a:rPr lang="en-US" sz="1400" dirty="0" smtClean="0">
                <a:solidFill>
                  <a:srgbClr val="0000CC"/>
                </a:solidFill>
              </a:rPr>
              <a:t>He</a:t>
            </a:r>
          </a:p>
          <a:p>
            <a:r>
              <a:rPr lang="en-US" sz="1400" dirty="0" smtClean="0">
                <a:solidFill>
                  <a:srgbClr val="0000CC"/>
                </a:solidFill>
              </a:rPr>
              <a:t>166 MeV/u</a:t>
            </a:r>
            <a:endParaRPr lang="en-AU" sz="1400" dirty="0">
              <a:solidFill>
                <a:srgbClr val="0000CC"/>
              </a:solidFill>
            </a:endParaRPr>
          </a:p>
        </p:txBody>
      </p:sp>
      <p:sp>
        <p:nvSpPr>
          <p:cNvPr id="7" name="TextBox 6"/>
          <p:cNvSpPr txBox="1"/>
          <p:nvPr/>
        </p:nvSpPr>
        <p:spPr>
          <a:xfrm>
            <a:off x="5249070" y="611328"/>
            <a:ext cx="1095172" cy="523220"/>
          </a:xfrm>
          <a:prstGeom prst="rect">
            <a:avLst/>
          </a:prstGeom>
          <a:noFill/>
        </p:spPr>
        <p:txBody>
          <a:bodyPr wrap="none" rtlCol="0">
            <a:spAutoFit/>
          </a:bodyPr>
          <a:lstStyle/>
          <a:p>
            <a:r>
              <a:rPr lang="en-US" sz="1400" baseline="30000" dirty="0" smtClean="0">
                <a:solidFill>
                  <a:srgbClr val="0000CC"/>
                </a:solidFill>
              </a:rPr>
              <a:t>12</a:t>
            </a:r>
            <a:r>
              <a:rPr lang="en-US" sz="1400" dirty="0" smtClean="0">
                <a:solidFill>
                  <a:srgbClr val="0000CC"/>
                </a:solidFill>
              </a:rPr>
              <a:t>C</a:t>
            </a:r>
          </a:p>
          <a:p>
            <a:r>
              <a:rPr lang="en-US" sz="1400" dirty="0" smtClean="0">
                <a:solidFill>
                  <a:srgbClr val="0000CC"/>
                </a:solidFill>
              </a:rPr>
              <a:t>313MeV/u</a:t>
            </a:r>
            <a:endParaRPr lang="en-AU" sz="1400" dirty="0">
              <a:solidFill>
                <a:srgbClr val="0000CC"/>
              </a:solidFill>
            </a:endParaRPr>
          </a:p>
        </p:txBody>
      </p:sp>
      <p:sp>
        <p:nvSpPr>
          <p:cNvPr id="8" name="TextBox 7"/>
          <p:cNvSpPr txBox="1"/>
          <p:nvPr/>
        </p:nvSpPr>
        <p:spPr>
          <a:xfrm>
            <a:off x="1999237" y="2963990"/>
            <a:ext cx="1175322" cy="523220"/>
          </a:xfrm>
          <a:prstGeom prst="rect">
            <a:avLst/>
          </a:prstGeom>
          <a:noFill/>
        </p:spPr>
        <p:txBody>
          <a:bodyPr wrap="none" rtlCol="0">
            <a:spAutoFit/>
          </a:bodyPr>
          <a:lstStyle/>
          <a:p>
            <a:r>
              <a:rPr lang="en-US" sz="1400" baseline="30000" dirty="0" smtClean="0">
                <a:solidFill>
                  <a:srgbClr val="0000CC"/>
                </a:solidFill>
              </a:rPr>
              <a:t>16</a:t>
            </a:r>
            <a:r>
              <a:rPr lang="en-US" sz="1400" dirty="0" smtClean="0">
                <a:solidFill>
                  <a:srgbClr val="0000CC"/>
                </a:solidFill>
              </a:rPr>
              <a:t>O</a:t>
            </a:r>
          </a:p>
          <a:p>
            <a:r>
              <a:rPr lang="en-US" sz="1400" dirty="0" smtClean="0">
                <a:solidFill>
                  <a:srgbClr val="0000CC"/>
                </a:solidFill>
              </a:rPr>
              <a:t>374 MeV/u</a:t>
            </a:r>
            <a:endParaRPr lang="en-AU" sz="1400" dirty="0">
              <a:solidFill>
                <a:srgbClr val="0000CC"/>
              </a:solidFill>
            </a:endParaRPr>
          </a:p>
        </p:txBody>
      </p:sp>
      <p:sp>
        <p:nvSpPr>
          <p:cNvPr id="9" name="TextBox 8"/>
          <p:cNvSpPr txBox="1"/>
          <p:nvPr/>
        </p:nvSpPr>
        <p:spPr>
          <a:xfrm>
            <a:off x="5053238" y="3003798"/>
            <a:ext cx="1197764" cy="523220"/>
          </a:xfrm>
          <a:prstGeom prst="rect">
            <a:avLst/>
          </a:prstGeom>
          <a:noFill/>
        </p:spPr>
        <p:txBody>
          <a:bodyPr wrap="none" rtlCol="0">
            <a:spAutoFit/>
          </a:bodyPr>
          <a:lstStyle/>
          <a:p>
            <a:r>
              <a:rPr lang="en-US" sz="1400" baseline="30000" dirty="0" smtClean="0">
                <a:solidFill>
                  <a:srgbClr val="0000CC"/>
                </a:solidFill>
              </a:rPr>
              <a:t>20</a:t>
            </a:r>
            <a:r>
              <a:rPr lang="en-US" sz="1400" dirty="0" smtClean="0">
                <a:solidFill>
                  <a:srgbClr val="0000CC"/>
                </a:solidFill>
              </a:rPr>
              <a:t>Ne</a:t>
            </a:r>
          </a:p>
          <a:p>
            <a:r>
              <a:rPr lang="en-US" sz="1400" dirty="0" smtClean="0">
                <a:solidFill>
                  <a:srgbClr val="0000CC"/>
                </a:solidFill>
              </a:rPr>
              <a:t>430 MeV/u</a:t>
            </a:r>
            <a:endParaRPr lang="en-AU" sz="1400" dirty="0">
              <a:solidFill>
                <a:srgbClr val="0000CC"/>
              </a:solidFill>
            </a:endParaRPr>
          </a:p>
        </p:txBody>
      </p:sp>
      <p:sp>
        <p:nvSpPr>
          <p:cNvPr id="14" name="Rectangle 13"/>
          <p:cNvSpPr/>
          <p:nvPr/>
        </p:nvSpPr>
        <p:spPr>
          <a:xfrm>
            <a:off x="6344242" y="594788"/>
            <a:ext cx="2799757" cy="2031325"/>
          </a:xfrm>
          <a:prstGeom prst="rect">
            <a:avLst/>
          </a:prstGeom>
        </p:spPr>
        <p:txBody>
          <a:bodyPr wrap="square">
            <a:spAutoFit/>
          </a:bodyPr>
          <a:lstStyle/>
          <a:p>
            <a:pPr algn="just"/>
            <a:r>
              <a:rPr lang="en-US" sz="1400" dirty="0"/>
              <a:t>Survival fraction </a:t>
            </a:r>
            <a:r>
              <a:rPr lang="en-US" sz="1400" i="1" dirty="0"/>
              <a:t>(markers) </a:t>
            </a:r>
            <a:r>
              <a:rPr lang="en-US" sz="1400" dirty="0"/>
              <a:t>of in vitro data of the </a:t>
            </a:r>
            <a:r>
              <a:rPr lang="en-US" sz="1400" i="1" dirty="0">
                <a:solidFill>
                  <a:srgbClr val="FF0000"/>
                </a:solidFill>
              </a:rPr>
              <a:t>MIA PaCa-2 cells </a:t>
            </a:r>
            <a:r>
              <a:rPr lang="en-US" sz="1400" dirty="0" smtClean="0"/>
              <a:t>for </a:t>
            </a:r>
            <a:r>
              <a:rPr lang="en-US" sz="1400" dirty="0"/>
              <a:t>each LET </a:t>
            </a:r>
            <a:r>
              <a:rPr lang="en-US" sz="1400" dirty="0" smtClean="0"/>
              <a:t>of He, C, O and Ne ion </a:t>
            </a:r>
            <a:r>
              <a:rPr lang="en-US" sz="1400" dirty="0"/>
              <a:t>beams and the survival curves </a:t>
            </a:r>
            <a:r>
              <a:rPr lang="en-US" sz="1400" i="1" dirty="0"/>
              <a:t>(solid lines)</a:t>
            </a:r>
            <a:r>
              <a:rPr lang="en-US" sz="1400" dirty="0"/>
              <a:t> calculated from physical dose and </a:t>
            </a:r>
            <a:r>
              <a:rPr lang="en-US" sz="1400" b="1" i="1" u="sng" dirty="0" smtClean="0">
                <a:solidFill>
                  <a:srgbClr val="0000CC"/>
                </a:solidFill>
              </a:rPr>
              <a:t>lineal energy </a:t>
            </a:r>
            <a:r>
              <a:rPr lang="en-US" sz="1400" b="1" i="1" u="sng" dirty="0">
                <a:solidFill>
                  <a:srgbClr val="0000CC"/>
                </a:solidFill>
              </a:rPr>
              <a:t>measured with SOI </a:t>
            </a:r>
            <a:r>
              <a:rPr lang="en-US" sz="1400" b="1" i="1" u="sng" dirty="0" smtClean="0">
                <a:solidFill>
                  <a:srgbClr val="0000CC"/>
                </a:solidFill>
              </a:rPr>
              <a:t> Mushroom </a:t>
            </a:r>
            <a:r>
              <a:rPr lang="en-US" sz="1400" b="1" i="1" u="sng" dirty="0" err="1" smtClean="0">
                <a:solidFill>
                  <a:srgbClr val="0000CC"/>
                </a:solidFill>
              </a:rPr>
              <a:t>microdosimeter</a:t>
            </a:r>
            <a:r>
              <a:rPr lang="en-US" sz="1400" b="1" i="1" u="sng" dirty="0" smtClean="0">
                <a:solidFill>
                  <a:srgbClr val="0000CC"/>
                </a:solidFill>
              </a:rPr>
              <a:t>.</a:t>
            </a:r>
            <a:endParaRPr lang="en-AU" sz="1400" i="1" u="sng" dirty="0">
              <a:solidFill>
                <a:srgbClr val="0000CC"/>
              </a:solidFill>
            </a:endParaRPr>
          </a:p>
        </p:txBody>
      </p:sp>
      <p:sp>
        <p:nvSpPr>
          <p:cNvPr id="15" name="TextBox 14"/>
          <p:cNvSpPr txBox="1"/>
          <p:nvPr/>
        </p:nvSpPr>
        <p:spPr>
          <a:xfrm>
            <a:off x="107504" y="123478"/>
            <a:ext cx="9217024" cy="369332"/>
          </a:xfrm>
          <a:prstGeom prst="rect">
            <a:avLst/>
          </a:prstGeom>
          <a:noFill/>
        </p:spPr>
        <p:txBody>
          <a:bodyPr wrap="square" rtlCol="0">
            <a:spAutoFit/>
          </a:bodyPr>
          <a:lstStyle/>
          <a:p>
            <a:r>
              <a:rPr lang="en-US" dirty="0" smtClean="0">
                <a:solidFill>
                  <a:srgbClr val="002060"/>
                </a:solidFill>
              </a:rPr>
              <a:t>Survival fraction of in vitro data compared to </a:t>
            </a:r>
            <a:r>
              <a:rPr lang="en-US" dirty="0" err="1" smtClean="0">
                <a:solidFill>
                  <a:srgbClr val="002060"/>
                </a:solidFill>
              </a:rPr>
              <a:t>microdosimetric</a:t>
            </a:r>
            <a:r>
              <a:rPr lang="en-US" dirty="0" smtClean="0">
                <a:solidFill>
                  <a:srgbClr val="002060"/>
                </a:solidFill>
              </a:rPr>
              <a:t> measurements</a:t>
            </a:r>
            <a:endParaRPr lang="en-AU" dirty="0">
              <a:solidFill>
                <a:srgbClr val="002060"/>
              </a:solidFill>
            </a:endParaRPr>
          </a:p>
        </p:txBody>
      </p:sp>
      <p:sp>
        <p:nvSpPr>
          <p:cNvPr id="2" name="TextBox 1"/>
          <p:cNvSpPr txBox="1"/>
          <p:nvPr/>
        </p:nvSpPr>
        <p:spPr>
          <a:xfrm>
            <a:off x="6344242" y="3049577"/>
            <a:ext cx="2754280" cy="738664"/>
          </a:xfrm>
          <a:prstGeom prst="rect">
            <a:avLst/>
          </a:prstGeom>
          <a:noFill/>
        </p:spPr>
        <p:txBody>
          <a:bodyPr wrap="none" rtlCol="0">
            <a:spAutoFit/>
          </a:bodyPr>
          <a:lstStyle/>
          <a:p>
            <a:r>
              <a:rPr lang="en-AU" sz="1050" dirty="0" smtClean="0"/>
              <a:t>MKM </a:t>
            </a:r>
            <a:r>
              <a:rPr lang="en-AU" sz="1050" dirty="0"/>
              <a:t>parameters of </a:t>
            </a:r>
            <a:r>
              <a:rPr lang="en-AU" sz="1050" dirty="0" smtClean="0"/>
              <a:t>MIA PaCa-2  cells</a:t>
            </a:r>
          </a:p>
          <a:p>
            <a:r>
              <a:rPr lang="en-AU" sz="1050" dirty="0" smtClean="0"/>
              <a:t>𝛼</a:t>
            </a:r>
            <a:r>
              <a:rPr lang="en-AU" sz="1050" baseline="-25000" dirty="0" smtClean="0"/>
              <a:t>0</a:t>
            </a:r>
            <a:r>
              <a:rPr lang="en-AU" sz="1050" dirty="0" smtClean="0"/>
              <a:t> </a:t>
            </a:r>
            <a:r>
              <a:rPr lang="en-AU" sz="1050" dirty="0"/>
              <a:t>= 0.001 Gy</a:t>
            </a:r>
            <a:r>
              <a:rPr lang="en-AU" sz="1050" baseline="30000" dirty="0"/>
              <a:t>-1</a:t>
            </a:r>
            <a:r>
              <a:rPr lang="en-AU" sz="1050" dirty="0"/>
              <a:t>, 𝛽 = 0.085 Gy</a:t>
            </a:r>
            <a:r>
              <a:rPr lang="en-AU" sz="1050" baseline="30000" dirty="0"/>
              <a:t>-2</a:t>
            </a:r>
            <a:r>
              <a:rPr lang="en-AU" sz="1050" dirty="0"/>
              <a:t>, </a:t>
            </a:r>
            <a:endParaRPr lang="en-AU" sz="1050" dirty="0" smtClean="0"/>
          </a:p>
          <a:p>
            <a:r>
              <a:rPr lang="en-AU" sz="1050" dirty="0" smtClean="0"/>
              <a:t>𝑅</a:t>
            </a:r>
            <a:r>
              <a:rPr lang="en-AU" sz="1050" baseline="-25000" dirty="0" smtClean="0"/>
              <a:t>n</a:t>
            </a:r>
            <a:r>
              <a:rPr lang="en-AU" sz="1050" dirty="0" smtClean="0"/>
              <a:t> </a:t>
            </a:r>
            <a:r>
              <a:rPr lang="en-AU" sz="1050" dirty="0"/>
              <a:t>= 6.8 𝜇m,</a:t>
            </a:r>
          </a:p>
          <a:p>
            <a:r>
              <a:rPr lang="en-AU" sz="1050" dirty="0" smtClean="0"/>
              <a:t>𝑟</a:t>
            </a:r>
            <a:r>
              <a:rPr lang="en-AU" sz="1050" baseline="-25000" dirty="0" smtClean="0"/>
              <a:t>0</a:t>
            </a:r>
            <a:r>
              <a:rPr lang="en-AU" sz="1050" dirty="0" smtClean="0"/>
              <a:t> </a:t>
            </a:r>
            <a:r>
              <a:rPr lang="en-AU" sz="1050" dirty="0"/>
              <a:t>= 0.57 𝜇m and </a:t>
            </a:r>
            <a:r>
              <a:rPr lang="en-AU" sz="1050" dirty="0" smtClean="0"/>
              <a:t>𝑦</a:t>
            </a:r>
            <a:r>
              <a:rPr lang="en-AU" sz="1050" baseline="-25000" dirty="0" smtClean="0"/>
              <a:t>0</a:t>
            </a:r>
            <a:r>
              <a:rPr lang="en-AU" sz="1050" dirty="0" smtClean="0"/>
              <a:t> </a:t>
            </a:r>
            <a:r>
              <a:rPr lang="en-AU" sz="1050" dirty="0"/>
              <a:t>= 260 </a:t>
            </a:r>
            <a:r>
              <a:rPr lang="en-AU" sz="1050" dirty="0" err="1"/>
              <a:t>keV</a:t>
            </a:r>
            <a:r>
              <a:rPr lang="en-AU" sz="1050" dirty="0"/>
              <a:t>/𝜇m.</a:t>
            </a:r>
          </a:p>
        </p:txBody>
      </p:sp>
      <p:sp>
        <p:nvSpPr>
          <p:cNvPr id="16" name="Footer Placeholder 3"/>
          <p:cNvSpPr>
            <a:spLocks noGrp="1"/>
          </p:cNvSpPr>
          <p:nvPr>
            <p:ph type="ftr" sz="quarter" idx="11"/>
          </p:nvPr>
        </p:nvSpPr>
        <p:spPr>
          <a:xfrm>
            <a:off x="5340241" y="4950370"/>
            <a:ext cx="3727041" cy="168165"/>
          </a:xfrm>
        </p:spPr>
        <p:txBody>
          <a:bodyPr/>
          <a:lstStyle/>
          <a:p>
            <a:r>
              <a:rPr lang="it-IT" dirty="0" smtClean="0"/>
              <a:t>PMB  (in press)  collaboration with Dr Inaniwa, Dr Lee  (NIRS)/(CMRP)</a:t>
            </a:r>
            <a:endParaRPr lang="it-IT" dirty="0"/>
          </a:p>
        </p:txBody>
      </p:sp>
    </p:spTree>
    <p:extLst>
      <p:ext uri="{BB962C8B-B14F-4D97-AF65-F5344CB8AC3E}">
        <p14:creationId xmlns:p14="http://schemas.microsoft.com/office/powerpoint/2010/main" val="360453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778" y="39160"/>
            <a:ext cx="7279974" cy="635095"/>
          </a:xfrm>
        </p:spPr>
        <p:txBody>
          <a:bodyPr/>
          <a:lstStyle/>
          <a:p>
            <a:r>
              <a:rPr lang="en-US" dirty="0" smtClean="0"/>
              <a:t>SF: </a:t>
            </a:r>
            <a:r>
              <a:rPr lang="en-US" dirty="0" err="1" smtClean="0"/>
              <a:t>MicroPlus</a:t>
            </a:r>
            <a:r>
              <a:rPr lang="en-US" dirty="0" smtClean="0"/>
              <a:t> predicted vs TPS</a:t>
            </a:r>
            <a:endParaRPr lang="en-AU" dirty="0"/>
          </a:p>
        </p:txBody>
      </p:sp>
      <p:sp>
        <p:nvSpPr>
          <p:cNvPr id="4" name="Footer Placeholder 3"/>
          <p:cNvSpPr>
            <a:spLocks noGrp="1"/>
          </p:cNvSpPr>
          <p:nvPr>
            <p:ph type="ftr" sz="quarter" idx="11"/>
          </p:nvPr>
        </p:nvSpPr>
        <p:spPr>
          <a:xfrm>
            <a:off x="3725688" y="4872891"/>
            <a:ext cx="3341404" cy="295229"/>
          </a:xfrm>
        </p:spPr>
        <p:txBody>
          <a:bodyPr/>
          <a:lstStyle/>
          <a:p>
            <a:r>
              <a:rPr lang="it-IT" dirty="0" smtClean="0"/>
              <a:t>PMB  (in press)  collaboration with Dr .Inaniwa, Dr Lee e (NIRS)/(CMRP)</a:t>
            </a:r>
            <a:endParaRPr lang="it-IT" dirty="0"/>
          </a:p>
        </p:txBody>
      </p:sp>
      <p:sp>
        <p:nvSpPr>
          <p:cNvPr id="5" name="Slide Number Placeholder 4"/>
          <p:cNvSpPr>
            <a:spLocks noGrp="1"/>
          </p:cNvSpPr>
          <p:nvPr>
            <p:ph type="sldNum" sz="quarter" idx="12"/>
          </p:nvPr>
        </p:nvSpPr>
        <p:spPr/>
        <p:txBody>
          <a:bodyPr/>
          <a:lstStyle/>
          <a:p>
            <a:fld id="{026FF746-0EA6-44F4-A6DE-EA3621CB317B}" type="slidenum">
              <a:rPr lang="it-IT" smtClean="0"/>
              <a:t>21</a:t>
            </a:fld>
            <a:endParaRPr lang="it-IT"/>
          </a:p>
        </p:txBody>
      </p:sp>
      <p:grpSp>
        <p:nvGrpSpPr>
          <p:cNvPr id="8" name="Group 7"/>
          <p:cNvGrpSpPr/>
          <p:nvPr/>
        </p:nvGrpSpPr>
        <p:grpSpPr>
          <a:xfrm>
            <a:off x="6640946" y="717293"/>
            <a:ext cx="2353346" cy="3416446"/>
            <a:chOff x="6640946" y="717293"/>
            <a:chExt cx="2353346" cy="3416446"/>
          </a:xfrm>
        </p:grpSpPr>
        <p:pic>
          <p:nvPicPr>
            <p:cNvPr id="11"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6694438" y="717293"/>
              <a:ext cx="2299854" cy="1732732"/>
            </a:xfrm>
            <a:prstGeom prst="rect">
              <a:avLst/>
            </a:prstGeom>
            <a:noFill/>
            <a:ln>
              <a:noFill/>
            </a:ln>
          </p:spPr>
        </p:pic>
        <p:pic>
          <p:nvPicPr>
            <p:cNvPr id="12" name="Picture 11"/>
            <p:cNvPicPr/>
            <p:nvPr/>
          </p:nvPicPr>
          <p:blipFill>
            <a:blip r:embed="rId4">
              <a:extLst>
                <a:ext uri="{28A0092B-C50C-407E-A947-70E740481C1C}">
                  <a14:useLocalDpi xmlns:a14="http://schemas.microsoft.com/office/drawing/2010/main" val="0"/>
                </a:ext>
              </a:extLst>
            </a:blip>
            <a:srcRect/>
            <a:stretch>
              <a:fillRect/>
            </a:stretch>
          </p:blipFill>
          <p:spPr bwMode="auto">
            <a:xfrm>
              <a:off x="6640946" y="2458253"/>
              <a:ext cx="2299854" cy="1675486"/>
            </a:xfrm>
            <a:prstGeom prst="rect">
              <a:avLst/>
            </a:prstGeom>
            <a:noFill/>
            <a:ln>
              <a:noFill/>
            </a:ln>
          </p:spPr>
        </p:pic>
      </p:grpSp>
      <mc:AlternateContent xmlns:mc="http://schemas.openxmlformats.org/markup-compatibility/2006" xmlns:a14="http://schemas.microsoft.com/office/drawing/2010/main">
        <mc:Choice Requires="a14">
          <p:sp>
            <p:nvSpPr>
              <p:cNvPr id="13" name="Rectangle 12"/>
              <p:cNvSpPr/>
              <p:nvPr/>
            </p:nvSpPr>
            <p:spPr>
              <a:xfrm>
                <a:off x="5057503" y="1721769"/>
                <a:ext cx="1667701" cy="55643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1400" i="1" smtClean="0">
                          <a:solidFill>
                            <a:srgbClr val="00B050"/>
                          </a:solidFill>
                          <a:latin typeface="Cambria Math"/>
                        </a:rPr>
                        <m:t>𝛼</m:t>
                      </m:r>
                      <m:r>
                        <a:rPr lang="en-US" sz="1400" i="1" smtClean="0">
                          <a:solidFill>
                            <a:schemeClr val="tx1"/>
                          </a:solidFill>
                          <a:latin typeface="Cambria Math"/>
                        </a:rPr>
                        <m:t>= </m:t>
                      </m:r>
                      <m:sSub>
                        <m:sSubPr>
                          <m:ctrlPr>
                            <a:rPr lang="en-AU" sz="1400" i="1" smtClean="0">
                              <a:solidFill>
                                <a:srgbClr val="00B050"/>
                              </a:solidFill>
                              <a:latin typeface="Cambria Math" panose="02040503050406030204" pitchFamily="18" charset="0"/>
                            </a:rPr>
                          </m:ctrlPr>
                        </m:sSubPr>
                        <m:e>
                          <m:r>
                            <a:rPr lang="en-US" sz="1400" i="1">
                              <a:solidFill>
                                <a:srgbClr val="00B050"/>
                              </a:solidFill>
                              <a:latin typeface="Cambria Math"/>
                            </a:rPr>
                            <m:t>𝛼</m:t>
                          </m:r>
                        </m:e>
                        <m:sub>
                          <m:r>
                            <a:rPr lang="en-US" sz="1400" i="1">
                              <a:solidFill>
                                <a:srgbClr val="00B050"/>
                              </a:solidFill>
                              <a:latin typeface="Cambria Math"/>
                            </a:rPr>
                            <m:t>𝑜</m:t>
                          </m:r>
                        </m:sub>
                      </m:sSub>
                      <m:r>
                        <a:rPr lang="en-US" sz="1400" i="1">
                          <a:solidFill>
                            <a:schemeClr val="tx1"/>
                          </a:solidFill>
                          <a:latin typeface="Cambria Math"/>
                        </a:rPr>
                        <m:t>+</m:t>
                      </m:r>
                      <m:f>
                        <m:fPr>
                          <m:ctrlPr>
                            <a:rPr lang="en-AU" sz="1400" i="1">
                              <a:solidFill>
                                <a:schemeClr val="tx1"/>
                              </a:solidFill>
                              <a:latin typeface="Cambria Math" panose="02040503050406030204" pitchFamily="18" charset="0"/>
                            </a:rPr>
                          </m:ctrlPr>
                        </m:fPr>
                        <m:num>
                          <m:r>
                            <a:rPr lang="en-US" sz="1400" i="1" smtClean="0">
                              <a:solidFill>
                                <a:srgbClr val="00B050"/>
                              </a:solidFill>
                              <a:latin typeface="Cambria Math"/>
                            </a:rPr>
                            <m:t>𝛽</m:t>
                          </m:r>
                        </m:num>
                        <m:den>
                          <m:r>
                            <a:rPr lang="en-US" sz="1400" i="1">
                              <a:solidFill>
                                <a:schemeClr val="tx1"/>
                              </a:solidFill>
                              <a:latin typeface="Cambria Math"/>
                            </a:rPr>
                            <m:t>𝜌𝜋</m:t>
                          </m:r>
                          <m:sSubSup>
                            <m:sSubSupPr>
                              <m:ctrlPr>
                                <a:rPr lang="en-AU" sz="1400" i="1" smtClean="0">
                                  <a:solidFill>
                                    <a:srgbClr val="00B050"/>
                                  </a:solidFill>
                                  <a:latin typeface="Cambria Math" panose="02040503050406030204" pitchFamily="18" charset="0"/>
                                </a:rPr>
                              </m:ctrlPr>
                            </m:sSubSupPr>
                            <m:e>
                              <m:r>
                                <a:rPr lang="en-US" sz="1400" i="1">
                                  <a:solidFill>
                                    <a:srgbClr val="00B050"/>
                                  </a:solidFill>
                                  <a:latin typeface="Cambria Math"/>
                                </a:rPr>
                                <m:t>𝑟</m:t>
                              </m:r>
                            </m:e>
                            <m:sub>
                              <m:r>
                                <a:rPr lang="en-US" sz="1400" i="1">
                                  <a:solidFill>
                                    <a:srgbClr val="00B050"/>
                                  </a:solidFill>
                                  <a:latin typeface="Cambria Math"/>
                                </a:rPr>
                                <m:t>𝑑</m:t>
                              </m:r>
                            </m:sub>
                            <m:sup>
                              <m:r>
                                <a:rPr lang="en-US" sz="1400" i="1">
                                  <a:solidFill>
                                    <a:srgbClr val="00B050"/>
                                  </a:solidFill>
                                  <a:latin typeface="Cambria Math"/>
                                </a:rPr>
                                <m:t>2</m:t>
                              </m:r>
                            </m:sup>
                          </m:sSubSup>
                        </m:den>
                      </m:f>
                      <m:r>
                        <a:rPr lang="en-US" sz="1400" i="1">
                          <a:solidFill>
                            <a:schemeClr val="tx1"/>
                          </a:solidFill>
                          <a:latin typeface="Cambria Math"/>
                        </a:rPr>
                        <m:t> </m:t>
                      </m:r>
                      <m:sSup>
                        <m:sSupPr>
                          <m:ctrlPr>
                            <a:rPr lang="en-AU" sz="1400" i="1" smtClean="0">
                              <a:solidFill>
                                <a:srgbClr val="FF0000"/>
                              </a:solidFill>
                              <a:latin typeface="Cambria Math" panose="02040503050406030204" pitchFamily="18" charset="0"/>
                            </a:rPr>
                          </m:ctrlPr>
                        </m:sSupPr>
                        <m:e>
                          <m:r>
                            <a:rPr lang="en-US" sz="1400" i="1">
                              <a:solidFill>
                                <a:srgbClr val="FF0000"/>
                              </a:solidFill>
                              <a:latin typeface="Cambria Math"/>
                            </a:rPr>
                            <m:t>𝑦</m:t>
                          </m:r>
                        </m:e>
                        <m:sup>
                          <m:r>
                            <a:rPr lang="en-US" sz="1400" i="1">
                              <a:solidFill>
                                <a:srgbClr val="FF0000"/>
                              </a:solidFill>
                              <a:latin typeface="Cambria Math"/>
                            </a:rPr>
                            <m:t>∗</m:t>
                          </m:r>
                        </m:sup>
                      </m:sSup>
                    </m:oMath>
                  </m:oMathPara>
                </a14:m>
                <a:endParaRPr lang="en-AU" sz="1600" dirty="0">
                  <a:solidFill>
                    <a:schemeClr val="tx1"/>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5057503" y="1721769"/>
                <a:ext cx="1667701" cy="556434"/>
              </a:xfrm>
              <a:prstGeom prst="rect">
                <a:avLst/>
              </a:prstGeom>
              <a:blipFill>
                <a:blip r:embed="rId5"/>
                <a:stretch>
                  <a:fillRect/>
                </a:stretch>
              </a:blipFill>
            </p:spPr>
            <p:txBody>
              <a:bodyPr/>
              <a:lstStyle/>
              <a:p>
                <a:r>
                  <a:rPr lang="en-AU">
                    <a:noFill/>
                  </a:rPr>
                  <a:t> </a:t>
                </a:r>
              </a:p>
            </p:txBody>
          </p:sp>
        </mc:Fallback>
      </mc:AlternateContent>
      <p:sp>
        <p:nvSpPr>
          <p:cNvPr id="14" name="Rectangle 13"/>
          <p:cNvSpPr/>
          <p:nvPr/>
        </p:nvSpPr>
        <p:spPr>
          <a:xfrm>
            <a:off x="5079362" y="2649041"/>
            <a:ext cx="1662635" cy="430887"/>
          </a:xfrm>
          <a:prstGeom prst="rect">
            <a:avLst/>
          </a:prstGeom>
        </p:spPr>
        <p:txBody>
          <a:bodyPr wrap="none">
            <a:spAutoFit/>
          </a:bodyPr>
          <a:lstStyle/>
          <a:p>
            <a:r>
              <a:rPr lang="en-US" sz="1100" b="1" dirty="0" smtClean="0">
                <a:solidFill>
                  <a:srgbClr val="FF0000"/>
                </a:solidFill>
                <a:latin typeface="Times New Roman" pitchFamily="18" charset="0"/>
                <a:cs typeface="Times New Roman" pitchFamily="18" charset="0"/>
              </a:rPr>
              <a:t>Linear Quadratic Model</a:t>
            </a:r>
          </a:p>
          <a:p>
            <a:r>
              <a:rPr lang="en-US" sz="1100" dirty="0" smtClean="0">
                <a:solidFill>
                  <a:schemeClr val="tx1"/>
                </a:solidFill>
                <a:latin typeface="Times New Roman" pitchFamily="18" charset="0"/>
                <a:cs typeface="Times New Roman" pitchFamily="18" charset="0"/>
              </a:rPr>
              <a:t>S</a:t>
            </a:r>
            <a:r>
              <a:rPr lang="en-US" sz="1100" dirty="0" smtClean="0">
                <a:solidFill>
                  <a:srgbClr val="FF0000"/>
                </a:solidFill>
                <a:latin typeface="Times New Roman" pitchFamily="18" charset="0"/>
                <a:cs typeface="Times New Roman" pitchFamily="18" charset="0"/>
              </a:rPr>
              <a:t>(D) </a:t>
            </a:r>
            <a:r>
              <a:rPr lang="en-US" sz="1100" dirty="0">
                <a:solidFill>
                  <a:srgbClr val="FF0000"/>
                </a:solidFill>
                <a:latin typeface="Times New Roman" pitchFamily="18" charset="0"/>
                <a:cs typeface="Times New Roman" pitchFamily="18" charset="0"/>
              </a:rPr>
              <a:t>= </a:t>
            </a:r>
            <a:r>
              <a:rPr lang="en-US" sz="1100" dirty="0" err="1">
                <a:solidFill>
                  <a:schemeClr val="tx1"/>
                </a:solidFill>
                <a:latin typeface="Times New Roman" pitchFamily="18" charset="0"/>
                <a:cs typeface="Times New Roman" pitchFamily="18" charset="0"/>
              </a:rPr>
              <a:t>exp</a:t>
            </a:r>
            <a:r>
              <a:rPr lang="en-US" sz="1100" dirty="0">
                <a:solidFill>
                  <a:srgbClr val="FF0000"/>
                </a:solidFill>
                <a:latin typeface="Times New Roman" pitchFamily="18" charset="0"/>
                <a:cs typeface="Times New Roman" pitchFamily="18" charset="0"/>
              </a:rPr>
              <a:t> [ - </a:t>
            </a:r>
            <a:r>
              <a:rPr lang="en-US" sz="1100" dirty="0">
                <a:solidFill>
                  <a:srgbClr val="00B050"/>
                </a:solidFill>
                <a:latin typeface="Times New Roman" pitchFamily="18" charset="0"/>
                <a:cs typeface="Times New Roman" pitchFamily="18" charset="0"/>
              </a:rPr>
              <a:t>α</a:t>
            </a:r>
            <a:r>
              <a:rPr lang="en-US" sz="1100" dirty="0">
                <a:solidFill>
                  <a:srgbClr val="FF0000"/>
                </a:solidFill>
                <a:latin typeface="Times New Roman" pitchFamily="18" charset="0"/>
                <a:cs typeface="Times New Roman" pitchFamily="18" charset="0"/>
              </a:rPr>
              <a:t>D - </a:t>
            </a:r>
            <a:r>
              <a:rPr lang="en-US" sz="1100" dirty="0">
                <a:solidFill>
                  <a:srgbClr val="00B050"/>
                </a:solidFill>
                <a:latin typeface="Times New Roman" pitchFamily="18" charset="0"/>
                <a:cs typeface="Times New Roman" pitchFamily="18" charset="0"/>
              </a:rPr>
              <a:t>β</a:t>
            </a:r>
            <a:r>
              <a:rPr lang="en-US" sz="1100" dirty="0">
                <a:solidFill>
                  <a:srgbClr val="FF0000"/>
                </a:solidFill>
                <a:latin typeface="Times New Roman" pitchFamily="18" charset="0"/>
                <a:cs typeface="Times New Roman" pitchFamily="18" charset="0"/>
              </a:rPr>
              <a:t>D</a:t>
            </a:r>
            <a:r>
              <a:rPr lang="en-US" sz="1100" baseline="30000" dirty="0">
                <a:solidFill>
                  <a:srgbClr val="FF0000"/>
                </a:solidFill>
                <a:latin typeface="Times New Roman" pitchFamily="18" charset="0"/>
                <a:cs typeface="Times New Roman" pitchFamily="18" charset="0"/>
              </a:rPr>
              <a:t>2</a:t>
            </a:r>
            <a:r>
              <a:rPr lang="en-US" sz="1100" dirty="0">
                <a:solidFill>
                  <a:srgbClr val="FF0000"/>
                </a:solidFill>
                <a:latin typeface="Times New Roman" pitchFamily="18" charset="0"/>
                <a:cs typeface="Times New Roman" pitchFamily="18" charset="0"/>
              </a:rPr>
              <a:t>]</a:t>
            </a:r>
            <a:endParaRPr lang="en-AU" sz="1100" dirty="0">
              <a:solidFill>
                <a:srgbClr val="FF0000"/>
              </a:solidFill>
              <a:latin typeface="Times New Roman" pitchFamily="18" charset="0"/>
              <a:cs typeface="Times New Roman" pitchFamily="18" charset="0"/>
            </a:endParaRPr>
          </a:p>
        </p:txBody>
      </p:sp>
      <p:sp>
        <p:nvSpPr>
          <p:cNvPr id="15" name="TextBox 14"/>
          <p:cNvSpPr txBox="1"/>
          <p:nvPr/>
        </p:nvSpPr>
        <p:spPr>
          <a:xfrm>
            <a:off x="7642158" y="695275"/>
            <a:ext cx="825867" cy="400110"/>
          </a:xfrm>
          <a:prstGeom prst="rect">
            <a:avLst/>
          </a:prstGeom>
          <a:noFill/>
        </p:spPr>
        <p:txBody>
          <a:bodyPr wrap="none" rtlCol="0">
            <a:spAutoFit/>
          </a:bodyPr>
          <a:lstStyle/>
          <a:p>
            <a:r>
              <a:rPr lang="en-US" sz="1000" dirty="0" err="1" smtClean="0"/>
              <a:t>MicroPlus</a:t>
            </a:r>
            <a:endParaRPr lang="en-US" sz="1000" dirty="0" smtClean="0"/>
          </a:p>
          <a:p>
            <a:r>
              <a:rPr lang="en-US" sz="1000" dirty="0" smtClean="0"/>
              <a:t>   SOBP</a:t>
            </a:r>
            <a:endParaRPr lang="en-AU" sz="1000" dirty="0"/>
          </a:p>
        </p:txBody>
      </p:sp>
      <p:sp>
        <p:nvSpPr>
          <p:cNvPr id="16" name="TextBox 15"/>
          <p:cNvSpPr txBox="1"/>
          <p:nvPr/>
        </p:nvSpPr>
        <p:spPr>
          <a:xfrm>
            <a:off x="7698881" y="2497016"/>
            <a:ext cx="825867" cy="400110"/>
          </a:xfrm>
          <a:prstGeom prst="rect">
            <a:avLst/>
          </a:prstGeom>
          <a:noFill/>
        </p:spPr>
        <p:txBody>
          <a:bodyPr wrap="none" rtlCol="0">
            <a:spAutoFit/>
          </a:bodyPr>
          <a:lstStyle/>
          <a:p>
            <a:r>
              <a:rPr lang="en-US" sz="1000" dirty="0" err="1" smtClean="0"/>
              <a:t>MicroPlus</a:t>
            </a:r>
            <a:endParaRPr lang="en-US" sz="1000" dirty="0" smtClean="0"/>
          </a:p>
          <a:p>
            <a:r>
              <a:rPr lang="en-US" sz="1000" dirty="0" smtClean="0"/>
              <a:t>    SOBP</a:t>
            </a:r>
            <a:endParaRPr lang="en-AU" sz="1000" dirty="0"/>
          </a:p>
        </p:txBody>
      </p:sp>
      <p:pic>
        <p:nvPicPr>
          <p:cNvPr id="17" name="Picture 16"/>
          <p:cNvPicPr>
            <a:picLocks noChangeAspect="1"/>
          </p:cNvPicPr>
          <p:nvPr/>
        </p:nvPicPr>
        <p:blipFill rotWithShape="1">
          <a:blip r:embed="rId6"/>
          <a:srcRect t="285" r="6961"/>
          <a:stretch/>
        </p:blipFill>
        <p:spPr>
          <a:xfrm>
            <a:off x="0" y="533542"/>
            <a:ext cx="5057503" cy="4300609"/>
          </a:xfrm>
          <a:prstGeom prst="rect">
            <a:avLst/>
          </a:prstGeom>
        </p:spPr>
      </p:pic>
      <p:sp>
        <p:nvSpPr>
          <p:cNvPr id="3" name="Down Arrow 2"/>
          <p:cNvSpPr/>
          <p:nvPr/>
        </p:nvSpPr>
        <p:spPr>
          <a:xfrm>
            <a:off x="5684312" y="2127499"/>
            <a:ext cx="264580" cy="5522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grpSp>
        <p:nvGrpSpPr>
          <p:cNvPr id="19" name="Group 18"/>
          <p:cNvGrpSpPr/>
          <p:nvPr/>
        </p:nvGrpSpPr>
        <p:grpSpPr>
          <a:xfrm>
            <a:off x="3947978" y="2138217"/>
            <a:ext cx="1250829" cy="1351330"/>
            <a:chOff x="3947978" y="2138217"/>
            <a:chExt cx="1250829" cy="1351330"/>
          </a:xfrm>
        </p:grpSpPr>
        <p:sp>
          <p:nvSpPr>
            <p:cNvPr id="9" name="Right Arrow 8"/>
            <p:cNvSpPr/>
            <p:nvPr/>
          </p:nvSpPr>
          <p:spPr>
            <a:xfrm rot="10800000">
              <a:off x="3947978" y="2652951"/>
              <a:ext cx="757205" cy="32186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8" name="Left Brace 17"/>
            <p:cNvSpPr/>
            <p:nvPr/>
          </p:nvSpPr>
          <p:spPr>
            <a:xfrm>
              <a:off x="4752131" y="2138217"/>
              <a:ext cx="446676" cy="1351330"/>
            </a:xfrm>
            <a:prstGeom prst="leftBrace">
              <a:avLst>
                <a:gd name="adj1" fmla="val 0"/>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grpSp>
      <p:grpSp>
        <p:nvGrpSpPr>
          <p:cNvPr id="10" name="Group 9"/>
          <p:cNvGrpSpPr/>
          <p:nvPr/>
        </p:nvGrpSpPr>
        <p:grpSpPr>
          <a:xfrm>
            <a:off x="6606920" y="1665303"/>
            <a:ext cx="725352" cy="809320"/>
            <a:chOff x="6606920" y="1665303"/>
            <a:chExt cx="725352" cy="809320"/>
          </a:xfrm>
        </p:grpSpPr>
        <p:cxnSp>
          <p:nvCxnSpPr>
            <p:cNvPr id="20" name="Straight Arrow Connector 19"/>
            <p:cNvCxnSpPr/>
            <p:nvPr/>
          </p:nvCxnSpPr>
          <p:spPr>
            <a:xfrm flipH="1" flipV="1">
              <a:off x="6606920" y="2159661"/>
              <a:ext cx="725352" cy="31496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6624792" y="1665303"/>
              <a:ext cx="574794" cy="3346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32" name="TextBox 31"/>
          <p:cNvSpPr txBox="1"/>
          <p:nvPr/>
        </p:nvSpPr>
        <p:spPr>
          <a:xfrm>
            <a:off x="5004837" y="3685967"/>
            <a:ext cx="1983453" cy="415498"/>
          </a:xfrm>
          <a:prstGeom prst="rect">
            <a:avLst/>
          </a:prstGeom>
          <a:noFill/>
        </p:spPr>
        <p:txBody>
          <a:bodyPr wrap="square" rtlCol="0">
            <a:spAutoFit/>
          </a:bodyPr>
          <a:lstStyle/>
          <a:p>
            <a:pPr algn="ctr"/>
            <a:r>
              <a:rPr lang="en-US" sz="1050" dirty="0" smtClean="0"/>
              <a:t>Dose in SOBP </a:t>
            </a:r>
          </a:p>
          <a:p>
            <a:pPr algn="ctr"/>
            <a:r>
              <a:rPr lang="en-US" sz="1050" dirty="0" smtClean="0"/>
              <a:t>measured  by Markus IC</a:t>
            </a:r>
            <a:endParaRPr lang="en-AU" sz="1050" dirty="0"/>
          </a:p>
        </p:txBody>
      </p:sp>
      <p:sp>
        <p:nvSpPr>
          <p:cNvPr id="34" name="Right Arrow 33"/>
          <p:cNvSpPr/>
          <p:nvPr/>
        </p:nvSpPr>
        <p:spPr>
          <a:xfrm rot="16200000">
            <a:off x="5580479" y="3211987"/>
            <a:ext cx="537491" cy="314553"/>
          </a:xfrm>
          <a:prstGeom prst="rightArrow">
            <a:avLst>
              <a:gd name="adj1" fmla="val 36635"/>
              <a:gd name="adj2" fmla="val 50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6" name="TextBox 5"/>
          <p:cNvSpPr txBox="1"/>
          <p:nvPr/>
        </p:nvSpPr>
        <p:spPr>
          <a:xfrm flipH="1">
            <a:off x="5084866" y="854305"/>
            <a:ext cx="1843269" cy="646331"/>
          </a:xfrm>
          <a:prstGeom prst="rect">
            <a:avLst/>
          </a:prstGeom>
          <a:noFill/>
        </p:spPr>
        <p:txBody>
          <a:bodyPr wrap="square" rtlCol="0">
            <a:spAutoFit/>
          </a:bodyPr>
          <a:lstStyle/>
          <a:p>
            <a:r>
              <a:rPr lang="en-US" dirty="0" smtClean="0"/>
              <a:t>TPS: RBE</a:t>
            </a:r>
            <a:r>
              <a:rPr lang="en-US" baseline="-25000" dirty="0" smtClean="0"/>
              <a:t>10</a:t>
            </a:r>
            <a:r>
              <a:rPr lang="en-US" dirty="0" smtClean="0"/>
              <a:t>xD</a:t>
            </a:r>
          </a:p>
          <a:p>
            <a:r>
              <a:rPr lang="en-US" dirty="0" smtClean="0"/>
              <a:t>10x10x6 cm</a:t>
            </a:r>
            <a:r>
              <a:rPr lang="en-US" baseline="30000" dirty="0" smtClean="0"/>
              <a:t>3</a:t>
            </a:r>
            <a:endParaRPr lang="en-AU" baseline="30000" dirty="0"/>
          </a:p>
        </p:txBody>
      </p:sp>
      <p:sp>
        <p:nvSpPr>
          <p:cNvPr id="7" name="TextBox 6"/>
          <p:cNvSpPr txBox="1"/>
          <p:nvPr/>
        </p:nvSpPr>
        <p:spPr>
          <a:xfrm>
            <a:off x="5004837" y="4132391"/>
            <a:ext cx="2077813" cy="646331"/>
          </a:xfrm>
          <a:prstGeom prst="rect">
            <a:avLst/>
          </a:prstGeom>
          <a:noFill/>
        </p:spPr>
        <p:txBody>
          <a:bodyPr wrap="none" rtlCol="0">
            <a:spAutoFit/>
          </a:bodyPr>
          <a:lstStyle/>
          <a:p>
            <a:pPr algn="ctr"/>
            <a:r>
              <a:rPr lang="en-US" dirty="0" smtClean="0">
                <a:solidFill>
                  <a:srgbClr val="FF0000"/>
                </a:solidFill>
              </a:rPr>
              <a:t>Good prediction</a:t>
            </a:r>
          </a:p>
          <a:p>
            <a:pPr algn="ctr"/>
            <a:r>
              <a:rPr lang="en-US" dirty="0">
                <a:solidFill>
                  <a:srgbClr val="FF0000"/>
                </a:solidFill>
              </a:rPr>
              <a:t>o</a:t>
            </a:r>
            <a:r>
              <a:rPr lang="en-US" dirty="0" smtClean="0">
                <a:solidFill>
                  <a:srgbClr val="FF0000"/>
                </a:solidFill>
              </a:rPr>
              <a:t>f SF</a:t>
            </a:r>
            <a:endParaRPr lang="en-AU" dirty="0">
              <a:solidFill>
                <a:srgbClr val="FF0000"/>
              </a:solidFill>
            </a:endParaRPr>
          </a:p>
        </p:txBody>
      </p:sp>
    </p:spTree>
    <p:extLst>
      <p:ext uri="{BB962C8B-B14F-4D97-AF65-F5344CB8AC3E}">
        <p14:creationId xmlns:p14="http://schemas.microsoft.com/office/powerpoint/2010/main" val="106274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circle(in)">
                                      <p:cBhvr>
                                        <p:cTn id="21" dur="2000"/>
                                        <p:tgtEl>
                                          <p:spTgt spid="3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ircle(in)">
                                      <p:cBhvr>
                                        <p:cTn id="24" dur="2000"/>
                                        <p:tgtEl>
                                          <p:spTgt spid="3"/>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animBg="1"/>
      <p:bldP spid="32" grpId="0"/>
      <p:bldP spid="34"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C:\Users\ed827\Desktop\cmrp.PNG">
            <a:extLst>
              <a:ext uri="{FF2B5EF4-FFF2-40B4-BE49-F238E27FC236}">
                <a16:creationId xmlns:a16="http://schemas.microsoft.com/office/drawing/2014/main" id="{DFCDED3C-4F9E-3C40-913B-5F1C99897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4050" y="159566"/>
            <a:ext cx="2037188" cy="86769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4A88E24E-FEEB-AA4B-923A-1B88F9741FDF}"/>
              </a:ext>
            </a:extLst>
          </p:cNvPr>
          <p:cNvSpPr/>
          <p:nvPr/>
        </p:nvSpPr>
        <p:spPr>
          <a:xfrm>
            <a:off x="6945835" y="4059044"/>
            <a:ext cx="2178205" cy="101847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EC96BB-B1EA-4545-97CA-E3784B1A66D5}"/>
              </a:ext>
            </a:extLst>
          </p:cNvPr>
          <p:cNvSpPr>
            <a:spLocks noGrp="1"/>
          </p:cNvSpPr>
          <p:nvPr>
            <p:ph type="title"/>
          </p:nvPr>
        </p:nvSpPr>
        <p:spPr>
          <a:xfrm>
            <a:off x="155994" y="113203"/>
            <a:ext cx="7279974" cy="635095"/>
          </a:xfrm>
        </p:spPr>
        <p:txBody>
          <a:bodyPr>
            <a:normAutofit fontScale="90000"/>
          </a:bodyPr>
          <a:lstStyle/>
          <a:p>
            <a:r>
              <a:rPr lang="en-US" dirty="0" smtClean="0"/>
              <a:t>Fast proton range verification in </a:t>
            </a:r>
            <a:r>
              <a:rPr lang="en-US" dirty="0" err="1"/>
              <a:t>perspex</a:t>
            </a:r>
            <a:endParaRPr lang="en-US" dirty="0"/>
          </a:p>
        </p:txBody>
      </p:sp>
      <p:sp>
        <p:nvSpPr>
          <p:cNvPr id="5" name="Slide Number Placeholder 4">
            <a:extLst>
              <a:ext uri="{FF2B5EF4-FFF2-40B4-BE49-F238E27FC236}">
                <a16:creationId xmlns:a16="http://schemas.microsoft.com/office/drawing/2014/main" id="{C85878E8-B74F-9744-84D2-6257AFED2501}"/>
              </a:ext>
            </a:extLst>
          </p:cNvPr>
          <p:cNvSpPr>
            <a:spLocks noGrp="1"/>
          </p:cNvSpPr>
          <p:nvPr>
            <p:ph type="sldNum" sz="quarter" idx="11"/>
          </p:nvPr>
        </p:nvSpPr>
        <p:spPr/>
        <p:txBody>
          <a:bodyPr/>
          <a:lstStyle/>
          <a:p>
            <a:fld id="{DA7B4246-FDFA-7E4C-A54D-095A75DA82FF}" type="slidenum">
              <a:rPr lang="en-US" smtClean="0"/>
              <a:pPr/>
              <a:t>22</a:t>
            </a:fld>
            <a:endParaRPr lang="en-US" dirty="0"/>
          </a:p>
        </p:txBody>
      </p:sp>
      <p:pic>
        <p:nvPicPr>
          <p:cNvPr id="6" name="Picture 5">
            <a:extLst>
              <a:ext uri="{FF2B5EF4-FFF2-40B4-BE49-F238E27FC236}">
                <a16:creationId xmlns:a16="http://schemas.microsoft.com/office/drawing/2014/main" id="{3C3EF991-C703-CD48-AA0E-F48E48484500}"/>
              </a:ext>
            </a:extLst>
          </p:cNvPr>
          <p:cNvPicPr>
            <a:picLocks noChangeAspect="1"/>
          </p:cNvPicPr>
          <p:nvPr/>
        </p:nvPicPr>
        <p:blipFill>
          <a:blip r:embed="rId3"/>
          <a:stretch>
            <a:fillRect/>
          </a:stretch>
        </p:blipFill>
        <p:spPr>
          <a:xfrm>
            <a:off x="548135" y="853966"/>
            <a:ext cx="2593825" cy="1956360"/>
          </a:xfrm>
          <a:prstGeom prst="rect">
            <a:avLst/>
          </a:prstGeom>
        </p:spPr>
      </p:pic>
      <p:pic>
        <p:nvPicPr>
          <p:cNvPr id="7" name="Picture 6">
            <a:extLst>
              <a:ext uri="{FF2B5EF4-FFF2-40B4-BE49-F238E27FC236}">
                <a16:creationId xmlns:a16="http://schemas.microsoft.com/office/drawing/2014/main" id="{DE1839DF-D967-D341-8E3D-42F8159CDA77}"/>
              </a:ext>
            </a:extLst>
          </p:cNvPr>
          <p:cNvPicPr>
            <a:picLocks noChangeAspect="1"/>
          </p:cNvPicPr>
          <p:nvPr/>
        </p:nvPicPr>
        <p:blipFill>
          <a:blip r:embed="rId4"/>
          <a:stretch>
            <a:fillRect/>
          </a:stretch>
        </p:blipFill>
        <p:spPr>
          <a:xfrm>
            <a:off x="548135" y="2833016"/>
            <a:ext cx="2593825" cy="1956360"/>
          </a:xfrm>
          <a:prstGeom prst="rect">
            <a:avLst/>
          </a:prstGeom>
        </p:spPr>
      </p:pic>
      <p:pic>
        <p:nvPicPr>
          <p:cNvPr id="13" name="Picture 12">
            <a:extLst>
              <a:ext uri="{FF2B5EF4-FFF2-40B4-BE49-F238E27FC236}">
                <a16:creationId xmlns:a16="http://schemas.microsoft.com/office/drawing/2014/main" id="{CBE5CE88-8CE1-2949-A9EC-59E7EC4061D7}"/>
              </a:ext>
            </a:extLst>
          </p:cNvPr>
          <p:cNvPicPr>
            <a:picLocks noChangeAspect="1"/>
          </p:cNvPicPr>
          <p:nvPr/>
        </p:nvPicPr>
        <p:blipFill rotWithShape="1">
          <a:blip r:embed="rId5"/>
          <a:srcRect t="9091" r="9018"/>
          <a:stretch/>
        </p:blipFill>
        <p:spPr>
          <a:xfrm>
            <a:off x="3254797" y="853966"/>
            <a:ext cx="3691038" cy="2387190"/>
          </a:xfrm>
          <a:prstGeom prst="rect">
            <a:avLst/>
          </a:prstGeom>
        </p:spPr>
      </p:pic>
      <p:pic>
        <p:nvPicPr>
          <p:cNvPr id="9" name="Content Placeholder 8">
            <a:extLst>
              <a:ext uri="{FF2B5EF4-FFF2-40B4-BE49-F238E27FC236}">
                <a16:creationId xmlns:a16="http://schemas.microsoft.com/office/drawing/2014/main" id="{6C84385A-169C-8C47-B039-1D30ACFA0BD0}"/>
              </a:ext>
            </a:extLst>
          </p:cNvPr>
          <p:cNvPicPr>
            <a:picLocks noGrp="1" noChangeAspect="1"/>
          </p:cNvPicPr>
          <p:nvPr>
            <p:ph sz="half" idx="1"/>
          </p:nvPr>
        </p:nvPicPr>
        <p:blipFill rotWithShape="1">
          <a:blip r:embed="rId6"/>
          <a:srcRect t="7585" r="7871"/>
          <a:stretch/>
        </p:blipFill>
        <p:spPr>
          <a:xfrm>
            <a:off x="6998257" y="2398618"/>
            <a:ext cx="2073359" cy="1342516"/>
          </a:xfrm>
        </p:spPr>
      </p:pic>
      <p:pic>
        <p:nvPicPr>
          <p:cNvPr id="11" name="Picture 10">
            <a:extLst>
              <a:ext uri="{FF2B5EF4-FFF2-40B4-BE49-F238E27FC236}">
                <a16:creationId xmlns:a16="http://schemas.microsoft.com/office/drawing/2014/main" id="{A236A63E-DABC-B44A-9A4D-4F82E71B715E}"/>
              </a:ext>
            </a:extLst>
          </p:cNvPr>
          <p:cNvPicPr>
            <a:picLocks noChangeAspect="1"/>
          </p:cNvPicPr>
          <p:nvPr/>
        </p:nvPicPr>
        <p:blipFill rotWithShape="1">
          <a:blip r:embed="rId7"/>
          <a:srcRect t="7870" r="8875"/>
          <a:stretch/>
        </p:blipFill>
        <p:spPr>
          <a:xfrm>
            <a:off x="6945835" y="893965"/>
            <a:ext cx="2075203" cy="1358023"/>
          </a:xfrm>
          <a:prstGeom prst="rect">
            <a:avLst/>
          </a:prstGeom>
        </p:spPr>
      </p:pic>
      <p:grpSp>
        <p:nvGrpSpPr>
          <p:cNvPr id="12" name="Group 11"/>
          <p:cNvGrpSpPr/>
          <p:nvPr/>
        </p:nvGrpSpPr>
        <p:grpSpPr>
          <a:xfrm>
            <a:off x="3278294" y="3387786"/>
            <a:ext cx="3719963" cy="1204355"/>
            <a:chOff x="159876" y="910319"/>
            <a:chExt cx="3719963" cy="1204355"/>
          </a:xfrm>
        </p:grpSpPr>
        <p:pic>
          <p:nvPicPr>
            <p:cNvPr id="16" name="Picture 2" descr="D:\OneDrive - University of Wollongong\UOW_thesis_template\figures\literatureReview\IMG_1559.JPG"/>
            <p:cNvPicPr>
              <a:picLocks noChangeAspect="1" noChangeArrowheads="1"/>
            </p:cNvPicPr>
            <p:nvPr/>
          </p:nvPicPr>
          <p:blipFill rotWithShape="1">
            <a:blip r:embed="rId8">
              <a:extLst>
                <a:ext uri="{28A0092B-C50C-407E-A947-70E740481C1C}">
                  <a14:useLocalDpi xmlns:a14="http://schemas.microsoft.com/office/drawing/2010/main" val="0"/>
                </a:ext>
              </a:extLst>
            </a:blip>
            <a:srcRect l="5446" t="27333" r="10288" b="7861"/>
            <a:stretch/>
          </p:blipFill>
          <p:spPr bwMode="auto">
            <a:xfrm>
              <a:off x="159876" y="910320"/>
              <a:ext cx="2088024" cy="120435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D:\OneDrive - University of Wollongong\UOW_thesis_template\figures\literatureReview\IMG_7840.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70764" y="910319"/>
              <a:ext cx="1609075" cy="1204354"/>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703620" y="4802825"/>
            <a:ext cx="8367996" cy="369332"/>
          </a:xfrm>
          <a:prstGeom prst="rect">
            <a:avLst/>
          </a:prstGeom>
          <a:noFill/>
        </p:spPr>
        <p:txBody>
          <a:bodyPr wrap="none" rtlCol="0">
            <a:spAutoFit/>
          </a:bodyPr>
          <a:lstStyle/>
          <a:p>
            <a:r>
              <a:rPr lang="en-US" dirty="0" smtClean="0"/>
              <a:t>Developed at CMRP -Implemented in Mayo Clinic proton synchrotron </a:t>
            </a:r>
            <a:endParaRPr lang="en-AU" dirty="0"/>
          </a:p>
        </p:txBody>
      </p:sp>
    </p:spTree>
    <p:extLst>
      <p:ext uri="{BB962C8B-B14F-4D97-AF65-F5344CB8AC3E}">
        <p14:creationId xmlns:p14="http://schemas.microsoft.com/office/powerpoint/2010/main" val="1864206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1336240" y="1306577"/>
            <a:ext cx="6741976" cy="999517"/>
          </a:xfrm>
          <a:prstGeom prst="rect">
            <a:avLst/>
          </a:prstGeom>
          <a:noFill/>
          <a:ln w="9525">
            <a:noFill/>
            <a:miter lim="800000"/>
            <a:headEnd/>
            <a:tailEnd/>
          </a:ln>
        </p:spPr>
        <p:txBody>
          <a:bodyPr wrap="none" lIns="135000" tIns="0" rIns="0" bIns="0" anchor="ctr"/>
          <a:lstStyle/>
          <a:p>
            <a:pPr algn="ctr" defTabSz="685800" eaLnBrk="0" hangingPunct="0"/>
            <a:r>
              <a:rPr lang="de-DE" sz="3300" b="1" dirty="0">
                <a:solidFill>
                  <a:srgbClr val="262626"/>
                </a:solidFill>
                <a:latin typeface="Flamauow Semicond Medium"/>
              </a:rPr>
              <a:t>Application in space environment</a:t>
            </a:r>
            <a:endParaRPr lang="de-DE" sz="4950" i="1" dirty="0">
              <a:solidFill>
                <a:srgbClr val="7F7F7F"/>
              </a:solidFill>
              <a:latin typeface="Flamauow Semicond Medium"/>
            </a:endParaRPr>
          </a:p>
        </p:txBody>
      </p:sp>
      <p:sp>
        <p:nvSpPr>
          <p:cNvPr id="7" name="Rectangle 6"/>
          <p:cNvSpPr/>
          <p:nvPr/>
        </p:nvSpPr>
        <p:spPr>
          <a:xfrm>
            <a:off x="-1606346" y="948177"/>
            <a:ext cx="11629622" cy="2100575"/>
          </a:xfrm>
          <a:prstGeom prst="rect">
            <a:avLst/>
          </a:prstGeom>
          <a:noFill/>
        </p:spPr>
        <p:txBody>
          <a:bodyPr wrap="square" lIns="68580" tIns="34290" rIns="68580" bIns="34290">
            <a:spAutoFit/>
          </a:bodyPr>
          <a:lstStyle/>
          <a:p>
            <a:pPr algn="r" defTabSz="685800">
              <a:defRPr/>
            </a:pPr>
            <a:r>
              <a:rPr lang="en-AU" sz="6600" dirty="0">
                <a:solidFill>
                  <a:srgbClr val="4A2F8F">
                    <a:alpha val="10000"/>
                  </a:srgbClr>
                </a:solidFill>
                <a:cs typeface="Tahoma" pitchFamily="34" charset="0"/>
              </a:rPr>
              <a:t>radiation detection </a:t>
            </a:r>
            <a:r>
              <a:rPr lang="en-AU" sz="6600" dirty="0">
                <a:solidFill>
                  <a:srgbClr val="4A2F8F">
                    <a:alpha val="10000"/>
                  </a:srgbClr>
                </a:solidFill>
                <a:cs typeface="Tahoma" pitchFamily="34" charset="0"/>
              </a:rPr>
              <a:t>technology</a:t>
            </a:r>
            <a:endParaRPr lang="en-AU" sz="6600" dirty="0">
              <a:solidFill>
                <a:srgbClr val="4A2F8F">
                  <a:alpha val="10000"/>
                </a:srgbClr>
              </a:solidFill>
              <a:cs typeface="Tahoma" pitchFamily="34" charset="0"/>
            </a:endParaRPr>
          </a:p>
        </p:txBody>
      </p:sp>
      <p:pic>
        <p:nvPicPr>
          <p:cNvPr id="8" name="Picture 2" descr="D:\Documents\Employment\CMRP\Administration\Branding\CMRP Logos\UowCmrpPms_Mo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5027" y="769337"/>
            <a:ext cx="4553946" cy="6180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92382" y="2178523"/>
            <a:ext cx="4759037" cy="2629004"/>
          </a:xfrm>
          <a:prstGeom prst="round2Diag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23059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0685" y="1012566"/>
            <a:ext cx="4170969" cy="3199216"/>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8237" y="771550"/>
            <a:ext cx="2492092" cy="2492092"/>
          </a:xfrm>
          <a:prstGeom prst="rect">
            <a:avLst/>
          </a:prstGeom>
        </p:spPr>
      </p:pic>
      <p:sp>
        <p:nvSpPr>
          <p:cNvPr id="4" name="Rectangle 3"/>
          <p:cNvSpPr/>
          <p:nvPr/>
        </p:nvSpPr>
        <p:spPr>
          <a:xfrm>
            <a:off x="-21043" y="51470"/>
            <a:ext cx="9073008" cy="807913"/>
          </a:xfrm>
          <a:prstGeom prst="rect">
            <a:avLst/>
          </a:prstGeom>
        </p:spPr>
        <p:txBody>
          <a:bodyPr wrap="square" lIns="68580" tIns="34290" rIns="68580" bIns="34290">
            <a:spAutoFit/>
          </a:bodyPr>
          <a:lstStyle/>
          <a:p>
            <a:pPr algn="ctr"/>
            <a:r>
              <a:rPr lang="en-AU" sz="2400" dirty="0" smtClean="0">
                <a:latin typeface="Arial" panose="020B0604020202020204" pitchFamily="34" charset="0"/>
                <a:cs typeface="Arial" panose="020B0604020202020204" pitchFamily="34" charset="0"/>
              </a:rPr>
              <a:t>Radiobiological shielding optimization, astronaut personal dosimetry and SEU prediction</a:t>
            </a:r>
            <a:endParaRPr lang="en-AU" sz="2400" dirty="0">
              <a:latin typeface="Arial" panose="020B0604020202020204" pitchFamily="34" charset="0"/>
              <a:cs typeface="Arial" panose="020B0604020202020204" pitchFamily="34" charset="0"/>
            </a:endParaRPr>
          </a:p>
        </p:txBody>
      </p:sp>
      <p:grpSp>
        <p:nvGrpSpPr>
          <p:cNvPr id="14" name="Group 13"/>
          <p:cNvGrpSpPr/>
          <p:nvPr/>
        </p:nvGrpSpPr>
        <p:grpSpPr>
          <a:xfrm>
            <a:off x="2844053" y="2629864"/>
            <a:ext cx="2668325" cy="2235827"/>
            <a:chOff x="3792071" y="3489512"/>
            <a:chExt cx="3557766" cy="2981102"/>
          </a:xfrm>
        </p:grpSpPr>
        <p:pic>
          <p:nvPicPr>
            <p:cNvPr id="5" name="Picture 4"/>
            <p:cNvPicPr>
              <a:picLocks noChangeAspect="1"/>
            </p:cNvPicPr>
            <p:nvPr/>
          </p:nvPicPr>
          <p:blipFill>
            <a:blip r:embed="rId4"/>
            <a:stretch>
              <a:fillRect/>
            </a:stretch>
          </p:blipFill>
          <p:spPr>
            <a:xfrm>
              <a:off x="4533840" y="4027055"/>
              <a:ext cx="2815997" cy="2443559"/>
            </a:xfrm>
            <a:prstGeom prst="rect">
              <a:avLst/>
            </a:prstGeom>
            <a:ln w="28575">
              <a:solidFill>
                <a:srgbClr val="FF0000"/>
              </a:solidFill>
            </a:ln>
          </p:spPr>
        </p:pic>
        <p:sp>
          <p:nvSpPr>
            <p:cNvPr id="9" name="Freeform 8"/>
            <p:cNvSpPr/>
            <p:nvPr/>
          </p:nvSpPr>
          <p:spPr>
            <a:xfrm>
              <a:off x="3792071" y="3489512"/>
              <a:ext cx="470647" cy="450476"/>
            </a:xfrm>
            <a:custGeom>
              <a:avLst/>
              <a:gdLst>
                <a:gd name="connsiteX0" fmla="*/ 0 w 470647"/>
                <a:gd name="connsiteY0" fmla="*/ 450476 h 450476"/>
                <a:gd name="connsiteX1" fmla="*/ 67235 w 470647"/>
                <a:gd name="connsiteY1" fmla="*/ 114300 h 450476"/>
                <a:gd name="connsiteX2" fmla="*/ 470647 w 470647"/>
                <a:gd name="connsiteY2" fmla="*/ 0 h 450476"/>
                <a:gd name="connsiteX3" fmla="*/ 403411 w 470647"/>
                <a:gd name="connsiteY3" fmla="*/ 302559 h 450476"/>
                <a:gd name="connsiteX4" fmla="*/ 0 w 470647"/>
                <a:gd name="connsiteY4" fmla="*/ 450476 h 450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0647" h="450476">
                  <a:moveTo>
                    <a:pt x="0" y="450476"/>
                  </a:moveTo>
                  <a:lnTo>
                    <a:pt x="67235" y="114300"/>
                  </a:lnTo>
                  <a:lnTo>
                    <a:pt x="470647" y="0"/>
                  </a:lnTo>
                  <a:lnTo>
                    <a:pt x="403411" y="302559"/>
                  </a:lnTo>
                  <a:lnTo>
                    <a:pt x="0" y="450476"/>
                  </a:lnTo>
                  <a:close/>
                </a:path>
              </a:pathLst>
            </a:cu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cxnSp>
          <p:nvCxnSpPr>
            <p:cNvPr id="11" name="Straight Connector 10"/>
            <p:cNvCxnSpPr>
              <a:stCxn id="9" idx="2"/>
            </p:cNvCxnSpPr>
            <p:nvPr/>
          </p:nvCxnSpPr>
          <p:spPr>
            <a:xfrm>
              <a:off x="4262718" y="3489512"/>
              <a:ext cx="3087119" cy="537543"/>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792071" y="3947148"/>
              <a:ext cx="741769" cy="2523466"/>
            </a:xfrm>
            <a:prstGeom prst="line">
              <a:avLst/>
            </a:prstGeom>
            <a:ln w="12700">
              <a:solidFill>
                <a:srgbClr val="FF0000"/>
              </a:solidFill>
            </a:ln>
          </p:spPr>
          <p:style>
            <a:lnRef idx="2">
              <a:schemeClr val="accent1"/>
            </a:lnRef>
            <a:fillRef idx="0">
              <a:schemeClr val="accent1"/>
            </a:fillRef>
            <a:effectRef idx="1">
              <a:schemeClr val="accent1"/>
            </a:effectRef>
            <a:fontRef idx="minor">
              <a:schemeClr val="tx1"/>
            </a:fontRef>
          </p:style>
        </p:cxnSp>
      </p:grpSp>
      <p:sp>
        <p:nvSpPr>
          <p:cNvPr id="16" name="TextBox 15"/>
          <p:cNvSpPr txBox="1"/>
          <p:nvPr/>
        </p:nvSpPr>
        <p:spPr>
          <a:xfrm>
            <a:off x="107504" y="3980123"/>
            <a:ext cx="3006665" cy="807913"/>
          </a:xfrm>
          <a:prstGeom prst="rect">
            <a:avLst/>
          </a:prstGeom>
          <a:noFill/>
        </p:spPr>
        <p:txBody>
          <a:bodyPr wrap="square" lIns="68580" tIns="34290" rIns="68580" bIns="34290" rtlCol="0">
            <a:spAutoFit/>
          </a:bodyPr>
          <a:lstStyle/>
          <a:p>
            <a:r>
              <a:rPr lang="en-US" sz="1600" dirty="0" smtClean="0"/>
              <a:t>Layout of the Columbus debris shield configuration [R. </a:t>
            </a:r>
            <a:r>
              <a:rPr lang="en-US" sz="1600" dirty="0" err="1" smtClean="0"/>
              <a:t>Destefanis</a:t>
            </a:r>
            <a:r>
              <a:rPr lang="en-US" sz="1600" dirty="0" smtClean="0"/>
              <a:t> et. al.]</a:t>
            </a:r>
            <a:endParaRPr lang="en-AU" sz="1600" dirty="0"/>
          </a:p>
        </p:txBody>
      </p:sp>
      <p:pic>
        <p:nvPicPr>
          <p:cNvPr id="17" name="Picture 16"/>
          <p:cNvPicPr>
            <a:picLocks noChangeAspect="1"/>
          </p:cNvPicPr>
          <p:nvPr/>
        </p:nvPicPr>
        <p:blipFill rotWithShape="1">
          <a:blip r:embed="rId5"/>
          <a:srcRect l="60372" t="5163"/>
          <a:stretch/>
        </p:blipFill>
        <p:spPr>
          <a:xfrm>
            <a:off x="5548126" y="3021101"/>
            <a:ext cx="1237217" cy="1918044"/>
          </a:xfrm>
          <a:prstGeom prst="rect">
            <a:avLst/>
          </a:prstGeom>
        </p:spPr>
      </p:pic>
      <p:pic>
        <p:nvPicPr>
          <p:cNvPr id="1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42550" y="1119247"/>
            <a:ext cx="2296306" cy="1623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itle 1"/>
          <p:cNvSpPr txBox="1">
            <a:spLocks/>
          </p:cNvSpPr>
          <p:nvPr/>
        </p:nvSpPr>
        <p:spPr>
          <a:xfrm>
            <a:off x="4329647" y="959603"/>
            <a:ext cx="2448272" cy="319287"/>
          </a:xfrm>
          <a:prstGeom prst="rect">
            <a:avLst/>
          </a:prstGeom>
        </p:spPr>
        <p:txBody>
          <a:bodyPr/>
          <a:lstStyle>
            <a:lvl1pPr algn="l" defTabSz="457189" rtl="0" eaLnBrk="1" latinLnBrk="0" hangingPunct="1">
              <a:spcBef>
                <a:spcPct val="0"/>
              </a:spcBef>
              <a:buNone/>
              <a:defRPr sz="3600" kern="1200">
                <a:solidFill>
                  <a:schemeClr val="tx2"/>
                </a:solidFill>
                <a:latin typeface="+mj-lt"/>
                <a:ea typeface="+mj-ea"/>
                <a:cs typeface="+mj-cs"/>
              </a:defRPr>
            </a:lvl1pPr>
          </a:lstStyle>
          <a:p>
            <a:r>
              <a:rPr lang="en-GB" sz="1400" dirty="0" smtClean="0"/>
              <a:t>GCR: </a:t>
            </a:r>
            <a:r>
              <a:rPr lang="en-GB" sz="1400" dirty="0" smtClean="0">
                <a:solidFill>
                  <a:srgbClr val="FF0000"/>
                </a:solidFill>
              </a:rPr>
              <a:t>Heavy Charged Particles</a:t>
            </a:r>
            <a:endParaRPr lang="en-GB" sz="1400" dirty="0">
              <a:solidFill>
                <a:srgbClr val="FF0000"/>
              </a:solidFill>
            </a:endParaRPr>
          </a:p>
        </p:txBody>
      </p:sp>
      <p:sp>
        <p:nvSpPr>
          <p:cNvPr id="6" name="TextBox 5"/>
          <p:cNvSpPr txBox="1"/>
          <p:nvPr/>
        </p:nvSpPr>
        <p:spPr>
          <a:xfrm>
            <a:off x="6658237" y="3263642"/>
            <a:ext cx="2492091" cy="338554"/>
          </a:xfrm>
          <a:prstGeom prst="rect">
            <a:avLst/>
          </a:prstGeom>
          <a:noFill/>
        </p:spPr>
        <p:txBody>
          <a:bodyPr wrap="square" rtlCol="0">
            <a:spAutoFit/>
          </a:bodyPr>
          <a:lstStyle/>
          <a:p>
            <a:r>
              <a:rPr lang="en-AU" sz="1600" dirty="0" smtClean="0"/>
              <a:t>ISS Columbus Module</a:t>
            </a:r>
            <a:endParaRPr lang="en-AU" sz="1600" dirty="0"/>
          </a:p>
        </p:txBody>
      </p:sp>
      <p:sp>
        <p:nvSpPr>
          <p:cNvPr id="7" name="TextBox 6"/>
          <p:cNvSpPr txBox="1"/>
          <p:nvPr/>
        </p:nvSpPr>
        <p:spPr>
          <a:xfrm>
            <a:off x="315449" y="4865691"/>
            <a:ext cx="8677375" cy="276999"/>
          </a:xfrm>
          <a:prstGeom prst="rect">
            <a:avLst/>
          </a:prstGeom>
          <a:noFill/>
        </p:spPr>
        <p:txBody>
          <a:bodyPr wrap="none" rtlCol="0">
            <a:spAutoFit/>
          </a:bodyPr>
          <a:lstStyle/>
          <a:p>
            <a:r>
              <a:rPr lang="en-AU" sz="1200" dirty="0" err="1" smtClean="0">
                <a:solidFill>
                  <a:schemeClr val="accent1">
                    <a:lumMod val="60000"/>
                    <a:lumOff val="40000"/>
                  </a:schemeClr>
                </a:solidFill>
              </a:rPr>
              <a:t>S.Peracchi</a:t>
            </a:r>
            <a:r>
              <a:rPr lang="en-AU" sz="1200" dirty="0" smtClean="0">
                <a:solidFill>
                  <a:schemeClr val="accent1">
                    <a:lumMod val="60000"/>
                    <a:lumOff val="40000"/>
                  </a:schemeClr>
                </a:solidFill>
              </a:rPr>
              <a:t> </a:t>
            </a:r>
            <a:r>
              <a:rPr lang="en-AU" sz="1200" i="1" dirty="0" smtClean="0">
                <a:solidFill>
                  <a:schemeClr val="accent1">
                    <a:lumMod val="60000"/>
                    <a:lumOff val="40000"/>
                  </a:schemeClr>
                </a:solidFill>
              </a:rPr>
              <a:t>et al  “</a:t>
            </a:r>
            <a:r>
              <a:rPr lang="en-AU" sz="1200" dirty="0" smtClean="0">
                <a:solidFill>
                  <a:schemeClr val="accent1">
                    <a:lumMod val="60000"/>
                    <a:lumOff val="40000"/>
                  </a:schemeClr>
                </a:solidFill>
              </a:rPr>
              <a:t>Modelling of SOI </a:t>
            </a:r>
            <a:r>
              <a:rPr lang="en-AU" sz="1200" dirty="0" err="1" smtClean="0">
                <a:solidFill>
                  <a:schemeClr val="accent1">
                    <a:lumMod val="60000"/>
                    <a:lumOff val="40000"/>
                  </a:schemeClr>
                </a:solidFill>
              </a:rPr>
              <a:t>microdosimeters</a:t>
            </a:r>
            <a:r>
              <a:rPr lang="en-AU" sz="1200" dirty="0" smtClean="0">
                <a:solidFill>
                  <a:schemeClr val="accent1">
                    <a:lumMod val="60000"/>
                    <a:lumOff val="40000"/>
                  </a:schemeClr>
                </a:solidFill>
              </a:rPr>
              <a:t> response at ISS for rad. </a:t>
            </a:r>
            <a:r>
              <a:rPr lang="en-AU" sz="1200" dirty="0" err="1">
                <a:solidFill>
                  <a:schemeClr val="accent1">
                    <a:lumMod val="60000"/>
                    <a:lumOff val="40000"/>
                  </a:schemeClr>
                </a:solidFill>
              </a:rPr>
              <a:t>p</a:t>
            </a:r>
            <a:r>
              <a:rPr lang="en-AU" sz="1200" dirty="0" err="1" smtClean="0">
                <a:solidFill>
                  <a:schemeClr val="accent1">
                    <a:lumMod val="60000"/>
                    <a:lumOff val="40000"/>
                  </a:schemeClr>
                </a:solidFill>
              </a:rPr>
              <a:t>rot.</a:t>
            </a:r>
            <a:r>
              <a:rPr lang="en-AU" sz="1200" dirty="0" smtClean="0">
                <a:solidFill>
                  <a:schemeClr val="accent1">
                    <a:lumMod val="60000"/>
                    <a:lumOff val="40000"/>
                  </a:schemeClr>
                </a:solidFill>
              </a:rPr>
              <a:t> of astronauts “ in press , 2019</a:t>
            </a:r>
            <a:endParaRPr lang="en-AU" sz="1200" dirty="0">
              <a:solidFill>
                <a:schemeClr val="accent1">
                  <a:lumMod val="60000"/>
                  <a:lumOff val="40000"/>
                </a:schemeClr>
              </a:solidFill>
            </a:endParaRPr>
          </a:p>
        </p:txBody>
      </p:sp>
    </p:spTree>
    <p:extLst>
      <p:ext uri="{BB962C8B-B14F-4D97-AF65-F5344CB8AC3E}">
        <p14:creationId xmlns:p14="http://schemas.microsoft.com/office/powerpoint/2010/main" val="213726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936" y="123478"/>
            <a:ext cx="8640440" cy="635095"/>
          </a:xfrm>
        </p:spPr>
        <p:txBody>
          <a:bodyPr>
            <a:noAutofit/>
          </a:bodyPr>
          <a:lstStyle/>
          <a:p>
            <a:r>
              <a:rPr lang="en-AU" sz="2000" dirty="0" smtClean="0"/>
              <a:t>Study the shielding properties of component materials of the ISS/Columbus</a:t>
            </a:r>
            <a:br>
              <a:rPr lang="en-AU" sz="2000" dirty="0" smtClean="0"/>
            </a:br>
            <a:endParaRPr lang="en-AU" sz="2000" dirty="0"/>
          </a:p>
        </p:txBody>
      </p:sp>
      <p:sp>
        <p:nvSpPr>
          <p:cNvPr id="5" name="Slide Number Placeholder 4"/>
          <p:cNvSpPr>
            <a:spLocks noGrp="1"/>
          </p:cNvSpPr>
          <p:nvPr>
            <p:ph type="sldNum" sz="quarter" idx="11"/>
          </p:nvPr>
        </p:nvSpPr>
        <p:spPr/>
        <p:txBody>
          <a:bodyPr/>
          <a:lstStyle/>
          <a:p>
            <a:fld id="{DA7B4246-FDFA-7E4C-A54D-095A75DA82FF}" type="slidenum">
              <a:rPr lang="en-US" smtClean="0"/>
              <a:pPr/>
              <a:t>25</a:t>
            </a:fld>
            <a:endParaRPr lang="en-US" dirty="0"/>
          </a:p>
        </p:txBody>
      </p:sp>
      <p:sp>
        <p:nvSpPr>
          <p:cNvPr id="8" name="Rectangle 7"/>
          <p:cNvSpPr/>
          <p:nvPr/>
        </p:nvSpPr>
        <p:spPr>
          <a:xfrm>
            <a:off x="107504" y="2715766"/>
            <a:ext cx="5426365" cy="2062103"/>
          </a:xfrm>
          <a:prstGeom prst="rect">
            <a:avLst/>
          </a:prstGeom>
        </p:spPr>
        <p:txBody>
          <a:bodyPr wrap="square">
            <a:spAutoFit/>
          </a:bodyPr>
          <a:lstStyle/>
          <a:p>
            <a:r>
              <a:rPr lang="en-AU" sz="1600" dirty="0" smtClean="0">
                <a:solidFill>
                  <a:srgbClr val="153D6D"/>
                </a:solidFill>
                <a:latin typeface="+mj-lt"/>
              </a:rPr>
              <a:t>Experiment carried out last week at HIMAC, Japan:</a:t>
            </a:r>
          </a:p>
          <a:p>
            <a:endParaRPr lang="en-AU" sz="1600" dirty="0" smtClean="0">
              <a:solidFill>
                <a:srgbClr val="153D6D"/>
              </a:solidFill>
              <a:latin typeface="+mj-lt"/>
            </a:endParaRPr>
          </a:p>
          <a:p>
            <a:pPr marL="285750" indent="-285750">
              <a:buFont typeface="Arial" panose="020B0604020202020204" pitchFamily="34" charset="0"/>
              <a:buChar char="•"/>
            </a:pPr>
            <a:r>
              <a:rPr lang="en-AU" sz="1600" dirty="0" smtClean="0">
                <a:solidFill>
                  <a:srgbClr val="153D6D"/>
                </a:solidFill>
                <a:latin typeface="+mj-lt"/>
              </a:rPr>
              <a:t>Assemble a realistic sample of the ISS/Columbus;</a:t>
            </a:r>
          </a:p>
          <a:p>
            <a:pPr marL="285750" indent="-285750">
              <a:buFont typeface="Arial" panose="020B0604020202020204" pitchFamily="34" charset="0"/>
              <a:buChar char="•"/>
            </a:pPr>
            <a:r>
              <a:rPr lang="en-AU" sz="1600" dirty="0" smtClean="0">
                <a:solidFill>
                  <a:srgbClr val="153D6D"/>
                </a:solidFill>
                <a:latin typeface="+mj-lt"/>
              </a:rPr>
              <a:t>Measure microdosimetric spectra, Q and H(10) after each layer;</a:t>
            </a:r>
          </a:p>
          <a:p>
            <a:pPr marL="285750" indent="-285750">
              <a:buFont typeface="Arial" panose="020B0604020202020204" pitchFamily="34" charset="0"/>
              <a:buChar char="•"/>
            </a:pPr>
            <a:r>
              <a:rPr lang="en-AU" sz="1600" dirty="0" smtClean="0">
                <a:solidFill>
                  <a:srgbClr val="153D6D"/>
                </a:solidFill>
                <a:latin typeface="+mj-lt"/>
              </a:rPr>
              <a:t>Use different order configuration of layers and new materials.</a:t>
            </a:r>
            <a:endParaRPr lang="en-AU" sz="1600" dirty="0">
              <a:solidFill>
                <a:srgbClr val="153D6D"/>
              </a:solidFill>
              <a:latin typeface="+mj-lt"/>
            </a:endParaRPr>
          </a:p>
          <a:p>
            <a:pPr marL="285750" indent="-285750">
              <a:buFont typeface="Arial" panose="020B0604020202020204" pitchFamily="34" charset="0"/>
              <a:buChar char="•"/>
            </a:pPr>
            <a:r>
              <a:rPr lang="en-AU" sz="1600" dirty="0" smtClean="0">
                <a:solidFill>
                  <a:srgbClr val="153D6D"/>
                </a:solidFill>
                <a:latin typeface="+mj-lt"/>
              </a:rPr>
              <a:t>Mimicking measurements inside/outside of ISS </a:t>
            </a:r>
            <a:endParaRPr lang="en-AU" sz="1600" dirty="0">
              <a:solidFill>
                <a:srgbClr val="153D6D"/>
              </a:solidFill>
              <a:latin typeface="+mj-lt"/>
            </a:endParaRPr>
          </a:p>
        </p:txBody>
      </p:sp>
      <p:sp>
        <p:nvSpPr>
          <p:cNvPr id="9" name="TextBox 8"/>
          <p:cNvSpPr txBox="1"/>
          <p:nvPr/>
        </p:nvSpPr>
        <p:spPr>
          <a:xfrm>
            <a:off x="5220257" y="3911268"/>
            <a:ext cx="3744231" cy="784830"/>
          </a:xfrm>
          <a:prstGeom prst="rect">
            <a:avLst/>
          </a:prstGeom>
          <a:solidFill>
            <a:schemeClr val="bg1"/>
          </a:solidFill>
          <a:ln>
            <a:solidFill>
              <a:schemeClr val="bg1"/>
            </a:solidFill>
          </a:ln>
        </p:spPr>
        <p:txBody>
          <a:bodyPr wrap="square" rtlCol="0">
            <a:spAutoFit/>
          </a:bodyPr>
          <a:lstStyle/>
          <a:p>
            <a:pPr algn="ctr"/>
            <a:r>
              <a:rPr lang="en-AU" sz="900" i="1" dirty="0" smtClean="0">
                <a:solidFill>
                  <a:schemeClr val="tx2">
                    <a:lumMod val="50000"/>
                    <a:lumOff val="50000"/>
                  </a:schemeClr>
                </a:solidFill>
              </a:rPr>
              <a:t>Sample layers of the ISS/Columbus build at CMRP./ANSTO</a:t>
            </a:r>
          </a:p>
          <a:p>
            <a:pPr algn="ctr"/>
            <a:endParaRPr lang="en-AU" sz="900" i="1" dirty="0">
              <a:solidFill>
                <a:schemeClr val="tx2">
                  <a:lumMod val="50000"/>
                  <a:lumOff val="50000"/>
                </a:schemeClr>
              </a:solidFill>
            </a:endParaRPr>
          </a:p>
          <a:p>
            <a:pPr algn="ctr"/>
            <a:r>
              <a:rPr lang="en-AU" sz="900" i="1" dirty="0" smtClean="0">
                <a:solidFill>
                  <a:schemeClr val="tx2">
                    <a:lumMod val="50000"/>
                    <a:lumOff val="50000"/>
                  </a:schemeClr>
                </a:solidFill>
              </a:rPr>
              <a:t>Materials composition, thicknesses, and properties have been considered the same </a:t>
            </a:r>
            <a:r>
              <a:rPr lang="en-AU" sz="900" i="1" dirty="0">
                <a:solidFill>
                  <a:schemeClr val="tx2">
                    <a:lumMod val="50000"/>
                    <a:lumOff val="50000"/>
                  </a:schemeClr>
                </a:solidFill>
              </a:rPr>
              <a:t>as found </a:t>
            </a:r>
            <a:r>
              <a:rPr lang="en-AU" sz="900" i="1" dirty="0" smtClean="0">
                <a:solidFill>
                  <a:schemeClr val="tx2">
                    <a:lumMod val="50000"/>
                    <a:lumOff val="50000"/>
                  </a:schemeClr>
                </a:solidFill>
              </a:rPr>
              <a:t>in the literature and provided  by</a:t>
            </a:r>
            <a:r>
              <a:rPr lang="en-AU" sz="900" i="1" dirty="0">
                <a:solidFill>
                  <a:schemeClr val="tx2">
                    <a:lumMod val="50000"/>
                    <a:lumOff val="50000"/>
                  </a:schemeClr>
                </a:solidFill>
              </a:rPr>
              <a:t> </a:t>
            </a:r>
            <a:r>
              <a:rPr lang="en-AU" sz="900" i="1" dirty="0" err="1" smtClean="0">
                <a:solidFill>
                  <a:schemeClr val="tx2">
                    <a:lumMod val="50000"/>
                    <a:lumOff val="50000"/>
                  </a:schemeClr>
                </a:solidFill>
              </a:rPr>
              <a:t>Alenia</a:t>
            </a:r>
            <a:r>
              <a:rPr lang="en-AU" sz="900" i="1" dirty="0" smtClean="0">
                <a:solidFill>
                  <a:schemeClr val="tx2">
                    <a:lumMod val="50000"/>
                    <a:lumOff val="50000"/>
                  </a:schemeClr>
                </a:solidFill>
              </a:rPr>
              <a:t> and  Thales </a:t>
            </a:r>
            <a:r>
              <a:rPr lang="en-AU" sz="900" i="1" dirty="0">
                <a:solidFill>
                  <a:schemeClr val="tx2">
                    <a:lumMod val="50000"/>
                    <a:lumOff val="50000"/>
                  </a:schemeClr>
                </a:solidFill>
              </a:rPr>
              <a:t> </a:t>
            </a:r>
            <a:r>
              <a:rPr lang="en-AU" sz="900" i="1" dirty="0" smtClean="0">
                <a:solidFill>
                  <a:schemeClr val="tx2">
                    <a:lumMod val="50000"/>
                    <a:lumOff val="50000"/>
                  </a:schemeClr>
                </a:solidFill>
              </a:rPr>
              <a:t>space companies</a:t>
            </a:r>
            <a:endParaRPr lang="en-AU" sz="1000" i="1" dirty="0">
              <a:solidFill>
                <a:schemeClr val="tx2">
                  <a:lumMod val="50000"/>
                  <a:lumOff val="50000"/>
                </a:schemeClr>
              </a:solidFill>
            </a:endParaRPr>
          </a:p>
        </p:txBody>
      </p:sp>
      <p:sp>
        <p:nvSpPr>
          <p:cNvPr id="3" name="TextBox 2"/>
          <p:cNvSpPr txBox="1"/>
          <p:nvPr/>
        </p:nvSpPr>
        <p:spPr>
          <a:xfrm>
            <a:off x="107504" y="4834598"/>
            <a:ext cx="9142246" cy="253916"/>
          </a:xfrm>
          <a:prstGeom prst="rect">
            <a:avLst/>
          </a:prstGeom>
          <a:noFill/>
        </p:spPr>
        <p:txBody>
          <a:bodyPr wrap="none" rtlCol="0">
            <a:spAutoFit/>
          </a:bodyPr>
          <a:lstStyle/>
          <a:p>
            <a:r>
              <a:rPr lang="en-AU" sz="1050" dirty="0" err="1" smtClean="0">
                <a:solidFill>
                  <a:schemeClr val="accent1">
                    <a:lumMod val="75000"/>
                  </a:schemeClr>
                </a:solidFill>
              </a:rPr>
              <a:t>S.Peracchi</a:t>
            </a:r>
            <a:r>
              <a:rPr lang="en-AU" sz="1050" dirty="0" smtClean="0">
                <a:solidFill>
                  <a:schemeClr val="accent1">
                    <a:lumMod val="75000"/>
                  </a:schemeClr>
                </a:solidFill>
              </a:rPr>
              <a:t> </a:t>
            </a:r>
            <a:r>
              <a:rPr lang="en-AU" sz="1050" i="1" dirty="0" smtClean="0">
                <a:solidFill>
                  <a:schemeClr val="accent1">
                    <a:lumMod val="75000"/>
                  </a:schemeClr>
                </a:solidFill>
              </a:rPr>
              <a:t>et al </a:t>
            </a:r>
            <a:r>
              <a:rPr lang="en-AU" sz="1050" dirty="0" smtClean="0">
                <a:solidFill>
                  <a:schemeClr val="accent1">
                    <a:lumMod val="75000"/>
                  </a:schemeClr>
                </a:solidFill>
              </a:rPr>
              <a:t>“Solid State </a:t>
            </a:r>
            <a:r>
              <a:rPr lang="en-AU" sz="1050" dirty="0" err="1" smtClean="0">
                <a:solidFill>
                  <a:schemeClr val="accent1">
                    <a:lumMod val="75000"/>
                  </a:schemeClr>
                </a:solidFill>
              </a:rPr>
              <a:t>Microdosimeter</a:t>
            </a:r>
            <a:r>
              <a:rPr lang="en-AU" sz="1050" dirty="0" smtClean="0">
                <a:solidFill>
                  <a:schemeClr val="accent1">
                    <a:lumMod val="75000"/>
                  </a:schemeClr>
                </a:solidFill>
              </a:rPr>
              <a:t> for dose and radiation quality monitoring for astronauts in space”, IEEE TNS, 67(1), 2020 </a:t>
            </a:r>
            <a:endParaRPr lang="en-AU" sz="1050" dirty="0">
              <a:solidFill>
                <a:schemeClr val="accent1">
                  <a:lumMod val="75000"/>
                </a:schemeClr>
              </a:solidFill>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591" y="483518"/>
            <a:ext cx="3240360" cy="2110284"/>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3754" y="627534"/>
            <a:ext cx="1816543" cy="3229410"/>
          </a:xfrm>
          <a:prstGeom prst="rect">
            <a:avLst/>
          </a:prstGeom>
        </p:spPr>
      </p:pic>
      <p:sp>
        <p:nvSpPr>
          <p:cNvPr id="12" name="Right Arrow 11"/>
          <p:cNvSpPr/>
          <p:nvPr/>
        </p:nvSpPr>
        <p:spPr>
          <a:xfrm rot="10800000">
            <a:off x="7740352" y="1779662"/>
            <a:ext cx="1100721" cy="64807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Box 12"/>
          <p:cNvSpPr txBox="1"/>
          <p:nvPr/>
        </p:nvSpPr>
        <p:spPr>
          <a:xfrm>
            <a:off x="7714010" y="989780"/>
            <a:ext cx="1944216" cy="830997"/>
          </a:xfrm>
          <a:prstGeom prst="rect">
            <a:avLst/>
          </a:prstGeom>
          <a:noFill/>
        </p:spPr>
        <p:txBody>
          <a:bodyPr wrap="square" rtlCol="0">
            <a:spAutoFit/>
          </a:bodyPr>
          <a:lstStyle/>
          <a:p>
            <a:r>
              <a:rPr lang="en-US" sz="1200" dirty="0" smtClean="0">
                <a:solidFill>
                  <a:srgbClr val="002060"/>
                </a:solidFill>
              </a:rPr>
              <a:t>Beams: </a:t>
            </a:r>
          </a:p>
          <a:p>
            <a:r>
              <a:rPr lang="en-US" sz="1200" dirty="0" smtClean="0">
                <a:solidFill>
                  <a:srgbClr val="002060"/>
                </a:solidFill>
              </a:rPr>
              <a:t>490 MeV/u Si,</a:t>
            </a:r>
          </a:p>
          <a:p>
            <a:r>
              <a:rPr lang="en-US" sz="1200" dirty="0" smtClean="0">
                <a:solidFill>
                  <a:srgbClr val="002060"/>
                </a:solidFill>
              </a:rPr>
              <a:t>400 MeV/u Ne</a:t>
            </a:r>
          </a:p>
          <a:p>
            <a:r>
              <a:rPr lang="en-US" sz="1200" dirty="0" smtClean="0">
                <a:solidFill>
                  <a:srgbClr val="002060"/>
                </a:solidFill>
              </a:rPr>
              <a:t>500 MeV/u Fe</a:t>
            </a:r>
            <a:endParaRPr lang="en-AU" sz="1200" dirty="0">
              <a:solidFill>
                <a:srgbClr val="002060"/>
              </a:solidFill>
            </a:endParaRPr>
          </a:p>
        </p:txBody>
      </p:sp>
      <p:sp>
        <p:nvSpPr>
          <p:cNvPr id="14" name="TextBox 13"/>
          <p:cNvSpPr txBox="1"/>
          <p:nvPr/>
        </p:nvSpPr>
        <p:spPr>
          <a:xfrm>
            <a:off x="4139952" y="2370664"/>
            <a:ext cx="1724126" cy="446276"/>
          </a:xfrm>
          <a:prstGeom prst="rect">
            <a:avLst/>
          </a:prstGeom>
          <a:noFill/>
        </p:spPr>
        <p:txBody>
          <a:bodyPr wrap="square" rtlCol="0">
            <a:spAutoFit/>
          </a:bodyPr>
          <a:lstStyle/>
          <a:p>
            <a:pPr algn="ctr"/>
            <a:r>
              <a:rPr lang="en-US" sz="1100" dirty="0" smtClean="0">
                <a:solidFill>
                  <a:srgbClr val="002060"/>
                </a:solidFill>
              </a:rPr>
              <a:t>Walls (Al, Nextel, Kevlar)</a:t>
            </a:r>
            <a:endParaRPr lang="en-AU" sz="1100" dirty="0">
              <a:solidFill>
                <a:srgbClr val="002060"/>
              </a:solidFill>
            </a:endParaRPr>
          </a:p>
        </p:txBody>
      </p:sp>
      <p:sp>
        <p:nvSpPr>
          <p:cNvPr id="15" name="TextBox 14"/>
          <p:cNvSpPr txBox="1"/>
          <p:nvPr/>
        </p:nvSpPr>
        <p:spPr>
          <a:xfrm>
            <a:off x="4283968" y="1405279"/>
            <a:ext cx="1204176" cy="261610"/>
          </a:xfrm>
          <a:prstGeom prst="rect">
            <a:avLst/>
          </a:prstGeom>
          <a:noFill/>
        </p:spPr>
        <p:txBody>
          <a:bodyPr wrap="none" rtlCol="0">
            <a:spAutoFit/>
          </a:bodyPr>
          <a:lstStyle/>
          <a:p>
            <a:r>
              <a:rPr lang="en-US" sz="1050" dirty="0" err="1" smtClean="0">
                <a:solidFill>
                  <a:srgbClr val="002060"/>
                </a:solidFill>
              </a:rPr>
              <a:t>MicroPlus</a:t>
            </a:r>
            <a:r>
              <a:rPr lang="en-US" sz="1050" dirty="0" smtClean="0">
                <a:solidFill>
                  <a:srgbClr val="002060"/>
                </a:solidFill>
              </a:rPr>
              <a:t> probe</a:t>
            </a:r>
            <a:endParaRPr lang="en-AU" sz="1050" dirty="0">
              <a:solidFill>
                <a:srgbClr val="002060"/>
              </a:solidFill>
            </a:endParaRPr>
          </a:p>
        </p:txBody>
      </p:sp>
      <p:cxnSp>
        <p:nvCxnSpPr>
          <p:cNvPr id="16" name="Straight Arrow Connector 15"/>
          <p:cNvCxnSpPr/>
          <p:nvPr/>
        </p:nvCxnSpPr>
        <p:spPr>
          <a:xfrm flipV="1">
            <a:off x="5580112" y="2370664"/>
            <a:ext cx="1175372" cy="12907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436096" y="1580921"/>
            <a:ext cx="864096" cy="19874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1842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89737" y="4489237"/>
            <a:ext cx="654263" cy="654263"/>
          </a:xfrm>
          <a:prstGeom prst="rect">
            <a:avLst/>
          </a:prstGeom>
        </p:spPr>
      </p:pic>
      <p:cxnSp>
        <p:nvCxnSpPr>
          <p:cNvPr id="7" name="Straight Connector 6"/>
          <p:cNvCxnSpPr/>
          <p:nvPr/>
        </p:nvCxnSpPr>
        <p:spPr>
          <a:xfrm flipH="1">
            <a:off x="396240" y="4731668"/>
            <a:ext cx="6829983"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96241" y="197364"/>
            <a:ext cx="5130032" cy="2077492"/>
          </a:xfrm>
          <a:prstGeom prst="rect">
            <a:avLst/>
          </a:prstGeom>
          <a:noFill/>
        </p:spPr>
        <p:txBody>
          <a:bodyPr wrap="square" rtlCol="0">
            <a:spAutoFit/>
          </a:bodyPr>
          <a:lstStyle/>
          <a:p>
            <a:pPr>
              <a:lnSpc>
                <a:spcPct val="100000"/>
              </a:lnSpc>
            </a:pPr>
            <a:r>
              <a:rPr lang="en-AU" sz="2400" b="1" dirty="0">
                <a:solidFill>
                  <a:schemeClr val="accent1">
                    <a:lumMod val="50000"/>
                  </a:schemeClr>
                </a:solidFill>
                <a:latin typeface="Times New Roman" panose="02020603050405020304" pitchFamily="18" charset="0"/>
                <a:cs typeface="Times New Roman" panose="02020603050405020304" pitchFamily="18" charset="0"/>
              </a:rPr>
              <a:t>Columbus shielding wall</a:t>
            </a:r>
          </a:p>
          <a:p>
            <a:pPr>
              <a:lnSpc>
                <a:spcPct val="100000"/>
              </a:lnSpc>
            </a:pPr>
            <a:endParaRPr lang="en-AU" sz="1500" b="1" dirty="0">
              <a:solidFill>
                <a:schemeClr val="accent1">
                  <a:lumMod val="50000"/>
                </a:schemeClr>
              </a:solidFill>
              <a:cs typeface="Times New Roman" panose="02020603050405020304" pitchFamily="18" charset="0"/>
            </a:endParaRPr>
          </a:p>
          <a:p>
            <a:pPr>
              <a:lnSpc>
                <a:spcPct val="100000"/>
              </a:lnSpc>
            </a:pPr>
            <a:endParaRPr lang="en-AU" sz="1500" b="1" dirty="0">
              <a:solidFill>
                <a:schemeClr val="accent1">
                  <a:lumMod val="50000"/>
                </a:schemeClr>
              </a:solidFill>
              <a:cs typeface="Times New Roman" panose="02020603050405020304" pitchFamily="18" charset="0"/>
            </a:endParaRPr>
          </a:p>
          <a:p>
            <a:pPr>
              <a:lnSpc>
                <a:spcPct val="100000"/>
              </a:lnSpc>
            </a:pPr>
            <a:r>
              <a:rPr lang="en-AU" sz="1500" dirty="0">
                <a:solidFill>
                  <a:srgbClr val="002060"/>
                </a:solidFill>
                <a:cs typeface="Times New Roman" panose="02020603050405020304" pitchFamily="18" charset="0"/>
              </a:rPr>
              <a:t>Materials’ specification from the literature [3, 4].</a:t>
            </a:r>
            <a:endParaRPr lang="en-AU" sz="1500" b="1" dirty="0">
              <a:solidFill>
                <a:srgbClr val="002060"/>
              </a:solidFill>
              <a:cs typeface="Times New Roman" panose="02020603050405020304" pitchFamily="18" charset="0"/>
            </a:endParaRPr>
          </a:p>
          <a:p>
            <a:pPr>
              <a:lnSpc>
                <a:spcPct val="100000"/>
              </a:lnSpc>
            </a:pPr>
            <a:endParaRPr lang="en-AU" sz="1500" b="1" dirty="0">
              <a:solidFill>
                <a:srgbClr val="002060"/>
              </a:solidFill>
              <a:cs typeface="Times New Roman" panose="02020603050405020304" pitchFamily="18" charset="0"/>
            </a:endParaRPr>
          </a:p>
          <a:p>
            <a:r>
              <a:rPr lang="en-AU" sz="1500" dirty="0">
                <a:solidFill>
                  <a:srgbClr val="002060"/>
                </a:solidFill>
                <a:cs typeface="Times New Roman" panose="02020603050405020304" pitchFamily="18" charset="0"/>
              </a:rPr>
              <a:t>Configurations:</a:t>
            </a:r>
          </a:p>
          <a:p>
            <a:pPr marL="257175" indent="-257175">
              <a:buFont typeface="Arial" panose="020B0604020202020204" pitchFamily="34" charset="0"/>
              <a:buChar char="•"/>
            </a:pPr>
            <a:r>
              <a:rPr lang="en-AU" sz="1500" dirty="0">
                <a:solidFill>
                  <a:srgbClr val="002060"/>
                </a:solidFill>
                <a:cs typeface="Times New Roman" panose="02020603050405020304" pitchFamily="18" charset="0"/>
              </a:rPr>
              <a:t>Standard materials: </a:t>
            </a:r>
            <a:r>
              <a:rPr lang="en-AU" sz="1500" u="sng" dirty="0">
                <a:solidFill>
                  <a:srgbClr val="002060"/>
                </a:solidFill>
                <a:cs typeface="Times New Roman" panose="02020603050405020304" pitchFamily="18" charset="0"/>
              </a:rPr>
              <a:t>full wall</a:t>
            </a:r>
            <a:r>
              <a:rPr lang="en-AU" sz="1500" dirty="0">
                <a:solidFill>
                  <a:srgbClr val="002060"/>
                </a:solidFill>
                <a:cs typeface="Times New Roman" panose="02020603050405020304" pitchFamily="18" charset="0"/>
              </a:rPr>
              <a:t>, pressurizes shell, reversed layers order.</a:t>
            </a:r>
          </a:p>
        </p:txBody>
      </p:sp>
      <p:graphicFrame>
        <p:nvGraphicFramePr>
          <p:cNvPr id="10" name="Table 9"/>
          <p:cNvGraphicFramePr>
            <a:graphicFrameLocks noGrp="1"/>
          </p:cNvGraphicFramePr>
          <p:nvPr>
            <p:extLst/>
          </p:nvPr>
        </p:nvGraphicFramePr>
        <p:xfrm>
          <a:off x="6025691" y="606045"/>
          <a:ext cx="427021" cy="1088082"/>
        </p:xfrm>
        <a:graphic>
          <a:graphicData uri="http://schemas.openxmlformats.org/drawingml/2006/table">
            <a:tbl>
              <a:tblPr firstRow="1" bandRow="1">
                <a:tableStyleId>{2D5ABB26-0587-4C30-8999-92F81FD0307C}</a:tableStyleId>
              </a:tblPr>
              <a:tblGrid>
                <a:gridCol w="427021">
                  <a:extLst>
                    <a:ext uri="{9D8B030D-6E8A-4147-A177-3AD203B41FA5}">
                      <a16:colId xmlns:a16="http://schemas.microsoft.com/office/drawing/2014/main" val="2123111308"/>
                    </a:ext>
                  </a:extLst>
                </a:gridCol>
              </a:tblGrid>
              <a:tr h="334299">
                <a:tc>
                  <a:txBody>
                    <a:bodyPr/>
                    <a:lstStyle/>
                    <a:p>
                      <a:pPr algn="ctr"/>
                      <a:r>
                        <a:rPr lang="en-AU" sz="700" b="1" dirty="0" smtClean="0"/>
                        <a:t>Layer</a:t>
                      </a:r>
                      <a:endParaRPr lang="en-AU" sz="7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764275648"/>
                  </a:ext>
                </a:extLst>
              </a:tr>
              <a:tr h="148590">
                <a:tc>
                  <a:txBody>
                    <a:bodyPr/>
                    <a:lstStyle/>
                    <a:p>
                      <a:pPr algn="ctr"/>
                      <a:r>
                        <a:rPr lang="en-AU" sz="500" dirty="0" smtClean="0"/>
                        <a:t>1</a:t>
                      </a:r>
                      <a:endParaRPr lang="en-AU" sz="5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519675083"/>
                  </a:ext>
                </a:extLst>
              </a:tr>
              <a:tr h="148590">
                <a:tc>
                  <a:txBody>
                    <a:bodyPr/>
                    <a:lstStyle/>
                    <a:p>
                      <a:pPr algn="ctr"/>
                      <a:r>
                        <a:rPr lang="en-AU" sz="500" dirty="0" smtClean="0"/>
                        <a:t>2</a:t>
                      </a:r>
                      <a:endParaRPr lang="en-AU" sz="5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2433694"/>
                  </a:ext>
                </a:extLst>
              </a:tr>
              <a:tr h="148590">
                <a:tc>
                  <a:txBody>
                    <a:bodyPr/>
                    <a:lstStyle/>
                    <a:p>
                      <a:pPr algn="ctr"/>
                      <a:r>
                        <a:rPr lang="en-AU" sz="500" dirty="0" smtClean="0"/>
                        <a:t>3</a:t>
                      </a:r>
                      <a:endParaRPr lang="en-AU" sz="500" b="1"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C185"/>
                    </a:solidFill>
                  </a:tcPr>
                </a:tc>
                <a:extLst>
                  <a:ext uri="{0D108BD9-81ED-4DB2-BD59-A6C34878D82A}">
                    <a16:rowId xmlns:a16="http://schemas.microsoft.com/office/drawing/2014/main" val="2722769615"/>
                  </a:ext>
                </a:extLst>
              </a:tr>
              <a:tr h="147993">
                <a:tc>
                  <a:txBody>
                    <a:bodyPr/>
                    <a:lstStyle/>
                    <a:p>
                      <a:pPr algn="ctr"/>
                      <a:endParaRPr lang="en-AU" sz="100" b="1" dirty="0"/>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42258492"/>
                  </a:ext>
                </a:extLst>
              </a:tr>
              <a:tr h="160020">
                <a:tc>
                  <a:txBody>
                    <a:bodyPr/>
                    <a:lstStyle/>
                    <a:p>
                      <a:pPr algn="ctr"/>
                      <a:r>
                        <a:rPr lang="en-AU" sz="600" b="0" dirty="0" smtClean="0"/>
                        <a:t>4</a:t>
                      </a:r>
                      <a:endParaRPr lang="en-AU" sz="600" b="0" dirty="0"/>
                    </a:p>
                  </a:txBody>
                  <a:tcPr marL="68580" marR="68580" marT="34290" marB="3429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246956207"/>
                  </a:ext>
                </a:extLst>
              </a:tr>
            </a:tbl>
          </a:graphicData>
        </a:graphic>
      </p:graphicFrame>
      <p:pic>
        <p:nvPicPr>
          <p:cNvPr id="11" name="Picture 10"/>
          <p:cNvPicPr>
            <a:picLocks noChangeAspect="1"/>
          </p:cNvPicPr>
          <p:nvPr/>
        </p:nvPicPr>
        <p:blipFill>
          <a:blip r:embed="rId4"/>
          <a:stretch>
            <a:fillRect/>
          </a:stretch>
        </p:blipFill>
        <p:spPr>
          <a:xfrm>
            <a:off x="6459280" y="258287"/>
            <a:ext cx="2542646" cy="2292657"/>
          </a:xfrm>
          <a:prstGeom prst="rect">
            <a:avLst/>
          </a:prstGeom>
        </p:spPr>
      </p:pic>
      <p:graphicFrame>
        <p:nvGraphicFramePr>
          <p:cNvPr id="12" name="Table 11"/>
          <p:cNvGraphicFramePr>
            <a:graphicFrameLocks noGrp="1"/>
          </p:cNvGraphicFramePr>
          <p:nvPr>
            <p:extLst/>
          </p:nvPr>
        </p:nvGraphicFramePr>
        <p:xfrm>
          <a:off x="6032259" y="1942457"/>
          <a:ext cx="427021" cy="297180"/>
        </p:xfrm>
        <a:graphic>
          <a:graphicData uri="http://schemas.openxmlformats.org/drawingml/2006/table">
            <a:tbl>
              <a:tblPr firstRow="1" bandRow="1">
                <a:tableStyleId>{2D5ABB26-0587-4C30-8999-92F81FD0307C}</a:tableStyleId>
              </a:tblPr>
              <a:tblGrid>
                <a:gridCol w="427021">
                  <a:extLst>
                    <a:ext uri="{9D8B030D-6E8A-4147-A177-3AD203B41FA5}">
                      <a16:colId xmlns:a16="http://schemas.microsoft.com/office/drawing/2014/main" val="2398729536"/>
                    </a:ext>
                  </a:extLst>
                </a:gridCol>
              </a:tblGrid>
              <a:tr h="148590">
                <a:tc>
                  <a:txBody>
                    <a:bodyPr/>
                    <a:lstStyle/>
                    <a:p>
                      <a:pPr marL="0" algn="ctr" defTabSz="914400" rtl="0" eaLnBrk="1" latinLnBrk="0" hangingPunct="1"/>
                      <a:r>
                        <a:rPr lang="en-AU" sz="500" b="0" kern="1200" dirty="0" smtClean="0">
                          <a:solidFill>
                            <a:schemeClr val="tx1"/>
                          </a:solidFill>
                          <a:latin typeface="+mn-lt"/>
                          <a:ea typeface="+mn-ea"/>
                          <a:cs typeface="+mn-cs"/>
                        </a:rPr>
                        <a:t>5</a:t>
                      </a:r>
                      <a:endParaRPr lang="en-AU" sz="500" b="1"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2072749"/>
                  </a:ext>
                </a:extLst>
              </a:tr>
              <a:tr h="148590">
                <a:tc>
                  <a:txBody>
                    <a:bodyPr/>
                    <a:lstStyle/>
                    <a:p>
                      <a:pPr marL="0" algn="ctr" defTabSz="914400" rtl="0" eaLnBrk="1" latinLnBrk="0" hangingPunct="1"/>
                      <a:r>
                        <a:rPr lang="en-AU" sz="500" b="0" kern="1200" dirty="0" smtClean="0">
                          <a:solidFill>
                            <a:schemeClr val="tx1"/>
                          </a:solidFill>
                          <a:latin typeface="+mn-lt"/>
                          <a:ea typeface="+mn-ea"/>
                          <a:cs typeface="+mn-cs"/>
                        </a:rPr>
                        <a:t>6</a:t>
                      </a:r>
                      <a:endParaRPr lang="en-AU" sz="500" b="1" kern="1200" dirty="0">
                        <a:solidFill>
                          <a:schemeClr val="dk1"/>
                        </a:solidFill>
                        <a:latin typeface="+mn-lt"/>
                        <a:ea typeface="+mn-ea"/>
                        <a:cs typeface="+mn-cs"/>
                      </a:endParaRP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2C185"/>
                    </a:solidFill>
                  </a:tcPr>
                </a:tc>
                <a:extLst>
                  <a:ext uri="{0D108BD9-81ED-4DB2-BD59-A6C34878D82A}">
                    <a16:rowId xmlns:a16="http://schemas.microsoft.com/office/drawing/2014/main" val="2026707916"/>
                  </a:ext>
                </a:extLst>
              </a:tr>
            </a:tbl>
          </a:graphicData>
        </a:graphic>
      </p:graphicFrame>
      <p:pic>
        <p:nvPicPr>
          <p:cNvPr id="15" name="Picture 14"/>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6381174" y="2805771"/>
            <a:ext cx="2555781" cy="1669886"/>
          </a:xfrm>
          <a:prstGeom prst="rect">
            <a:avLst/>
          </a:prstGeom>
        </p:spPr>
      </p:pic>
      <p:sp>
        <p:nvSpPr>
          <p:cNvPr id="4" name="Rectangle 3"/>
          <p:cNvSpPr/>
          <p:nvPr/>
        </p:nvSpPr>
        <p:spPr>
          <a:xfrm>
            <a:off x="422964" y="2305465"/>
            <a:ext cx="5501640" cy="2215991"/>
          </a:xfrm>
          <a:prstGeom prst="rect">
            <a:avLst/>
          </a:prstGeom>
        </p:spPr>
        <p:txBody>
          <a:bodyPr wrap="square">
            <a:spAutoFit/>
          </a:bodyPr>
          <a:lstStyle/>
          <a:p>
            <a:pPr marL="257175" indent="-257175">
              <a:buFont typeface="Arial" panose="020B0604020202020204" pitchFamily="34" charset="0"/>
              <a:buChar char="•"/>
            </a:pPr>
            <a:r>
              <a:rPr lang="en-AU" sz="1500" dirty="0">
                <a:solidFill>
                  <a:srgbClr val="002060"/>
                </a:solidFill>
                <a:cs typeface="Times New Roman" panose="02020603050405020304" pitchFamily="18" charset="0"/>
              </a:rPr>
              <a:t>Alternative materials to aluminium: </a:t>
            </a:r>
            <a:r>
              <a:rPr lang="en-US" sz="1500" dirty="0">
                <a:solidFill>
                  <a:srgbClr val="002060"/>
                </a:solidFill>
              </a:rPr>
              <a:t>Carbon Fiber, </a:t>
            </a:r>
            <a:r>
              <a:rPr lang="en-US" sz="1500" dirty="0" err="1">
                <a:solidFill>
                  <a:srgbClr val="002060"/>
                </a:solidFill>
              </a:rPr>
              <a:t>Polyoxymethylene</a:t>
            </a:r>
            <a:r>
              <a:rPr lang="en-US" sz="1500" dirty="0">
                <a:solidFill>
                  <a:srgbClr val="002060"/>
                </a:solidFill>
              </a:rPr>
              <a:t> (POM), and Perspex.</a:t>
            </a:r>
          </a:p>
          <a:p>
            <a:endParaRPr lang="en-US" sz="2400" dirty="0"/>
          </a:p>
          <a:p>
            <a:pPr algn="ctr"/>
            <a:r>
              <a:rPr lang="en-US" sz="1500" dirty="0"/>
              <a:t> </a:t>
            </a:r>
            <a:r>
              <a:rPr lang="en-US" sz="1500" dirty="0">
                <a:solidFill>
                  <a:srgbClr val="C00000"/>
                </a:solidFill>
              </a:rPr>
              <a:t>Requirement: Do not vary the mass of the original Columbus shielding design </a:t>
            </a:r>
          </a:p>
          <a:p>
            <a:pPr algn="ctr"/>
            <a:endParaRPr lang="en-US" sz="2400" dirty="0">
              <a:solidFill>
                <a:srgbClr val="C00000"/>
              </a:solidFill>
            </a:endParaRPr>
          </a:p>
          <a:p>
            <a:pPr algn="ctr"/>
            <a:r>
              <a:rPr lang="en-US" sz="1500" b="1" u="sng" dirty="0">
                <a:solidFill>
                  <a:srgbClr val="C00000"/>
                </a:solidFill>
              </a:rPr>
              <a:t>Areal density </a:t>
            </a:r>
            <a:r>
              <a:rPr lang="en-US" sz="1500" dirty="0">
                <a:solidFill>
                  <a:srgbClr val="C00000"/>
                </a:solidFill>
              </a:rPr>
              <a:t>of the new material </a:t>
            </a:r>
            <a:r>
              <a:rPr lang="en-US" sz="1500" b="1" u="sng" dirty="0">
                <a:solidFill>
                  <a:srgbClr val="C00000"/>
                </a:solidFill>
              </a:rPr>
              <a:t>MUST</a:t>
            </a:r>
            <a:r>
              <a:rPr lang="en-US" sz="1500" dirty="0">
                <a:solidFill>
                  <a:srgbClr val="C00000"/>
                </a:solidFill>
              </a:rPr>
              <a:t> be the </a:t>
            </a:r>
            <a:r>
              <a:rPr lang="en-US" sz="1500" b="1" u="sng" dirty="0">
                <a:solidFill>
                  <a:srgbClr val="C00000"/>
                </a:solidFill>
              </a:rPr>
              <a:t>same</a:t>
            </a:r>
            <a:r>
              <a:rPr lang="en-US" sz="1500" dirty="0">
                <a:solidFill>
                  <a:srgbClr val="C00000"/>
                </a:solidFill>
              </a:rPr>
              <a:t> as the aluminum which is replaced.</a:t>
            </a:r>
          </a:p>
        </p:txBody>
      </p:sp>
      <p:sp>
        <p:nvSpPr>
          <p:cNvPr id="5" name="Down Arrow 4"/>
          <p:cNvSpPr/>
          <p:nvPr/>
        </p:nvSpPr>
        <p:spPr>
          <a:xfrm>
            <a:off x="2914098" y="2839374"/>
            <a:ext cx="60108" cy="29597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6" name="Rectangle 5"/>
          <p:cNvSpPr/>
          <p:nvPr/>
        </p:nvSpPr>
        <p:spPr>
          <a:xfrm>
            <a:off x="338515" y="4739039"/>
            <a:ext cx="7320550" cy="507831"/>
          </a:xfrm>
          <a:prstGeom prst="rect">
            <a:avLst/>
          </a:prstGeom>
        </p:spPr>
        <p:txBody>
          <a:bodyPr wrap="square">
            <a:spAutoFit/>
          </a:bodyPr>
          <a:lstStyle/>
          <a:p>
            <a:r>
              <a:rPr lang="en-US" sz="675" dirty="0">
                <a:ea typeface="Times New Roman" panose="02020603050405020304" pitchFamily="18" charset="0"/>
              </a:rPr>
              <a:t>[3] M. </a:t>
            </a:r>
            <a:r>
              <a:rPr lang="en-US" sz="675" dirty="0" err="1">
                <a:ea typeface="Times New Roman" panose="02020603050405020304" pitchFamily="18" charset="0"/>
              </a:rPr>
              <a:t>Silvestri</a:t>
            </a:r>
            <a:r>
              <a:rPr lang="en-US" sz="675" dirty="0">
                <a:ea typeface="Times New Roman" panose="02020603050405020304" pitchFamily="18" charset="0"/>
              </a:rPr>
              <a:t>, et al., "Impact of Spacecraft-Shell Composition on 1 GeV/Nucleon 56Fe Ion-Fragmentation and Dose Reduction," </a:t>
            </a:r>
            <a:r>
              <a:rPr lang="en-US" sz="675" i="1" dirty="0">
                <a:ea typeface="Times New Roman" panose="02020603050405020304" pitchFamily="18" charset="0"/>
              </a:rPr>
              <a:t>IEEE Transactions on Nuclear Science, </a:t>
            </a:r>
            <a:r>
              <a:rPr lang="en-US" sz="675" dirty="0">
                <a:ea typeface="Times New Roman" panose="02020603050405020304" pitchFamily="18" charset="0"/>
              </a:rPr>
              <a:t>vol. 58, no. 6, pp. 3126-3133, 2011.</a:t>
            </a:r>
          </a:p>
          <a:p>
            <a:r>
              <a:rPr lang="en-US" sz="675" dirty="0"/>
              <a:t>[4] </a:t>
            </a:r>
            <a:r>
              <a:rPr lang="en-AU" sz="675" dirty="0">
                <a:cs typeface="Times New Roman" panose="02020603050405020304" pitchFamily="18" charset="0"/>
              </a:rPr>
              <a:t>C. </a:t>
            </a:r>
            <a:r>
              <a:rPr lang="en-AU" sz="675" dirty="0" err="1">
                <a:cs typeface="Times New Roman" panose="02020603050405020304" pitchFamily="18" charset="0"/>
              </a:rPr>
              <a:t>Lobascio</a:t>
            </a:r>
            <a:r>
              <a:rPr lang="en-AU" sz="675" dirty="0">
                <a:cs typeface="Times New Roman" panose="02020603050405020304" pitchFamily="18" charset="0"/>
              </a:rPr>
              <a:t> et al., "Accelerator-based tests of radiation shielding properties of materials used in human space infrastructures," Health Physics, vol. 94, no. 3, pp. 242-247, 2008.</a:t>
            </a:r>
          </a:p>
        </p:txBody>
      </p:sp>
      <p:sp>
        <p:nvSpPr>
          <p:cNvPr id="17" name="Down Arrow 16"/>
          <p:cNvSpPr/>
          <p:nvPr/>
        </p:nvSpPr>
        <p:spPr>
          <a:xfrm>
            <a:off x="2914098" y="3666722"/>
            <a:ext cx="60108" cy="295977"/>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8" name="TextBox 7"/>
          <p:cNvSpPr txBox="1"/>
          <p:nvPr/>
        </p:nvSpPr>
        <p:spPr>
          <a:xfrm>
            <a:off x="8432251" y="1215340"/>
            <a:ext cx="569674" cy="484748"/>
          </a:xfrm>
          <a:prstGeom prst="rect">
            <a:avLst/>
          </a:prstGeom>
          <a:solidFill>
            <a:schemeClr val="bg1"/>
          </a:solidFill>
        </p:spPr>
        <p:txBody>
          <a:bodyPr wrap="square" rtlCol="0">
            <a:spAutoFit/>
          </a:bodyPr>
          <a:lstStyle/>
          <a:p>
            <a:pPr algn="ctr"/>
            <a:r>
              <a:rPr lang="en-AU" sz="600" dirty="0"/>
              <a:t>(pressurized shell)</a:t>
            </a:r>
          </a:p>
          <a:p>
            <a:pPr algn="ctr"/>
            <a:endParaRPr lang="en-AU" sz="750" dirty="0"/>
          </a:p>
          <a:p>
            <a:pPr algn="ctr"/>
            <a:endParaRPr lang="en-AU" sz="600" dirty="0"/>
          </a:p>
        </p:txBody>
      </p:sp>
      <p:sp>
        <p:nvSpPr>
          <p:cNvPr id="9" name="Rectangle 8"/>
          <p:cNvSpPr/>
          <p:nvPr/>
        </p:nvSpPr>
        <p:spPr>
          <a:xfrm>
            <a:off x="6508243" y="946404"/>
            <a:ext cx="2493683" cy="733806"/>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18" name="TextBox 17"/>
          <p:cNvSpPr txBox="1"/>
          <p:nvPr/>
        </p:nvSpPr>
        <p:spPr>
          <a:xfrm>
            <a:off x="8438820" y="1976690"/>
            <a:ext cx="569674" cy="484748"/>
          </a:xfrm>
          <a:prstGeom prst="rect">
            <a:avLst/>
          </a:prstGeom>
          <a:solidFill>
            <a:schemeClr val="bg1"/>
          </a:solidFill>
        </p:spPr>
        <p:txBody>
          <a:bodyPr wrap="square" rtlCol="0">
            <a:spAutoFit/>
          </a:bodyPr>
          <a:lstStyle/>
          <a:p>
            <a:pPr algn="ctr"/>
            <a:r>
              <a:rPr lang="en-AU" sz="600" dirty="0"/>
              <a:t>(Out-fitting)</a:t>
            </a:r>
          </a:p>
          <a:p>
            <a:pPr algn="ctr"/>
            <a:endParaRPr lang="en-AU" sz="825" dirty="0"/>
          </a:p>
          <a:p>
            <a:pPr algn="ctr"/>
            <a:endParaRPr lang="en-AU" sz="525" dirty="0"/>
          </a:p>
        </p:txBody>
      </p:sp>
      <p:sp>
        <p:nvSpPr>
          <p:cNvPr id="16" name="Rectangle 15"/>
          <p:cNvSpPr/>
          <p:nvPr/>
        </p:nvSpPr>
        <p:spPr>
          <a:xfrm>
            <a:off x="6508243" y="1924984"/>
            <a:ext cx="2493683" cy="32022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rgbClr val="FF0000"/>
              </a:solidFill>
            </a:endParaRPr>
          </a:p>
        </p:txBody>
      </p:sp>
      <p:sp>
        <p:nvSpPr>
          <p:cNvPr id="19" name="Left Brace 18"/>
          <p:cNvSpPr/>
          <p:nvPr/>
        </p:nvSpPr>
        <p:spPr>
          <a:xfrm>
            <a:off x="5575235" y="946404"/>
            <a:ext cx="394635" cy="1298805"/>
          </a:xfrm>
          <a:prstGeom prst="leftBrace">
            <a:avLst>
              <a:gd name="adj1" fmla="val 11729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sz="1350"/>
          </a:p>
        </p:txBody>
      </p:sp>
      <p:cxnSp>
        <p:nvCxnSpPr>
          <p:cNvPr id="31" name="Elbow Connector 30"/>
          <p:cNvCxnSpPr/>
          <p:nvPr/>
        </p:nvCxnSpPr>
        <p:spPr>
          <a:xfrm flipV="1">
            <a:off x="2583712" y="1586909"/>
            <a:ext cx="2870791" cy="199361"/>
          </a:xfrm>
          <a:prstGeom prst="bentConnector3">
            <a:avLst>
              <a:gd name="adj1" fmla="val 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615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up)">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3710" y="4721565"/>
            <a:ext cx="1148541" cy="285860"/>
          </a:xfrm>
          <a:prstGeom prst="rect">
            <a:avLst/>
          </a:prstGeom>
        </p:spPr>
      </p:pic>
      <p:pic>
        <p:nvPicPr>
          <p:cNvPr id="3" name="Picture 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489737" y="4489237"/>
            <a:ext cx="654263" cy="654263"/>
          </a:xfrm>
          <a:prstGeom prst="rect">
            <a:avLst/>
          </a:prstGeom>
        </p:spPr>
      </p:pic>
      <p:cxnSp>
        <p:nvCxnSpPr>
          <p:cNvPr id="7" name="Straight Connector 6"/>
          <p:cNvCxnSpPr/>
          <p:nvPr/>
        </p:nvCxnSpPr>
        <p:spPr>
          <a:xfrm flipH="1">
            <a:off x="396240" y="4897706"/>
            <a:ext cx="6829983"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38754" y="4897706"/>
            <a:ext cx="3332767" cy="219291"/>
          </a:xfrm>
          <a:prstGeom prst="rect">
            <a:avLst/>
          </a:prstGeom>
          <a:noFill/>
        </p:spPr>
        <p:txBody>
          <a:bodyPr wrap="square" rtlCol="0">
            <a:spAutoFit/>
          </a:bodyPr>
          <a:lstStyle/>
          <a:p>
            <a:r>
              <a:rPr lang="en-AU" sz="825" i="1" dirty="0">
                <a:latin typeface="Times New Roman" panose="02020603050405020304" pitchFamily="18" charset="0"/>
                <a:cs typeface="Times New Roman" panose="02020603050405020304" pitchFamily="18" charset="0"/>
              </a:rPr>
              <a:t>Stefania Peracchi, NSREC Conference 2020 </a:t>
            </a:r>
          </a:p>
        </p:txBody>
      </p:sp>
      <p:sp>
        <p:nvSpPr>
          <p:cNvPr id="13" name="TextBox 12"/>
          <p:cNvSpPr txBox="1"/>
          <p:nvPr/>
        </p:nvSpPr>
        <p:spPr>
          <a:xfrm>
            <a:off x="396240" y="197365"/>
            <a:ext cx="5847730" cy="1246495"/>
          </a:xfrm>
          <a:prstGeom prst="rect">
            <a:avLst/>
          </a:prstGeom>
          <a:noFill/>
        </p:spPr>
        <p:txBody>
          <a:bodyPr wrap="square" rtlCol="0">
            <a:spAutoFit/>
          </a:bodyPr>
          <a:lstStyle/>
          <a:p>
            <a:pPr>
              <a:lnSpc>
                <a:spcPct val="100000"/>
              </a:lnSpc>
            </a:pPr>
            <a:r>
              <a:rPr lang="en-AU" sz="2400" b="1" dirty="0">
                <a:solidFill>
                  <a:schemeClr val="accent1">
                    <a:lumMod val="50000"/>
                  </a:schemeClr>
                </a:solidFill>
                <a:latin typeface="Times New Roman" panose="02020603050405020304" pitchFamily="18" charset="0"/>
                <a:cs typeface="Times New Roman" panose="02020603050405020304" pitchFamily="18" charset="0"/>
              </a:rPr>
              <a:t>Results :  </a:t>
            </a:r>
            <a:r>
              <a:rPr lang="en-AU" sz="2400" b="1" i="1" u="sng" dirty="0">
                <a:solidFill>
                  <a:schemeClr val="accent1">
                    <a:lumMod val="50000"/>
                  </a:schemeClr>
                </a:solidFill>
                <a:latin typeface="Times New Roman" panose="02020603050405020304" pitchFamily="18" charset="0"/>
                <a:cs typeface="Times New Roman" panose="02020603050405020304" pitchFamily="18" charset="0"/>
              </a:rPr>
              <a:t>Standard Wall  </a:t>
            </a:r>
          </a:p>
          <a:p>
            <a:pPr>
              <a:lnSpc>
                <a:spcPct val="100000"/>
              </a:lnSpc>
            </a:pPr>
            <a:endParaRPr lang="en-AU" sz="1500" b="1" dirty="0">
              <a:solidFill>
                <a:schemeClr val="accent1">
                  <a:lumMod val="50000"/>
                </a:schemeClr>
              </a:solidFill>
              <a:cs typeface="Times New Roman" panose="02020603050405020304" pitchFamily="18" charset="0"/>
            </a:endParaRPr>
          </a:p>
          <a:p>
            <a:endParaRPr lang="en-AU" b="1" dirty="0">
              <a:latin typeface="Times New Roman" panose="02020603050405020304" pitchFamily="18" charset="0"/>
              <a:cs typeface="Times New Roman" panose="02020603050405020304" pitchFamily="18" charset="0"/>
            </a:endParaRPr>
          </a:p>
          <a:p>
            <a:pPr>
              <a:lnSpc>
                <a:spcPct val="120000"/>
              </a:lnSpc>
            </a:pPr>
            <a:endParaRPr lang="en-AU" sz="1500" dirty="0"/>
          </a:p>
        </p:txBody>
      </p:sp>
      <p:pic>
        <p:nvPicPr>
          <p:cNvPr id="19" name="Picture 18"/>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362242" y="2611999"/>
            <a:ext cx="4151753" cy="2439881"/>
          </a:xfrm>
          <a:prstGeom prst="rect">
            <a:avLst/>
          </a:prstGeom>
        </p:spPr>
      </p:pic>
      <p:sp>
        <p:nvSpPr>
          <p:cNvPr id="20" name="TextBox 19"/>
          <p:cNvSpPr txBox="1"/>
          <p:nvPr/>
        </p:nvSpPr>
        <p:spPr>
          <a:xfrm rot="16200000">
            <a:off x="1051563" y="3509154"/>
            <a:ext cx="1693898" cy="507831"/>
          </a:xfrm>
          <a:prstGeom prst="rect">
            <a:avLst/>
          </a:prstGeom>
          <a:noFill/>
        </p:spPr>
        <p:txBody>
          <a:bodyPr wrap="square" rtlCol="0">
            <a:spAutoFit/>
          </a:bodyPr>
          <a:lstStyle/>
          <a:p>
            <a:r>
              <a:rPr lang="en-AU" sz="1350" dirty="0">
                <a:solidFill>
                  <a:srgbClr val="FFFF00"/>
                </a:solidFill>
              </a:rPr>
              <a:t>Kevlar/Epoxy =29mm</a:t>
            </a:r>
          </a:p>
        </p:txBody>
      </p:sp>
      <p:sp>
        <p:nvSpPr>
          <p:cNvPr id="21" name="TextBox 20"/>
          <p:cNvSpPr txBox="1"/>
          <p:nvPr/>
        </p:nvSpPr>
        <p:spPr>
          <a:xfrm rot="16200000">
            <a:off x="710249" y="3611394"/>
            <a:ext cx="1574057" cy="507831"/>
          </a:xfrm>
          <a:prstGeom prst="rect">
            <a:avLst/>
          </a:prstGeom>
          <a:noFill/>
        </p:spPr>
        <p:txBody>
          <a:bodyPr wrap="square" rtlCol="0">
            <a:spAutoFit/>
          </a:bodyPr>
          <a:lstStyle/>
          <a:p>
            <a:r>
              <a:rPr lang="en-AU" sz="1350" dirty="0">
                <a:solidFill>
                  <a:srgbClr val="FFFF00"/>
                </a:solidFill>
              </a:rPr>
              <a:t>Aluminium =28mm</a:t>
            </a:r>
          </a:p>
        </p:txBody>
      </p:sp>
      <p:sp>
        <p:nvSpPr>
          <p:cNvPr id="22" name="TextBox 21"/>
          <p:cNvSpPr txBox="1"/>
          <p:nvPr/>
        </p:nvSpPr>
        <p:spPr>
          <a:xfrm>
            <a:off x="396241" y="4677869"/>
            <a:ext cx="1514855" cy="507831"/>
          </a:xfrm>
          <a:prstGeom prst="rect">
            <a:avLst/>
          </a:prstGeom>
          <a:noFill/>
        </p:spPr>
        <p:txBody>
          <a:bodyPr wrap="square" rtlCol="0">
            <a:spAutoFit/>
          </a:bodyPr>
          <a:lstStyle/>
          <a:p>
            <a:r>
              <a:rPr lang="en-AU" sz="1350" dirty="0">
                <a:solidFill>
                  <a:srgbClr val="FFFF00"/>
                </a:solidFill>
              </a:rPr>
              <a:t>Columbus’s shell</a:t>
            </a:r>
          </a:p>
        </p:txBody>
      </p:sp>
      <p:cxnSp>
        <p:nvCxnSpPr>
          <p:cNvPr id="23" name="Straight Arrow Connector 22"/>
          <p:cNvCxnSpPr/>
          <p:nvPr/>
        </p:nvCxnSpPr>
        <p:spPr>
          <a:xfrm flipV="1">
            <a:off x="847489" y="4506629"/>
            <a:ext cx="124168" cy="19487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4" name="Right Arrow 23"/>
          <p:cNvSpPr/>
          <p:nvPr/>
        </p:nvSpPr>
        <p:spPr>
          <a:xfrm>
            <a:off x="57791" y="3437066"/>
            <a:ext cx="608900" cy="269417"/>
          </a:xfrm>
          <a:prstGeom prst="rightArrow">
            <a:avLst/>
          </a:prstGeom>
          <a:solidFill>
            <a:srgbClr val="F64C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1536" y="2552473"/>
            <a:ext cx="3911963" cy="2572857"/>
          </a:xfrm>
          <a:prstGeom prst="rect">
            <a:avLst/>
          </a:prstGeom>
        </p:spPr>
      </p:pic>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4010895014"/>
                  </p:ext>
                </p:extLst>
              </p:nvPr>
            </p:nvGraphicFramePr>
            <p:xfrm>
              <a:off x="4871615" y="55841"/>
              <a:ext cx="2404850" cy="2206263"/>
            </p:xfrm>
            <a:graphic>
              <a:graphicData uri="http://schemas.openxmlformats.org/drawingml/2006/table">
                <a:tbl>
                  <a:tblPr firstRow="1" firstCol="1" bandRow="1"/>
                  <a:tblGrid>
                    <a:gridCol w="1361203">
                      <a:extLst>
                        <a:ext uri="{9D8B030D-6E8A-4147-A177-3AD203B41FA5}">
                          <a16:colId xmlns:a16="http://schemas.microsoft.com/office/drawing/2014/main" val="2291939902"/>
                        </a:ext>
                      </a:extLst>
                    </a:gridCol>
                    <a:gridCol w="501853">
                      <a:extLst>
                        <a:ext uri="{9D8B030D-6E8A-4147-A177-3AD203B41FA5}">
                          <a16:colId xmlns:a16="http://schemas.microsoft.com/office/drawing/2014/main" val="3239542697"/>
                        </a:ext>
                      </a:extLst>
                    </a:gridCol>
                    <a:gridCol w="541794">
                      <a:extLst>
                        <a:ext uri="{9D8B030D-6E8A-4147-A177-3AD203B41FA5}">
                          <a16:colId xmlns:a16="http://schemas.microsoft.com/office/drawing/2014/main" val="1304271693"/>
                        </a:ext>
                      </a:extLst>
                    </a:gridCol>
                  </a:tblGrid>
                  <a:tr h="497372">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1741502"/>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16.95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1367738805"/>
                      </a:ext>
                    </a:extLst>
                  </a:tr>
                  <a:tr h="190110">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098404699"/>
                      </a:ext>
                    </a:extLst>
                  </a:tr>
                  <a:tr h="190110">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“Shell(123)”</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17.31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2.57</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565904897"/>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17.76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2.66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956737154"/>
                      </a:ext>
                    </a:extLst>
                  </a:tr>
                  <a:tr h="328330">
                    <a:tc>
                      <a:txBody>
                        <a:bodyPr/>
                        <a:lstStyle/>
                        <a:p>
                          <a:pPr algn="ctr">
                            <a:lnSpc>
                              <a:spcPct val="107000"/>
                            </a:lnSpc>
                            <a:spcAft>
                              <a:spcPts val="0"/>
                            </a:spcAft>
                          </a:pPr>
                          <a:r>
                            <a:rPr lang="en-AU" sz="1100" b="1">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23.78</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4.10</a:t>
                          </a: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4156506365"/>
                      </a:ext>
                    </a:extLst>
                  </a:tr>
                  <a:tr h="32833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24.08</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5.00</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4010895014"/>
                  </p:ext>
                </p:extLst>
              </p:nvPr>
            </p:nvGraphicFramePr>
            <p:xfrm>
              <a:off x="4871615" y="55841"/>
              <a:ext cx="2404850" cy="2206263"/>
            </p:xfrm>
            <a:graphic>
              <a:graphicData uri="http://schemas.openxmlformats.org/drawingml/2006/table">
                <a:tbl>
                  <a:tblPr firstRow="1" firstCol="1" bandRow="1"/>
                  <a:tblGrid>
                    <a:gridCol w="1361203">
                      <a:extLst>
                        <a:ext uri="{9D8B030D-6E8A-4147-A177-3AD203B41FA5}">
                          <a16:colId xmlns:a16="http://schemas.microsoft.com/office/drawing/2014/main" val="2291939902"/>
                        </a:ext>
                      </a:extLst>
                    </a:gridCol>
                    <a:gridCol w="501853">
                      <a:extLst>
                        <a:ext uri="{9D8B030D-6E8A-4147-A177-3AD203B41FA5}">
                          <a16:colId xmlns:a16="http://schemas.microsoft.com/office/drawing/2014/main" val="3239542697"/>
                        </a:ext>
                      </a:extLst>
                    </a:gridCol>
                    <a:gridCol w="541794">
                      <a:extLst>
                        <a:ext uri="{9D8B030D-6E8A-4147-A177-3AD203B41FA5}">
                          <a16:colId xmlns:a16="http://schemas.microsoft.com/office/drawing/2014/main" val="1304271693"/>
                        </a:ext>
                      </a:extLst>
                    </a:gridCol>
                  </a:tblGrid>
                  <a:tr h="53816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9"/>
                          <a:stretch>
                            <a:fillRect l="-273171" t="-1124" r="-109756" b="-322472"/>
                          </a:stretch>
                        </a:blipFill>
                      </a:tcPr>
                    </a:tc>
                    <a:tc>
                      <a:txBody>
                        <a:bodyPr/>
                        <a:lstStyle/>
                        <a:p>
                          <a:endParaRPr lang="en-US"/>
                        </a:p>
                      </a:txBody>
                      <a:tcPr marL="51435" marR="514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9"/>
                          <a:stretch>
                            <a:fillRect l="-343820" t="-1124" r="-1124" b="-322472"/>
                          </a:stretch>
                        </a:blipFill>
                      </a:tcPr>
                    </a:tc>
                    <a:extLst>
                      <a:ext uri="{0D108BD9-81ED-4DB2-BD59-A6C34878D82A}">
                        <a16:rowId xmlns:a16="http://schemas.microsoft.com/office/drawing/2014/main" val="3401741502"/>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16.95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1367738805"/>
                      </a:ext>
                    </a:extLst>
                  </a:tr>
                  <a:tr h="190110">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098404699"/>
                      </a:ext>
                    </a:extLst>
                  </a:tr>
                  <a:tr h="190110">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“Shell(123)”</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17.31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2.57</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565904897"/>
                      </a:ext>
                    </a:extLst>
                  </a:tr>
                  <a:tr h="19011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17.76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2.66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2956737154"/>
                      </a:ext>
                    </a:extLst>
                  </a:tr>
                  <a:tr h="358775">
                    <a:tc>
                      <a:txBody>
                        <a:bodyPr/>
                        <a:lstStyle/>
                        <a:p>
                          <a:pPr algn="ctr">
                            <a:lnSpc>
                              <a:spcPct val="107000"/>
                            </a:lnSpc>
                            <a:spcAft>
                              <a:spcPts val="0"/>
                            </a:spcAft>
                          </a:pPr>
                          <a:r>
                            <a:rPr lang="en-AU" sz="1100" b="1">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23.78</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4.10</a:t>
                          </a:r>
                        </a:p>
                      </a:txBody>
                      <a:tcPr marL="51435" marR="51435" marT="0" marB="0" anchor="ctr">
                        <a:lnL>
                          <a:noFill/>
                        </a:lnL>
                        <a:lnR>
                          <a:noFill/>
                        </a:lnR>
                        <a:lnT>
                          <a:noFill/>
                        </a:lnT>
                        <a:lnB>
                          <a:noFill/>
                        </a:lnB>
                        <a:solidFill>
                          <a:schemeClr val="bg1"/>
                        </a:solidFill>
                      </a:tcPr>
                    </a:tc>
                    <a:extLst>
                      <a:ext uri="{0D108BD9-81ED-4DB2-BD59-A6C34878D82A}">
                        <a16:rowId xmlns:a16="http://schemas.microsoft.com/office/drawing/2014/main" val="4156506365"/>
                      </a:ext>
                    </a:extLst>
                  </a:tr>
                  <a:tr h="358775">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24.08</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5.00</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Fallback>
      </mc:AlternateContent>
      <p:sp>
        <p:nvSpPr>
          <p:cNvPr id="25" name="TextBox 24"/>
          <p:cNvSpPr txBox="1"/>
          <p:nvPr/>
        </p:nvSpPr>
        <p:spPr>
          <a:xfrm>
            <a:off x="2362345" y="4657398"/>
            <a:ext cx="1693898" cy="300082"/>
          </a:xfrm>
          <a:prstGeom prst="rect">
            <a:avLst/>
          </a:prstGeom>
          <a:noFill/>
        </p:spPr>
        <p:txBody>
          <a:bodyPr wrap="square" rtlCol="0">
            <a:spAutoFit/>
          </a:bodyPr>
          <a:lstStyle/>
          <a:p>
            <a:r>
              <a:rPr lang="en-AU" sz="1350" dirty="0">
                <a:solidFill>
                  <a:srgbClr val="FFFF00"/>
                </a:solidFill>
              </a:rPr>
              <a:t>10mm PMMA</a:t>
            </a:r>
          </a:p>
        </p:txBody>
      </p:sp>
      <p:cxnSp>
        <p:nvCxnSpPr>
          <p:cNvPr id="26" name="Straight Arrow Connector 25"/>
          <p:cNvCxnSpPr/>
          <p:nvPr/>
        </p:nvCxnSpPr>
        <p:spPr>
          <a:xfrm flipV="1">
            <a:off x="2618658" y="3831939"/>
            <a:ext cx="62084" cy="84067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3008505" y="3546520"/>
            <a:ext cx="110081" cy="201614"/>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882214" y="3304900"/>
            <a:ext cx="1693898" cy="300082"/>
          </a:xfrm>
          <a:prstGeom prst="rect">
            <a:avLst/>
          </a:prstGeom>
          <a:noFill/>
        </p:spPr>
        <p:txBody>
          <a:bodyPr wrap="square" rtlCol="0">
            <a:spAutoFit/>
          </a:bodyPr>
          <a:lstStyle/>
          <a:p>
            <a:r>
              <a:rPr lang="en-AU" sz="1350" dirty="0">
                <a:solidFill>
                  <a:srgbClr val="FFFF00"/>
                </a:solidFill>
              </a:rPr>
              <a:t>SOI</a:t>
            </a:r>
          </a:p>
        </p:txBody>
      </p:sp>
      <p:pic>
        <p:nvPicPr>
          <p:cNvPr id="4" name="wall video pres (online-video-cutter.c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10"/>
          <a:srcRect l="11190" b="45921"/>
          <a:stretch/>
        </p:blipFill>
        <p:spPr>
          <a:xfrm>
            <a:off x="69831" y="902256"/>
            <a:ext cx="4506281" cy="1543510"/>
          </a:xfrm>
          <a:prstGeom prst="rect">
            <a:avLst/>
          </a:prstGeom>
        </p:spPr>
      </p:pic>
      <p:pic>
        <p:nvPicPr>
          <p:cNvPr id="29" name="Picture 28"/>
          <p:cNvPicPr/>
          <p:nvPr/>
        </p:nvPicPr>
        <p:blipFill>
          <a:blip r:embed="rId11">
            <a:extLst>
              <a:ext uri="{28A0092B-C50C-407E-A947-70E740481C1C}">
                <a14:useLocalDpi xmlns:a14="http://schemas.microsoft.com/office/drawing/2010/main" val="0"/>
              </a:ext>
            </a:extLst>
          </a:blip>
          <a:stretch>
            <a:fillRect/>
          </a:stretch>
        </p:blipFill>
        <p:spPr>
          <a:xfrm>
            <a:off x="7339942" y="239084"/>
            <a:ext cx="1801040" cy="1548450"/>
          </a:xfrm>
          <a:prstGeom prst="rect">
            <a:avLst/>
          </a:prstGeom>
        </p:spPr>
      </p:pic>
      <p:sp>
        <p:nvSpPr>
          <p:cNvPr id="30" name="TextBox 29"/>
          <p:cNvSpPr txBox="1"/>
          <p:nvPr/>
        </p:nvSpPr>
        <p:spPr>
          <a:xfrm>
            <a:off x="7159201" y="1630711"/>
            <a:ext cx="538790" cy="230832"/>
          </a:xfrm>
          <a:prstGeom prst="rect">
            <a:avLst/>
          </a:prstGeom>
          <a:noFill/>
        </p:spPr>
        <p:txBody>
          <a:bodyPr wrap="square" rtlCol="0">
            <a:spAutoFit/>
          </a:bodyPr>
          <a:lstStyle/>
          <a:p>
            <a:r>
              <a:rPr lang="en-AU" sz="900" b="1" dirty="0">
                <a:solidFill>
                  <a:srgbClr val="C00000"/>
                </a:solidFill>
              </a:rPr>
              <a:t>+ 54%</a:t>
            </a:r>
          </a:p>
        </p:txBody>
      </p:sp>
      <p:sp>
        <p:nvSpPr>
          <p:cNvPr id="31" name="Curved Left Arrow 30"/>
          <p:cNvSpPr/>
          <p:nvPr/>
        </p:nvSpPr>
        <p:spPr>
          <a:xfrm>
            <a:off x="7085206" y="1542344"/>
            <a:ext cx="95534" cy="245191"/>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34" name="Curved Left Arrow 33"/>
          <p:cNvSpPr/>
          <p:nvPr/>
        </p:nvSpPr>
        <p:spPr>
          <a:xfrm>
            <a:off x="7094854" y="1791145"/>
            <a:ext cx="98680" cy="267152"/>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35" name="TextBox 34"/>
          <p:cNvSpPr txBox="1"/>
          <p:nvPr/>
        </p:nvSpPr>
        <p:spPr>
          <a:xfrm>
            <a:off x="7131863" y="1929590"/>
            <a:ext cx="538790" cy="230832"/>
          </a:xfrm>
          <a:prstGeom prst="rect">
            <a:avLst/>
          </a:prstGeom>
          <a:noFill/>
        </p:spPr>
        <p:txBody>
          <a:bodyPr wrap="square" rtlCol="0">
            <a:spAutoFit/>
          </a:bodyPr>
          <a:lstStyle/>
          <a:p>
            <a:r>
              <a:rPr lang="en-AU" sz="900" b="1" dirty="0">
                <a:solidFill>
                  <a:srgbClr val="C00000"/>
                </a:solidFill>
              </a:rPr>
              <a:t>+ 22%</a:t>
            </a:r>
          </a:p>
        </p:txBody>
      </p:sp>
      <p:cxnSp>
        <p:nvCxnSpPr>
          <p:cNvPr id="32" name="Straight Arrow Connector 31"/>
          <p:cNvCxnSpPr/>
          <p:nvPr/>
        </p:nvCxnSpPr>
        <p:spPr>
          <a:xfrm flipV="1">
            <a:off x="8394388" y="482964"/>
            <a:ext cx="5964" cy="3458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306595" y="791514"/>
            <a:ext cx="893193" cy="369332"/>
          </a:xfrm>
          <a:prstGeom prst="rect">
            <a:avLst/>
          </a:prstGeom>
        </p:spPr>
        <p:txBody>
          <a:bodyPr wrap="none">
            <a:spAutoFit/>
          </a:bodyPr>
          <a:lstStyle/>
          <a:p>
            <a:r>
              <a:rPr lang="en-AU" sz="900" b="1" dirty="0">
                <a:solidFill>
                  <a:srgbClr val="C00000"/>
                </a:solidFill>
              </a:rPr>
              <a:t>Out-fitting: </a:t>
            </a:r>
          </a:p>
          <a:p>
            <a:r>
              <a:rPr lang="en-AU" sz="900" b="1" dirty="0">
                <a:solidFill>
                  <a:srgbClr val="C00000"/>
                </a:solidFill>
              </a:rPr>
              <a:t>90keV/µm</a:t>
            </a:r>
          </a:p>
        </p:txBody>
      </p:sp>
      <p:sp>
        <p:nvSpPr>
          <p:cNvPr id="33" name="Rectangle 32"/>
          <p:cNvSpPr/>
          <p:nvPr/>
        </p:nvSpPr>
        <p:spPr>
          <a:xfrm>
            <a:off x="8017095" y="1057036"/>
            <a:ext cx="816249" cy="369332"/>
          </a:xfrm>
          <a:prstGeom prst="rect">
            <a:avLst/>
          </a:prstGeom>
        </p:spPr>
        <p:txBody>
          <a:bodyPr wrap="none">
            <a:spAutoFit/>
          </a:bodyPr>
          <a:lstStyle/>
          <a:p>
            <a:r>
              <a:rPr lang="en-AU" sz="900" b="1" dirty="0">
                <a:solidFill>
                  <a:schemeClr val="bg1">
                    <a:lumMod val="50000"/>
                  </a:schemeClr>
                </a:solidFill>
              </a:rPr>
              <a:t>Shell: </a:t>
            </a:r>
          </a:p>
          <a:p>
            <a:r>
              <a:rPr lang="en-AU" sz="900" b="1" dirty="0">
                <a:solidFill>
                  <a:schemeClr val="bg1">
                    <a:lumMod val="50000"/>
                  </a:schemeClr>
                </a:solidFill>
              </a:rPr>
              <a:t>60keV/µm</a:t>
            </a:r>
          </a:p>
        </p:txBody>
      </p:sp>
      <p:cxnSp>
        <p:nvCxnSpPr>
          <p:cNvPr id="36" name="Straight Arrow Connector 35"/>
          <p:cNvCxnSpPr/>
          <p:nvPr/>
        </p:nvCxnSpPr>
        <p:spPr>
          <a:xfrm flipV="1">
            <a:off x="8267029" y="635530"/>
            <a:ext cx="14664" cy="421506"/>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750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11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3710" y="4721565"/>
            <a:ext cx="1148541" cy="285860"/>
          </a:xfrm>
          <a:prstGeom prst="rect">
            <a:avLst/>
          </a:prstGeom>
        </p:spPr>
      </p:pic>
      <p:pic>
        <p:nvPicPr>
          <p:cNvPr id="3" name="Picture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89737" y="4489237"/>
            <a:ext cx="654263" cy="654263"/>
          </a:xfrm>
          <a:prstGeom prst="rect">
            <a:avLst/>
          </a:prstGeom>
        </p:spPr>
      </p:pic>
      <p:cxnSp>
        <p:nvCxnSpPr>
          <p:cNvPr id="7" name="Straight Connector 6"/>
          <p:cNvCxnSpPr/>
          <p:nvPr/>
        </p:nvCxnSpPr>
        <p:spPr>
          <a:xfrm flipH="1">
            <a:off x="396240" y="4897706"/>
            <a:ext cx="6829983"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38754" y="4897706"/>
            <a:ext cx="3332767" cy="219291"/>
          </a:xfrm>
          <a:prstGeom prst="rect">
            <a:avLst/>
          </a:prstGeom>
          <a:noFill/>
        </p:spPr>
        <p:txBody>
          <a:bodyPr wrap="square" rtlCol="0">
            <a:spAutoFit/>
          </a:bodyPr>
          <a:lstStyle/>
          <a:p>
            <a:r>
              <a:rPr lang="en-AU" sz="825" i="1" dirty="0">
                <a:latin typeface="Times New Roman" panose="02020603050405020304" pitchFamily="18" charset="0"/>
                <a:cs typeface="Times New Roman" panose="02020603050405020304" pitchFamily="18" charset="0"/>
              </a:rPr>
              <a:t>Stefania Peracchi, NSREC Conference 2020 </a:t>
            </a:r>
          </a:p>
        </p:txBody>
      </p:sp>
      <mc:AlternateContent xmlns:mc="http://schemas.openxmlformats.org/markup-compatibility/2006" xmlns:a14="http://schemas.microsoft.com/office/drawing/2010/main">
        <mc:Choice Requires="a14">
          <p:sp>
            <p:nvSpPr>
              <p:cNvPr id="13" name="TextBox 12"/>
              <p:cNvSpPr txBox="1"/>
              <p:nvPr/>
            </p:nvSpPr>
            <p:spPr>
              <a:xfrm>
                <a:off x="1234607" y="19811"/>
                <a:ext cx="7879542" cy="1500411"/>
              </a:xfrm>
              <a:prstGeom prst="rect">
                <a:avLst/>
              </a:prstGeom>
              <a:noFill/>
            </p:spPr>
            <p:txBody>
              <a:bodyPr wrap="square" rtlCol="0">
                <a:spAutoFit/>
              </a:bodyPr>
              <a:lstStyle/>
              <a:p>
                <a:pPr>
                  <a:lnSpc>
                    <a:spcPct val="100000"/>
                  </a:lnSpc>
                </a:pPr>
                <a:r>
                  <a:rPr lang="en-AU" sz="2400" b="1" dirty="0">
                    <a:solidFill>
                      <a:schemeClr val="accent1">
                        <a:lumMod val="50000"/>
                      </a:schemeClr>
                    </a:solidFill>
                    <a:latin typeface="Times New Roman" panose="02020603050405020304" pitchFamily="18" charset="0"/>
                    <a:cs typeface="Times New Roman" panose="02020603050405020304" pitchFamily="18" charset="0"/>
                  </a:rPr>
                  <a:t>Ions comparison </a:t>
                </a:r>
                <a:endParaRPr lang="en-AU" sz="2400" b="1" i="1" u="sng" dirty="0">
                  <a:solidFill>
                    <a:schemeClr val="accent1">
                      <a:lumMod val="50000"/>
                    </a:schemeClr>
                  </a:solidFill>
                  <a:latin typeface="Times New Roman" panose="02020603050405020304" pitchFamily="18" charset="0"/>
                  <a:cs typeface="Times New Roman" panose="02020603050405020304" pitchFamily="18" charset="0"/>
                </a:endParaRPr>
              </a:p>
              <a:p>
                <a14:m>
                  <m:oMath xmlns:m="http://schemas.openxmlformats.org/officeDocument/2006/math">
                    <m:r>
                      <a:rPr lang="en-AU" sz="1350" b="1" i="1">
                        <a:solidFill>
                          <a:srgbClr val="002060"/>
                        </a:solidFill>
                        <a:latin typeface="Cambria Math" panose="02040503050406030204" pitchFamily="18" charset="0"/>
                      </a:rPr>
                      <m:t>              </m:t>
                    </m:r>
                    <m:sPre>
                      <m:sPrePr>
                        <m:ctrlPr>
                          <a:rPr lang="en-AU" sz="1350" b="1" i="1">
                            <a:solidFill>
                              <a:srgbClr val="002060"/>
                            </a:solidFill>
                            <a:latin typeface="Cambria Math" panose="02040503050406030204" pitchFamily="18" charset="0"/>
                          </a:rPr>
                        </m:ctrlPr>
                      </m:sPrePr>
                      <m:sub/>
                      <m:sup>
                        <m:r>
                          <a:rPr lang="en-AU" sz="1350" b="1" i="1">
                            <a:solidFill>
                              <a:srgbClr val="002060"/>
                            </a:solidFill>
                            <a:latin typeface="Cambria Math" panose="02040503050406030204" pitchFamily="18" charset="0"/>
                          </a:rPr>
                          <m:t>𝟏𝟐</m:t>
                        </m:r>
                      </m:sup>
                      <m:e>
                        <m:r>
                          <a:rPr lang="en-AU" sz="1350" b="1" i="1">
                            <a:solidFill>
                              <a:srgbClr val="002060"/>
                            </a:solidFill>
                            <a:latin typeface="Cambria Math" panose="02040503050406030204" pitchFamily="18" charset="0"/>
                          </a:rPr>
                          <m:t>𝑪</m:t>
                        </m:r>
                      </m:e>
                    </m:sPre>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𝟐𝟗𝟎</m:t>
                    </m:r>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𝑴𝒆𝑽</m:t>
                    </m:r>
                    <m:r>
                      <a:rPr lang="en-AU" sz="1350" b="1" i="1">
                        <a:solidFill>
                          <a:srgbClr val="002060"/>
                        </a:solidFill>
                        <a:latin typeface="Cambria Math" panose="02040503050406030204" pitchFamily="18" charset="0"/>
                      </a:rPr>
                      <m:t>/</m:t>
                    </m:r>
                    <m:r>
                      <a:rPr lang="en-AU" sz="1350" b="1" i="1">
                        <a:solidFill>
                          <a:srgbClr val="002060"/>
                        </a:solidFill>
                        <a:latin typeface="Cambria Math" panose="02040503050406030204" pitchFamily="18" charset="0"/>
                      </a:rPr>
                      <m:t>𝒖</m:t>
                    </m:r>
                  </m:oMath>
                </a14:m>
                <a:r>
                  <a:rPr lang="en-AU" b="1" dirty="0">
                    <a:solidFill>
                      <a:srgbClr val="002060"/>
                    </a:solidFill>
                    <a:latin typeface="Times New Roman" panose="02020603050405020304" pitchFamily="18" charset="0"/>
                    <a:cs typeface="Times New Roman" panose="02020603050405020304" pitchFamily="18" charset="0"/>
                  </a:rPr>
                  <a:t>			</a:t>
                </a:r>
                <a14:m>
                  <m:oMath xmlns:m="http://schemas.openxmlformats.org/officeDocument/2006/math">
                    <m:sPre>
                      <m:sPrePr>
                        <m:ctrlPr>
                          <a:rPr lang="en-AU" sz="1350" b="1" i="1">
                            <a:solidFill>
                              <a:srgbClr val="002060"/>
                            </a:solidFill>
                            <a:latin typeface="Cambria Math" panose="02040503050406030204" pitchFamily="18" charset="0"/>
                          </a:rPr>
                        </m:ctrlPr>
                      </m:sPrePr>
                      <m:sub/>
                      <m:sup>
                        <m:r>
                          <a:rPr lang="en-AU" sz="1350" b="1" i="1">
                            <a:solidFill>
                              <a:srgbClr val="002060"/>
                            </a:solidFill>
                            <a:latin typeface="Cambria Math" panose="02040503050406030204" pitchFamily="18" charset="0"/>
                          </a:rPr>
                          <m:t>𝟐𝟎</m:t>
                        </m:r>
                      </m:sup>
                      <m:e>
                        <m:r>
                          <a:rPr lang="en-AU" sz="1350" b="1" i="1">
                            <a:solidFill>
                              <a:srgbClr val="002060"/>
                            </a:solidFill>
                            <a:latin typeface="Cambria Math" panose="02040503050406030204" pitchFamily="18" charset="0"/>
                          </a:rPr>
                          <m:t>𝑵𝒆</m:t>
                        </m:r>
                      </m:e>
                    </m:sPre>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𝟒𝟎𝟎</m:t>
                    </m:r>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𝑴𝒆𝑽</m:t>
                    </m:r>
                    <m:r>
                      <a:rPr lang="en-AU" sz="1350" b="1" i="1">
                        <a:solidFill>
                          <a:srgbClr val="002060"/>
                        </a:solidFill>
                        <a:latin typeface="Cambria Math" panose="02040503050406030204" pitchFamily="18" charset="0"/>
                      </a:rPr>
                      <m:t>/</m:t>
                    </m:r>
                    <m:r>
                      <a:rPr lang="en-AU" sz="1350" b="1" i="1">
                        <a:solidFill>
                          <a:srgbClr val="002060"/>
                        </a:solidFill>
                        <a:latin typeface="Cambria Math" panose="02040503050406030204" pitchFamily="18" charset="0"/>
                      </a:rPr>
                      <m:t>𝒖</m:t>
                    </m:r>
                  </m:oMath>
                </a14:m>
                <a:r>
                  <a:rPr lang="en-AU" sz="1350" b="1" dirty="0">
                    <a:solidFill>
                      <a:srgbClr val="002060"/>
                    </a:solidFill>
                    <a:latin typeface="Times New Roman" panose="02020603050405020304" pitchFamily="18" charset="0"/>
                    <a:cs typeface="Times New Roman" panose="02020603050405020304" pitchFamily="18" charset="0"/>
                  </a:rPr>
                  <a:t>			    </a:t>
                </a:r>
                <a14:m>
                  <m:oMath xmlns:m="http://schemas.openxmlformats.org/officeDocument/2006/math">
                    <m:sPre>
                      <m:sPrePr>
                        <m:ctrlPr>
                          <a:rPr lang="en-AU" sz="1350" b="1" i="1">
                            <a:solidFill>
                              <a:srgbClr val="002060"/>
                            </a:solidFill>
                            <a:latin typeface="Cambria Math" panose="02040503050406030204" pitchFamily="18" charset="0"/>
                          </a:rPr>
                        </m:ctrlPr>
                      </m:sPrePr>
                      <m:sub/>
                      <m:sup>
                        <m:r>
                          <a:rPr lang="en-AU" sz="1350" b="1" i="1">
                            <a:solidFill>
                              <a:srgbClr val="002060"/>
                            </a:solidFill>
                            <a:latin typeface="Cambria Math" panose="02040503050406030204" pitchFamily="18" charset="0"/>
                          </a:rPr>
                          <m:t>𝟐𝟖</m:t>
                        </m:r>
                      </m:sup>
                      <m:e>
                        <m:r>
                          <a:rPr lang="en-AU" sz="1350" b="1" i="1">
                            <a:solidFill>
                              <a:srgbClr val="002060"/>
                            </a:solidFill>
                            <a:latin typeface="Cambria Math" panose="02040503050406030204" pitchFamily="18" charset="0"/>
                          </a:rPr>
                          <m:t>𝑺𝒊</m:t>
                        </m:r>
                      </m:e>
                    </m:sPre>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𝟒𝟗𝟎</m:t>
                    </m:r>
                    <m:r>
                      <a:rPr lang="en-AU" sz="1350" b="1" i="1">
                        <a:solidFill>
                          <a:srgbClr val="002060"/>
                        </a:solidFill>
                        <a:latin typeface="Cambria Math" panose="02040503050406030204" pitchFamily="18" charset="0"/>
                      </a:rPr>
                      <m:t> </m:t>
                    </m:r>
                    <m:r>
                      <a:rPr lang="en-AU" sz="1350" b="1" i="1">
                        <a:solidFill>
                          <a:srgbClr val="002060"/>
                        </a:solidFill>
                        <a:latin typeface="Cambria Math" panose="02040503050406030204" pitchFamily="18" charset="0"/>
                      </a:rPr>
                      <m:t>𝑴𝒆𝑽</m:t>
                    </m:r>
                    <m:r>
                      <a:rPr lang="en-AU" sz="1350" b="1" i="1">
                        <a:solidFill>
                          <a:srgbClr val="002060"/>
                        </a:solidFill>
                        <a:latin typeface="Cambria Math" panose="02040503050406030204" pitchFamily="18" charset="0"/>
                      </a:rPr>
                      <m:t>/</m:t>
                    </m:r>
                    <m:r>
                      <a:rPr lang="en-AU" sz="1350" b="1" i="1">
                        <a:solidFill>
                          <a:srgbClr val="002060"/>
                        </a:solidFill>
                        <a:latin typeface="Cambria Math" panose="02040503050406030204" pitchFamily="18" charset="0"/>
                      </a:rPr>
                      <m:t>𝒖</m:t>
                    </m:r>
                  </m:oMath>
                </a14:m>
                <a:endParaRPr lang="en-AU" b="1" dirty="0">
                  <a:solidFill>
                    <a:srgbClr val="002060"/>
                  </a:solidFill>
                  <a:latin typeface="Times New Roman" panose="02020603050405020304" pitchFamily="18" charset="0"/>
                  <a:cs typeface="Times New Roman" panose="02020603050405020304" pitchFamily="18" charset="0"/>
                </a:endParaRPr>
              </a:p>
              <a:p>
                <a:r>
                  <a:rPr lang="en-AU" sz="1350" b="1" dirty="0">
                    <a:solidFill>
                      <a:srgbClr val="002060"/>
                    </a:solidFill>
                    <a:latin typeface="Times New Roman" panose="02020603050405020304" pitchFamily="18" charset="0"/>
                    <a:cs typeface="Times New Roman" panose="02020603050405020304" pitchFamily="18" charset="0"/>
                  </a:rPr>
                  <a:t> </a:t>
                </a:r>
              </a:p>
              <a:p>
                <a:pPr>
                  <a:lnSpc>
                    <a:spcPct val="100000"/>
                  </a:lnSpc>
                </a:pPr>
                <a:endParaRPr lang="en-AU" b="1" dirty="0">
                  <a:solidFill>
                    <a:srgbClr val="002060"/>
                  </a:solidFill>
                  <a:latin typeface="Times New Roman" panose="02020603050405020304" pitchFamily="18" charset="0"/>
                  <a:cs typeface="Times New Roman" panose="02020603050405020304" pitchFamily="18" charset="0"/>
                </a:endParaRPr>
              </a:p>
              <a:p>
                <a:pPr>
                  <a:lnSpc>
                    <a:spcPct val="120000"/>
                  </a:lnSpc>
                </a:pPr>
                <a:endParaRPr lang="en-AU" sz="1500" dirty="0"/>
              </a:p>
            </p:txBody>
          </p:sp>
        </mc:Choice>
        <mc:Fallback xmlns="">
          <p:sp>
            <p:nvSpPr>
              <p:cNvPr id="13" name="TextBox 12"/>
              <p:cNvSpPr txBox="1">
                <a:spLocks noRot="1" noChangeAspect="1" noMove="1" noResize="1" noEditPoints="1" noAdjustHandles="1" noChangeArrowheads="1" noChangeShapeType="1" noTextEdit="1"/>
              </p:cNvSpPr>
              <p:nvPr/>
            </p:nvSpPr>
            <p:spPr>
              <a:xfrm>
                <a:off x="1234607" y="19811"/>
                <a:ext cx="7879542" cy="1500411"/>
              </a:xfrm>
              <a:prstGeom prst="rect">
                <a:avLst/>
              </a:prstGeom>
              <a:blipFill>
                <a:blip r:embed="rId5"/>
                <a:stretch>
                  <a:fillRect l="-1238" t="-325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3666450238"/>
                  </p:ext>
                </p:extLst>
              </p:nvPr>
            </p:nvGraphicFramePr>
            <p:xfrm>
              <a:off x="6164426" y="702921"/>
              <a:ext cx="2310064" cy="2342364"/>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635834">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1741502"/>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16.95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197796">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17.31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2.57</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565904897"/>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17.76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2.66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956737154"/>
                      </a:ext>
                    </a:extLst>
                  </a:tr>
                  <a:tr h="320540">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23.78</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4.10</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156506365"/>
                      </a:ext>
                    </a:extLst>
                  </a:tr>
                  <a:tr h="32054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24.08</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5.00</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666450238"/>
                  </p:ext>
                </p:extLst>
              </p:nvPr>
            </p:nvGraphicFramePr>
            <p:xfrm>
              <a:off x="6164426" y="702921"/>
              <a:ext cx="2310064" cy="2342364"/>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635834">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a:p>
                      </a:txBody>
                      <a:tcPr marL="51435" marR="51435" marT="0" marB="0" anchor="ctr">
                        <a:lnL w="12700" cap="flat" cmpd="sng" algn="ctr">
                          <a:no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273418" t="-952" r="-111392" b="-279048"/>
                          </a:stretch>
                        </a:blipFill>
                      </a:tcPr>
                    </a:tc>
                    <a:tc>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6"/>
                          <a:stretch>
                            <a:fillRect l="-343023" t="-952" r="-2326" b="-279048"/>
                          </a:stretch>
                        </a:blipFill>
                      </a:tcPr>
                    </a:tc>
                    <a:extLst>
                      <a:ext uri="{0D108BD9-81ED-4DB2-BD59-A6C34878D82A}">
                        <a16:rowId xmlns:a16="http://schemas.microsoft.com/office/drawing/2014/main" val="3401741502"/>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16.95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17.15</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197796">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“Shell(12)”</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17.16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17.31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2.57</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565904897"/>
                      </a:ext>
                    </a:extLst>
                  </a:tr>
                  <a:tr h="1977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17.76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2.66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956737154"/>
                      </a:ext>
                    </a:extLst>
                  </a:tr>
                  <a:tr h="358775">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23.78</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4.10</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156506365"/>
                      </a:ext>
                    </a:extLst>
                  </a:tr>
                  <a:tr h="358775">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24.08</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5.00</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6" name="Table 15"/>
              <p:cNvGraphicFramePr>
                <a:graphicFrameLocks noGrp="1"/>
              </p:cNvGraphicFramePr>
              <p:nvPr>
                <p:extLst>
                  <p:ext uri="{D42A27DB-BD31-4B8C-83A1-F6EECF244321}">
                    <p14:modId xmlns:p14="http://schemas.microsoft.com/office/powerpoint/2010/main" val="3086139109"/>
                  </p:ext>
                </p:extLst>
              </p:nvPr>
            </p:nvGraphicFramePr>
            <p:xfrm>
              <a:off x="3378816" y="789958"/>
              <a:ext cx="2310064" cy="2294513"/>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491349">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    </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1741502"/>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9.29</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1.26</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9.41</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1.28</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9.45</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1.26</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indent="5715"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9.51</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1.29</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565904897"/>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9.80</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1.33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956737154"/>
                      </a:ext>
                    </a:extLst>
                  </a:tr>
                  <a:tr h="324354">
                    <a:tc>
                      <a:txBody>
                        <a:bodyPr/>
                        <a:lstStyle/>
                        <a:p>
                          <a:pPr algn="ctr">
                            <a:lnSpc>
                              <a:spcPct val="107000"/>
                            </a:lnSpc>
                            <a:spcAft>
                              <a:spcPts val="0"/>
                            </a:spcAft>
                          </a:pPr>
                          <a:r>
                            <a:rPr lang="en-AU" sz="1100" b="1">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13.34</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2.02</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156506365"/>
                      </a:ext>
                    </a:extLst>
                  </a:tr>
                  <a:tr h="324354">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16.22</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2.71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Choice>
        <mc:Fallback xmlns="">
          <p:graphicFrame>
            <p:nvGraphicFramePr>
              <p:cNvPr id="16" name="Table 15"/>
              <p:cNvGraphicFramePr>
                <a:graphicFrameLocks noGrp="1"/>
              </p:cNvGraphicFramePr>
              <p:nvPr>
                <p:extLst>
                  <p:ext uri="{D42A27DB-BD31-4B8C-83A1-F6EECF244321}">
                    <p14:modId xmlns:p14="http://schemas.microsoft.com/office/powerpoint/2010/main" val="3086139109"/>
                  </p:ext>
                </p:extLst>
              </p:nvPr>
            </p:nvGraphicFramePr>
            <p:xfrm>
              <a:off x="3378816" y="789958"/>
              <a:ext cx="2310064" cy="2294513"/>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53816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    </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51435" marR="5143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273418" t="-1136" r="-111392" b="-344318"/>
                          </a:stretch>
                        </a:blipFill>
                      </a:tcPr>
                    </a:tc>
                    <a:tc>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343023" t="-1136" r="-2326" b="-344318"/>
                          </a:stretch>
                        </a:blipFill>
                      </a:tcPr>
                    </a:tc>
                    <a:extLst>
                      <a:ext uri="{0D108BD9-81ED-4DB2-BD59-A6C34878D82A}">
                        <a16:rowId xmlns:a16="http://schemas.microsoft.com/office/drawing/2014/main" val="3401741502"/>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9.29</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1.26</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9.41</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1.28</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9.45</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1.26</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indent="5715"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9.51</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1.29</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565904897"/>
                      </a:ext>
                    </a:extLst>
                  </a:tr>
                  <a:tr h="207760">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“Shell(1234)”</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a:solidFill>
                                <a:srgbClr val="000000"/>
                              </a:solidFill>
                              <a:effectLst/>
                              <a:latin typeface="+mn-lt"/>
                              <a:ea typeface="Times New Roman" panose="02020603050405020304" pitchFamily="18" charset="0"/>
                              <a:cs typeface="Times New Roman" panose="02020603050405020304" pitchFamily="18" charset="0"/>
                            </a:rPr>
                            <a:t>9.80</a:t>
                          </a:r>
                          <a:endParaRPr lang="en-AU" sz="110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1.33</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956737154"/>
                      </a:ext>
                    </a:extLst>
                  </a:tr>
                  <a:tr h="358775">
                    <a:tc>
                      <a:txBody>
                        <a:bodyPr/>
                        <a:lstStyle/>
                        <a:p>
                          <a:pPr algn="ctr">
                            <a:lnSpc>
                              <a:spcPct val="107000"/>
                            </a:lnSpc>
                            <a:spcAft>
                              <a:spcPts val="0"/>
                            </a:spcAft>
                          </a:pPr>
                          <a:r>
                            <a:rPr lang="en-AU" sz="1100" b="1">
                              <a:solidFill>
                                <a:srgbClr val="C00000"/>
                              </a:solidFill>
                              <a:effectLst/>
                              <a:latin typeface="+mn-lt"/>
                              <a:ea typeface="Times New Roman" panose="02020603050405020304" pitchFamily="18" charset="0"/>
                              <a:cs typeface="Times New Roman" panose="02020603050405020304" pitchFamily="18" charset="0"/>
                            </a:rPr>
                            <a:t>“Out-fitting(12345)”</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13.34</a:t>
                          </a:r>
                        </a:p>
                      </a:txBody>
                      <a:tcPr marL="51435" marR="51435" marT="0" marB="0" anchor="ctr">
                        <a:lnL>
                          <a:noFill/>
                        </a:lnL>
                        <a:lnR>
                          <a:noFill/>
                        </a:lnR>
                        <a:lnT>
                          <a:noFill/>
                        </a:lnT>
                        <a:lnB>
                          <a:noFill/>
                        </a:lnB>
                        <a:solidFill>
                          <a:schemeClr val="bg1"/>
                        </a:solidFill>
                      </a:tcPr>
                    </a:tc>
                    <a:tc>
                      <a:txBody>
                        <a:bodyPr/>
                        <a:lstStyle/>
                        <a:p>
                          <a:pPr algn="ctr">
                            <a:lnSpc>
                              <a:spcPct val="107000"/>
                            </a:lnSpc>
                            <a:spcAft>
                              <a:spcPts val="0"/>
                            </a:spcAft>
                          </a:pPr>
                          <a:r>
                            <a:rPr lang="en-AU" sz="1100" b="1" dirty="0">
                              <a:solidFill>
                                <a:srgbClr val="C00000"/>
                              </a:solidFill>
                              <a:effectLst/>
                              <a:latin typeface="+mn-lt"/>
                              <a:ea typeface="Times New Roman" panose="02020603050405020304" pitchFamily="18" charset="0"/>
                              <a:cs typeface="Times New Roman" panose="02020603050405020304" pitchFamily="18" charset="0"/>
                            </a:rPr>
                            <a:t>2.02</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4156506365"/>
                      </a:ext>
                    </a:extLst>
                  </a:tr>
                  <a:tr h="358775">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“Out-fitting(123456)”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16.22</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2.71</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09030626"/>
                      </a:ext>
                    </a:extLst>
                  </a:tr>
                </a:tbl>
              </a:graphicData>
            </a:graphic>
          </p:graphicFrame>
        </mc:Fallback>
      </mc:AlternateContent>
      <p:sp>
        <p:nvSpPr>
          <p:cNvPr id="4" name="Curved Left Arrow 3"/>
          <p:cNvSpPr/>
          <p:nvPr/>
        </p:nvSpPr>
        <p:spPr>
          <a:xfrm>
            <a:off x="5609125" y="2306558"/>
            <a:ext cx="166036" cy="281540"/>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350" dirty="0">
                <a:solidFill>
                  <a:schemeClr val="tx1"/>
                </a:solidFill>
              </a:rPr>
              <a:t>                                  </a:t>
            </a:r>
          </a:p>
        </p:txBody>
      </p:sp>
      <p:sp>
        <p:nvSpPr>
          <p:cNvPr id="6" name="TextBox 5"/>
          <p:cNvSpPr txBox="1"/>
          <p:nvPr/>
        </p:nvSpPr>
        <p:spPr>
          <a:xfrm>
            <a:off x="5775161" y="2284583"/>
            <a:ext cx="545031" cy="415498"/>
          </a:xfrm>
          <a:prstGeom prst="rect">
            <a:avLst/>
          </a:prstGeom>
          <a:noFill/>
        </p:spPr>
        <p:txBody>
          <a:bodyPr wrap="square" rtlCol="0">
            <a:spAutoFit/>
          </a:bodyPr>
          <a:lstStyle/>
          <a:p>
            <a:r>
              <a:rPr lang="en-AU" sz="1050" b="1" dirty="0">
                <a:solidFill>
                  <a:srgbClr val="C00000"/>
                </a:solidFill>
              </a:rPr>
              <a:t>+ 52%</a:t>
            </a:r>
          </a:p>
        </p:txBody>
      </p:sp>
      <p:sp>
        <p:nvSpPr>
          <p:cNvPr id="25" name="TextBox 24"/>
          <p:cNvSpPr txBox="1"/>
          <p:nvPr/>
        </p:nvSpPr>
        <p:spPr>
          <a:xfrm>
            <a:off x="8635988" y="2278709"/>
            <a:ext cx="545031" cy="415498"/>
          </a:xfrm>
          <a:prstGeom prst="rect">
            <a:avLst/>
          </a:prstGeom>
          <a:noFill/>
        </p:spPr>
        <p:txBody>
          <a:bodyPr wrap="square" rtlCol="0">
            <a:spAutoFit/>
          </a:bodyPr>
          <a:lstStyle/>
          <a:p>
            <a:r>
              <a:rPr lang="en-AU" sz="1050" b="1" dirty="0">
                <a:solidFill>
                  <a:srgbClr val="C00000"/>
                </a:solidFill>
              </a:rPr>
              <a:t>+ 54%</a:t>
            </a:r>
          </a:p>
        </p:txBody>
      </p:sp>
      <p:sp>
        <p:nvSpPr>
          <p:cNvPr id="26" name="Curved Left Arrow 25"/>
          <p:cNvSpPr/>
          <p:nvPr/>
        </p:nvSpPr>
        <p:spPr>
          <a:xfrm>
            <a:off x="8473581" y="2310199"/>
            <a:ext cx="166036" cy="281540"/>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pic>
        <p:nvPicPr>
          <p:cNvPr id="8" name="Picture 7"/>
          <p:cNvPicPr>
            <a:picLocks noChangeAspect="1"/>
          </p:cNvPicPr>
          <p:nvPr/>
        </p:nvPicPr>
        <p:blipFill>
          <a:blip r:embed="rId8"/>
          <a:stretch>
            <a:fillRect/>
          </a:stretch>
        </p:blipFill>
        <p:spPr>
          <a:xfrm>
            <a:off x="3243863" y="3268709"/>
            <a:ext cx="2627891" cy="1766343"/>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64426" y="3263964"/>
            <a:ext cx="2586032" cy="1761997"/>
          </a:xfrm>
          <a:prstGeom prst="rect">
            <a:avLst/>
          </a:prstGeom>
        </p:spPr>
      </p:pic>
      <p:pic>
        <p:nvPicPr>
          <p:cNvPr id="27" name="Picture 26"/>
          <p:cNvPicPr/>
          <p:nvPr/>
        </p:nvPicPr>
        <p:blipFill>
          <a:blip r:embed="rId10" cstate="print">
            <a:extLst>
              <a:ext uri="{28A0092B-C50C-407E-A947-70E740481C1C}">
                <a14:useLocalDpi xmlns:a14="http://schemas.microsoft.com/office/drawing/2010/main" val="0"/>
              </a:ext>
            </a:extLst>
          </a:blip>
          <a:stretch>
            <a:fillRect/>
          </a:stretch>
        </p:blipFill>
        <p:spPr>
          <a:xfrm>
            <a:off x="160155" y="3263671"/>
            <a:ext cx="2739566" cy="1819632"/>
          </a:xfrm>
          <a:prstGeom prst="rect">
            <a:avLst/>
          </a:prstGeom>
        </p:spPr>
      </p:pic>
      <mc:AlternateContent xmlns:mc="http://schemas.openxmlformats.org/markup-compatibility/2006" xmlns:a14="http://schemas.microsoft.com/office/drawing/2010/main">
        <mc:Choice Requires="a14">
          <p:graphicFrame>
            <p:nvGraphicFramePr>
              <p:cNvPr id="28" name="Table 27"/>
              <p:cNvGraphicFramePr>
                <a:graphicFrameLocks noGrp="1"/>
              </p:cNvGraphicFramePr>
              <p:nvPr>
                <p:extLst>
                  <p:ext uri="{D42A27DB-BD31-4B8C-83A1-F6EECF244321}">
                    <p14:modId xmlns:p14="http://schemas.microsoft.com/office/powerpoint/2010/main" val="1051333812"/>
                  </p:ext>
                </p:extLst>
              </p:nvPr>
            </p:nvGraphicFramePr>
            <p:xfrm>
              <a:off x="531454" y="797930"/>
              <a:ext cx="2310064" cy="2170885"/>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51363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1741502"/>
                      </a:ext>
                    </a:extLst>
                  </a:tr>
                  <a:tr h="233246">
                    <a:tc>
                      <a:txBody>
                        <a:bodyPr/>
                        <a:lstStyle/>
                        <a:p>
                          <a:pPr algn="ctr">
                            <a:lnSpc>
                              <a:spcPct val="115000"/>
                            </a:lnSpc>
                            <a:spcAft>
                              <a:spcPts val="0"/>
                            </a:spcAft>
                          </a:pPr>
                          <a:r>
                            <a:rPr lang="en-AU" sz="1100" dirty="0">
                              <a:solidFill>
                                <a:srgbClr val="000000"/>
                              </a:solidFill>
                              <a:effectLst/>
                              <a:latin typeface="+mn-lt"/>
                              <a:ea typeface="PMingLiU"/>
                              <a:cs typeface="cmr12"/>
                            </a:rPr>
                            <a:t>“No wall”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15000"/>
                            </a:lnSpc>
                            <a:spcAft>
                              <a:spcPts val="0"/>
                            </a:spcAft>
                          </a:pPr>
                          <a:r>
                            <a:rPr lang="en-AU" sz="1100">
                              <a:solidFill>
                                <a:srgbClr val="000000"/>
                              </a:solidFill>
                              <a:effectLst/>
                              <a:latin typeface="+mn-lt"/>
                              <a:ea typeface="PMingLiU"/>
                              <a:cs typeface="cmr12"/>
                            </a:rPr>
                            <a:t>3.30</a:t>
                          </a:r>
                          <a:endParaRPr lang="en-AU" sz="1100">
                            <a:effectLst/>
                            <a:latin typeface="+mn-lt"/>
                            <a:ea typeface="PMingLiU"/>
                            <a:cs typeface="cmr12"/>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15000"/>
                            </a:lnSpc>
                            <a:spcAft>
                              <a:spcPts val="0"/>
                            </a:spcAft>
                          </a:pPr>
                          <a:r>
                            <a:rPr lang="en-US" sz="1100">
                              <a:solidFill>
                                <a:srgbClr val="000000"/>
                              </a:solidFill>
                              <a:effectLst/>
                              <a:latin typeface="+mn-lt"/>
                              <a:ea typeface="PMingLiU"/>
                              <a:cs typeface="cmr12"/>
                            </a:rPr>
                            <a:t>0.18</a:t>
                          </a:r>
                          <a:endParaRPr lang="en-AU" sz="110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233246">
                    <a:tc>
                      <a:txBody>
                        <a:bodyPr/>
                        <a:lstStyle/>
                        <a:p>
                          <a:pPr algn="ctr">
                            <a:lnSpc>
                              <a:spcPct val="115000"/>
                            </a:lnSpc>
                            <a:spcAft>
                              <a:spcPts val="0"/>
                            </a:spcAft>
                          </a:pPr>
                          <a:r>
                            <a:rPr lang="en-US" sz="1100" dirty="0">
                              <a:effectLst/>
                              <a:latin typeface="+mn-lt"/>
                              <a:ea typeface="PMingLiU"/>
                              <a:cs typeface="cmr12"/>
                            </a:rPr>
                            <a:t>“7.3 mm Al”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3.41</a:t>
                          </a: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0.18</a:t>
                          </a: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233246">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29844294"/>
                      </a:ext>
                    </a:extLst>
                  </a:tr>
                  <a:tr h="233246">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815866280"/>
                      </a:ext>
                    </a:extLst>
                  </a:tr>
                  <a:tr h="233246">
                    <a:tc>
                      <a:txBody>
                        <a:bodyPr/>
                        <a:lstStyle/>
                        <a:p>
                          <a:pPr algn="ctr">
                            <a:lnSpc>
                              <a:spcPct val="115000"/>
                            </a:lnSpc>
                            <a:spcAft>
                              <a:spcPts val="0"/>
                            </a:spcAft>
                          </a:pPr>
                          <a:r>
                            <a:rPr lang="en-US" sz="1100" dirty="0">
                              <a:effectLst/>
                              <a:latin typeface="+mn-lt"/>
                              <a:ea typeface="PMingLiU"/>
                              <a:cs typeface="cmr12"/>
                            </a:rPr>
                            <a:t>“Al Shell”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3.55</a:t>
                          </a: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r>
                            <a:rPr lang="en-AU" sz="1100">
                              <a:solidFill>
                                <a:srgbClr val="000000"/>
                              </a:solidFill>
                              <a:effectLst/>
                              <a:latin typeface="+mn-lt"/>
                              <a:ea typeface="PMingLiU"/>
                              <a:cs typeface="cmr12"/>
                            </a:rPr>
                            <a:t>0.19</a:t>
                          </a:r>
                          <a:endParaRPr lang="en-AU" sz="110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233246">
                    <a:tc>
                      <a:txBody>
                        <a:bodyPr/>
                        <a:lstStyle/>
                        <a:p>
                          <a:pPr algn="ctr">
                            <a:lnSpc>
                              <a:spcPct val="115000"/>
                            </a:lnSpc>
                            <a:spcAft>
                              <a:spcPts val="0"/>
                            </a:spcAft>
                          </a:pPr>
                          <a:endParaRPr lang="en-AU" sz="110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w="12700" cap="flat" cmpd="sng" algn="ctr">
                          <a:noFill/>
                          <a:prstDash val="solid"/>
                          <a:round/>
                          <a:headEnd type="none" w="med" len="med"/>
                          <a:tailEnd type="none" w="med" len="med"/>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954269829"/>
                      </a:ext>
                    </a:extLst>
                  </a:tr>
                  <a:tr h="233246">
                    <a:tc>
                      <a:txBody>
                        <a:bodyPr/>
                        <a:lstStyle/>
                        <a:p>
                          <a:pPr algn="ctr">
                            <a:lnSpc>
                              <a:spcPct val="115000"/>
                            </a:lnSpc>
                            <a:spcAft>
                              <a:spcPts val="0"/>
                            </a:spcAft>
                          </a:pPr>
                          <a:r>
                            <a:rPr lang="en-AU" sz="1100" dirty="0">
                              <a:solidFill>
                                <a:srgbClr val="000000"/>
                              </a:solidFill>
                              <a:effectLst/>
                              <a:latin typeface="+mn-lt"/>
                              <a:ea typeface="PMingLiU"/>
                              <a:cs typeface="cmr12"/>
                            </a:rPr>
                            <a:t>“Al Full wall”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6.42</a:t>
                          </a:r>
                          <a:endParaRPr lang="en-AU" sz="1100" dirty="0">
                            <a:effectLst/>
                            <a:latin typeface="+mn-lt"/>
                            <a:ea typeface="PMingLiU"/>
                            <a:cs typeface="cmr12"/>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0.46</a:t>
                          </a: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5904897"/>
                      </a:ext>
                    </a:extLst>
                  </a:tr>
                </a:tbl>
              </a:graphicData>
            </a:graphic>
          </p:graphicFrame>
        </mc:Choice>
        <mc:Fallback xmlns="">
          <p:graphicFrame>
            <p:nvGraphicFramePr>
              <p:cNvPr id="28" name="Table 27"/>
              <p:cNvGraphicFramePr>
                <a:graphicFrameLocks noGrp="1"/>
              </p:cNvGraphicFramePr>
              <p:nvPr>
                <p:extLst>
                  <p:ext uri="{D42A27DB-BD31-4B8C-83A1-F6EECF244321}">
                    <p14:modId xmlns:p14="http://schemas.microsoft.com/office/powerpoint/2010/main" val="1051333812"/>
                  </p:ext>
                </p:extLst>
              </p:nvPr>
            </p:nvGraphicFramePr>
            <p:xfrm>
              <a:off x="531454" y="797930"/>
              <a:ext cx="2310064" cy="2170885"/>
            </p:xfrm>
            <a:graphic>
              <a:graphicData uri="http://schemas.openxmlformats.org/drawingml/2006/table">
                <a:tbl>
                  <a:tblPr firstRow="1" firstCol="1" bandRow="1"/>
                  <a:tblGrid>
                    <a:gridCol w="1307552">
                      <a:extLst>
                        <a:ext uri="{9D8B030D-6E8A-4147-A177-3AD203B41FA5}">
                          <a16:colId xmlns:a16="http://schemas.microsoft.com/office/drawing/2014/main" val="2291939902"/>
                        </a:ext>
                      </a:extLst>
                    </a:gridCol>
                    <a:gridCol w="482073">
                      <a:extLst>
                        <a:ext uri="{9D8B030D-6E8A-4147-A177-3AD203B41FA5}">
                          <a16:colId xmlns:a16="http://schemas.microsoft.com/office/drawing/2014/main" val="3239542697"/>
                        </a:ext>
                      </a:extLst>
                    </a:gridCol>
                    <a:gridCol w="520439">
                      <a:extLst>
                        <a:ext uri="{9D8B030D-6E8A-4147-A177-3AD203B41FA5}">
                          <a16:colId xmlns:a16="http://schemas.microsoft.com/office/drawing/2014/main" val="1304271693"/>
                        </a:ext>
                      </a:extLst>
                    </a:gridCol>
                  </a:tblGrid>
                  <a:tr h="53816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 </a:t>
                          </a:r>
                          <a:r>
                            <a:rPr lang="en-AU" sz="1100" dirty="0" smtClean="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endParaRPr lang="en-US"/>
                        </a:p>
                      </a:txBody>
                      <a:tcPr marL="51435" marR="51435"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11"/>
                          <a:stretch>
                            <a:fillRect l="-273418" t="-1124" r="-111392" b="-312360"/>
                          </a:stretch>
                        </a:blipFill>
                      </a:tcPr>
                    </a:tc>
                    <a:tc>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11"/>
                          <a:stretch>
                            <a:fillRect l="-343023" t="-1124" r="-2326" b="-312360"/>
                          </a:stretch>
                        </a:blipFill>
                      </a:tcPr>
                    </a:tc>
                    <a:extLst>
                      <a:ext uri="{0D108BD9-81ED-4DB2-BD59-A6C34878D82A}">
                        <a16:rowId xmlns:a16="http://schemas.microsoft.com/office/drawing/2014/main" val="3401741502"/>
                      </a:ext>
                    </a:extLst>
                  </a:tr>
                  <a:tr h="233246">
                    <a:tc>
                      <a:txBody>
                        <a:bodyPr/>
                        <a:lstStyle/>
                        <a:p>
                          <a:pPr algn="ctr">
                            <a:lnSpc>
                              <a:spcPct val="115000"/>
                            </a:lnSpc>
                            <a:spcAft>
                              <a:spcPts val="0"/>
                            </a:spcAft>
                          </a:pPr>
                          <a:r>
                            <a:rPr lang="en-AU" sz="1100" dirty="0">
                              <a:solidFill>
                                <a:srgbClr val="000000"/>
                              </a:solidFill>
                              <a:effectLst/>
                              <a:latin typeface="+mn-lt"/>
                              <a:ea typeface="PMingLiU"/>
                              <a:cs typeface="cmr12"/>
                            </a:rPr>
                            <a:t>“No wall”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15000"/>
                            </a:lnSpc>
                            <a:spcAft>
                              <a:spcPts val="0"/>
                            </a:spcAft>
                          </a:pPr>
                          <a:r>
                            <a:rPr lang="en-AU" sz="1100">
                              <a:solidFill>
                                <a:srgbClr val="000000"/>
                              </a:solidFill>
                              <a:effectLst/>
                              <a:latin typeface="+mn-lt"/>
                              <a:ea typeface="PMingLiU"/>
                              <a:cs typeface="cmr12"/>
                            </a:rPr>
                            <a:t>3.30</a:t>
                          </a:r>
                          <a:endParaRPr lang="en-AU" sz="1100">
                            <a:effectLst/>
                            <a:latin typeface="+mn-lt"/>
                            <a:ea typeface="PMingLiU"/>
                            <a:cs typeface="cmr12"/>
                          </a:endParaRP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ctr">
                            <a:lnSpc>
                              <a:spcPct val="115000"/>
                            </a:lnSpc>
                            <a:spcAft>
                              <a:spcPts val="0"/>
                            </a:spcAft>
                          </a:pPr>
                          <a:r>
                            <a:rPr lang="en-US" sz="1100">
                              <a:solidFill>
                                <a:srgbClr val="000000"/>
                              </a:solidFill>
                              <a:effectLst/>
                              <a:latin typeface="+mn-lt"/>
                              <a:ea typeface="PMingLiU"/>
                              <a:cs typeface="cmr12"/>
                            </a:rPr>
                            <a:t>0.18</a:t>
                          </a:r>
                          <a:endParaRPr lang="en-AU" sz="110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362417283"/>
                      </a:ext>
                    </a:extLst>
                  </a:tr>
                  <a:tr h="233246">
                    <a:tc>
                      <a:txBody>
                        <a:bodyPr/>
                        <a:lstStyle/>
                        <a:p>
                          <a:pPr algn="ctr">
                            <a:lnSpc>
                              <a:spcPct val="115000"/>
                            </a:lnSpc>
                            <a:spcAft>
                              <a:spcPts val="0"/>
                            </a:spcAft>
                          </a:pPr>
                          <a:r>
                            <a:rPr lang="en-US" sz="1100" dirty="0">
                              <a:effectLst/>
                              <a:latin typeface="+mn-lt"/>
                              <a:ea typeface="PMingLiU"/>
                              <a:cs typeface="cmr12"/>
                            </a:rPr>
                            <a:t>“7.3 mm Al”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3.41</a:t>
                          </a: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0.18</a:t>
                          </a: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1367738805"/>
                      </a:ext>
                    </a:extLst>
                  </a:tr>
                  <a:tr h="233246">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329844294"/>
                      </a:ext>
                    </a:extLst>
                  </a:tr>
                  <a:tr h="233246">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815866280"/>
                      </a:ext>
                    </a:extLst>
                  </a:tr>
                  <a:tr h="233246">
                    <a:tc>
                      <a:txBody>
                        <a:bodyPr/>
                        <a:lstStyle/>
                        <a:p>
                          <a:pPr algn="ctr">
                            <a:lnSpc>
                              <a:spcPct val="115000"/>
                            </a:lnSpc>
                            <a:spcAft>
                              <a:spcPts val="0"/>
                            </a:spcAft>
                          </a:pPr>
                          <a:r>
                            <a:rPr lang="en-US" sz="1100" dirty="0">
                              <a:effectLst/>
                              <a:latin typeface="+mn-lt"/>
                              <a:ea typeface="PMingLiU"/>
                              <a:cs typeface="cmr12"/>
                            </a:rPr>
                            <a:t>“Al Shell”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3.55</a:t>
                          </a:r>
                          <a:endParaRPr lang="en-AU" sz="1100" dirty="0">
                            <a:effectLst/>
                            <a:latin typeface="+mn-lt"/>
                            <a:ea typeface="PMingLiU"/>
                            <a:cs typeface="cmr12"/>
                          </a:endParaRPr>
                        </a:p>
                      </a:txBody>
                      <a:tcPr marL="51435" marR="51435" marT="0" marB="0" anchor="ctr">
                        <a:lnL>
                          <a:noFill/>
                        </a:lnL>
                        <a:lnR>
                          <a:noFill/>
                        </a:lnR>
                        <a:lnT>
                          <a:noFill/>
                        </a:lnT>
                        <a:lnB>
                          <a:noFill/>
                        </a:lnB>
                        <a:solidFill>
                          <a:schemeClr val="bg1"/>
                        </a:solidFill>
                      </a:tcPr>
                    </a:tc>
                    <a:tc>
                      <a:txBody>
                        <a:bodyPr/>
                        <a:lstStyle/>
                        <a:p>
                          <a:pPr algn="ctr">
                            <a:lnSpc>
                              <a:spcPct val="115000"/>
                            </a:lnSpc>
                            <a:spcAft>
                              <a:spcPts val="0"/>
                            </a:spcAft>
                          </a:pPr>
                          <a:r>
                            <a:rPr lang="en-AU" sz="1100">
                              <a:solidFill>
                                <a:srgbClr val="000000"/>
                              </a:solidFill>
                              <a:effectLst/>
                              <a:latin typeface="+mn-lt"/>
                              <a:ea typeface="PMingLiU"/>
                              <a:cs typeface="cmr12"/>
                            </a:rPr>
                            <a:t>0.19</a:t>
                          </a:r>
                          <a:endParaRPr lang="en-AU" sz="110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solidFill>
                          <a:schemeClr val="bg1"/>
                        </a:solidFill>
                      </a:tcPr>
                    </a:tc>
                    <a:extLst>
                      <a:ext uri="{0D108BD9-81ED-4DB2-BD59-A6C34878D82A}">
                        <a16:rowId xmlns:a16="http://schemas.microsoft.com/office/drawing/2014/main" val="2098404699"/>
                      </a:ext>
                    </a:extLst>
                  </a:tr>
                  <a:tr h="233246">
                    <a:tc>
                      <a:txBody>
                        <a:bodyPr/>
                        <a:lstStyle/>
                        <a:p>
                          <a:pPr algn="ctr">
                            <a:lnSpc>
                              <a:spcPct val="115000"/>
                            </a:lnSpc>
                            <a:spcAft>
                              <a:spcPts val="0"/>
                            </a:spcAft>
                          </a:pPr>
                          <a:endParaRPr lang="en-AU" sz="110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a:noFill/>
                        </a:lnR>
                        <a:lnT>
                          <a:noFill/>
                        </a:lnT>
                        <a:lnB w="12700" cap="flat" cmpd="sng" algn="ctr">
                          <a:noFill/>
                          <a:prstDash val="solid"/>
                          <a:round/>
                          <a:headEnd type="none" w="med" len="med"/>
                          <a:tailEnd type="none" w="med" len="med"/>
                        </a:lnB>
                        <a:solidFill>
                          <a:schemeClr val="bg1"/>
                        </a:solidFill>
                      </a:tcPr>
                    </a:tc>
                    <a:tc>
                      <a:txBody>
                        <a:bodyPr/>
                        <a:lstStyle/>
                        <a:p>
                          <a:pPr algn="ctr">
                            <a:lnSpc>
                              <a:spcPct val="115000"/>
                            </a:lnSpc>
                            <a:spcAft>
                              <a:spcPts val="0"/>
                            </a:spcAft>
                          </a:pP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954269829"/>
                      </a:ext>
                    </a:extLst>
                  </a:tr>
                  <a:tr h="233246">
                    <a:tc>
                      <a:txBody>
                        <a:bodyPr/>
                        <a:lstStyle/>
                        <a:p>
                          <a:pPr algn="ctr">
                            <a:lnSpc>
                              <a:spcPct val="115000"/>
                            </a:lnSpc>
                            <a:spcAft>
                              <a:spcPts val="0"/>
                            </a:spcAft>
                          </a:pPr>
                          <a:r>
                            <a:rPr lang="en-AU" sz="1100" dirty="0">
                              <a:solidFill>
                                <a:srgbClr val="000000"/>
                              </a:solidFill>
                              <a:effectLst/>
                              <a:latin typeface="+mn-lt"/>
                              <a:ea typeface="PMingLiU"/>
                              <a:cs typeface="cmr12"/>
                            </a:rPr>
                            <a:t>“Al Full wall”</a:t>
                          </a:r>
                          <a:endParaRPr lang="en-AU" sz="1100" dirty="0">
                            <a:effectLst/>
                            <a:latin typeface="+mn-lt"/>
                            <a:ea typeface="PMingLiU"/>
                            <a:cs typeface="cmr12"/>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6.42</a:t>
                          </a:r>
                          <a:endParaRPr lang="en-AU" sz="1100" dirty="0">
                            <a:effectLst/>
                            <a:latin typeface="+mn-lt"/>
                            <a:ea typeface="PMingLiU"/>
                            <a:cs typeface="cmr12"/>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en-AU" sz="1100" dirty="0">
                              <a:solidFill>
                                <a:srgbClr val="000000"/>
                              </a:solidFill>
                              <a:effectLst/>
                              <a:latin typeface="+mn-lt"/>
                              <a:ea typeface="PMingLiU"/>
                              <a:cs typeface="cmr12"/>
                            </a:rPr>
                            <a:t>0.46</a:t>
                          </a:r>
                          <a:endParaRPr lang="en-AU" sz="1100" dirty="0">
                            <a:effectLst/>
                            <a:latin typeface="+mn-lt"/>
                            <a:ea typeface="PMingLiU"/>
                            <a:cs typeface="cmr12"/>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5904897"/>
                      </a:ext>
                    </a:extLst>
                  </a:tr>
                </a:tbl>
              </a:graphicData>
            </a:graphic>
          </p:graphicFrame>
        </mc:Fallback>
      </mc:AlternateContent>
      <p:sp>
        <p:nvSpPr>
          <p:cNvPr id="29" name="Curved Left Arrow 28"/>
          <p:cNvSpPr/>
          <p:nvPr/>
        </p:nvSpPr>
        <p:spPr>
          <a:xfrm>
            <a:off x="2710512" y="2334721"/>
            <a:ext cx="142035" cy="415790"/>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30" name="TextBox 29"/>
          <p:cNvSpPr txBox="1"/>
          <p:nvPr/>
        </p:nvSpPr>
        <p:spPr>
          <a:xfrm>
            <a:off x="2899720" y="2334721"/>
            <a:ext cx="545031" cy="415498"/>
          </a:xfrm>
          <a:prstGeom prst="rect">
            <a:avLst/>
          </a:prstGeom>
          <a:noFill/>
        </p:spPr>
        <p:txBody>
          <a:bodyPr wrap="square" rtlCol="0">
            <a:spAutoFit/>
          </a:bodyPr>
          <a:lstStyle/>
          <a:p>
            <a:r>
              <a:rPr lang="en-AU" sz="1050" b="1" dirty="0">
                <a:solidFill>
                  <a:srgbClr val="C00000"/>
                </a:solidFill>
              </a:rPr>
              <a:t>+ 242%</a:t>
            </a:r>
          </a:p>
        </p:txBody>
      </p:sp>
      <p:sp>
        <p:nvSpPr>
          <p:cNvPr id="31" name="TextBox 30"/>
          <p:cNvSpPr txBox="1"/>
          <p:nvPr/>
        </p:nvSpPr>
        <p:spPr>
          <a:xfrm>
            <a:off x="5755132" y="1524727"/>
            <a:ext cx="545031" cy="415498"/>
          </a:xfrm>
          <a:prstGeom prst="rect">
            <a:avLst/>
          </a:prstGeom>
          <a:noFill/>
        </p:spPr>
        <p:txBody>
          <a:bodyPr wrap="square" rtlCol="0">
            <a:spAutoFit/>
          </a:bodyPr>
          <a:lstStyle/>
          <a:p>
            <a:r>
              <a:rPr lang="en-AU" sz="1050" b="1" dirty="0">
                <a:solidFill>
                  <a:srgbClr val="0000FF"/>
                </a:solidFill>
              </a:rPr>
              <a:t>+ 215%</a:t>
            </a:r>
          </a:p>
        </p:txBody>
      </p:sp>
      <p:sp>
        <p:nvSpPr>
          <p:cNvPr id="32" name="TextBox 31"/>
          <p:cNvSpPr txBox="1"/>
          <p:nvPr/>
        </p:nvSpPr>
        <p:spPr>
          <a:xfrm>
            <a:off x="8635988" y="1475349"/>
            <a:ext cx="545031" cy="415498"/>
          </a:xfrm>
          <a:prstGeom prst="rect">
            <a:avLst/>
          </a:prstGeom>
          <a:noFill/>
        </p:spPr>
        <p:txBody>
          <a:bodyPr wrap="square" rtlCol="0">
            <a:spAutoFit/>
          </a:bodyPr>
          <a:lstStyle/>
          <a:p>
            <a:r>
              <a:rPr lang="en-AU" sz="1050" b="1" dirty="0">
                <a:solidFill>
                  <a:srgbClr val="0000FF"/>
                </a:solidFill>
              </a:rPr>
              <a:t>+ 196%</a:t>
            </a:r>
          </a:p>
        </p:txBody>
      </p:sp>
      <p:sp>
        <p:nvSpPr>
          <p:cNvPr id="33" name="Curved Left Arrow 32"/>
          <p:cNvSpPr/>
          <p:nvPr/>
        </p:nvSpPr>
        <p:spPr>
          <a:xfrm>
            <a:off x="5650275" y="1476261"/>
            <a:ext cx="233237" cy="1449143"/>
          </a:xfrm>
          <a:prstGeom prst="curvedLeft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23" name="Curved Left Arrow 22"/>
          <p:cNvSpPr/>
          <p:nvPr/>
        </p:nvSpPr>
        <p:spPr>
          <a:xfrm>
            <a:off x="8472283" y="1381423"/>
            <a:ext cx="233237" cy="1449143"/>
          </a:xfrm>
          <a:prstGeom prst="curvedLeft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24" name="Curved Left Arrow 23"/>
          <p:cNvSpPr/>
          <p:nvPr/>
        </p:nvSpPr>
        <p:spPr>
          <a:xfrm>
            <a:off x="2749849" y="1355933"/>
            <a:ext cx="217072" cy="1474633"/>
          </a:xfrm>
          <a:prstGeom prst="curvedLeftArrow">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35" name="TextBox 34"/>
          <p:cNvSpPr txBox="1"/>
          <p:nvPr/>
        </p:nvSpPr>
        <p:spPr>
          <a:xfrm>
            <a:off x="2891973" y="1467875"/>
            <a:ext cx="545031" cy="415498"/>
          </a:xfrm>
          <a:prstGeom prst="rect">
            <a:avLst/>
          </a:prstGeom>
          <a:noFill/>
        </p:spPr>
        <p:txBody>
          <a:bodyPr wrap="square" rtlCol="0">
            <a:spAutoFit/>
          </a:bodyPr>
          <a:lstStyle/>
          <a:p>
            <a:r>
              <a:rPr lang="en-AU" sz="1050" b="1" dirty="0">
                <a:solidFill>
                  <a:srgbClr val="0000FF"/>
                </a:solidFill>
              </a:rPr>
              <a:t>+ 256%</a:t>
            </a:r>
          </a:p>
        </p:txBody>
      </p:sp>
    </p:spTree>
    <p:extLst>
      <p:ext uri="{BB962C8B-B14F-4D97-AF65-F5344CB8AC3E}">
        <p14:creationId xmlns:p14="http://schemas.microsoft.com/office/powerpoint/2010/main" val="30453891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3710" y="4721565"/>
            <a:ext cx="1148541" cy="285860"/>
          </a:xfrm>
          <a:prstGeom prst="rect">
            <a:avLst/>
          </a:prstGeom>
        </p:spPr>
      </p:pic>
      <p:pic>
        <p:nvPicPr>
          <p:cNvPr id="3" name="Picture 2"/>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489737" y="4489237"/>
            <a:ext cx="654263" cy="654263"/>
          </a:xfrm>
          <a:prstGeom prst="rect">
            <a:avLst/>
          </a:prstGeom>
        </p:spPr>
      </p:pic>
      <p:cxnSp>
        <p:nvCxnSpPr>
          <p:cNvPr id="7" name="Straight Connector 6"/>
          <p:cNvCxnSpPr/>
          <p:nvPr/>
        </p:nvCxnSpPr>
        <p:spPr>
          <a:xfrm flipH="1">
            <a:off x="396240" y="4897706"/>
            <a:ext cx="6829983"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7764" y="40133"/>
            <a:ext cx="5847730" cy="1384995"/>
          </a:xfrm>
          <a:prstGeom prst="rect">
            <a:avLst/>
          </a:prstGeom>
          <a:noFill/>
        </p:spPr>
        <p:txBody>
          <a:bodyPr wrap="square" rtlCol="0">
            <a:spAutoFit/>
          </a:bodyPr>
          <a:lstStyle/>
          <a:p>
            <a:pPr>
              <a:lnSpc>
                <a:spcPct val="100000"/>
              </a:lnSpc>
            </a:pPr>
            <a:r>
              <a:rPr lang="en-AU" sz="2400" b="1" dirty="0">
                <a:solidFill>
                  <a:schemeClr val="accent1">
                    <a:lumMod val="50000"/>
                  </a:schemeClr>
                </a:solidFill>
                <a:latin typeface="Times New Roman" panose="02020603050405020304" pitchFamily="18" charset="0"/>
                <a:cs typeface="Times New Roman" panose="02020603050405020304" pitchFamily="18" charset="0"/>
              </a:rPr>
              <a:t>Results :  </a:t>
            </a:r>
            <a:r>
              <a:rPr lang="en-AU" sz="2400" b="1" i="1" u="sng" dirty="0">
                <a:solidFill>
                  <a:schemeClr val="accent1">
                    <a:lumMod val="50000"/>
                  </a:schemeClr>
                </a:solidFill>
                <a:latin typeface="Times New Roman" panose="02020603050405020304" pitchFamily="18" charset="0"/>
                <a:cs typeface="Times New Roman" panose="02020603050405020304" pitchFamily="18" charset="0"/>
              </a:rPr>
              <a:t>PMMA Wall</a:t>
            </a:r>
          </a:p>
          <a:p>
            <a:endParaRPr lang="en-AU" sz="1500" b="1" dirty="0">
              <a:solidFill>
                <a:schemeClr val="accent1">
                  <a:lumMod val="50000"/>
                </a:schemeClr>
              </a:solidFill>
              <a:cs typeface="Times New Roman" panose="02020603050405020304" pitchFamily="18" charset="0"/>
            </a:endParaRPr>
          </a:p>
          <a:p>
            <a:r>
              <a:rPr lang="en-AU" sz="1500" dirty="0">
                <a:solidFill>
                  <a:srgbClr val="002060"/>
                </a:solidFill>
                <a:cs typeface="Times New Roman" panose="02020603050405020304" pitchFamily="18" charset="0"/>
              </a:rPr>
              <a:t>Replace aluminium layer 5 with a mass-equivalent PMMA layer:</a:t>
            </a:r>
          </a:p>
          <a:p>
            <a:r>
              <a:rPr lang="en-AU" sz="1500" dirty="0">
                <a:solidFill>
                  <a:srgbClr val="002060"/>
                </a:solidFill>
                <a:cs typeface="Times New Roman" panose="02020603050405020304" pitchFamily="18" charset="0"/>
              </a:rPr>
              <a:t>Thickness:</a:t>
            </a:r>
            <a:r>
              <a:rPr lang="en-AU" sz="1500" dirty="0">
                <a:solidFill>
                  <a:schemeClr val="accent1">
                    <a:lumMod val="50000"/>
                  </a:schemeClr>
                </a:solidFill>
                <a:cs typeface="Times New Roman" panose="02020603050405020304" pitchFamily="18" charset="0"/>
              </a:rPr>
              <a:t> </a:t>
            </a:r>
            <a:r>
              <a:rPr lang="en-AU" sz="1500" u="sng" dirty="0">
                <a:solidFill>
                  <a:srgbClr val="0000FF"/>
                </a:solidFill>
                <a:cs typeface="Times New Roman" panose="02020603050405020304" pitchFamily="18" charset="0"/>
              </a:rPr>
              <a:t>28 mm Al</a:t>
            </a:r>
            <a:r>
              <a:rPr lang="en-AU" sz="1500" dirty="0">
                <a:solidFill>
                  <a:srgbClr val="0000FF"/>
                </a:solidFill>
                <a:cs typeface="Times New Roman" panose="02020603050405020304" pitchFamily="18" charset="0"/>
              </a:rPr>
              <a:t> </a:t>
            </a:r>
            <a:r>
              <a:rPr lang="en-AU" sz="1500" dirty="0">
                <a:solidFill>
                  <a:schemeClr val="accent1">
                    <a:lumMod val="50000"/>
                  </a:schemeClr>
                </a:solidFill>
                <a:cs typeface="Times New Roman" panose="02020603050405020304" pitchFamily="18" charset="0"/>
                <a:sym typeface="Wingdings" panose="05000000000000000000" pitchFamily="2" charset="2"/>
              </a:rPr>
              <a:t> </a:t>
            </a:r>
            <a:r>
              <a:rPr lang="en-AU" sz="1500" u="sng" dirty="0">
                <a:solidFill>
                  <a:srgbClr val="FF0000"/>
                </a:solidFill>
                <a:cs typeface="Times New Roman" panose="02020603050405020304" pitchFamily="18" charset="0"/>
                <a:sym typeface="Wingdings" panose="05000000000000000000" pitchFamily="2" charset="2"/>
              </a:rPr>
              <a:t>62.7 mm PMMA</a:t>
            </a:r>
            <a:endParaRPr lang="en-AU" sz="1500" u="sng" dirty="0">
              <a:solidFill>
                <a:srgbClr val="FF0000"/>
              </a:solidFill>
              <a:cs typeface="Times New Roman" panose="02020603050405020304" pitchFamily="18" charset="0"/>
            </a:endParaRPr>
          </a:p>
        </p:txBody>
      </p:sp>
      <p:cxnSp>
        <p:nvCxnSpPr>
          <p:cNvPr id="23" name="Straight Arrow Connector 22"/>
          <p:cNvCxnSpPr/>
          <p:nvPr/>
        </p:nvCxnSpPr>
        <p:spPr>
          <a:xfrm flipV="1">
            <a:off x="847489" y="4506629"/>
            <a:ext cx="124168" cy="19487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p:cNvPicPr/>
          <p:nvPr/>
        </p:nvPicPr>
        <p:blipFill>
          <a:blip r:embed="rId5" cstate="hqprint">
            <a:extLst>
              <a:ext uri="{28A0092B-C50C-407E-A947-70E740481C1C}">
                <a14:useLocalDpi xmlns:a14="http://schemas.microsoft.com/office/drawing/2010/main" val="0"/>
              </a:ext>
            </a:extLst>
          </a:blip>
          <a:stretch>
            <a:fillRect/>
          </a:stretch>
        </p:blipFill>
        <p:spPr>
          <a:xfrm>
            <a:off x="775504" y="2938198"/>
            <a:ext cx="2886626" cy="2069227"/>
          </a:xfrm>
          <a:prstGeom prst="rect">
            <a:avLst/>
          </a:prstGeom>
        </p:spPr>
      </p:pic>
      <p:sp>
        <p:nvSpPr>
          <p:cNvPr id="25" name="TextBox 24"/>
          <p:cNvSpPr txBox="1"/>
          <p:nvPr/>
        </p:nvSpPr>
        <p:spPr>
          <a:xfrm rot="16200000">
            <a:off x="801634" y="3259065"/>
            <a:ext cx="1693898" cy="276999"/>
          </a:xfrm>
          <a:prstGeom prst="rect">
            <a:avLst/>
          </a:prstGeom>
          <a:noFill/>
        </p:spPr>
        <p:txBody>
          <a:bodyPr wrap="square" rtlCol="0">
            <a:spAutoFit/>
          </a:bodyPr>
          <a:lstStyle/>
          <a:p>
            <a:r>
              <a:rPr lang="en-AU" sz="1200" dirty="0">
                <a:solidFill>
                  <a:srgbClr val="FFFF00"/>
                </a:solidFill>
              </a:rPr>
              <a:t>PMMA =62.7mm</a:t>
            </a:r>
          </a:p>
        </p:txBody>
      </p:sp>
      <p:sp>
        <p:nvSpPr>
          <p:cNvPr id="26" name="TextBox 25"/>
          <p:cNvSpPr txBox="1"/>
          <p:nvPr/>
        </p:nvSpPr>
        <p:spPr>
          <a:xfrm rot="16200000">
            <a:off x="1578222" y="3267703"/>
            <a:ext cx="1895842" cy="461665"/>
          </a:xfrm>
          <a:prstGeom prst="rect">
            <a:avLst/>
          </a:prstGeom>
          <a:noFill/>
        </p:spPr>
        <p:txBody>
          <a:bodyPr wrap="square" rtlCol="0">
            <a:spAutoFit/>
          </a:bodyPr>
          <a:lstStyle/>
          <a:p>
            <a:r>
              <a:rPr lang="en-AU" sz="1200" dirty="0">
                <a:solidFill>
                  <a:srgbClr val="FFFF00"/>
                </a:solidFill>
              </a:rPr>
              <a:t>Kevlar/Epoxy = 29mm</a:t>
            </a:r>
          </a:p>
        </p:txBody>
      </p:sp>
      <p:sp>
        <p:nvSpPr>
          <p:cNvPr id="24" name="Right Arrow 23"/>
          <p:cNvSpPr/>
          <p:nvPr/>
        </p:nvSpPr>
        <p:spPr>
          <a:xfrm>
            <a:off x="180289" y="3631302"/>
            <a:ext cx="608900" cy="269417"/>
          </a:xfrm>
          <a:prstGeom prst="rightArrow">
            <a:avLst/>
          </a:prstGeom>
          <a:solidFill>
            <a:srgbClr val="F64C1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2" name="TextBox 21"/>
          <p:cNvSpPr txBox="1"/>
          <p:nvPr/>
        </p:nvSpPr>
        <p:spPr>
          <a:xfrm>
            <a:off x="775504" y="4704809"/>
            <a:ext cx="1514855" cy="507831"/>
          </a:xfrm>
          <a:prstGeom prst="rect">
            <a:avLst/>
          </a:prstGeom>
          <a:noFill/>
        </p:spPr>
        <p:txBody>
          <a:bodyPr wrap="square" rtlCol="0">
            <a:spAutoFit/>
          </a:bodyPr>
          <a:lstStyle/>
          <a:p>
            <a:r>
              <a:rPr lang="en-AU" sz="1350" dirty="0">
                <a:solidFill>
                  <a:srgbClr val="FFFF00"/>
                </a:solidFill>
              </a:rPr>
              <a:t>Columbus’s shell</a:t>
            </a:r>
          </a:p>
        </p:txBody>
      </p:sp>
      <p:cxnSp>
        <p:nvCxnSpPr>
          <p:cNvPr id="27" name="Straight Arrow Connector 26"/>
          <p:cNvCxnSpPr/>
          <p:nvPr/>
        </p:nvCxnSpPr>
        <p:spPr>
          <a:xfrm flipH="1" flipV="1">
            <a:off x="854709" y="4384326"/>
            <a:ext cx="76132" cy="346451"/>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28" name="Picture 27"/>
          <p:cNvPicPr/>
          <p:nvPr/>
        </p:nvPicPr>
        <p:blipFill>
          <a:blip r:embed="rId6" cstate="print">
            <a:extLst>
              <a:ext uri="{28A0092B-C50C-407E-A947-70E740481C1C}">
                <a14:useLocalDpi xmlns:a14="http://schemas.microsoft.com/office/drawing/2010/main" val="0"/>
              </a:ext>
            </a:extLst>
          </a:blip>
          <a:stretch>
            <a:fillRect/>
          </a:stretch>
        </p:blipFill>
        <p:spPr>
          <a:xfrm>
            <a:off x="5256336" y="2715491"/>
            <a:ext cx="3831683" cy="2401525"/>
          </a:xfrm>
          <a:prstGeom prst="rect">
            <a:avLst/>
          </a:prstGeom>
        </p:spPr>
      </p:pic>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1705522732"/>
                  </p:ext>
                </p:extLst>
              </p:nvPr>
            </p:nvGraphicFramePr>
            <p:xfrm>
              <a:off x="5256336" y="635183"/>
              <a:ext cx="3597422" cy="1864755"/>
            </p:xfrm>
            <a:graphic>
              <a:graphicData uri="http://schemas.openxmlformats.org/drawingml/2006/table">
                <a:tbl>
                  <a:tblPr firstRow="1" firstCol="1" bandRow="1"/>
                  <a:tblGrid>
                    <a:gridCol w="1116790">
                      <a:extLst>
                        <a:ext uri="{9D8B030D-6E8A-4147-A177-3AD203B41FA5}">
                          <a16:colId xmlns:a16="http://schemas.microsoft.com/office/drawing/2014/main" val="2363237018"/>
                        </a:ext>
                      </a:extLst>
                    </a:gridCol>
                    <a:gridCol w="559721">
                      <a:extLst>
                        <a:ext uri="{9D8B030D-6E8A-4147-A177-3AD203B41FA5}">
                          <a16:colId xmlns:a16="http://schemas.microsoft.com/office/drawing/2014/main" val="3893191812"/>
                        </a:ext>
                      </a:extLst>
                    </a:gridCol>
                    <a:gridCol w="758862">
                      <a:extLst>
                        <a:ext uri="{9D8B030D-6E8A-4147-A177-3AD203B41FA5}">
                          <a16:colId xmlns:a16="http://schemas.microsoft.com/office/drawing/2014/main" val="432828636"/>
                        </a:ext>
                      </a:extLst>
                    </a:gridCol>
                    <a:gridCol w="563978">
                      <a:extLst>
                        <a:ext uri="{9D8B030D-6E8A-4147-A177-3AD203B41FA5}">
                          <a16:colId xmlns:a16="http://schemas.microsoft.com/office/drawing/2014/main" val="3730979773"/>
                        </a:ext>
                      </a:extLst>
                    </a:gridCol>
                    <a:gridCol w="598071">
                      <a:extLst>
                        <a:ext uri="{9D8B030D-6E8A-4147-A177-3AD203B41FA5}">
                          <a16:colId xmlns:a16="http://schemas.microsoft.com/office/drawing/2014/main" val="391166263"/>
                        </a:ext>
                      </a:extLst>
                    </a:gridCol>
                  </a:tblGrid>
                  <a:tr h="605331">
                    <a:tc>
                      <a:txBody>
                        <a:bodyPr/>
                        <a:lstStyle/>
                        <a:p>
                          <a:pPr algn="ctr">
                            <a:lnSpc>
                              <a:spcPct val="107000"/>
                            </a:lnSpc>
                            <a:spcAft>
                              <a:spcPts val="0"/>
                            </a:spcAft>
                          </a:pPr>
                          <a:r>
                            <a:rPr lang="en-AU" sz="1100" b="1"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gridSpan="2">
                      <a:txBody>
                        <a:bodyPr/>
                        <a:lstStyle/>
                        <a:p>
                          <a:pPr algn="ctr">
                            <a:lnSpc>
                              <a:spcPct val="107000"/>
                            </a:lnSpc>
                            <a:spcAft>
                              <a:spcPts val="0"/>
                            </a:spcAft>
                          </a:pPr>
                          <a14:m>
                            <m:oMath xmlns:m="http://schemas.openxmlformats.org/officeDocument/2006/math">
                              <m:sPre>
                                <m:sPrePr>
                                  <m:ctrlP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PrePr>
                                <m:sub/>
                                <m:sup>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𝟐𝟖</m:t>
                                  </m:r>
                                </m:sup>
                                <m:e>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𝑺𝒊</m:t>
                                  </m:r>
                                </m:e>
                              </m:sPre>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AU" sz="1100" b="1" dirty="0">
                              <a:solidFill>
                                <a:srgbClr val="000000"/>
                              </a:solidFill>
                              <a:effectLst/>
                              <a:latin typeface="+mn-lt"/>
                              <a:ea typeface="Times New Roman" panose="02020603050405020304" pitchFamily="18" charset="0"/>
                              <a:cs typeface="Times New Roman" panose="02020603050405020304" pitchFamily="18" charset="0"/>
                            </a:rPr>
                            <a:t> 490 MeV/u</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AU"/>
                        </a:p>
                      </a:txBody>
                      <a:tcPr/>
                    </a:tc>
                    <a:tc gridSpan="2">
                      <a:txBody>
                        <a:bodyPr/>
                        <a:lstStyle/>
                        <a:p>
                          <a:pPr algn="ctr">
                            <a:lnSpc>
                              <a:spcPct val="107000"/>
                            </a:lnSpc>
                            <a:spcAft>
                              <a:spcPts val="0"/>
                            </a:spcAft>
                          </a:pPr>
                          <a14:m>
                            <m:oMath xmlns:m="http://schemas.openxmlformats.org/officeDocument/2006/math">
                              <m:sPre>
                                <m:sPrePr>
                                  <m:ctrlP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PrePr>
                                <m:sub/>
                                <m:sup>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𝟐𝟎</m:t>
                                  </m:r>
                                </m:sup>
                                <m:e>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𝑵𝒆</m:t>
                                  </m:r>
                                </m:e>
                              </m:sPre>
                              <m:r>
                                <a:rPr lang="en-AU" sz="1100" b="1"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AU" sz="1100" b="1" dirty="0">
                              <a:solidFill>
                                <a:srgbClr val="000000"/>
                              </a:solidFill>
                              <a:effectLst/>
                              <a:latin typeface="+mn-lt"/>
                              <a:ea typeface="Times New Roman" panose="02020603050405020304" pitchFamily="18" charset="0"/>
                              <a:cs typeface="Times New Roman" panose="02020603050405020304" pitchFamily="18" charset="0"/>
                            </a:rPr>
                            <a:t> 400 MeV/u</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en-AU"/>
                        </a:p>
                      </a:txBody>
                      <a:tcPr/>
                    </a:tc>
                    <a:extLst>
                      <a:ext uri="{0D108BD9-81ED-4DB2-BD59-A6C34878D82A}">
                        <a16:rowId xmlns:a16="http://schemas.microsoft.com/office/drawing/2014/main" val="4068096829"/>
                      </a:ext>
                    </a:extLst>
                  </a:tr>
                  <a:tr h="473696">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i="1" dirty="0">
                              <a:solidFill>
                                <a:srgbClr val="000000"/>
                              </a:solidFill>
                              <a:effectLst/>
                              <a:latin typeface="+mn-lt"/>
                              <a:ea typeface="Times New Roman" panose="02020603050405020304" pitchFamily="18" charset="0"/>
                              <a:cs typeface="Times New Roman" panose="02020603050405020304" pitchFamily="18" charset="0"/>
                            </a:rPr>
                            <a:t> (Sv/Gy)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acc>
                                  <m:accPr>
                                    <m:chr m:val="̅"/>
                                    <m:ctrlP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𝑄</m:t>
                                    </m:r>
                                  </m:e>
                                </m:acc>
                              </m:oMath>
                            </m:oMathPara>
                          </a14:m>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 xmlns:m="http://schemas.openxmlformats.org/officeDocument/2006/math">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𝐻𝑝</m:t>
                              </m:r>
                              <m:r>
                                <a:rPr lang="en-AU" sz="1100" i="1">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t>(10)</m:t>
                              </m:r>
                            </m:oMath>
                          </a14:m>
                          <a:r>
                            <a:rPr lang="en-AU" sz="1100" i="1" dirty="0">
                              <a:solidFill>
                                <a:srgbClr val="000000"/>
                              </a:solidFill>
                              <a:effectLst/>
                              <a:latin typeface="+mn-lt"/>
                              <a:ea typeface="Times New Roman" panose="02020603050405020304" pitchFamily="18" charset="0"/>
                              <a:cs typeface="Times New Roman" panose="02020603050405020304" pitchFamily="18" charset="0"/>
                            </a:rPr>
                            <a:t> (Sv/Gy)</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1614928"/>
                      </a:ext>
                    </a:extLst>
                  </a:tr>
                  <a:tr h="18124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16.95</a:t>
                          </a: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2.55</a:t>
                          </a: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9.29</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1.26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160439"/>
                      </a:ext>
                    </a:extLst>
                  </a:tr>
                  <a:tr h="181243">
                    <a:tc>
                      <a:txBody>
                        <a:bodyPr/>
                        <a:lstStyle/>
                        <a:p>
                          <a:pPr algn="ctr">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“Al Full wall”</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a:lnSpc>
                              <a:spcPct val="107000"/>
                            </a:lnSpc>
                            <a:spcAft>
                              <a:spcPts val="0"/>
                            </a:spcAft>
                          </a:pPr>
                          <a:r>
                            <a:rPr lang="en-AU" sz="1100" dirty="0">
                              <a:solidFill>
                                <a:srgbClr val="FF0000"/>
                              </a:solidFill>
                              <a:effectLst/>
                              <a:latin typeface="+mn-lt"/>
                              <a:ea typeface="Times New Roman" panose="02020603050405020304" pitchFamily="18" charset="0"/>
                              <a:cs typeface="Times New Roman" panose="02020603050405020304" pitchFamily="18" charset="0"/>
                            </a:rPr>
                            <a:t>24.08</a:t>
                          </a:r>
                        </a:p>
                      </a:txBody>
                      <a:tcPr marL="51435" marR="51435" marT="0" marB="0" anchor="ctr">
                        <a:lnL>
                          <a:noFill/>
                        </a:lnL>
                        <a:lnR>
                          <a:noFill/>
                        </a:lnR>
                        <a:lnT>
                          <a:noFill/>
                        </a:lnT>
                        <a:lnB>
                          <a:noFill/>
                        </a:lnB>
                      </a:tcPr>
                    </a:tc>
                    <a:tc>
                      <a:txBody>
                        <a:bodyPr/>
                        <a:lstStyle/>
                        <a:p>
                          <a:pPr algn="l">
                            <a:lnSpc>
                              <a:spcPct val="107000"/>
                            </a:lnSpc>
                            <a:spcAft>
                              <a:spcPts val="0"/>
                            </a:spcAft>
                          </a:pPr>
                          <a:r>
                            <a:rPr lang="en-AU" sz="1100" dirty="0">
                              <a:solidFill>
                                <a:srgbClr val="FF0000"/>
                              </a:solidFill>
                              <a:effectLst/>
                              <a:latin typeface="+mn-lt"/>
                              <a:ea typeface="Times New Roman" panose="02020603050405020304" pitchFamily="18" charset="0"/>
                              <a:cs typeface="Times New Roman" panose="02020603050405020304" pitchFamily="18" charset="0"/>
                            </a:rPr>
                            <a:t>5.00</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a:lnSpc>
                              <a:spcPct val="107000"/>
                            </a:lnSpc>
                            <a:spcAft>
                              <a:spcPts val="0"/>
                            </a:spcAft>
                          </a:pPr>
                          <a:r>
                            <a:rPr lang="en-AU" sz="1100" dirty="0">
                              <a:solidFill>
                                <a:srgbClr val="0000FF"/>
                              </a:solidFill>
                              <a:effectLst/>
                              <a:latin typeface="+mn-lt"/>
                              <a:ea typeface="Times New Roman" panose="02020603050405020304" pitchFamily="18" charset="0"/>
                              <a:cs typeface="Times New Roman" panose="02020603050405020304" pitchFamily="18" charset="0"/>
                            </a:rPr>
                            <a:t>16.22</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a:lnSpc>
                              <a:spcPct val="107000"/>
                            </a:lnSpc>
                            <a:spcAft>
                              <a:spcPts val="0"/>
                            </a:spcAft>
                          </a:pPr>
                          <a:r>
                            <a:rPr lang="en-AU" sz="1100" dirty="0">
                              <a:solidFill>
                                <a:srgbClr val="0000FF"/>
                              </a:solidFill>
                              <a:effectLst/>
                              <a:latin typeface="+mn-lt"/>
                              <a:ea typeface="Times New Roman" panose="02020603050405020304" pitchFamily="18" charset="0"/>
                              <a:cs typeface="Times New Roman" panose="02020603050405020304" pitchFamily="18" charset="0"/>
                            </a:rPr>
                            <a:t>2.71</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119794621"/>
                      </a:ext>
                    </a:extLst>
                  </a:tr>
                  <a:tr h="315797">
                    <a:tc>
                      <a:txBody>
                        <a:bodyPr/>
                        <a:lstStyle/>
                        <a:p>
                          <a:pPr algn="ctr">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“PMMA Full wall”</a:t>
                          </a: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FF0000"/>
                              </a:solidFill>
                              <a:effectLst/>
                              <a:latin typeface="+mn-lt"/>
                              <a:ea typeface="Times New Roman" panose="02020603050405020304" pitchFamily="18" charset="0"/>
                              <a:cs typeface="Times New Roman" panose="02020603050405020304" pitchFamily="18" charset="0"/>
                            </a:rPr>
                            <a:t>21.94</a:t>
                          </a:r>
                          <a:endParaRPr lang="en-AU" sz="1100" dirty="0">
                            <a:solidFill>
                              <a:srgbClr val="FF0000"/>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FF0000"/>
                              </a:solidFill>
                              <a:effectLst/>
                              <a:latin typeface="+mn-lt"/>
                              <a:ea typeface="Times New Roman" panose="02020603050405020304" pitchFamily="18" charset="0"/>
                              <a:cs typeface="Times New Roman" panose="02020603050405020304" pitchFamily="18" charset="0"/>
                            </a:rPr>
                            <a:t>4.96</a:t>
                          </a:r>
                          <a:endParaRPr lang="en-AU" sz="1100" dirty="0">
                            <a:solidFill>
                              <a:srgbClr val="FF0000"/>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0000FF"/>
                              </a:solidFill>
                              <a:effectLst/>
                              <a:latin typeface="+mn-lt"/>
                              <a:ea typeface="Times New Roman" panose="02020603050405020304" pitchFamily="18" charset="0"/>
                              <a:cs typeface="Times New Roman" panose="02020603050405020304" pitchFamily="18" charset="0"/>
                            </a:rPr>
                            <a:t>19.22</a:t>
                          </a:r>
                          <a:endParaRPr lang="en-AU" sz="1100" dirty="0">
                            <a:solidFill>
                              <a:srgbClr val="0000FF"/>
                            </a:solidFill>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0000FF"/>
                              </a:solidFill>
                              <a:effectLst/>
                              <a:latin typeface="+mn-lt"/>
                              <a:ea typeface="Times New Roman" panose="02020603050405020304" pitchFamily="18" charset="0"/>
                              <a:cs typeface="Times New Roman" panose="02020603050405020304" pitchFamily="18" charset="0"/>
                            </a:rPr>
                            <a:t>3.48</a:t>
                          </a:r>
                          <a:endParaRPr lang="en-AU" sz="1100" dirty="0">
                            <a:solidFill>
                              <a:srgbClr val="0000FF"/>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666853"/>
                      </a:ext>
                    </a:extLst>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1705522732"/>
                  </p:ext>
                </p:extLst>
              </p:nvPr>
            </p:nvGraphicFramePr>
            <p:xfrm>
              <a:off x="5256336" y="635183"/>
              <a:ext cx="3597422" cy="1864755"/>
            </p:xfrm>
            <a:graphic>
              <a:graphicData uri="http://schemas.openxmlformats.org/drawingml/2006/table">
                <a:tbl>
                  <a:tblPr firstRow="1" firstCol="1" bandRow="1"/>
                  <a:tblGrid>
                    <a:gridCol w="1116790">
                      <a:extLst>
                        <a:ext uri="{9D8B030D-6E8A-4147-A177-3AD203B41FA5}">
                          <a16:colId xmlns:a16="http://schemas.microsoft.com/office/drawing/2014/main" val="2363237018"/>
                        </a:ext>
                      </a:extLst>
                    </a:gridCol>
                    <a:gridCol w="559721">
                      <a:extLst>
                        <a:ext uri="{9D8B030D-6E8A-4147-A177-3AD203B41FA5}">
                          <a16:colId xmlns:a16="http://schemas.microsoft.com/office/drawing/2014/main" val="3893191812"/>
                        </a:ext>
                      </a:extLst>
                    </a:gridCol>
                    <a:gridCol w="758862">
                      <a:extLst>
                        <a:ext uri="{9D8B030D-6E8A-4147-A177-3AD203B41FA5}">
                          <a16:colId xmlns:a16="http://schemas.microsoft.com/office/drawing/2014/main" val="432828636"/>
                        </a:ext>
                      </a:extLst>
                    </a:gridCol>
                    <a:gridCol w="563978">
                      <a:extLst>
                        <a:ext uri="{9D8B030D-6E8A-4147-A177-3AD203B41FA5}">
                          <a16:colId xmlns:a16="http://schemas.microsoft.com/office/drawing/2014/main" val="3730979773"/>
                        </a:ext>
                      </a:extLst>
                    </a:gridCol>
                    <a:gridCol w="598071">
                      <a:extLst>
                        <a:ext uri="{9D8B030D-6E8A-4147-A177-3AD203B41FA5}">
                          <a16:colId xmlns:a16="http://schemas.microsoft.com/office/drawing/2014/main" val="391166263"/>
                        </a:ext>
                      </a:extLst>
                    </a:gridCol>
                  </a:tblGrid>
                  <a:tr h="605331">
                    <a:tc>
                      <a:txBody>
                        <a:bodyPr/>
                        <a:lstStyle/>
                        <a:p>
                          <a:pPr algn="ctr">
                            <a:lnSpc>
                              <a:spcPct val="107000"/>
                            </a:lnSpc>
                            <a:spcAft>
                              <a:spcPts val="0"/>
                            </a:spcAft>
                          </a:pPr>
                          <a:r>
                            <a:rPr lang="en-AU" sz="1100" b="1" dirty="0">
                              <a:solidFill>
                                <a:srgbClr val="000000"/>
                              </a:solidFill>
                              <a:effectLst/>
                              <a:latin typeface="+mn-lt"/>
                              <a:ea typeface="Times New Roman" panose="02020603050405020304" pitchFamily="18" charset="0"/>
                              <a:cs typeface="Times New Roman" panose="02020603050405020304" pitchFamily="18" charset="0"/>
                            </a:rPr>
                            <a:t> </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gridSpan="2">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blipFill>
                          <a:blip r:embed="rId7"/>
                          <a:stretch>
                            <a:fillRect l="-84793" t="-1000" r="-88940" b="-220000"/>
                          </a:stretch>
                        </a:blipFill>
                      </a:tcPr>
                    </a:tc>
                    <a:tc hMerge="1">
                      <a:txBody>
                        <a:bodyPr/>
                        <a:lstStyle/>
                        <a:p>
                          <a:endParaRPr lang="en-AU"/>
                        </a:p>
                      </a:txBody>
                      <a:tcPr/>
                    </a:tc>
                    <a:tc gridSpan="2">
                      <a:txBody>
                        <a:bodyPr/>
                        <a:lstStyle/>
                        <a:p>
                          <a:endParaRPr lang="en-US"/>
                        </a:p>
                      </a:txBody>
                      <a:tcPr marL="51435" marR="5143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dbl" algn="ctr">
                          <a:solidFill>
                            <a:srgbClr val="000000"/>
                          </a:solidFill>
                          <a:prstDash val="solid"/>
                          <a:round/>
                          <a:headEnd type="none" w="med" len="med"/>
                          <a:tailEnd type="none" w="med" len="med"/>
                        </a:lnB>
                        <a:blipFill>
                          <a:blip r:embed="rId7"/>
                          <a:stretch>
                            <a:fillRect l="-209948" t="-1000" r="-1047" b="-220000"/>
                          </a:stretch>
                        </a:blipFill>
                      </a:tcPr>
                    </a:tc>
                    <a:tc hMerge="1">
                      <a:txBody>
                        <a:bodyPr/>
                        <a:lstStyle/>
                        <a:p>
                          <a:endParaRPr lang="en-AU"/>
                        </a:p>
                      </a:txBody>
                      <a:tcPr/>
                    </a:tc>
                    <a:extLst>
                      <a:ext uri="{0D108BD9-81ED-4DB2-BD59-A6C34878D82A}">
                        <a16:rowId xmlns:a16="http://schemas.microsoft.com/office/drawing/2014/main" val="4068096829"/>
                      </a:ext>
                    </a:extLst>
                  </a:tr>
                  <a:tr h="53816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Configuration</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51435" marR="51435" marT="0" marB="0" anchor="ctr">
                        <a:lnL>
                          <a:noFill/>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200000" t="-114773" r="-345652" b="-150000"/>
                          </a:stretch>
                        </a:blipFill>
                      </a:tcPr>
                    </a:tc>
                    <a:tc>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220800" t="-114773" r="-154400" b="-150000"/>
                          </a:stretch>
                        </a:blipFill>
                      </a:tcPr>
                    </a:tc>
                    <a:tc>
                      <a:txBody>
                        <a:bodyPr/>
                        <a:lstStyle/>
                        <a:p>
                          <a:endParaRPr lang="en-US"/>
                        </a:p>
                      </a:txBody>
                      <a:tcPr marL="51435" marR="51435" marT="0" marB="0" anchor="ctr">
                        <a:lnL w="12700" cap="flat" cmpd="sng" algn="ctr">
                          <a:solidFill>
                            <a:schemeClr val="tx1"/>
                          </a:solidFill>
                          <a:prstDash val="solid"/>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431183" t="-114773" r="-107527" b="-150000"/>
                          </a:stretch>
                        </a:blipFill>
                      </a:tcPr>
                    </a:tc>
                    <a:tc>
                      <a:txBody>
                        <a:bodyPr/>
                        <a:lstStyle/>
                        <a:p>
                          <a:endParaRPr lang="en-US"/>
                        </a:p>
                      </a:txBody>
                      <a:tcPr marL="51435" marR="51435" marT="0" marB="0" anchor="ctr">
                        <a:lnL>
                          <a:noFill/>
                        </a:lnL>
                        <a:lnR w="12700" cap="flat" cmpd="sng" algn="ctr">
                          <a:solidFill>
                            <a:schemeClr val="tx1"/>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7"/>
                          <a:stretch>
                            <a:fillRect l="-504082" t="-114773" r="-2041" b="-150000"/>
                          </a:stretch>
                        </a:blipFill>
                      </a:tcPr>
                    </a:tc>
                    <a:extLst>
                      <a:ext uri="{0D108BD9-81ED-4DB2-BD59-A6C34878D82A}">
                        <a16:rowId xmlns:a16="http://schemas.microsoft.com/office/drawing/2014/main" val="3091614928"/>
                      </a:ext>
                    </a:extLst>
                  </a:tr>
                  <a:tr h="181243">
                    <a:tc>
                      <a:txBody>
                        <a:bodyPr/>
                        <a:lstStyle/>
                        <a:p>
                          <a:pPr algn="ctr">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“No wall”</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16.95</a:t>
                          </a:r>
                        </a:p>
                      </a:txBody>
                      <a:tcPr marL="51435" marR="514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2.55</a:t>
                          </a: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9.29</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07000"/>
                            </a:lnSpc>
                            <a:spcAft>
                              <a:spcPts val="0"/>
                            </a:spcAft>
                          </a:pPr>
                          <a:r>
                            <a:rPr lang="en-AU" sz="1100" dirty="0">
                              <a:solidFill>
                                <a:srgbClr val="000000"/>
                              </a:solidFill>
                              <a:effectLst/>
                              <a:latin typeface="+mn-lt"/>
                              <a:ea typeface="Times New Roman" panose="02020603050405020304" pitchFamily="18" charset="0"/>
                              <a:cs typeface="Times New Roman" panose="02020603050405020304" pitchFamily="18" charset="0"/>
                            </a:rPr>
                            <a:t>1.26</a:t>
                          </a:r>
                          <a:endParaRPr lang="en-AU" sz="1100" dirty="0">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160439"/>
                      </a:ext>
                    </a:extLst>
                  </a:tr>
                  <a:tr h="181243">
                    <a:tc>
                      <a:txBody>
                        <a:bodyPr/>
                        <a:lstStyle/>
                        <a:p>
                          <a:pPr algn="ctr">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“Al Full wall”</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a:lnSpc>
                              <a:spcPct val="107000"/>
                            </a:lnSpc>
                            <a:spcAft>
                              <a:spcPts val="0"/>
                            </a:spcAft>
                          </a:pPr>
                          <a:r>
                            <a:rPr lang="en-AU" sz="1100" dirty="0">
                              <a:solidFill>
                                <a:srgbClr val="FF0000"/>
                              </a:solidFill>
                              <a:effectLst/>
                              <a:latin typeface="+mn-lt"/>
                              <a:ea typeface="Times New Roman" panose="02020603050405020304" pitchFamily="18" charset="0"/>
                              <a:cs typeface="Times New Roman" panose="02020603050405020304" pitchFamily="18" charset="0"/>
                            </a:rPr>
                            <a:t>24.08</a:t>
                          </a:r>
                        </a:p>
                      </a:txBody>
                      <a:tcPr marL="51435" marR="51435" marT="0" marB="0" anchor="ctr">
                        <a:lnL>
                          <a:noFill/>
                        </a:lnL>
                        <a:lnR>
                          <a:noFill/>
                        </a:lnR>
                        <a:lnT>
                          <a:noFill/>
                        </a:lnT>
                        <a:lnB>
                          <a:noFill/>
                        </a:lnB>
                      </a:tcPr>
                    </a:tc>
                    <a:tc>
                      <a:txBody>
                        <a:bodyPr/>
                        <a:lstStyle/>
                        <a:p>
                          <a:pPr algn="l">
                            <a:lnSpc>
                              <a:spcPct val="107000"/>
                            </a:lnSpc>
                            <a:spcAft>
                              <a:spcPts val="0"/>
                            </a:spcAft>
                          </a:pPr>
                          <a:r>
                            <a:rPr lang="en-AU" sz="1100" dirty="0">
                              <a:solidFill>
                                <a:srgbClr val="FF0000"/>
                              </a:solidFill>
                              <a:effectLst/>
                              <a:latin typeface="+mn-lt"/>
                              <a:ea typeface="Times New Roman" panose="02020603050405020304" pitchFamily="18" charset="0"/>
                              <a:cs typeface="Times New Roman" panose="02020603050405020304" pitchFamily="18" charset="0"/>
                            </a:rPr>
                            <a:t>5.00</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l">
                            <a:lnSpc>
                              <a:spcPct val="107000"/>
                            </a:lnSpc>
                            <a:spcAft>
                              <a:spcPts val="0"/>
                            </a:spcAft>
                          </a:pPr>
                          <a:r>
                            <a:rPr lang="en-AU" sz="1100" dirty="0">
                              <a:solidFill>
                                <a:srgbClr val="0000FF"/>
                              </a:solidFill>
                              <a:effectLst/>
                              <a:latin typeface="+mn-lt"/>
                              <a:ea typeface="Times New Roman" panose="02020603050405020304" pitchFamily="18" charset="0"/>
                              <a:cs typeface="Times New Roman" panose="02020603050405020304" pitchFamily="18" charset="0"/>
                            </a:rPr>
                            <a:t>16.22</a:t>
                          </a:r>
                        </a:p>
                      </a:txBody>
                      <a:tcPr marL="51435" marR="51435" marT="0"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a:lnSpc>
                              <a:spcPct val="107000"/>
                            </a:lnSpc>
                            <a:spcAft>
                              <a:spcPts val="0"/>
                            </a:spcAft>
                          </a:pPr>
                          <a:r>
                            <a:rPr lang="en-AU" sz="1100" dirty="0">
                              <a:solidFill>
                                <a:srgbClr val="0000FF"/>
                              </a:solidFill>
                              <a:effectLst/>
                              <a:latin typeface="+mn-lt"/>
                              <a:ea typeface="Times New Roman" panose="02020603050405020304" pitchFamily="18" charset="0"/>
                              <a:cs typeface="Times New Roman" panose="02020603050405020304" pitchFamily="18" charset="0"/>
                            </a:rPr>
                            <a:t>2.71</a:t>
                          </a:r>
                        </a:p>
                      </a:txBody>
                      <a:tcPr marL="51435" marR="51435" marT="0"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119794621"/>
                      </a:ext>
                    </a:extLst>
                  </a:tr>
                  <a:tr h="358775">
                    <a:tc>
                      <a:txBody>
                        <a:bodyPr/>
                        <a:lstStyle/>
                        <a:p>
                          <a:pPr algn="ctr">
                            <a:lnSpc>
                              <a:spcPct val="107000"/>
                            </a:lnSpc>
                            <a:spcAft>
                              <a:spcPts val="0"/>
                            </a:spcAft>
                          </a:pPr>
                          <a:r>
                            <a:rPr lang="en-AU" sz="1100" dirty="0">
                              <a:solidFill>
                                <a:schemeClr val="tx1"/>
                              </a:solidFill>
                              <a:effectLst/>
                              <a:latin typeface="+mn-lt"/>
                              <a:ea typeface="Times New Roman" panose="02020603050405020304" pitchFamily="18" charset="0"/>
                              <a:cs typeface="Times New Roman" panose="02020603050405020304" pitchFamily="18" charset="0"/>
                            </a:rPr>
                            <a:t>“PMMA Full wall”</a:t>
                          </a: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FF0000"/>
                              </a:solidFill>
                              <a:effectLst/>
                              <a:latin typeface="+mn-lt"/>
                              <a:ea typeface="Times New Roman" panose="02020603050405020304" pitchFamily="18" charset="0"/>
                              <a:cs typeface="Times New Roman" panose="02020603050405020304" pitchFamily="18" charset="0"/>
                            </a:rPr>
                            <a:t>21.94</a:t>
                          </a:r>
                          <a:endParaRPr lang="en-AU" sz="1100" dirty="0">
                            <a:solidFill>
                              <a:srgbClr val="FF0000"/>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FF0000"/>
                              </a:solidFill>
                              <a:effectLst/>
                              <a:latin typeface="+mn-lt"/>
                              <a:ea typeface="Times New Roman" panose="02020603050405020304" pitchFamily="18" charset="0"/>
                              <a:cs typeface="Times New Roman" panose="02020603050405020304" pitchFamily="18" charset="0"/>
                            </a:rPr>
                            <a:t>4.96</a:t>
                          </a:r>
                          <a:endParaRPr lang="en-AU" sz="1100" dirty="0">
                            <a:solidFill>
                              <a:srgbClr val="FF0000"/>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0000FF"/>
                              </a:solidFill>
                              <a:effectLst/>
                              <a:latin typeface="+mn-lt"/>
                              <a:ea typeface="Times New Roman" panose="02020603050405020304" pitchFamily="18" charset="0"/>
                              <a:cs typeface="Times New Roman" panose="02020603050405020304" pitchFamily="18" charset="0"/>
                            </a:rPr>
                            <a:t>19.22</a:t>
                          </a:r>
                          <a:endParaRPr lang="en-AU" sz="1100" dirty="0">
                            <a:solidFill>
                              <a:srgbClr val="0000FF"/>
                            </a:solidFill>
                            <a:effectLst/>
                            <a:latin typeface="+mn-lt"/>
                            <a:ea typeface="Times New Roman" panose="02020603050405020304" pitchFamily="18" charset="0"/>
                            <a:cs typeface="Times New Roman" panose="02020603050405020304" pitchFamily="18" charset="0"/>
                          </a:endParaRPr>
                        </a:p>
                      </a:txBody>
                      <a:tcPr marL="51435" marR="51435" marT="0"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07000"/>
                            </a:lnSpc>
                            <a:spcAft>
                              <a:spcPts val="0"/>
                            </a:spcAft>
                          </a:pPr>
                          <a:r>
                            <a:rPr lang="en-US" sz="1100" dirty="0">
                              <a:solidFill>
                                <a:srgbClr val="0000FF"/>
                              </a:solidFill>
                              <a:effectLst/>
                              <a:latin typeface="+mn-lt"/>
                              <a:ea typeface="Times New Roman" panose="02020603050405020304" pitchFamily="18" charset="0"/>
                              <a:cs typeface="Times New Roman" panose="02020603050405020304" pitchFamily="18" charset="0"/>
                            </a:rPr>
                            <a:t>3.48</a:t>
                          </a:r>
                          <a:endParaRPr lang="en-AU" sz="1100" dirty="0">
                            <a:solidFill>
                              <a:srgbClr val="0000FF"/>
                            </a:solidFill>
                            <a:effectLst/>
                            <a:latin typeface="+mn-lt"/>
                            <a:ea typeface="Times New Roman" panose="02020603050405020304" pitchFamily="18" charset="0"/>
                            <a:cs typeface="Times New Roman" panose="02020603050405020304" pitchFamily="18" charset="0"/>
                          </a:endParaRPr>
                        </a:p>
                      </a:txBody>
                      <a:tcPr marL="51435" marR="51435"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6666853"/>
                      </a:ext>
                    </a:extLst>
                  </a:tr>
                </a:tbl>
              </a:graphicData>
            </a:graphic>
          </p:graphicFrame>
        </mc:Fallback>
      </mc:AlternateContent>
      <p:pic>
        <p:nvPicPr>
          <p:cNvPr id="9" name="Picture 8"/>
          <p:cNvPicPr>
            <a:picLocks noChangeAspect="1"/>
          </p:cNvPicPr>
          <p:nvPr/>
        </p:nvPicPr>
        <p:blipFill>
          <a:blip r:embed="rId8"/>
          <a:stretch>
            <a:fillRect/>
          </a:stretch>
        </p:blipFill>
        <p:spPr>
          <a:xfrm>
            <a:off x="285537" y="1508001"/>
            <a:ext cx="4279542" cy="1332094"/>
          </a:xfrm>
          <a:prstGeom prst="rect">
            <a:avLst/>
          </a:prstGeom>
        </p:spPr>
      </p:pic>
      <p:sp>
        <p:nvSpPr>
          <p:cNvPr id="17" name="Curved Left Arrow 16"/>
          <p:cNvSpPr/>
          <p:nvPr/>
        </p:nvSpPr>
        <p:spPr>
          <a:xfrm>
            <a:off x="8583010" y="2053881"/>
            <a:ext cx="114689" cy="287773"/>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sp>
        <p:nvSpPr>
          <p:cNvPr id="18" name="TextBox 17"/>
          <p:cNvSpPr txBox="1"/>
          <p:nvPr/>
        </p:nvSpPr>
        <p:spPr>
          <a:xfrm>
            <a:off x="8643050" y="2053880"/>
            <a:ext cx="545031" cy="415498"/>
          </a:xfrm>
          <a:prstGeom prst="rect">
            <a:avLst/>
          </a:prstGeom>
          <a:noFill/>
        </p:spPr>
        <p:txBody>
          <a:bodyPr wrap="square" rtlCol="0">
            <a:spAutoFit/>
          </a:bodyPr>
          <a:lstStyle/>
          <a:p>
            <a:r>
              <a:rPr lang="en-AU" sz="1050" b="1" dirty="0">
                <a:solidFill>
                  <a:srgbClr val="C00000"/>
                </a:solidFill>
              </a:rPr>
              <a:t>+ 22%</a:t>
            </a:r>
          </a:p>
        </p:txBody>
      </p:sp>
      <p:sp>
        <p:nvSpPr>
          <p:cNvPr id="19" name="TextBox 18"/>
          <p:cNvSpPr txBox="1"/>
          <p:nvPr/>
        </p:nvSpPr>
        <p:spPr>
          <a:xfrm>
            <a:off x="7342611" y="2037348"/>
            <a:ext cx="545031" cy="415498"/>
          </a:xfrm>
          <a:prstGeom prst="rect">
            <a:avLst/>
          </a:prstGeom>
          <a:noFill/>
        </p:spPr>
        <p:txBody>
          <a:bodyPr wrap="square" rtlCol="0">
            <a:spAutoFit/>
          </a:bodyPr>
          <a:lstStyle/>
          <a:p>
            <a:r>
              <a:rPr lang="en-AU" sz="1050" b="1" dirty="0">
                <a:solidFill>
                  <a:srgbClr val="C00000"/>
                </a:solidFill>
              </a:rPr>
              <a:t>- 0.9%</a:t>
            </a:r>
          </a:p>
        </p:txBody>
      </p:sp>
      <p:sp>
        <p:nvSpPr>
          <p:cNvPr id="20" name="Curved Left Arrow 19"/>
          <p:cNvSpPr/>
          <p:nvPr/>
        </p:nvSpPr>
        <p:spPr>
          <a:xfrm>
            <a:off x="7272656" y="2042701"/>
            <a:ext cx="114689" cy="287773"/>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solidFill>
                <a:schemeClr val="tx1"/>
              </a:solidFill>
            </a:endParaRPr>
          </a:p>
        </p:txBody>
      </p:sp>
      <p:cxnSp>
        <p:nvCxnSpPr>
          <p:cNvPr id="21" name="Straight Arrow Connector 20"/>
          <p:cNvCxnSpPr/>
          <p:nvPr/>
        </p:nvCxnSpPr>
        <p:spPr>
          <a:xfrm flipH="1">
            <a:off x="3055216" y="3444229"/>
            <a:ext cx="128198" cy="285030"/>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011629" y="3223891"/>
            <a:ext cx="1514855" cy="300082"/>
          </a:xfrm>
          <a:prstGeom prst="rect">
            <a:avLst/>
          </a:prstGeom>
          <a:noFill/>
        </p:spPr>
        <p:txBody>
          <a:bodyPr wrap="square" rtlCol="0">
            <a:spAutoFit/>
          </a:bodyPr>
          <a:lstStyle/>
          <a:p>
            <a:r>
              <a:rPr lang="en-AU" sz="1350" dirty="0">
                <a:solidFill>
                  <a:srgbClr val="FFFF00"/>
                </a:solidFill>
              </a:rPr>
              <a:t>SOI</a:t>
            </a:r>
          </a:p>
        </p:txBody>
      </p:sp>
      <p:cxnSp>
        <p:nvCxnSpPr>
          <p:cNvPr id="30" name="Straight Arrow Connector 29"/>
          <p:cNvCxnSpPr/>
          <p:nvPr/>
        </p:nvCxnSpPr>
        <p:spPr>
          <a:xfrm flipH="1" flipV="1">
            <a:off x="2833565" y="3774562"/>
            <a:ext cx="55076" cy="413138"/>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616741" y="4147305"/>
            <a:ext cx="1188661" cy="461665"/>
          </a:xfrm>
          <a:prstGeom prst="rect">
            <a:avLst/>
          </a:prstGeom>
          <a:noFill/>
        </p:spPr>
        <p:txBody>
          <a:bodyPr wrap="square" rtlCol="0">
            <a:spAutoFit/>
          </a:bodyPr>
          <a:lstStyle/>
          <a:p>
            <a:r>
              <a:rPr lang="en-AU" sz="1200" dirty="0">
                <a:solidFill>
                  <a:srgbClr val="FFFF00"/>
                </a:solidFill>
              </a:rPr>
              <a:t>10mm PMMA</a:t>
            </a:r>
          </a:p>
        </p:txBody>
      </p:sp>
      <p:pic>
        <p:nvPicPr>
          <p:cNvPr id="32" name="Picture 31"/>
          <p:cNvPicPr/>
          <p:nvPr/>
        </p:nvPicPr>
        <p:blipFill>
          <a:blip r:embed="rId9">
            <a:extLst>
              <a:ext uri="{28A0092B-C50C-407E-A947-70E740481C1C}">
                <a14:useLocalDpi xmlns:a14="http://schemas.microsoft.com/office/drawing/2010/main" val="0"/>
              </a:ext>
            </a:extLst>
          </a:blip>
          <a:stretch>
            <a:fillRect/>
          </a:stretch>
        </p:blipFill>
        <p:spPr>
          <a:xfrm>
            <a:off x="3660979" y="3082266"/>
            <a:ext cx="1771874" cy="1671373"/>
          </a:xfrm>
          <a:prstGeom prst="rect">
            <a:avLst/>
          </a:prstGeom>
        </p:spPr>
      </p:pic>
      <p:cxnSp>
        <p:nvCxnSpPr>
          <p:cNvPr id="33" name="Straight Arrow Connector 32"/>
          <p:cNvCxnSpPr/>
          <p:nvPr/>
        </p:nvCxnSpPr>
        <p:spPr>
          <a:xfrm flipV="1">
            <a:off x="4801097" y="3348675"/>
            <a:ext cx="5964" cy="3458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4689781" y="3677357"/>
            <a:ext cx="982122" cy="369332"/>
          </a:xfrm>
          <a:prstGeom prst="rect">
            <a:avLst/>
          </a:prstGeom>
          <a:noFill/>
        </p:spPr>
        <p:txBody>
          <a:bodyPr wrap="square" rtlCol="0">
            <a:spAutoFit/>
          </a:bodyPr>
          <a:lstStyle/>
          <a:p>
            <a:r>
              <a:rPr lang="en-AU" sz="900" b="1" dirty="0">
                <a:solidFill>
                  <a:srgbClr val="C00000"/>
                </a:solidFill>
              </a:rPr>
              <a:t>Si: 150keV/µm</a:t>
            </a:r>
          </a:p>
        </p:txBody>
      </p:sp>
      <p:sp>
        <p:nvSpPr>
          <p:cNvPr id="35" name="TextBox 34"/>
          <p:cNvSpPr txBox="1"/>
          <p:nvPr/>
        </p:nvSpPr>
        <p:spPr>
          <a:xfrm>
            <a:off x="4268519" y="3887445"/>
            <a:ext cx="893787" cy="369332"/>
          </a:xfrm>
          <a:prstGeom prst="rect">
            <a:avLst/>
          </a:prstGeom>
          <a:noFill/>
        </p:spPr>
        <p:txBody>
          <a:bodyPr wrap="square" rtlCol="0">
            <a:spAutoFit/>
          </a:bodyPr>
          <a:lstStyle/>
          <a:p>
            <a:r>
              <a:rPr lang="en-AU" sz="900" b="1" dirty="0">
                <a:solidFill>
                  <a:srgbClr val="0000FF"/>
                </a:solidFill>
              </a:rPr>
              <a:t>Ne: 79keV/µm</a:t>
            </a:r>
          </a:p>
        </p:txBody>
      </p:sp>
      <p:cxnSp>
        <p:nvCxnSpPr>
          <p:cNvPr id="36" name="Straight Arrow Connector 35"/>
          <p:cNvCxnSpPr/>
          <p:nvPr/>
        </p:nvCxnSpPr>
        <p:spPr>
          <a:xfrm flipV="1">
            <a:off x="4666657" y="3396200"/>
            <a:ext cx="15296" cy="488907"/>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4495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31823" y="706623"/>
            <a:ext cx="3168352" cy="4032448"/>
          </a:xfrm>
          <a:prstGeom prst="rect">
            <a:avLst/>
          </a:prstGeom>
        </p:spPr>
      </p:pic>
      <p:pic>
        <p:nvPicPr>
          <p:cNvPr id="5" name="Picture 2" descr="I:\PhD Australia\ANSTO\2019\Radon project\20190513_13150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944" t="29382" r="2084" b="2525"/>
          <a:stretch/>
        </p:blipFill>
        <p:spPr bwMode="auto">
          <a:xfrm>
            <a:off x="5640045" y="597682"/>
            <a:ext cx="3024336" cy="15652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83851" y="2149058"/>
            <a:ext cx="3960873" cy="584775"/>
          </a:xfrm>
          <a:prstGeom prst="rect">
            <a:avLst/>
          </a:prstGeom>
          <a:noFill/>
        </p:spPr>
        <p:txBody>
          <a:bodyPr wrap="square" rtlCol="0">
            <a:spAutoFit/>
          </a:bodyPr>
          <a:lstStyle/>
          <a:p>
            <a:pPr algn="ctr"/>
            <a:r>
              <a:rPr lang="en-US" sz="1600" dirty="0" smtClean="0">
                <a:solidFill>
                  <a:srgbClr val="002060"/>
                </a:solidFill>
              </a:rPr>
              <a:t>Multi-</a:t>
            </a:r>
            <a:r>
              <a:rPr lang="en-US" sz="1600" dirty="0" err="1" smtClean="0">
                <a:solidFill>
                  <a:srgbClr val="002060"/>
                </a:solidFill>
              </a:rPr>
              <a:t>microdosimeter</a:t>
            </a:r>
            <a:r>
              <a:rPr lang="en-US" sz="1600" dirty="0" smtClean="0">
                <a:solidFill>
                  <a:srgbClr val="002060"/>
                </a:solidFill>
              </a:rPr>
              <a:t> system: large area, high sensitivity, low noise</a:t>
            </a:r>
          </a:p>
        </p:txBody>
      </p:sp>
      <p:cxnSp>
        <p:nvCxnSpPr>
          <p:cNvPr id="8" name="Straight Arrow Connector 7"/>
          <p:cNvCxnSpPr/>
          <p:nvPr/>
        </p:nvCxnSpPr>
        <p:spPr>
          <a:xfrm flipH="1">
            <a:off x="3995936" y="2049517"/>
            <a:ext cx="1800200" cy="1404943"/>
          </a:xfrm>
          <a:prstGeom prst="straightConnector1">
            <a:avLst/>
          </a:prstGeom>
          <a:ln w="28575">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10" name="Right Arrow 9"/>
          <p:cNvSpPr/>
          <p:nvPr/>
        </p:nvSpPr>
        <p:spPr>
          <a:xfrm>
            <a:off x="1761506" y="2788169"/>
            <a:ext cx="1080120" cy="37804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TextBox 10"/>
          <p:cNvSpPr txBox="1"/>
          <p:nvPr/>
        </p:nvSpPr>
        <p:spPr>
          <a:xfrm>
            <a:off x="52758" y="2510836"/>
            <a:ext cx="2063443" cy="738664"/>
          </a:xfrm>
          <a:prstGeom prst="rect">
            <a:avLst/>
          </a:prstGeom>
          <a:noFill/>
        </p:spPr>
        <p:txBody>
          <a:bodyPr wrap="square" rtlCol="0">
            <a:spAutoFit/>
          </a:bodyPr>
          <a:lstStyle/>
          <a:p>
            <a:r>
              <a:rPr lang="en-US" sz="1400" dirty="0" smtClean="0">
                <a:solidFill>
                  <a:srgbClr val="FF0000"/>
                </a:solidFill>
              </a:rPr>
              <a:t>Beams: </a:t>
            </a:r>
          </a:p>
          <a:p>
            <a:r>
              <a:rPr lang="en-US" sz="1400" dirty="0" smtClean="0">
                <a:solidFill>
                  <a:srgbClr val="002060"/>
                </a:solidFill>
              </a:rPr>
              <a:t>490 MeV/u </a:t>
            </a:r>
            <a:r>
              <a:rPr lang="en-US" sz="1400" baseline="30000" dirty="0" smtClean="0">
                <a:solidFill>
                  <a:srgbClr val="002060"/>
                </a:solidFill>
              </a:rPr>
              <a:t>28</a:t>
            </a:r>
            <a:r>
              <a:rPr lang="en-US" sz="1400" dirty="0" smtClean="0">
                <a:solidFill>
                  <a:srgbClr val="002060"/>
                </a:solidFill>
              </a:rPr>
              <a:t>Si, </a:t>
            </a:r>
          </a:p>
          <a:p>
            <a:r>
              <a:rPr lang="en-US" sz="1400" dirty="0" smtClean="0">
                <a:solidFill>
                  <a:srgbClr val="002060"/>
                </a:solidFill>
              </a:rPr>
              <a:t>400 MeV/u </a:t>
            </a:r>
            <a:r>
              <a:rPr lang="en-US" sz="1400" baseline="30000" dirty="0" smtClean="0">
                <a:solidFill>
                  <a:srgbClr val="002060"/>
                </a:solidFill>
              </a:rPr>
              <a:t>20</a:t>
            </a:r>
            <a:r>
              <a:rPr lang="en-US" sz="1400" dirty="0" smtClean="0">
                <a:solidFill>
                  <a:srgbClr val="002060"/>
                </a:solidFill>
              </a:rPr>
              <a:t>Ne</a:t>
            </a:r>
            <a:endParaRPr lang="en-AU" sz="1400" dirty="0">
              <a:solidFill>
                <a:srgbClr val="002060"/>
              </a:solidFill>
            </a:endParaRPr>
          </a:p>
        </p:txBody>
      </p:sp>
      <p:sp>
        <p:nvSpPr>
          <p:cNvPr id="12" name="TextBox 11"/>
          <p:cNvSpPr txBox="1"/>
          <p:nvPr/>
        </p:nvSpPr>
        <p:spPr>
          <a:xfrm>
            <a:off x="341784" y="94167"/>
            <a:ext cx="9108504" cy="400110"/>
          </a:xfrm>
          <a:prstGeom prst="rect">
            <a:avLst/>
          </a:prstGeom>
          <a:noFill/>
        </p:spPr>
        <p:txBody>
          <a:bodyPr wrap="square" rtlCol="0">
            <a:spAutoFit/>
          </a:bodyPr>
          <a:lstStyle/>
          <a:p>
            <a:r>
              <a:rPr lang="en-US" sz="2000" dirty="0" smtClean="0">
                <a:solidFill>
                  <a:srgbClr val="000066"/>
                </a:solidFill>
              </a:rPr>
              <a:t>Personal SOI </a:t>
            </a:r>
            <a:r>
              <a:rPr lang="en-US" sz="2000" dirty="0" err="1" smtClean="0">
                <a:solidFill>
                  <a:srgbClr val="000066"/>
                </a:solidFill>
              </a:rPr>
              <a:t>microdosimetry</a:t>
            </a:r>
            <a:r>
              <a:rPr lang="en-US" sz="2000" dirty="0" smtClean="0">
                <a:solidFill>
                  <a:srgbClr val="000066"/>
                </a:solidFill>
              </a:rPr>
              <a:t> in GCR: Large Area 3D SV array</a:t>
            </a:r>
            <a:endParaRPr lang="en-AU" sz="2000" dirty="0">
              <a:solidFill>
                <a:srgbClr val="000066"/>
              </a:solidFill>
            </a:endParaRPr>
          </a:p>
        </p:txBody>
      </p:sp>
      <p:sp>
        <p:nvSpPr>
          <p:cNvPr id="3" name="TextBox 2"/>
          <p:cNvSpPr txBox="1"/>
          <p:nvPr/>
        </p:nvSpPr>
        <p:spPr>
          <a:xfrm>
            <a:off x="-86646" y="748334"/>
            <a:ext cx="2202847" cy="1169551"/>
          </a:xfrm>
          <a:prstGeom prst="rect">
            <a:avLst/>
          </a:prstGeom>
          <a:noFill/>
        </p:spPr>
        <p:txBody>
          <a:bodyPr wrap="none" rtlCol="0">
            <a:spAutoFit/>
          </a:bodyPr>
          <a:lstStyle/>
          <a:p>
            <a:r>
              <a:rPr lang="en-US" sz="1400" b="1" dirty="0" smtClean="0">
                <a:solidFill>
                  <a:srgbClr val="FF0000"/>
                </a:solidFill>
              </a:rPr>
              <a:t>Challenges in Space :</a:t>
            </a:r>
            <a:r>
              <a:rPr lang="en-US" sz="1400" b="1" dirty="0" smtClean="0"/>
              <a:t>  </a:t>
            </a:r>
          </a:p>
          <a:p>
            <a:pPr marL="285750" indent="-285750">
              <a:buFont typeface="Wingdings" panose="05000000000000000000" pitchFamily="2" charset="2"/>
              <a:buChar char="ü"/>
            </a:pPr>
            <a:r>
              <a:rPr lang="en-US" sz="1400" dirty="0" smtClean="0"/>
              <a:t>Low dose rate </a:t>
            </a:r>
          </a:p>
          <a:p>
            <a:r>
              <a:rPr lang="en-US" sz="1400" dirty="0"/>
              <a:t> </a:t>
            </a:r>
            <a:r>
              <a:rPr lang="en-US" sz="1400" dirty="0" smtClean="0"/>
              <a:t>      mixed ions field</a:t>
            </a:r>
          </a:p>
          <a:p>
            <a:pPr marL="285750" indent="-285750">
              <a:buFont typeface="Wingdings" panose="05000000000000000000" pitchFamily="2" charset="2"/>
              <a:buChar char="ü"/>
            </a:pPr>
            <a:r>
              <a:rPr lang="en-US" sz="1400" dirty="0" smtClean="0"/>
              <a:t>Real time dose </a:t>
            </a:r>
          </a:p>
          <a:p>
            <a:r>
              <a:rPr lang="en-US" sz="1400" dirty="0"/>
              <a:t> </a:t>
            </a:r>
            <a:r>
              <a:rPr lang="en-US" sz="1400" dirty="0" smtClean="0"/>
              <a:t>     equivalent needed</a:t>
            </a:r>
            <a:endParaRPr lang="en-AU" sz="1400" dirty="0"/>
          </a:p>
        </p:txBody>
      </p:sp>
      <p:sp>
        <p:nvSpPr>
          <p:cNvPr id="9" name="TextBox 8"/>
          <p:cNvSpPr txBox="1"/>
          <p:nvPr/>
        </p:nvSpPr>
        <p:spPr>
          <a:xfrm>
            <a:off x="7152213" y="963777"/>
            <a:ext cx="1397876" cy="307777"/>
          </a:xfrm>
          <a:prstGeom prst="rect">
            <a:avLst/>
          </a:prstGeom>
          <a:noFill/>
        </p:spPr>
        <p:txBody>
          <a:bodyPr wrap="square" rtlCol="0">
            <a:spAutoFit/>
          </a:bodyPr>
          <a:lstStyle/>
          <a:p>
            <a:r>
              <a:rPr lang="en-US" sz="1400" dirty="0" err="1" smtClean="0">
                <a:solidFill>
                  <a:schemeClr val="bg1"/>
                </a:solidFill>
              </a:rPr>
              <a:t>Octobox</a:t>
            </a:r>
            <a:endParaRPr lang="en-AU" sz="1400" dirty="0">
              <a:solidFill>
                <a:schemeClr val="bg1"/>
              </a:solidFill>
            </a:endParaRPr>
          </a:p>
        </p:txBody>
      </p:sp>
      <p:pic>
        <p:nvPicPr>
          <p:cNvPr id="13" name="Picture 12"/>
          <p:cNvPicPr/>
          <p:nvPr/>
        </p:nvPicPr>
        <p:blipFill rotWithShape="1">
          <a:blip r:embed="rId4" cstate="print">
            <a:extLst>
              <a:ext uri="{28A0092B-C50C-407E-A947-70E740481C1C}">
                <a14:useLocalDpi xmlns:a14="http://schemas.microsoft.com/office/drawing/2010/main" val="0"/>
              </a:ext>
            </a:extLst>
          </a:blip>
          <a:srcRect l="2003" t="5277" r="6471"/>
          <a:stretch/>
        </p:blipFill>
        <p:spPr>
          <a:xfrm>
            <a:off x="5568765" y="2759178"/>
            <a:ext cx="3324443" cy="2177212"/>
          </a:xfrm>
          <a:prstGeom prst="rect">
            <a:avLst/>
          </a:prstGeom>
        </p:spPr>
      </p:pic>
      <p:sp>
        <p:nvSpPr>
          <p:cNvPr id="14" name="TextBox 13"/>
          <p:cNvSpPr txBox="1"/>
          <p:nvPr/>
        </p:nvSpPr>
        <p:spPr>
          <a:xfrm>
            <a:off x="7891011" y="2787835"/>
            <a:ext cx="1002197" cy="830997"/>
          </a:xfrm>
          <a:prstGeom prst="rect">
            <a:avLst/>
          </a:prstGeom>
          <a:noFill/>
        </p:spPr>
        <p:txBody>
          <a:bodyPr wrap="none" rtlCol="0">
            <a:spAutoFit/>
          </a:bodyPr>
          <a:lstStyle/>
          <a:p>
            <a:pPr algn="r"/>
            <a:r>
              <a:rPr lang="en-US" sz="1200" b="1" dirty="0" smtClean="0">
                <a:solidFill>
                  <a:schemeClr val="accent2"/>
                </a:solidFill>
                <a:latin typeface="Agency FB" panose="020B0503020202020204" pitchFamily="34" charset="0"/>
              </a:rPr>
              <a:t>490 MeV/u </a:t>
            </a:r>
            <a:r>
              <a:rPr lang="en-US" sz="1200" b="1" baseline="30000" dirty="0" smtClean="0">
                <a:solidFill>
                  <a:schemeClr val="accent2"/>
                </a:solidFill>
                <a:latin typeface="Agency FB" panose="020B0503020202020204" pitchFamily="34" charset="0"/>
              </a:rPr>
              <a:t>28</a:t>
            </a:r>
            <a:r>
              <a:rPr lang="en-US" sz="1200" b="1" dirty="0" smtClean="0">
                <a:solidFill>
                  <a:schemeClr val="accent2"/>
                </a:solidFill>
                <a:latin typeface="Agency FB" panose="020B0503020202020204" pitchFamily="34" charset="0"/>
              </a:rPr>
              <a:t>Si</a:t>
            </a:r>
          </a:p>
          <a:p>
            <a:pPr algn="r"/>
            <a:r>
              <a:rPr lang="en-US" sz="1200" b="1" dirty="0" smtClean="0">
                <a:solidFill>
                  <a:schemeClr val="accent2"/>
                </a:solidFill>
                <a:latin typeface="Agency FB" panose="020B0503020202020204" pitchFamily="34" charset="0"/>
              </a:rPr>
              <a:t>Out of Field </a:t>
            </a:r>
          </a:p>
          <a:p>
            <a:pPr algn="r"/>
            <a:r>
              <a:rPr lang="en-US" sz="1200" b="1" dirty="0" smtClean="0">
                <a:solidFill>
                  <a:schemeClr val="accent2"/>
                </a:solidFill>
                <a:latin typeface="Agency FB" panose="020B0503020202020204" pitchFamily="34" charset="0"/>
              </a:rPr>
              <a:t>H=15mSv </a:t>
            </a:r>
          </a:p>
          <a:p>
            <a:pPr algn="r"/>
            <a:r>
              <a:rPr lang="en-US" sz="1200" b="1" dirty="0" smtClean="0">
                <a:solidFill>
                  <a:schemeClr val="accent2"/>
                </a:solidFill>
                <a:latin typeface="Agency FB" panose="020B0503020202020204" pitchFamily="34" charset="0"/>
              </a:rPr>
              <a:t>Good statistics</a:t>
            </a:r>
            <a:endParaRPr lang="en-AU" sz="1200" b="1" dirty="0">
              <a:solidFill>
                <a:schemeClr val="accent2"/>
              </a:solidFill>
              <a:latin typeface="Agency FB" panose="020B0503020202020204" pitchFamily="34" charset="0"/>
            </a:endParaRPr>
          </a:p>
        </p:txBody>
      </p:sp>
      <p:sp>
        <p:nvSpPr>
          <p:cNvPr id="15" name="TextBox 14"/>
          <p:cNvSpPr txBox="1"/>
          <p:nvPr/>
        </p:nvSpPr>
        <p:spPr>
          <a:xfrm>
            <a:off x="3394753" y="1481679"/>
            <a:ext cx="1741062" cy="307777"/>
          </a:xfrm>
          <a:prstGeom prst="rect">
            <a:avLst/>
          </a:prstGeom>
          <a:noFill/>
        </p:spPr>
        <p:txBody>
          <a:bodyPr wrap="square" rtlCol="0">
            <a:spAutoFit/>
          </a:bodyPr>
          <a:lstStyle/>
          <a:p>
            <a:r>
              <a:rPr lang="en-US" sz="1400" dirty="0" err="1" smtClean="0">
                <a:solidFill>
                  <a:schemeClr val="bg1"/>
                </a:solidFill>
              </a:rPr>
              <a:t>MicroPlus</a:t>
            </a:r>
            <a:r>
              <a:rPr lang="en-US" sz="1400" dirty="0" smtClean="0">
                <a:solidFill>
                  <a:schemeClr val="bg1"/>
                </a:solidFill>
              </a:rPr>
              <a:t>, c/axis</a:t>
            </a:r>
            <a:endParaRPr lang="en-AU" sz="1400" dirty="0">
              <a:solidFill>
                <a:schemeClr val="bg1"/>
              </a:solidFill>
            </a:endParaRPr>
          </a:p>
        </p:txBody>
      </p:sp>
      <p:cxnSp>
        <p:nvCxnSpPr>
          <p:cNvPr id="16" name="Straight Arrow Connector 15"/>
          <p:cNvCxnSpPr/>
          <p:nvPr/>
        </p:nvCxnSpPr>
        <p:spPr>
          <a:xfrm flipH="1">
            <a:off x="3995936" y="2044034"/>
            <a:ext cx="1800200" cy="1404943"/>
          </a:xfrm>
          <a:prstGeom prst="straightConnector1">
            <a:avLst/>
          </a:prstGeom>
          <a:ln w="28575">
            <a:solidFill>
              <a:srgbClr val="FF0000"/>
            </a:solidFill>
            <a:tailEnd type="stealth"/>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394753" y="1738973"/>
            <a:ext cx="612865" cy="201656"/>
          </a:xfrm>
          <a:prstGeom prst="straightConnector1">
            <a:avLst/>
          </a:prstGeom>
          <a:ln w="28575">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7482" y="3279780"/>
            <a:ext cx="2310346" cy="1600438"/>
          </a:xfrm>
          <a:prstGeom prst="rect">
            <a:avLst/>
          </a:prstGeom>
          <a:noFill/>
        </p:spPr>
        <p:txBody>
          <a:bodyPr wrap="square" rtlCol="0">
            <a:spAutoFit/>
          </a:bodyPr>
          <a:lstStyle/>
          <a:p>
            <a:r>
              <a:rPr lang="en-US" sz="1400" dirty="0" smtClean="0">
                <a:solidFill>
                  <a:srgbClr val="FF0000"/>
                </a:solidFill>
              </a:rPr>
              <a:t>Measured Dose Eq.</a:t>
            </a:r>
          </a:p>
          <a:p>
            <a:r>
              <a:rPr lang="en-US" sz="1400" dirty="0">
                <a:solidFill>
                  <a:srgbClr val="FF0000"/>
                </a:solidFill>
              </a:rPr>
              <a:t>l</a:t>
            </a:r>
            <a:r>
              <a:rPr lang="en-US" sz="1400" dirty="0" smtClean="0">
                <a:solidFill>
                  <a:srgbClr val="FF0000"/>
                </a:solidFill>
              </a:rPr>
              <a:t>aterally out of field</a:t>
            </a:r>
            <a:endParaRPr lang="en-AU" sz="1400" dirty="0" smtClean="0">
              <a:solidFill>
                <a:srgbClr val="FF0000"/>
              </a:solidFill>
            </a:endParaRPr>
          </a:p>
          <a:p>
            <a:r>
              <a:rPr lang="en-AU" sz="1400" dirty="0" smtClean="0"/>
              <a:t>H=(1.40 ± 0.05-</a:t>
            </a:r>
          </a:p>
          <a:p>
            <a:r>
              <a:rPr lang="en-AU" sz="1400" dirty="0"/>
              <a:t>0.54 ± </a:t>
            </a:r>
            <a:r>
              <a:rPr lang="en-AU" sz="1400" dirty="0" smtClean="0"/>
              <a:t>0.04) </a:t>
            </a:r>
            <a:r>
              <a:rPr lang="en-AU" sz="1400" dirty="0" err="1" smtClean="0"/>
              <a:t>mSv</a:t>
            </a:r>
            <a:r>
              <a:rPr lang="en-AU" sz="1400" dirty="0" smtClean="0"/>
              <a:t>/</a:t>
            </a:r>
            <a:r>
              <a:rPr lang="en-AU" sz="1400" dirty="0" err="1" smtClean="0"/>
              <a:t>Gy</a:t>
            </a:r>
            <a:endParaRPr lang="en-AU" sz="1400" dirty="0" smtClean="0"/>
          </a:p>
          <a:p>
            <a:endParaRPr lang="en-AU" sz="1400" dirty="0" smtClean="0"/>
          </a:p>
          <a:p>
            <a:r>
              <a:rPr lang="en-US" sz="1400" dirty="0" smtClean="0"/>
              <a:t>Q</a:t>
            </a:r>
            <a:r>
              <a:rPr lang="en-US" sz="1100" dirty="0" smtClean="0"/>
              <a:t> =</a:t>
            </a:r>
            <a:r>
              <a:rPr lang="en-AU" sz="1400" dirty="0" smtClean="0"/>
              <a:t>5.02 ± 0.15-</a:t>
            </a:r>
          </a:p>
          <a:p>
            <a:r>
              <a:rPr lang="en-AU" sz="1400" dirty="0" smtClean="0"/>
              <a:t>5.39 ± 0.32</a:t>
            </a:r>
            <a:endParaRPr lang="en-AU" sz="1100" dirty="0"/>
          </a:p>
        </p:txBody>
      </p:sp>
      <p:sp>
        <p:nvSpPr>
          <p:cNvPr id="21" name="TextBox 20"/>
          <p:cNvSpPr txBox="1"/>
          <p:nvPr/>
        </p:nvSpPr>
        <p:spPr>
          <a:xfrm>
            <a:off x="1983990" y="4852640"/>
            <a:ext cx="3151825" cy="307777"/>
          </a:xfrm>
          <a:prstGeom prst="rect">
            <a:avLst/>
          </a:prstGeom>
          <a:noFill/>
        </p:spPr>
        <p:txBody>
          <a:bodyPr wrap="none" rtlCol="0">
            <a:spAutoFit/>
          </a:bodyPr>
          <a:lstStyle/>
          <a:p>
            <a:r>
              <a:rPr lang="en-US" sz="1400" dirty="0" err="1" smtClean="0">
                <a:solidFill>
                  <a:schemeClr val="accent1">
                    <a:lumMod val="75000"/>
                  </a:schemeClr>
                </a:solidFill>
              </a:rPr>
              <a:t>V.Pan</a:t>
            </a:r>
            <a:r>
              <a:rPr lang="en-US" sz="1400" dirty="0" smtClean="0">
                <a:solidFill>
                  <a:schemeClr val="accent1">
                    <a:lumMod val="75000"/>
                  </a:schemeClr>
                </a:solidFill>
              </a:rPr>
              <a:t> et al, NIM , 2020 (in press) </a:t>
            </a:r>
            <a:endParaRPr lang="en-AU" sz="1400" dirty="0">
              <a:solidFill>
                <a:schemeClr val="accent1">
                  <a:lumMod val="75000"/>
                </a:schemeClr>
              </a:solidFill>
            </a:endParaRPr>
          </a:p>
        </p:txBody>
      </p:sp>
    </p:spTree>
    <p:extLst>
      <p:ext uri="{BB962C8B-B14F-4D97-AF65-F5344CB8AC3E}">
        <p14:creationId xmlns:p14="http://schemas.microsoft.com/office/powerpoint/2010/main" val="41712638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43000"/>
                    </a14:imgEffect>
                    <a14:imgEffect>
                      <a14:brightnessContrast bright="15000"/>
                    </a14:imgEffect>
                  </a14:imgLayer>
                </a14:imgProps>
              </a:ext>
              <a:ext uri="{28A0092B-C50C-407E-A947-70E740481C1C}">
                <a14:useLocalDpi xmlns:a14="http://schemas.microsoft.com/office/drawing/2010/main" val="0"/>
              </a:ext>
            </a:extLst>
          </a:blip>
          <a:srcRect t="10185" b="21296"/>
          <a:stretch/>
        </p:blipFill>
        <p:spPr>
          <a:xfrm>
            <a:off x="462131" y="1032729"/>
            <a:ext cx="2210833" cy="3295901"/>
          </a:xfrm>
          <a:prstGeom prst="rect">
            <a:avLst/>
          </a:prstGeom>
        </p:spPr>
      </p:pic>
      <p:pic>
        <p:nvPicPr>
          <p:cNvPr id="25" name="Picture 24"/>
          <p:cNvPicPr>
            <a:picLocks noChangeAspect="1"/>
          </p:cNvPicPr>
          <p:nvPr/>
        </p:nvPicPr>
        <p:blipFill rotWithShape="1">
          <a:blip r:embed="rId4" cstate="print">
            <a:extLst>
              <a:ext uri="{28A0092B-C50C-407E-A947-70E740481C1C}">
                <a14:useLocalDpi xmlns:a14="http://schemas.microsoft.com/office/drawing/2010/main" val="0"/>
              </a:ext>
            </a:extLst>
          </a:blip>
          <a:srcRect l="20555" t="7860" r="12963" b="11481"/>
          <a:stretch/>
        </p:blipFill>
        <p:spPr>
          <a:xfrm rot="5400000">
            <a:off x="3141830" y="2986433"/>
            <a:ext cx="1838834" cy="1372626"/>
          </a:xfrm>
          <a:prstGeom prst="rect">
            <a:avLst/>
          </a:prstGeom>
          <a:ln w="38100">
            <a:noFill/>
          </a:ln>
        </p:spPr>
      </p:pic>
      <p:grpSp>
        <p:nvGrpSpPr>
          <p:cNvPr id="50" name="Group 49"/>
          <p:cNvGrpSpPr/>
          <p:nvPr/>
        </p:nvGrpSpPr>
        <p:grpSpPr>
          <a:xfrm>
            <a:off x="5007830" y="646072"/>
            <a:ext cx="4027232" cy="3026674"/>
            <a:chOff x="3412226" y="1987747"/>
            <a:chExt cx="4285290" cy="3354625"/>
          </a:xfrm>
        </p:grpSpPr>
        <p:sp>
          <p:nvSpPr>
            <p:cNvPr id="51" name="Oval 50"/>
            <p:cNvSpPr/>
            <p:nvPr/>
          </p:nvSpPr>
          <p:spPr>
            <a:xfrm>
              <a:off x="4503677" y="2825554"/>
              <a:ext cx="921520" cy="931106"/>
            </a:xfrm>
            <a:prstGeom prst="ellipse">
              <a:avLst/>
            </a:prstGeom>
            <a:solidFill>
              <a:srgbClr val="70AD47">
                <a:lumMod val="60000"/>
                <a:lumOff val="40000"/>
                <a:alpha val="93000"/>
              </a:srgbClr>
            </a:solidFill>
            <a:ln w="12700" cap="flat" cmpd="sng" algn="ctr">
              <a:solidFill>
                <a:srgbClr val="5B9BD5">
                  <a:shade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52" name="TextBox 51"/>
            <p:cNvSpPr txBox="1"/>
            <p:nvPr/>
          </p:nvSpPr>
          <p:spPr>
            <a:xfrm>
              <a:off x="5635516" y="3421142"/>
              <a:ext cx="2062000" cy="419621"/>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panose="020F0502020204030204"/>
                </a:rPr>
                <a:t>Print Circuit Board</a:t>
              </a:r>
              <a:endParaRPr kumimoji="0" lang="en-AU" sz="1600" b="0" i="0" u="none" strike="noStrike" kern="0" cap="none" spc="0" normalizeH="0" baseline="0" noProof="0" dirty="0" smtClean="0">
                <a:ln>
                  <a:noFill/>
                </a:ln>
                <a:solidFill>
                  <a:prstClr val="black"/>
                </a:solidFill>
                <a:effectLst/>
                <a:uLnTx/>
                <a:uFillTx/>
                <a:latin typeface="Calibri" panose="020F0502020204030204"/>
              </a:endParaRPr>
            </a:p>
          </p:txBody>
        </p:sp>
        <p:sp>
          <p:nvSpPr>
            <p:cNvPr id="53" name="TextBox 52"/>
            <p:cNvSpPr txBox="1"/>
            <p:nvPr/>
          </p:nvSpPr>
          <p:spPr>
            <a:xfrm>
              <a:off x="5475998" y="2704445"/>
              <a:ext cx="1496936" cy="419621"/>
            </a:xfrm>
            <a:prstGeom prst="rect">
              <a:avLst/>
            </a:prstGeom>
            <a:solidFill>
              <a:sysClr val="window" lastClr="FFFFFF"/>
            </a:solid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panose="020F0502020204030204"/>
                </a:rPr>
                <a:t>µ-Plus probe</a:t>
              </a:r>
              <a:endParaRPr kumimoji="0" lang="en-AU" sz="1600" b="0" i="0" u="none" strike="noStrike" kern="0" cap="none" spc="0" normalizeH="0" baseline="0" noProof="0" dirty="0" smtClean="0">
                <a:ln>
                  <a:noFill/>
                </a:ln>
                <a:solidFill>
                  <a:prstClr val="black"/>
                </a:solidFill>
                <a:effectLst/>
                <a:uLnTx/>
                <a:uFillTx/>
                <a:latin typeface="Calibri" panose="020F0502020204030204"/>
              </a:endParaRPr>
            </a:p>
          </p:txBody>
        </p:sp>
        <p:sp>
          <p:nvSpPr>
            <p:cNvPr id="54" name="Oval 53"/>
            <p:cNvSpPr/>
            <p:nvPr/>
          </p:nvSpPr>
          <p:spPr>
            <a:xfrm>
              <a:off x="4633170" y="2948549"/>
              <a:ext cx="651814" cy="681111"/>
            </a:xfrm>
            <a:prstGeom prst="ellipse">
              <a:avLst/>
            </a:prstGeom>
            <a:solidFill>
              <a:sysClr val="window" lastClr="FFFFFF"/>
            </a:solidFill>
            <a:ln w="12700" cap="flat" cmpd="sng" algn="ctr">
              <a:solidFill>
                <a:srgbClr val="5B9BD5">
                  <a:shade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55" name="TextBox 54"/>
            <p:cNvSpPr txBox="1"/>
            <p:nvPr/>
          </p:nvSpPr>
          <p:spPr>
            <a:xfrm>
              <a:off x="3412226" y="2665829"/>
              <a:ext cx="898304" cy="1335160"/>
            </a:xfrm>
            <a:prstGeom prst="rect">
              <a:avLst/>
            </a:prstGeom>
            <a:solidFill>
              <a:sysClr val="window" lastClr="FFFFFF"/>
            </a:solidFill>
            <a:ln>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panose="020F0502020204030204"/>
                </a:rPr>
                <a:t>Inner 10mm PMMA</a:t>
              </a:r>
              <a:endParaRPr kumimoji="0" lang="en-AU" sz="1600" b="0" i="0" u="none" strike="noStrike" kern="0" cap="none" spc="0" normalizeH="0" baseline="0" noProof="0" dirty="0" smtClean="0">
                <a:ln>
                  <a:noFill/>
                </a:ln>
                <a:solidFill>
                  <a:prstClr val="black"/>
                </a:solidFill>
                <a:effectLst/>
                <a:uLnTx/>
                <a:uFillTx/>
                <a:latin typeface="Calibri" panose="020F0502020204030204"/>
              </a:endParaRPr>
            </a:p>
          </p:txBody>
        </p:sp>
        <p:sp>
          <p:nvSpPr>
            <p:cNvPr id="56" name="Donut 55"/>
            <p:cNvSpPr/>
            <p:nvPr/>
          </p:nvSpPr>
          <p:spPr>
            <a:xfrm>
              <a:off x="4393156" y="2738068"/>
              <a:ext cx="1127170" cy="1084479"/>
            </a:xfrm>
            <a:prstGeom prst="donut">
              <a:avLst>
                <a:gd name="adj" fmla="val 9756"/>
              </a:avLst>
            </a:prstGeom>
            <a:solidFill>
              <a:srgbClr val="5B9BD5"/>
            </a:solidFill>
            <a:ln w="12700" cap="flat" cmpd="sng" algn="ctr">
              <a:solidFill>
                <a:srgbClr val="5B9BD5">
                  <a:shade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nvGrpSpPr>
            <p:cNvPr id="57" name="Group 56"/>
            <p:cNvGrpSpPr/>
            <p:nvPr/>
          </p:nvGrpSpPr>
          <p:grpSpPr>
            <a:xfrm>
              <a:off x="4700270" y="3167380"/>
              <a:ext cx="520700" cy="187107"/>
              <a:chOff x="9740900" y="3030220"/>
              <a:chExt cx="520700" cy="187107"/>
            </a:xfrm>
          </p:grpSpPr>
          <p:sp>
            <p:nvSpPr>
              <p:cNvPr id="69" name="Rectangle 68"/>
              <p:cNvSpPr/>
              <p:nvPr/>
            </p:nvSpPr>
            <p:spPr>
              <a:xfrm>
                <a:off x="9740900" y="3119120"/>
                <a:ext cx="520700" cy="98207"/>
              </a:xfrm>
              <a:prstGeom prst="rect">
                <a:avLst/>
              </a:prstGeom>
              <a:solidFill>
                <a:srgbClr val="008000"/>
              </a:solidFill>
              <a:ln w="12700" cap="flat" cmpd="sng" algn="ctr">
                <a:solidFill>
                  <a:srgbClr val="5B9BD5">
                    <a:shade val="50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70" name="Rectangle 69"/>
              <p:cNvSpPr/>
              <p:nvPr/>
            </p:nvSpPr>
            <p:spPr>
              <a:xfrm>
                <a:off x="9867900" y="3030220"/>
                <a:ext cx="266700" cy="88900"/>
              </a:xfrm>
              <a:prstGeom prst="rect">
                <a:avLst/>
              </a:prstGeom>
              <a:solidFill>
                <a:srgbClr val="ED7D31">
                  <a:lumMod val="75000"/>
                </a:srgbClr>
              </a:solidFill>
              <a:ln w="12700" cap="flat" cmpd="sng" algn="ctr">
                <a:solidFill>
                  <a:srgbClr val="ED7D31">
                    <a:lumMod val="7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grpSp>
        <p:cxnSp>
          <p:nvCxnSpPr>
            <p:cNvPr id="58" name="Straight Arrow Connector 57"/>
            <p:cNvCxnSpPr/>
            <p:nvPr/>
          </p:nvCxnSpPr>
          <p:spPr>
            <a:xfrm>
              <a:off x="4231836" y="3062536"/>
              <a:ext cx="350534" cy="148024"/>
            </a:xfrm>
            <a:prstGeom prst="straightConnector1">
              <a:avLst/>
            </a:prstGeom>
            <a:noFill/>
            <a:ln w="6350" cap="flat" cmpd="sng" algn="ctr">
              <a:solidFill>
                <a:sysClr val="windowText" lastClr="000000"/>
              </a:solidFill>
              <a:prstDash val="solid"/>
              <a:miter lim="800000"/>
              <a:tailEnd type="triangle"/>
            </a:ln>
            <a:effectLst/>
          </p:spPr>
        </p:cxnSp>
        <p:sp>
          <p:nvSpPr>
            <p:cNvPr id="59" name="TextBox 58"/>
            <p:cNvSpPr txBox="1"/>
            <p:nvPr/>
          </p:nvSpPr>
          <p:spPr>
            <a:xfrm>
              <a:off x="3554571" y="3702033"/>
              <a:ext cx="849305" cy="1640339"/>
            </a:xfrm>
            <a:prstGeom prst="rect">
              <a:avLst/>
            </a:prstGeom>
            <a:solidFill>
              <a:sysClr val="window" lastClr="FFFFFF"/>
            </a:solidFill>
            <a:ln>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prstClr val="black"/>
                  </a:solidFill>
                  <a:effectLst/>
                  <a:uLnTx/>
                  <a:uFillTx/>
                  <a:latin typeface="Calibri" panose="020F0502020204030204"/>
                </a:rPr>
                <a:t>Outer 15mm PMMA</a:t>
              </a:r>
              <a:endParaRPr kumimoji="0" lang="en-AU" sz="1600" b="0" i="0" u="none" strike="noStrike" kern="0" cap="none" spc="0" normalizeH="0" baseline="0" noProof="0" dirty="0" smtClean="0">
                <a:ln>
                  <a:noFill/>
                </a:ln>
                <a:solidFill>
                  <a:prstClr val="black"/>
                </a:solidFill>
                <a:effectLst/>
                <a:uLnTx/>
                <a:uFillTx/>
                <a:latin typeface="Calibri" panose="020F0502020204030204"/>
              </a:endParaRPr>
            </a:p>
          </p:txBody>
        </p:sp>
        <p:cxnSp>
          <p:nvCxnSpPr>
            <p:cNvPr id="60" name="Straight Arrow Connector 59"/>
            <p:cNvCxnSpPr/>
            <p:nvPr/>
          </p:nvCxnSpPr>
          <p:spPr>
            <a:xfrm flipV="1">
              <a:off x="4393157" y="3702033"/>
              <a:ext cx="420513" cy="217597"/>
            </a:xfrm>
            <a:prstGeom prst="straightConnector1">
              <a:avLst/>
            </a:prstGeom>
            <a:noFill/>
            <a:ln w="6350" cap="flat" cmpd="sng" algn="ctr">
              <a:solidFill>
                <a:sysClr val="windowText" lastClr="000000"/>
              </a:solidFill>
              <a:prstDash val="solid"/>
              <a:miter lim="800000"/>
              <a:tailEnd type="triangle"/>
            </a:ln>
            <a:effectLst/>
          </p:spPr>
        </p:cxnSp>
        <p:sp>
          <p:nvSpPr>
            <p:cNvPr id="61" name="Down Arrow 60"/>
            <p:cNvSpPr/>
            <p:nvPr/>
          </p:nvSpPr>
          <p:spPr>
            <a:xfrm>
              <a:off x="4827270" y="2155892"/>
              <a:ext cx="280300" cy="483969"/>
            </a:xfrm>
            <a:prstGeom prst="downArrow">
              <a:avLst/>
            </a:prstGeom>
            <a:solidFill>
              <a:srgbClr val="FF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62" name="TextBox 61"/>
            <p:cNvSpPr txBox="1"/>
            <p:nvPr/>
          </p:nvSpPr>
          <p:spPr>
            <a:xfrm>
              <a:off x="5025916" y="1987747"/>
              <a:ext cx="2557635" cy="41962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0000"/>
                  </a:solidFill>
                  <a:effectLst/>
                  <a:uLnTx/>
                  <a:uFillTx/>
                  <a:latin typeface="Calibri" panose="020F0502020204030204"/>
                </a:rPr>
                <a:t>0ᴼ beam (spot/4x4cm</a:t>
              </a:r>
              <a:r>
                <a:rPr kumimoji="0" lang="en-US" sz="1600" b="0" i="0" u="none" strike="noStrike" kern="0" cap="none" spc="0" normalizeH="0" baseline="30000" noProof="0" dirty="0" smtClean="0">
                  <a:ln>
                    <a:noFill/>
                  </a:ln>
                  <a:solidFill>
                    <a:srgbClr val="FF0000"/>
                  </a:solidFill>
                  <a:effectLst/>
                  <a:uLnTx/>
                  <a:uFillTx/>
                  <a:latin typeface="Calibri" panose="020F0502020204030204"/>
                </a:rPr>
                <a:t>2</a:t>
              </a:r>
              <a:r>
                <a:rPr kumimoji="0" lang="en-US" sz="1600" b="0" i="0" u="none" strike="noStrike" kern="0" cap="none" spc="0" normalizeH="0" baseline="0" noProof="0" dirty="0" smtClean="0">
                  <a:ln>
                    <a:noFill/>
                  </a:ln>
                  <a:solidFill>
                    <a:srgbClr val="FF0000"/>
                  </a:solidFill>
                  <a:effectLst/>
                  <a:uLnTx/>
                  <a:uFillTx/>
                  <a:latin typeface="Calibri" panose="020F0502020204030204"/>
                </a:rPr>
                <a:t>)</a:t>
              </a:r>
              <a:endParaRPr kumimoji="0" lang="en-AU" sz="1600" b="0" i="0" u="none" strike="noStrike" kern="0" cap="none" spc="0" normalizeH="0" baseline="0" noProof="0" dirty="0" smtClean="0">
                <a:ln>
                  <a:noFill/>
                </a:ln>
                <a:solidFill>
                  <a:srgbClr val="FF0000"/>
                </a:solidFill>
                <a:effectLst/>
                <a:uLnTx/>
                <a:uFillTx/>
                <a:latin typeface="Calibri" panose="020F0502020204030204"/>
              </a:endParaRPr>
            </a:p>
          </p:txBody>
        </p:sp>
        <p:cxnSp>
          <p:nvCxnSpPr>
            <p:cNvPr id="63" name="Straight Arrow Connector 62"/>
            <p:cNvCxnSpPr>
              <a:endCxn id="70" idx="3"/>
            </p:cNvCxnSpPr>
            <p:nvPr/>
          </p:nvCxnSpPr>
          <p:spPr>
            <a:xfrm flipH="1">
              <a:off x="5093970" y="3004682"/>
              <a:ext cx="415925" cy="207148"/>
            </a:xfrm>
            <a:prstGeom prst="straightConnector1">
              <a:avLst/>
            </a:prstGeom>
            <a:noFill/>
            <a:ln w="6350" cap="flat" cmpd="sng" algn="ctr">
              <a:solidFill>
                <a:srgbClr val="ED7D31">
                  <a:lumMod val="50000"/>
                </a:srgbClr>
              </a:solidFill>
              <a:prstDash val="solid"/>
              <a:miter lim="800000"/>
              <a:tailEnd type="triangle"/>
            </a:ln>
            <a:effectLst/>
          </p:spPr>
        </p:cxnSp>
        <p:sp>
          <p:nvSpPr>
            <p:cNvPr id="64" name="Down Arrow 63"/>
            <p:cNvSpPr/>
            <p:nvPr/>
          </p:nvSpPr>
          <p:spPr>
            <a:xfrm rot="5400000">
              <a:off x="5965485" y="3033520"/>
              <a:ext cx="280300" cy="483969"/>
            </a:xfrm>
            <a:prstGeom prst="downArrow">
              <a:avLst/>
            </a:prstGeom>
            <a:solidFill>
              <a:srgbClr val="FF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65" name="TextBox 64"/>
            <p:cNvSpPr txBox="1"/>
            <p:nvPr/>
          </p:nvSpPr>
          <p:spPr>
            <a:xfrm>
              <a:off x="6342699" y="3074779"/>
              <a:ext cx="1201868" cy="41962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0000"/>
                  </a:solidFill>
                  <a:effectLst/>
                  <a:uLnTx/>
                  <a:uFillTx/>
                  <a:latin typeface="Calibri" panose="020F0502020204030204"/>
                </a:rPr>
                <a:t>90ᴼ beam</a:t>
              </a:r>
              <a:endParaRPr kumimoji="0" lang="en-AU" sz="1600" b="0" i="0" u="none" strike="noStrike" kern="0" cap="none" spc="0" normalizeH="0" baseline="0" noProof="0" dirty="0" smtClean="0">
                <a:ln>
                  <a:noFill/>
                </a:ln>
                <a:solidFill>
                  <a:srgbClr val="FF0000"/>
                </a:solidFill>
                <a:effectLst/>
                <a:uLnTx/>
                <a:uFillTx/>
                <a:latin typeface="Calibri" panose="020F0502020204030204"/>
              </a:endParaRPr>
            </a:p>
          </p:txBody>
        </p:sp>
        <p:sp>
          <p:nvSpPr>
            <p:cNvPr id="66" name="Down Arrow 65"/>
            <p:cNvSpPr/>
            <p:nvPr/>
          </p:nvSpPr>
          <p:spPr>
            <a:xfrm rot="10800000">
              <a:off x="4813670" y="3973548"/>
              <a:ext cx="280300" cy="483969"/>
            </a:xfrm>
            <a:prstGeom prst="downArrow">
              <a:avLst/>
            </a:prstGeom>
            <a:solidFill>
              <a:srgbClr val="FF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AU" sz="16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67" name="TextBox 66"/>
            <p:cNvSpPr txBox="1"/>
            <p:nvPr/>
          </p:nvSpPr>
          <p:spPr>
            <a:xfrm>
              <a:off x="5025919" y="4151343"/>
              <a:ext cx="1327224" cy="419622"/>
            </a:xfrm>
            <a:prstGeom prst="rect">
              <a:avLst/>
            </a:prstGeom>
            <a:noFill/>
          </p:spPr>
          <p:txBody>
            <a:bodyPr wrap="non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0000"/>
                  </a:solidFill>
                  <a:effectLst/>
                  <a:uLnTx/>
                  <a:uFillTx/>
                  <a:latin typeface="Calibri" panose="020F0502020204030204"/>
                </a:rPr>
                <a:t>180ᴼ beam</a:t>
              </a:r>
              <a:endParaRPr kumimoji="0" lang="en-AU" sz="1600" b="0" i="0" u="none" strike="noStrike" kern="0" cap="none" spc="0" normalizeH="0" baseline="0" noProof="0" dirty="0" smtClean="0">
                <a:ln>
                  <a:noFill/>
                </a:ln>
                <a:solidFill>
                  <a:srgbClr val="FF0000"/>
                </a:solidFill>
                <a:effectLst/>
                <a:uLnTx/>
                <a:uFillTx/>
                <a:latin typeface="Calibri" panose="020F0502020204030204"/>
              </a:endParaRPr>
            </a:p>
          </p:txBody>
        </p:sp>
        <p:cxnSp>
          <p:nvCxnSpPr>
            <p:cNvPr id="68" name="Straight Arrow Connector 67"/>
            <p:cNvCxnSpPr>
              <a:stCxn id="52" idx="1"/>
            </p:cNvCxnSpPr>
            <p:nvPr/>
          </p:nvCxnSpPr>
          <p:spPr>
            <a:xfrm flipH="1" flipV="1">
              <a:off x="5118644" y="3407847"/>
              <a:ext cx="516873" cy="223106"/>
            </a:xfrm>
            <a:prstGeom prst="straightConnector1">
              <a:avLst/>
            </a:prstGeom>
            <a:noFill/>
            <a:ln w="6350" cap="flat" cmpd="sng" algn="ctr">
              <a:solidFill>
                <a:srgbClr val="008000"/>
              </a:solidFill>
              <a:prstDash val="solid"/>
              <a:miter lim="800000"/>
              <a:tailEnd type="triangle"/>
            </a:ln>
            <a:effectLst/>
          </p:spPr>
        </p:cxnSp>
      </p:grpSp>
      <p:sp>
        <p:nvSpPr>
          <p:cNvPr id="72" name="TextBox 71"/>
          <p:cNvSpPr txBox="1"/>
          <p:nvPr/>
        </p:nvSpPr>
        <p:spPr>
          <a:xfrm>
            <a:off x="467314" y="125072"/>
            <a:ext cx="8711039" cy="523220"/>
          </a:xfrm>
          <a:prstGeom prst="rect">
            <a:avLst/>
          </a:prstGeom>
          <a:noFill/>
        </p:spPr>
        <p:txBody>
          <a:bodyPr wrap="none" rtlCol="0">
            <a:spAutoFit/>
          </a:bodyPr>
          <a:lstStyle/>
          <a:p>
            <a:r>
              <a:rPr lang="en-US" sz="2800" dirty="0" smtClean="0">
                <a:latin typeface="+mj-lt"/>
              </a:rPr>
              <a:t>SPE and GCR proton spectra at Paul </a:t>
            </a:r>
            <a:r>
              <a:rPr lang="en-US" sz="2800" dirty="0" err="1" smtClean="0">
                <a:latin typeface="+mj-lt"/>
              </a:rPr>
              <a:t>Sherrer</a:t>
            </a:r>
            <a:r>
              <a:rPr lang="en-US" sz="2800" dirty="0" smtClean="0">
                <a:latin typeface="+mj-lt"/>
              </a:rPr>
              <a:t> Institute (PSI)</a:t>
            </a:r>
            <a:endParaRPr lang="en-AU" sz="2800" dirty="0">
              <a:latin typeface="+mj-lt"/>
            </a:endParaRPr>
          </a:p>
        </p:txBody>
      </p:sp>
      <p:pic>
        <p:nvPicPr>
          <p:cNvPr id="74" name="Picture 73"/>
          <p:cNvPicPr>
            <a:picLocks noChangeAspect="1"/>
          </p:cNvPicPr>
          <p:nvPr/>
        </p:nvPicPr>
        <p:blipFill rotWithShape="1">
          <a:blip r:embed="rId5"/>
          <a:srcRect l="17294" t="31063" r="29910" b="30279"/>
          <a:stretch/>
        </p:blipFill>
        <p:spPr>
          <a:xfrm>
            <a:off x="3367334" y="833583"/>
            <a:ext cx="1372626" cy="1787605"/>
          </a:xfrm>
          <a:prstGeom prst="rect">
            <a:avLst/>
          </a:prstGeom>
        </p:spPr>
      </p:pic>
      <p:sp>
        <p:nvSpPr>
          <p:cNvPr id="75" name="Rectangle 74"/>
          <p:cNvSpPr/>
          <p:nvPr/>
        </p:nvSpPr>
        <p:spPr>
          <a:xfrm>
            <a:off x="1567547" y="2919416"/>
            <a:ext cx="259304" cy="286765"/>
          </a:xfrm>
          <a:prstGeom prst="rect">
            <a:avLst/>
          </a:prstGeom>
          <a:noFill/>
          <a:ln w="15875">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cxnSp>
        <p:nvCxnSpPr>
          <p:cNvPr id="77" name="Straight Arrow Connector 76"/>
          <p:cNvCxnSpPr>
            <a:endCxn id="74" idx="1"/>
          </p:cNvCxnSpPr>
          <p:nvPr/>
        </p:nvCxnSpPr>
        <p:spPr>
          <a:xfrm flipV="1">
            <a:off x="1826851" y="1727386"/>
            <a:ext cx="1540483" cy="1192030"/>
          </a:xfrm>
          <a:prstGeom prst="straightConnector1">
            <a:avLst/>
          </a:prstGeom>
          <a:ln w="15875">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a:endCxn id="25" idx="2"/>
          </p:cNvCxnSpPr>
          <p:nvPr/>
        </p:nvCxnSpPr>
        <p:spPr>
          <a:xfrm>
            <a:off x="1834451" y="3206182"/>
            <a:ext cx="1540483" cy="466564"/>
          </a:xfrm>
          <a:prstGeom prst="straightConnector1">
            <a:avLst/>
          </a:prstGeom>
          <a:ln w="15875">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3449541" y="2365169"/>
            <a:ext cx="1223412" cy="276999"/>
          </a:xfrm>
          <a:prstGeom prst="rect">
            <a:avLst/>
          </a:prstGeom>
          <a:noFill/>
        </p:spPr>
        <p:txBody>
          <a:bodyPr wrap="none" rtlCol="0">
            <a:spAutoFit/>
          </a:bodyPr>
          <a:lstStyle/>
          <a:p>
            <a:r>
              <a:rPr lang="en-US" sz="1200" dirty="0" smtClean="0">
                <a:solidFill>
                  <a:srgbClr val="FF0000"/>
                </a:solidFill>
              </a:rPr>
              <a:t>10mm PMMA</a:t>
            </a:r>
            <a:endParaRPr lang="en-AU" sz="1200" dirty="0">
              <a:solidFill>
                <a:srgbClr val="FF0000"/>
              </a:solidFill>
            </a:endParaRPr>
          </a:p>
        </p:txBody>
      </p:sp>
      <p:sp>
        <p:nvSpPr>
          <p:cNvPr id="88" name="TextBox 87"/>
          <p:cNvSpPr txBox="1"/>
          <p:nvPr/>
        </p:nvSpPr>
        <p:spPr>
          <a:xfrm>
            <a:off x="3454461" y="4315164"/>
            <a:ext cx="1281120" cy="276999"/>
          </a:xfrm>
          <a:prstGeom prst="rect">
            <a:avLst/>
          </a:prstGeom>
          <a:noFill/>
        </p:spPr>
        <p:txBody>
          <a:bodyPr wrap="none" rtlCol="0">
            <a:spAutoFit/>
          </a:bodyPr>
          <a:lstStyle/>
          <a:p>
            <a:r>
              <a:rPr lang="en-US" sz="1200" dirty="0" smtClean="0">
                <a:solidFill>
                  <a:srgbClr val="FF0000"/>
                </a:solidFill>
              </a:rPr>
              <a:t>25 mm PMMA</a:t>
            </a:r>
            <a:endParaRPr lang="en-AU" sz="1200" dirty="0">
              <a:solidFill>
                <a:srgbClr val="FF0000"/>
              </a:solidFill>
            </a:endParaRPr>
          </a:p>
        </p:txBody>
      </p:sp>
      <p:pic>
        <p:nvPicPr>
          <p:cNvPr id="32" name="Picture 31"/>
          <p:cNvPicPr/>
          <p:nvPr/>
        </p:nvPicPr>
        <p:blipFill>
          <a:blip r:embed="rId6" cstate="print">
            <a:extLst>
              <a:ext uri="{28A0092B-C50C-407E-A947-70E740481C1C}">
                <a14:useLocalDpi xmlns:a14="http://schemas.microsoft.com/office/drawing/2010/main" val="0"/>
              </a:ext>
            </a:extLst>
          </a:blip>
          <a:stretch>
            <a:fillRect/>
          </a:stretch>
        </p:blipFill>
        <p:spPr>
          <a:xfrm>
            <a:off x="5540683" y="2967284"/>
            <a:ext cx="3039592" cy="1906536"/>
          </a:xfrm>
          <a:prstGeom prst="rect">
            <a:avLst/>
          </a:prstGeom>
        </p:spPr>
      </p:pic>
      <p:sp>
        <p:nvSpPr>
          <p:cNvPr id="2" name="TextBox 1"/>
          <p:cNvSpPr txBox="1"/>
          <p:nvPr/>
        </p:nvSpPr>
        <p:spPr>
          <a:xfrm>
            <a:off x="231228" y="4802608"/>
            <a:ext cx="6878063" cy="338554"/>
          </a:xfrm>
          <a:prstGeom prst="rect">
            <a:avLst/>
          </a:prstGeom>
          <a:noFill/>
        </p:spPr>
        <p:txBody>
          <a:bodyPr wrap="square" rtlCol="0">
            <a:spAutoFit/>
          </a:bodyPr>
          <a:lstStyle/>
          <a:p>
            <a:r>
              <a:rPr lang="en-US" sz="1600" dirty="0" smtClean="0">
                <a:solidFill>
                  <a:schemeClr val="accent1">
                    <a:lumMod val="60000"/>
                    <a:lumOff val="40000"/>
                  </a:schemeClr>
                </a:solidFill>
              </a:rPr>
              <a:t>S. </a:t>
            </a:r>
            <a:r>
              <a:rPr lang="en-US" sz="1600" dirty="0" err="1" smtClean="0">
                <a:solidFill>
                  <a:schemeClr val="accent1">
                    <a:lumMod val="60000"/>
                    <a:lumOff val="40000"/>
                  </a:schemeClr>
                </a:solidFill>
              </a:rPr>
              <a:t>Peracchi</a:t>
            </a:r>
            <a:r>
              <a:rPr lang="en-US" sz="1600" dirty="0" smtClean="0">
                <a:solidFill>
                  <a:schemeClr val="accent1">
                    <a:lumMod val="60000"/>
                    <a:lumOff val="40000"/>
                  </a:schemeClr>
                </a:solidFill>
              </a:rPr>
              <a:t> et al, Advance in Space Research ,2020 (in press</a:t>
            </a:r>
            <a:r>
              <a:rPr lang="en-US" sz="1600" dirty="0" smtClean="0"/>
              <a:t>)</a:t>
            </a:r>
            <a:endParaRPr lang="en-AU" sz="1600" dirty="0"/>
          </a:p>
        </p:txBody>
      </p:sp>
    </p:spTree>
    <p:extLst>
      <p:ext uri="{BB962C8B-B14F-4D97-AF65-F5344CB8AC3E}">
        <p14:creationId xmlns:p14="http://schemas.microsoft.com/office/powerpoint/2010/main" val="37820015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1719" y="0"/>
            <a:ext cx="5707781" cy="3210626"/>
          </a:xfrm>
          <a:prstGeom prst="rect">
            <a:avLst/>
          </a:prstGeom>
          <a:ln w="28575">
            <a:no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966" y="1639861"/>
            <a:ext cx="2587669" cy="3450225"/>
          </a:xfrm>
          <a:prstGeom prst="rect">
            <a:avLst/>
          </a:prstGeom>
        </p:spPr>
      </p:pic>
      <p:sp>
        <p:nvSpPr>
          <p:cNvPr id="6" name="TextBox 5"/>
          <p:cNvSpPr txBox="1"/>
          <p:nvPr/>
        </p:nvSpPr>
        <p:spPr>
          <a:xfrm>
            <a:off x="3631131" y="3400908"/>
            <a:ext cx="5580247" cy="669414"/>
          </a:xfrm>
          <a:prstGeom prst="rect">
            <a:avLst/>
          </a:prstGeom>
          <a:noFill/>
        </p:spPr>
        <p:txBody>
          <a:bodyPr wrap="square" rtlCol="0">
            <a:spAutoFit/>
          </a:bodyPr>
          <a:lstStyle/>
          <a:p>
            <a:r>
              <a:rPr lang="en-AU" sz="2100" dirty="0">
                <a:latin typeface="Montserrat" panose="02000505000000020004" pitchFamily="2" charset="0"/>
              </a:rPr>
              <a:t>Winner of the </a:t>
            </a:r>
            <a:r>
              <a:rPr lang="en-AU" sz="2100" b="1" dirty="0">
                <a:latin typeface="Montserrat" panose="02000505000000020004" pitchFamily="2" charset="0"/>
              </a:rPr>
              <a:t>People’s Choice Award</a:t>
            </a:r>
          </a:p>
          <a:p>
            <a:r>
              <a:rPr lang="en-AU" sz="1650" dirty="0">
                <a:latin typeface="Montserrat" panose="02000505000000020004" pitchFamily="2" charset="0"/>
              </a:rPr>
              <a:t>@ the final of 3MT Asia-Pacific Competition 2020</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323" y="4153439"/>
            <a:ext cx="2533810" cy="80089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193" y="1244553"/>
            <a:ext cx="576292" cy="395308"/>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87204" y="1090628"/>
            <a:ext cx="672563" cy="549233"/>
          </a:xfrm>
          <a:prstGeom prst="rect">
            <a:avLst/>
          </a:prstGeom>
        </p:spPr>
      </p:pic>
      <p:sp>
        <p:nvSpPr>
          <p:cNvPr id="10" name="TextBox 9"/>
          <p:cNvSpPr txBox="1"/>
          <p:nvPr/>
        </p:nvSpPr>
        <p:spPr>
          <a:xfrm>
            <a:off x="161975" y="125494"/>
            <a:ext cx="3234990" cy="877163"/>
          </a:xfrm>
          <a:prstGeom prst="rect">
            <a:avLst/>
          </a:prstGeom>
          <a:noFill/>
        </p:spPr>
        <p:txBody>
          <a:bodyPr wrap="square" rtlCol="0">
            <a:spAutoFit/>
          </a:bodyPr>
          <a:lstStyle/>
          <a:p>
            <a:r>
              <a:rPr lang="en-AU" sz="1500" b="1" dirty="0">
                <a:latin typeface="Montserrat" panose="02000505000000020004" pitchFamily="2" charset="0"/>
              </a:rPr>
              <a:t>Stefania Peracchi,</a:t>
            </a:r>
          </a:p>
          <a:p>
            <a:r>
              <a:rPr lang="en-AU" sz="1500" b="1" i="1" dirty="0">
                <a:latin typeface="Montserrat" panose="02000505000000020004" pitchFamily="2" charset="0"/>
              </a:rPr>
              <a:t>“Moon to Mars and beyond”</a:t>
            </a:r>
          </a:p>
          <a:p>
            <a:r>
              <a:rPr lang="en-AU" sz="1050" dirty="0">
                <a:latin typeface="Montserrat" panose="02000505000000020004" pitchFamily="2" charset="0"/>
              </a:rPr>
              <a:t>Representing the University of Wollongong and the Centre for Medical Radiation Physics</a:t>
            </a:r>
          </a:p>
        </p:txBody>
      </p:sp>
    </p:spTree>
    <p:extLst>
      <p:ext uri="{BB962C8B-B14F-4D97-AF65-F5344CB8AC3E}">
        <p14:creationId xmlns:p14="http://schemas.microsoft.com/office/powerpoint/2010/main" val="13189653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794" y="48326"/>
            <a:ext cx="8229600" cy="857250"/>
          </a:xfrm>
        </p:spPr>
        <p:txBody>
          <a:bodyPr/>
          <a:lstStyle/>
          <a:p>
            <a:r>
              <a:rPr lang="en-AU" dirty="0" smtClean="0"/>
              <a:t>Acknowledgements</a:t>
            </a:r>
            <a:endParaRPr lang="en-AU" dirty="0"/>
          </a:p>
        </p:txBody>
      </p:sp>
      <p:pic>
        <p:nvPicPr>
          <p:cNvPr id="4100" name="Picture 4" descr="E:\Home PC A\My Documents 13.05.11\Job\Projects\Microdosimetry\Mayo Experiments\Photos\20150711_14365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27" r="17907"/>
          <a:stretch/>
        </p:blipFill>
        <p:spPr bwMode="auto">
          <a:xfrm>
            <a:off x="2368497" y="2850980"/>
            <a:ext cx="1511469" cy="1130754"/>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E:\Home PC A\My Documents 13.05.11\Job\Projects\Microdosimetry\iThemba\Photo\Group pictu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0307" y="2806725"/>
            <a:ext cx="1696130" cy="113075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1802" y="2719767"/>
            <a:ext cx="1856630" cy="1337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61104" y="2394564"/>
            <a:ext cx="1683458" cy="276997"/>
          </a:xfrm>
          <a:prstGeom prst="rect">
            <a:avLst/>
          </a:prstGeom>
          <a:noFill/>
        </p:spPr>
        <p:txBody>
          <a:bodyPr wrap="square" lIns="91438" tIns="45719" rIns="91438" bIns="45719" rtlCol="0">
            <a:spAutoFit/>
          </a:bodyPr>
          <a:lstStyle/>
          <a:p>
            <a:r>
              <a:rPr lang="en-AU" sz="1200" dirty="0">
                <a:latin typeface="+mj-lt"/>
              </a:rPr>
              <a:t>HIT: </a:t>
            </a:r>
            <a:r>
              <a:rPr lang="en-AU" sz="1200" dirty="0">
                <a:latin typeface="+mj-lt"/>
              </a:rPr>
              <a:t>HIMAC, Japan</a:t>
            </a:r>
            <a:endParaRPr lang="en-AU" sz="1200" dirty="0">
              <a:latin typeface="+mj-lt"/>
            </a:endParaRPr>
          </a:p>
        </p:txBody>
      </p:sp>
      <p:sp>
        <p:nvSpPr>
          <p:cNvPr id="12" name="TextBox 11"/>
          <p:cNvSpPr txBox="1"/>
          <p:nvPr/>
        </p:nvSpPr>
        <p:spPr>
          <a:xfrm>
            <a:off x="474090" y="4083776"/>
            <a:ext cx="1178845" cy="276997"/>
          </a:xfrm>
          <a:prstGeom prst="rect">
            <a:avLst/>
          </a:prstGeom>
          <a:noFill/>
        </p:spPr>
        <p:txBody>
          <a:bodyPr wrap="none" lIns="91438" tIns="45719" rIns="91438" bIns="45719" rtlCol="0">
            <a:spAutoFit/>
          </a:bodyPr>
          <a:lstStyle/>
          <a:p>
            <a:r>
              <a:rPr lang="en-AU" sz="1200" dirty="0">
                <a:latin typeface="+mj-lt"/>
              </a:rPr>
              <a:t>PT: </a:t>
            </a:r>
            <a:r>
              <a:rPr lang="en-AU" sz="1200" dirty="0">
                <a:latin typeface="+mj-lt"/>
              </a:rPr>
              <a:t>MGH, USA</a:t>
            </a:r>
            <a:endParaRPr lang="en-AU" sz="1200" dirty="0">
              <a:latin typeface="+mj-lt"/>
            </a:endParaRPr>
          </a:p>
        </p:txBody>
      </p:sp>
      <p:sp>
        <p:nvSpPr>
          <p:cNvPr id="13" name="TextBox 12"/>
          <p:cNvSpPr txBox="1"/>
          <p:nvPr/>
        </p:nvSpPr>
        <p:spPr>
          <a:xfrm>
            <a:off x="2468829" y="4019860"/>
            <a:ext cx="1252583" cy="461663"/>
          </a:xfrm>
          <a:prstGeom prst="rect">
            <a:avLst/>
          </a:prstGeom>
          <a:noFill/>
        </p:spPr>
        <p:txBody>
          <a:bodyPr wrap="none" lIns="91438" tIns="45719" rIns="91438" bIns="45719" rtlCol="0">
            <a:spAutoFit/>
          </a:bodyPr>
          <a:lstStyle/>
          <a:p>
            <a:r>
              <a:rPr lang="en-AU" sz="1200" dirty="0">
                <a:latin typeface="+mj-lt"/>
              </a:rPr>
              <a:t>PT: Mayo </a:t>
            </a:r>
            <a:r>
              <a:rPr lang="en-AU" sz="1200" dirty="0">
                <a:latin typeface="+mj-lt"/>
              </a:rPr>
              <a:t>Clinic,</a:t>
            </a:r>
          </a:p>
          <a:p>
            <a:r>
              <a:rPr lang="en-AU" sz="1200" dirty="0">
                <a:latin typeface="+mj-lt"/>
              </a:rPr>
              <a:t>USA</a:t>
            </a:r>
            <a:endParaRPr lang="en-AU" sz="1200" dirty="0">
              <a:latin typeface="+mj-lt"/>
            </a:endParaRPr>
          </a:p>
        </p:txBody>
      </p:sp>
      <p:sp>
        <p:nvSpPr>
          <p:cNvPr id="14" name="TextBox 13"/>
          <p:cNvSpPr txBox="1"/>
          <p:nvPr/>
        </p:nvSpPr>
        <p:spPr>
          <a:xfrm>
            <a:off x="4223952" y="3963502"/>
            <a:ext cx="1570426" cy="461663"/>
          </a:xfrm>
          <a:prstGeom prst="rect">
            <a:avLst/>
          </a:prstGeom>
          <a:noFill/>
        </p:spPr>
        <p:txBody>
          <a:bodyPr wrap="none" lIns="91438" tIns="45719" rIns="91438" bIns="45719" rtlCol="0">
            <a:spAutoFit/>
          </a:bodyPr>
          <a:lstStyle/>
          <a:p>
            <a:r>
              <a:rPr lang="en-AU" sz="1200" dirty="0">
                <a:latin typeface="+mj-lt"/>
              </a:rPr>
              <a:t>FNT and PT: </a:t>
            </a:r>
            <a:r>
              <a:rPr lang="en-AU" sz="1200" dirty="0" err="1">
                <a:latin typeface="+mj-lt"/>
              </a:rPr>
              <a:t>Ithemba</a:t>
            </a:r>
            <a:r>
              <a:rPr lang="en-AU" sz="1200" dirty="0">
                <a:latin typeface="+mj-lt"/>
              </a:rPr>
              <a:t>,</a:t>
            </a:r>
          </a:p>
          <a:p>
            <a:r>
              <a:rPr lang="en-AU" sz="1200" dirty="0">
                <a:latin typeface="+mj-lt"/>
              </a:rPr>
              <a:t>South Africa</a:t>
            </a:r>
            <a:endParaRPr lang="en-AU" sz="1200" dirty="0">
              <a:latin typeface="+mj-lt"/>
            </a:endParaRPr>
          </a:p>
        </p:txBody>
      </p:sp>
      <p:sp>
        <p:nvSpPr>
          <p:cNvPr id="6" name="TextBox 5"/>
          <p:cNvSpPr txBox="1"/>
          <p:nvPr/>
        </p:nvSpPr>
        <p:spPr>
          <a:xfrm>
            <a:off x="6609789" y="2221355"/>
            <a:ext cx="2485925" cy="461663"/>
          </a:xfrm>
          <a:prstGeom prst="rect">
            <a:avLst/>
          </a:prstGeom>
          <a:noFill/>
        </p:spPr>
        <p:txBody>
          <a:bodyPr wrap="square" lIns="91438" tIns="45719" rIns="91438" bIns="45719" rtlCol="0">
            <a:spAutoFit/>
          </a:bodyPr>
          <a:lstStyle/>
          <a:p>
            <a:r>
              <a:rPr lang="en-AU" sz="1200" dirty="0">
                <a:solidFill>
                  <a:srgbClr val="00246C"/>
                </a:solidFill>
                <a:latin typeface="+mj-lt"/>
              </a:rPr>
              <a:t>Thanks to CMRP </a:t>
            </a:r>
            <a:r>
              <a:rPr lang="en-AU" sz="1200" dirty="0">
                <a:solidFill>
                  <a:srgbClr val="00246C"/>
                </a:solidFill>
                <a:latin typeface="+mj-lt"/>
              </a:rPr>
              <a:t>postdocs and PhD </a:t>
            </a:r>
            <a:r>
              <a:rPr lang="en-AU" sz="1200" dirty="0">
                <a:solidFill>
                  <a:srgbClr val="00246C"/>
                </a:solidFill>
                <a:latin typeface="+mj-lt"/>
              </a:rPr>
              <a:t>students: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09189" y="764489"/>
            <a:ext cx="1961867" cy="1562622"/>
          </a:xfrm>
          <a:prstGeom prst="rect">
            <a:avLst/>
          </a:prstGeom>
        </p:spPr>
      </p:pic>
      <p:sp>
        <p:nvSpPr>
          <p:cNvPr id="23" name="TextBox 22"/>
          <p:cNvSpPr txBox="1"/>
          <p:nvPr/>
        </p:nvSpPr>
        <p:spPr>
          <a:xfrm>
            <a:off x="2209189" y="2319041"/>
            <a:ext cx="1961867" cy="461663"/>
          </a:xfrm>
          <a:prstGeom prst="rect">
            <a:avLst/>
          </a:prstGeom>
          <a:solidFill>
            <a:schemeClr val="bg1"/>
          </a:solidFill>
        </p:spPr>
        <p:txBody>
          <a:bodyPr wrap="square" lIns="91438" tIns="45719" rIns="91438" bIns="45719" rtlCol="0">
            <a:spAutoFit/>
          </a:bodyPr>
          <a:lstStyle/>
          <a:p>
            <a:pPr algn="ctr"/>
            <a:r>
              <a:rPr lang="en-AU" sz="1200" dirty="0">
                <a:latin typeface="+mj-lt"/>
              </a:rPr>
              <a:t>PT</a:t>
            </a:r>
            <a:r>
              <a:rPr lang="en-AU" sz="1200" dirty="0">
                <a:latin typeface="+mj-lt"/>
              </a:rPr>
              <a:t>: </a:t>
            </a:r>
            <a:r>
              <a:rPr lang="en-AU" sz="1200" dirty="0">
                <a:latin typeface="+mj-lt"/>
              </a:rPr>
              <a:t>University of Groningen, </a:t>
            </a:r>
            <a:r>
              <a:rPr lang="en-US" sz="1200" dirty="0">
                <a:latin typeface="+mj-lt"/>
              </a:rPr>
              <a:t>Netherlands</a:t>
            </a:r>
          </a:p>
        </p:txBody>
      </p:sp>
      <p:sp>
        <p:nvSpPr>
          <p:cNvPr id="10" name="TextBox 9"/>
          <p:cNvSpPr txBox="1"/>
          <p:nvPr/>
        </p:nvSpPr>
        <p:spPr>
          <a:xfrm>
            <a:off x="7224037" y="2615471"/>
            <a:ext cx="1478610" cy="1569660"/>
          </a:xfrm>
          <a:prstGeom prst="rect">
            <a:avLst/>
          </a:prstGeom>
          <a:noFill/>
        </p:spPr>
        <p:txBody>
          <a:bodyPr wrap="none" rtlCol="0">
            <a:spAutoFit/>
          </a:bodyPr>
          <a:lstStyle/>
          <a:p>
            <a:pPr marL="214313" indent="-214313">
              <a:buFont typeface="Arial" panose="020B0604020202020204" pitchFamily="34" charset="0"/>
              <a:buChar char="•"/>
            </a:pPr>
            <a:r>
              <a:rPr lang="en-US" sz="1200" dirty="0">
                <a:solidFill>
                  <a:srgbClr val="00246C"/>
                </a:solidFill>
                <a:latin typeface="+mj-lt"/>
              </a:rPr>
              <a:t>David Bolst</a:t>
            </a:r>
          </a:p>
          <a:p>
            <a:pPr marL="214313" indent="-214313">
              <a:buFont typeface="Arial" panose="020B0604020202020204" pitchFamily="34" charset="0"/>
              <a:buChar char="•"/>
            </a:pPr>
            <a:r>
              <a:rPr lang="en-US" sz="1200" dirty="0">
                <a:solidFill>
                  <a:srgbClr val="00246C"/>
                </a:solidFill>
                <a:latin typeface="+mj-lt"/>
              </a:rPr>
              <a:t>Lachlan </a:t>
            </a:r>
            <a:r>
              <a:rPr lang="en-US" sz="1200" dirty="0" err="1">
                <a:solidFill>
                  <a:srgbClr val="00246C"/>
                </a:solidFill>
                <a:latin typeface="+mj-lt"/>
              </a:rPr>
              <a:t>Chartier</a:t>
            </a:r>
            <a:endParaRPr lang="en-US" sz="1200" dirty="0">
              <a:solidFill>
                <a:srgbClr val="00246C"/>
              </a:solidFill>
              <a:latin typeface="+mj-lt"/>
            </a:endParaRPr>
          </a:p>
          <a:p>
            <a:pPr marL="214313" indent="-214313">
              <a:buFont typeface="Arial" panose="020B0604020202020204" pitchFamily="34" charset="0"/>
              <a:buChar char="•"/>
            </a:pPr>
            <a:r>
              <a:rPr lang="en-US" sz="1200" dirty="0">
                <a:solidFill>
                  <a:srgbClr val="00246C"/>
                </a:solidFill>
                <a:latin typeface="+mj-lt"/>
              </a:rPr>
              <a:t>Benjamin James</a:t>
            </a:r>
          </a:p>
          <a:p>
            <a:pPr marL="214313" indent="-214313">
              <a:buFont typeface="Arial" panose="020B0604020202020204" pitchFamily="34" charset="0"/>
              <a:buChar char="•"/>
            </a:pPr>
            <a:r>
              <a:rPr lang="en-US" sz="1200" dirty="0">
                <a:solidFill>
                  <a:srgbClr val="00246C"/>
                </a:solidFill>
                <a:latin typeface="+mj-lt"/>
              </a:rPr>
              <a:t>Emily </a:t>
            </a:r>
            <a:r>
              <a:rPr lang="en-US" sz="1200" dirty="0" err="1">
                <a:solidFill>
                  <a:srgbClr val="00246C"/>
                </a:solidFill>
                <a:latin typeface="+mj-lt"/>
              </a:rPr>
              <a:t>Debrot</a:t>
            </a:r>
            <a:endParaRPr lang="en-US" sz="1200" dirty="0">
              <a:solidFill>
                <a:srgbClr val="00246C"/>
              </a:solidFill>
              <a:latin typeface="+mj-lt"/>
            </a:endParaRPr>
          </a:p>
          <a:p>
            <a:pPr marL="214313" indent="-214313">
              <a:buFont typeface="Arial" panose="020B0604020202020204" pitchFamily="34" charset="0"/>
              <a:buChar char="•"/>
            </a:pPr>
            <a:r>
              <a:rPr lang="en-US" sz="1200" dirty="0" err="1">
                <a:solidFill>
                  <a:srgbClr val="00246C"/>
                </a:solidFill>
                <a:latin typeface="+mj-lt"/>
              </a:rPr>
              <a:t>Stefania</a:t>
            </a:r>
            <a:r>
              <a:rPr lang="en-US" sz="1200" dirty="0">
                <a:solidFill>
                  <a:srgbClr val="00246C"/>
                </a:solidFill>
                <a:latin typeface="+mj-lt"/>
              </a:rPr>
              <a:t> </a:t>
            </a:r>
            <a:r>
              <a:rPr lang="en-US" sz="1200" dirty="0" err="1">
                <a:solidFill>
                  <a:srgbClr val="00246C"/>
                </a:solidFill>
                <a:latin typeface="+mj-lt"/>
              </a:rPr>
              <a:t>Peracchi</a:t>
            </a:r>
            <a:endParaRPr lang="en-US" sz="1200" dirty="0">
              <a:solidFill>
                <a:srgbClr val="00246C"/>
              </a:solidFill>
              <a:latin typeface="+mj-lt"/>
            </a:endParaRPr>
          </a:p>
          <a:p>
            <a:pPr marL="214313" indent="-214313">
              <a:buFont typeface="Arial" panose="020B0604020202020204" pitchFamily="34" charset="0"/>
              <a:buChar char="•"/>
            </a:pPr>
            <a:r>
              <a:rPr lang="en-US" sz="1200" dirty="0">
                <a:solidFill>
                  <a:srgbClr val="00246C"/>
                </a:solidFill>
                <a:latin typeface="+mj-lt"/>
              </a:rPr>
              <a:t>James Vohradsky</a:t>
            </a:r>
          </a:p>
          <a:p>
            <a:pPr marL="214313" indent="-214313">
              <a:buFont typeface="Arial" panose="020B0604020202020204" pitchFamily="34" charset="0"/>
              <a:buChar char="•"/>
            </a:pPr>
            <a:r>
              <a:rPr lang="en-US" sz="1200" dirty="0">
                <a:solidFill>
                  <a:srgbClr val="00246C"/>
                </a:solidFill>
                <a:latin typeface="+mj-lt"/>
              </a:rPr>
              <a:t>Vladimir Pan</a:t>
            </a:r>
          </a:p>
          <a:p>
            <a:pPr marL="214313" indent="-214313">
              <a:buFont typeface="Arial" panose="020B0604020202020204" pitchFamily="34" charset="0"/>
              <a:buChar char="•"/>
            </a:pPr>
            <a:r>
              <a:rPr lang="en-US" sz="1200" dirty="0">
                <a:solidFill>
                  <a:srgbClr val="00246C"/>
                </a:solidFill>
                <a:latin typeface="+mj-lt"/>
              </a:rPr>
              <a:t>Federico Pagani</a:t>
            </a:r>
          </a:p>
        </p:txBody>
      </p:sp>
      <p:sp>
        <p:nvSpPr>
          <p:cNvPr id="27" name="Rectangle 26"/>
          <p:cNvSpPr/>
          <p:nvPr/>
        </p:nvSpPr>
        <p:spPr>
          <a:xfrm>
            <a:off x="0" y="4999482"/>
            <a:ext cx="9144000" cy="144018"/>
          </a:xfrm>
          <a:prstGeom prst="rect">
            <a:avLst/>
          </a:prstGeom>
          <a:solidFill>
            <a:srgbClr val="042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p>
        </p:txBody>
      </p:sp>
      <p:sp>
        <p:nvSpPr>
          <p:cNvPr id="28" name="Rectangle 27"/>
          <p:cNvSpPr/>
          <p:nvPr/>
        </p:nvSpPr>
        <p:spPr>
          <a:xfrm>
            <a:off x="0" y="570490"/>
            <a:ext cx="9144000" cy="34289"/>
          </a:xfrm>
          <a:prstGeom prst="rect">
            <a:avLst/>
          </a:prstGeom>
          <a:solidFill>
            <a:srgbClr val="0423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1350"/>
          </a:p>
        </p:txBody>
      </p:sp>
      <p:pic>
        <p:nvPicPr>
          <p:cNvPr id="3074" name="Picture 2" descr="Image result for ncri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8761" y="775015"/>
            <a:ext cx="770184" cy="55639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Image result for sintef log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479595" y="1594463"/>
            <a:ext cx="464860" cy="46486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p:cNvPicPr>
          <p:nvPr/>
        </p:nvPicPr>
        <p:blipFill>
          <a:blip r:embed="rId8"/>
          <a:stretch>
            <a:fillRect/>
          </a:stretch>
        </p:blipFill>
        <p:spPr>
          <a:xfrm>
            <a:off x="6457516" y="750973"/>
            <a:ext cx="779480" cy="729260"/>
          </a:xfrm>
          <a:prstGeom prst="rect">
            <a:avLst/>
          </a:prstGeom>
        </p:spPr>
      </p:pic>
      <p:pic>
        <p:nvPicPr>
          <p:cNvPr id="3078" name="Picture 6" descr="Image result for ARC australian"/>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83924" y="803560"/>
            <a:ext cx="811790" cy="5048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flipH="1">
            <a:off x="313734" y="4537368"/>
            <a:ext cx="6605377" cy="323165"/>
          </a:xfrm>
          <a:prstGeom prst="rect">
            <a:avLst/>
          </a:prstGeom>
          <a:noFill/>
        </p:spPr>
        <p:txBody>
          <a:bodyPr wrap="square" rtlCol="0">
            <a:spAutoFit/>
          </a:bodyPr>
          <a:lstStyle/>
          <a:p>
            <a:r>
              <a:rPr lang="en-US" sz="1500" dirty="0">
                <a:latin typeface="+mj-lt"/>
              </a:rPr>
              <a:t>Presented works are under leadership of Distinguished Professor Anatoly Rozenfeld</a:t>
            </a:r>
            <a:endParaRPr lang="en-AU" sz="1500" dirty="0">
              <a:latin typeface="+mj-lt"/>
            </a:endParaRPr>
          </a:p>
        </p:txBody>
      </p:sp>
      <p:pic>
        <p:nvPicPr>
          <p:cNvPr id="5" name="Picture 4"/>
          <p:cNvPicPr>
            <a:picLocks noChangeAspect="1"/>
          </p:cNvPicPr>
          <p:nvPr/>
        </p:nvPicPr>
        <p:blipFill>
          <a:blip r:embed="rId10"/>
          <a:stretch>
            <a:fillRect/>
          </a:stretch>
        </p:blipFill>
        <p:spPr>
          <a:xfrm>
            <a:off x="4318849" y="744787"/>
            <a:ext cx="2045123" cy="1574254"/>
          </a:xfrm>
          <a:prstGeom prst="rect">
            <a:avLst/>
          </a:prstGeom>
        </p:spPr>
      </p:pic>
      <p:pic>
        <p:nvPicPr>
          <p:cNvPr id="7" name="Picture 6"/>
          <p:cNvPicPr>
            <a:picLocks noChangeAspect="1"/>
          </p:cNvPicPr>
          <p:nvPr/>
        </p:nvPicPr>
        <p:blipFill>
          <a:blip r:embed="rId11"/>
          <a:stretch>
            <a:fillRect/>
          </a:stretch>
        </p:blipFill>
        <p:spPr>
          <a:xfrm>
            <a:off x="168913" y="748238"/>
            <a:ext cx="1856666" cy="1578873"/>
          </a:xfrm>
          <a:prstGeom prst="rect">
            <a:avLst/>
          </a:prstGeom>
        </p:spPr>
      </p:pic>
      <p:sp>
        <p:nvSpPr>
          <p:cNvPr id="29" name="TextBox 28"/>
          <p:cNvSpPr txBox="1"/>
          <p:nvPr/>
        </p:nvSpPr>
        <p:spPr>
          <a:xfrm>
            <a:off x="4474151" y="2327112"/>
            <a:ext cx="1961867" cy="461663"/>
          </a:xfrm>
          <a:prstGeom prst="rect">
            <a:avLst/>
          </a:prstGeom>
          <a:solidFill>
            <a:schemeClr val="bg1"/>
          </a:solidFill>
        </p:spPr>
        <p:txBody>
          <a:bodyPr wrap="square" lIns="91438" tIns="45719" rIns="91438" bIns="45719" rtlCol="0">
            <a:spAutoFit/>
          </a:bodyPr>
          <a:lstStyle/>
          <a:p>
            <a:pPr algn="ctr"/>
            <a:r>
              <a:rPr lang="en-US" sz="1200" dirty="0">
                <a:latin typeface="+mj-lt"/>
              </a:rPr>
              <a:t>PSI proton therapy, Switzerland</a:t>
            </a:r>
          </a:p>
        </p:txBody>
      </p:sp>
      <p:pic>
        <p:nvPicPr>
          <p:cNvPr id="30" name="Picture 2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07579" y="1558057"/>
            <a:ext cx="523304" cy="523304"/>
          </a:xfrm>
          <a:prstGeom prst="rect">
            <a:avLst/>
          </a:prstGeom>
        </p:spPr>
      </p:pic>
      <p:pic>
        <p:nvPicPr>
          <p:cNvPr id="31" name="Picture 2" descr="Image result for esa logo"/>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94008" y="1500189"/>
            <a:ext cx="639041" cy="6390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14"/>
          <a:stretch>
            <a:fillRect/>
          </a:stretch>
        </p:blipFill>
        <p:spPr>
          <a:xfrm>
            <a:off x="8322121" y="1411949"/>
            <a:ext cx="773593" cy="773593"/>
          </a:xfrm>
          <a:prstGeom prst="rect">
            <a:avLst/>
          </a:prstGeom>
        </p:spPr>
      </p:pic>
    </p:spTree>
    <p:extLst>
      <p:ext uri="{BB962C8B-B14F-4D97-AF65-F5344CB8AC3E}">
        <p14:creationId xmlns:p14="http://schemas.microsoft.com/office/powerpoint/2010/main" val="546565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303" y="182716"/>
            <a:ext cx="7279974" cy="635095"/>
          </a:xfrm>
        </p:spPr>
        <p:txBody>
          <a:bodyPr/>
          <a:lstStyle/>
          <a:p>
            <a:r>
              <a:rPr lang="en-US" dirty="0" smtClean="0">
                <a:latin typeface="Arial" panose="020B0604020202020204" pitchFamily="34" charset="0"/>
                <a:cs typeface="Arial" panose="020B0604020202020204" pitchFamily="34" charset="0"/>
              </a:rPr>
              <a:t>Conclusion</a:t>
            </a:r>
            <a:endParaRPr lang="en-AU"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210207" y="857552"/>
            <a:ext cx="8765627" cy="3502245"/>
          </a:xfrm>
        </p:spPr>
        <p:txBody>
          <a:bodyPr>
            <a:normAutofit fontScale="92500"/>
          </a:bodyPr>
          <a:lstStyle/>
          <a:p>
            <a:r>
              <a:rPr lang="en-AU" dirty="0" smtClean="0"/>
              <a:t>Portable, low power  SOI </a:t>
            </a:r>
            <a:r>
              <a:rPr lang="en-AU" dirty="0" err="1">
                <a:solidFill>
                  <a:schemeClr val="tx1"/>
                </a:solidFill>
              </a:rPr>
              <a:t>microdosimeter</a:t>
            </a:r>
            <a:r>
              <a:rPr lang="en-AU" dirty="0">
                <a:solidFill>
                  <a:schemeClr val="tx1"/>
                </a:solidFill>
              </a:rPr>
              <a:t> utilizing 3D detector technology </a:t>
            </a:r>
            <a:r>
              <a:rPr lang="en-AU" dirty="0"/>
              <a:t>was </a:t>
            </a:r>
            <a:r>
              <a:rPr lang="en-AU" dirty="0" smtClean="0"/>
              <a:t>developed and introduced  </a:t>
            </a:r>
            <a:r>
              <a:rPr lang="en-AU" dirty="0"/>
              <a:t>for particle therapy </a:t>
            </a:r>
            <a:r>
              <a:rPr lang="en-AU" dirty="0" smtClean="0"/>
              <a:t>QA</a:t>
            </a:r>
          </a:p>
          <a:p>
            <a:r>
              <a:rPr lang="en-US" dirty="0" err="1" smtClean="0"/>
              <a:t>Microdosimetric</a:t>
            </a:r>
            <a:r>
              <a:rPr lang="en-US" dirty="0" smtClean="0"/>
              <a:t> property of </a:t>
            </a:r>
            <a:r>
              <a:rPr lang="en-US" baseline="30000" dirty="0" smtClean="0"/>
              <a:t>2</a:t>
            </a:r>
            <a:r>
              <a:rPr lang="en-US" dirty="0" smtClean="0"/>
              <a:t>H, </a:t>
            </a:r>
            <a:r>
              <a:rPr lang="en-US" baseline="30000" dirty="0" smtClean="0"/>
              <a:t>4</a:t>
            </a:r>
            <a:r>
              <a:rPr lang="en-US" dirty="0" smtClean="0"/>
              <a:t>He, </a:t>
            </a:r>
            <a:r>
              <a:rPr lang="en-US" baseline="30000" dirty="0" smtClean="0"/>
              <a:t>12</a:t>
            </a:r>
            <a:r>
              <a:rPr lang="en-US" dirty="0" smtClean="0"/>
              <a:t>C, </a:t>
            </a:r>
            <a:r>
              <a:rPr lang="en-US" baseline="30000" dirty="0" smtClean="0"/>
              <a:t>14</a:t>
            </a:r>
            <a:r>
              <a:rPr lang="en-US" dirty="0" smtClean="0"/>
              <a:t>N, </a:t>
            </a:r>
            <a:r>
              <a:rPr lang="en-US" baseline="30000" dirty="0" smtClean="0"/>
              <a:t>16</a:t>
            </a:r>
            <a:r>
              <a:rPr lang="en-US" dirty="0" smtClean="0"/>
              <a:t>O, </a:t>
            </a:r>
            <a:r>
              <a:rPr lang="en-US" baseline="30000" dirty="0" smtClean="0"/>
              <a:t>20</a:t>
            </a:r>
            <a:r>
              <a:rPr lang="en-US" dirty="0" smtClean="0"/>
              <a:t>Ne and </a:t>
            </a:r>
            <a:r>
              <a:rPr lang="en-US" baseline="30000" dirty="0" smtClean="0"/>
              <a:t>56</a:t>
            </a:r>
            <a:r>
              <a:rPr lang="en-US" dirty="0" smtClean="0"/>
              <a:t>Fe ion beams were investigated with SOI </a:t>
            </a:r>
            <a:r>
              <a:rPr lang="en-US" dirty="0" err="1" smtClean="0"/>
              <a:t>microdosimeters</a:t>
            </a:r>
            <a:endParaRPr lang="en-US" dirty="0" smtClean="0"/>
          </a:p>
          <a:p>
            <a:r>
              <a:rPr lang="en-US" dirty="0" smtClean="0"/>
              <a:t>Good agreement between cell experiment SF and predicted by SOI </a:t>
            </a:r>
            <a:r>
              <a:rPr lang="en-US" dirty="0" err="1" smtClean="0"/>
              <a:t>microdosimeter</a:t>
            </a:r>
            <a:r>
              <a:rPr lang="en-US" dirty="0" smtClean="0"/>
              <a:t> for  </a:t>
            </a:r>
            <a:r>
              <a:rPr lang="en-US" dirty="0"/>
              <a:t>3 cell </a:t>
            </a:r>
            <a:r>
              <a:rPr lang="en-US" dirty="0" smtClean="0"/>
              <a:t>  lines was demonstrated  </a:t>
            </a:r>
          </a:p>
          <a:p>
            <a:r>
              <a:rPr lang="en-US" dirty="0" smtClean="0"/>
              <a:t>Ability for </a:t>
            </a:r>
            <a:r>
              <a:rPr lang="en-US" dirty="0" err="1" smtClean="0"/>
              <a:t>microdosimetry</a:t>
            </a:r>
            <a:r>
              <a:rPr lang="en-US" dirty="0" smtClean="0"/>
              <a:t> in PBS delivery without pile up</a:t>
            </a:r>
          </a:p>
          <a:p>
            <a:r>
              <a:rPr lang="en-US" dirty="0" smtClean="0"/>
              <a:t>Practical for LET</a:t>
            </a:r>
            <a:r>
              <a:rPr lang="en-US" baseline="-25000" dirty="0" smtClean="0"/>
              <a:t>D</a:t>
            </a:r>
            <a:r>
              <a:rPr lang="en-US" dirty="0" smtClean="0"/>
              <a:t> based TPS verification in proton therapy</a:t>
            </a:r>
          </a:p>
          <a:p>
            <a:r>
              <a:rPr lang="en-US" dirty="0" smtClean="0"/>
              <a:t>SOI </a:t>
            </a:r>
            <a:r>
              <a:rPr lang="en-US" dirty="0" err="1" smtClean="0"/>
              <a:t>microdosimetry</a:t>
            </a:r>
            <a:r>
              <a:rPr lang="en-US" dirty="0" smtClean="0"/>
              <a:t> useful for </a:t>
            </a:r>
            <a:r>
              <a:rPr lang="en-US" i="1" dirty="0" smtClean="0"/>
              <a:t>in </a:t>
            </a:r>
            <a:r>
              <a:rPr lang="en-US" i="1" dirty="0" err="1" smtClean="0"/>
              <a:t>citu</a:t>
            </a:r>
            <a:r>
              <a:rPr lang="en-US" i="1" dirty="0" smtClean="0"/>
              <a:t> </a:t>
            </a:r>
            <a:r>
              <a:rPr lang="en-US" dirty="0" smtClean="0"/>
              <a:t>spacecraft shielding evaluation and low dose equivalent rate measurements in GCR analog environment</a:t>
            </a:r>
          </a:p>
          <a:p>
            <a:r>
              <a:rPr lang="en-US" dirty="0" smtClean="0"/>
              <a:t>Further work to be done on 3D SV reducing to 1</a:t>
            </a:r>
            <a:r>
              <a:rPr lang="en-US" dirty="0" smtClean="0">
                <a:latin typeface="Symbol" panose="05050102010706020507" pitchFamily="18" charset="2"/>
              </a:rPr>
              <a:t>m</a:t>
            </a:r>
            <a:r>
              <a:rPr lang="en-US" dirty="0" smtClean="0"/>
              <a:t>m and extending of dynamic range of  electronic</a:t>
            </a:r>
          </a:p>
          <a:p>
            <a:endParaRPr lang="en-AU" dirty="0" smtClean="0"/>
          </a:p>
          <a:p>
            <a:endParaRPr lang="en-AU" dirty="0"/>
          </a:p>
        </p:txBody>
      </p:sp>
      <p:sp>
        <p:nvSpPr>
          <p:cNvPr id="4" name="Footer Placeholder 3"/>
          <p:cNvSpPr>
            <a:spLocks noGrp="1"/>
          </p:cNvSpPr>
          <p:nvPr>
            <p:ph type="ftr" sz="quarter" idx="10"/>
          </p:nvPr>
        </p:nvSpPr>
        <p:spPr/>
        <p:txBody>
          <a:bodyPr/>
          <a:lstStyle/>
          <a:p>
            <a:r>
              <a:rPr lang="en-US" dirty="0" smtClean="0"/>
              <a:t>Document title</a:t>
            </a:r>
            <a:endParaRPr lang="en-US" dirty="0"/>
          </a:p>
        </p:txBody>
      </p:sp>
      <p:sp>
        <p:nvSpPr>
          <p:cNvPr id="5" name="Slide Number Placeholder 4"/>
          <p:cNvSpPr>
            <a:spLocks noGrp="1"/>
          </p:cNvSpPr>
          <p:nvPr>
            <p:ph type="sldNum" sz="quarter" idx="11"/>
          </p:nvPr>
        </p:nvSpPr>
        <p:spPr/>
        <p:txBody>
          <a:bodyPr/>
          <a:lstStyle/>
          <a:p>
            <a:fld id="{DA7B4246-FDFA-7E4C-A54D-095A75DA82FF}" type="slidenum">
              <a:rPr lang="en-US" smtClean="0"/>
              <a:pPr/>
              <a:t>34</a:t>
            </a:fld>
            <a:endParaRPr lang="en-US" dirty="0"/>
          </a:p>
        </p:txBody>
      </p:sp>
      <p:sp>
        <p:nvSpPr>
          <p:cNvPr id="6" name="TextBox 5"/>
          <p:cNvSpPr txBox="1"/>
          <p:nvPr/>
        </p:nvSpPr>
        <p:spPr>
          <a:xfrm>
            <a:off x="210207" y="4410275"/>
            <a:ext cx="7809186" cy="338554"/>
          </a:xfrm>
          <a:prstGeom prst="rect">
            <a:avLst/>
          </a:prstGeom>
          <a:noFill/>
        </p:spPr>
        <p:txBody>
          <a:bodyPr wrap="square" rtlCol="0">
            <a:spAutoFit/>
          </a:bodyPr>
          <a:lstStyle/>
          <a:p>
            <a:r>
              <a:rPr lang="en-US" sz="1600" b="1" dirty="0" smtClean="0"/>
              <a:t>For contact </a:t>
            </a:r>
            <a:r>
              <a:rPr lang="en-US" sz="1600" dirty="0" smtClean="0"/>
              <a:t>: Anatoly Rosenfeld, E: anatoly@uow.edu.au</a:t>
            </a:r>
            <a:endParaRPr lang="en-AU" sz="1600" dirty="0"/>
          </a:p>
        </p:txBody>
      </p:sp>
    </p:spTree>
    <p:extLst>
      <p:ext uri="{BB962C8B-B14F-4D97-AF65-F5344CB8AC3E}">
        <p14:creationId xmlns:p14="http://schemas.microsoft.com/office/powerpoint/2010/main" val="12347789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7.6|11.5|22.1|1.7|29.8"/>
</p:tagLst>
</file>

<file path=ppt/theme/theme1.xml><?xml version="1.0" encoding="utf-8"?>
<a:theme xmlns:a="http://schemas.openxmlformats.org/drawingml/2006/main" name="Office Theme">
  <a:themeElements>
    <a:clrScheme name="new UOW brand">
      <a:dk1>
        <a:sysClr val="windowText" lastClr="000000"/>
      </a:dk1>
      <a:lt1>
        <a:sysClr val="window" lastClr="FFFFFF"/>
      </a:lt1>
      <a:dk2>
        <a:srgbClr val="0C2340"/>
      </a:dk2>
      <a:lt2>
        <a:srgbClr val="D9D9D6"/>
      </a:lt2>
      <a:accent1>
        <a:srgbClr val="0033CC"/>
      </a:accent1>
      <a:accent2>
        <a:srgbClr val="E10600"/>
      </a:accent2>
      <a:accent3>
        <a:srgbClr val="0C2340"/>
      </a:accent3>
      <a:accent4>
        <a:srgbClr val="FFFFFF"/>
      </a:accent4>
      <a:accent5>
        <a:srgbClr val="000000"/>
      </a:accent5>
      <a:accent6>
        <a:srgbClr val="FFFFFF"/>
      </a:accent6>
      <a:hlink>
        <a:srgbClr val="245397"/>
      </a:hlink>
      <a:folHlink>
        <a:srgbClr val="4195D3"/>
      </a:folHlink>
    </a:clrScheme>
    <a:fontScheme name="2016 UOW Brand">
      <a:majorFont>
        <a:latin typeface="Times New Roman"/>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6536</TotalTime>
  <Words>3539</Words>
  <Application>Microsoft Office PowerPoint</Application>
  <PresentationFormat>On-screen Show (16:9)</PresentationFormat>
  <Paragraphs>543</Paragraphs>
  <Slides>34</Slides>
  <Notes>15</Notes>
  <HiddenSlides>1</HiddenSlides>
  <MMClips>1</MMClips>
  <ScaleCrop>false</ScaleCrop>
  <HeadingPairs>
    <vt:vector size="8" baseType="variant">
      <vt:variant>
        <vt:lpstr>Fonts Used</vt:lpstr>
      </vt:variant>
      <vt:variant>
        <vt:i4>21</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57" baseType="lpstr">
      <vt:lpstr>MS PGothic</vt:lpstr>
      <vt:lpstr>Agency FB</vt:lpstr>
      <vt:lpstr>Arial</vt:lpstr>
      <vt:lpstr>Calibri</vt:lpstr>
      <vt:lpstr>Cambria Math</vt:lpstr>
      <vt:lpstr>cmr12</vt:lpstr>
      <vt:lpstr>Flamauow Book</vt:lpstr>
      <vt:lpstr>Flamauow Semicond Medium</vt:lpstr>
      <vt:lpstr>Lucida Sans Unicode</vt:lpstr>
      <vt:lpstr>Lucinda S</vt:lpstr>
      <vt:lpstr>メイリオ</vt:lpstr>
      <vt:lpstr>Montserrat</vt:lpstr>
      <vt:lpstr>ＭＳ Ｐ明朝</vt:lpstr>
      <vt:lpstr>Palatino</vt:lpstr>
      <vt:lpstr>PMingLiU</vt:lpstr>
      <vt:lpstr>Symbol</vt:lpstr>
      <vt:lpstr>Tahoma</vt:lpstr>
      <vt:lpstr>Times New Roman</vt:lpstr>
      <vt:lpstr>Verdana</vt:lpstr>
      <vt:lpstr>Wingdings</vt:lpstr>
      <vt:lpstr>Wingdings 3</vt:lpstr>
      <vt:lpstr>Office Theme</vt:lpstr>
      <vt:lpstr>数式</vt:lpstr>
      <vt:lpstr>Recent advancements in solid-state dosimetry technologies for radiation therapy and space applications </vt:lpstr>
      <vt:lpstr>PowerPoint Presentation</vt:lpstr>
      <vt:lpstr>Meet the CMRP microdosimetry team </vt:lpstr>
      <vt:lpstr>Outline</vt:lpstr>
      <vt:lpstr>Advantages of Heavy Ion Therapy </vt:lpstr>
      <vt:lpstr>Microdosimetry</vt:lpstr>
      <vt:lpstr>PowerPoint Presentation</vt:lpstr>
      <vt:lpstr>PowerPoint Presentation</vt:lpstr>
      <vt:lpstr>PowerPoint Presentation</vt:lpstr>
      <vt:lpstr>PowerPoint Presentation</vt:lpstr>
      <vt:lpstr>PowerPoint Presentation</vt:lpstr>
      <vt:lpstr>        Assumption of MK model</vt:lpstr>
      <vt:lpstr>PowerPoint Presentation</vt:lpstr>
      <vt:lpstr>PowerPoint Presentation</vt:lpstr>
      <vt:lpstr>Heavy Ion Medical Accelerator in Chiba HIMAC, Japan</vt:lpstr>
      <vt:lpstr>400MeV/u 16O Ion Irradiation</vt:lpstr>
      <vt:lpstr>PowerPoint Presentation</vt:lpstr>
      <vt:lpstr>PowerPoint Presentation</vt:lpstr>
      <vt:lpstr>PowerPoint Presentation</vt:lpstr>
      <vt:lpstr>PowerPoint Presentation</vt:lpstr>
      <vt:lpstr>SF: MicroPlus predicted vs TPS</vt:lpstr>
      <vt:lpstr>Fast proton range verification in perspex</vt:lpstr>
      <vt:lpstr>PowerPoint Presentation</vt:lpstr>
      <vt:lpstr>PowerPoint Presentation</vt:lpstr>
      <vt:lpstr>Study the shielding properties of component materials of the ISS/Columbus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Acknowledgements</vt:lpstr>
      <vt:lpstr>Conclusion</vt:lpstr>
    </vt:vector>
  </TitlesOfParts>
  <Company>UOW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UOW 2016 template</dc:title>
  <dc:creator>Barb Forlano</dc:creator>
  <cp:lastModifiedBy>Anatoly Rozenfeld</cp:lastModifiedBy>
  <cp:revision>478</cp:revision>
  <cp:lastPrinted>2016-01-28T23:16:16Z</cp:lastPrinted>
  <dcterms:created xsi:type="dcterms:W3CDTF">2016-01-22T04:47:59Z</dcterms:created>
  <dcterms:modified xsi:type="dcterms:W3CDTF">2020-10-22T21:25:45Z</dcterms:modified>
</cp:coreProperties>
</file>