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  <p:sldMasterId id="2147483853" r:id="rId2"/>
    <p:sldMasterId id="2147483865" r:id="rId3"/>
    <p:sldMasterId id="2147483877" r:id="rId4"/>
    <p:sldMasterId id="2147483889" r:id="rId5"/>
    <p:sldMasterId id="2147483901" r:id="rId6"/>
    <p:sldMasterId id="2147483913" r:id="rId7"/>
  </p:sldMasterIdLst>
  <p:notesMasterIdLst>
    <p:notesMasterId r:id="rId32"/>
  </p:notesMasterIdLst>
  <p:handoutMasterIdLst>
    <p:handoutMasterId r:id="rId33"/>
  </p:handoutMasterIdLst>
  <p:sldIdLst>
    <p:sldId id="310" r:id="rId8"/>
    <p:sldId id="311" r:id="rId9"/>
    <p:sldId id="345" r:id="rId10"/>
    <p:sldId id="369" r:id="rId11"/>
    <p:sldId id="379" r:id="rId12"/>
    <p:sldId id="337" r:id="rId13"/>
    <p:sldId id="339" r:id="rId14"/>
    <p:sldId id="365" r:id="rId15"/>
    <p:sldId id="380" r:id="rId16"/>
    <p:sldId id="376" r:id="rId17"/>
    <p:sldId id="386" r:id="rId18"/>
    <p:sldId id="389" r:id="rId19"/>
    <p:sldId id="390" r:id="rId20"/>
    <p:sldId id="378" r:id="rId21"/>
    <p:sldId id="382" r:id="rId22"/>
    <p:sldId id="383" r:id="rId23"/>
    <p:sldId id="387" r:id="rId24"/>
    <p:sldId id="384" r:id="rId25"/>
    <p:sldId id="377" r:id="rId26"/>
    <p:sldId id="385" r:id="rId27"/>
    <p:sldId id="370" r:id="rId28"/>
    <p:sldId id="388" r:id="rId29"/>
    <p:sldId id="348" r:id="rId30"/>
    <p:sldId id="375" r:id="rId31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umimoji="1"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BACC631F-2EA0-2642-BA63-0783E7451BBC}">
          <p14:sldIdLst>
            <p14:sldId id="310"/>
            <p14:sldId id="311"/>
          </p14:sldIdLst>
        </p14:section>
        <p14:section name="Introduction" id="{D7E3ED7B-8AD5-0C4A-9E24-CF7B9C341E91}">
          <p14:sldIdLst>
            <p14:sldId id="345"/>
            <p14:sldId id="369"/>
          </p14:sldIdLst>
        </p14:section>
        <p14:section name="Monitor system for 1MW" id="{3EBADFCC-5513-A741-92A8-F89C01C2B5C5}">
          <p14:sldIdLst>
            <p14:sldId id="379"/>
            <p14:sldId id="337"/>
            <p14:sldId id="339"/>
            <p14:sldId id="365"/>
          </p14:sldIdLst>
        </p14:section>
        <p14:section name="Beam flattening system" id="{E53954B9-2140-2141-A25B-869E6CE333A6}">
          <p14:sldIdLst>
            <p14:sldId id="380"/>
            <p14:sldId id="376"/>
            <p14:sldId id="386"/>
            <p14:sldId id="389"/>
            <p14:sldId id="390"/>
            <p14:sldId id="378"/>
            <p14:sldId id="382"/>
          </p14:sldIdLst>
        </p14:section>
        <p14:section name="Development new monitor" id="{96DC03DC-5AD3-0B46-85CF-B9376E1F7BA2}">
          <p14:sldIdLst>
            <p14:sldId id="383"/>
            <p14:sldId id="387"/>
            <p14:sldId id="384"/>
            <p14:sldId id="377"/>
            <p14:sldId id="385"/>
            <p14:sldId id="370"/>
            <p14:sldId id="388"/>
          </p14:sldIdLst>
        </p14:section>
        <p14:section name="Summary" id="{CA327AAD-4A57-F248-9D6A-64CB008EA3D6}">
          <p14:sldIdLst>
            <p14:sldId id="348"/>
            <p14:sldId id="3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FF00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テーマ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0A1B5D5-9B99-4C35-A422-299274C87663}" styleName="中間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-1472" y="-96"/>
      </p:cViewPr>
      <p:guideLst>
        <p:guide orient="horz" pos="21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DE9AC-17F7-0143-8849-445BFA2FB70F}" type="datetimeFigureOut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D462E-B5C5-1945-8F16-AC2FBEF706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922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fld id="{1AB23F9D-7F94-194B-892B-53FCE8A1292A}" type="datetimeFigureOut">
              <a:rPr lang="ja-JP" altLang="en-US"/>
              <a:pPr/>
              <a:t>15/09/16</a:t>
            </a:fld>
            <a:endParaRPr lang="en-US" altLang="ja-JP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fld id="{8D654845-3C38-2144-8176-F1368F213550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8908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47AD87-B964-614D-A364-20026D0E1768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9F163-E64C-6844-8678-F5625C79B806}" type="slidenum">
              <a:rPr lang="ja-JP" altLang="en-US" smtClean="0"/>
              <a:pPr/>
              <a:t>‹#›</a:t>
            </a:fld>
            <a:endParaRPr lang="en-US" altLang="ja-JP"/>
          </a:p>
        </p:txBody>
      </p:sp>
      <p:pic>
        <p:nvPicPr>
          <p:cNvPr id="7" name="図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7625" y="0"/>
            <a:ext cx="9144000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94175"/>
            <a:ext cx="91440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スライド番号プレースホルダー 11"/>
          <p:cNvSpPr txBox="1">
            <a:spLocks/>
          </p:cNvSpPr>
          <p:nvPr userDrawn="1"/>
        </p:nvSpPr>
        <p:spPr bwMode="auto">
          <a:xfrm>
            <a:off x="8459788" y="6356350"/>
            <a:ext cx="650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F3FFCB78-F706-3344-83FA-9DB38637076A}" type="slidenum">
              <a:rPr lang="ja-JP" altLang="en-US" sz="1400"/>
              <a:pPr algn="r" eaLnBrk="1" hangingPunct="1"/>
              <a:t>‹#›</a:t>
            </a:fld>
            <a:endParaRPr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2103977923"/>
      </p:ext>
    </p:extLst>
  </p:cSld>
  <p:clrMapOvr>
    <a:masterClrMapping/>
  </p:clrMapOvr>
  <p:transition xmlns:p14="http://schemas.microsoft.com/office/powerpoint/2010/main"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47323E-B414-2E42-B87C-0F9AD72BEB8C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1C20C-397C-BD40-BCAD-1A7DCFC642F6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00788597"/>
      </p:ext>
    </p:extLst>
  </p:cSld>
  <p:clrMapOvr>
    <a:masterClrMapping/>
  </p:clrMapOvr>
  <p:transition xmlns:p14="http://schemas.microsoft.com/office/powerpoint/2010/main"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5AFBA8-CE1C-4947-8240-1633055EE374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FF1DF-18CB-1042-9B47-E9BAD47171FC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0227154"/>
      </p:ext>
    </p:extLst>
  </p:cSld>
  <p:clrMapOvr>
    <a:masterClrMapping/>
  </p:clrMapOvr>
  <p:transition xmlns:p14="http://schemas.microsoft.com/office/powerpoint/2010/main"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23850" y="981075"/>
            <a:ext cx="402748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03738" y="981075"/>
            <a:ext cx="4029075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DEAC40-96BF-EE47-BF40-9B8A2E18C751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4BD79-5171-E244-ADC5-7C9A6FC45CE4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79053716"/>
      </p:ext>
    </p:extLst>
  </p:cSld>
  <p:clrMapOvr>
    <a:masterClrMapping/>
  </p:clrMapOvr>
  <p:transition xmlns:p14="http://schemas.microsoft.com/office/powerpoint/2010/main"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3F113C-CCDF-7E4B-8FD7-3FDEA32DB62D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E5376-5630-C74F-B3FC-081700E0FB3D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5805614"/>
      </p:ext>
    </p:extLst>
  </p:cSld>
  <p:clrMapOvr>
    <a:masterClrMapping/>
  </p:clrMapOvr>
  <p:transition xmlns:p14="http://schemas.microsoft.com/office/powerpoint/2010/main"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226E12-AA8A-8C45-97F7-9A44D23B2B96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732D22-66C4-A34D-9258-9F265EFB297E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82450014"/>
      </p:ext>
    </p:extLst>
  </p:cSld>
  <p:clrMapOvr>
    <a:masterClrMapping/>
  </p:clrMapOvr>
  <p:transition xmlns:p14="http://schemas.microsoft.com/office/powerpoint/2010/main"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1C17C5-7990-4F46-B60D-6ECAEBD72B0F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3C71A-0414-BB46-A558-5CC99784AD50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81049768"/>
      </p:ext>
    </p:extLst>
  </p:cSld>
  <p:clrMapOvr>
    <a:masterClrMapping/>
  </p:clrMapOvr>
  <p:transition xmlns:p14="http://schemas.microsoft.com/office/powerpoint/2010/main"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E7534D-1BCE-F04A-875F-2BAD0C152DF1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6137B-599A-EB42-855F-F3F17E01B88F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31613372"/>
      </p:ext>
    </p:extLst>
  </p:cSld>
  <p:clrMapOvr>
    <a:masterClrMapping/>
  </p:clrMapOvr>
  <p:transition xmlns:p14="http://schemas.microsoft.com/office/powerpoint/2010/main"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プレースホルダーまでドラッグするかアイコンをクリックして図を追加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82502C-9452-794C-B39D-959AC87630BD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AF8D-2B4A-814B-98E9-36CC14B20FB3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35094739"/>
      </p:ext>
    </p:extLst>
  </p:cSld>
  <p:clrMapOvr>
    <a:masterClrMapping/>
  </p:clrMapOvr>
  <p:transition xmlns:p14="http://schemas.microsoft.com/office/powerpoint/2010/main"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8DA5F6-028D-C44F-9191-92FD2FE53BC7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6137B-599A-EB42-855F-F3F17E01B88F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53230130"/>
      </p:ext>
    </p:extLst>
  </p:cSld>
  <p:clrMapOvr>
    <a:masterClrMapping/>
  </p:clrMapOvr>
  <p:transition xmlns:p14="http://schemas.microsoft.com/office/powerpoint/2010/main"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445250" y="0"/>
            <a:ext cx="2087563" cy="60928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113462" cy="60928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E38823-83B7-AE43-AAA1-4553E3BC2F86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6137B-599A-EB42-855F-F3F17E01B88F}" type="slidenum">
              <a:rPr lang="ja-JP" altLang="en-US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30615433"/>
      </p:ext>
    </p:extLst>
  </p:cSld>
  <p:clrMapOvr>
    <a:masterClrMapping/>
  </p:clrMapOvr>
  <p:transition xmlns:p14="http://schemas.microsoft.com/office/powerpoint/2010/main"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8F379-03DA-5D46-9B5C-15FA87A58BF4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3C71A-0414-BB46-A558-5CC99784AD50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5315027"/>
      </p:ext>
    </p:extLst>
  </p:cSld>
  <p:clrMapOvr>
    <a:masterClrMapping/>
  </p:clrMapOvr>
  <p:transition xmlns:p14="http://schemas.microsoft.com/office/powerpoint/2010/main"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7CD2-8ADA-A94B-AAA0-E31482FE26B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51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F6DE-C14F-FA49-ACCB-F0A84490C99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904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369A-AA7D-1845-B9D5-AE171D5D307D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207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C535-A940-5243-BC8D-0B07ADEAAAAD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751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A806-9225-EF40-A3B6-50357C300359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931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FE7B3-A582-7B4F-90BD-3C15F86911F5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762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8E9F7-8BD9-8841-B502-0BDAAE3706C4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524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8CE1-4F18-F24D-9E94-0FC9081EB510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7932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59B-B361-5242-AECD-D9543FD2A257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768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CD27C-1F42-564F-9067-9F2C6163F2CA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403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7340F-66DA-EA43-BEE2-86F2D130B0AE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1520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89828B-3A52-954E-980F-2C7AF3B2FA5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977923"/>
      </p:ext>
    </p:extLst>
  </p:cSld>
  <p:clrMapOvr>
    <a:masterClrMapping/>
  </p:clrMapOvr>
  <p:transition xmlns:p14="http://schemas.microsoft.com/office/powerpoint/2010/main"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004AE6-9699-6749-90F8-ED5F86AD6BAF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788597"/>
      </p:ext>
    </p:extLst>
  </p:cSld>
  <p:clrMapOvr>
    <a:masterClrMapping/>
  </p:clrMapOvr>
  <p:transition xmlns:p14="http://schemas.microsoft.com/office/powerpoint/2010/main"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7F1075-5D67-BB43-8CCE-90A91189B7E5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227154"/>
      </p:ext>
    </p:extLst>
  </p:cSld>
  <p:clrMapOvr>
    <a:masterClrMapping/>
  </p:clrMapOvr>
  <p:transition xmlns:p14="http://schemas.microsoft.com/office/powerpoint/2010/main"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23850" y="981075"/>
            <a:ext cx="402748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03738" y="981075"/>
            <a:ext cx="4029075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D6CB1D-4709-2C4D-8447-FC000805C90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053716"/>
      </p:ext>
    </p:extLst>
  </p:cSld>
  <p:clrMapOvr>
    <a:masterClrMapping/>
  </p:clrMapOvr>
  <p:transition xmlns:p14="http://schemas.microsoft.com/office/powerpoint/2010/main"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A05B1D-7C85-6E4F-958F-3F7FF61CF1C7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805614"/>
      </p:ext>
    </p:extLst>
  </p:cSld>
  <p:clrMapOvr>
    <a:masterClrMapping/>
  </p:clrMapOvr>
  <p:transition xmlns:p14="http://schemas.microsoft.com/office/powerpoint/2010/main"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11FAE-94C0-784A-A227-AE7A7616F700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450014"/>
      </p:ext>
    </p:extLst>
  </p:cSld>
  <p:clrMapOvr>
    <a:masterClrMapping/>
  </p:clrMapOvr>
  <p:transition xmlns:p14="http://schemas.microsoft.com/office/powerpoint/2010/main"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0D7A00-B19B-5146-A326-CB951E72D2DB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049768"/>
      </p:ext>
    </p:extLst>
  </p:cSld>
  <p:clrMapOvr>
    <a:masterClrMapping/>
  </p:clrMapOvr>
  <p:transition xmlns:p14="http://schemas.microsoft.com/office/powerpoint/2010/main"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B4C21D-987C-D04A-9672-A991D714444F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613372"/>
      </p:ext>
    </p:extLst>
  </p:cSld>
  <p:clrMapOvr>
    <a:masterClrMapping/>
  </p:clrMapOvr>
  <p:transition xmlns:p14="http://schemas.microsoft.com/office/powerpoint/2010/main"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プレースホルダーまでドラッグするかアイコンをクリックして図を追加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BC0F97-09D5-714C-B296-2B6EB69CB8AF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094739"/>
      </p:ext>
    </p:extLst>
  </p:cSld>
  <p:clrMapOvr>
    <a:masterClrMapping/>
  </p:clrMapOvr>
  <p:transition xmlns:p14="http://schemas.microsoft.com/office/powerpoint/2010/main"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0EEBC4-39A8-694F-8DF6-F74E42E79D0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230130"/>
      </p:ext>
    </p:extLst>
  </p:cSld>
  <p:clrMapOvr>
    <a:masterClrMapping/>
  </p:clrMapOvr>
  <p:transition xmlns:p14="http://schemas.microsoft.com/office/powerpoint/2010/main"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445250" y="0"/>
            <a:ext cx="2087563" cy="60928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113462" cy="60928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7E5AD0-487A-F94B-A693-DA873E53B66B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615433"/>
      </p:ext>
    </p:extLst>
  </p:cSld>
  <p:clrMapOvr>
    <a:masterClrMapping/>
  </p:clrMapOvr>
  <p:transition xmlns:p14="http://schemas.microsoft.com/office/powerpoint/2010/main"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CBD89-6E92-0B44-9F95-D9F0717AADE1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514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9203-8303-C440-A183-CA51FCF9F688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9048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E2E6E-43E5-694D-9CB8-D72F4AA6167D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2070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ED15-5F56-4845-888D-C9DF5548C195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7514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2842-17DC-B840-92C3-9995B9BA355A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9317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CAEE9-C699-0842-9725-9B3DE040EEDE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762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8418-395B-F842-8A03-E788D210F5D4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5245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C977-AED2-704C-AE0E-F9E2A258740B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7932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F6BB3-9EE2-EC41-8E16-A160E76D03BD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7680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570E1-0BA2-684D-BEE0-09B45D6FC4F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4037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6BC3-451A-FE42-8587-C4323B507714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1520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CED864-06E6-AC4F-AC14-261463A0878C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977923"/>
      </p:ext>
    </p:extLst>
  </p:cSld>
  <p:clrMapOvr>
    <a:masterClrMapping/>
  </p:clrMapOvr>
  <p:transition xmlns:p14="http://schemas.microsoft.com/office/powerpoint/2010/main" spd="slow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EE5C4E-73B0-364C-9095-556F00FFE0E4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788597"/>
      </p:ext>
    </p:extLst>
  </p:cSld>
  <p:clrMapOvr>
    <a:masterClrMapping/>
  </p:clrMapOvr>
  <p:transition xmlns:p14="http://schemas.microsoft.com/office/powerpoint/2010/main" spd="slow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A6CA43-D37B-274D-BFCD-02B67747876C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0227154"/>
      </p:ext>
    </p:extLst>
  </p:cSld>
  <p:clrMapOvr>
    <a:masterClrMapping/>
  </p:clrMapOvr>
  <p:transition xmlns:p14="http://schemas.microsoft.com/office/powerpoint/2010/main" spd="slow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23850" y="981075"/>
            <a:ext cx="402748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03738" y="981075"/>
            <a:ext cx="4029075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86B583-6CAB-EF44-811A-13B1CEA3D5F5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053716"/>
      </p:ext>
    </p:extLst>
  </p:cSld>
  <p:clrMapOvr>
    <a:masterClrMapping/>
  </p:clrMapOvr>
  <p:transition xmlns:p14="http://schemas.microsoft.com/office/powerpoint/2010/main" spd="slow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23FE54-3516-F245-8D25-B3AA65AB385B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805614"/>
      </p:ext>
    </p:extLst>
  </p:cSld>
  <p:clrMapOvr>
    <a:masterClrMapping/>
  </p:clrMapOvr>
  <p:transition xmlns:p14="http://schemas.microsoft.com/office/powerpoint/2010/main" spd="slow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92348D-0CA6-C646-AECD-9AA40C45BCF1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450014"/>
      </p:ext>
    </p:extLst>
  </p:cSld>
  <p:clrMapOvr>
    <a:masterClrMapping/>
  </p:clrMapOvr>
  <p:transition xmlns:p14="http://schemas.microsoft.com/office/powerpoint/2010/main" spd="slow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DD11F2-9732-9C4D-8369-61577462DE04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049768"/>
      </p:ext>
    </p:extLst>
  </p:cSld>
  <p:clrMapOvr>
    <a:masterClrMapping/>
  </p:clrMapOvr>
  <p:transition xmlns:p14="http://schemas.microsoft.com/office/powerpoint/2010/main" spd="slow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972BA6-E6F4-5848-A815-844DFF2948E3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613372"/>
      </p:ext>
    </p:extLst>
  </p:cSld>
  <p:clrMapOvr>
    <a:masterClrMapping/>
  </p:clrMapOvr>
  <p:transition xmlns:p14="http://schemas.microsoft.com/office/powerpoint/2010/main" spd="slow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プレースホルダーまでドラッグするかアイコンをクリックして図を追加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ECE322-D9FD-A84B-A116-78D16BEF8BC0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094739"/>
      </p:ext>
    </p:extLst>
  </p:cSld>
  <p:clrMapOvr>
    <a:masterClrMapping/>
  </p:clrMapOvr>
  <p:transition xmlns:p14="http://schemas.microsoft.com/office/powerpoint/2010/main" spd="slow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6FD018-A095-5642-A06C-A2539FD9CC6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230130"/>
      </p:ext>
    </p:extLst>
  </p:cSld>
  <p:clrMapOvr>
    <a:masterClrMapping/>
  </p:clrMapOvr>
  <p:transition xmlns:p14="http://schemas.microsoft.com/office/powerpoint/2010/main"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445250" y="0"/>
            <a:ext cx="2087563" cy="60928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113462" cy="60928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F4B70-455B-4D48-876E-5FA962CEEB6D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615433"/>
      </p:ext>
    </p:extLst>
  </p:cSld>
  <p:clrMapOvr>
    <a:masterClrMapping/>
  </p:clrMapOvr>
  <p:transition xmlns:p14="http://schemas.microsoft.com/office/powerpoint/2010/main" spd="slow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80B-3FE4-BC4C-BAB2-66B7DFCC245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5145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C7C7F-78E6-5B45-9B7C-E6DF0C8CB65A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9048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9EF1F-53E8-5D4A-8243-8B0F7965C7F6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2070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75CE-D9EB-754F-9BF9-DAA7154180C8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7514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1AA69-A6C1-5D49-B874-AE064576E9C7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9317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09AC5-71A7-8449-BBFD-685F15BDD5B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7629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0696-4183-1B47-BD1A-1FE3FA5E9F4B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5245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48DA-C0E4-CD46-80A4-6A154AF32748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7932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980F-1B3E-A542-BD6D-08D6422C690B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7680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ECBD6-9F7D-5C43-85B2-C167D5987C59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4037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13FB1-4722-994B-BFF2-C388020E0CAB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1520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310271-BBDF-4842-814D-88B02B3865F4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977923"/>
      </p:ext>
    </p:extLst>
  </p:cSld>
  <p:clrMapOvr>
    <a:masterClrMapping/>
  </p:clrMapOvr>
  <p:transition xmlns:p14="http://schemas.microsoft.com/office/powerpoint/2010/main" spd="slow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563A88-B0B6-EF4F-A776-562D619C7889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788597"/>
      </p:ext>
    </p:extLst>
  </p:cSld>
  <p:clrMapOvr>
    <a:masterClrMapping/>
  </p:clrMapOvr>
  <p:transition xmlns:p14="http://schemas.microsoft.com/office/powerpoint/2010/main" spd="slow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jpe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3" Type="http://schemas.openxmlformats.org/officeDocument/2006/relationships/image" Target="../media/image6.jpeg"/><Relationship Id="rId14" Type="http://schemas.openxmlformats.org/officeDocument/2006/relationships/image" Target="../media/image1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13" Type="http://schemas.openxmlformats.org/officeDocument/2006/relationships/image" Target="../media/image6.jpeg"/><Relationship Id="rId14" Type="http://schemas.openxmlformats.org/officeDocument/2006/relationships/image" Target="../media/image1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4" Type="http://schemas.openxmlformats.org/officeDocument/2006/relationships/image" Target="../media/image6.jpe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ja-JP" altLang="en-US" dirty="0"/>
              <a:t>マスタ</a:t>
            </a:r>
            <a:r>
              <a:rPr lang="en-US" altLang="ja-JP" dirty="0"/>
              <a:t> </a:t>
            </a:r>
            <a:r>
              <a:rPr lang="ja-JP" altLang="en-US" dirty="0"/>
              <a:t>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81075"/>
            <a:ext cx="8208963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dirty="0"/>
              <a:t>マスタ</a:t>
            </a:r>
            <a:r>
              <a:rPr lang="en-US" altLang="ja-JP" dirty="0"/>
              <a:t> </a:t>
            </a:r>
            <a:r>
              <a:rPr lang="ja-JP" altLang="en-US" dirty="0"/>
              <a:t>テキストの書式設定</a:t>
            </a:r>
            <a:endParaRPr lang="en-US" altLang="ja-JP" dirty="0"/>
          </a:p>
          <a:p>
            <a:pPr lvl="1"/>
            <a:r>
              <a:rPr lang="ja-JP" altLang="en-US" dirty="0"/>
              <a:t>第</a:t>
            </a:r>
            <a:r>
              <a:rPr lang="en-US" altLang="ja-JP" dirty="0"/>
              <a:t> 2 </a:t>
            </a:r>
            <a:r>
              <a:rPr lang="ja-JP" altLang="en-US" dirty="0"/>
              <a:t>レベル</a:t>
            </a:r>
            <a:endParaRPr lang="en-US" altLang="ja-JP" dirty="0"/>
          </a:p>
          <a:p>
            <a:pPr lvl="2"/>
            <a:r>
              <a:rPr lang="ja-JP" altLang="en-US" dirty="0"/>
              <a:t>第</a:t>
            </a:r>
            <a:r>
              <a:rPr lang="en-US" altLang="ja-JP" dirty="0"/>
              <a:t> 3 </a:t>
            </a:r>
            <a:r>
              <a:rPr lang="ja-JP" altLang="en-US" dirty="0"/>
              <a:t>レベル</a:t>
            </a:r>
            <a:endParaRPr lang="en-US" altLang="ja-JP" dirty="0"/>
          </a:p>
          <a:p>
            <a:pPr lvl="3"/>
            <a:r>
              <a:rPr lang="ja-JP" altLang="en-US" dirty="0"/>
              <a:t>第</a:t>
            </a:r>
            <a:r>
              <a:rPr lang="en-US" altLang="ja-JP" dirty="0"/>
              <a:t> 4 </a:t>
            </a:r>
            <a:r>
              <a:rPr lang="ja-JP" altLang="en-US" dirty="0"/>
              <a:t>レベル</a:t>
            </a:r>
            <a:endParaRPr lang="en-US" altLang="ja-JP" dirty="0"/>
          </a:p>
          <a:p>
            <a:pPr lvl="4"/>
            <a:r>
              <a:rPr lang="ja-JP" altLang="en-US" dirty="0"/>
              <a:t>第</a:t>
            </a:r>
            <a:r>
              <a:rPr lang="en-US" altLang="ja-JP" dirty="0"/>
              <a:t> 5 </a:t>
            </a:r>
            <a:r>
              <a:rPr lang="ja-JP" altLang="en-US" dirty="0"/>
              <a:t>レベル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fld id="{4D68EE4C-E60E-C043-A4D9-85DD056548EB}" type="datetime1">
              <a:rPr lang="ja-JP" altLang="en-US" smtClean="0"/>
              <a:t>15/09/16</a:t>
            </a:fld>
            <a:endParaRPr lang="en-US" altLang="ja-JP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bg1"/>
                </a:solidFill>
              </a:defRPr>
            </a:lvl1pPr>
          </a:lstStyle>
          <a:p>
            <a:fld id="{2956137B-599A-EB42-855F-F3F17E01B88F}" type="slidenum">
              <a:rPr lang="ja-JP" altLang="en-US" smtClean="0"/>
              <a:pPr/>
              <a:t>‹#›</a:t>
            </a:fld>
            <a:endParaRPr lang="en-US" altLang="ja-JP" dirty="0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50825" y="836613"/>
            <a:ext cx="87630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pic>
        <p:nvPicPr>
          <p:cNvPr id="1033" name="Picture 31" descr="ロゴＢ緑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7850" y="522288"/>
            <a:ext cx="8270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440" descr="マークカラー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8640" y="69592"/>
            <a:ext cx="436573" cy="39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34" r:id="rId12"/>
  </p:sldLayoutIdLst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chemeClr val="tx2">
              <a:lumMod val="20000"/>
              <a:lumOff val="80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Blip>
          <a:blip r:embed="rId16"/>
        </a:buBlip>
        <a:defRPr kumimoji="1" sz="3200">
          <a:solidFill>
            <a:schemeClr val="bg1"/>
          </a:solidFill>
          <a:latin typeface="+mn-lt"/>
          <a:ea typeface="+mn-ea"/>
          <a:cs typeface="+mn-cs"/>
        </a:defRPr>
      </a:lvl1pPr>
      <a:lvl2pPr marL="539750" indent="-27463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l"/>
        <a:defRPr kumimoji="1" sz="2800">
          <a:solidFill>
            <a:schemeClr val="bg1"/>
          </a:solidFill>
          <a:latin typeface="+mn-lt"/>
          <a:ea typeface="+mn-ea"/>
        </a:defRPr>
      </a:lvl2pPr>
      <a:lvl3pPr marL="714375" indent="-265113" algn="l" defTabSz="714375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0"/>
        <a:buChar char="l"/>
        <a:defRPr kumimoji="1" sz="2400">
          <a:solidFill>
            <a:schemeClr val="bg1"/>
          </a:solidFill>
          <a:latin typeface="+mn-lt"/>
          <a:ea typeface="+mn-ea"/>
        </a:defRPr>
      </a:lvl3pPr>
      <a:lvl4pPr marL="10795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charset="0"/>
        <a:buChar char="l"/>
        <a:defRPr kumimoji="1" sz="2000">
          <a:solidFill>
            <a:schemeClr val="bg1"/>
          </a:solidFill>
          <a:latin typeface="+mn-lt"/>
          <a:ea typeface="+mn-ea"/>
        </a:defRPr>
      </a:lvl4pPr>
      <a:lvl5pPr marL="1441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3C1DF-1857-4747-82CA-3A71B6FC30C5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42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81075"/>
            <a:ext cx="8208963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テキストの書式設定</a:t>
            </a:r>
            <a:endParaRPr lang="en-US" altLang="ja-JP"/>
          </a:p>
          <a:p>
            <a:pPr lvl="1"/>
            <a:r>
              <a:rPr lang="ja-JP" altLang="en-US"/>
              <a:t>第</a:t>
            </a:r>
            <a:r>
              <a:rPr lang="en-US" altLang="ja-JP"/>
              <a:t> 2 </a:t>
            </a:r>
            <a:r>
              <a:rPr lang="ja-JP" altLang="en-US"/>
              <a:t>レベル</a:t>
            </a:r>
            <a:endParaRPr lang="en-US" altLang="ja-JP"/>
          </a:p>
          <a:p>
            <a:pPr lvl="2"/>
            <a:r>
              <a:rPr lang="ja-JP" altLang="en-US"/>
              <a:t>第</a:t>
            </a:r>
            <a:r>
              <a:rPr lang="en-US" altLang="ja-JP"/>
              <a:t> 3 </a:t>
            </a:r>
            <a:r>
              <a:rPr lang="ja-JP" altLang="en-US"/>
              <a:t>レベル</a:t>
            </a:r>
            <a:endParaRPr lang="en-US" altLang="ja-JP"/>
          </a:p>
          <a:p>
            <a:pPr lvl="3"/>
            <a:r>
              <a:rPr lang="ja-JP" altLang="en-US"/>
              <a:t>第</a:t>
            </a:r>
            <a:r>
              <a:rPr lang="en-US" altLang="ja-JP"/>
              <a:t> 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</a:t>
            </a:r>
            <a:r>
              <a:rPr lang="en-US" altLang="ja-JP"/>
              <a:t> 5 </a:t>
            </a:r>
            <a:r>
              <a:rPr lang="ja-JP" altLang="en-US"/>
              <a:t>レベル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fld id="{6C7117DE-363D-D744-A229-8222C5D730E5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  <a:cs typeface="+mn-cs"/>
              </a:defRPr>
            </a:lvl1pPr>
          </a:lstStyle>
          <a:p>
            <a:endParaRPr kumimoji="1" lang="ja-JP" alt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50825" y="836613"/>
            <a:ext cx="87630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pic>
        <p:nvPicPr>
          <p:cNvPr id="1032" name="Picture 30" descr="マークカラー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0100" y="117475"/>
            <a:ext cx="4254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1" descr="ロゴＢ緑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7850" y="522288"/>
            <a:ext cx="8270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ransition xmlns:p14="http://schemas.microsoft.com/office/powerpoint/2010/main" spd="slow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Blip>
          <a:blip r:embed="rId15"/>
        </a:buBlip>
        <a:defRPr kumimoji="1"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l"/>
        <a:defRPr kumimoji="1" sz="28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0"/>
        <a:buChar char="l"/>
        <a:defRPr kumimoji="1" sz="24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C439B-E62B-D049-A807-9D10FF62C7E2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42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81075"/>
            <a:ext cx="8208963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テキストの書式設定</a:t>
            </a:r>
            <a:endParaRPr lang="en-US" altLang="ja-JP"/>
          </a:p>
          <a:p>
            <a:pPr lvl="1"/>
            <a:r>
              <a:rPr lang="ja-JP" altLang="en-US"/>
              <a:t>第</a:t>
            </a:r>
            <a:r>
              <a:rPr lang="en-US" altLang="ja-JP"/>
              <a:t> 2 </a:t>
            </a:r>
            <a:r>
              <a:rPr lang="ja-JP" altLang="en-US"/>
              <a:t>レベル</a:t>
            </a:r>
            <a:endParaRPr lang="en-US" altLang="ja-JP"/>
          </a:p>
          <a:p>
            <a:pPr lvl="2"/>
            <a:r>
              <a:rPr lang="ja-JP" altLang="en-US"/>
              <a:t>第</a:t>
            </a:r>
            <a:r>
              <a:rPr lang="en-US" altLang="ja-JP"/>
              <a:t> 3 </a:t>
            </a:r>
            <a:r>
              <a:rPr lang="ja-JP" altLang="en-US"/>
              <a:t>レベル</a:t>
            </a:r>
            <a:endParaRPr lang="en-US" altLang="ja-JP"/>
          </a:p>
          <a:p>
            <a:pPr lvl="3"/>
            <a:r>
              <a:rPr lang="ja-JP" altLang="en-US"/>
              <a:t>第</a:t>
            </a:r>
            <a:r>
              <a:rPr lang="en-US" altLang="ja-JP"/>
              <a:t> 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</a:t>
            </a:r>
            <a:r>
              <a:rPr lang="en-US" altLang="ja-JP"/>
              <a:t> 5 </a:t>
            </a:r>
            <a:r>
              <a:rPr lang="ja-JP" altLang="en-US"/>
              <a:t>レベル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fld id="{6EB03F64-FE06-FC49-9DD4-09E9BF5BFD84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  <a:cs typeface="+mn-cs"/>
              </a:defRPr>
            </a:lvl1pPr>
          </a:lstStyle>
          <a:p>
            <a:endParaRPr kumimoji="1" lang="ja-JP" alt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50825" y="836613"/>
            <a:ext cx="87630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pic>
        <p:nvPicPr>
          <p:cNvPr id="1032" name="Picture 30" descr="マークカラー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0100" y="117475"/>
            <a:ext cx="4254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1" descr="ロゴＢ緑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7850" y="522288"/>
            <a:ext cx="8270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ransition xmlns:p14="http://schemas.microsoft.com/office/powerpoint/2010/main" spd="slow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Blip>
          <a:blip r:embed="rId15"/>
        </a:buBlip>
        <a:defRPr kumimoji="1"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l"/>
        <a:defRPr kumimoji="1" sz="28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0"/>
        <a:buChar char="l"/>
        <a:defRPr kumimoji="1" sz="24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586C8-E76E-314F-A850-193152283545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D4144-BA32-0245-82BA-79EE8BD413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42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981075"/>
            <a:ext cx="8208963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テキストの書式設定</a:t>
            </a:r>
            <a:endParaRPr lang="en-US" altLang="ja-JP"/>
          </a:p>
          <a:p>
            <a:pPr lvl="1"/>
            <a:r>
              <a:rPr lang="ja-JP" altLang="en-US"/>
              <a:t>第</a:t>
            </a:r>
            <a:r>
              <a:rPr lang="en-US" altLang="ja-JP"/>
              <a:t> 2 </a:t>
            </a:r>
            <a:r>
              <a:rPr lang="ja-JP" altLang="en-US"/>
              <a:t>レベル</a:t>
            </a:r>
            <a:endParaRPr lang="en-US" altLang="ja-JP"/>
          </a:p>
          <a:p>
            <a:pPr lvl="2"/>
            <a:r>
              <a:rPr lang="ja-JP" altLang="en-US"/>
              <a:t>第</a:t>
            </a:r>
            <a:r>
              <a:rPr lang="en-US" altLang="ja-JP"/>
              <a:t> 3 </a:t>
            </a:r>
            <a:r>
              <a:rPr lang="ja-JP" altLang="en-US"/>
              <a:t>レベル</a:t>
            </a:r>
            <a:endParaRPr lang="en-US" altLang="ja-JP"/>
          </a:p>
          <a:p>
            <a:pPr lvl="3"/>
            <a:r>
              <a:rPr lang="ja-JP" altLang="en-US"/>
              <a:t>第</a:t>
            </a:r>
            <a:r>
              <a:rPr lang="en-US" altLang="ja-JP"/>
              <a:t> 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</a:t>
            </a:r>
            <a:r>
              <a:rPr lang="en-US" altLang="ja-JP"/>
              <a:t> 5 </a:t>
            </a:r>
            <a:r>
              <a:rPr lang="ja-JP" altLang="en-US"/>
              <a:t>レベル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fld id="{80184C19-751F-AC4F-B341-B7AC4167F330}" type="datetime1">
              <a:rPr kumimoji="1" lang="ja-JP" altLang="en-US" smtClean="0"/>
              <a:t>15/09/16</a:t>
            </a:fld>
            <a:endParaRPr kumimoji="1" lang="ja-JP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  <a:cs typeface="+mn-cs"/>
              </a:defRPr>
            </a:lvl1pPr>
          </a:lstStyle>
          <a:p>
            <a:endParaRPr kumimoji="1" lang="ja-JP" alt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C10CE99C-E6E4-7443-9975-D8F3A1616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50825" y="836613"/>
            <a:ext cx="87630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pic>
        <p:nvPicPr>
          <p:cNvPr id="1032" name="Picture 30" descr="マークカラ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0100" y="117475"/>
            <a:ext cx="4254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31" descr="ロゴＢ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7850" y="522288"/>
            <a:ext cx="827088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</p:sldLayoutIdLst>
  <p:transition xmlns:p14="http://schemas.microsoft.com/office/powerpoint/2010/main" spd="slow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 i="1">
          <a:solidFill>
            <a:srgbClr val="FF0000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Blip>
          <a:blip r:embed="rId6"/>
        </a:buBlip>
        <a:defRPr kumimoji="1"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0"/>
        <a:buChar char="l"/>
        <a:defRPr kumimoji="1" sz="28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0"/>
        <a:buChar char="l"/>
        <a:defRPr kumimoji="1" sz="24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l"/>
        <a:defRPr kumimoji="1"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jpeg"/><Relationship Id="rId5" Type="http://schemas.openxmlformats.org/officeDocument/2006/relationships/image" Target="../media/image10.emf"/><Relationship Id="rId6" Type="http://schemas.openxmlformats.org/officeDocument/2006/relationships/image" Target="../media/image11.jpe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wmf"/><Relationship Id="rId7" Type="http://schemas.openxmlformats.org/officeDocument/2006/relationships/image" Target="../media/image17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17.jpeg"/><Relationship Id="rId6" Type="http://schemas.openxmlformats.org/officeDocument/2006/relationships/image" Target="../media/image24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\\shine.intra.j-parc.jp\Data\Meeting\SNS\2010_03SNS_Visit_takada\MVI_4430.MOV" TargetMode="External"/><Relationship Id="rId4" Type="http://schemas.openxmlformats.org/officeDocument/2006/relationships/image" Target="../media/image25.png"/><Relationship Id="rId5" Type="http://schemas.openxmlformats.org/officeDocument/2006/relationships/image" Target="../media/image26.wm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png"/><Relationship Id="rId12" Type="http://schemas.openxmlformats.org/officeDocument/2006/relationships/image" Target="../media/image35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jpeg"/><Relationship Id="rId8" Type="http://schemas.openxmlformats.org/officeDocument/2006/relationships/oleObject" Target="../embeddings/Microsoft_Excel_97_-_2004_______1.xls"/><Relationship Id="rId9" Type="http://schemas.openxmlformats.org/officeDocument/2006/relationships/image" Target="../media/image27.png"/><Relationship Id="rId10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5" Type="http://schemas.openxmlformats.org/officeDocument/2006/relationships/image" Target="../media/image43.em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jpeg"/><Relationship Id="rId6" Type="http://schemas.openxmlformats.org/officeDocument/2006/relationships/image" Target="../media/image53.jpeg"/><Relationship Id="rId7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9.png"/><Relationship Id="rId5" Type="http://schemas.openxmlformats.org/officeDocument/2006/relationships/image" Target="../media/image55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image" Target="../media/image58.jp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microsoft.com/office/2007/relationships/hdphoto" Target="../media/hdphoto1.wdp"/><Relationship Id="rId5" Type="http://schemas.openxmlformats.org/officeDocument/2006/relationships/image" Target="../media/image63.jpeg"/><Relationship Id="rId6" Type="http://schemas.microsoft.com/office/2007/relationships/hdphoto" Target="../media/hdphoto2.wdp"/><Relationship Id="rId7" Type="http://schemas.openxmlformats.org/officeDocument/2006/relationships/image" Target="../media/image64.jpeg"/><Relationship Id="rId8" Type="http://schemas.microsoft.com/office/2007/relationships/hdphoto" Target="../media/hdphoto3.wdp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w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82283" y="1387682"/>
            <a:ext cx="7905393" cy="20200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altLang="ja-JP" sz="3600" dirty="0" smtClean="0"/>
              <a:t>Beam Profile Monitor at the 1MW Spallation Neutron Source</a:t>
            </a:r>
            <a:endParaRPr lang="ja-JP" altLang="en-US" sz="3600" dirty="0">
              <a:ea typeface="ＭＳ Ｐゴシック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42888" y="3783113"/>
            <a:ext cx="8499475" cy="298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kumimoji="1"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9750" indent="-274638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chemeClr val="bg1"/>
                </a:solidFill>
                <a:latin typeface="+mn-lt"/>
                <a:ea typeface="+mn-ea"/>
              </a:defRPr>
            </a:lvl2pPr>
            <a:lvl3pPr marL="714375" indent="-265113" algn="l" defTabSz="714375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chemeClr val="bg1"/>
                </a:solidFill>
                <a:latin typeface="+mn-lt"/>
                <a:ea typeface="+mn-ea"/>
              </a:defRPr>
            </a:lvl3pPr>
            <a:lvl4pPr marL="10795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4pPr>
            <a:lvl5pPr marL="144145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altLang="en-US" sz="2800" dirty="0">
                <a:latin typeface="+mj-lt"/>
              </a:rPr>
              <a:t>S</a:t>
            </a:r>
            <a:r>
              <a:rPr lang="fi-FI" altLang="zh-TW" sz="2800" dirty="0" err="1" smtClean="0">
                <a:latin typeface="+mj-lt"/>
              </a:rPr>
              <a:t>hin</a:t>
            </a:r>
            <a:r>
              <a:rPr lang="fi-FI" altLang="zh-TW" sz="2800" dirty="0" err="1">
                <a:latin typeface="+mj-lt"/>
              </a:rPr>
              <a:t>-ichiro</a:t>
            </a:r>
            <a:r>
              <a:rPr lang="fi-FI" altLang="zh-TW" sz="2800" dirty="0">
                <a:latin typeface="+mj-lt"/>
              </a:rPr>
              <a:t> </a:t>
            </a:r>
            <a:r>
              <a:rPr lang="fi-FI" altLang="zh-TW" sz="2800" dirty="0" smtClean="0">
                <a:latin typeface="+mj-lt"/>
              </a:rPr>
              <a:t>Meigo</a:t>
            </a:r>
            <a:r>
              <a:rPr lang="fi-FI" altLang="zh-TW" sz="2800" baseline="30000" dirty="0" smtClean="0">
                <a:latin typeface="+mj-lt"/>
              </a:rPr>
              <a:t>1)</a:t>
            </a:r>
            <a:r>
              <a:rPr lang="fi-FI" altLang="zh-TW" sz="2800" dirty="0" smtClean="0">
                <a:latin typeface="+mj-lt"/>
              </a:rPr>
              <a:t>, </a:t>
            </a:r>
            <a:r>
              <a:rPr lang="fi-FI" altLang="zh-TW" sz="2800" dirty="0" err="1" smtClean="0">
                <a:latin typeface="+mj-lt"/>
              </a:rPr>
              <a:t>Motoki</a:t>
            </a:r>
            <a:r>
              <a:rPr lang="fi-FI" altLang="zh-TW" sz="2800" dirty="0" smtClean="0">
                <a:latin typeface="+mj-lt"/>
              </a:rPr>
              <a:t> Ooi</a:t>
            </a:r>
            <a:r>
              <a:rPr lang="fi-FI" altLang="zh-TW" sz="2800" baseline="30000" dirty="0">
                <a:latin typeface="+mj-lt"/>
              </a:rPr>
              <a:t>1)</a:t>
            </a:r>
            <a:r>
              <a:rPr lang="fi-FI" altLang="zh-TW" sz="2800" dirty="0" smtClean="0">
                <a:latin typeface="+mj-lt"/>
              </a:rPr>
              <a:t>, </a:t>
            </a:r>
            <a:r>
              <a:rPr lang="fi-FI" altLang="zh-TW" sz="2800" dirty="0" err="1">
                <a:latin typeface="+mj-lt"/>
              </a:rPr>
              <a:t>Kiyomi</a:t>
            </a:r>
            <a:r>
              <a:rPr lang="fi-FI" altLang="zh-TW" sz="2800" dirty="0">
                <a:latin typeface="+mj-lt"/>
              </a:rPr>
              <a:t> </a:t>
            </a:r>
            <a:r>
              <a:rPr lang="fi-FI" altLang="zh-TW" sz="2800" dirty="0" smtClean="0">
                <a:latin typeface="+mj-lt"/>
              </a:rPr>
              <a:t>Ikezaki</a:t>
            </a:r>
            <a:r>
              <a:rPr lang="fi-FI" altLang="zh-TW" sz="2800" baseline="30000" dirty="0">
                <a:latin typeface="+mj-lt"/>
              </a:rPr>
              <a:t>1)</a:t>
            </a:r>
            <a:r>
              <a:rPr lang="fi-FI" altLang="zh-TW" sz="2800" dirty="0" smtClean="0">
                <a:latin typeface="+mj-lt"/>
              </a:rPr>
              <a:t>,  </a:t>
            </a:r>
            <a:r>
              <a:rPr lang="fi-FI" altLang="zh-TW" sz="2800" dirty="0" err="1">
                <a:latin typeface="+mj-lt"/>
              </a:rPr>
              <a:t>Tomoyuki</a:t>
            </a:r>
            <a:r>
              <a:rPr lang="fi-FI" altLang="zh-TW" sz="2800" dirty="0">
                <a:latin typeface="+mj-lt"/>
              </a:rPr>
              <a:t> </a:t>
            </a:r>
            <a:r>
              <a:rPr lang="fi-FI" altLang="zh-TW" sz="2800" dirty="0" smtClean="0">
                <a:latin typeface="+mj-lt"/>
              </a:rPr>
              <a:t>Kawasaki</a:t>
            </a:r>
            <a:r>
              <a:rPr lang="fi-FI" altLang="zh-TW" sz="2800" baseline="30000" dirty="0">
                <a:latin typeface="+mj-lt"/>
              </a:rPr>
              <a:t>1)</a:t>
            </a:r>
            <a:r>
              <a:rPr lang="fi-FI" altLang="zh-TW" sz="2800" dirty="0" smtClean="0">
                <a:latin typeface="+mj-lt"/>
              </a:rPr>
              <a:t>, </a:t>
            </a:r>
            <a:r>
              <a:rPr lang="fi-FI" altLang="zh-TW" sz="2800" dirty="0" err="1">
                <a:latin typeface="+mj-lt"/>
              </a:rPr>
              <a:t>Hidetaka</a:t>
            </a:r>
            <a:r>
              <a:rPr lang="fi-FI" altLang="zh-TW" sz="2800" dirty="0">
                <a:latin typeface="+mj-lt"/>
              </a:rPr>
              <a:t> </a:t>
            </a:r>
            <a:r>
              <a:rPr lang="fi-FI" altLang="zh-TW" sz="2800" dirty="0" smtClean="0">
                <a:latin typeface="+mj-lt"/>
              </a:rPr>
              <a:t>Kinoshita</a:t>
            </a:r>
            <a:r>
              <a:rPr lang="fi-FI" altLang="zh-TW" sz="2800" baseline="30000" dirty="0">
                <a:latin typeface="+mj-lt"/>
              </a:rPr>
              <a:t>1)</a:t>
            </a:r>
            <a:r>
              <a:rPr lang="fi-FI" altLang="zh-TW" sz="2800" dirty="0" smtClean="0">
                <a:latin typeface="+mj-lt"/>
              </a:rPr>
              <a:t>, 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fi-FI" altLang="zh-TW" sz="2800" dirty="0" err="1" smtClean="0">
                <a:latin typeface="+mj-lt"/>
              </a:rPr>
              <a:t>Atsushi</a:t>
            </a:r>
            <a:r>
              <a:rPr lang="fi-FI" altLang="zh-TW" sz="2800" dirty="0" smtClean="0">
                <a:latin typeface="+mj-lt"/>
              </a:rPr>
              <a:t> Akutsu</a:t>
            </a:r>
            <a:r>
              <a:rPr lang="fi-FI" altLang="zh-TW" sz="2800" baseline="30000" dirty="0">
                <a:latin typeface="+mj-lt"/>
              </a:rPr>
              <a:t>1)</a:t>
            </a:r>
            <a:r>
              <a:rPr lang="fi-FI" altLang="zh-TW" sz="2800" dirty="0" smtClean="0">
                <a:latin typeface="+mj-lt"/>
              </a:rPr>
              <a:t>, </a:t>
            </a:r>
            <a:r>
              <a:rPr lang="fi-FI" altLang="zh-TW" sz="2800" dirty="0" err="1">
                <a:latin typeface="+mj-lt"/>
              </a:rPr>
              <a:t>Masaaki</a:t>
            </a:r>
            <a:r>
              <a:rPr lang="fi-FI" altLang="zh-TW" sz="2800" dirty="0">
                <a:latin typeface="+mj-lt"/>
              </a:rPr>
              <a:t> </a:t>
            </a:r>
            <a:r>
              <a:rPr lang="fi-FI" altLang="zh-TW" sz="2800" dirty="0" smtClean="0">
                <a:latin typeface="+mj-lt"/>
              </a:rPr>
              <a:t>Nisikawa</a:t>
            </a:r>
            <a:r>
              <a:rPr lang="fi-FI" altLang="zh-TW" sz="2800" baseline="30000" dirty="0">
                <a:latin typeface="+mj-lt"/>
              </a:rPr>
              <a:t>1)</a:t>
            </a:r>
            <a:r>
              <a:rPr lang="fi-FI" altLang="zh-TW" sz="2800" dirty="0" smtClean="0">
                <a:latin typeface="+mj-lt"/>
              </a:rPr>
              <a:t>,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fi-FI" altLang="zh-TW" sz="2800" dirty="0" err="1" smtClean="0">
                <a:latin typeface="+mj-lt"/>
              </a:rPr>
              <a:t>Shinpei</a:t>
            </a:r>
            <a:r>
              <a:rPr lang="fi-FI" altLang="zh-TW" sz="2800" dirty="0" smtClean="0">
                <a:latin typeface="+mj-lt"/>
              </a:rPr>
              <a:t> Fukuta</a:t>
            </a:r>
            <a:r>
              <a:rPr lang="fi-FI" altLang="zh-TW" sz="2800" baseline="30000" dirty="0">
                <a:latin typeface="+mj-lt"/>
              </a:rPr>
              <a:t>1</a:t>
            </a:r>
            <a:r>
              <a:rPr lang="fi-FI" altLang="zh-TW" sz="2800" baseline="30000" dirty="0" smtClean="0">
                <a:latin typeface="+mj-lt"/>
              </a:rPr>
              <a:t>)</a:t>
            </a:r>
            <a:r>
              <a:rPr lang="en-US" altLang="zh-TW" sz="2800" dirty="0" smtClean="0">
                <a:latin typeface="+mj-lt"/>
              </a:rPr>
              <a:t> </a:t>
            </a:r>
            <a:r>
              <a:rPr lang="fi-FI" altLang="zh-TW" sz="2800" dirty="0" smtClean="0">
                <a:latin typeface="+mj-lt"/>
              </a:rPr>
              <a:t>and </a:t>
            </a:r>
            <a:r>
              <a:rPr lang="fi-FI" altLang="zh-TW" sz="2800" dirty="0" err="1" smtClean="0">
                <a:latin typeface="+mj-lt"/>
              </a:rPr>
              <a:t>Hiroshi</a:t>
            </a:r>
            <a:r>
              <a:rPr lang="fi-FI" altLang="zh-TW" sz="2800" dirty="0" smtClean="0">
                <a:latin typeface="+mj-lt"/>
              </a:rPr>
              <a:t> Fujimori</a:t>
            </a:r>
            <a:r>
              <a:rPr lang="fi-FI" altLang="zh-TW" sz="2800" baseline="30000" dirty="0" smtClean="0">
                <a:latin typeface="+mj-lt"/>
              </a:rPr>
              <a:t>2)</a:t>
            </a:r>
            <a:r>
              <a:rPr lang="fi-FI" altLang="zh-TW" sz="2800" dirty="0" smtClean="0">
                <a:latin typeface="+mj-lt"/>
              </a:rPr>
              <a:t>  </a:t>
            </a:r>
            <a:endParaRPr lang="en-US" altLang="zh-TW" sz="2800" baseline="30000" dirty="0" smtClean="0">
              <a:latin typeface="+mj-lt"/>
            </a:endParaRP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endParaRPr lang="en-US" altLang="zh-TW" sz="2800" baseline="30000" dirty="0" smtClean="0">
              <a:latin typeface="+mj-lt"/>
            </a:endParaRP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altLang="ja-JP" sz="2800" dirty="0" smtClean="0">
                <a:latin typeface="+mj-lt"/>
              </a:rPr>
              <a:t>1) JAEA/J-PARC,  2) KEK/J-PARC</a:t>
            </a:r>
            <a:endParaRPr lang="ja-JP" altLang="en-US" sz="2800" baseline="30000" dirty="0" smtClean="0">
              <a:latin typeface="+mj-lt"/>
            </a:endParaRPr>
          </a:p>
        </p:txBody>
      </p:sp>
    </p:spTree>
  </p:cSld>
  <p:clrMapOvr>
    <a:masterClrMapping/>
  </p:clrMapOvr>
  <p:transition xmlns:p14="http://schemas.microsoft.com/office/powerpoint/2010/main" spd="slow" advTm="6115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</a:t>
            </a:r>
            <a:r>
              <a:rPr lang="en-US" altLang="ja-JP" dirty="0" smtClean="0"/>
              <a:t>tline</a:t>
            </a:r>
            <a:endParaRPr kumimoji="1" lang="ja-JP" altLang="en-US" dirty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981075"/>
            <a:ext cx="8574088" cy="51117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ja-JP" dirty="0" smtClean="0">
                <a:latin typeface="+mj-lt"/>
                <a:ea typeface="ＭＳ Ｐゴシック" charset="0"/>
              </a:rPr>
              <a:t>Introduction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of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JSNS</a:t>
            </a:r>
            <a:endParaRPr lang="en-US" altLang="ja-JP" dirty="0">
              <a:latin typeface="+mj-lt"/>
              <a:ea typeface="ＭＳ Ｐゴシック" charset="0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ja-JP" dirty="0">
              <a:latin typeface="+mj-lt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dirty="0" smtClean="0">
                <a:latin typeface="+mj-lt"/>
                <a:ea typeface="ＭＳ Ｐゴシック" charset="0"/>
              </a:rPr>
              <a:t>Beam monitor system at JSNS</a:t>
            </a:r>
            <a:endParaRPr lang="en-US" altLang="ja-JP" dirty="0">
              <a:latin typeface="+mj-lt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ja-JP" dirty="0" smtClean="0">
                <a:latin typeface="+mj-lt"/>
                <a:ea typeface="ＭＳ Ｐゴシック" charset="0"/>
              </a:rPr>
              <a:t>Multi Wire Profile Monitor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(MWPM)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dirty="0" smtClean="0">
                <a:latin typeface="+mj-lt"/>
                <a:ea typeface="ＭＳ Ｐゴシック" charset="0"/>
              </a:rPr>
              <a:t>Beam </a:t>
            </a:r>
            <a:r>
              <a:rPr lang="en-US" altLang="ja-JP" dirty="0">
                <a:latin typeface="+mj-lt"/>
                <a:ea typeface="ＭＳ Ｐゴシック" charset="0"/>
              </a:rPr>
              <a:t>H</a:t>
            </a:r>
            <a:r>
              <a:rPr lang="en-US" altLang="ja-JP" dirty="0" smtClean="0">
                <a:latin typeface="+mj-lt"/>
                <a:ea typeface="ＭＳ Ｐゴシック" charset="0"/>
              </a:rPr>
              <a:t>alo </a:t>
            </a:r>
            <a:r>
              <a:rPr lang="en-US" altLang="ja-JP" dirty="0">
                <a:latin typeface="+mj-lt"/>
                <a:ea typeface="ＭＳ Ｐゴシック" charset="0"/>
              </a:rPr>
              <a:t>M</a:t>
            </a:r>
            <a:r>
              <a:rPr lang="en-US" altLang="ja-JP" dirty="0" smtClean="0">
                <a:latin typeface="+mj-lt"/>
                <a:ea typeface="ＭＳ Ｐゴシック" charset="0"/>
              </a:rPr>
              <a:t>onitor</a:t>
            </a:r>
          </a:p>
          <a:p>
            <a:pPr lvl="1" eaLnBrk="1" hangingPunct="1">
              <a:lnSpc>
                <a:spcPct val="90000"/>
              </a:lnSpc>
            </a:pPr>
            <a:endParaRPr lang="en-US" altLang="ja-JP" dirty="0">
              <a:latin typeface="+mj-lt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dirty="0">
                <a:latin typeface="+mj-lt"/>
                <a:ea typeface="ＭＳ Ｐゴシック" charset="0"/>
              </a:rPr>
              <a:t>Beam </a:t>
            </a:r>
            <a:r>
              <a:rPr lang="en-US" altLang="ja-JP" dirty="0" smtClean="0">
                <a:latin typeface="+mj-lt"/>
                <a:ea typeface="ＭＳ Ｐゴシック" charset="0"/>
              </a:rPr>
              <a:t>flattening system</a:t>
            </a:r>
          </a:p>
          <a:p>
            <a:pPr eaLnBrk="1" hangingPunct="1">
              <a:lnSpc>
                <a:spcPct val="90000"/>
              </a:lnSpc>
            </a:pPr>
            <a:endParaRPr lang="en-US" altLang="ja-JP" dirty="0">
              <a:latin typeface="+mj-lt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dirty="0" smtClean="0">
                <a:latin typeface="+mj-lt"/>
                <a:ea typeface="ＭＳ Ｐゴシック" charset="0"/>
              </a:rPr>
              <a:t>Development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infrared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and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near-infrared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camera</a:t>
            </a:r>
            <a:r>
              <a:rPr lang="ja-JP" altLang="en-US" dirty="0" smtClean="0">
                <a:latin typeface="+mj-lt"/>
                <a:ea typeface="ＭＳ Ｐゴシック" charset="0"/>
              </a:rPr>
              <a:t> </a:t>
            </a:r>
            <a:r>
              <a:rPr lang="en-US" altLang="ja-JP" dirty="0" smtClean="0">
                <a:latin typeface="+mj-lt"/>
                <a:ea typeface="ＭＳ Ｐゴシック" charset="0"/>
              </a:rPr>
              <a:t>system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ja-JP" dirty="0" smtClean="0">
              <a:latin typeface="+mj-lt"/>
              <a:ea typeface="ＭＳ Ｐゴシック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ja-JP" dirty="0">
              <a:latin typeface="+mj-lt"/>
              <a:ea typeface="ＭＳ Ｐゴシック" charset="0"/>
            </a:endParaRPr>
          </a:p>
        </p:txBody>
      </p:sp>
    </p:spTree>
  </p:cSld>
  <p:clrMapOvr>
    <a:masterClrMapping/>
  </p:clrMapOvr>
  <p:transition xmlns:p14="http://schemas.microsoft.com/office/powerpoint/2010/main" spd="slow" advTm="10081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>
                <a:latin typeface="Arial" charset="0"/>
                <a:ea typeface="ＭＳ Ｐゴシック" charset="0"/>
              </a:rPr>
              <a:t>Beam transport to MLF</a:t>
            </a:r>
            <a:endParaRPr lang="en-US" altLang="ja-JP" dirty="0">
              <a:latin typeface="Arial" charset="0"/>
              <a:ea typeface="ＭＳ Ｐゴシック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14265" y="4484358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514" b="41676"/>
          <a:stretch>
            <a:fillRect/>
          </a:stretch>
        </p:blipFill>
        <p:spPr bwMode="auto">
          <a:xfrm>
            <a:off x="79024" y="1066800"/>
            <a:ext cx="9144000" cy="586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" name="正方形/長方形 2"/>
          <p:cNvSpPr/>
          <p:nvPr/>
        </p:nvSpPr>
        <p:spPr bwMode="auto">
          <a:xfrm>
            <a:off x="273931" y="1332376"/>
            <a:ext cx="1332300" cy="89655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50" name="Rectangle 8"/>
          <p:cNvSpPr>
            <a:spLocks noChangeArrowheads="1"/>
          </p:cNvSpPr>
          <p:nvPr/>
        </p:nvSpPr>
        <p:spPr bwMode="auto">
          <a:xfrm rot="1800000">
            <a:off x="2909865" y="3676321"/>
            <a:ext cx="1143000" cy="350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ja-JP" sz="2400">
                <a:solidFill>
                  <a:srgbClr val="FF0000"/>
                </a:solidFill>
                <a:latin typeface="Times New Roman" charset="0"/>
              </a:rPr>
              <a:t>3NBT</a:t>
            </a:r>
          </a:p>
        </p:txBody>
      </p:sp>
      <p:sp>
        <p:nvSpPr>
          <p:cNvPr id="6151" name="Rectangle 9"/>
          <p:cNvSpPr>
            <a:spLocks noChangeArrowheads="1"/>
          </p:cNvSpPr>
          <p:nvPr/>
        </p:nvSpPr>
        <p:spPr bwMode="auto">
          <a:xfrm rot="3600000">
            <a:off x="2528865" y="5398758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FF3399"/>
                </a:solidFill>
              </a:rPr>
              <a:t>3-50BT</a:t>
            </a:r>
          </a:p>
        </p:txBody>
      </p:sp>
      <p:sp>
        <p:nvSpPr>
          <p:cNvPr id="6152" name="Rectangle 10"/>
          <p:cNvSpPr>
            <a:spLocks noChangeArrowheads="1"/>
          </p:cNvSpPr>
          <p:nvPr/>
        </p:nvSpPr>
        <p:spPr bwMode="auto">
          <a:xfrm>
            <a:off x="1004865" y="433195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chemeClr val="accent2"/>
                </a:solidFill>
              </a:rPr>
              <a:t>3-GeV</a:t>
            </a:r>
            <a:br>
              <a:rPr lang="en-US" altLang="ja-JP">
                <a:solidFill>
                  <a:schemeClr val="accent2"/>
                </a:solidFill>
              </a:rPr>
            </a:br>
            <a:r>
              <a:rPr lang="en-US" altLang="ja-JP">
                <a:solidFill>
                  <a:schemeClr val="accent2"/>
                </a:solidFill>
              </a:rPr>
              <a:t>RCS</a:t>
            </a:r>
          </a:p>
        </p:txBody>
      </p:sp>
      <p:sp>
        <p:nvSpPr>
          <p:cNvPr id="6153" name="Rectangle 11"/>
          <p:cNvSpPr>
            <a:spLocks noChangeArrowheads="1"/>
          </p:cNvSpPr>
          <p:nvPr/>
        </p:nvSpPr>
        <p:spPr bwMode="auto">
          <a:xfrm rot="-2647524">
            <a:off x="4205265" y="1588758"/>
            <a:ext cx="152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009900"/>
                </a:solidFill>
              </a:rPr>
              <a:t>50-GeV MR</a:t>
            </a:r>
          </a:p>
        </p:txBody>
      </p:sp>
      <p:sp>
        <p:nvSpPr>
          <p:cNvPr id="6154" name="Rectangle 12"/>
          <p:cNvSpPr>
            <a:spLocks noChangeArrowheads="1"/>
          </p:cNvSpPr>
          <p:nvPr/>
        </p:nvSpPr>
        <p:spPr bwMode="auto">
          <a:xfrm rot="-5400000">
            <a:off x="4090965" y="3608058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00CC99"/>
                </a:solidFill>
              </a:rPr>
              <a:t>Neutrino line</a:t>
            </a:r>
          </a:p>
        </p:txBody>
      </p:sp>
      <p:sp>
        <p:nvSpPr>
          <p:cNvPr id="6155" name="Rectangle 13"/>
          <p:cNvSpPr>
            <a:spLocks noChangeArrowheads="1"/>
          </p:cNvSpPr>
          <p:nvPr/>
        </p:nvSpPr>
        <p:spPr bwMode="auto">
          <a:xfrm>
            <a:off x="5702300" y="2667000"/>
            <a:ext cx="3327400" cy="1104900"/>
          </a:xfrm>
          <a:prstGeom prst="rect">
            <a:avLst/>
          </a:prstGeom>
          <a:solidFill>
            <a:srgbClr val="FFFFFF"/>
          </a:solidFill>
          <a:ln>
            <a:solidFill>
              <a:srgbClr val="68A1DB"/>
            </a:solidFill>
          </a:ln>
          <a:effectLst/>
          <a:ex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ja-JP" sz="2400" dirty="0" smtClean="0">
                <a:solidFill>
                  <a:srgbClr val="FF0000"/>
                </a:solidFill>
              </a:rPr>
              <a:t>Material</a:t>
            </a:r>
            <a:r>
              <a:rPr lang="ja-JP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and</a:t>
            </a:r>
            <a:r>
              <a:rPr lang="ja-JP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Life</a:t>
            </a:r>
            <a:r>
              <a:rPr lang="ja-JP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Science</a:t>
            </a:r>
            <a:r>
              <a:rPr lang="ja-JP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Experimental</a:t>
            </a:r>
            <a:r>
              <a:rPr lang="ja-JP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Hall</a:t>
            </a:r>
            <a:r>
              <a:rPr lang="ja-JP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(MLF)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6156" name="Rectangle 14"/>
          <p:cNvSpPr>
            <a:spLocks noChangeArrowheads="1"/>
          </p:cNvSpPr>
          <p:nvPr/>
        </p:nvSpPr>
        <p:spPr bwMode="auto">
          <a:xfrm>
            <a:off x="7862865" y="6160758"/>
            <a:ext cx="1066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 sz="1800" dirty="0">
                <a:solidFill>
                  <a:srgbClr val="FF0000"/>
                </a:solidFill>
              </a:rPr>
              <a:t>Neutron target</a:t>
            </a:r>
          </a:p>
        </p:txBody>
      </p:sp>
      <p:sp>
        <p:nvSpPr>
          <p:cNvPr id="6157" name="Rectangle 15"/>
          <p:cNvSpPr>
            <a:spLocks noChangeArrowheads="1"/>
          </p:cNvSpPr>
          <p:nvPr/>
        </p:nvSpPr>
        <p:spPr bwMode="auto">
          <a:xfrm>
            <a:off x="5881665" y="6160758"/>
            <a:ext cx="1066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FF0000"/>
                </a:solidFill>
              </a:rPr>
              <a:t>Muon target</a:t>
            </a:r>
          </a:p>
        </p:txBody>
      </p:sp>
      <p:sp>
        <p:nvSpPr>
          <p:cNvPr id="6158" name="Line 16"/>
          <p:cNvSpPr>
            <a:spLocks noChangeShapeType="1"/>
          </p:cNvSpPr>
          <p:nvPr/>
        </p:nvSpPr>
        <p:spPr bwMode="auto">
          <a:xfrm flipV="1">
            <a:off x="6491265" y="5474958"/>
            <a:ext cx="381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159" name="Line 17"/>
          <p:cNvSpPr>
            <a:spLocks noChangeShapeType="1"/>
          </p:cNvSpPr>
          <p:nvPr/>
        </p:nvSpPr>
        <p:spPr bwMode="auto">
          <a:xfrm flipH="1" flipV="1">
            <a:off x="7634265" y="5398758"/>
            <a:ext cx="45720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3290865" y="2579358"/>
            <a:ext cx="1066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ja-JP">
                <a:solidFill>
                  <a:srgbClr val="FF9933"/>
                </a:solidFill>
              </a:rPr>
              <a:t>road to</a:t>
            </a:r>
            <a:br>
              <a:rPr lang="en-US" altLang="ja-JP">
                <a:solidFill>
                  <a:srgbClr val="FF9933"/>
                </a:solidFill>
              </a:rPr>
            </a:br>
            <a:r>
              <a:rPr lang="en-US" altLang="ja-JP">
                <a:solidFill>
                  <a:srgbClr val="FF9933"/>
                </a:solidFill>
              </a:rPr>
              <a:t>coast</a:t>
            </a:r>
          </a:p>
        </p:txBody>
      </p:sp>
      <p:sp>
        <p:nvSpPr>
          <p:cNvPr id="6161" name="Text Box 19"/>
          <p:cNvSpPr txBox="1">
            <a:spLocks noChangeArrowheads="1"/>
          </p:cNvSpPr>
          <p:nvPr/>
        </p:nvSpPr>
        <p:spPr bwMode="auto">
          <a:xfrm>
            <a:off x="1843065" y="1207758"/>
            <a:ext cx="227806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>
                <a:solidFill>
                  <a:srgbClr val="FF0000"/>
                </a:solidFill>
                <a:latin typeface="Times New Roman" charset="0"/>
              </a:rPr>
              <a:t>Length of BT: 314m</a:t>
            </a:r>
          </a:p>
        </p:txBody>
      </p:sp>
      <p:sp>
        <p:nvSpPr>
          <p:cNvPr id="6162" name="テキスト ボックス 1"/>
          <p:cNvSpPr txBox="1">
            <a:spLocks noChangeArrowheads="1"/>
          </p:cNvSpPr>
          <p:nvPr/>
        </p:nvSpPr>
        <p:spPr bwMode="auto">
          <a:xfrm>
            <a:off x="6550003" y="898196"/>
            <a:ext cx="2228850" cy="1016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/>
              <a:t>Ep: 	3GeV</a:t>
            </a:r>
          </a:p>
          <a:p>
            <a:pPr eaLnBrk="1" hangingPunct="1"/>
            <a:r>
              <a:rPr lang="en-US" altLang="ja-JP"/>
              <a:t>Power: 1MW</a:t>
            </a:r>
          </a:p>
          <a:p>
            <a:pPr eaLnBrk="1" hangingPunct="1"/>
            <a:r>
              <a:rPr lang="en-US" altLang="ja-JP"/>
              <a:t>Rep.:	25Hz</a:t>
            </a:r>
            <a:endParaRPr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939065" y="3995408"/>
            <a:ext cx="915988" cy="400050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/>
              <a:t>JSNS</a:t>
            </a:r>
            <a:endParaRPr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957865" y="4004933"/>
            <a:ext cx="1066800" cy="400050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/>
              <a:t>MUSE</a:t>
            </a:r>
            <a:endParaRPr lang="ja-JP" altLang="en-US"/>
          </a:p>
        </p:txBody>
      </p:sp>
      <p:grpSp>
        <p:nvGrpSpPr>
          <p:cNvPr id="2" name="図形グループ 1"/>
          <p:cNvGrpSpPr/>
          <p:nvPr/>
        </p:nvGrpSpPr>
        <p:grpSpPr>
          <a:xfrm>
            <a:off x="287501" y="1701024"/>
            <a:ext cx="1382713" cy="604837"/>
            <a:chOff x="7372350" y="306388"/>
            <a:chExt cx="1382713" cy="604837"/>
          </a:xfrm>
          <a:noFill/>
        </p:grpSpPr>
        <p:grpSp>
          <p:nvGrpSpPr>
            <p:cNvPr id="21" name="グループ化 9"/>
            <p:cNvGrpSpPr>
              <a:grpSpLocks/>
            </p:cNvGrpSpPr>
            <p:nvPr/>
          </p:nvGrpSpPr>
          <p:grpSpPr bwMode="auto">
            <a:xfrm>
              <a:off x="7702550" y="306388"/>
              <a:ext cx="585788" cy="296862"/>
              <a:chOff x="4556760" y="2032000"/>
              <a:chExt cx="1199970" cy="607915"/>
            </a:xfrm>
            <a:grpFill/>
          </p:grpSpPr>
          <p:grpSp>
            <p:nvGrpSpPr>
              <p:cNvPr id="22" name="グループ化 11"/>
              <p:cNvGrpSpPr>
                <a:grpSpLocks/>
              </p:cNvGrpSpPr>
              <p:nvPr/>
            </p:nvGrpSpPr>
            <p:grpSpPr bwMode="auto">
              <a:xfrm>
                <a:off x="4556760" y="2179320"/>
                <a:ext cx="1199970" cy="460595"/>
                <a:chOff x="4556760" y="2179320"/>
                <a:chExt cx="3017520" cy="1158240"/>
              </a:xfrm>
              <a:grpFill/>
            </p:grpSpPr>
            <p:sp>
              <p:nvSpPr>
                <p:cNvPr id="24" name="フリーフォーム 13"/>
                <p:cNvSpPr>
                  <a:spLocks/>
                </p:cNvSpPr>
                <p:nvPr/>
              </p:nvSpPr>
              <p:spPr bwMode="auto">
                <a:xfrm>
                  <a:off x="4556760" y="2179320"/>
                  <a:ext cx="2453640" cy="1158240"/>
                </a:xfrm>
                <a:custGeom>
                  <a:avLst/>
                  <a:gdLst>
                    <a:gd name="T0" fmla="*/ 0 w 2453640"/>
                    <a:gd name="T1" fmla="*/ 1143000 h 1158240"/>
                    <a:gd name="T2" fmla="*/ 487680 w 2453640"/>
                    <a:gd name="T3" fmla="*/ 1150620 h 1158240"/>
                    <a:gd name="T4" fmla="*/ 731520 w 2453640"/>
                    <a:gd name="T5" fmla="*/ 15240 h 1158240"/>
                    <a:gd name="T6" fmla="*/ 982980 w 2453640"/>
                    <a:gd name="T7" fmla="*/ 1158240 h 1158240"/>
                    <a:gd name="T8" fmla="*/ 1905000 w 2453640"/>
                    <a:gd name="T9" fmla="*/ 1150620 h 1158240"/>
                    <a:gd name="T10" fmla="*/ 2133600 w 2453640"/>
                    <a:gd name="T11" fmla="*/ 0 h 1158240"/>
                    <a:gd name="T12" fmla="*/ 2453640 w 2453640"/>
                    <a:gd name="T13" fmla="*/ 1158240 h 1158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53640" h="1158240">
                      <a:moveTo>
                        <a:pt x="0" y="1143000"/>
                      </a:moveTo>
                      <a:lnTo>
                        <a:pt x="487680" y="1150620"/>
                      </a:lnTo>
                      <a:lnTo>
                        <a:pt x="731520" y="15240"/>
                      </a:lnTo>
                      <a:lnTo>
                        <a:pt x="982980" y="1158240"/>
                      </a:lnTo>
                      <a:lnTo>
                        <a:pt x="1905000" y="1150620"/>
                      </a:lnTo>
                      <a:lnTo>
                        <a:pt x="2133600" y="0"/>
                      </a:lnTo>
                      <a:lnTo>
                        <a:pt x="2453640" y="1158240"/>
                      </a:lnTo>
                    </a:path>
                  </a:pathLst>
                </a:custGeom>
                <a:grpFill/>
                <a:ln w="38100" cap="flat" cmpd="sng">
                  <a:solidFill>
                    <a:schemeClr val="tx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ja-JP" altLang="en-US"/>
                </a:p>
              </p:txBody>
            </p:sp>
            <p:cxnSp>
              <p:nvCxnSpPr>
                <p:cNvPr id="25" name="直線コネクタ 14"/>
                <p:cNvCxnSpPr>
                  <a:cxnSpLocks noChangeShapeType="1"/>
                  <a:stCxn id="24" idx="6"/>
                </p:cNvCxnSpPr>
                <p:nvPr/>
              </p:nvCxnSpPr>
              <p:spPr bwMode="auto">
                <a:xfrm flipV="1">
                  <a:off x="7010026" y="3337560"/>
                  <a:ext cx="564254" cy="0"/>
                </a:xfrm>
                <a:prstGeom prst="line">
                  <a:avLst/>
                </a:prstGeom>
                <a:grpFill/>
                <a:ln w="381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3" name="直線矢印コネクタ 12"/>
              <p:cNvCxnSpPr>
                <a:cxnSpLocks noChangeShapeType="1"/>
              </p:cNvCxnSpPr>
              <p:nvPr/>
            </p:nvCxnSpPr>
            <p:spPr bwMode="auto">
              <a:xfrm>
                <a:off x="4839681" y="2032000"/>
                <a:ext cx="569090" cy="13004"/>
              </a:xfrm>
              <a:prstGeom prst="straightConnector1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 type="arrow" w="med" len="med"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6" name="テキスト ボックス 10"/>
            <p:cNvSpPr txBox="1">
              <a:spLocks noChangeArrowheads="1"/>
            </p:cNvSpPr>
            <p:nvPr/>
          </p:nvSpPr>
          <p:spPr bwMode="auto">
            <a:xfrm>
              <a:off x="7372350" y="603250"/>
              <a:ext cx="1382713" cy="307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altLang="ja-JP" sz="1400" dirty="0"/>
                <a:t>FWHM ~150ns</a:t>
              </a:r>
            </a:p>
          </p:txBody>
        </p:sp>
      </p:grpSp>
      <p:sp>
        <p:nvSpPr>
          <p:cNvPr id="28" name="テキスト ボックス 8"/>
          <p:cNvSpPr txBox="1">
            <a:spLocks noChangeArrowheads="1"/>
          </p:cNvSpPr>
          <p:nvPr/>
        </p:nvSpPr>
        <p:spPr bwMode="auto">
          <a:xfrm>
            <a:off x="505638" y="1266940"/>
            <a:ext cx="722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400"/>
              <a:t>600ns </a:t>
            </a:r>
          </a:p>
        </p:txBody>
      </p:sp>
      <p:sp>
        <p:nvSpPr>
          <p:cNvPr id="29" name="テキスト ボックス 8"/>
          <p:cNvSpPr txBox="1">
            <a:spLocks noChangeArrowheads="1"/>
          </p:cNvSpPr>
          <p:nvPr/>
        </p:nvSpPr>
        <p:spPr bwMode="auto">
          <a:xfrm>
            <a:off x="7702550" y="-3175"/>
            <a:ext cx="722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400"/>
              <a:t>600ns </a:t>
            </a:r>
          </a:p>
        </p:txBody>
      </p:sp>
    </p:spTree>
  </p:cSld>
  <p:clrMapOvr>
    <a:masterClrMapping/>
  </p:clrMapOvr>
  <p:transition xmlns:p14="http://schemas.microsoft.com/office/powerpoint/2010/main" spd="slow" advTm="23317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Targets located at MLF</a:t>
            </a:r>
            <a:endParaRPr kumimoji="1" lang="ja-JP" altLang="en-US" dirty="0"/>
          </a:p>
        </p:txBody>
      </p:sp>
      <p:pic>
        <p:nvPicPr>
          <p:cNvPr id="6" name="図 5" descr="P104060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1817" y="2392048"/>
            <a:ext cx="1858819" cy="2158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810022"/>
            <a:ext cx="4445000" cy="1099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kumimoji="1" sz="32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ja-JP" sz="2000" dirty="0" smtClean="0">
                <a:solidFill>
                  <a:srgbClr val="FFFFFF"/>
                </a:solidFill>
              </a:rPr>
              <a:t>Muon target</a:t>
            </a:r>
            <a:endParaRPr lang="ja-JP" altLang="en-US" sz="2000" dirty="0" smtClean="0">
              <a:solidFill>
                <a:srgbClr val="FFFFFF"/>
              </a:solidFill>
            </a:endParaRPr>
          </a:p>
          <a:p>
            <a:pPr lvl="1">
              <a:defRPr/>
            </a:pPr>
            <a:r>
              <a:rPr lang="en-US" altLang="ja-JP" sz="1800" dirty="0" smtClean="0">
                <a:solidFill>
                  <a:srgbClr val="FFFFFF"/>
                </a:solidFill>
              </a:rPr>
              <a:t>Carbon graphite (IG430)</a:t>
            </a:r>
          </a:p>
          <a:p>
            <a:pPr lvl="1">
              <a:defRPr/>
            </a:pPr>
            <a:r>
              <a:rPr lang="en-US" altLang="ja-JP" sz="1800" dirty="0" smtClean="0">
                <a:solidFill>
                  <a:srgbClr val="FFFFFF"/>
                </a:solidFill>
              </a:rPr>
              <a:t>Highest intensity in the world</a:t>
            </a:r>
            <a:endParaRPr lang="ja-JP" altLang="en-US" sz="1800" dirty="0" smtClean="0">
              <a:solidFill>
                <a:srgbClr val="FFFFFF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566372" y="810022"/>
            <a:ext cx="4577628" cy="83632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kumimoji="1" sz="32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altLang="ja-JP" sz="2000" dirty="0">
                <a:solidFill>
                  <a:srgbClr val="FFFFFF"/>
                </a:solidFill>
              </a:rPr>
              <a:t>Neutron target</a:t>
            </a:r>
            <a:endParaRPr lang="ja-JP" altLang="en-US" sz="2000" dirty="0">
              <a:solidFill>
                <a:srgbClr val="FFFFFF"/>
              </a:solidFill>
            </a:endParaRPr>
          </a:p>
          <a:p>
            <a:pPr lvl="1">
              <a:defRPr/>
            </a:pPr>
            <a:r>
              <a:rPr lang="en-US" altLang="ja-JP" sz="1800" dirty="0">
                <a:solidFill>
                  <a:srgbClr val="FFFFFF"/>
                </a:solidFill>
              </a:rPr>
              <a:t>Mercury</a:t>
            </a:r>
          </a:p>
          <a:p>
            <a:pPr lvl="1">
              <a:defRPr/>
            </a:pPr>
            <a:r>
              <a:rPr lang="en-US" altLang="ja-JP" sz="1800" dirty="0">
                <a:solidFill>
                  <a:srgbClr val="FFFFFF"/>
                </a:solidFill>
              </a:rPr>
              <a:t>Highest pulse intensity in the  world</a:t>
            </a:r>
            <a:endParaRPr lang="ja-JP" altLang="en-US" sz="1800" dirty="0">
              <a:solidFill>
                <a:srgbClr val="FFFFFF"/>
              </a:solidFill>
            </a:endParaRPr>
          </a:p>
        </p:txBody>
      </p:sp>
      <p:pic>
        <p:nvPicPr>
          <p:cNvPr id="9" name="Picture 5" descr="1011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025" y="1992313"/>
            <a:ext cx="203835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425" t="64766" b="5940"/>
          <a:stretch>
            <a:fillRect/>
          </a:stretch>
        </p:blipFill>
        <p:spPr bwMode="auto">
          <a:xfrm>
            <a:off x="176213" y="4830763"/>
            <a:ext cx="5562600" cy="20272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" name="Picture 8" descr="IMG_089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8629" y="1973695"/>
            <a:ext cx="3724275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Line 9"/>
          <p:cNvSpPr>
            <a:spLocks noChangeShapeType="1"/>
          </p:cNvSpPr>
          <p:nvPr/>
        </p:nvSpPr>
        <p:spPr bwMode="auto">
          <a:xfrm flipV="1">
            <a:off x="6549592" y="3727883"/>
            <a:ext cx="1066800" cy="635000"/>
          </a:xfrm>
          <a:prstGeom prst="line">
            <a:avLst/>
          </a:prstGeom>
          <a:noFill/>
          <a:ln w="9525">
            <a:solidFill>
              <a:schemeClr val="bg1"/>
            </a:solidFill>
            <a:miter lim="800000"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6609917" y="4232708"/>
            <a:ext cx="11542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 smtClean="0">
                <a:solidFill>
                  <a:schemeClr val="bg1"/>
                </a:solidFill>
              </a:rPr>
              <a:t>Length</a:t>
            </a:r>
            <a:r>
              <a:rPr lang="ja-JP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ja-JP" sz="1600" dirty="0">
                <a:solidFill>
                  <a:schemeClr val="bg1"/>
                </a:solidFill>
              </a:rPr>
              <a:t>2m</a:t>
            </a: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>
            <a:off x="5787592" y="4039033"/>
            <a:ext cx="228600" cy="177800"/>
          </a:xfrm>
          <a:prstGeom prst="line">
            <a:avLst/>
          </a:prstGeom>
          <a:noFill/>
          <a:ln w="9525">
            <a:solidFill>
              <a:schemeClr val="bg1"/>
            </a:solidFill>
            <a:miter lim="800000"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428817" y="4283508"/>
            <a:ext cx="126789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 smtClean="0">
                <a:solidFill>
                  <a:schemeClr val="bg1"/>
                </a:solidFill>
              </a:rPr>
              <a:t>Width</a:t>
            </a:r>
            <a:r>
              <a:rPr lang="ja-JP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ja-JP" sz="1600" dirty="0">
                <a:solidFill>
                  <a:schemeClr val="bg1"/>
                </a:solidFill>
              </a:rPr>
              <a:t>34cm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478672" y="1896857"/>
            <a:ext cx="2595582" cy="40011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000" dirty="0" smtClean="0"/>
              <a:t>Mercury target</a:t>
            </a:r>
            <a:r>
              <a:rPr lang="en-US" altLang="ja-JP" dirty="0"/>
              <a:t> </a:t>
            </a:r>
            <a:r>
              <a:rPr lang="en-US" altLang="ja-JP" dirty="0" smtClean="0"/>
              <a:t>trolley</a:t>
            </a:r>
            <a:endParaRPr lang="ja-JP" altLang="en-US" sz="2000" dirty="0"/>
          </a:p>
        </p:txBody>
      </p:sp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5870044" y="4799804"/>
            <a:ext cx="3273955" cy="2058194"/>
            <a:chOff x="3866" y="3035"/>
            <a:chExt cx="1812" cy="1139"/>
          </a:xfrm>
          <a:solidFill>
            <a:srgbClr val="FFFFFF"/>
          </a:solidFill>
        </p:grpSpPr>
        <p:grpSp>
          <p:nvGrpSpPr>
            <p:cNvPr id="19" name="Group 15"/>
            <p:cNvGrpSpPr>
              <a:grpSpLocks noChangeAspect="1"/>
            </p:cNvGrpSpPr>
            <p:nvPr/>
          </p:nvGrpSpPr>
          <p:grpSpPr bwMode="auto">
            <a:xfrm>
              <a:off x="3866" y="3035"/>
              <a:ext cx="1812" cy="1139"/>
              <a:chOff x="-649" y="461"/>
              <a:chExt cx="5089" cy="3136"/>
            </a:xfrm>
            <a:grpFill/>
          </p:grpSpPr>
          <p:pic>
            <p:nvPicPr>
              <p:cNvPr id="23" name="Picture 16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14608"/>
              <a:stretch/>
            </p:blipFill>
            <p:spPr bwMode="auto">
              <a:xfrm>
                <a:off x="-649" y="461"/>
                <a:ext cx="5089" cy="31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Freeform 17"/>
              <p:cNvSpPr>
                <a:spLocks noChangeAspect="1"/>
              </p:cNvSpPr>
              <p:nvPr/>
            </p:nvSpPr>
            <p:spPr bwMode="auto">
              <a:xfrm>
                <a:off x="2071" y="2538"/>
                <a:ext cx="205" cy="271"/>
              </a:xfrm>
              <a:custGeom>
                <a:avLst/>
                <a:gdLst>
                  <a:gd name="T0" fmla="*/ 90 w 240"/>
                  <a:gd name="T1" fmla="*/ 0 h 324"/>
                  <a:gd name="T2" fmla="*/ 0 w 240"/>
                  <a:gd name="T3" fmla="*/ 66 h 324"/>
                  <a:gd name="T4" fmla="*/ 78 w 240"/>
                  <a:gd name="T5" fmla="*/ 108 h 324"/>
                  <a:gd name="T6" fmla="*/ 102 w 240"/>
                  <a:gd name="T7" fmla="*/ 150 h 324"/>
                  <a:gd name="T8" fmla="*/ 120 w 240"/>
                  <a:gd name="T9" fmla="*/ 204 h 324"/>
                  <a:gd name="T10" fmla="*/ 126 w 240"/>
                  <a:gd name="T11" fmla="*/ 240 h 324"/>
                  <a:gd name="T12" fmla="*/ 114 w 240"/>
                  <a:gd name="T13" fmla="*/ 282 h 324"/>
                  <a:gd name="T14" fmla="*/ 42 w 240"/>
                  <a:gd name="T15" fmla="*/ 318 h 324"/>
                  <a:gd name="T16" fmla="*/ 108 w 240"/>
                  <a:gd name="T17" fmla="*/ 324 h 324"/>
                  <a:gd name="T18" fmla="*/ 210 w 240"/>
                  <a:gd name="T19" fmla="*/ 276 h 324"/>
                  <a:gd name="T20" fmla="*/ 240 w 240"/>
                  <a:gd name="T21" fmla="*/ 228 h 324"/>
                  <a:gd name="T22" fmla="*/ 240 w 240"/>
                  <a:gd name="T23" fmla="*/ 174 h 324"/>
                  <a:gd name="T24" fmla="*/ 228 w 240"/>
                  <a:gd name="T25" fmla="*/ 108 h 324"/>
                  <a:gd name="T26" fmla="*/ 186 w 240"/>
                  <a:gd name="T27" fmla="*/ 60 h 324"/>
                  <a:gd name="T28" fmla="*/ 162 w 240"/>
                  <a:gd name="T29" fmla="*/ 30 h 324"/>
                  <a:gd name="T30" fmla="*/ 90 w 240"/>
                  <a:gd name="T3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0" h="324">
                    <a:moveTo>
                      <a:pt x="90" y="0"/>
                    </a:moveTo>
                    <a:lnTo>
                      <a:pt x="0" y="66"/>
                    </a:lnTo>
                    <a:lnTo>
                      <a:pt x="78" y="108"/>
                    </a:lnTo>
                    <a:lnTo>
                      <a:pt x="102" y="150"/>
                    </a:lnTo>
                    <a:lnTo>
                      <a:pt x="120" y="204"/>
                    </a:lnTo>
                    <a:lnTo>
                      <a:pt x="126" y="240"/>
                    </a:lnTo>
                    <a:lnTo>
                      <a:pt x="114" y="282"/>
                    </a:lnTo>
                    <a:lnTo>
                      <a:pt x="42" y="318"/>
                    </a:lnTo>
                    <a:lnTo>
                      <a:pt x="108" y="324"/>
                    </a:lnTo>
                    <a:lnTo>
                      <a:pt x="210" y="276"/>
                    </a:lnTo>
                    <a:lnTo>
                      <a:pt x="240" y="228"/>
                    </a:lnTo>
                    <a:lnTo>
                      <a:pt x="240" y="174"/>
                    </a:lnTo>
                    <a:lnTo>
                      <a:pt x="228" y="108"/>
                    </a:lnTo>
                    <a:lnTo>
                      <a:pt x="186" y="60"/>
                    </a:lnTo>
                    <a:lnTo>
                      <a:pt x="162" y="30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ja-JP" altLang="en-US"/>
              </a:p>
            </p:txBody>
          </p:sp>
        </p:grpSp>
        <p:sp>
          <p:nvSpPr>
            <p:cNvPr id="20" name="Rectangle 18"/>
            <p:cNvSpPr>
              <a:spLocks noChangeAspect="1" noChangeArrowheads="1"/>
            </p:cNvSpPr>
            <p:nvPr/>
          </p:nvSpPr>
          <p:spPr bwMode="auto">
            <a:xfrm>
              <a:off x="4021" y="4051"/>
              <a:ext cx="209" cy="8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238125"/>
              <a:r>
                <a:rPr lang="en-US" altLang="ja-JP" sz="1000" dirty="0" smtClean="0">
                  <a:solidFill>
                    <a:schemeClr val="tx2"/>
                  </a:solidFill>
                </a:rPr>
                <a:t>Proton</a:t>
              </a:r>
              <a:endParaRPr lang="ja-JP" altLang="en-US" sz="1000" dirty="0">
                <a:solidFill>
                  <a:schemeClr val="tx2"/>
                </a:solidFill>
              </a:endParaRPr>
            </a:p>
          </p:txBody>
        </p:sp>
        <p:sp>
          <p:nvSpPr>
            <p:cNvPr id="21" name="Rectangle 19"/>
            <p:cNvSpPr>
              <a:spLocks noChangeAspect="1" noChangeArrowheads="1"/>
            </p:cNvSpPr>
            <p:nvPr/>
          </p:nvSpPr>
          <p:spPr bwMode="auto">
            <a:xfrm>
              <a:off x="5516" y="3211"/>
              <a:ext cx="91" cy="8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238125"/>
              <a:r>
                <a:rPr lang="en-US" altLang="ja-JP" sz="1000" dirty="0" smtClean="0">
                  <a:solidFill>
                    <a:srgbClr val="000000"/>
                  </a:solidFill>
                </a:rPr>
                <a:t>Hg</a:t>
              </a:r>
              <a:endParaRPr lang="ja-JP" altLang="en-US" sz="1000" dirty="0"/>
            </a:p>
          </p:txBody>
        </p:sp>
        <p:sp>
          <p:nvSpPr>
            <p:cNvPr id="22" name="Rectangle 20"/>
            <p:cNvSpPr>
              <a:spLocks noChangeAspect="1" noChangeArrowheads="1"/>
            </p:cNvSpPr>
            <p:nvPr/>
          </p:nvSpPr>
          <p:spPr bwMode="auto">
            <a:xfrm>
              <a:off x="5167" y="3038"/>
              <a:ext cx="396" cy="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defTabSz="238125"/>
              <a:r>
                <a:rPr lang="en-US" altLang="ja-JP" sz="1100" dirty="0" smtClean="0">
                  <a:solidFill>
                    <a:srgbClr val="000000"/>
                  </a:solidFill>
                </a:rPr>
                <a:t>Light Water</a:t>
              </a:r>
              <a:endParaRPr lang="ja-JP" altLang="en-US" sz="1100" dirty="0"/>
            </a:p>
          </p:txBody>
        </p:sp>
      </p:grpSp>
      <p:sp>
        <p:nvSpPr>
          <p:cNvPr id="25" name="AutoShape 21"/>
          <p:cNvSpPr>
            <a:spLocks/>
          </p:cNvSpPr>
          <p:nvPr/>
        </p:nvSpPr>
        <p:spPr bwMode="auto">
          <a:xfrm>
            <a:off x="5898652" y="5140821"/>
            <a:ext cx="1342159" cy="641639"/>
          </a:xfrm>
          <a:prstGeom prst="borderCallout2">
            <a:avLst>
              <a:gd name="adj1" fmla="val 19833"/>
              <a:gd name="adj2" fmla="val 105389"/>
              <a:gd name="adj3" fmla="val 19833"/>
              <a:gd name="adj4" fmla="val 112009"/>
              <a:gd name="adj5" fmla="val 92838"/>
              <a:gd name="adj6" fmla="val 127611"/>
            </a:avLst>
          </a:prstGeom>
          <a:solidFill>
            <a:srgbClr val="FFF7FF"/>
          </a:solidFill>
          <a:ln w="15875">
            <a:solidFill>
              <a:srgbClr val="FF0000"/>
            </a:solidFill>
            <a:miter lim="800000"/>
            <a:headEnd/>
            <a:tailEnd type="oval" w="med" len="med"/>
          </a:ln>
        </p:spPr>
        <p:txBody>
          <a:bodyPr lIns="72000" tIns="23930" rIns="23930" bIns="23930"/>
          <a:lstStyle/>
          <a:p>
            <a:pPr defTabSz="608013"/>
            <a:r>
              <a:rPr lang="en-US" altLang="ja-JP" sz="1400" dirty="0" smtClean="0">
                <a:solidFill>
                  <a:srgbClr val="FF0000"/>
                </a:solidFill>
              </a:rPr>
              <a:t>Safety shroud</a:t>
            </a:r>
            <a:endParaRPr lang="ja-JP" altLang="en-US" sz="1400" dirty="0">
              <a:solidFill>
                <a:srgbClr val="FF0000"/>
              </a:solidFill>
            </a:endParaRPr>
          </a:p>
          <a:p>
            <a:pPr defTabSz="608013"/>
            <a:r>
              <a:rPr lang="en-US" altLang="ja-JP" sz="1400" dirty="0" smtClean="0"/>
              <a:t>Double wall structure</a:t>
            </a:r>
            <a:endParaRPr lang="ja-JP" altLang="en-US" sz="1400" dirty="0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572088" y="4242014"/>
            <a:ext cx="1121884" cy="52322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400" dirty="0" smtClean="0">
                <a:solidFill>
                  <a:srgbClr val="000000"/>
                </a:solidFill>
              </a:rPr>
              <a:t>Thick.</a:t>
            </a:r>
            <a:r>
              <a:rPr lang="ja-JP" altLang="en-US" sz="1400" dirty="0">
                <a:solidFill>
                  <a:srgbClr val="000000"/>
                </a:solidFill>
              </a:rPr>
              <a:t>　</a:t>
            </a:r>
            <a:r>
              <a:rPr lang="en-US" altLang="ja-JP" sz="1400" dirty="0">
                <a:solidFill>
                  <a:srgbClr val="000000"/>
                </a:solidFill>
              </a:rPr>
              <a:t>2cm</a:t>
            </a:r>
          </a:p>
          <a:p>
            <a:pPr>
              <a:defRPr/>
            </a:pPr>
            <a:r>
              <a:rPr lang="en-US" altLang="ja-JP" sz="1400" dirty="0" smtClean="0">
                <a:solidFill>
                  <a:srgbClr val="000000"/>
                </a:solidFill>
              </a:rPr>
              <a:t>Diam.</a:t>
            </a:r>
            <a:r>
              <a:rPr lang="ja-JP" altLang="en-US" sz="1400" dirty="0">
                <a:solidFill>
                  <a:srgbClr val="000000"/>
                </a:solidFill>
              </a:rPr>
              <a:t>　</a:t>
            </a:r>
            <a:r>
              <a:rPr lang="en-US" altLang="ja-JP" sz="1400" dirty="0">
                <a:solidFill>
                  <a:srgbClr val="000000"/>
                </a:solidFill>
              </a:rPr>
              <a:t>7cm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867684" y="1766720"/>
            <a:ext cx="18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</a:rPr>
              <a:t>Rotating </a:t>
            </a:r>
            <a:r>
              <a:rPr lang="en-US" altLang="ja-JP" dirty="0" smtClean="0">
                <a:solidFill>
                  <a:srgbClr val="FFFFFF"/>
                </a:solidFill>
              </a:rPr>
              <a:t>target</a:t>
            </a:r>
            <a:endParaRPr kumimoji="1" lang="en-US" altLang="ja-JP" dirty="0" smtClean="0">
              <a:solidFill>
                <a:srgbClr val="FFFFFF"/>
              </a:solidFill>
            </a:endParaRPr>
          </a:p>
          <a:p>
            <a:r>
              <a:rPr lang="en-US" altLang="ja-JP" dirty="0" smtClean="0">
                <a:solidFill>
                  <a:srgbClr val="FFFFFF"/>
                </a:solidFill>
              </a:rPr>
              <a:t>(6rpm)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cxnSp>
        <p:nvCxnSpPr>
          <p:cNvPr id="28" name="直線矢印コネクタ 27"/>
          <p:cNvCxnSpPr/>
          <p:nvPr/>
        </p:nvCxnSpPr>
        <p:spPr bwMode="auto">
          <a:xfrm flipH="1" flipV="1">
            <a:off x="4012179" y="3798451"/>
            <a:ext cx="561928" cy="4832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miter lim="800000"/>
            <a:headEnd type="arrow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テキスト ボックス 4"/>
          <p:cNvSpPr txBox="1"/>
          <p:nvPr/>
        </p:nvSpPr>
        <p:spPr>
          <a:xfrm>
            <a:off x="186796" y="1930079"/>
            <a:ext cx="1538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FFFF"/>
                </a:solidFill>
                <a:latin typeface="+mj-lt"/>
              </a:rPr>
              <a:t>Fixed</a:t>
            </a:r>
            <a:r>
              <a:rPr lang="ja-JP" altLang="en-US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en-US" altLang="ja-JP" dirty="0" smtClean="0">
                <a:solidFill>
                  <a:srgbClr val="FFFFFF"/>
                </a:solidFill>
                <a:latin typeface="+mj-lt"/>
              </a:rPr>
              <a:t>target</a:t>
            </a:r>
            <a:endParaRPr kumimoji="1" lang="ja-JP" altLang="en-US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6944982"/>
      </p:ext>
    </p:extLst>
  </p:cSld>
  <p:clrMapOvr>
    <a:masterClrMapping/>
  </p:clrMapOvr>
  <p:transition xmlns:p14="http://schemas.microsoft.com/office/powerpoint/2010/main" spd="slow" advTm="69047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23850" y="981075"/>
            <a:ext cx="8574088" cy="511175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kumimoji="1"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9750" indent="-2746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chemeClr val="bg1"/>
                </a:solidFill>
                <a:latin typeface="+mn-lt"/>
                <a:ea typeface="+mn-ea"/>
              </a:defRPr>
            </a:lvl2pPr>
            <a:lvl3pPr marL="714375" indent="-265113" algn="l" defTabSz="7143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chemeClr val="bg1"/>
                </a:solidFill>
                <a:latin typeface="+mn-lt"/>
                <a:ea typeface="+mn-ea"/>
              </a:defRPr>
            </a:lvl3pPr>
            <a:lvl4pPr marL="1079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4pPr>
            <a:lvl5pPr marL="1441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</a:rPr>
              <a:t>Introduction</a:t>
            </a:r>
            <a:r>
              <a:rPr lang="ja-JP" altLang="en-US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chemeClr val="bg2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</a:rPr>
              <a:t>of JSNS</a:t>
            </a:r>
          </a:p>
          <a:p>
            <a:pPr marL="457200" lvl="1" indent="0">
              <a:lnSpc>
                <a:spcPct val="90000"/>
              </a:lnSpc>
              <a:buFont typeface="Wingdings" charset="0"/>
              <a:buNone/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latin typeface="Arial" charset="0"/>
                <a:ea typeface="ＭＳ Ｐゴシック" charset="0"/>
              </a:rPr>
              <a:t>Beam monitor system at JSNS</a:t>
            </a:r>
          </a:p>
          <a:p>
            <a:pPr lvl="1">
              <a:lnSpc>
                <a:spcPct val="90000"/>
              </a:lnSpc>
            </a:pPr>
            <a:r>
              <a:rPr lang="en-US" altLang="ja-JP" dirty="0" smtClean="0">
                <a:latin typeface="Arial" charset="0"/>
                <a:ea typeface="ＭＳ Ｐゴシック" charset="0"/>
              </a:rPr>
              <a:t>Multi Wire Profile Monitor</a:t>
            </a:r>
            <a:r>
              <a:rPr lang="ja-JP" altLang="ja-JP" dirty="0"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latin typeface="Arial" charset="0"/>
                <a:ea typeface="ＭＳ Ｐゴシック" charset="0"/>
              </a:rPr>
              <a:t>(MWPM)</a:t>
            </a:r>
          </a:p>
          <a:p>
            <a:pPr lvl="1">
              <a:lnSpc>
                <a:spcPct val="90000"/>
              </a:lnSpc>
            </a:pPr>
            <a:r>
              <a:rPr lang="en-US" altLang="ja-JP" dirty="0" smtClean="0">
                <a:latin typeface="Arial" charset="0"/>
                <a:ea typeface="ＭＳ Ｐゴシック" charset="0"/>
              </a:rPr>
              <a:t>Beam Halo Monitor</a:t>
            </a:r>
          </a:p>
          <a:p>
            <a:pPr lvl="1">
              <a:lnSpc>
                <a:spcPct val="90000"/>
              </a:lnSpc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Beam flattening system</a:t>
            </a:r>
          </a:p>
          <a:p>
            <a:pPr>
              <a:lnSpc>
                <a:spcPct val="90000"/>
              </a:lnSpc>
            </a:pPr>
            <a:endParaRPr lang="en-US" altLang="ja-JP" dirty="0" smtClean="0">
              <a:solidFill>
                <a:srgbClr val="2222FF"/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Development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infrared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and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ja-JP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n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ear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infrared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camera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system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altLang="ja-JP" dirty="0" smtClean="0">
              <a:latin typeface="Arial" charset="0"/>
              <a:ea typeface="ＭＳ Ｐゴシック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altLang="ja-JP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096957"/>
      </p:ext>
    </p:extLst>
  </p:cSld>
  <p:clrMapOvr>
    <a:masterClrMapping/>
  </p:clrMapOvr>
  <p:transition xmlns:p14="http://schemas.microsoft.com/office/powerpoint/2010/main" spd="slow" advTm="3198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342900" y="120542"/>
            <a:ext cx="7772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ja-JP" sz="36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Beam </a:t>
            </a:r>
            <a:r>
              <a:rPr lang="en-US" altLang="ja-JP" sz="36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diagnostics </a:t>
            </a:r>
            <a:r>
              <a:rPr lang="en-US" altLang="ja-JP" sz="36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for </a:t>
            </a:r>
            <a:r>
              <a:rPr lang="en-US" altLang="ja-JP" sz="36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profile </a:t>
            </a:r>
            <a:r>
              <a:rPr lang="en-US" altLang="ja-JP" sz="3600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and </a:t>
            </a:r>
            <a:r>
              <a:rPr lang="en-US" altLang="ja-JP" sz="36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halo</a:t>
            </a:r>
            <a:endParaRPr lang="ja-JP" altLang="en-US" sz="3600" i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185738" y="863600"/>
            <a:ext cx="8562975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¡"/>
            </a:pPr>
            <a:endParaRPr lang="ja-JP" altLang="en-US"/>
          </a:p>
        </p:txBody>
      </p:sp>
      <p:pic>
        <p:nvPicPr>
          <p:cNvPr id="9221" name="Picture 6" descr="IMGP364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2750" y="2768600"/>
            <a:ext cx="2232025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3122613" y="6302375"/>
            <a:ext cx="2097087" cy="406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dirty="0"/>
              <a:t>Monitors at PBW</a:t>
            </a:r>
          </a:p>
        </p:txBody>
      </p:sp>
      <p:pic>
        <p:nvPicPr>
          <p:cNvPr id="105480" name="Picture 8" descr="IMG_168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2338" y="2876550"/>
            <a:ext cx="2514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1" name="Picture 9" descr="IMG_168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2175" y="4552950"/>
            <a:ext cx="2514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82" name="Text Box 10"/>
          <p:cNvSpPr txBox="1">
            <a:spLocks noChangeArrowheads="1"/>
          </p:cNvSpPr>
          <p:nvPr/>
        </p:nvSpPr>
        <p:spPr bwMode="auto">
          <a:xfrm>
            <a:off x="6156325" y="6342063"/>
            <a:ext cx="2166128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dirty="0"/>
              <a:t>Imaging </a:t>
            </a:r>
            <a:r>
              <a:rPr lang="en-US" altLang="ja-JP" dirty="0" smtClean="0"/>
              <a:t>Plate(IP) </a:t>
            </a:r>
            <a:endParaRPr lang="ja-JP" altLang="en-US" dirty="0"/>
          </a:p>
        </p:txBody>
      </p:sp>
      <p:pic>
        <p:nvPicPr>
          <p:cNvPr id="9226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513138"/>
            <a:ext cx="22034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12"/>
          <p:cNvSpPr txBox="1">
            <a:spLocks noChangeArrowheads="1"/>
          </p:cNvSpPr>
          <p:nvPr/>
        </p:nvSpPr>
        <p:spPr bwMode="auto">
          <a:xfrm>
            <a:off x="771525" y="6302375"/>
            <a:ext cx="1025525" cy="406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/>
              <a:t>MWPM</a:t>
            </a:r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6061075" y="2919413"/>
            <a:ext cx="776288" cy="3048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400">
                <a:solidFill>
                  <a:srgbClr val="FF0000"/>
                </a:solidFill>
              </a:rPr>
              <a:t>Hot cell</a:t>
            </a:r>
            <a:endParaRPr lang="ja-JP" altLang="en-US" sz="1400">
              <a:solidFill>
                <a:srgbClr val="FF0000"/>
              </a:solidFill>
            </a:endParaRPr>
          </a:p>
        </p:txBody>
      </p:sp>
      <p:sp>
        <p:nvSpPr>
          <p:cNvPr id="105486" name="Text Box 14"/>
          <p:cNvSpPr txBox="1">
            <a:spLocks noChangeArrowheads="1"/>
          </p:cNvSpPr>
          <p:nvPr/>
        </p:nvSpPr>
        <p:spPr bwMode="auto">
          <a:xfrm>
            <a:off x="7740650" y="3284538"/>
            <a:ext cx="431800" cy="277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200">
                <a:solidFill>
                  <a:schemeClr val="bg1"/>
                </a:solidFill>
              </a:rPr>
              <a:t>IP</a:t>
            </a:r>
          </a:p>
        </p:txBody>
      </p:sp>
      <p:sp>
        <p:nvSpPr>
          <p:cNvPr id="105487" name="Line 15"/>
          <p:cNvSpPr>
            <a:spLocks noChangeShapeType="1"/>
          </p:cNvSpPr>
          <p:nvPr/>
        </p:nvSpPr>
        <p:spPr bwMode="auto">
          <a:xfrm flipH="1">
            <a:off x="7200900" y="3497263"/>
            <a:ext cx="447675" cy="38893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105488" name="Text Box 16"/>
          <p:cNvSpPr txBox="1">
            <a:spLocks noChangeArrowheads="1"/>
          </p:cNvSpPr>
          <p:nvPr/>
        </p:nvSpPr>
        <p:spPr bwMode="auto">
          <a:xfrm>
            <a:off x="7407275" y="5373688"/>
            <a:ext cx="695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400">
                <a:solidFill>
                  <a:schemeClr val="bg1"/>
                </a:solidFill>
              </a:rPr>
              <a:t>Target</a:t>
            </a:r>
            <a:endParaRPr lang="ja-JP" altLang="en-US" sz="1400">
              <a:solidFill>
                <a:schemeClr val="bg1"/>
              </a:solidFill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7140575" y="5861050"/>
            <a:ext cx="1319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400">
                <a:solidFill>
                  <a:schemeClr val="bg1"/>
                </a:solidFill>
              </a:rPr>
              <a:t>Placed by  RH</a:t>
            </a:r>
            <a:endParaRPr lang="ja-JP" altLang="en-US" sz="1400">
              <a:solidFill>
                <a:schemeClr val="bg1"/>
              </a:solidFill>
            </a:endParaRPr>
          </a:p>
        </p:txBody>
      </p:sp>
      <p:sp>
        <p:nvSpPr>
          <p:cNvPr id="9233" name="Text Box 13"/>
          <p:cNvSpPr txBox="1">
            <a:spLocks noChangeArrowheads="1"/>
          </p:cNvSpPr>
          <p:nvPr/>
        </p:nvSpPr>
        <p:spPr bwMode="auto">
          <a:xfrm>
            <a:off x="2551113" y="2844800"/>
            <a:ext cx="776287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400">
                <a:solidFill>
                  <a:schemeClr val="tx2"/>
                </a:solidFill>
              </a:rPr>
              <a:t>MWPM</a:t>
            </a:r>
            <a:endParaRPr lang="ja-JP" altLang="en-US" sz="1400">
              <a:solidFill>
                <a:schemeClr val="tx2"/>
              </a:solidFill>
            </a:endParaRPr>
          </a:p>
        </p:txBody>
      </p:sp>
      <p:cxnSp>
        <p:nvCxnSpPr>
          <p:cNvPr id="9234" name="直線矢印コネクタ 3"/>
          <p:cNvCxnSpPr>
            <a:cxnSpLocks noChangeShapeType="1"/>
            <a:stCxn id="9233" idx="3"/>
          </p:cNvCxnSpPr>
          <p:nvPr/>
        </p:nvCxnSpPr>
        <p:spPr bwMode="auto">
          <a:xfrm>
            <a:off x="3327400" y="3001963"/>
            <a:ext cx="666750" cy="763587"/>
          </a:xfrm>
          <a:prstGeom prst="straightConnector1">
            <a:avLst/>
          </a:prstGeom>
          <a:noFill/>
          <a:ln w="9525">
            <a:solidFill>
              <a:schemeClr val="tx2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235" name="Text Box 13"/>
          <p:cNvSpPr txBox="1">
            <a:spLocks noChangeArrowheads="1"/>
          </p:cNvSpPr>
          <p:nvPr/>
        </p:nvSpPr>
        <p:spPr bwMode="auto">
          <a:xfrm>
            <a:off x="4735513" y="4879975"/>
            <a:ext cx="1198562" cy="7096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400" dirty="0">
                <a:solidFill>
                  <a:schemeClr val="tx2"/>
                </a:solidFill>
              </a:rPr>
              <a:t>Halo monitor</a:t>
            </a:r>
          </a:p>
          <a:p>
            <a:pPr eaLnBrk="1" hangingPunct="1"/>
            <a:r>
              <a:rPr lang="ja-JP" altLang="en-US" sz="1400" dirty="0">
                <a:solidFill>
                  <a:schemeClr val="tx2"/>
                </a:solidFill>
              </a:rPr>
              <a:t>・</a:t>
            </a:r>
            <a:r>
              <a:rPr lang="en-US" altLang="ja-JP" sz="1200" dirty="0">
                <a:solidFill>
                  <a:schemeClr val="tx2"/>
                </a:solidFill>
              </a:rPr>
              <a:t>SEC</a:t>
            </a:r>
          </a:p>
          <a:p>
            <a:pPr eaLnBrk="1" hangingPunct="1"/>
            <a:r>
              <a:rPr lang="ja-JP" altLang="en-US" sz="1200" dirty="0">
                <a:solidFill>
                  <a:schemeClr val="tx2"/>
                </a:solidFill>
              </a:rPr>
              <a:t>・ </a:t>
            </a:r>
            <a:r>
              <a:rPr lang="en-US" altLang="ja-JP" sz="1200" dirty="0">
                <a:solidFill>
                  <a:schemeClr val="tx2"/>
                </a:solidFill>
              </a:rPr>
              <a:t>TC</a:t>
            </a:r>
          </a:p>
        </p:txBody>
      </p:sp>
      <p:sp>
        <p:nvSpPr>
          <p:cNvPr id="7188" name="正方形/長方形 13"/>
          <p:cNvSpPr>
            <a:spLocks noChangeArrowheads="1"/>
          </p:cNvSpPr>
          <p:nvPr/>
        </p:nvSpPr>
        <p:spPr bwMode="auto">
          <a:xfrm>
            <a:off x="395288" y="908050"/>
            <a:ext cx="8497887" cy="224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¡"/>
            </a:pPr>
            <a:r>
              <a:rPr lang="en-US" altLang="ja-JP" dirty="0">
                <a:solidFill>
                  <a:schemeClr val="bg1"/>
                </a:solidFill>
              </a:rPr>
              <a:t>P</a:t>
            </a:r>
            <a:r>
              <a:rPr lang="en-US" altLang="ja-JP" dirty="0" smtClean="0">
                <a:solidFill>
                  <a:schemeClr val="bg1"/>
                </a:solidFill>
              </a:rPr>
              <a:t>rofile </a:t>
            </a:r>
            <a:r>
              <a:rPr lang="en-US" altLang="ja-JP" dirty="0">
                <a:solidFill>
                  <a:schemeClr val="bg1"/>
                </a:solidFill>
              </a:rPr>
              <a:t>monitor and </a:t>
            </a:r>
            <a:r>
              <a:rPr lang="en-US" altLang="ja-JP" dirty="0" smtClean="0">
                <a:solidFill>
                  <a:schemeClr val="bg1"/>
                </a:solidFill>
              </a:rPr>
              <a:t>halo </a:t>
            </a:r>
            <a:r>
              <a:rPr lang="en-US" altLang="ja-JP" dirty="0">
                <a:solidFill>
                  <a:schemeClr val="bg1"/>
                </a:solidFill>
              </a:rPr>
              <a:t>monitor </a:t>
            </a:r>
            <a:r>
              <a:rPr lang="en-US" altLang="ja-JP" dirty="0" smtClean="0">
                <a:solidFill>
                  <a:schemeClr val="bg1"/>
                </a:solidFill>
              </a:rPr>
              <a:t>(online monitor)</a:t>
            </a:r>
            <a:endParaRPr lang="ja-JP" altLang="en-US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altLang="ja-JP" sz="1800" dirty="0">
                <a:solidFill>
                  <a:schemeClr val="bg1"/>
                </a:solidFill>
              </a:rPr>
              <a:t>Multi Wire Profile Monitors (MWPMs) (15 sets located) : </a:t>
            </a:r>
            <a:r>
              <a:rPr lang="en-US" altLang="ja-JP" sz="1800" dirty="0" err="1">
                <a:solidFill>
                  <a:schemeClr val="bg1"/>
                </a:solidFill>
              </a:rPr>
              <a:t>SiC</a:t>
            </a:r>
            <a:r>
              <a:rPr lang="en-US" altLang="ja-JP" sz="1800" dirty="0">
                <a:solidFill>
                  <a:schemeClr val="bg1"/>
                </a:solidFill>
              </a:rPr>
              <a:t> wires</a:t>
            </a:r>
            <a:endParaRPr lang="ja-JP" altLang="en-US" sz="1800" dirty="0">
              <a:solidFill>
                <a:schemeClr val="bg1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0"/>
              <a:buChar char="l"/>
            </a:pPr>
            <a:r>
              <a:rPr lang="en-US" altLang="ja-JP" sz="1800" dirty="0" smtClean="0">
                <a:solidFill>
                  <a:schemeClr val="bg1"/>
                </a:solidFill>
              </a:rPr>
              <a:t>Stationary MWPM at proton </a:t>
            </a:r>
            <a:r>
              <a:rPr lang="en-US" altLang="ja-JP" sz="1800" dirty="0">
                <a:solidFill>
                  <a:schemeClr val="bg1"/>
                </a:solidFill>
              </a:rPr>
              <a:t>beam window (PBW</a:t>
            </a:r>
            <a:r>
              <a:rPr lang="en-US" altLang="ja-JP" sz="1800" dirty="0" smtClean="0">
                <a:solidFill>
                  <a:schemeClr val="bg1"/>
                </a:solidFill>
              </a:rPr>
              <a:t>)</a:t>
            </a:r>
            <a:r>
              <a:rPr lang="en-US" altLang="ja-JP" sz="1800" dirty="0">
                <a:solidFill>
                  <a:schemeClr val="bg1"/>
                </a:solidFill>
              </a:rPr>
              <a:t> </a:t>
            </a:r>
            <a:r>
              <a:rPr lang="en-US" altLang="ja-JP" sz="1800" dirty="0" smtClean="0">
                <a:solidFill>
                  <a:schemeClr val="bg1"/>
                </a:solidFill>
              </a:rPr>
              <a:t>placed at 1.8 m upstream of the mercury target</a:t>
            </a:r>
            <a:endParaRPr lang="en-US" altLang="ja-JP" sz="1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¡"/>
            </a:pPr>
            <a:r>
              <a:rPr lang="en-US" altLang="ja-JP" dirty="0">
                <a:solidFill>
                  <a:schemeClr val="bg1"/>
                </a:solidFill>
              </a:rPr>
              <a:t>2D profile</a:t>
            </a:r>
            <a:r>
              <a:rPr lang="ja-JP" altLang="en-US" dirty="0">
                <a:solidFill>
                  <a:schemeClr val="bg1"/>
                </a:solidFill>
              </a:rPr>
              <a:t>：　</a:t>
            </a:r>
            <a:r>
              <a:rPr lang="en-US" altLang="ja-JP" dirty="0" smtClean="0">
                <a:solidFill>
                  <a:schemeClr val="bg1"/>
                </a:solidFill>
              </a:rPr>
              <a:t>Residual radiation read by </a:t>
            </a:r>
            <a:r>
              <a:rPr lang="en-US" altLang="ja-JP" dirty="0">
                <a:solidFill>
                  <a:schemeClr val="bg1"/>
                </a:solidFill>
              </a:rPr>
              <a:t>the </a:t>
            </a:r>
            <a:r>
              <a:rPr lang="en-US" altLang="ja-JP" dirty="0" smtClean="0">
                <a:solidFill>
                  <a:schemeClr val="bg1"/>
                </a:solidFill>
              </a:rPr>
              <a:t>IP </a:t>
            </a:r>
            <a:r>
              <a:rPr lang="en-US" altLang="ja-JP" dirty="0">
                <a:solidFill>
                  <a:schemeClr val="bg1"/>
                </a:solidFill>
              </a:rPr>
              <a:t>(Offline type)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None/>
            </a:pPr>
            <a:r>
              <a:rPr lang="en-US" altLang="ja-JP" dirty="0">
                <a:solidFill>
                  <a:schemeClr val="bg1"/>
                </a:solidFill>
              </a:rPr>
              <a:t>	   </a:t>
            </a:r>
            <a:r>
              <a:rPr lang="en-US" altLang="ja-JP" sz="1800" dirty="0">
                <a:solidFill>
                  <a:schemeClr val="bg1"/>
                </a:solidFill>
              </a:rPr>
              <a:t>After beam operation: IP was attached at the target by the remote handling</a:t>
            </a:r>
            <a:endParaRPr lang="ja-JP" altLang="en-US" sz="1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¡"/>
            </a:pPr>
            <a:endParaRPr lang="ja-JP" altLang="en-US" dirty="0">
              <a:solidFill>
                <a:schemeClr val="bg1"/>
              </a:solidFill>
            </a:endParaRPr>
          </a:p>
        </p:txBody>
      </p:sp>
      <p:pic>
        <p:nvPicPr>
          <p:cNvPr id="9237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8150" y="4911725"/>
            <a:ext cx="1728788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238" name="Line 24"/>
          <p:cNvSpPr>
            <a:spLocks noChangeShapeType="1"/>
          </p:cNvSpPr>
          <p:nvPr/>
        </p:nvSpPr>
        <p:spPr bwMode="auto">
          <a:xfrm flipH="1" flipV="1">
            <a:off x="4357688" y="3924300"/>
            <a:ext cx="590550" cy="942975"/>
          </a:xfrm>
          <a:prstGeom prst="line">
            <a:avLst/>
          </a:prstGeom>
          <a:noFill/>
          <a:ln w="9525">
            <a:solidFill>
              <a:schemeClr val="tx2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9239" name="Rectangle 26"/>
          <p:cNvSpPr>
            <a:spLocks noChangeArrowheads="1"/>
          </p:cNvSpPr>
          <p:nvPr/>
        </p:nvSpPr>
        <p:spPr bwMode="auto">
          <a:xfrm>
            <a:off x="4156075" y="5918200"/>
            <a:ext cx="363538" cy="25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000" dirty="0">
                <a:solidFill>
                  <a:schemeClr val="tx2"/>
                </a:solidFill>
              </a:rPr>
              <a:t>TC</a:t>
            </a:r>
            <a:endParaRPr lang="ja-JP" altLang="en-US" sz="1000" dirty="0">
              <a:solidFill>
                <a:schemeClr val="tx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 advTm="7119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2" grpId="0" animBg="1"/>
      <p:bldP spid="105485" grpId="0" animBg="1"/>
      <p:bldP spid="105486" grpId="0" animBg="1"/>
      <p:bldP spid="105487" grpId="0" animBg="1"/>
      <p:bldP spid="105488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762000" y="87819"/>
            <a:ext cx="77724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ja-JP" sz="2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Beam </a:t>
            </a:r>
            <a:r>
              <a:rPr lang="en-US" altLang="ja-JP" sz="3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p</a:t>
            </a:r>
            <a:r>
              <a:rPr lang="en-US" altLang="ja-JP" sz="3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rofile</a:t>
            </a:r>
            <a:r>
              <a:rPr lang="en-US" altLang="ja-JP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ja-JP" sz="28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at </a:t>
            </a:r>
            <a:r>
              <a:rPr lang="en-US" altLang="ja-JP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m</a:t>
            </a:r>
            <a:r>
              <a:rPr lang="en-US" altLang="ja-JP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ercury </a:t>
            </a:r>
            <a:r>
              <a:rPr lang="en-US" altLang="ja-JP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t</a:t>
            </a:r>
            <a:r>
              <a:rPr lang="en-US" altLang="ja-JP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arget</a:t>
            </a:r>
            <a:endParaRPr lang="ja-JP" altLang="en-US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179388" y="981075"/>
            <a:ext cx="3063875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bg2">
                <a:lumMod val="10000"/>
                <a:lumOff val="90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en-US" altLang="ja-JP" sz="2100" dirty="0">
                <a:solidFill>
                  <a:srgbClr val="FF0000"/>
                </a:solidFill>
                <a:ea typeface="ＭＳ Ｐゴシック" pitchFamily="50" charset="-128"/>
                <a:cs typeface="+mn-cs"/>
              </a:rPr>
              <a:t>2-D measurement by </a:t>
            </a:r>
            <a:r>
              <a:rPr lang="en-US" altLang="ja-JP" sz="2100" dirty="0" smtClean="0">
                <a:solidFill>
                  <a:srgbClr val="FF0000"/>
                </a:solidFill>
                <a:ea typeface="ＭＳ Ｐゴシック" pitchFamily="50" charset="-128"/>
                <a:cs typeface="+mn-cs"/>
              </a:rPr>
              <a:t>IP</a:t>
            </a:r>
            <a:endParaRPr lang="en-US" altLang="ja-JP" sz="2100" dirty="0">
              <a:solidFill>
                <a:srgbClr val="FF0000"/>
              </a:solidFill>
              <a:ea typeface="ＭＳ Ｐゴシック" pitchFamily="50" charset="-128"/>
              <a:cs typeface="+mn-cs"/>
            </a:endParaRPr>
          </a:p>
        </p:txBody>
      </p:sp>
      <p:sp>
        <p:nvSpPr>
          <p:cNvPr id="106528" name="Text Box 32"/>
          <p:cNvSpPr txBox="1">
            <a:spLocks noChangeArrowheads="1"/>
          </p:cNvSpPr>
          <p:nvPr/>
        </p:nvSpPr>
        <p:spPr bwMode="auto">
          <a:xfrm>
            <a:off x="5822772" y="5102945"/>
            <a:ext cx="3201818" cy="156966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82563" indent="-182563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600" dirty="0">
                <a:solidFill>
                  <a:srgbClr val="FFFFFF"/>
                </a:solidFill>
              </a:rPr>
              <a:t>Result by MWPM</a:t>
            </a:r>
          </a:p>
          <a:p>
            <a:pPr eaLnBrk="1" hangingPunct="1"/>
            <a:r>
              <a:rPr lang="en-US" altLang="ja-JP" sz="1600" dirty="0" smtClean="0">
                <a:solidFill>
                  <a:srgbClr val="FFFFFF"/>
                </a:solidFill>
              </a:rPr>
              <a:t>-</a:t>
            </a:r>
            <a:r>
              <a:rPr lang="ja-JP" altLang="en-US" sz="1600" dirty="0" smtClean="0">
                <a:solidFill>
                  <a:srgbClr val="FFFFFF"/>
                </a:solidFill>
              </a:rPr>
              <a:t> </a:t>
            </a:r>
            <a:r>
              <a:rPr lang="en-US" altLang="ja-JP" sz="1600" dirty="0" smtClean="0">
                <a:solidFill>
                  <a:srgbClr val="FFFFFF"/>
                </a:solidFill>
              </a:rPr>
              <a:t>Fitting </a:t>
            </a:r>
            <a:r>
              <a:rPr lang="en-US" altLang="ja-JP" sz="1600" dirty="0">
                <a:solidFill>
                  <a:srgbClr val="FFFFFF"/>
                </a:solidFill>
              </a:rPr>
              <a:t>by Gaussian</a:t>
            </a:r>
            <a:endParaRPr lang="ja-JP" altLang="en-US" sz="1600" dirty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ja-JP" sz="1600" dirty="0">
                <a:solidFill>
                  <a:srgbClr val="FFFFFF"/>
                </a:solidFill>
              </a:rPr>
              <a:t>Width </a:t>
            </a:r>
            <a:r>
              <a:rPr lang="en-US" altLang="ja-JP" sz="1600" dirty="0" smtClean="0">
                <a:solidFill>
                  <a:srgbClr val="FFFFFF"/>
                </a:solidFill>
              </a:rPr>
              <a:t>and position for </a:t>
            </a:r>
            <a:r>
              <a:rPr lang="en-US" altLang="ja-JP" sz="1600" dirty="0">
                <a:solidFill>
                  <a:srgbClr val="FFFFFF"/>
                </a:solidFill>
              </a:rPr>
              <a:t>each pulse obtained</a:t>
            </a:r>
          </a:p>
          <a:p>
            <a:pPr eaLnBrk="1" hangingPunct="1">
              <a:buFontTx/>
              <a:buChar char="•"/>
            </a:pPr>
            <a:r>
              <a:rPr lang="en-US" altLang="ja-JP" sz="1600" dirty="0" smtClean="0">
                <a:solidFill>
                  <a:srgbClr val="FFFFFF"/>
                </a:solidFill>
              </a:rPr>
              <a:t>Good</a:t>
            </a:r>
            <a:r>
              <a:rPr lang="ja-JP" altLang="en-US" sz="1600" dirty="0" smtClean="0">
                <a:solidFill>
                  <a:srgbClr val="FFFFFF"/>
                </a:solidFill>
              </a:rPr>
              <a:t> </a:t>
            </a:r>
            <a:r>
              <a:rPr lang="en-US" altLang="ja-JP" sz="1600" dirty="0" smtClean="0">
                <a:solidFill>
                  <a:srgbClr val="FFFFFF"/>
                </a:solidFill>
              </a:rPr>
              <a:t>agreement</a:t>
            </a:r>
            <a:r>
              <a:rPr lang="ja-JP" altLang="en-US" sz="1600" dirty="0" smtClean="0">
                <a:solidFill>
                  <a:srgbClr val="FFFFFF"/>
                </a:solidFill>
              </a:rPr>
              <a:t> </a:t>
            </a:r>
            <a:r>
              <a:rPr lang="en-US" altLang="ja-JP" sz="1600" dirty="0" smtClean="0">
                <a:solidFill>
                  <a:srgbClr val="FFFFFF"/>
                </a:solidFill>
              </a:rPr>
              <a:t>width </a:t>
            </a:r>
            <a:r>
              <a:rPr lang="en-US" altLang="ja-JP" sz="1600" dirty="0" smtClean="0">
                <a:solidFill>
                  <a:srgbClr val="FFFFFF"/>
                </a:solidFill>
              </a:rPr>
              <a:t>result</a:t>
            </a:r>
            <a:r>
              <a:rPr lang="ja-JP" altLang="en-US" sz="1600" dirty="0" smtClean="0">
                <a:solidFill>
                  <a:srgbClr val="FFFFFF"/>
                </a:solidFill>
              </a:rPr>
              <a:t> </a:t>
            </a:r>
            <a:r>
              <a:rPr lang="en-US" altLang="ja-JP" sz="1600" dirty="0" smtClean="0">
                <a:solidFill>
                  <a:srgbClr val="FFFFFF"/>
                </a:solidFill>
              </a:rPr>
              <a:t>by</a:t>
            </a:r>
            <a:r>
              <a:rPr lang="ja-JP" altLang="en-US" sz="1600" dirty="0" smtClean="0">
                <a:solidFill>
                  <a:srgbClr val="FFFFFF"/>
                </a:solidFill>
              </a:rPr>
              <a:t> </a:t>
            </a:r>
            <a:r>
              <a:rPr lang="en-US" altLang="ja-JP" sz="1600" dirty="0" smtClean="0">
                <a:solidFill>
                  <a:srgbClr val="FFFFFF"/>
                </a:solidFill>
              </a:rPr>
              <a:t>IP</a:t>
            </a:r>
            <a:endParaRPr lang="ja-JP" altLang="en-US" sz="1600" dirty="0">
              <a:solidFill>
                <a:srgbClr val="FFFFFF"/>
              </a:solidFill>
            </a:endParaRPr>
          </a:p>
        </p:txBody>
      </p:sp>
      <p:sp>
        <p:nvSpPr>
          <p:cNvPr id="11271" name="Text Box 33"/>
          <p:cNvSpPr txBox="1">
            <a:spLocks noChangeArrowheads="1"/>
          </p:cNvSpPr>
          <p:nvPr/>
        </p:nvSpPr>
        <p:spPr bwMode="auto">
          <a:xfrm>
            <a:off x="1157288" y="329565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ja-JP" sz="1600"/>
          </a:p>
        </p:txBody>
      </p:sp>
      <p:pic>
        <p:nvPicPr>
          <p:cNvPr id="11272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331"/>
          <a:stretch>
            <a:fillRect/>
          </a:stretch>
        </p:blipFill>
        <p:spPr bwMode="auto">
          <a:xfrm>
            <a:off x="-71438" y="3295650"/>
            <a:ext cx="2976563" cy="2222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</p:pic>
      <p:pic>
        <p:nvPicPr>
          <p:cNvPr id="11273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8" y="1639888"/>
            <a:ext cx="2938462" cy="179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202" name="Text Box 35"/>
          <p:cNvSpPr txBox="1">
            <a:spLocks noChangeArrowheads="1"/>
          </p:cNvSpPr>
          <p:nvPr/>
        </p:nvSpPr>
        <p:spPr bwMode="auto">
          <a:xfrm>
            <a:off x="325438" y="5646738"/>
            <a:ext cx="4592637" cy="1193800"/>
          </a:xfrm>
          <a:prstGeom prst="rect">
            <a:avLst/>
          </a:prstGeom>
          <a:noFill/>
          <a:ln w="317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8775" indent="-358775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800" dirty="0">
                <a:solidFill>
                  <a:srgbClr val="FFFFFF"/>
                </a:solidFill>
              </a:rPr>
              <a:t>Profile result by the IP</a:t>
            </a:r>
            <a:endParaRPr lang="ja-JP" altLang="en-US" sz="1800" dirty="0">
              <a:solidFill>
                <a:srgbClr val="FFFFFF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ja-JP" sz="1800" dirty="0">
                <a:solidFill>
                  <a:srgbClr val="FFFFFF"/>
                </a:solidFill>
              </a:rPr>
              <a:t>Fitted by two Gaussian curves</a:t>
            </a:r>
            <a:endParaRPr lang="ja-JP" altLang="en-US" sz="1800" dirty="0">
              <a:solidFill>
                <a:srgbClr val="FFFFFF"/>
              </a:solidFill>
            </a:endParaRPr>
          </a:p>
          <a:p>
            <a:pPr eaLnBrk="1" hangingPunct="1"/>
            <a:r>
              <a:rPr lang="ja-JP" altLang="en-US" sz="1800" dirty="0">
                <a:solidFill>
                  <a:srgbClr val="FFFFFF"/>
                </a:solidFill>
              </a:rPr>
              <a:t>     </a:t>
            </a:r>
            <a:r>
              <a:rPr lang="en-US" altLang="ja-JP" sz="1800" dirty="0">
                <a:solidFill>
                  <a:srgbClr val="FFFFFF"/>
                </a:solidFill>
              </a:rPr>
              <a:t>Contribution of primary protons and secondary particles </a:t>
            </a:r>
            <a:r>
              <a:rPr lang="en-US" altLang="ja-JP" sz="1800" dirty="0" smtClean="0">
                <a:solidFill>
                  <a:srgbClr val="FFFFFF"/>
                </a:solidFill>
              </a:rPr>
              <a:t>(almost </a:t>
            </a:r>
            <a:r>
              <a:rPr lang="en-US" altLang="ja-JP" sz="1800" dirty="0">
                <a:solidFill>
                  <a:srgbClr val="FFFFFF"/>
                </a:solidFill>
              </a:rPr>
              <a:t>neutrons)</a:t>
            </a:r>
            <a:endParaRPr lang="ja-JP" altLang="en-US" sz="1800" dirty="0">
              <a:solidFill>
                <a:srgbClr val="FFFFFF"/>
              </a:solidFill>
            </a:endParaRPr>
          </a:p>
        </p:txBody>
      </p:sp>
      <p:pic>
        <p:nvPicPr>
          <p:cNvPr id="11275" name="Picture 35" descr="C:\meigo\ビーム君\2010_dec24\2nd_edit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89" t="2879" r="41048" b="43234"/>
          <a:stretch>
            <a:fillRect/>
          </a:stretch>
        </p:blipFill>
        <p:spPr bwMode="auto">
          <a:xfrm>
            <a:off x="3433763" y="1651000"/>
            <a:ext cx="2036762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正方形/長方形 2"/>
          <p:cNvSpPr>
            <a:spLocks noChangeArrowheads="1"/>
          </p:cNvSpPr>
          <p:nvPr/>
        </p:nvSpPr>
        <p:spPr bwMode="auto">
          <a:xfrm>
            <a:off x="552918" y="1341438"/>
            <a:ext cx="19634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FF"/>
                </a:solidFill>
              </a:rPr>
              <a:t>0.1 MW </a:t>
            </a:r>
            <a:r>
              <a:rPr lang="en-US" altLang="ja-JP" sz="1600" dirty="0" smtClean="0">
                <a:solidFill>
                  <a:srgbClr val="FFFFFF"/>
                </a:solidFill>
              </a:rPr>
              <a:t>(</a:t>
            </a:r>
            <a:r>
              <a:rPr lang="en-US" altLang="ja-JP" sz="1600" dirty="0">
                <a:solidFill>
                  <a:srgbClr val="FFFFFF"/>
                </a:solidFill>
              </a:rPr>
              <a:t>2009 Dec)</a:t>
            </a:r>
            <a:endParaRPr lang="ja-JP" altLang="en-US" sz="1600" dirty="0">
              <a:solidFill>
                <a:srgbClr val="FFFFFF"/>
              </a:solidFill>
            </a:endParaRPr>
          </a:p>
        </p:txBody>
      </p:sp>
      <p:sp>
        <p:nvSpPr>
          <p:cNvPr id="11277" name="正方形/長方形 16"/>
          <p:cNvSpPr>
            <a:spLocks noChangeArrowheads="1"/>
          </p:cNvSpPr>
          <p:nvPr/>
        </p:nvSpPr>
        <p:spPr bwMode="auto">
          <a:xfrm>
            <a:off x="3457545" y="1341438"/>
            <a:ext cx="20205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FF"/>
                </a:solidFill>
              </a:rPr>
              <a:t>0.2 MW </a:t>
            </a:r>
            <a:r>
              <a:rPr lang="en-US" altLang="ja-JP" sz="1600" dirty="0" smtClean="0">
                <a:solidFill>
                  <a:srgbClr val="FFFFFF"/>
                </a:solidFill>
              </a:rPr>
              <a:t> </a:t>
            </a:r>
            <a:r>
              <a:rPr lang="en-US" altLang="ja-JP" sz="1600" dirty="0">
                <a:solidFill>
                  <a:srgbClr val="FFFFFF"/>
                </a:solidFill>
              </a:rPr>
              <a:t>(2010 Dec)</a:t>
            </a:r>
            <a:endParaRPr lang="ja-JP" altLang="en-US" sz="1600" dirty="0">
              <a:solidFill>
                <a:srgbClr val="FFFFFF"/>
              </a:solidFill>
            </a:endParaRPr>
          </a:p>
        </p:txBody>
      </p:sp>
      <p:sp>
        <p:nvSpPr>
          <p:cNvPr id="11278" name="Text Box 32"/>
          <p:cNvSpPr txBox="1">
            <a:spLocks noChangeArrowheads="1"/>
          </p:cNvSpPr>
          <p:nvPr/>
        </p:nvSpPr>
        <p:spPr bwMode="auto">
          <a:xfrm>
            <a:off x="2965450" y="3667126"/>
            <a:ext cx="2732087" cy="132343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600" dirty="0">
                <a:solidFill>
                  <a:srgbClr val="FFFFFF"/>
                </a:solidFill>
              </a:rPr>
              <a:t>Obtained only 6 days of cooling duration after irradiation of 0.2 MW beam</a:t>
            </a:r>
          </a:p>
          <a:p>
            <a:pPr eaLnBrk="1" hangingPunct="1"/>
            <a:r>
              <a:rPr lang="ja-JP" altLang="en-US" sz="1600" dirty="0">
                <a:solidFill>
                  <a:srgbClr val="FFFFFF"/>
                </a:solidFill>
              </a:rPr>
              <a:t>⇒ </a:t>
            </a:r>
            <a:r>
              <a:rPr lang="en-US" altLang="ja-JP" sz="1600" dirty="0">
                <a:solidFill>
                  <a:srgbClr val="FFFFFF"/>
                </a:solidFill>
              </a:rPr>
              <a:t>Possible for 1MW with  </a:t>
            </a:r>
            <a:r>
              <a:rPr lang="ja-JP" altLang="en-US" sz="1600" dirty="0" smtClean="0">
                <a:solidFill>
                  <a:srgbClr val="FFFFFF"/>
                </a:solidFill>
              </a:rPr>
              <a:t> </a:t>
            </a:r>
            <a:endParaRPr lang="en-US" altLang="ja-JP" sz="1600" dirty="0" smtClean="0">
              <a:solidFill>
                <a:srgbClr val="FFFFFF"/>
              </a:solidFill>
            </a:endParaRPr>
          </a:p>
          <a:p>
            <a:pPr eaLnBrk="1" hangingPunct="1"/>
            <a:r>
              <a:rPr lang="ja-JP" altLang="ja-JP" sz="1600" dirty="0">
                <a:solidFill>
                  <a:srgbClr val="FFFFFF"/>
                </a:solidFill>
              </a:rPr>
              <a:t> </a:t>
            </a:r>
            <a:r>
              <a:rPr lang="ja-JP" altLang="en-US" sz="1600" dirty="0" smtClean="0">
                <a:solidFill>
                  <a:srgbClr val="FFFFFF"/>
                </a:solidFill>
              </a:rPr>
              <a:t>   </a:t>
            </a:r>
            <a:r>
              <a:rPr lang="en-US" altLang="ja-JP" sz="1600" dirty="0" smtClean="0">
                <a:solidFill>
                  <a:srgbClr val="FFFFFF"/>
                </a:solidFill>
              </a:rPr>
              <a:t>certain </a:t>
            </a:r>
            <a:r>
              <a:rPr lang="en-US" altLang="ja-JP" sz="1600" dirty="0">
                <a:solidFill>
                  <a:srgbClr val="FFFFFF"/>
                </a:solidFill>
              </a:rPr>
              <a:t>cooling time</a:t>
            </a:r>
            <a:endParaRPr lang="ja-JP" altLang="en-US" sz="1600" dirty="0">
              <a:solidFill>
                <a:srgbClr val="FFFFFF"/>
              </a:solidFill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6376387" y="969837"/>
            <a:ext cx="227733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bg2">
                <a:lumMod val="10000"/>
                <a:lumOff val="90000"/>
              </a:schemeClr>
            </a:solidFill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en-US" altLang="ja-JP" sz="2100" dirty="0">
                <a:solidFill>
                  <a:srgbClr val="FF0000"/>
                </a:solidFill>
                <a:ea typeface="ＭＳ Ｐゴシック" pitchFamily="50" charset="-128"/>
                <a:cs typeface="+mn-cs"/>
              </a:rPr>
              <a:t>MWPM at </a:t>
            </a:r>
            <a:r>
              <a:rPr lang="en-US" altLang="ja-JP" sz="2100" dirty="0" smtClean="0">
                <a:solidFill>
                  <a:srgbClr val="FF0000"/>
                </a:solidFill>
                <a:ea typeface="ＭＳ Ｐゴシック" pitchFamily="50" charset="-128"/>
                <a:cs typeface="+mn-cs"/>
              </a:rPr>
              <a:t>PBW</a:t>
            </a:r>
            <a:endParaRPr lang="en-US" altLang="ja-JP" sz="2100" dirty="0">
              <a:solidFill>
                <a:srgbClr val="FF0000"/>
              </a:solidFill>
              <a:ea typeface="ＭＳ Ｐゴシック" pitchFamily="50" charset="-128"/>
              <a:cs typeface="+mn-cs"/>
            </a:endParaRPr>
          </a:p>
        </p:txBody>
      </p:sp>
      <p:pic>
        <p:nvPicPr>
          <p:cNvPr id="2" name="図 1" descr="mwpm_res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0" y="1707445"/>
            <a:ext cx="3052777" cy="309033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xmlns:p14="http://schemas.microsoft.com/office/powerpoint/2010/main" spd="slow" advTm="6206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2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コンテンツ プレースホルダー 13"/>
          <p:cNvSpPr>
            <a:spLocks noGrp="1"/>
          </p:cNvSpPr>
          <p:nvPr>
            <p:ph idx="1"/>
          </p:nvPr>
        </p:nvSpPr>
        <p:spPr>
          <a:xfrm>
            <a:off x="120650" y="803275"/>
            <a:ext cx="7960312" cy="1171575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dirty="0" smtClean="0"/>
              <a:t>Heat distribution at entrance of target station </a:t>
            </a:r>
          </a:p>
          <a:p>
            <a:pPr lvl="1"/>
            <a:r>
              <a:rPr lang="en-US" altLang="ja-JP" sz="2400" dirty="0" smtClean="0"/>
              <a:t>Scattering beam at PBW producing heat at target vicinities ( &lt; 1W/cc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i.e.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10</a:t>
            </a:r>
            <a:r>
              <a:rPr lang="en-US" altLang="ja-JP" sz="2400" baseline="30000" dirty="0" smtClean="0"/>
              <a:t>-4</a:t>
            </a:r>
            <a:r>
              <a:rPr lang="ja-JP" altLang="en-US" sz="2400" dirty="0" smtClean="0"/>
              <a:t> </a:t>
            </a:r>
            <a:r>
              <a:rPr lang="ja-JP" altLang="ja-JP" sz="2400" dirty="0" smtClean="0"/>
              <a:t>o</a:t>
            </a:r>
            <a:r>
              <a:rPr lang="en-US" altLang="ja-JP" sz="2400" dirty="0" smtClean="0"/>
              <a:t>f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peak), which is allowable level.</a:t>
            </a:r>
            <a:endParaRPr kumimoji="1" lang="ja-JP" altLang="en-US" sz="2400" dirty="0"/>
          </a:p>
        </p:txBody>
      </p:sp>
      <p:sp>
        <p:nvSpPr>
          <p:cNvPr id="3" name="タイトル 1"/>
          <p:cNvSpPr txBox="1">
            <a:spLocks/>
          </p:cNvSpPr>
          <p:nvPr/>
        </p:nvSpPr>
        <p:spPr bwMode="auto">
          <a:xfrm>
            <a:off x="179388" y="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pitchFamily="50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pitchFamily="50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pitchFamily="50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pitchFamily="50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rgbClr val="FF0000"/>
                </a:solidFill>
                <a:latin typeface="Arial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rgbClr val="FF0000"/>
                </a:solidFill>
                <a:latin typeface="Arial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rgbClr val="FF0000"/>
                </a:solidFill>
                <a:latin typeface="Arial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rgbClr val="FF0000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kern="0" dirty="0" smtClean="0">
                <a:solidFill>
                  <a:srgbClr val="FFCCCC"/>
                </a:solidFill>
                <a:latin typeface="Arial" charset="0"/>
                <a:ea typeface="ＭＳ Ｐゴシック" charset="0"/>
              </a:rPr>
              <a:t>Beam </a:t>
            </a:r>
            <a:r>
              <a:rPr lang="en-US" altLang="ja-JP" kern="0" dirty="0" smtClean="0">
                <a:solidFill>
                  <a:srgbClr val="FFCCCC"/>
                </a:solidFill>
                <a:latin typeface="Arial" charset="0"/>
                <a:ea typeface="ＭＳ Ｐゴシック" charset="0"/>
              </a:rPr>
              <a:t>halo measurements</a:t>
            </a:r>
            <a:endParaRPr lang="ja-JP" altLang="en-US" kern="0" dirty="0">
              <a:solidFill>
                <a:srgbClr val="FFCCCC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4" name="Picture 2" descr="D:\BT\photo\入射部ライナ搬入_基準確認_2005_1_13\DSC0200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767" y="4552950"/>
            <a:ext cx="2794403" cy="209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86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954" y="2385798"/>
            <a:ext cx="8034971" cy="1335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905"/>
          <p:cNvSpPr txBox="1">
            <a:spLocks noChangeArrowheads="1"/>
          </p:cNvSpPr>
          <p:nvPr/>
        </p:nvSpPr>
        <p:spPr bwMode="auto">
          <a:xfrm>
            <a:off x="7314543" y="1894526"/>
            <a:ext cx="1617682" cy="492443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2600" dirty="0">
                <a:latin typeface="Arial" pitchFamily="34" charset="0"/>
              </a:rPr>
              <a:t>Hg target</a:t>
            </a:r>
          </a:p>
        </p:txBody>
      </p:sp>
      <p:cxnSp>
        <p:nvCxnSpPr>
          <p:cNvPr id="16" name="直線矢印コネクタ 15"/>
          <p:cNvCxnSpPr/>
          <p:nvPr/>
        </p:nvCxnSpPr>
        <p:spPr bwMode="auto">
          <a:xfrm>
            <a:off x="2596577" y="3120723"/>
            <a:ext cx="1693727" cy="17739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396" y="4552951"/>
            <a:ext cx="2793144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3963158" y="3753427"/>
            <a:ext cx="2757520" cy="707886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FFFF"/>
                </a:solidFill>
              </a:rPr>
              <a:t>Proton beam entrance at target station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997299" y="6332341"/>
            <a:ext cx="246506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Thermocouples(TC)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86847" y="6354846"/>
            <a:ext cx="327282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PBW Halo monitor</a:t>
            </a:r>
            <a:r>
              <a:rPr lang="en-US" altLang="ja-JP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dirty="0" smtClean="0">
                <a:solidFill>
                  <a:srgbClr val="FF0000"/>
                </a:solidFill>
              </a:rPr>
              <a:t>TC-type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-368997" y="2869418"/>
            <a:ext cx="132470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Vertical (cm)</a:t>
            </a:r>
            <a:endParaRPr kumimoji="1" lang="ja-JP" altLang="en-US" sz="1600" dirty="0"/>
          </a:p>
        </p:txBody>
      </p:sp>
      <p:sp>
        <p:nvSpPr>
          <p:cNvPr id="13" name="円/楕円 12"/>
          <p:cNvSpPr/>
          <p:nvPr/>
        </p:nvSpPr>
        <p:spPr bwMode="auto">
          <a:xfrm>
            <a:off x="4850190" y="4850191"/>
            <a:ext cx="435429" cy="41123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0" name="円/楕円 19"/>
          <p:cNvSpPr/>
          <p:nvPr/>
        </p:nvSpPr>
        <p:spPr bwMode="auto">
          <a:xfrm>
            <a:off x="5885542" y="5389639"/>
            <a:ext cx="435429" cy="41123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2" name="円/楕円 21"/>
          <p:cNvSpPr/>
          <p:nvPr/>
        </p:nvSpPr>
        <p:spPr bwMode="auto">
          <a:xfrm>
            <a:off x="4864704" y="6037944"/>
            <a:ext cx="435429" cy="41123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24" name="円/楕円 23"/>
          <p:cNvSpPr/>
          <p:nvPr/>
        </p:nvSpPr>
        <p:spPr bwMode="auto">
          <a:xfrm>
            <a:off x="3831771" y="5452534"/>
            <a:ext cx="435429" cy="41123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Ｐゴシック" pitchFamily="50" charset="-128"/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97500" y="3881775"/>
            <a:ext cx="1877388" cy="23209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" name="Text Box 4906"/>
          <p:cNvSpPr txBox="1">
            <a:spLocks noChangeArrowheads="1"/>
          </p:cNvSpPr>
          <p:nvPr/>
        </p:nvSpPr>
        <p:spPr bwMode="auto">
          <a:xfrm>
            <a:off x="788995" y="1995175"/>
            <a:ext cx="2959212" cy="492443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2600" dirty="0" smtClean="0">
                <a:latin typeface="Arial" pitchFamily="34" charset="0"/>
              </a:rPr>
              <a:t>PBW (</a:t>
            </a:r>
            <a:r>
              <a:rPr lang="en-US" altLang="ja-JP" sz="2600" dirty="0">
                <a:latin typeface="Arial" pitchFamily="34" charset="0"/>
              </a:rPr>
              <a:t>Al 5mm-t)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607798" y="3934867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Q=</a:t>
            </a:r>
            <a:r>
              <a:rPr kumimoji="1" lang="en-US" altLang="ja-JP" sz="1400" dirty="0" err="1" smtClean="0"/>
              <a:t>CdK</a:t>
            </a:r>
            <a:r>
              <a:rPr kumimoji="1" lang="en-US" altLang="ja-JP" sz="1400" dirty="0" smtClean="0"/>
              <a:t>/</a:t>
            </a:r>
            <a:r>
              <a:rPr kumimoji="1" lang="en-US" altLang="ja-JP" sz="1400" dirty="0" err="1" smtClean="0"/>
              <a:t>dt</a:t>
            </a:r>
            <a:endParaRPr kumimoji="1" lang="ja-JP" alt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622932"/>
      </p:ext>
    </p:extLst>
  </p:cSld>
  <p:clrMapOvr>
    <a:masterClrMapping/>
  </p:clrMapOvr>
  <p:transition xmlns:p14="http://schemas.microsoft.com/office/powerpoint/2010/main" spd="slow" advTm="6118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850" y="981075"/>
            <a:ext cx="8574088" cy="511175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kumimoji="1"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9750" indent="-2746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chemeClr val="bg1"/>
                </a:solidFill>
                <a:latin typeface="+mn-lt"/>
                <a:ea typeface="+mn-ea"/>
              </a:defRPr>
            </a:lvl2pPr>
            <a:lvl3pPr marL="714375" indent="-265113" algn="l" defTabSz="7143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chemeClr val="bg1"/>
                </a:solidFill>
                <a:latin typeface="+mn-lt"/>
                <a:ea typeface="+mn-ea"/>
              </a:defRPr>
            </a:lvl3pPr>
            <a:lvl4pPr marL="1079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4pPr>
            <a:lvl5pPr marL="1441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Introduction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of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JSNS</a:t>
            </a:r>
          </a:p>
          <a:p>
            <a:pPr marL="457200" lvl="1" indent="0">
              <a:lnSpc>
                <a:spcPct val="90000"/>
              </a:lnSpc>
              <a:buFont typeface="Wingdings" charset="0"/>
              <a:buNone/>
            </a:pPr>
            <a:endParaRPr lang="en-US" altLang="ja-JP" dirty="0" smtClean="0">
              <a:solidFill>
                <a:srgbClr val="2222FF"/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Beam monitor system at JSNS</a:t>
            </a:r>
          </a:p>
          <a:p>
            <a:pPr lvl="1"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Multi Wire Profile Monitor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(MWPM)</a:t>
            </a:r>
          </a:p>
          <a:p>
            <a:pPr lvl="1"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Beam Halo Monitor</a:t>
            </a:r>
          </a:p>
          <a:p>
            <a:pPr lvl="1">
              <a:lnSpc>
                <a:spcPct val="90000"/>
              </a:lnSpc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latin typeface="Arial" charset="0"/>
                <a:ea typeface="ＭＳ Ｐゴシック" charset="0"/>
              </a:rPr>
              <a:t>Beam flattening system</a:t>
            </a:r>
          </a:p>
          <a:p>
            <a:pPr>
              <a:lnSpc>
                <a:spcPct val="90000"/>
              </a:lnSpc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Development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infrared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and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ja-JP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n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ear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infrared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camera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system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altLang="ja-JP" dirty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459659"/>
      </p:ext>
    </p:extLst>
  </p:cSld>
  <p:clrMapOvr>
    <a:masterClrMapping/>
  </p:clrMapOvr>
  <p:transition xmlns:p14="http://schemas.microsoft.com/office/powerpoint/2010/main" spd="slow" advTm="1038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175"/>
            <a:ext cx="7772400" cy="768350"/>
          </a:xfrm>
        </p:spPr>
        <p:txBody>
          <a:bodyPr/>
          <a:lstStyle/>
          <a:p>
            <a:pPr eaLnBrk="1" hangingPunct="1">
              <a:tabLst>
                <a:tab pos="6996113" algn="l"/>
              </a:tabLst>
            </a:pPr>
            <a:r>
              <a:rPr lang="en-US" altLang="ja-JP" dirty="0">
                <a:latin typeface="Arial" charset="0"/>
                <a:ea typeface="ＭＳ Ｐゴシック" charset="0"/>
              </a:rPr>
              <a:t>Proton beam at the target</a:t>
            </a: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half" idx="4294967295"/>
          </p:nvPr>
        </p:nvSpPr>
        <p:spPr>
          <a:xfrm>
            <a:off x="0" y="938213"/>
            <a:ext cx="5170488" cy="5919787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Beam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operational status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Study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with 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1 MW beam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User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operation 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with 0.5MW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Getting narrow storage space</a:t>
            </a:r>
            <a:endParaRPr lang="en-US" altLang="ja-JP" sz="2400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Pitting damage is critical</a:t>
            </a:r>
            <a:endParaRPr lang="ja-JP" altLang="en-US" sz="24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Negative pressure attacks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Proportional to 4</a:t>
            </a:r>
            <a:r>
              <a:rPr lang="en-US" altLang="ja-JP" sz="2400" baseline="30000" dirty="0" smtClean="0">
                <a:latin typeface="Arial" charset="0"/>
                <a:ea typeface="ＭＳ Ｐゴシック" charset="0"/>
              </a:rPr>
              <a:t>th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 power of the peak current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density 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at target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ja-JP" sz="1800" dirty="0" smtClean="0">
                <a:latin typeface="Arial" charset="0"/>
                <a:ea typeface="ＭＳ Ｐゴシック" charset="0"/>
              </a:rPr>
              <a:t>Useless</a:t>
            </a:r>
            <a:r>
              <a:rPr lang="ja-JP" altLang="en-US" sz="1800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sz="1800" dirty="0" smtClean="0">
                <a:latin typeface="Arial" charset="0"/>
                <a:ea typeface="ＭＳ Ｐゴシック" charset="0"/>
              </a:rPr>
              <a:t>beam</a:t>
            </a:r>
            <a:r>
              <a:rPr lang="ja-JP" altLang="en-US" sz="1800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sz="1800" dirty="0" err="1" smtClean="0">
                <a:latin typeface="Arial" charset="0"/>
                <a:ea typeface="ＭＳ Ｐゴシック" charset="0"/>
              </a:rPr>
              <a:t>rastering</a:t>
            </a:r>
            <a:r>
              <a:rPr lang="ja-JP" altLang="en-US" sz="1800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sz="1800" dirty="0" smtClean="0">
                <a:latin typeface="Arial" charset="0"/>
                <a:ea typeface="ＭＳ Ｐゴシック" charset="0"/>
              </a:rPr>
              <a:t>to mitigate</a:t>
            </a:r>
            <a:endParaRPr lang="en-US" altLang="ja-JP" dirty="0" smtClean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JSNS harder condition than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SNS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400" dirty="0">
                <a:latin typeface="Arial" charset="0"/>
                <a:ea typeface="ＭＳ Ｐゴシック" charset="0"/>
              </a:rPr>
              <a:t>SNS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: 60 Hz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, 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Storage ring w/o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muon target</a:t>
            </a:r>
            <a:endParaRPr lang="ja-JP" altLang="en-US" sz="24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ja-JP" sz="2400" dirty="0">
                <a:latin typeface="Arial" charset="0"/>
                <a:ea typeface="ＭＳ Ｐゴシック" charset="0"/>
              </a:rPr>
              <a:t>JSNS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: 25 Hz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, RCS with muon target </a:t>
            </a:r>
            <a:endParaRPr lang="en-US" altLang="ja-JP" sz="2400" dirty="0" smtClean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ja-JP" sz="2400" dirty="0" smtClean="0">
                <a:latin typeface="Arial" charset="0"/>
                <a:ea typeface="ＭＳ Ｐゴシック" charset="0"/>
              </a:rPr>
              <a:t>Although helium bubbling mitigates the pitting damage, peak 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reduction 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is essential. </a:t>
            </a:r>
            <a:endParaRPr lang="en-US" altLang="ja-JP" sz="2400" dirty="0">
              <a:latin typeface="Arial" charset="0"/>
              <a:ea typeface="ＭＳ Ｐゴシック" charset="0"/>
            </a:endParaRP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7133696" y="3116134"/>
            <a:ext cx="1763486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800" dirty="0" smtClean="0">
                <a:latin typeface="+mn-lt"/>
                <a:cs typeface="+mn-cs"/>
              </a:rPr>
              <a:t>Pin holes at target of SNS </a:t>
            </a:r>
          </a:p>
        </p:txBody>
      </p:sp>
      <p:grpSp>
        <p:nvGrpSpPr>
          <p:cNvPr id="52231" name="Group 7"/>
          <p:cNvGrpSpPr>
            <a:grpSpLocks/>
          </p:cNvGrpSpPr>
          <p:nvPr/>
        </p:nvGrpSpPr>
        <p:grpSpPr bwMode="auto">
          <a:xfrm>
            <a:off x="6481938" y="4791334"/>
            <a:ext cx="1936750" cy="1325562"/>
            <a:chOff x="3959" y="2687"/>
            <a:chExt cx="1220" cy="835"/>
          </a:xfrm>
        </p:grpSpPr>
        <p:sp>
          <p:nvSpPr>
            <p:cNvPr id="8204" name="AutoShape 8"/>
            <p:cNvSpPr>
              <a:spLocks noChangeArrowheads="1"/>
            </p:cNvSpPr>
            <p:nvPr/>
          </p:nvSpPr>
          <p:spPr bwMode="auto">
            <a:xfrm flipH="1">
              <a:off x="3959" y="2751"/>
              <a:ext cx="1059" cy="739"/>
            </a:xfrm>
            <a:prstGeom prst="flowChartDelay">
              <a:avLst/>
            </a:prstGeom>
            <a:solidFill>
              <a:srgbClr val="DDDDDD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400"/>
            </a:p>
          </p:txBody>
        </p:sp>
        <p:sp>
          <p:nvSpPr>
            <p:cNvPr id="8205" name="AutoShape 9"/>
            <p:cNvSpPr>
              <a:spLocks noChangeArrowheads="1"/>
            </p:cNvSpPr>
            <p:nvPr/>
          </p:nvSpPr>
          <p:spPr bwMode="auto">
            <a:xfrm flipH="1">
              <a:off x="3992" y="2783"/>
              <a:ext cx="1026" cy="675"/>
            </a:xfrm>
            <a:prstGeom prst="flowChartDelay">
              <a:avLst/>
            </a:prstGeom>
            <a:solidFill>
              <a:srgbClr val="DDDDDD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400"/>
            </a:p>
          </p:txBody>
        </p:sp>
        <p:sp>
          <p:nvSpPr>
            <p:cNvPr id="8206" name="Rectangle 10"/>
            <p:cNvSpPr>
              <a:spLocks noChangeArrowheads="1"/>
            </p:cNvSpPr>
            <p:nvPr/>
          </p:nvSpPr>
          <p:spPr bwMode="auto">
            <a:xfrm>
              <a:off x="4954" y="2687"/>
              <a:ext cx="225" cy="835"/>
            </a:xfrm>
            <a:prstGeom prst="rect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400"/>
            </a:p>
          </p:txBody>
        </p:sp>
      </p:grpSp>
      <p:sp>
        <p:nvSpPr>
          <p:cNvPr id="52235" name="Line 11"/>
          <p:cNvSpPr>
            <a:spLocks noChangeShapeType="1"/>
          </p:cNvSpPr>
          <p:nvPr/>
        </p:nvSpPr>
        <p:spPr bwMode="auto">
          <a:xfrm flipH="1">
            <a:off x="6597825" y="5264409"/>
            <a:ext cx="179070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6486977" y="6109227"/>
            <a:ext cx="18244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 sz="1800" dirty="0">
                <a:solidFill>
                  <a:srgbClr val="FFFFFF"/>
                </a:solidFill>
              </a:rPr>
              <a:t>Target vessel</a:t>
            </a:r>
          </a:p>
          <a:p>
            <a:pPr eaLnBrk="1" hangingPunct="1"/>
            <a:r>
              <a:rPr lang="en-US" altLang="ja-JP" sz="1800" dirty="0" smtClean="0">
                <a:solidFill>
                  <a:srgbClr val="FFFFFF"/>
                </a:solidFill>
              </a:rPr>
              <a:t> </a:t>
            </a:r>
            <a:endParaRPr lang="ja-JP" altLang="en-US" sz="1800" dirty="0">
              <a:solidFill>
                <a:srgbClr val="FFFFFF"/>
              </a:solidFill>
            </a:endParaRPr>
          </a:p>
        </p:txBody>
      </p:sp>
      <p:sp>
        <p:nvSpPr>
          <p:cNvPr id="52237" name="Text Box 13"/>
          <p:cNvSpPr txBox="1">
            <a:spLocks noChangeArrowheads="1"/>
          </p:cNvSpPr>
          <p:nvPr/>
        </p:nvSpPr>
        <p:spPr bwMode="auto">
          <a:xfrm>
            <a:off x="8083200" y="4820869"/>
            <a:ext cx="8266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ja-JP" sz="2400" dirty="0">
                <a:solidFill>
                  <a:srgbClr val="FFFFFF"/>
                </a:solidFill>
                <a:latin typeface="+mj-lt"/>
              </a:rPr>
              <a:t>H</a:t>
            </a:r>
            <a:r>
              <a:rPr lang="en-US" altLang="ja-JP" sz="2400" dirty="0" smtClean="0">
                <a:solidFill>
                  <a:srgbClr val="FFFFFF"/>
                </a:solidFill>
                <a:latin typeface="+mj-lt"/>
              </a:rPr>
              <a:t>ere</a:t>
            </a:r>
            <a:endParaRPr lang="en-US" altLang="ja-JP" sz="24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8203" name="Picture 7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1570" y="1295149"/>
            <a:ext cx="2052430" cy="151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4857"/>
          <p:cNvSpPr txBox="1">
            <a:spLocks noChangeArrowheads="1"/>
          </p:cNvSpPr>
          <p:nvPr/>
        </p:nvSpPr>
        <p:spPr bwMode="auto">
          <a:xfrm>
            <a:off x="5268608" y="3117478"/>
            <a:ext cx="1418606" cy="641336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6493" tIns="43247" rIns="86493" bIns="43247">
            <a:spAutoFit/>
          </a:bodyPr>
          <a:lstStyle>
            <a:lvl1pPr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 dirty="0" smtClean="0">
                <a:solidFill>
                  <a:srgbClr val="FFFFFF"/>
                </a:solidFill>
                <a:latin typeface="Arial" pitchFamily="34" charset="0"/>
              </a:rPr>
              <a:t>Damage at</a:t>
            </a:r>
            <a:endParaRPr lang="en-US" altLang="ja-JP" sz="1800" dirty="0">
              <a:solidFill>
                <a:srgbClr val="FFFFFF"/>
              </a:solidFill>
              <a:latin typeface="Arial" pitchFamily="34" charset="0"/>
            </a:endParaRPr>
          </a:p>
          <a:p>
            <a:pPr eaLnBrk="1" hangingPunct="1"/>
            <a:r>
              <a:rPr lang="en-US" altLang="ja-JP" sz="1800" dirty="0">
                <a:solidFill>
                  <a:srgbClr val="FFFFFF"/>
                </a:solidFill>
                <a:latin typeface="Arial" pitchFamily="34" charset="0"/>
              </a:rPr>
              <a:t>JSNS </a:t>
            </a:r>
            <a:r>
              <a:rPr lang="en-US" altLang="ja-JP" sz="1800" dirty="0" smtClean="0">
                <a:solidFill>
                  <a:srgbClr val="FFFFFF"/>
                </a:solidFill>
                <a:latin typeface="Arial" pitchFamily="34" charset="0"/>
              </a:rPr>
              <a:t>target</a:t>
            </a:r>
            <a:endParaRPr lang="en-US" altLang="ja-JP" sz="18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15" name="Picture 26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7951" y="1306903"/>
            <a:ext cx="1450295" cy="1463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Line 263"/>
          <p:cNvSpPr>
            <a:spLocks noChangeShapeType="1"/>
          </p:cNvSpPr>
          <p:nvPr/>
        </p:nvSpPr>
        <p:spPr bwMode="auto">
          <a:xfrm>
            <a:off x="5324153" y="2989916"/>
            <a:ext cx="1234789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sz="1400"/>
          </a:p>
        </p:txBody>
      </p:sp>
      <p:sp>
        <p:nvSpPr>
          <p:cNvPr id="18" name="Text Box 4733"/>
          <p:cNvSpPr txBox="1">
            <a:spLocks noChangeArrowheads="1"/>
          </p:cNvSpPr>
          <p:nvPr/>
        </p:nvSpPr>
        <p:spPr bwMode="auto">
          <a:xfrm>
            <a:off x="5697708" y="2711030"/>
            <a:ext cx="697657" cy="333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493" tIns="43247" rIns="86493" bIns="43247">
            <a:spAutoFit/>
          </a:bodyPr>
          <a:lstStyle>
            <a:lvl1pPr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defTabSz="865188" eaLnBrk="0" hangingPunct="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dirty="0">
                <a:solidFill>
                  <a:srgbClr val="FF0000"/>
                </a:solidFill>
                <a:latin typeface="Arial" pitchFamily="34" charset="0"/>
              </a:rPr>
              <a:t>5 cm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3306047"/>
      </p:ext>
    </p:extLst>
  </p:cSld>
  <p:clrMapOvr>
    <a:masterClrMapping/>
  </p:clrMapOvr>
  <p:transition xmlns:p14="http://schemas.microsoft.com/office/powerpoint/2010/main" spd="slow" advTm="12312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2235" grpId="0" animBg="1"/>
      <p:bldP spid="52236" grpId="0"/>
      <p:bldP spid="52237" grpId="0"/>
      <p:bldP spid="16" grpId="0" animBg="1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15" b="14381"/>
          <a:stretch>
            <a:fillRect/>
          </a:stretch>
        </p:blipFill>
        <p:spPr bwMode="auto">
          <a:xfrm>
            <a:off x="2378486" y="1651713"/>
            <a:ext cx="1468841" cy="144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B3"/>
            </a:solidFill>
            <a:miter lim="800000"/>
            <a:headEnd/>
            <a:tailEnd/>
          </a:ln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39" b="14539"/>
          <a:stretch>
            <a:fillRect/>
          </a:stretch>
        </p:blipFill>
        <p:spPr bwMode="auto">
          <a:xfrm>
            <a:off x="3922278" y="1651713"/>
            <a:ext cx="1436044" cy="144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B3"/>
            </a:solidFill>
            <a:miter lim="800000"/>
            <a:headEnd/>
            <a:tailEnd/>
          </a:ln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427" b="15265"/>
          <a:stretch>
            <a:fillRect/>
          </a:stretch>
        </p:blipFill>
        <p:spPr bwMode="auto">
          <a:xfrm>
            <a:off x="3930453" y="3172472"/>
            <a:ext cx="1440000" cy="1412270"/>
          </a:xfrm>
          <a:prstGeom prst="rect">
            <a:avLst/>
          </a:prstGeom>
          <a:solidFill>
            <a:schemeClr val="bg1"/>
          </a:solidFill>
          <a:ln w="9525">
            <a:solidFill>
              <a:srgbClr val="0000B3"/>
            </a:solidFill>
            <a:miter lim="800000"/>
            <a:headEnd/>
            <a:tailEnd/>
          </a:ln>
        </p:spPr>
      </p:pic>
      <p:pic>
        <p:nvPicPr>
          <p:cNvPr id="3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74" b="16074"/>
          <a:stretch>
            <a:fillRect/>
          </a:stretch>
        </p:blipFill>
        <p:spPr bwMode="auto">
          <a:xfrm>
            <a:off x="2371915" y="3172472"/>
            <a:ext cx="1496105" cy="144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B3"/>
            </a:solidFill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720"/>
            <a:ext cx="8069263" cy="769441"/>
          </a:xfrm>
        </p:spPr>
        <p:txBody>
          <a:bodyPr/>
          <a:lstStyle/>
          <a:p>
            <a:pPr eaLnBrk="1" hangingPunct="1"/>
            <a:r>
              <a:rPr lang="en-US" altLang="ja-JP" dirty="0" smtClean="0">
                <a:latin typeface="Arial" charset="0"/>
                <a:ea typeface="ＭＳ Ｐゴシック" charset="0"/>
              </a:rPr>
              <a:t>Beam flattening system</a:t>
            </a:r>
            <a:endParaRPr lang="en-US" altLang="ja-JP" dirty="0">
              <a:latin typeface="Arial" charset="0"/>
              <a:ea typeface="ＭＳ Ｐゴシック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809625"/>
            <a:ext cx="8604250" cy="5746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sz="2400" dirty="0">
                <a:latin typeface="Arial" charset="0"/>
                <a:ea typeface="ＭＳ Ｐゴシック" charset="0"/>
              </a:rPr>
              <a:t>Beam edge folding by non-linear </a:t>
            </a:r>
            <a:r>
              <a:rPr lang="en-US" altLang="ja-JP" sz="2400" dirty="0" smtClean="0">
                <a:latin typeface="Arial" charset="0"/>
                <a:ea typeface="ＭＳ Ｐゴシック" charset="0"/>
              </a:rPr>
              <a:t>optics  (octupole magnet)</a:t>
            </a:r>
            <a:endParaRPr lang="ja-JP" altLang="en-US" sz="2400" dirty="0">
              <a:latin typeface="Arial" charset="0"/>
              <a:ea typeface="ＭＳ Ｐゴシック" charset="0"/>
            </a:endParaRPr>
          </a:p>
        </p:txBody>
      </p:sp>
      <p:pic>
        <p:nvPicPr>
          <p:cNvPr id="15" name="Picture 9" descr="IMG_042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7533" y="1582760"/>
            <a:ext cx="2875061" cy="2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798544" y="1254037"/>
            <a:ext cx="329217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Octupole magnet: 800 T/m</a:t>
            </a:r>
            <a:r>
              <a:rPr kumimoji="1" lang="en-US" altLang="ja-JP" baseline="30000" dirty="0" smtClean="0"/>
              <a:t>3</a:t>
            </a:r>
            <a:endParaRPr kumimoji="1" lang="ja-JP" altLang="en-US" baseline="30000" dirty="0"/>
          </a:p>
        </p:txBody>
      </p:sp>
      <p:graphicFrame>
        <p:nvGraphicFramePr>
          <p:cNvPr id="14" name="オブジェクト 1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66745191"/>
              </p:ext>
            </p:extLst>
          </p:nvPr>
        </p:nvGraphicFramePr>
        <p:xfrm>
          <a:off x="3643308" y="4941169"/>
          <a:ext cx="2357570" cy="1594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8" imgW="4730906" imgH="3200677" progId="Excel.Chart.8">
                  <p:embed/>
                </p:oleObj>
              </mc:Choice>
              <mc:Fallback>
                <p:oleObj r:id="rId8" imgW="4730906" imgH="3200677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8" y="4941169"/>
                        <a:ext cx="2357570" cy="1594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4913"/>
          <p:cNvSpPr txBox="1">
            <a:spLocks noChangeArrowheads="1"/>
          </p:cNvSpPr>
          <p:nvPr/>
        </p:nvSpPr>
        <p:spPr bwMode="auto">
          <a:xfrm>
            <a:off x="3900828" y="1211246"/>
            <a:ext cx="16081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dirty="0">
                <a:solidFill>
                  <a:srgbClr val="FFFFFF"/>
                </a:solidFill>
                <a:latin typeface="Arial" pitchFamily="34" charset="0"/>
              </a:rPr>
              <a:t>Non-</a:t>
            </a:r>
            <a:r>
              <a:rPr lang="en-US" altLang="ja-JP" dirty="0" smtClean="0">
                <a:solidFill>
                  <a:srgbClr val="FFFFFF"/>
                </a:solidFill>
                <a:latin typeface="Arial" pitchFamily="34" charset="0"/>
              </a:rPr>
              <a:t>linear</a:t>
            </a:r>
            <a:endParaRPr lang="en-US" altLang="ja-JP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Text Box 4919"/>
          <p:cNvSpPr txBox="1">
            <a:spLocks noChangeArrowheads="1"/>
          </p:cNvSpPr>
          <p:nvPr/>
        </p:nvSpPr>
        <p:spPr bwMode="auto">
          <a:xfrm>
            <a:off x="2371219" y="1203038"/>
            <a:ext cx="10438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dirty="0" smtClean="0">
                <a:solidFill>
                  <a:srgbClr val="FFFFFF"/>
                </a:solidFill>
                <a:latin typeface="Arial" pitchFamily="34" charset="0"/>
              </a:rPr>
              <a:t>Linear</a:t>
            </a:r>
            <a:endParaRPr lang="en-US" altLang="ja-JP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5" name="Text Box 4920"/>
          <p:cNvSpPr txBox="1">
            <a:spLocks noChangeArrowheads="1"/>
          </p:cNvSpPr>
          <p:nvPr/>
        </p:nvSpPr>
        <p:spPr bwMode="auto">
          <a:xfrm>
            <a:off x="46463" y="1715649"/>
            <a:ext cx="187410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2000" dirty="0">
                <a:solidFill>
                  <a:srgbClr val="FFFFFF"/>
                </a:solidFill>
                <a:latin typeface="Arial" pitchFamily="34" charset="0"/>
              </a:rPr>
              <a:t>Phase </a:t>
            </a:r>
            <a:r>
              <a:rPr lang="en-US" altLang="ja-JP" sz="2000" dirty="0" smtClean="0">
                <a:solidFill>
                  <a:srgbClr val="FFFFFF"/>
                </a:solidFill>
                <a:latin typeface="Arial" pitchFamily="34" charset="0"/>
              </a:rPr>
              <a:t>space</a:t>
            </a:r>
            <a:endParaRPr lang="en-US" altLang="ja-JP" sz="20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6" name="Text Box 4921"/>
          <p:cNvSpPr txBox="1">
            <a:spLocks noChangeArrowheads="1"/>
          </p:cNvSpPr>
          <p:nvPr/>
        </p:nvSpPr>
        <p:spPr bwMode="auto">
          <a:xfrm>
            <a:off x="0" y="3159869"/>
            <a:ext cx="192057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2000" dirty="0" smtClean="0">
                <a:solidFill>
                  <a:srgbClr val="FFFFFF"/>
                </a:solidFill>
                <a:latin typeface="Arial" pitchFamily="34" charset="0"/>
              </a:rPr>
              <a:t>Real</a:t>
            </a:r>
            <a:r>
              <a:rPr lang="ja-JP" altLang="en-US" sz="2000" dirty="0" smtClean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  <a:latin typeface="Arial" pitchFamily="34" charset="0"/>
              </a:rPr>
              <a:t>space</a:t>
            </a:r>
            <a:r>
              <a:rPr lang="ja-JP" altLang="en-US" sz="2000" dirty="0" smtClean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  <a:latin typeface="Arial" pitchFamily="34" charset="0"/>
              </a:rPr>
              <a:t>(Horizontal)</a:t>
            </a:r>
            <a:endParaRPr lang="en-US" altLang="ja-JP" sz="20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7" name="Line 4929"/>
          <p:cNvSpPr>
            <a:spLocks noChangeShapeType="1"/>
          </p:cNvSpPr>
          <p:nvPr/>
        </p:nvSpPr>
        <p:spPr bwMode="auto">
          <a:xfrm>
            <a:off x="4327067" y="2702268"/>
            <a:ext cx="211606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sz="1800"/>
          </a:p>
        </p:txBody>
      </p:sp>
      <p:sp>
        <p:nvSpPr>
          <p:cNvPr id="28" name="Line 4930"/>
          <p:cNvSpPr>
            <a:spLocks noChangeShapeType="1"/>
          </p:cNvSpPr>
          <p:nvPr/>
        </p:nvSpPr>
        <p:spPr bwMode="auto">
          <a:xfrm flipH="1">
            <a:off x="4883791" y="2026118"/>
            <a:ext cx="188934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 sz="1800"/>
          </a:p>
        </p:txBody>
      </p:sp>
      <p:sp>
        <p:nvSpPr>
          <p:cNvPr id="29" name="Text Box 4931"/>
          <p:cNvSpPr txBox="1">
            <a:spLocks noChangeArrowheads="1"/>
          </p:cNvSpPr>
          <p:nvPr/>
        </p:nvSpPr>
        <p:spPr bwMode="auto">
          <a:xfrm>
            <a:off x="2666703" y="4564670"/>
            <a:ext cx="9146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1600" dirty="0">
                <a:solidFill>
                  <a:srgbClr val="FFFFFF"/>
                </a:solidFill>
                <a:latin typeface="Arial" pitchFamily="34" charset="0"/>
              </a:rPr>
              <a:t>Position</a:t>
            </a:r>
          </a:p>
        </p:txBody>
      </p:sp>
      <p:sp>
        <p:nvSpPr>
          <p:cNvPr id="30" name="Text Box 4932"/>
          <p:cNvSpPr txBox="1">
            <a:spLocks noChangeArrowheads="1"/>
          </p:cNvSpPr>
          <p:nvPr/>
        </p:nvSpPr>
        <p:spPr bwMode="auto">
          <a:xfrm rot="16200000">
            <a:off x="1560440" y="2181248"/>
            <a:ext cx="12225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1600" dirty="0">
                <a:solidFill>
                  <a:srgbClr val="FFFFFF"/>
                </a:solidFill>
                <a:latin typeface="Arial" pitchFamily="34" charset="0"/>
              </a:rPr>
              <a:t>Divergence</a:t>
            </a:r>
          </a:p>
        </p:txBody>
      </p:sp>
      <p:sp>
        <p:nvSpPr>
          <p:cNvPr id="32" name="Text Box 4934"/>
          <p:cNvSpPr txBox="1">
            <a:spLocks noChangeArrowheads="1"/>
          </p:cNvSpPr>
          <p:nvPr/>
        </p:nvSpPr>
        <p:spPr bwMode="auto">
          <a:xfrm>
            <a:off x="4198099" y="4564670"/>
            <a:ext cx="9146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1600" dirty="0">
                <a:solidFill>
                  <a:srgbClr val="FFFFFF"/>
                </a:solidFill>
                <a:latin typeface="Arial" pitchFamily="34" charset="0"/>
              </a:rPr>
              <a:t>Position</a:t>
            </a:r>
          </a:p>
        </p:txBody>
      </p:sp>
      <p:grpSp>
        <p:nvGrpSpPr>
          <p:cNvPr id="39" name="Group 21"/>
          <p:cNvGrpSpPr>
            <a:grpSpLocks/>
          </p:cNvGrpSpPr>
          <p:nvPr/>
        </p:nvGrpSpPr>
        <p:grpSpPr bwMode="auto">
          <a:xfrm>
            <a:off x="112783" y="4919821"/>
            <a:ext cx="3446942" cy="1854694"/>
            <a:chOff x="0" y="0"/>
            <a:chExt cx="3323" cy="1788"/>
          </a:xfrm>
        </p:grpSpPr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0" y="0"/>
              <a:ext cx="3323" cy="1459"/>
              <a:chOff x="0" y="0"/>
              <a:chExt cx="3323" cy="1459"/>
            </a:xfrm>
          </p:grpSpPr>
          <p:pic>
            <p:nvPicPr>
              <p:cNvPr id="42" name="Picture 10"/>
              <p:cNvPicPr>
                <a:picLocks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" y="0"/>
                <a:ext cx="3090" cy="1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Rectangle 11"/>
              <p:cNvSpPr>
                <a:spLocks/>
              </p:cNvSpPr>
              <p:nvPr/>
            </p:nvSpPr>
            <p:spPr bwMode="auto">
              <a:xfrm>
                <a:off x="1502" y="624"/>
                <a:ext cx="48" cy="114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ja-JP" altLang="en-US" sz="4000"/>
              </a:p>
            </p:txBody>
          </p:sp>
          <p:sp>
            <p:nvSpPr>
              <p:cNvPr id="44" name="Rectangle 12"/>
              <p:cNvSpPr>
                <a:spLocks/>
              </p:cNvSpPr>
              <p:nvPr/>
            </p:nvSpPr>
            <p:spPr bwMode="auto">
              <a:xfrm>
                <a:off x="717" y="622"/>
                <a:ext cx="48" cy="115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ja-JP" altLang="en-US" sz="4000"/>
              </a:p>
            </p:txBody>
          </p:sp>
          <p:sp>
            <p:nvSpPr>
              <p:cNvPr id="45" name="Rectangle 13"/>
              <p:cNvSpPr>
                <a:spLocks/>
              </p:cNvSpPr>
              <p:nvPr/>
            </p:nvSpPr>
            <p:spPr bwMode="auto">
              <a:xfrm>
                <a:off x="519" y="904"/>
                <a:ext cx="523" cy="1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0" tIns="0" rIns="40639" bIns="0">
                <a:spAutoFit/>
              </a:bodyPr>
              <a:lstStyle/>
              <a:p>
                <a:pPr marL="27905"/>
                <a:r>
                  <a:rPr lang="en-US" altLang="ja-JP" sz="1200" dirty="0">
                    <a:cs typeface="Arial" charset="0"/>
                    <a:sym typeface="Arial" charset="0"/>
                  </a:rPr>
                  <a:t>OCT1</a:t>
                </a:r>
              </a:p>
            </p:txBody>
          </p:sp>
          <p:sp>
            <p:nvSpPr>
              <p:cNvPr id="46" name="Rectangle 14"/>
              <p:cNvSpPr>
                <a:spLocks/>
              </p:cNvSpPr>
              <p:nvPr/>
            </p:nvSpPr>
            <p:spPr bwMode="auto">
              <a:xfrm>
                <a:off x="1302" y="897"/>
                <a:ext cx="519" cy="1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 lIns="0" tIns="0" rIns="40639" bIns="0">
                <a:spAutoFit/>
              </a:bodyPr>
              <a:lstStyle/>
              <a:p>
                <a:pPr marL="27905"/>
                <a:r>
                  <a:rPr lang="en-US" altLang="ja-JP" sz="1200" dirty="0">
                    <a:cs typeface="Arial" charset="0"/>
                    <a:sym typeface="Arial" charset="0"/>
                  </a:rPr>
                  <a:t>OCT2</a:t>
                </a:r>
              </a:p>
            </p:txBody>
          </p:sp>
          <p:grpSp>
            <p:nvGrpSpPr>
              <p:cNvPr id="47" name="Group 17"/>
              <p:cNvGrpSpPr>
                <a:grpSpLocks/>
              </p:cNvGrpSpPr>
              <p:nvPr/>
            </p:nvGrpSpPr>
            <p:grpSpPr bwMode="auto">
              <a:xfrm>
                <a:off x="1401" y="1237"/>
                <a:ext cx="288" cy="162"/>
                <a:chOff x="0" y="0"/>
                <a:chExt cx="288" cy="162"/>
              </a:xfrm>
            </p:grpSpPr>
            <p:sp>
              <p:nvSpPr>
                <p:cNvPr id="49" name="Rectangle 15"/>
                <p:cNvSpPr>
                  <a:spLocks/>
                </p:cNvSpPr>
                <p:nvPr/>
              </p:nvSpPr>
              <p:spPr bwMode="auto">
                <a:xfrm>
                  <a:off x="0" y="0"/>
                  <a:ext cx="288" cy="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40639" bIns="0"/>
                <a:lstStyle/>
                <a:p>
                  <a:pPr marL="27905"/>
                  <a:r>
                    <a:rPr lang="en-US" altLang="ja-JP" sz="1100" dirty="0">
                      <a:cs typeface="Arial" charset="0"/>
                      <a:sym typeface="Arial" charset="0"/>
                    </a:rPr>
                    <a:t>1m</a:t>
                  </a:r>
                </a:p>
              </p:txBody>
            </p:sp>
            <p:sp>
              <p:nvSpPr>
                <p:cNvPr id="50" name="Line 16"/>
                <p:cNvSpPr>
                  <a:spLocks noChangeShapeType="1"/>
                </p:cNvSpPr>
                <p:nvPr/>
              </p:nvSpPr>
              <p:spPr bwMode="auto">
                <a:xfrm>
                  <a:off x="66" y="161"/>
                  <a:ext cx="83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 type="oval" w="med" len="med"/>
                  <a:tailEnd type="oval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ja-JP" altLang="en-US" sz="4000"/>
                </a:p>
              </p:txBody>
            </p:sp>
          </p:grpSp>
          <p:sp>
            <p:nvSpPr>
              <p:cNvPr id="48" name="Line 18"/>
              <p:cNvSpPr>
                <a:spLocks noChangeShapeType="1"/>
              </p:cNvSpPr>
              <p:nvPr/>
            </p:nvSpPr>
            <p:spPr bwMode="auto">
              <a:xfrm>
                <a:off x="0" y="673"/>
                <a:ext cx="194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ja-JP" altLang="en-US" sz="4000"/>
              </a:p>
            </p:txBody>
          </p:sp>
        </p:grpSp>
        <p:sp>
          <p:nvSpPr>
            <p:cNvPr id="41" name="Rectangle 20"/>
            <p:cNvSpPr>
              <a:spLocks/>
            </p:cNvSpPr>
            <p:nvPr/>
          </p:nvSpPr>
          <p:spPr bwMode="auto">
            <a:xfrm>
              <a:off x="758" y="1467"/>
              <a:ext cx="1830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27905"/>
              <a:r>
                <a:rPr lang="en-US" altLang="ja-JP" dirty="0">
                  <a:solidFill>
                    <a:srgbClr val="FFFFFF"/>
                  </a:solidFill>
                  <a:cs typeface="Arial" charset="0"/>
                  <a:sym typeface="Arial" charset="0"/>
                </a:rPr>
                <a:t>Horizontal </a:t>
              </a:r>
              <a:r>
                <a:rPr lang="en-US" altLang="ja-JP" dirty="0" smtClean="0">
                  <a:solidFill>
                    <a:srgbClr val="FFFFFF"/>
                  </a:solidFill>
                  <a:cs typeface="Arial" charset="0"/>
                  <a:sym typeface="Arial" charset="0"/>
                </a:rPr>
                <a:t>plan</a:t>
              </a:r>
              <a:endParaRPr lang="en-US" altLang="ja-JP" dirty="0">
                <a:solidFill>
                  <a:srgbClr val="FFFFFF"/>
                </a:solidFill>
                <a:cs typeface="Arial" charset="0"/>
                <a:sym typeface="Arial" charset="0"/>
              </a:endParaRPr>
            </a:p>
          </p:txBody>
        </p:sp>
      </p:grpSp>
      <p:sp>
        <p:nvSpPr>
          <p:cNvPr id="51" name="Text Box 4932"/>
          <p:cNvSpPr txBox="1">
            <a:spLocks noChangeArrowheads="1"/>
          </p:cNvSpPr>
          <p:nvPr/>
        </p:nvSpPr>
        <p:spPr bwMode="auto">
          <a:xfrm rot="16200000">
            <a:off x="1689841" y="3719013"/>
            <a:ext cx="94879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defTabSz="865188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defTabSz="86518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r>
              <a:rPr lang="en-US" altLang="ja-JP" sz="1600" dirty="0" smtClean="0">
                <a:solidFill>
                  <a:srgbClr val="FFFFFF"/>
                </a:solidFill>
                <a:latin typeface="Arial" pitchFamily="34" charset="0"/>
              </a:rPr>
              <a:t>Intensity</a:t>
            </a:r>
            <a:endParaRPr lang="en-US" altLang="ja-JP" sz="16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3431" y="4176507"/>
            <a:ext cx="2833335" cy="2125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739167"/>
      </p:ext>
    </p:extLst>
  </p:cSld>
  <p:clrMapOvr>
    <a:masterClrMapping/>
  </p:clrMapOvr>
  <p:transition xmlns:p14="http://schemas.microsoft.com/office/powerpoint/2010/main" spd="slow" advTm="34101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Calibration</a:t>
            </a:r>
            <a:r>
              <a:rPr lang="ja-JP" altLang="en-US" dirty="0" smtClean="0"/>
              <a:t> </a:t>
            </a:r>
            <a:r>
              <a:rPr lang="en-US" altLang="ja-JP" dirty="0" smtClean="0"/>
              <a:t>of</a:t>
            </a:r>
            <a:r>
              <a:rPr lang="ja-JP" altLang="en-US" dirty="0" smtClean="0"/>
              <a:t> </a:t>
            </a:r>
            <a:r>
              <a:rPr lang="en-US" altLang="ja-JP" dirty="0" smtClean="0"/>
              <a:t>MWPM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850" y="919163"/>
            <a:ext cx="8215313" cy="846137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altLang="ja-JP" sz="2400" dirty="0" smtClean="0"/>
              <a:t>By narrow beam scanning, sensitivity of wire was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calibrated</a:t>
            </a:r>
          </a:p>
          <a:p>
            <a:pPr lvl="1">
              <a:defRPr/>
            </a:pPr>
            <a:r>
              <a:rPr lang="en-US" altLang="ja-JP" sz="2000" dirty="0" smtClean="0"/>
              <a:t>Maximum correction ~6%</a:t>
            </a:r>
            <a:endParaRPr lang="ja-JP" altLang="en-US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4056063"/>
            <a:ext cx="3438525" cy="2781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図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4" t="53612" r="4587" b="13123"/>
          <a:stretch>
            <a:fillRect/>
          </a:stretch>
        </p:blipFill>
        <p:spPr bwMode="auto">
          <a:xfrm>
            <a:off x="112713" y="2012950"/>
            <a:ext cx="4227512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図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0" t="54140" r="5038" b="13136"/>
          <a:stretch>
            <a:fillRect/>
          </a:stretch>
        </p:blipFill>
        <p:spPr bwMode="auto">
          <a:xfrm>
            <a:off x="4833938" y="1992313"/>
            <a:ext cx="4181475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3211513" y="2093913"/>
            <a:ext cx="1081271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000" dirty="0" smtClean="0"/>
              <a:t>w/o cor.</a:t>
            </a:r>
            <a:endParaRPr lang="ja-JP" altLang="en-US" sz="2000" dirty="0"/>
          </a:p>
        </p:txBody>
      </p:sp>
      <p:sp>
        <p:nvSpPr>
          <p:cNvPr id="104455" name="テキスト ボックス 13"/>
          <p:cNvSpPr txBox="1">
            <a:spLocks noChangeArrowheads="1"/>
          </p:cNvSpPr>
          <p:nvPr/>
        </p:nvSpPr>
        <p:spPr bwMode="auto">
          <a:xfrm>
            <a:off x="7881938" y="2041525"/>
            <a:ext cx="938628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2000" dirty="0" smtClean="0"/>
              <a:t>w/ cor.</a:t>
            </a:r>
            <a:endParaRPr lang="ja-JP" altLang="en-US" sz="2000" dirty="0"/>
          </a:p>
        </p:txBody>
      </p:sp>
      <p:sp>
        <p:nvSpPr>
          <p:cNvPr id="15" name="テキスト ボックス 14"/>
          <p:cNvSpPr txBox="1">
            <a:spLocks noChangeArrowheads="1"/>
          </p:cNvSpPr>
          <p:nvPr/>
        </p:nvSpPr>
        <p:spPr bwMode="auto">
          <a:xfrm>
            <a:off x="774700" y="3840163"/>
            <a:ext cx="2579402" cy="400110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2000" dirty="0" smtClean="0"/>
              <a:t>Profile w/o correction</a:t>
            </a:r>
            <a:endParaRPr lang="ja-JP" altLang="en-US" sz="2000" dirty="0"/>
          </a:p>
        </p:txBody>
      </p:sp>
      <p:sp>
        <p:nvSpPr>
          <p:cNvPr id="16" name="右矢印 15"/>
          <p:cNvSpPr/>
          <p:nvPr/>
        </p:nvSpPr>
        <p:spPr bwMode="auto">
          <a:xfrm>
            <a:off x="4387850" y="2560638"/>
            <a:ext cx="423863" cy="4445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sz="2000"/>
          </a:p>
        </p:txBody>
      </p:sp>
      <p:sp>
        <p:nvSpPr>
          <p:cNvPr id="17" name="右矢印 16"/>
          <p:cNvSpPr/>
          <p:nvPr/>
        </p:nvSpPr>
        <p:spPr bwMode="auto">
          <a:xfrm>
            <a:off x="4006850" y="5418138"/>
            <a:ext cx="812800" cy="44291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ja-JP" altLang="en-US" sz="200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7" t="17516" r="12491" b="21011"/>
          <a:stretch>
            <a:fillRect/>
          </a:stretch>
        </p:blipFill>
        <p:spPr bwMode="auto">
          <a:xfrm>
            <a:off x="5080000" y="4027488"/>
            <a:ext cx="3922713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テキスト ボックス 18"/>
          <p:cNvSpPr txBox="1">
            <a:spLocks noChangeArrowheads="1"/>
          </p:cNvSpPr>
          <p:nvPr/>
        </p:nvSpPr>
        <p:spPr bwMode="auto">
          <a:xfrm>
            <a:off x="5509435" y="3602165"/>
            <a:ext cx="2436760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2000" dirty="0" smtClean="0"/>
              <a:t>Profile w/ correction</a:t>
            </a:r>
            <a:endParaRPr lang="ja-JP" alt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0148170"/>
      </p:ext>
    </p:extLst>
  </p:cSld>
  <p:clrMapOvr>
    <a:masterClrMapping/>
  </p:clrMapOvr>
  <p:transition xmlns:p14="http://schemas.microsoft.com/office/powerpoint/2010/main" spd="slow" advTm="2156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27057"/>
            <a:ext cx="7772400" cy="707886"/>
          </a:xfrm>
        </p:spPr>
        <p:txBody>
          <a:bodyPr/>
          <a:lstStyle/>
          <a:p>
            <a:r>
              <a:rPr kumimoji="1" lang="en-US" altLang="ja-JP" sz="4000" dirty="0" smtClean="0"/>
              <a:t>Beam</a:t>
            </a:r>
            <a:r>
              <a:rPr kumimoji="1" lang="ja-JP" altLang="en-US" sz="4000" dirty="0" smtClean="0"/>
              <a:t> </a:t>
            </a:r>
            <a:r>
              <a:rPr kumimoji="1" lang="en-US" altLang="ja-JP" sz="4000" dirty="0" smtClean="0"/>
              <a:t>tuning</a:t>
            </a:r>
            <a:r>
              <a:rPr kumimoji="1" lang="ja-JP" altLang="en-US" sz="4000" dirty="0" smtClean="0"/>
              <a:t> </a:t>
            </a:r>
            <a:r>
              <a:rPr kumimoji="1" lang="en-US" altLang="ja-JP" sz="4000" dirty="0" smtClean="0"/>
              <a:t>tool</a:t>
            </a:r>
            <a:r>
              <a:rPr kumimoji="1" lang="ja-JP" altLang="en-US" sz="4000" dirty="0" smtClean="0"/>
              <a:t> </a:t>
            </a:r>
            <a:r>
              <a:rPr lang="en-US" altLang="ja-JP" sz="4000" dirty="0" smtClean="0"/>
              <a:t>with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SAD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code</a:t>
            </a:r>
            <a:endParaRPr kumimoji="1" lang="ja-JP" altLang="en-US" sz="4000" dirty="0"/>
          </a:p>
        </p:txBody>
      </p:sp>
      <p:pic>
        <p:nvPicPr>
          <p:cNvPr id="4" name="図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7938"/>
            <a:ext cx="9144000" cy="514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5"/>
          <p:cNvSpPr txBox="1">
            <a:spLocks noChangeArrowheads="1"/>
          </p:cNvSpPr>
          <p:nvPr/>
        </p:nvSpPr>
        <p:spPr bwMode="auto">
          <a:xfrm>
            <a:off x="114264" y="6453100"/>
            <a:ext cx="18813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2000" dirty="0" smtClean="0">
                <a:solidFill>
                  <a:srgbClr val="FFFFFF"/>
                </a:solidFill>
              </a:rPr>
              <a:t>Initial condition</a:t>
            </a:r>
            <a:endParaRPr lang="ja-JP" altLang="en-US" sz="2000" dirty="0">
              <a:solidFill>
                <a:srgbClr val="FFFFFF"/>
              </a:solidFill>
            </a:endParaRPr>
          </a:p>
        </p:txBody>
      </p:sp>
      <p:sp>
        <p:nvSpPr>
          <p:cNvPr id="6" name="テキスト ボックス 11"/>
          <p:cNvSpPr txBox="1">
            <a:spLocks noChangeArrowheads="1"/>
          </p:cNvSpPr>
          <p:nvPr/>
        </p:nvSpPr>
        <p:spPr bwMode="auto">
          <a:xfrm>
            <a:off x="2057400" y="6514656"/>
            <a:ext cx="12301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600" dirty="0" smtClean="0">
                <a:solidFill>
                  <a:srgbClr val="FFFFFF"/>
                </a:solidFill>
              </a:rPr>
              <a:t>OCT tuning</a:t>
            </a:r>
            <a:endParaRPr lang="ja-JP" altLang="en-US" sz="1600" dirty="0">
              <a:solidFill>
                <a:srgbClr val="FFFFFF"/>
              </a:solidFill>
            </a:endParaRPr>
          </a:p>
        </p:txBody>
      </p:sp>
      <p:sp>
        <p:nvSpPr>
          <p:cNvPr id="7" name="テキスト ボックス 12"/>
          <p:cNvSpPr txBox="1">
            <a:spLocks noChangeArrowheads="1"/>
          </p:cNvSpPr>
          <p:nvPr/>
        </p:nvSpPr>
        <p:spPr bwMode="auto">
          <a:xfrm>
            <a:off x="3447883" y="901171"/>
            <a:ext cx="5416592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2000" dirty="0" smtClean="0"/>
              <a:t>Fit by observed width and extrapolate to NTG</a:t>
            </a:r>
            <a:endParaRPr lang="ja-JP" altLang="en-US" sz="2000" dirty="0"/>
          </a:p>
        </p:txBody>
      </p:sp>
      <p:sp>
        <p:nvSpPr>
          <p:cNvPr id="8" name="テキスト ボックス 15"/>
          <p:cNvSpPr txBox="1">
            <a:spLocks noChangeArrowheads="1"/>
          </p:cNvSpPr>
          <p:nvPr/>
        </p:nvSpPr>
        <p:spPr bwMode="auto">
          <a:xfrm>
            <a:off x="7431617" y="1834622"/>
            <a:ext cx="1441450" cy="369332"/>
          </a:xfrm>
          <a:prstGeom prst="rect">
            <a:avLst/>
          </a:prstGeom>
          <a:solidFill>
            <a:srgbClr val="66FFFF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800" dirty="0" smtClean="0"/>
              <a:t>Extrapolate</a:t>
            </a:r>
            <a:endParaRPr lang="ja-JP" altLang="en-US" sz="1800" dirty="0"/>
          </a:p>
        </p:txBody>
      </p:sp>
      <p:sp>
        <p:nvSpPr>
          <p:cNvPr id="9" name="右中かっこ 14"/>
          <p:cNvSpPr>
            <a:spLocks/>
          </p:cNvSpPr>
          <p:nvPr/>
        </p:nvSpPr>
        <p:spPr bwMode="auto">
          <a:xfrm rot="16200000" flipV="1">
            <a:off x="7999413" y="2062673"/>
            <a:ext cx="404812" cy="630238"/>
          </a:xfrm>
          <a:prstGeom prst="rightBrace">
            <a:avLst>
              <a:gd name="adj1" fmla="val 8347"/>
              <a:gd name="adj2" fmla="val 50000"/>
            </a:avLst>
          </a:prstGeom>
          <a:noFill/>
          <a:ln w="28575">
            <a:solidFill>
              <a:srgbClr val="68A1D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ja-JP" altLang="en-US" sz="1400"/>
          </a:p>
        </p:txBody>
      </p:sp>
      <p:cxnSp>
        <p:nvCxnSpPr>
          <p:cNvPr id="10" name="直線矢印コネクタ 9"/>
          <p:cNvCxnSpPr/>
          <p:nvPr/>
        </p:nvCxnSpPr>
        <p:spPr bwMode="auto">
          <a:xfrm flipV="1">
            <a:off x="7886700" y="3878765"/>
            <a:ext cx="171450" cy="3651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テキスト ボックス 22"/>
          <p:cNvSpPr txBox="1">
            <a:spLocks noChangeArrowheads="1"/>
          </p:cNvSpPr>
          <p:nvPr/>
        </p:nvSpPr>
        <p:spPr bwMode="auto">
          <a:xfrm>
            <a:off x="7552257" y="4118477"/>
            <a:ext cx="1249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400" dirty="0" smtClean="0"/>
              <a:t>MTG</a:t>
            </a:r>
            <a:endParaRPr lang="ja-JP" altLang="en-US" sz="1400" dirty="0"/>
          </a:p>
        </p:txBody>
      </p:sp>
      <p:sp>
        <p:nvSpPr>
          <p:cNvPr id="12" name="テキスト ボックス 23"/>
          <p:cNvSpPr txBox="1">
            <a:spLocks noChangeArrowheads="1"/>
          </p:cNvSpPr>
          <p:nvPr/>
        </p:nvSpPr>
        <p:spPr bwMode="auto">
          <a:xfrm>
            <a:off x="8395760" y="3822700"/>
            <a:ext cx="9260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400" dirty="0" smtClean="0"/>
              <a:t>PBW</a:t>
            </a:r>
            <a:endParaRPr lang="ja-JP" altLang="en-US" sz="1400" dirty="0"/>
          </a:p>
        </p:txBody>
      </p:sp>
      <p:cxnSp>
        <p:nvCxnSpPr>
          <p:cNvPr id="13" name="直線矢印コネクタ 12"/>
          <p:cNvCxnSpPr>
            <a:stCxn id="12" idx="0"/>
          </p:cNvCxnSpPr>
          <p:nvPr/>
        </p:nvCxnSpPr>
        <p:spPr bwMode="auto">
          <a:xfrm flipH="1" flipV="1">
            <a:off x="8496300" y="3340100"/>
            <a:ext cx="362480" cy="482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右中かっこ 7"/>
          <p:cNvSpPr>
            <a:spLocks/>
          </p:cNvSpPr>
          <p:nvPr/>
        </p:nvSpPr>
        <p:spPr bwMode="auto">
          <a:xfrm rot="5400000">
            <a:off x="953294" y="5334794"/>
            <a:ext cx="330200" cy="1878012"/>
          </a:xfrm>
          <a:prstGeom prst="rightBrace">
            <a:avLst>
              <a:gd name="adj1" fmla="val 8321"/>
              <a:gd name="adj2" fmla="val 50000"/>
            </a:avLst>
          </a:prstGeom>
          <a:noFill/>
          <a:ln w="2857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ja-JP" altLang="en-US" sz="1400"/>
          </a:p>
        </p:txBody>
      </p:sp>
      <p:sp>
        <p:nvSpPr>
          <p:cNvPr id="15" name="右中かっこ 7"/>
          <p:cNvSpPr>
            <a:spLocks/>
          </p:cNvSpPr>
          <p:nvPr/>
        </p:nvSpPr>
        <p:spPr bwMode="auto">
          <a:xfrm rot="5400000">
            <a:off x="2695311" y="5815277"/>
            <a:ext cx="292100" cy="1056745"/>
          </a:xfrm>
          <a:prstGeom prst="rightBrace">
            <a:avLst>
              <a:gd name="adj1" fmla="val 8321"/>
              <a:gd name="adj2" fmla="val 50000"/>
            </a:avLst>
          </a:prstGeom>
          <a:noFill/>
          <a:ln w="2857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ja-JP" altLang="en-US" sz="1400"/>
          </a:p>
        </p:txBody>
      </p:sp>
      <p:sp>
        <p:nvSpPr>
          <p:cNvPr id="16" name="右中かっこ 14"/>
          <p:cNvSpPr>
            <a:spLocks/>
          </p:cNvSpPr>
          <p:nvPr/>
        </p:nvSpPr>
        <p:spPr bwMode="auto">
          <a:xfrm rot="16200000" flipV="1">
            <a:off x="6002593" y="757493"/>
            <a:ext cx="326514" cy="3213100"/>
          </a:xfrm>
          <a:prstGeom prst="rightBrace">
            <a:avLst>
              <a:gd name="adj1" fmla="val 8347"/>
              <a:gd name="adj2" fmla="val 50000"/>
            </a:avLst>
          </a:prstGeom>
          <a:noFill/>
          <a:ln w="28575">
            <a:solidFill>
              <a:srgbClr val="68A1D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ja-JP" altLang="en-US" sz="1400"/>
          </a:p>
        </p:txBody>
      </p:sp>
      <p:sp>
        <p:nvSpPr>
          <p:cNvPr id="20" name="テキスト ボックス 15"/>
          <p:cNvSpPr txBox="1">
            <a:spLocks noChangeArrowheads="1"/>
          </p:cNvSpPr>
          <p:nvPr/>
        </p:nvSpPr>
        <p:spPr bwMode="auto">
          <a:xfrm>
            <a:off x="5005916" y="1834622"/>
            <a:ext cx="2029883" cy="369332"/>
          </a:xfrm>
          <a:prstGeom prst="rect">
            <a:avLst/>
          </a:prstGeom>
          <a:solidFill>
            <a:srgbClr val="66FFFF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800" dirty="0" smtClean="0"/>
              <a:t>Fitting region</a:t>
            </a:r>
            <a:endParaRPr lang="ja-JP" altLang="en-US" sz="18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381500" y="6438900"/>
            <a:ext cx="401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dirty="0" smtClean="0">
                <a:solidFill>
                  <a:srgbClr val="FFFFFF"/>
                </a:solidFill>
              </a:rPr>
              <a:t>A</a:t>
            </a:r>
            <a:r>
              <a:rPr lang="en-US" altLang="ja-JP" dirty="0" smtClean="0">
                <a:solidFill>
                  <a:srgbClr val="FFFFFF"/>
                </a:solidFill>
              </a:rPr>
              <a:t>curacy</a:t>
            </a:r>
            <a:r>
              <a:rPr lang="ja-JP" altLang="en-US" dirty="0" smtClean="0">
                <a:solidFill>
                  <a:srgbClr val="FFFFFF"/>
                </a:solidFill>
              </a:rPr>
              <a:t> </a:t>
            </a:r>
            <a:r>
              <a:rPr lang="en-US" altLang="ja-JP" dirty="0" smtClean="0">
                <a:solidFill>
                  <a:srgbClr val="FFFFFF"/>
                </a:solidFill>
              </a:rPr>
              <a:t>of</a:t>
            </a:r>
            <a:r>
              <a:rPr lang="ja-JP" altLang="en-US" dirty="0" smtClean="0">
                <a:solidFill>
                  <a:srgbClr val="FFFFFF"/>
                </a:solidFill>
              </a:rPr>
              <a:t> </a:t>
            </a:r>
            <a:r>
              <a:rPr lang="en-US" altLang="ja-JP" dirty="0" smtClean="0">
                <a:solidFill>
                  <a:srgbClr val="FFFFFF"/>
                </a:solidFill>
              </a:rPr>
              <a:t>RMS emittance</a:t>
            </a:r>
            <a:r>
              <a:rPr lang="ja-JP" altLang="en-US" dirty="0" smtClean="0">
                <a:solidFill>
                  <a:srgbClr val="FFFFFF"/>
                </a:solidFill>
              </a:rPr>
              <a:t> </a:t>
            </a:r>
            <a:r>
              <a:rPr lang="en-US" altLang="ja-JP" smtClean="0">
                <a:solidFill>
                  <a:srgbClr val="FFFFFF"/>
                </a:solidFill>
              </a:rPr>
              <a:t>~</a:t>
            </a:r>
            <a:r>
              <a:rPr lang="en-US" altLang="ja-JP" smtClean="0">
                <a:solidFill>
                  <a:srgbClr val="FFFFFF"/>
                </a:solidFill>
              </a:rPr>
              <a:t>5</a:t>
            </a:r>
            <a:r>
              <a:rPr lang="ja-JP" altLang="en-US" smtClean="0">
                <a:solidFill>
                  <a:srgbClr val="FFFFFF"/>
                </a:solidFill>
              </a:rPr>
              <a:t> </a:t>
            </a:r>
            <a:r>
              <a:rPr lang="en-US" altLang="ja-JP" dirty="0" smtClean="0">
                <a:solidFill>
                  <a:srgbClr val="FFFFFF"/>
                </a:solidFill>
              </a:rPr>
              <a:t>%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62000" y="901700"/>
            <a:ext cx="1022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dirty="0" smtClean="0">
                <a:solidFill>
                  <a:srgbClr val="FFFFFF"/>
                </a:solidFill>
              </a:rPr>
              <a:t>T</a:t>
            </a:r>
            <a:r>
              <a:rPr lang="en-US" altLang="ja-JP" dirty="0" smtClean="0">
                <a:solidFill>
                  <a:srgbClr val="FFFFFF"/>
                </a:solidFill>
              </a:rPr>
              <a:t>=M</a:t>
            </a:r>
            <a:r>
              <a:rPr lang="en-US" altLang="ja-JP" baseline="30000" dirty="0" smtClean="0">
                <a:solidFill>
                  <a:srgbClr val="FFFFFF"/>
                </a:solidFill>
              </a:rPr>
              <a:t>-1</a:t>
            </a:r>
            <a:r>
              <a:rPr lang="en-US" altLang="ja-JP" dirty="0" smtClean="0">
                <a:solidFill>
                  <a:srgbClr val="FFFFFF"/>
                </a:solidFill>
              </a:rPr>
              <a:t>S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249093"/>
      </p:ext>
    </p:extLst>
  </p:cSld>
  <p:clrMapOvr>
    <a:masterClrMapping/>
  </p:clrMapOvr>
  <p:transition xmlns:p14="http://schemas.microsoft.com/office/powerpoint/2010/main" spd="slow" advTm="62199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 bwMode="auto">
          <a:xfrm>
            <a:off x="179388" y="27057"/>
            <a:ext cx="7772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altLang="ja-JP" sz="4000" dirty="0" smtClean="0"/>
              <a:t>Obtained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beam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profile</a:t>
            </a:r>
            <a:endParaRPr lang="ja-JP" altLang="en-US" sz="4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74"/>
          <a:stretch>
            <a:fillRect/>
          </a:stretch>
        </p:blipFill>
        <p:spPr bwMode="auto">
          <a:xfrm>
            <a:off x="73025" y="1685925"/>
            <a:ext cx="3114675" cy="3706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1"/>
          <a:stretch>
            <a:fillRect/>
          </a:stretch>
        </p:blipFill>
        <p:spPr bwMode="auto">
          <a:xfrm>
            <a:off x="3087687" y="1685925"/>
            <a:ext cx="3124200" cy="3706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7" r="2876"/>
          <a:stretch>
            <a:fillRect/>
          </a:stretch>
        </p:blipFill>
        <p:spPr bwMode="auto">
          <a:xfrm>
            <a:off x="6111875" y="1685925"/>
            <a:ext cx="3032125" cy="3706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114425" y="1152525"/>
            <a:ext cx="1120775" cy="4000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E0673"/>
                </a:solidFill>
              </a:rPr>
              <a:t>OCT 0A</a:t>
            </a:r>
            <a:endParaRPr lang="ja-JP" altLang="en-US" sz="2000" dirty="0">
              <a:solidFill>
                <a:srgbClr val="0E0673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168775" y="1149350"/>
            <a:ext cx="1403350" cy="4000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E0673"/>
                </a:solidFill>
              </a:rPr>
              <a:t>OCT 698A</a:t>
            </a:r>
            <a:endParaRPr lang="ja-JP" altLang="en-US" sz="2000" dirty="0">
              <a:solidFill>
                <a:srgbClr val="0E0673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727825" y="933450"/>
            <a:ext cx="1862184" cy="7078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000" dirty="0">
                <a:solidFill>
                  <a:srgbClr val="0E0673"/>
                </a:solidFill>
              </a:rPr>
              <a:t>OCT 698A</a:t>
            </a:r>
          </a:p>
          <a:p>
            <a:pPr>
              <a:defRPr/>
            </a:pPr>
            <a:r>
              <a:rPr lang="ja-JP" altLang="ja-JP" dirty="0" smtClean="0">
                <a:solidFill>
                  <a:srgbClr val="0E0673"/>
                </a:solidFill>
              </a:rPr>
              <a:t>w</a:t>
            </a:r>
            <a:r>
              <a:rPr lang="en-US" altLang="ja-JP" dirty="0" smtClean="0">
                <a:solidFill>
                  <a:srgbClr val="0E0673"/>
                </a:solidFill>
              </a:rPr>
              <a:t>/</a:t>
            </a:r>
            <a:r>
              <a:rPr lang="ja-JP" altLang="en-US" dirty="0" smtClean="0">
                <a:solidFill>
                  <a:srgbClr val="0E0673"/>
                </a:solidFill>
              </a:rPr>
              <a:t> </a:t>
            </a:r>
            <a:r>
              <a:rPr lang="en-US" altLang="ja-JP" dirty="0" smtClean="0">
                <a:solidFill>
                  <a:srgbClr val="0E0673"/>
                </a:solidFill>
              </a:rPr>
              <a:t>muon</a:t>
            </a:r>
            <a:r>
              <a:rPr lang="ja-JP" altLang="en-US" dirty="0" smtClean="0">
                <a:solidFill>
                  <a:srgbClr val="0E0673"/>
                </a:solidFill>
              </a:rPr>
              <a:t> </a:t>
            </a:r>
            <a:r>
              <a:rPr lang="en-US" altLang="ja-JP" dirty="0" smtClean="0">
                <a:solidFill>
                  <a:srgbClr val="0E0673"/>
                </a:solidFill>
              </a:rPr>
              <a:t>target</a:t>
            </a:r>
            <a:endParaRPr lang="ja-JP" altLang="en-US" sz="2000" dirty="0">
              <a:solidFill>
                <a:srgbClr val="0E0673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2388" y="5467350"/>
            <a:ext cx="8825463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altLang="ja-JP" sz="2000" dirty="0" smtClean="0"/>
              <a:t>Flat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beam</a:t>
            </a:r>
            <a:r>
              <a:rPr lang="ja-JP" altLang="en-US" sz="2000" dirty="0" smtClean="0"/>
              <a:t> </a:t>
            </a:r>
            <a:r>
              <a:rPr lang="en-US" altLang="ja-JP" dirty="0" smtClean="0"/>
              <a:t>was </a:t>
            </a:r>
            <a:r>
              <a:rPr lang="en-US" altLang="ja-JP" sz="2000" dirty="0" smtClean="0"/>
              <a:t>obtained and lower</a:t>
            </a:r>
            <a:r>
              <a:rPr lang="ja-JP" altLang="en-US" sz="2000" dirty="0" smtClean="0"/>
              <a:t> </a:t>
            </a:r>
            <a:r>
              <a:rPr lang="en-US" altLang="ja-JP" dirty="0" smtClean="0"/>
              <a:t>intensity of </a:t>
            </a:r>
            <a:r>
              <a:rPr lang="en-US" altLang="ja-JP" sz="2000" dirty="0" smtClean="0"/>
              <a:t>beam halo was observed</a:t>
            </a:r>
            <a:endParaRPr lang="en-US" altLang="ja-JP" dirty="0"/>
          </a:p>
          <a:p>
            <a:pPr marL="342900" indent="-342900">
              <a:buFont typeface="Arial"/>
              <a:buChar char="•"/>
              <a:defRPr/>
            </a:pPr>
            <a:r>
              <a:rPr lang="en-US" altLang="ja-JP" dirty="0" smtClean="0"/>
              <a:t>Good</a:t>
            </a:r>
            <a:r>
              <a:rPr lang="ja-JP" altLang="en-US" dirty="0" smtClean="0"/>
              <a:t> </a:t>
            </a:r>
            <a:r>
              <a:rPr lang="en-US" altLang="ja-JP" dirty="0" smtClean="0"/>
              <a:t>agreement</a:t>
            </a:r>
            <a:r>
              <a:rPr lang="ja-JP" altLang="en-US" dirty="0" smtClean="0"/>
              <a:t> </a:t>
            </a:r>
            <a:r>
              <a:rPr lang="en-US" altLang="ja-JP" dirty="0" smtClean="0"/>
              <a:t>of</a:t>
            </a:r>
            <a:r>
              <a:rPr lang="ja-JP" altLang="en-US" dirty="0" smtClean="0"/>
              <a:t> </a:t>
            </a:r>
            <a:r>
              <a:rPr lang="en-US" altLang="ja-JP" dirty="0" smtClean="0"/>
              <a:t>calculation</a:t>
            </a:r>
            <a:r>
              <a:rPr lang="ja-JP" altLang="en-US" dirty="0" smtClean="0"/>
              <a:t> </a:t>
            </a:r>
            <a:r>
              <a:rPr lang="en-US" altLang="ja-JP" dirty="0" smtClean="0"/>
              <a:t>shown</a:t>
            </a:r>
            <a:r>
              <a:rPr lang="ja-JP" altLang="en-US" dirty="0" smtClean="0"/>
              <a:t> </a:t>
            </a:r>
            <a:r>
              <a:rPr lang="en-US" altLang="ja-JP" dirty="0" smtClean="0"/>
              <a:t>even</a:t>
            </a:r>
            <a:r>
              <a:rPr lang="ja-JP" altLang="en-US" dirty="0" smtClean="0"/>
              <a:t> </a:t>
            </a:r>
            <a:r>
              <a:rPr lang="en-US" altLang="ja-JP" dirty="0" smtClean="0"/>
              <a:t>for</a:t>
            </a:r>
            <a:r>
              <a:rPr lang="ja-JP" altLang="en-US" dirty="0" smtClean="0"/>
              <a:t> </a:t>
            </a:r>
            <a:r>
              <a:rPr lang="en-US" altLang="ja-JP" dirty="0" smtClean="0"/>
              <a:t>w/</a:t>
            </a:r>
            <a:r>
              <a:rPr lang="ja-JP" altLang="en-US" dirty="0" smtClean="0"/>
              <a:t> </a:t>
            </a:r>
            <a:r>
              <a:rPr lang="en-US" altLang="ja-JP" dirty="0" smtClean="0"/>
              <a:t>muon</a:t>
            </a:r>
            <a:r>
              <a:rPr lang="ja-JP" altLang="en-US" dirty="0" smtClean="0"/>
              <a:t> </a:t>
            </a:r>
            <a:r>
              <a:rPr lang="en-US" altLang="ja-JP" dirty="0" smtClean="0"/>
              <a:t>target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altLang="ja-JP" dirty="0" smtClean="0"/>
              <a:t>Peak smaller by 14 % and 20 % at horizontal and vertical. Overall 40 % reduced.</a:t>
            </a:r>
            <a:endParaRPr lang="en-US" altLang="ja-JP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5466142"/>
      </p:ext>
    </p:extLst>
  </p:cSld>
  <p:clrMapOvr>
    <a:masterClrMapping/>
  </p:clrMapOvr>
  <p:transition xmlns:p14="http://schemas.microsoft.com/office/powerpoint/2010/main" spd="slow" advTm="5902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図 5" descr="ntg_dec08_oct1200A_amp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3881438"/>
            <a:ext cx="2951163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2" name="図 4" descr="ntg_dec08_oct698A_amp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2838" y="935038"/>
            <a:ext cx="29511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3" name="図 2" descr="ntg_dec08_oct400A_amp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2300" y="935038"/>
            <a:ext cx="29511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図 1" descr="ntg_dec08_oct0A_amp3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763" y="935038"/>
            <a:ext cx="29511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179387" y="-157609"/>
            <a:ext cx="7919289" cy="1077218"/>
          </a:xfrm>
        </p:spPr>
        <p:txBody>
          <a:bodyPr/>
          <a:lstStyle/>
          <a:p>
            <a:pPr>
              <a:defRPr/>
            </a:pPr>
            <a:r>
              <a:rPr lang="en-US" altLang="ja-JP" sz="3200" dirty="0" smtClean="0"/>
              <a:t>Beam</a:t>
            </a:r>
            <a:r>
              <a:rPr lang="ja-JP" altLang="en-US" sz="3200" dirty="0" smtClean="0"/>
              <a:t> </a:t>
            </a:r>
            <a:r>
              <a:rPr lang="en-US" altLang="ja-JP" sz="3200" dirty="0" smtClean="0"/>
              <a:t>profile</a:t>
            </a:r>
            <a:r>
              <a:rPr lang="ja-JP" altLang="en-US" sz="3200" dirty="0" smtClean="0"/>
              <a:t> </a:t>
            </a:r>
            <a:r>
              <a:rPr lang="en-US" altLang="ja-JP" sz="3200" dirty="0" smtClean="0"/>
              <a:t>at</a:t>
            </a:r>
            <a:r>
              <a:rPr lang="ja-JP" altLang="en-US" sz="3200" dirty="0" smtClean="0"/>
              <a:t> </a:t>
            </a:r>
            <a:r>
              <a:rPr lang="en-US" altLang="ja-JP" sz="3200" dirty="0" smtClean="0"/>
              <a:t>neutron</a:t>
            </a:r>
            <a:r>
              <a:rPr lang="ja-JP" altLang="en-US" sz="3200" dirty="0" smtClean="0"/>
              <a:t> </a:t>
            </a:r>
            <a:r>
              <a:rPr lang="en-US" altLang="ja-JP" sz="3200" dirty="0" smtClean="0"/>
              <a:t>target</a:t>
            </a:r>
            <a:r>
              <a:rPr lang="ja-JP" altLang="en-US" sz="3200" dirty="0" smtClean="0"/>
              <a:t> </a:t>
            </a:r>
            <a:r>
              <a:rPr lang="ja-JP" altLang="ja-JP" sz="3200" dirty="0" smtClean="0"/>
              <a:t>(</a:t>
            </a:r>
            <a:r>
              <a:rPr lang="en-US" altLang="ja-JP" sz="3200" dirty="0" smtClean="0"/>
              <a:t>calculation)</a:t>
            </a:r>
            <a:endParaRPr lang="ja-JP" altLang="en-US" sz="3200" dirty="0"/>
          </a:p>
        </p:txBody>
      </p:sp>
      <p:sp>
        <p:nvSpPr>
          <p:cNvPr id="107526" name="テキスト ボックス 13"/>
          <p:cNvSpPr txBox="1">
            <a:spLocks noChangeArrowheads="1"/>
          </p:cNvSpPr>
          <p:nvPr/>
        </p:nvSpPr>
        <p:spPr bwMode="auto">
          <a:xfrm>
            <a:off x="6165009" y="3911641"/>
            <a:ext cx="2941638" cy="286232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ja-JP" sz="2000" dirty="0" smtClean="0">
                <a:solidFill>
                  <a:srgbClr val="000000"/>
                </a:solidFill>
              </a:rPr>
              <a:t>Ideal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shape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however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slight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beam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loss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detected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around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octupole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magnets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which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can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be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reduced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by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changing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duct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shape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at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Q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mag</a:t>
            </a:r>
            <a:endParaRPr lang="en-US" altLang="ja-JP" sz="2000" dirty="0">
              <a:solidFill>
                <a:srgbClr val="000000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ja-JP" sz="2000" dirty="0" smtClean="0">
                <a:solidFill>
                  <a:srgbClr val="000000"/>
                </a:solidFill>
              </a:rPr>
              <a:t>Need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develop</a:t>
            </a:r>
            <a:r>
              <a:rPr lang="ja-JP" altLang="en-US" sz="2000" dirty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profile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monitor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at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the</a:t>
            </a:r>
            <a:r>
              <a:rPr lang="ja-JP" altLang="en-US" sz="2000" dirty="0" smtClean="0">
                <a:solidFill>
                  <a:srgbClr val="000000"/>
                </a:solidFill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</a:rPr>
              <a:t>target</a:t>
            </a:r>
            <a:endParaRPr lang="ja-JP" altLang="en-US" sz="2000" dirty="0">
              <a:solidFill>
                <a:srgbClr val="000000"/>
              </a:solidFill>
            </a:endParaRPr>
          </a:p>
        </p:txBody>
      </p:sp>
      <p:sp>
        <p:nvSpPr>
          <p:cNvPr id="107527" name="テキスト ボックス 20"/>
          <p:cNvSpPr txBox="1">
            <a:spLocks noChangeArrowheads="1"/>
          </p:cNvSpPr>
          <p:nvPr/>
        </p:nvSpPr>
        <p:spPr bwMode="auto">
          <a:xfrm>
            <a:off x="928688" y="958850"/>
            <a:ext cx="1290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/>
              <a:t>OCT 0A</a:t>
            </a:r>
            <a:endParaRPr lang="ja-JP" altLang="en-US"/>
          </a:p>
        </p:txBody>
      </p:sp>
      <p:sp>
        <p:nvSpPr>
          <p:cNvPr id="107528" name="テキスト ボックス 21"/>
          <p:cNvSpPr txBox="1">
            <a:spLocks noChangeArrowheads="1"/>
          </p:cNvSpPr>
          <p:nvPr/>
        </p:nvSpPr>
        <p:spPr bwMode="auto">
          <a:xfrm>
            <a:off x="3852863" y="958850"/>
            <a:ext cx="1633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/>
              <a:t>OCT 400A</a:t>
            </a:r>
            <a:endParaRPr lang="ja-JP" altLang="en-US"/>
          </a:p>
        </p:txBody>
      </p:sp>
      <p:sp>
        <p:nvSpPr>
          <p:cNvPr id="107529" name="テキスト ボックス 22"/>
          <p:cNvSpPr txBox="1">
            <a:spLocks noChangeArrowheads="1"/>
          </p:cNvSpPr>
          <p:nvPr/>
        </p:nvSpPr>
        <p:spPr bwMode="auto">
          <a:xfrm>
            <a:off x="6859588" y="958850"/>
            <a:ext cx="1633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/>
              <a:t>OCT 698A</a:t>
            </a:r>
            <a:endParaRPr lang="ja-JP" altLang="en-US"/>
          </a:p>
        </p:txBody>
      </p:sp>
      <p:sp>
        <p:nvSpPr>
          <p:cNvPr id="107530" name="テキスト ボックス 24"/>
          <p:cNvSpPr txBox="1">
            <a:spLocks noChangeArrowheads="1"/>
          </p:cNvSpPr>
          <p:nvPr/>
        </p:nvSpPr>
        <p:spPr bwMode="auto">
          <a:xfrm>
            <a:off x="835025" y="3825875"/>
            <a:ext cx="1804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/>
              <a:t>OCT 1200A</a:t>
            </a:r>
            <a:endParaRPr lang="ja-JP" altLang="en-US"/>
          </a:p>
        </p:txBody>
      </p:sp>
      <p:pic>
        <p:nvPicPr>
          <p:cNvPr id="107531" name="図 6" descr="ntg_dec08_oct698A_amp3_wMTG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0295" y="3861988"/>
            <a:ext cx="29511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32" name="テキスト ボックス 22"/>
          <p:cNvSpPr txBox="1">
            <a:spLocks noChangeArrowheads="1"/>
          </p:cNvSpPr>
          <p:nvPr/>
        </p:nvSpPr>
        <p:spPr bwMode="auto">
          <a:xfrm>
            <a:off x="3270306" y="3926488"/>
            <a:ext cx="2826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ja-JP" sz="1800" dirty="0"/>
              <a:t>OCT 698A </a:t>
            </a:r>
            <a:r>
              <a:rPr lang="en-US" altLang="ja-JP" sz="1800" dirty="0" smtClean="0"/>
              <a:t>w/</a:t>
            </a:r>
            <a:r>
              <a:rPr lang="ja-JP" altLang="en-US" sz="1800" dirty="0" smtClean="0"/>
              <a:t> </a:t>
            </a:r>
            <a:r>
              <a:rPr lang="ja-JP" altLang="ja-JP" sz="1800" dirty="0" smtClean="0"/>
              <a:t>m</a:t>
            </a:r>
            <a:r>
              <a:rPr lang="en-US" altLang="ja-JP" sz="1800" dirty="0" err="1" smtClean="0"/>
              <a:t>uon</a:t>
            </a:r>
            <a:r>
              <a:rPr lang="ja-JP" altLang="en-US" sz="1800" dirty="0" smtClean="0"/>
              <a:t> </a:t>
            </a:r>
            <a:r>
              <a:rPr lang="en-US" altLang="ja-JP" sz="1800" dirty="0" smtClean="0"/>
              <a:t>target</a:t>
            </a:r>
            <a:endParaRPr lang="ja-JP" alt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4835521"/>
      </p:ext>
    </p:extLst>
  </p:cSld>
  <p:clrMapOvr>
    <a:masterClrMapping/>
  </p:clrMapOvr>
  <p:transition xmlns:p14="http://schemas.microsoft.com/office/powerpoint/2010/main" spd="slow" advTm="9380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850" y="981075"/>
            <a:ext cx="8574088" cy="511175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kumimoji="1"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9750" indent="-2746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chemeClr val="bg1"/>
                </a:solidFill>
                <a:latin typeface="+mn-lt"/>
                <a:ea typeface="+mn-ea"/>
              </a:defRPr>
            </a:lvl2pPr>
            <a:lvl3pPr marL="714375" indent="-265113" algn="l" defTabSz="7143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chemeClr val="bg1"/>
                </a:solidFill>
                <a:latin typeface="+mn-lt"/>
                <a:ea typeface="+mn-ea"/>
              </a:defRPr>
            </a:lvl3pPr>
            <a:lvl4pPr marL="1079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4pPr>
            <a:lvl5pPr marL="1441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Introduction</a:t>
            </a:r>
          </a:p>
          <a:p>
            <a:pPr marL="457200" lvl="1" indent="0">
              <a:lnSpc>
                <a:spcPct val="90000"/>
              </a:lnSpc>
              <a:buFont typeface="Wingdings" charset="0"/>
              <a:buNone/>
            </a:pPr>
            <a:endParaRPr lang="en-US" altLang="ja-JP" dirty="0" smtClean="0">
              <a:solidFill>
                <a:srgbClr val="2222FF"/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Beam monitor system at JSNS</a:t>
            </a:r>
          </a:p>
          <a:p>
            <a:pPr lvl="1"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Multi Wire Profile Monitor</a:t>
            </a:r>
            <a:r>
              <a:rPr lang="ja-JP" altLang="en-US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(MWPM)</a:t>
            </a:r>
          </a:p>
          <a:p>
            <a:pPr lvl="1"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Beam Halo Monitor</a:t>
            </a:r>
          </a:p>
          <a:p>
            <a:pPr lvl="1">
              <a:lnSpc>
                <a:spcPct val="90000"/>
              </a:lnSpc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solidFill>
                  <a:srgbClr val="2222FF"/>
                </a:solidFill>
                <a:latin typeface="Arial" charset="0"/>
                <a:ea typeface="ＭＳ Ｐゴシック" charset="0"/>
              </a:rPr>
              <a:t>Beam flattening system</a:t>
            </a:r>
          </a:p>
          <a:p>
            <a:pPr>
              <a:lnSpc>
                <a:spcPct val="90000"/>
              </a:lnSpc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altLang="ja-JP" dirty="0" smtClean="0">
                <a:latin typeface="Arial" charset="0"/>
                <a:ea typeface="ＭＳ Ｐゴシック" charset="0"/>
              </a:rPr>
              <a:t>Development</a:t>
            </a:r>
            <a:r>
              <a:rPr lang="ja-JP" alt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latin typeface="Arial" charset="0"/>
                <a:ea typeface="ＭＳ Ｐゴシック" charset="0"/>
              </a:rPr>
              <a:t>infrared</a:t>
            </a:r>
            <a:r>
              <a:rPr lang="ja-JP" alt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latin typeface="Arial" charset="0"/>
                <a:ea typeface="ＭＳ Ｐゴシック" charset="0"/>
              </a:rPr>
              <a:t>and</a:t>
            </a:r>
            <a:r>
              <a:rPr lang="ja-JP" altLang="en-US" dirty="0" smtClean="0">
                <a:latin typeface="Arial" charset="0"/>
                <a:ea typeface="ＭＳ Ｐゴシック" charset="0"/>
              </a:rPr>
              <a:t> </a:t>
            </a:r>
            <a:r>
              <a:rPr lang="ja-JP" altLang="ja-JP" dirty="0" smtClean="0">
                <a:latin typeface="Arial" charset="0"/>
                <a:ea typeface="ＭＳ Ｐゴシック" charset="0"/>
              </a:rPr>
              <a:t>n</a:t>
            </a:r>
            <a:r>
              <a:rPr lang="en-US" altLang="ja-JP" dirty="0" smtClean="0">
                <a:latin typeface="Arial" charset="0"/>
                <a:ea typeface="ＭＳ Ｐゴシック" charset="0"/>
              </a:rPr>
              <a:t>ear</a:t>
            </a:r>
            <a:r>
              <a:rPr lang="ja-JP" alt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latin typeface="Arial" charset="0"/>
                <a:ea typeface="ＭＳ Ｐゴシック" charset="0"/>
              </a:rPr>
              <a:t>infrared</a:t>
            </a:r>
            <a:r>
              <a:rPr lang="ja-JP" alt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latin typeface="Arial" charset="0"/>
                <a:ea typeface="ＭＳ Ｐゴシック" charset="0"/>
              </a:rPr>
              <a:t>camera</a:t>
            </a:r>
            <a:r>
              <a:rPr lang="ja-JP" altLang="en-US" dirty="0" smtClean="0">
                <a:latin typeface="Arial" charset="0"/>
                <a:ea typeface="ＭＳ Ｐゴシック" charset="0"/>
              </a:rPr>
              <a:t> </a:t>
            </a:r>
            <a:r>
              <a:rPr lang="en-US" altLang="ja-JP" dirty="0" smtClean="0">
                <a:latin typeface="Arial" charset="0"/>
                <a:ea typeface="ＭＳ Ｐゴシック" charset="0"/>
              </a:rPr>
              <a:t>system</a:t>
            </a:r>
            <a:r>
              <a:rPr lang="ja-JP" altLang="en-US" dirty="0" smtClean="0">
                <a:latin typeface="Arial" charset="0"/>
                <a:ea typeface="ＭＳ Ｐゴシック" charset="0"/>
              </a:rPr>
              <a:t> </a:t>
            </a:r>
            <a:endParaRPr lang="en-US" altLang="ja-JP" dirty="0" smtClean="0">
              <a:latin typeface="Arial" charset="0"/>
              <a:ea typeface="ＭＳ Ｐゴシック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altLang="ja-JP" dirty="0" smtClean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altLang="ja-JP" dirty="0">
              <a:solidFill>
                <a:schemeClr val="bg2">
                  <a:lumMod val="25000"/>
                  <a:lumOff val="75000"/>
                </a:scheme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952746"/>
      </p:ext>
    </p:extLst>
  </p:cSld>
  <p:clrMapOvr>
    <a:masterClrMapping/>
  </p:clrMapOvr>
  <p:transition xmlns:p14="http://schemas.microsoft.com/office/powerpoint/2010/main" spd="slow" advTm="1537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79388" y="27057"/>
            <a:ext cx="7772400" cy="707886"/>
          </a:xfrm>
        </p:spPr>
        <p:txBody>
          <a:bodyPr/>
          <a:lstStyle/>
          <a:p>
            <a:r>
              <a:rPr kumimoji="1" lang="en-US" altLang="ja-JP" sz="4000" dirty="0" smtClean="0"/>
              <a:t>Development</a:t>
            </a:r>
            <a:r>
              <a:rPr kumimoji="1" lang="ja-JP" altLang="en-US" sz="4000" dirty="0" smtClean="0"/>
              <a:t> </a:t>
            </a:r>
            <a:r>
              <a:rPr lang="ja-JP" altLang="ja-JP" sz="4000" dirty="0" smtClean="0"/>
              <a:t>2</a:t>
            </a:r>
            <a:r>
              <a:rPr lang="en-US" altLang="ja-JP" sz="4000" dirty="0" smtClean="0"/>
              <a:t>D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profile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monitor</a:t>
            </a:r>
            <a:endParaRPr kumimoji="1" lang="ja-JP" altLang="en-US" sz="400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37813" y="963866"/>
            <a:ext cx="8286324" cy="1301122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en-US" altLang="ja-JP" sz="2400" dirty="0" smtClean="0">
                <a:solidFill>
                  <a:srgbClr val="FFFFFF"/>
                </a:solidFill>
              </a:rPr>
              <a:t>Desirable </a:t>
            </a:r>
            <a:r>
              <a:rPr lang="ja-JP" altLang="ja-JP" sz="2400" dirty="0" smtClean="0">
                <a:solidFill>
                  <a:srgbClr val="FFFFFF"/>
                </a:solidFill>
              </a:rPr>
              <a:t>2</a:t>
            </a:r>
            <a:r>
              <a:rPr lang="en-US" altLang="ja-JP" sz="2400" dirty="0" smtClean="0">
                <a:solidFill>
                  <a:srgbClr val="FFFFFF"/>
                </a:solidFill>
              </a:rPr>
              <a:t>D</a:t>
            </a:r>
            <a:r>
              <a:rPr lang="ja-JP" altLang="en-US" sz="2400" dirty="0" smtClean="0">
                <a:solidFill>
                  <a:srgbClr val="FFFFFF"/>
                </a:solidFill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</a:rPr>
              <a:t>profile</a:t>
            </a:r>
            <a:r>
              <a:rPr lang="ja-JP" altLang="en-US" sz="2400" dirty="0" smtClean="0">
                <a:solidFill>
                  <a:srgbClr val="FFFFFF"/>
                </a:solidFill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</a:rPr>
              <a:t>monitor</a:t>
            </a:r>
            <a:r>
              <a:rPr lang="ja-JP" altLang="en-US" sz="2400" dirty="0" smtClean="0">
                <a:solidFill>
                  <a:srgbClr val="FFFFFF"/>
                </a:solidFill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</a:rPr>
              <a:t>at</a:t>
            </a:r>
            <a:r>
              <a:rPr lang="ja-JP" altLang="en-US" sz="2400" dirty="0" smtClean="0">
                <a:solidFill>
                  <a:srgbClr val="FFFFFF"/>
                </a:solidFill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</a:rPr>
              <a:t>the</a:t>
            </a:r>
            <a:r>
              <a:rPr lang="ja-JP" altLang="en-US" sz="2400" dirty="0" smtClean="0">
                <a:solidFill>
                  <a:srgbClr val="FFFFFF"/>
                </a:solidFill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</a:rPr>
              <a:t>target with long lifetime</a:t>
            </a:r>
          </a:p>
          <a:p>
            <a:pPr marL="285750" indent="-285750">
              <a:buFontTx/>
              <a:buChar char="-"/>
            </a:pPr>
            <a:r>
              <a:rPr lang="en-US" altLang="ja-JP" sz="2400" dirty="0" smtClean="0">
                <a:solidFill>
                  <a:srgbClr val="FFFFFF"/>
                </a:solidFill>
              </a:rPr>
              <a:t>Unknown lifetime of MWPM</a:t>
            </a:r>
            <a:endParaRPr lang="en-US" altLang="ja-JP" sz="2400" dirty="0">
              <a:solidFill>
                <a:srgbClr val="FFFFFF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l="19051"/>
          <a:stretch/>
        </p:blipFill>
        <p:spPr>
          <a:xfrm>
            <a:off x="5578229" y="4060128"/>
            <a:ext cx="1668487" cy="2748208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03330" y="2378842"/>
            <a:ext cx="850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kumimoji="1" lang="en-US" altLang="ja-JP" dirty="0" smtClean="0">
                <a:solidFill>
                  <a:srgbClr val="FFFFFF"/>
                </a:solidFill>
              </a:rPr>
              <a:t>Lifetime of proton beam window (PBW) ~2 years is </a:t>
            </a:r>
            <a:r>
              <a:rPr lang="en-US" altLang="ja-JP" dirty="0" smtClean="0">
                <a:solidFill>
                  <a:srgbClr val="FFFFFF"/>
                </a:solidFill>
              </a:rPr>
              <a:t>determined </a:t>
            </a:r>
            <a:r>
              <a:rPr lang="en-US" altLang="ja-JP" dirty="0">
                <a:solidFill>
                  <a:srgbClr val="FFFFFF"/>
                </a:solidFill>
              </a:rPr>
              <a:t>by </a:t>
            </a:r>
            <a:r>
              <a:rPr lang="en-US" altLang="ja-JP" dirty="0" smtClean="0">
                <a:solidFill>
                  <a:srgbClr val="FFFFFF"/>
                </a:solidFill>
              </a:rPr>
              <a:t>embrittlement</a:t>
            </a:r>
            <a:r>
              <a:rPr lang="ja-JP" altLang="en-US" dirty="0" smtClean="0">
                <a:solidFill>
                  <a:srgbClr val="FFFFFF"/>
                </a:solidFill>
              </a:rPr>
              <a:t> </a:t>
            </a:r>
            <a:r>
              <a:rPr lang="en-US" altLang="ja-JP" dirty="0" smtClean="0">
                <a:solidFill>
                  <a:srgbClr val="FFFFFF"/>
                </a:solidFill>
              </a:rPr>
              <a:t>due</a:t>
            </a:r>
            <a:r>
              <a:rPr lang="ja-JP" altLang="en-US" dirty="0" smtClean="0">
                <a:solidFill>
                  <a:srgbClr val="FFFFFF"/>
                </a:solidFill>
              </a:rPr>
              <a:t> </a:t>
            </a:r>
            <a:r>
              <a:rPr lang="en-US" altLang="ja-JP" dirty="0" smtClean="0">
                <a:solidFill>
                  <a:srgbClr val="FFFFFF"/>
                </a:solidFill>
              </a:rPr>
              <a:t>to</a:t>
            </a:r>
            <a:r>
              <a:rPr lang="ja-JP" altLang="en-US" dirty="0" smtClean="0">
                <a:solidFill>
                  <a:srgbClr val="FFFFFF"/>
                </a:solidFill>
              </a:rPr>
              <a:t> </a:t>
            </a:r>
            <a:r>
              <a:rPr lang="en-US" altLang="ja-JP" dirty="0" smtClean="0">
                <a:solidFill>
                  <a:srgbClr val="FFFFFF"/>
                </a:solidFill>
              </a:rPr>
              <a:t>helium gas production at the PBW</a:t>
            </a:r>
          </a:p>
          <a:p>
            <a:pPr marL="342900" indent="-342900">
              <a:buFont typeface="Arial"/>
              <a:buChar char="•"/>
            </a:pPr>
            <a:r>
              <a:rPr lang="en-US" altLang="ja-JP" dirty="0" smtClean="0">
                <a:solidFill>
                  <a:srgbClr val="FFFFFF"/>
                </a:solidFill>
              </a:rPr>
              <a:t>Gas production rate will be carried out by using dump line and thin aluminum foil with Q-mass spectrometer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1614" y="4007152"/>
            <a:ext cx="47525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</a:rPr>
              <a:t>Result at SINQ/PSI</a:t>
            </a:r>
            <a:r>
              <a:rPr lang="ja-JP" altLang="en-US" dirty="0">
                <a:solidFill>
                  <a:srgbClr val="FFFFFF"/>
                </a:solidFill>
              </a:rPr>
              <a:t>　</a:t>
            </a:r>
            <a:r>
              <a:rPr lang="en-US" altLang="ja-JP" dirty="0" smtClean="0">
                <a:solidFill>
                  <a:srgbClr val="FFFFFF"/>
                </a:solidFill>
              </a:rPr>
              <a:t>for 0.6GeV</a:t>
            </a:r>
          </a:p>
          <a:p>
            <a:r>
              <a:rPr kumimoji="1" lang="en-US" altLang="ja-JP" sz="1200" dirty="0" smtClean="0">
                <a:solidFill>
                  <a:srgbClr val="FFFFFF"/>
                </a:solidFill>
              </a:rPr>
              <a:t>Y. Dai, et al, </a:t>
            </a:r>
            <a:r>
              <a:rPr lang="en-US" altLang="ja-JP" sz="1200" dirty="0" smtClean="0">
                <a:solidFill>
                  <a:srgbClr val="FFFFFF"/>
                </a:solidFill>
              </a:rPr>
              <a:t>J. </a:t>
            </a:r>
            <a:r>
              <a:rPr lang="en-US" altLang="ja-JP" sz="1200" dirty="0" err="1" smtClean="0">
                <a:solidFill>
                  <a:srgbClr val="FFFFFF"/>
                </a:solidFill>
              </a:rPr>
              <a:t>Nucl</a:t>
            </a:r>
            <a:r>
              <a:rPr lang="en-US" altLang="ja-JP" sz="1200" dirty="0" smtClean="0">
                <a:solidFill>
                  <a:srgbClr val="FFFFFF"/>
                </a:solidFill>
              </a:rPr>
              <a:t> Mat. </a:t>
            </a:r>
            <a:r>
              <a:rPr kumimoji="1" lang="en-US" altLang="ja-JP" sz="1200" dirty="0" smtClean="0">
                <a:solidFill>
                  <a:srgbClr val="FFFFFF"/>
                </a:solidFill>
              </a:rPr>
              <a:t>343 184 (2005)</a:t>
            </a:r>
            <a:endParaRPr kumimoji="1" lang="ja-JP" altLang="en-US" sz="1200" dirty="0">
              <a:solidFill>
                <a:srgbClr val="FFFFFF"/>
              </a:solidFill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3" y="4773102"/>
            <a:ext cx="2634506" cy="192613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321" y="4831419"/>
            <a:ext cx="2383875" cy="1802442"/>
          </a:xfrm>
          <a:prstGeom prst="rect">
            <a:avLst/>
          </a:prstGeom>
        </p:spPr>
      </p:pic>
      <p:pic>
        <p:nvPicPr>
          <p:cNvPr id="12" name="Picture 6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2443" y="4009579"/>
            <a:ext cx="1675891" cy="139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CE15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" name="Picture 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6729" y="5447922"/>
            <a:ext cx="1700941" cy="1276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CE15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" name="Line 79"/>
          <p:cNvSpPr>
            <a:spLocks noChangeShapeType="1"/>
          </p:cNvSpPr>
          <p:nvPr/>
        </p:nvSpPr>
        <p:spPr bwMode="auto">
          <a:xfrm>
            <a:off x="7458391" y="5273089"/>
            <a:ext cx="1307912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5" name="Text Box 80"/>
          <p:cNvSpPr txBox="1">
            <a:spLocks/>
          </p:cNvSpPr>
          <p:nvPr/>
        </p:nvSpPr>
        <p:spPr bwMode="auto">
          <a:xfrm>
            <a:off x="8573524" y="4843745"/>
            <a:ext cx="6236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CE15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400" dirty="0">
                <a:solidFill>
                  <a:schemeClr val="bg1"/>
                </a:solidFill>
                <a:cs typeface="ＭＳ Ｐゴシック" charset="0"/>
              </a:rPr>
              <a:t>60cm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512887" y="4009579"/>
            <a:ext cx="654985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/>
              <a:t>VAC</a:t>
            </a:r>
            <a:endParaRPr kumimoji="1" lang="ja-JP" altLang="en-US" sz="18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638427" y="5456998"/>
            <a:ext cx="479744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1800" dirty="0" smtClean="0"/>
              <a:t>He</a:t>
            </a:r>
            <a:endParaRPr kumimoji="1" lang="ja-JP" altLang="en-US" sz="1800" dirty="0"/>
          </a:p>
        </p:txBody>
      </p:sp>
      <p:pic>
        <p:nvPicPr>
          <p:cNvPr id="17" name="Picture 7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89"/>
          <a:stretch/>
        </p:blipFill>
        <p:spPr bwMode="auto">
          <a:xfrm>
            <a:off x="8533881" y="6263411"/>
            <a:ext cx="610119" cy="603515"/>
          </a:xfrm>
          <a:prstGeom prst="ellipse">
            <a:avLst/>
          </a:prstGeom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9CE157"/>
                </a:solidFill>
              </a14:hiddenFill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5901965" y="3611113"/>
            <a:ext cx="774571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PBW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386677" y="3564279"/>
            <a:ext cx="151836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Spent PBW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6641321"/>
      </p:ext>
    </p:extLst>
  </p:cSld>
  <p:clrMapOvr>
    <a:masterClrMapping/>
  </p:clrMapOvr>
  <p:transition xmlns:p14="http://schemas.microsoft.com/office/powerpoint/2010/main" spd="slow" advTm="112755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/>
          <p:cNvSpPr/>
          <p:nvPr/>
        </p:nvSpPr>
        <p:spPr bwMode="auto">
          <a:xfrm>
            <a:off x="610119" y="3785442"/>
            <a:ext cx="5254492" cy="28515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79388" y="27057"/>
            <a:ext cx="7772400" cy="707886"/>
          </a:xfrm>
        </p:spPr>
        <p:txBody>
          <a:bodyPr/>
          <a:lstStyle/>
          <a:p>
            <a:r>
              <a:rPr kumimoji="1" lang="en-US" altLang="ja-JP" sz="4000" dirty="0" smtClean="0"/>
              <a:t>2D</a:t>
            </a:r>
            <a:r>
              <a:rPr kumimoji="1" lang="ja-JP" altLang="en-US" sz="4000" dirty="0" smtClean="0"/>
              <a:t> </a:t>
            </a:r>
            <a:r>
              <a:rPr lang="en-US" altLang="ja-JP" sz="4000" dirty="0" smtClean="0"/>
              <a:t>profile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monitor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by</a:t>
            </a:r>
            <a:r>
              <a:rPr lang="ja-JP" altLang="en-US" sz="4000" dirty="0" smtClean="0"/>
              <a:t> </a:t>
            </a:r>
            <a:r>
              <a:rPr lang="en-US" altLang="ja-JP" sz="4000" dirty="0" smtClean="0"/>
              <a:t>thermal</a:t>
            </a:r>
            <a:endParaRPr kumimoji="1" lang="ja-JP" altLang="en-US" sz="4000" dirty="0"/>
          </a:p>
        </p:txBody>
      </p:sp>
      <p:sp>
        <p:nvSpPr>
          <p:cNvPr id="5" name="コンテンツ プレースホルダー 3"/>
          <p:cNvSpPr txBox="1">
            <a:spLocks/>
          </p:cNvSpPr>
          <p:nvPr/>
        </p:nvSpPr>
        <p:spPr bwMode="auto">
          <a:xfrm>
            <a:off x="1" y="508615"/>
            <a:ext cx="6312862" cy="2858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3"/>
              </a:buBlip>
              <a:defRPr kumimoji="1"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9750" indent="-2746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chemeClr val="bg1"/>
                </a:solidFill>
                <a:latin typeface="+mn-lt"/>
                <a:ea typeface="+mn-ea"/>
              </a:defRPr>
            </a:lvl2pPr>
            <a:lvl3pPr marL="714375" indent="-265113" algn="l" defTabSz="7143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chemeClr val="bg1"/>
                </a:solidFill>
                <a:latin typeface="+mn-lt"/>
                <a:ea typeface="+mn-ea"/>
              </a:defRPr>
            </a:lvl3pPr>
            <a:lvl4pPr marL="1079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4pPr>
            <a:lvl5pPr marL="1441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lvl="1">
              <a:buFont typeface="Wingdings" charset="2"/>
              <a:buChar char="v"/>
            </a:pPr>
            <a:endParaRPr lang="en-US" altLang="ja-JP" sz="2000" dirty="0" smtClean="0">
              <a:solidFill>
                <a:srgbClr val="FFFFFF"/>
              </a:solidFill>
            </a:endParaRPr>
          </a:p>
          <a:p>
            <a:pPr lvl="1">
              <a:buFont typeface="Wingdings" charset="2"/>
              <a:buChar char="v"/>
            </a:pPr>
            <a:r>
              <a:rPr lang="en-US" altLang="ja-JP" sz="2000" dirty="0" smtClean="0">
                <a:solidFill>
                  <a:srgbClr val="FFFFFF"/>
                </a:solidFill>
              </a:rPr>
              <a:t>Low temp(&lt;100C)</a:t>
            </a:r>
          </a:p>
          <a:p>
            <a:pPr marL="0" indent="0">
              <a:buFontTx/>
              <a:buNone/>
            </a:pPr>
            <a:r>
              <a:rPr lang="en-US" altLang="ja-JP" sz="2000" dirty="0" smtClean="0">
                <a:solidFill>
                  <a:srgbClr val="FFFFFF"/>
                </a:solidFill>
              </a:rPr>
              <a:t>          	For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observation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of spallation neutron target      	Infrared </a:t>
            </a:r>
            <a:r>
              <a:rPr lang="en-US" altLang="ja-JP" sz="2000" dirty="0" smtClean="0">
                <a:solidFill>
                  <a:srgbClr val="FFFFFF"/>
                </a:solidFill>
              </a:rPr>
              <a:t>with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/>
              <a:t>capillary</a:t>
            </a:r>
            <a:r>
              <a:rPr lang="ja-JP" altLang="en-US" sz="2000" dirty="0" smtClean="0"/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tubes</a:t>
            </a:r>
          </a:p>
          <a:p>
            <a:pPr lvl="1">
              <a:buFont typeface="Wingdings" charset="2"/>
              <a:buChar char="v"/>
            </a:pPr>
            <a:r>
              <a:rPr lang="en-US" altLang="ja-JP" sz="2000" dirty="0" smtClean="0">
                <a:solidFill>
                  <a:srgbClr val="FFFFFF"/>
                </a:solidFill>
              </a:rPr>
              <a:t>High temp(~1000C)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:   </a:t>
            </a:r>
          </a:p>
          <a:p>
            <a:pPr marL="0" indent="0">
              <a:buFontTx/>
              <a:buNone/>
            </a:pPr>
            <a:r>
              <a:rPr lang="en-US" altLang="ja-JP" sz="2000" dirty="0" smtClean="0">
                <a:solidFill>
                  <a:srgbClr val="FFFFFF"/>
                </a:solidFill>
              </a:rPr>
              <a:t>       	For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observation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of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rotating carbon target</a:t>
            </a:r>
          </a:p>
          <a:p>
            <a:pPr marL="0" indent="0">
              <a:buFontTx/>
              <a:buNone/>
            </a:pPr>
            <a:r>
              <a:rPr lang="en-US" altLang="ja-JP" sz="2000" dirty="0" smtClean="0">
                <a:solidFill>
                  <a:srgbClr val="FFFFFF"/>
                </a:solidFill>
              </a:rPr>
              <a:t>         	Near-infrared with fiber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scope</a:t>
            </a:r>
          </a:p>
          <a:p>
            <a:pPr marL="0" indent="0">
              <a:buFontTx/>
              <a:buNone/>
            </a:pP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	(Based on rad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hard</a:t>
            </a:r>
            <a:r>
              <a:rPr lang="ja-JP" altLang="ja-JP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fiber </a:t>
            </a:r>
            <a:r>
              <a:rPr lang="ja-JP" altLang="ja-JP" sz="2000" dirty="0" smtClean="0">
                <a:solidFill>
                  <a:srgbClr val="FFFFFF"/>
                </a:solidFill>
              </a:rPr>
              <a:t>t</a:t>
            </a:r>
            <a:r>
              <a:rPr lang="en-US" altLang="ja-JP" sz="2000" dirty="0" smtClean="0">
                <a:solidFill>
                  <a:srgbClr val="FFFFFF"/>
                </a:solidFill>
              </a:rPr>
              <a:t>o</a:t>
            </a:r>
            <a:r>
              <a:rPr lang="ja-JP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ja-JP" sz="2000" dirty="0" smtClean="0">
                <a:solidFill>
                  <a:srgbClr val="FFFFFF"/>
                </a:solidFill>
              </a:rPr>
              <a:t>up</a:t>
            </a:r>
            <a:r>
              <a:rPr lang="ja-JP" altLang="en-US" sz="2000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ja-JP" altLang="ja-JP" sz="2000" dirty="0">
                <a:solidFill>
                  <a:srgbClr val="FFFFFF"/>
                </a:solidFill>
                <a:latin typeface="+mj-lt"/>
              </a:rPr>
              <a:t>2</a:t>
            </a:r>
            <a:r>
              <a:rPr lang="ja-JP" altLang="en-US" sz="2000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en-US" altLang="ja-JP" sz="2000" dirty="0" err="1" smtClean="0">
                <a:solidFill>
                  <a:srgbClr val="FFFFFF"/>
                </a:solidFill>
                <a:latin typeface="+mj-lt"/>
              </a:rPr>
              <a:t>MGy</a:t>
            </a:r>
            <a:r>
              <a:rPr lang="en-US" altLang="ja-JP" sz="2000" dirty="0" smtClean="0">
                <a:solidFill>
                  <a:srgbClr val="FFFFFF"/>
                </a:solidFill>
                <a:latin typeface="+mj-lt"/>
              </a:rPr>
              <a:t>)</a:t>
            </a:r>
            <a:endParaRPr lang="ja-JP" altLang="en-US" sz="20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l="19051"/>
          <a:stretch/>
        </p:blipFill>
        <p:spPr>
          <a:xfrm>
            <a:off x="7010141" y="3349642"/>
            <a:ext cx="2099837" cy="3458695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1071174" y="3886176"/>
            <a:ext cx="788663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PBW</a:t>
            </a:r>
            <a:endParaRPr kumimoji="1" lang="ja-JP" altLang="en-US" dirty="0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9125" y="1844029"/>
            <a:ext cx="3154875" cy="926254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6661501" y="1456897"/>
            <a:ext cx="1762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Fujikura Fiber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300414" y="2751919"/>
            <a:ext cx="2736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</a:rPr>
              <a:t>0 </a:t>
            </a:r>
            <a:r>
              <a:rPr kumimoji="1" lang="en-US" altLang="ja-JP" dirty="0" err="1" smtClean="0">
                <a:solidFill>
                  <a:srgbClr val="FFFFFF"/>
                </a:solidFill>
              </a:rPr>
              <a:t>MGy</a:t>
            </a:r>
            <a:r>
              <a:rPr kumimoji="1" lang="en-US" altLang="ja-JP" dirty="0" smtClean="0">
                <a:solidFill>
                  <a:srgbClr val="FFFFFF"/>
                </a:solidFill>
              </a:rPr>
              <a:t>  1</a:t>
            </a:r>
            <a:r>
              <a:rPr kumimoji="1" lang="ja-JP" altLang="en-US" dirty="0" smtClean="0">
                <a:solidFill>
                  <a:srgbClr val="FFFFFF"/>
                </a:solidFill>
              </a:rPr>
              <a:t> </a:t>
            </a:r>
            <a:r>
              <a:rPr kumimoji="1" lang="en-US" altLang="ja-JP" dirty="0" err="1" smtClean="0">
                <a:solidFill>
                  <a:srgbClr val="FFFFFF"/>
                </a:solidFill>
              </a:rPr>
              <a:t>MGy</a:t>
            </a:r>
            <a:r>
              <a:rPr kumimoji="1" lang="en-US" altLang="ja-JP" dirty="0" smtClean="0">
                <a:solidFill>
                  <a:srgbClr val="FFFFFF"/>
                </a:solidFill>
              </a:rPr>
              <a:t>  2</a:t>
            </a:r>
            <a:r>
              <a:rPr kumimoji="1" lang="ja-JP" altLang="en-US" dirty="0" smtClean="0">
                <a:solidFill>
                  <a:srgbClr val="FFFFFF"/>
                </a:solidFill>
              </a:rPr>
              <a:t> </a:t>
            </a:r>
            <a:r>
              <a:rPr kumimoji="1" lang="en-US" altLang="ja-JP" dirty="0" err="1" smtClean="0">
                <a:solidFill>
                  <a:srgbClr val="FFFFFF"/>
                </a:solidFill>
              </a:rPr>
              <a:t>MGy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grpSp>
        <p:nvGrpSpPr>
          <p:cNvPr id="20" name="Group 7"/>
          <p:cNvGrpSpPr>
            <a:grpSpLocks/>
          </p:cNvGrpSpPr>
          <p:nvPr/>
        </p:nvGrpSpPr>
        <p:grpSpPr bwMode="auto">
          <a:xfrm>
            <a:off x="4067453" y="5391672"/>
            <a:ext cx="1779089" cy="877996"/>
            <a:chOff x="3959" y="2687"/>
            <a:chExt cx="1220" cy="835"/>
          </a:xfrm>
        </p:grpSpPr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 flipH="1">
              <a:off x="3959" y="2751"/>
              <a:ext cx="1059" cy="739"/>
            </a:xfrm>
            <a:prstGeom prst="flowChartDelay">
              <a:avLst/>
            </a:prstGeom>
            <a:solidFill>
              <a:srgbClr val="DDDDDD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400"/>
            </a:p>
          </p:txBody>
        </p:sp>
        <p:sp>
          <p:nvSpPr>
            <p:cNvPr id="22" name="AutoShape 9"/>
            <p:cNvSpPr>
              <a:spLocks noChangeArrowheads="1"/>
            </p:cNvSpPr>
            <p:nvPr/>
          </p:nvSpPr>
          <p:spPr bwMode="auto">
            <a:xfrm flipH="1">
              <a:off x="3992" y="2783"/>
              <a:ext cx="1026" cy="675"/>
            </a:xfrm>
            <a:prstGeom prst="flowChartDelay">
              <a:avLst/>
            </a:prstGeom>
            <a:solidFill>
              <a:srgbClr val="DDDDDD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400"/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4954" y="2687"/>
              <a:ext cx="225" cy="8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sz="2400"/>
            </a:p>
          </p:txBody>
        </p:sp>
      </p:grpSp>
      <p:cxnSp>
        <p:nvCxnSpPr>
          <p:cNvPr id="25" name="直線コネクタ 24"/>
          <p:cNvCxnSpPr>
            <a:stCxn id="29" idx="2"/>
          </p:cNvCxnSpPr>
          <p:nvPr/>
        </p:nvCxnSpPr>
        <p:spPr bwMode="auto">
          <a:xfrm flipH="1">
            <a:off x="1593780" y="5406341"/>
            <a:ext cx="9034" cy="88197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直線矢印コネクタ 26"/>
          <p:cNvCxnSpPr/>
          <p:nvPr/>
        </p:nvCxnSpPr>
        <p:spPr bwMode="auto">
          <a:xfrm>
            <a:off x="610120" y="5889849"/>
            <a:ext cx="2010776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正方形/長方形 27"/>
          <p:cNvSpPr/>
          <p:nvPr/>
        </p:nvSpPr>
        <p:spPr bwMode="auto">
          <a:xfrm>
            <a:off x="1320283" y="4395595"/>
            <a:ext cx="596800" cy="6101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" name="正方形/長方形 28"/>
          <p:cNvSpPr/>
          <p:nvPr/>
        </p:nvSpPr>
        <p:spPr bwMode="auto">
          <a:xfrm>
            <a:off x="1422775" y="5007874"/>
            <a:ext cx="360078" cy="39846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" name="正方形/長方形 29"/>
          <p:cNvSpPr/>
          <p:nvPr/>
        </p:nvSpPr>
        <p:spPr bwMode="auto">
          <a:xfrm>
            <a:off x="647473" y="4370691"/>
            <a:ext cx="608784" cy="958812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正方形/長方形 30"/>
          <p:cNvSpPr/>
          <p:nvPr/>
        </p:nvSpPr>
        <p:spPr bwMode="auto">
          <a:xfrm>
            <a:off x="2094819" y="4411022"/>
            <a:ext cx="3660006" cy="958812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227473" y="4546344"/>
            <a:ext cx="1309739" cy="70788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Mercury target</a:t>
            </a:r>
            <a:endParaRPr kumimoji="1" lang="ja-JP" altLang="en-US" dirty="0"/>
          </a:p>
        </p:txBody>
      </p:sp>
      <p:cxnSp>
        <p:nvCxnSpPr>
          <p:cNvPr id="33" name="直線コネクタ 32"/>
          <p:cNvCxnSpPr/>
          <p:nvPr/>
        </p:nvCxnSpPr>
        <p:spPr bwMode="auto">
          <a:xfrm>
            <a:off x="1911641" y="5547346"/>
            <a:ext cx="76626" cy="86353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3">
                <a:lumMod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直線コネクタ 34"/>
          <p:cNvCxnSpPr/>
          <p:nvPr/>
        </p:nvCxnSpPr>
        <p:spPr bwMode="auto">
          <a:xfrm flipH="1" flipV="1">
            <a:off x="1954969" y="5532066"/>
            <a:ext cx="2199745" cy="5593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直線コネクタ 36"/>
          <p:cNvCxnSpPr/>
          <p:nvPr/>
        </p:nvCxnSpPr>
        <p:spPr bwMode="auto">
          <a:xfrm flipH="1" flipV="1">
            <a:off x="2021563" y="5608174"/>
            <a:ext cx="2160366" cy="46968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正方形/長方形 41"/>
          <p:cNvSpPr/>
          <p:nvPr/>
        </p:nvSpPr>
        <p:spPr bwMode="auto">
          <a:xfrm>
            <a:off x="1929967" y="5117817"/>
            <a:ext cx="99611" cy="1992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4" name="直線コネクタ 43"/>
          <p:cNvCxnSpPr/>
          <p:nvPr/>
        </p:nvCxnSpPr>
        <p:spPr bwMode="auto">
          <a:xfrm flipV="1">
            <a:off x="1965195" y="5021428"/>
            <a:ext cx="96443" cy="934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直線コネクタ 46"/>
          <p:cNvCxnSpPr/>
          <p:nvPr/>
        </p:nvCxnSpPr>
        <p:spPr bwMode="auto">
          <a:xfrm flipH="1" flipV="1">
            <a:off x="2054482" y="4295979"/>
            <a:ext cx="7156" cy="7254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直線コネクタ 52"/>
          <p:cNvCxnSpPr>
            <a:endCxn id="42" idx="2"/>
          </p:cNvCxnSpPr>
          <p:nvPr/>
        </p:nvCxnSpPr>
        <p:spPr bwMode="auto">
          <a:xfrm flipV="1">
            <a:off x="1940699" y="5317051"/>
            <a:ext cx="39074" cy="2150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直線コネクタ 54"/>
          <p:cNvCxnSpPr/>
          <p:nvPr/>
        </p:nvCxnSpPr>
        <p:spPr bwMode="auto">
          <a:xfrm flipH="1" flipV="1">
            <a:off x="1985918" y="5327739"/>
            <a:ext cx="40400" cy="2851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直線コネクタ 57"/>
          <p:cNvCxnSpPr/>
          <p:nvPr/>
        </p:nvCxnSpPr>
        <p:spPr bwMode="auto">
          <a:xfrm flipV="1">
            <a:off x="1899873" y="5369038"/>
            <a:ext cx="175532" cy="344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25000"/>
                <a:lumOff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直線コネクタ 64"/>
          <p:cNvCxnSpPr/>
          <p:nvPr/>
        </p:nvCxnSpPr>
        <p:spPr bwMode="auto">
          <a:xfrm>
            <a:off x="640175" y="5492939"/>
            <a:ext cx="9327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直線コネクタ 65"/>
          <p:cNvCxnSpPr/>
          <p:nvPr/>
        </p:nvCxnSpPr>
        <p:spPr bwMode="auto">
          <a:xfrm>
            <a:off x="634252" y="6237310"/>
            <a:ext cx="9327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直線コネクタ 68"/>
          <p:cNvCxnSpPr/>
          <p:nvPr/>
        </p:nvCxnSpPr>
        <p:spPr bwMode="auto">
          <a:xfrm>
            <a:off x="1598918" y="6221067"/>
            <a:ext cx="268679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直線コネクタ 81"/>
          <p:cNvCxnSpPr/>
          <p:nvPr/>
        </p:nvCxnSpPr>
        <p:spPr bwMode="auto">
          <a:xfrm>
            <a:off x="1888377" y="5375093"/>
            <a:ext cx="0" cy="1094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直線コネクタ 83"/>
          <p:cNvCxnSpPr/>
          <p:nvPr/>
        </p:nvCxnSpPr>
        <p:spPr bwMode="auto">
          <a:xfrm>
            <a:off x="2073885" y="5375093"/>
            <a:ext cx="0" cy="1331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直線コネクタ 89"/>
          <p:cNvCxnSpPr/>
          <p:nvPr/>
        </p:nvCxnSpPr>
        <p:spPr bwMode="auto">
          <a:xfrm>
            <a:off x="1641033" y="5489254"/>
            <a:ext cx="2425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直線コネクタ 92"/>
          <p:cNvCxnSpPr/>
          <p:nvPr/>
        </p:nvCxnSpPr>
        <p:spPr bwMode="auto">
          <a:xfrm>
            <a:off x="2078641" y="5494011"/>
            <a:ext cx="22213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正方形/長方形 100"/>
          <p:cNvSpPr/>
          <p:nvPr/>
        </p:nvSpPr>
        <p:spPr bwMode="auto">
          <a:xfrm>
            <a:off x="1935942" y="3981374"/>
            <a:ext cx="247344" cy="199782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" name="正方形/長方形 101"/>
          <p:cNvSpPr/>
          <p:nvPr/>
        </p:nvSpPr>
        <p:spPr bwMode="auto">
          <a:xfrm>
            <a:off x="1983884" y="4186098"/>
            <a:ext cx="151836" cy="142517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2197557" y="3914780"/>
            <a:ext cx="1096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2">
                    <a:lumMod val="50000"/>
                    <a:lumOff val="50000"/>
                  </a:schemeClr>
                </a:solidFill>
              </a:rPr>
              <a:t>Camera</a:t>
            </a:r>
            <a:endParaRPr kumimoji="1" lang="ja-JP" altLang="en-US" dirty="0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1600848"/>
      </p:ext>
    </p:extLst>
  </p:cSld>
  <p:clrMapOvr>
    <a:masterClrMapping/>
  </p:clrMapOvr>
  <p:transition xmlns:p14="http://schemas.microsoft.com/office/powerpoint/2010/main" spd="slow" advTm="4204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Infrared(IR)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monitor</a:t>
            </a:r>
            <a:endParaRPr kumimoji="1" lang="ja-JP" altLang="en-US" dirty="0"/>
          </a:p>
        </p:txBody>
      </p:sp>
      <p:pic>
        <p:nvPicPr>
          <p:cNvPr id="5" name="図 4" descr="50℃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19" y="4909298"/>
            <a:ext cx="2400000" cy="1800000"/>
          </a:xfrm>
          <a:prstGeom prst="rect">
            <a:avLst/>
          </a:prstGeom>
        </p:spPr>
      </p:pic>
      <p:pic>
        <p:nvPicPr>
          <p:cNvPr id="7" name="図 6" descr="150℃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267" y="4909298"/>
            <a:ext cx="2400000" cy="1800000"/>
          </a:xfrm>
          <a:prstGeom prst="rect">
            <a:avLst/>
          </a:prstGeom>
        </p:spPr>
      </p:pic>
      <p:pic>
        <p:nvPicPr>
          <p:cNvPr id="8" name="図 7" descr="300℃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5215" y="4909298"/>
            <a:ext cx="2400000" cy="180000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090587" y="4431644"/>
            <a:ext cx="8289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</a:rPr>
              <a:t>50 </a:t>
            </a:r>
            <a:r>
              <a:rPr lang="en-US" altLang="ja-JP" dirty="0">
                <a:solidFill>
                  <a:srgbClr val="FFFFFF"/>
                </a:solidFill>
              </a:rPr>
              <a:t>°</a:t>
            </a:r>
            <a:r>
              <a:rPr lang="en-US" altLang="ja-JP" dirty="0" smtClean="0">
                <a:solidFill>
                  <a:srgbClr val="FFFFFF"/>
                </a:solidFill>
              </a:rPr>
              <a:t>C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43078" y="4431644"/>
            <a:ext cx="971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</a:rPr>
              <a:t>150 </a:t>
            </a:r>
            <a:r>
              <a:rPr lang="en-US" altLang="ja-JP" dirty="0">
                <a:solidFill>
                  <a:srgbClr val="FFFFFF"/>
                </a:solidFill>
              </a:rPr>
              <a:t>°</a:t>
            </a:r>
            <a:r>
              <a:rPr lang="en-US" altLang="ja-JP" dirty="0" smtClean="0">
                <a:solidFill>
                  <a:srgbClr val="FFFFFF"/>
                </a:solidFill>
              </a:rPr>
              <a:t>C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38212" y="4431644"/>
            <a:ext cx="971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FFFF"/>
                </a:solidFill>
              </a:rPr>
              <a:t>30</a:t>
            </a:r>
            <a:r>
              <a:rPr kumimoji="1" lang="en-US" altLang="ja-JP" dirty="0" smtClean="0">
                <a:solidFill>
                  <a:srgbClr val="FFFFFF"/>
                </a:solidFill>
              </a:rPr>
              <a:t>0 </a:t>
            </a:r>
            <a:r>
              <a:rPr lang="en-US" altLang="ja-JP" dirty="0">
                <a:solidFill>
                  <a:srgbClr val="FFFFFF"/>
                </a:solidFill>
              </a:rPr>
              <a:t>°</a:t>
            </a:r>
            <a:r>
              <a:rPr lang="en-US" altLang="ja-JP" dirty="0" smtClean="0">
                <a:solidFill>
                  <a:srgbClr val="FFFFFF"/>
                </a:solidFill>
              </a:rPr>
              <a:t>C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825" y="1639444"/>
            <a:ext cx="2926634" cy="2194976"/>
          </a:xfrm>
          <a:prstGeom prst="rect">
            <a:avLst/>
          </a:prstGeom>
        </p:spPr>
      </p:pic>
      <p:grpSp>
        <p:nvGrpSpPr>
          <p:cNvPr id="14" name="図形グループ 13"/>
          <p:cNvGrpSpPr/>
          <p:nvPr/>
        </p:nvGrpSpPr>
        <p:grpSpPr>
          <a:xfrm>
            <a:off x="319862" y="1560048"/>
            <a:ext cx="4178480" cy="2227978"/>
            <a:chOff x="1037726" y="1115247"/>
            <a:chExt cx="7022081" cy="3744195"/>
          </a:xfrm>
          <a:solidFill>
            <a:srgbClr val="FFFFFF"/>
          </a:solidFill>
        </p:grpSpPr>
        <p:pic>
          <p:nvPicPr>
            <p:cNvPr id="15" name="図 1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409" t="2903"/>
            <a:stretch/>
          </p:blipFill>
          <p:spPr>
            <a:xfrm>
              <a:off x="1037726" y="1115247"/>
              <a:ext cx="7022081" cy="3744195"/>
            </a:xfrm>
            <a:prstGeom prst="rect">
              <a:avLst/>
            </a:prstGeom>
            <a:grpFill/>
          </p:spPr>
        </p:pic>
        <p:sp>
          <p:nvSpPr>
            <p:cNvPr id="16" name="正方形/長方形 15"/>
            <p:cNvSpPr/>
            <p:nvPr/>
          </p:nvSpPr>
          <p:spPr>
            <a:xfrm>
              <a:off x="1037726" y="3299275"/>
              <a:ext cx="2803412" cy="156016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1037726" y="1115247"/>
              <a:ext cx="1582309" cy="15614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428913" y="2027570"/>
            <a:ext cx="1177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 smtClean="0">
                <a:solidFill>
                  <a:schemeClr val="tx2"/>
                </a:solidFill>
              </a:rPr>
              <a:t>IR Camera</a:t>
            </a:r>
            <a:endParaRPr kumimoji="1" lang="ja-JP" altLang="en-US" sz="1800" dirty="0">
              <a:solidFill>
                <a:schemeClr val="tx2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7512" y="980208"/>
            <a:ext cx="8520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kumimoji="1" lang="en-US" altLang="ja-JP" dirty="0" smtClean="0">
                <a:solidFill>
                  <a:schemeClr val="bg1"/>
                </a:solidFill>
              </a:rPr>
              <a:t>Bundled hollow core fibers of quartz capillary tube coated by polyimide 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350240" y="2471227"/>
            <a:ext cx="540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1m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389350" y="1685677"/>
            <a:ext cx="877501" cy="369332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>
                <a:solidFill>
                  <a:schemeClr val="tx2"/>
                </a:solidFill>
              </a:rPr>
              <a:t>Heater</a:t>
            </a:r>
            <a:endParaRPr kumimoji="1" lang="ja-JP" altLang="en-US" sz="1800" dirty="0">
              <a:solidFill>
                <a:schemeClr val="tx2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49034" y="4114648"/>
            <a:ext cx="7083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altLang="ja-JP" dirty="0" smtClean="0">
                <a:solidFill>
                  <a:schemeClr val="bg1"/>
                </a:solidFill>
              </a:rPr>
              <a:t>Present system can be utilized as monitor for target-temp. </a:t>
            </a:r>
            <a:endParaRPr kumimoji="1" lang="en-US" altLang="ja-JP" dirty="0" smtClean="0">
              <a:solidFill>
                <a:schemeClr val="bg1"/>
              </a:solidFill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8121" y="2452510"/>
            <a:ext cx="1682768" cy="1159933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7366001" y="3753558"/>
            <a:ext cx="1367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tx2"/>
                </a:solidFill>
              </a:rPr>
              <a:t>IR camera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429035" y="1414317"/>
            <a:ext cx="1177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 smtClean="0">
                <a:solidFill>
                  <a:schemeClr val="tx2"/>
                </a:solidFill>
              </a:rPr>
              <a:t>Mirror</a:t>
            </a:r>
            <a:endParaRPr kumimoji="1" lang="ja-JP" altLang="en-US" sz="1800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6342552"/>
      </p:ext>
    </p:extLst>
  </p:cSld>
  <p:clrMapOvr>
    <a:masterClrMapping/>
  </p:clrMapOvr>
  <p:transition xmlns:p14="http://schemas.microsoft.com/office/powerpoint/2010/main" spd="slow" advTm="3376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Near-</a:t>
            </a:r>
            <a:r>
              <a:rPr lang="en-US" altLang="ja-JP" dirty="0" smtClean="0"/>
              <a:t>IR system</a:t>
            </a:r>
            <a:endParaRPr kumimoji="1" lang="ja-JP" altLang="en-US" dirty="0"/>
          </a:p>
        </p:txBody>
      </p:sp>
      <p:pic>
        <p:nvPicPr>
          <p:cNvPr id="6" name="図 5" descr="650℃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11" y="4910664"/>
            <a:ext cx="2400000" cy="1800000"/>
          </a:xfrm>
          <a:prstGeom prst="rect">
            <a:avLst/>
          </a:prstGeom>
        </p:spPr>
      </p:pic>
      <p:pic>
        <p:nvPicPr>
          <p:cNvPr id="8" name="図 7" descr="1300deg.jpg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444" y="4910664"/>
            <a:ext cx="2400000" cy="180000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55220" y="1030113"/>
            <a:ext cx="52611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kumimoji="1" lang="en-US" altLang="ja-JP" sz="2400" dirty="0" smtClean="0">
                <a:solidFill>
                  <a:srgbClr val="FFFFFF"/>
                </a:solidFill>
              </a:rPr>
              <a:t>Rad</a:t>
            </a:r>
            <a:r>
              <a:rPr kumimoji="1" lang="ja-JP" altLang="en-US" sz="2400" dirty="0" smtClean="0">
                <a:solidFill>
                  <a:srgbClr val="FFFFFF"/>
                </a:solidFill>
              </a:rPr>
              <a:t> </a:t>
            </a:r>
            <a:r>
              <a:rPr kumimoji="1" lang="en-US" altLang="ja-JP" sz="2400" dirty="0" smtClean="0">
                <a:solidFill>
                  <a:srgbClr val="FFFFFF"/>
                </a:solidFill>
              </a:rPr>
              <a:t>hard</a:t>
            </a:r>
            <a:r>
              <a:rPr kumimoji="1" lang="ja-JP" altLang="en-US" sz="2400" dirty="0" smtClean="0">
                <a:solidFill>
                  <a:srgbClr val="FFFFFF"/>
                </a:solidFill>
              </a:rPr>
              <a:t> </a:t>
            </a:r>
            <a:r>
              <a:rPr kumimoji="1" lang="en-US" altLang="ja-JP" sz="2400" dirty="0" smtClean="0">
                <a:solidFill>
                  <a:srgbClr val="FFFFFF"/>
                </a:solidFill>
              </a:rPr>
              <a:t>fiber </a:t>
            </a:r>
            <a:r>
              <a:rPr kumimoji="1" lang="en-US" altLang="ja-JP" sz="2400" dirty="0" smtClean="0">
                <a:solidFill>
                  <a:srgbClr val="FFFFFF"/>
                </a:solidFill>
              </a:rPr>
              <a:t>scope (Fujikura</a:t>
            </a:r>
            <a:r>
              <a:rPr kumimoji="1" lang="ja-JP" altLang="en-US" sz="2400" dirty="0" smtClean="0">
                <a:solidFill>
                  <a:srgbClr val="FFFFFF"/>
                </a:solidFill>
              </a:rPr>
              <a:t> </a:t>
            </a:r>
            <a:r>
              <a:rPr kumimoji="1" lang="en-US" altLang="ja-JP" sz="2400" dirty="0" smtClean="0">
                <a:solidFill>
                  <a:srgbClr val="FFFFFF"/>
                </a:solidFill>
              </a:rPr>
              <a:t>FIGR-20, 20000 pixels) coupled with near-IR filter</a:t>
            </a:r>
          </a:p>
          <a:p>
            <a:pPr marL="342900" indent="-342900">
              <a:buFont typeface="Arial"/>
              <a:buChar char="•"/>
            </a:pPr>
            <a:r>
              <a:rPr lang="en-US" altLang="ja-JP" sz="2400" dirty="0" smtClean="0">
                <a:solidFill>
                  <a:srgbClr val="FFFFFF"/>
                </a:solidFill>
              </a:rPr>
              <a:t>Profile at muon target with high temp can</a:t>
            </a:r>
            <a:r>
              <a:rPr lang="ja-JP" altLang="en-US" sz="2400" dirty="0" smtClean="0">
                <a:solidFill>
                  <a:srgbClr val="FFFFFF"/>
                </a:solidFill>
              </a:rPr>
              <a:t> </a:t>
            </a:r>
            <a:r>
              <a:rPr lang="en-US" altLang="ja-JP" sz="2400" dirty="0" smtClean="0">
                <a:solidFill>
                  <a:srgbClr val="FFFFFF"/>
                </a:solidFill>
              </a:rPr>
              <a:t>be observed.</a:t>
            </a:r>
            <a:endParaRPr kumimoji="1" lang="en-US" altLang="ja-JP" sz="2400" dirty="0" smtClean="0">
              <a:solidFill>
                <a:srgbClr val="FFFF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altLang="ja-JP" sz="2400" dirty="0" smtClean="0">
                <a:solidFill>
                  <a:srgbClr val="FFFFFF"/>
                </a:solidFill>
              </a:rPr>
              <a:t>Utilize for temp anomaly detection of the target</a:t>
            </a:r>
            <a:endParaRPr kumimoji="1" lang="ja-JP" altLang="en-US" sz="2400" dirty="0">
              <a:solidFill>
                <a:srgbClr val="FFFFFF"/>
              </a:solidFill>
            </a:endParaRPr>
          </a:p>
        </p:txBody>
      </p:sp>
      <p:pic>
        <p:nvPicPr>
          <p:cNvPr id="10" name="図 9" descr="1150℃.jpg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78" y="4910664"/>
            <a:ext cx="2400000" cy="180000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818444" y="4531924"/>
            <a:ext cx="971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FF"/>
                </a:solidFill>
              </a:rPr>
              <a:t>650 </a:t>
            </a:r>
            <a:r>
              <a:rPr lang="en-US" altLang="ja-JP" dirty="0">
                <a:solidFill>
                  <a:srgbClr val="FFFFFF"/>
                </a:solidFill>
              </a:rPr>
              <a:t>°</a:t>
            </a:r>
            <a:r>
              <a:rPr lang="en-US" altLang="ja-JP" dirty="0" smtClean="0">
                <a:solidFill>
                  <a:srgbClr val="FFFFFF"/>
                </a:solidFill>
              </a:rPr>
              <a:t>C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784622" y="4531924"/>
            <a:ext cx="1114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FFFF"/>
                </a:solidFill>
              </a:rPr>
              <a:t>1300</a:t>
            </a:r>
            <a:r>
              <a:rPr kumimoji="1" lang="en-US" altLang="ja-JP" dirty="0" smtClean="0">
                <a:solidFill>
                  <a:srgbClr val="FFFFFF"/>
                </a:solidFill>
              </a:rPr>
              <a:t> °C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801533" y="4531924"/>
            <a:ext cx="971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FFFF"/>
                </a:solidFill>
              </a:rPr>
              <a:t>980</a:t>
            </a:r>
            <a:r>
              <a:rPr kumimoji="1" lang="en-US" altLang="ja-JP" dirty="0" smtClean="0">
                <a:solidFill>
                  <a:srgbClr val="FFFFFF"/>
                </a:solidFill>
              </a:rPr>
              <a:t> °C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3955" y="898879"/>
            <a:ext cx="2870469" cy="134710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239" y="2261471"/>
            <a:ext cx="2829428" cy="2122070"/>
          </a:xfrm>
          <a:prstGeom prst="rect">
            <a:avLst/>
          </a:prstGeom>
        </p:spPr>
      </p:pic>
      <p:sp>
        <p:nvSpPr>
          <p:cNvPr id="3" name="円/楕円 2"/>
          <p:cNvSpPr/>
          <p:nvPr/>
        </p:nvSpPr>
        <p:spPr bwMode="auto">
          <a:xfrm>
            <a:off x="1239079" y="5607216"/>
            <a:ext cx="433677" cy="433677"/>
          </a:xfrm>
          <a:prstGeom prst="ellipse">
            <a:avLst/>
          </a:prstGeom>
          <a:noFill/>
          <a:ln w="3810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円/楕円 17"/>
          <p:cNvSpPr/>
          <p:nvPr/>
        </p:nvSpPr>
        <p:spPr bwMode="auto">
          <a:xfrm>
            <a:off x="3993540" y="5620210"/>
            <a:ext cx="433677" cy="433677"/>
          </a:xfrm>
          <a:prstGeom prst="ellipse">
            <a:avLst/>
          </a:prstGeom>
          <a:noFill/>
          <a:ln w="3810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円/楕円 18"/>
          <p:cNvSpPr/>
          <p:nvPr/>
        </p:nvSpPr>
        <p:spPr bwMode="auto">
          <a:xfrm>
            <a:off x="6949351" y="5602225"/>
            <a:ext cx="433677" cy="433677"/>
          </a:xfrm>
          <a:prstGeom prst="ellipse">
            <a:avLst/>
          </a:prstGeom>
          <a:noFill/>
          <a:ln w="3810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7448941"/>
      </p:ext>
    </p:extLst>
  </p:cSld>
  <p:clrMapOvr>
    <a:masterClrMapping/>
  </p:clrMapOvr>
  <p:transition xmlns:p14="http://schemas.microsoft.com/office/powerpoint/2010/main" spd="slow" advTm="3130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3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388" y="27057"/>
            <a:ext cx="7772400" cy="707886"/>
          </a:xfrm>
        </p:spPr>
        <p:txBody>
          <a:bodyPr/>
          <a:lstStyle/>
          <a:p>
            <a:r>
              <a:rPr kumimoji="1" lang="en-US" altLang="ja-JP" sz="4000" dirty="0" smtClean="0"/>
              <a:t>Visible</a:t>
            </a:r>
            <a:r>
              <a:rPr kumimoji="1" lang="ja-JP" altLang="en-US" sz="4000" dirty="0" smtClean="0"/>
              <a:t> </a:t>
            </a:r>
            <a:r>
              <a:rPr kumimoji="1" lang="en-US" altLang="ja-JP" sz="4000" dirty="0" smtClean="0"/>
              <a:t>light</a:t>
            </a:r>
            <a:r>
              <a:rPr kumimoji="1" lang="ja-JP" altLang="en-US" sz="4000" dirty="0" smtClean="0"/>
              <a:t> </a:t>
            </a:r>
            <a:r>
              <a:rPr kumimoji="1" lang="en-US" altLang="ja-JP" sz="4000" dirty="0" smtClean="0"/>
              <a:t>fiber</a:t>
            </a:r>
            <a:r>
              <a:rPr kumimoji="1" lang="ja-JP" altLang="en-US" sz="4000" dirty="0" smtClean="0"/>
              <a:t> </a:t>
            </a:r>
            <a:r>
              <a:rPr kumimoji="1" lang="en-US" altLang="ja-JP" sz="4000" dirty="0" smtClean="0"/>
              <a:t>scope</a:t>
            </a:r>
            <a:r>
              <a:rPr kumimoji="1" lang="ja-JP" altLang="en-US" sz="4000" dirty="0" smtClean="0"/>
              <a:t> </a:t>
            </a:r>
            <a:r>
              <a:rPr kumimoji="1" lang="en-US" altLang="ja-JP" sz="4000" dirty="0" smtClean="0"/>
              <a:t>system</a:t>
            </a:r>
            <a:endParaRPr kumimoji="1" lang="ja-JP" altLang="en-US" sz="40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371" y="4767219"/>
            <a:ext cx="4153573" cy="1977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テキスト ボックス 2"/>
          <p:cNvSpPr txBox="1"/>
          <p:nvPr/>
        </p:nvSpPr>
        <p:spPr>
          <a:xfrm>
            <a:off x="4973323" y="4242865"/>
            <a:ext cx="3591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SNS monitor (SNS web page)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10443" y="4676593"/>
            <a:ext cx="4021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kumimoji="1" lang="en-US" altLang="ja-JP" dirty="0" smtClean="0">
                <a:solidFill>
                  <a:schemeClr val="bg1"/>
                </a:solidFill>
              </a:rPr>
              <a:t>Observation </a:t>
            </a:r>
            <a:r>
              <a:rPr lang="en-US" altLang="ja-JP" dirty="0" smtClean="0">
                <a:solidFill>
                  <a:schemeClr val="bg1"/>
                </a:solidFill>
              </a:rPr>
              <a:t>by</a:t>
            </a:r>
            <a:r>
              <a:rPr kumimoji="1" lang="en-US" altLang="ja-JP" dirty="0" smtClean="0">
                <a:solidFill>
                  <a:schemeClr val="bg1"/>
                </a:solidFill>
              </a:rPr>
              <a:t> luminescence with painting </a:t>
            </a:r>
            <a:r>
              <a:rPr kumimoji="1" lang="en-US" altLang="ja-JP" dirty="0" smtClean="0">
                <a:solidFill>
                  <a:schemeClr val="bg1"/>
                </a:solidFill>
              </a:rPr>
              <a:t>on </a:t>
            </a:r>
            <a:r>
              <a:rPr kumimoji="1" lang="en-US" altLang="ja-JP" dirty="0" smtClean="0">
                <a:solidFill>
                  <a:schemeClr val="bg1"/>
                </a:solidFill>
              </a:rPr>
              <a:t>target vessel is already</a:t>
            </a:r>
            <a:r>
              <a:rPr lang="en-US" altLang="en-US" dirty="0" smtClean="0">
                <a:solidFill>
                  <a:schemeClr val="bg1"/>
                </a:solidFill>
              </a:rPr>
              <a:t> established</a:t>
            </a:r>
            <a:r>
              <a:rPr lang="ja-JP" altLang="en-US" dirty="0" smtClean="0">
                <a:solidFill>
                  <a:schemeClr val="bg1"/>
                </a:solidFill>
              </a:rPr>
              <a:t> </a:t>
            </a:r>
            <a:r>
              <a:rPr lang="en-US" altLang="ja-JP" dirty="0" smtClean="0">
                <a:solidFill>
                  <a:schemeClr val="bg1"/>
                </a:solidFill>
              </a:rPr>
              <a:t>at</a:t>
            </a:r>
            <a:r>
              <a:rPr lang="ja-JP" altLang="en-US" dirty="0" smtClean="0">
                <a:solidFill>
                  <a:schemeClr val="bg1"/>
                </a:solidFill>
              </a:rPr>
              <a:t> </a:t>
            </a:r>
            <a:r>
              <a:rPr lang="en-US" altLang="ja-JP" dirty="0" smtClean="0">
                <a:solidFill>
                  <a:schemeClr val="bg1"/>
                </a:solidFill>
              </a:rPr>
              <a:t>SNS</a:t>
            </a:r>
            <a:r>
              <a:rPr lang="en-US" altLang="en-US" dirty="0" smtClean="0">
                <a:solidFill>
                  <a:schemeClr val="bg1"/>
                </a:solidFill>
              </a:rPr>
              <a:t>. </a:t>
            </a:r>
            <a:r>
              <a:rPr kumimoji="1" lang="en-US" altLang="ja-JP" dirty="0" smtClean="0">
                <a:solidFill>
                  <a:schemeClr val="bg1"/>
                </a:solidFill>
              </a:rPr>
              <a:t> 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/>
          <a:srcRect l="22762" t="30625" r="35521" b="28363"/>
          <a:stretch/>
        </p:blipFill>
        <p:spPr>
          <a:xfrm>
            <a:off x="4968109" y="1456685"/>
            <a:ext cx="3411685" cy="2515538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754414" y="997708"/>
            <a:ext cx="2536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</a:rPr>
              <a:t>Set</a:t>
            </a:r>
            <a:r>
              <a:rPr lang="ja-JP" altLang="en-US" dirty="0" smtClean="0">
                <a:solidFill>
                  <a:schemeClr val="bg1"/>
                </a:solidFill>
              </a:rPr>
              <a:t>u</a:t>
            </a:r>
            <a:r>
              <a:rPr lang="en-US" altLang="ja-JP" dirty="0" smtClean="0">
                <a:solidFill>
                  <a:schemeClr val="bg1"/>
                </a:solidFill>
              </a:rPr>
              <a:t>p</a:t>
            </a:r>
            <a:r>
              <a:rPr lang="ja-JP" altLang="en-US" dirty="0" smtClean="0">
                <a:solidFill>
                  <a:schemeClr val="bg1"/>
                </a:solidFill>
              </a:rPr>
              <a:t> </a:t>
            </a:r>
            <a:r>
              <a:rPr lang="en-US" altLang="ja-JP" dirty="0" smtClean="0">
                <a:solidFill>
                  <a:schemeClr val="bg1"/>
                </a:solidFill>
              </a:rPr>
              <a:t>for</a:t>
            </a:r>
            <a:r>
              <a:rPr lang="ja-JP" altLang="en-US" dirty="0" smtClean="0">
                <a:solidFill>
                  <a:schemeClr val="bg1"/>
                </a:solidFill>
              </a:rPr>
              <a:t> </a:t>
            </a:r>
            <a:r>
              <a:rPr lang="en-US" altLang="ja-JP" dirty="0" smtClean="0">
                <a:solidFill>
                  <a:schemeClr val="bg1"/>
                </a:solidFill>
              </a:rPr>
              <a:t>visible</a:t>
            </a:r>
            <a:r>
              <a:rPr lang="ja-JP" altLang="en-US" dirty="0" smtClean="0">
                <a:solidFill>
                  <a:schemeClr val="bg1"/>
                </a:solidFill>
              </a:rPr>
              <a:t> </a:t>
            </a:r>
            <a:r>
              <a:rPr lang="en-US" altLang="ja-JP" dirty="0" smtClean="0">
                <a:solidFill>
                  <a:schemeClr val="bg1"/>
                </a:solidFill>
              </a:rPr>
              <a:t>light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5"/>
          <a:srcRect l="20866" t="29261" r="24015" b="21917"/>
          <a:stretch/>
        </p:blipFill>
        <p:spPr>
          <a:xfrm>
            <a:off x="697278" y="1593870"/>
            <a:ext cx="3298955" cy="21915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2279249"/>
      </p:ext>
    </p:extLst>
  </p:cSld>
  <p:clrMapOvr>
    <a:masterClrMapping/>
  </p:clrMapOvr>
  <p:transition xmlns:p14="http://schemas.microsoft.com/office/powerpoint/2010/main" spd="slow" advTm="4176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179388" y="119390"/>
            <a:ext cx="7772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 i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altLang="ja-JP" sz="2800" dirty="0" smtClean="0"/>
              <a:t>New facility </a:t>
            </a:r>
            <a:r>
              <a:rPr lang="en-US" altLang="ja-JP" sz="2800" dirty="0"/>
              <a:t>at J-</a:t>
            </a:r>
            <a:r>
              <a:rPr lang="en-US" altLang="ja-JP" sz="2800" dirty="0" smtClean="0"/>
              <a:t>PARC for ADS development</a:t>
            </a:r>
          </a:p>
        </p:txBody>
      </p:sp>
      <p:sp>
        <p:nvSpPr>
          <p:cNvPr id="7" name="コンテンツ プレースホルダー 1"/>
          <p:cNvSpPr txBox="1">
            <a:spLocks/>
          </p:cNvSpPr>
          <p:nvPr/>
        </p:nvSpPr>
        <p:spPr>
          <a:xfrm>
            <a:off x="5266943" y="1357280"/>
            <a:ext cx="3785227" cy="511781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2"/>
              </a:buBlip>
              <a:defRPr kumimoji="1"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39750" indent="-2746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charset="0"/>
              <a:buChar char="l"/>
              <a:defRPr kumimoji="1" sz="2800">
                <a:solidFill>
                  <a:schemeClr val="bg1"/>
                </a:solidFill>
                <a:latin typeface="+mn-lt"/>
                <a:ea typeface="+mn-ea"/>
              </a:defRPr>
            </a:lvl2pPr>
            <a:lvl3pPr marL="714375" indent="-265113" algn="l" defTabSz="714375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charset="0"/>
              <a:buChar char="l"/>
              <a:defRPr kumimoji="1" sz="2400">
                <a:solidFill>
                  <a:schemeClr val="bg1"/>
                </a:solidFill>
                <a:latin typeface="+mn-lt"/>
                <a:ea typeface="+mn-ea"/>
              </a:defRPr>
            </a:lvl3pPr>
            <a:lvl4pPr marL="1079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4pPr>
            <a:lvl5pPr marL="1441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chemeClr val="bg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l"/>
              <a:defRPr kumimoji="1"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r>
              <a:rPr lang="en-US" altLang="ja-JP" dirty="0" smtClean="0"/>
              <a:t>TEF-T: For </a:t>
            </a:r>
            <a:r>
              <a:rPr lang="en-US" altLang="ja-JP" dirty="0" err="1" smtClean="0"/>
              <a:t>Pb</a:t>
            </a:r>
            <a:r>
              <a:rPr lang="en-US" altLang="ja-JP" dirty="0" smtClean="0"/>
              <a:t>-Bi target test facility</a:t>
            </a:r>
          </a:p>
          <a:p>
            <a:pPr lvl="2"/>
            <a:r>
              <a:rPr lang="en-US" altLang="ja-JP" dirty="0" smtClean="0"/>
              <a:t>H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, 25Hz, 400 MeV, 250 kW beam</a:t>
            </a:r>
          </a:p>
          <a:p>
            <a:pPr lvl="1"/>
            <a:r>
              <a:rPr lang="en-US" altLang="ja-JP" dirty="0" smtClean="0"/>
              <a:t>High current density (20 </a:t>
            </a:r>
            <a:r>
              <a:rPr lang="en-US" altLang="ja-JP" dirty="0" smtClean="0">
                <a:latin typeface="Symbol" charset="2"/>
                <a:cs typeface="Symbol" charset="2"/>
              </a:rPr>
              <a:t>m</a:t>
            </a:r>
            <a:r>
              <a:rPr lang="en-US" altLang="ja-JP" dirty="0" smtClean="0"/>
              <a:t>A/cm</a:t>
            </a:r>
            <a:r>
              <a:rPr lang="en-US" altLang="ja-JP" baseline="30000" dirty="0" smtClean="0"/>
              <a:t>2</a:t>
            </a:r>
            <a:r>
              <a:rPr lang="en-US" altLang="ja-JP" dirty="0" smtClean="0"/>
              <a:t>) required</a:t>
            </a:r>
          </a:p>
          <a:p>
            <a:pPr lvl="2"/>
            <a:r>
              <a:rPr lang="en-US" altLang="ja-JP" dirty="0" smtClean="0"/>
              <a:t>JSNS: 6 </a:t>
            </a:r>
            <a:r>
              <a:rPr lang="en-US" altLang="ja-JP" dirty="0" smtClean="0">
                <a:latin typeface="Symbol" charset="2"/>
                <a:cs typeface="Symbol" charset="2"/>
              </a:rPr>
              <a:t>m</a:t>
            </a:r>
            <a:r>
              <a:rPr lang="en-US" altLang="ja-JP" dirty="0" smtClean="0"/>
              <a:t>A</a:t>
            </a:r>
            <a:r>
              <a:rPr lang="en-US" altLang="ja-JP" dirty="0"/>
              <a:t>/</a:t>
            </a:r>
            <a:r>
              <a:rPr lang="en-US" altLang="ja-JP" dirty="0" smtClean="0"/>
              <a:t>cm</a:t>
            </a:r>
            <a:r>
              <a:rPr lang="en-US" altLang="ja-JP" baseline="30000" dirty="0" smtClean="0"/>
              <a:t>2</a:t>
            </a:r>
          </a:p>
          <a:p>
            <a:r>
              <a:rPr lang="en-US" altLang="ja-JP" dirty="0" smtClean="0"/>
              <a:t>Also long lifetime profile monitor required</a:t>
            </a:r>
          </a:p>
          <a:p>
            <a:pPr lvl="1"/>
            <a:endParaRPr lang="ja-JP" altLang="en-US" dirty="0"/>
          </a:p>
        </p:txBody>
      </p: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136967" y="3748309"/>
            <a:ext cx="5109744" cy="2851310"/>
            <a:chOff x="2017" y="763"/>
            <a:chExt cx="3631" cy="1827"/>
          </a:xfrm>
        </p:grpSpPr>
        <p:pic>
          <p:nvPicPr>
            <p:cNvPr id="24" name="Picture 7" descr="tef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7" y="763"/>
              <a:ext cx="3631" cy="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82"/>
            <p:cNvSpPr txBox="1">
              <a:spLocks noChangeArrowheads="1"/>
            </p:cNvSpPr>
            <p:nvPr/>
          </p:nvSpPr>
          <p:spPr bwMode="auto">
            <a:xfrm>
              <a:off x="3445" y="2204"/>
              <a:ext cx="340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85000"/>
                <a:buBlip>
                  <a:blip r:embed="rId2"/>
                </a:buBlip>
                <a:defRPr kumimoji="1" sz="32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kumimoji="1" sz="28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itchFamily="2" charset="2"/>
                <a:buChar char="l"/>
                <a:defRPr kumimoji="1" sz="24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kumimoji="1" sz="20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kumimoji="1" sz="20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kumimoji="1" sz="20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kumimoji="1" sz="20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kumimoji="1" sz="20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l"/>
                <a:defRPr kumimoji="1" sz="2000">
                  <a:solidFill>
                    <a:srgbClr val="000000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ja-JP" sz="900" dirty="0">
                  <a:solidFill>
                    <a:schemeClr val="tx2"/>
                  </a:solidFill>
                </a:rPr>
                <a:t>250kW</a:t>
              </a:r>
            </a:p>
          </p:txBody>
        </p:sp>
      </p:grpSp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0886"/>
          <a:stretch/>
        </p:blipFill>
        <p:spPr bwMode="auto">
          <a:xfrm>
            <a:off x="49804" y="918878"/>
            <a:ext cx="4669278" cy="264112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5498115"/>
      </p:ext>
    </p:extLst>
  </p:cSld>
  <p:clrMapOvr>
    <a:masterClrMapping/>
  </p:clrMapOvr>
  <p:transition xmlns:p14="http://schemas.microsoft.com/office/powerpoint/2010/main" spd="slow" advTm="14567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323850" y="981074"/>
            <a:ext cx="8307389" cy="5514499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sz="2800" dirty="0" smtClean="0"/>
              <a:t>Using present beam monitor system, high power beam operation can be performed with highly confident.</a:t>
            </a:r>
          </a:p>
          <a:p>
            <a:pPr marL="0" indent="0">
              <a:buNone/>
            </a:pPr>
            <a:endParaRPr lang="en-US" altLang="ja-JP" sz="2800" dirty="0" smtClean="0"/>
          </a:p>
          <a:p>
            <a:r>
              <a:rPr lang="en-US" altLang="ja-JP" sz="2800" dirty="0" smtClean="0"/>
              <a:t>To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mitigate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pitting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damage,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beam flattening system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has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been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developed. Peak intensity will be reduced by ~30 % intensity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of linear optics.</a:t>
            </a:r>
          </a:p>
          <a:p>
            <a:pPr marL="0" indent="0">
              <a:buNone/>
            </a:pPr>
            <a:endParaRPr lang="en-US" altLang="ja-JP" sz="2800" dirty="0" smtClean="0"/>
          </a:p>
          <a:p>
            <a:r>
              <a:rPr lang="en-US" altLang="ja-JP" sz="2800" dirty="0" smtClean="0"/>
              <a:t>New profile monitor </a:t>
            </a:r>
            <a:r>
              <a:rPr lang="en-US" altLang="ja-JP" sz="2800" dirty="0"/>
              <a:t>system </a:t>
            </a:r>
            <a:r>
              <a:rPr lang="en-US" altLang="ja-JP" sz="2800" dirty="0" smtClean="0"/>
              <a:t>developing </a:t>
            </a:r>
            <a:r>
              <a:rPr lang="ja-JP" altLang="ja-JP" sz="2800" dirty="0" smtClean="0"/>
              <a:t>b</a:t>
            </a:r>
            <a:r>
              <a:rPr lang="en-US" altLang="ja-JP" sz="2800" dirty="0" smtClean="0"/>
              <a:t>y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using fiber system</a:t>
            </a:r>
          </a:p>
          <a:p>
            <a:pPr marL="0" indent="0">
              <a:buNone/>
            </a:pPr>
            <a:endParaRPr lang="en-US" altLang="ja-JP" sz="2800" dirty="0" smtClean="0"/>
          </a:p>
          <a:p>
            <a:pPr marL="0" indent="0">
              <a:buNone/>
            </a:pPr>
            <a:r>
              <a:rPr lang="en-US" altLang="ja-JP" sz="2400" dirty="0" smtClean="0"/>
              <a:t>Acknowledgement: </a:t>
            </a:r>
            <a:r>
              <a:rPr lang="ja-JP" altLang="en-US" sz="2400" dirty="0" smtClean="0"/>
              <a:t> </a:t>
            </a:r>
            <a:endParaRPr lang="en-US" altLang="ja-JP" sz="2400" dirty="0" smtClean="0"/>
          </a:p>
          <a:p>
            <a:pPr marL="449263" indent="0">
              <a:buNone/>
            </a:pPr>
            <a:r>
              <a:rPr lang="en-US" altLang="ja-JP" sz="2400" dirty="0" smtClean="0"/>
              <a:t>This </a:t>
            </a:r>
            <a:r>
              <a:rPr lang="en-US" altLang="ja-JP" sz="2400" dirty="0"/>
              <a:t>work is partly supported by the </a:t>
            </a:r>
            <a:r>
              <a:rPr lang="en-US" altLang="ja-JP" sz="2400" dirty="0" smtClean="0"/>
              <a:t>MEXT Grant</a:t>
            </a:r>
            <a:r>
              <a:rPr lang="en-US" altLang="ja-JP" sz="2400" dirty="0"/>
              <a:t>-in-Aid for </a:t>
            </a:r>
            <a:r>
              <a:rPr lang="en-US" altLang="ja-JP" sz="2400" dirty="0" smtClean="0"/>
              <a:t>Scientific Research </a:t>
            </a:r>
            <a:r>
              <a:rPr lang="en-US" altLang="ja-JP" sz="2400" dirty="0"/>
              <a:t>(C) Grant no. 26390114</a:t>
            </a:r>
            <a:r>
              <a:rPr lang="en-US" altLang="ja-JP" dirty="0"/>
              <a:t>.</a:t>
            </a:r>
            <a:endParaRPr lang="en-US" altLang="ja-JP" dirty="0" smtClean="0"/>
          </a:p>
          <a:p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91005355"/>
      </p:ext>
    </p:extLst>
  </p:cSld>
  <p:clrMapOvr>
    <a:masterClrMapping/>
  </p:clrMapOvr>
  <p:transition xmlns:p14="http://schemas.microsoft.com/office/powerpoint/2010/main" spd="slow" advTm="11798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14718"/>
            <a:ext cx="9280904" cy="1237453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solidFill>
                  <a:srgbClr val="FFFFFF"/>
                </a:solidFill>
              </a:rPr>
              <a:t>Thank you for your attention</a:t>
            </a:r>
            <a:endParaRPr kumimoji="1" lang="ja-JP" altLang="en-US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4240" y="5305177"/>
            <a:ext cx="2640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Died on </a:t>
            </a:r>
            <a:r>
              <a:rPr lang="en-AU" smtClean="0"/>
              <a:t>2</a:t>
            </a:r>
            <a:r>
              <a:rPr lang="en-AU" baseline="30000" smtClean="0"/>
              <a:t>nd</a:t>
            </a:r>
            <a:r>
              <a:rPr lang="en-AU" smtClean="0"/>
              <a:t> Sep </a:t>
            </a:r>
            <a:r>
              <a:rPr lang="en-AU" dirty="0" smtClean="0"/>
              <a:t>2015</a:t>
            </a:r>
          </a:p>
          <a:p>
            <a:r>
              <a:rPr lang="en-AU" dirty="0" smtClean="0"/>
              <a:t>R. I. P.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56813044"/>
      </p:ext>
    </p:extLst>
  </p:cSld>
  <p:clrMapOvr>
    <a:masterClrMapping/>
  </p:clrMapOvr>
  <p:transition xmlns:p14="http://schemas.microsoft.com/office/powerpoint/2010/main" spd="slow" advTm="9658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6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5|0.8|41.3|19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2|16.1|1.9|7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0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"/>
</p:tagLst>
</file>

<file path=ppt/theme/theme1.xml><?xml version="1.0" encoding="utf-8"?>
<a:theme xmlns:a="http://schemas.openxmlformats.org/drawingml/2006/main" name="明午blue">
  <a:themeElements>
    <a:clrScheme name="">
      <a:dk1>
        <a:srgbClr val="000000"/>
      </a:dk1>
      <a:lt1>
        <a:srgbClr val="FFFFFF"/>
      </a:lt1>
      <a:dk2>
        <a:srgbClr val="FF0000"/>
      </a:dk2>
      <a:lt2>
        <a:srgbClr val="000044"/>
      </a:lt2>
      <a:accent1>
        <a:srgbClr val="9CE157"/>
      </a:accent1>
      <a:accent2>
        <a:srgbClr val="2663A0"/>
      </a:accent2>
      <a:accent3>
        <a:srgbClr val="FFFFFF"/>
      </a:accent3>
      <a:accent4>
        <a:srgbClr val="000000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1_Meigo2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1_Meigo2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meigo2013">
  <a:themeElements>
    <a:clrScheme name="">
      <a:dk1>
        <a:srgbClr val="000000"/>
      </a:dk1>
      <a:lt1>
        <a:srgbClr val="FFFFFF"/>
      </a:lt1>
      <a:dk2>
        <a:srgbClr val="FF0000"/>
      </a:dk2>
      <a:lt2>
        <a:srgbClr val="000044"/>
      </a:lt2>
      <a:accent1>
        <a:srgbClr val="9CE157"/>
      </a:accent1>
      <a:accent2>
        <a:srgbClr val="2663A0"/>
      </a:accent2>
      <a:accent3>
        <a:srgbClr val="FFFFFF"/>
      </a:accent3>
      <a:accent4>
        <a:srgbClr val="000000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1_Meigo2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1_Meigo2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meigo2014">
  <a:themeElements>
    <a:clrScheme name="">
      <a:dk1>
        <a:srgbClr val="000000"/>
      </a:dk1>
      <a:lt1>
        <a:srgbClr val="FFFFFF"/>
      </a:lt1>
      <a:dk2>
        <a:srgbClr val="FF0000"/>
      </a:dk2>
      <a:lt2>
        <a:srgbClr val="000044"/>
      </a:lt2>
      <a:accent1>
        <a:srgbClr val="9CE157"/>
      </a:accent1>
      <a:accent2>
        <a:srgbClr val="2663A0"/>
      </a:accent2>
      <a:accent3>
        <a:srgbClr val="FFFFFF"/>
      </a:accent3>
      <a:accent4>
        <a:srgbClr val="000000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1_Meigo2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1_Meigo2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meigo2013">
  <a:themeElements>
    <a:clrScheme name="">
      <a:dk1>
        <a:srgbClr val="000000"/>
      </a:dk1>
      <a:lt1>
        <a:srgbClr val="FFFFFF"/>
      </a:lt1>
      <a:dk2>
        <a:srgbClr val="FF0000"/>
      </a:dk2>
      <a:lt2>
        <a:srgbClr val="000044"/>
      </a:lt2>
      <a:accent1>
        <a:srgbClr val="9CE157"/>
      </a:accent1>
      <a:accent2>
        <a:srgbClr val="2663A0"/>
      </a:accent2>
      <a:accent3>
        <a:srgbClr val="FFFFFF"/>
      </a:accent3>
      <a:accent4>
        <a:srgbClr val="000000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1_Meigo2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1_Meigo2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eigo2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eigo2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明午blue.thmx</Template>
  <TotalTime>24558</TotalTime>
  <Words>1192</Words>
  <Application>Microsoft Macintosh PowerPoint</Application>
  <PresentationFormat>画面に合わせる (4:3)</PresentationFormat>
  <Paragraphs>259</Paragraphs>
  <Slides>24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7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2" baseType="lpstr">
      <vt:lpstr>明午blue</vt:lpstr>
      <vt:lpstr>デザインの設定</vt:lpstr>
      <vt:lpstr>1_meigo2013</vt:lpstr>
      <vt:lpstr>1_デザインの設定</vt:lpstr>
      <vt:lpstr>meigo2014</vt:lpstr>
      <vt:lpstr>2_デザインの設定</vt:lpstr>
      <vt:lpstr>2_meigo2013</vt:lpstr>
      <vt:lpstr>Excel.Chart.8</vt:lpstr>
      <vt:lpstr>PowerPoint プレゼンテーション</vt:lpstr>
      <vt:lpstr>Outline</vt:lpstr>
      <vt:lpstr>Beam transport to MLF</vt:lpstr>
      <vt:lpstr>Targets located at MLF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Proton beam at the target</vt:lpstr>
      <vt:lpstr>Beam flattening system</vt:lpstr>
      <vt:lpstr>Calibration of MWPM</vt:lpstr>
      <vt:lpstr>Beam tuning tool with SAD code</vt:lpstr>
      <vt:lpstr>PowerPoint プレゼンテーション</vt:lpstr>
      <vt:lpstr>Beam profile at neutron target (calculation)</vt:lpstr>
      <vt:lpstr>PowerPoint プレゼンテーション</vt:lpstr>
      <vt:lpstr>Development 2D profile monitor</vt:lpstr>
      <vt:lpstr>2D profile monitor by thermal</vt:lpstr>
      <vt:lpstr>Infrared(IR) monitor</vt:lpstr>
      <vt:lpstr>Near-IR system</vt:lpstr>
      <vt:lpstr>Visible light fiber scope system</vt:lpstr>
      <vt:lpstr>PowerPoint プレゼンテーション</vt:lpstr>
      <vt:lpstr>Summary</vt:lpstr>
      <vt:lpstr>Thank you for your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yoshinari</dc:creator>
  <cp:lastModifiedBy>明午 伸一郎</cp:lastModifiedBy>
  <cp:revision>284</cp:revision>
  <dcterms:created xsi:type="dcterms:W3CDTF">2011-01-31T09:45:33Z</dcterms:created>
  <dcterms:modified xsi:type="dcterms:W3CDTF">2015-09-16T05:14:44Z</dcterms:modified>
</cp:coreProperties>
</file>