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5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7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8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0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1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2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4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5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6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7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8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1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2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3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  <p:sldMasterId id="2147483677" r:id="rId2"/>
    <p:sldMasterId id="2147483703" r:id="rId3"/>
    <p:sldMasterId id="2147483716" r:id="rId4"/>
    <p:sldMasterId id="2147483728" r:id="rId5"/>
    <p:sldMasterId id="2147483741" r:id="rId6"/>
    <p:sldMasterId id="2147483753" r:id="rId7"/>
    <p:sldMasterId id="2147483765" r:id="rId8"/>
    <p:sldMasterId id="2147483777" r:id="rId9"/>
    <p:sldMasterId id="2147483790" r:id="rId10"/>
    <p:sldMasterId id="2147483803" r:id="rId11"/>
    <p:sldMasterId id="2147483816" r:id="rId12"/>
    <p:sldMasterId id="2147483828" r:id="rId13"/>
    <p:sldMasterId id="2147483841" r:id="rId14"/>
    <p:sldMasterId id="2147483853" r:id="rId15"/>
    <p:sldMasterId id="2147483865" r:id="rId16"/>
    <p:sldMasterId id="2147483877" r:id="rId17"/>
    <p:sldMasterId id="2147483889" r:id="rId18"/>
    <p:sldMasterId id="2147483902" r:id="rId19"/>
    <p:sldMasterId id="2147483915" r:id="rId20"/>
    <p:sldMasterId id="2147483928" r:id="rId21"/>
    <p:sldMasterId id="2147483941" r:id="rId22"/>
    <p:sldMasterId id="2147483954" r:id="rId23"/>
    <p:sldMasterId id="2147483967" r:id="rId24"/>
    <p:sldMasterId id="2147483979" r:id="rId25"/>
    <p:sldMasterId id="2147483991" r:id="rId26"/>
    <p:sldMasterId id="2147484003" r:id="rId27"/>
    <p:sldMasterId id="2147484015" r:id="rId28"/>
    <p:sldMasterId id="2147484027" r:id="rId29"/>
    <p:sldMasterId id="2147484039" r:id="rId30"/>
    <p:sldMasterId id="2147484051" r:id="rId31"/>
    <p:sldMasterId id="2147484063" r:id="rId32"/>
    <p:sldMasterId id="2147484075" r:id="rId33"/>
    <p:sldMasterId id="2147484087" r:id="rId34"/>
  </p:sldMasterIdLst>
  <p:notesMasterIdLst>
    <p:notesMasterId r:id="rId119"/>
  </p:notesMasterIdLst>
  <p:handoutMasterIdLst>
    <p:handoutMasterId r:id="rId120"/>
  </p:handoutMasterIdLst>
  <p:sldIdLst>
    <p:sldId id="256" r:id="rId35"/>
    <p:sldId id="445" r:id="rId36"/>
    <p:sldId id="446" r:id="rId37"/>
    <p:sldId id="483" r:id="rId38"/>
    <p:sldId id="499" r:id="rId39"/>
    <p:sldId id="484" r:id="rId40"/>
    <p:sldId id="500" r:id="rId41"/>
    <p:sldId id="560" r:id="rId42"/>
    <p:sldId id="561" r:id="rId43"/>
    <p:sldId id="562" r:id="rId44"/>
    <p:sldId id="501" r:id="rId45"/>
    <p:sldId id="490" r:id="rId46"/>
    <p:sldId id="491" r:id="rId47"/>
    <p:sldId id="492" r:id="rId48"/>
    <p:sldId id="493" r:id="rId49"/>
    <p:sldId id="494" r:id="rId50"/>
    <p:sldId id="495" r:id="rId51"/>
    <p:sldId id="496" r:id="rId52"/>
    <p:sldId id="497" r:id="rId53"/>
    <p:sldId id="498" r:id="rId54"/>
    <p:sldId id="520" r:id="rId55"/>
    <p:sldId id="521" r:id="rId56"/>
    <p:sldId id="522" r:id="rId57"/>
    <p:sldId id="523" r:id="rId58"/>
    <p:sldId id="502" r:id="rId59"/>
    <p:sldId id="503" r:id="rId60"/>
    <p:sldId id="504" r:id="rId61"/>
    <p:sldId id="505" r:id="rId62"/>
    <p:sldId id="506" r:id="rId63"/>
    <p:sldId id="507" r:id="rId64"/>
    <p:sldId id="508" r:id="rId65"/>
    <p:sldId id="509" r:id="rId66"/>
    <p:sldId id="563" r:id="rId67"/>
    <p:sldId id="510" r:id="rId68"/>
    <p:sldId id="511" r:id="rId69"/>
    <p:sldId id="512" r:id="rId70"/>
    <p:sldId id="513" r:id="rId71"/>
    <p:sldId id="514" r:id="rId72"/>
    <p:sldId id="515" r:id="rId73"/>
    <p:sldId id="516" r:id="rId74"/>
    <p:sldId id="517" r:id="rId75"/>
    <p:sldId id="518" r:id="rId76"/>
    <p:sldId id="447" r:id="rId77"/>
    <p:sldId id="524" r:id="rId78"/>
    <p:sldId id="525" r:id="rId79"/>
    <p:sldId id="526" r:id="rId80"/>
    <p:sldId id="527" r:id="rId81"/>
    <p:sldId id="528" r:id="rId82"/>
    <p:sldId id="529" r:id="rId83"/>
    <p:sldId id="530" r:id="rId84"/>
    <p:sldId id="531" r:id="rId85"/>
    <p:sldId id="532" r:id="rId86"/>
    <p:sldId id="533" r:id="rId87"/>
    <p:sldId id="534" r:id="rId88"/>
    <p:sldId id="535" r:id="rId89"/>
    <p:sldId id="564" r:id="rId90"/>
    <p:sldId id="538" r:id="rId91"/>
    <p:sldId id="539" r:id="rId92"/>
    <p:sldId id="540" r:id="rId93"/>
    <p:sldId id="542" r:id="rId94"/>
    <p:sldId id="543" r:id="rId95"/>
    <p:sldId id="545" r:id="rId96"/>
    <p:sldId id="546" r:id="rId97"/>
    <p:sldId id="547" r:id="rId98"/>
    <p:sldId id="548" r:id="rId99"/>
    <p:sldId id="549" r:id="rId100"/>
    <p:sldId id="550" r:id="rId101"/>
    <p:sldId id="551" r:id="rId102"/>
    <p:sldId id="554" r:id="rId103"/>
    <p:sldId id="555" r:id="rId104"/>
    <p:sldId id="556" r:id="rId105"/>
    <p:sldId id="557" r:id="rId106"/>
    <p:sldId id="566" r:id="rId107"/>
    <p:sldId id="558" r:id="rId108"/>
    <p:sldId id="480" r:id="rId109"/>
    <p:sldId id="565" r:id="rId110"/>
    <p:sldId id="470" r:id="rId111"/>
    <p:sldId id="472" r:id="rId112"/>
    <p:sldId id="468" r:id="rId113"/>
    <p:sldId id="473" r:id="rId114"/>
    <p:sldId id="476" r:id="rId115"/>
    <p:sldId id="477" r:id="rId116"/>
    <p:sldId id="478" r:id="rId117"/>
    <p:sldId id="479" r:id="rId118"/>
  </p:sldIdLst>
  <p:sldSz cx="9144000" cy="6858000" type="screen4x3"/>
  <p:notesSz cx="6858000" cy="9144000"/>
  <p:custDataLst>
    <p:tags r:id="rId1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00"/>
    <a:srgbClr val="FF99CC"/>
    <a:srgbClr val="FFFF99"/>
    <a:srgbClr val="FFFF66"/>
    <a:srgbClr val="DCDCDC"/>
    <a:srgbClr val="003399"/>
    <a:srgbClr val="FFFFFF"/>
    <a:srgbClr val="CC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917" autoAdjust="0"/>
  </p:normalViewPr>
  <p:slideViewPr>
    <p:cSldViewPr snapToGrid="0" showGuides="1">
      <p:cViewPr varScale="1">
        <p:scale>
          <a:sx n="134" d="100"/>
          <a:sy n="134" d="100"/>
        </p:scale>
        <p:origin x="-942" y="-78"/>
      </p:cViewPr>
      <p:guideLst>
        <p:guide orient="horz" pos="144"/>
        <p:guide orient="horz" pos="2735"/>
        <p:guide orient="horz" pos="3598"/>
        <p:guide orient="horz" pos="1641"/>
        <p:guide orient="horz" pos="4207"/>
        <p:guide orient="horz" pos="287"/>
        <p:guide orient="horz" pos="2158"/>
        <p:guide orient="horz" pos="519"/>
        <p:guide orient="horz" pos="607"/>
        <p:guide orient="horz" pos="432"/>
        <p:guide orient="horz" pos="660"/>
        <p:guide pos="2796"/>
        <p:guide pos="2880"/>
        <p:guide pos="2964"/>
        <p:guide pos="1584"/>
        <p:guide pos="1381"/>
        <p:guide pos="5472"/>
        <p:guide pos="4176"/>
        <p:guide pos="60"/>
        <p:guide pos="57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736"/>
    </p:cViewPr>
  </p:sorterViewPr>
  <p:notesViewPr>
    <p:cSldViewPr snapToGrid="0" showGuide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8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8.xml"/><Relationship Id="rId47" Type="http://schemas.openxmlformats.org/officeDocument/2006/relationships/slide" Target="slides/slide13.xml"/><Relationship Id="rId63" Type="http://schemas.openxmlformats.org/officeDocument/2006/relationships/slide" Target="slides/slide29.xml"/><Relationship Id="rId68" Type="http://schemas.openxmlformats.org/officeDocument/2006/relationships/slide" Target="slides/slide34.xml"/><Relationship Id="rId84" Type="http://schemas.openxmlformats.org/officeDocument/2006/relationships/slide" Target="slides/slide50.xml"/><Relationship Id="rId89" Type="http://schemas.openxmlformats.org/officeDocument/2006/relationships/slide" Target="slides/slide55.xml"/><Relationship Id="rId112" Type="http://schemas.openxmlformats.org/officeDocument/2006/relationships/slide" Target="slides/slide78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3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3.xml"/><Relationship Id="rId53" Type="http://schemas.openxmlformats.org/officeDocument/2006/relationships/slide" Target="slides/slide19.xml"/><Relationship Id="rId58" Type="http://schemas.openxmlformats.org/officeDocument/2006/relationships/slide" Target="slides/slide24.xml"/><Relationship Id="rId74" Type="http://schemas.openxmlformats.org/officeDocument/2006/relationships/slide" Target="slides/slide40.xml"/><Relationship Id="rId79" Type="http://schemas.openxmlformats.org/officeDocument/2006/relationships/slide" Target="slides/slide45.xml"/><Relationship Id="rId102" Type="http://schemas.openxmlformats.org/officeDocument/2006/relationships/slide" Target="slides/slide68.xml"/><Relationship Id="rId12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27.xml"/><Relationship Id="rId82" Type="http://schemas.openxmlformats.org/officeDocument/2006/relationships/slide" Target="slides/slide48.xml"/><Relationship Id="rId90" Type="http://schemas.openxmlformats.org/officeDocument/2006/relationships/slide" Target="slides/slide56.xml"/><Relationship Id="rId95" Type="http://schemas.openxmlformats.org/officeDocument/2006/relationships/slide" Target="slides/slide6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1.xml"/><Relationship Id="rId43" Type="http://schemas.openxmlformats.org/officeDocument/2006/relationships/slide" Target="slides/slide9.xml"/><Relationship Id="rId48" Type="http://schemas.openxmlformats.org/officeDocument/2006/relationships/slide" Target="slides/slide14.xml"/><Relationship Id="rId56" Type="http://schemas.openxmlformats.org/officeDocument/2006/relationships/slide" Target="slides/slide22.xml"/><Relationship Id="rId64" Type="http://schemas.openxmlformats.org/officeDocument/2006/relationships/slide" Target="slides/slide30.xml"/><Relationship Id="rId69" Type="http://schemas.openxmlformats.org/officeDocument/2006/relationships/slide" Target="slides/slide35.xml"/><Relationship Id="rId77" Type="http://schemas.openxmlformats.org/officeDocument/2006/relationships/slide" Target="slides/slide43.xml"/><Relationship Id="rId100" Type="http://schemas.openxmlformats.org/officeDocument/2006/relationships/slide" Target="slides/slide66.xml"/><Relationship Id="rId105" Type="http://schemas.openxmlformats.org/officeDocument/2006/relationships/slide" Target="slides/slide71.xml"/><Relationship Id="rId113" Type="http://schemas.openxmlformats.org/officeDocument/2006/relationships/slide" Target="slides/slide79.xml"/><Relationship Id="rId118" Type="http://schemas.openxmlformats.org/officeDocument/2006/relationships/slide" Target="slides/slide84.xml"/><Relationship Id="rId12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7.xml"/><Relationship Id="rId72" Type="http://schemas.openxmlformats.org/officeDocument/2006/relationships/slide" Target="slides/slide38.xml"/><Relationship Id="rId80" Type="http://schemas.openxmlformats.org/officeDocument/2006/relationships/slide" Target="slides/slide46.xml"/><Relationship Id="rId85" Type="http://schemas.openxmlformats.org/officeDocument/2006/relationships/slide" Target="slides/slide51.xml"/><Relationship Id="rId93" Type="http://schemas.openxmlformats.org/officeDocument/2006/relationships/slide" Target="slides/slide59.xml"/><Relationship Id="rId98" Type="http://schemas.openxmlformats.org/officeDocument/2006/relationships/slide" Target="slides/slide64.xml"/><Relationship Id="rId121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4.xml"/><Relationship Id="rId46" Type="http://schemas.openxmlformats.org/officeDocument/2006/relationships/slide" Target="slides/slide12.xml"/><Relationship Id="rId59" Type="http://schemas.openxmlformats.org/officeDocument/2006/relationships/slide" Target="slides/slide25.xml"/><Relationship Id="rId67" Type="http://schemas.openxmlformats.org/officeDocument/2006/relationships/slide" Target="slides/slide33.xml"/><Relationship Id="rId103" Type="http://schemas.openxmlformats.org/officeDocument/2006/relationships/slide" Target="slides/slide69.xml"/><Relationship Id="rId108" Type="http://schemas.openxmlformats.org/officeDocument/2006/relationships/slide" Target="slides/slide74.xml"/><Relationship Id="rId116" Type="http://schemas.openxmlformats.org/officeDocument/2006/relationships/slide" Target="slides/slide82.xml"/><Relationship Id="rId124" Type="http://schemas.openxmlformats.org/officeDocument/2006/relationships/viewProps" Target="view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7.xml"/><Relationship Id="rId54" Type="http://schemas.openxmlformats.org/officeDocument/2006/relationships/slide" Target="slides/slide20.xml"/><Relationship Id="rId62" Type="http://schemas.openxmlformats.org/officeDocument/2006/relationships/slide" Target="slides/slide28.xml"/><Relationship Id="rId70" Type="http://schemas.openxmlformats.org/officeDocument/2006/relationships/slide" Target="slides/slide36.xml"/><Relationship Id="rId75" Type="http://schemas.openxmlformats.org/officeDocument/2006/relationships/slide" Target="slides/slide41.xml"/><Relationship Id="rId83" Type="http://schemas.openxmlformats.org/officeDocument/2006/relationships/slide" Target="slides/slide49.xml"/><Relationship Id="rId88" Type="http://schemas.openxmlformats.org/officeDocument/2006/relationships/slide" Target="slides/slide54.xml"/><Relationship Id="rId91" Type="http://schemas.openxmlformats.org/officeDocument/2006/relationships/slide" Target="slides/slide57.xml"/><Relationship Id="rId96" Type="http://schemas.openxmlformats.org/officeDocument/2006/relationships/slide" Target="slides/slide62.xml"/><Relationship Id="rId111" Type="http://schemas.openxmlformats.org/officeDocument/2006/relationships/slide" Target="slides/slide7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2.xml"/><Relationship Id="rId49" Type="http://schemas.openxmlformats.org/officeDocument/2006/relationships/slide" Target="slides/slide15.xml"/><Relationship Id="rId57" Type="http://schemas.openxmlformats.org/officeDocument/2006/relationships/slide" Target="slides/slide23.xml"/><Relationship Id="rId106" Type="http://schemas.openxmlformats.org/officeDocument/2006/relationships/slide" Target="slides/slide72.xml"/><Relationship Id="rId114" Type="http://schemas.openxmlformats.org/officeDocument/2006/relationships/slide" Target="slides/slide80.xml"/><Relationship Id="rId119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0.xml"/><Relationship Id="rId52" Type="http://schemas.openxmlformats.org/officeDocument/2006/relationships/slide" Target="slides/slide18.xml"/><Relationship Id="rId60" Type="http://schemas.openxmlformats.org/officeDocument/2006/relationships/slide" Target="slides/slide26.xml"/><Relationship Id="rId65" Type="http://schemas.openxmlformats.org/officeDocument/2006/relationships/slide" Target="slides/slide31.xml"/><Relationship Id="rId73" Type="http://schemas.openxmlformats.org/officeDocument/2006/relationships/slide" Target="slides/slide39.xml"/><Relationship Id="rId78" Type="http://schemas.openxmlformats.org/officeDocument/2006/relationships/slide" Target="slides/slide44.xml"/><Relationship Id="rId81" Type="http://schemas.openxmlformats.org/officeDocument/2006/relationships/slide" Target="slides/slide47.xml"/><Relationship Id="rId86" Type="http://schemas.openxmlformats.org/officeDocument/2006/relationships/slide" Target="slides/slide52.xml"/><Relationship Id="rId94" Type="http://schemas.openxmlformats.org/officeDocument/2006/relationships/slide" Target="slides/slide60.xml"/><Relationship Id="rId99" Type="http://schemas.openxmlformats.org/officeDocument/2006/relationships/slide" Target="slides/slide65.xml"/><Relationship Id="rId101" Type="http://schemas.openxmlformats.org/officeDocument/2006/relationships/slide" Target="slides/slide67.xml"/><Relationship Id="rId122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5.xml"/><Relationship Id="rId109" Type="http://schemas.openxmlformats.org/officeDocument/2006/relationships/slide" Target="slides/slide75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6.xml"/><Relationship Id="rId55" Type="http://schemas.openxmlformats.org/officeDocument/2006/relationships/slide" Target="slides/slide21.xml"/><Relationship Id="rId76" Type="http://schemas.openxmlformats.org/officeDocument/2006/relationships/slide" Target="slides/slide42.xml"/><Relationship Id="rId97" Type="http://schemas.openxmlformats.org/officeDocument/2006/relationships/slide" Target="slides/slide63.xml"/><Relationship Id="rId104" Type="http://schemas.openxmlformats.org/officeDocument/2006/relationships/slide" Target="slides/slide70.xml"/><Relationship Id="rId120" Type="http://schemas.openxmlformats.org/officeDocument/2006/relationships/handoutMaster" Target="handoutMasters/handoutMaster1.xml"/><Relationship Id="rId12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7.xml"/><Relationship Id="rId92" Type="http://schemas.openxmlformats.org/officeDocument/2006/relationships/slide" Target="slides/slide58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6.xml"/><Relationship Id="rId45" Type="http://schemas.openxmlformats.org/officeDocument/2006/relationships/slide" Target="slides/slide11.xml"/><Relationship Id="rId66" Type="http://schemas.openxmlformats.org/officeDocument/2006/relationships/slide" Target="slides/slide32.xml"/><Relationship Id="rId87" Type="http://schemas.openxmlformats.org/officeDocument/2006/relationships/slide" Target="slides/slide53.xml"/><Relationship Id="rId110" Type="http://schemas.openxmlformats.org/officeDocument/2006/relationships/slide" Target="slides/slide76.xml"/><Relationship Id="rId115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33E-D9A7-42CC-B598-9AD8356CBB5A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AB5D-0CC4-45A8-B4B6-0B8B738A4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996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04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A28058-FD19-445A-86E9-2BAAFDF04D82}" type="slidenum">
              <a:rPr lang="en-US" altLang="en-US">
                <a:solidFill>
                  <a:prstClr val="black"/>
                </a:solidFill>
              </a:rPr>
              <a:pPr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57FCF7-4153-48F2-AC72-6C49A7BF98AE}" type="slidenum">
              <a:rPr lang="en-US" altLang="en-US">
                <a:solidFill>
                  <a:prstClr val="black"/>
                </a:solidFill>
              </a:rPr>
              <a:pPr/>
              <a:t>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4CF154-6C52-4FB6-9C16-246F477173A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reality many more rings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DAC52-FA66-42D8-BD35-1E43BFE5581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776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Largest holes diameter 1.5 micron</a:t>
            </a:r>
          </a:p>
          <a:p>
            <a:r>
              <a:rPr lang="en-US" dirty="0" smtClean="0"/>
              <a:t>Smallest 80 nm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DAC52-FA66-42D8-BD35-1E43BFE5581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152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891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7891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9350CE-DACB-4625-AA89-A7335D19A567}" type="slidenum">
              <a:rPr lang="en-US" altLang="ja-JP" smtClean="0">
                <a:solidFill>
                  <a:prstClr val="black"/>
                </a:solidFill>
              </a:rPr>
              <a:pPr/>
              <a:t>45</a:t>
            </a:fld>
            <a:endParaRPr lang="en-US" altLang="ja-JP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50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850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E39CA-0EB7-40AB-BD37-51EC741EBB23}" type="slidenum">
              <a:rPr lang="en-US" altLang="ja-JP" smtClean="0">
                <a:solidFill>
                  <a:prstClr val="black"/>
                </a:solidFill>
              </a:rPr>
              <a:pPr/>
              <a:t>47</a:t>
            </a:fld>
            <a:endParaRPr lang="en-US" altLang="ja-JP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710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8710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9BDAB-FD51-4122-B800-8751A9AE6E22}" type="slidenum">
              <a:rPr lang="en-US" altLang="ja-JP" smtClean="0">
                <a:solidFill>
                  <a:prstClr val="black"/>
                </a:solidFill>
              </a:rPr>
              <a:pPr/>
              <a:t>49</a:t>
            </a:fld>
            <a:endParaRPr lang="en-US" altLang="ja-JP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Mention the mask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05C7A1-7347-437B-AF53-1C47D7B7B6BE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4CF154-6C52-4FB6-9C16-246F477173A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D7B68-6035-4B0A-934A-E7E66DABE4A0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D7B68-6035-4B0A-934A-E7E66DABE4A0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D7B68-6035-4B0A-934A-E7E66DABE4A0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of alpha </a:t>
            </a:r>
            <a:r>
              <a:rPr lang="en-US" dirty="0" err="1" smtClean="0"/>
              <a:t>cen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C25F4-1403-D047-A4F9-37234C3900ED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Astrometry: from 10pc</a:t>
            </a:r>
            <a:r>
              <a:rPr lang="en-US" baseline="0" dirty="0" smtClean="0"/>
              <a:t> 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D255B5-4242-4CD7-AFAB-780FE177D9A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58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0B9E5C-EA53-4367-8BDC-4B207834385F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69</a:t>
            </a:fld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38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0B9E5C-EA53-4367-8BDC-4B207834385F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70</a:t>
            </a:fld>
            <a:endParaRPr lang="en-US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40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437CF-3498-E042-AD98-EB0DDD9AFDD7}" type="slidenum">
              <a:rPr lang="fr-FR">
                <a:solidFill>
                  <a:prstClr val="black"/>
                </a:solidFill>
              </a:rPr>
              <a:pPr/>
              <a:t>71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686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437CF-3498-E042-AD98-EB0DDD9AFDD7}" type="slidenum">
              <a:rPr lang="fr-FR">
                <a:solidFill>
                  <a:prstClr val="black"/>
                </a:solidFill>
              </a:rPr>
              <a:pPr/>
              <a:t>72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6864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bronwynb\Desktop\Branding\divider_template_backg#5330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" y="0"/>
            <a:ext cx="9144001" cy="68580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34" y="6196919"/>
            <a:ext cx="2275566" cy="661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0247"/>
            <a:ext cx="1973584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26" y="536575"/>
            <a:ext cx="8229599" cy="2218436"/>
          </a:xfrm>
        </p:spPr>
        <p:txBody>
          <a:bodyPr anchor="b" anchorCtr="0">
            <a:noAutofit/>
          </a:bodyPr>
          <a:lstStyle>
            <a:lvl1pPr algn="ctr"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26" y="3646170"/>
            <a:ext cx="8229599" cy="2187702"/>
          </a:xfr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4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7226" y="2755063"/>
            <a:ext cx="8229599" cy="635889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36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 lvl="0"/>
            <a:r>
              <a:rPr lang="en-CA" dirty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875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726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822" y="228600"/>
            <a:ext cx="8234978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>
          <a:xfrm>
            <a:off x="445473" y="6359576"/>
            <a:ext cx="4126528" cy="312739"/>
          </a:xfrm>
          <a:prstGeom prst="rect">
            <a:avLst/>
          </a:prstGeom>
        </p:spPr>
        <p:txBody>
          <a:bodyPr anchor="b"/>
          <a:lstStyle>
            <a:lvl1pPr algn="l">
              <a:defRPr sz="11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049345"/>
            <a:ext cx="8229600" cy="5310187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defRPr>
                <a:latin typeface="Times New Roman" pitchFamily="18" charset="0"/>
                <a:cs typeface="Times New Roman" pitchFamily="18" charset="0"/>
              </a:defRPr>
            </a:lvl1pPr>
            <a:lvl2pPr marL="288925" indent="-28098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>
                <a:latin typeface="Times New Roman" pitchFamily="18" charset="0"/>
                <a:cs typeface="Times New Roman" pitchFamily="18" charset="0"/>
              </a:defRPr>
            </a:lvl2pPr>
            <a:lvl3pPr marL="512763" indent="-231775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b="0">
                <a:latin typeface="Times New Roman" pitchFamily="18" charset="0"/>
                <a:cs typeface="Times New Roman" pitchFamily="18" charset="0"/>
              </a:defRPr>
            </a:lvl3pPr>
            <a:lvl4pPr marL="746125" indent="-22383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>
                <a:latin typeface="Times New Roman" pitchFamily="18" charset="0"/>
                <a:cs typeface="Times New Roman" pitchFamily="18" charset="0"/>
              </a:defRPr>
            </a:lvl4pPr>
            <a:lvl5pPr marL="914400" indent="-176213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" y="722619"/>
            <a:ext cx="8685251" cy="2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726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822" y="228600"/>
            <a:ext cx="8234978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>
          <a:xfrm>
            <a:off x="445473" y="6359576"/>
            <a:ext cx="4126528" cy="312739"/>
          </a:xfrm>
          <a:prstGeom prst="rect">
            <a:avLst/>
          </a:prstGeom>
        </p:spPr>
        <p:txBody>
          <a:bodyPr anchor="b"/>
          <a:lstStyle>
            <a:lvl1pPr algn="l">
              <a:defRPr sz="11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Fisher – Beam-Halo Workshop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" y="722619"/>
            <a:ext cx="8685251" cy="2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255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7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" y="722619"/>
            <a:ext cx="8685251" cy="20269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1824" y="228600"/>
            <a:ext cx="8233450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>
          <a:xfrm>
            <a:off x="445473" y="6359526"/>
            <a:ext cx="4126528" cy="312738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15" y="1049345"/>
            <a:ext cx="3978275" cy="53101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defRPr sz="2200">
                <a:latin typeface="Times New Roman" pitchFamily="18" charset="0"/>
                <a:cs typeface="Times New Roman" pitchFamily="18" charset="0"/>
              </a:defRPr>
            </a:lvl1pPr>
            <a:lvl2pPr marL="231775" indent="-22383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2000">
                <a:latin typeface="Times New Roman" pitchFamily="18" charset="0"/>
                <a:cs typeface="Times New Roman" pitchFamily="18" charset="0"/>
              </a:defRPr>
            </a:lvl2pPr>
            <a:lvl3pPr marL="458788" indent="-233363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625475" indent="-16033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600">
                <a:latin typeface="Times New Roman" pitchFamily="18" charset="0"/>
                <a:cs typeface="Times New Roman" pitchFamily="18" charset="0"/>
              </a:defRPr>
            </a:lvl4pPr>
            <a:lvl5pPr marL="801688" indent="-174625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4706963" y="1049338"/>
            <a:ext cx="3978313" cy="5310186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defRPr sz="2200">
                <a:latin typeface="Times New Roman" pitchFamily="18" charset="0"/>
                <a:cs typeface="Times New Roman" pitchFamily="18" charset="0"/>
              </a:defRPr>
            </a:lvl1pPr>
            <a:lvl2pPr marL="231775" indent="-22383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2000">
                <a:latin typeface="Times New Roman" pitchFamily="18" charset="0"/>
                <a:cs typeface="Times New Roman" pitchFamily="18" charset="0"/>
              </a:defRPr>
            </a:lvl2pPr>
            <a:lvl3pPr marL="458788" indent="-233363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625475" indent="-160338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600">
                <a:latin typeface="Times New Roman" pitchFamily="18" charset="0"/>
                <a:cs typeface="Times New Roman" pitchFamily="18" charset="0"/>
              </a:defRPr>
            </a:lvl4pPr>
            <a:lvl5pPr marL="801688" indent="-174625">
              <a:lnSpc>
                <a:spcPct val="100000"/>
              </a:lnSpc>
              <a:spcBef>
                <a:spcPts val="300"/>
              </a:spcBef>
              <a:buClr>
                <a:srgbClr val="981E32"/>
              </a:buClr>
              <a:buFont typeface="Wingdings" pitchFamily="2" charset="2"/>
              <a:buChar char="§"/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3" name="Slide Number Placeholder 7"/>
          <p:cNvSpPr txBox="1">
            <a:spLocks/>
          </p:cNvSpPr>
          <p:nvPr userDrawn="1"/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D36294-2849-48A8-8531-5354CF3095D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11880" y="1049338"/>
            <a:ext cx="2442340" cy="260604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11880" y="3753484"/>
            <a:ext cx="2442340" cy="260604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049345"/>
            <a:ext cx="2442340" cy="531018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57226" y="1049345"/>
            <a:ext cx="3013075" cy="5310187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2200">
                <a:latin typeface="Times New Roman" pitchFamily="18" charset="0"/>
                <a:cs typeface="Times New Roman" pitchFamily="18" charset="0"/>
              </a:defRPr>
            </a:lvl1pPr>
            <a:lvl2pPr marL="231775" indent="-223838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2000">
                <a:latin typeface="Times New Roman" pitchFamily="18" charset="0"/>
                <a:cs typeface="Times New Roman" pitchFamily="18" charset="0"/>
              </a:defRPr>
            </a:lvl2pPr>
            <a:lvl3pPr marL="458788" indent="-233363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625475" indent="-160338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600">
                <a:latin typeface="Times New Roman" pitchFamily="18" charset="0"/>
                <a:cs typeface="Times New Roman" pitchFamily="18" charset="0"/>
              </a:defRPr>
            </a:lvl4pPr>
            <a:lvl5pPr marL="801688" indent="-174625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4" name="Footer Placeholder 11"/>
          <p:cNvSpPr>
            <a:spLocks noGrp="1"/>
          </p:cNvSpPr>
          <p:nvPr>
            <p:ph type="ftr" sz="quarter" idx="13"/>
          </p:nvPr>
        </p:nvSpPr>
        <p:spPr>
          <a:xfrm>
            <a:off x="445473" y="6359576"/>
            <a:ext cx="4126528" cy="312739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Fisher – Beam-Halo Workshop</a:t>
            </a:r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72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" y="722619"/>
            <a:ext cx="8685251" cy="202691"/>
          </a:xfrm>
          <a:prstGeom prst="rect">
            <a:avLst/>
          </a:prstGeom>
        </p:spPr>
      </p:pic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451824" y="228600"/>
            <a:ext cx="8233450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D36294-2849-48A8-8531-5354CF3095D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64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049345"/>
            <a:ext cx="2667000" cy="5310187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7201" y="1049345"/>
            <a:ext cx="5484812" cy="5310187"/>
          </a:xfrm>
        </p:spPr>
        <p:txBody>
          <a:bodyPr/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defRPr sz="2200">
                <a:latin typeface="Times New Roman" pitchFamily="18" charset="0"/>
                <a:cs typeface="Times New Roman" pitchFamily="18" charset="0"/>
              </a:defRPr>
            </a:lvl1pPr>
            <a:lvl2pPr marL="231775" indent="-223838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2000">
                <a:latin typeface="Times New Roman" pitchFamily="18" charset="0"/>
                <a:cs typeface="Times New Roman" pitchFamily="18" charset="0"/>
              </a:defRPr>
            </a:lvl2pPr>
            <a:lvl3pPr marL="458788" indent="-233363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800">
                <a:latin typeface="Times New Roman" pitchFamily="18" charset="0"/>
                <a:cs typeface="Times New Roman" pitchFamily="18" charset="0"/>
              </a:defRPr>
            </a:lvl3pPr>
            <a:lvl4pPr marL="625475" indent="-160338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600">
                <a:latin typeface="Times New Roman" pitchFamily="18" charset="0"/>
                <a:cs typeface="Times New Roman" pitchFamily="18" charset="0"/>
              </a:defRPr>
            </a:lvl4pPr>
            <a:lvl5pPr marL="801688" indent="-174625">
              <a:lnSpc>
                <a:spcPct val="100000"/>
              </a:lnSpc>
              <a:spcBef>
                <a:spcPts val="300"/>
              </a:spcBef>
              <a:buFont typeface="Wingdings" pitchFamily="2" charset="2"/>
              <a:buChar char="§"/>
              <a:defRPr sz="14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1" name="Footer Placeholder 11"/>
          <p:cNvSpPr>
            <a:spLocks noGrp="1"/>
          </p:cNvSpPr>
          <p:nvPr>
            <p:ph type="ftr" sz="quarter" idx="13"/>
          </p:nvPr>
        </p:nvSpPr>
        <p:spPr>
          <a:xfrm>
            <a:off x="445473" y="6359576"/>
            <a:ext cx="4126528" cy="312739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Fisher – Beam-Halo Workshop</a:t>
            </a: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72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" y="722619"/>
            <a:ext cx="8685251" cy="202691"/>
          </a:xfrm>
          <a:prstGeom prst="rect">
            <a:avLst/>
          </a:prstGeom>
        </p:spPr>
      </p:pic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451824" y="228600"/>
            <a:ext cx="8233450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9" name="Slide Number Placeholder 7"/>
          <p:cNvSpPr txBox="1">
            <a:spLocks/>
          </p:cNvSpPr>
          <p:nvPr userDrawn="1"/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D36294-2849-48A8-8531-5354CF3095D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72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/>
            </a:r>
            <a:br>
              <a:rPr lang="en-CA" smtClean="0"/>
            </a:br>
            <a:r>
              <a:rPr lang="en-CA" smtClean="0"/>
              <a:t>***INSTRUCTIONS ON HOW TO APPLY IMAGE MASKING TO SLIDE LAYOUT***</a:t>
            </a:r>
            <a:br>
              <a:rPr lang="en-CA" smtClean="0"/>
            </a:br>
            <a:r>
              <a:rPr lang="en-CA" smtClean="0"/>
              <a:t>STEP 1: Click icon to insert image</a:t>
            </a:r>
            <a:br>
              <a:rPr lang="en-CA" smtClean="0"/>
            </a:br>
            <a:r>
              <a:rPr lang="en-CA" smtClean="0"/>
              <a:t>STEP 2: Once image is inserted, right-click image, and choose ‘Send to Back’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1824" y="228600"/>
            <a:ext cx="8233450" cy="457200"/>
          </a:xfrm>
        </p:spPr>
        <p:txBody>
          <a:bodyPr anchor="ctr"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9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A0CAE60D-2944-422C-8848-38D7628C327F}" type="datetime1">
              <a:rPr lang="en-US" altLang="en-US">
                <a:solidFill>
                  <a:srgbClr val="000000"/>
                </a:solidFill>
              </a:rPr>
              <a:pPr/>
              <a:t>9/16/2015</a:t>
            </a:fld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92DEF58-D605-45ED-A0A7-78058EB20F6E}" type="slidenum">
              <a:rPr lang="de-DE" altLang="en-US">
                <a:solidFill>
                  <a:srgbClr val="000000"/>
                </a:solidFill>
              </a:rPr>
              <a:pPr/>
              <a:t>‹#›</a:t>
            </a:fld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176136" name="Line 8"/>
          <p:cNvSpPr>
            <a:spLocks noChangeShapeType="1"/>
          </p:cNvSpPr>
          <p:nvPr/>
        </p:nvSpPr>
        <p:spPr bwMode="auto">
          <a:xfrm>
            <a:off x="685800" y="396875"/>
            <a:ext cx="73914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 type="non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0" rIns="91420" bIns="4571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76138" name="Picture 10" descr="HGF-mSchrift-kle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9" y="152452"/>
            <a:ext cx="423862" cy="54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139" name="Picture 11" descr="desy_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14300"/>
            <a:ext cx="5715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51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302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50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80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53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93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78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70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26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27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70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638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647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387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8287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79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180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615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398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499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164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80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35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90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64D15-8BB7-49C8-9586-75FF29BEB136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416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26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defRPr>
                <a:latin typeface="Arial" pitchFamily="34" charset="0"/>
                <a:cs typeface="Arial" pitchFamily="34" charset="0"/>
              </a:defRPr>
            </a:lvl2pPr>
            <a:lvl3pPr marL="1257300" indent="-342900">
              <a:tabLst/>
              <a:defRPr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942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21555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00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021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16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19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75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4697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03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0"/>
            <a:ext cx="19621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340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408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460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51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569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6946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1778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688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0917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360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8606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732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D4282-DBFE-4E8F-835E-C42BEBB2779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0BD31-F64F-470B-A2D1-465FEBE279D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776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90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64D15-8BB7-49C8-9586-75FF29BEB136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903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627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12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92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033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944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669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671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91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643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373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0901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6344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6965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342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843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504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44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115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914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160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067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442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0592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2215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754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940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696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5195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282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606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5983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946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946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160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</p:spPr>
        <p:txBody>
          <a:bodyPr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5811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03505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835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8759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8951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181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90493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1756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756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728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2810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070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</p:spPr>
        <p:txBody>
          <a:bodyPr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932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7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4428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4607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2964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3530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708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23069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464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09701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494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9725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</p:spPr>
        <p:txBody>
          <a:bodyPr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259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154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816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671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48992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7459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4306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26616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5365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861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3869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0753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</p:spPr>
        <p:txBody>
          <a:bodyPr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6507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09885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37733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026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5681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2120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80427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331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151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4032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7"/>
            <a:ext cx="7772400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3316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</p:spPr>
        <p:txBody>
          <a:bodyPr/>
          <a:lstStyle/>
          <a:p>
            <a:r>
              <a:rPr lang="fr-CH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66692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5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874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816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437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3632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8456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0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7876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98046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87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37925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6715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610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0893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7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0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0421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7397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6088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50496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2146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6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7221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6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12907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93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257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32342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8406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8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7499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6306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7115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99351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8094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21475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4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298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9501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3182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7186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65200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7128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1895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1966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3375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06915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9429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0463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0639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3678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98111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23332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067241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586" y="2553891"/>
            <a:ext cx="3147715" cy="3464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42457" y="2553891"/>
            <a:ext cx="3147715" cy="3464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44274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0783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52652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562540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691998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31545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99356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4207" y="0"/>
            <a:ext cx="1942207" cy="60186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7586" y="0"/>
            <a:ext cx="5719465" cy="601860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21992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20160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4281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78707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9719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78184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2153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2749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8587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76628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3171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742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3620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78374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4884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8043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3865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6753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76173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4660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54819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03954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54094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6360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0930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4139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2632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30714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639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87819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3045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417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8804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91676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2703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13462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92646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38254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7000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61122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4111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437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94923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561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9004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80818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59407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6935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6966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377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78859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36231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857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7394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37516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29434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4009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59949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19210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81667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52228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86925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6054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70419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38299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1414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41920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4633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16398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8096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6043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BC8C-B8C5-4E1A-83F1-338D30032FFE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47B83-ABC7-4D7C-BAA9-E095B04040C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271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7101-4C2C-46A7-A7F6-D1E9BD0A3CF5}" type="slidenum">
              <a:rPr lang="en-US" altLang="ja-JP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8560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D3A9C-9660-4D15-A9C8-782149258596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9F8AA-0A6A-48C8-8F12-FD2ED4088D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80493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3CC5-FEA4-4A08-AFBD-D5AB0D4C99AD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DDF47-C8C6-4137-B0F2-FF4A42D860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318629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0F6A6-163C-44F9-B775-E5D6210107C6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C2FDD-4993-42AF-BEED-CE4B29E0CA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7935444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F3B68-D108-4A07-8971-AB05C3A47F17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FFBE8-A190-4C08-985A-52E831D8C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608630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282E3-1124-445B-972B-10CDCF2FB36D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6802A-7AB6-4B37-BD86-B456CD2153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44437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AEC17-07F1-4B64-9A7E-7E5749741014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342F3-913E-45EB-9E83-433C192348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694265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3776A-0293-4520-A386-6BA2CDC2D8A5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E6C0A-8125-4F4C-B7CD-9721A1ECFA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709581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EFDFC-7A70-4C14-BBB0-C2EFFF3E5509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6727-5BF2-4B19-8B37-32470B53AD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78323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D984-A5BC-445D-A539-8DBA8EFDF7AF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681D8-7FDA-4623-8352-D0C69FAF6D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19081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FA58F-7658-41D8-88D0-27679AD4B687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5213A-26BD-45CE-8DB3-B9542496F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060585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F8D5-0A60-47E6-B018-AD9AFE9F3F5D}" type="datetimeFigureOut">
              <a:rPr lang="en-US" altLang="en-US"/>
              <a:pPr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C1967-A674-4E43-A27A-4BF98C28F4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25290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6005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defRPr>
                <a:latin typeface="Arial" pitchFamily="34" charset="0"/>
                <a:cs typeface="Arial" pitchFamily="34" charset="0"/>
              </a:defRPr>
            </a:lvl2pPr>
            <a:lvl3pPr marL="1257300" indent="-342900">
              <a:tabLst/>
              <a:defRPr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56345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876337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57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3706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49133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36611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030210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322450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0701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0"/>
            <a:ext cx="19621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340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5554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3310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defRPr>
                <a:latin typeface="Arial" pitchFamily="34" charset="0"/>
                <a:cs typeface="Arial" pitchFamily="34" charset="0"/>
              </a:defRPr>
            </a:lvl2pPr>
            <a:lvl3pPr marL="1257300" indent="-342900">
              <a:tabLst/>
              <a:defRPr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91451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40871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88348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438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64460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10894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8736841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9171002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76691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0"/>
            <a:ext cx="19621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340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40443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2503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defRPr>
                <a:latin typeface="Arial" pitchFamily="34" charset="0"/>
                <a:cs typeface="Arial" pitchFamily="34" charset="0"/>
              </a:defRPr>
            </a:lvl1pPr>
            <a:lvl2pPr marL="914400" indent="-457200">
              <a:defRPr>
                <a:latin typeface="Arial" pitchFamily="34" charset="0"/>
                <a:cs typeface="Arial" pitchFamily="34" charset="0"/>
              </a:defRPr>
            </a:lvl2pPr>
            <a:lvl3pPr marL="1257300" indent="-342900">
              <a:tabLst/>
              <a:defRPr>
                <a:latin typeface="Arial" pitchFamily="34" charset="0"/>
                <a:cs typeface="Arial" pitchFamily="34" charset="0"/>
              </a:defRPr>
            </a:lvl3pPr>
            <a:lvl4pPr marL="1714500" indent="-342900"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18207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3207507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9144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67859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2888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36323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62543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862083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48126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3462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0"/>
            <a:ext cx="196215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7340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6459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043851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2570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13915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2419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37384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5341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8754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52178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773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6026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57505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31298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2938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790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444603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85801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00597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9250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8670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82041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8492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9112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03959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7701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91062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976130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1417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43447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5843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00273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05758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1428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101086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87413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54957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51013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1800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47475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36058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4552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67695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9137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6716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6143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9777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737871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8842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9640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12507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06671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73390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89866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072605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851394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18488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21094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2552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6548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379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1447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7553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961229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01317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4639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769721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81775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158086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0465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8049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79088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824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70659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429248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81560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4633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240037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84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26" y="1243584"/>
            <a:ext cx="8109919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445473" y="6359526"/>
            <a:ext cx="4126528" cy="312738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7" name="Slide Number Placeholder 7"/>
          <p:cNvSpPr txBox="1">
            <a:spLocks/>
          </p:cNvSpPr>
          <p:nvPr userDrawn="1"/>
        </p:nvSpPr>
        <p:spPr>
          <a:xfrm>
            <a:off x="8261499" y="6359525"/>
            <a:ext cx="425302" cy="312738"/>
          </a:xfrm>
          <a:prstGeom prst="rect">
            <a:avLst/>
          </a:prstGeom>
        </p:spPr>
        <p:txBody>
          <a:bodyPr vert="horz" lIns="72000" tIns="57600" rIns="72000" bIns="45720" rtlCol="0" anchor="b"/>
          <a:lstStyle>
            <a:lvl1pPr marL="0" algn="r" defTabSz="914400" rtl="0" eaLnBrk="1" latinLnBrk="0" hangingPunct="1">
              <a:defRPr lang="en-US" sz="1100" b="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D36294-2849-48A8-8531-5354CF3095D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5" r:id="rId3"/>
    <p:sldLayoutId id="2147483676" r:id="rId4"/>
    <p:sldLayoutId id="2147483674" r:id="rId5"/>
    <p:sldLayoutId id="2147483671" r:id="rId6"/>
    <p:sldLayoutId id="2147483672" r:id="rId7"/>
    <p:sldLayoutId id="2147483673" r:id="rId8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bg2"/>
        </a:buClr>
        <a:buSzPct val="100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3838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77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0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33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7892510" y="166739"/>
            <a:ext cx="184690" cy="21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0" tIns="45710" rIns="91420" bIns="4571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sz="800" b="1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1039" name="Picture 15" descr="HGF-mSchrift-klei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9" y="152452"/>
            <a:ext cx="423862" cy="54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esy_lo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14300"/>
            <a:ext cx="5715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16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D4282-DBFE-4E8F-835E-C42BEBB27793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0BD31-F64F-470B-A2D1-465FEBE279D5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8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71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144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66800" y="6553200"/>
            <a:ext cx="647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Halo, </a:t>
            </a:r>
            <a:r>
              <a:rPr lang="en-US" sz="800" i="1" dirty="0" err="1" smtClean="0">
                <a:solidFill>
                  <a:srgbClr val="FFFFFF"/>
                </a:solidFill>
                <a:latin typeface="Arial" charset="0"/>
              </a:rPr>
              <a:t>SLAC</a:t>
            </a: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255330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95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D4282-DBFE-4E8F-835E-C42BEBB27793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0BD31-F64F-470B-A2D1-465FEBE279D5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0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0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30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C83C-387E-480B-A32F-F67D65C73FD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16/09/2015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0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E82-1513-4457-8192-E22807A12EAB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5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87"/>
            <a:ext cx="8229600" cy="594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" y="6601376"/>
            <a:ext cx="894215" cy="2586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015" y="6603345"/>
            <a:ext cx="1354667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01324"/>
            <a:ext cx="2133600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3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87"/>
            <a:ext cx="8229600" cy="594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" y="6601376"/>
            <a:ext cx="894215" cy="2586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015" y="6603345"/>
            <a:ext cx="1354667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01324"/>
            <a:ext cx="2133600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1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87"/>
            <a:ext cx="8229600" cy="594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" y="6601376"/>
            <a:ext cx="894215" cy="2586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015" y="6603345"/>
            <a:ext cx="1354667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01324"/>
            <a:ext cx="2133600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85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87"/>
            <a:ext cx="8229600" cy="594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" y="6601376"/>
            <a:ext cx="894215" cy="2586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015" y="6603345"/>
            <a:ext cx="1354667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01324"/>
            <a:ext cx="2133600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0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0" y="-2454"/>
            <a:ext cx="9133225" cy="443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4287"/>
            <a:ext cx="8229600" cy="594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0" y="6601376"/>
            <a:ext cx="894215" cy="2586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015" y="6603345"/>
            <a:ext cx="1354667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457200"/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601324"/>
            <a:ext cx="2133600" cy="256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7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8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8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8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52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2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BFB25-4E78-41BB-8B5C-CFC1A6169B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235FB-85F5-45E5-83B6-3B3081B14B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2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7586" y="0"/>
            <a:ext cx="7768828" cy="198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Arial Bold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6" y="2553891"/>
            <a:ext cx="6402586" cy="346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Arial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Arial" charset="0"/>
              </a:rPr>
              <a:t>Second level</a:t>
            </a:r>
          </a:p>
          <a:p>
            <a:pPr lvl="2"/>
            <a:r>
              <a:rPr lang="en-US" altLang="en-US" smtClean="0">
                <a:sym typeface="Arial" charset="0"/>
              </a:rPr>
              <a:t>Third level</a:t>
            </a:r>
          </a:p>
          <a:p>
            <a:pPr lvl="3"/>
            <a:r>
              <a:rPr lang="en-US" altLang="en-US" smtClean="0">
                <a:sym typeface="Arial" charset="0"/>
              </a:rPr>
              <a:t>Fourth level</a:t>
            </a:r>
          </a:p>
          <a:p>
            <a:pPr lvl="4"/>
            <a:r>
              <a:rPr lang="en-US" altLang="en-US" smtClean="0">
                <a:sym typeface="Arial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33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+mj-lt"/>
          <a:ea typeface="+mj-ea"/>
          <a:cs typeface="+mj-cs"/>
          <a:sym typeface="Arial Bold" charset="0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2400">
          <a:solidFill>
            <a:srgbClr val="A4001D"/>
          </a:solidFill>
          <a:latin typeface="Arial Bold" charset="0"/>
          <a:ea typeface="ヒラギノ角ゴ ProN W6" charset="0"/>
          <a:cs typeface="ヒラギノ角ゴ ProN W6" charset="0"/>
          <a:sym typeface="Arial Bold" charset="0"/>
        </a:defRPr>
      </a:lvl9pPr>
    </p:titleStyle>
    <p:bodyStyle>
      <a:lvl1pPr algn="l" rtl="0" fontAlgn="base">
        <a:lnSpc>
          <a:spcPct val="120000"/>
        </a:lnSpc>
        <a:spcBef>
          <a:spcPts val="281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510091" algn="ctr" rtl="0" fontAlgn="base">
        <a:lnSpc>
          <a:spcPct val="120000"/>
        </a:lnSpc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848290" algn="ctr" rtl="0" fontAlgn="base">
        <a:lnSpc>
          <a:spcPct val="120000"/>
        </a:lnSpc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1196536" algn="ctr" rtl="0" fontAlgn="base">
        <a:lnSpc>
          <a:spcPct val="120000"/>
        </a:lnSpc>
        <a:spcBef>
          <a:spcPct val="0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1534736" algn="ctr" rtl="0" fontAlgn="base">
        <a:lnSpc>
          <a:spcPct val="120000"/>
        </a:lnSpc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1856193" algn="ctr" rtl="0" fontAlgn="base">
        <a:lnSpc>
          <a:spcPct val="120000"/>
        </a:lnSpc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177650" algn="ctr" rtl="0" fontAlgn="base">
        <a:lnSpc>
          <a:spcPct val="120000"/>
        </a:lnSpc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2499108" algn="ctr" rtl="0" fontAlgn="base">
        <a:lnSpc>
          <a:spcPct val="120000"/>
        </a:lnSpc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2820565" algn="ctr" rtl="0" fontAlgn="base">
        <a:lnSpc>
          <a:spcPct val="120000"/>
        </a:lnSpc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9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8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55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56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8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BC8C-B8C5-4E1A-83F1-338D30032FFE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47B83-ABC7-4D7C-BAA9-E095B04040CD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0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557118-7348-4826-B568-D793EA315147}" type="datetimeFigureOut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9/16/2015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2290EB-759E-48AB-90E9-EC77B978646D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5785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71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144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66800" y="6553200"/>
            <a:ext cx="647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Halo , </a:t>
            </a:r>
            <a:r>
              <a:rPr lang="en-US" sz="800" i="1" dirty="0" err="1" smtClean="0">
                <a:solidFill>
                  <a:srgbClr val="FFFFFF"/>
                </a:solidFill>
                <a:latin typeface="Arial" charset="0"/>
              </a:rPr>
              <a:t>SLAC</a:t>
            </a: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121223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95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71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144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66800" y="6553200"/>
            <a:ext cx="647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Halo , </a:t>
            </a:r>
            <a:r>
              <a:rPr lang="en-US" sz="800" i="1" dirty="0" err="1" smtClean="0">
                <a:solidFill>
                  <a:srgbClr val="FFFFFF"/>
                </a:solidFill>
                <a:latin typeface="Arial" charset="0"/>
              </a:rPr>
              <a:t>SLAC</a:t>
            </a: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235074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95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71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9144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66800" y="6553200"/>
            <a:ext cx="6477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Halo , </a:t>
            </a:r>
            <a:r>
              <a:rPr lang="en-US" sz="800" i="1" dirty="0" err="1" smtClean="0">
                <a:solidFill>
                  <a:srgbClr val="FFFFFF"/>
                </a:solidFill>
                <a:latin typeface="Arial" charset="0"/>
              </a:rPr>
              <a:t>SLAC</a:t>
            </a:r>
            <a:r>
              <a:rPr lang="en-US" sz="800" i="1" dirty="0" smtClean="0">
                <a:solidFill>
                  <a:srgbClr val="FFFFFF"/>
                </a:solidFill>
                <a:latin typeface="Arial" charset="0"/>
              </a:rPr>
              <a:t>, 2014</a:t>
            </a:r>
          </a:p>
        </p:txBody>
      </p:sp>
    </p:spTree>
    <p:extLst>
      <p:ext uri="{BB962C8B-B14F-4D97-AF65-F5344CB8AC3E}">
        <p14:creationId xmlns:p14="http://schemas.microsoft.com/office/powerpoint/2010/main" val="139822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0">
          <a:solidFill>
            <a:srgbClr val="000095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8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24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0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0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42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41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00"/>
            </a:gs>
            <a:gs pos="84000">
              <a:schemeClr val="tx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F0F1BE7-FEFC-2647-8750-7E2682CD418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7FFD42C-0988-B34B-A13D-D9C7E8F36A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48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 cap="none" spc="0">
          <a:ln w="1905"/>
          <a:solidFill>
            <a:srgbClr val="0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7.tiff"/><Relationship Id="rId5" Type="http://schemas.openxmlformats.org/officeDocument/2006/relationships/image" Target="../media/image46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15.xml"/><Relationship Id="rId4" Type="http://schemas.openxmlformats.org/officeDocument/2006/relationships/image" Target="../media/image5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7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5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3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5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5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66.xml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6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26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3.png"/><Relationship Id="rId5" Type="http://schemas.openxmlformats.org/officeDocument/2006/relationships/image" Target="../media/image81.png"/><Relationship Id="rId4" Type="http://schemas.openxmlformats.org/officeDocument/2006/relationships/oleObject" Target="../embeddings/oleObject4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image" Target="../media/image86.emf"/><Relationship Id="rId7" Type="http://schemas.openxmlformats.org/officeDocument/2006/relationships/image" Target="../media/image90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66.xml"/><Relationship Id="rId6" Type="http://schemas.openxmlformats.org/officeDocument/2006/relationships/image" Target="../media/image89.emf"/><Relationship Id="rId5" Type="http://schemas.openxmlformats.org/officeDocument/2006/relationships/image" Target="../media/image88.emf"/><Relationship Id="rId4" Type="http://schemas.openxmlformats.org/officeDocument/2006/relationships/image" Target="../media/image87.emf"/><Relationship Id="rId9" Type="http://schemas.openxmlformats.org/officeDocument/2006/relationships/image" Target="../media/image92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6.xml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7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6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11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9.xml"/><Relationship Id="rId4" Type="http://schemas.openxmlformats.org/officeDocument/2006/relationships/image" Target="../media/image1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9.xml"/><Relationship Id="rId4" Type="http://schemas.openxmlformats.org/officeDocument/2006/relationships/image" Target="../media/image1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6.xml"/><Relationship Id="rId6" Type="http://schemas.openxmlformats.org/officeDocument/2006/relationships/image" Target="../media/image120.jpeg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3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4.xml"/><Relationship Id="rId4" Type="http://schemas.openxmlformats.org/officeDocument/2006/relationships/image" Target="../media/image12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5.xml"/><Relationship Id="rId4" Type="http://schemas.openxmlformats.org/officeDocument/2006/relationships/image" Target="../media/image12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slideLayout" Target="../slideLayouts/slideLayout365.xml"/><Relationship Id="rId7" Type="http://schemas.openxmlformats.org/officeDocument/2006/relationships/image" Target="../media/image130.jpeg"/><Relationship Id="rId2" Type="http://schemas.openxmlformats.org/officeDocument/2006/relationships/video" Target="file:///C:\Documents%20and%20Settings\Sandrine%20Thomas\My%20Documents\work_files\These\Presentation\closeloop.mpeg" TargetMode="External"/><Relationship Id="rId1" Type="http://schemas.microsoft.com/office/2007/relationships/media" Target="file:///C:\Documents%20and%20Settings\Sandrine%20Thomas\My%20Documents\work_files\These\Presentation\closeloop.mpeg" TargetMode="External"/><Relationship Id="rId6" Type="http://schemas.openxmlformats.org/officeDocument/2006/relationships/image" Target="../media/image129.jpeg"/><Relationship Id="rId5" Type="http://schemas.openxmlformats.org/officeDocument/2006/relationships/image" Target="../media/image128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12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slideLayout" Target="../slideLayouts/slideLayout365.xml"/><Relationship Id="rId7" Type="http://schemas.openxmlformats.org/officeDocument/2006/relationships/image" Target="../media/image130.jpeg"/><Relationship Id="rId2" Type="http://schemas.openxmlformats.org/officeDocument/2006/relationships/video" Target="file:///C:\Documents%20and%20Settings\Sandrine%20Thomas\My%20Documents\work_files\These\Presentation\closeloop.mpeg" TargetMode="External"/><Relationship Id="rId1" Type="http://schemas.microsoft.com/office/2007/relationships/media" Target="file:///C:\Documents%20and%20Settings\Sandrine%20Thomas\My%20Documents\work_files\These\Presentation\closeloop.mpeg" TargetMode="External"/><Relationship Id="rId6" Type="http://schemas.openxmlformats.org/officeDocument/2006/relationships/image" Target="../media/image129.jpeg"/><Relationship Id="rId5" Type="http://schemas.openxmlformats.org/officeDocument/2006/relationships/image" Target="../media/image128.png"/><Relationship Id="rId4" Type="http://schemas.openxmlformats.org/officeDocument/2006/relationships/notesSlide" Target="../notesSlides/notesSlide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7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47383" y="474663"/>
            <a:ext cx="8008937" cy="1517649"/>
          </a:xfrm>
        </p:spPr>
        <p:txBody>
          <a:bodyPr anchor="t"/>
          <a:lstStyle/>
          <a:p>
            <a:pPr algn="ctr"/>
            <a:r>
              <a:rPr lang="en-US" sz="2800" dirty="0" smtClean="0"/>
              <a:t>Summary of the 2014</a:t>
            </a:r>
            <a:r>
              <a:rPr lang="en-US" sz="3200" dirty="0" smtClean="0">
                <a:solidFill>
                  <a:schemeClr val="bg2"/>
                </a:solidFill>
              </a:rPr>
              <a:t/>
            </a:r>
            <a:br>
              <a:rPr lang="en-US" sz="3200" dirty="0" smtClean="0">
                <a:solidFill>
                  <a:schemeClr val="bg2"/>
                </a:solidFill>
              </a:rPr>
            </a:br>
            <a:r>
              <a:rPr lang="en-US" sz="3600" dirty="0" smtClean="0">
                <a:solidFill>
                  <a:schemeClr val="bg2"/>
                </a:solidFill>
              </a:rPr>
              <a:t>Beam-Halo </a:t>
            </a:r>
            <a:r>
              <a:rPr lang="en-US" sz="3600" smtClean="0">
                <a:solidFill>
                  <a:schemeClr val="bg2"/>
                </a:solidFill>
              </a:rPr>
              <a:t>Monitoring Workshop</a:t>
            </a:r>
            <a:br>
              <a:rPr lang="en-US" sz="3600" smtClean="0">
                <a:solidFill>
                  <a:schemeClr val="bg2"/>
                </a:solidFill>
              </a:rPr>
            </a:br>
            <a:r>
              <a:rPr lang="en-US" sz="1800" b="0" smtClean="0"/>
              <a:t>SLAC, 19 September 2014</a:t>
            </a:r>
            <a:endParaRPr lang="en-CA" sz="1800" b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517775" y="4724399"/>
            <a:ext cx="4113213" cy="987425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en-CA" sz="1800" smtClean="0"/>
              <a:t>IBIC 2015, Melbourne</a:t>
            </a:r>
            <a:endParaRPr lang="en-CA" sz="1800" dirty="0" smtClean="0"/>
          </a:p>
          <a:p>
            <a:pPr algn="ctr">
              <a:spcAft>
                <a:spcPts val="0"/>
              </a:spcAft>
            </a:pPr>
            <a:r>
              <a:rPr lang="en-CA" sz="1800" dirty="0" smtClean="0"/>
              <a:t>2015 September 17</a:t>
            </a:r>
            <a:endParaRPr lang="en-CA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7200" y="3425825"/>
            <a:ext cx="8229600" cy="837906"/>
          </a:xfrm>
        </p:spPr>
        <p:txBody>
          <a:bodyPr/>
          <a:lstStyle/>
          <a:p>
            <a:pPr algn="ctr"/>
            <a:r>
              <a:rPr lang="en-CA" sz="2400" smtClean="0"/>
              <a:t>Alan Fisher</a:t>
            </a:r>
            <a:endParaRPr lang="en-CA" sz="2400" dirty="0" smtClean="0"/>
          </a:p>
          <a:p>
            <a:pPr algn="ctr"/>
            <a:r>
              <a:rPr lang="en-CA" sz="2000" dirty="0" smtClean="0"/>
              <a:t>SLAC National Accelerator Laboratory</a:t>
            </a:r>
            <a:endParaRPr lang="en-CA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882050"/>
            <a:ext cx="1828800" cy="790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905000"/>
            <a:ext cx="3657600" cy="129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Background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/>
              <a:t>One-day workshop at SLAC following IBIC 2014 in nearby Monterey.</a:t>
            </a:r>
          </a:p>
          <a:p>
            <a:pPr lvl="2"/>
            <a:r>
              <a:rPr lang="en-US"/>
              <a:t>39 registrants</a:t>
            </a:r>
          </a:p>
          <a:p>
            <a:pPr lvl="2"/>
            <a:r>
              <a:rPr lang="en-US"/>
              <a:t>11 talks</a:t>
            </a:r>
          </a:p>
          <a:p>
            <a:pPr lvl="3"/>
            <a:r>
              <a:rPr lang="en-US"/>
              <a:t>All slides are posted on-line at the workshop site at SLAC</a:t>
            </a:r>
          </a:p>
          <a:p>
            <a:pPr lvl="1"/>
            <a:r>
              <a:rPr lang="en-US" smtClean="0"/>
              <a:t>Organizers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Alan Fisher, SLAC</a:t>
            </a:r>
            <a:endParaRPr lang="en-US" dirty="0"/>
          </a:p>
          <a:p>
            <a:pPr lvl="2"/>
            <a:r>
              <a:rPr lang="en-US" dirty="0" smtClean="0"/>
              <a:t>Rhodri Jones, CERN</a:t>
            </a:r>
          </a:p>
          <a:p>
            <a:pPr lvl="2"/>
            <a:r>
              <a:rPr lang="en-US" dirty="0" smtClean="0"/>
              <a:t>Hermann Schmickler, CERN</a:t>
            </a:r>
          </a:p>
          <a:p>
            <a:pPr lvl="1"/>
            <a:endParaRPr lang="en-US" sz="2400"/>
          </a:p>
          <a:p>
            <a:pPr lvl="1"/>
            <a:r>
              <a:rPr lang="en-US" smtClean="0"/>
              <a:t>Motivations</a:t>
            </a:r>
          </a:p>
          <a:p>
            <a:pPr lvl="2"/>
            <a:r>
              <a:rPr lang="en-US" smtClean="0"/>
              <a:t>Avoiding </a:t>
            </a:r>
            <a:r>
              <a:rPr lang="en-US" dirty="0" smtClean="0"/>
              <a:t>damage from beam </a:t>
            </a:r>
            <a:r>
              <a:rPr lang="en-US" smtClean="0"/>
              <a:t>halo in machines such as:</a:t>
            </a:r>
            <a:endParaRPr lang="en-US" dirty="0" smtClean="0"/>
          </a:p>
          <a:p>
            <a:pPr lvl="3"/>
            <a:r>
              <a:rPr lang="en-US" dirty="0" smtClean="0"/>
              <a:t>The LHC high-luminosity upgrade at CERN</a:t>
            </a:r>
          </a:p>
          <a:p>
            <a:pPr lvl="3"/>
            <a:r>
              <a:rPr lang="en-US" smtClean="0"/>
              <a:t>LCLS-2 at SLAC (1-MHz </a:t>
            </a:r>
            <a:r>
              <a:rPr lang="en-US"/>
              <a:t>beam </a:t>
            </a:r>
            <a:r>
              <a:rPr lang="en-US" smtClean="0"/>
              <a:t>with CW superconducting RF) </a:t>
            </a:r>
          </a:p>
          <a:p>
            <a:pPr lvl="1"/>
            <a:r>
              <a:rPr lang="en-US" smtClean="0"/>
              <a:t>Objectives</a:t>
            </a:r>
            <a:endParaRPr lang="en-US" dirty="0" smtClean="0"/>
          </a:p>
          <a:p>
            <a:pPr lvl="2"/>
            <a:r>
              <a:rPr lang="en-US" smtClean="0"/>
              <a:t>Measure </a:t>
            </a:r>
            <a:r>
              <a:rPr lang="en-US" dirty="0" smtClean="0"/>
              <a:t>a halo density ≤ 10</a:t>
            </a:r>
            <a:r>
              <a:rPr lang="en-US" baseline="30000" dirty="0" smtClean="0"/>
              <a:t>6</a:t>
            </a:r>
            <a:r>
              <a:rPr lang="en-US" dirty="0" smtClean="0"/>
              <a:t> below </a:t>
            </a:r>
            <a:r>
              <a:rPr lang="en-US" smtClean="0"/>
              <a:t>density of the </a:t>
            </a:r>
            <a:r>
              <a:rPr lang="en-US" dirty="0" smtClean="0"/>
              <a:t>bunch core</a:t>
            </a:r>
          </a:p>
          <a:p>
            <a:pPr lvl="2"/>
            <a:r>
              <a:rPr lang="en-US" smtClean="0"/>
              <a:t>Observe </a:t>
            </a:r>
            <a:r>
              <a:rPr lang="en-US" dirty="0" smtClean="0"/>
              <a:t>halo </a:t>
            </a:r>
            <a:r>
              <a:rPr lang="en-US" smtClean="0"/>
              <a:t>reduction as collimation is changed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 smtClean="0"/>
              <a:t>The program was divided into three sessions:</a:t>
            </a:r>
          </a:p>
          <a:p>
            <a:pPr lvl="2"/>
            <a:r>
              <a:rPr lang="en-US" dirty="0" smtClean="0"/>
              <a:t>Invasive techniques</a:t>
            </a:r>
          </a:p>
          <a:p>
            <a:pPr lvl="2"/>
            <a:r>
              <a:rPr lang="en-US" smtClean="0"/>
              <a:t>Non-invasive, non-optical techniques </a:t>
            </a:r>
            <a:r>
              <a:rPr lang="en-US" dirty="0" smtClean="0"/>
              <a:t>with gas or electrons</a:t>
            </a:r>
          </a:p>
          <a:p>
            <a:pPr lvl="2"/>
            <a:r>
              <a:rPr lang="en-US" dirty="0" smtClean="0"/>
              <a:t>Optical techniques</a:t>
            </a:r>
          </a:p>
          <a:p>
            <a:pPr lvl="1"/>
            <a:r>
              <a:rPr lang="en-US" dirty="0" smtClean="0"/>
              <a:t>Halo measurements were considered in:</a:t>
            </a:r>
          </a:p>
          <a:p>
            <a:pPr lvl="2"/>
            <a:r>
              <a:rPr lang="en-US" dirty="0" smtClean="0"/>
              <a:t>Electron </a:t>
            </a:r>
            <a:r>
              <a:rPr lang="en-US" dirty="0" err="1" smtClean="0"/>
              <a:t>linacs</a:t>
            </a:r>
            <a:r>
              <a:rPr lang="en-US" dirty="0" smtClean="0"/>
              <a:t> (x-ray FELs)</a:t>
            </a:r>
          </a:p>
          <a:p>
            <a:pPr lvl="2"/>
            <a:r>
              <a:rPr lang="en-US" dirty="0" smtClean="0"/>
              <a:t>Electron storage rings</a:t>
            </a:r>
          </a:p>
          <a:p>
            <a:pPr lvl="2"/>
            <a:r>
              <a:rPr lang="en-US" dirty="0" smtClean="0"/>
              <a:t>Proton storage rings (</a:t>
            </a:r>
            <a:r>
              <a:rPr lang="en-US" smtClean="0"/>
              <a:t>LHC)</a:t>
            </a:r>
          </a:p>
          <a:p>
            <a:pPr lvl="2"/>
            <a:endParaRPr lang="en-US"/>
          </a:p>
          <a:p>
            <a:pPr lvl="1"/>
            <a:r>
              <a:rPr lang="en-US" smtClean="0"/>
              <a:t>I will show highlights from all the presentations.</a:t>
            </a:r>
          </a:p>
          <a:p>
            <a:pPr lvl="2"/>
            <a:r>
              <a:rPr lang="en-US" smtClean="0"/>
              <a:t>Original slides where possible</a:t>
            </a:r>
          </a:p>
          <a:p>
            <a:pPr lvl="2"/>
            <a:r>
              <a:rPr lang="en-US" smtClean="0"/>
              <a:t>Some compression and reformatting to fit into today’s schedule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9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565" y="957263"/>
            <a:ext cx="6236871" cy="5486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Program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6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4" name="Text Box 6"/>
          <p:cNvSpPr txBox="1">
            <a:spLocks noChangeArrowheads="1"/>
          </p:cNvSpPr>
          <p:nvPr/>
        </p:nvSpPr>
        <p:spPr bwMode="auto">
          <a:xfrm>
            <a:off x="5284788" y="155627"/>
            <a:ext cx="2819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1000" b="1">
                <a:solidFill>
                  <a:srgbClr val="0099CC"/>
                </a:solidFill>
              </a:rPr>
              <a:t> Deutsches Elektronen Synchrotron DESY</a:t>
            </a:r>
            <a:endParaRPr lang="en-US" altLang="en-US" sz="1000" b="1">
              <a:solidFill>
                <a:srgbClr val="0099CC"/>
              </a:solidFill>
            </a:endParaRPr>
          </a:p>
        </p:txBody>
      </p:sp>
      <p:sp>
        <p:nvSpPr>
          <p:cNvPr id="432136" name="Rectangle 8"/>
          <p:cNvSpPr>
            <a:spLocks noChangeArrowheads="1"/>
          </p:cNvSpPr>
          <p:nvPr/>
        </p:nvSpPr>
        <p:spPr bwMode="auto">
          <a:xfrm>
            <a:off x="152400" y="533400"/>
            <a:ext cx="8991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25400" indent="-25400" algn="ctr">
              <a:defRPr sz="4400">
                <a:solidFill>
                  <a:schemeClr val="tx2"/>
                </a:solidFill>
                <a:latin typeface="Comic Sans MS" pitchFamily="66" charset="0"/>
              </a:defRPr>
            </a:lvl1pPr>
            <a:lvl2pPr marL="25400" indent="-25400" algn="ctr">
              <a:defRPr sz="4400">
                <a:solidFill>
                  <a:schemeClr val="tx2"/>
                </a:solidFill>
                <a:latin typeface="Comic Sans MS" pitchFamily="66" charset="0"/>
              </a:defRPr>
            </a:lvl2pPr>
            <a:lvl3pPr marL="25400" indent="-25400" algn="ctr">
              <a:defRPr sz="4400">
                <a:solidFill>
                  <a:schemeClr val="tx2"/>
                </a:solidFill>
                <a:latin typeface="Comic Sans MS" pitchFamily="66" charset="0"/>
              </a:defRPr>
            </a:lvl3pPr>
            <a:lvl4pPr marL="25400" indent="-25400" algn="ctr">
              <a:defRPr sz="4400">
                <a:solidFill>
                  <a:schemeClr val="tx2"/>
                </a:solidFill>
                <a:latin typeface="Comic Sans MS" pitchFamily="66" charset="0"/>
              </a:defRPr>
            </a:lvl4pPr>
            <a:lvl5pPr marL="25400" indent="-25400" algn="ctr">
              <a:defRPr sz="4400">
                <a:solidFill>
                  <a:schemeClr val="tx2"/>
                </a:solidFill>
                <a:latin typeface="Comic Sans MS" pitchFamily="66" charset="0"/>
              </a:defRPr>
            </a:lvl5pPr>
            <a:lvl6pPr marL="482600" indent="-25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6pPr>
            <a:lvl7pPr marL="939800" indent="-25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7pPr>
            <a:lvl8pPr marL="1397000" indent="-25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8pPr>
            <a:lvl9pPr marL="1854200" indent="-25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rgbClr val="0000CC"/>
                </a:solidFill>
              </a:rPr>
              <a:t>Halo </a:t>
            </a:r>
            <a:r>
              <a:rPr lang="en-GB" altLang="en-US" dirty="0" smtClean="0">
                <a:solidFill>
                  <a:srgbClr val="0000CC"/>
                </a:solidFill>
              </a:rPr>
              <a:t>Monitoring</a:t>
            </a:r>
            <a:r>
              <a:rPr lang="en-GB" altLang="en-US" dirty="0">
                <a:solidFill>
                  <a:srgbClr val="0000CC"/>
                </a:solidFill>
              </a:rPr>
              <a:t/>
            </a:r>
            <a:br>
              <a:rPr lang="en-GB" altLang="en-US" dirty="0">
                <a:solidFill>
                  <a:srgbClr val="0000CC"/>
                </a:solidFill>
              </a:rPr>
            </a:br>
            <a:r>
              <a:rPr lang="en-GB" altLang="en-US" sz="2800" dirty="0">
                <a:solidFill>
                  <a:srgbClr val="0000CC"/>
                </a:solidFill>
              </a:rPr>
              <a:t>= Very High Dynamic Beam Profile Measurements;</a:t>
            </a:r>
            <a:br>
              <a:rPr lang="en-GB" altLang="en-US" sz="2800" dirty="0">
                <a:solidFill>
                  <a:srgbClr val="0000CC"/>
                </a:solidFill>
              </a:rPr>
            </a:br>
            <a:r>
              <a:rPr lang="en-GB" altLang="en-US" sz="2800" dirty="0">
                <a:solidFill>
                  <a:srgbClr val="0000CC"/>
                </a:solidFill>
              </a:rPr>
              <a:t>Transversal </a:t>
            </a:r>
            <a:r>
              <a:rPr lang="en-GB" altLang="en-US" sz="2800" dirty="0" smtClean="0">
                <a:solidFill>
                  <a:srgbClr val="0000CC"/>
                </a:solidFill>
              </a:rPr>
              <a:t>(and Longitudinal)</a:t>
            </a:r>
            <a:r>
              <a:rPr lang="en-GB" altLang="en-US" sz="2800" dirty="0">
                <a:solidFill>
                  <a:srgbClr val="0000CC"/>
                </a:solidFill>
              </a:rPr>
              <a:t/>
            </a:r>
            <a:br>
              <a:rPr lang="en-GB" altLang="en-US" sz="2800" dirty="0">
                <a:solidFill>
                  <a:srgbClr val="0000CC"/>
                </a:solidFill>
              </a:rPr>
            </a:br>
            <a:endParaRPr lang="en-US" altLang="en-US" sz="1600" dirty="0">
              <a:solidFill>
                <a:srgbClr val="0000CC"/>
              </a:solidFill>
            </a:endParaRPr>
          </a:p>
        </p:txBody>
      </p:sp>
      <p:sp>
        <p:nvSpPr>
          <p:cNvPr id="432137" name="Text Box 9"/>
          <p:cNvSpPr txBox="1">
            <a:spLocks noChangeArrowheads="1"/>
          </p:cNvSpPr>
          <p:nvPr/>
        </p:nvSpPr>
        <p:spPr bwMode="auto">
          <a:xfrm>
            <a:off x="2895600" y="3200400"/>
            <a:ext cx="3810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de-DE" altLang="en-US" sz="1600">
                <a:solidFill>
                  <a:srgbClr val="0000FF"/>
                </a:solidFill>
              </a:rPr>
              <a:t>Kay Wittenburg, DESY, MDI</a:t>
            </a:r>
          </a:p>
        </p:txBody>
      </p:sp>
      <p:sp>
        <p:nvSpPr>
          <p:cNvPr id="432140" name="Text Box 12"/>
          <p:cNvSpPr txBox="1">
            <a:spLocks noChangeArrowheads="1"/>
          </p:cNvSpPr>
          <p:nvPr/>
        </p:nvSpPr>
        <p:spPr bwMode="auto">
          <a:xfrm>
            <a:off x="3048026" y="6400800"/>
            <a:ext cx="275938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de-DE" altLang="en-US" sz="1400">
                <a:solidFill>
                  <a:srgbClr val="0000FF"/>
                </a:solidFill>
              </a:rPr>
              <a:t>Kay.Wittenburg@desy.de</a:t>
            </a:r>
            <a:endParaRPr lang="de-DE" altLang="en-US" sz="140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4114800"/>
            <a:ext cx="678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Many slides from: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Beam </a:t>
            </a:r>
            <a:r>
              <a:rPr lang="en-US" dirty="0">
                <a:solidFill>
                  <a:srgbClr val="000000"/>
                </a:solidFill>
              </a:rPr>
              <a:t>halo and bunch purity </a:t>
            </a:r>
            <a:r>
              <a:rPr lang="en-US" dirty="0" smtClean="0">
                <a:solidFill>
                  <a:srgbClr val="000000"/>
                </a:solidFill>
              </a:rPr>
              <a:t>monitoring, CAS 2008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Overview of Recent Halo Diagnosis and Non-</a:t>
            </a:r>
            <a:r>
              <a:rPr lang="en-US" dirty="0" err="1" smtClean="0">
                <a:solidFill>
                  <a:srgbClr val="000000"/>
                </a:solidFill>
              </a:rPr>
              <a:t>Destrucive</a:t>
            </a:r>
            <a:r>
              <a:rPr lang="en-US" dirty="0" smtClean="0">
                <a:solidFill>
                  <a:srgbClr val="000000"/>
                </a:solidFill>
              </a:rPr>
              <a:t> Beam Profile Monitoring, </a:t>
            </a:r>
            <a:r>
              <a:rPr lang="en-GB" dirty="0" smtClean="0">
                <a:solidFill>
                  <a:srgbClr val="000000"/>
                </a:solidFill>
              </a:rPr>
              <a:t>HB2006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0000"/>
                </a:solidFill>
              </a:rPr>
              <a:t>see what’s new…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30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838200"/>
            <a:ext cx="4627562" cy="4267200"/>
          </a:xfrm>
        </p:spPr>
        <p:txBody>
          <a:bodyPr/>
          <a:lstStyle/>
          <a:p>
            <a:pPr marL="88900" indent="12700">
              <a:lnSpc>
                <a:spcPct val="90000"/>
              </a:lnSpc>
            </a:pPr>
            <a:r>
              <a:rPr lang="en-US" altLang="en-US" sz="2000" b="1" u="sng" dirty="0"/>
              <a:t>Sources of halo are:</a:t>
            </a:r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space </a:t>
            </a:r>
            <a:r>
              <a:rPr lang="en-US" altLang="en-US" sz="1800" dirty="0" smtClean="0"/>
              <a:t>charge forces of the beam</a:t>
            </a:r>
            <a:endParaRPr lang="en-US" altLang="en-US" sz="1800" dirty="0"/>
          </a:p>
          <a:p>
            <a:pPr marL="617538" lvl="1">
              <a:lnSpc>
                <a:spcPct val="90000"/>
              </a:lnSpc>
            </a:pPr>
            <a:r>
              <a:rPr lang="en-US" altLang="en-US" sz="1800" dirty="0" smtClean="0"/>
              <a:t>Mismatch of beam with </a:t>
            </a:r>
            <a:r>
              <a:rPr lang="en-US" altLang="en-US" sz="1800" dirty="0" err="1" smtClean="0"/>
              <a:t>accel</a:t>
            </a:r>
            <a:r>
              <a:rPr lang="en-US" altLang="en-US" sz="1800" dirty="0" smtClean="0"/>
              <a:t>. optics </a:t>
            </a:r>
            <a:endParaRPr lang="en-US" altLang="en-US" sz="1800" dirty="0"/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beam </a:t>
            </a:r>
            <a:r>
              <a:rPr lang="en-US" altLang="en-US" sz="1800" dirty="0" err="1"/>
              <a:t>beam</a:t>
            </a:r>
            <a:r>
              <a:rPr lang="en-US" altLang="en-US" sz="1800" dirty="0"/>
              <a:t> forces</a:t>
            </a:r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instabilities and resonances</a:t>
            </a:r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RF noise</a:t>
            </a:r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Scattering (inside beam, residual gas, </a:t>
            </a:r>
            <a:r>
              <a:rPr lang="en-US" altLang="en-US" sz="1800" dirty="0" err="1" smtClean="0"/>
              <a:t>macroparticles</a:t>
            </a:r>
            <a:r>
              <a:rPr lang="en-US" altLang="en-US" sz="1800" dirty="0"/>
              <a:t>, photons, obstacles </a:t>
            </a:r>
            <a:r>
              <a:rPr lang="en-US" altLang="en-US" sz="1800" dirty="0" smtClean="0"/>
              <a:t>(</a:t>
            </a:r>
            <a:r>
              <a:rPr lang="en-US" altLang="en-US" sz="1800" dirty="0"/>
              <a:t>stripping foil, </a:t>
            </a:r>
            <a:r>
              <a:rPr lang="en-US" altLang="en-US" sz="1800" dirty="0" smtClean="0"/>
              <a:t>screens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etc.)</a:t>
            </a:r>
            <a:endParaRPr lang="en-US" altLang="en-US" sz="1800" dirty="0"/>
          </a:p>
          <a:p>
            <a:pPr marL="617538" lvl="1">
              <a:lnSpc>
                <a:spcPct val="90000"/>
              </a:lnSpc>
            </a:pPr>
            <a:r>
              <a:rPr lang="en-US" altLang="en-US" sz="1800" dirty="0" smtClean="0"/>
              <a:t>nonlinear forces, e.g. a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berrations 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nonlinearities of focusing 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elements</a:t>
            </a:r>
            <a:endParaRPr lang="en-US" altLang="en-US" sz="1800" dirty="0" smtClean="0"/>
          </a:p>
          <a:p>
            <a:pPr marL="617538" lvl="1">
              <a:lnSpc>
                <a:spcPct val="90000"/>
              </a:lnSpc>
            </a:pPr>
            <a:r>
              <a:rPr lang="en-US" altLang="en-US" sz="1800" dirty="0" smtClean="0"/>
              <a:t>Misalignments of </a:t>
            </a:r>
            <a:r>
              <a:rPr lang="en-US" altLang="en-US" sz="1800" dirty="0" err="1" smtClean="0"/>
              <a:t>accel</a:t>
            </a:r>
            <a:r>
              <a:rPr lang="en-US" altLang="en-US" sz="1800" dirty="0" smtClean="0"/>
              <a:t>. components</a:t>
            </a:r>
            <a:endParaRPr lang="en-US" altLang="en-US" sz="1800" dirty="0"/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electron </a:t>
            </a:r>
            <a:r>
              <a:rPr lang="en-US" altLang="en-US" sz="1800" dirty="0" smtClean="0"/>
              <a:t>clouds</a:t>
            </a:r>
          </a:p>
          <a:p>
            <a:pPr marL="617538"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Beam energy tails from 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uncaptured </a:t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particles</a:t>
            </a:r>
          </a:p>
          <a:p>
            <a:pPr marL="617538" lvl="1">
              <a:lnSpc>
                <a:spcPct val="90000"/>
              </a:lnSpc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Transverse-longitudinal coupling 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1800" dirty="0" smtClean="0">
                <a:solidFill>
                  <a:schemeClr val="tx1"/>
                </a:solidFill>
                <a:latin typeface="+mn-lt"/>
              </a:rPr>
            </a:b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in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the RF 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field</a:t>
            </a:r>
            <a:endParaRPr lang="en-US" altLang="en-US" sz="1800" dirty="0"/>
          </a:p>
          <a:p>
            <a:pPr marL="617538" lvl="1">
              <a:lnSpc>
                <a:spcPct val="90000"/>
              </a:lnSpc>
            </a:pPr>
            <a:r>
              <a:rPr lang="en-US" altLang="en-US" sz="1800" dirty="0"/>
              <a:t>etc</a:t>
            </a:r>
            <a:r>
              <a:rPr lang="en-US" altLang="en-US" sz="1800" dirty="0" smtClean="0"/>
              <a:t>.</a:t>
            </a:r>
          </a:p>
          <a:p>
            <a:pPr marL="88900" indent="12700">
              <a:lnSpc>
                <a:spcPct val="90000"/>
              </a:lnSpc>
            </a:pPr>
            <a:endParaRPr lang="en-US" altLang="en-US" sz="2000" dirty="0"/>
          </a:p>
        </p:txBody>
      </p:sp>
      <p:sp>
        <p:nvSpPr>
          <p:cNvPr id="548868" name="Rectangle 4"/>
          <p:cNvSpPr>
            <a:spLocks noChangeArrowheads="1"/>
          </p:cNvSpPr>
          <p:nvPr/>
        </p:nvSpPr>
        <p:spPr bwMode="auto">
          <a:xfrm>
            <a:off x="3200426" y="152400"/>
            <a:ext cx="288121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solidFill>
                  <a:srgbClr val="000000"/>
                </a:solidFill>
              </a:rPr>
              <a:t>What is Halo?</a:t>
            </a:r>
          </a:p>
        </p:txBody>
      </p: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52"/>
            <a:ext cx="46482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00601" y="5057827"/>
            <a:ext cx="433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</a:rPr>
              <a:t>DEVELOPMENT OF THE BEAM HALO </a:t>
            </a:r>
            <a:r>
              <a:rPr lang="en-US" sz="1400" dirty="0" smtClean="0">
                <a:solidFill>
                  <a:srgbClr val="000000"/>
                </a:solidFill>
              </a:rPr>
              <a:t>MONITOR IN </a:t>
            </a:r>
            <a:r>
              <a:rPr lang="en-US" sz="1400" dirty="0">
                <a:solidFill>
                  <a:srgbClr val="000000"/>
                </a:solidFill>
              </a:rPr>
              <a:t>THE J-PARC 3-GeV RCS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M. Yoshimoto, IPAC12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95504" y="6488668"/>
            <a:ext cx="164849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 Wittenburg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6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08839" y="1342189"/>
            <a:ext cx="8763000" cy="123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FF"/>
                </a:solidFill>
                <a:latin typeface="Arial" charset="0"/>
              </a:rPr>
              <a:t>Towards wire scanner measurements with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FF"/>
                </a:solidFill>
                <a:latin typeface="Arial" charset="0"/>
              </a:rPr>
              <a:t>Large Dynamic Range (&gt; 10</a:t>
            </a:r>
            <a:r>
              <a:rPr lang="en-US" sz="3600" baseline="30000" dirty="0" smtClean="0">
                <a:solidFill>
                  <a:srgbClr val="0000FF"/>
                </a:solidFill>
                <a:latin typeface="Arial" charset="0"/>
              </a:rPr>
              <a:t>6</a:t>
            </a:r>
            <a:r>
              <a:rPr lang="en-US" sz="3600" dirty="0" smtClean="0">
                <a:solidFill>
                  <a:srgbClr val="0000FF"/>
                </a:solidFill>
                <a:latin typeface="Arial" charset="0"/>
              </a:rPr>
              <a:t>)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52600" y="2997494"/>
            <a:ext cx="5715000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Pavel Evtushenko,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Jefferson Lab</a:t>
            </a:r>
          </a:p>
        </p:txBody>
      </p:sp>
    </p:spTree>
    <p:extLst>
      <p:ext uri="{BB962C8B-B14F-4D97-AF65-F5344CB8AC3E}">
        <p14:creationId xmlns:p14="http://schemas.microsoft.com/office/powerpoint/2010/main" val="37356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Tail Formation and Phase Space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Beam dyanmics easily forms tails:</a:t>
            </a:r>
            <a:endParaRPr lang="en-US"/>
          </a:p>
          <a:p>
            <a:pPr lvl="2"/>
            <a:r>
              <a:rPr lang="en-US" cap="small"/>
              <a:t>Parmela</a:t>
            </a:r>
            <a:r>
              <a:rPr lang="en-US"/>
              <a:t> simulations of the JLab FEL photoinjector show a tail of 3</a:t>
            </a:r>
            <a:r>
              <a:rPr lang="en-US">
                <a:sym typeface="Symbol"/>
              </a:rPr>
              <a:t></a:t>
            </a:r>
            <a:r>
              <a:rPr lang="en-US"/>
              <a:t>10</a:t>
            </a:r>
            <a:r>
              <a:rPr lang="en-US" baseline="30000"/>
              <a:t>−3</a:t>
            </a:r>
            <a:r>
              <a:rPr lang="en-US"/>
              <a:t> forming around the </a:t>
            </a:r>
            <a:r>
              <a:rPr lang="en-US" smtClean="0"/>
              <a:t>core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lvl="1"/>
            <a:r>
              <a:rPr lang="en-US"/>
              <a:t>The core and tail </a:t>
            </a:r>
            <a:r>
              <a:rPr lang="en-US" smtClean="0"/>
              <a:t>occupy different volumes in phase space</a:t>
            </a:r>
            <a:endParaRPr lang="en-US"/>
          </a:p>
          <a:p>
            <a:pPr lvl="2"/>
            <a:r>
              <a:rPr lang="en-US" smtClean="0"/>
              <a:t>Tail measurements vary </a:t>
            </a:r>
            <a:r>
              <a:rPr lang="en-US"/>
              <a:t>with position along a </a:t>
            </a:r>
            <a:r>
              <a:rPr lang="en-US" smtClean="0"/>
              <a:t>beamline, even in a drift:</a:t>
            </a:r>
            <a:endParaRPr lang="en-US"/>
          </a:p>
        </p:txBody>
      </p:sp>
      <p:pic>
        <p:nvPicPr>
          <p:cNvPr id="6" name="Picture 4" descr="300k particles @ multislit trans.Ph-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54288"/>
            <a:ext cx="4488563" cy="385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3F07#1"/>
          <p:cNvPicPr>
            <a:picLocks noChangeAspect="1" noChangeArrowheads="1"/>
          </p:cNvPicPr>
          <p:nvPr/>
        </p:nvPicPr>
        <p:blipFill rotWithShape="1">
          <a:blip r:embed="rId3" cstate="print"/>
          <a:srcRect l="23333" t="24606" r="44260" b="39036"/>
          <a:stretch/>
        </p:blipFill>
        <p:spPr bwMode="auto">
          <a:xfrm>
            <a:off x="4705350" y="2604453"/>
            <a:ext cx="2171703" cy="1737360"/>
          </a:xfrm>
          <a:prstGeom prst="rect">
            <a:avLst/>
          </a:prstGeom>
          <a:noFill/>
        </p:spPr>
      </p:pic>
      <p:pic>
        <p:nvPicPr>
          <p:cNvPr id="14" name="Picture 2" descr="3F012#1"/>
          <p:cNvPicPr>
            <a:picLocks noChangeAspect="1" noChangeArrowheads="1"/>
          </p:cNvPicPr>
          <p:nvPr/>
        </p:nvPicPr>
        <p:blipFill rotWithShape="1">
          <a:blip r:embed="rId4" cstate="print"/>
          <a:srcRect l="29074" t="26368" r="38519" b="37274"/>
          <a:stretch/>
        </p:blipFill>
        <p:spPr bwMode="auto">
          <a:xfrm>
            <a:off x="6924672" y="4389438"/>
            <a:ext cx="2171703" cy="1737360"/>
          </a:xfrm>
          <a:prstGeom prst="rect">
            <a:avLst/>
          </a:prstGeom>
          <a:noFill/>
        </p:spPr>
      </p:pic>
      <p:pic>
        <p:nvPicPr>
          <p:cNvPr id="15" name="Picture 2" descr="3F09#1"/>
          <p:cNvPicPr>
            <a:picLocks noChangeAspect="1" noChangeArrowheads="1"/>
          </p:cNvPicPr>
          <p:nvPr/>
        </p:nvPicPr>
        <p:blipFill rotWithShape="1">
          <a:blip r:embed="rId5" cstate="print"/>
          <a:srcRect l="25370" t="20516" r="42223" b="43126"/>
          <a:stretch/>
        </p:blipFill>
        <p:spPr bwMode="auto">
          <a:xfrm>
            <a:off x="4705350" y="4389438"/>
            <a:ext cx="2171702" cy="1737360"/>
          </a:xfrm>
          <a:prstGeom prst="rect">
            <a:avLst/>
          </a:prstGeom>
          <a:noFill/>
        </p:spPr>
      </p:pic>
      <p:pic>
        <p:nvPicPr>
          <p:cNvPr id="16" name="Picture 2" descr="3F08#1"/>
          <p:cNvPicPr>
            <a:picLocks noChangeAspect="1" noChangeArrowheads="1"/>
          </p:cNvPicPr>
          <p:nvPr/>
        </p:nvPicPr>
        <p:blipFill rotWithShape="1">
          <a:blip r:embed="rId6" cstate="print"/>
          <a:srcRect l="35556" t="24289" r="32037" b="39352"/>
          <a:stretch/>
        </p:blipFill>
        <p:spPr bwMode="auto">
          <a:xfrm>
            <a:off x="6924672" y="2597786"/>
            <a:ext cx="2171703" cy="173736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9436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46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Wire Scanners with Large Dynamic Range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Beams with high repetition rates can use pulse counting (CEBAF)</a:t>
            </a:r>
          </a:p>
          <a:p>
            <a:pPr lvl="2"/>
            <a:r>
              <a:rPr lang="en-US"/>
              <a:t>Coincidence detection </a:t>
            </a:r>
            <a:r>
              <a:rPr lang="en-US" smtClean="0"/>
              <a:t>helps to </a:t>
            </a:r>
            <a:r>
              <a:rPr lang="en-US"/>
              <a:t>reduce background</a:t>
            </a:r>
          </a:p>
          <a:p>
            <a:pPr lvl="3"/>
            <a:r>
              <a:rPr lang="en-US" smtClean="0"/>
              <a:t>Longer counting time (~15 minutes)</a:t>
            </a:r>
          </a:p>
          <a:p>
            <a:pPr lvl="1"/>
            <a:r>
              <a:rPr lang="en-US" smtClean="0"/>
              <a:t>At </a:t>
            </a:r>
            <a:r>
              <a:rPr lang="en-US"/>
              <a:t>lower </a:t>
            </a:r>
            <a:r>
              <a:rPr lang="en-US" smtClean="0"/>
              <a:t>rates use a gated integrator</a:t>
            </a:r>
          </a:p>
          <a:p>
            <a:pPr lvl="2"/>
            <a:r>
              <a:rPr lang="en-US" smtClean="0"/>
              <a:t>Use PMT with low dark current </a:t>
            </a:r>
          </a:p>
          <a:p>
            <a:pPr lvl="3"/>
            <a:r>
              <a:rPr lang="en-US" smtClean="0"/>
              <a:t>A few nA</a:t>
            </a:r>
          </a:p>
          <a:p>
            <a:pPr lvl="2"/>
            <a:r>
              <a:rPr lang="en-US" smtClean="0"/>
              <a:t>Increase the dyamic range using two integrators with input current signals differing by 100</a:t>
            </a:r>
          </a:p>
          <a:p>
            <a:pPr lvl="1"/>
            <a:r>
              <a:rPr lang="en-US"/>
              <a:t>Logarithmic current-to-voltage converters </a:t>
            </a:r>
            <a:r>
              <a:rPr lang="en-US" smtClean="0"/>
              <a:t>being evaluated</a:t>
            </a:r>
          </a:p>
          <a:p>
            <a:pPr lvl="2"/>
            <a:r>
              <a:rPr lang="en-US" smtClean="0"/>
              <a:t>Dynamic </a:t>
            </a:r>
            <a:r>
              <a:rPr lang="en-US"/>
              <a:t>range of 10</a:t>
            </a:r>
            <a:r>
              <a:rPr lang="en-US" baseline="30000"/>
              <a:t>8</a:t>
            </a:r>
            <a:r>
              <a:rPr lang="en-US"/>
              <a:t> to </a:t>
            </a:r>
            <a:r>
              <a:rPr lang="en-US" smtClean="0"/>
              <a:t>10</a:t>
            </a:r>
            <a:r>
              <a:rPr lang="en-US" baseline="30000" smtClean="0"/>
              <a:t>10</a:t>
            </a:r>
            <a:r>
              <a:rPr lang="en-US" smtClean="0"/>
              <a:t> 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CEBAF WS f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47750"/>
            <a:ext cx="4114800" cy="19759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 descr="3F012#1"/>
          <p:cNvPicPr>
            <a:picLocks noChangeAspect="1" noChangeArrowheads="1"/>
          </p:cNvPicPr>
          <p:nvPr/>
        </p:nvPicPr>
        <p:blipFill rotWithShape="1">
          <a:blip r:embed="rId3" cstate="print"/>
          <a:srcRect l="13305" t="11751" r="26649" b="20382"/>
          <a:stretch/>
        </p:blipFill>
        <p:spPr bwMode="auto">
          <a:xfrm>
            <a:off x="4572000" y="3063636"/>
            <a:ext cx="4114800" cy="331628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9436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24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Cherekov Converter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Cherenkov radiator converts shower to visible photons</a:t>
            </a:r>
          </a:p>
          <a:p>
            <a:pPr lvl="1"/>
            <a:r>
              <a:rPr lang="en-US" smtClean="0"/>
              <a:t>Rejects loss from other directions</a:t>
            </a:r>
          </a:p>
          <a:p>
            <a:pPr lvl="1"/>
            <a:r>
              <a:rPr lang="en-US" smtClean="0"/>
              <a:t>Reflective optics focus light into a quartz fiber</a:t>
            </a:r>
          </a:p>
          <a:p>
            <a:pPr lvl="1"/>
            <a:r>
              <a:rPr lang="en-US" smtClean="0"/>
              <a:t>Fiber goes to a PMT outside the tunnel</a:t>
            </a:r>
          </a:p>
          <a:p>
            <a:pPr lvl="2"/>
            <a:r>
              <a:rPr lang="en-US" smtClean="0"/>
              <a:t>Lower background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718550" y="6359525"/>
            <a:ext cx="425450" cy="312738"/>
          </a:xfrm>
          <a:prstGeom prst="rect">
            <a:avLst/>
          </a:prstGeom>
        </p:spPr>
        <p:txBody>
          <a:bodyPr/>
          <a:lstStyle/>
          <a:p>
            <a:fld id="{5BD36294-2849-48A8-8531-5354CF3095D2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466147" y="994093"/>
            <a:ext cx="4671946" cy="5230850"/>
            <a:chOff x="4200317" y="936957"/>
            <a:chExt cx="4671946" cy="5230850"/>
          </a:xfrm>
        </p:grpSpPr>
        <p:pic>
          <p:nvPicPr>
            <p:cNvPr id="10" name="Picture 9" descr="Cherenkov radiato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958" y="936957"/>
              <a:ext cx="4565014" cy="518605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709530" y="4508566"/>
              <a:ext cx="954483" cy="461665"/>
            </a:xfrm>
            <a:prstGeom prst="rect">
              <a:avLst/>
            </a:prstGeom>
            <a:solidFill>
              <a:schemeClr val="bg1"/>
            </a:solidFill>
            <a:ln w="3175" cmpd="sng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Cylindrical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reflector #1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V="1">
              <a:off x="5186772" y="3893576"/>
              <a:ext cx="0" cy="6254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5830575" y="4508566"/>
              <a:ext cx="954483" cy="461665"/>
            </a:xfrm>
            <a:prstGeom prst="rect">
              <a:avLst/>
            </a:prstGeom>
            <a:solidFill>
              <a:schemeClr val="bg1"/>
            </a:solidFill>
            <a:ln w="3175" cmpd="sng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Cone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reflector #2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6036651" y="2717173"/>
              <a:ext cx="0" cy="179139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7917780" y="4518978"/>
              <a:ext cx="954483" cy="646331"/>
            </a:xfrm>
            <a:prstGeom prst="rect">
              <a:avLst/>
            </a:prstGeom>
            <a:solidFill>
              <a:schemeClr val="bg1"/>
            </a:solidFill>
            <a:ln w="3175" cmpd="sng">
              <a:noFill/>
            </a:ln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90˚ off axis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parabolic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reflector #2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 flipV="1">
              <a:off x="8572972" y="3365500"/>
              <a:ext cx="0" cy="115347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5423036" y="5890808"/>
              <a:ext cx="1424482" cy="276999"/>
            </a:xfrm>
            <a:prstGeom prst="rect">
              <a:avLst/>
            </a:prstGeom>
            <a:solidFill>
              <a:schemeClr val="bg1"/>
            </a:solidFill>
            <a:ln w="3175" cmpd="sng">
              <a:noFill/>
            </a:ln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Optical fiber input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flipV="1">
              <a:off x="6785058" y="6039722"/>
              <a:ext cx="721452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4200317" y="5303807"/>
              <a:ext cx="1557388" cy="276999"/>
            </a:xfrm>
            <a:prstGeom prst="rect">
              <a:avLst/>
            </a:prstGeom>
            <a:solidFill>
              <a:schemeClr val="bg1"/>
            </a:solidFill>
            <a:ln w="3175" cmpd="sng">
              <a:noFill/>
            </a:ln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Cherenkov radiator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 flipV="1">
              <a:off x="4445520" y="3300171"/>
              <a:ext cx="0" cy="200363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59436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99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11560" y="692748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Two-dimensional and wide dynamic range profile monitor using OTR/fluorescence screens for diagnosing beam halo of intense proton beam</a:t>
            </a:r>
          </a:p>
          <a:p>
            <a:pPr algn="ctr"/>
            <a:endParaRPr kumimoji="1" lang="en-US" altLang="ja-JP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Y. Hashimoto, T. Toyama, </a:t>
            </a:r>
          </a:p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T. </a:t>
            </a:r>
            <a:r>
              <a:rPr kumimoji="1" lang="en-US" altLang="ja-JP" sz="3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Mitsuhashi</a:t>
            </a:r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M. </a:t>
            </a:r>
            <a:r>
              <a:rPr kumimoji="1" lang="en-US" altLang="ja-JP" sz="3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Tejima</a:t>
            </a:r>
            <a:endParaRPr kumimoji="1" lang="en-US" altLang="ja-JP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kumimoji="1" lang="en-US" altLang="ja-JP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KEK</a:t>
            </a:r>
          </a:p>
        </p:txBody>
      </p:sp>
    </p:spTree>
    <p:extLst>
      <p:ext uri="{BB962C8B-B14F-4D97-AF65-F5344CB8AC3E}">
        <p14:creationId xmlns:p14="http://schemas.microsoft.com/office/powerpoint/2010/main" val="252466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12" name="テキスト ボックス 31"/>
          <p:cNvSpPr txBox="1">
            <a:spLocks noChangeArrowheads="1"/>
          </p:cNvSpPr>
          <p:nvPr/>
        </p:nvSpPr>
        <p:spPr bwMode="auto">
          <a:xfrm>
            <a:off x="4356002" y="332708"/>
            <a:ext cx="44642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OTR screen for beam core observation!</a:t>
            </a:r>
            <a:endParaRPr kumimoji="1" lang="en-US" altLang="ja-JP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179538" y="981075"/>
            <a:ext cx="8694613" cy="5429250"/>
            <a:chOff x="179512" y="981075"/>
            <a:chExt cx="8694613" cy="5429250"/>
          </a:xfrm>
        </p:grpSpPr>
        <p:sp>
          <p:nvSpPr>
            <p:cNvPr id="4" name="平行四辺形 3"/>
            <p:cNvSpPr/>
            <p:nvPr/>
          </p:nvSpPr>
          <p:spPr bwMode="auto">
            <a:xfrm rot="16200000">
              <a:off x="3330575" y="1790700"/>
              <a:ext cx="5075238" cy="3455988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grpSp>
          <p:nvGrpSpPr>
            <p:cNvPr id="2" name="グループ化 16"/>
            <p:cNvGrpSpPr>
              <a:grpSpLocks/>
            </p:cNvGrpSpPr>
            <p:nvPr/>
          </p:nvGrpSpPr>
          <p:grpSpPr bwMode="auto">
            <a:xfrm>
              <a:off x="179512" y="3068960"/>
              <a:ext cx="3016200" cy="2800446"/>
              <a:chOff x="1568113" y="5009445"/>
              <a:chExt cx="2551387" cy="1677153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7" name="雲 26"/>
              <p:cNvSpPr/>
              <p:nvPr/>
            </p:nvSpPr>
            <p:spPr>
              <a:xfrm rot="21181164">
                <a:off x="1568113" y="5009061"/>
                <a:ext cx="2550811" cy="1677221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雲 27"/>
              <p:cNvSpPr/>
              <p:nvPr/>
            </p:nvSpPr>
            <p:spPr>
              <a:xfrm rot="21181164">
                <a:off x="2161768" y="5448508"/>
                <a:ext cx="1296834" cy="720204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" name="雲 17"/>
            <p:cNvSpPr/>
            <p:nvPr/>
          </p:nvSpPr>
          <p:spPr bwMode="auto">
            <a:xfrm rot="21181164">
              <a:off x="5362048" y="2815931"/>
              <a:ext cx="870378" cy="1204518"/>
            </a:xfrm>
            <a:prstGeom prst="cloud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9" name="直線コネクタ 8"/>
            <p:cNvCxnSpPr/>
            <p:nvPr/>
          </p:nvCxnSpPr>
          <p:spPr bwMode="auto">
            <a:xfrm flipV="1">
              <a:off x="7596188" y="2779713"/>
              <a:ext cx="1277937" cy="2889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雲 15"/>
            <p:cNvSpPr/>
            <p:nvPr/>
          </p:nvSpPr>
          <p:spPr bwMode="auto">
            <a:xfrm rot="21181164">
              <a:off x="568506" y="3486829"/>
              <a:ext cx="2246346" cy="1798505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雲 14"/>
            <p:cNvSpPr/>
            <p:nvPr/>
          </p:nvSpPr>
          <p:spPr bwMode="auto">
            <a:xfrm rot="21181164">
              <a:off x="989013" y="3927475"/>
              <a:ext cx="1296987" cy="936625"/>
            </a:xfrm>
            <a:prstGeom prst="cloud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線コネクタ 6"/>
            <p:cNvCxnSpPr/>
            <p:nvPr/>
          </p:nvCxnSpPr>
          <p:spPr bwMode="auto">
            <a:xfrm flipV="1">
              <a:off x="1619250" y="3429000"/>
              <a:ext cx="4176886" cy="935039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 bwMode="auto">
            <a:xfrm rot="5400000">
              <a:off x="827881" y="3428207"/>
              <a:ext cx="1584325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 bwMode="auto">
            <a:xfrm>
              <a:off x="2339975" y="5948363"/>
              <a:ext cx="2160588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ja-JP" sz="24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Beam halo</a:t>
              </a:r>
              <a:endParaRPr kumimoji="1" lang="ja-JP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6" name="直線矢印コネクタ 25"/>
            <p:cNvCxnSpPr/>
            <p:nvPr/>
          </p:nvCxnSpPr>
          <p:spPr bwMode="auto">
            <a:xfrm rot="10800000">
              <a:off x="1619250" y="5084763"/>
              <a:ext cx="1368425" cy="93662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 bwMode="auto">
            <a:xfrm>
              <a:off x="1052513" y="2212975"/>
              <a:ext cx="21605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ja-JP" sz="2400" b="1" dirty="0">
                  <a:solidFill>
                    <a:srgbClr val="4F81BD">
                      <a:lumMod val="75000"/>
                    </a:srgbClr>
                  </a:solidFill>
                  <a:latin typeface="Times New Roman" pitchFamily="18" charset="0"/>
                  <a:cs typeface="Times New Roman" pitchFamily="18" charset="0"/>
                </a:rPr>
                <a:t>Beam core</a:t>
              </a:r>
              <a:endParaRPr kumimoji="1" lang="ja-JP" altLang="en-US" sz="2400" b="1" dirty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" name="直線矢印コネクタ 32"/>
            <p:cNvCxnSpPr/>
            <p:nvPr/>
          </p:nvCxnSpPr>
          <p:spPr bwMode="auto">
            <a:xfrm>
              <a:off x="5724128" y="1124744"/>
              <a:ext cx="72009" cy="9361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899" name="テキスト ボックス 35"/>
          <p:cNvSpPr txBox="1">
            <a:spLocks noChangeArrowheads="1"/>
          </p:cNvSpPr>
          <p:nvPr/>
        </p:nvSpPr>
        <p:spPr bwMode="auto">
          <a:xfrm>
            <a:off x="323852" y="188965"/>
            <a:ext cx="3743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Beam halo observation by screen with hole </a:t>
            </a:r>
            <a:endParaRPr kumimoji="1" lang="ja-JP" altLang="en-US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49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12" name="テキスト ボックス 31"/>
          <p:cNvSpPr txBox="1">
            <a:spLocks noChangeArrowheads="1"/>
          </p:cNvSpPr>
          <p:nvPr/>
        </p:nvSpPr>
        <p:spPr bwMode="auto">
          <a:xfrm>
            <a:off x="4356002" y="332708"/>
            <a:ext cx="44642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OTR screen for beam core observation!</a:t>
            </a:r>
            <a:endParaRPr lang="en-US" altLang="ja-JP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179538" y="981075"/>
            <a:ext cx="8694613" cy="5429250"/>
            <a:chOff x="179512" y="981075"/>
            <a:chExt cx="8694613" cy="5429250"/>
          </a:xfrm>
        </p:grpSpPr>
        <p:sp>
          <p:nvSpPr>
            <p:cNvPr id="4" name="平行四辺形 3"/>
            <p:cNvSpPr/>
            <p:nvPr/>
          </p:nvSpPr>
          <p:spPr bwMode="auto">
            <a:xfrm rot="16200000">
              <a:off x="3330575" y="1790700"/>
              <a:ext cx="5075238" cy="3455988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2" name="グループ化 16"/>
            <p:cNvGrpSpPr>
              <a:grpSpLocks/>
            </p:cNvGrpSpPr>
            <p:nvPr/>
          </p:nvGrpSpPr>
          <p:grpSpPr bwMode="auto">
            <a:xfrm>
              <a:off x="179512" y="3068960"/>
              <a:ext cx="3016200" cy="2800446"/>
              <a:chOff x="1568113" y="5009445"/>
              <a:chExt cx="2551387" cy="1677153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7" name="雲 26"/>
              <p:cNvSpPr/>
              <p:nvPr/>
            </p:nvSpPr>
            <p:spPr>
              <a:xfrm rot="21181164">
                <a:off x="1568113" y="5009061"/>
                <a:ext cx="2550811" cy="1677221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ja-JP" altLang="en-US"/>
              </a:p>
            </p:txBody>
          </p:sp>
          <p:sp>
            <p:nvSpPr>
              <p:cNvPr id="28" name="雲 27"/>
              <p:cNvSpPr/>
              <p:nvPr/>
            </p:nvSpPr>
            <p:spPr>
              <a:xfrm rot="21181164">
                <a:off x="2161768" y="5448508"/>
                <a:ext cx="1296834" cy="720204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ja-JP" altLang="en-US"/>
              </a:p>
            </p:txBody>
          </p:sp>
        </p:grpSp>
        <p:sp>
          <p:nvSpPr>
            <p:cNvPr id="18" name="雲 17"/>
            <p:cNvSpPr/>
            <p:nvPr/>
          </p:nvSpPr>
          <p:spPr bwMode="auto">
            <a:xfrm rot="21181164">
              <a:off x="5362048" y="2815931"/>
              <a:ext cx="870378" cy="1204518"/>
            </a:xfrm>
            <a:prstGeom prst="cloud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cxnSp>
          <p:nvCxnSpPr>
            <p:cNvPr id="9" name="直線コネクタ 8"/>
            <p:cNvCxnSpPr/>
            <p:nvPr/>
          </p:nvCxnSpPr>
          <p:spPr bwMode="auto">
            <a:xfrm flipV="1">
              <a:off x="7596188" y="2779713"/>
              <a:ext cx="1277937" cy="2889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雲 15"/>
            <p:cNvSpPr/>
            <p:nvPr/>
          </p:nvSpPr>
          <p:spPr bwMode="auto">
            <a:xfrm rot="21181164">
              <a:off x="568506" y="3486829"/>
              <a:ext cx="2246346" cy="1798505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5" name="雲 14"/>
            <p:cNvSpPr/>
            <p:nvPr/>
          </p:nvSpPr>
          <p:spPr bwMode="auto">
            <a:xfrm rot="21181164">
              <a:off x="989013" y="3927475"/>
              <a:ext cx="1296987" cy="936625"/>
            </a:xfrm>
            <a:prstGeom prst="cloud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 bwMode="auto">
            <a:xfrm flipV="1">
              <a:off x="1619250" y="3429000"/>
              <a:ext cx="4176886" cy="935039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 bwMode="auto">
            <a:xfrm rot="5400000">
              <a:off x="827881" y="3428207"/>
              <a:ext cx="1584325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/>
            <p:cNvSpPr txBox="1"/>
            <p:nvPr/>
          </p:nvSpPr>
          <p:spPr bwMode="auto">
            <a:xfrm>
              <a:off x="2339975" y="5948363"/>
              <a:ext cx="2160588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sz="2400" b="1" dirty="0">
                  <a:solidFill>
                    <a:srgbClr val="0070C0"/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Beam halo</a:t>
              </a:r>
              <a:endParaRPr lang="ja-JP" altLang="en-US" sz="2400" b="1" dirty="0">
                <a:solidFill>
                  <a:srgbClr val="0070C0"/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cxnSp>
          <p:nvCxnSpPr>
            <p:cNvPr id="26" name="直線矢印コネクタ 25"/>
            <p:cNvCxnSpPr/>
            <p:nvPr/>
          </p:nvCxnSpPr>
          <p:spPr bwMode="auto">
            <a:xfrm rot="10800000">
              <a:off x="1619250" y="5084763"/>
              <a:ext cx="1368425" cy="93662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 bwMode="auto">
            <a:xfrm>
              <a:off x="1052513" y="2212975"/>
              <a:ext cx="21605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sz="24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Beam core</a:t>
              </a:r>
              <a:endParaRPr lang="ja-JP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cxnSp>
          <p:nvCxnSpPr>
            <p:cNvPr id="33" name="直線矢印コネクタ 32"/>
            <p:cNvCxnSpPr/>
            <p:nvPr/>
          </p:nvCxnSpPr>
          <p:spPr bwMode="auto">
            <a:xfrm>
              <a:off x="5724128" y="1124744"/>
              <a:ext cx="72009" cy="93610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899" name="テキスト ボックス 35"/>
          <p:cNvSpPr txBox="1">
            <a:spLocks noChangeArrowheads="1"/>
          </p:cNvSpPr>
          <p:nvPr/>
        </p:nvSpPr>
        <p:spPr bwMode="auto">
          <a:xfrm>
            <a:off x="323852" y="188965"/>
            <a:ext cx="3743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Beam halo observation by screen with hole </a:t>
            </a:r>
            <a:endParaRPr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24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12" name="テキスト ボックス 31"/>
          <p:cNvSpPr txBox="1">
            <a:spLocks noChangeArrowheads="1"/>
          </p:cNvSpPr>
          <p:nvPr/>
        </p:nvSpPr>
        <p:spPr bwMode="auto">
          <a:xfrm>
            <a:off x="4355976" y="52"/>
            <a:ext cx="47880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Fluorescence screen for observation  of beam halo in outside </a:t>
            </a:r>
            <a:endParaRPr lang="en-US" altLang="ja-JP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899" name="テキスト ボックス 35"/>
          <p:cNvSpPr txBox="1">
            <a:spLocks noChangeArrowheads="1"/>
          </p:cNvSpPr>
          <p:nvPr/>
        </p:nvSpPr>
        <p:spPr bwMode="auto">
          <a:xfrm>
            <a:off x="323852" y="188965"/>
            <a:ext cx="3743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Beam halo observation by screen with hole </a:t>
            </a:r>
            <a:endParaRPr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0" name="グループ化 39"/>
          <p:cNvGrpSpPr/>
          <p:nvPr/>
        </p:nvGrpSpPr>
        <p:grpSpPr>
          <a:xfrm>
            <a:off x="179538" y="908728"/>
            <a:ext cx="8550745" cy="5112221"/>
            <a:chOff x="179512" y="908720"/>
            <a:chExt cx="8550745" cy="5112221"/>
          </a:xfrm>
        </p:grpSpPr>
        <p:sp>
          <p:nvSpPr>
            <p:cNvPr id="21" name="平行四辺形 20"/>
            <p:cNvSpPr/>
            <p:nvPr/>
          </p:nvSpPr>
          <p:spPr bwMode="auto">
            <a:xfrm rot="16200000">
              <a:off x="4680063" y="3248931"/>
              <a:ext cx="4536157" cy="100786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4" name="平行四辺形 3"/>
            <p:cNvSpPr/>
            <p:nvPr/>
          </p:nvSpPr>
          <p:spPr bwMode="auto">
            <a:xfrm rot="16200000">
              <a:off x="2376053" y="2745222"/>
              <a:ext cx="4536157" cy="1007864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0" name="雲 29"/>
            <p:cNvSpPr/>
            <p:nvPr/>
          </p:nvSpPr>
          <p:spPr bwMode="auto">
            <a:xfrm rot="21181164">
              <a:off x="4806923" y="2075949"/>
              <a:ext cx="1950697" cy="2799977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2" name="グループ化 16"/>
            <p:cNvGrpSpPr>
              <a:grpSpLocks/>
            </p:cNvGrpSpPr>
            <p:nvPr/>
          </p:nvGrpSpPr>
          <p:grpSpPr bwMode="auto">
            <a:xfrm>
              <a:off x="179512" y="3068960"/>
              <a:ext cx="3016200" cy="2800446"/>
              <a:chOff x="1568113" y="5009445"/>
              <a:chExt cx="2551387" cy="1677153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7" name="雲 26"/>
              <p:cNvSpPr/>
              <p:nvPr/>
            </p:nvSpPr>
            <p:spPr>
              <a:xfrm rot="21181164">
                <a:off x="1568113" y="5009061"/>
                <a:ext cx="2550811" cy="1677221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ja-JP" altLang="en-US"/>
              </a:p>
            </p:txBody>
          </p:sp>
          <p:sp>
            <p:nvSpPr>
              <p:cNvPr id="28" name="雲 27"/>
              <p:cNvSpPr/>
              <p:nvPr/>
            </p:nvSpPr>
            <p:spPr>
              <a:xfrm rot="21181164">
                <a:off x="2161768" y="5448508"/>
                <a:ext cx="1296834" cy="720204"/>
              </a:xfrm>
              <a:prstGeom prst="cloud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ja-JP" altLang="en-US"/>
              </a:p>
            </p:txBody>
          </p:sp>
        </p:grpSp>
        <p:cxnSp>
          <p:nvCxnSpPr>
            <p:cNvPr id="9" name="直線コネクタ 8"/>
            <p:cNvCxnSpPr/>
            <p:nvPr/>
          </p:nvCxnSpPr>
          <p:spPr bwMode="auto">
            <a:xfrm flipV="1">
              <a:off x="7452320" y="2780928"/>
              <a:ext cx="1277937" cy="2889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雲 15"/>
            <p:cNvSpPr/>
            <p:nvPr/>
          </p:nvSpPr>
          <p:spPr bwMode="auto">
            <a:xfrm rot="21181164">
              <a:off x="568506" y="3486829"/>
              <a:ext cx="2246346" cy="1798505"/>
            </a:xfrm>
            <a:prstGeom prst="cloud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5" name="雲 14"/>
            <p:cNvSpPr/>
            <p:nvPr/>
          </p:nvSpPr>
          <p:spPr bwMode="auto">
            <a:xfrm rot="21181164">
              <a:off x="989013" y="3927475"/>
              <a:ext cx="1296987" cy="936625"/>
            </a:xfrm>
            <a:prstGeom prst="cloud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cxnSp>
          <p:nvCxnSpPr>
            <p:cNvPr id="7" name="直線コネクタ 6"/>
            <p:cNvCxnSpPr/>
            <p:nvPr/>
          </p:nvCxnSpPr>
          <p:spPr bwMode="auto">
            <a:xfrm flipV="1">
              <a:off x="1619250" y="3429000"/>
              <a:ext cx="4176886" cy="935039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 bwMode="auto">
            <a:xfrm rot="5400000">
              <a:off x="827881" y="3428207"/>
              <a:ext cx="1584325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 bwMode="auto">
            <a:xfrm>
              <a:off x="1052513" y="2212975"/>
              <a:ext cx="21605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sz="2400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Beam core</a:t>
              </a:r>
              <a:endParaRPr lang="ja-JP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cxnSp>
          <p:nvCxnSpPr>
            <p:cNvPr id="33" name="直線矢印コネクタ 32"/>
            <p:cNvCxnSpPr/>
            <p:nvPr/>
          </p:nvCxnSpPr>
          <p:spPr bwMode="auto">
            <a:xfrm flipH="1">
              <a:off x="4716016" y="908720"/>
              <a:ext cx="1008112" cy="108012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>
              <a:off x="5148064" y="1268760"/>
              <a:ext cx="0" cy="3600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/>
            <p:cNvCxnSpPr/>
            <p:nvPr/>
          </p:nvCxnSpPr>
          <p:spPr>
            <a:xfrm>
              <a:off x="6441268" y="1766265"/>
              <a:ext cx="0" cy="3600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/>
            <p:cNvCxnSpPr/>
            <p:nvPr/>
          </p:nvCxnSpPr>
          <p:spPr bwMode="auto">
            <a:xfrm>
              <a:off x="5724128" y="908720"/>
              <a:ext cx="1152128" cy="108012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7930953" cy="403244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403650" y="476672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Target assembly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0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052736"/>
            <a:ext cx="6658200" cy="499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1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6"/>
            <a:ext cx="8244408" cy="5702965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4932040" y="1700860"/>
            <a:ext cx="3876382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Alumina fluorescence screen</a:t>
            </a:r>
          </a:p>
          <a:p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+OTR screen</a:t>
            </a:r>
            <a:endParaRPr lang="en-US" altLang="ja-JP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4644009" y="2564904"/>
            <a:ext cx="360040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403649" y="3212976"/>
            <a:ext cx="1224136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i="1" dirty="0" err="1" smtClean="0">
                <a:latin typeface="Times New Roman" pitchFamily="18" charset="0"/>
                <a:cs typeface="Times New Roman" pitchFamily="18" charset="0"/>
              </a:rPr>
              <a:t>Offner</a:t>
            </a:r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 relay optical system</a:t>
            </a:r>
            <a:endParaRPr lang="ja-JP" alt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43608" y="4941220"/>
            <a:ext cx="21379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Diffuser screen</a:t>
            </a:r>
            <a:endParaRPr lang="en-US" altLang="ja-JP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3131841" y="4293096"/>
            <a:ext cx="1224136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1331680" y="5661300"/>
            <a:ext cx="417934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Image intensifier+ CID camera</a:t>
            </a:r>
            <a:endParaRPr lang="en-US" altLang="ja-JP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 flipV="1">
            <a:off x="3635896" y="5085184"/>
            <a:ext cx="432048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20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136095" y="2271228"/>
            <a:ext cx="8932776" cy="3069832"/>
            <a:chOff x="630022" y="2345168"/>
            <a:chExt cx="11218570" cy="4297680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8768" y="2345168"/>
              <a:ext cx="5449824" cy="4297680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22" y="2345168"/>
              <a:ext cx="5449824" cy="4297680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611560" y="548732"/>
            <a:ext cx="8532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Superimposed image of beam core (OTR), one image of beam halo nearby core (OTR) and</a:t>
            </a:r>
          </a:p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Beam halo far from core (fluorescence)</a:t>
            </a:r>
            <a:endParaRPr kumimoji="1"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6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189847" y="2420895"/>
            <a:ext cx="8954179" cy="2969321"/>
            <a:chOff x="402770" y="2231593"/>
            <a:chExt cx="11395217" cy="4310744"/>
          </a:xfrm>
        </p:grpSpPr>
        <p:pic>
          <p:nvPicPr>
            <p:cNvPr id="5" name="図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52" t="55079" r="-448" b="2539"/>
            <a:stretch/>
          </p:blipFill>
          <p:spPr>
            <a:xfrm>
              <a:off x="402770" y="2231593"/>
              <a:ext cx="5758093" cy="4223658"/>
            </a:xfrm>
            <a:prstGeom prst="rect">
              <a:avLst/>
            </a:prstGeom>
          </p:spPr>
        </p:pic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52" t="54920" r="504" b="1746"/>
            <a:stretch/>
          </p:blipFill>
          <p:spPr>
            <a:xfrm>
              <a:off x="6160862" y="2231593"/>
              <a:ext cx="5637125" cy="4310744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683568" y="611979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Difference of order of 10</a:t>
            </a:r>
            <a:r>
              <a:rPr kumimoji="1" lang="en-US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-4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kumimoji="1" lang="en-US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71602" y="1844824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Collimator off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64088" y="1844824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Collimator 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2" y="980728"/>
            <a:ext cx="8075242" cy="5623824"/>
            <a:chOff x="611560" y="980728"/>
            <a:chExt cx="8075242" cy="5623824"/>
          </a:xfrm>
        </p:grpSpPr>
        <p:graphicFrame>
          <p:nvGraphicFramePr>
            <p:cNvPr id="5" name="オブジェクト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2644676"/>
                </p:ext>
              </p:extLst>
            </p:nvPr>
          </p:nvGraphicFramePr>
          <p:xfrm>
            <a:off x="611560" y="1412776"/>
            <a:ext cx="3820032" cy="51917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8" name="KGPlot" r:id="rId3" imgW="4775040" imgH="6489720" progId="KGraph_Plot">
                    <p:embed/>
                  </p:oleObj>
                </mc:Choice>
                <mc:Fallback>
                  <p:oleObj name="KGPlot" r:id="rId3" imgW="4775040" imgH="6489720" progId="KGraph_Plo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560" y="1412776"/>
                          <a:ext cx="3820032" cy="51917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テキスト ボックス 5"/>
            <p:cNvSpPr txBox="1"/>
            <p:nvPr/>
          </p:nvSpPr>
          <p:spPr>
            <a:xfrm>
              <a:off x="2134145" y="1014664"/>
              <a:ext cx="1574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Collimator</a:t>
              </a:r>
              <a:r>
                <a:rPr kumimoji="1" lang="ja-JP" altLang="en-US" dirty="0" smtClean="0"/>
                <a:t> </a:t>
              </a:r>
              <a:r>
                <a:rPr kumimoji="1" lang="en-US" altLang="ja-JP" dirty="0" smtClean="0"/>
                <a:t>OFF</a:t>
              </a:r>
              <a:endParaRPr kumimoji="1" lang="ja-JP" altLang="en-US" dirty="0"/>
            </a:p>
          </p:txBody>
        </p:sp>
        <p:graphicFrame>
          <p:nvGraphicFramePr>
            <p:cNvPr id="7" name="オブジェクト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7048924"/>
                </p:ext>
              </p:extLst>
            </p:nvPr>
          </p:nvGraphicFramePr>
          <p:xfrm>
            <a:off x="4427984" y="1340768"/>
            <a:ext cx="3799872" cy="5232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9" name="KGPlot" r:id="rId5" imgW="4749840" imgH="6540480" progId="KGraph_Plot">
                    <p:embed/>
                  </p:oleObj>
                </mc:Choice>
                <mc:Fallback>
                  <p:oleObj name="KGPlot" r:id="rId5" imgW="4749840" imgH="6540480" progId="KGraph_Plot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7984" y="1340768"/>
                          <a:ext cx="3799872" cy="52323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テキスト ボックス 7"/>
            <p:cNvSpPr txBox="1"/>
            <p:nvPr/>
          </p:nvSpPr>
          <p:spPr>
            <a:xfrm>
              <a:off x="5868144" y="980728"/>
              <a:ext cx="15124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Collimator</a:t>
              </a:r>
              <a:r>
                <a:rPr kumimoji="1" lang="ja-JP" altLang="en-US" dirty="0" smtClean="0"/>
                <a:t> </a:t>
              </a:r>
              <a:r>
                <a:rPr kumimoji="1" lang="en-US" altLang="ja-JP" dirty="0" smtClean="0"/>
                <a:t>ON</a:t>
              </a:r>
              <a:endParaRPr kumimoji="1" lang="ja-JP" altLang="en-US" dirty="0"/>
            </a:p>
          </p:txBody>
        </p:sp>
        <p:sp>
          <p:nvSpPr>
            <p:cNvPr id="10" name="右矢印 9"/>
            <p:cNvSpPr/>
            <p:nvPr/>
          </p:nvSpPr>
          <p:spPr>
            <a:xfrm>
              <a:off x="6275294" y="4061029"/>
              <a:ext cx="340659" cy="242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右矢印 10"/>
            <p:cNvSpPr/>
            <p:nvPr/>
          </p:nvSpPr>
          <p:spPr>
            <a:xfrm rot="10800000">
              <a:off x="7924800" y="3981441"/>
              <a:ext cx="340659" cy="242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右矢印 11"/>
            <p:cNvSpPr/>
            <p:nvPr/>
          </p:nvSpPr>
          <p:spPr>
            <a:xfrm>
              <a:off x="8346143" y="4912677"/>
              <a:ext cx="340659" cy="242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右矢印 12"/>
            <p:cNvSpPr/>
            <p:nvPr/>
          </p:nvSpPr>
          <p:spPr>
            <a:xfrm rot="10800000">
              <a:off x="5818089" y="5021353"/>
              <a:ext cx="340659" cy="24204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4" name="テキスト ボックス 13"/>
          <p:cNvSpPr txBox="1"/>
          <p:nvPr/>
        </p:nvSpPr>
        <p:spPr>
          <a:xfrm>
            <a:off x="1331640" y="188641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Horizontal collimator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9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047" y="6197204"/>
            <a:ext cx="2274838" cy="66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40278"/>
            <a:ext cx="1972345" cy="71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9"/>
            <a:ext cx="9157395" cy="686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7586" y="446485"/>
            <a:ext cx="7768828" cy="1982391"/>
          </a:xfrm>
          <a:ln/>
        </p:spPr>
        <p:txBody>
          <a:bodyPr/>
          <a:lstStyle/>
          <a:p>
            <a:r>
              <a:rPr lang="en-US" altLang="en-US"/>
              <a:t>Using Volume Reflection in Crystals</a:t>
            </a:r>
            <a:br>
              <a:rPr lang="en-US" altLang="en-US"/>
            </a:br>
            <a:r>
              <a:rPr lang="en-US" altLang="en-US"/>
              <a:t>to Collimate and Measure Beam tails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96516" y="2830712"/>
            <a:ext cx="7250906" cy="2536031"/>
          </a:xfrm>
          <a:ln/>
        </p:spPr>
        <p:txBody>
          <a:bodyPr/>
          <a:lstStyle/>
          <a:p>
            <a:r>
              <a:rPr lang="en-US" altLang="en-US" sz="1700"/>
              <a:t>U. Wienands, SLAC</a:t>
            </a:r>
          </a:p>
          <a:p>
            <a:endParaRPr lang="en-US" altLang="en-US" sz="1700"/>
          </a:p>
          <a:p>
            <a:r>
              <a:rPr lang="en-US" altLang="en-US" sz="1700"/>
              <a:t>for the T-513 Collaboration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42" y="13394"/>
            <a:ext cx="1125141" cy="118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58" y="290216"/>
            <a:ext cx="1134070" cy="62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74" y="267891"/>
            <a:ext cx="1339453" cy="66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321" name="Pictur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289" y="455415"/>
            <a:ext cx="2274838" cy="66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" b="1492"/>
          <a:stretch/>
        </p:blipFill>
        <p:spPr bwMode="auto">
          <a:xfrm>
            <a:off x="0" y="2032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40480" y="6446520"/>
            <a:ext cx="1463040" cy="411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Uli Wienands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91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" b="1431"/>
          <a:stretch/>
        </p:blipFill>
        <p:spPr bwMode="auto">
          <a:xfrm>
            <a:off x="12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40480" y="6446520"/>
            <a:ext cx="1463040" cy="411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Uli Wienands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323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" b="142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40480" y="6446520"/>
            <a:ext cx="1463040" cy="4114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Uli Wienands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596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3351569" y="-354617"/>
            <a:ext cx="2448272" cy="915141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0318" y="1526979"/>
            <a:ext cx="7972057" cy="1470025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Ultra-thin </a:t>
            </a:r>
            <a:r>
              <a:rPr lang="en-GB" b="1" dirty="0"/>
              <a:t>Gas Jet for Non-Invasive Beam </a:t>
            </a:r>
            <a:r>
              <a:rPr lang="en-GB" b="1" dirty="0" smtClean="0"/>
              <a:t>Halo </a:t>
            </a:r>
            <a:r>
              <a:rPr lang="en-GB" b="1" dirty="0"/>
              <a:t>Measurement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275" y="3336069"/>
            <a:ext cx="8208911" cy="2088232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chemeClr val="tx1"/>
                </a:solidFill>
              </a:rPr>
              <a:t>Adam Jeff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CERN &amp; University of Liverpool</a:t>
            </a:r>
            <a:endParaRPr lang="en-GB" sz="2400" dirty="0" smtClean="0">
              <a:solidFill>
                <a:schemeClr val="tx1"/>
              </a:solidFill>
            </a:endParaRPr>
          </a:p>
        </p:txBody>
      </p:sp>
      <p:pic>
        <p:nvPicPr>
          <p:cNvPr id="5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26" y="3188"/>
            <a:ext cx="972287" cy="9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7" y="3237"/>
            <a:ext cx="1171947" cy="82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Users\a\ajeff\Documents\Reports and presentations\logos\CERN_logo_wh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1" y="5735725"/>
            <a:ext cx="1147093" cy="11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iny Protein Crystal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8"/>
          <a:stretch/>
        </p:blipFill>
        <p:spPr bwMode="auto">
          <a:xfrm>
            <a:off x="6147560" y="5839657"/>
            <a:ext cx="2962237" cy="100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69067" y="5207368"/>
            <a:ext cx="3613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solidFill>
                  <a:prstClr val="black"/>
                </a:solidFill>
              </a:rPr>
              <a:t>Workshop on Beam Halo Monitoring</a:t>
            </a:r>
          </a:p>
          <a:p>
            <a:pPr algn="r"/>
            <a:r>
              <a:rPr lang="en-US" dirty="0" smtClean="0">
                <a:solidFill>
                  <a:prstClr val="black"/>
                </a:solidFill>
              </a:rPr>
              <a:t>19th September 2014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720080" cy="6858000"/>
            <a:chOff x="0" y="0"/>
            <a:chExt cx="72008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20080" cy="6858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3129938" y="3244360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adam.jeff@cern.ch	    Principle of the gas jet monitor	2 / 17	</a:t>
              </a:r>
              <a:endParaRPr lang="en-GB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11560" y="1051722"/>
            <a:ext cx="4762500" cy="4754563"/>
          </a:xfrm>
        </p:spPr>
        <p:txBody>
          <a:bodyPr>
            <a:normAutofit fontScale="92500" lnSpcReduction="20000"/>
          </a:bodyPr>
          <a:lstStyle/>
          <a:p>
            <a:r>
              <a:rPr lang="de-DE" altLang="en-US" dirty="0" smtClean="0"/>
              <a:t>Generate thin atom gas curtain,</a:t>
            </a:r>
          </a:p>
          <a:p>
            <a:endParaRPr lang="de-DE" altLang="en-US" dirty="0" smtClean="0"/>
          </a:p>
          <a:p>
            <a:r>
              <a:rPr lang="de-DE" altLang="en-US" dirty="0" smtClean="0"/>
              <a:t>Ionize atoms with primary particle beam,</a:t>
            </a:r>
          </a:p>
          <a:p>
            <a:endParaRPr lang="de-DE" altLang="en-US" dirty="0" smtClean="0"/>
          </a:p>
          <a:p>
            <a:r>
              <a:rPr lang="de-DE" altLang="en-US" dirty="0" smtClean="0"/>
              <a:t>Extract ions via electric field, </a:t>
            </a:r>
          </a:p>
          <a:p>
            <a:endParaRPr lang="de-DE" altLang="en-US" dirty="0" smtClean="0"/>
          </a:p>
          <a:p>
            <a:r>
              <a:rPr lang="de-DE" altLang="en-US" dirty="0" smtClean="0"/>
              <a:t>Monitor on MCP, P screen.</a:t>
            </a:r>
          </a:p>
          <a:p>
            <a:endParaRPr lang="de-DE" altLang="en-US" dirty="0" smtClean="0"/>
          </a:p>
          <a:p>
            <a:endParaRPr lang="en-GB" altLang="en-US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210" y="899370"/>
            <a:ext cx="3836988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4" name="Text Box 30"/>
          <p:cNvSpPr txBox="1">
            <a:spLocks noChangeArrowheads="1"/>
          </p:cNvSpPr>
          <p:nvPr/>
        </p:nvSpPr>
        <p:spPr bwMode="auto">
          <a:xfrm>
            <a:off x="899594" y="6453120"/>
            <a:ext cx="35012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defTabSz="957263">
              <a:spcBef>
                <a:spcPct val="20000"/>
              </a:spcBef>
              <a:buClr>
                <a:srgbClr val="770D29"/>
              </a:buClr>
              <a:buFont typeface="Wingdings" pitchFamily="2" charset="2"/>
              <a:buChar char="§"/>
              <a:defRPr sz="2600">
                <a:solidFill>
                  <a:srgbClr val="00649D"/>
                </a:solidFill>
                <a:latin typeface="Arial" charset="0"/>
              </a:defRPr>
            </a:lvl1pPr>
            <a:lvl2pPr marL="742950" indent="-285750" algn="l" defTabSz="957263">
              <a:spcBef>
                <a:spcPct val="20000"/>
              </a:spcBef>
              <a:buClr>
                <a:srgbClr val="770D29"/>
              </a:buClr>
              <a:buChar char="–"/>
              <a:defRPr sz="2600">
                <a:solidFill>
                  <a:srgbClr val="00649D"/>
                </a:solidFill>
                <a:latin typeface="Arial" charset="0"/>
              </a:defRPr>
            </a:lvl2pPr>
            <a:lvl3pPr marL="1143000" indent="-228600" algn="l" defTabSz="957263">
              <a:spcBef>
                <a:spcPct val="20000"/>
              </a:spcBef>
              <a:buClr>
                <a:srgbClr val="770D29"/>
              </a:buClr>
              <a:buChar char="•"/>
              <a:defRPr sz="2600">
                <a:solidFill>
                  <a:srgbClr val="00649D"/>
                </a:solidFill>
                <a:latin typeface="Arial" charset="0"/>
              </a:defRPr>
            </a:lvl3pPr>
            <a:lvl4pPr marL="1600200" indent="-228600" algn="l" defTabSz="957263">
              <a:spcBef>
                <a:spcPct val="20000"/>
              </a:spcBef>
              <a:buClr>
                <a:srgbClr val="770D29"/>
              </a:buClr>
              <a:buChar char="–"/>
              <a:defRPr sz="2600">
                <a:solidFill>
                  <a:srgbClr val="00649D"/>
                </a:solidFill>
                <a:latin typeface="Arial" charset="0"/>
              </a:defRPr>
            </a:lvl4pPr>
            <a:lvl5pPr marL="2057400" indent="-228600" algn="l" defTabSz="957263">
              <a:spcBef>
                <a:spcPct val="20000"/>
              </a:spcBef>
              <a:buClr>
                <a:srgbClr val="770D29"/>
              </a:buClr>
              <a:buChar char="»"/>
              <a:defRPr sz="2600">
                <a:solidFill>
                  <a:srgbClr val="00649D"/>
                </a:solidFill>
                <a:latin typeface="Arial" charset="0"/>
              </a:defRPr>
            </a:lvl5pPr>
            <a:lvl6pPr marL="25146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70D29"/>
              </a:buClr>
              <a:buChar char="»"/>
              <a:defRPr sz="2600">
                <a:solidFill>
                  <a:srgbClr val="00649D"/>
                </a:solidFill>
                <a:latin typeface="Arial" charset="0"/>
              </a:defRPr>
            </a:lvl6pPr>
            <a:lvl7pPr marL="29718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70D29"/>
              </a:buClr>
              <a:buChar char="»"/>
              <a:defRPr sz="2600">
                <a:solidFill>
                  <a:srgbClr val="00649D"/>
                </a:solidFill>
                <a:latin typeface="Arial" charset="0"/>
              </a:defRPr>
            </a:lvl7pPr>
            <a:lvl8pPr marL="34290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70D29"/>
              </a:buClr>
              <a:buChar char="»"/>
              <a:defRPr sz="2600">
                <a:solidFill>
                  <a:srgbClr val="00649D"/>
                </a:solidFill>
                <a:latin typeface="Arial" charset="0"/>
              </a:defRPr>
            </a:lvl8pPr>
            <a:lvl9pPr marL="3886200" indent="-228600" defTabSz="957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70D29"/>
              </a:buClr>
              <a:buChar char="»"/>
              <a:defRPr sz="2600">
                <a:solidFill>
                  <a:srgbClr val="00649D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en-US" sz="1000" dirty="0">
                <a:solidFill>
                  <a:prstClr val="black"/>
                </a:solidFill>
              </a:rPr>
              <a:t>Y. Hashimoto et al., Proc. Part. Acc. Conf., Chicago (2001)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3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327157" y="1658840"/>
            <a:ext cx="694020" cy="2332670"/>
            <a:chOff x="4646643" y="1666574"/>
            <a:chExt cx="694020" cy="2332670"/>
          </a:xfrm>
        </p:grpSpPr>
        <p:sp>
          <p:nvSpPr>
            <p:cNvPr id="18" name="Rectangle 17"/>
            <p:cNvSpPr/>
            <p:nvPr/>
          </p:nvSpPr>
          <p:spPr>
            <a:xfrm rot="20597539">
              <a:off x="4646643" y="1666574"/>
              <a:ext cx="388557" cy="227965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/>
            <p:cNvSpPr/>
            <p:nvPr/>
          </p:nvSpPr>
          <p:spPr>
            <a:xfrm>
              <a:off x="4963886" y="3737936"/>
              <a:ext cx="376777" cy="26130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GB" dirty="0" smtClean="0">
                  <a:solidFill>
                    <a:schemeClr val="tx2"/>
                  </a:solidFill>
                </a:rPr>
                <a:t>e</a:t>
              </a:r>
              <a:r>
                <a:rPr lang="en-GB" baseline="30000" dirty="0" smtClean="0">
                  <a:solidFill>
                    <a:schemeClr val="tx2"/>
                  </a:solidFill>
                </a:rPr>
                <a:t>-</a:t>
              </a:r>
              <a:endParaRPr lang="en-GB" dirty="0">
                <a:solidFill>
                  <a:schemeClr val="tx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771766" y="2094238"/>
            <a:ext cx="872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C00000"/>
                </a:solidFill>
              </a:rPr>
              <a:t>Residual Gas Ions</a:t>
            </a:r>
            <a:endParaRPr lang="en-GB" sz="1200" dirty="0">
              <a:solidFill>
                <a:srgbClr val="C0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332205" y="2653004"/>
            <a:ext cx="1675467" cy="57606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Gas Jet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Parallelogram 2"/>
          <p:cNvSpPr/>
          <p:nvPr/>
        </p:nvSpPr>
        <p:spPr>
          <a:xfrm rot="16200000">
            <a:off x="-33168" y="2273555"/>
            <a:ext cx="4457810" cy="864094"/>
          </a:xfrm>
          <a:prstGeom prst="parallelogram">
            <a:avLst>
              <a:gd name="adj" fmla="val 15059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72008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 rot="16200000">
            <a:off x="-3129938" y="3244338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adam.jeff@cern.ch	      Test Setup @ Cockcroft Institute	6 / 17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627785" y="1755342"/>
            <a:ext cx="4608512" cy="31858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804248" y="2564904"/>
            <a:ext cx="0" cy="136815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60232" y="226270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E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400" y="1842065"/>
            <a:ext cx="872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C00000"/>
                </a:solidFill>
              </a:rPr>
              <a:t>Gas Jet Ions</a:t>
            </a:r>
            <a:endParaRPr lang="en-GB" sz="1200" dirty="0">
              <a:solidFill>
                <a:srgbClr val="C00000"/>
              </a:solidFill>
            </a:endParaRPr>
          </a:p>
        </p:txBody>
      </p:sp>
      <p:pic>
        <p:nvPicPr>
          <p:cNvPr id="22" name="Picture 2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7" t="13500" r="12348" b="13348"/>
          <a:stretch/>
        </p:blipFill>
        <p:spPr bwMode="auto">
          <a:xfrm rot="5400000">
            <a:off x="2140450" y="-1251000"/>
            <a:ext cx="4680000" cy="4680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675046" lon="17151556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 flipV="1">
            <a:off x="4480452" y="1089000"/>
            <a:ext cx="13294" cy="172182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rot="10800000">
            <a:off x="4283994" y="-714156"/>
            <a:ext cx="396361" cy="3524978"/>
          </a:xfrm>
          <a:prstGeom prst="arc">
            <a:avLst>
              <a:gd name="adj1" fmla="val 10825878"/>
              <a:gd name="adj2" fmla="val 16210802"/>
            </a:avLst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5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720080" cy="6858000"/>
            <a:chOff x="0" y="0"/>
            <a:chExt cx="72008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20080" cy="6858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3129938" y="3244360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prstClr val="black"/>
                  </a:solidFill>
                </a:rPr>
                <a:t>adam.jeff@cern.ch		Gas Jet Scanner		11 / 17	</a:t>
              </a:r>
              <a:endParaRPr lang="en-GB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71600" y="908728"/>
            <a:ext cx="6961605" cy="5139417"/>
          </a:xfrm>
        </p:spPr>
        <p:txBody>
          <a:bodyPr>
            <a:normAutofit/>
          </a:bodyPr>
          <a:lstStyle/>
          <a:p>
            <a:r>
              <a:rPr lang="en-US" dirty="0" smtClean="0"/>
              <a:t>Alternative Solution: Gas Jet Scanner</a:t>
            </a:r>
          </a:p>
          <a:p>
            <a:pPr lvl="1"/>
            <a:r>
              <a:rPr lang="en-GB" dirty="0" smtClean="0"/>
              <a:t>Generate a thin pencil jet and scan it through the beam</a:t>
            </a:r>
          </a:p>
          <a:p>
            <a:pPr lvl="1"/>
            <a:r>
              <a:rPr lang="en-GB" dirty="0" smtClean="0"/>
              <a:t>Like a wire scanner but non-interceptive</a:t>
            </a:r>
          </a:p>
          <a:p>
            <a:pPr lvl="1"/>
            <a:r>
              <a:rPr lang="en-GB" dirty="0" smtClean="0"/>
              <a:t>Still collect ions but position not important: not affected by space charge</a:t>
            </a:r>
          </a:p>
          <a:p>
            <a:pPr lvl="1"/>
            <a:r>
              <a:rPr lang="en-US" dirty="0" smtClean="0"/>
              <a:t>Slow scan through halo region, fast through main beam</a:t>
            </a:r>
            <a:endParaRPr lang="en-GB" dirty="0" smtClean="0"/>
          </a:p>
          <a:p>
            <a:pPr lvl="1"/>
            <a:r>
              <a:rPr lang="en-GB" dirty="0" smtClean="0"/>
              <a:t>Need a way to generate a thin jet…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7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720080" cy="6858000"/>
            <a:chOff x="0" y="0"/>
            <a:chExt cx="72008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20080" cy="6858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3129938" y="3244360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adam.jeff@cern.ch	           Matter-Wave Focusing		12 / 17	</a:t>
              </a:r>
              <a:endParaRPr lang="en-GB" dirty="0"/>
            </a:p>
          </p:txBody>
        </p:sp>
      </p:grp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06068" y="6149043"/>
            <a:ext cx="649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T. </a:t>
            </a:r>
            <a:r>
              <a:rPr lang="en-US" sz="1400" dirty="0" err="1" smtClean="0"/>
              <a:t>Reisinger</a:t>
            </a:r>
            <a:r>
              <a:rPr lang="en-US" sz="1400" dirty="0" smtClean="0"/>
              <a:t>, S. Eder, M.M. </a:t>
            </a:r>
            <a:r>
              <a:rPr lang="en-US" sz="1400" dirty="0" err="1" smtClean="0"/>
              <a:t>Greve</a:t>
            </a:r>
            <a:r>
              <a:rPr lang="en-US" sz="1400" dirty="0" smtClean="0"/>
              <a:t>, H.I. Smith, B. Holst</a:t>
            </a:r>
            <a:r>
              <a:rPr lang="en-US" sz="1400" dirty="0" smtClean="0">
                <a:effectLst/>
              </a:rPr>
              <a:t>, “Free-standing silicon nitride </a:t>
            </a:r>
            <a:r>
              <a:rPr lang="en-US" sz="1400" dirty="0" err="1" smtClean="0">
                <a:effectLst/>
              </a:rPr>
              <a:t>zoneplates</a:t>
            </a:r>
            <a:r>
              <a:rPr lang="en-US" sz="1400" dirty="0" smtClean="0">
                <a:effectLst/>
              </a:rPr>
              <a:t> for neutral-helium microscopy”, Microelectronic Engineering </a:t>
            </a:r>
            <a:r>
              <a:rPr lang="en-US" sz="1400" b="1" dirty="0" smtClean="0"/>
              <a:t>87</a:t>
            </a:r>
            <a:r>
              <a:rPr lang="en-US" sz="1400" dirty="0" smtClean="0">
                <a:effectLst/>
              </a:rPr>
              <a:t> (</a:t>
            </a:r>
            <a:r>
              <a:rPr lang="en-US" sz="1400" dirty="0" smtClean="0"/>
              <a:t>2010</a:t>
            </a:r>
            <a:r>
              <a:rPr lang="en-US" sz="1400" dirty="0" smtClean="0">
                <a:effectLst/>
              </a:rPr>
              <a:t>)</a:t>
            </a:r>
            <a:endParaRPr lang="en-GB" sz="1400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47" y="1843972"/>
            <a:ext cx="3819525" cy="33623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8968" y="326095"/>
            <a:ext cx="6598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Matter-Wave </a:t>
            </a:r>
            <a:r>
              <a:rPr lang="en-GB" sz="2800" dirty="0" smtClean="0"/>
              <a:t>Focusing for a </a:t>
            </a:r>
            <a:r>
              <a:rPr lang="en-GB" sz="2800" dirty="0"/>
              <a:t>T</a:t>
            </a:r>
            <a:r>
              <a:rPr lang="en-GB" sz="2800" dirty="0" smtClean="0"/>
              <a:t>hin Neutral Jet</a:t>
            </a:r>
            <a:endParaRPr lang="en-GB" sz="2800" dirty="0"/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70" y="1325995"/>
            <a:ext cx="370522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/>
          <p:cNvCxnSpPr/>
          <p:nvPr/>
        </p:nvCxnSpPr>
        <p:spPr>
          <a:xfrm flipH="1">
            <a:off x="8436881" y="1145027"/>
            <a:ext cx="128253" cy="4135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201209" y="823917"/>
            <a:ext cx="1942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Smallest zone 100 nm</a:t>
            </a:r>
            <a:endParaRPr lang="en-GB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5620784" y="2896304"/>
            <a:ext cx="3088563" cy="3151885"/>
            <a:chOff x="5620784" y="2896252"/>
            <a:chExt cx="3088563" cy="3151885"/>
          </a:xfrm>
        </p:grpSpPr>
        <p:sp>
          <p:nvSpPr>
            <p:cNvPr id="27" name="TextBox 26"/>
            <p:cNvSpPr txBox="1"/>
            <p:nvPr/>
          </p:nvSpPr>
          <p:spPr>
            <a:xfrm>
              <a:off x="5973043" y="2896252"/>
              <a:ext cx="2736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FWHM at focus 2</a:t>
              </a:r>
              <a:r>
                <a:rPr lang="el-GR" dirty="0" smtClean="0"/>
                <a:t>μ</a:t>
              </a:r>
              <a:r>
                <a:rPr lang="en-GB" dirty="0" smtClean="0"/>
                <a:t>m !</a:t>
              </a:r>
              <a:endParaRPr lang="en-GB" dirty="0"/>
            </a:p>
          </p:txBody>
        </p:sp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784" y="3265584"/>
              <a:ext cx="2782553" cy="278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1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720080" cy="6858000"/>
            <a:chOff x="0" y="0"/>
            <a:chExt cx="72008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20080" cy="6858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3129938" y="3244360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adam.jeff@cern.ch		Photon Sieves		14 / 17</a:t>
              </a:r>
              <a:endParaRPr lang="en-GB" dirty="0"/>
            </a:p>
          </p:txBody>
        </p:sp>
      </p:grp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opticalengineering.spiedigitallibrary.org/data/Journals/OPTICE/23431/068001_1_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0030"/>
          <a:stretch/>
        </p:blipFill>
        <p:spPr bwMode="auto">
          <a:xfrm>
            <a:off x="1025482" y="1340768"/>
            <a:ext cx="3005335" cy="293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728422"/>
            <a:ext cx="6309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Photon Sieve </a:t>
            </a:r>
            <a:r>
              <a:rPr lang="en-US" dirty="0" smtClean="0"/>
              <a:t>replaces clear zones of an FZP with a series of holes</a:t>
            </a:r>
            <a:endParaRPr lang="en-GB" dirty="0"/>
          </a:p>
        </p:txBody>
      </p:sp>
      <p:pic>
        <p:nvPicPr>
          <p:cNvPr id="13" name="Picture 3" descr="\\cern.ch\dfs\Workspaces\b\BIAJ\ApoSieveZone1_1_0p8_8_0.bmp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4" t="14566" r="17904" b="16413"/>
          <a:stretch/>
        </p:blipFill>
        <p:spPr bwMode="auto">
          <a:xfrm>
            <a:off x="5364114" y="3424238"/>
            <a:ext cx="2820287" cy="307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79767" y="5239146"/>
            <a:ext cx="4534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Apodised</a:t>
            </a:r>
            <a:r>
              <a:rPr lang="en-US" b="1" dirty="0" smtClean="0"/>
              <a:t> Photon Sieve </a:t>
            </a:r>
            <a:r>
              <a:rPr lang="en-US" dirty="0" smtClean="0"/>
              <a:t>reduces higher order diffraction, increases central maximum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1700808"/>
            <a:ext cx="2454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 Sharper focusing</a:t>
            </a:r>
          </a:p>
          <a:p>
            <a:r>
              <a:rPr lang="en-US" b="1" dirty="0" smtClean="0"/>
              <a:t>-  Lower transmission</a:t>
            </a:r>
          </a:p>
          <a:p>
            <a:r>
              <a:rPr lang="en-US" b="1" dirty="0" smtClean="0"/>
              <a:t>+ Easier to manufacture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331640" y="6334780"/>
            <a:ext cx="4273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L. </a:t>
            </a:r>
            <a:r>
              <a:rPr lang="en-US" sz="1400" dirty="0" err="1" smtClean="0"/>
              <a:t>Kipp</a:t>
            </a:r>
            <a:r>
              <a:rPr lang="en-US" sz="1400" dirty="0" smtClean="0"/>
              <a:t> et al</a:t>
            </a:r>
            <a:r>
              <a:rPr lang="en-US" sz="1400" dirty="0" smtClean="0">
                <a:effectLst/>
              </a:rPr>
              <a:t>, “Sharper images by focusing soft X-rays with photon sieves”, Nature </a:t>
            </a:r>
            <a:r>
              <a:rPr lang="en-US" sz="1400" b="1" dirty="0" smtClean="0">
                <a:effectLst/>
              </a:rPr>
              <a:t>414</a:t>
            </a:r>
            <a:r>
              <a:rPr lang="en-US" sz="1400" dirty="0" smtClean="0">
                <a:effectLst/>
              </a:rPr>
              <a:t> (</a:t>
            </a:r>
            <a:r>
              <a:rPr lang="en-US" sz="1400" dirty="0" smtClean="0"/>
              <a:t>2001</a:t>
            </a:r>
            <a:r>
              <a:rPr lang="en-US" sz="1400" dirty="0" smtClean="0">
                <a:effectLst/>
              </a:rPr>
              <a:t>)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720080" cy="6858000"/>
            <a:chOff x="0" y="0"/>
            <a:chExt cx="72008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20080" cy="6858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3129938" y="3244360"/>
              <a:ext cx="6696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adam.jeff@cern.ch		The Atomic Sieve		16 / 17	</a:t>
              </a:r>
              <a:endParaRPr lang="en-GB" dirty="0"/>
            </a:p>
          </p:txBody>
        </p:sp>
      </p:grpSp>
      <p:pic>
        <p:nvPicPr>
          <p:cNvPr id="10" name="Picture 2" descr="\\cern.ch\dfs\Users\a\ajeff\Documents\Reports and presentations\logos\QUASAR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739" y="3238"/>
            <a:ext cx="827584" cy="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lic-study.web.cern.ch/CLIC-Study/CLIC%20logo/CLIC%20logo_color/CLIC-Logo-Color-7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5" t="13223" r="11964" b="11927"/>
          <a:stretch/>
        </p:blipFill>
        <p:spPr bwMode="auto">
          <a:xfrm>
            <a:off x="8388424" y="6048189"/>
            <a:ext cx="812250" cy="80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98" y="1340768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19467" y="581873"/>
            <a:ext cx="37418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The Atomic Sieve</a:t>
            </a:r>
            <a:endParaRPr lang="en-GB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7006065" y="6488668"/>
            <a:ext cx="1223536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Adam Jeff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8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79348"/>
            <a:ext cx="7772400" cy="1470025"/>
          </a:xfrm>
        </p:spPr>
        <p:txBody>
          <a:bodyPr/>
          <a:lstStyle/>
          <a:p>
            <a:r>
              <a:rPr lang="en-US" sz="4000" dirty="0"/>
              <a:t>Beam profile measurements based on modern vertex detectors and beam-gas interactions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2800350"/>
          </a:xfrm>
        </p:spPr>
        <p:txBody>
          <a:bodyPr>
            <a:normAutofit/>
          </a:bodyPr>
          <a:lstStyle/>
          <a:p>
            <a:r>
              <a:rPr lang="en-US" dirty="0" smtClean="0"/>
              <a:t>Slides from:</a:t>
            </a:r>
          </a:p>
          <a:p>
            <a:r>
              <a:rPr lang="en-US" b="1" dirty="0" smtClean="0"/>
              <a:t>Colin Barschel </a:t>
            </a:r>
            <a:r>
              <a:rPr lang="en-US" dirty="0" smtClean="0"/>
              <a:t>- TIPP 2014 </a:t>
            </a:r>
            <a:r>
              <a:rPr lang="en-US" dirty="0"/>
              <a:t>third international </a:t>
            </a:r>
            <a:r>
              <a:rPr lang="en-US" dirty="0" smtClean="0"/>
              <a:t>conference on Technology </a:t>
            </a:r>
            <a:r>
              <a:rPr lang="en-US" dirty="0"/>
              <a:t>and Instrumentation in Particle </a:t>
            </a:r>
            <a:r>
              <a:rPr lang="en-US" dirty="0" smtClean="0"/>
              <a:t>Physics</a:t>
            </a:r>
          </a:p>
          <a:p>
            <a:endParaRPr lang="en-US" dirty="0" smtClean="0"/>
          </a:p>
          <a:p>
            <a:r>
              <a:rPr lang="en-US" b="1" dirty="0" smtClean="0"/>
              <a:t>Plamen Hopchev </a:t>
            </a:r>
            <a:r>
              <a:rPr lang="en-US" dirty="0" smtClean="0"/>
              <a:t>- </a:t>
            </a:r>
            <a:r>
              <a:rPr lang="en-US" altLang="en-US" dirty="0"/>
              <a:t>9th DITANET Topical Workshop on Non-Invasive Beam Size Measurement for High Brightness Proton and Heavy Ion Accelerators, </a:t>
            </a:r>
            <a:r>
              <a:rPr lang="en-GB" altLang="en-US" dirty="0"/>
              <a:t>16 April 2013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2939" y="4164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0772" y="2763301"/>
            <a:ext cx="2925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200"/>
            <a:r>
              <a:rPr lang="en-GB" dirty="0" smtClean="0">
                <a:solidFill>
                  <a:prstClr val="black"/>
                </a:solidFill>
              </a:rPr>
              <a:t>Rhodri Jones (CERN)</a:t>
            </a:r>
          </a:p>
          <a:p>
            <a:pPr algn="ctr" defTabSz="457200"/>
            <a:r>
              <a:rPr lang="en-GB" dirty="0" smtClean="0">
                <a:solidFill>
                  <a:prstClr val="black"/>
                </a:solidFill>
              </a:rPr>
              <a:t>SLAC Halo Workshop (IBIC14)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0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2014-06-05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Colin Barschel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42" y="-2453"/>
            <a:ext cx="9156703" cy="686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27349" y="6487597"/>
            <a:ext cx="14166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Rhodri Jones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2480" y="639247"/>
            <a:ext cx="24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FFFF00"/>
                </a:solidFill>
              </a:rPr>
              <a:t>Vertex Locator (VELO)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02960" y="1137920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/>
              <a:t>Silicon-strip detectors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703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" y="6"/>
            <a:ext cx="9139969" cy="686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27349" y="6487597"/>
            <a:ext cx="14166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Rhodri Jones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7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Beam-gas can do more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Colin </a:t>
            </a:r>
            <a:r>
              <a:rPr lang="en-US" dirty="0" err="1" smtClean="0">
                <a:solidFill>
                  <a:prstClr val="black">
                    <a:tint val="75000"/>
                  </a:prstClr>
                </a:solidFill>
              </a:rPr>
              <a:t>Barschel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ghostCharges_corrected_fill_356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56" y="1673787"/>
            <a:ext cx="4083050" cy="33181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3012" y="4239604"/>
            <a:ext cx="2575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black"/>
                </a:solidFill>
              </a:rPr>
              <a:t>(LHC fill 3563 2.76 </a:t>
            </a:r>
            <a:r>
              <a:rPr lang="en-US" sz="1400" dirty="0" err="1" smtClean="0">
                <a:solidFill>
                  <a:prstClr val="black"/>
                </a:solidFill>
              </a:rPr>
              <a:t>TeV</a:t>
            </a:r>
            <a:r>
              <a:rPr lang="en-US" sz="1400" dirty="0" smtClean="0">
                <a:solidFill>
                  <a:prstClr val="black"/>
                </a:solidFill>
              </a:rPr>
              <a:t> Feb 2013)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8" name="Picture 7" descr=" Fig 20 cds 142772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1" y="1673735"/>
            <a:ext cx="4307415" cy="32001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2112" y="878466"/>
            <a:ext cx="35230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1600" dirty="0" smtClean="0">
                <a:solidFill>
                  <a:prstClr val="black"/>
                </a:solidFill>
              </a:rPr>
              <a:t>Relative measurement of bunch charges</a:t>
            </a:r>
          </a:p>
          <a:p>
            <a:pPr defTabSz="457200"/>
            <a:r>
              <a:rPr lang="en-US" sz="1600" dirty="0" smtClean="0">
                <a:solidFill>
                  <a:prstClr val="black"/>
                </a:solidFill>
              </a:rPr>
              <a:t>Compared with LHC FBCT instrument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9116" y="860776"/>
            <a:ext cx="368256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dirty="0" smtClean="0">
                <a:solidFill>
                  <a:prstClr val="black"/>
                </a:solidFill>
              </a:rPr>
              <a:t>Measurement of </a:t>
            </a:r>
            <a:r>
              <a:rPr lang="en-US" sz="1600" dirty="0" err="1" smtClean="0">
                <a:solidFill>
                  <a:prstClr val="black"/>
                </a:solidFill>
              </a:rPr>
              <a:t>unbunched</a:t>
            </a:r>
            <a:r>
              <a:rPr lang="en-US" sz="1600" dirty="0" smtClean="0">
                <a:solidFill>
                  <a:prstClr val="black"/>
                </a:solidFill>
              </a:rPr>
              <a:t> charges (ghost charge faction)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9141" y="5291719"/>
            <a:ext cx="3810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dirty="0" smtClean="0">
                <a:solidFill>
                  <a:prstClr val="black"/>
                </a:solidFill>
              </a:rPr>
              <a:t>Knowledge of ghost charge is important for the experiments during a luminosity calibration 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13" name="Picture 12" descr="1004068_01-A5-at-72-dp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" y="1"/>
            <a:ext cx="751226" cy="5008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27349" y="6487597"/>
            <a:ext cx="14166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Rhodri Jones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3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" y="-3780"/>
            <a:ext cx="9138965" cy="686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718" y="3845598"/>
            <a:ext cx="9024044" cy="263709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36" y="3954782"/>
            <a:ext cx="8059860" cy="243916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/>
          <p:cNvSpPr txBox="1"/>
          <p:nvPr/>
        </p:nvSpPr>
        <p:spPr>
          <a:xfrm>
            <a:off x="7727349" y="6487597"/>
            <a:ext cx="14166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Rhodri Jones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4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BGV for Halo?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25" y="2866082"/>
            <a:ext cx="8686799" cy="3626845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N</a:t>
            </a:r>
            <a:r>
              <a:rPr lang="en-GB" dirty="0" smtClean="0"/>
              <a:t>o </a:t>
            </a:r>
            <a:r>
              <a:rPr lang="en-GB" dirty="0"/>
              <a:t>experience with trying to measure the halo at 4-6 </a:t>
            </a:r>
            <a:r>
              <a:rPr lang="en-GB" dirty="0" err="1" smtClean="0"/>
              <a:t>sigmas</a:t>
            </a:r>
            <a:endParaRPr lang="en-GB" dirty="0"/>
          </a:p>
          <a:p>
            <a:r>
              <a:rPr lang="en-GB" dirty="0" smtClean="0"/>
              <a:t>Need to </a:t>
            </a:r>
            <a:r>
              <a:rPr lang="en-GB" dirty="0" err="1" smtClean="0"/>
              <a:t>deconvolve</a:t>
            </a:r>
            <a:r>
              <a:rPr lang="en-GB" dirty="0" smtClean="0"/>
              <a:t> with tail of vertex resolution</a:t>
            </a:r>
          </a:p>
          <a:p>
            <a:r>
              <a:rPr lang="en-GB" dirty="0"/>
              <a:t>B</a:t>
            </a:r>
            <a:r>
              <a:rPr lang="en-GB" dirty="0" smtClean="0"/>
              <a:t>eam-gas </a:t>
            </a:r>
            <a:r>
              <a:rPr lang="en-GB" dirty="0"/>
              <a:t>rate will be orders of magnitude smaller at this radial </a:t>
            </a:r>
            <a:r>
              <a:rPr lang="en-GB" dirty="0" smtClean="0"/>
              <a:t>distance</a:t>
            </a:r>
          </a:p>
          <a:p>
            <a:pPr lvl="1"/>
            <a:r>
              <a:rPr lang="en-GB" dirty="0"/>
              <a:t>C</a:t>
            </a:r>
            <a:r>
              <a:rPr lang="en-GB" dirty="0" smtClean="0"/>
              <a:t>urrently </a:t>
            </a:r>
            <a:r>
              <a:rPr lang="en-GB" dirty="0"/>
              <a:t>aim at </a:t>
            </a:r>
            <a:r>
              <a:rPr lang="en-GB" dirty="0" smtClean="0"/>
              <a:t>100Hz </a:t>
            </a:r>
            <a:r>
              <a:rPr lang="en-GB" dirty="0"/>
              <a:t>beam-gas per nominal </a:t>
            </a:r>
            <a:r>
              <a:rPr lang="en-GB" dirty="0" smtClean="0"/>
              <a:t>bunch.</a:t>
            </a:r>
          </a:p>
          <a:p>
            <a:pPr lvl="1"/>
            <a:r>
              <a:rPr lang="en-GB" dirty="0" smtClean="0"/>
              <a:t>Sampling 0.1</a:t>
            </a:r>
            <a:r>
              <a:rPr lang="en-GB" dirty="0"/>
              <a:t>% </a:t>
            </a:r>
            <a:r>
              <a:rPr lang="en-GB" dirty="0" smtClean="0"/>
              <a:t>of bunch tail </a:t>
            </a:r>
            <a:r>
              <a:rPr lang="en-GB" dirty="0"/>
              <a:t>of the bunch </a:t>
            </a:r>
            <a:r>
              <a:rPr lang="en-GB" dirty="0" smtClean="0">
                <a:sym typeface="Symbol"/>
              </a:rPr>
              <a:t> </a:t>
            </a:r>
            <a:r>
              <a:rPr lang="en-GB" dirty="0" smtClean="0"/>
              <a:t>0.1 Hz / bunch</a:t>
            </a:r>
          </a:p>
          <a:p>
            <a:pPr lvl="1"/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Increasing the interaction rate</a:t>
            </a:r>
          </a:p>
          <a:p>
            <a:r>
              <a:rPr lang="en-GB" dirty="0" smtClean="0"/>
              <a:t>Measurement of “average” beam halo possible (2808 bunches)</a:t>
            </a:r>
          </a:p>
          <a:p>
            <a:r>
              <a:rPr lang="en-GB" dirty="0" smtClean="0"/>
              <a:t>Increase </a:t>
            </a:r>
            <a:r>
              <a:rPr lang="en-GB" dirty="0"/>
              <a:t>the pressure (limited by vacuum </a:t>
            </a:r>
            <a:r>
              <a:rPr lang="en-GB" dirty="0" smtClean="0"/>
              <a:t>interlocks)</a:t>
            </a:r>
          </a:p>
          <a:p>
            <a:pPr lvl="1"/>
            <a:r>
              <a:rPr lang="en-GB" dirty="0" smtClean="0"/>
              <a:t>factor 10 to 100 may be possible for short times</a:t>
            </a:r>
          </a:p>
          <a:p>
            <a:r>
              <a:rPr lang="en-GB" dirty="0" smtClean="0"/>
              <a:t>Combine with gas sheet?</a:t>
            </a:r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2014-06-05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Colin Barschel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DC4C2-42AC-D24C-A92C-2F918FF6A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6" b="57636"/>
          <a:stretch/>
        </p:blipFill>
        <p:spPr bwMode="auto">
          <a:xfrm>
            <a:off x="5061" y="504965"/>
            <a:ext cx="9138965" cy="225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27349" y="6487597"/>
            <a:ext cx="141667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Rhodri Jones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9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2244" y="271273"/>
            <a:ext cx="71879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endParaRPr lang="en-US" sz="2000" b="1" kern="1600" cap="all" dirty="0" smtClean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endParaRPr lang="en-US" sz="2000" b="1" kern="1600" cap="all" dirty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endParaRPr lang="en-US" sz="2400" b="1" kern="1600" cap="all" dirty="0" smtClean="0">
              <a:solidFill>
                <a:prstClr val="black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prstClr val="black"/>
                </a:solidFill>
              </a:rPr>
              <a:t>Scattered electrons as possible </a:t>
            </a:r>
            <a:r>
              <a:rPr lang="en-US" sz="2400" b="1" dirty="0" smtClean="0">
                <a:solidFill>
                  <a:prstClr val="black"/>
                </a:solidFill>
              </a:rPr>
              <a:t>probes</a:t>
            </a:r>
            <a:br>
              <a:rPr lang="en-US" sz="2400" b="1" dirty="0" smtClean="0">
                <a:solidFill>
                  <a:prstClr val="black"/>
                </a:solidFill>
              </a:rPr>
            </a:br>
            <a:r>
              <a:rPr lang="en-US" sz="2400" b="1" dirty="0" smtClean="0">
                <a:solidFill>
                  <a:prstClr val="black"/>
                </a:solidFill>
              </a:rPr>
              <a:t>for </a:t>
            </a:r>
            <a:r>
              <a:rPr lang="en-US" sz="2400" b="1" dirty="0">
                <a:solidFill>
                  <a:prstClr val="black"/>
                </a:solidFill>
              </a:rPr>
              <a:t>beam halo </a:t>
            </a:r>
            <a:r>
              <a:rPr lang="en-US" sz="2400" b="1" dirty="0" smtClean="0">
                <a:solidFill>
                  <a:prstClr val="black"/>
                </a:solidFill>
              </a:rPr>
              <a:t>diagnostics</a:t>
            </a:r>
            <a:endParaRPr lang="en-US" sz="2400" dirty="0">
              <a:solidFill>
                <a:prstClr val="black"/>
              </a:solidFill>
            </a:endParaRP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P. Thieberger, C. Chasman, W. Fischer, D. Gassner</a:t>
            </a:r>
            <a:r>
              <a:rPr lang="en-US" sz="2400" dirty="0" smtClean="0">
                <a:solidFill>
                  <a:prstClr val="black"/>
                </a:solidFill>
              </a:rPr>
              <a:t>,</a:t>
            </a:r>
            <a:br>
              <a:rPr lang="en-US" sz="2400" dirty="0" smtClean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prstClr val="black"/>
                </a:solidFill>
              </a:rPr>
              <a:t>X</a:t>
            </a:r>
            <a:r>
              <a:rPr lang="en-US" sz="2400" dirty="0">
                <a:solidFill>
                  <a:prstClr val="black"/>
                </a:solidFill>
              </a:rPr>
              <a:t>. Gu, M. Minty, A. Pikin </a:t>
            </a:r>
            <a:endParaRPr lang="en-US" sz="2400" b="1" kern="1600" cap="all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endParaRPr lang="en-US" sz="2400" b="1" kern="1600" cap="all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n-US" sz="2400" kern="1600" dirty="0" smtClean="0">
                <a:solidFill>
                  <a:prstClr val="black"/>
                </a:solidFill>
                <a:cs typeface="Arial" panose="020B0604020202020204" pitchFamily="34" charset="0"/>
              </a:rPr>
              <a:t>Speculations based on:</a:t>
            </a:r>
          </a:p>
          <a:p>
            <a:pPr algn="ctr">
              <a:spcAft>
                <a:spcPts val="300"/>
              </a:spcAft>
            </a:pPr>
            <a:endParaRPr lang="en-US" sz="2000" b="1" kern="1600" cap="all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endParaRPr lang="en-US" sz="2000" b="1" kern="1600" cap="all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n-US" sz="2000" b="1" kern="1600" cap="all" dirty="0" smtClean="0">
                <a:solidFill>
                  <a:prstClr val="black"/>
                </a:solidFill>
                <a:cs typeface="Arial" panose="020B0604020202020204" pitchFamily="34" charset="0"/>
              </a:rPr>
              <a:t>The </a:t>
            </a:r>
            <a:r>
              <a:rPr lang="en-US" sz="2000" b="1" kern="1600" cap="all" dirty="0">
                <a:solidFill>
                  <a:prstClr val="black"/>
                </a:solidFill>
                <a:cs typeface="Arial" panose="020B0604020202020204" pitchFamily="34" charset="0"/>
              </a:rPr>
              <a:t>electron backscattering detector (eBSD), a new tool for the precise mutual alignment of the electron and ion beams in electron lenses*    </a:t>
            </a:r>
          </a:p>
          <a:p>
            <a:pPr algn="ctr"/>
            <a:r>
              <a:rPr lang="en-US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P. Thieberger</a:t>
            </a:r>
            <a:r>
              <a:rPr lang="en-US" sz="2000" kern="800" baseline="30000" dirty="0">
                <a:solidFill>
                  <a:prstClr val="black"/>
                </a:solidFill>
                <a:ea typeface="Times New Roman" panose="02020603050405020304" pitchFamily="18" charset="0"/>
              </a:rPr>
              <a:t>#</a:t>
            </a:r>
            <a:r>
              <a:rPr lang="en-US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, F. Z. Altinbas, C. Carlson, C. </a:t>
            </a:r>
            <a:r>
              <a:rPr lang="en-US" sz="2000" kern="800" dirty="0" err="1" smtClean="0">
                <a:solidFill>
                  <a:prstClr val="black"/>
                </a:solidFill>
                <a:ea typeface="Times New Roman" panose="02020603050405020304" pitchFamily="18" charset="0"/>
              </a:rPr>
              <a:t>Chasman</a:t>
            </a:r>
            <a:r>
              <a:rPr lang="en-US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,</a:t>
            </a:r>
            <a:br>
              <a:rPr lang="en-US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</a:br>
            <a:r>
              <a:rPr lang="en-US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</a:t>
            </a:r>
            <a:r>
              <a:rPr lang="en-US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. Costanzo, C. Degen, A. Drees, </a:t>
            </a: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W</a:t>
            </a:r>
            <a:r>
              <a:rPr lang="de-DE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. Fischer,  D. Gassner</a:t>
            </a: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,</a:t>
            </a:r>
            <a:b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</a:b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X</a:t>
            </a:r>
            <a:r>
              <a:rPr lang="de-DE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. Gu, K. Hamdi,  J. Hock, Y. Luo, A. Marusic, T. Miller</a:t>
            </a: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,</a:t>
            </a:r>
            <a:b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</a:b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M</a:t>
            </a:r>
            <a:r>
              <a:rPr lang="de-DE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. Minty, </a:t>
            </a:r>
            <a:r>
              <a:rPr lang="de-DE" sz="2000" kern="800" dirty="0" smtClean="0">
                <a:solidFill>
                  <a:prstClr val="black"/>
                </a:solidFill>
                <a:ea typeface="Times New Roman" panose="02020603050405020304" pitchFamily="18" charset="0"/>
              </a:rPr>
              <a:t>C</a:t>
            </a:r>
            <a:r>
              <a:rPr lang="de-DE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. Montag, </a:t>
            </a:r>
            <a:r>
              <a:rPr lang="en-US" sz="2000" kern="800" dirty="0">
                <a:solidFill>
                  <a:prstClr val="black"/>
                </a:solidFill>
                <a:ea typeface="Times New Roman" panose="02020603050405020304" pitchFamily="18" charset="0"/>
              </a:rPr>
              <a:t>A. Pikin and S. White</a:t>
            </a:r>
            <a:endParaRPr lang="en-US" sz="2000" i="1" kern="800" dirty="0">
              <a:solidFill>
                <a:prstClr val="black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65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228599"/>
            <a:ext cx="8226424" cy="7286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+mn-lt"/>
              </a:rPr>
              <a:t>RHIC e-lens with electron back-scattering detector (eBSD)</a:t>
            </a:r>
            <a:endParaRPr lang="en-US" sz="28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C2C2-DA53-4CFB-95E7-7D05D835A8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7111" y="855286"/>
            <a:ext cx="400590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The beam-beam effect  limiting RHIC luminosity will be mitigated with two electron lenses</a:t>
            </a:r>
            <a:endParaRPr lang="en-US" dirty="0">
              <a:solidFill>
                <a:prstClr val="black"/>
              </a:solidFill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The 2 m long electron and proton beams propagating in opposite direction in two ~6T solenoids have a width of ~300 </a:t>
            </a:r>
            <a:r>
              <a:rPr lang="en-US" dirty="0" smtClean="0">
                <a:solidFill>
                  <a:prstClr val="black"/>
                </a:solidFill>
                <a:latin typeface="Symbol" panose="05050102010706020507" pitchFamily="18" charset="2"/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 rms.</a:t>
            </a:r>
            <a:endParaRPr lang="en-US" dirty="0">
              <a:solidFill>
                <a:prstClr val="black"/>
              </a:solidFill>
              <a:latin typeface="Symbol" panose="05050102010706020507" pitchFamily="18" charset="2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The misalignment must be &lt; 30 </a:t>
            </a:r>
            <a:r>
              <a:rPr lang="en-US" dirty="0" smtClean="0">
                <a:solidFill>
                  <a:prstClr val="black"/>
                </a:solidFill>
                <a:latin typeface="Symbol" panose="05050102010706020507" pitchFamily="18" charset="2"/>
              </a:rPr>
              <a:t>m</a:t>
            </a:r>
            <a:r>
              <a:rPr lang="en-US" dirty="0" smtClean="0">
                <a:solidFill>
                  <a:prstClr val="black"/>
                </a:solidFill>
              </a:rPr>
              <a:t> for the lenses to work properly.</a:t>
            </a:r>
            <a:endParaRPr lang="en-US" dirty="0" smtClean="0">
              <a:solidFill>
                <a:prstClr val="black"/>
              </a:solidFill>
              <a:latin typeface="Symbol" panose="05050102010706020507" pitchFamily="18" charset="2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Misaligned can do more harm than good.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BPMs are not quite good enough to guarantee satisfactory alignment.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We will use electrons backscattered by the protons as the “luminosity signal to achieve alignment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prstClr val="black"/>
                </a:solidFill>
              </a:rPr>
              <a:t>The system was recently successfully commissioned with 100 GeV/amu Au and  </a:t>
            </a:r>
            <a:r>
              <a:rPr lang="en-US" baseline="30000" dirty="0" smtClean="0">
                <a:solidFill>
                  <a:prstClr val="black"/>
                </a:solidFill>
              </a:rPr>
              <a:t>3</a:t>
            </a:r>
            <a:r>
              <a:rPr lang="en-US" dirty="0" smtClean="0">
                <a:solidFill>
                  <a:prstClr val="black"/>
                </a:solidFill>
              </a:rPr>
              <a:t>He beams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7" y="1438275"/>
            <a:ext cx="4600575" cy="32432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488668"/>
            <a:ext cx="17373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Thieberger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67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4" y="1"/>
            <a:ext cx="8226425" cy="93961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+mn-lt"/>
              </a:rPr>
              <a:t>Electron-gold </a:t>
            </a:r>
            <a:r>
              <a:rPr lang="en-US" sz="2800" b="1" dirty="0">
                <a:latin typeface="+mn-lt"/>
              </a:rPr>
              <a:t>eBSD “luminosity” </a:t>
            </a:r>
            <a:r>
              <a:rPr lang="en-US" sz="2800" b="1" dirty="0" smtClean="0">
                <a:latin typeface="+mn-lt"/>
              </a:rPr>
              <a:t>scans obtained by  steering the electron beam</a:t>
            </a:r>
            <a:endParaRPr lang="en-US" sz="28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C2C2-DA53-4CFB-95E7-7D05D835A8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550" y="957263"/>
            <a:ext cx="3200400" cy="2882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551" y="3840091"/>
            <a:ext cx="3171597" cy="271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66340" y="1078306"/>
            <a:ext cx="324959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Date:		4/15/2014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Ion Beam:  	Gold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Beam energy:	100 GeV/u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Bunch intensity:	7*10</a:t>
            </a:r>
            <a:r>
              <a:rPr lang="en-US" sz="2000" baseline="30000" dirty="0">
                <a:solidFill>
                  <a:prstClr val="black"/>
                </a:solidFill>
              </a:rPr>
              <a:t>8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# of bunches: 	2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Solenoid Field:	2T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Electron energy</a:t>
            </a:r>
            <a:r>
              <a:rPr lang="en-US" sz="2000" dirty="0" smtClean="0">
                <a:solidFill>
                  <a:prstClr val="black"/>
                </a:solidFill>
              </a:rPr>
              <a:t>:	6 </a:t>
            </a:r>
            <a:r>
              <a:rPr lang="en-US" sz="2000" dirty="0">
                <a:solidFill>
                  <a:prstClr val="black"/>
                </a:solidFill>
              </a:rPr>
              <a:t>keV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solidFill>
                  <a:prstClr val="black"/>
                </a:solidFill>
              </a:rPr>
              <a:t>e-beam current:	0.565 </a:t>
            </a:r>
            <a:r>
              <a:rPr lang="en-US" sz="2000" dirty="0" smtClean="0">
                <a:solidFill>
                  <a:prstClr val="black"/>
                </a:solidFill>
              </a:rPr>
              <a:t>A</a:t>
            </a:r>
          </a:p>
          <a:p>
            <a:pPr>
              <a:spcAft>
                <a:spcPts val="1200"/>
              </a:spcAft>
            </a:pPr>
            <a:endParaRPr lang="en-US" sz="2000" dirty="0" smtClean="0">
              <a:solidFill>
                <a:prstClr val="black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The electron beam is steered while the ion beam is stationary.</a:t>
            </a:r>
            <a:endParaRPr lang="en-US" sz="2000" dirty="0">
              <a:solidFill>
                <a:prstClr val="black"/>
              </a:solidFill>
            </a:endParaRPr>
          </a:p>
          <a:p>
            <a:endParaRPr lang="en-US" baseline="30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45498" y="1224951"/>
            <a:ext cx="24985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These widths reflect the widths of the electron and the ion beam added in quadrature. The electron beam width is known so the ion beam width can be measured.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488668"/>
            <a:ext cx="17373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Thieberger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72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514" y="823913"/>
            <a:ext cx="5314286" cy="45785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0375" y="213053"/>
            <a:ext cx="8226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Time-resolved eBSD counts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813" y="1360845"/>
            <a:ext cx="29103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/>
              <a:t>Ion Beam:  	Gold</a:t>
            </a:r>
          </a:p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/>
              <a:t>Beam energy:	100 GeV/u</a:t>
            </a:r>
          </a:p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/>
              <a:t>Bunch intensity:	</a:t>
            </a:r>
            <a:r>
              <a:rPr lang="en-US" dirty="0" smtClean="0"/>
              <a:t>1.1*10</a:t>
            </a:r>
            <a:r>
              <a:rPr lang="en-US" baseline="30000" dirty="0"/>
              <a:t>9</a:t>
            </a:r>
          </a:p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/>
              <a:t># of bunches: 	2</a:t>
            </a:r>
          </a:p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 smtClean="0"/>
              <a:t>Electron </a:t>
            </a:r>
            <a:r>
              <a:rPr lang="en-US" dirty="0"/>
              <a:t>energy: </a:t>
            </a:r>
            <a:r>
              <a:rPr lang="en-US" dirty="0" smtClean="0"/>
              <a:t>	5 </a:t>
            </a:r>
            <a:r>
              <a:rPr lang="en-US" dirty="0"/>
              <a:t>keV</a:t>
            </a:r>
          </a:p>
          <a:p>
            <a:pPr>
              <a:spcAft>
                <a:spcPts val="1200"/>
              </a:spcAft>
              <a:tabLst>
                <a:tab pos="1597025" algn="l"/>
              </a:tabLst>
            </a:pPr>
            <a:r>
              <a:rPr lang="en-US" dirty="0"/>
              <a:t>e-beam current:	</a:t>
            </a:r>
            <a:r>
              <a:rPr lang="en-US" dirty="0" smtClean="0"/>
              <a:t>0.15 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7812" y="5348824"/>
            <a:ext cx="3238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background is due to electrons from the residual gas (~5E-10 Torr at pump) .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193610" y="1041995"/>
            <a:ext cx="149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Electron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beam OFF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74215" y="3395602"/>
            <a:ext cx="1512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Electron beam </a:t>
            </a:r>
            <a:r>
              <a:rPr lang="en-US" dirty="0" smtClean="0">
                <a:solidFill>
                  <a:srgbClr val="FF0000"/>
                </a:solidFill>
              </a:rPr>
              <a:t>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63662" y="5348824"/>
            <a:ext cx="48231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Here the signal to background ratio was ~20</a:t>
            </a:r>
            <a:r>
              <a:rPr lang="en-US" sz="2000" dirty="0"/>
              <a:t> </a:t>
            </a:r>
            <a:r>
              <a:rPr lang="en-US" sz="2000" dirty="0" smtClean="0"/>
              <a:t>in spite of the low e-beam current and passible misalignment. Several orders of magnitude can be gained as discussed next.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488668"/>
            <a:ext cx="17373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Thieberger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4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52513"/>
            <a:ext cx="8229600" cy="3600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0375" y="215660"/>
            <a:ext cx="8226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Possible halo </a:t>
            </a:r>
            <a:r>
              <a:rPr lang="en-US" sz="2800" b="1" dirty="0" smtClean="0"/>
              <a:t>solution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0375" y="4731295"/>
            <a:ext cx="8226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An annular electron collector surrounding the ion beam shouldn’t be difficult to design.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There is no background-producing beam crossing.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The halo detection efficiency can be made azimuthally symmetric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488668"/>
            <a:ext cx="17373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Thieberger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Optical Techniques: Lyot’s Coronagraph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 smtClean="0"/>
              <a:t>We want to image a dim beam halo surrounding a bright bunch</a:t>
            </a:r>
          </a:p>
          <a:p>
            <a:pPr lvl="2"/>
            <a:r>
              <a:rPr lang="en-US" dirty="0" smtClean="0"/>
              <a:t>Compare to viewing the sun’s corona without the benefit of a solar eclipse</a:t>
            </a:r>
          </a:p>
          <a:p>
            <a:pPr lvl="3"/>
            <a:r>
              <a:rPr lang="en-US"/>
              <a:t>First </a:t>
            </a:r>
            <a:r>
              <a:rPr lang="en-US" smtClean="0"/>
              <a:t>achieved </a:t>
            </a:r>
            <a:r>
              <a:rPr lang="en-US" dirty="0"/>
              <a:t>by </a:t>
            </a:r>
            <a:r>
              <a:rPr lang="en-US" dirty="0" smtClean="0"/>
              <a:t>Bernard </a:t>
            </a:r>
            <a:r>
              <a:rPr lang="en-US" dirty="0" err="1" smtClean="0"/>
              <a:t>Lyot</a:t>
            </a:r>
            <a:r>
              <a:rPr lang="en-US" dirty="0" smtClean="0"/>
              <a:t> </a:t>
            </a:r>
            <a:r>
              <a:rPr lang="en-US"/>
              <a:t>in </a:t>
            </a:r>
            <a:r>
              <a:rPr lang="en-US" smtClean="0"/>
              <a:t>1934</a:t>
            </a:r>
            <a:endParaRPr lang="en-US" dirty="0"/>
          </a:p>
          <a:p>
            <a:pPr lvl="3"/>
            <a:r>
              <a:rPr lang="en-US" dirty="0" smtClean="0"/>
              <a:t>Mask B blocks the image of the solar disk, but not the corona or the Airy diffraction rings from lens A.</a:t>
            </a:r>
          </a:p>
          <a:p>
            <a:pPr lvl="4"/>
            <a:r>
              <a:rPr lang="en-US" dirty="0"/>
              <a:t>The sun is about 10</a:t>
            </a:r>
            <a:r>
              <a:rPr lang="en-US" baseline="30000" dirty="0"/>
              <a:t>6</a:t>
            </a:r>
            <a:r>
              <a:rPr lang="en-US" dirty="0"/>
              <a:t> times brighter than the corona</a:t>
            </a:r>
            <a:r>
              <a:rPr lang="en-US" dirty="0" smtClean="0"/>
              <a:t>. Even these rings are too bright.</a:t>
            </a:r>
            <a:endParaRPr lang="en-US" dirty="0"/>
          </a:p>
          <a:p>
            <a:pPr lvl="3"/>
            <a:r>
              <a:rPr lang="en-US" dirty="0" smtClean="0"/>
              <a:t>Lens C images plane of A onto aperture D — a “</a:t>
            </a:r>
            <a:r>
              <a:rPr lang="en-US" dirty="0" err="1" smtClean="0"/>
              <a:t>Lyot</a:t>
            </a:r>
            <a:r>
              <a:rPr lang="en-US" dirty="0" smtClean="0"/>
              <a:t> stop” that cuts the rings</a:t>
            </a:r>
          </a:p>
          <a:p>
            <a:pPr lvl="3"/>
            <a:r>
              <a:rPr lang="en-US" dirty="0" smtClean="0"/>
              <a:t>Lens E images the corona onto photographic film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5" b="5665"/>
          <a:stretch/>
        </p:blipFill>
        <p:spPr>
          <a:xfrm>
            <a:off x="548640" y="3623831"/>
            <a:ext cx="8046720" cy="2574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3197" y="6197806"/>
            <a:ext cx="6258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Bernard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Lyot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Monthly Notices of the Royal Astronomical Society 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99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(1939) 580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0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331640" y="1196752"/>
            <a:ext cx="640871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Coronagraph </a:t>
            </a:r>
          </a:p>
          <a:p>
            <a:pPr algn="ctr"/>
            <a:r>
              <a:rPr kumimoji="1" lang="en-US" altLang="ja-JP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for  </a:t>
            </a:r>
          </a:p>
          <a:p>
            <a:pPr algn="ctr"/>
            <a:r>
              <a:rPr kumimoji="1" lang="en-US" altLang="ja-JP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diagnosing beam halo</a:t>
            </a:r>
          </a:p>
          <a:p>
            <a:pPr algn="ctr"/>
            <a:endParaRPr kumimoji="1" lang="en-US" altLang="ja-JP" sz="4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T. </a:t>
            </a:r>
            <a:r>
              <a:rPr kumimoji="1" lang="en-US" altLang="ja-JP" sz="3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Mitsuhashi</a:t>
            </a:r>
            <a:endParaRPr kumimoji="1" lang="en-US" altLang="ja-JP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en-US" altLang="ja-JP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KEK</a:t>
            </a:r>
          </a:p>
        </p:txBody>
      </p:sp>
    </p:spTree>
    <p:extLst>
      <p:ext uri="{BB962C8B-B14F-4D97-AF65-F5344CB8AC3E}">
        <p14:creationId xmlns:p14="http://schemas.microsoft.com/office/powerpoint/2010/main" val="16100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4" descr="c2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51050" y="1484313"/>
            <a:ext cx="4821238" cy="4806950"/>
          </a:xfrm>
          <a:noFill/>
        </p:spPr>
      </p:pic>
      <p:sp>
        <p:nvSpPr>
          <p:cNvPr id="348163" name="Text Box 7"/>
          <p:cNvSpPr txBox="1">
            <a:spLocks noChangeArrowheads="1"/>
          </p:cNvSpPr>
          <p:nvPr/>
        </p:nvSpPr>
        <p:spPr bwMode="auto">
          <a:xfrm>
            <a:off x="935037" y="474663"/>
            <a:ext cx="7273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Observation of the </a:t>
            </a:r>
            <a:r>
              <a:rPr kumimoji="1" lang="en-US" altLang="ja-JP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sun’s </a:t>
            </a:r>
            <a:r>
              <a:rPr kumimoji="1" lang="en-US" altLang="ja-JP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corona by coronagraph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7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19089" y="266700"/>
            <a:ext cx="7186611" cy="6207125"/>
            <a:chOff x="-59" y="73"/>
            <a:chExt cx="4527" cy="3910"/>
          </a:xfrm>
        </p:grpSpPr>
        <p:pic>
          <p:nvPicPr>
            <p:cNvPr id="351235" name="Picture 4" descr="coronagraph 00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24" y="424"/>
              <a:ext cx="2669" cy="3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1236" name="Line 7"/>
            <p:cNvSpPr>
              <a:spLocks noChangeShapeType="1"/>
            </p:cNvSpPr>
            <p:nvPr/>
          </p:nvSpPr>
          <p:spPr bwMode="auto">
            <a:xfrm flipH="1" flipV="1">
              <a:off x="1122" y="974"/>
              <a:ext cx="1803" cy="959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351237" name="Text Box 8"/>
            <p:cNvSpPr txBox="1">
              <a:spLocks noChangeArrowheads="1"/>
            </p:cNvSpPr>
            <p:nvPr/>
          </p:nvSpPr>
          <p:spPr bwMode="auto">
            <a:xfrm>
              <a:off x="-12" y="755"/>
              <a:ext cx="113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kumimoji="1" lang="en-US" altLang="ja-JP" sz="28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Field lens</a:t>
              </a:r>
            </a:p>
          </p:txBody>
        </p:sp>
        <p:sp>
          <p:nvSpPr>
            <p:cNvPr id="351238" name="Line 9"/>
            <p:cNvSpPr>
              <a:spLocks noChangeShapeType="1"/>
            </p:cNvSpPr>
            <p:nvPr/>
          </p:nvSpPr>
          <p:spPr bwMode="auto">
            <a:xfrm flipH="1" flipV="1">
              <a:off x="1121" y="2337"/>
              <a:ext cx="1487" cy="412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351239" name="Text Box 10"/>
            <p:cNvSpPr txBox="1">
              <a:spLocks noChangeArrowheads="1"/>
            </p:cNvSpPr>
            <p:nvPr/>
          </p:nvSpPr>
          <p:spPr bwMode="auto">
            <a:xfrm>
              <a:off x="-59" y="2135"/>
              <a:ext cx="118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kumimoji="1" lang="en-US" altLang="ja-JP" sz="28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Lyot’s</a:t>
              </a:r>
              <a:r>
                <a:rPr kumimoji="1" lang="en-US" altLang="ja-JP" sz="28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stop</a:t>
              </a:r>
            </a:p>
          </p:txBody>
        </p:sp>
        <p:sp>
          <p:nvSpPr>
            <p:cNvPr id="351240" name="Text Box 11"/>
            <p:cNvSpPr txBox="1">
              <a:spLocks noChangeArrowheads="1"/>
            </p:cNvSpPr>
            <p:nvPr/>
          </p:nvSpPr>
          <p:spPr bwMode="auto">
            <a:xfrm>
              <a:off x="567" y="73"/>
              <a:ext cx="390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ja-JP" sz="28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View from the back side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958013" y="1967548"/>
            <a:ext cx="1800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Baffles</a:t>
            </a:r>
            <a:endParaRPr kumimoji="1" lang="en-US" altLang="ja-JP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5467349" y="2054225"/>
            <a:ext cx="1490664" cy="140336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kumimoji="1" lang="ja-JP" altLang="en-US">
              <a:solidFill>
                <a:prstClr val="black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6958013" y="685800"/>
            <a:ext cx="1800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Objective </a:t>
            </a:r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lens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V="1">
            <a:off x="5386070" y="1047750"/>
            <a:ext cx="1571944" cy="183515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kumimoji="1" lang="ja-JP" altLang="en-US">
              <a:solidFill>
                <a:prstClr val="black"/>
              </a:solidFill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958013" y="2678748"/>
            <a:ext cx="1800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b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Mask</a:t>
            </a:r>
            <a:endParaRPr kumimoji="1" lang="en-US" altLang="ja-JP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5313680" y="2875279"/>
            <a:ext cx="1644333" cy="60961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kumimoji="1"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62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ext Box 4"/>
          <p:cNvSpPr txBox="1">
            <a:spLocks noChangeArrowheads="1"/>
          </p:cNvSpPr>
          <p:nvPr/>
        </p:nvSpPr>
        <p:spPr bwMode="auto">
          <a:xfrm>
            <a:off x="539552" y="548680"/>
            <a:ext cx="8352928" cy="582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kumimoji="1" lang="en-US" altLang="ja-JP" sz="3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Background sources in coronagraph</a:t>
            </a:r>
          </a:p>
          <a:p>
            <a:pPr marL="342900" indent="-342900"/>
            <a:endParaRPr kumimoji="1" lang="en-US" altLang="ja-JP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kumimoji="1" lang="en-US" altLang="ja-JP" sz="105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Noise</a:t>
            </a:r>
            <a:r>
              <a:rPr kumimoji="1" lang="ja-JP" altLang="en-US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from 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defects on the lens surface (inside) such as scratches and digs.</a:t>
            </a:r>
          </a:p>
          <a:p>
            <a:pPr marL="342900" indent="-342900"/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Noise 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from the optical components (mirrors)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front of the coronagraph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Reflections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from 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inside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walls 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coronagraph.   </a:t>
            </a:r>
            <a:r>
              <a:rPr kumimoji="1"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Apply baffles </a:t>
            </a:r>
            <a:endParaRPr kumimoji="1" lang="en-US" altLang="ja-JP" sz="3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Noise from </a:t>
            </a:r>
            <a:r>
              <a:rPr kumimoji="1" lang="en-US" altLang="ja-JP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dust in </a:t>
            </a:r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air.  </a:t>
            </a:r>
            <a:r>
              <a:rPr kumimoji="1"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Apply dust filter</a:t>
            </a:r>
            <a:endParaRPr kumimoji="1" lang="en-US" altLang="ja-JP" sz="32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Rayleigh scattering from air molecules. </a:t>
            </a:r>
          </a:p>
          <a:p>
            <a:pPr marL="342900" indent="-342900"/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1"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Not significant in few ten meter optical path</a:t>
            </a:r>
            <a:endParaRPr kumimoji="1" lang="en-US" altLang="ja-JP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4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テキスト ボックス 16"/>
          <p:cNvSpPr txBox="1">
            <a:spLocks noChangeArrowheads="1"/>
          </p:cNvSpPr>
          <p:nvPr/>
        </p:nvSpPr>
        <p:spPr bwMode="auto">
          <a:xfrm>
            <a:off x="971550" y="836613"/>
            <a:ext cx="73453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Effect 2:    </a:t>
            </a:r>
            <a:r>
              <a:rPr kumimoji="1" lang="en-US" altLang="ja-JP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Digs </a:t>
            </a:r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on glass surface </a:t>
            </a:r>
            <a:r>
              <a:rPr kumimoji="1" lang="en-US" altLang="ja-JP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serve </a:t>
            </a:r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 </a:t>
            </a:r>
            <a:r>
              <a:rPr kumimoji="1" lang="en-US" altLang="ja-JP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diffraction sources </a:t>
            </a:r>
            <a:r>
              <a:rPr kumimoji="1" lang="en-US" altLang="ja-JP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the pupil  </a:t>
            </a:r>
            <a:r>
              <a:rPr kumimoji="1" lang="en-US" altLang="ja-JP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グループ化 27"/>
          <p:cNvGrpSpPr>
            <a:grpSpLocks/>
          </p:cNvGrpSpPr>
          <p:nvPr/>
        </p:nvGrpSpPr>
        <p:grpSpPr bwMode="auto">
          <a:xfrm>
            <a:off x="468313" y="2133600"/>
            <a:ext cx="6867525" cy="4057650"/>
            <a:chOff x="467544" y="2133600"/>
            <a:chExt cx="6868294" cy="4058233"/>
          </a:xfrm>
        </p:grpSpPr>
        <p:grpSp>
          <p:nvGrpSpPr>
            <p:cNvPr id="3" name="グループ化 15"/>
            <p:cNvGrpSpPr>
              <a:grpSpLocks/>
            </p:cNvGrpSpPr>
            <p:nvPr/>
          </p:nvGrpSpPr>
          <p:grpSpPr bwMode="auto">
            <a:xfrm>
              <a:off x="1835150" y="2133600"/>
              <a:ext cx="5500688" cy="2879725"/>
              <a:chOff x="827584" y="764704"/>
              <a:chExt cx="5500612" cy="2880320"/>
            </a:xfrm>
          </p:grpSpPr>
          <p:pic>
            <p:nvPicPr>
              <p:cNvPr id="33805" name="Picture 4" descr="lenssurface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27584" y="764704"/>
                <a:ext cx="3669055" cy="28803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380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364088" y="1268760"/>
                <a:ext cx="964108" cy="872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正方形/長方形 10"/>
              <p:cNvSpPr/>
              <p:nvPr/>
            </p:nvSpPr>
            <p:spPr>
              <a:xfrm>
                <a:off x="2266972" y="1341169"/>
                <a:ext cx="144476" cy="144513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ja-JP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" name="直線コネクタ 12"/>
              <p:cNvCxnSpPr>
                <a:stCxn id="11" idx="0"/>
              </p:cNvCxnSpPr>
              <p:nvPr/>
            </p:nvCxnSpPr>
            <p:spPr>
              <a:xfrm flipV="1">
                <a:off x="2340004" y="1268118"/>
                <a:ext cx="2951452" cy="73051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/>
              <p:cNvCxnSpPr/>
              <p:nvPr/>
            </p:nvCxnSpPr>
            <p:spPr>
              <a:xfrm>
                <a:off x="2266972" y="1485682"/>
                <a:ext cx="3024484" cy="647927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3797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44" y="3284984"/>
              <a:ext cx="936104" cy="99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正方形/長方形 9"/>
            <p:cNvSpPr/>
            <p:nvPr/>
          </p:nvSpPr>
          <p:spPr bwMode="auto">
            <a:xfrm>
              <a:off x="3615909" y="3384730"/>
              <a:ext cx="144479" cy="144484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直線コネクタ 11"/>
            <p:cNvCxnSpPr/>
            <p:nvPr/>
          </p:nvCxnSpPr>
          <p:spPr bwMode="auto">
            <a:xfrm flipH="1" flipV="1">
              <a:off x="1404274" y="3284703"/>
              <a:ext cx="2303720" cy="73035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 bwMode="auto">
            <a:xfrm flipH="1">
              <a:off x="1404274" y="3553029"/>
              <a:ext cx="2348175" cy="668434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0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52120" y="5157192"/>
              <a:ext cx="936104" cy="1034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正方形/長方形 17"/>
            <p:cNvSpPr/>
            <p:nvPr/>
          </p:nvSpPr>
          <p:spPr bwMode="auto">
            <a:xfrm>
              <a:off x="4444676" y="3907093"/>
              <a:ext cx="144479" cy="144483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22" name="直線コネクタ 21"/>
            <p:cNvCxnSpPr/>
            <p:nvPr/>
          </p:nvCxnSpPr>
          <p:spPr bwMode="auto">
            <a:xfrm flipH="1" flipV="1">
              <a:off x="4590743" y="3915031"/>
              <a:ext cx="1895687" cy="1219375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 bwMode="auto">
            <a:xfrm flipH="1" flipV="1">
              <a:off x="4457378" y="4048400"/>
              <a:ext cx="1181232" cy="2105327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0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グループ化 97"/>
          <p:cNvGrpSpPr/>
          <p:nvPr/>
        </p:nvGrpSpPr>
        <p:grpSpPr>
          <a:xfrm>
            <a:off x="614363" y="1065213"/>
            <a:ext cx="8529637" cy="5254625"/>
            <a:chOff x="614363" y="1065213"/>
            <a:chExt cx="8529637" cy="5254625"/>
          </a:xfrm>
        </p:grpSpPr>
        <p:sp>
          <p:nvSpPr>
            <p:cNvPr id="72707" name="Arc 6"/>
            <p:cNvSpPr>
              <a:spLocks/>
            </p:cNvSpPr>
            <p:nvPr/>
          </p:nvSpPr>
          <p:spPr bwMode="auto">
            <a:xfrm>
              <a:off x="915988" y="1343025"/>
              <a:ext cx="1600200" cy="8382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08" name="Line 7"/>
            <p:cNvSpPr>
              <a:spLocks noChangeShapeType="1"/>
            </p:cNvSpPr>
            <p:nvPr/>
          </p:nvSpPr>
          <p:spPr bwMode="auto">
            <a:xfrm>
              <a:off x="992188" y="2181225"/>
              <a:ext cx="81518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09" name="Line 8"/>
            <p:cNvSpPr>
              <a:spLocks noChangeShapeType="1"/>
            </p:cNvSpPr>
            <p:nvPr/>
          </p:nvSpPr>
          <p:spPr bwMode="auto">
            <a:xfrm flipH="1">
              <a:off x="4268788" y="2181225"/>
              <a:ext cx="106680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0" name="AutoShape 9"/>
            <p:cNvSpPr>
              <a:spLocks noChangeArrowheads="1"/>
            </p:cNvSpPr>
            <p:nvPr/>
          </p:nvSpPr>
          <p:spPr bwMode="auto">
            <a:xfrm>
              <a:off x="4065588" y="2654300"/>
              <a:ext cx="444500" cy="292100"/>
            </a:xfrm>
            <a:prstGeom prst="parallelogram">
              <a:avLst>
                <a:gd name="adj" fmla="val 38036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1" name="Line 10"/>
            <p:cNvSpPr>
              <a:spLocks noChangeShapeType="1"/>
            </p:cNvSpPr>
            <p:nvPr/>
          </p:nvSpPr>
          <p:spPr bwMode="auto">
            <a:xfrm flipH="1">
              <a:off x="3735388" y="5153025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2" name="Line 11"/>
            <p:cNvSpPr>
              <a:spLocks noChangeShapeType="1"/>
            </p:cNvSpPr>
            <p:nvPr/>
          </p:nvSpPr>
          <p:spPr bwMode="auto">
            <a:xfrm>
              <a:off x="3735388" y="5457825"/>
              <a:ext cx="431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3" name="Line 12"/>
            <p:cNvSpPr>
              <a:spLocks noChangeShapeType="1"/>
            </p:cNvSpPr>
            <p:nvPr/>
          </p:nvSpPr>
          <p:spPr bwMode="auto">
            <a:xfrm>
              <a:off x="4268788" y="2790825"/>
              <a:ext cx="0" cy="2362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4" name="AutoShape 13"/>
            <p:cNvSpPr>
              <a:spLocks noChangeArrowheads="1"/>
            </p:cNvSpPr>
            <p:nvPr/>
          </p:nvSpPr>
          <p:spPr bwMode="auto">
            <a:xfrm>
              <a:off x="4046538" y="4987925"/>
              <a:ext cx="454025" cy="292100"/>
            </a:xfrm>
            <a:prstGeom prst="parallelogram">
              <a:avLst>
                <a:gd name="adj" fmla="val 38851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grpSp>
          <p:nvGrpSpPr>
            <p:cNvPr id="2" name="Group 14"/>
            <p:cNvGrpSpPr>
              <a:grpSpLocks/>
            </p:cNvGrpSpPr>
            <p:nvPr/>
          </p:nvGrpSpPr>
          <p:grpSpPr bwMode="auto">
            <a:xfrm>
              <a:off x="3851920" y="3212976"/>
              <a:ext cx="668263" cy="602481"/>
              <a:chOff x="2561" y="2068"/>
              <a:chExt cx="240" cy="280"/>
            </a:xfrm>
          </p:grpSpPr>
          <p:sp>
            <p:nvSpPr>
              <p:cNvPr id="72781" name="Oval 15"/>
              <p:cNvSpPr>
                <a:spLocks noChangeArrowheads="1"/>
              </p:cNvSpPr>
              <p:nvPr/>
            </p:nvSpPr>
            <p:spPr bwMode="auto">
              <a:xfrm>
                <a:off x="2565" y="2068"/>
                <a:ext cx="232" cy="8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82" name="Oval 16"/>
              <p:cNvSpPr>
                <a:spLocks noChangeArrowheads="1"/>
              </p:cNvSpPr>
              <p:nvPr/>
            </p:nvSpPr>
            <p:spPr bwMode="auto">
              <a:xfrm>
                <a:off x="2565" y="2260"/>
                <a:ext cx="232" cy="8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83" name="Line 17"/>
              <p:cNvSpPr>
                <a:spLocks noChangeShapeType="1"/>
              </p:cNvSpPr>
              <p:nvPr/>
            </p:nvSpPr>
            <p:spPr bwMode="auto">
              <a:xfrm>
                <a:off x="2561" y="2112"/>
                <a:ext cx="0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84" name="Line 18"/>
              <p:cNvSpPr>
                <a:spLocks noChangeShapeType="1"/>
              </p:cNvSpPr>
              <p:nvPr/>
            </p:nvSpPr>
            <p:spPr bwMode="auto">
              <a:xfrm>
                <a:off x="2801" y="2112"/>
                <a:ext cx="0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2716" name="Line 19"/>
            <p:cNvSpPr>
              <a:spLocks noChangeShapeType="1"/>
            </p:cNvSpPr>
            <p:nvPr/>
          </p:nvSpPr>
          <p:spPr bwMode="auto">
            <a:xfrm>
              <a:off x="839788" y="3552825"/>
              <a:ext cx="5181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7" name="Arc 20"/>
            <p:cNvSpPr>
              <a:spLocks/>
            </p:cNvSpPr>
            <p:nvPr/>
          </p:nvSpPr>
          <p:spPr bwMode="auto">
            <a:xfrm>
              <a:off x="6021388" y="3095625"/>
              <a:ext cx="381000" cy="4572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8" name="Arc 21"/>
            <p:cNvSpPr>
              <a:spLocks/>
            </p:cNvSpPr>
            <p:nvPr/>
          </p:nvSpPr>
          <p:spPr bwMode="auto">
            <a:xfrm rot="10800000">
              <a:off x="6402388" y="2643188"/>
              <a:ext cx="381000" cy="4572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19" name="Line 22"/>
            <p:cNvSpPr>
              <a:spLocks noChangeShapeType="1"/>
            </p:cNvSpPr>
            <p:nvPr/>
          </p:nvSpPr>
          <p:spPr bwMode="auto">
            <a:xfrm>
              <a:off x="1068388" y="3857625"/>
              <a:ext cx="5181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0" name="Arc 23"/>
            <p:cNvSpPr>
              <a:spLocks/>
            </p:cNvSpPr>
            <p:nvPr/>
          </p:nvSpPr>
          <p:spPr bwMode="auto">
            <a:xfrm>
              <a:off x="6249988" y="3400425"/>
              <a:ext cx="381000" cy="4572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1" name="Arc 24"/>
            <p:cNvSpPr>
              <a:spLocks/>
            </p:cNvSpPr>
            <p:nvPr/>
          </p:nvSpPr>
          <p:spPr bwMode="auto">
            <a:xfrm rot="10800000">
              <a:off x="6629400" y="2955925"/>
              <a:ext cx="381000" cy="4572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2" name="Line 25"/>
            <p:cNvSpPr>
              <a:spLocks noChangeShapeType="1"/>
            </p:cNvSpPr>
            <p:nvPr/>
          </p:nvSpPr>
          <p:spPr bwMode="auto">
            <a:xfrm>
              <a:off x="1123950" y="2184400"/>
              <a:ext cx="4208463" cy="492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3" name="Oval 26"/>
            <p:cNvSpPr>
              <a:spLocks noChangeArrowheads="1"/>
            </p:cNvSpPr>
            <p:nvPr/>
          </p:nvSpPr>
          <p:spPr bwMode="auto">
            <a:xfrm>
              <a:off x="6323013" y="5226050"/>
              <a:ext cx="82550" cy="45402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1068388" y="2247900"/>
              <a:ext cx="1457325" cy="304800"/>
              <a:chOff x="672" y="1386"/>
              <a:chExt cx="918" cy="192"/>
            </a:xfrm>
          </p:grpSpPr>
          <p:sp>
            <p:nvSpPr>
              <p:cNvPr id="72779" name="Line 28"/>
              <p:cNvSpPr>
                <a:spLocks noChangeShapeType="1"/>
              </p:cNvSpPr>
              <p:nvPr/>
            </p:nvSpPr>
            <p:spPr bwMode="auto">
              <a:xfrm>
                <a:off x="672" y="1386"/>
                <a:ext cx="0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80" name="Line 29"/>
              <p:cNvSpPr>
                <a:spLocks noChangeShapeType="1"/>
              </p:cNvSpPr>
              <p:nvPr/>
            </p:nvSpPr>
            <p:spPr bwMode="auto">
              <a:xfrm>
                <a:off x="672" y="1488"/>
                <a:ext cx="9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stealth" w="med" len="med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2725" name="Line 30"/>
            <p:cNvSpPr>
              <a:spLocks noChangeShapeType="1"/>
            </p:cNvSpPr>
            <p:nvPr/>
          </p:nvSpPr>
          <p:spPr bwMode="auto">
            <a:xfrm>
              <a:off x="5345113" y="2276475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6" name="Line 31"/>
            <p:cNvSpPr>
              <a:spLocks noChangeShapeType="1"/>
            </p:cNvSpPr>
            <p:nvPr/>
          </p:nvSpPr>
          <p:spPr bwMode="auto">
            <a:xfrm flipH="1">
              <a:off x="3125788" y="2438400"/>
              <a:ext cx="22193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27" name="Rectangle 32"/>
            <p:cNvSpPr>
              <a:spLocks noChangeArrowheads="1"/>
            </p:cNvSpPr>
            <p:nvPr/>
          </p:nvSpPr>
          <p:spPr bwMode="auto">
            <a:xfrm>
              <a:off x="2538413" y="2255838"/>
              <a:ext cx="5905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2940</a:t>
              </a:r>
            </a:p>
          </p:txBody>
        </p:sp>
        <p:sp>
          <p:nvSpPr>
            <p:cNvPr id="72728" name="Line 33"/>
            <p:cNvSpPr>
              <a:spLocks noChangeShapeType="1"/>
            </p:cNvSpPr>
            <p:nvPr/>
          </p:nvSpPr>
          <p:spPr bwMode="auto">
            <a:xfrm>
              <a:off x="5659438" y="2228850"/>
              <a:ext cx="641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36" name="Oval 43"/>
            <p:cNvSpPr>
              <a:spLocks noChangeArrowheads="1"/>
            </p:cNvSpPr>
            <p:nvPr/>
          </p:nvSpPr>
          <p:spPr bwMode="auto">
            <a:xfrm>
              <a:off x="1065213" y="2139950"/>
              <a:ext cx="73025" cy="7302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37" name="Rectangle 46"/>
            <p:cNvSpPr>
              <a:spLocks noChangeArrowheads="1"/>
            </p:cNvSpPr>
            <p:nvPr/>
          </p:nvSpPr>
          <p:spPr bwMode="auto">
            <a:xfrm>
              <a:off x="2566988" y="1760538"/>
              <a:ext cx="9239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SR beam</a:t>
              </a:r>
            </a:p>
          </p:txBody>
        </p:sp>
        <p:sp>
          <p:nvSpPr>
            <p:cNvPr id="72738" name="AutoShape 47"/>
            <p:cNvSpPr>
              <a:spLocks noChangeArrowheads="1"/>
            </p:cNvSpPr>
            <p:nvPr/>
          </p:nvSpPr>
          <p:spPr bwMode="auto">
            <a:xfrm>
              <a:off x="3541713" y="1873250"/>
              <a:ext cx="473075" cy="101600"/>
            </a:xfrm>
            <a:prstGeom prst="rightArrow">
              <a:avLst>
                <a:gd name="adj1" fmla="val 50000"/>
                <a:gd name="adj2" fmla="val 232834"/>
              </a:avLst>
            </a:prstGeom>
            <a:solidFill>
              <a:srgbClr val="66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39" name="Rectangle 48"/>
            <p:cNvSpPr>
              <a:spLocks noChangeArrowheads="1"/>
            </p:cNvSpPr>
            <p:nvPr/>
          </p:nvSpPr>
          <p:spPr bwMode="auto">
            <a:xfrm>
              <a:off x="1814513" y="1065213"/>
              <a:ext cx="1787349" cy="339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electron beam orbit</a:t>
              </a:r>
            </a:p>
          </p:txBody>
        </p:sp>
        <p:sp>
          <p:nvSpPr>
            <p:cNvPr id="72741" name="Rectangle 51"/>
            <p:cNvSpPr>
              <a:spLocks noChangeArrowheads="1"/>
            </p:cNvSpPr>
            <p:nvPr/>
          </p:nvSpPr>
          <p:spPr bwMode="auto">
            <a:xfrm>
              <a:off x="4421188" y="2867025"/>
              <a:ext cx="1130118" cy="339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Half mirror</a:t>
              </a:r>
              <a:endParaRPr kumimoji="1" lang="en-US" altLang="ja-JP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742" name="Rectangle 52"/>
            <p:cNvSpPr>
              <a:spLocks noChangeArrowheads="1"/>
            </p:cNvSpPr>
            <p:nvPr/>
          </p:nvSpPr>
          <p:spPr bwMode="auto">
            <a:xfrm>
              <a:off x="4344988" y="4619625"/>
              <a:ext cx="713337" cy="339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mirror</a:t>
              </a:r>
            </a:p>
          </p:txBody>
        </p:sp>
        <p:sp>
          <p:nvSpPr>
            <p:cNvPr id="72744" name="Rectangle 57"/>
            <p:cNvSpPr>
              <a:spLocks noChangeArrowheads="1"/>
            </p:cNvSpPr>
            <p:nvPr/>
          </p:nvSpPr>
          <p:spPr bwMode="auto">
            <a:xfrm>
              <a:off x="614363" y="1741488"/>
              <a:ext cx="1197444" cy="339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kumimoji="1" lang="en-US" altLang="ja-JP" sz="1600" u="sng" dirty="0">
                  <a:solidFill>
                    <a:srgbClr val="FF0033"/>
                  </a:solidFill>
                  <a:latin typeface="Times New Roman" pitchFamily="18" charset="0"/>
                  <a:cs typeface="Times New Roman" pitchFamily="18" charset="0"/>
                </a:rPr>
                <a:t>source point</a:t>
              </a:r>
            </a:p>
          </p:txBody>
        </p:sp>
        <p:graphicFrame>
          <p:nvGraphicFramePr>
            <p:cNvPr id="72706" name="Object 2"/>
            <p:cNvGraphicFramePr>
              <a:graphicFrameLocks/>
            </p:cNvGraphicFramePr>
            <p:nvPr/>
          </p:nvGraphicFramePr>
          <p:xfrm>
            <a:off x="5030788" y="1727200"/>
            <a:ext cx="723900" cy="747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0" name="図" r:id="rId4" imgW="2008080" imgH="2073240" progId="Word.Picture.8">
                    <p:embed/>
                  </p:oleObj>
                </mc:Choice>
                <mc:Fallback>
                  <p:oleObj name="図" r:id="rId4" imgW="2008080" imgH="2073240" progId="Word.Picture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0788" y="1727200"/>
                          <a:ext cx="723900" cy="747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45" name="Line 62"/>
            <p:cNvSpPr>
              <a:spLocks noChangeShapeType="1"/>
            </p:cNvSpPr>
            <p:nvPr/>
          </p:nvSpPr>
          <p:spPr bwMode="auto">
            <a:xfrm>
              <a:off x="2465388" y="3870325"/>
              <a:ext cx="0" cy="24495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46" name="Line 63"/>
            <p:cNvSpPr>
              <a:spLocks noChangeShapeType="1"/>
            </p:cNvSpPr>
            <p:nvPr/>
          </p:nvSpPr>
          <p:spPr bwMode="auto">
            <a:xfrm>
              <a:off x="2465388" y="6315075"/>
              <a:ext cx="6400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47" name="Line 65"/>
            <p:cNvSpPr>
              <a:spLocks noChangeShapeType="1"/>
            </p:cNvSpPr>
            <p:nvPr/>
          </p:nvSpPr>
          <p:spPr bwMode="auto">
            <a:xfrm flipH="1">
              <a:off x="4211960" y="2143125"/>
              <a:ext cx="1114102" cy="637803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48" name="Line 66"/>
            <p:cNvSpPr>
              <a:spLocks noChangeShapeType="1"/>
            </p:cNvSpPr>
            <p:nvPr/>
          </p:nvSpPr>
          <p:spPr bwMode="auto">
            <a:xfrm flipH="1">
              <a:off x="4402138" y="2238375"/>
              <a:ext cx="923925" cy="533400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49" name="Line 67"/>
            <p:cNvSpPr>
              <a:spLocks noChangeShapeType="1"/>
            </p:cNvSpPr>
            <p:nvPr/>
          </p:nvSpPr>
          <p:spPr bwMode="auto">
            <a:xfrm flipH="1">
              <a:off x="4194175" y="2800350"/>
              <a:ext cx="7938" cy="2333625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0" name="Line 68"/>
            <p:cNvSpPr>
              <a:spLocks noChangeShapeType="1"/>
            </p:cNvSpPr>
            <p:nvPr/>
          </p:nvSpPr>
          <p:spPr bwMode="auto">
            <a:xfrm>
              <a:off x="4364038" y="2800350"/>
              <a:ext cx="7937" cy="2352675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1" name="Line 69"/>
            <p:cNvSpPr>
              <a:spLocks noChangeShapeType="1"/>
            </p:cNvSpPr>
            <p:nvPr/>
          </p:nvSpPr>
          <p:spPr bwMode="auto">
            <a:xfrm flipH="1">
              <a:off x="3668713" y="5133975"/>
              <a:ext cx="533400" cy="276225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2" name="Line 70"/>
            <p:cNvSpPr>
              <a:spLocks noChangeShapeType="1"/>
            </p:cNvSpPr>
            <p:nvPr/>
          </p:nvSpPr>
          <p:spPr bwMode="auto">
            <a:xfrm flipH="1">
              <a:off x="3811588" y="5133975"/>
              <a:ext cx="552450" cy="342900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3" name="Line 71"/>
            <p:cNvSpPr>
              <a:spLocks noChangeShapeType="1"/>
            </p:cNvSpPr>
            <p:nvPr/>
          </p:nvSpPr>
          <p:spPr bwMode="auto">
            <a:xfrm flipV="1">
              <a:off x="3668713" y="5372100"/>
              <a:ext cx="2676525" cy="38100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4" name="Line 72"/>
            <p:cNvSpPr>
              <a:spLocks noChangeShapeType="1"/>
            </p:cNvSpPr>
            <p:nvPr/>
          </p:nvSpPr>
          <p:spPr bwMode="auto">
            <a:xfrm>
              <a:off x="3830638" y="5505450"/>
              <a:ext cx="2514600" cy="38100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5" name="Line 75"/>
            <p:cNvSpPr>
              <a:spLocks noChangeShapeType="1"/>
            </p:cNvSpPr>
            <p:nvPr/>
          </p:nvSpPr>
          <p:spPr bwMode="auto">
            <a:xfrm>
              <a:off x="1136650" y="2184400"/>
              <a:ext cx="4170363" cy="49213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6" name="Line 76"/>
            <p:cNvSpPr>
              <a:spLocks noChangeShapeType="1"/>
            </p:cNvSpPr>
            <p:nvPr/>
          </p:nvSpPr>
          <p:spPr bwMode="auto">
            <a:xfrm flipV="1">
              <a:off x="1116013" y="2130425"/>
              <a:ext cx="4200525" cy="49213"/>
            </a:xfrm>
            <a:prstGeom prst="line">
              <a:avLst/>
            </a:prstGeom>
            <a:noFill/>
            <a:ln w="12700">
              <a:solidFill>
                <a:srgbClr val="FF003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57" name="Line 82"/>
            <p:cNvSpPr>
              <a:spLocks noChangeShapeType="1"/>
            </p:cNvSpPr>
            <p:nvPr/>
          </p:nvSpPr>
          <p:spPr bwMode="auto">
            <a:xfrm>
              <a:off x="5335588" y="2243138"/>
              <a:ext cx="3771900" cy="44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grpSp>
          <p:nvGrpSpPr>
            <p:cNvPr id="4" name="Group 83"/>
            <p:cNvGrpSpPr>
              <a:grpSpLocks/>
            </p:cNvGrpSpPr>
            <p:nvPr/>
          </p:nvGrpSpPr>
          <p:grpSpPr bwMode="auto">
            <a:xfrm>
              <a:off x="1163638" y="3552825"/>
              <a:ext cx="1876425" cy="304800"/>
              <a:chOff x="732" y="2208"/>
              <a:chExt cx="1182" cy="192"/>
            </a:xfrm>
          </p:grpSpPr>
          <p:sp>
            <p:nvSpPr>
              <p:cNvPr id="72775" name="Line 84"/>
              <p:cNvSpPr>
                <a:spLocks noChangeShapeType="1"/>
              </p:cNvSpPr>
              <p:nvPr/>
            </p:nvSpPr>
            <p:spPr bwMode="auto">
              <a:xfrm>
                <a:off x="732" y="2214"/>
                <a:ext cx="204" cy="186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76" name="Line 85"/>
              <p:cNvSpPr>
                <a:spLocks noChangeShapeType="1"/>
              </p:cNvSpPr>
              <p:nvPr/>
            </p:nvSpPr>
            <p:spPr bwMode="auto">
              <a:xfrm>
                <a:off x="1710" y="2208"/>
                <a:ext cx="204" cy="186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77" name="Line 86"/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204" cy="186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778" name="Line 87"/>
              <p:cNvSpPr>
                <a:spLocks noChangeShapeType="1"/>
              </p:cNvSpPr>
              <p:nvPr/>
            </p:nvSpPr>
            <p:spPr bwMode="auto">
              <a:xfrm>
                <a:off x="1374" y="2208"/>
                <a:ext cx="204" cy="186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kumimoji="1" lang="ja-JP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2759" name="Line 88"/>
            <p:cNvSpPr>
              <a:spLocks noChangeShapeType="1"/>
            </p:cNvSpPr>
            <p:nvPr/>
          </p:nvSpPr>
          <p:spPr bwMode="auto">
            <a:xfrm>
              <a:off x="3259138" y="3567113"/>
              <a:ext cx="323850" cy="2952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0" name="Line 89"/>
            <p:cNvSpPr>
              <a:spLocks noChangeShapeType="1"/>
            </p:cNvSpPr>
            <p:nvPr/>
          </p:nvSpPr>
          <p:spPr bwMode="auto">
            <a:xfrm>
              <a:off x="4811713" y="3557588"/>
              <a:ext cx="323850" cy="2952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1" name="Line 90"/>
            <p:cNvSpPr>
              <a:spLocks noChangeShapeType="1"/>
            </p:cNvSpPr>
            <p:nvPr/>
          </p:nvSpPr>
          <p:spPr bwMode="auto">
            <a:xfrm>
              <a:off x="5383213" y="3557588"/>
              <a:ext cx="323850" cy="2952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2" name="Line 91"/>
            <p:cNvSpPr>
              <a:spLocks noChangeShapeType="1"/>
            </p:cNvSpPr>
            <p:nvPr/>
          </p:nvSpPr>
          <p:spPr bwMode="auto">
            <a:xfrm>
              <a:off x="5859463" y="3552825"/>
              <a:ext cx="323850" cy="29527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3" name="Line 92"/>
            <p:cNvSpPr>
              <a:spLocks noChangeShapeType="1"/>
            </p:cNvSpPr>
            <p:nvPr/>
          </p:nvSpPr>
          <p:spPr bwMode="auto">
            <a:xfrm>
              <a:off x="6262688" y="3448050"/>
              <a:ext cx="277812" cy="2524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4" name="Line 93"/>
            <p:cNvSpPr>
              <a:spLocks noChangeShapeType="1"/>
            </p:cNvSpPr>
            <p:nvPr/>
          </p:nvSpPr>
          <p:spPr bwMode="auto">
            <a:xfrm>
              <a:off x="6573838" y="2733675"/>
              <a:ext cx="290512" cy="26511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5" name="Line 94"/>
            <p:cNvSpPr>
              <a:spLocks noChangeShapeType="1"/>
            </p:cNvSpPr>
            <p:nvPr/>
          </p:nvSpPr>
          <p:spPr bwMode="auto">
            <a:xfrm>
              <a:off x="6407150" y="3076575"/>
              <a:ext cx="242888" cy="22225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66" name="Rectangle 95"/>
            <p:cNvSpPr>
              <a:spLocks noChangeArrowheads="1"/>
            </p:cNvSpPr>
            <p:nvPr/>
          </p:nvSpPr>
          <p:spPr bwMode="auto">
            <a:xfrm>
              <a:off x="5548313" y="5684838"/>
              <a:ext cx="1841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kumimoji="1" lang="ja-JP" altLang="ja-JP" sz="1600">
                <a:solidFill>
                  <a:srgbClr val="4F81BD"/>
                </a:solidFill>
              </a:endParaRPr>
            </a:p>
          </p:txBody>
        </p:sp>
        <p:sp>
          <p:nvSpPr>
            <p:cNvPr id="72767" name="AutoShape 97"/>
            <p:cNvSpPr>
              <a:spLocks noChangeArrowheads="1"/>
            </p:cNvSpPr>
            <p:nvPr/>
          </p:nvSpPr>
          <p:spPr bwMode="auto">
            <a:xfrm rot="654385" flipH="1">
              <a:off x="3536950" y="5245100"/>
              <a:ext cx="392113" cy="409575"/>
            </a:xfrm>
            <a:prstGeom prst="parallelogram">
              <a:avLst>
                <a:gd name="adj" fmla="val 25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70" name="Text Box 100"/>
            <p:cNvSpPr txBox="1">
              <a:spLocks noChangeArrowheads="1"/>
            </p:cNvSpPr>
            <p:nvPr/>
          </p:nvSpPr>
          <p:spPr bwMode="auto">
            <a:xfrm>
              <a:off x="3676650" y="3829050"/>
              <a:ext cx="18415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kumimoji="1" lang="ja-JP" altLang="ja-JP">
                <a:solidFill>
                  <a:prstClr val="black"/>
                </a:solidFill>
              </a:endParaRPr>
            </a:p>
          </p:txBody>
        </p:sp>
        <p:sp>
          <p:nvSpPr>
            <p:cNvPr id="72771" name="Text Box 101"/>
            <p:cNvSpPr txBox="1">
              <a:spLocks noChangeArrowheads="1"/>
            </p:cNvSpPr>
            <p:nvPr/>
          </p:nvSpPr>
          <p:spPr bwMode="auto">
            <a:xfrm>
              <a:off x="6300192" y="5589240"/>
              <a:ext cx="244792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1" lang="en-US" altLang="ja-JP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coronagraph</a:t>
              </a:r>
            </a:p>
          </p:txBody>
        </p:sp>
        <p:sp>
          <p:nvSpPr>
            <p:cNvPr id="72772" name="Rectangle 102"/>
            <p:cNvSpPr>
              <a:spLocks noChangeArrowheads="1"/>
            </p:cNvSpPr>
            <p:nvPr/>
          </p:nvSpPr>
          <p:spPr bwMode="auto">
            <a:xfrm>
              <a:off x="6300788" y="5200650"/>
              <a:ext cx="1938337" cy="4857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2773" name="Line 103"/>
            <p:cNvSpPr>
              <a:spLocks noChangeShapeType="1"/>
            </p:cNvSpPr>
            <p:nvPr/>
          </p:nvSpPr>
          <p:spPr bwMode="auto">
            <a:xfrm flipH="1">
              <a:off x="5457825" y="1628775"/>
              <a:ext cx="482600" cy="4191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AutoShape 9"/>
            <p:cNvSpPr>
              <a:spLocks noChangeArrowheads="1"/>
            </p:cNvSpPr>
            <p:nvPr/>
          </p:nvSpPr>
          <p:spPr bwMode="auto">
            <a:xfrm>
              <a:off x="3851920" y="2780928"/>
              <a:ext cx="444500" cy="292100"/>
            </a:xfrm>
            <a:prstGeom prst="parallelogram">
              <a:avLst>
                <a:gd name="adj" fmla="val 38036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cxnSp>
          <p:nvCxnSpPr>
            <p:cNvPr id="81" name="直線コネクタ 80"/>
            <p:cNvCxnSpPr/>
            <p:nvPr/>
          </p:nvCxnSpPr>
          <p:spPr>
            <a:xfrm flipH="1">
              <a:off x="4067944" y="2204864"/>
              <a:ext cx="1224136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/>
            <p:cNvCxnSpPr/>
            <p:nvPr/>
          </p:nvCxnSpPr>
          <p:spPr>
            <a:xfrm>
              <a:off x="4067944" y="2924944"/>
              <a:ext cx="0" cy="18722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AutoShape 13"/>
            <p:cNvSpPr>
              <a:spLocks noChangeArrowheads="1"/>
            </p:cNvSpPr>
            <p:nvPr/>
          </p:nvSpPr>
          <p:spPr bwMode="auto">
            <a:xfrm rot="16200000">
              <a:off x="3842966" y="4662090"/>
              <a:ext cx="454025" cy="292100"/>
            </a:xfrm>
            <a:prstGeom prst="parallelogram">
              <a:avLst>
                <a:gd name="adj" fmla="val 38851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cxnSp>
          <p:nvCxnSpPr>
            <p:cNvPr id="90" name="直線コネクタ 89"/>
            <p:cNvCxnSpPr/>
            <p:nvPr/>
          </p:nvCxnSpPr>
          <p:spPr>
            <a:xfrm flipH="1">
              <a:off x="4067944" y="4797152"/>
              <a:ext cx="39604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26"/>
            <p:cNvSpPr>
              <a:spLocks noChangeArrowheads="1"/>
            </p:cNvSpPr>
            <p:nvPr/>
          </p:nvSpPr>
          <p:spPr bwMode="auto">
            <a:xfrm>
              <a:off x="6343422" y="4561946"/>
              <a:ext cx="82550" cy="45402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Rectangle 102"/>
            <p:cNvSpPr>
              <a:spLocks noChangeArrowheads="1"/>
            </p:cNvSpPr>
            <p:nvPr/>
          </p:nvSpPr>
          <p:spPr bwMode="auto">
            <a:xfrm>
              <a:off x="6300466" y="4528109"/>
              <a:ext cx="1938337" cy="4857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1" lang="ja-JP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Text Box 101"/>
            <p:cNvSpPr txBox="1">
              <a:spLocks noChangeArrowheads="1"/>
            </p:cNvSpPr>
            <p:nvPr/>
          </p:nvSpPr>
          <p:spPr bwMode="auto">
            <a:xfrm>
              <a:off x="5940152" y="4077072"/>
              <a:ext cx="287997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1" lang="en-US" altLang="ja-JP" sz="2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Normal imaging system</a:t>
              </a:r>
              <a:endParaRPr kumimoji="1" lang="en-US" altLang="ja-JP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9" name="テキスト ボックス 98"/>
          <p:cNvSpPr txBox="1"/>
          <p:nvPr/>
        </p:nvSpPr>
        <p:spPr>
          <a:xfrm>
            <a:off x="1115616" y="260648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Beam core + halo (superimposed)</a:t>
            </a:r>
            <a:endParaRPr kumimoji="1" lang="ja-JP" alt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7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547664" y="548680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Beam core + halo (superimposed)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86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84784"/>
            <a:ext cx="542041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55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50825" y="620713"/>
            <a:ext cx="8424863" cy="5408612"/>
            <a:chOff x="158" y="391"/>
            <a:chExt cx="5307" cy="3407"/>
          </a:xfrm>
        </p:grpSpPr>
        <p:pic>
          <p:nvPicPr>
            <p:cNvPr id="36454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54" y="1162"/>
              <a:ext cx="3257" cy="2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4548" name="Text Box 7"/>
            <p:cNvSpPr txBox="1">
              <a:spLocks noChangeArrowheads="1"/>
            </p:cNvSpPr>
            <p:nvPr/>
          </p:nvSpPr>
          <p:spPr bwMode="auto">
            <a:xfrm>
              <a:off x="567" y="391"/>
              <a:ext cx="4898" cy="4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0"/>
                </a:lnSpc>
                <a:spcBef>
                  <a:spcPct val="10000"/>
                </a:spcBef>
              </a:pPr>
              <a:r>
                <a:rPr lang="en-US" altLang="ja-JP" sz="3600" dirty="0">
                  <a:latin typeface="Times New Roman" pitchFamily="18" charset="0"/>
                  <a:cs typeface="Times New Roman" pitchFamily="18" charset="0"/>
                </a:rPr>
                <a:t>Diffraction tail observed without</a:t>
              </a:r>
            </a:p>
            <a:p>
              <a:r>
                <a:rPr lang="en-US" altLang="ja-JP" sz="3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ja-JP" sz="3600" dirty="0" err="1">
                  <a:latin typeface="Times New Roman" pitchFamily="18" charset="0"/>
                  <a:cs typeface="Times New Roman" pitchFamily="18" charset="0"/>
                </a:rPr>
                <a:t>Lyot’s</a:t>
              </a:r>
              <a:r>
                <a:rPr lang="en-US" altLang="ja-JP" sz="3600" dirty="0">
                  <a:latin typeface="Times New Roman" pitchFamily="18" charset="0"/>
                  <a:cs typeface="Times New Roman" pitchFamily="18" charset="0"/>
                </a:rPr>
                <a:t> stop</a:t>
              </a:r>
            </a:p>
          </p:txBody>
        </p:sp>
        <p:sp>
          <p:nvSpPr>
            <p:cNvPr id="364549" name="Text Box 11"/>
            <p:cNvSpPr txBox="1">
              <a:spLocks noChangeArrowheads="1"/>
            </p:cNvSpPr>
            <p:nvPr/>
          </p:nvSpPr>
          <p:spPr bwMode="auto">
            <a:xfrm>
              <a:off x="158" y="2341"/>
              <a:ext cx="1950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Entrance pupil is intentionally rotated by 30º to recognize diffraction tail easily.</a:t>
              </a:r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492" y="845"/>
              <a:ext cx="1118" cy="1202"/>
              <a:chOff x="492" y="845"/>
              <a:chExt cx="1118" cy="1202"/>
            </a:xfrm>
          </p:grpSpPr>
          <p:sp>
            <p:nvSpPr>
              <p:cNvPr id="364551" name="Rectangle 9"/>
              <p:cNvSpPr>
                <a:spLocks noChangeArrowheads="1"/>
              </p:cNvSpPr>
              <p:nvPr/>
            </p:nvSpPr>
            <p:spPr bwMode="auto">
              <a:xfrm rot="1786430">
                <a:off x="703" y="845"/>
                <a:ext cx="907" cy="1043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4552" name="Rectangle 8"/>
              <p:cNvSpPr>
                <a:spLocks noChangeArrowheads="1"/>
              </p:cNvSpPr>
              <p:nvPr/>
            </p:nvSpPr>
            <p:spPr bwMode="auto">
              <a:xfrm rot="1847305">
                <a:off x="895" y="1075"/>
                <a:ext cx="545" cy="5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64553" name="Line 12"/>
              <p:cNvSpPr>
                <a:spLocks noChangeShapeType="1"/>
              </p:cNvSpPr>
              <p:nvPr/>
            </p:nvSpPr>
            <p:spPr bwMode="auto">
              <a:xfrm>
                <a:off x="492" y="2034"/>
                <a:ext cx="7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4554" name="Line 13"/>
              <p:cNvSpPr>
                <a:spLocks noChangeShapeType="1"/>
              </p:cNvSpPr>
              <p:nvPr/>
            </p:nvSpPr>
            <p:spPr bwMode="auto">
              <a:xfrm flipH="1">
                <a:off x="918" y="1842"/>
                <a:ext cx="57" cy="2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4555" name="Text Box 14"/>
              <p:cNvSpPr txBox="1">
                <a:spLocks noChangeArrowheads="1"/>
              </p:cNvSpPr>
              <p:nvPr/>
            </p:nvSpPr>
            <p:spPr bwMode="auto">
              <a:xfrm>
                <a:off x="612" y="1797"/>
                <a:ext cx="54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dirty="0">
                    <a:latin typeface="Times New Roman" pitchFamily="18" charset="0"/>
                    <a:cs typeface="Times New Roman" pitchFamily="18" charset="0"/>
                  </a:rPr>
                  <a:t>30</a:t>
                </a:r>
                <a:r>
                  <a:rPr lang="en-US" altLang="ja-JP" sz="2000" dirty="0">
                    <a:cs typeface="Times New Roman" pitchFamily="18" charset="0"/>
                  </a:rPr>
                  <a:t>°</a:t>
                </a: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9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84213" y="188913"/>
            <a:ext cx="8178801" cy="6546850"/>
            <a:chOff x="431" y="119"/>
            <a:chExt cx="5152" cy="4124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431" y="572"/>
              <a:ext cx="5152" cy="3671"/>
              <a:chOff x="431" y="572"/>
              <a:chExt cx="5152" cy="3671"/>
            </a:xfrm>
          </p:grpSpPr>
          <p:grpSp>
            <p:nvGrpSpPr>
              <p:cNvPr id="4" name="Group 16"/>
              <p:cNvGrpSpPr>
                <a:grpSpLocks/>
              </p:cNvGrpSpPr>
              <p:nvPr/>
            </p:nvGrpSpPr>
            <p:grpSpPr bwMode="auto">
              <a:xfrm>
                <a:off x="1764" y="572"/>
                <a:ext cx="2326" cy="3671"/>
                <a:chOff x="1519" y="119"/>
                <a:chExt cx="2544" cy="4079"/>
              </a:xfrm>
            </p:grpSpPr>
            <p:pic>
              <p:nvPicPr>
                <p:cNvPr id="368656" name="Picture 11" descr="fig18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519" y="119"/>
                  <a:ext cx="2544" cy="1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68657" name="Picture 13" descr="fig19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519" y="2115"/>
                  <a:ext cx="2544" cy="20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368647" name="Text Box 17"/>
              <p:cNvSpPr txBox="1">
                <a:spLocks noChangeArrowheads="1"/>
              </p:cNvSpPr>
              <p:nvPr/>
            </p:nvSpPr>
            <p:spPr bwMode="auto">
              <a:xfrm>
                <a:off x="476" y="735"/>
                <a:ext cx="1205" cy="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b="1" dirty="0">
                    <a:latin typeface="Times New Roman" pitchFamily="18" charset="0"/>
                    <a:cs typeface="Times New Roman" pitchFamily="18" charset="0"/>
                  </a:rPr>
                  <a:t>Single bunch 65.8mA</a:t>
                </a:r>
              </a:p>
              <a:p>
                <a:r>
                  <a:rPr lang="en-US" altLang="ja-JP" sz="2000" b="1" dirty="0">
                    <a:latin typeface="Times New Roman" pitchFamily="18" charset="0"/>
                    <a:cs typeface="Times New Roman" pitchFamily="18" charset="0"/>
                  </a:rPr>
                  <a:t>Exposure time of </a:t>
                </a:r>
                <a:r>
                  <a:rPr lang="en-US" altLang="ja-JP" sz="2000" b="1" dirty="0" smtClean="0">
                    <a:latin typeface="Times New Roman" pitchFamily="18" charset="0"/>
                    <a:cs typeface="Times New Roman" pitchFamily="18" charset="0"/>
                  </a:rPr>
                  <a:t>CCD: 3 </a:t>
                </a:r>
                <a:r>
                  <a:rPr lang="en-US" altLang="ja-JP" sz="2000" b="1" dirty="0" err="1" smtClean="0">
                    <a:latin typeface="Times New Roman" pitchFamily="18" charset="0"/>
                    <a:cs typeface="Times New Roman" pitchFamily="18" charset="0"/>
                  </a:rPr>
                  <a:t>ms</a:t>
                </a:r>
                <a:endParaRPr lang="en-US" altLang="ja-JP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648" name="Text Box 18"/>
              <p:cNvSpPr txBox="1">
                <a:spLocks noChangeArrowheads="1"/>
              </p:cNvSpPr>
              <p:nvPr/>
            </p:nvSpPr>
            <p:spPr bwMode="auto">
              <a:xfrm>
                <a:off x="431" y="2572"/>
                <a:ext cx="1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ja-JP" altLang="ja-JP"/>
              </a:p>
            </p:txBody>
          </p:sp>
          <p:sp>
            <p:nvSpPr>
              <p:cNvPr id="368649" name="Text Box 19"/>
              <p:cNvSpPr txBox="1">
                <a:spLocks noChangeArrowheads="1"/>
              </p:cNvSpPr>
              <p:nvPr/>
            </p:nvSpPr>
            <p:spPr bwMode="auto">
              <a:xfrm>
                <a:off x="603" y="3021"/>
                <a:ext cx="1078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b="1" dirty="0">
                    <a:latin typeface="Times New Roman" pitchFamily="18" charset="0"/>
                    <a:cs typeface="Times New Roman" pitchFamily="18" charset="0"/>
                  </a:rPr>
                  <a:t>Exposure time of </a:t>
                </a:r>
                <a:r>
                  <a:rPr lang="en-US" altLang="ja-JP" sz="2000" b="1" dirty="0" smtClean="0">
                    <a:latin typeface="Times New Roman" pitchFamily="18" charset="0"/>
                    <a:cs typeface="Times New Roman" pitchFamily="18" charset="0"/>
                  </a:rPr>
                  <a:t>CCD: 100 </a:t>
                </a:r>
                <a:r>
                  <a:rPr lang="en-US" altLang="ja-JP" sz="2000" b="1" dirty="0" err="1" smtClean="0">
                    <a:latin typeface="Times New Roman" pitchFamily="18" charset="0"/>
                    <a:cs typeface="Times New Roman" pitchFamily="18" charset="0"/>
                  </a:rPr>
                  <a:t>ms</a:t>
                </a:r>
                <a:endParaRPr lang="en-US" altLang="ja-JP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650" name="Line 20"/>
              <p:cNvSpPr>
                <a:spLocks noChangeShapeType="1"/>
              </p:cNvSpPr>
              <p:nvPr/>
            </p:nvSpPr>
            <p:spPr bwMode="auto">
              <a:xfrm flipV="1">
                <a:off x="3050" y="1021"/>
                <a:ext cx="1251" cy="427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stealth" w="lg" len="lg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8651" name="Line 21"/>
              <p:cNvSpPr>
                <a:spLocks noChangeShapeType="1"/>
              </p:cNvSpPr>
              <p:nvPr/>
            </p:nvSpPr>
            <p:spPr bwMode="auto">
              <a:xfrm flipV="1">
                <a:off x="3382" y="2449"/>
                <a:ext cx="906" cy="83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stealth" w="lg" len="lg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8652" name="Text Box 22"/>
              <p:cNvSpPr txBox="1">
                <a:spLocks noChangeArrowheads="1"/>
              </p:cNvSpPr>
              <p:nvPr/>
            </p:nvSpPr>
            <p:spPr bwMode="auto">
              <a:xfrm>
                <a:off x="4294" y="857"/>
                <a:ext cx="1289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Intensity here: 2.05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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en-US" altLang="ja-JP" sz="2400" baseline="30000" dirty="0" smtClean="0">
                    <a:latin typeface="Times New Roman" pitchFamily="18" charset="0"/>
                    <a:cs typeface="Times New Roman" pitchFamily="18" charset="0"/>
                  </a:rPr>
                  <a:t>-4 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of peak intensity</a:t>
                </a:r>
              </a:p>
            </p:txBody>
          </p:sp>
          <p:sp>
            <p:nvSpPr>
              <p:cNvPr id="368653" name="Text Box 23"/>
              <p:cNvSpPr txBox="1">
                <a:spLocks noChangeArrowheads="1"/>
              </p:cNvSpPr>
              <p:nvPr/>
            </p:nvSpPr>
            <p:spPr bwMode="auto">
              <a:xfrm>
                <a:off x="4294" y="2286"/>
                <a:ext cx="873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2.55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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en-US" altLang="ja-JP" sz="2400" baseline="30000" dirty="0" smtClean="0">
                    <a:latin typeface="Times New Roman" pitchFamily="18" charset="0"/>
                    <a:cs typeface="Times New Roman" pitchFamily="18" charset="0"/>
                  </a:rPr>
                  <a:t>-6</a:t>
                </a:r>
                <a:endParaRPr lang="en-US" altLang="ja-JP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654" name="Text Box 24"/>
              <p:cNvSpPr txBox="1">
                <a:spLocks noChangeArrowheads="1"/>
              </p:cNvSpPr>
              <p:nvPr/>
            </p:nvSpPr>
            <p:spPr bwMode="auto">
              <a:xfrm>
                <a:off x="4223" y="3110"/>
                <a:ext cx="1360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Background 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level: 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about 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</a:t>
                </a:r>
                <a:r>
                  <a:rPr lang="en-US" altLang="ja-JP" sz="24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en-US" altLang="ja-JP" sz="2400" baseline="30000" dirty="0" smtClean="0">
                    <a:latin typeface="Times New Roman" pitchFamily="18" charset="0"/>
                    <a:cs typeface="Times New Roman" pitchFamily="18" charset="0"/>
                  </a:rPr>
                  <a:t>-7</a:t>
                </a:r>
                <a:endParaRPr lang="en-US" altLang="ja-JP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8655" name="Line 25"/>
              <p:cNvSpPr>
                <a:spLocks noChangeShapeType="1"/>
              </p:cNvSpPr>
              <p:nvPr/>
            </p:nvSpPr>
            <p:spPr bwMode="auto">
              <a:xfrm flipV="1">
                <a:off x="3787" y="3282"/>
                <a:ext cx="425" cy="483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stealth" w="lg" len="lg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368644" name="Text Box 27"/>
            <p:cNvSpPr txBox="1">
              <a:spLocks noChangeArrowheads="1"/>
            </p:cNvSpPr>
            <p:nvPr/>
          </p:nvSpPr>
          <p:spPr bwMode="auto">
            <a:xfrm>
              <a:off x="561" y="2613"/>
              <a:ext cx="99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b="1" dirty="0" smtClean="0">
                  <a:latin typeface="Times New Roman" pitchFamily="18" charset="0"/>
                  <a:cs typeface="Times New Roman" pitchFamily="18" charset="0"/>
                </a:rPr>
                <a:t>Halo in deep outside</a:t>
              </a:r>
              <a:endParaRPr lang="en-US" altLang="ja-JP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8645" name="Text Box 29"/>
            <p:cNvSpPr txBox="1">
              <a:spLocks noChangeArrowheads="1"/>
            </p:cNvSpPr>
            <p:nvPr/>
          </p:nvSpPr>
          <p:spPr bwMode="auto">
            <a:xfrm>
              <a:off x="1020" y="119"/>
              <a:ext cx="403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3200" dirty="0">
                  <a:latin typeface="Times New Roman" pitchFamily="18" charset="0"/>
                  <a:cs typeface="Times New Roman" pitchFamily="18" charset="0"/>
                </a:rPr>
                <a:t>Observation  for the more out side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949440" y="6487597"/>
            <a:ext cx="21945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Toshiyuki Mitsuhashi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27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 txBox="1">
            <a:spLocks/>
          </p:cNvSpPr>
          <p:nvPr/>
        </p:nvSpPr>
        <p:spPr bwMode="auto">
          <a:xfrm>
            <a:off x="685800" y="9144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smtClean="0">
                <a:solidFill>
                  <a:prstClr val="white"/>
                </a:solidFill>
                <a:ea typeface="宋体" pitchFamily="2" charset="-122"/>
                <a:cs typeface="Times New Roman" pitchFamily="18" charset="0"/>
              </a:rPr>
              <a:t>Injected Beam Imaging at SPEAR3 with a Digital Optical Mask</a:t>
            </a:r>
          </a:p>
        </p:txBody>
      </p:sp>
      <p:sp>
        <p:nvSpPr>
          <p:cNvPr id="2051" name="Subtitle 2"/>
          <p:cNvSpPr txBox="1">
            <a:spLocks/>
          </p:cNvSpPr>
          <p:nvPr/>
        </p:nvSpPr>
        <p:spPr bwMode="auto">
          <a:xfrm>
            <a:off x="1268413" y="2852738"/>
            <a:ext cx="6400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ts val="900"/>
              </a:spcBef>
              <a:spcAft>
                <a:spcPts val="1200"/>
              </a:spcAft>
            </a:pPr>
            <a:r>
              <a:rPr lang="en-GB" altLang="en-US" sz="2000" smtClean="0">
                <a:solidFill>
                  <a:srgbClr val="FFFFFF"/>
                </a:solidFill>
                <a:cs typeface="Times New Roman" pitchFamily="18" charset="0"/>
              </a:rPr>
              <a:t>J. Corbett, K. Tian, and A. Fisher, SLAC, Menlo Park, CA</a:t>
            </a:r>
            <a:endParaRPr lang="en-US" altLang="en-US" sz="2000" smtClean="0">
              <a:solidFill>
                <a:srgbClr val="FFFFFF"/>
              </a:solidFill>
              <a:cs typeface="Times New Roman" pitchFamily="18" charset="0"/>
            </a:endParaRPr>
          </a:p>
          <a:p>
            <a:pPr eaLnBrk="1" fontAlgn="base" hangingPunct="1">
              <a:spcBef>
                <a:spcPts val="900"/>
              </a:spcBef>
              <a:spcAft>
                <a:spcPts val="1200"/>
              </a:spcAft>
            </a:pPr>
            <a:r>
              <a:rPr lang="en-GB" altLang="en-US" sz="2000" smtClean="0">
                <a:solidFill>
                  <a:srgbClr val="FFFFFF"/>
                </a:solidFill>
                <a:cs typeface="Times New Roman" pitchFamily="18" charset="0"/>
              </a:rPr>
              <a:t>H. D. Zhang</a:t>
            </a:r>
            <a:r>
              <a:rPr lang="en-GB" altLang="en-US" sz="2000" baseline="30000" smtClean="0">
                <a:solidFill>
                  <a:srgbClr val="FFFFFF"/>
                </a:solidFill>
                <a:cs typeface="Times New Roman" pitchFamily="18" charset="0"/>
              </a:rPr>
              <a:t>#</a:t>
            </a:r>
            <a:r>
              <a:rPr lang="en-GB" altLang="en-US" sz="2000" smtClean="0">
                <a:solidFill>
                  <a:srgbClr val="FFFFFF"/>
                </a:solidFill>
                <a:cs typeface="Times New Roman" pitchFamily="18" charset="0"/>
              </a:rPr>
              <a:t>, </a:t>
            </a:r>
            <a:r>
              <a:rPr lang="en-GB" altLang="en-US" sz="2000" u="sng" smtClean="0">
                <a:solidFill>
                  <a:srgbClr val="FFFFFF"/>
                </a:solidFill>
                <a:cs typeface="Times New Roman" pitchFamily="18" charset="0"/>
              </a:rPr>
              <a:t>R. Fiorito</a:t>
            </a:r>
            <a:r>
              <a:rPr lang="en-GB" altLang="en-US" sz="2000" smtClean="0">
                <a:solidFill>
                  <a:srgbClr val="FFFFFF"/>
                </a:solidFill>
                <a:cs typeface="Times New Roman" pitchFamily="18" charset="0"/>
              </a:rPr>
              <a:t>, and A. Shkvarunets, University of Maryland, College Park, MD</a:t>
            </a:r>
            <a:endParaRPr lang="en-US" altLang="en-US" sz="2000" smtClean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2052" name="Picture 8" descr="http://www.ireap.umd.edu/ireap/images/IREAP%20Logo-2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5930900"/>
            <a:ext cx="1498600" cy="493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3" name="Group 7"/>
          <p:cNvGrpSpPr>
            <a:grpSpLocks/>
          </p:cNvGrpSpPr>
          <p:nvPr/>
        </p:nvGrpSpPr>
        <p:grpSpPr bwMode="auto">
          <a:xfrm>
            <a:off x="522288" y="6000750"/>
            <a:ext cx="1266825" cy="458788"/>
            <a:chOff x="5410200" y="5334000"/>
            <a:chExt cx="2560320" cy="990600"/>
          </a:xfrm>
        </p:grpSpPr>
        <p:sp>
          <p:nvSpPr>
            <p:cNvPr id="8" name="Rectangle 7"/>
            <p:cNvSpPr/>
            <p:nvPr/>
          </p:nvSpPr>
          <p:spPr>
            <a:xfrm>
              <a:off x="5410200" y="5334000"/>
              <a:ext cx="2560320" cy="990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pic>
          <p:nvPicPr>
            <p:cNvPr id="2056" name="Picture 2" descr="http://www-group.slac.stanford.edu/com/images/gallery/logos/SLAC_Logo_hire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5410200"/>
              <a:ext cx="255811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463" y="4921250"/>
            <a:ext cx="1550987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538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" y="817563"/>
            <a:ext cx="4378325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4208463"/>
            <a:ext cx="522287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itle 1"/>
          <p:cNvSpPr>
            <a:spLocks noGrp="1"/>
          </p:cNvSpPr>
          <p:nvPr>
            <p:ph type="title"/>
          </p:nvPr>
        </p:nvSpPr>
        <p:spPr>
          <a:xfrm>
            <a:off x="1558925" y="-28575"/>
            <a:ext cx="63373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Halo Imaging with a DMA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1627188"/>
            <a:ext cx="3498850" cy="19939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10100" y="1208088"/>
            <a:ext cx="33416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smtClean="0">
                <a:solidFill>
                  <a:prstClr val="white"/>
                </a:solidFill>
              </a:rPr>
              <a:t>Mirror array action</a:t>
            </a:r>
          </a:p>
        </p:txBody>
      </p:sp>
      <p:pic>
        <p:nvPicPr>
          <p:cNvPr id="1127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639763"/>
            <a:ext cx="1214438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6488668"/>
            <a:ext cx="1280160" cy="3693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Jeff Corbett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3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2546350"/>
            <a:ext cx="7008812" cy="2609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9375" y="555625"/>
            <a:ext cx="8602663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Application to SPEAR3:</a:t>
            </a:r>
            <a:br>
              <a:rPr lang="en-US" altLang="en-US" sz="3600" smtClean="0"/>
            </a:br>
            <a:r>
              <a:rPr lang="en-US" altLang="en-US" i="1" smtClean="0"/>
              <a:t>Image injected beam </a:t>
            </a:r>
            <a:br>
              <a:rPr lang="en-US" altLang="en-US" i="1" smtClean="0"/>
            </a:br>
            <a:r>
              <a:rPr lang="en-US" altLang="en-US" i="1" smtClean="0"/>
              <a:t>in the presence of stored beam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88668"/>
            <a:ext cx="1280160" cy="3693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Jeff Corbett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11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Isosceles Triangle 6"/>
          <p:cNvSpPr>
            <a:spLocks noChangeArrowheads="1"/>
          </p:cNvSpPr>
          <p:nvPr/>
        </p:nvSpPr>
        <p:spPr bwMode="auto">
          <a:xfrm rot="5400000">
            <a:off x="5504656" y="2648744"/>
            <a:ext cx="573088" cy="5638800"/>
          </a:xfrm>
          <a:prstGeom prst="triangle">
            <a:avLst>
              <a:gd name="adj" fmla="val 51958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37465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37465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7465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7465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7465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7400"/>
          </a:p>
        </p:txBody>
      </p:sp>
      <p:sp>
        <p:nvSpPr>
          <p:cNvPr id="8" name="TextBox 7"/>
          <p:cNvSpPr txBox="1"/>
          <p:nvPr/>
        </p:nvSpPr>
        <p:spPr>
          <a:xfrm>
            <a:off x="3733800" y="5789613"/>
            <a:ext cx="722313" cy="4016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j-lt"/>
              </a:rPr>
              <a:t>9.6m</a:t>
            </a:r>
          </a:p>
        </p:txBody>
      </p:sp>
      <p:sp>
        <p:nvSpPr>
          <p:cNvPr id="9" name="Trapezoid 8"/>
          <p:cNvSpPr/>
          <p:nvPr/>
        </p:nvSpPr>
        <p:spPr bwMode="auto">
          <a:xfrm rot="16200000">
            <a:off x="1418432" y="4339431"/>
            <a:ext cx="647700" cy="2306637"/>
          </a:xfrm>
          <a:prstGeom prst="trapezoid">
            <a:avLst>
              <a:gd name="adj" fmla="val 36111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15365" name="Oval 9"/>
          <p:cNvSpPr>
            <a:spLocks noChangeArrowheads="1"/>
          </p:cNvSpPr>
          <p:nvPr/>
        </p:nvSpPr>
        <p:spPr bwMode="auto">
          <a:xfrm>
            <a:off x="2819400" y="4870450"/>
            <a:ext cx="188913" cy="1228725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37465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37465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7465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7465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7465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7400"/>
          </a:p>
        </p:txBody>
      </p:sp>
      <p:sp>
        <p:nvSpPr>
          <p:cNvPr id="11" name="Trapezoid 10"/>
          <p:cNvSpPr/>
          <p:nvPr/>
        </p:nvSpPr>
        <p:spPr bwMode="auto">
          <a:xfrm rot="2805959" flipH="1">
            <a:off x="1193006" y="3988594"/>
            <a:ext cx="201613" cy="1762125"/>
          </a:xfrm>
          <a:prstGeom prst="trapezoid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12" name="Trapezoid 11"/>
          <p:cNvSpPr/>
          <p:nvPr/>
        </p:nvSpPr>
        <p:spPr bwMode="auto">
          <a:xfrm rot="2844634">
            <a:off x="2243104" y="3581657"/>
            <a:ext cx="90249" cy="727225"/>
          </a:xfrm>
          <a:prstGeom prst="trapezoid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5734050"/>
            <a:ext cx="12557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M1=0.138</a:t>
            </a:r>
          </a:p>
        </p:txBody>
      </p:sp>
      <p:sp>
        <p:nvSpPr>
          <p:cNvPr id="14" name="Trapezoid 13"/>
          <p:cNvSpPr/>
          <p:nvPr/>
        </p:nvSpPr>
        <p:spPr bwMode="auto">
          <a:xfrm rot="2908637" flipH="1">
            <a:off x="2936082" y="2640806"/>
            <a:ext cx="112712" cy="1355725"/>
          </a:xfrm>
          <a:prstGeom prst="trapezoid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15" name="Oval 14"/>
          <p:cNvSpPr/>
          <p:nvPr/>
        </p:nvSpPr>
        <p:spPr bwMode="auto">
          <a:xfrm rot="20263374">
            <a:off x="2457450" y="3581400"/>
            <a:ext cx="80467" cy="358933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200000"/>
            </a:camera>
            <a:lightRig rig="threePt" dir="t"/>
          </a:scene3d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4114800"/>
            <a:ext cx="11255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M2=3.55</a:t>
            </a:r>
          </a:p>
        </p:txBody>
      </p:sp>
      <p:cxnSp>
        <p:nvCxnSpPr>
          <p:cNvPr id="15372" name="Straight Connector 16"/>
          <p:cNvCxnSpPr>
            <a:cxnSpLocks noChangeShapeType="1"/>
          </p:cNvCxnSpPr>
          <p:nvPr/>
        </p:nvCxnSpPr>
        <p:spPr bwMode="auto">
          <a:xfrm>
            <a:off x="3381375" y="2759075"/>
            <a:ext cx="228600" cy="228600"/>
          </a:xfrm>
          <a:prstGeom prst="line">
            <a:avLst/>
          </a:prstGeom>
          <a:noFill/>
          <a:ln w="698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3" name="Isosceles Triangle 17"/>
          <p:cNvSpPr>
            <a:spLocks noChangeArrowheads="1"/>
          </p:cNvSpPr>
          <p:nvPr/>
        </p:nvSpPr>
        <p:spPr bwMode="auto">
          <a:xfrm rot="5400000">
            <a:off x="2656681" y="2358232"/>
            <a:ext cx="568325" cy="105568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37465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37465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7465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7465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7465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7400"/>
          </a:p>
        </p:txBody>
      </p:sp>
      <p:sp>
        <p:nvSpPr>
          <p:cNvPr id="19" name="Isosceles Triangle 18"/>
          <p:cNvSpPr/>
          <p:nvPr/>
        </p:nvSpPr>
        <p:spPr bwMode="auto">
          <a:xfrm rot="5212526">
            <a:off x="2887954" y="2442615"/>
            <a:ext cx="117044" cy="1090433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480000"/>
            </a:camera>
            <a:lightRig rig="threePt" dir="t"/>
          </a:scene3d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20" name="Isosceles Triangle 19"/>
          <p:cNvSpPr/>
          <p:nvPr/>
        </p:nvSpPr>
        <p:spPr bwMode="auto">
          <a:xfrm rot="5571670">
            <a:off x="2888563" y="2238983"/>
            <a:ext cx="127491" cy="1074482"/>
          </a:xfrm>
          <a:prstGeom prst="triangl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21120000"/>
            </a:camera>
            <a:lightRig rig="threePt" dir="t"/>
          </a:scene3d>
        </p:spPr>
        <p:txBody>
          <a:bodyPr/>
          <a:lstStyle/>
          <a:p>
            <a:pPr defTabSz="3746500" eaLnBrk="0" hangingPunct="0">
              <a:defRPr/>
            </a:pPr>
            <a:endParaRPr lang="en-US" sz="7400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05200" y="2590800"/>
            <a:ext cx="8413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j-lt"/>
              </a:rPr>
              <a:t>DMD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1925" y="2211388"/>
            <a:ext cx="7969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M3=1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4495800"/>
            <a:ext cx="25447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j-lt"/>
              </a:rPr>
              <a:t>M = M1*M2*M3 = 0.4</a:t>
            </a:r>
          </a:p>
        </p:txBody>
      </p:sp>
      <p:cxnSp>
        <p:nvCxnSpPr>
          <p:cNvPr id="15379" name="Straight Connector 23"/>
          <p:cNvCxnSpPr>
            <a:cxnSpLocks noChangeShapeType="1"/>
          </p:cNvCxnSpPr>
          <p:nvPr/>
        </p:nvCxnSpPr>
        <p:spPr bwMode="auto">
          <a:xfrm>
            <a:off x="519113" y="5353050"/>
            <a:ext cx="117475" cy="284163"/>
          </a:xfrm>
          <a:prstGeom prst="line">
            <a:avLst/>
          </a:prstGeom>
          <a:noFill/>
          <a:ln w="889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0" name="Straight Connector 24"/>
          <p:cNvCxnSpPr>
            <a:cxnSpLocks noChangeShapeType="1"/>
          </p:cNvCxnSpPr>
          <p:nvPr/>
        </p:nvCxnSpPr>
        <p:spPr bwMode="auto">
          <a:xfrm flipV="1">
            <a:off x="6680200" y="5103813"/>
            <a:ext cx="0" cy="239712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81" name="Straight Connector 25"/>
          <p:cNvCxnSpPr>
            <a:cxnSpLocks noChangeShapeType="1"/>
          </p:cNvCxnSpPr>
          <p:nvPr/>
        </p:nvCxnSpPr>
        <p:spPr bwMode="auto">
          <a:xfrm flipV="1">
            <a:off x="6684963" y="5624513"/>
            <a:ext cx="0" cy="241300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6172200" y="5892800"/>
            <a:ext cx="8509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j-lt"/>
              </a:rPr>
              <a:t>7.14m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0800" y="6038850"/>
            <a:ext cx="7937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f=+2m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8100" y="3121025"/>
            <a:ext cx="121602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f=+125mm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63788" y="2241550"/>
            <a:ext cx="12144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f=+100mm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0" y="4521200"/>
            <a:ext cx="11430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Aperture &amp;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Cold finger</a:t>
            </a:r>
          </a:p>
        </p:txBody>
      </p:sp>
      <p:sp>
        <p:nvSpPr>
          <p:cNvPr id="15387" name="Isosceles Triangle 31"/>
          <p:cNvSpPr>
            <a:spLocks noChangeArrowheads="1"/>
          </p:cNvSpPr>
          <p:nvPr/>
        </p:nvSpPr>
        <p:spPr bwMode="auto">
          <a:xfrm rot="-5400000">
            <a:off x="1666081" y="2413795"/>
            <a:ext cx="568325" cy="94456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37465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37465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7465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7465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7465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7400"/>
          </a:p>
        </p:txBody>
      </p:sp>
      <p:sp>
        <p:nvSpPr>
          <p:cNvPr id="15388" name="Oval 32"/>
          <p:cNvSpPr>
            <a:spLocks noChangeArrowheads="1"/>
          </p:cNvSpPr>
          <p:nvPr/>
        </p:nvSpPr>
        <p:spPr bwMode="auto">
          <a:xfrm>
            <a:off x="2344738" y="2603500"/>
            <a:ext cx="131762" cy="56991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defTabSz="37465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37465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37465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37465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37465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37465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7400"/>
          </a:p>
        </p:txBody>
      </p:sp>
      <p:sp>
        <p:nvSpPr>
          <p:cNvPr id="34" name="Rectangle 33"/>
          <p:cNvSpPr/>
          <p:nvPr/>
        </p:nvSpPr>
        <p:spPr>
          <a:xfrm rot="1852254">
            <a:off x="985838" y="2470150"/>
            <a:ext cx="601662" cy="4365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b="1" smtClean="0">
              <a:solidFill>
                <a:srgbClr val="ACEC28"/>
              </a:solidFill>
              <a:latin typeface="Calibri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600075" y="2859088"/>
            <a:ext cx="895350" cy="174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660400" y="2405063"/>
            <a:ext cx="835025" cy="4714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92" name="TextBox 36"/>
          <p:cNvSpPr txBox="1">
            <a:spLocks noChangeArrowheads="1"/>
          </p:cNvSpPr>
          <p:nvPr/>
        </p:nvSpPr>
        <p:spPr bwMode="auto">
          <a:xfrm>
            <a:off x="533400" y="2557463"/>
            <a:ext cx="503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cs typeface="Arial" charset="0"/>
              </a:rPr>
              <a:t>24°</a:t>
            </a:r>
          </a:p>
        </p:txBody>
      </p:sp>
      <p:sp>
        <p:nvSpPr>
          <p:cNvPr id="38" name="TextBox 37"/>
          <p:cNvSpPr txBox="1"/>
          <p:nvPr/>
        </p:nvSpPr>
        <p:spPr>
          <a:xfrm rot="1805320">
            <a:off x="947738" y="2500313"/>
            <a:ext cx="8540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latin typeface="+mj-lt"/>
              </a:rPr>
              <a:t>PiMax</a:t>
            </a:r>
            <a:endParaRPr lang="en-US" sz="1600" b="1" dirty="0">
              <a:latin typeface="+mj-lt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773238" y="4079875"/>
            <a:ext cx="152400" cy="152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971675" y="4287838"/>
            <a:ext cx="152400" cy="152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1000" y="3733800"/>
            <a:ext cx="12112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  <a:cs typeface="Arial" pitchFamily="34" charset="0"/>
              </a:rPr>
              <a:t>Filter wheel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96200" y="4648200"/>
            <a:ext cx="7635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OSR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Source</a:t>
            </a:r>
          </a:p>
        </p:txBody>
      </p:sp>
      <p:sp>
        <p:nvSpPr>
          <p:cNvPr id="52" name="Oval 51"/>
          <p:cNvSpPr/>
          <p:nvPr/>
        </p:nvSpPr>
        <p:spPr>
          <a:xfrm>
            <a:off x="7696200" y="609600"/>
            <a:ext cx="1143000" cy="1143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7747000" y="1447800"/>
            <a:ext cx="671513" cy="1143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00" name="TextBox 53"/>
          <p:cNvSpPr txBox="1">
            <a:spLocks noChangeArrowheads="1"/>
          </p:cNvSpPr>
          <p:nvPr/>
        </p:nvSpPr>
        <p:spPr bwMode="auto">
          <a:xfrm>
            <a:off x="7712075" y="930275"/>
            <a:ext cx="1371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Injector</a:t>
            </a:r>
          </a:p>
        </p:txBody>
      </p:sp>
      <p:sp>
        <p:nvSpPr>
          <p:cNvPr id="55" name="Oval 54"/>
          <p:cNvSpPr/>
          <p:nvPr/>
        </p:nvSpPr>
        <p:spPr>
          <a:xfrm>
            <a:off x="6337300" y="2108200"/>
            <a:ext cx="2286000" cy="2286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6324600" y="2057400"/>
            <a:ext cx="2362200" cy="2363788"/>
            <a:chOff x="4380471" y="-1524000"/>
            <a:chExt cx="2362205" cy="2364258"/>
          </a:xfrm>
        </p:grpSpPr>
        <p:sp>
          <p:nvSpPr>
            <p:cNvPr id="57" name="Oval 56"/>
            <p:cNvSpPr/>
            <p:nvPr/>
          </p:nvSpPr>
          <p:spPr>
            <a:xfrm>
              <a:off x="6485500" y="-979379"/>
              <a:ext cx="152400" cy="15243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15527" name="Group 38"/>
            <p:cNvGrpSpPr>
              <a:grpSpLocks/>
            </p:cNvGrpSpPr>
            <p:nvPr/>
          </p:nvGrpSpPr>
          <p:grpSpPr bwMode="auto">
            <a:xfrm>
              <a:off x="4380471" y="-1524000"/>
              <a:ext cx="2362205" cy="2364258"/>
              <a:chOff x="4380471" y="-1524000"/>
              <a:chExt cx="2362205" cy="2364258"/>
            </a:xfrm>
          </p:grpSpPr>
          <p:grpSp>
            <p:nvGrpSpPr>
              <p:cNvPr id="15528" name="Group 23"/>
              <p:cNvGrpSpPr>
                <a:grpSpLocks/>
              </p:cNvGrpSpPr>
              <p:nvPr/>
            </p:nvGrpSpPr>
            <p:grpSpPr bwMode="auto">
              <a:xfrm>
                <a:off x="4380471" y="-1524000"/>
                <a:ext cx="2362200" cy="2362200"/>
                <a:chOff x="4380471" y="-1524000"/>
                <a:chExt cx="2362200" cy="2362200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4380471" y="-374421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5523473" y="-1524000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5563162" y="762455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666476" y="-374421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15529" name="Group 24"/>
              <p:cNvGrpSpPr>
                <a:grpSpLocks/>
              </p:cNvGrpSpPr>
              <p:nvPr/>
            </p:nvGrpSpPr>
            <p:grpSpPr bwMode="auto">
              <a:xfrm rot="1683106">
                <a:off x="4380471" y="-1521942"/>
                <a:ext cx="2362200" cy="2362200"/>
                <a:chOff x="2454387" y="-1004759"/>
                <a:chExt cx="2362200" cy="2362200"/>
              </a:xfrm>
            </p:grpSpPr>
            <p:sp>
              <p:nvSpPr>
                <p:cNvPr id="66" name="Oval 65"/>
                <p:cNvSpPr/>
                <p:nvPr/>
              </p:nvSpPr>
              <p:spPr>
                <a:xfrm>
                  <a:off x="2447551" y="140878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3621695" y="-1015562"/>
                  <a:ext cx="76200" cy="77802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3618344" y="1278271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4733742" y="144040"/>
                  <a:ext cx="76200" cy="76215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  <p:grpSp>
            <p:nvGrpSpPr>
              <p:cNvPr id="15530" name="Group 29"/>
              <p:cNvGrpSpPr>
                <a:grpSpLocks/>
              </p:cNvGrpSpPr>
              <p:nvPr/>
            </p:nvGrpSpPr>
            <p:grpSpPr bwMode="auto">
              <a:xfrm rot="3518674">
                <a:off x="4380476" y="-1523996"/>
                <a:ext cx="2362200" cy="2362200"/>
                <a:chOff x="903165" y="514772"/>
                <a:chExt cx="2362200" cy="2362200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899855" y="1665849"/>
                  <a:ext cx="76215" cy="76200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080853" y="515178"/>
                  <a:ext cx="76215" cy="76200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2079373" y="2802704"/>
                  <a:ext cx="76215" cy="76200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182937" y="1666206"/>
                  <a:ext cx="76215" cy="76200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</p:grpSp>
      </p:grpSp>
      <p:sp>
        <p:nvSpPr>
          <p:cNvPr id="74" name="Oval 73"/>
          <p:cNvSpPr/>
          <p:nvPr/>
        </p:nvSpPr>
        <p:spPr>
          <a:xfrm>
            <a:off x="7797800" y="1600200"/>
            <a:ext cx="152400" cy="1524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17" name="Group 38"/>
          <p:cNvGrpSpPr>
            <a:grpSpLocks/>
          </p:cNvGrpSpPr>
          <p:nvPr/>
        </p:nvGrpSpPr>
        <p:grpSpPr bwMode="auto">
          <a:xfrm>
            <a:off x="6324600" y="2057400"/>
            <a:ext cx="2362200" cy="2363788"/>
            <a:chOff x="4456671" y="2590800"/>
            <a:chExt cx="2362205" cy="2364258"/>
          </a:xfrm>
        </p:grpSpPr>
        <p:grpSp>
          <p:nvGrpSpPr>
            <p:cNvPr id="15511" name="Group 23"/>
            <p:cNvGrpSpPr>
              <a:grpSpLocks/>
            </p:cNvGrpSpPr>
            <p:nvPr/>
          </p:nvGrpSpPr>
          <p:grpSpPr bwMode="auto">
            <a:xfrm>
              <a:off x="4456671" y="2590800"/>
              <a:ext cx="2362200" cy="2362200"/>
              <a:chOff x="4456671" y="2590800"/>
              <a:chExt cx="2362200" cy="2362200"/>
            </a:xfrm>
          </p:grpSpPr>
          <p:sp>
            <p:nvSpPr>
              <p:cNvPr id="87" name="Oval 86"/>
              <p:cNvSpPr/>
              <p:nvPr/>
            </p:nvSpPr>
            <p:spPr>
              <a:xfrm>
                <a:off x="4456671" y="3740379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5599673" y="2590800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5639362" y="4877255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6742676" y="3740379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5512" name="Group 24"/>
            <p:cNvGrpSpPr>
              <a:grpSpLocks/>
            </p:cNvGrpSpPr>
            <p:nvPr/>
          </p:nvGrpSpPr>
          <p:grpSpPr bwMode="auto">
            <a:xfrm rot="1683106">
              <a:off x="4456671" y="2592858"/>
              <a:ext cx="2362200" cy="2362200"/>
              <a:chOff x="4456671" y="2590800"/>
              <a:chExt cx="2362200" cy="2362200"/>
            </a:xfrm>
          </p:grpSpPr>
          <p:sp>
            <p:nvSpPr>
              <p:cNvPr id="83" name="Oval 82"/>
              <p:cNvSpPr/>
              <p:nvPr/>
            </p:nvSpPr>
            <p:spPr>
              <a:xfrm>
                <a:off x="4449835" y="3736437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5623979" y="2579997"/>
                <a:ext cx="76200" cy="7780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5620628" y="4873830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6736026" y="3739599"/>
                <a:ext cx="76200" cy="76215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5513" name="Group 29"/>
            <p:cNvGrpSpPr>
              <a:grpSpLocks/>
            </p:cNvGrpSpPr>
            <p:nvPr/>
          </p:nvGrpSpPr>
          <p:grpSpPr bwMode="auto">
            <a:xfrm rot="3518674">
              <a:off x="4456676" y="2590805"/>
              <a:ext cx="2362200" cy="2362200"/>
              <a:chOff x="4456671" y="2590800"/>
              <a:chExt cx="2362200" cy="236220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4453360" y="3741876"/>
                <a:ext cx="76215" cy="762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5634359" y="2591205"/>
                <a:ext cx="76215" cy="762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5632879" y="4878732"/>
                <a:ext cx="76215" cy="762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6736442" y="3742234"/>
                <a:ext cx="76215" cy="76200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</p:grpSp>
      </p:grpSp>
      <p:cxnSp>
        <p:nvCxnSpPr>
          <p:cNvPr id="91" name="Straight Connector 90"/>
          <p:cNvCxnSpPr/>
          <p:nvPr/>
        </p:nvCxnSpPr>
        <p:spPr>
          <a:xfrm flipH="1">
            <a:off x="8610600" y="3254375"/>
            <a:ext cx="15875" cy="22320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120"/>
          <p:cNvGrpSpPr>
            <a:grpSpLocks/>
          </p:cNvGrpSpPr>
          <p:nvPr/>
        </p:nvGrpSpPr>
        <p:grpSpPr bwMode="auto">
          <a:xfrm>
            <a:off x="8513763" y="3124200"/>
            <a:ext cx="242887" cy="244475"/>
            <a:chOff x="8513064" y="3733800"/>
            <a:chExt cx="243840" cy="243840"/>
          </a:xfrm>
        </p:grpSpPr>
        <p:sp>
          <p:nvSpPr>
            <p:cNvPr id="92" name="Oval 91"/>
            <p:cNvSpPr/>
            <p:nvPr/>
          </p:nvSpPr>
          <p:spPr>
            <a:xfrm>
              <a:off x="8513064" y="3733800"/>
              <a:ext cx="243840" cy="2438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8603906" y="3817719"/>
              <a:ext cx="76499" cy="7600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44" name="Group 119"/>
          <p:cNvGrpSpPr>
            <a:grpSpLocks/>
          </p:cNvGrpSpPr>
          <p:nvPr/>
        </p:nvGrpSpPr>
        <p:grpSpPr bwMode="auto">
          <a:xfrm>
            <a:off x="-3048000" y="1524000"/>
            <a:ext cx="5257800" cy="685800"/>
            <a:chOff x="990600" y="2667000"/>
            <a:chExt cx="5257800" cy="685800"/>
          </a:xfrm>
        </p:grpSpPr>
        <p:cxnSp>
          <p:nvCxnSpPr>
            <p:cNvPr id="99" name="Straight Connector 98"/>
            <p:cNvCxnSpPr/>
            <p:nvPr/>
          </p:nvCxnSpPr>
          <p:spPr>
            <a:xfrm>
              <a:off x="990600" y="3352800"/>
              <a:ext cx="685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V="1">
              <a:off x="16764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6764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1336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25908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30480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3048000" y="33528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35052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35052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39624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3962400" y="33528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V="1">
              <a:off x="44196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44196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48768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4876800" y="33528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V="1">
              <a:off x="53340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5334000" y="26670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5791200" y="2667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5791200" y="3352800"/>
              <a:ext cx="457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Oval 122"/>
          <p:cNvSpPr/>
          <p:nvPr/>
        </p:nvSpPr>
        <p:spPr>
          <a:xfrm>
            <a:off x="3336925" y="2803525"/>
            <a:ext cx="244475" cy="2444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4" name="Oval 123"/>
          <p:cNvSpPr/>
          <p:nvPr/>
        </p:nvSpPr>
        <p:spPr>
          <a:xfrm>
            <a:off x="3429000" y="2887663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7813675" y="1600200"/>
            <a:ext cx="152400" cy="1524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45" name="Group 145"/>
          <p:cNvGrpSpPr>
            <a:grpSpLocks/>
          </p:cNvGrpSpPr>
          <p:nvPr/>
        </p:nvGrpSpPr>
        <p:grpSpPr bwMode="auto">
          <a:xfrm>
            <a:off x="6324600" y="2057400"/>
            <a:ext cx="2403475" cy="2363788"/>
            <a:chOff x="1524000" y="2590800"/>
            <a:chExt cx="2402840" cy="2364258"/>
          </a:xfrm>
        </p:grpSpPr>
        <p:sp>
          <p:nvSpPr>
            <p:cNvPr id="147" name="Oval 146"/>
            <p:cNvSpPr/>
            <p:nvPr/>
          </p:nvSpPr>
          <p:spPr>
            <a:xfrm>
              <a:off x="3774480" y="3697508"/>
              <a:ext cx="152360" cy="15243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15472" name="Group 64"/>
            <p:cNvGrpSpPr>
              <a:grpSpLocks/>
            </p:cNvGrpSpPr>
            <p:nvPr/>
          </p:nvGrpSpPr>
          <p:grpSpPr bwMode="auto">
            <a:xfrm>
              <a:off x="1524000" y="2590800"/>
              <a:ext cx="2362205" cy="2364258"/>
              <a:chOff x="4456671" y="2590800"/>
              <a:chExt cx="2362205" cy="2364258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6553205" y="3124306"/>
                <a:ext cx="152360" cy="15243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5474" name="Group 38"/>
              <p:cNvGrpSpPr>
                <a:grpSpLocks/>
              </p:cNvGrpSpPr>
              <p:nvPr/>
            </p:nvGrpSpPr>
            <p:grpSpPr bwMode="auto">
              <a:xfrm>
                <a:off x="4456671" y="2590800"/>
                <a:ext cx="2362205" cy="2364258"/>
                <a:chOff x="4456671" y="2590800"/>
                <a:chExt cx="2362205" cy="2364258"/>
              </a:xfrm>
            </p:grpSpPr>
            <p:grpSp>
              <p:nvGrpSpPr>
                <p:cNvPr id="15475" name="Group 23"/>
                <p:cNvGrpSpPr>
                  <a:grpSpLocks/>
                </p:cNvGrpSpPr>
                <p:nvPr/>
              </p:nvGrpSpPr>
              <p:grpSpPr bwMode="auto">
                <a:xfrm>
                  <a:off x="4456671" y="2590800"/>
                  <a:ext cx="2362200" cy="2362200"/>
                  <a:chOff x="4456671" y="2590800"/>
                  <a:chExt cx="2362200" cy="2362200"/>
                </a:xfrm>
              </p:grpSpPr>
              <p:sp>
                <p:nvSpPr>
                  <p:cNvPr id="162" name="Oval 161"/>
                  <p:cNvSpPr/>
                  <p:nvPr/>
                </p:nvSpPr>
                <p:spPr>
                  <a:xfrm>
                    <a:off x="4456671" y="3740379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3" name="Oval 162"/>
                  <p:cNvSpPr/>
                  <p:nvPr/>
                </p:nvSpPr>
                <p:spPr>
                  <a:xfrm>
                    <a:off x="5599369" y="2590800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4" name="Oval 163"/>
                  <p:cNvSpPr/>
                  <p:nvPr/>
                </p:nvSpPr>
                <p:spPr>
                  <a:xfrm>
                    <a:off x="5639047" y="4877255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5" name="Oval 164"/>
                  <p:cNvSpPr/>
                  <p:nvPr/>
                </p:nvSpPr>
                <p:spPr>
                  <a:xfrm>
                    <a:off x="6742067" y="3740379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5476" name="Group 24"/>
                <p:cNvGrpSpPr>
                  <a:grpSpLocks/>
                </p:cNvGrpSpPr>
                <p:nvPr/>
              </p:nvGrpSpPr>
              <p:grpSpPr bwMode="auto">
                <a:xfrm rot="1683106">
                  <a:off x="4456671" y="2592858"/>
                  <a:ext cx="2362200" cy="2362200"/>
                  <a:chOff x="4456671" y="2590800"/>
                  <a:chExt cx="2362200" cy="2362200"/>
                </a:xfrm>
              </p:grpSpPr>
              <p:sp>
                <p:nvSpPr>
                  <p:cNvPr id="158" name="Oval 157"/>
                  <p:cNvSpPr/>
                  <p:nvPr/>
                </p:nvSpPr>
                <p:spPr>
                  <a:xfrm>
                    <a:off x="4452768" y="3738640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59" name="Oval 158"/>
                  <p:cNvSpPr/>
                  <p:nvPr/>
                </p:nvSpPr>
                <p:spPr>
                  <a:xfrm>
                    <a:off x="5620623" y="2585281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0" name="Oval 159"/>
                  <p:cNvSpPr/>
                  <p:nvPr/>
                </p:nvSpPr>
                <p:spPr>
                  <a:xfrm>
                    <a:off x="5620448" y="4877527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61" name="Oval 160"/>
                  <p:cNvSpPr/>
                  <p:nvPr/>
                </p:nvSpPr>
                <p:spPr>
                  <a:xfrm>
                    <a:off x="6727614" y="3738529"/>
                    <a:ext cx="76180" cy="76215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5477" name="Group 29"/>
                <p:cNvGrpSpPr>
                  <a:grpSpLocks/>
                </p:cNvGrpSpPr>
                <p:nvPr/>
              </p:nvGrpSpPr>
              <p:grpSpPr bwMode="auto">
                <a:xfrm rot="3518674">
                  <a:off x="4456676" y="2590805"/>
                  <a:ext cx="2362200" cy="2362200"/>
                  <a:chOff x="4456671" y="2590800"/>
                  <a:chExt cx="2362200" cy="2362200"/>
                </a:xfrm>
              </p:grpSpPr>
              <p:sp>
                <p:nvSpPr>
                  <p:cNvPr id="154" name="Oval 153"/>
                  <p:cNvSpPr/>
                  <p:nvPr/>
                </p:nvSpPr>
                <p:spPr>
                  <a:xfrm>
                    <a:off x="4453196" y="3742153"/>
                    <a:ext cx="76215" cy="76180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55" name="Oval 154"/>
                  <p:cNvSpPr/>
                  <p:nvPr/>
                </p:nvSpPr>
                <p:spPr>
                  <a:xfrm>
                    <a:off x="5627585" y="2602631"/>
                    <a:ext cx="76215" cy="76180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56" name="Oval 155"/>
                  <p:cNvSpPr/>
                  <p:nvPr/>
                </p:nvSpPr>
                <p:spPr>
                  <a:xfrm>
                    <a:off x="5632715" y="4878706"/>
                    <a:ext cx="76215" cy="76180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57" name="Oval 156"/>
                  <p:cNvSpPr/>
                  <p:nvPr/>
                </p:nvSpPr>
                <p:spPr>
                  <a:xfrm>
                    <a:off x="6734330" y="3748758"/>
                    <a:ext cx="76215" cy="76180"/>
                  </a:xfrm>
                  <a:prstGeom prst="ellipse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endParaRPr lang="en-US" altLang="en-US" smtClean="0">
                      <a:solidFill>
                        <a:srgbClr val="FFFFFF"/>
                      </a:solidFill>
                      <a:latin typeface="Calibri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51" name="Group 165"/>
          <p:cNvGrpSpPr>
            <a:grpSpLocks/>
          </p:cNvGrpSpPr>
          <p:nvPr/>
        </p:nvGrpSpPr>
        <p:grpSpPr bwMode="auto">
          <a:xfrm>
            <a:off x="8521700" y="3124200"/>
            <a:ext cx="244475" cy="244475"/>
            <a:chOff x="8513064" y="3733800"/>
            <a:chExt cx="243840" cy="243840"/>
          </a:xfrm>
        </p:grpSpPr>
        <p:sp>
          <p:nvSpPr>
            <p:cNvPr id="167" name="Oval 166"/>
            <p:cNvSpPr/>
            <p:nvPr/>
          </p:nvSpPr>
          <p:spPr>
            <a:xfrm>
              <a:off x="8513064" y="3733800"/>
              <a:ext cx="243840" cy="2438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8604900" y="3817719"/>
              <a:ext cx="76002" cy="7600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169" name="Oval 168"/>
          <p:cNvSpPr/>
          <p:nvPr/>
        </p:nvSpPr>
        <p:spPr>
          <a:xfrm>
            <a:off x="3336925" y="2803525"/>
            <a:ext cx="244475" cy="2444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3429000" y="2903538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3" name="Oval 172"/>
          <p:cNvSpPr/>
          <p:nvPr/>
        </p:nvSpPr>
        <p:spPr>
          <a:xfrm>
            <a:off x="1395413" y="1878013"/>
            <a:ext cx="242887" cy="2444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1395413" y="1881188"/>
            <a:ext cx="242887" cy="2444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54" name="Group 175"/>
          <p:cNvGrpSpPr>
            <a:grpSpLocks/>
          </p:cNvGrpSpPr>
          <p:nvPr/>
        </p:nvGrpSpPr>
        <p:grpSpPr bwMode="auto">
          <a:xfrm>
            <a:off x="6324600" y="2057400"/>
            <a:ext cx="2403475" cy="2363788"/>
            <a:chOff x="3733800" y="2590800"/>
            <a:chExt cx="2402840" cy="2364258"/>
          </a:xfrm>
        </p:grpSpPr>
        <p:sp>
          <p:nvSpPr>
            <p:cNvPr id="177" name="Oval 176"/>
            <p:cNvSpPr/>
            <p:nvPr/>
          </p:nvSpPr>
          <p:spPr>
            <a:xfrm>
              <a:off x="5841443" y="4237365"/>
              <a:ext cx="152360" cy="15243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15449" name="Group 84"/>
            <p:cNvGrpSpPr>
              <a:grpSpLocks/>
            </p:cNvGrpSpPr>
            <p:nvPr/>
          </p:nvGrpSpPr>
          <p:grpSpPr bwMode="auto">
            <a:xfrm>
              <a:off x="3733800" y="2590800"/>
              <a:ext cx="2402840" cy="2364258"/>
              <a:chOff x="1524000" y="2590800"/>
              <a:chExt cx="2402840" cy="2364258"/>
            </a:xfrm>
          </p:grpSpPr>
          <p:sp>
            <p:nvSpPr>
              <p:cNvPr id="179" name="Oval 178"/>
              <p:cNvSpPr/>
              <p:nvPr/>
            </p:nvSpPr>
            <p:spPr>
              <a:xfrm>
                <a:off x="3774480" y="3697508"/>
                <a:ext cx="152360" cy="152430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5451" name="Group 64"/>
              <p:cNvGrpSpPr>
                <a:grpSpLocks/>
              </p:cNvGrpSpPr>
              <p:nvPr/>
            </p:nvGrpSpPr>
            <p:grpSpPr bwMode="auto">
              <a:xfrm>
                <a:off x="1524000" y="2590800"/>
                <a:ext cx="2362205" cy="2364258"/>
                <a:chOff x="4456671" y="2590800"/>
                <a:chExt cx="2362205" cy="2364258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6553205" y="3124306"/>
                  <a:ext cx="152360" cy="152430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defRPr/>
                  </a:pPr>
                  <a:endParaRPr lang="en-US" altLang="en-US" smtClean="0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15453" name="Group 38"/>
                <p:cNvGrpSpPr>
                  <a:grpSpLocks/>
                </p:cNvGrpSpPr>
                <p:nvPr/>
              </p:nvGrpSpPr>
              <p:grpSpPr bwMode="auto">
                <a:xfrm>
                  <a:off x="4456671" y="2590800"/>
                  <a:ext cx="2362205" cy="2364258"/>
                  <a:chOff x="4456671" y="2590800"/>
                  <a:chExt cx="2362205" cy="2364258"/>
                </a:xfrm>
              </p:grpSpPr>
              <p:grpSp>
                <p:nvGrpSpPr>
                  <p:cNvPr id="15454" name="Group 23"/>
                  <p:cNvGrpSpPr>
                    <a:grpSpLocks/>
                  </p:cNvGrpSpPr>
                  <p:nvPr/>
                </p:nvGrpSpPr>
                <p:grpSpPr bwMode="auto">
                  <a:xfrm>
                    <a:off x="4456671" y="2590800"/>
                    <a:ext cx="2362200" cy="2362200"/>
                    <a:chOff x="4456671" y="2590800"/>
                    <a:chExt cx="2362200" cy="2362200"/>
                  </a:xfrm>
                </p:grpSpPr>
                <p:sp>
                  <p:nvSpPr>
                    <p:cNvPr id="194" name="Oval 193"/>
                    <p:cNvSpPr/>
                    <p:nvPr/>
                  </p:nvSpPr>
                  <p:spPr>
                    <a:xfrm>
                      <a:off x="4456671" y="3740379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5" name="Oval 194"/>
                    <p:cNvSpPr/>
                    <p:nvPr/>
                  </p:nvSpPr>
                  <p:spPr>
                    <a:xfrm>
                      <a:off x="5599369" y="2590800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6" name="Oval 195"/>
                    <p:cNvSpPr/>
                    <p:nvPr/>
                  </p:nvSpPr>
                  <p:spPr>
                    <a:xfrm>
                      <a:off x="5639047" y="4877255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7" name="Oval 196"/>
                    <p:cNvSpPr/>
                    <p:nvPr/>
                  </p:nvSpPr>
                  <p:spPr>
                    <a:xfrm>
                      <a:off x="6742067" y="3740379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5455" name="Group 24"/>
                  <p:cNvGrpSpPr>
                    <a:grpSpLocks/>
                  </p:cNvGrpSpPr>
                  <p:nvPr/>
                </p:nvGrpSpPr>
                <p:grpSpPr bwMode="auto">
                  <a:xfrm rot="1683106">
                    <a:off x="4456671" y="2592858"/>
                    <a:ext cx="2362200" cy="2362200"/>
                    <a:chOff x="4456671" y="2590800"/>
                    <a:chExt cx="2362200" cy="2362200"/>
                  </a:xfrm>
                </p:grpSpPr>
                <p:sp>
                  <p:nvSpPr>
                    <p:cNvPr id="190" name="Oval 189"/>
                    <p:cNvSpPr/>
                    <p:nvPr/>
                  </p:nvSpPr>
                  <p:spPr>
                    <a:xfrm>
                      <a:off x="4452768" y="3738640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1" name="Oval 190"/>
                    <p:cNvSpPr/>
                    <p:nvPr/>
                  </p:nvSpPr>
                  <p:spPr>
                    <a:xfrm>
                      <a:off x="5620623" y="2585281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2" name="Oval 191"/>
                    <p:cNvSpPr/>
                    <p:nvPr/>
                  </p:nvSpPr>
                  <p:spPr>
                    <a:xfrm>
                      <a:off x="5620448" y="4877527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3" name="Oval 192"/>
                    <p:cNvSpPr/>
                    <p:nvPr/>
                  </p:nvSpPr>
                  <p:spPr>
                    <a:xfrm>
                      <a:off x="6727614" y="3738529"/>
                      <a:ext cx="76180" cy="76215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5456" name="Group 29"/>
                  <p:cNvGrpSpPr>
                    <a:grpSpLocks/>
                  </p:cNvGrpSpPr>
                  <p:nvPr/>
                </p:nvGrpSpPr>
                <p:grpSpPr bwMode="auto">
                  <a:xfrm rot="3518674">
                    <a:off x="4456676" y="2590805"/>
                    <a:ext cx="2362200" cy="2362200"/>
                    <a:chOff x="4456671" y="2590800"/>
                    <a:chExt cx="2362200" cy="2362200"/>
                  </a:xfrm>
                </p:grpSpPr>
                <p:sp>
                  <p:nvSpPr>
                    <p:cNvPr id="186" name="Oval 185"/>
                    <p:cNvSpPr/>
                    <p:nvPr/>
                  </p:nvSpPr>
                  <p:spPr>
                    <a:xfrm>
                      <a:off x="4453196" y="3742153"/>
                      <a:ext cx="76215" cy="7618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87" name="Oval 186"/>
                    <p:cNvSpPr/>
                    <p:nvPr/>
                  </p:nvSpPr>
                  <p:spPr>
                    <a:xfrm>
                      <a:off x="5627585" y="2602631"/>
                      <a:ext cx="76215" cy="7618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88" name="Oval 187"/>
                    <p:cNvSpPr/>
                    <p:nvPr/>
                  </p:nvSpPr>
                  <p:spPr>
                    <a:xfrm>
                      <a:off x="5632715" y="4878706"/>
                      <a:ext cx="76215" cy="7618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89" name="Oval 188"/>
                    <p:cNvSpPr/>
                    <p:nvPr/>
                  </p:nvSpPr>
                  <p:spPr>
                    <a:xfrm>
                      <a:off x="6734330" y="3748758"/>
                      <a:ext cx="76215" cy="7618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1" hangingPunct="1">
                        <a:defRPr/>
                      </a:pPr>
                      <a:endParaRPr lang="en-US" altLang="en-US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198" name="Oval 197"/>
          <p:cNvSpPr/>
          <p:nvPr/>
        </p:nvSpPr>
        <p:spPr>
          <a:xfrm>
            <a:off x="7796213" y="1600200"/>
            <a:ext cx="152400" cy="152400"/>
          </a:xfrm>
          <a:prstGeom prst="ellips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76" name="Group 198"/>
          <p:cNvGrpSpPr>
            <a:grpSpLocks/>
          </p:cNvGrpSpPr>
          <p:nvPr/>
        </p:nvGrpSpPr>
        <p:grpSpPr bwMode="auto">
          <a:xfrm>
            <a:off x="8518525" y="3124200"/>
            <a:ext cx="244475" cy="244475"/>
            <a:chOff x="8513064" y="3733800"/>
            <a:chExt cx="243840" cy="243840"/>
          </a:xfrm>
        </p:grpSpPr>
        <p:sp>
          <p:nvSpPr>
            <p:cNvPr id="200" name="Oval 199"/>
            <p:cNvSpPr/>
            <p:nvPr/>
          </p:nvSpPr>
          <p:spPr>
            <a:xfrm>
              <a:off x="8513064" y="3733800"/>
              <a:ext cx="243840" cy="2438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8604900" y="3817719"/>
              <a:ext cx="76002" cy="7600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02" name="Oval 201"/>
          <p:cNvSpPr/>
          <p:nvPr/>
        </p:nvSpPr>
        <p:spPr>
          <a:xfrm>
            <a:off x="3336925" y="2803525"/>
            <a:ext cx="244475" cy="2444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3" name="Oval 202"/>
          <p:cNvSpPr/>
          <p:nvPr/>
        </p:nvSpPr>
        <p:spPr>
          <a:xfrm>
            <a:off x="3429000" y="2903538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395413" y="1893888"/>
            <a:ext cx="242887" cy="24288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" name="TextBox 204"/>
          <p:cNvSpPr txBox="1">
            <a:spLocks noChangeArrowheads="1"/>
          </p:cNvSpPr>
          <p:nvPr/>
        </p:nvSpPr>
        <p:spPr bwMode="auto">
          <a:xfrm>
            <a:off x="457200" y="16875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READOUT</a:t>
            </a:r>
          </a:p>
        </p:txBody>
      </p:sp>
      <p:sp>
        <p:nvSpPr>
          <p:cNvPr id="15424" name="TextBox 165"/>
          <p:cNvSpPr txBox="1">
            <a:spLocks noChangeArrowheads="1"/>
          </p:cNvSpPr>
          <p:nvPr/>
        </p:nvSpPr>
        <p:spPr bwMode="auto">
          <a:xfrm>
            <a:off x="838200" y="1143000"/>
            <a:ext cx="838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Gate</a:t>
            </a:r>
          </a:p>
        </p:txBody>
      </p:sp>
      <p:sp>
        <p:nvSpPr>
          <p:cNvPr id="171" name="TextBox 170"/>
          <p:cNvSpPr txBox="1">
            <a:spLocks noChangeArrowheads="1"/>
          </p:cNvSpPr>
          <p:nvPr/>
        </p:nvSpPr>
        <p:spPr bwMode="auto">
          <a:xfrm>
            <a:off x="6781800" y="1143000"/>
            <a:ext cx="99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Injected beam</a:t>
            </a:r>
          </a:p>
        </p:txBody>
      </p:sp>
      <p:sp>
        <p:nvSpPr>
          <p:cNvPr id="15426" name="TextBox 171"/>
          <p:cNvSpPr txBox="1">
            <a:spLocks noChangeArrowheads="1"/>
          </p:cNvSpPr>
          <p:nvPr/>
        </p:nvSpPr>
        <p:spPr bwMode="auto">
          <a:xfrm>
            <a:off x="5345113" y="2865438"/>
            <a:ext cx="914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Stored beam</a:t>
            </a:r>
          </a:p>
        </p:txBody>
      </p:sp>
      <p:sp>
        <p:nvSpPr>
          <p:cNvPr id="15427" name="TextBox 175"/>
          <p:cNvSpPr txBox="1">
            <a:spLocks noChangeArrowheads="1"/>
          </p:cNvSpPr>
          <p:nvPr/>
        </p:nvSpPr>
        <p:spPr bwMode="auto">
          <a:xfrm>
            <a:off x="6858000" y="29718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SPEAR3</a:t>
            </a:r>
          </a:p>
        </p:txBody>
      </p:sp>
      <p:grpSp>
        <p:nvGrpSpPr>
          <p:cNvPr id="77" name="Group 211"/>
          <p:cNvGrpSpPr>
            <a:grpSpLocks/>
          </p:cNvGrpSpPr>
          <p:nvPr/>
        </p:nvGrpSpPr>
        <p:grpSpPr bwMode="auto">
          <a:xfrm>
            <a:off x="2286000" y="2286000"/>
            <a:ext cx="4572000" cy="1828800"/>
            <a:chOff x="3200400" y="1600200"/>
            <a:chExt cx="4572000" cy="1828800"/>
          </a:xfrm>
        </p:grpSpPr>
        <p:pic>
          <p:nvPicPr>
            <p:cNvPr id="1543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44" t="28528" r="37910" b="38997"/>
            <a:stretch>
              <a:fillRect/>
            </a:stretch>
          </p:blipFill>
          <p:spPr bwMode="auto">
            <a:xfrm>
              <a:off x="3200400" y="1600200"/>
              <a:ext cx="1826379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434" name="Group 74"/>
            <p:cNvGrpSpPr>
              <a:grpSpLocks/>
            </p:cNvGrpSpPr>
            <p:nvPr/>
          </p:nvGrpSpPr>
          <p:grpSpPr bwMode="auto">
            <a:xfrm>
              <a:off x="6058250" y="1600200"/>
              <a:ext cx="1714150" cy="1799739"/>
              <a:chOff x="5172538" y="1956409"/>
              <a:chExt cx="1714150" cy="1799739"/>
            </a:xfrm>
          </p:grpSpPr>
          <p:grpSp>
            <p:nvGrpSpPr>
              <p:cNvPr id="15437" name="Group 25"/>
              <p:cNvGrpSpPr>
                <a:grpSpLocks noChangeAspect="1"/>
              </p:cNvGrpSpPr>
              <p:nvPr/>
            </p:nvGrpSpPr>
            <p:grpSpPr bwMode="auto">
              <a:xfrm>
                <a:off x="5172538" y="1956409"/>
                <a:ext cx="1714150" cy="1799739"/>
                <a:chOff x="3120" y="1658"/>
                <a:chExt cx="2064" cy="1734"/>
              </a:xfrm>
            </p:grpSpPr>
            <p:graphicFrame>
              <p:nvGraphicFramePr>
                <p:cNvPr id="15440" name="Object 3"/>
                <p:cNvGraphicFramePr>
                  <a:graphicFrameLocks noChangeAspect="1"/>
                </p:cNvGraphicFramePr>
                <p:nvPr/>
              </p:nvGraphicFramePr>
              <p:xfrm>
                <a:off x="3120" y="1698"/>
                <a:ext cx="2064" cy="169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154" name="Image" r:id="rId4" imgW="4187606" imgH="3412900" progId="">
                        <p:embed/>
                      </p:oleObj>
                    </mc:Choice>
                    <mc:Fallback>
                      <p:oleObj name="Image" r:id="rId4" imgW="4187606" imgH="3412900" progId="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120" y="1698"/>
                              <a:ext cx="2064" cy="169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544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4272" y="1658"/>
                  <a:ext cx="7" cy="646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4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4272" y="1682"/>
                  <a:ext cx="419" cy="6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4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170" y="1671"/>
                  <a:ext cx="516" cy="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400">
                      <a:solidFill>
                        <a:srgbClr val="FF0000"/>
                      </a:solidFill>
                    </a:rPr>
                    <a:t>12</a:t>
                  </a:r>
                  <a:r>
                    <a:rPr lang="en-US" altLang="zh-CN" sz="1400" baseline="30000">
                      <a:solidFill>
                        <a:srgbClr val="FF0000"/>
                      </a:solidFill>
                    </a:rPr>
                    <a:t>0</a:t>
                  </a:r>
                  <a:endParaRPr lang="en-US" altLang="zh-CN" sz="14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5444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710" y="2252"/>
                  <a:ext cx="1094" cy="109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45" name="Arc 24"/>
                <p:cNvSpPr>
                  <a:spLocks/>
                </p:cNvSpPr>
                <p:nvPr/>
              </p:nvSpPr>
              <p:spPr bwMode="auto">
                <a:xfrm>
                  <a:off x="4283" y="1936"/>
                  <a:ext cx="187" cy="4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18" name="Line 15"/>
              <p:cNvSpPr>
                <a:spLocks noChangeShapeType="1"/>
              </p:cNvSpPr>
              <p:nvPr/>
            </p:nvSpPr>
            <p:spPr bwMode="auto">
              <a:xfrm>
                <a:off x="5505563" y="3494697"/>
                <a:ext cx="742950" cy="87312"/>
              </a:xfrm>
              <a:prstGeom prst="line">
                <a:avLst/>
              </a:prstGeom>
              <a:noFill/>
              <a:ln w="19050">
                <a:solidFill>
                  <a:schemeClr val="accent6">
                    <a:lumMod val="50000"/>
                  </a:schemeClr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5439" name="Text Box 14"/>
              <p:cNvSpPr txBox="1">
                <a:spLocks noChangeArrowheads="1"/>
              </p:cNvSpPr>
              <p:nvPr/>
            </p:nvSpPr>
            <p:spPr bwMode="auto">
              <a:xfrm rot="432808">
                <a:off x="5502271" y="3294996"/>
                <a:ext cx="87235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400">
                    <a:solidFill>
                      <a:srgbClr val="FFFF00"/>
                    </a:solidFill>
                  </a:rPr>
                  <a:t>13.68 um</a:t>
                </a:r>
              </a:p>
            </p:txBody>
          </p:sp>
        </p:grpSp>
        <p:cxnSp>
          <p:nvCxnSpPr>
            <p:cNvPr id="215" name="Straight Connector 214"/>
            <p:cNvCxnSpPr/>
            <p:nvPr/>
          </p:nvCxnSpPr>
          <p:spPr>
            <a:xfrm flipV="1">
              <a:off x="4343400" y="1981200"/>
              <a:ext cx="1981200" cy="5334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4343400" y="2514600"/>
              <a:ext cx="1981200" cy="5334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Experimental Setup and data acquisition</a:t>
            </a:r>
            <a:endParaRPr lang="en-US" dirty="0"/>
          </a:p>
        </p:txBody>
      </p:sp>
      <p:sp>
        <p:nvSpPr>
          <p:cNvPr id="15430" name="TextBox 183"/>
          <p:cNvSpPr txBox="1">
            <a:spLocks noChangeArrowheads="1"/>
          </p:cNvSpPr>
          <p:nvPr/>
        </p:nvSpPr>
        <p:spPr bwMode="auto">
          <a:xfrm>
            <a:off x="8229600" y="1905000"/>
            <a:ext cx="685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BTS</a:t>
            </a:r>
          </a:p>
        </p:txBody>
      </p:sp>
      <p:pic>
        <p:nvPicPr>
          <p:cNvPr id="1543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495800"/>
            <a:ext cx="51435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38516" r="67451" b="25598"/>
          <a:stretch>
            <a:fillRect/>
          </a:stretch>
        </p:blipFill>
        <p:spPr bwMode="auto">
          <a:xfrm>
            <a:off x="5181600" y="914400"/>
            <a:ext cx="14271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83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6389 0.1444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0.32222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8.33333E-7 0.32222 L -0.8526 0.32662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6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955 0.3044 L -0.5651 -0.0474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-1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withGroup">
                            <p:stCondLst>
                              <p:cond delay="67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47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5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486 L 0.01527 0.14931 " pathEditMode="relative" ptsTypes="AA">
                                      <p:cBhvr>
                                        <p:cTn id="5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-0.20833 -1.85185E-6 " pathEditMode="relative" ptsTypes="AA">
                                      <p:cBhvr>
                                        <p:cTn id="5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3.7037E-7 L -0.21163 -0.13333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60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 0 " pathEditMode="relative" ptsTypes="AA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00046 L 0.1 0.0004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6389 0.14445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8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0.32222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32222 L -0.8526 0.32662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6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955 0.3044 L -0.5651 -0.04745 " pathEditMode="relative" rAng="0" ptsTypes="AA">
                                      <p:cBhvr>
                                        <p:cTn id="1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-1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486 L 0.01527 0.14931 " pathEditMode="relative" ptsTypes="AA">
                                      <p:cBhvr>
                                        <p:cTn id="11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-0.20833 -1.85185E-6 " pathEditMode="relative" ptsTypes="AA">
                                      <p:cBhvr>
                                        <p:cTn id="114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3.7037E-7 L -0.21163 -0.13333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24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16 L 0.09878 -0.00116 " pathEditMode="relative" rAng="0" ptsTypes="AA">
                                      <p:cBhvr>
                                        <p:cTn id="130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5 -3.9778E-7 L 0.19705 -3.9778E-7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78 0.00046 L 0.19878 0.00046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4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6389 0.14445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4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3400000">
                                      <p:cBhvr>
                                        <p:cTn id="15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0.32222 " pathEditMode="relative" rAng="0" ptsTypes="AA">
                                      <p:cBhvr>
                                        <p:cTn id="16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32222 L -0.8526 0.32662 " pathEditMode="relative" rAng="0" ptsTypes="AA">
                                      <p:cBhvr>
                                        <p:cTn id="16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6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5955 0.3044 L -0.5651 -0.04745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-1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7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7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486 L 0.01527 0.14931 " pathEditMode="relative" ptsTypes="AA">
                                      <p:cBhvr>
                                        <p:cTn id="17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-0.20833 -1.85185E-6 " pathEditMode="relative" ptsTypes="AA">
                                      <p:cBhvr>
                                        <p:cTn id="17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8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3.7037E-7 L -0.21163 -0.13333 " pathEditMode="relative" rAng="0" ptsTypes="AA">
                                      <p:cBhvr>
                                        <p:cTn id="18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0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8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8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16 L 0.09878 -0.00116 " pathEditMode="relative" rAng="0" ptsTypes="AA">
                                      <p:cBhvr>
                                        <p:cTn id="192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87 3.14524E-6 L 0.30087 3.14524E-6 " pathEditMode="relative" rAng="0" ptsTypes="AA">
                                      <p:cBhvr>
                                        <p:cTn id="19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83 -3.9778E-7 L 0.29583 -3.9778E-7 " pathEditMode="relative" rAng="0" ptsTypes="AA">
                                      <p:cBhvr>
                                        <p:cTn id="19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62 3.27475E-6 L 0.19862 3.27475E-6 " pathEditMode="relative" rAng="0" ptsTypes="AA">
                                      <p:cBhvr>
                                        <p:cTn id="200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0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08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4" grpId="1" animBg="1"/>
      <p:bldP spid="74" grpId="2" animBg="1"/>
      <p:bldP spid="123" grpId="0" animBg="1"/>
      <p:bldP spid="123" grpId="1" animBg="1"/>
      <p:bldP spid="123" grpId="2" animBg="1"/>
      <p:bldP spid="123" grpId="3" animBg="1"/>
      <p:bldP spid="124" grpId="0" animBg="1"/>
      <p:bldP spid="124" grpId="1" animBg="1"/>
      <p:bldP spid="124" grpId="2" animBg="1"/>
      <p:bldP spid="145" grpId="0" animBg="1"/>
      <p:bldP spid="145" grpId="1" animBg="1"/>
      <p:bldP spid="145" grpId="2" animBg="1"/>
      <p:bldP spid="169" grpId="0" animBg="1"/>
      <p:bldP spid="169" grpId="1" animBg="1"/>
      <p:bldP spid="169" grpId="2" animBg="1"/>
      <p:bldP spid="169" grpId="3" animBg="1"/>
      <p:bldP spid="170" grpId="0" animBg="1"/>
      <p:bldP spid="170" grpId="1" animBg="1"/>
      <p:bldP spid="170" grpId="2" animBg="1"/>
      <p:bldP spid="173" grpId="0" animBg="1"/>
      <p:bldP spid="173" grpId="1" animBg="1"/>
      <p:bldP spid="173" grpId="2" animBg="1"/>
      <p:bldP spid="173" grpId="3" animBg="1"/>
      <p:bldP spid="173" grpId="4" animBg="1"/>
      <p:bldP spid="175" grpId="0" animBg="1"/>
      <p:bldP spid="175" grpId="1" animBg="1"/>
      <p:bldP spid="175" grpId="2" animBg="1"/>
      <p:bldP spid="175" grpId="3" animBg="1"/>
      <p:bldP spid="198" grpId="0" animBg="1"/>
      <p:bldP spid="198" grpId="1" animBg="1"/>
      <p:bldP spid="198" grpId="2" animBg="1"/>
      <p:bldP spid="202" grpId="0" animBg="1"/>
      <p:bldP spid="202" grpId="1" animBg="1"/>
      <p:bldP spid="202" grpId="2" animBg="1"/>
      <p:bldP spid="202" grpId="3" animBg="1"/>
      <p:bldP spid="203" grpId="0" animBg="1"/>
      <p:bldP spid="203" grpId="1" animBg="1"/>
      <p:bldP spid="203" grpId="2" animBg="1"/>
      <p:bldP spid="204" grpId="0" animBg="1"/>
      <p:bldP spid="204" grpId="1" animBg="1"/>
      <p:bldP spid="204" grpId="2" animBg="1"/>
      <p:bldP spid="205" grpId="0"/>
      <p:bldP spid="205" grpId="1"/>
      <p:bldP spid="205" grpId="2"/>
      <p:bldP spid="17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318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PSF measurement of the stored beam</a:t>
            </a:r>
            <a:endParaRPr lang="en-US" dirty="0"/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57200" y="2895600"/>
            <a:ext cx="4953000" cy="4038600"/>
            <a:chOff x="457200" y="1371600"/>
            <a:chExt cx="5314950" cy="4267200"/>
          </a:xfrm>
        </p:grpSpPr>
        <p:sp>
          <p:nvSpPr>
            <p:cNvPr id="24" name="Rectangle 23"/>
            <p:cNvSpPr/>
            <p:nvPr/>
          </p:nvSpPr>
          <p:spPr>
            <a:xfrm>
              <a:off x="457200" y="1447082"/>
              <a:ext cx="5182076" cy="403907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pic>
          <p:nvPicPr>
            <p:cNvPr id="164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371600"/>
              <a:ext cx="5238750" cy="426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5943600" y="1676400"/>
            <a:ext cx="3048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prstClr val="white"/>
                </a:solidFill>
              </a:rPr>
              <a:t>2 </a:t>
            </a:r>
            <a:r>
              <a:rPr lang="en-US" altLang="en-US" sz="2400" dirty="0" err="1" smtClean="0">
                <a:solidFill>
                  <a:prstClr val="white"/>
                </a:solidFill>
              </a:rPr>
              <a:t>ms</a:t>
            </a:r>
            <a:r>
              <a:rPr lang="en-US" altLang="en-US" sz="2400" dirty="0" smtClean="0">
                <a:solidFill>
                  <a:prstClr val="white"/>
                </a:solidFill>
              </a:rPr>
              <a:t> exposure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endParaRPr lang="en-US" altLang="en-US" sz="2400" dirty="0" smtClean="0">
              <a:solidFill>
                <a:prstClr val="white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prstClr val="white"/>
                </a:solidFill>
              </a:rPr>
              <a:t>Increase the mask changing intensity threshold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endParaRPr lang="en-US" altLang="en-US" sz="2400" dirty="0" smtClean="0">
              <a:solidFill>
                <a:prstClr val="white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prstClr val="white"/>
                </a:solidFill>
              </a:rPr>
              <a:t>ND filter</a:t>
            </a:r>
          </a:p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en-US" altLang="en-US" sz="2400" dirty="0" smtClean="0">
                <a:solidFill>
                  <a:prstClr val="white"/>
                </a:solidFill>
              </a:rPr>
              <a:t>       OD =5 to OD = 0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endParaRPr lang="en-US" altLang="en-US" sz="2400" dirty="0" smtClean="0">
              <a:solidFill>
                <a:prstClr val="white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defRPr/>
            </a:pPr>
            <a:endParaRPr lang="en-US" altLang="en-US" sz="2400" dirty="0" smtClean="0">
              <a:solidFill>
                <a:prstClr val="white"/>
              </a:solidFill>
            </a:endParaRPr>
          </a:p>
        </p:txBody>
      </p:sp>
      <p:grpSp>
        <p:nvGrpSpPr>
          <p:cNvPr id="4" name="Group 30"/>
          <p:cNvGrpSpPr>
            <a:grpSpLocks noChangeAspect="1"/>
          </p:cNvGrpSpPr>
          <p:nvPr/>
        </p:nvGrpSpPr>
        <p:grpSpPr bwMode="auto">
          <a:xfrm>
            <a:off x="228600" y="1447800"/>
            <a:ext cx="5486400" cy="3657600"/>
            <a:chOff x="0" y="1371600"/>
            <a:chExt cx="6172200" cy="4114800"/>
          </a:xfrm>
        </p:grpSpPr>
        <p:sp>
          <p:nvSpPr>
            <p:cNvPr id="30" name="Rectangle 29"/>
            <p:cNvSpPr/>
            <p:nvPr/>
          </p:nvSpPr>
          <p:spPr>
            <a:xfrm>
              <a:off x="0" y="1371600"/>
              <a:ext cx="6172200" cy="411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grpSp>
          <p:nvGrpSpPr>
            <p:cNvPr id="16392" name="Group 4"/>
            <p:cNvGrpSpPr>
              <a:grpSpLocks/>
            </p:cNvGrpSpPr>
            <p:nvPr/>
          </p:nvGrpSpPr>
          <p:grpSpPr bwMode="auto">
            <a:xfrm>
              <a:off x="76200" y="1371600"/>
              <a:ext cx="6063554" cy="4114800"/>
              <a:chOff x="1494100" y="1512425"/>
              <a:chExt cx="6063554" cy="4114800"/>
            </a:xfrm>
          </p:grpSpPr>
          <p:pic>
            <p:nvPicPr>
              <p:cNvPr id="16393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1511535" y="1819469"/>
                <a:ext cx="1828029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4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3326065" y="1819469"/>
                <a:ext cx="1828024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5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5105400" y="1819469"/>
                <a:ext cx="182803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6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1511536" y="3622876"/>
                <a:ext cx="1828015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7" name="Picture 2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3326066" y="3622875"/>
                <a:ext cx="1828015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8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55" t="6892" r="19545" b="12407"/>
              <a:stretch>
                <a:fillRect/>
              </a:stretch>
            </p:blipFill>
            <p:spPr bwMode="auto">
              <a:xfrm>
                <a:off x="5105400" y="3622875"/>
                <a:ext cx="1828015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9" name="TextBox 11"/>
              <p:cNvSpPr txBox="1">
                <a:spLocks noChangeArrowheads="1"/>
              </p:cNvSpPr>
              <p:nvPr/>
            </p:nvSpPr>
            <p:spPr bwMode="auto">
              <a:xfrm>
                <a:off x="1494100" y="3352800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5</a:t>
                </a:r>
              </a:p>
            </p:txBody>
          </p:sp>
          <p:sp>
            <p:nvSpPr>
              <p:cNvPr id="16400" name="TextBox 12"/>
              <p:cNvSpPr txBox="1">
                <a:spLocks noChangeArrowheads="1"/>
              </p:cNvSpPr>
              <p:nvPr/>
            </p:nvSpPr>
            <p:spPr bwMode="auto">
              <a:xfrm>
                <a:off x="3326065" y="3350522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4</a:t>
                </a:r>
              </a:p>
            </p:txBody>
          </p:sp>
          <p:sp>
            <p:nvSpPr>
              <p:cNvPr id="16401" name="TextBox 13"/>
              <p:cNvSpPr txBox="1">
                <a:spLocks noChangeArrowheads="1"/>
              </p:cNvSpPr>
              <p:nvPr/>
            </p:nvSpPr>
            <p:spPr bwMode="auto">
              <a:xfrm>
                <a:off x="5181600" y="3311042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3</a:t>
                </a:r>
              </a:p>
            </p:txBody>
          </p:sp>
          <p:sp>
            <p:nvSpPr>
              <p:cNvPr id="16402" name="TextBox 14"/>
              <p:cNvSpPr txBox="1">
                <a:spLocks noChangeArrowheads="1"/>
              </p:cNvSpPr>
              <p:nvPr/>
            </p:nvSpPr>
            <p:spPr bwMode="auto">
              <a:xfrm>
                <a:off x="1494100" y="5188653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2</a:t>
                </a:r>
              </a:p>
            </p:txBody>
          </p:sp>
          <p:sp>
            <p:nvSpPr>
              <p:cNvPr id="16403" name="TextBox 15"/>
              <p:cNvSpPr txBox="1">
                <a:spLocks noChangeArrowheads="1"/>
              </p:cNvSpPr>
              <p:nvPr/>
            </p:nvSpPr>
            <p:spPr bwMode="auto">
              <a:xfrm>
                <a:off x="3326065" y="5178988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1</a:t>
                </a:r>
              </a:p>
            </p:txBody>
          </p:sp>
          <p:sp>
            <p:nvSpPr>
              <p:cNvPr id="16404" name="TextBox 16"/>
              <p:cNvSpPr txBox="1">
                <a:spLocks noChangeArrowheads="1"/>
              </p:cNvSpPr>
              <p:nvPr/>
            </p:nvSpPr>
            <p:spPr bwMode="auto">
              <a:xfrm>
                <a:off x="5181600" y="5139508"/>
                <a:ext cx="983122" cy="3468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ND 0</a:t>
                </a:r>
              </a:p>
            </p:txBody>
          </p:sp>
          <p:pic>
            <p:nvPicPr>
              <p:cNvPr id="16405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083" r="12500" b="8333"/>
              <a:stretch>
                <a:fillRect/>
              </a:stretch>
            </p:blipFill>
            <p:spPr bwMode="auto">
              <a:xfrm>
                <a:off x="6934200" y="1512425"/>
                <a:ext cx="623454" cy="411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6" name="TextBox 18"/>
              <p:cNvSpPr txBox="1">
                <a:spLocks noChangeArrowheads="1"/>
              </p:cNvSpPr>
              <p:nvPr/>
            </p:nvSpPr>
            <p:spPr bwMode="auto">
              <a:xfrm>
                <a:off x="2484700" y="3798425"/>
                <a:ext cx="914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Mask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flipH="1">
                <a:off x="2409096" y="4103821"/>
                <a:ext cx="305395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1875100" y="2971537"/>
                <a:ext cx="9144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09" name="TextBox 21"/>
              <p:cNvSpPr txBox="1">
                <a:spLocks noChangeArrowheads="1"/>
              </p:cNvSpPr>
              <p:nvPr/>
            </p:nvSpPr>
            <p:spPr bwMode="auto">
              <a:xfrm>
                <a:off x="1913200" y="2971800"/>
                <a:ext cx="9906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18 mm</a:t>
                </a:r>
              </a:p>
            </p:txBody>
          </p:sp>
          <p:sp>
            <p:nvSpPr>
              <p:cNvPr id="16410" name="TextBox 22"/>
              <p:cNvSpPr txBox="1">
                <a:spLocks noChangeArrowheads="1"/>
              </p:cNvSpPr>
              <p:nvPr/>
            </p:nvSpPr>
            <p:spPr bwMode="auto">
              <a:xfrm>
                <a:off x="1722700" y="2060656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4572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4572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4572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en-US" sz="1800" smtClean="0">
                    <a:solidFill>
                      <a:srgbClr val="FFFFFF"/>
                    </a:solidFill>
                  </a:rPr>
                  <a:t>No Mask</a:t>
                </a:r>
              </a:p>
            </p:txBody>
          </p:sp>
        </p:grpSp>
      </p:grpSp>
      <p:sp>
        <p:nvSpPr>
          <p:cNvPr id="16390" name="TextBox 3"/>
          <p:cNvSpPr txBox="1">
            <a:spLocks noChangeArrowheads="1"/>
          </p:cNvSpPr>
          <p:nvPr/>
        </p:nvSpPr>
        <p:spPr bwMode="auto">
          <a:xfrm>
            <a:off x="6096000" y="5099050"/>
            <a:ext cx="3048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en-US" sz="2400" smtClean="0">
                <a:solidFill>
                  <a:prstClr val="white"/>
                </a:solidFill>
              </a:rPr>
              <a:t>f(x</a:t>
            </a:r>
            <a:r>
              <a:rPr lang="en-US" altLang="en-US" sz="2400" baseline="-25000" smtClean="0">
                <a:solidFill>
                  <a:prstClr val="white"/>
                </a:solidFill>
              </a:rPr>
              <a:t>o</a:t>
            </a:r>
            <a:r>
              <a:rPr lang="en-US" altLang="en-US" sz="2400" smtClean="0">
                <a:solidFill>
                  <a:prstClr val="white"/>
                </a:solidFill>
              </a:rPr>
              <a:t>)=</a:t>
            </a:r>
            <a:r>
              <a:rPr lang="en-US" altLang="en-US" sz="3600" smtClean="0">
                <a:solidFill>
                  <a:prstClr val="white"/>
                </a:solidFill>
              </a:rPr>
              <a:t>ʃ</a:t>
            </a:r>
            <a:r>
              <a:rPr lang="en-US" altLang="en-US" sz="2400" smtClean="0">
                <a:solidFill>
                  <a:prstClr val="white"/>
                </a:solidFill>
              </a:rPr>
              <a:t>g(x)</a:t>
            </a:r>
            <a:r>
              <a:rPr lang="en-US" altLang="en-US" sz="2400" baseline="-14000" smtClean="0">
                <a:solidFill>
                  <a:prstClr val="white"/>
                </a:solidFill>
              </a:rPr>
              <a:t>*</a:t>
            </a:r>
            <a:r>
              <a:rPr lang="en-US" altLang="en-US" sz="2400" smtClean="0">
                <a:solidFill>
                  <a:prstClr val="white"/>
                </a:solidFill>
              </a:rPr>
              <a:t>h(x-x</a:t>
            </a:r>
            <a:r>
              <a:rPr lang="en-US" altLang="en-US" sz="2400" baseline="-25000" smtClean="0">
                <a:solidFill>
                  <a:prstClr val="white"/>
                </a:solidFill>
              </a:rPr>
              <a:t>o</a:t>
            </a:r>
            <a:r>
              <a:rPr lang="en-US" altLang="en-US" sz="2400" smtClean="0">
                <a:solidFill>
                  <a:prstClr val="white"/>
                </a:solidFill>
              </a:rPr>
              <a:t>)dx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en-US" sz="2400" smtClean="0">
              <a:solidFill>
                <a:prstClr val="white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en-US" sz="2400" smtClean="0">
                <a:solidFill>
                  <a:prstClr val="white"/>
                </a:solidFill>
              </a:rPr>
              <a:t>F(k)=G(k)H(k)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6488668"/>
            <a:ext cx="1280160" cy="3693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Jeff Corbett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86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56647E-6 L 5.55112E-17 -0.233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65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572000" y="3657600"/>
            <a:ext cx="3505200" cy="281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3657600"/>
            <a:ext cx="3505200" cy="281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Injected beam with stored beam different beam currents</a:t>
            </a:r>
            <a:endParaRPr lang="en-US" dirty="0"/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"/>
          <a:stretch>
            <a:fillRect/>
          </a:stretch>
        </p:blipFill>
        <p:spPr bwMode="auto">
          <a:xfrm>
            <a:off x="304800" y="1295400"/>
            <a:ext cx="82296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1"/>
          <p:cNvGrpSpPr>
            <a:grpSpLocks noChangeAspect="1"/>
          </p:cNvGrpSpPr>
          <p:nvPr/>
        </p:nvGrpSpPr>
        <p:grpSpPr bwMode="auto">
          <a:xfrm>
            <a:off x="533400" y="3733800"/>
            <a:ext cx="3654425" cy="2743200"/>
            <a:chOff x="2362200" y="4343400"/>
            <a:chExt cx="1463675" cy="1098550"/>
          </a:xfrm>
        </p:grpSpPr>
        <p:pic>
          <p:nvPicPr>
            <p:cNvPr id="1741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4343400"/>
              <a:ext cx="1463675" cy="109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0" name="TextBox 9"/>
            <p:cNvSpPr txBox="1">
              <a:spLocks noChangeArrowheads="1"/>
            </p:cNvSpPr>
            <p:nvPr/>
          </p:nvSpPr>
          <p:spPr bwMode="auto">
            <a:xfrm>
              <a:off x="2590800" y="4648200"/>
              <a:ext cx="4572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000" smtClean="0">
                  <a:solidFill>
                    <a:prstClr val="white"/>
                  </a:solidFill>
                </a:rPr>
                <a:t>(a)</a:t>
              </a:r>
            </a:p>
          </p:txBody>
        </p:sp>
      </p:grpSp>
      <p:grpSp>
        <p:nvGrpSpPr>
          <p:cNvPr id="4" name="Group 12"/>
          <p:cNvGrpSpPr>
            <a:grpSpLocks noChangeAspect="1"/>
          </p:cNvGrpSpPr>
          <p:nvPr/>
        </p:nvGrpSpPr>
        <p:grpSpPr bwMode="auto">
          <a:xfrm>
            <a:off x="4572000" y="3733800"/>
            <a:ext cx="3654425" cy="2743200"/>
            <a:chOff x="4114800" y="4343400"/>
            <a:chExt cx="1463675" cy="1098550"/>
          </a:xfrm>
        </p:grpSpPr>
        <p:pic>
          <p:nvPicPr>
            <p:cNvPr id="17417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4343400"/>
              <a:ext cx="1463675" cy="109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TextBox 10"/>
            <p:cNvSpPr txBox="1">
              <a:spLocks noChangeArrowheads="1"/>
            </p:cNvSpPr>
            <p:nvPr/>
          </p:nvSpPr>
          <p:spPr bwMode="auto">
            <a:xfrm>
              <a:off x="4343400" y="4648200"/>
              <a:ext cx="4572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000" smtClean="0">
                  <a:solidFill>
                    <a:prstClr val="white"/>
                  </a:solidFill>
                </a:rPr>
                <a:t>(b)</a:t>
              </a:r>
            </a:p>
          </p:txBody>
        </p:sp>
      </p:grpSp>
      <p:sp>
        <p:nvSpPr>
          <p:cNvPr id="17416" name="AutoShape 12"/>
          <p:cNvSpPr>
            <a:spLocks noChangeAspect="1" noChangeArrowheads="1"/>
          </p:cNvSpPr>
          <p:nvPr/>
        </p:nvSpPr>
        <p:spPr bwMode="auto">
          <a:xfrm>
            <a:off x="304800" y="1295400"/>
            <a:ext cx="82296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smtClean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63840" y="6488668"/>
            <a:ext cx="1280160" cy="3693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Jeff Corbett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34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"/>
          <p:cNvGrpSpPr>
            <a:grpSpLocks/>
          </p:cNvGrpSpPr>
          <p:nvPr/>
        </p:nvGrpSpPr>
        <p:grpSpPr bwMode="auto">
          <a:xfrm>
            <a:off x="152400" y="908050"/>
            <a:ext cx="8839200" cy="5780088"/>
            <a:chOff x="304800" y="545068"/>
            <a:chExt cx="8839200" cy="5779532"/>
          </a:xfrm>
        </p:grpSpPr>
        <p:pic>
          <p:nvPicPr>
            <p:cNvPr id="1843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51" t="22408" r="63036" b="74577"/>
            <a:stretch>
              <a:fillRect/>
            </a:stretch>
          </p:blipFill>
          <p:spPr bwMode="auto">
            <a:xfrm rot="-5400000">
              <a:off x="5329712" y="3291578"/>
              <a:ext cx="5550408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304800" y="653534"/>
              <a:ext cx="182538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2209800" y="653534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4118152" y="653534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0" name="TextBox 6"/>
            <p:cNvSpPr txBox="1">
              <a:spLocks noChangeArrowheads="1"/>
            </p:cNvSpPr>
            <p:nvPr/>
          </p:nvSpPr>
          <p:spPr bwMode="auto">
            <a:xfrm>
              <a:off x="304800" y="653534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3</a:t>
              </a:r>
            </a:p>
          </p:txBody>
        </p:sp>
        <p:pic>
          <p:nvPicPr>
            <p:cNvPr id="1844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6032863" y="653534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2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304800" y="2507677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TextBox 9"/>
            <p:cNvSpPr txBox="1">
              <a:spLocks noChangeArrowheads="1"/>
            </p:cNvSpPr>
            <p:nvPr/>
          </p:nvSpPr>
          <p:spPr bwMode="auto">
            <a:xfrm>
              <a:off x="2209800" y="653534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4</a:t>
              </a:r>
            </a:p>
          </p:txBody>
        </p:sp>
        <p:sp>
          <p:nvSpPr>
            <p:cNvPr id="18444" name="TextBox 10"/>
            <p:cNvSpPr txBox="1">
              <a:spLocks noChangeArrowheads="1"/>
            </p:cNvSpPr>
            <p:nvPr/>
          </p:nvSpPr>
          <p:spPr bwMode="auto">
            <a:xfrm>
              <a:off x="4118152" y="653534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5</a:t>
              </a:r>
            </a:p>
          </p:txBody>
        </p:sp>
        <p:sp>
          <p:nvSpPr>
            <p:cNvPr id="18445" name="TextBox 11"/>
            <p:cNvSpPr txBox="1">
              <a:spLocks noChangeArrowheads="1"/>
            </p:cNvSpPr>
            <p:nvPr/>
          </p:nvSpPr>
          <p:spPr bwMode="auto">
            <a:xfrm>
              <a:off x="6032863" y="653534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6</a:t>
              </a:r>
            </a:p>
          </p:txBody>
        </p:sp>
        <p:sp>
          <p:nvSpPr>
            <p:cNvPr id="18446" name="TextBox 12"/>
            <p:cNvSpPr txBox="1">
              <a:spLocks noChangeArrowheads="1"/>
            </p:cNvSpPr>
            <p:nvPr/>
          </p:nvSpPr>
          <p:spPr bwMode="auto">
            <a:xfrm>
              <a:off x="304800" y="2507677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7</a:t>
              </a:r>
            </a:p>
          </p:txBody>
        </p:sp>
        <p:pic>
          <p:nvPicPr>
            <p:cNvPr id="18447" name="Picture 1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2209800" y="2507677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8" name="TextBox 14"/>
            <p:cNvSpPr txBox="1">
              <a:spLocks noChangeArrowheads="1"/>
            </p:cNvSpPr>
            <p:nvPr/>
          </p:nvSpPr>
          <p:spPr bwMode="auto">
            <a:xfrm>
              <a:off x="2209800" y="2507677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10</a:t>
              </a:r>
            </a:p>
          </p:txBody>
        </p:sp>
        <p:pic>
          <p:nvPicPr>
            <p:cNvPr id="18449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4118152" y="2507677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0" name="TextBox 16"/>
            <p:cNvSpPr txBox="1">
              <a:spLocks noChangeArrowheads="1"/>
            </p:cNvSpPr>
            <p:nvPr/>
          </p:nvSpPr>
          <p:spPr bwMode="auto">
            <a:xfrm>
              <a:off x="4118152" y="2507677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14</a:t>
              </a:r>
            </a:p>
          </p:txBody>
        </p:sp>
        <p:pic>
          <p:nvPicPr>
            <p:cNvPr id="18451" name="Picture 1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6032863" y="2507677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2" name="TextBox 18"/>
            <p:cNvSpPr txBox="1">
              <a:spLocks noChangeArrowheads="1"/>
            </p:cNvSpPr>
            <p:nvPr/>
          </p:nvSpPr>
          <p:spPr bwMode="auto">
            <a:xfrm>
              <a:off x="6032863" y="2507677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18</a:t>
              </a:r>
            </a:p>
          </p:txBody>
        </p:sp>
        <p:pic>
          <p:nvPicPr>
            <p:cNvPr id="18453" name="Picture 19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304800" y="4375666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4" name="TextBox 20"/>
            <p:cNvSpPr txBox="1">
              <a:spLocks noChangeArrowheads="1"/>
            </p:cNvSpPr>
            <p:nvPr/>
          </p:nvSpPr>
          <p:spPr bwMode="auto">
            <a:xfrm>
              <a:off x="304800" y="4375666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22</a:t>
              </a:r>
            </a:p>
          </p:txBody>
        </p:sp>
        <p:pic>
          <p:nvPicPr>
            <p:cNvPr id="18455" name="Picture 2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2209800" y="4375666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6" name="TextBox 22"/>
            <p:cNvSpPr txBox="1">
              <a:spLocks noChangeArrowheads="1"/>
            </p:cNvSpPr>
            <p:nvPr/>
          </p:nvSpPr>
          <p:spPr bwMode="auto">
            <a:xfrm>
              <a:off x="2209800" y="4375666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26</a:t>
              </a:r>
            </a:p>
          </p:txBody>
        </p:sp>
        <p:pic>
          <p:nvPicPr>
            <p:cNvPr id="18457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4118152" y="4375666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8" name="TextBox 24"/>
            <p:cNvSpPr txBox="1">
              <a:spLocks noChangeArrowheads="1"/>
            </p:cNvSpPr>
            <p:nvPr/>
          </p:nvSpPr>
          <p:spPr bwMode="auto">
            <a:xfrm>
              <a:off x="4118152" y="4375666"/>
              <a:ext cx="1143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30</a:t>
              </a:r>
            </a:p>
          </p:txBody>
        </p:sp>
        <p:pic>
          <p:nvPicPr>
            <p:cNvPr id="18459" name="Picture 2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0" t="23438" r="23460" b="23438"/>
            <a:stretch>
              <a:fillRect/>
            </a:stretch>
          </p:blipFill>
          <p:spPr bwMode="auto">
            <a:xfrm>
              <a:off x="6032863" y="4375666"/>
              <a:ext cx="1825448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TextBox 26"/>
            <p:cNvSpPr txBox="1">
              <a:spLocks noChangeArrowheads="1"/>
            </p:cNvSpPr>
            <p:nvPr/>
          </p:nvSpPr>
          <p:spPr bwMode="auto">
            <a:xfrm>
              <a:off x="6032862" y="4375666"/>
              <a:ext cx="193489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Turn 40 (filamentation)</a:t>
              </a:r>
            </a:p>
          </p:txBody>
        </p:sp>
        <p:sp>
          <p:nvSpPr>
            <p:cNvPr id="18461" name="TextBox 28"/>
            <p:cNvSpPr txBox="1">
              <a:spLocks noChangeArrowheads="1"/>
            </p:cNvSpPr>
            <p:nvPr/>
          </p:nvSpPr>
          <p:spPr bwMode="auto">
            <a:xfrm>
              <a:off x="8229600" y="5943600"/>
              <a:ext cx="4572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80</a:t>
              </a:r>
            </a:p>
          </p:txBody>
        </p:sp>
        <p:sp>
          <p:nvSpPr>
            <p:cNvPr id="18462" name="TextBox 29"/>
            <p:cNvSpPr txBox="1">
              <a:spLocks noChangeArrowheads="1"/>
            </p:cNvSpPr>
            <p:nvPr/>
          </p:nvSpPr>
          <p:spPr bwMode="auto">
            <a:xfrm>
              <a:off x="8229600" y="545068"/>
              <a:ext cx="914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smtClean="0">
                  <a:solidFill>
                    <a:prstClr val="white"/>
                  </a:solidFill>
                </a:rPr>
                <a:t>3000</a:t>
              </a:r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304800" y="49213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prstClr val="white"/>
                </a:solidFill>
              </a:rPr>
              <a:t>Progressive turns with stored beam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6488668"/>
            <a:ext cx="1280160" cy="3693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Jeff Corbett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54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08839" y="1342189"/>
            <a:ext cx="8763000" cy="123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000090"/>
                </a:solidFill>
                <a:latin typeface="Arial" charset="0"/>
              </a:rPr>
              <a:t>An </a:t>
            </a:r>
            <a:r>
              <a:rPr lang="en-US" sz="3600" dirty="0">
                <a:solidFill>
                  <a:srgbClr val="000090"/>
                </a:solidFill>
                <a:latin typeface="Arial" charset="0"/>
              </a:rPr>
              <a:t>Amplitude Apodizer for Large-Dynamic-Range Beam Imaging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752600" y="2997494"/>
            <a:ext cx="5715000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Pavel Evtushenko,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Jefferson Lab</a:t>
            </a:r>
          </a:p>
        </p:txBody>
      </p:sp>
      <p:pic>
        <p:nvPicPr>
          <p:cNvPr id="7" name="Picture 2" descr="3F012#1"/>
          <p:cNvPicPr>
            <a:picLocks noChangeAspect="1" noChangeArrowheads="1"/>
          </p:cNvPicPr>
          <p:nvPr/>
        </p:nvPicPr>
        <p:blipFill rotWithShape="1">
          <a:blip r:embed="rId3" cstate="print"/>
          <a:srcRect l="29074" t="22628" r="38519" b="33629"/>
          <a:stretch/>
        </p:blipFill>
        <p:spPr bwMode="auto">
          <a:xfrm>
            <a:off x="208839" y="4399283"/>
            <a:ext cx="1822457" cy="1754075"/>
          </a:xfrm>
          <a:prstGeom prst="rect">
            <a:avLst/>
          </a:prstGeom>
          <a:noFill/>
        </p:spPr>
      </p:pic>
      <p:pic>
        <p:nvPicPr>
          <p:cNvPr id="8" name="Picture 7" descr="IMG_400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32" y="4399282"/>
            <a:ext cx="1828134" cy="1754076"/>
          </a:xfrm>
          <a:prstGeom prst="rect">
            <a:avLst/>
          </a:prstGeom>
        </p:spPr>
      </p:pic>
      <p:pic>
        <p:nvPicPr>
          <p:cNvPr id="10" name="Picture 9" descr="Gaussian apodizer 12mm pinhole[100um] Lo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327" y="4399282"/>
            <a:ext cx="2274378" cy="1754075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pic>
        <p:nvPicPr>
          <p:cNvPr id="11" name="Picture 10" descr="THPD65F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483" y="4399283"/>
            <a:ext cx="2355121" cy="17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3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Apodization</a:t>
            </a:r>
          </a:p>
        </p:txBody>
      </p:sp>
      <p:sp>
        <p:nvSpPr>
          <p:cNvPr id="13" name="Content Placeholder 10"/>
          <p:cNvSpPr>
            <a:spLocks noGrp="1"/>
          </p:cNvSpPr>
          <p:nvPr>
            <p:ph idx="1"/>
          </p:nvPr>
        </p:nvSpPr>
        <p:spPr>
          <a:xfrm>
            <a:off x="0" y="1000987"/>
            <a:ext cx="4064704" cy="5363952"/>
          </a:xfrm>
        </p:spPr>
        <p:txBody>
          <a:bodyPr/>
          <a:lstStyle/>
          <a:p>
            <a:pPr marL="274320" indent="-274320">
              <a:spcBef>
                <a:spcPts val="40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/>
              <a:t>Imaging: measured distribution is </a:t>
            </a:r>
            <a:r>
              <a:rPr lang="en-US" sz="1400" dirty="0" smtClean="0"/>
              <a:t>a 2D </a:t>
            </a:r>
            <a:r>
              <a:rPr lang="en-US" sz="1400" dirty="0">
                <a:solidFill>
                  <a:srgbClr val="0000FF"/>
                </a:solidFill>
              </a:rPr>
              <a:t>convolution</a:t>
            </a:r>
            <a:r>
              <a:rPr lang="en-US" sz="1400" dirty="0"/>
              <a:t> of source distribution </a:t>
            </a:r>
            <a:r>
              <a:rPr lang="en-US" sz="1400" dirty="0" smtClean="0"/>
              <a:t>and </a:t>
            </a:r>
            <a:br>
              <a:rPr lang="en-US" sz="1400" dirty="0" smtClean="0"/>
            </a:br>
            <a:r>
              <a:rPr lang="en-US" sz="1400" dirty="0" smtClean="0"/>
              <a:t>Point </a:t>
            </a:r>
            <a:r>
              <a:rPr lang="en-US" sz="1400" dirty="0"/>
              <a:t>Spread Function (</a:t>
            </a:r>
            <a:r>
              <a:rPr lang="en-US" sz="1400" dirty="0" err="1"/>
              <a:t>PSF</a:t>
            </a:r>
            <a:r>
              <a:rPr lang="en-US" sz="1400" dirty="0"/>
              <a:t>) </a:t>
            </a:r>
          </a:p>
          <a:p>
            <a:pPr marL="274320" indent="-274320">
              <a:spcBef>
                <a:spcPts val="40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err="1"/>
              <a:t>PSF</a:t>
            </a:r>
            <a:r>
              <a:rPr lang="en-US" sz="1400" dirty="0"/>
              <a:t> is determined by optical system </a:t>
            </a:r>
            <a:r>
              <a:rPr lang="en-US" sz="1400" dirty="0">
                <a:solidFill>
                  <a:srgbClr val="0000FF"/>
                </a:solidFill>
              </a:rPr>
              <a:t>angular acceptance </a:t>
            </a:r>
            <a:r>
              <a:rPr lang="en-US" sz="1400" dirty="0"/>
              <a:t>and by the source </a:t>
            </a:r>
            <a:r>
              <a:rPr lang="en-US" sz="1400" dirty="0">
                <a:solidFill>
                  <a:srgbClr val="0000FF"/>
                </a:solidFill>
              </a:rPr>
              <a:t>angular distribution</a:t>
            </a:r>
            <a:r>
              <a:rPr lang="en-US" sz="1400" dirty="0"/>
              <a:t>. (</a:t>
            </a:r>
            <a:r>
              <a:rPr lang="en-US" sz="1400" dirty="0" err="1"/>
              <a:t>OTR</a:t>
            </a:r>
            <a:r>
              <a:rPr lang="en-US" sz="1400" dirty="0"/>
              <a:t>, </a:t>
            </a:r>
            <a:r>
              <a:rPr lang="en-US" sz="1400" dirty="0" err="1"/>
              <a:t>YAG</a:t>
            </a:r>
            <a:r>
              <a:rPr lang="en-US" sz="1400" dirty="0"/>
              <a:t>, synchrotron radiation would have different </a:t>
            </a:r>
            <a:r>
              <a:rPr lang="en-US" sz="1400" dirty="0" err="1"/>
              <a:t>PSF</a:t>
            </a:r>
            <a:r>
              <a:rPr lang="en-US" sz="1400" dirty="0"/>
              <a:t> with identical optical system)</a:t>
            </a:r>
          </a:p>
          <a:p>
            <a:pPr marL="274320" indent="-274320">
              <a:spcBef>
                <a:spcPts val="40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b="1" dirty="0">
                <a:solidFill>
                  <a:srgbClr val="000090"/>
                </a:solidFill>
              </a:rPr>
              <a:t>Diffraction</a:t>
            </a:r>
            <a:r>
              <a:rPr lang="en-US" sz="1400" dirty="0">
                <a:solidFill>
                  <a:srgbClr val="000090"/>
                </a:solidFill>
              </a:rPr>
              <a:t> </a:t>
            </a:r>
            <a:r>
              <a:rPr lang="en-US" sz="1400" dirty="0"/>
              <a:t>imposes rather hard limits to dynamic range of imaging optical system</a:t>
            </a: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Fourier </a:t>
            </a:r>
            <a:r>
              <a:rPr lang="en-US" sz="1400" dirty="0"/>
              <a:t>optics: in image plane intensity distribution </a:t>
            </a:r>
            <a:r>
              <a:rPr lang="en-US" sz="1400" dirty="0" smtClean="0"/>
              <a:t>- 2D Fourier </a:t>
            </a:r>
            <a:r>
              <a:rPr lang="en-US" sz="1400" dirty="0"/>
              <a:t>transform </a:t>
            </a:r>
            <a:r>
              <a:rPr lang="en-US" sz="1400" dirty="0" smtClean="0"/>
              <a:t>aperture shape with </a:t>
            </a:r>
            <a:r>
              <a:rPr lang="en-US" sz="1400" dirty="0"/>
              <a:t>point source</a:t>
            </a:r>
            <a:br>
              <a:rPr lang="en-US" sz="1400" dirty="0"/>
            </a:br>
            <a:r>
              <a:rPr lang="en-US" sz="1400" dirty="0" smtClean="0"/>
              <a:t>(Point Spread Function) </a:t>
            </a:r>
            <a:endParaRPr lang="en-US" sz="1400" dirty="0"/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Then it is easy to see that the uniform</a:t>
            </a:r>
            <a:br>
              <a:rPr lang="en-US" sz="1400" dirty="0" smtClean="0"/>
            </a:br>
            <a:r>
              <a:rPr lang="en-US" sz="1400" dirty="0" smtClean="0"/>
              <a:t>pupil function, i.e., the sharp lens edge</a:t>
            </a:r>
            <a:br>
              <a:rPr lang="en-US" sz="1400" dirty="0" smtClean="0"/>
            </a:br>
            <a:r>
              <a:rPr lang="en-US" sz="1400" dirty="0" smtClean="0"/>
              <a:t>is the problem </a:t>
            </a:r>
            <a:r>
              <a:rPr lang="en-US" sz="1400" i="1" dirty="0" smtClean="0"/>
              <a:t>(besides the uncertainty principle) </a:t>
            </a: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Apodization – modification of the pupil function; First considered Gaussian amplitude apodization  </a:t>
            </a:r>
          </a:p>
        </p:txBody>
      </p:sp>
      <p:pic>
        <p:nvPicPr>
          <p:cNvPr id="8" name="Picture 7" descr="ipac14 psf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261" y="2553385"/>
            <a:ext cx="5006079" cy="3808679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pic>
        <p:nvPicPr>
          <p:cNvPr id="10" name="Picture 9" descr="Apodization functio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23" y="860933"/>
            <a:ext cx="2146580" cy="1638412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cxnSp>
        <p:nvCxnSpPr>
          <p:cNvPr id="11" name="Straight Arrow Connector 10"/>
          <p:cNvCxnSpPr/>
          <p:nvPr/>
        </p:nvCxnSpPr>
        <p:spPr bwMode="auto">
          <a:xfrm>
            <a:off x="6163176" y="1001755"/>
            <a:ext cx="0" cy="35646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5626439" y="1674641"/>
            <a:ext cx="0" cy="37968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755110" y="1497918"/>
            <a:ext cx="0" cy="35548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5958001" y="1218574"/>
            <a:ext cx="0" cy="34964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7277148" y="2222346"/>
            <a:ext cx="1787669" cy="276999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Point Spread Functions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6777100" y="977935"/>
            <a:ext cx="2246228" cy="46166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FF"/>
            </a:solidFill>
            <a:miter lim="800000"/>
            <a:headEnd/>
            <a:tailEnd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</a:rPr>
              <a:t>Pupil functions – transparency</a:t>
            </a:r>
            <a:br>
              <a:rPr lang="en-US" sz="1200" dirty="0" smtClean="0">
                <a:solidFill>
                  <a:srgbClr val="000000"/>
                </a:solidFill>
              </a:rPr>
            </a:br>
            <a:r>
              <a:rPr lang="en-US" sz="1200" dirty="0" smtClean="0">
                <a:solidFill>
                  <a:srgbClr val="000000"/>
                </a:solidFill>
              </a:rPr>
              <a:t>as a function of optics radius  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56433" y="6467594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57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047" y="20648"/>
            <a:ext cx="8445778" cy="685800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Half-tone dot apodizer</a:t>
            </a:r>
          </a:p>
        </p:txBody>
      </p:sp>
      <p:pic>
        <p:nvPicPr>
          <p:cNvPr id="3" name="Picture 2" descr="IMG_40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264" y="1671360"/>
            <a:ext cx="4876071" cy="4678539"/>
          </a:xfrm>
          <a:prstGeom prst="rect">
            <a:avLst/>
          </a:prstGeom>
        </p:spPr>
      </p:pic>
      <p:sp>
        <p:nvSpPr>
          <p:cNvPr id="35" name="Content Placeholder 10"/>
          <p:cNvSpPr>
            <a:spLocks noGrp="1"/>
          </p:cNvSpPr>
          <p:nvPr>
            <p:ph idx="1"/>
          </p:nvPr>
        </p:nvSpPr>
        <p:spPr>
          <a:xfrm>
            <a:off x="87257" y="929772"/>
            <a:ext cx="4084007" cy="5316505"/>
          </a:xfrm>
        </p:spPr>
        <p:txBody>
          <a:bodyPr/>
          <a:lstStyle/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First two </a:t>
            </a:r>
            <a:r>
              <a:rPr lang="en-US" sz="1400" dirty="0" err="1" smtClean="0"/>
              <a:t>apodizers</a:t>
            </a:r>
            <a:r>
              <a:rPr lang="en-US" sz="1400" dirty="0" smtClean="0"/>
              <a:t> manufactured using</a:t>
            </a:r>
            <a:br>
              <a:rPr lang="en-US" sz="1400" dirty="0" smtClean="0"/>
            </a:br>
            <a:r>
              <a:rPr lang="en-US" sz="1400" dirty="0" smtClean="0"/>
              <a:t>half-tone dot process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/>
              <a:t>average optical density (OD) adjusted via the average dot </a:t>
            </a:r>
            <a:r>
              <a:rPr lang="en-US" sz="1400" dirty="0" smtClean="0"/>
              <a:t>density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2D binary array of 10 µm pixels with transmission of either 0 or 100 %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“error diffusion” algorithm used to translate required OD to dot density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Power spectrum (spatial frequencies) of a pixelated apodizer is different from an ideal continuously variable one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The claim of </a:t>
            </a:r>
            <a:r>
              <a:rPr lang="en-US" sz="1400" dirty="0"/>
              <a:t>the “error diffusion</a:t>
            </a:r>
            <a:r>
              <a:rPr lang="en-US" sz="1400" dirty="0" smtClean="0"/>
              <a:t>” algorithm is that it adds to an ideal power spectrum only at high spatial frequencies – one of the first things to be tested on a bench 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dirty="0" smtClean="0"/>
              <a:t>If pixels are small enough, the high spatial frequency “noise” does not affect image</a:t>
            </a:r>
          </a:p>
          <a:p>
            <a:pPr marL="274320" indent="-27432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0090"/>
              </a:buClr>
              <a:buFont typeface="Wingdings" charset="2"/>
              <a:buChar char="v"/>
            </a:pPr>
            <a:r>
              <a:rPr lang="en-US" sz="1400" b="1" dirty="0" smtClean="0"/>
              <a:t>NOTE: the apodizer is placed in the Fourier plane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6433" y="6467594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7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1047" y="20648"/>
            <a:ext cx="8445778" cy="685800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Image “</a:t>
            </a:r>
            <a:r>
              <a:rPr lang="en-US" b="0" dirty="0" err="1" smtClean="0">
                <a:solidFill>
                  <a:srgbClr val="000090"/>
                </a:solidFill>
              </a:rPr>
              <a:t>PSF</a:t>
            </a:r>
            <a:r>
              <a:rPr lang="en-US" b="0" dirty="0" smtClean="0">
                <a:solidFill>
                  <a:srgbClr val="000090"/>
                </a:solidFill>
              </a:rPr>
              <a:t>” central line</a:t>
            </a:r>
          </a:p>
        </p:txBody>
      </p:sp>
      <p:pic>
        <p:nvPicPr>
          <p:cNvPr id="3" name="Picture 2" descr="Line X x4 L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780" y="856978"/>
            <a:ext cx="4553519" cy="3511823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pic>
        <p:nvPicPr>
          <p:cNvPr id="5" name="Picture 4" descr="Gaussian apodizer 12mm pinhole[100um] Lo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977"/>
            <a:ext cx="4553520" cy="3511824"/>
          </a:xfrm>
          <a:prstGeom prst="rect">
            <a:avLst/>
          </a:prstGeom>
          <a:ln w="12700">
            <a:solidFill>
              <a:schemeClr val="bg2"/>
            </a:solidFill>
          </a:ln>
        </p:spPr>
      </p:pic>
      <p:cxnSp>
        <p:nvCxnSpPr>
          <p:cNvPr id="6" name="Straight Arrow Connector 5"/>
          <p:cNvCxnSpPr/>
          <p:nvPr/>
        </p:nvCxnSpPr>
        <p:spPr bwMode="auto">
          <a:xfrm>
            <a:off x="1341850" y="1375064"/>
            <a:ext cx="0" cy="23206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956433" y="6467594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Evtushenko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81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3881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High-Contrast Imaging and the Direct Detection of Exoplanets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32036"/>
            <a:ext cx="6400800" cy="211908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Sandrine Thomas,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Ruslan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Belikov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and </a:t>
            </a:r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many collaborators</a:t>
            </a:r>
          </a:p>
          <a:p>
            <a:endParaRPr lang="en-US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NASA Ames</a:t>
            </a:r>
            <a:b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 Center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254" y="4298303"/>
            <a:ext cx="1948983" cy="1948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922" y="4298303"/>
            <a:ext cx="2061121" cy="206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Stellar_Wob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23" y="1893203"/>
            <a:ext cx="2362200" cy="179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580477" y="283506"/>
            <a:ext cx="828784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861 confirmed planets (677 planetary systems)</a:t>
            </a:r>
          </a:p>
          <a:p>
            <a:pPr algn="ctr" defTabSz="457200"/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2740 planet candidates (from </a:t>
            </a:r>
            <a:r>
              <a:rPr lang="en-US" sz="32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Kepler</a:t>
            </a:r>
            <a:r>
              <a:rPr lang="en-US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mission)</a:t>
            </a:r>
          </a:p>
        </p:txBody>
      </p:sp>
      <p:pic>
        <p:nvPicPr>
          <p:cNvPr id="21510" name="Picture 5" descr="gravitational_micr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2549" y="4309790"/>
            <a:ext cx="2415026" cy="181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5556" y="155109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white"/>
                </a:solidFill>
              </a:rPr>
              <a:t>Wobble method #1: Radial Velocity</a:t>
            </a:r>
            <a:endParaRPr lang="en-US" sz="1400" dirty="0">
              <a:solidFill>
                <a:prstClr val="white"/>
              </a:solidFill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3614957" y="1704979"/>
            <a:ext cx="2105389" cy="2015366"/>
            <a:chOff x="1119188" y="123825"/>
            <a:chExt cx="6905625" cy="6610350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19188" y="123825"/>
              <a:ext cx="6905625" cy="6610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Oval 17"/>
            <p:cNvSpPr/>
            <p:nvPr/>
          </p:nvSpPr>
          <p:spPr>
            <a:xfrm>
              <a:off x="3079229" y="2362200"/>
              <a:ext cx="2590800" cy="2590800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298522" y="1417933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white"/>
                </a:solidFill>
              </a:rPr>
              <a:t>(Wobble method #2: Astrometry)</a:t>
            </a:r>
            <a:endParaRPr lang="en-US" sz="1400" dirty="0">
              <a:solidFill>
                <a:prstClr val="white"/>
              </a:solidFill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4815037" y="4520226"/>
            <a:ext cx="2684462" cy="1355521"/>
            <a:chOff x="287338" y="2500313"/>
            <a:chExt cx="7696200" cy="3886200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7402513" y="2751138"/>
              <a:ext cx="581025" cy="517525"/>
            </a:xfrm>
            <a:prstGeom prst="ellipse">
              <a:avLst/>
            </a:prstGeom>
            <a:solidFill>
              <a:srgbClr val="FFDC24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173288" y="3940175"/>
              <a:ext cx="4987925" cy="2446338"/>
              <a:chOff x="1369" y="2482"/>
              <a:chExt cx="3142" cy="1541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1369" y="3258"/>
                <a:ext cx="1073" cy="765"/>
                <a:chOff x="240" y="3072"/>
                <a:chExt cx="1266" cy="1010"/>
              </a:xfrm>
            </p:grpSpPr>
            <p:pic>
              <p:nvPicPr>
                <p:cNvPr id="22" name="Picture 8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 t="78751" r="80237"/>
                <a:stretch>
                  <a:fillRect/>
                </a:stretch>
              </p:blipFill>
              <p:spPr bwMode="auto">
                <a:xfrm>
                  <a:off x="240" y="3215"/>
                  <a:ext cx="1063" cy="8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tangle 9"/>
                <p:cNvSpPr>
                  <a:spLocks noChangeArrowheads="1"/>
                </p:cNvSpPr>
                <p:nvPr/>
              </p:nvSpPr>
              <p:spPr bwMode="auto">
                <a:xfrm rot="-1359026">
                  <a:off x="1266" y="3072"/>
                  <a:ext cx="240" cy="57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defTabSz="457200"/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 rot="-2507199">
                <a:off x="1908" y="2482"/>
                <a:ext cx="2603" cy="187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192" y="576"/>
                  </a:cxn>
                  <a:cxn ang="0">
                    <a:pos x="576" y="0"/>
                  </a:cxn>
                  <a:cxn ang="0">
                    <a:pos x="960" y="576"/>
                  </a:cxn>
                  <a:cxn ang="0">
                    <a:pos x="1344" y="0"/>
                  </a:cxn>
                  <a:cxn ang="0">
                    <a:pos x="1728" y="576"/>
                  </a:cxn>
                  <a:cxn ang="0">
                    <a:pos x="2112" y="0"/>
                  </a:cxn>
                  <a:cxn ang="0">
                    <a:pos x="2496" y="576"/>
                  </a:cxn>
                  <a:cxn ang="0">
                    <a:pos x="2880" y="0"/>
                  </a:cxn>
                  <a:cxn ang="0">
                    <a:pos x="3264" y="576"/>
                  </a:cxn>
                  <a:cxn ang="0">
                    <a:pos x="3648" y="0"/>
                  </a:cxn>
                  <a:cxn ang="0">
                    <a:pos x="4032" y="576"/>
                  </a:cxn>
                  <a:cxn ang="0">
                    <a:pos x="4416" y="0"/>
                  </a:cxn>
                  <a:cxn ang="0">
                    <a:pos x="4800" y="576"/>
                  </a:cxn>
                  <a:cxn ang="0">
                    <a:pos x="4992" y="288"/>
                  </a:cxn>
                </a:cxnLst>
                <a:rect l="0" t="0" r="r" b="b"/>
                <a:pathLst>
                  <a:path w="4992" h="624">
                    <a:moveTo>
                      <a:pt x="0" y="288"/>
                    </a:moveTo>
                    <a:cubicBezTo>
                      <a:pt x="48" y="456"/>
                      <a:pt x="96" y="624"/>
                      <a:pt x="192" y="576"/>
                    </a:cubicBezTo>
                    <a:cubicBezTo>
                      <a:pt x="288" y="528"/>
                      <a:pt x="448" y="0"/>
                      <a:pt x="576" y="0"/>
                    </a:cubicBezTo>
                    <a:cubicBezTo>
                      <a:pt x="704" y="0"/>
                      <a:pt x="832" y="576"/>
                      <a:pt x="960" y="576"/>
                    </a:cubicBezTo>
                    <a:cubicBezTo>
                      <a:pt x="1088" y="576"/>
                      <a:pt x="1216" y="0"/>
                      <a:pt x="1344" y="0"/>
                    </a:cubicBezTo>
                    <a:cubicBezTo>
                      <a:pt x="1472" y="0"/>
                      <a:pt x="1600" y="576"/>
                      <a:pt x="1728" y="576"/>
                    </a:cubicBezTo>
                    <a:cubicBezTo>
                      <a:pt x="1856" y="576"/>
                      <a:pt x="1984" y="0"/>
                      <a:pt x="2112" y="0"/>
                    </a:cubicBezTo>
                    <a:cubicBezTo>
                      <a:pt x="2240" y="0"/>
                      <a:pt x="2368" y="576"/>
                      <a:pt x="2496" y="576"/>
                    </a:cubicBezTo>
                    <a:cubicBezTo>
                      <a:pt x="2624" y="576"/>
                      <a:pt x="2752" y="0"/>
                      <a:pt x="2880" y="0"/>
                    </a:cubicBezTo>
                    <a:cubicBezTo>
                      <a:pt x="3008" y="0"/>
                      <a:pt x="3136" y="576"/>
                      <a:pt x="3264" y="576"/>
                    </a:cubicBezTo>
                    <a:cubicBezTo>
                      <a:pt x="3392" y="576"/>
                      <a:pt x="3520" y="0"/>
                      <a:pt x="3648" y="0"/>
                    </a:cubicBezTo>
                    <a:cubicBezTo>
                      <a:pt x="3776" y="0"/>
                      <a:pt x="3904" y="576"/>
                      <a:pt x="4032" y="576"/>
                    </a:cubicBezTo>
                    <a:cubicBezTo>
                      <a:pt x="4160" y="576"/>
                      <a:pt x="4288" y="0"/>
                      <a:pt x="4416" y="0"/>
                    </a:cubicBezTo>
                    <a:cubicBezTo>
                      <a:pt x="4544" y="0"/>
                      <a:pt x="4704" y="528"/>
                      <a:pt x="4800" y="576"/>
                    </a:cubicBezTo>
                    <a:cubicBezTo>
                      <a:pt x="4896" y="624"/>
                      <a:pt x="4944" y="456"/>
                      <a:pt x="4992" y="288"/>
                    </a:cubicBezTo>
                  </a:path>
                </a:pathLst>
              </a:custGeom>
              <a:noFill/>
              <a:ln w="57150" cmpd="sng">
                <a:solidFill>
                  <a:srgbClr val="3333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287338" y="2500313"/>
              <a:ext cx="5021285" cy="1058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457200" eaLnBrk="0" hangingPunct="0"/>
              <a:r>
                <a:rPr lang="en-US" b="1" dirty="0">
                  <a:solidFill>
                    <a:prstClr val="white"/>
                  </a:solidFill>
                  <a:latin typeface="Times" charset="0"/>
                </a:rPr>
                <a:t>Direct detection</a:t>
              </a:r>
            </a:p>
          </p:txBody>
        </p:sp>
      </p:grpSp>
      <p:pic>
        <p:nvPicPr>
          <p:cNvPr id="20" name="Picture 4" descr="trans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9549" y="1858867"/>
            <a:ext cx="2674666" cy="185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212535" y="4091376"/>
            <a:ext cx="3824087" cy="2037046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4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6992" y="573217"/>
            <a:ext cx="76962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dirty="0" smtClean="0"/>
              <a:t>Direct Imaging</a:t>
            </a:r>
            <a:br>
              <a:rPr lang="en-US" sz="3600" dirty="0" smtClean="0"/>
            </a:br>
            <a:r>
              <a:rPr lang="en-US" sz="3600" dirty="0" smtClean="0"/>
              <a:t>Main Engineering Requirements</a:t>
            </a:r>
          </a:p>
        </p:txBody>
      </p:sp>
      <p:sp>
        <p:nvSpPr>
          <p:cNvPr id="12492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3616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Contrast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~10</a:t>
            </a:r>
            <a:r>
              <a:rPr lang="en-US" sz="2400" baseline="30000" dirty="0" smtClean="0"/>
              <a:t>10</a:t>
            </a:r>
            <a:r>
              <a:rPr lang="en-US" sz="2400" dirty="0" smtClean="0"/>
              <a:t> for Earth-like planets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~10</a:t>
            </a:r>
            <a:r>
              <a:rPr lang="en-US" sz="2400" baseline="30000" dirty="0" smtClean="0"/>
              <a:t>7</a:t>
            </a:r>
            <a:r>
              <a:rPr lang="en-US" sz="2400" dirty="0" smtClean="0"/>
              <a:t> for young hot planets and disks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Inner Working Angle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The smaller the better!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Typically 1-3 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/D required on missions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B80542-4DC9-4BB6-9002-24AEB7CA502F}" type="slidenum">
              <a:rPr lang="en-US">
                <a:solidFill>
                  <a:prstClr val="black"/>
                </a:solidFill>
              </a:rPr>
              <a:pPr>
                <a:defRPr/>
              </a:pPr>
              <a:t>66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47" y="-79380"/>
            <a:ext cx="8042276" cy="1336956"/>
          </a:xfrm>
        </p:spPr>
        <p:txBody>
          <a:bodyPr anchor="ctr" anchorCtr="1"/>
          <a:lstStyle/>
          <a:p>
            <a:r>
              <a:rPr lang="en-US" dirty="0" smtClean="0"/>
              <a:t>High Contrast Imaging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570" r="-11570"/>
          <a:stretch>
            <a:fillRect/>
          </a:stretch>
        </p:blipFill>
        <p:spPr>
          <a:xfrm>
            <a:off x="-34378" y="990607"/>
            <a:ext cx="3900720" cy="210666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87800" y="1470849"/>
            <a:ext cx="4771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</a:rPr>
              <a:t>Like searching for a firefly next to a lighthouse in San Francisco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from Boston</a:t>
            </a:r>
          </a:p>
          <a:p>
            <a:pPr defTabSz="457200"/>
            <a:r>
              <a:rPr lang="en-US" dirty="0" smtClean="0">
                <a:solidFill>
                  <a:prstClr val="black"/>
                </a:solidFill>
              </a:rPr>
              <a:t>=&gt; Very faint and small in comparison</a:t>
            </a:r>
          </a:p>
        </p:txBody>
      </p:sp>
      <p:pic>
        <p:nvPicPr>
          <p:cNvPr id="6" name="Image 3" descr="collage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306" y="2868469"/>
            <a:ext cx="5476135" cy="3928086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259246" y="3552508"/>
            <a:ext cx="4601518" cy="4647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F81BD">
                  <a:lumMod val="60000"/>
                  <a:lumOff val="40000"/>
                </a:srgbClr>
              </a:buClr>
            </a:pPr>
            <a:r>
              <a:rPr lang="fr-FR" sz="1800" dirty="0" err="1" smtClean="0">
                <a:solidFill>
                  <a:srgbClr val="000000"/>
                </a:solidFill>
              </a:rPr>
              <a:t>Upper</a:t>
            </a:r>
            <a:r>
              <a:rPr lang="fr-FR" sz="1800" dirty="0" smtClean="0">
                <a:solidFill>
                  <a:srgbClr val="000000"/>
                </a:solidFill>
              </a:rPr>
              <a:t> </a:t>
            </a:r>
            <a:r>
              <a:rPr lang="fr-FR" sz="1800" dirty="0" err="1" smtClean="0">
                <a:solidFill>
                  <a:srgbClr val="000000"/>
                </a:solidFill>
              </a:rPr>
              <a:t>Scorpius</a:t>
            </a:r>
            <a:endParaRPr lang="fr-FR" sz="1800" dirty="0" smtClean="0">
              <a:solidFill>
                <a:srgbClr val="000000"/>
              </a:solidFill>
            </a:endParaRPr>
          </a:p>
          <a:p>
            <a:pPr lvl="1">
              <a:buClr>
                <a:srgbClr val="4F81BD">
                  <a:lumMod val="75000"/>
                </a:srgbClr>
              </a:buClr>
            </a:pPr>
            <a:r>
              <a:rPr lang="fr-FR" sz="1400" dirty="0" err="1" smtClean="0">
                <a:solidFill>
                  <a:srgbClr val="000000"/>
                </a:solidFill>
              </a:rPr>
              <a:t>Lafreniere</a:t>
            </a:r>
            <a:r>
              <a:rPr lang="fr-FR" sz="1400" dirty="0" smtClean="0">
                <a:solidFill>
                  <a:srgbClr val="000000"/>
                </a:solidFill>
              </a:rPr>
              <a:t> et al 2008 </a:t>
            </a:r>
          </a:p>
          <a:p>
            <a:pPr>
              <a:buClr>
                <a:srgbClr val="4F81BD">
                  <a:lumMod val="60000"/>
                  <a:lumOff val="40000"/>
                </a:srgbClr>
              </a:buClr>
            </a:pPr>
            <a:r>
              <a:rPr lang="fr-FR" sz="1800" dirty="0" smtClean="0">
                <a:solidFill>
                  <a:srgbClr val="000000"/>
                </a:solidFill>
              </a:rPr>
              <a:t>Beta </a:t>
            </a:r>
            <a:r>
              <a:rPr lang="fr-FR" sz="1800" dirty="0" err="1" smtClean="0">
                <a:solidFill>
                  <a:srgbClr val="000000"/>
                </a:solidFill>
              </a:rPr>
              <a:t>Pictoris</a:t>
            </a:r>
            <a:r>
              <a:rPr lang="fr-FR" sz="1800" dirty="0" smtClean="0">
                <a:solidFill>
                  <a:srgbClr val="000000"/>
                </a:solidFill>
              </a:rPr>
              <a:t> b </a:t>
            </a:r>
          </a:p>
          <a:p>
            <a:pPr lvl="1">
              <a:buClr>
                <a:srgbClr val="4F81BD">
                  <a:lumMod val="75000"/>
                </a:srgbClr>
              </a:buClr>
            </a:pPr>
            <a:r>
              <a:rPr lang="fr-FR" sz="1400" dirty="0" smtClean="0">
                <a:solidFill>
                  <a:srgbClr val="000000"/>
                </a:solidFill>
              </a:rPr>
              <a:t>Lagrange et al 2010</a:t>
            </a:r>
          </a:p>
          <a:p>
            <a:pPr>
              <a:buClr>
                <a:srgbClr val="4F81BD">
                  <a:lumMod val="60000"/>
                  <a:lumOff val="40000"/>
                </a:srgbClr>
              </a:buClr>
            </a:pPr>
            <a:r>
              <a:rPr lang="fr-FR" sz="1800" dirty="0" smtClean="0">
                <a:solidFill>
                  <a:srgbClr val="000000"/>
                </a:solidFill>
              </a:rPr>
              <a:t>HR 8799 </a:t>
            </a:r>
          </a:p>
          <a:p>
            <a:pPr lvl="1">
              <a:buClr>
                <a:srgbClr val="4F81BD">
                  <a:lumMod val="75000"/>
                </a:srgbClr>
              </a:buClr>
            </a:pPr>
            <a:r>
              <a:rPr lang="fr-FR" sz="1400" dirty="0" err="1" smtClean="0">
                <a:solidFill>
                  <a:srgbClr val="000000"/>
                </a:solidFill>
              </a:rPr>
              <a:t>Marois</a:t>
            </a:r>
            <a:r>
              <a:rPr lang="fr-FR" sz="1400" dirty="0" smtClean="0">
                <a:solidFill>
                  <a:srgbClr val="000000"/>
                </a:solidFill>
              </a:rPr>
              <a:t> et al 2008</a:t>
            </a:r>
          </a:p>
          <a:p>
            <a:pPr>
              <a:buClr>
                <a:srgbClr val="4F81BD">
                  <a:lumMod val="60000"/>
                  <a:lumOff val="40000"/>
                </a:srgbClr>
              </a:buClr>
            </a:pPr>
            <a:r>
              <a:rPr lang="fr-FR" sz="1800" dirty="0" err="1" smtClean="0">
                <a:solidFill>
                  <a:srgbClr val="000000"/>
                </a:solidFill>
              </a:rPr>
              <a:t>Fomalhaut</a:t>
            </a:r>
            <a:r>
              <a:rPr lang="fr-FR" sz="1800" dirty="0" smtClean="0">
                <a:solidFill>
                  <a:srgbClr val="000000"/>
                </a:solidFill>
              </a:rPr>
              <a:t> b </a:t>
            </a:r>
          </a:p>
          <a:p>
            <a:pPr lvl="1">
              <a:buClr>
                <a:srgbClr val="4F81BD">
                  <a:lumMod val="75000"/>
                </a:srgbClr>
              </a:buClr>
            </a:pPr>
            <a:r>
              <a:rPr lang="fr-FR" sz="1400" dirty="0" err="1" smtClean="0">
                <a:solidFill>
                  <a:srgbClr val="000000"/>
                </a:solidFill>
              </a:rPr>
              <a:t>Kalas</a:t>
            </a:r>
            <a:r>
              <a:rPr lang="fr-FR" sz="1400" dirty="0" smtClean="0">
                <a:solidFill>
                  <a:srgbClr val="000000"/>
                </a:solidFill>
              </a:rPr>
              <a:t> et al 2008</a:t>
            </a:r>
          </a:p>
          <a:p>
            <a:pPr>
              <a:buClr>
                <a:srgbClr val="4F81BD">
                  <a:lumMod val="60000"/>
                  <a:lumOff val="40000"/>
                </a:srgbClr>
              </a:buClr>
            </a:pPr>
            <a:endParaRPr lang="fr-FR" sz="18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60320" y="6488668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17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0" y="3786909"/>
            <a:ext cx="9144000" cy="3071091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35" y="135338"/>
            <a:ext cx="8229600" cy="1143000"/>
          </a:xfrm>
        </p:spPr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857" y="1156863"/>
            <a:ext cx="8147555" cy="470607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Diffraction: Coronagraphs</a:t>
            </a:r>
            <a:endParaRPr lang="en-US" sz="2000" dirty="0"/>
          </a:p>
          <a:p>
            <a:r>
              <a:rPr lang="en-US" sz="2000" dirty="0" smtClean="0"/>
              <a:t>Aberrations: Active and adaptive optics</a:t>
            </a:r>
          </a:p>
          <a:p>
            <a:pPr lvl="1"/>
            <a:r>
              <a:rPr lang="en-US" sz="2000" dirty="0" smtClean="0"/>
              <a:t>Wavefront sensor : Shack-Hartmann, curvature sensors</a:t>
            </a:r>
          </a:p>
          <a:p>
            <a:pPr lvl="1"/>
            <a:r>
              <a:rPr lang="en-US" sz="2000" dirty="0" smtClean="0"/>
              <a:t>Deformable mirror</a:t>
            </a:r>
          </a:p>
          <a:p>
            <a:pPr lvl="1"/>
            <a:r>
              <a:rPr lang="en-US" sz="2000" dirty="0" smtClean="0"/>
              <a:t>Control software</a:t>
            </a:r>
            <a:endParaRPr lang="en-US" sz="2000" dirty="0"/>
          </a:p>
        </p:txBody>
      </p:sp>
      <p:pic>
        <p:nvPicPr>
          <p:cNvPr id="4" name="Picture 3" descr="WFS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705" y="2376018"/>
            <a:ext cx="1407930" cy="1411197"/>
          </a:xfrm>
          <a:prstGeom prst="rect">
            <a:avLst/>
          </a:prstGeom>
        </p:spPr>
      </p:pic>
      <p:pic>
        <p:nvPicPr>
          <p:cNvPr id="5" name="Picture 4" descr="4kMEMSquarter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0125" y="2376018"/>
            <a:ext cx="1881623" cy="1410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63235" y="4840585"/>
            <a:ext cx="1600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Times"/>
                <a:cs typeface="Arial" pitchFamily="34" charset="0"/>
              </a:rPr>
              <a:t>from</a:t>
            </a:r>
          </a:p>
          <a:p>
            <a:r>
              <a:rPr lang="en-US" sz="1600">
                <a:solidFill>
                  <a:srgbClr val="FFFFFF"/>
                </a:solidFill>
                <a:latin typeface="Times"/>
                <a:cs typeface="Arial" pitchFamily="34" charset="0"/>
              </a:rPr>
              <a:t>telescope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-654557" y="3817819"/>
            <a:ext cx="9528392" cy="2659181"/>
            <a:chOff x="-654557" y="3817819"/>
            <a:chExt cx="9528392" cy="2659181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 flipH="1">
              <a:off x="796635" y="4888210"/>
              <a:ext cx="5334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330035" y="4735810"/>
              <a:ext cx="1371600" cy="83820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DM system</a:t>
              </a: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796635" y="5421610"/>
              <a:ext cx="5334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3692235" y="4735810"/>
              <a:ext cx="1600200" cy="838200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Coronagraph</a:t>
              </a: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>
              <a:off x="2701635" y="4907260"/>
              <a:ext cx="9906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H="1">
              <a:off x="2701635" y="5421610"/>
              <a:ext cx="9906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7654635" y="4735810"/>
              <a:ext cx="1219200" cy="838200"/>
            </a:xfrm>
            <a:prstGeom prst="rect">
              <a:avLst/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Times"/>
                  <a:cs typeface="Arial" pitchFamily="34" charset="0"/>
                </a:rPr>
                <a:t>Science </a:t>
              </a:r>
            </a:p>
            <a:p>
              <a:pPr algn="ctr"/>
              <a:r>
                <a:rPr lang="en-US">
                  <a:solidFill>
                    <a:srgbClr val="FFFFFF"/>
                  </a:solidFill>
                  <a:latin typeface="Times"/>
                  <a:cs typeface="Arial" pitchFamily="34" charset="0"/>
                </a:rPr>
                <a:t>camera</a:t>
              </a: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6359235" y="4659610"/>
              <a:ext cx="228600" cy="1066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5292435" y="4916785"/>
              <a:ext cx="10668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H="1">
              <a:off x="5292435" y="5421610"/>
              <a:ext cx="10668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H="1" flipV="1">
              <a:off x="6587835" y="4916785"/>
              <a:ext cx="1066800" cy="200025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H="1">
              <a:off x="6587835" y="5116810"/>
              <a:ext cx="1066800" cy="295275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rot="5400000">
              <a:off x="4378829" y="5785941"/>
              <a:ext cx="457200" cy="15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 rot="10800000">
              <a:off x="3539835" y="6015335"/>
              <a:ext cx="1066800" cy="15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625435" y="5786735"/>
              <a:ext cx="908050" cy="53340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2727959" y="5862935"/>
              <a:ext cx="67211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WFS</a:t>
              </a:r>
              <a:endParaRPr lang="en-US" dirty="0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 rot="5400000" flipH="1" flipV="1">
              <a:off x="1619496" y="5802074"/>
              <a:ext cx="489466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Connector 23"/>
            <p:cNvCxnSpPr>
              <a:endCxn id="22" idx="1"/>
            </p:cNvCxnSpPr>
            <p:nvPr/>
          </p:nvCxnSpPr>
          <p:spPr bwMode="auto">
            <a:xfrm>
              <a:off x="1853910" y="6043902"/>
              <a:ext cx="874049" cy="36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TextBox 24"/>
            <p:cNvSpPr txBox="1"/>
            <p:nvPr/>
          </p:nvSpPr>
          <p:spPr>
            <a:xfrm>
              <a:off x="3844635" y="6015335"/>
              <a:ext cx="1335622" cy="461665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Starlight rejected</a:t>
              </a:r>
            </a:p>
            <a:p>
              <a:r>
                <a:rPr lang="en-US" sz="1200" dirty="0" smtClean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by coronagraph</a:t>
              </a:r>
              <a:endParaRPr lang="en-US" sz="1200" dirty="0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1634835" y="6015335"/>
              <a:ext cx="838200" cy="27463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feedback</a:t>
              </a:r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V="1">
              <a:off x="8035635" y="4343400"/>
              <a:ext cx="0" cy="38100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  <a:headEnd/>
              <a:tailEnd/>
            </a:ln>
          </p:spPr>
          <p:txBody>
            <a:bodyPr lIns="91311" tIns="45658" rIns="91311" bIns="45658"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 flipV="1">
              <a:off x="1863435" y="4343400"/>
              <a:ext cx="6172200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  <a:headEnd/>
              <a:tailEnd/>
            </a:ln>
          </p:spPr>
          <p:txBody>
            <a:bodyPr lIns="91311" tIns="45658" rIns="91311" bIns="45658"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1863435" y="4343400"/>
              <a:ext cx="0" cy="38100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  <a:headEnd/>
              <a:tailEnd type="arrow" w="lg" len="med"/>
            </a:ln>
          </p:spPr>
          <p:txBody>
            <a:bodyPr lIns="91311" tIns="45658" rIns="91311" bIns="45658"/>
            <a:lstStyle/>
            <a:p>
              <a:endParaRPr lang="en-US">
                <a:solidFill>
                  <a:srgbClr val="FFFFFF"/>
                </a:solidFill>
                <a:latin typeface="Times"/>
                <a:cs typeface="Arial" pitchFamily="34" charset="0"/>
              </a:endParaRPr>
            </a:p>
          </p:txBody>
        </p:sp>
        <p:sp>
          <p:nvSpPr>
            <p:cNvPr id="30" name="Text Box 3"/>
            <p:cNvSpPr txBox="1">
              <a:spLocks noChangeArrowheads="1"/>
            </p:cNvSpPr>
            <p:nvPr/>
          </p:nvSpPr>
          <p:spPr bwMode="auto">
            <a:xfrm>
              <a:off x="-654557" y="3817819"/>
              <a:ext cx="8998384" cy="40011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457200" eaLnBrk="0" hangingPunct="0">
                <a:spcBef>
                  <a:spcPct val="50000"/>
                </a:spcBef>
              </a:pPr>
              <a:r>
                <a:rPr lang="en-US" sz="2000" i="1" dirty="0">
                  <a:solidFill>
                    <a:srgbClr val="FFEA47"/>
                  </a:solidFill>
                  <a:latin typeface="Trebuchet MS" pitchFamily="34" charset="0"/>
                </a:rPr>
                <a:t>                                     </a:t>
              </a:r>
              <a:r>
                <a:rPr lang="en-US" sz="2000" i="1" dirty="0" smtClean="0">
                  <a:solidFill>
                    <a:srgbClr val="FF9900"/>
                  </a:solidFill>
                  <a:latin typeface="Trebuchet MS" pitchFamily="34" charset="0"/>
                </a:rPr>
                <a:t>Diagram of a direct imaging instrument</a:t>
              </a:r>
              <a:endParaRPr lang="en-US" sz="2000" dirty="0">
                <a:solidFill>
                  <a:srgbClr val="FF9900"/>
                </a:solidFill>
                <a:latin typeface="Trebuchet MS" pitchFamily="34" charset="0"/>
              </a:endParaRPr>
            </a:p>
          </p:txBody>
        </p:sp>
        <p:sp>
          <p:nvSpPr>
            <p:cNvPr id="31" name="Text Box 25"/>
            <p:cNvSpPr txBox="1">
              <a:spLocks noChangeArrowheads="1"/>
            </p:cNvSpPr>
            <p:nvPr/>
          </p:nvSpPr>
          <p:spPr bwMode="auto">
            <a:xfrm>
              <a:off x="4449040" y="4317801"/>
              <a:ext cx="838200" cy="27463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  <a:latin typeface="Times"/>
                  <a:cs typeface="Arial" pitchFamily="34" charset="0"/>
                </a:rPr>
                <a:t>feedback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86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6962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/>
              <a:t>Principle of Pupil </a:t>
            </a:r>
            <a:r>
              <a:rPr lang="en-US" sz="3200" dirty="0" err="1" smtClean="0"/>
              <a:t>Apodization</a:t>
            </a:r>
            <a:r>
              <a:rPr lang="en-US" sz="3200" dirty="0" smtClean="0"/>
              <a:t>-type coronagraphs</a:t>
            </a:r>
            <a:endParaRPr lang="en-US" dirty="0" smtClean="0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4C208-1A4A-4D23-A314-2FE5B87869C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988" name="Oval 137"/>
          <p:cNvSpPr>
            <a:spLocks noChangeArrowheads="1"/>
          </p:cNvSpPr>
          <p:nvPr/>
        </p:nvSpPr>
        <p:spPr bwMode="auto">
          <a:xfrm>
            <a:off x="4159645" y="1695282"/>
            <a:ext cx="205052" cy="1263696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50000">
                <a:srgbClr val="005E76"/>
              </a:gs>
              <a:gs pos="100000">
                <a:srgbClr val="00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 eaLnBrk="0" hangingPunct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89" name="Line 138"/>
          <p:cNvSpPr>
            <a:spLocks noChangeShapeType="1"/>
          </p:cNvSpPr>
          <p:nvPr/>
        </p:nvSpPr>
        <p:spPr bwMode="auto">
          <a:xfrm>
            <a:off x="3954593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0" name="Line 139"/>
          <p:cNvSpPr>
            <a:spLocks noChangeShapeType="1"/>
          </p:cNvSpPr>
          <p:nvPr/>
        </p:nvSpPr>
        <p:spPr bwMode="auto">
          <a:xfrm>
            <a:off x="3852068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1" name="Line 140"/>
          <p:cNvSpPr>
            <a:spLocks noChangeShapeType="1"/>
          </p:cNvSpPr>
          <p:nvPr/>
        </p:nvSpPr>
        <p:spPr bwMode="auto">
          <a:xfrm>
            <a:off x="3749542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2" name="Line 141"/>
          <p:cNvSpPr>
            <a:spLocks noChangeShapeType="1"/>
          </p:cNvSpPr>
          <p:nvPr/>
        </p:nvSpPr>
        <p:spPr bwMode="auto">
          <a:xfrm>
            <a:off x="3647016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3" name="Line 142"/>
          <p:cNvSpPr>
            <a:spLocks noChangeShapeType="1"/>
          </p:cNvSpPr>
          <p:nvPr/>
        </p:nvSpPr>
        <p:spPr bwMode="auto">
          <a:xfrm>
            <a:off x="3544490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4" name="Line 143"/>
          <p:cNvSpPr>
            <a:spLocks noChangeShapeType="1"/>
          </p:cNvSpPr>
          <p:nvPr/>
        </p:nvSpPr>
        <p:spPr bwMode="auto">
          <a:xfrm>
            <a:off x="3441965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5" name="Line 144"/>
          <p:cNvSpPr>
            <a:spLocks noChangeShapeType="1"/>
          </p:cNvSpPr>
          <p:nvPr/>
        </p:nvSpPr>
        <p:spPr bwMode="auto">
          <a:xfrm>
            <a:off x="3130024" y="1796027"/>
            <a:ext cx="11321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6" name="Line 145"/>
          <p:cNvSpPr>
            <a:spLocks noChangeShapeType="1"/>
          </p:cNvSpPr>
          <p:nvPr/>
        </p:nvSpPr>
        <p:spPr bwMode="auto">
          <a:xfrm>
            <a:off x="3130024" y="2807860"/>
            <a:ext cx="113214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7" name="Line 146"/>
          <p:cNvSpPr>
            <a:spLocks noChangeShapeType="1"/>
          </p:cNvSpPr>
          <p:nvPr/>
        </p:nvSpPr>
        <p:spPr bwMode="auto">
          <a:xfrm>
            <a:off x="4262171" y="1796027"/>
            <a:ext cx="1644776" cy="5562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8" name="Line 147"/>
          <p:cNvSpPr>
            <a:spLocks noChangeShapeType="1"/>
          </p:cNvSpPr>
          <p:nvPr/>
        </p:nvSpPr>
        <p:spPr bwMode="auto">
          <a:xfrm flipH="1">
            <a:off x="4262171" y="2251571"/>
            <a:ext cx="1644776" cy="5562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1999" name="Text Box 148"/>
          <p:cNvSpPr txBox="1">
            <a:spLocks noChangeArrowheads="1"/>
          </p:cNvSpPr>
          <p:nvPr/>
        </p:nvSpPr>
        <p:spPr bwMode="auto">
          <a:xfrm>
            <a:off x="5272159" y="1447800"/>
            <a:ext cx="1129965" cy="26582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0" hangingPunct="0">
              <a:spcBef>
                <a:spcPct val="50000"/>
              </a:spcBef>
            </a:pPr>
            <a:r>
              <a:rPr lang="en-US" sz="1200" dirty="0" smtClean="0">
                <a:solidFill>
                  <a:prstClr val="black"/>
                </a:solidFill>
                <a:latin typeface="Times"/>
              </a:rPr>
              <a:t>Image </a:t>
            </a:r>
            <a:r>
              <a:rPr lang="en-US" sz="1200" dirty="0">
                <a:solidFill>
                  <a:prstClr val="black"/>
                </a:solidFill>
                <a:latin typeface="Times"/>
              </a:rPr>
              <a:t>plane</a:t>
            </a:r>
          </a:p>
        </p:txBody>
      </p:sp>
      <p:sp>
        <p:nvSpPr>
          <p:cNvPr id="42000" name="Line 149"/>
          <p:cNvSpPr>
            <a:spLocks noChangeShapeType="1"/>
          </p:cNvSpPr>
          <p:nvPr/>
        </p:nvSpPr>
        <p:spPr bwMode="auto">
          <a:xfrm>
            <a:off x="5760793" y="1695282"/>
            <a:ext cx="0" cy="1162951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1" name="Line 150"/>
          <p:cNvSpPr>
            <a:spLocks noChangeShapeType="1"/>
          </p:cNvSpPr>
          <p:nvPr/>
        </p:nvSpPr>
        <p:spPr bwMode="auto">
          <a:xfrm>
            <a:off x="3130024" y="1594537"/>
            <a:ext cx="0" cy="20149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2" name="Line 151"/>
          <p:cNvSpPr>
            <a:spLocks noChangeShapeType="1"/>
          </p:cNvSpPr>
          <p:nvPr/>
        </p:nvSpPr>
        <p:spPr bwMode="auto">
          <a:xfrm>
            <a:off x="3130024" y="2807860"/>
            <a:ext cx="0" cy="20149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3" name="Line 152"/>
          <p:cNvSpPr>
            <a:spLocks noChangeShapeType="1"/>
          </p:cNvSpPr>
          <p:nvPr/>
        </p:nvSpPr>
        <p:spPr bwMode="auto">
          <a:xfrm>
            <a:off x="2924972" y="1644910"/>
            <a:ext cx="0" cy="131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4" name="Line 153"/>
          <p:cNvSpPr>
            <a:spLocks noChangeShapeType="1"/>
          </p:cNvSpPr>
          <p:nvPr/>
        </p:nvSpPr>
        <p:spPr bwMode="auto">
          <a:xfrm>
            <a:off x="2822447" y="1644910"/>
            <a:ext cx="0" cy="131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5" name="Line 154"/>
          <p:cNvSpPr>
            <a:spLocks noChangeShapeType="1"/>
          </p:cNvSpPr>
          <p:nvPr/>
        </p:nvSpPr>
        <p:spPr bwMode="auto">
          <a:xfrm>
            <a:off x="2722103" y="1644910"/>
            <a:ext cx="0" cy="131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6" name="Line 155"/>
          <p:cNvSpPr>
            <a:spLocks noChangeShapeType="1"/>
          </p:cNvSpPr>
          <p:nvPr/>
        </p:nvSpPr>
        <p:spPr bwMode="auto">
          <a:xfrm>
            <a:off x="2617395" y="1644910"/>
            <a:ext cx="0" cy="131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7" name="Line 156"/>
          <p:cNvSpPr>
            <a:spLocks noChangeShapeType="1"/>
          </p:cNvSpPr>
          <p:nvPr/>
        </p:nvSpPr>
        <p:spPr bwMode="auto">
          <a:xfrm>
            <a:off x="3027499" y="1644910"/>
            <a:ext cx="0" cy="1314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8" name="Line 157"/>
          <p:cNvSpPr>
            <a:spLocks noChangeShapeType="1"/>
          </p:cNvSpPr>
          <p:nvPr/>
        </p:nvSpPr>
        <p:spPr bwMode="auto">
          <a:xfrm>
            <a:off x="3339438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09" name="Line 158"/>
          <p:cNvSpPr>
            <a:spLocks noChangeShapeType="1"/>
          </p:cNvSpPr>
          <p:nvPr/>
        </p:nvSpPr>
        <p:spPr bwMode="auto">
          <a:xfrm>
            <a:off x="3234731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10" name="Line 159"/>
          <p:cNvSpPr>
            <a:spLocks noChangeShapeType="1"/>
          </p:cNvSpPr>
          <p:nvPr/>
        </p:nvSpPr>
        <p:spPr bwMode="auto">
          <a:xfrm>
            <a:off x="3130024" y="1796027"/>
            <a:ext cx="0" cy="101183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11" name="Line 160"/>
          <p:cNvSpPr>
            <a:spLocks noChangeShapeType="1"/>
          </p:cNvSpPr>
          <p:nvPr/>
        </p:nvSpPr>
        <p:spPr bwMode="auto">
          <a:xfrm flipH="1" flipV="1">
            <a:off x="5752066" y="2328226"/>
            <a:ext cx="63261" cy="9622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12" name="Line 165"/>
          <p:cNvSpPr>
            <a:spLocks noChangeShapeType="1"/>
          </p:cNvSpPr>
          <p:nvPr/>
        </p:nvSpPr>
        <p:spPr bwMode="auto">
          <a:xfrm>
            <a:off x="1899714" y="2280043"/>
            <a:ext cx="6566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2013" name="Text Box 166"/>
          <p:cNvSpPr txBox="1">
            <a:spLocks noChangeArrowheads="1"/>
          </p:cNvSpPr>
          <p:nvPr/>
        </p:nvSpPr>
        <p:spPr bwMode="auto">
          <a:xfrm>
            <a:off x="1757924" y="1894583"/>
            <a:ext cx="1129965" cy="378889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 eaLnBrk="0" hangingPunct="0">
              <a:spcBef>
                <a:spcPct val="50000"/>
              </a:spcBef>
            </a:pPr>
            <a:r>
              <a:rPr lang="en-US" sz="1200">
                <a:solidFill>
                  <a:srgbClr val="FFFFFF"/>
                </a:solidFill>
                <a:latin typeface="Times"/>
              </a:rPr>
              <a:t>starlight</a:t>
            </a:r>
          </a:p>
        </p:txBody>
      </p:sp>
      <p:sp>
        <p:nvSpPr>
          <p:cNvPr id="42014" name="Line 182"/>
          <p:cNvSpPr>
            <a:spLocks noChangeShapeType="1"/>
          </p:cNvSpPr>
          <p:nvPr/>
        </p:nvSpPr>
        <p:spPr bwMode="auto">
          <a:xfrm flipH="1" flipV="1">
            <a:off x="3130024" y="3009350"/>
            <a:ext cx="0" cy="2540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pic>
        <p:nvPicPr>
          <p:cNvPr id="4201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178" y="3530468"/>
            <a:ext cx="6437313" cy="2717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2"/>
          <p:cNvGrpSpPr/>
          <p:nvPr/>
        </p:nvGrpSpPr>
        <p:grpSpPr>
          <a:xfrm>
            <a:off x="1376178" y="3536032"/>
            <a:ext cx="6451121" cy="2712924"/>
            <a:chOff x="1376178" y="3536032"/>
            <a:chExt cx="6451121" cy="2712924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76178" y="3536032"/>
              <a:ext cx="6451121" cy="2712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4" cstate="print">
              <a:lum bright="-71000"/>
            </a:blip>
            <a:srcRect l="65150" t="34257" r="25679" b="43935"/>
            <a:stretch>
              <a:fillRect/>
            </a:stretch>
          </p:blipFill>
          <p:spPr bwMode="auto">
            <a:xfrm>
              <a:off x="4724400" y="37338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bright="-55000"/>
            </a:blip>
            <a:srcRect l="65150" t="34257" r="25679" b="43935"/>
            <a:stretch>
              <a:fillRect/>
            </a:stretch>
          </p:blipFill>
          <p:spPr bwMode="auto">
            <a:xfrm>
              <a:off x="6096000" y="44958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" name="Oval 44"/>
          <p:cNvSpPr/>
          <p:nvPr/>
        </p:nvSpPr>
        <p:spPr bwMode="auto">
          <a:xfrm>
            <a:off x="5612048" y="4572391"/>
            <a:ext cx="483849" cy="45506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3" name="TextBox 50"/>
          <p:cNvSpPr txBox="1">
            <a:spLocks noChangeArrowheads="1"/>
          </p:cNvSpPr>
          <p:nvPr/>
        </p:nvSpPr>
        <p:spPr bwMode="auto">
          <a:xfrm>
            <a:off x="2407489" y="3253469"/>
            <a:ext cx="12400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1200" dirty="0" smtClean="0">
                <a:solidFill>
                  <a:srgbClr val="FF0000"/>
                </a:solidFill>
              </a:rPr>
              <a:t>Telescope pupil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50"/>
          <p:cNvSpPr txBox="1">
            <a:spLocks noChangeArrowheads="1"/>
          </p:cNvSpPr>
          <p:nvPr/>
        </p:nvSpPr>
        <p:spPr bwMode="auto">
          <a:xfrm>
            <a:off x="5110705" y="3290500"/>
            <a:ext cx="12827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1200" dirty="0" smtClean="0">
                <a:solidFill>
                  <a:srgbClr val="FF0000"/>
                </a:solidFill>
              </a:rPr>
              <a:t>Resulting image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Line 165"/>
          <p:cNvSpPr>
            <a:spLocks noChangeShapeType="1"/>
          </p:cNvSpPr>
          <p:nvPr/>
        </p:nvSpPr>
        <p:spPr bwMode="auto">
          <a:xfrm>
            <a:off x="3647508" y="3429000"/>
            <a:ext cx="146319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58" y="306179"/>
            <a:ext cx="9298503" cy="11398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Challenge #2: optical aberrations</a:t>
            </a:r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4C208-1A4A-4D23-A314-2FE5B87869C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1753346" y="1684204"/>
            <a:ext cx="4644200" cy="1815604"/>
            <a:chOff x="2527300" y="1949450"/>
            <a:chExt cx="3379787" cy="1316037"/>
          </a:xfrm>
        </p:grpSpPr>
        <p:sp>
          <p:nvSpPr>
            <p:cNvPr id="41988" name="Oval 137"/>
            <p:cNvSpPr>
              <a:spLocks noChangeArrowheads="1"/>
            </p:cNvSpPr>
            <p:nvPr/>
          </p:nvSpPr>
          <p:spPr bwMode="auto">
            <a:xfrm>
              <a:off x="4275137" y="2128837"/>
              <a:ext cx="149225" cy="915988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50000">
                  <a:srgbClr val="005E76"/>
                </a:gs>
                <a:gs pos="100000">
                  <a:srgbClr val="00CCF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 eaLnBrk="0" hangingPunct="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89" name="Line 138"/>
            <p:cNvSpPr>
              <a:spLocks noChangeShapeType="1"/>
            </p:cNvSpPr>
            <p:nvPr/>
          </p:nvSpPr>
          <p:spPr bwMode="auto">
            <a:xfrm>
              <a:off x="4125912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0" name="Line 139"/>
            <p:cNvSpPr>
              <a:spLocks noChangeShapeType="1"/>
            </p:cNvSpPr>
            <p:nvPr/>
          </p:nvSpPr>
          <p:spPr bwMode="auto">
            <a:xfrm>
              <a:off x="4051300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1" name="Line 140"/>
            <p:cNvSpPr>
              <a:spLocks noChangeShapeType="1"/>
            </p:cNvSpPr>
            <p:nvPr/>
          </p:nvSpPr>
          <p:spPr bwMode="auto">
            <a:xfrm>
              <a:off x="3976687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2" name="Line 141"/>
            <p:cNvSpPr>
              <a:spLocks noChangeShapeType="1"/>
            </p:cNvSpPr>
            <p:nvPr/>
          </p:nvSpPr>
          <p:spPr bwMode="auto">
            <a:xfrm>
              <a:off x="3902075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3" name="Line 142"/>
            <p:cNvSpPr>
              <a:spLocks noChangeShapeType="1"/>
            </p:cNvSpPr>
            <p:nvPr/>
          </p:nvSpPr>
          <p:spPr bwMode="auto">
            <a:xfrm>
              <a:off x="3827462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4" name="Line 143"/>
            <p:cNvSpPr>
              <a:spLocks noChangeShapeType="1"/>
            </p:cNvSpPr>
            <p:nvPr/>
          </p:nvSpPr>
          <p:spPr bwMode="auto">
            <a:xfrm>
              <a:off x="3752850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5" name="Line 144"/>
            <p:cNvSpPr>
              <a:spLocks noChangeShapeType="1"/>
            </p:cNvSpPr>
            <p:nvPr/>
          </p:nvSpPr>
          <p:spPr bwMode="auto">
            <a:xfrm>
              <a:off x="3525837" y="2201862"/>
              <a:ext cx="823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6" name="Line 145"/>
            <p:cNvSpPr>
              <a:spLocks noChangeShapeType="1"/>
            </p:cNvSpPr>
            <p:nvPr/>
          </p:nvSpPr>
          <p:spPr bwMode="auto">
            <a:xfrm>
              <a:off x="3525837" y="2935287"/>
              <a:ext cx="823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7" name="Line 146"/>
            <p:cNvSpPr>
              <a:spLocks noChangeShapeType="1"/>
            </p:cNvSpPr>
            <p:nvPr/>
          </p:nvSpPr>
          <p:spPr bwMode="auto">
            <a:xfrm>
              <a:off x="4349750" y="2201862"/>
              <a:ext cx="1196975" cy="403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8" name="Line 147"/>
            <p:cNvSpPr>
              <a:spLocks noChangeShapeType="1"/>
            </p:cNvSpPr>
            <p:nvPr/>
          </p:nvSpPr>
          <p:spPr bwMode="auto">
            <a:xfrm flipH="1">
              <a:off x="4349750" y="2532062"/>
              <a:ext cx="1196975" cy="403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999" name="Text Box 148"/>
            <p:cNvSpPr txBox="1">
              <a:spLocks noChangeArrowheads="1"/>
            </p:cNvSpPr>
            <p:nvPr/>
          </p:nvSpPr>
          <p:spPr bwMode="auto">
            <a:xfrm>
              <a:off x="5084762" y="1949450"/>
              <a:ext cx="822325" cy="192679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200" eaLnBrk="0" hangingPunct="0">
                <a:spcBef>
                  <a:spcPct val="50000"/>
                </a:spcBef>
              </a:pPr>
              <a:r>
                <a:rPr lang="en-US" sz="1200" dirty="0" smtClean="0">
                  <a:solidFill>
                    <a:prstClr val="black"/>
                  </a:solidFill>
                  <a:latin typeface="Times"/>
                </a:rPr>
                <a:t>Image </a:t>
              </a:r>
              <a:r>
                <a:rPr lang="en-US" sz="1200" dirty="0">
                  <a:solidFill>
                    <a:prstClr val="black"/>
                  </a:solidFill>
                  <a:latin typeface="Times"/>
                </a:rPr>
                <a:t>plane</a:t>
              </a:r>
            </a:p>
          </p:txBody>
        </p:sp>
        <p:sp>
          <p:nvSpPr>
            <p:cNvPr id="42000" name="Line 149"/>
            <p:cNvSpPr>
              <a:spLocks noChangeShapeType="1"/>
            </p:cNvSpPr>
            <p:nvPr/>
          </p:nvSpPr>
          <p:spPr bwMode="auto">
            <a:xfrm>
              <a:off x="5440362" y="2128837"/>
              <a:ext cx="0" cy="842963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1" name="Line 150"/>
            <p:cNvSpPr>
              <a:spLocks noChangeShapeType="1"/>
            </p:cNvSpPr>
            <p:nvPr/>
          </p:nvSpPr>
          <p:spPr bwMode="auto">
            <a:xfrm>
              <a:off x="3525837" y="2055812"/>
              <a:ext cx="0" cy="14605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2" name="Line 151"/>
            <p:cNvSpPr>
              <a:spLocks noChangeShapeType="1"/>
            </p:cNvSpPr>
            <p:nvPr/>
          </p:nvSpPr>
          <p:spPr bwMode="auto">
            <a:xfrm>
              <a:off x="3525837" y="2935287"/>
              <a:ext cx="0" cy="14605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3" name="Line 152"/>
            <p:cNvSpPr>
              <a:spLocks noChangeShapeType="1"/>
            </p:cNvSpPr>
            <p:nvPr/>
          </p:nvSpPr>
          <p:spPr bwMode="auto">
            <a:xfrm>
              <a:off x="3376612" y="2092325"/>
              <a:ext cx="0" cy="952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4" name="Line 153"/>
            <p:cNvSpPr>
              <a:spLocks noChangeShapeType="1"/>
            </p:cNvSpPr>
            <p:nvPr/>
          </p:nvSpPr>
          <p:spPr bwMode="auto">
            <a:xfrm>
              <a:off x="3302000" y="2092325"/>
              <a:ext cx="0" cy="952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5" name="Line 154"/>
            <p:cNvSpPr>
              <a:spLocks noChangeShapeType="1"/>
            </p:cNvSpPr>
            <p:nvPr/>
          </p:nvSpPr>
          <p:spPr bwMode="auto">
            <a:xfrm>
              <a:off x="3228975" y="2092325"/>
              <a:ext cx="0" cy="952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6" name="Line 155"/>
            <p:cNvSpPr>
              <a:spLocks noChangeShapeType="1"/>
            </p:cNvSpPr>
            <p:nvPr/>
          </p:nvSpPr>
          <p:spPr bwMode="auto">
            <a:xfrm>
              <a:off x="3152775" y="2092325"/>
              <a:ext cx="0" cy="952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7" name="Line 156"/>
            <p:cNvSpPr>
              <a:spLocks noChangeShapeType="1"/>
            </p:cNvSpPr>
            <p:nvPr/>
          </p:nvSpPr>
          <p:spPr bwMode="auto">
            <a:xfrm>
              <a:off x="3451225" y="2092325"/>
              <a:ext cx="0" cy="952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8" name="Line 157"/>
            <p:cNvSpPr>
              <a:spLocks noChangeShapeType="1"/>
            </p:cNvSpPr>
            <p:nvPr/>
          </p:nvSpPr>
          <p:spPr bwMode="auto">
            <a:xfrm>
              <a:off x="3678237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09" name="Line 158"/>
            <p:cNvSpPr>
              <a:spLocks noChangeShapeType="1"/>
            </p:cNvSpPr>
            <p:nvPr/>
          </p:nvSpPr>
          <p:spPr bwMode="auto">
            <a:xfrm>
              <a:off x="3602037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10" name="Line 159"/>
            <p:cNvSpPr>
              <a:spLocks noChangeShapeType="1"/>
            </p:cNvSpPr>
            <p:nvPr/>
          </p:nvSpPr>
          <p:spPr bwMode="auto">
            <a:xfrm>
              <a:off x="3525837" y="2201862"/>
              <a:ext cx="0" cy="733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11" name="Line 160"/>
            <p:cNvSpPr>
              <a:spLocks noChangeShapeType="1"/>
            </p:cNvSpPr>
            <p:nvPr/>
          </p:nvSpPr>
          <p:spPr bwMode="auto">
            <a:xfrm flipH="1" flipV="1">
              <a:off x="5434012" y="2587625"/>
              <a:ext cx="46038" cy="587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12" name="Line 165"/>
            <p:cNvSpPr>
              <a:spLocks noChangeShapeType="1"/>
            </p:cNvSpPr>
            <p:nvPr/>
          </p:nvSpPr>
          <p:spPr bwMode="auto">
            <a:xfrm>
              <a:off x="2630487" y="2552700"/>
              <a:ext cx="477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013" name="Text Box 166"/>
            <p:cNvSpPr txBox="1">
              <a:spLocks noChangeArrowheads="1"/>
            </p:cNvSpPr>
            <p:nvPr/>
          </p:nvSpPr>
          <p:spPr bwMode="auto">
            <a:xfrm>
              <a:off x="2527300" y="2273300"/>
              <a:ext cx="822325" cy="274637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457200" eaLnBrk="0" hangingPunct="0">
                <a:spcBef>
                  <a:spcPct val="50000"/>
                </a:spcBef>
              </a:pPr>
              <a:r>
                <a:rPr lang="en-US" sz="1200">
                  <a:solidFill>
                    <a:srgbClr val="FFFFFF"/>
                  </a:solidFill>
                  <a:latin typeface="Times"/>
                </a:rPr>
                <a:t>starlight</a:t>
              </a:r>
            </a:p>
          </p:txBody>
        </p:sp>
        <p:sp>
          <p:nvSpPr>
            <p:cNvPr id="42014" name="Line 182"/>
            <p:cNvSpPr>
              <a:spLocks noChangeShapeType="1"/>
            </p:cNvSpPr>
            <p:nvPr/>
          </p:nvSpPr>
          <p:spPr bwMode="auto">
            <a:xfrm flipH="1" flipV="1">
              <a:off x="3525837" y="3081337"/>
              <a:ext cx="0" cy="184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42"/>
          <p:cNvGrpSpPr/>
          <p:nvPr/>
        </p:nvGrpSpPr>
        <p:grpSpPr>
          <a:xfrm>
            <a:off x="1397479" y="3565510"/>
            <a:ext cx="6451121" cy="2712924"/>
            <a:chOff x="1376178" y="3536032"/>
            <a:chExt cx="6451121" cy="2712924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76178" y="3536032"/>
              <a:ext cx="6451121" cy="2712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-71000"/>
            </a:blip>
            <a:srcRect l="65150" t="34257" r="25679" b="43935"/>
            <a:stretch>
              <a:fillRect/>
            </a:stretch>
          </p:blipFill>
          <p:spPr bwMode="auto">
            <a:xfrm>
              <a:off x="4724400" y="37338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bright="-55000"/>
            </a:blip>
            <a:srcRect l="65150" t="34257" r="25679" b="43935"/>
            <a:stretch>
              <a:fillRect/>
            </a:stretch>
          </p:blipFill>
          <p:spPr bwMode="auto">
            <a:xfrm>
              <a:off x="6096000" y="449580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46"/>
          <p:cNvGrpSpPr/>
          <p:nvPr/>
        </p:nvGrpSpPr>
        <p:grpSpPr>
          <a:xfrm>
            <a:off x="4104936" y="1945758"/>
            <a:ext cx="3752227" cy="4332676"/>
            <a:chOff x="4104936" y="1945758"/>
            <a:chExt cx="3752227" cy="4332676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09983" y="3565510"/>
              <a:ext cx="3547180" cy="2712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Freeform 43"/>
            <p:cNvSpPr/>
            <p:nvPr/>
          </p:nvSpPr>
          <p:spPr bwMode="auto">
            <a:xfrm>
              <a:off x="4265593" y="1945758"/>
              <a:ext cx="150462" cy="1212112"/>
            </a:xfrm>
            <a:custGeom>
              <a:avLst/>
              <a:gdLst>
                <a:gd name="connsiteX0" fmla="*/ 29960 w 150462"/>
                <a:gd name="connsiteY0" fmla="*/ 0 h 1212112"/>
                <a:gd name="connsiteX1" fmla="*/ 61858 w 150462"/>
                <a:gd name="connsiteY1" fmla="*/ 10633 h 1212112"/>
                <a:gd name="connsiteX2" fmla="*/ 51226 w 150462"/>
                <a:gd name="connsiteY2" fmla="*/ 74428 h 1212112"/>
                <a:gd name="connsiteX3" fmla="*/ 29960 w 150462"/>
                <a:gd name="connsiteY3" fmla="*/ 95693 h 1212112"/>
                <a:gd name="connsiteX4" fmla="*/ 19328 w 150462"/>
                <a:gd name="connsiteY4" fmla="*/ 127591 h 1212112"/>
                <a:gd name="connsiteX5" fmla="*/ 83123 w 150462"/>
                <a:gd name="connsiteY5" fmla="*/ 148856 h 1212112"/>
                <a:gd name="connsiteX6" fmla="*/ 93756 w 150462"/>
                <a:gd name="connsiteY6" fmla="*/ 180754 h 1212112"/>
                <a:gd name="connsiteX7" fmla="*/ 51226 w 150462"/>
                <a:gd name="connsiteY7" fmla="*/ 255182 h 1212112"/>
                <a:gd name="connsiteX8" fmla="*/ 104388 w 150462"/>
                <a:gd name="connsiteY8" fmla="*/ 308344 h 1212112"/>
                <a:gd name="connsiteX9" fmla="*/ 72491 w 150462"/>
                <a:gd name="connsiteY9" fmla="*/ 329609 h 1212112"/>
                <a:gd name="connsiteX10" fmla="*/ 51226 w 150462"/>
                <a:gd name="connsiteY10" fmla="*/ 350875 h 1212112"/>
                <a:gd name="connsiteX11" fmla="*/ 83123 w 150462"/>
                <a:gd name="connsiteY11" fmla="*/ 372140 h 1212112"/>
                <a:gd name="connsiteX12" fmla="*/ 115021 w 150462"/>
                <a:gd name="connsiteY12" fmla="*/ 382772 h 1212112"/>
                <a:gd name="connsiteX13" fmla="*/ 93756 w 150462"/>
                <a:gd name="connsiteY13" fmla="*/ 414670 h 1212112"/>
                <a:gd name="connsiteX14" fmla="*/ 61858 w 150462"/>
                <a:gd name="connsiteY14" fmla="*/ 489098 h 1212112"/>
                <a:gd name="connsiteX15" fmla="*/ 125654 w 150462"/>
                <a:gd name="connsiteY15" fmla="*/ 520995 h 1212112"/>
                <a:gd name="connsiteX16" fmla="*/ 104388 w 150462"/>
                <a:gd name="connsiteY16" fmla="*/ 563526 h 1212112"/>
                <a:gd name="connsiteX17" fmla="*/ 93756 w 150462"/>
                <a:gd name="connsiteY17" fmla="*/ 595423 h 1212112"/>
                <a:gd name="connsiteX18" fmla="*/ 125654 w 150462"/>
                <a:gd name="connsiteY18" fmla="*/ 648586 h 1212112"/>
                <a:gd name="connsiteX19" fmla="*/ 104388 w 150462"/>
                <a:gd name="connsiteY19" fmla="*/ 669851 h 1212112"/>
                <a:gd name="connsiteX20" fmla="*/ 93756 w 150462"/>
                <a:gd name="connsiteY20" fmla="*/ 701749 h 1212112"/>
                <a:gd name="connsiteX21" fmla="*/ 61858 w 150462"/>
                <a:gd name="connsiteY21" fmla="*/ 765544 h 1212112"/>
                <a:gd name="connsiteX22" fmla="*/ 93756 w 150462"/>
                <a:gd name="connsiteY22" fmla="*/ 776177 h 1212112"/>
                <a:gd name="connsiteX23" fmla="*/ 83123 w 150462"/>
                <a:gd name="connsiteY23" fmla="*/ 839972 h 1212112"/>
                <a:gd name="connsiteX24" fmla="*/ 93756 w 150462"/>
                <a:gd name="connsiteY24" fmla="*/ 871870 h 1212112"/>
                <a:gd name="connsiteX25" fmla="*/ 136286 w 150462"/>
                <a:gd name="connsiteY25" fmla="*/ 914400 h 1212112"/>
                <a:gd name="connsiteX26" fmla="*/ 93756 w 150462"/>
                <a:gd name="connsiteY26" fmla="*/ 967563 h 1212112"/>
                <a:gd name="connsiteX27" fmla="*/ 115021 w 150462"/>
                <a:gd name="connsiteY27" fmla="*/ 999461 h 1212112"/>
                <a:gd name="connsiteX28" fmla="*/ 51226 w 150462"/>
                <a:gd name="connsiteY28" fmla="*/ 1031358 h 1212112"/>
                <a:gd name="connsiteX29" fmla="*/ 72491 w 150462"/>
                <a:gd name="connsiteY29" fmla="*/ 1063256 h 1212112"/>
                <a:gd name="connsiteX30" fmla="*/ 61858 w 150462"/>
                <a:gd name="connsiteY30" fmla="*/ 1095154 h 1212112"/>
                <a:gd name="connsiteX31" fmla="*/ 40593 w 150462"/>
                <a:gd name="connsiteY31" fmla="*/ 1158949 h 1212112"/>
                <a:gd name="connsiteX32" fmla="*/ 72491 w 150462"/>
                <a:gd name="connsiteY32" fmla="*/ 1169582 h 1212112"/>
                <a:gd name="connsiteX33" fmla="*/ 51226 w 150462"/>
                <a:gd name="connsiteY33" fmla="*/ 1201479 h 1212112"/>
                <a:gd name="connsiteX34" fmla="*/ 19328 w 150462"/>
                <a:gd name="connsiteY34" fmla="*/ 1212112 h 12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0462" h="1212112">
                  <a:moveTo>
                    <a:pt x="29960" y="0"/>
                  </a:moveTo>
                  <a:cubicBezTo>
                    <a:pt x="40593" y="3544"/>
                    <a:pt x="53933" y="2708"/>
                    <a:pt x="61858" y="10633"/>
                  </a:cubicBezTo>
                  <a:cubicBezTo>
                    <a:pt x="86897" y="35671"/>
                    <a:pt x="66890" y="54848"/>
                    <a:pt x="51226" y="74428"/>
                  </a:cubicBezTo>
                  <a:cubicBezTo>
                    <a:pt x="44964" y="82256"/>
                    <a:pt x="37049" y="88605"/>
                    <a:pt x="29960" y="95693"/>
                  </a:cubicBezTo>
                  <a:cubicBezTo>
                    <a:pt x="26416" y="106326"/>
                    <a:pt x="11403" y="119666"/>
                    <a:pt x="19328" y="127591"/>
                  </a:cubicBezTo>
                  <a:cubicBezTo>
                    <a:pt x="35178" y="143441"/>
                    <a:pt x="83123" y="148856"/>
                    <a:pt x="83123" y="148856"/>
                  </a:cubicBezTo>
                  <a:cubicBezTo>
                    <a:pt x="86667" y="159489"/>
                    <a:pt x="95146" y="169633"/>
                    <a:pt x="93756" y="180754"/>
                  </a:cubicBezTo>
                  <a:cubicBezTo>
                    <a:pt x="88402" y="223589"/>
                    <a:pt x="75674" y="230733"/>
                    <a:pt x="51226" y="255182"/>
                  </a:cubicBezTo>
                  <a:cubicBezTo>
                    <a:pt x="61233" y="261853"/>
                    <a:pt x="108557" y="287497"/>
                    <a:pt x="104388" y="308344"/>
                  </a:cubicBezTo>
                  <a:cubicBezTo>
                    <a:pt x="101882" y="320874"/>
                    <a:pt x="82469" y="321626"/>
                    <a:pt x="72491" y="329609"/>
                  </a:cubicBezTo>
                  <a:cubicBezTo>
                    <a:pt x="64663" y="335871"/>
                    <a:pt x="58314" y="343786"/>
                    <a:pt x="51226" y="350875"/>
                  </a:cubicBezTo>
                  <a:cubicBezTo>
                    <a:pt x="61858" y="357963"/>
                    <a:pt x="71693" y="366425"/>
                    <a:pt x="83123" y="372140"/>
                  </a:cubicBezTo>
                  <a:cubicBezTo>
                    <a:pt x="93148" y="377152"/>
                    <a:pt x="112303" y="371899"/>
                    <a:pt x="115021" y="382772"/>
                  </a:cubicBezTo>
                  <a:cubicBezTo>
                    <a:pt x="118120" y="395169"/>
                    <a:pt x="100096" y="403575"/>
                    <a:pt x="93756" y="414670"/>
                  </a:cubicBezTo>
                  <a:cubicBezTo>
                    <a:pt x="72734" y="451458"/>
                    <a:pt x="73787" y="453312"/>
                    <a:pt x="61858" y="489098"/>
                  </a:cubicBezTo>
                  <a:cubicBezTo>
                    <a:pt x="71851" y="492429"/>
                    <a:pt x="123229" y="506445"/>
                    <a:pt x="125654" y="520995"/>
                  </a:cubicBezTo>
                  <a:cubicBezTo>
                    <a:pt x="128260" y="536630"/>
                    <a:pt x="110632" y="548957"/>
                    <a:pt x="104388" y="563526"/>
                  </a:cubicBezTo>
                  <a:cubicBezTo>
                    <a:pt x="99973" y="573827"/>
                    <a:pt x="97300" y="584791"/>
                    <a:pt x="93756" y="595423"/>
                  </a:cubicBezTo>
                  <a:cubicBezTo>
                    <a:pt x="106484" y="608152"/>
                    <a:pt x="130255" y="625584"/>
                    <a:pt x="125654" y="648586"/>
                  </a:cubicBezTo>
                  <a:cubicBezTo>
                    <a:pt x="123688" y="658416"/>
                    <a:pt x="111477" y="662763"/>
                    <a:pt x="104388" y="669851"/>
                  </a:cubicBezTo>
                  <a:cubicBezTo>
                    <a:pt x="100844" y="680484"/>
                    <a:pt x="98768" y="691724"/>
                    <a:pt x="93756" y="701749"/>
                  </a:cubicBezTo>
                  <a:cubicBezTo>
                    <a:pt x="52529" y="784206"/>
                    <a:pt x="88588" y="685360"/>
                    <a:pt x="61858" y="765544"/>
                  </a:cubicBezTo>
                  <a:cubicBezTo>
                    <a:pt x="72491" y="769088"/>
                    <a:pt x="85831" y="768252"/>
                    <a:pt x="93756" y="776177"/>
                  </a:cubicBezTo>
                  <a:cubicBezTo>
                    <a:pt x="120168" y="802589"/>
                    <a:pt x="97221" y="818826"/>
                    <a:pt x="83123" y="839972"/>
                  </a:cubicBezTo>
                  <a:cubicBezTo>
                    <a:pt x="86667" y="850605"/>
                    <a:pt x="85831" y="863945"/>
                    <a:pt x="93756" y="871870"/>
                  </a:cubicBezTo>
                  <a:cubicBezTo>
                    <a:pt x="150462" y="928575"/>
                    <a:pt x="107935" y="829341"/>
                    <a:pt x="136286" y="914400"/>
                  </a:cubicBezTo>
                  <a:cubicBezTo>
                    <a:pt x="117648" y="926825"/>
                    <a:pt x="88620" y="936748"/>
                    <a:pt x="93756" y="967563"/>
                  </a:cubicBezTo>
                  <a:cubicBezTo>
                    <a:pt x="95857" y="980168"/>
                    <a:pt x="107933" y="988828"/>
                    <a:pt x="115021" y="999461"/>
                  </a:cubicBezTo>
                  <a:cubicBezTo>
                    <a:pt x="104573" y="1002944"/>
                    <a:pt x="54171" y="1016634"/>
                    <a:pt x="51226" y="1031358"/>
                  </a:cubicBezTo>
                  <a:cubicBezTo>
                    <a:pt x="48720" y="1043889"/>
                    <a:pt x="65403" y="1052623"/>
                    <a:pt x="72491" y="1063256"/>
                  </a:cubicBezTo>
                  <a:cubicBezTo>
                    <a:pt x="68947" y="1073889"/>
                    <a:pt x="68860" y="1086402"/>
                    <a:pt x="61858" y="1095154"/>
                  </a:cubicBezTo>
                  <a:cubicBezTo>
                    <a:pt x="41290" y="1120863"/>
                    <a:pt x="0" y="1108209"/>
                    <a:pt x="40593" y="1158949"/>
                  </a:cubicBezTo>
                  <a:cubicBezTo>
                    <a:pt x="47595" y="1167701"/>
                    <a:pt x="61858" y="1166038"/>
                    <a:pt x="72491" y="1169582"/>
                  </a:cubicBezTo>
                  <a:cubicBezTo>
                    <a:pt x="65403" y="1180214"/>
                    <a:pt x="61204" y="1193496"/>
                    <a:pt x="51226" y="1201479"/>
                  </a:cubicBezTo>
                  <a:cubicBezTo>
                    <a:pt x="42474" y="1208480"/>
                    <a:pt x="19328" y="1212112"/>
                    <a:pt x="19328" y="121211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 flipH="1">
              <a:off x="4104936" y="1945758"/>
              <a:ext cx="162264" cy="1212112"/>
            </a:xfrm>
            <a:custGeom>
              <a:avLst/>
              <a:gdLst>
                <a:gd name="connsiteX0" fmla="*/ 29960 w 150462"/>
                <a:gd name="connsiteY0" fmla="*/ 0 h 1212112"/>
                <a:gd name="connsiteX1" fmla="*/ 61858 w 150462"/>
                <a:gd name="connsiteY1" fmla="*/ 10633 h 1212112"/>
                <a:gd name="connsiteX2" fmla="*/ 51226 w 150462"/>
                <a:gd name="connsiteY2" fmla="*/ 74428 h 1212112"/>
                <a:gd name="connsiteX3" fmla="*/ 29960 w 150462"/>
                <a:gd name="connsiteY3" fmla="*/ 95693 h 1212112"/>
                <a:gd name="connsiteX4" fmla="*/ 19328 w 150462"/>
                <a:gd name="connsiteY4" fmla="*/ 127591 h 1212112"/>
                <a:gd name="connsiteX5" fmla="*/ 83123 w 150462"/>
                <a:gd name="connsiteY5" fmla="*/ 148856 h 1212112"/>
                <a:gd name="connsiteX6" fmla="*/ 93756 w 150462"/>
                <a:gd name="connsiteY6" fmla="*/ 180754 h 1212112"/>
                <a:gd name="connsiteX7" fmla="*/ 51226 w 150462"/>
                <a:gd name="connsiteY7" fmla="*/ 255182 h 1212112"/>
                <a:gd name="connsiteX8" fmla="*/ 104388 w 150462"/>
                <a:gd name="connsiteY8" fmla="*/ 308344 h 1212112"/>
                <a:gd name="connsiteX9" fmla="*/ 72491 w 150462"/>
                <a:gd name="connsiteY9" fmla="*/ 329609 h 1212112"/>
                <a:gd name="connsiteX10" fmla="*/ 51226 w 150462"/>
                <a:gd name="connsiteY10" fmla="*/ 350875 h 1212112"/>
                <a:gd name="connsiteX11" fmla="*/ 83123 w 150462"/>
                <a:gd name="connsiteY11" fmla="*/ 372140 h 1212112"/>
                <a:gd name="connsiteX12" fmla="*/ 115021 w 150462"/>
                <a:gd name="connsiteY12" fmla="*/ 382772 h 1212112"/>
                <a:gd name="connsiteX13" fmla="*/ 93756 w 150462"/>
                <a:gd name="connsiteY13" fmla="*/ 414670 h 1212112"/>
                <a:gd name="connsiteX14" fmla="*/ 61858 w 150462"/>
                <a:gd name="connsiteY14" fmla="*/ 489098 h 1212112"/>
                <a:gd name="connsiteX15" fmla="*/ 125654 w 150462"/>
                <a:gd name="connsiteY15" fmla="*/ 520995 h 1212112"/>
                <a:gd name="connsiteX16" fmla="*/ 104388 w 150462"/>
                <a:gd name="connsiteY16" fmla="*/ 563526 h 1212112"/>
                <a:gd name="connsiteX17" fmla="*/ 93756 w 150462"/>
                <a:gd name="connsiteY17" fmla="*/ 595423 h 1212112"/>
                <a:gd name="connsiteX18" fmla="*/ 125654 w 150462"/>
                <a:gd name="connsiteY18" fmla="*/ 648586 h 1212112"/>
                <a:gd name="connsiteX19" fmla="*/ 104388 w 150462"/>
                <a:gd name="connsiteY19" fmla="*/ 669851 h 1212112"/>
                <a:gd name="connsiteX20" fmla="*/ 93756 w 150462"/>
                <a:gd name="connsiteY20" fmla="*/ 701749 h 1212112"/>
                <a:gd name="connsiteX21" fmla="*/ 61858 w 150462"/>
                <a:gd name="connsiteY21" fmla="*/ 765544 h 1212112"/>
                <a:gd name="connsiteX22" fmla="*/ 93756 w 150462"/>
                <a:gd name="connsiteY22" fmla="*/ 776177 h 1212112"/>
                <a:gd name="connsiteX23" fmla="*/ 83123 w 150462"/>
                <a:gd name="connsiteY23" fmla="*/ 839972 h 1212112"/>
                <a:gd name="connsiteX24" fmla="*/ 93756 w 150462"/>
                <a:gd name="connsiteY24" fmla="*/ 871870 h 1212112"/>
                <a:gd name="connsiteX25" fmla="*/ 136286 w 150462"/>
                <a:gd name="connsiteY25" fmla="*/ 914400 h 1212112"/>
                <a:gd name="connsiteX26" fmla="*/ 93756 w 150462"/>
                <a:gd name="connsiteY26" fmla="*/ 967563 h 1212112"/>
                <a:gd name="connsiteX27" fmla="*/ 115021 w 150462"/>
                <a:gd name="connsiteY27" fmla="*/ 999461 h 1212112"/>
                <a:gd name="connsiteX28" fmla="*/ 51226 w 150462"/>
                <a:gd name="connsiteY28" fmla="*/ 1031358 h 1212112"/>
                <a:gd name="connsiteX29" fmla="*/ 72491 w 150462"/>
                <a:gd name="connsiteY29" fmla="*/ 1063256 h 1212112"/>
                <a:gd name="connsiteX30" fmla="*/ 61858 w 150462"/>
                <a:gd name="connsiteY30" fmla="*/ 1095154 h 1212112"/>
                <a:gd name="connsiteX31" fmla="*/ 40593 w 150462"/>
                <a:gd name="connsiteY31" fmla="*/ 1158949 h 1212112"/>
                <a:gd name="connsiteX32" fmla="*/ 72491 w 150462"/>
                <a:gd name="connsiteY32" fmla="*/ 1169582 h 1212112"/>
                <a:gd name="connsiteX33" fmla="*/ 51226 w 150462"/>
                <a:gd name="connsiteY33" fmla="*/ 1201479 h 1212112"/>
                <a:gd name="connsiteX34" fmla="*/ 19328 w 150462"/>
                <a:gd name="connsiteY34" fmla="*/ 1212112 h 12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50462" h="1212112">
                  <a:moveTo>
                    <a:pt x="29960" y="0"/>
                  </a:moveTo>
                  <a:cubicBezTo>
                    <a:pt x="40593" y="3544"/>
                    <a:pt x="53933" y="2708"/>
                    <a:pt x="61858" y="10633"/>
                  </a:cubicBezTo>
                  <a:cubicBezTo>
                    <a:pt x="86897" y="35671"/>
                    <a:pt x="66890" y="54848"/>
                    <a:pt x="51226" y="74428"/>
                  </a:cubicBezTo>
                  <a:cubicBezTo>
                    <a:pt x="44964" y="82256"/>
                    <a:pt x="37049" y="88605"/>
                    <a:pt x="29960" y="95693"/>
                  </a:cubicBezTo>
                  <a:cubicBezTo>
                    <a:pt x="26416" y="106326"/>
                    <a:pt x="11403" y="119666"/>
                    <a:pt x="19328" y="127591"/>
                  </a:cubicBezTo>
                  <a:cubicBezTo>
                    <a:pt x="35178" y="143441"/>
                    <a:pt x="83123" y="148856"/>
                    <a:pt x="83123" y="148856"/>
                  </a:cubicBezTo>
                  <a:cubicBezTo>
                    <a:pt x="86667" y="159489"/>
                    <a:pt x="95146" y="169633"/>
                    <a:pt x="93756" y="180754"/>
                  </a:cubicBezTo>
                  <a:cubicBezTo>
                    <a:pt x="88402" y="223589"/>
                    <a:pt x="75674" y="230733"/>
                    <a:pt x="51226" y="255182"/>
                  </a:cubicBezTo>
                  <a:cubicBezTo>
                    <a:pt x="61233" y="261853"/>
                    <a:pt x="108557" y="287497"/>
                    <a:pt x="104388" y="308344"/>
                  </a:cubicBezTo>
                  <a:cubicBezTo>
                    <a:pt x="101882" y="320874"/>
                    <a:pt x="82469" y="321626"/>
                    <a:pt x="72491" y="329609"/>
                  </a:cubicBezTo>
                  <a:cubicBezTo>
                    <a:pt x="64663" y="335871"/>
                    <a:pt x="58314" y="343786"/>
                    <a:pt x="51226" y="350875"/>
                  </a:cubicBezTo>
                  <a:cubicBezTo>
                    <a:pt x="61858" y="357963"/>
                    <a:pt x="71693" y="366425"/>
                    <a:pt x="83123" y="372140"/>
                  </a:cubicBezTo>
                  <a:cubicBezTo>
                    <a:pt x="93148" y="377152"/>
                    <a:pt x="112303" y="371899"/>
                    <a:pt x="115021" y="382772"/>
                  </a:cubicBezTo>
                  <a:cubicBezTo>
                    <a:pt x="118120" y="395169"/>
                    <a:pt x="100096" y="403575"/>
                    <a:pt x="93756" y="414670"/>
                  </a:cubicBezTo>
                  <a:cubicBezTo>
                    <a:pt x="72734" y="451458"/>
                    <a:pt x="73787" y="453312"/>
                    <a:pt x="61858" y="489098"/>
                  </a:cubicBezTo>
                  <a:cubicBezTo>
                    <a:pt x="71851" y="492429"/>
                    <a:pt x="123229" y="506445"/>
                    <a:pt x="125654" y="520995"/>
                  </a:cubicBezTo>
                  <a:cubicBezTo>
                    <a:pt x="128260" y="536630"/>
                    <a:pt x="110632" y="548957"/>
                    <a:pt x="104388" y="563526"/>
                  </a:cubicBezTo>
                  <a:cubicBezTo>
                    <a:pt x="99973" y="573827"/>
                    <a:pt x="97300" y="584791"/>
                    <a:pt x="93756" y="595423"/>
                  </a:cubicBezTo>
                  <a:cubicBezTo>
                    <a:pt x="106484" y="608152"/>
                    <a:pt x="130255" y="625584"/>
                    <a:pt x="125654" y="648586"/>
                  </a:cubicBezTo>
                  <a:cubicBezTo>
                    <a:pt x="123688" y="658416"/>
                    <a:pt x="111477" y="662763"/>
                    <a:pt x="104388" y="669851"/>
                  </a:cubicBezTo>
                  <a:cubicBezTo>
                    <a:pt x="100844" y="680484"/>
                    <a:pt x="98768" y="691724"/>
                    <a:pt x="93756" y="701749"/>
                  </a:cubicBezTo>
                  <a:cubicBezTo>
                    <a:pt x="52529" y="784206"/>
                    <a:pt x="88588" y="685360"/>
                    <a:pt x="61858" y="765544"/>
                  </a:cubicBezTo>
                  <a:cubicBezTo>
                    <a:pt x="72491" y="769088"/>
                    <a:pt x="85831" y="768252"/>
                    <a:pt x="93756" y="776177"/>
                  </a:cubicBezTo>
                  <a:cubicBezTo>
                    <a:pt x="120168" y="802589"/>
                    <a:pt x="97221" y="818826"/>
                    <a:pt x="83123" y="839972"/>
                  </a:cubicBezTo>
                  <a:cubicBezTo>
                    <a:pt x="86667" y="850605"/>
                    <a:pt x="85831" y="863945"/>
                    <a:pt x="93756" y="871870"/>
                  </a:cubicBezTo>
                  <a:cubicBezTo>
                    <a:pt x="150462" y="928575"/>
                    <a:pt x="107935" y="829341"/>
                    <a:pt x="136286" y="914400"/>
                  </a:cubicBezTo>
                  <a:cubicBezTo>
                    <a:pt x="117648" y="926825"/>
                    <a:pt x="88620" y="936748"/>
                    <a:pt x="93756" y="967563"/>
                  </a:cubicBezTo>
                  <a:cubicBezTo>
                    <a:pt x="95857" y="980168"/>
                    <a:pt x="107933" y="988828"/>
                    <a:pt x="115021" y="999461"/>
                  </a:cubicBezTo>
                  <a:cubicBezTo>
                    <a:pt x="104573" y="1002944"/>
                    <a:pt x="54171" y="1016634"/>
                    <a:pt x="51226" y="1031358"/>
                  </a:cubicBezTo>
                  <a:cubicBezTo>
                    <a:pt x="48720" y="1043889"/>
                    <a:pt x="65403" y="1052623"/>
                    <a:pt x="72491" y="1063256"/>
                  </a:cubicBezTo>
                  <a:cubicBezTo>
                    <a:pt x="68947" y="1073889"/>
                    <a:pt x="68860" y="1086402"/>
                    <a:pt x="61858" y="1095154"/>
                  </a:cubicBezTo>
                  <a:cubicBezTo>
                    <a:pt x="41290" y="1120863"/>
                    <a:pt x="0" y="1108209"/>
                    <a:pt x="40593" y="1158949"/>
                  </a:cubicBezTo>
                  <a:cubicBezTo>
                    <a:pt x="47595" y="1167701"/>
                    <a:pt x="61858" y="1166038"/>
                    <a:pt x="72491" y="1169582"/>
                  </a:cubicBezTo>
                  <a:cubicBezTo>
                    <a:pt x="65403" y="1180214"/>
                    <a:pt x="61204" y="1193496"/>
                    <a:pt x="51226" y="1201479"/>
                  </a:cubicBezTo>
                  <a:cubicBezTo>
                    <a:pt x="42474" y="1208480"/>
                    <a:pt x="19328" y="1212112"/>
                    <a:pt x="19328" y="121211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48" name="Line 182"/>
          <p:cNvSpPr>
            <a:spLocks noChangeShapeType="1"/>
          </p:cNvSpPr>
          <p:nvPr/>
        </p:nvSpPr>
        <p:spPr bwMode="auto">
          <a:xfrm flipH="1" flipV="1">
            <a:off x="3130024" y="3009350"/>
            <a:ext cx="0" cy="2540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9" name="TextBox 50"/>
          <p:cNvSpPr txBox="1">
            <a:spLocks noChangeArrowheads="1"/>
          </p:cNvSpPr>
          <p:nvPr/>
        </p:nvSpPr>
        <p:spPr bwMode="auto">
          <a:xfrm>
            <a:off x="2286000" y="3276600"/>
            <a:ext cx="12400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1200" dirty="0" smtClean="0">
                <a:solidFill>
                  <a:srgbClr val="FF0000"/>
                </a:solidFill>
              </a:rPr>
              <a:t>Telescope pupil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TextBox 50"/>
          <p:cNvSpPr txBox="1">
            <a:spLocks noChangeArrowheads="1"/>
          </p:cNvSpPr>
          <p:nvPr/>
        </p:nvSpPr>
        <p:spPr bwMode="auto">
          <a:xfrm>
            <a:off x="5110705" y="3313631"/>
            <a:ext cx="12827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1200" dirty="0" smtClean="0">
                <a:solidFill>
                  <a:srgbClr val="FF0000"/>
                </a:solidFill>
              </a:rPr>
              <a:t>Resulting image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1" name="Line 165"/>
          <p:cNvSpPr>
            <a:spLocks noChangeShapeType="1"/>
          </p:cNvSpPr>
          <p:nvPr/>
        </p:nvSpPr>
        <p:spPr bwMode="auto">
          <a:xfrm>
            <a:off x="3647508" y="3452131"/>
            <a:ext cx="146319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13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5890316" cy="1143000"/>
          </a:xfrm>
          <a:ln/>
        </p:spPr>
        <p:txBody>
          <a:bodyPr>
            <a:normAutofit fontScale="90000"/>
          </a:bodyPr>
          <a:lstStyle/>
          <a:p>
            <a:r>
              <a:rPr lang="fr-FR" dirty="0" smtClean="0"/>
              <a:t>Adaptive </a:t>
            </a:r>
            <a:r>
              <a:rPr lang="fr-FR" dirty="0" err="1" smtClean="0"/>
              <a:t>Optics</a:t>
            </a:r>
            <a:r>
              <a:rPr lang="fr-FR" dirty="0" smtClean="0"/>
              <a:t> System for Turbulence </a:t>
            </a:r>
            <a:r>
              <a:rPr lang="fr-FR" dirty="0"/>
              <a:t>C</a:t>
            </a:r>
            <a:r>
              <a:rPr lang="fr-FR" dirty="0" smtClean="0"/>
              <a:t>orrection</a:t>
            </a:r>
            <a:endParaRPr lang="fr-FR" dirty="0"/>
          </a:p>
        </p:txBody>
      </p:sp>
      <p:sp>
        <p:nvSpPr>
          <p:cNvPr id="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BE0F-BDD8-F149-AF39-A0AA24E1D638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41056" name="closeloop.mpe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334000"/>
            <a:ext cx="2286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0995" name="Rectangle 1027"/>
          <p:cNvSpPr>
            <a:spLocks noChangeArrowheads="1"/>
          </p:cNvSpPr>
          <p:nvPr/>
        </p:nvSpPr>
        <p:spPr bwMode="auto">
          <a:xfrm>
            <a:off x="152400" y="1524000"/>
            <a:ext cx="8839200" cy="5181600"/>
          </a:xfrm>
          <a:prstGeom prst="rect">
            <a:avLst/>
          </a:prstGeom>
          <a:solidFill>
            <a:srgbClr val="E1F4FF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 defTabSz="457200"/>
            <a:endParaRPr lang="fr-FR" sz="2400">
              <a:solidFill>
                <a:prstClr val="black"/>
              </a:solidFill>
              <a:latin typeface="Times New Roman" charset="0"/>
            </a:endParaRPr>
          </a:p>
        </p:txBody>
      </p:sp>
      <p:grpSp>
        <p:nvGrpSpPr>
          <p:cNvPr id="340996" name="Group 1028"/>
          <p:cNvGrpSpPr>
            <a:grpSpLocks/>
          </p:cNvGrpSpPr>
          <p:nvPr/>
        </p:nvGrpSpPr>
        <p:grpSpPr bwMode="auto">
          <a:xfrm>
            <a:off x="307975" y="2776538"/>
            <a:ext cx="1597025" cy="2482850"/>
            <a:chOff x="194" y="1605"/>
            <a:chExt cx="1006" cy="1564"/>
          </a:xfrm>
        </p:grpSpPr>
        <p:sp>
          <p:nvSpPr>
            <p:cNvPr id="340997" name="Line 1029"/>
            <p:cNvSpPr>
              <a:spLocks noChangeShapeType="1"/>
            </p:cNvSpPr>
            <p:nvPr/>
          </p:nvSpPr>
          <p:spPr bwMode="auto">
            <a:xfrm rot="195589">
              <a:off x="194" y="1777"/>
              <a:ext cx="768" cy="1392"/>
            </a:xfrm>
            <a:prstGeom prst="line">
              <a:avLst/>
            </a:prstGeom>
            <a:noFill/>
            <a:ln w="3175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40998" name="Group 1030"/>
            <p:cNvGrpSpPr>
              <a:grpSpLocks/>
            </p:cNvGrpSpPr>
            <p:nvPr/>
          </p:nvGrpSpPr>
          <p:grpSpPr bwMode="auto">
            <a:xfrm>
              <a:off x="393" y="1746"/>
              <a:ext cx="711" cy="1278"/>
              <a:chOff x="393" y="1746"/>
              <a:chExt cx="711" cy="1278"/>
            </a:xfrm>
          </p:grpSpPr>
          <p:sp>
            <p:nvSpPr>
              <p:cNvPr id="340999" name="Line 1031"/>
              <p:cNvSpPr>
                <a:spLocks noChangeShapeType="1"/>
              </p:cNvSpPr>
              <p:nvPr/>
            </p:nvSpPr>
            <p:spPr bwMode="auto">
              <a:xfrm flipV="1">
                <a:off x="393" y="1746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0" name="Line 1032"/>
              <p:cNvSpPr>
                <a:spLocks noChangeShapeType="1"/>
              </p:cNvSpPr>
              <p:nvPr/>
            </p:nvSpPr>
            <p:spPr bwMode="auto">
              <a:xfrm flipV="1">
                <a:off x="480" y="1899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1" name="Line 1033"/>
              <p:cNvSpPr>
                <a:spLocks noChangeShapeType="1"/>
              </p:cNvSpPr>
              <p:nvPr/>
            </p:nvSpPr>
            <p:spPr bwMode="auto">
              <a:xfrm flipV="1">
                <a:off x="537" y="2064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2" name="Line 1034"/>
              <p:cNvSpPr>
                <a:spLocks noChangeShapeType="1"/>
              </p:cNvSpPr>
              <p:nvPr/>
            </p:nvSpPr>
            <p:spPr bwMode="auto">
              <a:xfrm flipV="1">
                <a:off x="642" y="2247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3" name="Line 1035"/>
              <p:cNvSpPr>
                <a:spLocks noChangeShapeType="1"/>
              </p:cNvSpPr>
              <p:nvPr/>
            </p:nvSpPr>
            <p:spPr bwMode="auto">
              <a:xfrm flipV="1">
                <a:off x="720" y="2400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4" name="Line 1036"/>
              <p:cNvSpPr>
                <a:spLocks noChangeShapeType="1"/>
              </p:cNvSpPr>
              <p:nvPr/>
            </p:nvSpPr>
            <p:spPr bwMode="auto">
              <a:xfrm flipV="1">
                <a:off x="816" y="2592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5" name="Line 1037"/>
              <p:cNvSpPr>
                <a:spLocks noChangeShapeType="1"/>
              </p:cNvSpPr>
              <p:nvPr/>
            </p:nvSpPr>
            <p:spPr bwMode="auto">
              <a:xfrm flipV="1">
                <a:off x="912" y="2784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6" name="Line 1038"/>
              <p:cNvSpPr>
                <a:spLocks noChangeShapeType="1"/>
              </p:cNvSpPr>
              <p:nvPr/>
            </p:nvSpPr>
            <p:spPr bwMode="auto">
              <a:xfrm flipV="1">
                <a:off x="960" y="2928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1007" name="Line 1039"/>
            <p:cNvSpPr>
              <a:spLocks noChangeShapeType="1"/>
            </p:cNvSpPr>
            <p:nvPr/>
          </p:nvSpPr>
          <p:spPr bwMode="auto">
            <a:xfrm>
              <a:off x="471" y="1605"/>
              <a:ext cx="729" cy="1515"/>
            </a:xfrm>
            <a:prstGeom prst="line">
              <a:avLst/>
            </a:prstGeom>
            <a:noFill/>
            <a:ln w="28575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08" name="Rectangle 1040"/>
          <p:cNvSpPr>
            <a:spLocks noChangeArrowheads="1"/>
          </p:cNvSpPr>
          <p:nvPr/>
        </p:nvSpPr>
        <p:spPr bwMode="auto">
          <a:xfrm>
            <a:off x="228600" y="2590800"/>
            <a:ext cx="2057400" cy="28956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endParaRPr lang="fr-FR" sz="2400">
              <a:solidFill>
                <a:prstClr val="black"/>
              </a:solidFill>
              <a:latin typeface="Times New Roman" charset="0"/>
            </a:endParaRPr>
          </a:p>
        </p:txBody>
      </p:sp>
      <p:sp>
        <p:nvSpPr>
          <p:cNvPr id="341009" name="Freeform 1041"/>
          <p:cNvSpPr>
            <a:spLocks/>
          </p:cNvSpPr>
          <p:nvPr/>
        </p:nvSpPr>
        <p:spPr bwMode="auto">
          <a:xfrm rot="5388073">
            <a:off x="5356225" y="35591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0" name="Rectangle 1042"/>
          <p:cNvSpPr>
            <a:spLocks noChangeArrowheads="1"/>
          </p:cNvSpPr>
          <p:nvPr/>
        </p:nvSpPr>
        <p:spPr bwMode="auto">
          <a:xfrm>
            <a:off x="6324600" y="2362200"/>
            <a:ext cx="685800" cy="28194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1" name="Freeform 1043"/>
          <p:cNvSpPr>
            <a:spLocks/>
          </p:cNvSpPr>
          <p:nvPr/>
        </p:nvSpPr>
        <p:spPr bwMode="auto">
          <a:xfrm rot="5413859">
            <a:off x="2765425" y="34829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2" name="Rectangle 1044"/>
          <p:cNvSpPr>
            <a:spLocks noChangeArrowheads="1"/>
          </p:cNvSpPr>
          <p:nvPr/>
        </p:nvSpPr>
        <p:spPr bwMode="auto">
          <a:xfrm>
            <a:off x="3733800" y="2286000"/>
            <a:ext cx="685800" cy="28194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5" name="Freeform 1047"/>
          <p:cNvSpPr>
            <a:spLocks/>
          </p:cNvSpPr>
          <p:nvPr/>
        </p:nvSpPr>
        <p:spPr bwMode="auto">
          <a:xfrm rot="3991685">
            <a:off x="1546225" y="27971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6" name="Freeform 1048"/>
          <p:cNvSpPr>
            <a:spLocks/>
          </p:cNvSpPr>
          <p:nvPr/>
        </p:nvSpPr>
        <p:spPr bwMode="auto">
          <a:xfrm rot="5576254">
            <a:off x="5448300" y="3695700"/>
            <a:ext cx="2590800" cy="228600"/>
          </a:xfrm>
          <a:custGeom>
            <a:avLst/>
            <a:gdLst>
              <a:gd name="T0" fmla="*/ 0 w 2112"/>
              <a:gd name="T1" fmla="*/ 104 h 152"/>
              <a:gd name="T2" fmla="*/ 240 w 2112"/>
              <a:gd name="T3" fmla="*/ 104 h 152"/>
              <a:gd name="T4" fmla="*/ 384 w 2112"/>
              <a:gd name="T5" fmla="*/ 152 h 152"/>
              <a:gd name="T6" fmla="*/ 480 w 2112"/>
              <a:gd name="T7" fmla="*/ 104 h 152"/>
              <a:gd name="T8" fmla="*/ 624 w 2112"/>
              <a:gd name="T9" fmla="*/ 152 h 152"/>
              <a:gd name="T10" fmla="*/ 720 w 2112"/>
              <a:gd name="T11" fmla="*/ 104 h 152"/>
              <a:gd name="T12" fmla="*/ 864 w 2112"/>
              <a:gd name="T13" fmla="*/ 104 h 152"/>
              <a:gd name="T14" fmla="*/ 960 w 2112"/>
              <a:gd name="T15" fmla="*/ 56 h 152"/>
              <a:gd name="T16" fmla="*/ 1008 w 2112"/>
              <a:gd name="T17" fmla="*/ 104 h 152"/>
              <a:gd name="T18" fmla="*/ 1296 w 2112"/>
              <a:gd name="T19" fmla="*/ 104 h 152"/>
              <a:gd name="T20" fmla="*/ 1344 w 2112"/>
              <a:gd name="T21" fmla="*/ 56 h 152"/>
              <a:gd name="T22" fmla="*/ 1440 w 2112"/>
              <a:gd name="T23" fmla="*/ 104 h 152"/>
              <a:gd name="T24" fmla="*/ 1680 w 2112"/>
              <a:gd name="T25" fmla="*/ 104 h 152"/>
              <a:gd name="T26" fmla="*/ 1776 w 2112"/>
              <a:gd name="T27" fmla="*/ 8 h 152"/>
              <a:gd name="T28" fmla="*/ 1872 w 2112"/>
              <a:gd name="T29" fmla="*/ 56 h 152"/>
              <a:gd name="T30" fmla="*/ 2112 w 2112"/>
              <a:gd name="T31" fmla="*/ 5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12" h="152">
                <a:moveTo>
                  <a:pt x="0" y="104"/>
                </a:moveTo>
                <a:cubicBezTo>
                  <a:pt x="88" y="100"/>
                  <a:pt x="176" y="96"/>
                  <a:pt x="240" y="104"/>
                </a:cubicBezTo>
                <a:cubicBezTo>
                  <a:pt x="304" y="112"/>
                  <a:pt x="344" y="152"/>
                  <a:pt x="384" y="152"/>
                </a:cubicBezTo>
                <a:cubicBezTo>
                  <a:pt x="424" y="152"/>
                  <a:pt x="440" y="104"/>
                  <a:pt x="480" y="104"/>
                </a:cubicBezTo>
                <a:cubicBezTo>
                  <a:pt x="520" y="104"/>
                  <a:pt x="584" y="152"/>
                  <a:pt x="624" y="152"/>
                </a:cubicBezTo>
                <a:cubicBezTo>
                  <a:pt x="664" y="152"/>
                  <a:pt x="680" y="112"/>
                  <a:pt x="720" y="104"/>
                </a:cubicBezTo>
                <a:cubicBezTo>
                  <a:pt x="760" y="96"/>
                  <a:pt x="824" y="112"/>
                  <a:pt x="864" y="104"/>
                </a:cubicBezTo>
                <a:cubicBezTo>
                  <a:pt x="904" y="96"/>
                  <a:pt x="936" y="56"/>
                  <a:pt x="960" y="56"/>
                </a:cubicBezTo>
                <a:cubicBezTo>
                  <a:pt x="984" y="56"/>
                  <a:pt x="952" y="96"/>
                  <a:pt x="1008" y="104"/>
                </a:cubicBezTo>
                <a:cubicBezTo>
                  <a:pt x="1064" y="112"/>
                  <a:pt x="1240" y="112"/>
                  <a:pt x="1296" y="104"/>
                </a:cubicBezTo>
                <a:cubicBezTo>
                  <a:pt x="1352" y="96"/>
                  <a:pt x="1320" y="56"/>
                  <a:pt x="1344" y="56"/>
                </a:cubicBezTo>
                <a:cubicBezTo>
                  <a:pt x="1368" y="56"/>
                  <a:pt x="1384" y="96"/>
                  <a:pt x="1440" y="104"/>
                </a:cubicBezTo>
                <a:cubicBezTo>
                  <a:pt x="1496" y="112"/>
                  <a:pt x="1624" y="120"/>
                  <a:pt x="1680" y="104"/>
                </a:cubicBezTo>
                <a:cubicBezTo>
                  <a:pt x="1736" y="88"/>
                  <a:pt x="1744" y="16"/>
                  <a:pt x="1776" y="8"/>
                </a:cubicBezTo>
                <a:cubicBezTo>
                  <a:pt x="1808" y="0"/>
                  <a:pt x="1816" y="48"/>
                  <a:pt x="1872" y="56"/>
                </a:cubicBezTo>
                <a:cubicBezTo>
                  <a:pt x="1928" y="64"/>
                  <a:pt x="2072" y="56"/>
                  <a:pt x="2112" y="56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1017" name="Group 1049"/>
          <p:cNvGrpSpPr>
            <a:grpSpLocks/>
          </p:cNvGrpSpPr>
          <p:nvPr/>
        </p:nvGrpSpPr>
        <p:grpSpPr bwMode="auto">
          <a:xfrm>
            <a:off x="1047750" y="2362200"/>
            <a:ext cx="1924050" cy="1981200"/>
            <a:chOff x="660" y="1344"/>
            <a:chExt cx="1212" cy="1248"/>
          </a:xfrm>
        </p:grpSpPr>
        <p:sp>
          <p:nvSpPr>
            <p:cNvPr id="341018" name="Line 1050"/>
            <p:cNvSpPr>
              <a:spLocks noChangeShapeType="1"/>
            </p:cNvSpPr>
            <p:nvPr/>
          </p:nvSpPr>
          <p:spPr bwMode="auto">
            <a:xfrm flipH="1">
              <a:off x="823" y="1680"/>
              <a:ext cx="857" cy="561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19" name="Line 1051"/>
            <p:cNvSpPr>
              <a:spLocks noChangeShapeType="1"/>
            </p:cNvSpPr>
            <p:nvPr/>
          </p:nvSpPr>
          <p:spPr bwMode="auto">
            <a:xfrm flipH="1">
              <a:off x="660" y="1344"/>
              <a:ext cx="876" cy="564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0" name="Line 1052"/>
            <p:cNvSpPr>
              <a:spLocks noChangeShapeType="1"/>
            </p:cNvSpPr>
            <p:nvPr/>
          </p:nvSpPr>
          <p:spPr bwMode="auto">
            <a:xfrm flipH="1">
              <a:off x="924" y="2016"/>
              <a:ext cx="948" cy="576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1021" name="Group 1053"/>
          <p:cNvGrpSpPr>
            <a:grpSpLocks/>
          </p:cNvGrpSpPr>
          <p:nvPr/>
        </p:nvGrpSpPr>
        <p:grpSpPr bwMode="auto">
          <a:xfrm>
            <a:off x="1066800" y="3276600"/>
            <a:ext cx="6019800" cy="1066800"/>
            <a:chOff x="672" y="1920"/>
            <a:chExt cx="3552" cy="672"/>
          </a:xfrm>
        </p:grpSpPr>
        <p:sp>
          <p:nvSpPr>
            <p:cNvPr id="341022" name="Line 1054"/>
            <p:cNvSpPr>
              <a:spLocks noChangeShapeType="1"/>
            </p:cNvSpPr>
            <p:nvPr/>
          </p:nvSpPr>
          <p:spPr bwMode="auto">
            <a:xfrm>
              <a:off x="960" y="2592"/>
              <a:ext cx="3216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3" name="Line 1055"/>
            <p:cNvSpPr>
              <a:spLocks noChangeShapeType="1"/>
            </p:cNvSpPr>
            <p:nvPr/>
          </p:nvSpPr>
          <p:spPr bwMode="auto">
            <a:xfrm>
              <a:off x="672" y="1920"/>
              <a:ext cx="3504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4" name="Line 1056"/>
            <p:cNvSpPr>
              <a:spLocks noChangeShapeType="1"/>
            </p:cNvSpPr>
            <p:nvPr/>
          </p:nvSpPr>
          <p:spPr bwMode="auto">
            <a:xfrm>
              <a:off x="816" y="2256"/>
              <a:ext cx="3408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25" name="Line 1057"/>
          <p:cNvSpPr>
            <a:spLocks noChangeShapeType="1"/>
          </p:cNvSpPr>
          <p:nvPr/>
        </p:nvSpPr>
        <p:spPr bwMode="auto">
          <a:xfrm>
            <a:off x="4724400" y="2667000"/>
            <a:ext cx="1752600" cy="2209800"/>
          </a:xfrm>
          <a:prstGeom prst="line">
            <a:avLst/>
          </a:prstGeom>
          <a:noFill/>
          <a:ln w="2222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1026" name="Group 1058"/>
          <p:cNvGrpSpPr>
            <a:grpSpLocks/>
          </p:cNvGrpSpPr>
          <p:nvPr/>
        </p:nvGrpSpPr>
        <p:grpSpPr bwMode="auto">
          <a:xfrm>
            <a:off x="5181600" y="3276600"/>
            <a:ext cx="866775" cy="2209800"/>
            <a:chOff x="3264" y="1920"/>
            <a:chExt cx="546" cy="1392"/>
          </a:xfrm>
        </p:grpSpPr>
        <p:sp>
          <p:nvSpPr>
            <p:cNvPr id="341027" name="Line 1059"/>
            <p:cNvSpPr>
              <a:spLocks noChangeShapeType="1"/>
            </p:cNvSpPr>
            <p:nvPr/>
          </p:nvSpPr>
          <p:spPr bwMode="auto">
            <a:xfrm>
              <a:off x="3264" y="1920"/>
              <a:ext cx="0" cy="139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8" name="Line 1060"/>
            <p:cNvSpPr>
              <a:spLocks noChangeShapeType="1"/>
            </p:cNvSpPr>
            <p:nvPr/>
          </p:nvSpPr>
          <p:spPr bwMode="auto">
            <a:xfrm>
              <a:off x="3552" y="2256"/>
              <a:ext cx="0" cy="1056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9" name="Line 1061"/>
            <p:cNvSpPr>
              <a:spLocks noChangeShapeType="1"/>
            </p:cNvSpPr>
            <p:nvPr/>
          </p:nvSpPr>
          <p:spPr bwMode="auto">
            <a:xfrm>
              <a:off x="3810" y="2592"/>
              <a:ext cx="0" cy="72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30" name="Rectangle 1062"/>
          <p:cNvSpPr>
            <a:spLocks noChangeArrowheads="1"/>
          </p:cNvSpPr>
          <p:nvPr/>
        </p:nvSpPr>
        <p:spPr bwMode="auto">
          <a:xfrm>
            <a:off x="4876800" y="5486400"/>
            <a:ext cx="1600200" cy="914400"/>
          </a:xfrm>
          <a:prstGeom prst="rect">
            <a:avLst/>
          </a:prstGeom>
          <a:solidFill>
            <a:srgbClr val="003300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r>
              <a:rPr lang="fr-F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WFS</a:t>
            </a:r>
          </a:p>
        </p:txBody>
      </p:sp>
      <p:grpSp>
        <p:nvGrpSpPr>
          <p:cNvPr id="341031" name="Group 1063"/>
          <p:cNvGrpSpPr>
            <a:grpSpLocks/>
          </p:cNvGrpSpPr>
          <p:nvPr/>
        </p:nvGrpSpPr>
        <p:grpSpPr bwMode="auto">
          <a:xfrm>
            <a:off x="2013671" y="5715000"/>
            <a:ext cx="2863129" cy="457200"/>
            <a:chOff x="738" y="3600"/>
            <a:chExt cx="2334" cy="288"/>
          </a:xfrm>
        </p:grpSpPr>
        <p:sp>
          <p:nvSpPr>
            <p:cNvPr id="341032" name="Line 1064"/>
            <p:cNvSpPr>
              <a:spLocks noChangeShapeType="1"/>
            </p:cNvSpPr>
            <p:nvPr/>
          </p:nvSpPr>
          <p:spPr bwMode="auto">
            <a:xfrm flipH="1">
              <a:off x="960" y="3888"/>
              <a:ext cx="2112" cy="0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33" name="Line 1065"/>
            <p:cNvSpPr>
              <a:spLocks noChangeShapeType="1"/>
            </p:cNvSpPr>
            <p:nvPr/>
          </p:nvSpPr>
          <p:spPr bwMode="auto">
            <a:xfrm flipH="1">
              <a:off x="738" y="3888"/>
              <a:ext cx="222" cy="0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34" name="Text Box 1066"/>
            <p:cNvSpPr txBox="1">
              <a:spLocks noChangeArrowheads="1"/>
            </p:cNvSpPr>
            <p:nvPr/>
          </p:nvSpPr>
          <p:spPr bwMode="auto">
            <a:xfrm>
              <a:off x="1460" y="3600"/>
              <a:ext cx="8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457200"/>
              <a:r>
                <a:rPr lang="fr-FR" sz="2400" dirty="0">
                  <a:solidFill>
                    <a:srgbClr val="003300"/>
                  </a:solidFill>
                  <a:latin typeface="Times New Roman" charset="0"/>
                </a:rPr>
                <a:t>Feedback</a:t>
              </a:r>
            </a:p>
          </p:txBody>
        </p:sp>
      </p:grpSp>
      <p:grpSp>
        <p:nvGrpSpPr>
          <p:cNvPr id="341035" name="Group 1067"/>
          <p:cNvGrpSpPr>
            <a:grpSpLocks/>
          </p:cNvGrpSpPr>
          <p:nvPr/>
        </p:nvGrpSpPr>
        <p:grpSpPr bwMode="auto">
          <a:xfrm>
            <a:off x="366713" y="2619375"/>
            <a:ext cx="1566862" cy="2743200"/>
            <a:chOff x="231" y="1488"/>
            <a:chExt cx="987" cy="1728"/>
          </a:xfrm>
        </p:grpSpPr>
        <p:sp>
          <p:nvSpPr>
            <p:cNvPr id="341036" name="Freeform 1068"/>
            <p:cNvSpPr>
              <a:spLocks/>
            </p:cNvSpPr>
            <p:nvPr/>
          </p:nvSpPr>
          <p:spPr bwMode="auto">
            <a:xfrm rot="-7011974" flipH="1" flipV="1">
              <a:off x="48" y="2160"/>
              <a:ext cx="1632" cy="288"/>
            </a:xfrm>
            <a:custGeom>
              <a:avLst/>
              <a:gdLst>
                <a:gd name="T0" fmla="*/ 0 w 2208"/>
                <a:gd name="T1" fmla="*/ 0 h 384"/>
                <a:gd name="T2" fmla="*/ 432 w 2208"/>
                <a:gd name="T3" fmla="*/ 192 h 384"/>
                <a:gd name="T4" fmla="*/ 768 w 2208"/>
                <a:gd name="T5" fmla="*/ 192 h 384"/>
                <a:gd name="T6" fmla="*/ 1056 w 2208"/>
                <a:gd name="T7" fmla="*/ 240 h 384"/>
                <a:gd name="T8" fmla="*/ 1248 w 2208"/>
                <a:gd name="T9" fmla="*/ 384 h 384"/>
                <a:gd name="T10" fmla="*/ 1584 w 2208"/>
                <a:gd name="T11" fmla="*/ 240 h 384"/>
                <a:gd name="T12" fmla="*/ 1872 w 2208"/>
                <a:gd name="T13" fmla="*/ 144 h 384"/>
                <a:gd name="T14" fmla="*/ 2208 w 2208"/>
                <a:gd name="T15" fmla="*/ 4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8" h="384">
                  <a:moveTo>
                    <a:pt x="0" y="0"/>
                  </a:moveTo>
                  <a:cubicBezTo>
                    <a:pt x="152" y="80"/>
                    <a:pt x="304" y="160"/>
                    <a:pt x="432" y="192"/>
                  </a:cubicBezTo>
                  <a:cubicBezTo>
                    <a:pt x="560" y="224"/>
                    <a:pt x="664" y="184"/>
                    <a:pt x="768" y="192"/>
                  </a:cubicBezTo>
                  <a:cubicBezTo>
                    <a:pt x="872" y="200"/>
                    <a:pt x="976" y="208"/>
                    <a:pt x="1056" y="240"/>
                  </a:cubicBezTo>
                  <a:cubicBezTo>
                    <a:pt x="1136" y="272"/>
                    <a:pt x="1160" y="384"/>
                    <a:pt x="1248" y="384"/>
                  </a:cubicBezTo>
                  <a:cubicBezTo>
                    <a:pt x="1336" y="384"/>
                    <a:pt x="1480" y="280"/>
                    <a:pt x="1584" y="240"/>
                  </a:cubicBezTo>
                  <a:cubicBezTo>
                    <a:pt x="1688" y="200"/>
                    <a:pt x="1768" y="176"/>
                    <a:pt x="1872" y="144"/>
                  </a:cubicBezTo>
                  <a:cubicBezTo>
                    <a:pt x="1976" y="112"/>
                    <a:pt x="2152" y="64"/>
                    <a:pt x="2208" y="48"/>
                  </a:cubicBezTo>
                </a:path>
              </a:pathLst>
            </a:custGeom>
            <a:noFill/>
            <a:ln w="28575" cap="flat" cmpd="sng">
              <a:solidFill>
                <a:srgbClr val="5F5F5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41037" name="Group 1069"/>
            <p:cNvGrpSpPr>
              <a:grpSpLocks/>
            </p:cNvGrpSpPr>
            <p:nvPr/>
          </p:nvGrpSpPr>
          <p:grpSpPr bwMode="auto">
            <a:xfrm>
              <a:off x="384" y="1680"/>
              <a:ext cx="834" cy="1392"/>
              <a:chOff x="384" y="1680"/>
              <a:chExt cx="834" cy="1392"/>
            </a:xfrm>
          </p:grpSpPr>
          <p:sp>
            <p:nvSpPr>
              <p:cNvPr id="341038" name="Line 1070"/>
              <p:cNvSpPr>
                <a:spLocks noChangeShapeType="1"/>
              </p:cNvSpPr>
              <p:nvPr/>
            </p:nvSpPr>
            <p:spPr bwMode="auto">
              <a:xfrm rot="641614" flipV="1">
                <a:off x="978" y="2871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39" name="Line 1071"/>
              <p:cNvSpPr>
                <a:spLocks noChangeShapeType="1"/>
              </p:cNvSpPr>
              <p:nvPr/>
            </p:nvSpPr>
            <p:spPr bwMode="auto">
              <a:xfrm rot="641614" flipV="1">
                <a:off x="480" y="2016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0" name="Line 1072"/>
              <p:cNvSpPr>
                <a:spLocks noChangeShapeType="1"/>
              </p:cNvSpPr>
              <p:nvPr/>
            </p:nvSpPr>
            <p:spPr bwMode="auto">
              <a:xfrm rot="641614" flipV="1">
                <a:off x="384" y="1680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1" name="Line 1073"/>
              <p:cNvSpPr>
                <a:spLocks noChangeShapeType="1"/>
              </p:cNvSpPr>
              <p:nvPr/>
            </p:nvSpPr>
            <p:spPr bwMode="auto">
              <a:xfrm rot="641614" flipV="1">
                <a:off x="384" y="1872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2" name="Line 1074"/>
              <p:cNvSpPr>
                <a:spLocks noChangeShapeType="1"/>
              </p:cNvSpPr>
              <p:nvPr/>
            </p:nvSpPr>
            <p:spPr bwMode="auto">
              <a:xfrm rot="641614" flipV="1">
                <a:off x="720" y="2592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3" name="Line 1075"/>
              <p:cNvSpPr>
                <a:spLocks noChangeShapeType="1"/>
              </p:cNvSpPr>
              <p:nvPr/>
            </p:nvSpPr>
            <p:spPr bwMode="auto">
              <a:xfrm rot="641614" flipV="1">
                <a:off x="864" y="2727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4" name="Line 1076"/>
              <p:cNvSpPr>
                <a:spLocks noChangeShapeType="1"/>
              </p:cNvSpPr>
              <p:nvPr/>
            </p:nvSpPr>
            <p:spPr bwMode="auto">
              <a:xfrm rot="641614" flipV="1">
                <a:off x="576" y="2208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5" name="Line 1077"/>
              <p:cNvSpPr>
                <a:spLocks noChangeShapeType="1"/>
              </p:cNvSpPr>
              <p:nvPr/>
            </p:nvSpPr>
            <p:spPr bwMode="auto">
              <a:xfrm rot="641614" flipV="1">
                <a:off x="580" y="2443"/>
                <a:ext cx="201" cy="15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1046" name="Line 1078"/>
            <p:cNvSpPr>
              <a:spLocks noChangeShapeType="1"/>
            </p:cNvSpPr>
            <p:nvPr/>
          </p:nvSpPr>
          <p:spPr bwMode="auto">
            <a:xfrm>
              <a:off x="231" y="1728"/>
              <a:ext cx="720" cy="1488"/>
            </a:xfrm>
            <a:prstGeom prst="line">
              <a:avLst/>
            </a:prstGeom>
            <a:noFill/>
            <a:ln w="3048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47" name="Rectangle 1079"/>
          <p:cNvSpPr>
            <a:spLocks noChangeArrowheads="1"/>
          </p:cNvSpPr>
          <p:nvPr/>
        </p:nvSpPr>
        <p:spPr bwMode="auto">
          <a:xfrm>
            <a:off x="7086600" y="3124200"/>
            <a:ext cx="1676400" cy="129540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r>
              <a:rPr lang="fr-FR" sz="2400">
                <a:solidFill>
                  <a:prstClr val="black"/>
                </a:solidFill>
                <a:latin typeface="Times New Roman" charset="0"/>
              </a:rPr>
              <a:t>Imager</a:t>
            </a:r>
          </a:p>
        </p:txBody>
      </p:sp>
      <p:sp>
        <p:nvSpPr>
          <p:cNvPr id="341048" name="Freeform 1080"/>
          <p:cNvSpPr>
            <a:spLocks/>
          </p:cNvSpPr>
          <p:nvPr/>
        </p:nvSpPr>
        <p:spPr bwMode="auto">
          <a:xfrm rot="5576254">
            <a:off x="2857500" y="3619500"/>
            <a:ext cx="2590800" cy="228600"/>
          </a:xfrm>
          <a:custGeom>
            <a:avLst/>
            <a:gdLst>
              <a:gd name="T0" fmla="*/ 0 w 2112"/>
              <a:gd name="T1" fmla="*/ 104 h 152"/>
              <a:gd name="T2" fmla="*/ 240 w 2112"/>
              <a:gd name="T3" fmla="*/ 104 h 152"/>
              <a:gd name="T4" fmla="*/ 384 w 2112"/>
              <a:gd name="T5" fmla="*/ 152 h 152"/>
              <a:gd name="T6" fmla="*/ 480 w 2112"/>
              <a:gd name="T7" fmla="*/ 104 h 152"/>
              <a:gd name="T8" fmla="*/ 624 w 2112"/>
              <a:gd name="T9" fmla="*/ 152 h 152"/>
              <a:gd name="T10" fmla="*/ 720 w 2112"/>
              <a:gd name="T11" fmla="*/ 104 h 152"/>
              <a:gd name="T12" fmla="*/ 864 w 2112"/>
              <a:gd name="T13" fmla="*/ 104 h 152"/>
              <a:gd name="T14" fmla="*/ 960 w 2112"/>
              <a:gd name="T15" fmla="*/ 56 h 152"/>
              <a:gd name="T16" fmla="*/ 1008 w 2112"/>
              <a:gd name="T17" fmla="*/ 104 h 152"/>
              <a:gd name="T18" fmla="*/ 1296 w 2112"/>
              <a:gd name="T19" fmla="*/ 104 h 152"/>
              <a:gd name="T20" fmla="*/ 1344 w 2112"/>
              <a:gd name="T21" fmla="*/ 56 h 152"/>
              <a:gd name="T22" fmla="*/ 1440 w 2112"/>
              <a:gd name="T23" fmla="*/ 104 h 152"/>
              <a:gd name="T24" fmla="*/ 1680 w 2112"/>
              <a:gd name="T25" fmla="*/ 104 h 152"/>
              <a:gd name="T26" fmla="*/ 1776 w 2112"/>
              <a:gd name="T27" fmla="*/ 8 h 152"/>
              <a:gd name="T28" fmla="*/ 1872 w 2112"/>
              <a:gd name="T29" fmla="*/ 56 h 152"/>
              <a:gd name="T30" fmla="*/ 2112 w 2112"/>
              <a:gd name="T31" fmla="*/ 5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12" h="152">
                <a:moveTo>
                  <a:pt x="0" y="104"/>
                </a:moveTo>
                <a:cubicBezTo>
                  <a:pt x="88" y="100"/>
                  <a:pt x="176" y="96"/>
                  <a:pt x="240" y="104"/>
                </a:cubicBezTo>
                <a:cubicBezTo>
                  <a:pt x="304" y="112"/>
                  <a:pt x="344" y="152"/>
                  <a:pt x="384" y="152"/>
                </a:cubicBezTo>
                <a:cubicBezTo>
                  <a:pt x="424" y="152"/>
                  <a:pt x="440" y="104"/>
                  <a:pt x="480" y="104"/>
                </a:cubicBezTo>
                <a:cubicBezTo>
                  <a:pt x="520" y="104"/>
                  <a:pt x="584" y="152"/>
                  <a:pt x="624" y="152"/>
                </a:cubicBezTo>
                <a:cubicBezTo>
                  <a:pt x="664" y="152"/>
                  <a:pt x="680" y="112"/>
                  <a:pt x="720" y="104"/>
                </a:cubicBezTo>
                <a:cubicBezTo>
                  <a:pt x="760" y="96"/>
                  <a:pt x="824" y="112"/>
                  <a:pt x="864" y="104"/>
                </a:cubicBezTo>
                <a:cubicBezTo>
                  <a:pt x="904" y="96"/>
                  <a:pt x="936" y="56"/>
                  <a:pt x="960" y="56"/>
                </a:cubicBezTo>
                <a:cubicBezTo>
                  <a:pt x="984" y="56"/>
                  <a:pt x="952" y="96"/>
                  <a:pt x="1008" y="104"/>
                </a:cubicBezTo>
                <a:cubicBezTo>
                  <a:pt x="1064" y="112"/>
                  <a:pt x="1240" y="112"/>
                  <a:pt x="1296" y="104"/>
                </a:cubicBezTo>
                <a:cubicBezTo>
                  <a:pt x="1352" y="96"/>
                  <a:pt x="1320" y="56"/>
                  <a:pt x="1344" y="56"/>
                </a:cubicBezTo>
                <a:cubicBezTo>
                  <a:pt x="1368" y="56"/>
                  <a:pt x="1384" y="96"/>
                  <a:pt x="1440" y="104"/>
                </a:cubicBezTo>
                <a:cubicBezTo>
                  <a:pt x="1496" y="112"/>
                  <a:pt x="1624" y="120"/>
                  <a:pt x="1680" y="104"/>
                </a:cubicBezTo>
                <a:cubicBezTo>
                  <a:pt x="1736" y="88"/>
                  <a:pt x="1744" y="16"/>
                  <a:pt x="1776" y="8"/>
                </a:cubicBezTo>
                <a:cubicBezTo>
                  <a:pt x="1808" y="0"/>
                  <a:pt x="1816" y="48"/>
                  <a:pt x="1872" y="56"/>
                </a:cubicBezTo>
                <a:cubicBezTo>
                  <a:pt x="1928" y="64"/>
                  <a:pt x="2072" y="56"/>
                  <a:pt x="2112" y="56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49" name="Text Box 1081"/>
          <p:cNvSpPr txBox="1">
            <a:spLocks noChangeArrowheads="1"/>
          </p:cNvSpPr>
          <p:nvPr/>
        </p:nvSpPr>
        <p:spPr bwMode="auto">
          <a:xfrm>
            <a:off x="304800" y="4495800"/>
            <a:ext cx="69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DM</a:t>
            </a:r>
          </a:p>
        </p:txBody>
      </p:sp>
      <p:sp>
        <p:nvSpPr>
          <p:cNvPr id="341050" name="Text Box 1082"/>
          <p:cNvSpPr txBox="1">
            <a:spLocks noChangeArrowheads="1"/>
          </p:cNvSpPr>
          <p:nvPr/>
        </p:nvSpPr>
        <p:spPr bwMode="auto">
          <a:xfrm>
            <a:off x="1066800" y="1447800"/>
            <a:ext cx="287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Distorted wavefront </a:t>
            </a:r>
          </a:p>
        </p:txBody>
      </p:sp>
      <p:sp>
        <p:nvSpPr>
          <p:cNvPr id="341051" name="Text Box 1083"/>
          <p:cNvSpPr txBox="1">
            <a:spLocks noChangeArrowheads="1"/>
          </p:cNvSpPr>
          <p:nvPr/>
        </p:nvSpPr>
        <p:spPr bwMode="auto">
          <a:xfrm>
            <a:off x="5486400" y="2052638"/>
            <a:ext cx="290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Corrected wavefront</a:t>
            </a:r>
          </a:p>
        </p:txBody>
      </p:sp>
      <p:pic>
        <p:nvPicPr>
          <p:cNvPr id="341052" name="Picture 1084" descr="C:\Documents and Settings\sandrine\My Documents\work_files\SOAR_AO\Prototype\PS_tests\Test2\L3_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9116" y="5422900"/>
            <a:ext cx="9906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053" name="Picture 1085" descr="C:\Documents and Settings\sandrine\My Documents\work_files\SOAR_AO\Prototype\PS_tests\Test2\L3_3cor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5421312"/>
            <a:ext cx="990600" cy="97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4kMEMSquarter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13" y="5486400"/>
            <a:ext cx="1647147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3" descr="WFS2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877" y="5421312"/>
            <a:ext cx="990323" cy="99262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04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4105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341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056"/>
                  </p:tgtEl>
                </p:cond>
              </p:nextCondLst>
            </p:seq>
          </p:childTnLst>
        </p:cTn>
      </p:par>
    </p:tnLst>
    <p:bldLst>
      <p:bldP spid="341008" grpId="0" animBg="1" autoUpdateAnimBg="0"/>
      <p:bldP spid="341010" grpId="0" animBg="1"/>
      <p:bldP spid="341012" grpId="0" animBg="1"/>
      <p:bldP spid="341016" grpId="0" animBg="1"/>
      <p:bldP spid="34104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52488" y="425590"/>
            <a:ext cx="7410302" cy="774700"/>
          </a:xfrm>
          <a:ln/>
        </p:spPr>
        <p:txBody>
          <a:bodyPr>
            <a:normAutofit fontScale="90000"/>
          </a:bodyPr>
          <a:lstStyle/>
          <a:p>
            <a:r>
              <a:rPr lang="fr-FR" dirty="0" smtClean="0"/>
              <a:t>Image </a:t>
            </a:r>
            <a:r>
              <a:rPr lang="fr-FR" dirty="0" err="1" smtClean="0"/>
              <a:t>sharpening</a:t>
            </a:r>
            <a:r>
              <a:rPr lang="fr-FR" dirty="0" smtClean="0"/>
              <a:t> for slow </a:t>
            </a:r>
            <a:r>
              <a:rPr lang="fr-FR" dirty="0" err="1" smtClean="0"/>
              <a:t>changing</a:t>
            </a:r>
            <a:r>
              <a:rPr lang="fr-FR" dirty="0" smtClean="0"/>
              <a:t> aberrations</a:t>
            </a:r>
            <a:endParaRPr lang="fr-FR" dirty="0"/>
          </a:p>
        </p:txBody>
      </p:sp>
      <p:sp>
        <p:nvSpPr>
          <p:cNvPr id="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BE0F-BDD8-F149-AF39-A0AA24E1D638}" type="slidenum">
              <a:rPr lang="fr-FR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41056" name="closeloop.mpe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334000"/>
            <a:ext cx="2286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0995" name="Rectangle 1027"/>
          <p:cNvSpPr>
            <a:spLocks noChangeArrowheads="1"/>
          </p:cNvSpPr>
          <p:nvPr/>
        </p:nvSpPr>
        <p:spPr bwMode="auto">
          <a:xfrm>
            <a:off x="152400" y="1524000"/>
            <a:ext cx="8839200" cy="5181600"/>
          </a:xfrm>
          <a:prstGeom prst="rect">
            <a:avLst/>
          </a:prstGeom>
          <a:solidFill>
            <a:srgbClr val="E1F4FF"/>
          </a:solidFill>
          <a:ln w="9525">
            <a:solidFill>
              <a:srgbClr val="FFCCFF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pPr algn="ctr" defTabSz="457200"/>
            <a:endParaRPr lang="fr-FR" sz="2400">
              <a:solidFill>
                <a:prstClr val="black"/>
              </a:solidFill>
              <a:latin typeface="Times New Roman" charset="0"/>
            </a:endParaRPr>
          </a:p>
        </p:txBody>
      </p:sp>
      <p:grpSp>
        <p:nvGrpSpPr>
          <p:cNvPr id="340996" name="Group 1028"/>
          <p:cNvGrpSpPr>
            <a:grpSpLocks/>
          </p:cNvGrpSpPr>
          <p:nvPr/>
        </p:nvGrpSpPr>
        <p:grpSpPr bwMode="auto">
          <a:xfrm>
            <a:off x="307975" y="2776538"/>
            <a:ext cx="1597025" cy="2482850"/>
            <a:chOff x="194" y="1605"/>
            <a:chExt cx="1006" cy="1564"/>
          </a:xfrm>
        </p:grpSpPr>
        <p:sp>
          <p:nvSpPr>
            <p:cNvPr id="340997" name="Line 1029"/>
            <p:cNvSpPr>
              <a:spLocks noChangeShapeType="1"/>
            </p:cNvSpPr>
            <p:nvPr/>
          </p:nvSpPr>
          <p:spPr bwMode="auto">
            <a:xfrm rot="195589">
              <a:off x="194" y="1777"/>
              <a:ext cx="768" cy="1392"/>
            </a:xfrm>
            <a:prstGeom prst="line">
              <a:avLst/>
            </a:prstGeom>
            <a:noFill/>
            <a:ln w="3175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40998" name="Group 1030"/>
            <p:cNvGrpSpPr>
              <a:grpSpLocks/>
            </p:cNvGrpSpPr>
            <p:nvPr/>
          </p:nvGrpSpPr>
          <p:grpSpPr bwMode="auto">
            <a:xfrm>
              <a:off x="393" y="1746"/>
              <a:ext cx="711" cy="1278"/>
              <a:chOff x="393" y="1746"/>
              <a:chExt cx="711" cy="1278"/>
            </a:xfrm>
          </p:grpSpPr>
          <p:sp>
            <p:nvSpPr>
              <p:cNvPr id="340999" name="Line 1031"/>
              <p:cNvSpPr>
                <a:spLocks noChangeShapeType="1"/>
              </p:cNvSpPr>
              <p:nvPr/>
            </p:nvSpPr>
            <p:spPr bwMode="auto">
              <a:xfrm flipV="1">
                <a:off x="393" y="1746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0" name="Line 1032"/>
              <p:cNvSpPr>
                <a:spLocks noChangeShapeType="1"/>
              </p:cNvSpPr>
              <p:nvPr/>
            </p:nvSpPr>
            <p:spPr bwMode="auto">
              <a:xfrm flipV="1">
                <a:off x="480" y="1899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1" name="Line 1033"/>
              <p:cNvSpPr>
                <a:spLocks noChangeShapeType="1"/>
              </p:cNvSpPr>
              <p:nvPr/>
            </p:nvSpPr>
            <p:spPr bwMode="auto">
              <a:xfrm flipV="1">
                <a:off x="537" y="2064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2" name="Line 1034"/>
              <p:cNvSpPr>
                <a:spLocks noChangeShapeType="1"/>
              </p:cNvSpPr>
              <p:nvPr/>
            </p:nvSpPr>
            <p:spPr bwMode="auto">
              <a:xfrm flipV="1">
                <a:off x="642" y="2247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3" name="Line 1035"/>
              <p:cNvSpPr>
                <a:spLocks noChangeShapeType="1"/>
              </p:cNvSpPr>
              <p:nvPr/>
            </p:nvSpPr>
            <p:spPr bwMode="auto">
              <a:xfrm flipV="1">
                <a:off x="720" y="2400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4" name="Line 1036"/>
              <p:cNvSpPr>
                <a:spLocks noChangeShapeType="1"/>
              </p:cNvSpPr>
              <p:nvPr/>
            </p:nvSpPr>
            <p:spPr bwMode="auto">
              <a:xfrm flipV="1">
                <a:off x="816" y="2592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5" name="Line 1037"/>
              <p:cNvSpPr>
                <a:spLocks noChangeShapeType="1"/>
              </p:cNvSpPr>
              <p:nvPr/>
            </p:nvSpPr>
            <p:spPr bwMode="auto">
              <a:xfrm flipV="1">
                <a:off x="912" y="2784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06" name="Line 1038"/>
              <p:cNvSpPr>
                <a:spLocks noChangeShapeType="1"/>
              </p:cNvSpPr>
              <p:nvPr/>
            </p:nvSpPr>
            <p:spPr bwMode="auto">
              <a:xfrm flipV="1">
                <a:off x="960" y="2928"/>
                <a:ext cx="144" cy="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1007" name="Line 1039"/>
            <p:cNvSpPr>
              <a:spLocks noChangeShapeType="1"/>
            </p:cNvSpPr>
            <p:nvPr/>
          </p:nvSpPr>
          <p:spPr bwMode="auto">
            <a:xfrm>
              <a:off x="471" y="1605"/>
              <a:ext cx="729" cy="1515"/>
            </a:xfrm>
            <a:prstGeom prst="line">
              <a:avLst/>
            </a:prstGeom>
            <a:noFill/>
            <a:ln w="28575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08" name="Rectangle 1040"/>
          <p:cNvSpPr>
            <a:spLocks noChangeArrowheads="1"/>
          </p:cNvSpPr>
          <p:nvPr/>
        </p:nvSpPr>
        <p:spPr bwMode="auto">
          <a:xfrm>
            <a:off x="228600" y="2590800"/>
            <a:ext cx="2057400" cy="28956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endParaRPr lang="fr-FR" sz="2400">
              <a:solidFill>
                <a:prstClr val="black"/>
              </a:solidFill>
              <a:latin typeface="Times New Roman" charset="0"/>
            </a:endParaRPr>
          </a:p>
        </p:txBody>
      </p:sp>
      <p:sp>
        <p:nvSpPr>
          <p:cNvPr id="341009" name="Freeform 1041"/>
          <p:cNvSpPr>
            <a:spLocks/>
          </p:cNvSpPr>
          <p:nvPr/>
        </p:nvSpPr>
        <p:spPr bwMode="auto">
          <a:xfrm rot="5388073">
            <a:off x="5356225" y="35591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0" name="Rectangle 1042"/>
          <p:cNvSpPr>
            <a:spLocks noChangeArrowheads="1"/>
          </p:cNvSpPr>
          <p:nvPr/>
        </p:nvSpPr>
        <p:spPr bwMode="auto">
          <a:xfrm>
            <a:off x="6324600" y="2362200"/>
            <a:ext cx="685800" cy="28194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1" name="Freeform 1043"/>
          <p:cNvSpPr>
            <a:spLocks/>
          </p:cNvSpPr>
          <p:nvPr/>
        </p:nvSpPr>
        <p:spPr bwMode="auto">
          <a:xfrm rot="5413859">
            <a:off x="2765425" y="34829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2" name="Rectangle 1044"/>
          <p:cNvSpPr>
            <a:spLocks noChangeArrowheads="1"/>
          </p:cNvSpPr>
          <p:nvPr/>
        </p:nvSpPr>
        <p:spPr bwMode="auto">
          <a:xfrm>
            <a:off x="3733800" y="2286000"/>
            <a:ext cx="685800" cy="2819400"/>
          </a:xfrm>
          <a:prstGeom prst="rect">
            <a:avLst/>
          </a:prstGeom>
          <a:solidFill>
            <a:srgbClr val="E1F4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5" name="Freeform 1047"/>
          <p:cNvSpPr>
            <a:spLocks/>
          </p:cNvSpPr>
          <p:nvPr/>
        </p:nvSpPr>
        <p:spPr bwMode="auto">
          <a:xfrm rot="3991685">
            <a:off x="1546225" y="2797175"/>
            <a:ext cx="2622550" cy="533400"/>
          </a:xfrm>
          <a:custGeom>
            <a:avLst/>
            <a:gdLst>
              <a:gd name="T0" fmla="*/ 0 w 2208"/>
              <a:gd name="T1" fmla="*/ 96 h 392"/>
              <a:gd name="T2" fmla="*/ 240 w 2208"/>
              <a:gd name="T3" fmla="*/ 240 h 392"/>
              <a:gd name="T4" fmla="*/ 384 w 2208"/>
              <a:gd name="T5" fmla="*/ 288 h 392"/>
              <a:gd name="T6" fmla="*/ 480 w 2208"/>
              <a:gd name="T7" fmla="*/ 240 h 392"/>
              <a:gd name="T8" fmla="*/ 672 w 2208"/>
              <a:gd name="T9" fmla="*/ 288 h 392"/>
              <a:gd name="T10" fmla="*/ 768 w 2208"/>
              <a:gd name="T11" fmla="*/ 240 h 392"/>
              <a:gd name="T12" fmla="*/ 912 w 2208"/>
              <a:gd name="T13" fmla="*/ 240 h 392"/>
              <a:gd name="T14" fmla="*/ 960 w 2208"/>
              <a:gd name="T15" fmla="*/ 192 h 392"/>
              <a:gd name="T16" fmla="*/ 1008 w 2208"/>
              <a:gd name="T17" fmla="*/ 288 h 392"/>
              <a:gd name="T18" fmla="*/ 1104 w 2208"/>
              <a:gd name="T19" fmla="*/ 384 h 392"/>
              <a:gd name="T20" fmla="*/ 1248 w 2208"/>
              <a:gd name="T21" fmla="*/ 336 h 392"/>
              <a:gd name="T22" fmla="*/ 1344 w 2208"/>
              <a:gd name="T23" fmla="*/ 240 h 392"/>
              <a:gd name="T24" fmla="*/ 1440 w 2208"/>
              <a:gd name="T25" fmla="*/ 240 h 392"/>
              <a:gd name="T26" fmla="*/ 1680 w 2208"/>
              <a:gd name="T27" fmla="*/ 240 h 392"/>
              <a:gd name="T28" fmla="*/ 1728 w 2208"/>
              <a:gd name="T29" fmla="*/ 48 h 392"/>
              <a:gd name="T30" fmla="*/ 2208 w 2208"/>
              <a:gd name="T31" fmla="*/ 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08" h="392">
                <a:moveTo>
                  <a:pt x="0" y="96"/>
                </a:moveTo>
                <a:cubicBezTo>
                  <a:pt x="88" y="152"/>
                  <a:pt x="176" y="208"/>
                  <a:pt x="240" y="240"/>
                </a:cubicBezTo>
                <a:cubicBezTo>
                  <a:pt x="304" y="272"/>
                  <a:pt x="344" y="288"/>
                  <a:pt x="384" y="288"/>
                </a:cubicBezTo>
                <a:cubicBezTo>
                  <a:pt x="424" y="288"/>
                  <a:pt x="432" y="240"/>
                  <a:pt x="480" y="240"/>
                </a:cubicBezTo>
                <a:cubicBezTo>
                  <a:pt x="528" y="240"/>
                  <a:pt x="624" y="288"/>
                  <a:pt x="672" y="288"/>
                </a:cubicBezTo>
                <a:cubicBezTo>
                  <a:pt x="720" y="288"/>
                  <a:pt x="728" y="248"/>
                  <a:pt x="768" y="240"/>
                </a:cubicBezTo>
                <a:cubicBezTo>
                  <a:pt x="808" y="232"/>
                  <a:pt x="880" y="248"/>
                  <a:pt x="912" y="240"/>
                </a:cubicBezTo>
                <a:cubicBezTo>
                  <a:pt x="944" y="232"/>
                  <a:pt x="944" y="184"/>
                  <a:pt x="960" y="192"/>
                </a:cubicBezTo>
                <a:cubicBezTo>
                  <a:pt x="976" y="200"/>
                  <a:pt x="984" y="256"/>
                  <a:pt x="1008" y="288"/>
                </a:cubicBezTo>
                <a:cubicBezTo>
                  <a:pt x="1032" y="320"/>
                  <a:pt x="1064" y="376"/>
                  <a:pt x="1104" y="384"/>
                </a:cubicBezTo>
                <a:cubicBezTo>
                  <a:pt x="1144" y="392"/>
                  <a:pt x="1208" y="360"/>
                  <a:pt x="1248" y="336"/>
                </a:cubicBezTo>
                <a:cubicBezTo>
                  <a:pt x="1288" y="312"/>
                  <a:pt x="1312" y="256"/>
                  <a:pt x="1344" y="240"/>
                </a:cubicBezTo>
                <a:cubicBezTo>
                  <a:pt x="1376" y="224"/>
                  <a:pt x="1384" y="240"/>
                  <a:pt x="1440" y="240"/>
                </a:cubicBezTo>
                <a:cubicBezTo>
                  <a:pt x="1496" y="240"/>
                  <a:pt x="1632" y="272"/>
                  <a:pt x="1680" y="240"/>
                </a:cubicBezTo>
                <a:cubicBezTo>
                  <a:pt x="1728" y="208"/>
                  <a:pt x="1640" y="88"/>
                  <a:pt x="1728" y="48"/>
                </a:cubicBezTo>
                <a:cubicBezTo>
                  <a:pt x="1816" y="8"/>
                  <a:pt x="2128" y="8"/>
                  <a:pt x="2208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16" name="Freeform 1048"/>
          <p:cNvSpPr>
            <a:spLocks/>
          </p:cNvSpPr>
          <p:nvPr/>
        </p:nvSpPr>
        <p:spPr bwMode="auto">
          <a:xfrm rot="5576254">
            <a:off x="5448300" y="3695700"/>
            <a:ext cx="2590800" cy="228600"/>
          </a:xfrm>
          <a:custGeom>
            <a:avLst/>
            <a:gdLst>
              <a:gd name="T0" fmla="*/ 0 w 2112"/>
              <a:gd name="T1" fmla="*/ 104 h 152"/>
              <a:gd name="T2" fmla="*/ 240 w 2112"/>
              <a:gd name="T3" fmla="*/ 104 h 152"/>
              <a:gd name="T4" fmla="*/ 384 w 2112"/>
              <a:gd name="T5" fmla="*/ 152 h 152"/>
              <a:gd name="T6" fmla="*/ 480 w 2112"/>
              <a:gd name="T7" fmla="*/ 104 h 152"/>
              <a:gd name="T8" fmla="*/ 624 w 2112"/>
              <a:gd name="T9" fmla="*/ 152 h 152"/>
              <a:gd name="T10" fmla="*/ 720 w 2112"/>
              <a:gd name="T11" fmla="*/ 104 h 152"/>
              <a:gd name="T12" fmla="*/ 864 w 2112"/>
              <a:gd name="T13" fmla="*/ 104 h 152"/>
              <a:gd name="T14" fmla="*/ 960 w 2112"/>
              <a:gd name="T15" fmla="*/ 56 h 152"/>
              <a:gd name="T16" fmla="*/ 1008 w 2112"/>
              <a:gd name="T17" fmla="*/ 104 h 152"/>
              <a:gd name="T18" fmla="*/ 1296 w 2112"/>
              <a:gd name="T19" fmla="*/ 104 h 152"/>
              <a:gd name="T20" fmla="*/ 1344 w 2112"/>
              <a:gd name="T21" fmla="*/ 56 h 152"/>
              <a:gd name="T22" fmla="*/ 1440 w 2112"/>
              <a:gd name="T23" fmla="*/ 104 h 152"/>
              <a:gd name="T24" fmla="*/ 1680 w 2112"/>
              <a:gd name="T25" fmla="*/ 104 h 152"/>
              <a:gd name="T26" fmla="*/ 1776 w 2112"/>
              <a:gd name="T27" fmla="*/ 8 h 152"/>
              <a:gd name="T28" fmla="*/ 1872 w 2112"/>
              <a:gd name="T29" fmla="*/ 56 h 152"/>
              <a:gd name="T30" fmla="*/ 2112 w 2112"/>
              <a:gd name="T31" fmla="*/ 5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12" h="152">
                <a:moveTo>
                  <a:pt x="0" y="104"/>
                </a:moveTo>
                <a:cubicBezTo>
                  <a:pt x="88" y="100"/>
                  <a:pt x="176" y="96"/>
                  <a:pt x="240" y="104"/>
                </a:cubicBezTo>
                <a:cubicBezTo>
                  <a:pt x="304" y="112"/>
                  <a:pt x="344" y="152"/>
                  <a:pt x="384" y="152"/>
                </a:cubicBezTo>
                <a:cubicBezTo>
                  <a:pt x="424" y="152"/>
                  <a:pt x="440" y="104"/>
                  <a:pt x="480" y="104"/>
                </a:cubicBezTo>
                <a:cubicBezTo>
                  <a:pt x="520" y="104"/>
                  <a:pt x="584" y="152"/>
                  <a:pt x="624" y="152"/>
                </a:cubicBezTo>
                <a:cubicBezTo>
                  <a:pt x="664" y="152"/>
                  <a:pt x="680" y="112"/>
                  <a:pt x="720" y="104"/>
                </a:cubicBezTo>
                <a:cubicBezTo>
                  <a:pt x="760" y="96"/>
                  <a:pt x="824" y="112"/>
                  <a:pt x="864" y="104"/>
                </a:cubicBezTo>
                <a:cubicBezTo>
                  <a:pt x="904" y="96"/>
                  <a:pt x="936" y="56"/>
                  <a:pt x="960" y="56"/>
                </a:cubicBezTo>
                <a:cubicBezTo>
                  <a:pt x="984" y="56"/>
                  <a:pt x="952" y="96"/>
                  <a:pt x="1008" y="104"/>
                </a:cubicBezTo>
                <a:cubicBezTo>
                  <a:pt x="1064" y="112"/>
                  <a:pt x="1240" y="112"/>
                  <a:pt x="1296" y="104"/>
                </a:cubicBezTo>
                <a:cubicBezTo>
                  <a:pt x="1352" y="96"/>
                  <a:pt x="1320" y="56"/>
                  <a:pt x="1344" y="56"/>
                </a:cubicBezTo>
                <a:cubicBezTo>
                  <a:pt x="1368" y="56"/>
                  <a:pt x="1384" y="96"/>
                  <a:pt x="1440" y="104"/>
                </a:cubicBezTo>
                <a:cubicBezTo>
                  <a:pt x="1496" y="112"/>
                  <a:pt x="1624" y="120"/>
                  <a:pt x="1680" y="104"/>
                </a:cubicBezTo>
                <a:cubicBezTo>
                  <a:pt x="1736" y="88"/>
                  <a:pt x="1744" y="16"/>
                  <a:pt x="1776" y="8"/>
                </a:cubicBezTo>
                <a:cubicBezTo>
                  <a:pt x="1808" y="0"/>
                  <a:pt x="1816" y="48"/>
                  <a:pt x="1872" y="56"/>
                </a:cubicBezTo>
                <a:cubicBezTo>
                  <a:pt x="1928" y="64"/>
                  <a:pt x="2072" y="56"/>
                  <a:pt x="2112" y="56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1017" name="Group 1049"/>
          <p:cNvGrpSpPr>
            <a:grpSpLocks/>
          </p:cNvGrpSpPr>
          <p:nvPr/>
        </p:nvGrpSpPr>
        <p:grpSpPr bwMode="auto">
          <a:xfrm>
            <a:off x="1047750" y="2362200"/>
            <a:ext cx="1924050" cy="1981200"/>
            <a:chOff x="660" y="1344"/>
            <a:chExt cx="1212" cy="1248"/>
          </a:xfrm>
        </p:grpSpPr>
        <p:sp>
          <p:nvSpPr>
            <p:cNvPr id="341018" name="Line 1050"/>
            <p:cNvSpPr>
              <a:spLocks noChangeShapeType="1"/>
            </p:cNvSpPr>
            <p:nvPr/>
          </p:nvSpPr>
          <p:spPr bwMode="auto">
            <a:xfrm flipH="1">
              <a:off x="823" y="1680"/>
              <a:ext cx="857" cy="561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19" name="Line 1051"/>
            <p:cNvSpPr>
              <a:spLocks noChangeShapeType="1"/>
            </p:cNvSpPr>
            <p:nvPr/>
          </p:nvSpPr>
          <p:spPr bwMode="auto">
            <a:xfrm flipH="1">
              <a:off x="660" y="1344"/>
              <a:ext cx="876" cy="564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0" name="Line 1052"/>
            <p:cNvSpPr>
              <a:spLocks noChangeShapeType="1"/>
            </p:cNvSpPr>
            <p:nvPr/>
          </p:nvSpPr>
          <p:spPr bwMode="auto">
            <a:xfrm flipH="1">
              <a:off x="924" y="2016"/>
              <a:ext cx="948" cy="576"/>
            </a:xfrm>
            <a:prstGeom prst="line">
              <a:avLst/>
            </a:prstGeom>
            <a:noFill/>
            <a:ln w="317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1021" name="Group 1053"/>
          <p:cNvGrpSpPr>
            <a:grpSpLocks/>
          </p:cNvGrpSpPr>
          <p:nvPr/>
        </p:nvGrpSpPr>
        <p:grpSpPr bwMode="auto">
          <a:xfrm>
            <a:off x="1066800" y="3276600"/>
            <a:ext cx="6019800" cy="1066800"/>
            <a:chOff x="672" y="1920"/>
            <a:chExt cx="3552" cy="672"/>
          </a:xfrm>
        </p:grpSpPr>
        <p:sp>
          <p:nvSpPr>
            <p:cNvPr id="341022" name="Line 1054"/>
            <p:cNvSpPr>
              <a:spLocks noChangeShapeType="1"/>
            </p:cNvSpPr>
            <p:nvPr/>
          </p:nvSpPr>
          <p:spPr bwMode="auto">
            <a:xfrm>
              <a:off x="960" y="2592"/>
              <a:ext cx="3216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3" name="Line 1055"/>
            <p:cNvSpPr>
              <a:spLocks noChangeShapeType="1"/>
            </p:cNvSpPr>
            <p:nvPr/>
          </p:nvSpPr>
          <p:spPr bwMode="auto">
            <a:xfrm>
              <a:off x="672" y="1920"/>
              <a:ext cx="3504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4" name="Line 1056"/>
            <p:cNvSpPr>
              <a:spLocks noChangeShapeType="1"/>
            </p:cNvSpPr>
            <p:nvPr/>
          </p:nvSpPr>
          <p:spPr bwMode="auto">
            <a:xfrm>
              <a:off x="816" y="2256"/>
              <a:ext cx="3408" cy="0"/>
            </a:xfrm>
            <a:prstGeom prst="line">
              <a:avLst/>
            </a:prstGeom>
            <a:noFill/>
            <a:ln w="1905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25" name="Line 1057"/>
          <p:cNvSpPr>
            <a:spLocks noChangeShapeType="1"/>
          </p:cNvSpPr>
          <p:nvPr/>
        </p:nvSpPr>
        <p:spPr bwMode="auto">
          <a:xfrm>
            <a:off x="4724400" y="2667000"/>
            <a:ext cx="1752600" cy="2209800"/>
          </a:xfrm>
          <a:prstGeom prst="line">
            <a:avLst/>
          </a:prstGeom>
          <a:noFill/>
          <a:ln w="2222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41026" name="Group 1058"/>
          <p:cNvGrpSpPr>
            <a:grpSpLocks/>
          </p:cNvGrpSpPr>
          <p:nvPr/>
        </p:nvGrpSpPr>
        <p:grpSpPr bwMode="auto">
          <a:xfrm>
            <a:off x="5181600" y="3276600"/>
            <a:ext cx="866775" cy="2209800"/>
            <a:chOff x="3264" y="1920"/>
            <a:chExt cx="546" cy="1392"/>
          </a:xfrm>
        </p:grpSpPr>
        <p:sp>
          <p:nvSpPr>
            <p:cNvPr id="341027" name="Line 1059"/>
            <p:cNvSpPr>
              <a:spLocks noChangeShapeType="1"/>
            </p:cNvSpPr>
            <p:nvPr/>
          </p:nvSpPr>
          <p:spPr bwMode="auto">
            <a:xfrm>
              <a:off x="3264" y="1920"/>
              <a:ext cx="0" cy="139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8" name="Line 1060"/>
            <p:cNvSpPr>
              <a:spLocks noChangeShapeType="1"/>
            </p:cNvSpPr>
            <p:nvPr/>
          </p:nvSpPr>
          <p:spPr bwMode="auto">
            <a:xfrm>
              <a:off x="3552" y="2256"/>
              <a:ext cx="0" cy="1056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29" name="Line 1061"/>
            <p:cNvSpPr>
              <a:spLocks noChangeShapeType="1"/>
            </p:cNvSpPr>
            <p:nvPr/>
          </p:nvSpPr>
          <p:spPr bwMode="auto">
            <a:xfrm>
              <a:off x="3810" y="2592"/>
              <a:ext cx="0" cy="72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30" name="Rectangle 1062"/>
          <p:cNvSpPr>
            <a:spLocks noChangeArrowheads="1"/>
          </p:cNvSpPr>
          <p:nvPr/>
        </p:nvSpPr>
        <p:spPr bwMode="auto">
          <a:xfrm>
            <a:off x="4876800" y="5486400"/>
            <a:ext cx="1600200" cy="914400"/>
          </a:xfrm>
          <a:prstGeom prst="rect">
            <a:avLst/>
          </a:prstGeom>
          <a:solidFill>
            <a:srgbClr val="003300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r>
              <a:rPr lang="fr-FR" sz="2400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WFS</a:t>
            </a:r>
          </a:p>
        </p:txBody>
      </p:sp>
      <p:grpSp>
        <p:nvGrpSpPr>
          <p:cNvPr id="341031" name="Group 1063"/>
          <p:cNvGrpSpPr>
            <a:grpSpLocks/>
          </p:cNvGrpSpPr>
          <p:nvPr/>
        </p:nvGrpSpPr>
        <p:grpSpPr bwMode="auto">
          <a:xfrm>
            <a:off x="1996366" y="6197778"/>
            <a:ext cx="5901540" cy="712797"/>
            <a:chOff x="789" y="3709"/>
            <a:chExt cx="2283" cy="288"/>
          </a:xfrm>
        </p:grpSpPr>
        <p:sp>
          <p:nvSpPr>
            <p:cNvPr id="341032" name="Line 1064"/>
            <p:cNvSpPr>
              <a:spLocks noChangeShapeType="1"/>
            </p:cNvSpPr>
            <p:nvPr/>
          </p:nvSpPr>
          <p:spPr bwMode="auto">
            <a:xfrm flipH="1">
              <a:off x="960" y="3888"/>
              <a:ext cx="2112" cy="0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33" name="Line 1065"/>
            <p:cNvSpPr>
              <a:spLocks noChangeShapeType="1"/>
            </p:cNvSpPr>
            <p:nvPr/>
          </p:nvSpPr>
          <p:spPr bwMode="auto">
            <a:xfrm flipH="1" flipV="1">
              <a:off x="789" y="3822"/>
              <a:ext cx="171" cy="66"/>
            </a:xfrm>
            <a:prstGeom prst="line">
              <a:avLst/>
            </a:prstGeom>
            <a:noFill/>
            <a:ln w="28575">
              <a:solidFill>
                <a:srgbClr val="0033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1034" name="Text Box 1066"/>
            <p:cNvSpPr txBox="1">
              <a:spLocks noChangeArrowheads="1"/>
            </p:cNvSpPr>
            <p:nvPr/>
          </p:nvSpPr>
          <p:spPr bwMode="auto">
            <a:xfrm>
              <a:off x="1063" y="3709"/>
              <a:ext cx="8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457200"/>
              <a:r>
                <a:rPr lang="fr-FR" sz="2400" dirty="0">
                  <a:solidFill>
                    <a:srgbClr val="003300"/>
                  </a:solidFill>
                  <a:latin typeface="Times New Roman" charset="0"/>
                </a:rPr>
                <a:t>Feedback</a:t>
              </a:r>
            </a:p>
          </p:txBody>
        </p:sp>
      </p:grpSp>
      <p:grpSp>
        <p:nvGrpSpPr>
          <p:cNvPr id="341035" name="Group 1067"/>
          <p:cNvGrpSpPr>
            <a:grpSpLocks/>
          </p:cNvGrpSpPr>
          <p:nvPr/>
        </p:nvGrpSpPr>
        <p:grpSpPr bwMode="auto">
          <a:xfrm>
            <a:off x="366713" y="2619375"/>
            <a:ext cx="1566862" cy="2743200"/>
            <a:chOff x="231" y="1488"/>
            <a:chExt cx="987" cy="1728"/>
          </a:xfrm>
        </p:grpSpPr>
        <p:sp>
          <p:nvSpPr>
            <p:cNvPr id="341036" name="Freeform 1068"/>
            <p:cNvSpPr>
              <a:spLocks/>
            </p:cNvSpPr>
            <p:nvPr/>
          </p:nvSpPr>
          <p:spPr bwMode="auto">
            <a:xfrm rot="-7011974" flipH="1" flipV="1">
              <a:off x="48" y="2160"/>
              <a:ext cx="1632" cy="288"/>
            </a:xfrm>
            <a:custGeom>
              <a:avLst/>
              <a:gdLst>
                <a:gd name="T0" fmla="*/ 0 w 2208"/>
                <a:gd name="T1" fmla="*/ 0 h 384"/>
                <a:gd name="T2" fmla="*/ 432 w 2208"/>
                <a:gd name="T3" fmla="*/ 192 h 384"/>
                <a:gd name="T4" fmla="*/ 768 w 2208"/>
                <a:gd name="T5" fmla="*/ 192 h 384"/>
                <a:gd name="T6" fmla="*/ 1056 w 2208"/>
                <a:gd name="T7" fmla="*/ 240 h 384"/>
                <a:gd name="T8" fmla="*/ 1248 w 2208"/>
                <a:gd name="T9" fmla="*/ 384 h 384"/>
                <a:gd name="T10" fmla="*/ 1584 w 2208"/>
                <a:gd name="T11" fmla="*/ 240 h 384"/>
                <a:gd name="T12" fmla="*/ 1872 w 2208"/>
                <a:gd name="T13" fmla="*/ 144 h 384"/>
                <a:gd name="T14" fmla="*/ 2208 w 2208"/>
                <a:gd name="T15" fmla="*/ 48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8" h="384">
                  <a:moveTo>
                    <a:pt x="0" y="0"/>
                  </a:moveTo>
                  <a:cubicBezTo>
                    <a:pt x="152" y="80"/>
                    <a:pt x="304" y="160"/>
                    <a:pt x="432" y="192"/>
                  </a:cubicBezTo>
                  <a:cubicBezTo>
                    <a:pt x="560" y="224"/>
                    <a:pt x="664" y="184"/>
                    <a:pt x="768" y="192"/>
                  </a:cubicBezTo>
                  <a:cubicBezTo>
                    <a:pt x="872" y="200"/>
                    <a:pt x="976" y="208"/>
                    <a:pt x="1056" y="240"/>
                  </a:cubicBezTo>
                  <a:cubicBezTo>
                    <a:pt x="1136" y="272"/>
                    <a:pt x="1160" y="384"/>
                    <a:pt x="1248" y="384"/>
                  </a:cubicBezTo>
                  <a:cubicBezTo>
                    <a:pt x="1336" y="384"/>
                    <a:pt x="1480" y="280"/>
                    <a:pt x="1584" y="240"/>
                  </a:cubicBezTo>
                  <a:cubicBezTo>
                    <a:pt x="1688" y="200"/>
                    <a:pt x="1768" y="176"/>
                    <a:pt x="1872" y="144"/>
                  </a:cubicBezTo>
                  <a:cubicBezTo>
                    <a:pt x="1976" y="112"/>
                    <a:pt x="2152" y="64"/>
                    <a:pt x="2208" y="48"/>
                  </a:cubicBezTo>
                </a:path>
              </a:pathLst>
            </a:custGeom>
            <a:noFill/>
            <a:ln w="28575" cap="flat" cmpd="sng">
              <a:solidFill>
                <a:srgbClr val="5F5F5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341037" name="Group 1069"/>
            <p:cNvGrpSpPr>
              <a:grpSpLocks/>
            </p:cNvGrpSpPr>
            <p:nvPr/>
          </p:nvGrpSpPr>
          <p:grpSpPr bwMode="auto">
            <a:xfrm>
              <a:off x="384" y="1680"/>
              <a:ext cx="834" cy="1392"/>
              <a:chOff x="384" y="1680"/>
              <a:chExt cx="834" cy="1392"/>
            </a:xfrm>
          </p:grpSpPr>
          <p:sp>
            <p:nvSpPr>
              <p:cNvPr id="341038" name="Line 1070"/>
              <p:cNvSpPr>
                <a:spLocks noChangeShapeType="1"/>
              </p:cNvSpPr>
              <p:nvPr/>
            </p:nvSpPr>
            <p:spPr bwMode="auto">
              <a:xfrm rot="641614" flipV="1">
                <a:off x="978" y="2871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39" name="Line 1071"/>
              <p:cNvSpPr>
                <a:spLocks noChangeShapeType="1"/>
              </p:cNvSpPr>
              <p:nvPr/>
            </p:nvSpPr>
            <p:spPr bwMode="auto">
              <a:xfrm rot="641614" flipV="1">
                <a:off x="480" y="2016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0" name="Line 1072"/>
              <p:cNvSpPr>
                <a:spLocks noChangeShapeType="1"/>
              </p:cNvSpPr>
              <p:nvPr/>
            </p:nvSpPr>
            <p:spPr bwMode="auto">
              <a:xfrm rot="641614" flipV="1">
                <a:off x="384" y="1680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1" name="Line 1073"/>
              <p:cNvSpPr>
                <a:spLocks noChangeShapeType="1"/>
              </p:cNvSpPr>
              <p:nvPr/>
            </p:nvSpPr>
            <p:spPr bwMode="auto">
              <a:xfrm rot="641614" flipV="1">
                <a:off x="384" y="1872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2" name="Line 1074"/>
              <p:cNvSpPr>
                <a:spLocks noChangeShapeType="1"/>
              </p:cNvSpPr>
              <p:nvPr/>
            </p:nvSpPr>
            <p:spPr bwMode="auto">
              <a:xfrm rot="641614" flipV="1">
                <a:off x="720" y="2592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3" name="Line 1075"/>
              <p:cNvSpPr>
                <a:spLocks noChangeShapeType="1"/>
              </p:cNvSpPr>
              <p:nvPr/>
            </p:nvSpPr>
            <p:spPr bwMode="auto">
              <a:xfrm rot="641614" flipV="1">
                <a:off x="864" y="2727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4" name="Line 1076"/>
              <p:cNvSpPr>
                <a:spLocks noChangeShapeType="1"/>
              </p:cNvSpPr>
              <p:nvPr/>
            </p:nvSpPr>
            <p:spPr bwMode="auto">
              <a:xfrm rot="641614" flipV="1">
                <a:off x="576" y="2208"/>
                <a:ext cx="240" cy="20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045" name="Line 1077"/>
              <p:cNvSpPr>
                <a:spLocks noChangeShapeType="1"/>
              </p:cNvSpPr>
              <p:nvPr/>
            </p:nvSpPr>
            <p:spPr bwMode="auto">
              <a:xfrm rot="641614" flipV="1">
                <a:off x="580" y="2443"/>
                <a:ext cx="201" cy="15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defTabSz="457200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41046" name="Line 1078"/>
            <p:cNvSpPr>
              <a:spLocks noChangeShapeType="1"/>
            </p:cNvSpPr>
            <p:nvPr/>
          </p:nvSpPr>
          <p:spPr bwMode="auto">
            <a:xfrm>
              <a:off x="231" y="1728"/>
              <a:ext cx="720" cy="1488"/>
            </a:xfrm>
            <a:prstGeom prst="line">
              <a:avLst/>
            </a:prstGeom>
            <a:noFill/>
            <a:ln w="304800">
              <a:solidFill>
                <a:srgbClr val="4D4D4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defTabSz="457200"/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1047" name="Rectangle 1079"/>
          <p:cNvSpPr>
            <a:spLocks noChangeArrowheads="1"/>
          </p:cNvSpPr>
          <p:nvPr/>
        </p:nvSpPr>
        <p:spPr bwMode="auto">
          <a:xfrm>
            <a:off x="7086600" y="3124200"/>
            <a:ext cx="1676400" cy="1295400"/>
          </a:xfrm>
          <a:prstGeom prst="rec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457200"/>
            <a:r>
              <a:rPr lang="fr-FR" sz="2400">
                <a:solidFill>
                  <a:prstClr val="black"/>
                </a:solidFill>
                <a:latin typeface="Times New Roman" charset="0"/>
              </a:rPr>
              <a:t>Imager</a:t>
            </a:r>
          </a:p>
        </p:txBody>
      </p:sp>
      <p:sp>
        <p:nvSpPr>
          <p:cNvPr id="341048" name="Freeform 1080"/>
          <p:cNvSpPr>
            <a:spLocks/>
          </p:cNvSpPr>
          <p:nvPr/>
        </p:nvSpPr>
        <p:spPr bwMode="auto">
          <a:xfrm rot="5576254">
            <a:off x="2857500" y="3619500"/>
            <a:ext cx="2590800" cy="228600"/>
          </a:xfrm>
          <a:custGeom>
            <a:avLst/>
            <a:gdLst>
              <a:gd name="T0" fmla="*/ 0 w 2112"/>
              <a:gd name="T1" fmla="*/ 104 h 152"/>
              <a:gd name="T2" fmla="*/ 240 w 2112"/>
              <a:gd name="T3" fmla="*/ 104 h 152"/>
              <a:gd name="T4" fmla="*/ 384 w 2112"/>
              <a:gd name="T5" fmla="*/ 152 h 152"/>
              <a:gd name="T6" fmla="*/ 480 w 2112"/>
              <a:gd name="T7" fmla="*/ 104 h 152"/>
              <a:gd name="T8" fmla="*/ 624 w 2112"/>
              <a:gd name="T9" fmla="*/ 152 h 152"/>
              <a:gd name="T10" fmla="*/ 720 w 2112"/>
              <a:gd name="T11" fmla="*/ 104 h 152"/>
              <a:gd name="T12" fmla="*/ 864 w 2112"/>
              <a:gd name="T13" fmla="*/ 104 h 152"/>
              <a:gd name="T14" fmla="*/ 960 w 2112"/>
              <a:gd name="T15" fmla="*/ 56 h 152"/>
              <a:gd name="T16" fmla="*/ 1008 w 2112"/>
              <a:gd name="T17" fmla="*/ 104 h 152"/>
              <a:gd name="T18" fmla="*/ 1296 w 2112"/>
              <a:gd name="T19" fmla="*/ 104 h 152"/>
              <a:gd name="T20" fmla="*/ 1344 w 2112"/>
              <a:gd name="T21" fmla="*/ 56 h 152"/>
              <a:gd name="T22" fmla="*/ 1440 w 2112"/>
              <a:gd name="T23" fmla="*/ 104 h 152"/>
              <a:gd name="T24" fmla="*/ 1680 w 2112"/>
              <a:gd name="T25" fmla="*/ 104 h 152"/>
              <a:gd name="T26" fmla="*/ 1776 w 2112"/>
              <a:gd name="T27" fmla="*/ 8 h 152"/>
              <a:gd name="T28" fmla="*/ 1872 w 2112"/>
              <a:gd name="T29" fmla="*/ 56 h 152"/>
              <a:gd name="T30" fmla="*/ 2112 w 2112"/>
              <a:gd name="T31" fmla="*/ 5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12" h="152">
                <a:moveTo>
                  <a:pt x="0" y="104"/>
                </a:moveTo>
                <a:cubicBezTo>
                  <a:pt x="88" y="100"/>
                  <a:pt x="176" y="96"/>
                  <a:pt x="240" y="104"/>
                </a:cubicBezTo>
                <a:cubicBezTo>
                  <a:pt x="304" y="112"/>
                  <a:pt x="344" y="152"/>
                  <a:pt x="384" y="152"/>
                </a:cubicBezTo>
                <a:cubicBezTo>
                  <a:pt x="424" y="152"/>
                  <a:pt x="440" y="104"/>
                  <a:pt x="480" y="104"/>
                </a:cubicBezTo>
                <a:cubicBezTo>
                  <a:pt x="520" y="104"/>
                  <a:pt x="584" y="152"/>
                  <a:pt x="624" y="152"/>
                </a:cubicBezTo>
                <a:cubicBezTo>
                  <a:pt x="664" y="152"/>
                  <a:pt x="680" y="112"/>
                  <a:pt x="720" y="104"/>
                </a:cubicBezTo>
                <a:cubicBezTo>
                  <a:pt x="760" y="96"/>
                  <a:pt x="824" y="112"/>
                  <a:pt x="864" y="104"/>
                </a:cubicBezTo>
                <a:cubicBezTo>
                  <a:pt x="904" y="96"/>
                  <a:pt x="936" y="56"/>
                  <a:pt x="960" y="56"/>
                </a:cubicBezTo>
                <a:cubicBezTo>
                  <a:pt x="984" y="56"/>
                  <a:pt x="952" y="96"/>
                  <a:pt x="1008" y="104"/>
                </a:cubicBezTo>
                <a:cubicBezTo>
                  <a:pt x="1064" y="112"/>
                  <a:pt x="1240" y="112"/>
                  <a:pt x="1296" y="104"/>
                </a:cubicBezTo>
                <a:cubicBezTo>
                  <a:pt x="1352" y="96"/>
                  <a:pt x="1320" y="56"/>
                  <a:pt x="1344" y="56"/>
                </a:cubicBezTo>
                <a:cubicBezTo>
                  <a:pt x="1368" y="56"/>
                  <a:pt x="1384" y="96"/>
                  <a:pt x="1440" y="104"/>
                </a:cubicBezTo>
                <a:cubicBezTo>
                  <a:pt x="1496" y="112"/>
                  <a:pt x="1624" y="120"/>
                  <a:pt x="1680" y="104"/>
                </a:cubicBezTo>
                <a:cubicBezTo>
                  <a:pt x="1736" y="88"/>
                  <a:pt x="1744" y="16"/>
                  <a:pt x="1776" y="8"/>
                </a:cubicBezTo>
                <a:cubicBezTo>
                  <a:pt x="1808" y="0"/>
                  <a:pt x="1816" y="48"/>
                  <a:pt x="1872" y="56"/>
                </a:cubicBezTo>
                <a:cubicBezTo>
                  <a:pt x="1928" y="64"/>
                  <a:pt x="2072" y="56"/>
                  <a:pt x="2112" y="56"/>
                </a:cubicBezTo>
              </a:path>
            </a:pathLst>
          </a:custGeom>
          <a:noFill/>
          <a:ln w="28575" cmpd="sng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1049" name="Text Box 1081"/>
          <p:cNvSpPr txBox="1">
            <a:spLocks noChangeArrowheads="1"/>
          </p:cNvSpPr>
          <p:nvPr/>
        </p:nvSpPr>
        <p:spPr bwMode="auto">
          <a:xfrm>
            <a:off x="304800" y="4495800"/>
            <a:ext cx="69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DM</a:t>
            </a:r>
          </a:p>
        </p:txBody>
      </p:sp>
      <p:sp>
        <p:nvSpPr>
          <p:cNvPr id="341050" name="Text Box 1082"/>
          <p:cNvSpPr txBox="1">
            <a:spLocks noChangeArrowheads="1"/>
          </p:cNvSpPr>
          <p:nvPr/>
        </p:nvSpPr>
        <p:spPr bwMode="auto">
          <a:xfrm>
            <a:off x="1066800" y="1447800"/>
            <a:ext cx="287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Distorted wavefront </a:t>
            </a:r>
          </a:p>
        </p:txBody>
      </p:sp>
      <p:sp>
        <p:nvSpPr>
          <p:cNvPr id="341051" name="Text Box 1083"/>
          <p:cNvSpPr txBox="1">
            <a:spLocks noChangeArrowheads="1"/>
          </p:cNvSpPr>
          <p:nvPr/>
        </p:nvSpPr>
        <p:spPr bwMode="auto">
          <a:xfrm>
            <a:off x="5486400" y="2052638"/>
            <a:ext cx="290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/>
            <a:r>
              <a:rPr lang="fr-FR" sz="2400" b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Corrected wavefront</a:t>
            </a:r>
          </a:p>
        </p:txBody>
      </p:sp>
      <p:pic>
        <p:nvPicPr>
          <p:cNvPr id="341052" name="Picture 1084" descr="C:\Documents and Settings\sandrine\My Documents\work_files\SOAR_AO\Prototype\PS_tests\Test2\L3_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6163" y="5362575"/>
            <a:ext cx="9906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053" name="Picture 1085" descr="C:\Documents and Settings\sandrine\My Documents\work_files\SOAR_AO\Prototype\PS_tests\Test2\L3_3cor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6162" y="5362574"/>
            <a:ext cx="1366837" cy="135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4kMEMSquarter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259" y="5486400"/>
            <a:ext cx="1799897" cy="134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03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4105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4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41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056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Starshade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An alternative to the mask in a coronagraph is a distant “occulter”</a:t>
            </a:r>
          </a:p>
          <a:p>
            <a:pPr lvl="2"/>
            <a:r>
              <a:rPr lang="en-US" smtClean="0"/>
              <a:t>An artificial “moon” far from the telescope to make an eclipse</a:t>
            </a:r>
          </a:p>
          <a:p>
            <a:pPr lvl="2"/>
            <a:r>
              <a:rPr lang="en-US" smtClean="0"/>
              <a:t>A 32-m-diameter “starshade” in the L</a:t>
            </a:r>
            <a:r>
              <a:rPr lang="en-US" baseline="-25000" smtClean="0"/>
              <a:t>2</a:t>
            </a:r>
            <a:r>
              <a:rPr lang="en-US" smtClean="0"/>
              <a:t> Sun-Earth Lagrange point, 40,000 km from a space telescope</a:t>
            </a:r>
          </a:p>
          <a:p>
            <a:pPr lvl="2"/>
            <a:r>
              <a:rPr lang="en-US" smtClean="0"/>
              <a:t>Flower-petal shape chosen as a kind of apodizer that minimizes diffraction</a:t>
            </a:r>
            <a:endParaRPr lang="en-US"/>
          </a:p>
        </p:txBody>
      </p:sp>
      <p:pic>
        <p:nvPicPr>
          <p:cNvPr id="2" name="THBLA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1972" y="2810982"/>
            <a:ext cx="6165113" cy="346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7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972" y="1573797"/>
            <a:ext cx="8582699" cy="46934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Similar issues are seen by your groups and </a:t>
            </a:r>
            <a:r>
              <a:rPr lang="en-US" sz="2600" dirty="0" err="1" smtClean="0"/>
              <a:t>coronagraphy</a:t>
            </a:r>
            <a:r>
              <a:rPr lang="en-US" sz="2600" dirty="0" smtClean="0"/>
              <a:t> for astronomy.</a:t>
            </a:r>
          </a:p>
          <a:p>
            <a:r>
              <a:rPr lang="en-US" sz="2600" dirty="0" smtClean="0"/>
              <a:t>Need a translation between astronomy </a:t>
            </a:r>
            <a:r>
              <a:rPr lang="en-US" sz="2600" smtClean="0"/>
              <a:t>and acclerator </a:t>
            </a:r>
            <a:r>
              <a:rPr lang="en-US" sz="2600" dirty="0" smtClean="0"/>
              <a:t>physics</a:t>
            </a:r>
          </a:p>
          <a:p>
            <a:endParaRPr lang="en-US" sz="2600" dirty="0" smtClean="0"/>
          </a:p>
          <a:p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84" y="3206471"/>
            <a:ext cx="3183210" cy="3188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0" y="6492240"/>
            <a:ext cx="18288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Sandrine Thomas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51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Developing Optical Methods: Bench and Beamline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Measurements may </a:t>
            </a:r>
            <a:r>
              <a:rPr lang="en-US"/>
              <a:t>be dominated by:</a:t>
            </a:r>
          </a:p>
          <a:p>
            <a:pPr lvl="2"/>
            <a:r>
              <a:rPr lang="en-US"/>
              <a:t>Diffracted, reflected and scattered light from the core</a:t>
            </a:r>
          </a:p>
          <a:p>
            <a:pPr lvl="2"/>
            <a:r>
              <a:rPr lang="en-US"/>
              <a:t>Stray light from bends reflected along the inside of the beampipe</a:t>
            </a:r>
          </a:p>
          <a:p>
            <a:pPr lvl="1"/>
            <a:r>
              <a:rPr lang="en-US" smtClean="0"/>
              <a:t>Optical techniques should start on a test </a:t>
            </a:r>
            <a:r>
              <a:rPr lang="en-US" dirty="0" smtClean="0"/>
              <a:t>bench </a:t>
            </a:r>
            <a:r>
              <a:rPr lang="en-US" smtClean="0"/>
              <a:t>with “</a:t>
            </a:r>
            <a:r>
              <a:rPr lang="en-US"/>
              <a:t>halo” </a:t>
            </a:r>
            <a:r>
              <a:rPr lang="en-US" smtClean="0"/>
              <a:t>that is controllable in intensity and position </a:t>
            </a:r>
            <a:endParaRPr lang="en-US" dirty="0"/>
          </a:p>
          <a:p>
            <a:pPr lvl="2"/>
            <a:r>
              <a:rPr lang="en-US" smtClean="0"/>
              <a:t>Multiple sources </a:t>
            </a:r>
            <a:r>
              <a:rPr lang="en-US" dirty="0"/>
              <a:t>of </a:t>
            </a:r>
            <a:r>
              <a:rPr lang="en-US" dirty="0" smtClean="0"/>
              <a:t>controllable bright and </a:t>
            </a:r>
            <a:r>
              <a:rPr lang="en-US" dirty="0"/>
              <a:t>dim light </a:t>
            </a:r>
            <a:r>
              <a:rPr lang="en-US" dirty="0" smtClean="0"/>
              <a:t>(lasers, fibers</a:t>
            </a:r>
            <a:r>
              <a:rPr lang="en-US" smtClean="0"/>
              <a:t>, LEDs)</a:t>
            </a:r>
            <a:endParaRPr lang="en-US" dirty="0"/>
          </a:p>
          <a:p>
            <a:pPr lvl="2"/>
            <a:r>
              <a:rPr lang="en-US" dirty="0"/>
              <a:t>Carefully placed black baffles to reduce stray light</a:t>
            </a:r>
          </a:p>
          <a:p>
            <a:pPr lvl="2"/>
            <a:r>
              <a:rPr lang="en-US" smtClean="0"/>
              <a:t>A complete replica </a:t>
            </a:r>
            <a:r>
              <a:rPr lang="en-US"/>
              <a:t>of the </a:t>
            </a:r>
            <a:r>
              <a:rPr lang="en-US" smtClean="0"/>
              <a:t>optics planned for </a:t>
            </a:r>
            <a:r>
              <a:rPr lang="en-US"/>
              <a:t>the </a:t>
            </a:r>
            <a:r>
              <a:rPr lang="en-US" smtClean="0"/>
              <a:t>beamline</a:t>
            </a:r>
            <a:endParaRPr lang="en-US"/>
          </a:p>
          <a:p>
            <a:pPr lvl="1"/>
            <a:r>
              <a:rPr lang="en-US" smtClean="0"/>
              <a:t>Then test on the real machine</a:t>
            </a:r>
            <a:endParaRPr lang="en-US" dirty="0"/>
          </a:p>
          <a:p>
            <a:pPr lvl="2"/>
            <a:r>
              <a:rPr lang="en-US" dirty="0"/>
              <a:t>Does halo change with </a:t>
            </a:r>
            <a:r>
              <a:rPr lang="en-US"/>
              <a:t>collimation</a:t>
            </a:r>
            <a:r>
              <a:rPr lang="en-US" smtClean="0"/>
              <a:t>? Background gas pressure?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3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smtClean="0"/>
              <a:t>I thank those who participanted at last year’s Workshop.</a:t>
            </a:r>
          </a:p>
          <a:p>
            <a:pPr lvl="1"/>
            <a:r>
              <a:rPr lang="en-US" smtClean="0"/>
              <a:t>I particularly thank the speakers for their talks and for agreeing to post their slides on the conference web site.</a:t>
            </a:r>
          </a:p>
          <a:p>
            <a:pPr lvl="1"/>
            <a:endParaRPr lang="en-US"/>
          </a:p>
          <a:p>
            <a:pPr lvl="1"/>
            <a:r>
              <a:rPr lang="en-US" smtClean="0"/>
              <a:t>Thank you all for your attention.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6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of LCLS-2 at SLAC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57200" y="2922649"/>
            <a:ext cx="8229600" cy="34606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Replace 1</a:t>
            </a:r>
            <a:r>
              <a:rPr lang="en-US" baseline="30000" dirty="0" smtClean="0"/>
              <a:t>st</a:t>
            </a:r>
            <a:r>
              <a:rPr lang="en-US" dirty="0" smtClean="0"/>
              <a:t> km </a:t>
            </a:r>
            <a:r>
              <a:rPr lang="en-US" dirty="0"/>
              <a:t>of </a:t>
            </a:r>
            <a:r>
              <a:rPr lang="en-US" dirty="0" smtClean="0"/>
              <a:t>3-km copper linac with a superconducting linac.</a:t>
            </a:r>
            <a:endParaRPr lang="en-US" dirty="0"/>
          </a:p>
          <a:p>
            <a:pPr lvl="1"/>
            <a:r>
              <a:rPr lang="en-US" dirty="0"/>
              <a:t>CW RF will allow 1-MHz bunch rate (compared to 120 Hz in </a:t>
            </a:r>
            <a:r>
              <a:rPr lang="en-US" dirty="0" smtClean="0"/>
              <a:t>LCLS)</a:t>
            </a:r>
            <a:endParaRPr lang="en-US" dirty="0"/>
          </a:p>
          <a:p>
            <a:pPr lvl="1"/>
            <a:r>
              <a:rPr lang="en-US" dirty="0" smtClean="0"/>
              <a:t>Install new Injector, SCRF linac, and extension in sectors 0-10</a:t>
            </a:r>
          </a:p>
          <a:p>
            <a:pPr lvl="1"/>
            <a:r>
              <a:rPr lang="en-US" dirty="0" smtClean="0"/>
              <a:t>Re-use existing bypass line from Sector 10 </a:t>
            </a:r>
            <a:r>
              <a:rPr lang="en-US" dirty="0" smtClean="0">
                <a:sym typeface="Wingdings" pitchFamily="2" charset="2"/>
              </a:rPr>
              <a:t>to beam switchyard (BSY)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Re-use existing high power dump in BSY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Add RF spreader to direct beams to dump, SXR or HXR undulators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Install </a:t>
            </a:r>
            <a:r>
              <a:rPr lang="en-US" dirty="0">
                <a:sym typeface="Wingdings" pitchFamily="2" charset="2"/>
              </a:rPr>
              <a:t>new variable gap HXR (replacing </a:t>
            </a:r>
            <a:r>
              <a:rPr lang="en-US" dirty="0" smtClean="0">
                <a:sym typeface="Wingdings" pitchFamily="2" charset="2"/>
              </a:rPr>
              <a:t>LCLS-1) </a:t>
            </a:r>
            <a:r>
              <a:rPr lang="en-US" dirty="0">
                <a:sym typeface="Wingdings" pitchFamily="2" charset="2"/>
              </a:rPr>
              <a:t>and SXR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Re-use </a:t>
            </a:r>
            <a:r>
              <a:rPr lang="en-US" dirty="0">
                <a:sym typeface="Wingdings" pitchFamily="2" charset="2"/>
              </a:rPr>
              <a:t>existing transfer line (LTU) to HXR; modify HXR dump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Construct </a:t>
            </a:r>
            <a:r>
              <a:rPr lang="en-US" dirty="0">
                <a:sym typeface="Wingdings" pitchFamily="2" charset="2"/>
              </a:rPr>
              <a:t>new LTU to SXR and new dump line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Modify </a:t>
            </a:r>
            <a:r>
              <a:rPr lang="en-US" dirty="0">
                <a:sym typeface="Wingdings" pitchFamily="2" charset="2"/>
              </a:rPr>
              <a:t>existing </a:t>
            </a:r>
            <a:r>
              <a:rPr lang="en-US" dirty="0" smtClean="0">
                <a:sym typeface="Wingdings" pitchFamily="2" charset="2"/>
              </a:rPr>
              <a:t>LCLS x-ray </a:t>
            </a:r>
            <a:r>
              <a:rPr lang="en-US" dirty="0">
                <a:sym typeface="Wingdings" pitchFamily="2" charset="2"/>
              </a:rPr>
              <a:t>optics and build new SXR </a:t>
            </a:r>
            <a:r>
              <a:rPr lang="en-US" dirty="0" smtClean="0">
                <a:sym typeface="Wingdings" pitchFamily="2" charset="2"/>
              </a:rPr>
              <a:t>x-ray </a:t>
            </a:r>
            <a:r>
              <a:rPr lang="en-US" dirty="0">
                <a:sym typeface="Wingdings" pitchFamily="2" charset="2"/>
              </a:rPr>
              <a:t>line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 l="1025" r="1025"/>
          <a:stretch/>
        </p:blipFill>
        <p:spPr bwMode="auto">
          <a:xfrm>
            <a:off x="522381" y="957261"/>
            <a:ext cx="8099238" cy="19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43584" y="1563383"/>
            <a:ext cx="4009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/>
              <a:t>BSY</a:t>
            </a:r>
            <a:endParaRPr lang="en-US" sz="700" b="1" dirty="0"/>
          </a:p>
        </p:txBody>
      </p:sp>
    </p:spTree>
    <p:extLst>
      <p:ext uri="{BB962C8B-B14F-4D97-AF65-F5344CB8AC3E}">
        <p14:creationId xmlns:p14="http://schemas.microsoft.com/office/powerpoint/2010/main" val="186911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LCLS-2 Linac Design </a:t>
            </a:r>
            <a:endParaRPr lang="en-US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64" y="1272297"/>
            <a:ext cx="6985590" cy="515815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47465" y="3990109"/>
            <a:ext cx="4324551" cy="2440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9225" y="4284302"/>
            <a:ext cx="2030087" cy="18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365138" y="6136311"/>
            <a:ext cx="593766" cy="294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48"/>
          <p:cNvSpPr>
            <a:spLocks noChangeArrowheads="1"/>
          </p:cNvSpPr>
          <p:nvPr/>
        </p:nvSpPr>
        <p:spPr bwMode="auto">
          <a:xfrm>
            <a:off x="3879778" y="5674698"/>
            <a:ext cx="20859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K. Baptiste, et al, NIM A 599, 9 (2009)</a:t>
            </a:r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3444432" y="4006803"/>
            <a:ext cx="32646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J. Staples, F. Sannibale, S. Virostek, CBP Tech Note 366, Oct. 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</a:t>
            </a:r>
          </a:p>
          <a:p>
            <a:pPr>
              <a:defRPr/>
            </a:pP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Sannibale, et al.  MOPRI054(IPAC2014)</a:t>
            </a:r>
          </a:p>
          <a:p>
            <a:pPr>
              <a:defRPr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Wells, et al.         MOPRI056(IPAC2014)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" y="3230089"/>
            <a:ext cx="184858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Also considering</a:t>
            </a:r>
          </a:p>
          <a:p>
            <a:r>
              <a:rPr lang="en-US" sz="1600" b="1" dirty="0" smtClean="0"/>
              <a:t>Cornell DC Gun</a:t>
            </a:r>
          </a:p>
          <a:p>
            <a:endParaRPr lang="en-US" sz="1400" b="1" dirty="0" smtClean="0"/>
          </a:p>
          <a:p>
            <a:r>
              <a:rPr lang="en-US" sz="1200" b="1" dirty="0" smtClean="0"/>
              <a:t>Gulliford, et al.</a:t>
            </a:r>
          </a:p>
          <a:p>
            <a:r>
              <a:rPr lang="en-US" sz="1200" b="1" dirty="0" smtClean="0"/>
              <a:t>PRSTAB </a:t>
            </a:r>
            <a:r>
              <a:rPr lang="en-US" sz="1200" b="1" u="sng" dirty="0" smtClean="0"/>
              <a:t>16</a:t>
            </a:r>
          </a:p>
          <a:p>
            <a:r>
              <a:rPr lang="en-US" sz="1200" b="1" dirty="0" smtClean="0"/>
              <a:t>073401 (2013)</a:t>
            </a:r>
          </a:p>
          <a:p>
            <a:endParaRPr lang="en-US" sz="1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6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Halo in LCLS-2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 smtClean="0"/>
              <a:t>Beam loss in undulators </a:t>
            </a:r>
            <a:r>
              <a:rPr lang="en-US" dirty="0"/>
              <a:t>can change </a:t>
            </a:r>
            <a:r>
              <a:rPr lang="en-US" dirty="0" smtClean="0"/>
              <a:t>field of permanent magnets.</a:t>
            </a:r>
            <a:endParaRPr lang="en-US" dirty="0"/>
          </a:p>
          <a:p>
            <a:pPr lvl="2"/>
            <a:r>
              <a:rPr lang="en-US" dirty="0" smtClean="0"/>
              <a:t>To operate for 10 years (same as LCLS), losses must be lowered by 10</a:t>
            </a:r>
            <a:r>
              <a:rPr lang="en-US" baseline="30000" dirty="0" smtClean="0"/>
              <a:t>4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Better collimation, helped by halo monitoring</a:t>
            </a:r>
          </a:p>
          <a:p>
            <a:pPr lvl="1"/>
            <a:r>
              <a:rPr lang="en-US" dirty="0" smtClean="0"/>
              <a:t>Main source is dark </a:t>
            </a:r>
            <a:r>
              <a:rPr lang="en-US" smtClean="0"/>
              <a:t>current emitted in the gun and </a:t>
            </a:r>
            <a:r>
              <a:rPr lang="en-US" dirty="0" smtClean="0"/>
              <a:t>RF cavities</a:t>
            </a:r>
          </a:p>
          <a:p>
            <a:pPr lvl="2"/>
            <a:r>
              <a:rPr lang="en-US" dirty="0" smtClean="0"/>
              <a:t>Dark current from linac will have lower energy than beam</a:t>
            </a:r>
          </a:p>
          <a:p>
            <a:pPr lvl="3"/>
            <a:r>
              <a:rPr lang="en-US" dirty="0" err="1" smtClean="0"/>
              <a:t>Overbent</a:t>
            </a:r>
            <a:r>
              <a:rPr lang="en-US" dirty="0" smtClean="0"/>
              <a:t> in first bend of compressor chicane</a:t>
            </a:r>
          </a:p>
          <a:p>
            <a:pPr lvl="4"/>
            <a:r>
              <a:rPr lang="en-US" dirty="0" smtClean="0"/>
              <a:t>Monitor electrons hitting chamber wall to get </a:t>
            </a:r>
            <a:r>
              <a:rPr lang="en-US" smtClean="0"/>
              <a:t>loss spectrum</a:t>
            </a:r>
          </a:p>
          <a:p>
            <a:pPr lvl="2"/>
            <a:r>
              <a:rPr lang="en-US"/>
              <a:t>A</a:t>
            </a:r>
            <a:r>
              <a:rPr lang="en-US" smtClean="0"/>
              <a:t>t some phases dark current may travel and accelerate in reverse direction</a:t>
            </a:r>
            <a:endParaRPr lang="en-US" dirty="0" smtClean="0"/>
          </a:p>
          <a:p>
            <a:pPr lvl="2"/>
            <a:r>
              <a:rPr lang="en-US" dirty="0" smtClean="0"/>
              <a:t>Dark current from RF gun will have the same energy as the beam</a:t>
            </a:r>
          </a:p>
          <a:p>
            <a:pPr lvl="3"/>
            <a:r>
              <a:rPr lang="en-US" smtClean="0"/>
              <a:t>Deflect </a:t>
            </a:r>
            <a:r>
              <a:rPr lang="en-US" dirty="0" smtClean="0"/>
              <a:t>electrons in empty RF buckets and at wrong phase</a:t>
            </a:r>
          </a:p>
          <a:p>
            <a:pPr lvl="3"/>
            <a:r>
              <a:rPr lang="en-US" dirty="0" smtClean="0"/>
              <a:t>Electrons emitted off-axis may be stopped at collimators</a:t>
            </a:r>
          </a:p>
          <a:p>
            <a:pPr lvl="3"/>
            <a:r>
              <a:rPr lang="en-US" smtClean="0"/>
              <a:t>Build an optical monitor </a:t>
            </a:r>
            <a:r>
              <a:rPr lang="en-US"/>
              <a:t>at </a:t>
            </a:r>
            <a:r>
              <a:rPr lang="en-US" smtClean="0"/>
              <a:t>dog-leg after linac?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Concepts for Halo Monitoring in the LHC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/>
              <a:t>Several concepts have been discussed for monitoring </a:t>
            </a:r>
            <a:r>
              <a:rPr lang="en-US" dirty="0" smtClean="0"/>
              <a:t>proton halo in the high-luminosity upgrade planned for the LHC</a:t>
            </a:r>
            <a:endParaRPr lang="en-US" dirty="0"/>
          </a:p>
          <a:p>
            <a:pPr lvl="2"/>
            <a:r>
              <a:rPr lang="en-US"/>
              <a:t>Digital micro-mirror array (DMA)</a:t>
            </a:r>
          </a:p>
          <a:p>
            <a:pPr lvl="2"/>
            <a:r>
              <a:rPr lang="en-US"/>
              <a:t>CID camera with independent integration time for each pixel</a:t>
            </a:r>
          </a:p>
          <a:p>
            <a:pPr lvl="2"/>
            <a:r>
              <a:rPr lang="en-US"/>
              <a:t>Raster scan of small aperture in front of PMT, with gain controlled by servo loop</a:t>
            </a:r>
          </a:p>
          <a:p>
            <a:pPr lvl="2"/>
            <a:r>
              <a:rPr lang="en-US" smtClean="0"/>
              <a:t>Coronagraph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SpectraCAM</a:t>
            </a:r>
            <a:r>
              <a:rPr lang="en-US" dirty="0"/>
              <a:t> CID Camera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/>
              <a:t>If you read a CCD fast enough to avoid saturating the brightest pixels, read noise will </a:t>
            </a:r>
            <a:r>
              <a:rPr lang="en-US" dirty="0" smtClean="0"/>
              <a:t>dominate </a:t>
            </a:r>
            <a:r>
              <a:rPr lang="en-US" dirty="0"/>
              <a:t>the dim pixels.</a:t>
            </a:r>
          </a:p>
          <a:p>
            <a:pPr lvl="2"/>
            <a:r>
              <a:rPr lang="en-US" dirty="0"/>
              <a:t>Sum of dim-pixel values is not equivalent to a long </a:t>
            </a:r>
            <a:r>
              <a:rPr lang="en-US" dirty="0" smtClean="0"/>
              <a:t>integration.</a:t>
            </a:r>
            <a:endParaRPr lang="en-US" dirty="0"/>
          </a:p>
          <a:p>
            <a:pPr lvl="1"/>
            <a:r>
              <a:rPr lang="en-US" dirty="0"/>
              <a:t>A CID (charge injection device) can check the level of charge integrated in any one pixel, without clearing it.</a:t>
            </a:r>
          </a:p>
          <a:p>
            <a:pPr lvl="2"/>
            <a:r>
              <a:rPr lang="en-US" dirty="0"/>
              <a:t>Clear bright pixels imaging core of beam frequently</a:t>
            </a:r>
          </a:p>
          <a:p>
            <a:pPr lvl="2"/>
            <a:r>
              <a:rPr lang="en-US" dirty="0"/>
              <a:t>Integrate halo pixels for long periods</a:t>
            </a:r>
          </a:p>
          <a:p>
            <a:pPr lvl="2"/>
            <a:r>
              <a:rPr lang="en-US" dirty="0"/>
              <a:t>Incur read noise only once, even for dim pixels</a:t>
            </a:r>
          </a:p>
          <a:p>
            <a:pPr lvl="1"/>
            <a:r>
              <a:rPr lang="en-US" dirty="0"/>
              <a:t>Thermo Scientific’s </a:t>
            </a:r>
            <a:r>
              <a:rPr lang="en-US" dirty="0" err="1"/>
              <a:t>SpectraCAM</a:t>
            </a:r>
            <a:r>
              <a:rPr lang="en-US" dirty="0"/>
              <a:t> CID camera</a:t>
            </a:r>
          </a:p>
          <a:p>
            <a:pPr lvl="2"/>
            <a:r>
              <a:rPr lang="en-US" dirty="0"/>
              <a:t>Dynamic range of 10</a:t>
            </a:r>
            <a:r>
              <a:rPr lang="en-US" baseline="30000" dirty="0"/>
              <a:t>7</a:t>
            </a:r>
          </a:p>
          <a:p>
            <a:pPr lvl="2"/>
            <a:r>
              <a:rPr lang="en-US" dirty="0"/>
              <a:t>2048 by 2048 pixels with non-destructive readout of selectable regions</a:t>
            </a:r>
          </a:p>
          <a:p>
            <a:pPr lvl="2"/>
            <a:r>
              <a:rPr lang="en-US" dirty="0"/>
              <a:t>Random-access (pixel-selective) integration, and no blooming</a:t>
            </a:r>
          </a:p>
          <a:p>
            <a:pPr lvl="2"/>
            <a:r>
              <a:rPr lang="en-US" dirty="0"/>
              <a:t>Three-stage thermoelectric cooling for low noise</a:t>
            </a:r>
          </a:p>
          <a:p>
            <a:pPr lvl="2"/>
            <a:r>
              <a:rPr lang="en-US" dirty="0"/>
              <a:t>Gigabit Ethernet </a:t>
            </a:r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7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SpectraCAM</a:t>
            </a:r>
            <a:r>
              <a:rPr lang="en-US" dirty="0"/>
              <a:t> Measurement of Laser Profile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57263"/>
            <a:ext cx="8229600" cy="433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95531" y="5571200"/>
            <a:ext cx="4759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C.P.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Welsch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Bravin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Burel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Lefevre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 Chapman and M.J.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Pilon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Measurement Science and Technology 17 (2006) 2035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Photomultiplier with a </a:t>
            </a:r>
            <a:r>
              <a:rPr lang="en-US" dirty="0" err="1"/>
              <a:t>Rastered</a:t>
            </a:r>
            <a:r>
              <a:rPr lang="en-US" dirty="0"/>
              <a:t> Mask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/>
            <a:r>
              <a:rPr lang="en-US" dirty="0"/>
              <a:t>Raster scan a mask with a small hole across </a:t>
            </a:r>
            <a:r>
              <a:rPr lang="en-US" dirty="0" smtClean="0"/>
              <a:t>an optical image of the beam.</a:t>
            </a:r>
            <a:endParaRPr lang="en-US" dirty="0"/>
          </a:p>
          <a:p>
            <a:pPr lvl="1"/>
            <a:r>
              <a:rPr lang="en-US" dirty="0"/>
              <a:t>Measure the transmitted light with a </a:t>
            </a:r>
            <a:r>
              <a:rPr lang="en-US" dirty="0" smtClean="0"/>
              <a:t>photomultiplier.</a:t>
            </a:r>
            <a:endParaRPr lang="en-US" dirty="0"/>
          </a:p>
          <a:p>
            <a:pPr lvl="1"/>
            <a:r>
              <a:rPr lang="en-US" dirty="0"/>
              <a:t>Servo the PMT high voltage to maintain a constant signal.</a:t>
            </a:r>
          </a:p>
          <a:p>
            <a:pPr lvl="2"/>
            <a:r>
              <a:rPr lang="en-US" dirty="0"/>
              <a:t>PMT gain varies as a power of the voltage over orders of magnitude</a:t>
            </a:r>
          </a:p>
          <a:p>
            <a:pPr lvl="1"/>
            <a:r>
              <a:rPr lang="en-US" dirty="0"/>
              <a:t>Or just insert attenuation as needed.</a:t>
            </a:r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486" y="1421030"/>
            <a:ext cx="401072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13511" y="1055660"/>
            <a:ext cx="1806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Hamamatsu R1828-01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40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CCD, CID, and PMT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Fisher – Beam-Halo Workshop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57" y="957263"/>
            <a:ext cx="746391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90770" y="5969768"/>
            <a:ext cx="4759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C.P.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Welsch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Bravin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Burel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Lefevre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 Chapman and M.J.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Pilon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Measurement Science and Technology 17 (2006) 2035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3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SLAC template white 2012 adjusted">
  <a:themeElements>
    <a:clrScheme name="SLAC_RevisedPalette_2012">
      <a:dk1>
        <a:srgbClr val="000000"/>
      </a:dk1>
      <a:lt1>
        <a:sysClr val="window" lastClr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JLab_PowerPoint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4001D"/>
      </a:accent1>
      <a:accent2>
        <a:srgbClr val="333399"/>
      </a:accent2>
      <a:accent3>
        <a:srgbClr val="FFFFFF"/>
      </a:accent3>
      <a:accent4>
        <a:srgbClr val="000000"/>
      </a:accent4>
      <a:accent5>
        <a:srgbClr val="CFAAAB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Arial Bold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4001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4001D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4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5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6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7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3_JLab_PowerPoint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4_JLab_PowerPoint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5_JLab_PowerPoint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0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4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3308</Words>
  <Application>Microsoft Office PowerPoint</Application>
  <PresentationFormat>On-screen Show (4:3)</PresentationFormat>
  <Paragraphs>688</Paragraphs>
  <Slides>84</Slides>
  <Notes>20</Notes>
  <HiddenSlides>0</HiddenSlides>
  <MMClips>3</MMClips>
  <ScaleCrop>false</ScaleCrop>
  <HeadingPairs>
    <vt:vector size="6" baseType="variant">
      <vt:variant>
        <vt:lpstr>Theme</vt:lpstr>
      </vt:variant>
      <vt:variant>
        <vt:i4>34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84</vt:i4>
      </vt:variant>
    </vt:vector>
  </HeadingPairs>
  <TitlesOfParts>
    <vt:vector size="121" baseType="lpstr">
      <vt:lpstr>SLAC template white 2012 adjusted</vt:lpstr>
      <vt:lpstr>Default Design</vt:lpstr>
      <vt:lpstr>Office テーマ</vt:lpstr>
      <vt:lpstr>2_JLab_PowerPoint1</vt:lpstr>
      <vt:lpstr>1_Office テーマ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Title &amp; Subtitle</vt:lpstr>
      <vt:lpstr>2_Office テーマ</vt:lpstr>
      <vt:lpstr>3_Office テーマ</vt:lpstr>
      <vt:lpstr>4_Office テーマ</vt:lpstr>
      <vt:lpstr>5_Office テーマ</vt:lpstr>
      <vt:lpstr>6_Office テーマ</vt:lpstr>
      <vt:lpstr>7_Office テーマ</vt:lpstr>
      <vt:lpstr>11_Office Theme</vt:lpstr>
      <vt:lpstr>3_JLab_PowerPoint1</vt:lpstr>
      <vt:lpstr>4_JLab_PowerPoint1</vt:lpstr>
      <vt:lpstr>5_JLab_PowerPoint1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KGPlot</vt:lpstr>
      <vt:lpstr>図</vt:lpstr>
      <vt:lpstr>Image</vt:lpstr>
      <vt:lpstr>Summary of the 2014 Beam-Halo Monitoring Workshop SLAC, 19 September 2014</vt:lpstr>
      <vt:lpstr>Workshop Background</vt:lpstr>
      <vt:lpstr>Topics</vt:lpstr>
      <vt:lpstr>Workshop Program</vt:lpstr>
      <vt:lpstr>PowerPoint Presentation</vt:lpstr>
      <vt:lpstr>PowerPoint Presentation</vt:lpstr>
      <vt:lpstr>PowerPoint Presentation</vt:lpstr>
      <vt:lpstr>Tail Formation and Phase Space</vt:lpstr>
      <vt:lpstr>Wire Scanners with Large Dynamic Range</vt:lpstr>
      <vt:lpstr>Cherekov Converter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Volume Reflection in Crystals to Collimate and Measure Beam tails</vt:lpstr>
      <vt:lpstr>PowerPoint Presentation</vt:lpstr>
      <vt:lpstr>PowerPoint Presentation</vt:lpstr>
      <vt:lpstr>PowerPoint Presentation</vt:lpstr>
      <vt:lpstr>Ultra-thin Gas Jet for Non-Invasive Beam Halo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Beam profile measurements based on modern vertex detectors and beam-gas interactions </vt:lpstr>
      <vt:lpstr>PowerPoint Presentation</vt:lpstr>
      <vt:lpstr>PowerPoint Presentation</vt:lpstr>
      <vt:lpstr>Beam-gas can do more</vt:lpstr>
      <vt:lpstr>PowerPoint Presentation</vt:lpstr>
      <vt:lpstr>BGV for Halo?</vt:lpstr>
      <vt:lpstr>PowerPoint Presentation</vt:lpstr>
      <vt:lpstr>RHIC e-lens with electron back-scattering detector (eBSD)</vt:lpstr>
      <vt:lpstr>Electron-gold eBSD “luminosity” scans obtained by  steering the electron beam</vt:lpstr>
      <vt:lpstr>PowerPoint Presentation</vt:lpstr>
      <vt:lpstr>PowerPoint Presentation</vt:lpstr>
      <vt:lpstr>Optical Techniques: Lyot’s Coronagraph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Halo Imaging with a DMA</vt:lpstr>
      <vt:lpstr>Application to SPEAR3: Image injected beam  in the presence of stored beam</vt:lpstr>
      <vt:lpstr>Experimental Setup and data acquisition</vt:lpstr>
      <vt:lpstr>PSF measurement of the stored beam</vt:lpstr>
      <vt:lpstr>Injected beam with stored beam different beam currents</vt:lpstr>
      <vt:lpstr>PowerPoint Presentation</vt:lpstr>
      <vt:lpstr>PowerPoint Presentation</vt:lpstr>
      <vt:lpstr>Apodization</vt:lpstr>
      <vt:lpstr>Half-tone dot apodizer</vt:lpstr>
      <vt:lpstr>Image “PSF” central line</vt:lpstr>
      <vt:lpstr>High-Contrast Imaging and the Direct Detection of Exoplanets</vt:lpstr>
      <vt:lpstr>PowerPoint Presentation</vt:lpstr>
      <vt:lpstr>Direct Imaging Main Engineering Requirements</vt:lpstr>
      <vt:lpstr>High Contrast Imaging</vt:lpstr>
      <vt:lpstr>Solutions</vt:lpstr>
      <vt:lpstr>Principle of Pupil Apodization-type coronagraphs</vt:lpstr>
      <vt:lpstr>Challenge #2: optical aberrations</vt:lpstr>
      <vt:lpstr>Adaptive Optics System for Turbulence Correction</vt:lpstr>
      <vt:lpstr>Image sharpening for slow changing aberrations</vt:lpstr>
      <vt:lpstr>Starshade</vt:lpstr>
      <vt:lpstr>Conclusion </vt:lpstr>
      <vt:lpstr>Developing Optical Methods: Bench and Beamline</vt:lpstr>
      <vt:lpstr>Thank you</vt:lpstr>
      <vt:lpstr>Layout of LCLS-2 at SLAC</vt:lpstr>
      <vt:lpstr>LCLS-2 Linac Design </vt:lpstr>
      <vt:lpstr>Halo in LCLS-2</vt:lpstr>
      <vt:lpstr>Concepts for Halo Monitoring in the LHC</vt:lpstr>
      <vt:lpstr>SpectraCAM CID Camera</vt:lpstr>
      <vt:lpstr>SpectraCAM Measurement of Laser Profile</vt:lpstr>
      <vt:lpstr>Photomultiplier with a Rastered Mask</vt:lpstr>
      <vt:lpstr>Comparing CCD, CID, and PMT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2012-08-28T00:49:59Z</dcterms:created>
  <dcterms:modified xsi:type="dcterms:W3CDTF">2015-09-15T22:58:25Z</dcterms:modified>
</cp:coreProperties>
</file>