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8" r:id="rId2"/>
    <p:sldId id="491" r:id="rId3"/>
    <p:sldId id="492" r:id="rId4"/>
    <p:sldId id="473" r:id="rId5"/>
    <p:sldId id="474" r:id="rId6"/>
    <p:sldId id="471" r:id="rId7"/>
    <p:sldId id="476" r:id="rId8"/>
    <p:sldId id="478" r:id="rId9"/>
    <p:sldId id="475" r:id="rId10"/>
    <p:sldId id="489" r:id="rId11"/>
    <p:sldId id="480" r:id="rId12"/>
    <p:sldId id="490" r:id="rId13"/>
    <p:sldId id="481" r:id="rId14"/>
    <p:sldId id="482" r:id="rId15"/>
    <p:sldId id="484" r:id="rId16"/>
    <p:sldId id="485" r:id="rId17"/>
    <p:sldId id="486" r:id="rId18"/>
    <p:sldId id="487" r:id="rId19"/>
    <p:sldId id="488" r:id="rId20"/>
    <p:sldId id="496" r:id="rId21"/>
    <p:sldId id="495" r:id="rId22"/>
    <p:sldId id="416" r:id="rId23"/>
    <p:sldId id="494" r:id="rId24"/>
    <p:sldId id="393" r:id="rId25"/>
    <p:sldId id="462" r:id="rId26"/>
    <p:sldId id="465" r:id="rId27"/>
  </p:sldIdLst>
  <p:sldSz cx="9144000" cy="6858000" type="screen4x3"/>
  <p:notesSz cx="9928225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Rounded MT Bold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0000"/>
    <a:srgbClr val="3333FF"/>
    <a:srgbClr val="008000"/>
    <a:srgbClr val="0000CC"/>
    <a:srgbClr val="27546F"/>
    <a:srgbClr val="28496E"/>
    <a:srgbClr val="2BCB49"/>
    <a:srgbClr val="FF5353"/>
    <a:srgbClr val="FF99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3537" autoAdjust="0"/>
  </p:normalViewPr>
  <p:slideViewPr>
    <p:cSldViewPr>
      <p:cViewPr varScale="1">
        <p:scale>
          <a:sx n="70" d="100"/>
          <a:sy n="70" d="100"/>
        </p:scale>
        <p:origin x="82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82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DE3DE8D-0B76-4F8B-B41E-F18DA0542320}" type="datetimeFigureOut">
              <a:rPr lang="en-US"/>
              <a:pPr>
                <a:defRPr/>
              </a:pPr>
              <a:t>9/11/2015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4976404-4932-4CBF-A424-2AA00C2893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06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111FA5-B714-4515-AF49-2F156F7FE7AC}" type="datetimeFigureOut">
              <a:rPr lang="en-GB"/>
              <a:pPr>
                <a:defRPr/>
              </a:pPr>
              <a:t>11/09/2015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1DE82A-A279-4195-8905-BD33C4C730E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37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Rounded MT Bol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Rounded MT Bol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Rounded MT Bol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Rounded MT Bol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Rounded MT Bold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Rounded MT Bold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ADDC21-1BC8-4006-A441-4ED7FB0B49BC}" type="slidenum">
              <a:rPr lang="en-GB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15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161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764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273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031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579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844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207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3071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287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055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4730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001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688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422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522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093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246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269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14520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9pPr>
          </a:lstStyle>
          <a:p>
            <a:pPr eaLnBrk="1" hangingPunct="1"/>
            <a:fld id="{2DDECC16-127D-467B-9D57-8E40C09DDFE9}" type="slidenum">
              <a:rPr lang="en-US" sz="1200" smtClean="0"/>
              <a:pPr eaLnBrk="1" hangingPunct="1"/>
              <a:t>21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1665986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707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89972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09197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6014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1DE82A-A279-4195-8905-BD33C4C730EA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9749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F6E64E8-27D6-4567-8E0F-74E837CF949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86271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aseline="0"/>
            </a:lvl1pPr>
            <a:lvl2pPr>
              <a:defRPr sz="1800" baseline="0">
                <a:solidFill>
                  <a:schemeClr val="accent2">
                    <a:lumMod val="75000"/>
                  </a:schemeClr>
                </a:solidFill>
              </a:defRPr>
            </a:lvl2pPr>
            <a:lvl3pPr marL="1249363" indent="-401638">
              <a:buFont typeface="Arial" panose="020B0604020202020204" pitchFamily="34" charset="0"/>
              <a:buChar char="•"/>
              <a:defRPr sz="1600" baseline="0">
                <a:solidFill>
                  <a:srgbClr val="27546F"/>
                </a:solidFill>
              </a:defRPr>
            </a:lvl3pPr>
            <a:lvl4pPr>
              <a:defRPr baseline="0">
                <a:solidFill>
                  <a:srgbClr val="27546F"/>
                </a:solidFill>
              </a:defRPr>
            </a:lvl4pPr>
            <a:lvl5pPr>
              <a:defRPr baseline="0">
                <a:solidFill>
                  <a:srgbClr val="27546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541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D07C97-174D-4076-B38D-AD18B0CA2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50827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03672"/>
            <a:ext cx="4464844" cy="589359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803672"/>
            <a:ext cx="4464844" cy="589359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9B12D2-7FC7-48B9-B7E9-1DBB40C5E5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5744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94F94F-C39A-4EA7-B644-D874C8550C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93594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F80E1D2-8CD3-4382-9CC8-4AF045C16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36050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BE383C0-64AE-4D5E-BCC3-4AF17A3FA6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83244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D169A8-FEE8-439B-8A30-AF16BC9E1B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89225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r>
              <a:rPr lang="en-US" noProof="0" dirty="0" smtClean="0">
                <a:sym typeface="Gill Sans" charset="0"/>
              </a:rP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C7530C-0385-4A48-B174-28F7CA17CC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8233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DC7565-2545-4EFD-8C07-59FF05BE66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65547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7633" y="44649"/>
            <a:ext cx="2259211" cy="66526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44649"/>
            <a:ext cx="6670477" cy="66526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8A3516-DBAD-4551-A495-D59D931BEF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06975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/>
          <a:p>
            <a:pPr>
              <a:defRPr/>
            </a:pPr>
            <a:fld id="{498F0F7F-ED37-4C44-A7CD-93A76068B9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25462885"/>
              </p:ext>
            </p:extLst>
          </p:nvPr>
        </p:nvGraphicFramePr>
        <p:xfrm>
          <a:off x="1524000" y="1397000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27546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27546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27546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27546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43965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820472" y="6643687"/>
            <a:ext cx="207963" cy="214313"/>
          </a:xfrm>
        </p:spPr>
        <p:txBody>
          <a:bodyPr/>
          <a:lstStyle/>
          <a:p>
            <a:pPr>
              <a:defRPr/>
            </a:pPr>
            <a:fld id="{498F0F7F-ED37-4C44-A7CD-93A76068B9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259632" y="216437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Test…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136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0" y="0"/>
            <a:ext cx="8107363" cy="712788"/>
          </a:xfrm>
          <a:prstGeom prst="rect">
            <a:avLst/>
          </a:prstGeom>
          <a:gradFill>
            <a:gsLst>
              <a:gs pos="54000">
                <a:schemeClr val="bg1"/>
              </a:gs>
              <a:gs pos="100000">
                <a:srgbClr val="27546F">
                  <a:lumMod val="90000"/>
                </a:srgbClr>
              </a:gs>
            </a:gsLst>
            <a:lin ang="108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64288" tIns="32144" rIns="64288" bIns="32144" anchor="ctr"/>
          <a:lstStyle/>
          <a:p>
            <a:pPr algn="ctr">
              <a:defRPr/>
            </a:pPr>
            <a:endParaRPr lang="en-US" sz="1700" dirty="0">
              <a:solidFill>
                <a:prstClr val="white"/>
              </a:solidFill>
              <a:latin typeface="Calibri" pitchFamily="34" charset="0"/>
              <a:ea typeface="MS PGothic" pitchFamily="34" charset="-128"/>
              <a:cs typeface="+mn-cs"/>
              <a:sym typeface="Gill Sans" charset="0"/>
            </a:endParaRPr>
          </a:p>
        </p:txBody>
      </p:sp>
      <p:sp>
        <p:nvSpPr>
          <p:cNvPr id="2049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892480" y="6643687"/>
            <a:ext cx="207963" cy="214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MS PGothic" pitchFamily="34" charset="-128"/>
                <a:cs typeface="+mn-cs"/>
                <a:sym typeface="Helvetica" charset="0"/>
              </a:defRPr>
            </a:lvl1pPr>
            <a:lvl2pPr marL="522368" indent="-200911" eaLnBrk="0" hangingPunct="0"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2pPr>
            <a:lvl3pPr marL="803643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3pPr>
            <a:lvl4pPr marL="1125101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4pPr>
            <a:lvl5pPr marL="1446558" indent="-160729" eaLnBrk="0" hangingPunct="0"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charset="0"/>
                <a:ea typeface="MS PGothic" pitchFamily="34" charset="-128"/>
                <a:sym typeface="Gill Sans" charset="0"/>
              </a:defRPr>
            </a:lvl9pPr>
          </a:lstStyle>
          <a:p>
            <a:pPr>
              <a:defRPr/>
            </a:pPr>
            <a:fld id="{498F0F7F-ED37-4C44-A7CD-93A76068B9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0"/>
            <a:ext cx="755491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Helvetica" pitchFamily="34" charset="0"/>
              </a:rPr>
              <a:t>Click to edit Master title style</a:t>
            </a:r>
            <a:endParaRPr lang="en-US" dirty="0" smtClean="0">
              <a:sym typeface="Helvetica" pitchFamily="34" charset="0"/>
            </a:endParaRPr>
          </a:p>
        </p:txBody>
      </p:sp>
      <p:sp>
        <p:nvSpPr>
          <p:cNvPr id="1029" name="Rectangle 5"/>
          <p:cNvSpPr>
            <a:spLocks/>
          </p:cNvSpPr>
          <p:nvPr/>
        </p:nvSpPr>
        <p:spPr bwMode="auto">
          <a:xfrm rot="-5400000">
            <a:off x="-1357312" y="5160962"/>
            <a:ext cx="29464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n-US" sz="900" b="1" dirty="0">
              <a:solidFill>
                <a:srgbClr val="424456"/>
              </a:solidFill>
              <a:latin typeface="Helvetica" pitchFamily="34" charset="0"/>
              <a:ea typeface="MS PGothic" pitchFamily="34" charset="-128"/>
              <a:sym typeface="Helvetica" pitchFamily="34" charset="0"/>
            </a:endParaRPr>
          </a:p>
        </p:txBody>
      </p:sp>
      <p:sp>
        <p:nvSpPr>
          <p:cNvPr id="1030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" y="803275"/>
            <a:ext cx="8858250" cy="589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/>
              </a:rPr>
              <a:t>Click to edit Master text styles</a:t>
            </a:r>
          </a:p>
          <a:p>
            <a:pPr lvl="1"/>
            <a:r>
              <a:rPr lang="en-US" smtClean="0">
                <a:sym typeface="Gill Sans"/>
              </a:rPr>
              <a:t>Second level</a:t>
            </a:r>
          </a:p>
          <a:p>
            <a:pPr lvl="2"/>
            <a:r>
              <a:rPr lang="en-US" smtClean="0">
                <a:sym typeface="Gill Sans"/>
              </a:rPr>
              <a:t>Third level</a:t>
            </a:r>
          </a:p>
          <a:p>
            <a:pPr lvl="3"/>
            <a:r>
              <a:rPr lang="en-US" smtClean="0">
                <a:sym typeface="Gill Sans"/>
              </a:rPr>
              <a:t>Fourth level</a:t>
            </a:r>
          </a:p>
          <a:p>
            <a:pPr lvl="4"/>
            <a:r>
              <a:rPr lang="en-US" smtClean="0">
                <a:sym typeface="Gill Sans"/>
              </a:rPr>
              <a:t>Fifth level</a:t>
            </a:r>
            <a:endParaRPr lang="en-US" dirty="0"/>
          </a:p>
        </p:txBody>
      </p:sp>
      <p:pic>
        <p:nvPicPr>
          <p:cNvPr id="1032" name="Picture 1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413" y="0"/>
            <a:ext cx="732587" cy="69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sp>
        <p:nvSpPr>
          <p:cNvPr id="1033" name="Text Box 10"/>
          <p:cNvSpPr txBox="1">
            <a:spLocks/>
          </p:cNvSpPr>
          <p:nvPr/>
        </p:nvSpPr>
        <p:spPr bwMode="auto">
          <a:xfrm>
            <a:off x="8215313" y="534988"/>
            <a:ext cx="3492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ctr" eaLnBrk="1" hangingPunct="1">
              <a:defRPr/>
            </a:pPr>
            <a:r>
              <a:rPr lang="en-GB" sz="800" b="1" dirty="0" smtClean="0">
                <a:solidFill>
                  <a:srgbClr val="DEDEDE"/>
                </a:solidFill>
              </a:rPr>
              <a:t>LHC</a:t>
            </a:r>
            <a:endParaRPr lang="en-US" sz="800" b="1" dirty="0" smtClean="0">
              <a:solidFill>
                <a:srgbClr val="DEDED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9600"/>
            <a:ext cx="699566" cy="698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52534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1026" name="Picture 2" descr="\\cern.ch\dfs\Users\m\mkuhn\Desktop\IPAC2014\kmodulation_figures\logo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8400" cy="69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baseline="0">
          <a:solidFill>
            <a:schemeClr val="accent2">
              <a:lumMod val="50000"/>
            </a:schemeClr>
          </a:solidFill>
          <a:latin typeface="Arial Rounded MT Bold" pitchFamily="34" charset="0"/>
          <a:ea typeface="MS PGothic" pitchFamily="34" charset="-128"/>
          <a:cs typeface="MS PGothic" charset="0"/>
          <a:sym typeface="Helvetic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 Rounded MT Bold" pitchFamily="34" charset="0"/>
          <a:ea typeface="MS PGothic" pitchFamily="34" charset="-128"/>
          <a:cs typeface="MS PGothic" charset="0"/>
          <a:sym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 Rounded MT Bold" pitchFamily="34" charset="0"/>
          <a:ea typeface="MS PGothic" pitchFamily="34" charset="-128"/>
          <a:cs typeface="MS PGothic" charset="0"/>
          <a:sym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 Rounded MT Bold" pitchFamily="34" charset="0"/>
          <a:ea typeface="MS PGothic" pitchFamily="34" charset="-128"/>
          <a:cs typeface="MS PGothic" charset="0"/>
          <a:sym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 Rounded MT Bold" pitchFamily="34" charset="0"/>
          <a:ea typeface="MS PGothic" pitchFamily="34" charset="-128"/>
          <a:cs typeface="MS PGothic" charset="0"/>
          <a:sym typeface="Helvetica" pitchFamily="34" charset="0"/>
        </a:defRPr>
      </a:lvl5pPr>
      <a:lvl6pPr marL="321457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Helvetica" charset="0"/>
          <a:sym typeface="Helvetica" charset="0"/>
        </a:defRPr>
      </a:lvl6pPr>
      <a:lvl7pPr marL="642915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Helvetica" charset="0"/>
          <a:sym typeface="Helvetica" charset="0"/>
        </a:defRPr>
      </a:lvl7pPr>
      <a:lvl8pPr marL="964372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Helvetica" charset="0"/>
          <a:sym typeface="Helvetica" charset="0"/>
        </a:defRPr>
      </a:lvl8pPr>
      <a:lvl9pPr marL="1285829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Helvetica" charset="0"/>
          <a:sym typeface="Helvetica" charset="0"/>
        </a:defRPr>
      </a:lvl9pPr>
    </p:titleStyle>
    <p:bodyStyle>
      <a:lvl1pPr marL="504825" indent="-401638" algn="l" rtl="0" eaLnBrk="1" fontAlgn="base" hangingPunct="1">
        <a:spcBef>
          <a:spcPts val="850"/>
        </a:spcBef>
        <a:spcAft>
          <a:spcPct val="0"/>
        </a:spcAft>
        <a:buChar char="o"/>
        <a:defRPr sz="2000" baseline="0">
          <a:solidFill>
            <a:schemeClr val="accent2">
              <a:lumMod val="50000"/>
            </a:schemeClr>
          </a:solidFill>
          <a:latin typeface="Arial Rounded MT Bold" pitchFamily="34" charset="0"/>
          <a:ea typeface="MS PGothic" pitchFamily="34" charset="-128"/>
          <a:cs typeface="MS PGothic" charset="0"/>
          <a:sym typeface="Gill Sans"/>
        </a:defRPr>
      </a:lvl1pPr>
      <a:lvl2pPr marL="936625" indent="-401638" algn="l" rtl="0" eaLnBrk="1" fontAlgn="base" hangingPunct="1">
        <a:spcBef>
          <a:spcPts val="850"/>
        </a:spcBef>
        <a:spcAft>
          <a:spcPct val="0"/>
        </a:spcAft>
        <a:buFont typeface="Arial" pitchFamily="34" charset="0"/>
        <a:buChar char="−"/>
        <a:defRPr sz="1800" baseline="0">
          <a:solidFill>
            <a:schemeClr val="accent2">
              <a:lumMod val="75000"/>
            </a:schemeClr>
          </a:solidFill>
          <a:latin typeface="Arial Rounded MT Bold" pitchFamily="34" charset="0"/>
          <a:ea typeface="MS PGothic" pitchFamily="34" charset="-128"/>
          <a:cs typeface="MS PGothic" charset="0"/>
          <a:sym typeface="Gill Sans"/>
        </a:defRPr>
      </a:lvl2pPr>
      <a:lvl3pPr marL="1249363" indent="-401638" algn="l" rtl="0" eaLnBrk="1" fontAlgn="base" hangingPunct="1">
        <a:spcBef>
          <a:spcPts val="850"/>
        </a:spcBef>
        <a:spcAft>
          <a:spcPct val="0"/>
        </a:spcAft>
        <a:buFont typeface="Arial" panose="020B0604020202020204" pitchFamily="34" charset="0"/>
        <a:buChar char="•"/>
        <a:defRPr sz="1600" baseline="0">
          <a:solidFill>
            <a:srgbClr val="27546F"/>
          </a:solidFill>
          <a:latin typeface="Arial Rounded MT Bold" pitchFamily="34" charset="0"/>
          <a:ea typeface="MS PGothic" pitchFamily="34" charset="-128"/>
          <a:cs typeface="MS PGothic" charset="0"/>
          <a:sym typeface="Gill Sans"/>
        </a:defRPr>
      </a:lvl3pPr>
      <a:lvl4pPr marL="1562100" indent="-401638" algn="l" rtl="0" eaLnBrk="1" fontAlgn="base" hangingPunct="1">
        <a:spcBef>
          <a:spcPts val="850"/>
        </a:spcBef>
        <a:spcAft>
          <a:spcPct val="0"/>
        </a:spcAft>
        <a:buFont typeface="Wingdings" pitchFamily="2" charset="2"/>
        <a:buChar char="q"/>
        <a:defRPr sz="1100">
          <a:solidFill>
            <a:srgbClr val="27546F"/>
          </a:solidFill>
          <a:latin typeface="Arial Rounded MT Bold" pitchFamily="34" charset="0"/>
          <a:ea typeface="MS PGothic" pitchFamily="34" charset="-128"/>
          <a:cs typeface="MS PGothic" charset="0"/>
          <a:sym typeface="Gill Sans"/>
        </a:defRPr>
      </a:lvl4pPr>
      <a:lvl5pPr marL="1874838" indent="-401638" algn="l" rtl="0" eaLnBrk="1" fontAlgn="base" hangingPunct="1">
        <a:spcBef>
          <a:spcPts val="850"/>
        </a:spcBef>
        <a:spcAft>
          <a:spcPct val="0"/>
        </a:spcAft>
        <a:buFont typeface="Wingdings" pitchFamily="2" charset="2"/>
        <a:buChar char="q"/>
        <a:defRPr sz="1100">
          <a:solidFill>
            <a:srgbClr val="27546F"/>
          </a:solidFill>
          <a:latin typeface="Arial Rounded MT Bold" pitchFamily="34" charset="0"/>
          <a:ea typeface="MS PGothic" pitchFamily="34" charset="-128"/>
          <a:cs typeface="MS PGothic" charset="0"/>
          <a:sym typeface="Gill Sans"/>
        </a:defRPr>
      </a:lvl5pPr>
      <a:lvl6pPr marL="2196625" indent="-401822" algn="l" rtl="0" eaLnBrk="1" fontAlgn="base" hangingPunct="1">
        <a:spcBef>
          <a:spcPts val="1687"/>
        </a:spcBef>
        <a:spcAft>
          <a:spcPct val="0"/>
        </a:spcAft>
        <a:buChar char="o"/>
        <a:defRPr sz="1100">
          <a:solidFill>
            <a:schemeClr val="tx1"/>
          </a:solidFill>
          <a:latin typeface="+mn-lt"/>
          <a:sym typeface="Gill Sans" charset="0"/>
        </a:defRPr>
      </a:lvl6pPr>
      <a:lvl7pPr marL="2518082" indent="-401822" algn="l" rtl="0" eaLnBrk="1" fontAlgn="base" hangingPunct="1">
        <a:spcBef>
          <a:spcPts val="1687"/>
        </a:spcBef>
        <a:spcAft>
          <a:spcPct val="0"/>
        </a:spcAft>
        <a:buChar char="o"/>
        <a:defRPr sz="1100">
          <a:solidFill>
            <a:schemeClr val="tx1"/>
          </a:solidFill>
          <a:latin typeface="+mn-lt"/>
          <a:sym typeface="Gill Sans" charset="0"/>
        </a:defRPr>
      </a:lvl7pPr>
      <a:lvl8pPr marL="2839540" indent="-401822" algn="l" rtl="0" eaLnBrk="1" fontAlgn="base" hangingPunct="1">
        <a:spcBef>
          <a:spcPts val="1687"/>
        </a:spcBef>
        <a:spcAft>
          <a:spcPct val="0"/>
        </a:spcAft>
        <a:buChar char="o"/>
        <a:defRPr sz="1100">
          <a:solidFill>
            <a:schemeClr val="tx1"/>
          </a:solidFill>
          <a:latin typeface="+mn-lt"/>
          <a:sym typeface="Gill Sans" charset="0"/>
        </a:defRPr>
      </a:lvl8pPr>
      <a:lvl9pPr marL="3160997" indent="-401822" algn="l" rtl="0" eaLnBrk="1" fontAlgn="base" hangingPunct="1">
        <a:spcBef>
          <a:spcPts val="1687"/>
        </a:spcBef>
        <a:spcAft>
          <a:spcPct val="0"/>
        </a:spcAft>
        <a:buChar char="o"/>
        <a:defRPr sz="1100">
          <a:solidFill>
            <a:schemeClr val="tx1"/>
          </a:solidFill>
          <a:latin typeface="+mn-lt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/>
          <p:cNvSpPr>
            <a:spLocks noGrp="1"/>
          </p:cNvSpPr>
          <p:nvPr>
            <p:ph type="ctrTitle"/>
          </p:nvPr>
        </p:nvSpPr>
        <p:spPr>
          <a:xfrm>
            <a:off x="0" y="1268760"/>
            <a:ext cx="9144000" cy="1470025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en-GB" sz="3600" dirty="0" smtClean="0">
                <a:solidFill>
                  <a:srgbClr val="C00000"/>
                </a:solidFill>
              </a:rPr>
              <a:t>First LHC Emittance </a:t>
            </a:r>
            <a:br>
              <a:rPr lang="en-GB" sz="3600" dirty="0" smtClean="0">
                <a:solidFill>
                  <a:srgbClr val="C00000"/>
                </a:solidFill>
              </a:rPr>
            </a:br>
            <a:r>
              <a:rPr lang="en-GB" sz="3600" dirty="0" smtClean="0">
                <a:solidFill>
                  <a:srgbClr val="C00000"/>
                </a:solidFill>
              </a:rPr>
              <a:t>Measurements at 6.5 TeV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14375" y="0"/>
            <a:ext cx="755491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5717" rIns="35717" bIns="35717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 baseline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Helvetica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Helvetica" pitchFamily="34" charset="0"/>
              </a:defRPr>
            </a:lvl5pPr>
            <a:lvl6pPr marL="321457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Helvetica" charset="0"/>
                <a:sym typeface="Helvetica" charset="0"/>
              </a:defRPr>
            </a:lvl6pPr>
            <a:lvl7pPr marL="642915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Helvetica" charset="0"/>
                <a:sym typeface="Helvetica" charset="0"/>
              </a:defRPr>
            </a:lvl7pPr>
            <a:lvl8pPr marL="964372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Helvetica" charset="0"/>
                <a:sym typeface="Helvetica" charset="0"/>
              </a:defRPr>
            </a:lvl8pPr>
            <a:lvl9pPr marL="1285829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Helvetica" charset="0"/>
                <a:sym typeface="Helvetica" charset="0"/>
              </a:defRPr>
            </a:lvl9pPr>
          </a:lstStyle>
          <a:p>
            <a:r>
              <a:rPr lang="en-GB" dirty="0" smtClean="0"/>
              <a:t>IBIC15 Melbourne, Australia 2015</a:t>
            </a:r>
            <a:endParaRPr lang="en-GB" kern="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9512" y="2780928"/>
            <a:ext cx="8784976" cy="2354114"/>
          </a:xfrm>
        </p:spPr>
        <p:txBody>
          <a:bodyPr/>
          <a:lstStyle/>
          <a:p>
            <a:endParaRPr lang="de-DE" dirty="0" smtClean="0"/>
          </a:p>
          <a:p>
            <a:r>
              <a:rPr lang="de-DE" sz="2400" i="1" dirty="0" smtClean="0">
                <a:solidFill>
                  <a:schemeClr val="accent2">
                    <a:lumMod val="75000"/>
                  </a:schemeClr>
                </a:solidFill>
              </a:rPr>
              <a:t>Maria Kuhn</a:t>
            </a:r>
            <a:r>
              <a:rPr lang="en-GB" sz="2400" i="1" baseline="30000" dirty="0" smtClean="0">
                <a:solidFill>
                  <a:schemeClr val="accent2">
                    <a:lumMod val="75000"/>
                  </a:schemeClr>
                </a:solidFill>
              </a:rPr>
              <a:t>1,2</a:t>
            </a:r>
            <a:r>
              <a:rPr lang="de-DE" sz="2400" dirty="0" smtClean="0">
                <a:solidFill>
                  <a:schemeClr val="accent2">
                    <a:lumMod val="75000"/>
                  </a:schemeClr>
                </a:solidFill>
              </a:rPr>
              <a:t> – September 16, 2015</a:t>
            </a:r>
          </a:p>
          <a:p>
            <a:endParaRPr lang="de-DE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F. Antoniou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E.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Bravin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B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Dehning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J.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Emery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V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Kain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A. Langner</a:t>
            </a:r>
            <a:r>
              <a:rPr lang="en-GB" sz="2400" i="1" baseline="30000" dirty="0" smtClean="0">
                <a:solidFill>
                  <a:schemeClr val="accent2">
                    <a:lumMod val="75000"/>
                  </a:schemeClr>
                </a:solidFill>
              </a:rPr>
              <a:t>1,2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Y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Papaphilippou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E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Piselli</a:t>
            </a:r>
            <a:r>
              <a:rPr lang="en-GB" sz="2400" i="1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, G</a:t>
            </a:r>
            <a:r>
              <a:rPr lang="en-GB" sz="24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sz="2400" i="1" dirty="0" smtClean="0">
                <a:solidFill>
                  <a:schemeClr val="accent2">
                    <a:lumMod val="75000"/>
                  </a:schemeClr>
                </a:solidFill>
              </a:rPr>
              <a:t>Trad</a:t>
            </a:r>
            <a:r>
              <a:rPr lang="en-GB" sz="2400" i="1" baseline="3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i="1" baseline="-25000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en-GB" sz="2400" baseline="300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Hamburg University, Hamburg, Germany,</a:t>
            </a:r>
          </a:p>
          <a:p>
            <a:r>
              <a:rPr lang="en-GB" sz="2400" baseline="300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CERN, Geneva, Switzerland</a:t>
            </a:r>
            <a:endParaRPr lang="de-DE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600" dirty="0" smtClean="0"/>
              <a:t>Introduction: LHC Cycle and Beam Parameters</a:t>
            </a:r>
            <a:endParaRPr lang="en-GB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Injection</a:t>
            </a:r>
          </a:p>
          <a:p>
            <a:r>
              <a:rPr lang="en-GB" dirty="0" smtClean="0"/>
              <a:t>Ramp</a:t>
            </a:r>
          </a:p>
          <a:p>
            <a:r>
              <a:rPr lang="en-GB" dirty="0" smtClean="0"/>
              <a:t>Squeeze</a:t>
            </a:r>
          </a:p>
          <a:p>
            <a:r>
              <a:rPr lang="en-GB" dirty="0" smtClean="0"/>
              <a:t>Collisions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8037" b="2138"/>
          <a:stretch/>
        </p:blipFill>
        <p:spPr>
          <a:xfrm>
            <a:off x="10303" y="2564904"/>
            <a:ext cx="4633705" cy="352839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3816472" y="761042"/>
            <a:ext cx="5004000" cy="3172014"/>
            <a:chOff x="3707904" y="761042"/>
            <a:chExt cx="5004000" cy="317201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98"/>
            <a:stretch/>
          </p:blipFill>
          <p:spPr>
            <a:xfrm>
              <a:off x="3707904" y="761042"/>
              <a:ext cx="5004000" cy="3172014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4451563" y="1268760"/>
              <a:ext cx="3504813" cy="1872208"/>
              <a:chOff x="4002981" y="3438935"/>
              <a:chExt cx="3504813" cy="187220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002981" y="4233925"/>
                <a:ext cx="116213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450 GeV injection plateau (30min)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75546" y="3438935"/>
                <a:ext cx="12961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Energy ramp </a:t>
                </a:r>
              </a:p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(20.2 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211650" y="4294320"/>
                <a:ext cx="12961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solidFill>
                      <a:schemeClr val="accent2">
                        <a:lumMod val="50000"/>
                      </a:schemeClr>
                    </a:solidFill>
                    <a:latin typeface="Symbol" panose="05050102010706020507" pitchFamily="18" charset="2"/>
                  </a:rPr>
                  <a:t>b</a:t>
                </a:r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* squeeze (12.5 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600897" y="4048720"/>
            <a:ext cx="4460792" cy="276974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64291" tIns="32146" rIns="64291" bIns="32146" numCol="1" anchor="t" anchorCtr="0" compatLnSpc="1">
            <a:prstTxWarp prst="textNoShape">
              <a:avLst/>
            </a:prstTxWarp>
          </a:bodyPr>
          <a:lstStyle>
            <a:lvl1pPr marL="504825" indent="-401638" algn="l" rtl="0" eaLnBrk="1" fontAlgn="base" hangingPunct="1">
              <a:spcBef>
                <a:spcPts val="850"/>
              </a:spcBef>
              <a:spcAft>
                <a:spcPct val="0"/>
              </a:spcAft>
              <a:buChar char="o"/>
              <a:defRPr sz="2000" baseline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Gill Sans"/>
              </a:defRPr>
            </a:lvl1pPr>
            <a:lvl2pPr marL="936625" indent="-401638" algn="l" rtl="0" eaLnBrk="1" fontAlgn="base" hangingPunct="1">
              <a:spcBef>
                <a:spcPts val="850"/>
              </a:spcBef>
              <a:spcAft>
                <a:spcPct val="0"/>
              </a:spcAft>
              <a:buFont typeface="Arial" pitchFamily="34" charset="0"/>
              <a:buChar char="−"/>
              <a:defRPr sz="1800" baseline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Gill Sans"/>
              </a:defRPr>
            </a:lvl2pPr>
            <a:lvl3pPr marL="1249363" indent="-401638" algn="l" rtl="0" eaLnBrk="1" fontAlgn="base" hangingPunct="1">
              <a:spcBef>
                <a:spcPts val="8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baseline="0">
                <a:solidFill>
                  <a:srgbClr val="27546F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Gill Sans"/>
              </a:defRPr>
            </a:lvl3pPr>
            <a:lvl4pPr marL="1562100" indent="-401638" algn="l" rtl="0" eaLnBrk="1" fontAlgn="base" hangingPunct="1">
              <a:spcBef>
                <a:spcPts val="850"/>
              </a:spcBef>
              <a:spcAft>
                <a:spcPct val="0"/>
              </a:spcAft>
              <a:buFont typeface="Wingdings" pitchFamily="2" charset="2"/>
              <a:buChar char="q"/>
              <a:defRPr sz="1100" baseline="0">
                <a:solidFill>
                  <a:srgbClr val="27546F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Gill Sans"/>
              </a:defRPr>
            </a:lvl4pPr>
            <a:lvl5pPr marL="1874838" indent="-401638" algn="l" rtl="0" eaLnBrk="1" fontAlgn="base" hangingPunct="1">
              <a:spcBef>
                <a:spcPts val="850"/>
              </a:spcBef>
              <a:spcAft>
                <a:spcPct val="0"/>
              </a:spcAft>
              <a:buFont typeface="Wingdings" pitchFamily="2" charset="2"/>
              <a:buChar char="q"/>
              <a:defRPr sz="1100" baseline="0">
                <a:solidFill>
                  <a:srgbClr val="27546F"/>
                </a:solidFill>
                <a:latin typeface="Arial Rounded MT Bold" pitchFamily="34" charset="0"/>
                <a:ea typeface="MS PGothic" pitchFamily="34" charset="-128"/>
                <a:cs typeface="MS PGothic" charset="0"/>
                <a:sym typeface="Gill Sans"/>
              </a:defRPr>
            </a:lvl5pPr>
            <a:lvl6pPr marL="2196625" indent="-401822" algn="l" rtl="0" eaLnBrk="1" fontAlgn="base" hangingPunct="1">
              <a:spcBef>
                <a:spcPts val="1687"/>
              </a:spcBef>
              <a:spcAft>
                <a:spcPct val="0"/>
              </a:spcAft>
              <a:buChar char="o"/>
              <a:defRPr sz="1100">
                <a:solidFill>
                  <a:schemeClr val="tx1"/>
                </a:solidFill>
                <a:latin typeface="+mn-lt"/>
                <a:sym typeface="Gill Sans" charset="0"/>
              </a:defRPr>
            </a:lvl6pPr>
            <a:lvl7pPr marL="2518082" indent="-401822" algn="l" rtl="0" eaLnBrk="1" fontAlgn="base" hangingPunct="1">
              <a:spcBef>
                <a:spcPts val="1687"/>
              </a:spcBef>
              <a:spcAft>
                <a:spcPct val="0"/>
              </a:spcAft>
              <a:buChar char="o"/>
              <a:defRPr sz="1100">
                <a:solidFill>
                  <a:schemeClr val="tx1"/>
                </a:solidFill>
                <a:latin typeface="+mn-lt"/>
                <a:sym typeface="Gill Sans" charset="0"/>
              </a:defRPr>
            </a:lvl7pPr>
            <a:lvl8pPr marL="2839540" indent="-401822" algn="l" rtl="0" eaLnBrk="1" fontAlgn="base" hangingPunct="1">
              <a:spcBef>
                <a:spcPts val="1687"/>
              </a:spcBef>
              <a:spcAft>
                <a:spcPct val="0"/>
              </a:spcAft>
              <a:buChar char="o"/>
              <a:defRPr sz="1100">
                <a:solidFill>
                  <a:schemeClr val="tx1"/>
                </a:solidFill>
                <a:latin typeface="+mn-lt"/>
                <a:sym typeface="Gill Sans" charset="0"/>
              </a:defRPr>
            </a:lvl8pPr>
            <a:lvl9pPr marL="3160997" indent="-401822" algn="l" rtl="0" eaLnBrk="1" fontAlgn="base" hangingPunct="1">
              <a:spcBef>
                <a:spcPts val="1687"/>
              </a:spcBef>
              <a:spcAft>
                <a:spcPct val="0"/>
              </a:spcAft>
              <a:buChar char="o"/>
              <a:defRPr sz="1100">
                <a:solidFill>
                  <a:schemeClr val="tx1"/>
                </a:solidFill>
                <a:latin typeface="+mn-lt"/>
                <a:sym typeface="Gill Sans" charset="0"/>
              </a:defRPr>
            </a:lvl9pPr>
          </a:lstStyle>
          <a:p>
            <a:r>
              <a:rPr lang="en-GB" kern="0" dirty="0" smtClean="0"/>
              <a:t>Two circulating beams.</a:t>
            </a:r>
          </a:p>
          <a:p>
            <a:pPr lvl="1"/>
            <a:r>
              <a:rPr lang="en-GB" kern="0" dirty="0" smtClean="0">
                <a:solidFill>
                  <a:srgbClr val="3333FF"/>
                </a:solidFill>
              </a:rPr>
              <a:t>Beam 1</a:t>
            </a:r>
            <a:r>
              <a:rPr lang="en-GB" kern="0" dirty="0" smtClean="0"/>
              <a:t> rotating clockwise, </a:t>
            </a:r>
            <a:r>
              <a:rPr lang="en-GB" kern="0" dirty="0" smtClean="0">
                <a:solidFill>
                  <a:srgbClr val="F60000"/>
                </a:solidFill>
              </a:rPr>
              <a:t>beam 2 </a:t>
            </a:r>
            <a:r>
              <a:rPr lang="en-GB" kern="0" dirty="0" smtClean="0"/>
              <a:t>counter-clockwise.</a:t>
            </a:r>
          </a:p>
          <a:p>
            <a:r>
              <a:rPr lang="en-GB" kern="0" dirty="0" smtClean="0"/>
              <a:t>Collisions in four interaction points in the LHC.</a:t>
            </a:r>
          </a:p>
          <a:p>
            <a:pPr lvl="1"/>
            <a:r>
              <a:rPr lang="en-GB" kern="0" dirty="0" smtClean="0"/>
              <a:t>ATLAS and CMS are the two large multi purpose detectors.</a:t>
            </a:r>
          </a:p>
        </p:txBody>
      </p:sp>
    </p:spTree>
    <p:extLst>
      <p:ext uri="{BB962C8B-B14F-4D97-AF65-F5344CB8AC3E}">
        <p14:creationId xmlns:p14="http://schemas.microsoft.com/office/powerpoint/2010/main" val="787454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600" dirty="0"/>
              <a:t>Introduction: LHC Cycle and Beam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Injection</a:t>
            </a:r>
          </a:p>
          <a:p>
            <a:r>
              <a:rPr lang="en-GB" dirty="0" smtClean="0"/>
              <a:t>Ramp</a:t>
            </a:r>
          </a:p>
          <a:p>
            <a:r>
              <a:rPr lang="en-GB" dirty="0" smtClean="0"/>
              <a:t>Squeeze</a:t>
            </a:r>
          </a:p>
          <a:p>
            <a:r>
              <a:rPr lang="en-GB" dirty="0" smtClean="0"/>
              <a:t>Collisions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3816472" y="761042"/>
            <a:ext cx="5004000" cy="3172014"/>
            <a:chOff x="3707904" y="761042"/>
            <a:chExt cx="5004000" cy="317201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98"/>
            <a:stretch/>
          </p:blipFill>
          <p:spPr>
            <a:xfrm>
              <a:off x="3707904" y="761042"/>
              <a:ext cx="5004000" cy="3172014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4451563" y="1268760"/>
              <a:ext cx="3504813" cy="1872208"/>
              <a:chOff x="4002981" y="3438935"/>
              <a:chExt cx="3504813" cy="1872208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002981" y="4233925"/>
                <a:ext cx="116213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450 GeV injection plateau (30min)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75546" y="3438935"/>
                <a:ext cx="12961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Energy ramp </a:t>
                </a:r>
              </a:p>
              <a:p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(20.2 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211650" y="4294320"/>
                <a:ext cx="12961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solidFill>
                      <a:schemeClr val="accent2">
                        <a:lumMod val="50000"/>
                      </a:schemeClr>
                    </a:solidFill>
                    <a:latin typeface="Symbol" panose="05050102010706020507" pitchFamily="18" charset="2"/>
                  </a:rPr>
                  <a:t>b</a:t>
                </a:r>
                <a:r>
                  <a:rPr lang="en-GB" sz="1600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* squeeze (12.5 min)</a:t>
                </a:r>
                <a:endParaRPr lang="en-GB" sz="16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</p:grp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236791"/>
              </p:ext>
            </p:extLst>
          </p:nvPr>
        </p:nvGraphicFramePr>
        <p:xfrm>
          <a:off x="187572" y="3501008"/>
          <a:ext cx="8848924" cy="329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60366"/>
                <a:gridCol w="1728192"/>
                <a:gridCol w="1656184"/>
                <a:gridCol w="1904182"/>
              </a:tblGrid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Proton beam parameters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LHC</a:t>
                      </a:r>
                      <a:r>
                        <a:rPr lang="en-GB" sz="1800" b="0" baseline="0" dirty="0" smtClean="0"/>
                        <a:t> Design</a:t>
                      </a: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2012 LHC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Early 2015 LHC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262059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# bunches/</a:t>
                      </a:r>
                      <a:r>
                        <a:rPr lang="en-GB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beam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2808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1374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3 - 458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Bunch</a:t>
                      </a:r>
                      <a:r>
                        <a:rPr lang="en-GB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spacing [ns]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  <a:r>
                        <a:rPr lang="en-GB" sz="2000" b="0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and 50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Mean bunch length [ns]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1.3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Bunch intensity [10</a:t>
                      </a:r>
                      <a:r>
                        <a:rPr lang="en-GB" sz="1800" baseline="30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11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p] 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1.15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1.1 - 1.7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1.0 – 1.2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Emittance at injection [</a:t>
                      </a: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m]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3.5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 – 2.0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 – 3.0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Collision</a:t>
                      </a:r>
                      <a:r>
                        <a:rPr lang="en-GB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energy/beam [TeV]</a:t>
                      </a:r>
                      <a:endParaRPr lang="en-GB" sz="18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6.5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Emittance at collision [</a:t>
                      </a: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m]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3.75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2.4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 – 4.0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62059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* at ATLAS/CMS [m]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0.55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0.6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0.8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800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51520" y="803672"/>
            <a:ext cx="8785324" cy="5893594"/>
          </a:xfrm>
          <a:ln>
            <a:noFill/>
          </a:ln>
        </p:spPr>
        <p:txBody>
          <a:bodyPr/>
          <a:lstStyle/>
          <a:p>
            <a:r>
              <a:rPr lang="en-GB" dirty="0" smtClean="0"/>
              <a:t>In </a:t>
            </a:r>
            <a:r>
              <a:rPr lang="en-GB" dirty="0"/>
              <a:t>2012 LHC was operated with high brightness beams.</a:t>
            </a:r>
          </a:p>
          <a:p>
            <a:pPr lvl="1"/>
            <a:r>
              <a:rPr lang="en-GB" sz="1800" dirty="0" smtClean="0"/>
              <a:t>Transverse </a:t>
            </a:r>
            <a:r>
              <a:rPr lang="en-GB" sz="1800" dirty="0"/>
              <a:t>emittance could not be preserved during the LHC cycle</a:t>
            </a:r>
            <a:r>
              <a:rPr lang="en-GB" sz="1800" dirty="0" smtClean="0"/>
              <a:t>.</a:t>
            </a:r>
          </a:p>
          <a:p>
            <a:pPr lvl="1"/>
            <a:r>
              <a:rPr lang="en-GB" sz="1800" dirty="0">
                <a:solidFill>
                  <a:srgbClr val="C00000"/>
                </a:solidFill>
              </a:rPr>
              <a:t>~ 0.4 – 0.9 </a:t>
            </a:r>
            <a:r>
              <a:rPr lang="en-GB" sz="1800" b="1" dirty="0">
                <a:solidFill>
                  <a:srgbClr val="C00000"/>
                </a:solidFill>
                <a:latin typeface="Symbol" pitchFamily="18" charset="2"/>
              </a:rPr>
              <a:t>m</a:t>
            </a:r>
            <a:r>
              <a:rPr lang="en-GB" sz="1800" dirty="0">
                <a:solidFill>
                  <a:srgbClr val="C00000"/>
                </a:solidFill>
              </a:rPr>
              <a:t>m </a:t>
            </a:r>
            <a:r>
              <a:rPr lang="en-GB" sz="1800" dirty="0" smtClean="0">
                <a:solidFill>
                  <a:srgbClr val="C00000"/>
                </a:solidFill>
              </a:rPr>
              <a:t>normalized emittance growth from LHC injection </a:t>
            </a:r>
            <a:r>
              <a:rPr lang="en-GB" sz="1800" dirty="0">
                <a:solidFill>
                  <a:srgbClr val="C00000"/>
                </a:solidFill>
              </a:rPr>
              <a:t>to start of </a:t>
            </a:r>
            <a:r>
              <a:rPr lang="en-GB" sz="1800" dirty="0" smtClean="0">
                <a:solidFill>
                  <a:srgbClr val="C00000"/>
                </a:solidFill>
              </a:rPr>
              <a:t>collisions.</a:t>
            </a:r>
            <a:endParaRPr lang="en-GB" sz="1800" dirty="0" smtClean="0"/>
          </a:p>
          <a:p>
            <a:pPr lvl="1"/>
            <a:r>
              <a:rPr lang="en-GB" sz="1800" dirty="0"/>
              <a:t>B</a:t>
            </a:r>
            <a:r>
              <a:rPr lang="en-GB" sz="1800" dirty="0" smtClean="0"/>
              <a:t>ut </a:t>
            </a:r>
            <a:r>
              <a:rPr lang="en-GB" sz="1800" dirty="0"/>
              <a:t>emittance measurement precision </a:t>
            </a:r>
            <a:r>
              <a:rPr lang="en-GB" sz="1800" dirty="0" smtClean="0"/>
              <a:t>during LHC Run 1 doubtful. </a:t>
            </a:r>
            <a:endParaRPr lang="en-GB" sz="1800" dirty="0"/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sz="1800" dirty="0" smtClean="0">
              <a:solidFill>
                <a:srgbClr val="C00000"/>
              </a:solidFill>
            </a:endParaRPr>
          </a:p>
          <a:p>
            <a:pPr lvl="1"/>
            <a:endParaRPr lang="en-GB" dirty="0"/>
          </a:p>
        </p:txBody>
      </p:sp>
      <p:pic>
        <p:nvPicPr>
          <p:cNvPr id="1026" name="Picture 2" descr="\\cern.ch\dfs\Users\m\mkuhn\Desktop\IPAC2014\emittance_figures\WS_vs_ATLAS_vs_IBS_Lumi_144Bunche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"/>
          <a:stretch/>
        </p:blipFill>
        <p:spPr bwMode="auto">
          <a:xfrm>
            <a:off x="2527459" y="2671406"/>
            <a:ext cx="5760000" cy="41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Reminder: 2012 Emittance Blow-up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9B12D2-7FC7-48B9-B7E9-1DBB40C5E51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71275" y="522920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2012 LHC performance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80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dirty="0" smtClean="0"/>
              <a:t>LHC Wire Scanner Intensity Limitations</a:t>
            </a:r>
            <a:endParaRPr lang="de-DE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Several types of beam profile measurement systems in the </a:t>
            </a:r>
            <a:r>
              <a:rPr lang="de-DE" dirty="0" smtClean="0"/>
              <a:t>LHC.</a:t>
            </a:r>
            <a:endParaRPr lang="de-DE" dirty="0"/>
          </a:p>
          <a:p>
            <a:pPr lvl="1"/>
            <a:r>
              <a:rPr lang="de-DE" dirty="0"/>
              <a:t>The wire scanners are the most precise and versatile instruments</a:t>
            </a:r>
            <a:r>
              <a:rPr lang="de-DE" dirty="0" smtClean="0"/>
              <a:t>.</a:t>
            </a:r>
          </a:p>
          <a:p>
            <a:pPr lvl="1"/>
            <a:r>
              <a:rPr lang="de-DE" dirty="0" smtClean="0"/>
              <a:t>Two operational wire scanners per beam.</a:t>
            </a:r>
          </a:p>
          <a:p>
            <a:pPr lvl="2"/>
            <a:r>
              <a:rPr lang="de-DE" dirty="0" smtClean="0"/>
              <a:t>Horizontal and vertical. </a:t>
            </a:r>
          </a:p>
          <a:p>
            <a:pPr lvl="2"/>
            <a:endParaRPr lang="de-DE" dirty="0" smtClean="0">
              <a:solidFill>
                <a:srgbClr val="C00000"/>
              </a:solidFill>
            </a:endParaRPr>
          </a:p>
          <a:p>
            <a:r>
              <a:rPr lang="de-DE" dirty="0" smtClean="0">
                <a:solidFill>
                  <a:srgbClr val="C00000"/>
                </a:solidFill>
              </a:rPr>
              <a:t>Wire </a:t>
            </a:r>
            <a:r>
              <a:rPr lang="de-DE" dirty="0">
                <a:solidFill>
                  <a:srgbClr val="C00000"/>
                </a:solidFill>
              </a:rPr>
              <a:t>scanners cannot be used with high intensity physics fills.</a:t>
            </a:r>
          </a:p>
          <a:p>
            <a:pPr lvl="1"/>
            <a:r>
              <a:rPr lang="de-DE" dirty="0" smtClean="0"/>
              <a:t>Synchrotron light telescope (BSRT) is used for that purpose.</a:t>
            </a:r>
          </a:p>
          <a:p>
            <a:r>
              <a:rPr lang="de-DE" dirty="0" smtClean="0"/>
              <a:t>BSRT cross calibrated with wire scanners.</a:t>
            </a:r>
          </a:p>
          <a:p>
            <a:pPr lvl="2"/>
            <a:endParaRPr lang="de-DE" dirty="0" smtClean="0"/>
          </a:p>
          <a:p>
            <a:r>
              <a:rPr lang="de-DE" dirty="0" smtClean="0"/>
              <a:t>Currently, wire scanners are the only instrument to measure beam sizes through the LHC energy ramp.</a:t>
            </a:r>
          </a:p>
          <a:p>
            <a:pPr lvl="1"/>
            <a:r>
              <a:rPr lang="de-DE" dirty="0" smtClean="0"/>
              <a:t>Low intensity test fills (a few bunches) are measured to evaluate emittance preservation during the LHC cycle.</a:t>
            </a:r>
          </a:p>
          <a:p>
            <a:pPr marL="534987" lvl="1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5044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Run 2 LHC Wire Scanner Accuracy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Transverse normalized emittance </a:t>
            </a:r>
            <a:r>
              <a:rPr lang="en-GB" b="1" dirty="0">
                <a:latin typeface="Symbol" panose="05050102010706020507" pitchFamily="18" charset="2"/>
              </a:rPr>
              <a:t>e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(For location with no dispersion)</a:t>
            </a:r>
          </a:p>
          <a:p>
            <a:pPr lvl="3"/>
            <a:endParaRPr lang="en-GB" dirty="0" smtClean="0"/>
          </a:p>
          <a:p>
            <a:pPr marL="534987" lvl="1" indent="0">
              <a:buNone/>
            </a:pPr>
            <a:endParaRPr lang="en-GB" dirty="0" smtClean="0"/>
          </a:p>
          <a:p>
            <a:pPr lvl="3"/>
            <a:endParaRPr lang="en-GB" dirty="0" smtClean="0"/>
          </a:p>
          <a:p>
            <a:pPr marL="103187" indent="0">
              <a:buNone/>
            </a:pPr>
            <a:endParaRPr lang="en-GB" dirty="0"/>
          </a:p>
          <a:p>
            <a:pPr marL="103187" indent="0">
              <a:buNone/>
            </a:pPr>
            <a:endParaRPr lang="en-GB" dirty="0" smtClean="0">
              <a:solidFill>
                <a:srgbClr val="C00000"/>
              </a:solidFill>
            </a:endParaRPr>
          </a:p>
          <a:p>
            <a:pPr marL="103187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103187" indent="0">
              <a:buNone/>
            </a:pPr>
            <a:endParaRPr lang="en-GB" dirty="0" smtClean="0">
              <a:solidFill>
                <a:srgbClr val="C00000"/>
              </a:solidFill>
            </a:endParaRPr>
          </a:p>
          <a:p>
            <a:pPr marL="103187" indent="0">
              <a:buNone/>
            </a:pPr>
            <a:endParaRPr lang="en-GB" dirty="0" smtClean="0">
              <a:solidFill>
                <a:srgbClr val="C00000"/>
              </a:solidFill>
            </a:endParaRPr>
          </a:p>
          <a:p>
            <a:pPr marL="103187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103187" indent="0">
              <a:buNone/>
            </a:pPr>
            <a:r>
              <a:rPr lang="en-GB" dirty="0" smtClean="0">
                <a:solidFill>
                  <a:srgbClr val="C00000"/>
                </a:solidFill>
              </a:rPr>
              <a:t>LHC Run 2 optics measured </a:t>
            </a:r>
            <a:r>
              <a:rPr lang="en-GB" dirty="0" smtClean="0"/>
              <a:t>with k-modulation at 450 GeV and turn-by-turn phase advance method at 6.5 TeV.</a:t>
            </a:r>
          </a:p>
          <a:p>
            <a:pPr lvl="1"/>
            <a:r>
              <a:rPr lang="en-GB" b="1" dirty="0">
                <a:latin typeface="Symbol" panose="05050102010706020507" pitchFamily="18" charset="2"/>
              </a:rPr>
              <a:t>b</a:t>
            </a:r>
            <a:r>
              <a:rPr lang="en-GB" dirty="0" smtClean="0"/>
              <a:t> function accuracy better than 3 %.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1600" y="3183110"/>
                <a:ext cx="2200218" cy="1111651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𝜺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𝒚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sub>
                            <m:sup>
                              <m:r>
                                <a:rPr lang="en-GB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800" b="1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183110"/>
                <a:ext cx="2200218" cy="111165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181350" y="1772816"/>
            <a:ext cx="59626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3187" lvl="0">
              <a:spcBef>
                <a:spcPts val="850"/>
              </a:spcBef>
            </a:pPr>
            <a:r>
              <a:rPr lang="en-GB" sz="2000" kern="0" dirty="0" smtClean="0">
                <a:solidFill>
                  <a:srgbClr val="333399">
                    <a:lumMod val="50000"/>
                  </a:srgbClr>
                </a:solidFill>
                <a:ea typeface="MS PGothic" pitchFamily="34" charset="-128"/>
                <a:sym typeface="Gill Sans"/>
              </a:rPr>
              <a:t>Wire </a:t>
            </a:r>
            <a:r>
              <a:rPr lang="en-GB" sz="2000" kern="0" dirty="0">
                <a:solidFill>
                  <a:srgbClr val="333399">
                    <a:lumMod val="50000"/>
                  </a:srgbClr>
                </a:solidFill>
                <a:ea typeface="MS PGothic" pitchFamily="34" charset="-128"/>
                <a:sym typeface="Gill Sans"/>
              </a:rPr>
              <a:t>scanner beam size </a:t>
            </a:r>
            <a:r>
              <a:rPr lang="en-GB" sz="2000" b="1" kern="0" dirty="0" smtClean="0">
                <a:solidFill>
                  <a:srgbClr val="333399">
                    <a:lumMod val="50000"/>
                  </a:srgbClr>
                </a:solidFill>
                <a:latin typeface="Symbol" panose="05050102010706020507" pitchFamily="18" charset="2"/>
                <a:ea typeface="MS PGothic" pitchFamily="34" charset="-128"/>
                <a:sym typeface="Gill Sans"/>
              </a:rPr>
              <a:t>s</a:t>
            </a:r>
            <a:r>
              <a:rPr lang="en-GB" sz="2000" kern="0" dirty="0" smtClean="0">
                <a:solidFill>
                  <a:srgbClr val="333399">
                    <a:lumMod val="50000"/>
                  </a:srgbClr>
                </a:solidFill>
                <a:ea typeface="MS PGothic" pitchFamily="34" charset="-128"/>
                <a:sym typeface="Gill Sans"/>
              </a:rPr>
              <a:t> accuracy</a:t>
            </a:r>
          </a:p>
          <a:p>
            <a:pPr marL="936625" lvl="1" indent="-401638">
              <a:spcBef>
                <a:spcPts val="850"/>
              </a:spcBef>
              <a:buFont typeface="Arial" pitchFamily="34" charset="0"/>
              <a:buChar char="−"/>
            </a:pPr>
            <a:r>
              <a:rPr lang="en-GB" kern="0" dirty="0" smtClean="0">
                <a:solidFill>
                  <a:srgbClr val="333399">
                    <a:lumMod val="75000"/>
                  </a:srgbClr>
                </a:solidFill>
                <a:ea typeface="MS PGothic" pitchFamily="34" charset="-128"/>
                <a:sym typeface="Gill Sans"/>
              </a:rPr>
              <a:t>Wire position measurement precision</a:t>
            </a:r>
          </a:p>
          <a:p>
            <a:pPr marL="1249363" lvl="2" indent="-401638">
              <a:spcBef>
                <a:spcPts val="850"/>
              </a:spcBef>
              <a:buFont typeface="Arial" panose="020B0604020202020204" pitchFamily="34" charset="0"/>
              <a:buChar char="•"/>
            </a:pPr>
            <a:r>
              <a:rPr lang="en-GB" sz="1600" kern="0" dirty="0" smtClean="0">
                <a:solidFill>
                  <a:srgbClr val="27546F"/>
                </a:solidFill>
                <a:ea typeface="MS PGothic" pitchFamily="34" charset="-128"/>
                <a:sym typeface="Gill Sans"/>
              </a:rPr>
              <a:t>Estimated </a:t>
            </a:r>
            <a:r>
              <a:rPr lang="en-GB" sz="1600" kern="0" dirty="0">
                <a:solidFill>
                  <a:srgbClr val="27546F"/>
                </a:solidFill>
                <a:ea typeface="MS PGothic" pitchFamily="34" charset="-128"/>
                <a:sym typeface="Gill Sans"/>
              </a:rPr>
              <a:t>position measurement </a:t>
            </a:r>
            <a:r>
              <a:rPr lang="en-GB" sz="1600" kern="0" dirty="0" smtClean="0">
                <a:solidFill>
                  <a:srgbClr val="27546F"/>
                </a:solidFill>
                <a:ea typeface="MS PGothic" pitchFamily="34" charset="-128"/>
                <a:sym typeface="Gill Sans"/>
              </a:rPr>
              <a:t>potentiometer </a:t>
            </a:r>
            <a:r>
              <a:rPr lang="en-GB" sz="1600" kern="0" dirty="0">
                <a:solidFill>
                  <a:srgbClr val="27546F"/>
                </a:solidFill>
                <a:ea typeface="MS PGothic" pitchFamily="34" charset="-128"/>
                <a:sym typeface="Gill Sans"/>
              </a:rPr>
              <a:t>precision: 50 </a:t>
            </a:r>
            <a:r>
              <a:rPr lang="en-GB" sz="1600" b="1" kern="0" dirty="0">
                <a:solidFill>
                  <a:srgbClr val="27546F"/>
                </a:solidFill>
                <a:latin typeface="Symbol" panose="05050102010706020507" pitchFamily="18" charset="2"/>
                <a:ea typeface="MS PGothic" pitchFamily="34" charset="-128"/>
                <a:sym typeface="Gill Sans"/>
              </a:rPr>
              <a:t>m</a:t>
            </a:r>
            <a:r>
              <a:rPr lang="en-GB" sz="1600" kern="0" dirty="0">
                <a:solidFill>
                  <a:srgbClr val="27546F"/>
                </a:solidFill>
                <a:ea typeface="MS PGothic" pitchFamily="34" charset="-128"/>
                <a:sym typeface="Gill Sans"/>
              </a:rPr>
              <a:t>m</a:t>
            </a:r>
          </a:p>
          <a:p>
            <a:pPr marL="936625" lvl="1" indent="-401638">
              <a:spcBef>
                <a:spcPts val="850"/>
              </a:spcBef>
              <a:buFont typeface="Arial" pitchFamily="34" charset="0"/>
              <a:buChar char="−"/>
            </a:pPr>
            <a:r>
              <a:rPr lang="en-GB" kern="0" dirty="0" smtClean="0">
                <a:solidFill>
                  <a:srgbClr val="333399">
                    <a:lumMod val="75000"/>
                  </a:srgbClr>
                </a:solidFill>
                <a:ea typeface="MS PGothic" pitchFamily="34" charset="-128"/>
                <a:sym typeface="Gill Sans"/>
              </a:rPr>
              <a:t>Wire position </a:t>
            </a:r>
            <a:r>
              <a:rPr lang="en-GB" kern="0" dirty="0">
                <a:solidFill>
                  <a:srgbClr val="333399">
                    <a:lumMod val="75000"/>
                  </a:srgbClr>
                </a:solidFill>
                <a:ea typeface="MS PGothic" pitchFamily="34" charset="-128"/>
                <a:sym typeface="Gill Sans"/>
              </a:rPr>
              <a:t>measurement calibration</a:t>
            </a:r>
          </a:p>
          <a:p>
            <a:pPr marL="1249363" lvl="2" indent="-401638">
              <a:spcBef>
                <a:spcPts val="850"/>
              </a:spcBef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27546F"/>
                </a:solidFill>
                <a:ea typeface="MS PGothic" pitchFamily="34" charset="-128"/>
                <a:sym typeface="Gill Sans"/>
              </a:rPr>
              <a:t>Verified with beam by orbit bump scans at the wire scanner 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5750" y="1700808"/>
            <a:ext cx="190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Lorentz factor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Symbol" panose="05050102010706020507" pitchFamily="18" charset="2"/>
              </a:rPr>
              <a:t>g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(beam energy)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15" name="Straight Arrow Connector 14"/>
          <p:cNvCxnSpPr>
            <a:stCxn id="13" idx="2"/>
          </p:cNvCxnSpPr>
          <p:nvPr/>
        </p:nvCxnSpPr>
        <p:spPr bwMode="auto">
          <a:xfrm>
            <a:off x="1240743" y="2347139"/>
            <a:ext cx="738969" cy="729609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2627784" y="2060848"/>
            <a:ext cx="648072" cy="1015900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2555776" y="4401123"/>
            <a:ext cx="7029" cy="639253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41195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100" dirty="0" smtClean="0"/>
              <a:t>Wire Position Measurement Calibration</a:t>
            </a:r>
            <a:endParaRPr lang="en-GB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Using local orbit bumps to verify the wire position measurement calibration of the wire scanners.</a:t>
            </a:r>
          </a:p>
          <a:p>
            <a:pPr lvl="1"/>
            <a:r>
              <a:rPr lang="en-GB" dirty="0" smtClean="0"/>
              <a:t>Beam position measured with LHC orbit system and extrapolated to wire scanner.</a:t>
            </a:r>
          </a:p>
          <a:p>
            <a:pPr lvl="1"/>
            <a:r>
              <a:rPr lang="en-GB" dirty="0" smtClean="0"/>
              <a:t>Compared to mean position obtained from Gaussian fit to measured transverse beam profile.</a:t>
            </a:r>
          </a:p>
          <a:p>
            <a:pPr lvl="1"/>
            <a:r>
              <a:rPr lang="en-GB" dirty="0" smtClean="0"/>
              <a:t>Measurements at 450 GeV and 6.5 TeV are consistent.</a:t>
            </a:r>
          </a:p>
          <a:p>
            <a:endParaRPr lang="en-GB" dirty="0" smtClean="0"/>
          </a:p>
          <a:p>
            <a:endParaRPr lang="en-GB" dirty="0" smtClean="0"/>
          </a:p>
          <a:p>
            <a:pPr marL="103187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103187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   </a:t>
            </a:r>
            <a:r>
              <a:rPr lang="en-GB" dirty="0"/>
              <a:t>O</a:t>
            </a:r>
            <a:r>
              <a:rPr lang="en-GB" dirty="0" smtClean="0"/>
              <a:t>verestimating B2V</a:t>
            </a:r>
            <a:br>
              <a:rPr lang="en-GB" dirty="0" smtClean="0"/>
            </a:br>
            <a:r>
              <a:rPr lang="en-GB" dirty="0" smtClean="0"/>
              <a:t>       emittances by 6.6 %.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8" r="7844"/>
          <a:stretch/>
        </p:blipFill>
        <p:spPr>
          <a:xfrm>
            <a:off x="4716016" y="3404281"/>
            <a:ext cx="4392488" cy="34090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85750" y="3464033"/>
            <a:ext cx="4206081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accent2">
                    <a:lumMod val="50000"/>
                  </a:schemeClr>
                </a:solidFill>
              </a:rPr>
              <a:t>Example B2V1: slope of linear fit shows + 3.3 % calibration error.</a:t>
            </a:r>
            <a:endParaRPr lang="de-DE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91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600" dirty="0" smtClean="0"/>
              <a:t>Wire Scanner Emittance Measurement Errors</a:t>
            </a:r>
            <a:endParaRPr lang="en-GB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Wire scanner position calibration verification results (</a:t>
            </a:r>
            <a:r>
              <a:rPr lang="en-GB" b="1" dirty="0" err="1">
                <a:latin typeface="Symbol" panose="05050102010706020507" pitchFamily="18" charset="2"/>
              </a:rPr>
              <a:t>De</a:t>
            </a:r>
            <a:r>
              <a:rPr lang="en-GB" baseline="-25000" dirty="0" err="1"/>
              <a:t>calibration</a:t>
            </a:r>
            <a:r>
              <a:rPr lang="en-GB" dirty="0"/>
              <a:t>):</a:t>
            </a:r>
          </a:p>
          <a:p>
            <a:pPr lvl="1"/>
            <a:r>
              <a:rPr lang="en-GB" dirty="0"/>
              <a:t>Another set of orbit bumps foreseen for the near future to check reproducibility of obtained results.</a:t>
            </a:r>
          </a:p>
          <a:p>
            <a:pPr lvl="1"/>
            <a:r>
              <a:rPr lang="en-GB" dirty="0"/>
              <a:t>The results in this talk do not include a correction of the </a:t>
            </a:r>
            <a:r>
              <a:rPr lang="en-GB" dirty="0" smtClean="0"/>
              <a:t>calibration.</a:t>
            </a:r>
            <a:endParaRPr lang="en-GB" dirty="0"/>
          </a:p>
          <a:p>
            <a:r>
              <a:rPr lang="en-GB" dirty="0" smtClean="0"/>
              <a:t>All wire scanner measurements show large </a:t>
            </a:r>
            <a:r>
              <a:rPr lang="en-GB" b="1" dirty="0" smtClean="0">
                <a:latin typeface="Symbol" panose="05050102010706020507" pitchFamily="18" charset="2"/>
              </a:rPr>
              <a:t>s</a:t>
            </a:r>
            <a:r>
              <a:rPr lang="en-GB" dirty="0" smtClean="0"/>
              <a:t> spread from scan to scan (</a:t>
            </a:r>
            <a:r>
              <a:rPr lang="en-GB" b="1" dirty="0">
                <a:latin typeface="Symbol" panose="05050102010706020507" pitchFamily="18" charset="2"/>
              </a:rPr>
              <a:t>De</a:t>
            </a:r>
            <a:r>
              <a:rPr lang="en-GB" baseline="-25000" dirty="0"/>
              <a:t>450GeV</a:t>
            </a:r>
            <a:r>
              <a:rPr lang="en-GB" dirty="0"/>
              <a:t> </a:t>
            </a:r>
            <a:r>
              <a:rPr lang="en-GB" dirty="0" smtClean="0"/>
              <a:t>and </a:t>
            </a:r>
            <a:r>
              <a:rPr lang="en-GB" b="1" dirty="0" smtClean="0">
                <a:latin typeface="Symbol" panose="05050102010706020507" pitchFamily="18" charset="2"/>
              </a:rPr>
              <a:t>De</a:t>
            </a:r>
            <a:r>
              <a:rPr lang="en-GB" baseline="-25000" dirty="0" smtClean="0"/>
              <a:t>6.5TeV</a:t>
            </a:r>
            <a:r>
              <a:rPr lang="en-GB" dirty="0" smtClean="0"/>
              <a:t>).</a:t>
            </a:r>
          </a:p>
          <a:p>
            <a:pPr lvl="1"/>
            <a:r>
              <a:rPr lang="en-GB" dirty="0" smtClean="0"/>
              <a:t>Depending on scanner and energy.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103187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103187" indent="0"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749115"/>
              </p:ext>
            </p:extLst>
          </p:nvPr>
        </p:nvGraphicFramePr>
        <p:xfrm>
          <a:off x="1115615" y="3729960"/>
          <a:ext cx="6912769" cy="1859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20214"/>
                <a:gridCol w="1843404"/>
                <a:gridCol w="1564975"/>
                <a:gridCol w="1584176"/>
              </a:tblGrid>
              <a:tr h="245638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Wire</a:t>
                      </a:r>
                      <a:r>
                        <a:rPr lang="en-GB" sz="1800" b="0" baseline="0" dirty="0" smtClean="0"/>
                        <a:t> Scanner</a:t>
                      </a: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err="1" smtClean="0">
                          <a:latin typeface="Symbol" panose="05050102010706020507" pitchFamily="18" charset="2"/>
                        </a:rPr>
                        <a:t>De</a:t>
                      </a:r>
                      <a:r>
                        <a:rPr lang="en-GB" sz="2000" b="0" baseline="-25000" dirty="0" err="1" smtClean="0">
                          <a:latin typeface="+mn-lt"/>
                        </a:rPr>
                        <a:t>calibration</a:t>
                      </a:r>
                      <a:r>
                        <a:rPr lang="en-GB" sz="2000" b="0" baseline="0" dirty="0" smtClean="0"/>
                        <a:t> [%]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De</a:t>
                      </a:r>
                      <a:r>
                        <a:rPr lang="en-GB" sz="2000" b="0" baseline="-25000" dirty="0" smtClean="0"/>
                        <a:t>450GeV</a:t>
                      </a:r>
                      <a:r>
                        <a:rPr lang="en-GB" sz="2000" b="0" baseline="0" dirty="0" smtClean="0"/>
                        <a:t> [%]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De</a:t>
                      </a:r>
                      <a:r>
                        <a:rPr lang="en-GB" sz="2000" b="0" baseline="-25000" dirty="0" smtClean="0"/>
                        <a:t>6.5TeV</a:t>
                      </a:r>
                      <a:r>
                        <a:rPr lang="en-GB" sz="2000" b="0" baseline="0" dirty="0" smtClean="0"/>
                        <a:t> [%]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B1H2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+ 7.2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B1V2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- 5.2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B2H1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+ 9.0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B2V1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lang="en-GB" sz="2000" b="0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6.6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656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700" dirty="0" smtClean="0"/>
              <a:t>Photomultiplier Working Point Investigations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Wire scanner shower product amplified by photomultiplier (PM).</a:t>
            </a:r>
          </a:p>
          <a:p>
            <a:pPr lvl="1"/>
            <a:r>
              <a:rPr lang="en-GB" dirty="0" smtClean="0"/>
              <a:t>Amplification settings (gain + filter) can alter obtained beam profile.</a:t>
            </a:r>
          </a:p>
          <a:p>
            <a:r>
              <a:rPr lang="en-GB" dirty="0" smtClean="0"/>
              <a:t>LHC Run 1: strong dependence of measured </a:t>
            </a:r>
            <a:r>
              <a:rPr lang="en-GB" b="1" dirty="0" smtClean="0">
                <a:latin typeface="Symbol" panose="05050102010706020507" pitchFamily="18" charset="2"/>
              </a:rPr>
              <a:t>s </a:t>
            </a:r>
            <a:r>
              <a:rPr lang="en-GB" dirty="0" smtClean="0">
                <a:latin typeface="+mn-lt"/>
              </a:rPr>
              <a:t>on</a:t>
            </a:r>
            <a:r>
              <a:rPr lang="en-GB" b="1" dirty="0" smtClean="0">
                <a:latin typeface="Symbol" panose="05050102010706020507" pitchFamily="18" charset="2"/>
              </a:rPr>
              <a:t> </a:t>
            </a:r>
            <a:r>
              <a:rPr lang="en-GB" dirty="0"/>
              <a:t>PM </a:t>
            </a:r>
            <a:r>
              <a:rPr lang="en-GB" dirty="0" smtClean="0"/>
              <a:t>settings</a:t>
            </a:r>
            <a:r>
              <a:rPr lang="en-GB" b="1" dirty="0" smtClean="0">
                <a:latin typeface="Symbol" panose="05050102010706020507" pitchFamily="18" charset="2"/>
              </a:rPr>
              <a:t>.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Optimum PM working point has to be established!</a:t>
            </a:r>
          </a:p>
          <a:p>
            <a:pPr lvl="1"/>
            <a:r>
              <a:rPr lang="en-GB" dirty="0" smtClean="0"/>
              <a:t>Scan through all available gain and filter setting combinations.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00" y="2996952"/>
            <a:ext cx="5400000" cy="36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750" y="2996952"/>
            <a:ext cx="32061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Bunches with different beam sizes were injected.</a:t>
            </a:r>
          </a:p>
          <a:p>
            <a:pPr algn="just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To remove natural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Symbol" panose="05050102010706020507" pitchFamily="18" charset="2"/>
              </a:rPr>
              <a:t>e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growth, scans with fixed reference settings done after each settings change.</a:t>
            </a:r>
          </a:p>
          <a:p>
            <a:pPr algn="just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Exponential fit 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smtClean="0">
                <a:solidFill>
                  <a:schemeClr val="accent2">
                    <a:lumMod val="75000"/>
                  </a:schemeClr>
                </a:solidFill>
              </a:rPr>
              <a:t>Example: B2V1 at 450 GeV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699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700" dirty="0" smtClean="0"/>
              <a:t>Photomultiplier Working Point Investigations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Wire scanner shower product amplified by photomultiplier (PM).</a:t>
            </a:r>
          </a:p>
          <a:p>
            <a:pPr lvl="1"/>
            <a:r>
              <a:rPr lang="en-GB" dirty="0" smtClean="0"/>
              <a:t>Amplification settings (gain + filter) can alter obtained beam profile.</a:t>
            </a:r>
          </a:p>
          <a:p>
            <a:r>
              <a:rPr lang="en-GB" dirty="0" smtClean="0"/>
              <a:t>LHC Run 1: strong dependence of PM settings on measured </a:t>
            </a:r>
            <a:r>
              <a:rPr lang="en-GB" b="1" dirty="0" smtClean="0">
                <a:latin typeface="Symbol" panose="05050102010706020507" pitchFamily="18" charset="2"/>
              </a:rPr>
              <a:t>s.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Optimum PM working point has to be established!</a:t>
            </a:r>
          </a:p>
          <a:p>
            <a:pPr lvl="1"/>
            <a:r>
              <a:rPr lang="en-GB" dirty="0" smtClean="0"/>
              <a:t>Scan through all available gain and filter setting combinations.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00" y="2996952"/>
            <a:ext cx="5400000" cy="36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750" y="2996952"/>
            <a:ext cx="32061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Measured beam sizes minus the fitted growth.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sz="1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Measurements with same gain + filter settings are averaged.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sz="11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No sign of PM saturation at 450 GeV could be detected.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sz="800" dirty="0" smtClean="0">
              <a:solidFill>
                <a:srgbClr val="C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Same for 6.5 TeV.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94" y="3006991"/>
            <a:ext cx="5486411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04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Emittance Measurements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 Fill 4284 (August 28, 2015):</a:t>
            </a:r>
          </a:p>
          <a:p>
            <a:pPr lvl="1"/>
            <a:r>
              <a:rPr lang="en-GB" dirty="0" smtClean="0"/>
              <a:t>3 bunches with different initial emittances, intensities (0.6 – </a:t>
            </a:r>
            <a:br>
              <a:rPr lang="en-GB" dirty="0" smtClean="0"/>
            </a:br>
            <a:r>
              <a:rPr lang="en-GB" dirty="0" smtClean="0"/>
              <a:t>1.1 x 10</a:t>
            </a:r>
            <a:r>
              <a:rPr lang="en-GB" baseline="30000" dirty="0" smtClean="0"/>
              <a:t>11</a:t>
            </a:r>
            <a:r>
              <a:rPr lang="en-GB" dirty="0" smtClean="0"/>
              <a:t> ppb) and bunch lengths (1.0 – 1.25 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846573"/>
            <a:ext cx="6609936" cy="49574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2399977"/>
            <a:ext cx="2414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IBS simulations with MADX IBS module include measured initial beam parameters, dispersion, and radiation damping.</a:t>
            </a:r>
          </a:p>
          <a:p>
            <a:pPr algn="just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GB" dirty="0" smtClean="0">
                <a:solidFill>
                  <a:srgbClr val="C00000"/>
                </a:solidFill>
              </a:rPr>
              <a:t>Measurements in the horizontal planes match IBS simulation.</a:t>
            </a:r>
          </a:p>
        </p:txBody>
      </p:sp>
    </p:spTree>
    <p:extLst>
      <p:ext uri="{BB962C8B-B14F-4D97-AF65-F5344CB8AC3E}">
        <p14:creationId xmlns:p14="http://schemas.microsoft.com/office/powerpoint/2010/main" val="1210951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Emittance Measurements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 Fill 4284 (August 28, 2015):</a:t>
            </a:r>
          </a:p>
          <a:p>
            <a:pPr lvl="1"/>
            <a:r>
              <a:rPr lang="en-GB" dirty="0"/>
              <a:t>3 bunches with different initial emittances, intensities (0.6 –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1.1 </a:t>
            </a:r>
            <a:r>
              <a:rPr lang="en-GB" dirty="0"/>
              <a:t>x 10</a:t>
            </a:r>
            <a:r>
              <a:rPr lang="en-GB" baseline="30000" dirty="0"/>
              <a:t>11</a:t>
            </a:r>
            <a:r>
              <a:rPr lang="en-GB" dirty="0"/>
              <a:t> ppb) and bunch lengths (1.0 – 1.25 ns</a:t>
            </a:r>
            <a:r>
              <a:rPr lang="en-GB" dirty="0" smtClean="0"/>
              <a:t>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2399977"/>
            <a:ext cx="24140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IBS simulations with MADX IBS module include measured initial beam parameters, dispersion, and radiation damping.</a:t>
            </a:r>
          </a:p>
          <a:p>
            <a:pPr algn="just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GB" dirty="0" smtClean="0">
                <a:solidFill>
                  <a:srgbClr val="C00000"/>
                </a:solidFill>
              </a:rPr>
              <a:t>Measurements in the horizontal planes match IBS simulation.</a:t>
            </a:r>
          </a:p>
        </p:txBody>
      </p:sp>
      <p:graphicFrame>
        <p:nvGraphicFramePr>
          <p:cNvPr id="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301211"/>
              </p:ext>
            </p:extLst>
          </p:nvPr>
        </p:nvGraphicFramePr>
        <p:xfrm>
          <a:off x="2699792" y="2492896"/>
          <a:ext cx="6328642" cy="1859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20080"/>
                <a:gridCol w="1584176"/>
                <a:gridCol w="1512168"/>
                <a:gridCol w="1152128"/>
                <a:gridCol w="1360090"/>
              </a:tblGrid>
              <a:tr h="245638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e</a:t>
                      </a:r>
                      <a:r>
                        <a:rPr lang="en-GB" sz="2000" b="0" baseline="-25000" dirty="0" smtClean="0"/>
                        <a:t>450GeV</a:t>
                      </a:r>
                      <a:r>
                        <a:rPr lang="en-GB" sz="2000" b="0" baseline="0" dirty="0" smtClean="0"/>
                        <a:t> [</a:t>
                      </a: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2000" b="0" baseline="0" dirty="0" smtClean="0"/>
                        <a:t>m]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e</a:t>
                      </a:r>
                      <a:r>
                        <a:rPr lang="en-GB" sz="2000" b="0" baseline="-25000" dirty="0" smtClean="0"/>
                        <a:t>6.5TeV </a:t>
                      </a:r>
                      <a:r>
                        <a:rPr lang="en-GB" sz="2000" b="0" baseline="0" dirty="0" smtClean="0"/>
                        <a:t>[</a:t>
                      </a: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2000" b="0" baseline="0" dirty="0" smtClean="0"/>
                        <a:t>m]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smtClean="0">
                          <a:latin typeface="Symbol" panose="05050102010706020507" pitchFamily="18" charset="2"/>
                        </a:rPr>
                        <a:t>De</a:t>
                      </a:r>
                      <a:r>
                        <a:rPr lang="en-GB" sz="2000" b="0" baseline="0" dirty="0" smtClean="0"/>
                        <a:t> [%]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 err="1" smtClean="0">
                          <a:latin typeface="Symbol" panose="05050102010706020507" pitchFamily="18" charset="2"/>
                        </a:rPr>
                        <a:t>De</a:t>
                      </a:r>
                      <a:r>
                        <a:rPr lang="en-GB" sz="2000" b="0" baseline="-25000" dirty="0" err="1" smtClean="0">
                          <a:latin typeface="+mn-lt"/>
                        </a:rPr>
                        <a:t>sim</a:t>
                      </a:r>
                      <a:r>
                        <a:rPr lang="en-GB" sz="2000" b="0" baseline="0" dirty="0" smtClean="0"/>
                        <a:t> [%]</a:t>
                      </a: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B1H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1.90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2.08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B1V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1.71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2.04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B2H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1.65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45638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B2V</a:t>
                      </a: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1.58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1.95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n-GB" sz="2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32473" y="2070383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Emittance growth through the cycle of bunch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2473" y="4725144"/>
            <a:ext cx="5400600" cy="64633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Vertical emittance growth through the cycle could not be reproduced with IBS simulations.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03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smtClean="0"/>
              <a:t>Emittance Growth during the LHC Ramp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Measured </a:t>
            </a:r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 during ramp not yet available.</a:t>
            </a:r>
          </a:p>
          <a:p>
            <a:pPr lvl="1"/>
            <a:r>
              <a:rPr lang="en-GB" dirty="0" smtClean="0"/>
              <a:t>Using linear interpolation of measured </a:t>
            </a:r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 at injection + flattop.</a:t>
            </a:r>
          </a:p>
          <a:p>
            <a:r>
              <a:rPr lang="en-GB" dirty="0"/>
              <a:t>Current </a:t>
            </a:r>
            <a:r>
              <a:rPr lang="en-GB" dirty="0">
                <a:latin typeface="Symbol" charset="2"/>
                <a:cs typeface="Symbol" charset="2"/>
              </a:rPr>
              <a:t>b</a:t>
            </a:r>
            <a:r>
              <a:rPr lang="en-GB" dirty="0"/>
              <a:t> knowledge results in unphysically growing/shrinking </a:t>
            </a:r>
            <a:r>
              <a:rPr lang="en-GB" b="1" dirty="0" smtClean="0">
                <a:latin typeface="Symbol" panose="05050102010706020507" pitchFamily="18" charset="2"/>
              </a:rPr>
              <a:t>e</a:t>
            </a:r>
            <a:r>
              <a:rPr lang="en-GB" dirty="0" smtClean="0"/>
              <a:t>.</a:t>
            </a:r>
            <a:endParaRPr lang="en-GB" dirty="0"/>
          </a:p>
          <a:p>
            <a:pPr lvl="1"/>
            <a:r>
              <a:rPr lang="en-GB" dirty="0" smtClean="0"/>
              <a:t>Run 1 experience: non-monotonically changing </a:t>
            </a:r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 functions during the ramp.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79513" y="3248977"/>
            <a:ext cx="27571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Measurements in the horizontal planes c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onsistent with IBS simulations during the ramp.</a:t>
            </a:r>
          </a:p>
          <a:p>
            <a:pPr algn="just"/>
            <a:endParaRPr lang="en-GB" sz="10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n-GB" dirty="0" smtClean="0">
                <a:solidFill>
                  <a:srgbClr val="C00000"/>
                </a:solidFill>
              </a:rPr>
              <a:t>Beam 2 vertical emittances </a:t>
            </a:r>
            <a:r>
              <a:rPr lang="en-GB" dirty="0" smtClean="0">
                <a:solidFill>
                  <a:srgbClr val="C00000"/>
                </a:solidFill>
              </a:rPr>
              <a:t>grow 20 % (~ </a:t>
            </a:r>
            <a:r>
              <a:rPr lang="en-GB" dirty="0" smtClean="0">
                <a:solidFill>
                  <a:srgbClr val="C00000"/>
                </a:solidFill>
              </a:rPr>
              <a:t>0.3 </a:t>
            </a:r>
            <a:r>
              <a:rPr lang="en-GB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m</a:t>
            </a:r>
            <a:r>
              <a:rPr lang="en-GB" dirty="0" smtClean="0">
                <a:solidFill>
                  <a:srgbClr val="C00000"/>
                </a:solidFill>
              </a:rPr>
              <a:t>m). </a:t>
            </a:r>
            <a:endParaRPr lang="en-GB" dirty="0" smtClean="0">
              <a:solidFill>
                <a:srgbClr val="C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69" y="2420888"/>
            <a:ext cx="5906513" cy="44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48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Emittance Preservation during the Squeeze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44" y="1772816"/>
            <a:ext cx="6521660" cy="48912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Within measurement accuracy emittances are conserved during the </a:t>
            </a:r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* squeeze.</a:t>
            </a:r>
          </a:p>
          <a:p>
            <a:pPr lvl="1"/>
            <a:r>
              <a:rPr lang="en-GB" dirty="0" smtClean="0"/>
              <a:t>Result is reproducible.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48444" y="2355845"/>
            <a:ext cx="25513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Emittances measured with BSRT and averaged over several hundred measurements.</a:t>
            </a:r>
          </a:p>
          <a:p>
            <a:pPr marL="0" lvl="1" algn="just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  <a:p>
            <a:pPr marL="0" lvl="1" algn="just"/>
            <a:r>
              <a:rPr lang="en-GB" dirty="0" smtClean="0">
                <a:solidFill>
                  <a:srgbClr val="C00000"/>
                </a:solidFill>
              </a:rPr>
              <a:t>Also need measured </a:t>
            </a:r>
            <a:r>
              <a:rPr lang="en-GB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en-GB" dirty="0" smtClean="0">
                <a:solidFill>
                  <a:srgbClr val="C00000"/>
                </a:solidFill>
              </a:rPr>
              <a:t> functions during the squeeze.</a:t>
            </a:r>
          </a:p>
        </p:txBody>
      </p:sp>
    </p:spTree>
    <p:extLst>
      <p:ext uri="{BB962C8B-B14F-4D97-AF65-F5344CB8AC3E}">
        <p14:creationId xmlns:p14="http://schemas.microsoft.com/office/powerpoint/2010/main" val="3975582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Emittance at Start of Collisions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Comparison of emittance from wire scans </a:t>
            </a:r>
            <a:br>
              <a:rPr lang="en-GB" dirty="0" smtClean="0"/>
            </a:br>
            <a:r>
              <a:rPr lang="en-GB" dirty="0" smtClean="0"/>
              <a:t>and luminosity:</a:t>
            </a:r>
          </a:p>
          <a:p>
            <a:pPr lvl="1"/>
            <a:r>
              <a:rPr lang="en-GB" dirty="0" smtClean="0"/>
              <a:t>Fill 3954 (July 4, 2015), one bunch in collision.</a:t>
            </a:r>
          </a:p>
          <a:p>
            <a:pPr lvl="1"/>
            <a:r>
              <a:rPr lang="en-GB" dirty="0" smtClean="0"/>
              <a:t>According </a:t>
            </a:r>
            <a:r>
              <a:rPr lang="en-GB" dirty="0"/>
              <a:t>to experts </a:t>
            </a:r>
            <a:r>
              <a:rPr lang="en-GB" dirty="0" smtClean="0"/>
              <a:t>ATLAS luminosity low </a:t>
            </a:r>
            <a:br>
              <a:rPr lang="en-GB" dirty="0" smtClean="0"/>
            </a:br>
            <a:r>
              <a:rPr lang="en-GB" dirty="0" smtClean="0"/>
              <a:t>by ~10 % with uncertainty±10 %.</a:t>
            </a:r>
          </a:p>
          <a:p>
            <a:pPr lvl="2"/>
            <a:r>
              <a:rPr lang="en-GB" dirty="0" smtClean="0"/>
              <a:t>5 % error on crossing angle</a:t>
            </a:r>
          </a:p>
          <a:p>
            <a:pPr lvl="2"/>
            <a:r>
              <a:rPr lang="en-GB" dirty="0" smtClean="0"/>
              <a:t>±1 cm error on measured bunch length.</a:t>
            </a:r>
          </a:p>
          <a:p>
            <a:pPr lvl="2"/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* measured with k-modulation with 1 % uncertainty.</a:t>
            </a:r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marL="103187" indent="0">
              <a:buNone/>
            </a:pPr>
            <a:endParaRPr lang="en-GB" dirty="0" smtClean="0"/>
          </a:p>
          <a:p>
            <a:r>
              <a:rPr lang="en-GB" dirty="0" smtClean="0"/>
              <a:t>Preliminary: ATLAS and wire scanner results agree within errors.</a:t>
            </a:r>
          </a:p>
          <a:p>
            <a:pPr lvl="1"/>
            <a:r>
              <a:rPr lang="en-GB" dirty="0" smtClean="0"/>
              <a:t>Better than during Run 1</a:t>
            </a:r>
            <a:r>
              <a:rPr lang="en-GB" dirty="0" smtClean="0"/>
              <a:t>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304311"/>
              </p:ext>
            </p:extLst>
          </p:nvPr>
        </p:nvGraphicFramePr>
        <p:xfrm>
          <a:off x="1062920" y="3813408"/>
          <a:ext cx="7018161" cy="1127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61577"/>
                <a:gridCol w="1662490"/>
                <a:gridCol w="1662490"/>
                <a:gridCol w="965802"/>
                <a:gridCol w="965802"/>
              </a:tblGrid>
              <a:tr h="372636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Injection</a:t>
                      </a:r>
                      <a:endParaRPr lang="en-GB" sz="2000" b="0" dirty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Collision</a:t>
                      </a:r>
                      <a:endParaRPr lang="en-GB" sz="2000" b="0" dirty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2000" b="0" dirty="0" smtClean="0"/>
                        <a:t>Growth</a:t>
                      </a:r>
                      <a:endParaRPr lang="en-GB" sz="2000" b="0" dirty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57941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WS</a:t>
                      </a:r>
                      <a:r>
                        <a:rPr lang="en-GB" sz="18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 e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[</a:t>
                      </a: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m]</a:t>
                      </a:r>
                    </a:p>
                  </a:txBody>
                  <a:tcPr marL="92183" marR="92183" anchor="ctr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4291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2.51 ± 0.10</a:t>
                      </a:r>
                    </a:p>
                  </a:txBody>
                  <a:tcPr marL="9525" marR="9525" marT="9525" marB="0" anchor="b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2.75 ± 0.20</a:t>
                      </a:r>
                    </a:p>
                  </a:txBody>
                  <a:tcPr marL="9525" marR="9525" marT="9525" marB="0" anchor="b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0.24</a:t>
                      </a:r>
                    </a:p>
                  </a:txBody>
                  <a:tcPr marL="9525" marR="9525" marT="9525" marB="0" anchor="b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4291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10 %</a:t>
                      </a:r>
                    </a:p>
                  </a:txBody>
                  <a:tcPr marL="9525" marR="9525" marT="9525" marB="0" anchor="b"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941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ATLAS </a:t>
                      </a: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e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[</a:t>
                      </a:r>
                      <a:r>
                        <a:rPr lang="en-GB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m]</a:t>
                      </a:r>
                    </a:p>
                  </a:txBody>
                  <a:tcPr marL="92183" marR="92183" anchor="ctr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b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1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2.97 ± 0.36</a:t>
                      </a:r>
                    </a:p>
                  </a:txBody>
                  <a:tcPr marL="9525" marR="9525" marT="9525" marB="0" anchor="b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0.46</a:t>
                      </a:r>
                    </a:p>
                  </a:txBody>
                  <a:tcPr marL="9525" marR="9525" marT="9525" marB="0" anchor="b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19 %</a:t>
                      </a:r>
                    </a:p>
                  </a:txBody>
                  <a:tcPr marL="9525" marR="9525" marT="9525" marB="0" anchor="b"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6671105" y="1820491"/>
            <a:ext cx="2437399" cy="154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9pPr>
          </a:lstStyle>
          <a:p>
            <a:pPr eaLnBrk="1" hangingPunct="1"/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….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Luminosity</a:t>
            </a:r>
            <a:endParaRPr lang="en-US" sz="1600" i="1" dirty="0" smtClean="0">
              <a:solidFill>
                <a:schemeClr val="accent2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l" eaLnBrk="1" hangingPunct="1"/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 …. # bunches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  <a:p>
            <a:pPr algn="l" eaLnBrk="1" hangingPunct="1"/>
            <a:r>
              <a:rPr lang="en-US" sz="1600" i="1" dirty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…. # protons /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bunch</a:t>
            </a:r>
          </a:p>
          <a:p>
            <a:pPr algn="l" eaLnBrk="1" hangingPunct="1"/>
            <a:r>
              <a:rPr lang="en-US" sz="1600" i="1" dirty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….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R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evolution freq.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  <a:p>
            <a:pPr algn="l" eaLnBrk="1" hangingPunct="1"/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….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Luminosity </a:t>
            </a:r>
          </a:p>
          <a:p>
            <a:pPr algn="l" eaLnBrk="1" hangingPunct="1"/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          reduction factor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91036" y="818435"/>
                <a:ext cx="2437399" cy="895694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𝐿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𝛾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4 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𝐹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36" y="818435"/>
                <a:ext cx="2437399" cy="8956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82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Radiation Damping at 6.5 TeV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At high energies protons circulating in the LHC emit enough synchrotron radiation to modify the beam parameters</a:t>
            </a:r>
          </a:p>
          <a:p>
            <a:pPr lvl="1"/>
            <a:r>
              <a:rPr lang="en-GB" dirty="0" smtClean="0"/>
              <a:t>First observed during LHC Run 2</a:t>
            </a:r>
          </a:p>
          <a:p>
            <a:pPr lvl="1"/>
            <a:r>
              <a:rPr lang="en-GB" dirty="0" smtClean="0"/>
              <a:t>Counteracts IBS: reduction of vertical emittance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024" y="2564904"/>
            <a:ext cx="5486411" cy="36576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017" y="2502182"/>
            <a:ext cx="328044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imulations with MADX IBS module.</a:t>
            </a:r>
          </a:p>
          <a:p>
            <a:pPr algn="just"/>
            <a:endParaRPr lang="en-GB" sz="10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Simulation predicts slightly faster emittance decrease than measured with BSRT. 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endParaRPr lang="en-GB" sz="1000" dirty="0" smtClean="0">
              <a:solidFill>
                <a:srgbClr val="C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Additional emittance growth from proton collisions + beam–beam effects not included in the simulation.</a:t>
            </a:r>
          </a:p>
        </p:txBody>
      </p:sp>
    </p:spTree>
    <p:extLst>
      <p:ext uri="{BB962C8B-B14F-4D97-AF65-F5344CB8AC3E}">
        <p14:creationId xmlns:p14="http://schemas.microsoft.com/office/powerpoint/2010/main" val="501937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Performance of the LHC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803275"/>
            <a:ext cx="4142754" cy="5894388"/>
          </a:xfrm>
        </p:spPr>
        <p:txBody>
          <a:bodyPr/>
          <a:lstStyle/>
          <a:p>
            <a:r>
              <a:rPr lang="en-GB" dirty="0" smtClean="0"/>
              <a:t>Emittance in collisions derived from luminosity.</a:t>
            </a:r>
          </a:p>
          <a:p>
            <a:r>
              <a:rPr lang="en-GB" dirty="0" smtClean="0"/>
              <a:t>Injection emittance of first batch measured with SPS and LHC wire scanners.</a:t>
            </a:r>
          </a:p>
          <a:p>
            <a:pPr marL="103187" indent="0">
              <a:buNone/>
            </a:pPr>
            <a:r>
              <a:rPr lang="en-GB" dirty="0" smtClean="0"/>
              <a:t>Emittance blow-up through the cycle: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50 ns beams show very little blow-up (~ 10 %), much smaller than during Run 1.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Large blow-up for 25 ns beams (25 % for most recent fills).</a:t>
            </a:r>
          </a:p>
          <a:p>
            <a:pPr lvl="1"/>
            <a:r>
              <a:rPr lang="en-GB" dirty="0" smtClean="0"/>
              <a:t>Electron cloud effects</a:t>
            </a:r>
          </a:p>
          <a:p>
            <a:pPr lvl="1"/>
            <a:r>
              <a:rPr lang="en-GB" dirty="0" smtClean="0"/>
              <a:t>Beam instabilities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04" y="3717032"/>
            <a:ext cx="4680000" cy="3096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04" y="692696"/>
            <a:ext cx="4680000" cy="30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00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&amp; 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Good progress in understanding wire scanner emittance measurements for LHC Run 2.</a:t>
            </a:r>
          </a:p>
          <a:p>
            <a:pPr lvl="1"/>
            <a:r>
              <a:rPr lang="en-GB" dirty="0" smtClean="0"/>
              <a:t>Wire scanner calibration verified, no PM saturation effects detected.</a:t>
            </a:r>
          </a:p>
          <a:p>
            <a:pPr lvl="3"/>
            <a:endParaRPr lang="en-GB" sz="800" dirty="0" smtClean="0"/>
          </a:p>
          <a:p>
            <a:pPr marL="103187" indent="0">
              <a:buNone/>
            </a:pPr>
            <a:r>
              <a:rPr lang="en-GB" dirty="0" smtClean="0"/>
              <a:t>Emittance growth during the LHC cycle:</a:t>
            </a:r>
          </a:p>
          <a:p>
            <a:pPr lvl="1"/>
            <a:r>
              <a:rPr lang="en-GB" dirty="0" smtClean="0"/>
              <a:t>Horizontal emittance growth matches IBS simulations.</a:t>
            </a:r>
          </a:p>
          <a:p>
            <a:pPr lvl="1"/>
            <a:r>
              <a:rPr lang="en-GB" dirty="0" smtClean="0"/>
              <a:t>Small growth in the vertical planes not yet understood.</a:t>
            </a:r>
          </a:p>
          <a:p>
            <a:pPr lvl="2"/>
            <a:r>
              <a:rPr lang="en-GB" dirty="0" smtClean="0"/>
              <a:t>Caveat: single bunch fills.</a:t>
            </a:r>
          </a:p>
          <a:p>
            <a:pPr lvl="1"/>
            <a:r>
              <a:rPr lang="en-GB" dirty="0" smtClean="0"/>
              <a:t>Synchrotron radiation damping observed for the first time at 6.5 TeV.</a:t>
            </a:r>
          </a:p>
          <a:p>
            <a:pPr lvl="1"/>
            <a:r>
              <a:rPr lang="en-GB" dirty="0" smtClean="0"/>
              <a:t>With still not fully calibrated luminosity data: emittances from wire scans and ATLAS luminosity agree within errors.</a:t>
            </a:r>
          </a:p>
          <a:p>
            <a:pPr lvl="3"/>
            <a:endParaRPr lang="en-GB" sz="800" dirty="0" smtClean="0"/>
          </a:p>
          <a:p>
            <a:r>
              <a:rPr lang="en-GB" dirty="0" smtClean="0"/>
              <a:t>Smaller emittance blow-up (~ 10 %) through the cycle than during Run 1 for 50 ns beams.</a:t>
            </a:r>
          </a:p>
          <a:p>
            <a:r>
              <a:rPr lang="en-GB" dirty="0" smtClean="0"/>
              <a:t>25 ns physics beams show much larger growth.</a:t>
            </a:r>
          </a:p>
          <a:p>
            <a:pPr lvl="1"/>
            <a:r>
              <a:rPr lang="en-GB" dirty="0" smtClean="0"/>
              <a:t>Electron cloud effects and beam instabilities.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1674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appendix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8560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LHC cycle and beam parameters</a:t>
            </a:r>
          </a:p>
          <a:p>
            <a:pPr lvl="1"/>
            <a:r>
              <a:rPr lang="en-GB" dirty="0" smtClean="0"/>
              <a:t>LHC Run 1 transverse normalized emittance blow-up</a:t>
            </a:r>
          </a:p>
          <a:p>
            <a:r>
              <a:rPr lang="en-GB" dirty="0" smtClean="0"/>
              <a:t>LHC wire scanner intensity limitations</a:t>
            </a:r>
          </a:p>
          <a:p>
            <a:r>
              <a:rPr lang="en-GB" dirty="0" smtClean="0"/>
              <a:t>Run 2 LHC wire scanner accuracy</a:t>
            </a:r>
          </a:p>
          <a:p>
            <a:pPr lvl="1"/>
            <a:r>
              <a:rPr lang="en-GB" dirty="0" smtClean="0"/>
              <a:t>Wire position measurement calibration</a:t>
            </a:r>
          </a:p>
          <a:p>
            <a:pPr lvl="1"/>
            <a:r>
              <a:rPr lang="en-GB" dirty="0" smtClean="0"/>
              <a:t>Photomultiplier working point investigations</a:t>
            </a:r>
          </a:p>
          <a:p>
            <a:r>
              <a:rPr lang="en-GB" dirty="0" smtClean="0"/>
              <a:t>First transverse normalized emittance measurements</a:t>
            </a:r>
          </a:p>
          <a:p>
            <a:pPr lvl="1"/>
            <a:r>
              <a:rPr lang="en-GB" dirty="0" smtClean="0"/>
              <a:t>Emittance growth during the LHC ramp</a:t>
            </a:r>
          </a:p>
          <a:p>
            <a:pPr lvl="1"/>
            <a:r>
              <a:rPr lang="en-GB" dirty="0" smtClean="0"/>
              <a:t>Emittance preservation during the squeeze</a:t>
            </a:r>
          </a:p>
          <a:p>
            <a:pPr lvl="1"/>
            <a:r>
              <a:rPr lang="en-GB" dirty="0" smtClean="0"/>
              <a:t>Emittance at start of collisions</a:t>
            </a:r>
          </a:p>
          <a:p>
            <a:pPr lvl="1"/>
            <a:r>
              <a:rPr lang="en-GB" dirty="0" smtClean="0"/>
              <a:t>Radiation damping at 6.5 TeV</a:t>
            </a:r>
          </a:p>
          <a:p>
            <a:r>
              <a:rPr lang="en-GB" dirty="0" smtClean="0"/>
              <a:t>Current performance of the LHC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7841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70" y="886311"/>
            <a:ext cx="8277820" cy="521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CERN Accelerator Complex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1pPr>
            <a:lvl2pPr marL="522368" indent="-200911" eaLnBrk="0" hangingPunct="0"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2pPr>
            <a:lvl3pPr marL="803643" indent="-160729" eaLnBrk="0" hangingPunct="0"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3pPr>
            <a:lvl4pPr marL="1125101" indent="-160729" eaLnBrk="0" hangingPunct="0"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4pPr>
            <a:lvl5pPr marL="1446558" indent="-160729" eaLnBrk="0" hangingPunct="0"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 Sans" pitchFamily="64" charset="0"/>
                <a:sym typeface="Gill Sans" pitchFamily="64" charset="0"/>
              </a:defRPr>
            </a:lvl9pPr>
          </a:lstStyle>
          <a:p>
            <a:pPr eaLnBrk="1" hangingPunct="1"/>
            <a:fld id="{A20084FF-FBAD-478C-8A9B-A5281727FC0C}" type="slidenum">
              <a:rPr lang="en-US" sz="900">
                <a:solidFill>
                  <a:schemeClr val="tx1"/>
                </a:solidFill>
                <a:latin typeface="Helvetica" pitchFamily="64" charset="0"/>
                <a:cs typeface="Helvetica" pitchFamily="64" charset="0"/>
                <a:sym typeface="Helvetica" pitchFamily="64" charset="0"/>
              </a:rPr>
              <a:pPr eaLnBrk="1" hangingPunct="1"/>
              <a:t>21</a:t>
            </a:fld>
            <a:endParaRPr lang="en-US" sz="900" dirty="0">
              <a:solidFill>
                <a:schemeClr val="tx1"/>
              </a:solidFill>
              <a:latin typeface="Helvetica" pitchFamily="64" charset="0"/>
              <a:cs typeface="Helvetica" pitchFamily="64" charset="0"/>
              <a:sym typeface="Helvetica" pitchFamily="6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67594" y="1683285"/>
            <a:ext cx="3905622" cy="1967880"/>
            <a:chOff x="0" y="0"/>
            <a:chExt cx="3499" cy="1763"/>
          </a:xfrm>
        </p:grpSpPr>
        <p:sp>
          <p:nvSpPr>
            <p:cNvPr id="14357" name="AutoShape 4"/>
            <p:cNvSpPr>
              <a:spLocks/>
            </p:cNvSpPr>
            <p:nvPr/>
          </p:nvSpPr>
          <p:spPr bwMode="auto">
            <a:xfrm>
              <a:off x="495" y="0"/>
              <a:ext cx="3004" cy="1763"/>
            </a:xfrm>
            <a:custGeom>
              <a:avLst/>
              <a:gdLst>
                <a:gd name="T0" fmla="*/ 425 w 21232"/>
                <a:gd name="T1" fmla="*/ 132 h 20665"/>
                <a:gd name="T2" fmla="*/ 259 w 21232"/>
                <a:gd name="T3" fmla="*/ 132 h 20665"/>
                <a:gd name="T4" fmla="*/ 179 w 21232"/>
                <a:gd name="T5" fmla="*/ 147 h 20665"/>
                <a:gd name="T6" fmla="*/ 50 w 21232"/>
                <a:gd name="T7" fmla="*/ 130 h 20665"/>
                <a:gd name="T8" fmla="*/ 1 w 21232"/>
                <a:gd name="T9" fmla="*/ 49 h 20665"/>
                <a:gd name="T10" fmla="*/ 44 w 21232"/>
                <a:gd name="T11" fmla="*/ 0 h 206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232"/>
                <a:gd name="T19" fmla="*/ 0 h 20665"/>
                <a:gd name="T20" fmla="*/ 21232 w 21232"/>
                <a:gd name="T21" fmla="*/ 20665 h 206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232" h="20665">
                  <a:moveTo>
                    <a:pt x="21232" y="18097"/>
                  </a:moveTo>
                  <a:lnTo>
                    <a:pt x="12956" y="18097"/>
                  </a:lnTo>
                  <a:cubicBezTo>
                    <a:pt x="12956" y="18097"/>
                    <a:pt x="12017" y="18681"/>
                    <a:pt x="8965" y="20141"/>
                  </a:cubicBezTo>
                  <a:cubicBezTo>
                    <a:pt x="5912" y="21600"/>
                    <a:pt x="3330" y="19751"/>
                    <a:pt x="2508" y="17805"/>
                  </a:cubicBezTo>
                  <a:cubicBezTo>
                    <a:pt x="1686" y="15859"/>
                    <a:pt x="454" y="11870"/>
                    <a:pt x="43" y="6714"/>
                  </a:cubicBezTo>
                  <a:cubicBezTo>
                    <a:pt x="-368" y="1557"/>
                    <a:pt x="2215" y="0"/>
                    <a:pt x="2215" y="0"/>
                  </a:cubicBezTo>
                </a:path>
              </a:pathLst>
            </a:custGeom>
            <a:noFill/>
            <a:ln w="114300">
              <a:solidFill>
                <a:srgbClr val="0000FF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dirty="0"/>
            </a:p>
          </p:txBody>
        </p:sp>
        <p:sp>
          <p:nvSpPr>
            <p:cNvPr id="14358" name="Rectangle 5"/>
            <p:cNvSpPr>
              <a:spLocks/>
            </p:cNvSpPr>
            <p:nvPr/>
          </p:nvSpPr>
          <p:spPr bwMode="auto">
            <a:xfrm>
              <a:off x="751" y="110"/>
              <a:ext cx="1021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500" b="1" dirty="0">
                  <a:solidFill>
                    <a:srgbClr val="0000FF"/>
                  </a:solidFill>
                  <a:latin typeface="Helvetica" pitchFamily="64" charset="0"/>
                  <a:cs typeface="Helvetica" pitchFamily="64" charset="0"/>
                  <a:sym typeface="Helvetica" pitchFamily="64" charset="0"/>
                </a:rPr>
                <a:t>Beam 1</a:t>
              </a:r>
            </a:p>
          </p:txBody>
        </p:sp>
        <p:sp>
          <p:nvSpPr>
            <p:cNvPr id="14359" name="Rectangle 6"/>
            <p:cNvSpPr>
              <a:spLocks/>
            </p:cNvSpPr>
            <p:nvPr/>
          </p:nvSpPr>
          <p:spPr bwMode="auto">
            <a:xfrm>
              <a:off x="0" y="670"/>
              <a:ext cx="41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500" b="1" dirty="0">
                  <a:solidFill>
                    <a:srgbClr val="0000FF"/>
                  </a:solidFill>
                  <a:latin typeface="Helvetica" pitchFamily="64" charset="0"/>
                  <a:cs typeface="Helvetica" pitchFamily="64" charset="0"/>
                  <a:sym typeface="Helvetica" pitchFamily="64" charset="0"/>
                </a:rPr>
                <a:t>TI2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857875" y="1866305"/>
            <a:ext cx="2315022" cy="865063"/>
            <a:chOff x="0" y="32"/>
            <a:chExt cx="2074" cy="775"/>
          </a:xfrm>
        </p:grpSpPr>
        <p:sp>
          <p:nvSpPr>
            <p:cNvPr id="14354" name="AutoShape 8"/>
            <p:cNvSpPr>
              <a:spLocks/>
            </p:cNvSpPr>
            <p:nvPr/>
          </p:nvSpPr>
          <p:spPr bwMode="auto">
            <a:xfrm>
              <a:off x="0" y="304"/>
              <a:ext cx="1594" cy="503"/>
            </a:xfrm>
            <a:custGeom>
              <a:avLst/>
              <a:gdLst>
                <a:gd name="T0" fmla="*/ 0 w 21377"/>
                <a:gd name="T1" fmla="*/ 8 h 20446"/>
                <a:gd name="T2" fmla="*/ 59 w 21377"/>
                <a:gd name="T3" fmla="*/ 12 h 20446"/>
                <a:gd name="T4" fmla="*/ 95 w 21377"/>
                <a:gd name="T5" fmla="*/ 10 h 20446"/>
                <a:gd name="T6" fmla="*/ 119 w 21377"/>
                <a:gd name="T7" fmla="*/ 0 h 204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377"/>
                <a:gd name="T13" fmla="*/ 0 h 20446"/>
                <a:gd name="T14" fmla="*/ 21377 w 21377"/>
                <a:gd name="T15" fmla="*/ 20446 h 204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377" h="20446">
                  <a:moveTo>
                    <a:pt x="0" y="12825"/>
                  </a:moveTo>
                  <a:lnTo>
                    <a:pt x="10577" y="20250"/>
                  </a:lnTo>
                  <a:cubicBezTo>
                    <a:pt x="10577" y="20250"/>
                    <a:pt x="14808" y="21600"/>
                    <a:pt x="17035" y="17213"/>
                  </a:cubicBezTo>
                  <a:cubicBezTo>
                    <a:pt x="19262" y="12825"/>
                    <a:pt x="21600" y="8100"/>
                    <a:pt x="21377" y="0"/>
                  </a:cubicBezTo>
                </a:path>
              </a:pathLst>
            </a:custGeom>
            <a:noFill/>
            <a:ln w="114300">
              <a:solidFill>
                <a:srgbClr val="FF0000"/>
              </a:solidFill>
              <a:miter lim="800000"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dirty="0"/>
            </a:p>
          </p:txBody>
        </p:sp>
        <p:sp>
          <p:nvSpPr>
            <p:cNvPr id="14355" name="Rectangle 9"/>
            <p:cNvSpPr>
              <a:spLocks/>
            </p:cNvSpPr>
            <p:nvPr/>
          </p:nvSpPr>
          <p:spPr bwMode="auto">
            <a:xfrm>
              <a:off x="284" y="32"/>
              <a:ext cx="1021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500" b="1" dirty="0">
                  <a:solidFill>
                    <a:srgbClr val="FF0000"/>
                  </a:solidFill>
                  <a:latin typeface="Helvetica" pitchFamily="64" charset="0"/>
                  <a:cs typeface="Helvetica" pitchFamily="64" charset="0"/>
                  <a:sym typeface="Helvetica" pitchFamily="64" charset="0"/>
                </a:rPr>
                <a:t>Beam 2</a:t>
              </a:r>
            </a:p>
          </p:txBody>
        </p:sp>
        <p:sp>
          <p:nvSpPr>
            <p:cNvPr id="14356" name="Rectangle 10"/>
            <p:cNvSpPr>
              <a:spLocks/>
            </p:cNvSpPr>
            <p:nvPr/>
          </p:nvSpPr>
          <p:spPr bwMode="auto">
            <a:xfrm>
              <a:off x="1659" y="432"/>
              <a:ext cx="41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2500" b="1" dirty="0">
                  <a:solidFill>
                    <a:srgbClr val="FF0000"/>
                  </a:solidFill>
                  <a:latin typeface="Helvetica" pitchFamily="64" charset="0"/>
                  <a:cs typeface="Helvetica" pitchFamily="64" charset="0"/>
                  <a:sym typeface="Helvetica" pitchFamily="64" charset="0"/>
                </a:rPr>
                <a:t>TI8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674343" y="2378685"/>
            <a:ext cx="3811860" cy="3282776"/>
            <a:chOff x="0" y="0"/>
            <a:chExt cx="3414" cy="2941"/>
          </a:xfrm>
        </p:grpSpPr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 rot="10800000" flipH="1">
              <a:off x="126" y="1740"/>
              <a:ext cx="492" cy="194"/>
            </a:xfrm>
            <a:prstGeom prst="line">
              <a:avLst/>
            </a:prstGeom>
            <a:noFill/>
            <a:ln w="76200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349" name="Oval 13"/>
            <p:cNvSpPr>
              <a:spLocks/>
            </p:cNvSpPr>
            <p:nvPr/>
          </p:nvSpPr>
          <p:spPr bwMode="auto">
            <a:xfrm>
              <a:off x="358" y="1560"/>
              <a:ext cx="624" cy="184"/>
            </a:xfrm>
            <a:prstGeom prst="ellipse">
              <a:avLst/>
            </a:prstGeom>
            <a:noFill/>
            <a:ln w="114300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de-DE"/>
            </a:p>
          </p:txBody>
        </p:sp>
        <p:sp>
          <p:nvSpPr>
            <p:cNvPr id="14350" name="Oval 14"/>
            <p:cNvSpPr>
              <a:spLocks/>
            </p:cNvSpPr>
            <p:nvPr/>
          </p:nvSpPr>
          <p:spPr bwMode="auto">
            <a:xfrm>
              <a:off x="430" y="1720"/>
              <a:ext cx="1608" cy="440"/>
            </a:xfrm>
            <a:prstGeom prst="ellipse">
              <a:avLst/>
            </a:prstGeom>
            <a:noFill/>
            <a:ln w="114300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de-DE"/>
            </a:p>
          </p:txBody>
        </p:sp>
        <p:sp>
          <p:nvSpPr>
            <p:cNvPr id="14351" name="AutoShape 15"/>
            <p:cNvSpPr>
              <a:spLocks/>
            </p:cNvSpPr>
            <p:nvPr/>
          </p:nvSpPr>
          <p:spPr bwMode="auto">
            <a:xfrm>
              <a:off x="0" y="423"/>
              <a:ext cx="434" cy="1486"/>
            </a:xfrm>
            <a:custGeom>
              <a:avLst/>
              <a:gdLst>
                <a:gd name="T0" fmla="*/ 10 w 18214"/>
                <a:gd name="T1" fmla="*/ 102 h 21600"/>
                <a:gd name="T2" fmla="*/ 1 w 18214"/>
                <a:gd name="T3" fmla="*/ 82 h 21600"/>
                <a:gd name="T4" fmla="*/ 5 w 18214"/>
                <a:gd name="T5" fmla="*/ 0 h 21600"/>
                <a:gd name="T6" fmla="*/ 0 60000 65536"/>
                <a:gd name="T7" fmla="*/ 0 60000 65536"/>
                <a:gd name="T8" fmla="*/ 0 60000 65536"/>
                <a:gd name="T9" fmla="*/ 0 w 18214"/>
                <a:gd name="T10" fmla="*/ 0 h 21600"/>
                <a:gd name="T11" fmla="*/ 18214 w 1821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214" h="21600">
                  <a:moveTo>
                    <a:pt x="18214" y="21600"/>
                  </a:moveTo>
                  <a:cubicBezTo>
                    <a:pt x="18214" y="21600"/>
                    <a:pt x="7762" y="18342"/>
                    <a:pt x="2188" y="17256"/>
                  </a:cubicBezTo>
                  <a:cubicBezTo>
                    <a:pt x="-3386" y="16170"/>
                    <a:pt x="2537" y="1207"/>
                    <a:pt x="9504" y="0"/>
                  </a:cubicBezTo>
                </a:path>
              </a:pathLst>
            </a:custGeom>
            <a:noFill/>
            <a:ln w="114300">
              <a:solidFill>
                <a:srgbClr val="CC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dirty="0"/>
            </a:p>
          </p:txBody>
        </p:sp>
        <p:sp>
          <p:nvSpPr>
            <p:cNvPr id="14352" name="Oval 16"/>
            <p:cNvSpPr>
              <a:spLocks/>
            </p:cNvSpPr>
            <p:nvPr/>
          </p:nvSpPr>
          <p:spPr bwMode="auto">
            <a:xfrm>
              <a:off x="214" y="0"/>
              <a:ext cx="3200" cy="928"/>
            </a:xfrm>
            <a:prstGeom prst="ellipse">
              <a:avLst/>
            </a:prstGeom>
            <a:noFill/>
            <a:ln w="114300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de-DE"/>
            </a:p>
          </p:txBody>
        </p:sp>
        <p:sp>
          <p:nvSpPr>
            <p:cNvPr id="14353" name="Rectangle 17"/>
            <p:cNvSpPr>
              <a:spLocks/>
            </p:cNvSpPr>
            <p:nvPr/>
          </p:nvSpPr>
          <p:spPr bwMode="auto">
            <a:xfrm>
              <a:off x="1313" y="2109"/>
              <a:ext cx="1344" cy="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1900" b="1" dirty="0">
                  <a:solidFill>
                    <a:srgbClr val="CC00CC"/>
                  </a:solidFill>
                  <a:latin typeface="Helvetica" pitchFamily="64" charset="0"/>
                  <a:cs typeface="Helvetica" pitchFamily="64" charset="0"/>
                  <a:sym typeface="Helvetica" pitchFamily="64" charset="0"/>
                </a:rPr>
                <a:t>LHC proton path</a:t>
              </a:r>
            </a:p>
          </p:txBody>
        </p:sp>
      </p:grpSp>
      <p:sp>
        <p:nvSpPr>
          <p:cNvPr id="14344" name="Rectangle 18"/>
          <p:cNvSpPr>
            <a:spLocks/>
          </p:cNvSpPr>
          <p:nvPr/>
        </p:nvSpPr>
        <p:spPr bwMode="auto">
          <a:xfrm>
            <a:off x="3949154" y="6294105"/>
            <a:ext cx="47849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 i="1" dirty="0">
                <a:solidFill>
                  <a:srgbClr val="FFFFFF"/>
                </a:solidFill>
                <a:latin typeface="Helvetica" pitchFamily="64" charset="0"/>
                <a:cs typeface="Helvetica" pitchFamily="64" charset="0"/>
                <a:sym typeface="Helvetica" pitchFamily="64" charset="0"/>
              </a:rPr>
              <a:t>The LHC needs most of the CERN accelerators...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135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smtClean="0"/>
              <a:t>Photomultiplier Saturation Studies Run 1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Photomultiplier (PM) gain and filter can have a strong influence on measured beam size</a:t>
            </a:r>
          </a:p>
          <a:p>
            <a:pPr lvl="1"/>
            <a:r>
              <a:rPr lang="en-GB" dirty="0"/>
              <a:t>See measurements of 2012</a:t>
            </a:r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6" name="Picture 2" descr="\\cernhomem.cern.ch\m\mkuhn\workspace\Master Thesis\Fill3160EmitB1H_GainFil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395" y="2770345"/>
            <a:ext cx="432000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92561" y="5682734"/>
            <a:ext cx="403244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PM saturation studies at 4 TeV in 2012.</a:t>
            </a:r>
            <a:endParaRPr lang="de-DE" sz="1600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4" y="2770345"/>
            <a:ext cx="4320000" cy="28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3803" y="5682734"/>
            <a:ext cx="50760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accent2">
                    <a:lumMod val="75000"/>
                  </a:schemeClr>
                </a:solidFill>
              </a:rPr>
              <a:t>PM saturation studies at 450 GeV in 2012.</a:t>
            </a:r>
            <a:endParaRPr lang="de-DE" sz="1600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2132856"/>
            <a:ext cx="8136904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Observed strong gain dependence at  450 GeV and 4 TeV during Run 1!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51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smtClean="0"/>
              <a:t>Photomultiplier Working Point at 6.5 TeV</a:t>
            </a:r>
            <a:endParaRPr lang="en-GB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Measurements at 6.5 TeV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more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difficult.</a:t>
            </a:r>
          </a:p>
          <a:p>
            <a:pPr lvl="1"/>
            <a:r>
              <a:rPr lang="en-GB" dirty="0"/>
              <a:t>Smaller range of </a:t>
            </a:r>
            <a:br>
              <a:rPr lang="en-GB" dirty="0"/>
            </a:br>
            <a:r>
              <a:rPr lang="en-GB" dirty="0"/>
              <a:t>possible PM settings                                                                                     before ADC </a:t>
            </a:r>
            <a:r>
              <a:rPr lang="en-GB" dirty="0" smtClean="0"/>
              <a:t>saturation.</a:t>
            </a:r>
            <a:endParaRPr lang="en-GB" dirty="0"/>
          </a:p>
          <a:p>
            <a:r>
              <a:rPr lang="en-GB" dirty="0">
                <a:solidFill>
                  <a:srgbClr val="C00000"/>
                </a:solidFill>
              </a:rPr>
              <a:t>No evident sign of PM </a:t>
            </a:r>
            <a:br>
              <a:rPr lang="en-GB" dirty="0">
                <a:solidFill>
                  <a:srgbClr val="C00000"/>
                </a:solidFill>
              </a:rPr>
            </a:br>
            <a:r>
              <a:rPr lang="en-GB" dirty="0">
                <a:solidFill>
                  <a:srgbClr val="C00000"/>
                </a:solidFill>
              </a:rPr>
              <a:t>saturation at 6.5 TeV </a:t>
            </a:r>
            <a:br>
              <a:rPr lang="en-GB" dirty="0">
                <a:solidFill>
                  <a:srgbClr val="C00000"/>
                </a:solidFill>
              </a:rPr>
            </a:br>
            <a:r>
              <a:rPr lang="en-GB" dirty="0">
                <a:solidFill>
                  <a:srgbClr val="C00000"/>
                </a:solidFill>
              </a:rPr>
              <a:t>could be seen.</a:t>
            </a:r>
          </a:p>
          <a:p>
            <a:endParaRPr lang="en-GB" dirty="0">
              <a:solidFill>
                <a:srgbClr val="C00000"/>
              </a:solidFill>
            </a:endParaRPr>
          </a:p>
          <a:p>
            <a:endParaRPr lang="en-GB" dirty="0" smtClean="0"/>
          </a:p>
          <a:p>
            <a:r>
              <a:rPr lang="en-GB" dirty="0" smtClean="0"/>
              <a:t>Run 1 investigations showed significant dependency of measured beam size on PM settings.</a:t>
            </a:r>
            <a:endParaRPr lang="en-GB" dirty="0"/>
          </a:p>
          <a:p>
            <a:pPr marL="103187" indent="0">
              <a:buNone/>
            </a:pPr>
            <a:r>
              <a:rPr lang="en-GB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  </a:t>
            </a:r>
            <a:r>
              <a:rPr lang="en-GB" dirty="0" smtClean="0">
                <a:solidFill>
                  <a:srgbClr val="C00000"/>
                </a:solidFill>
              </a:rPr>
              <a:t>LHC wire scanner upgrade during Long Shutdown 1:</a:t>
            </a:r>
          </a:p>
          <a:p>
            <a:pPr lvl="1"/>
            <a:r>
              <a:rPr lang="en-GB" dirty="0" smtClean="0"/>
              <a:t>One broken wire scanner replaced (beam 2).</a:t>
            </a:r>
          </a:p>
          <a:p>
            <a:pPr lvl="1"/>
            <a:r>
              <a:rPr lang="en-GB" dirty="0" smtClean="0"/>
              <a:t>Power supply schematics upgraded.</a:t>
            </a:r>
          </a:p>
          <a:p>
            <a:pPr lvl="1"/>
            <a:r>
              <a:rPr lang="en-GB" dirty="0" smtClean="0"/>
              <a:t>PM gain dependency on light intensity reduced.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0" y="908720"/>
            <a:ext cx="5040000" cy="3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29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LHC Optics Measurements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use results from optics measurements with the turn-by-turn phase advance method and k-modulation for:</a:t>
            </a:r>
          </a:p>
          <a:p>
            <a:pPr lvl="1"/>
            <a:endParaRPr lang="en-GB" sz="2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103187" indent="0">
              <a:buNone/>
            </a:pPr>
            <a:endParaRPr lang="en-GB" dirty="0" smtClean="0"/>
          </a:p>
          <a:p>
            <a:r>
              <a:rPr lang="en-GB" dirty="0" smtClean="0"/>
              <a:t>Outstanding measurements:</a:t>
            </a:r>
          </a:p>
          <a:p>
            <a:pPr lvl="1"/>
            <a:r>
              <a:rPr lang="en-GB" dirty="0" smtClean="0"/>
              <a:t>K-modulation at 6.5 TeV and after the squeeze</a:t>
            </a:r>
          </a:p>
          <a:p>
            <a:pPr lvl="1"/>
            <a:r>
              <a:rPr lang="en-GB" dirty="0" smtClean="0"/>
              <a:t>Turn-by-turn phase advance measurements at 450 GeV (repeated) and </a:t>
            </a:r>
            <a:r>
              <a:rPr lang="en-GB" dirty="0" smtClean="0">
                <a:solidFill>
                  <a:srgbClr val="C00000"/>
                </a:solidFill>
              </a:rPr>
              <a:t>during the ramp</a:t>
            </a:r>
            <a:r>
              <a:rPr lang="en-GB" dirty="0" smtClean="0"/>
              <a:t>!</a:t>
            </a:r>
          </a:p>
          <a:p>
            <a:r>
              <a:rPr lang="en-GB" dirty="0" smtClean="0"/>
              <a:t>For emittance plots: using measured </a:t>
            </a:r>
            <a:r>
              <a:rPr lang="en-GB" b="1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 where possible</a:t>
            </a:r>
          </a:p>
          <a:p>
            <a:pPr lvl="1"/>
            <a:r>
              <a:rPr lang="en-GB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en-GB" dirty="0" smtClean="0">
                <a:solidFill>
                  <a:srgbClr val="C00000"/>
                </a:solidFill>
              </a:rPr>
              <a:t> function measurement error &lt; 3 % </a:t>
            </a:r>
          </a:p>
          <a:p>
            <a:pPr lvl="1"/>
            <a:r>
              <a:rPr lang="en-GB" dirty="0" smtClean="0"/>
              <a:t>Maximum measured beta beat is 5 %  at the wire scanners</a:t>
            </a:r>
          </a:p>
          <a:p>
            <a:pPr lvl="1"/>
            <a:r>
              <a:rPr lang="en-GB" dirty="0" smtClean="0"/>
              <a:t>Linear interpolation during the ramp and squeeze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523300"/>
              </p:ext>
            </p:extLst>
          </p:nvPr>
        </p:nvGraphicFramePr>
        <p:xfrm>
          <a:off x="246614" y="1593402"/>
          <a:ext cx="8640959" cy="16195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37978"/>
                <a:gridCol w="1224136"/>
                <a:gridCol w="1094889"/>
                <a:gridCol w="1099580"/>
                <a:gridCol w="1872208"/>
                <a:gridCol w="1512168"/>
              </a:tblGrid>
              <a:tr h="354673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IR4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/>
                        <a:t>IP1/2/5/8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54673"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 smtClean="0"/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bg1"/>
                          </a:solidFill>
                        </a:rPr>
                        <a:t>Injection</a:t>
                      </a:r>
                      <a:r>
                        <a:rPr lang="en-GB" sz="18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GB" sz="1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bg1"/>
                          </a:solidFill>
                        </a:rPr>
                        <a:t>Ramp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bg1"/>
                          </a:solidFill>
                        </a:rPr>
                        <a:t>Flattop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bg1"/>
                          </a:solidFill>
                        </a:rPr>
                        <a:t>After</a:t>
                      </a:r>
                      <a:r>
                        <a:rPr lang="en-GB" sz="1800" b="0" baseline="0" dirty="0" smtClean="0">
                          <a:solidFill>
                            <a:schemeClr val="bg1"/>
                          </a:solidFill>
                        </a:rPr>
                        <a:t> Squeeze</a:t>
                      </a:r>
                      <a:endParaRPr lang="en-GB" sz="18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solidFill>
                            <a:schemeClr val="bg1"/>
                          </a:solidFill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GB" sz="1800" b="0" dirty="0" smtClean="0">
                          <a:solidFill>
                            <a:schemeClr val="bg1"/>
                          </a:solidFill>
                        </a:rPr>
                        <a:t>*</a:t>
                      </a:r>
                    </a:p>
                  </a:txBody>
                  <a:tcPr marL="92183" marR="92183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44027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K-modulation</a:t>
                      </a:r>
                      <a:endParaRPr lang="en-GB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x</a:t>
                      </a:r>
                      <a:endParaRPr lang="en-GB" sz="28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444027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Turn-by-turn</a:t>
                      </a:r>
                      <a:endParaRPr lang="en-GB" sz="20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92183" marR="92183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28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3347864" y="1988840"/>
            <a:ext cx="1008112" cy="1224136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68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Symbol" panose="05050102010706020507" pitchFamily="18" charset="2"/>
              </a:rPr>
              <a:t>b</a:t>
            </a:r>
            <a:r>
              <a:rPr lang="en-GB" dirty="0" smtClean="0"/>
              <a:t>*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Sinusoidal k-modulation in IP1/5 on August 8, 2015</a:t>
            </a:r>
          </a:p>
          <a:p>
            <a:pPr marL="103187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" y="1183240"/>
            <a:ext cx="4571732" cy="3332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45024"/>
            <a:ext cx="4860540" cy="324036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835696" y="1486525"/>
            <a:ext cx="1368152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 = 10 A</a:t>
            </a:r>
          </a:p>
          <a:p>
            <a:pPr lvl="0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 = 0.01 Hz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38168" y="1316102"/>
            <a:ext cx="3672408" cy="22621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Measurement error on tune oscillation amplitude in sub-percent level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en-GB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en-GB" b="1" dirty="0" smtClean="0">
                <a:solidFill>
                  <a:srgbClr val="C00000"/>
                </a:solidFill>
              </a:rPr>
              <a:t>*</a:t>
            </a:r>
            <a:r>
              <a:rPr lang="en-GB" dirty="0" smtClean="0">
                <a:solidFill>
                  <a:srgbClr val="C00000"/>
                </a:solidFill>
              </a:rPr>
              <a:t> meas. uncertainty </a:t>
            </a:r>
            <a:r>
              <a:rPr lang="en-GB" b="1" dirty="0" smtClean="0">
                <a:solidFill>
                  <a:srgbClr val="C00000"/>
                </a:solidFill>
              </a:rPr>
              <a:t>≤</a:t>
            </a:r>
            <a:r>
              <a:rPr lang="en-GB" dirty="0" smtClean="0">
                <a:solidFill>
                  <a:srgbClr val="C00000"/>
                </a:solidFill>
              </a:rPr>
              <a:t> 1 %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Beta beat </a:t>
            </a:r>
            <a:r>
              <a:rPr lang="en-GB" b="1" dirty="0">
                <a:solidFill>
                  <a:srgbClr val="C00000"/>
                </a:solidFill>
              </a:rPr>
              <a:t>≤</a:t>
            </a:r>
            <a:r>
              <a:rPr lang="en-GB" dirty="0">
                <a:solidFill>
                  <a:srgbClr val="C00000"/>
                </a:solidFill>
              </a:rPr>
              <a:t> 1 %</a:t>
            </a:r>
          </a:p>
          <a:p>
            <a:pPr marL="285750" lvl="0" indent="-285750"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Compatible with turn-by-turn measurements</a:t>
            </a:r>
            <a:endParaRPr lang="en-GB" dirty="0">
              <a:solidFill>
                <a:srgbClr val="C0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432014"/>
              </p:ext>
            </p:extLst>
          </p:nvPr>
        </p:nvGraphicFramePr>
        <p:xfrm>
          <a:off x="33011" y="4629055"/>
          <a:ext cx="4250956" cy="189628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34405"/>
                <a:gridCol w="824264"/>
                <a:gridCol w="792088"/>
                <a:gridCol w="965042"/>
                <a:gridCol w="835157"/>
              </a:tblGrid>
              <a:tr h="316048">
                <a:tc rowSpan="2"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Preliminary!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dirty="0" smtClean="0">
                          <a:effectLst/>
                        </a:rPr>
                        <a:t>IP1 [m]</a:t>
                      </a:r>
                      <a:endParaRPr lang="en-GB" sz="18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</a:rPr>
                        <a:t>IP5 </a:t>
                      </a:r>
                      <a:r>
                        <a:rPr lang="en-GB" sz="1800" b="0" dirty="0" smtClean="0">
                          <a:effectLst/>
                        </a:rPr>
                        <a:t>[m]</a:t>
                      </a:r>
                      <a:endParaRPr lang="en-GB" sz="18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16048">
                <a:tc vMerge="1">
                  <a:txBody>
                    <a:bodyPr/>
                    <a:lstStyle/>
                    <a:p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16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GB" sz="1800" dirty="0" smtClean="0">
                          <a:effectLst/>
                        </a:rPr>
                        <a:t>* H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0.81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0.79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0.80</a:t>
                      </a:r>
                      <a:endParaRPr lang="en-GB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0.80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6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err="1" smtClean="0">
                          <a:effectLst/>
                          <a:latin typeface="Symbol" panose="05050102010706020507" pitchFamily="18" charset="2"/>
                        </a:rPr>
                        <a:t>Db</a:t>
                      </a:r>
                      <a:r>
                        <a:rPr lang="en-GB" sz="1800" dirty="0" err="1" smtClean="0">
                          <a:effectLst/>
                        </a:rPr>
                        <a:t>H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0.004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6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GB" sz="1800" dirty="0" smtClean="0">
                          <a:effectLst/>
                        </a:rPr>
                        <a:t>* V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0.81</a:t>
                      </a:r>
                      <a:endParaRPr lang="en-GB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0.79</a:t>
                      </a:r>
                      <a:endParaRPr lang="en-GB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0.79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0.79</a:t>
                      </a:r>
                      <a:endParaRPr lang="en-GB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16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 err="1" smtClean="0">
                          <a:effectLst/>
                          <a:latin typeface="Symbol" panose="05050102010706020507" pitchFamily="18" charset="2"/>
                        </a:rPr>
                        <a:t>Db</a:t>
                      </a:r>
                      <a:r>
                        <a:rPr lang="en-GB" sz="1800" dirty="0" err="1" smtClean="0">
                          <a:effectLst/>
                        </a:rPr>
                        <a:t>V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0.01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0.002</a:t>
                      </a:r>
                      <a:endParaRPr lang="en-GB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904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Bunch Length Measurement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Longitudinal bunch shape not Gaussian at 6.5 TeV</a:t>
            </a:r>
          </a:p>
          <a:p>
            <a:pPr lvl="1"/>
            <a:r>
              <a:rPr lang="en-GB" dirty="0" smtClean="0"/>
              <a:t>Due to controlled longitudinal RF blow-up at flattop energy</a:t>
            </a:r>
          </a:p>
          <a:p>
            <a:r>
              <a:rPr lang="en-GB" dirty="0" smtClean="0"/>
              <a:t>But LHC bunch length monitor publishes 4</a:t>
            </a:r>
            <a:r>
              <a:rPr lang="en-GB" b="1" dirty="0" smtClean="0">
                <a:latin typeface="Symbol" panose="05050102010706020507" pitchFamily="18" charset="2"/>
              </a:rPr>
              <a:t>s</a:t>
            </a:r>
            <a:r>
              <a:rPr lang="en-GB" dirty="0" smtClean="0"/>
              <a:t> bunch length values based on FWHM algorithm assuming Gaussian profiles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GB" dirty="0" smtClean="0">
                <a:solidFill>
                  <a:srgbClr val="C00000"/>
                </a:solidFill>
              </a:rPr>
              <a:t>Bunch length error ±1 cm!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GB" dirty="0" smtClean="0"/>
              <a:t>“</a:t>
            </a:r>
            <a:r>
              <a:rPr lang="en-GB" dirty="0"/>
              <a:t>T</a:t>
            </a:r>
            <a:r>
              <a:rPr lang="en-GB" dirty="0" smtClean="0"/>
              <a:t>rue” emittance from luminosity should be larger by 0.1 </a:t>
            </a:r>
            <a:r>
              <a:rPr lang="en-GB" b="1" dirty="0" smtClean="0">
                <a:latin typeface="Symbol" panose="05050102010706020507" pitchFamily="18" charset="2"/>
              </a:rPr>
              <a:t>m</a:t>
            </a:r>
            <a:r>
              <a:rPr lang="en-GB" dirty="0" smtClean="0"/>
              <a:t>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672D61-8B97-4ACA-B8DF-8F1F494F0BE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M. Kuhn - Sept. 16, 2015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285" y="3356992"/>
            <a:ext cx="576064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92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HCPlanningEmittanceMeasuremen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9194C"/>
      </a:hlink>
      <a:folHlink>
        <a:srgbClr val="262672"/>
      </a:folHlink>
    </a:clrScheme>
    <a:fontScheme name="Custom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Logo/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LHCPlanningEmittanceMeasurements</Template>
  <TotalTime>5479</TotalTime>
  <Words>2114</Words>
  <Application>Microsoft Office PowerPoint</Application>
  <PresentationFormat>On-screen Show (4:3)</PresentationFormat>
  <Paragraphs>480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MS PGothic</vt:lpstr>
      <vt:lpstr>MS PGothic</vt:lpstr>
      <vt:lpstr>Arial</vt:lpstr>
      <vt:lpstr>Arial Rounded MT Bold</vt:lpstr>
      <vt:lpstr>Calibri</vt:lpstr>
      <vt:lpstr>Cambria Math</vt:lpstr>
      <vt:lpstr>Gill Sans</vt:lpstr>
      <vt:lpstr>Helvetica</vt:lpstr>
      <vt:lpstr>Symbol</vt:lpstr>
      <vt:lpstr>Times New Roman</vt:lpstr>
      <vt:lpstr>Wingdings</vt:lpstr>
      <vt:lpstr>LHCPlanningEmittanceMeasurements</vt:lpstr>
      <vt:lpstr>First LHC Emittance  Measurements at 6.5 TeV</vt:lpstr>
      <vt:lpstr>Introduction: LHC Cycle and Beam Parameters</vt:lpstr>
      <vt:lpstr>Introduction: LHC Cycle and Beam Parameters</vt:lpstr>
      <vt:lpstr>Reminder: 2012 Emittance Blow-up</vt:lpstr>
      <vt:lpstr>LHC Wire Scanner Intensity Limitations</vt:lpstr>
      <vt:lpstr>Run 2 LHC Wire Scanner Accuracy</vt:lpstr>
      <vt:lpstr>Wire Position Measurement Calibration</vt:lpstr>
      <vt:lpstr>Wire Scanner Emittance Measurement Errors</vt:lpstr>
      <vt:lpstr>Photomultiplier Working Point Investigations</vt:lpstr>
      <vt:lpstr>Photomultiplier Working Point Investigations</vt:lpstr>
      <vt:lpstr>First Emittance Measurements (1)</vt:lpstr>
      <vt:lpstr>First Emittance Measurements (2)</vt:lpstr>
      <vt:lpstr>Emittance Growth during the LHC Ramp</vt:lpstr>
      <vt:lpstr>Emittance Preservation during the Squeeze</vt:lpstr>
      <vt:lpstr>Emittance at Start of Collisions</vt:lpstr>
      <vt:lpstr>Radiation Damping at 6.5 TeV</vt:lpstr>
      <vt:lpstr>Current Performance of the LHC</vt:lpstr>
      <vt:lpstr>Summary &amp; Conclusion</vt:lpstr>
      <vt:lpstr>appendix</vt:lpstr>
      <vt:lpstr>Outline</vt:lpstr>
      <vt:lpstr>CERN Accelerator Complex</vt:lpstr>
      <vt:lpstr>Photomultiplier Saturation Studies Run 1</vt:lpstr>
      <vt:lpstr>Photomultiplier Working Point at 6.5 TeV</vt:lpstr>
      <vt:lpstr>LHC Optics Measurements</vt:lpstr>
      <vt:lpstr>b* Measurements</vt:lpstr>
      <vt:lpstr>Bunch Length Measurement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LHC Wire Scanner Measurements</dc:title>
  <dc:creator>Maria Kuhn</dc:creator>
  <cp:lastModifiedBy>Maria Kuhn</cp:lastModifiedBy>
  <cp:revision>587</cp:revision>
  <cp:lastPrinted>2013-06-11T15:40:01Z</cp:lastPrinted>
  <dcterms:created xsi:type="dcterms:W3CDTF">2015-05-26T14:07:29Z</dcterms:created>
  <dcterms:modified xsi:type="dcterms:W3CDTF">2015-09-11T09:49:55Z</dcterms:modified>
</cp:coreProperties>
</file>