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0" r:id="rId3"/>
    <p:sldId id="261" r:id="rId4"/>
    <p:sldId id="279" r:id="rId5"/>
    <p:sldId id="282" r:id="rId6"/>
    <p:sldId id="262" r:id="rId7"/>
    <p:sldId id="274" r:id="rId8"/>
    <p:sldId id="273" r:id="rId9"/>
    <p:sldId id="275" r:id="rId10"/>
    <p:sldId id="278" r:id="rId11"/>
    <p:sldId id="281" r:id="rId12"/>
    <p:sldId id="284" r:id="rId13"/>
    <p:sldId id="276" r:id="rId14"/>
    <p:sldId id="263" r:id="rId15"/>
    <p:sldId id="264" r:id="rId16"/>
    <p:sldId id="280" r:id="rId17"/>
    <p:sldId id="265" r:id="rId18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44" autoAdjust="0"/>
    <p:restoredTop sz="93956" autoAdjust="0"/>
  </p:normalViewPr>
  <p:slideViewPr>
    <p:cSldViewPr>
      <p:cViewPr varScale="1">
        <p:scale>
          <a:sx n="55" d="100"/>
          <a:sy n="55" d="100"/>
        </p:scale>
        <p:origin x="201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849" y="-9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fb662230637332f/Documents/Meeting/Ibic15/LbdefFiel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1600" dirty="0"/>
              <a:t>Deflecting Field</a:t>
            </a:r>
          </a:p>
        </c:rich>
      </c:tx>
      <c:layout>
        <c:manualLayout>
          <c:xMode val="edge"/>
          <c:yMode val="edge"/>
          <c:x val="0.36889170851904818"/>
          <c:y val="5.0658847564403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LbdefEfield!$AO$3</c:f>
              <c:strCache>
                <c:ptCount val="1"/>
                <c:pt idx="0">
                  <c:v>mag 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LbdefEfield!$A$4:$A$124</c:f>
              <c:numCache>
                <c:formatCode>General</c:formatCode>
                <c:ptCount val="1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</c:numCache>
            </c:numRef>
          </c:xVal>
          <c:yVal>
            <c:numRef>
              <c:f>LbdefEfield!$AO$4:$AO$124</c:f>
              <c:numCache>
                <c:formatCode>0.00000E+00</c:formatCode>
                <c:ptCount val="121"/>
                <c:pt idx="0">
                  <c:v>3.5955064131720661E-3</c:v>
                </c:pt>
                <c:pt idx="1">
                  <c:v>2.7417838332576164E-3</c:v>
                </c:pt>
                <c:pt idx="2">
                  <c:v>2.2730239406684384E-3</c:v>
                </c:pt>
                <c:pt idx="3">
                  <c:v>2.0481797782578204E-3</c:v>
                </c:pt>
                <c:pt idx="4">
                  <c:v>1.9938149921000913E-3</c:v>
                </c:pt>
                <c:pt idx="5">
                  <c:v>2.0322629605002821E-3</c:v>
                </c:pt>
                <c:pt idx="6">
                  <c:v>2.4936689244547004E-3</c:v>
                </c:pt>
                <c:pt idx="7">
                  <c:v>3.5562655455552974E-3</c:v>
                </c:pt>
                <c:pt idx="8">
                  <c:v>5.2105747616415033E-3</c:v>
                </c:pt>
                <c:pt idx="9">
                  <c:v>7.6258062186905923E-3</c:v>
                </c:pt>
                <c:pt idx="10">
                  <c:v>1.070126075220138E-2</c:v>
                </c:pt>
                <c:pt idx="11">
                  <c:v>1.4554691891729638E-2</c:v>
                </c:pt>
                <c:pt idx="12">
                  <c:v>1.9567050508565317E-2</c:v>
                </c:pt>
                <c:pt idx="13">
                  <c:v>2.6027033754511222E-2</c:v>
                </c:pt>
                <c:pt idx="14">
                  <c:v>3.3997963800989441E-2</c:v>
                </c:pt>
                <c:pt idx="15">
                  <c:v>4.3736454466499326E-2</c:v>
                </c:pt>
                <c:pt idx="16">
                  <c:v>5.5579100208067521E-2</c:v>
                </c:pt>
                <c:pt idx="17">
                  <c:v>7.0307893901835047E-2</c:v>
                </c:pt>
                <c:pt idx="18">
                  <c:v>8.9005278598175322E-2</c:v>
                </c:pt>
                <c:pt idx="19">
                  <c:v>0.11120432567326945</c:v>
                </c:pt>
                <c:pt idx="20">
                  <c:v>0.13681411589392628</c:v>
                </c:pt>
                <c:pt idx="21">
                  <c:v>0.16683476395585317</c:v>
                </c:pt>
                <c:pt idx="22">
                  <c:v>0.20243012251015033</c:v>
                </c:pt>
                <c:pt idx="23">
                  <c:v>0.243934496409864</c:v>
                </c:pt>
                <c:pt idx="24">
                  <c:v>0.29234645629569495</c:v>
                </c:pt>
                <c:pt idx="25">
                  <c:v>0.34373526015433753</c:v>
                </c:pt>
                <c:pt idx="26">
                  <c:v>0.39948655347874507</c:v>
                </c:pt>
                <c:pt idx="27">
                  <c:v>0.46009774650439533</c:v>
                </c:pt>
                <c:pt idx="28">
                  <c:v>0.52339139045248484</c:v>
                </c:pt>
                <c:pt idx="29">
                  <c:v>0.58868282431409857</c:v>
                </c:pt>
                <c:pt idx="30">
                  <c:v>0.65513250983527471</c:v>
                </c:pt>
                <c:pt idx="31">
                  <c:v>0.72080068086396487</c:v>
                </c:pt>
                <c:pt idx="32">
                  <c:v>0.78397323892677895</c:v>
                </c:pt>
                <c:pt idx="33">
                  <c:v>0.84523722349359864</c:v>
                </c:pt>
                <c:pt idx="34">
                  <c:v>0.90400316836983585</c:v>
                </c:pt>
                <c:pt idx="35">
                  <c:v>0.9584189553477408</c:v>
                </c:pt>
                <c:pt idx="36">
                  <c:v>1.0108767697651018</c:v>
                </c:pt>
                <c:pt idx="37">
                  <c:v>1.0604069449349671</c:v>
                </c:pt>
                <c:pt idx="38">
                  <c:v>1.106908582239194</c:v>
                </c:pt>
                <c:pt idx="39">
                  <c:v>1.1501114111841164</c:v>
                </c:pt>
                <c:pt idx="40">
                  <c:v>1.1899178797535519</c:v>
                </c:pt>
                <c:pt idx="41">
                  <c:v>1.2269494509114518</c:v>
                </c:pt>
                <c:pt idx="42">
                  <c:v>1.2626306793798057</c:v>
                </c:pt>
                <c:pt idx="43">
                  <c:v>1.2951025099095534</c:v>
                </c:pt>
                <c:pt idx="44">
                  <c:v>1.3252512732890398</c:v>
                </c:pt>
                <c:pt idx="45">
                  <c:v>1.353380324886245</c:v>
                </c:pt>
                <c:pt idx="46">
                  <c:v>1.379501778960067</c:v>
                </c:pt>
                <c:pt idx="47">
                  <c:v>1.4035509276351998</c:v>
                </c:pt>
                <c:pt idx="48">
                  <c:v>1.4254976153534336</c:v>
                </c:pt>
                <c:pt idx="49">
                  <c:v>1.4455414415341847</c:v>
                </c:pt>
                <c:pt idx="50">
                  <c:v>1.4638513617640097</c:v>
                </c:pt>
                <c:pt idx="51">
                  <c:v>1.4802592412936002</c:v>
                </c:pt>
                <c:pt idx="52">
                  <c:v>1.4949123464640537</c:v>
                </c:pt>
                <c:pt idx="53">
                  <c:v>1.5078131466078939</c:v>
                </c:pt>
                <c:pt idx="54">
                  <c:v>1.5189583517664</c:v>
                </c:pt>
                <c:pt idx="55">
                  <c:v>1.5283663439958295</c:v>
                </c:pt>
                <c:pt idx="56">
                  <c:v>1.5360506943334649</c:v>
                </c:pt>
                <c:pt idx="57">
                  <c:v>1.5420082603844005</c:v>
                </c:pt>
                <c:pt idx="58">
                  <c:v>1.5462615179419066</c:v>
                </c:pt>
                <c:pt idx="59">
                  <c:v>1.5488185579322695</c:v>
                </c:pt>
                <c:pt idx="60">
                  <c:v>1.549657201683585</c:v>
                </c:pt>
                <c:pt idx="61">
                  <c:v>1.548776291960178</c:v>
                </c:pt>
                <c:pt idx="62">
                  <c:v>1.5462272703803579</c:v>
                </c:pt>
                <c:pt idx="63">
                  <c:v>1.5419936178580069</c:v>
                </c:pt>
                <c:pt idx="64">
                  <c:v>1.5360172835432835</c:v>
                </c:pt>
                <c:pt idx="65">
                  <c:v>1.5282894345078144</c:v>
                </c:pt>
                <c:pt idx="66">
                  <c:v>1.5188256540525755</c:v>
                </c:pt>
                <c:pt idx="67">
                  <c:v>1.5076696236647151</c:v>
                </c:pt>
                <c:pt idx="68">
                  <c:v>1.4948497790405075</c:v>
                </c:pt>
                <c:pt idx="69">
                  <c:v>1.4801307135244377</c:v>
                </c:pt>
                <c:pt idx="70">
                  <c:v>1.463530726870921</c:v>
                </c:pt>
                <c:pt idx="71">
                  <c:v>1.4451548182268521</c:v>
                </c:pt>
                <c:pt idx="72">
                  <c:v>1.4252855577432417</c:v>
                </c:pt>
                <c:pt idx="73">
                  <c:v>1.4032772357650152</c:v>
                </c:pt>
                <c:pt idx="74">
                  <c:v>1.3791689767463631</c:v>
                </c:pt>
                <c:pt idx="75">
                  <c:v>1.3532126972226646</c:v>
                </c:pt>
                <c:pt idx="76">
                  <c:v>1.3255408420113091</c:v>
                </c:pt>
                <c:pt idx="77">
                  <c:v>1.2962766912762873</c:v>
                </c:pt>
                <c:pt idx="78">
                  <c:v>1.2624941725263354</c:v>
                </c:pt>
                <c:pt idx="79">
                  <c:v>1.2263104320668656</c:v>
                </c:pt>
                <c:pt idx="80">
                  <c:v>1.1889585148739814</c:v>
                </c:pt>
                <c:pt idx="81">
                  <c:v>1.149434533429466</c:v>
                </c:pt>
                <c:pt idx="82">
                  <c:v>1.1065598934200378</c:v>
                </c:pt>
                <c:pt idx="83">
                  <c:v>1.0603749738412105</c:v>
                </c:pt>
                <c:pt idx="84">
                  <c:v>1.0109639891411795</c:v>
                </c:pt>
                <c:pt idx="85">
                  <c:v>0.95845679152071694</c:v>
                </c:pt>
                <c:pt idx="86">
                  <c:v>0.90321983783469173</c:v>
                </c:pt>
                <c:pt idx="87">
                  <c:v>0.84450633637731187</c:v>
                </c:pt>
                <c:pt idx="88">
                  <c:v>0.78290304305305491</c:v>
                </c:pt>
                <c:pt idx="89">
                  <c:v>0.71917185901599456</c:v>
                </c:pt>
                <c:pt idx="90">
                  <c:v>0.65425102110588085</c:v>
                </c:pt>
                <c:pt idx="91">
                  <c:v>0.58822997544152678</c:v>
                </c:pt>
                <c:pt idx="92">
                  <c:v>0.5212601951315774</c:v>
                </c:pt>
                <c:pt idx="93">
                  <c:v>0.45869090408526247</c:v>
                </c:pt>
                <c:pt idx="94">
                  <c:v>0.39912323204974992</c:v>
                </c:pt>
                <c:pt idx="95">
                  <c:v>0.34234353367826492</c:v>
                </c:pt>
                <c:pt idx="96">
                  <c:v>0.29051817446910499</c:v>
                </c:pt>
                <c:pt idx="97">
                  <c:v>0.24420483998714615</c:v>
                </c:pt>
                <c:pt idx="98">
                  <c:v>0.20308620587192361</c:v>
                </c:pt>
                <c:pt idx="99">
                  <c:v>0.16704543055558704</c:v>
                </c:pt>
                <c:pt idx="100">
                  <c:v>0.13680113630838758</c:v>
                </c:pt>
                <c:pt idx="101">
                  <c:v>0.11143819613753626</c:v>
                </c:pt>
                <c:pt idx="102">
                  <c:v>8.9842005636319999E-2</c:v>
                </c:pt>
                <c:pt idx="103">
                  <c:v>7.1043806979717294E-2</c:v>
                </c:pt>
                <c:pt idx="104">
                  <c:v>5.6044544753452601E-2</c:v>
                </c:pt>
                <c:pt idx="105">
                  <c:v>4.3627472259484476E-2</c:v>
                </c:pt>
                <c:pt idx="106">
                  <c:v>3.3640456510299996E-2</c:v>
                </c:pt>
                <c:pt idx="107">
                  <c:v>2.5741653007522347E-2</c:v>
                </c:pt>
                <c:pt idx="108">
                  <c:v>1.9424181714299646E-2</c:v>
                </c:pt>
                <c:pt idx="109">
                  <c:v>1.4405729287064286E-2</c:v>
                </c:pt>
                <c:pt idx="110">
                  <c:v>1.0569505247517721E-2</c:v>
                </c:pt>
                <c:pt idx="111">
                  <c:v>7.6726653192163057E-3</c:v>
                </c:pt>
                <c:pt idx="112">
                  <c:v>5.5039417301862414E-3</c:v>
                </c:pt>
                <c:pt idx="113">
                  <c:v>3.9611443726539682E-3</c:v>
                </c:pt>
                <c:pt idx="114">
                  <c:v>2.9393494761436149E-3</c:v>
                </c:pt>
                <c:pt idx="115">
                  <c:v>2.3402077665934697E-3</c:v>
                </c:pt>
                <c:pt idx="116">
                  <c:v>2.075114310543981E-3</c:v>
                </c:pt>
                <c:pt idx="117">
                  <c:v>2.0652172792751454E-3</c:v>
                </c:pt>
                <c:pt idx="118">
                  <c:v>2.2456096011118339E-3</c:v>
                </c:pt>
                <c:pt idx="119">
                  <c:v>2.5700874089246103E-3</c:v>
                </c:pt>
                <c:pt idx="120">
                  <c:v>3.0127195799926356E-3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440512"/>
        <c:axId val="274444824"/>
      </c:scatterChart>
      <c:valAx>
        <c:axId val="274440512"/>
        <c:scaling>
          <c:orientation val="minMax"/>
          <c:max val="12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600"/>
                  <a:t>Distance</a:t>
                </a:r>
                <a:r>
                  <a:rPr lang="en-US" altLang="ja-JP" sz="1600" baseline="0"/>
                  <a:t> [mm]</a:t>
                </a:r>
                <a:endParaRPr lang="ja-JP" altLang="en-US" sz="16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74444824"/>
        <c:crosses val="autoZero"/>
        <c:crossBetween val="midCat"/>
        <c:majorUnit val="20"/>
      </c:valAx>
      <c:valAx>
        <c:axId val="27444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600" baseline="0"/>
                  <a:t>Deflecting Field [MV/m]</a:t>
                </a:r>
                <a:endParaRPr lang="ja-JP" altLang="en-US" sz="1600"/>
              </a:p>
            </c:rich>
          </c:tx>
          <c:layout>
            <c:manualLayout>
              <c:xMode val="edge"/>
              <c:yMode val="edge"/>
              <c:x val="1.9017948622992508E-2"/>
              <c:y val="0.184006451517100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744405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FE15E-502D-4C89-9805-72D25894C9BF}" type="datetimeFigureOut">
              <a:rPr kumimoji="1" lang="ja-JP" altLang="en-US" smtClean="0"/>
              <a:t>2015/9/13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B2C21-B406-4FD8-A790-143C145C73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803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FABEB-62D3-4BEA-BE22-FE0FC83B4C45}" type="datetimeFigureOut">
              <a:rPr kumimoji="1" lang="ja-JP" altLang="en-US" smtClean="0"/>
              <a:t>2015/9/13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768E9-08E4-434B-B2AC-570B621DDF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005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68E9-08E4-434B-B2AC-570B621DDF0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25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68E9-08E4-434B-B2AC-570B621DDF0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105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68E9-08E4-434B-B2AC-570B621DDF0D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969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768E9-08E4-434B-B2AC-570B621DDF0D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46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wrap="square"/>
          <a:lstStyle>
            <a:lvl1pPr>
              <a:defRPr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88424" y="401729"/>
            <a:ext cx="576064" cy="978570"/>
          </a:xfrm>
          <a:prstGeom prst="rect">
            <a:avLst/>
          </a:prstGeom>
        </p:spPr>
      </p:pic>
      <p:pic>
        <p:nvPicPr>
          <p:cNvPr id="8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517" y="404664"/>
            <a:ext cx="175403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正方形/長方形 9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0" y="260648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0"/>
            <a:ext cx="8136904" cy="692696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8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正方形/長方形 8"/>
          <p:cNvSpPr/>
          <p:nvPr userDrawn="1"/>
        </p:nvSpPr>
        <p:spPr>
          <a:xfrm>
            <a:off x="0" y="692696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3568" y="2132856"/>
            <a:ext cx="7772400" cy="1362075"/>
          </a:xfrm>
        </p:spPr>
        <p:txBody>
          <a:bodyPr wrap="square" anchor="t"/>
          <a:lstStyle>
            <a:lvl1pPr algn="l">
              <a:defRPr sz="4000" b="1" cap="none" baseline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74501" y="35730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692696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12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7322" y="0"/>
            <a:ext cx="7977126" cy="692696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836712"/>
            <a:ext cx="4038600" cy="56886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4008" y="836712"/>
            <a:ext cx="4038600" cy="56886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692696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13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7322" y="0"/>
            <a:ext cx="7977126" cy="692696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50405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83671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1484784"/>
            <a:ext cx="4041775" cy="50405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0" y="692696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15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7322" y="0"/>
            <a:ext cx="7977126" cy="692696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692696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11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12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667012"/>
            <a:ext cx="5111750" cy="58583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13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13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1560" y="0"/>
            <a:ext cx="7977126" cy="692696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692696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symbol1_72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48464" y="116631"/>
            <a:ext cx="288032" cy="489285"/>
          </a:xfrm>
          <a:prstGeom prst="rect">
            <a:avLst/>
          </a:prstGeom>
        </p:spPr>
      </p:pic>
      <p:pic>
        <p:nvPicPr>
          <p:cNvPr id="12" name="Picture 2" descr="C:\Users\maesaka\Desktop\SACLA LOGO 4C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" y="55535"/>
            <a:ext cx="647607" cy="6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673819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673819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6597352"/>
            <a:ext cx="9144000" cy="45719"/>
          </a:xfrm>
          <a:prstGeom prst="rect">
            <a:avLst/>
          </a:prstGeom>
          <a:solidFill>
            <a:srgbClr val="111987"/>
          </a:solidFill>
          <a:ln w="0">
            <a:solidFill>
              <a:srgbClr val="1119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83771" y="0"/>
            <a:ext cx="7977126" cy="692696"/>
          </a:xfrm>
          <a:prstGeom prst="rect">
            <a:avLst/>
          </a:prstGeom>
        </p:spPr>
        <p:txBody>
          <a:bodyPr vert="horz" wrap="none" lIns="0" tIns="144000" rIns="0" bIns="45720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8229600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0" y="6643071"/>
            <a:ext cx="2133600" cy="2149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643071"/>
            <a:ext cx="2895600" cy="242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10400" y="6643071"/>
            <a:ext cx="2133600" cy="2149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9B95C-C3B9-43C9-A482-106DC84D9C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b="1" kern="1200">
          <a:solidFill>
            <a:schemeClr val="tx2">
              <a:lumMod val="75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4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video" Target="../media/media2.mp4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.mp4"/><Relationship Id="rId7" Type="http://schemas.openxmlformats.org/officeDocument/2006/relationships/image" Target="../media/image2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3.png"/><Relationship Id="rId4" Type="http://schemas.openxmlformats.org/officeDocument/2006/relationships/video" Target="../media/media4.mp4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712968" cy="2018655"/>
          </a:xfrm>
        </p:spPr>
        <p:txBody>
          <a:bodyPr>
            <a:normAutofit fontScale="90000"/>
          </a:bodyPr>
          <a:lstStyle/>
          <a:p>
            <a:r>
              <a:rPr lang="en-US" altLang="ja-JP" sz="3600" dirty="0" smtClean="0"/>
              <a:t>Design of a Compact L-­band Transverse Deflecting Cavity with Arbitrary Polarizations for the SACLA Injector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51520" y="4149080"/>
            <a:ext cx="8424936" cy="2232248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Sep. 14</a:t>
            </a:r>
            <a:r>
              <a:rPr kumimoji="1" lang="en-US" altLang="ja-JP" baseline="30000" dirty="0" smtClean="0"/>
              <a:t>th</a:t>
            </a:r>
            <a:r>
              <a:rPr lang="en-US" altLang="ja-JP" dirty="0" smtClean="0"/>
              <a:t>, </a:t>
            </a:r>
            <a:r>
              <a:rPr kumimoji="1" lang="en-US" altLang="ja-JP" dirty="0" smtClean="0"/>
              <a:t>2015</a:t>
            </a:r>
          </a:p>
          <a:p>
            <a:r>
              <a:rPr lang="en-US" altLang="ja-JP" b="1" u="sng" dirty="0" smtClean="0"/>
              <a:t>H. </a:t>
            </a:r>
            <a:r>
              <a:rPr lang="en-US" altLang="ja-JP" b="1" u="sng" dirty="0" err="1" smtClean="0"/>
              <a:t>Maesaka</a:t>
            </a:r>
            <a:r>
              <a:rPr lang="en-US" altLang="ja-JP" dirty="0" smtClean="0"/>
              <a:t>, </a:t>
            </a:r>
            <a:r>
              <a:rPr lang="fr-FR" altLang="ja-JP" dirty="0"/>
              <a:t>T. Asaka, T. Ohshima, S. </a:t>
            </a:r>
            <a:r>
              <a:rPr lang="fr-FR" altLang="ja-JP" dirty="0" smtClean="0"/>
              <a:t>Matsubara, </a:t>
            </a:r>
            <a:br>
              <a:rPr lang="fr-FR" altLang="ja-JP" dirty="0" smtClean="0"/>
            </a:br>
            <a:r>
              <a:rPr lang="fr-FR" altLang="ja-JP" dirty="0" smtClean="0"/>
              <a:t>H</a:t>
            </a:r>
            <a:r>
              <a:rPr lang="fr-FR" altLang="ja-JP" dirty="0"/>
              <a:t>. Tanaka, Y. </a:t>
            </a:r>
            <a:r>
              <a:rPr lang="fr-FR" altLang="ja-JP" dirty="0" smtClean="0"/>
              <a:t>Otake</a:t>
            </a:r>
          </a:p>
          <a:p>
            <a:r>
              <a:rPr kumimoji="1" lang="fr-FR" altLang="ja-JP" dirty="0" smtClean="0"/>
              <a:t>RIKEN SPring-8 Center</a:t>
            </a:r>
          </a:p>
          <a:p>
            <a:r>
              <a:rPr kumimoji="1" lang="en-US" altLang="ja-JP" dirty="0" smtClean="0"/>
              <a:t>Japan Synchrotron Radiation Research Institute (JASRI)</a:t>
            </a: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4830" y="346333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MOCLA02</a:t>
            </a:r>
            <a:endParaRPr kumimoji="1" lang="ja-JP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Introduction</a:t>
            </a:r>
          </a:p>
          <a:p>
            <a:pPr lvl="1"/>
            <a:r>
              <a:rPr lang="en-US" altLang="ja-JP" dirty="0" smtClean="0"/>
              <a:t>X-ray Free Electron Laser (XFEL) “SACLA”</a:t>
            </a:r>
            <a:endParaRPr lang="en-US" altLang="ja-JP" dirty="0"/>
          </a:p>
          <a:p>
            <a:r>
              <a:rPr kumimoji="1" lang="en-US" altLang="ja-JP" dirty="0" smtClean="0"/>
              <a:t>Temporal Profile Measurement</a:t>
            </a:r>
          </a:p>
          <a:p>
            <a:pPr lvl="1"/>
            <a:r>
              <a:rPr lang="en-US" altLang="ja-JP" dirty="0" smtClean="0"/>
              <a:t>Transverse Deflector Cavity (TCAV) System</a:t>
            </a:r>
          </a:p>
          <a:p>
            <a:r>
              <a:rPr lang="en-US" altLang="ja-JP" dirty="0" smtClean="0"/>
              <a:t>TCAV System for the SACLA Injector</a:t>
            </a:r>
          </a:p>
          <a:p>
            <a:pPr lvl="1"/>
            <a:r>
              <a:rPr lang="en-US" altLang="ja-JP" dirty="0" smtClean="0"/>
              <a:t>Requirements</a:t>
            </a:r>
          </a:p>
          <a:p>
            <a:pPr lvl="1"/>
            <a:r>
              <a:rPr lang="en-US" altLang="ja-JP" dirty="0"/>
              <a:t>Time </a:t>
            </a:r>
            <a:r>
              <a:rPr lang="en-US" altLang="ja-JP" dirty="0" smtClean="0"/>
              <a:t>Resolution and Measurement Range</a:t>
            </a:r>
            <a:endParaRPr lang="en-US" altLang="ja-JP" dirty="0"/>
          </a:p>
          <a:p>
            <a:pPr lvl="1"/>
            <a:r>
              <a:rPr lang="en-US" altLang="ja-JP" dirty="0"/>
              <a:t>Polarization (Linear and Circular)</a:t>
            </a:r>
          </a:p>
          <a:p>
            <a:r>
              <a:rPr lang="en-US" altLang="ja-JP" dirty="0" smtClean="0"/>
              <a:t>TCAV Design</a:t>
            </a:r>
            <a:endParaRPr lang="en-US" altLang="ja-JP" dirty="0"/>
          </a:p>
          <a:p>
            <a:pPr lvl="1"/>
            <a:r>
              <a:rPr lang="en-US" altLang="ja-JP" dirty="0" smtClean="0"/>
              <a:t>RF Simulation</a:t>
            </a:r>
          </a:p>
          <a:p>
            <a:r>
              <a:rPr lang="en-US" altLang="ja-JP" dirty="0" smtClean="0"/>
              <a:t>Summary</a:t>
            </a:r>
          </a:p>
          <a:p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2252323"/>
            <a:ext cx="8820472" cy="4390748"/>
          </a:xfrm>
        </p:spPr>
        <p:txBody>
          <a:bodyPr>
            <a:normAutofit fontScale="70000" lnSpcReduction="20000"/>
          </a:bodyPr>
          <a:lstStyle/>
          <a:p>
            <a:r>
              <a:rPr lang="en-US" altLang="ja-JP" dirty="0"/>
              <a:t>X-ray Free Electron Laser Facility “SACLA”</a:t>
            </a:r>
          </a:p>
          <a:p>
            <a:pPr lvl="1"/>
            <a:r>
              <a:rPr lang="en-US" altLang="ja-JP" dirty="0"/>
              <a:t>Low-emittance </a:t>
            </a:r>
            <a:r>
              <a:rPr lang="en-US" altLang="ja-JP" dirty="0" smtClean="0"/>
              <a:t>500 kV thermionic </a:t>
            </a:r>
            <a:r>
              <a:rPr lang="en-US" altLang="ja-JP" dirty="0"/>
              <a:t>electron gun 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altLang="ja-JP" i="1" dirty="0" err="1">
                <a:solidFill>
                  <a:schemeClr val="accent1">
                    <a:lumMod val="75000"/>
                  </a:schemeClr>
                </a:solidFill>
              </a:rPr>
              <a:t>ε</a:t>
            </a:r>
            <a:r>
              <a:rPr lang="en-US" altLang="ja-JP" i="1" baseline="-25000" dirty="0" err="1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 ~ 1 </a:t>
            </a:r>
            <a:r>
              <a:rPr lang="en-US" altLang="ja-JP" dirty="0" err="1">
                <a:solidFill>
                  <a:schemeClr val="accent1">
                    <a:lumMod val="75000"/>
                  </a:schemeClr>
                </a:solidFill>
              </a:rPr>
              <a:t>μm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 rad)</a:t>
            </a:r>
          </a:p>
          <a:p>
            <a:pPr lvl="1"/>
            <a:r>
              <a:rPr lang="en-US" altLang="ja-JP" dirty="0"/>
              <a:t>238 MHz, 476 MHz, L-band (1428 MHz) and S-band (2856 MHz) accelerators for acceleration and bunch compression</a:t>
            </a:r>
          </a:p>
          <a:p>
            <a:pPr lvl="1"/>
            <a:r>
              <a:rPr lang="en-US" altLang="ja-JP" dirty="0"/>
              <a:t>High-gradient C-band Main </a:t>
            </a:r>
            <a:r>
              <a:rPr lang="en-US" altLang="ja-JP" dirty="0" err="1"/>
              <a:t>Linac</a:t>
            </a:r>
            <a:r>
              <a:rPr lang="en-US" altLang="ja-JP" dirty="0"/>
              <a:t> 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(5712 MHz, &gt; 35 MV/m)</a:t>
            </a:r>
          </a:p>
          <a:p>
            <a:pPr lvl="1"/>
            <a:r>
              <a:rPr lang="en-US" altLang="ja-JP" dirty="0"/>
              <a:t>Short-period in-vacuum undulator 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altLang="ja-JP" i="1" dirty="0" err="1">
                <a:solidFill>
                  <a:schemeClr val="accent1">
                    <a:lumMod val="75000"/>
                  </a:schemeClr>
                </a:solidFill>
              </a:rPr>
              <a:t>λ</a:t>
            </a:r>
            <a:r>
              <a:rPr lang="en-US" altLang="ja-JP" i="1" baseline="-25000" dirty="0" err="1">
                <a:solidFill>
                  <a:schemeClr val="accent1">
                    <a:lumMod val="75000"/>
                  </a:schemeClr>
                </a:solidFill>
              </a:rPr>
              <a:t>u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 = 18 mm</a:t>
            </a:r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en-US" altLang="ja-JP" dirty="0"/>
              <a:t>Precise bunch compression </a:t>
            </a:r>
            <a:r>
              <a:rPr lang="en-US" altLang="ja-JP" dirty="0" smtClean="0"/>
              <a:t>for &gt; 3 kA peak current is </a:t>
            </a:r>
            <a:r>
              <a:rPr lang="en-US" altLang="ja-JP" dirty="0"/>
              <a:t>necessary</a:t>
            </a:r>
          </a:p>
          <a:p>
            <a:pPr lvl="1"/>
            <a:r>
              <a:rPr lang="en-US" altLang="ja-JP" dirty="0"/>
              <a:t>Velocity bunching in the injector section</a:t>
            </a:r>
          </a:p>
          <a:p>
            <a:pPr lvl="1"/>
            <a:r>
              <a:rPr lang="en-US" altLang="ja-JP" dirty="0"/>
              <a:t>Three bunch compressor chicanes (BC1, BC2, BC3</a:t>
            </a:r>
            <a:r>
              <a:rPr lang="en-US" altLang="ja-JP" dirty="0" smtClean="0"/>
              <a:t>)</a:t>
            </a:r>
          </a:p>
          <a:p>
            <a:r>
              <a:rPr lang="en-US" altLang="ja-JP" dirty="0" smtClean="0"/>
              <a:t>Recent progress</a:t>
            </a:r>
          </a:p>
          <a:p>
            <a:pPr lvl="1"/>
            <a:r>
              <a:rPr lang="en-US" altLang="ja-JP" dirty="0" smtClean="0"/>
              <a:t>New </a:t>
            </a:r>
            <a:r>
              <a:rPr lang="en-US" altLang="ja-JP" dirty="0" err="1" smtClean="0"/>
              <a:t>undulator</a:t>
            </a:r>
            <a:r>
              <a:rPr lang="en-US" altLang="ja-JP" dirty="0" smtClean="0"/>
              <a:t> beamline “BL2” was built</a:t>
            </a:r>
          </a:p>
          <a:p>
            <a:pPr lvl="1"/>
            <a:r>
              <a:rPr lang="en-US" altLang="ja-JP" dirty="0"/>
              <a:t>Kicker magnet was installed for pulse-to-pulse beamline switching</a:t>
            </a:r>
          </a:p>
          <a:p>
            <a:pPr lvl="1"/>
            <a:r>
              <a:rPr lang="en-US" altLang="ja-JP" dirty="0" smtClean="0"/>
              <a:t>SCSS test accelerator was moved to the upstream of SACLA-BL1</a:t>
            </a:r>
          </a:p>
          <a:p>
            <a:r>
              <a:rPr lang="en-US" altLang="ja-JP" dirty="0" smtClean="0"/>
              <a:t>Reliability of the accelerator is extremely important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1" y="764704"/>
            <a:ext cx="9044063" cy="149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3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XFEL Performance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005064"/>
            <a:ext cx="8435280" cy="2520280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Present performance of SACLA</a:t>
            </a:r>
          </a:p>
          <a:p>
            <a:pPr lvl="1"/>
            <a:r>
              <a:rPr kumimoji="1" lang="en-US" altLang="ja-JP" dirty="0" smtClean="0"/>
              <a:t>24-hour trend graph during a user operation</a:t>
            </a:r>
          </a:p>
          <a:p>
            <a:r>
              <a:rPr kumimoji="1" lang="en-US" altLang="ja-JP" dirty="0" smtClean="0"/>
              <a:t>XFEL Intensity: ~</a:t>
            </a:r>
            <a:r>
              <a:rPr lang="en-US" altLang="ja-JP" dirty="0"/>
              <a:t>5</a:t>
            </a:r>
            <a:r>
              <a:rPr kumimoji="1" lang="en-US" altLang="ja-JP" dirty="0" smtClean="0"/>
              <a:t>00 </a:t>
            </a:r>
            <a:r>
              <a:rPr kumimoji="1" lang="en-US" altLang="ja-JP" dirty="0" err="1" smtClean="0"/>
              <a:t>μJ</a:t>
            </a:r>
            <a:r>
              <a:rPr kumimoji="1" lang="en-US" altLang="ja-JP" dirty="0" smtClean="0"/>
              <a:t>/pulse</a:t>
            </a:r>
          </a:p>
          <a:p>
            <a:r>
              <a:rPr lang="en-US" altLang="ja-JP" dirty="0" smtClean="0"/>
              <a:t>Intensity fluctuation: ~10%</a:t>
            </a:r>
            <a:r>
              <a:rPr lang="ja-JP" altLang="en-US" dirty="0"/>
              <a:t> </a:t>
            </a:r>
            <a:r>
              <a:rPr lang="en-US" altLang="ja-JP" dirty="0" smtClean="0"/>
              <a:t>(std. dev.)</a:t>
            </a:r>
          </a:p>
          <a:p>
            <a:r>
              <a:rPr kumimoji="1" lang="en-US" altLang="ja-JP" dirty="0" smtClean="0"/>
              <a:t>Pointing Stability: ~10 </a:t>
            </a:r>
            <a:r>
              <a:rPr kumimoji="1" lang="en-US" altLang="ja-JP" dirty="0" err="1" smtClean="0"/>
              <a:t>μm</a:t>
            </a:r>
            <a:r>
              <a:rPr kumimoji="1" lang="en-US" altLang="ja-JP" dirty="0" smtClean="0"/>
              <a:t> (std. dev.)</a:t>
            </a:r>
            <a:endParaRPr kumimoji="1"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35496" y="908720"/>
            <a:ext cx="9036496" cy="2887978"/>
            <a:chOff x="0" y="1412775"/>
            <a:chExt cx="9036496" cy="2337025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12775"/>
              <a:ext cx="9036496" cy="2337025"/>
            </a:xfrm>
            <a:prstGeom prst="rect">
              <a:avLst/>
            </a:prstGeom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4896544" y="1515806"/>
              <a:ext cx="2486258" cy="2988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solidFill>
                    <a:srgbClr val="FF0000"/>
                  </a:solidFill>
                </a:rPr>
                <a:t>12keV, ~ 450</a:t>
              </a:r>
              <a:r>
                <a:rPr lang="ja-JP" altLang="en-US" dirty="0" smtClean="0">
                  <a:solidFill>
                    <a:srgbClr val="FF0000"/>
                  </a:solidFill>
                </a:rPr>
                <a:t> </a:t>
              </a:r>
              <a:r>
                <a:rPr lang="en-US" altLang="ja-JP" dirty="0" err="1" smtClean="0">
                  <a:solidFill>
                    <a:srgbClr val="FF0000"/>
                  </a:solidFill>
                </a:rPr>
                <a:t>μJ</a:t>
              </a:r>
              <a:r>
                <a:rPr lang="en-US" altLang="ja-JP" dirty="0" smtClean="0">
                  <a:solidFill>
                    <a:srgbClr val="FF0000"/>
                  </a:solidFill>
                </a:rPr>
                <a:t>/pulse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152128" y="1518886"/>
              <a:ext cx="2486258" cy="2988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solidFill>
                    <a:srgbClr val="FF0000"/>
                  </a:solidFill>
                </a:rPr>
                <a:t>8 </a:t>
              </a:r>
              <a:r>
                <a:rPr lang="en-US" altLang="ja-JP" dirty="0" err="1" smtClean="0">
                  <a:solidFill>
                    <a:srgbClr val="FF0000"/>
                  </a:solidFill>
                </a:rPr>
                <a:t>keV</a:t>
              </a:r>
              <a:r>
                <a:rPr lang="en-US" altLang="ja-JP" dirty="0" smtClean="0">
                  <a:solidFill>
                    <a:srgbClr val="FF0000"/>
                  </a:solidFill>
                </a:rPr>
                <a:t>, ~ 500</a:t>
              </a:r>
              <a:r>
                <a:rPr lang="ja-JP" altLang="en-US" dirty="0" smtClean="0">
                  <a:solidFill>
                    <a:srgbClr val="FF0000"/>
                  </a:solidFill>
                </a:rPr>
                <a:t> </a:t>
              </a:r>
              <a:r>
                <a:rPr lang="en-US" altLang="ja-JP" dirty="0" err="1" smtClean="0">
                  <a:solidFill>
                    <a:srgbClr val="FF0000"/>
                  </a:solidFill>
                </a:rPr>
                <a:t>μJ</a:t>
              </a:r>
              <a:r>
                <a:rPr lang="en-US" altLang="ja-JP" dirty="0" smtClean="0">
                  <a:solidFill>
                    <a:srgbClr val="FF0000"/>
                  </a:solidFill>
                </a:rPr>
                <a:t>/pulse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日付プレースホルダー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4</a:t>
            </a:fld>
            <a:endParaRPr kumimoji="1" lang="ja-JP" altLang="en-US"/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1259632" y="3140968"/>
            <a:ext cx="698477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4139952" y="2758080"/>
            <a:ext cx="1082348" cy="36933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B050"/>
                </a:solidFill>
                <a:effectLst>
                  <a:glow rad="228600">
                    <a:schemeClr val="bg1"/>
                  </a:glow>
                </a:effectLst>
              </a:rPr>
              <a:t>24 hours</a:t>
            </a:r>
            <a:endParaRPr kumimoji="1" lang="ja-JP" altLang="en-US" dirty="0">
              <a:solidFill>
                <a:srgbClr val="00B050"/>
              </a:solidFill>
              <a:effectLst>
                <a:glow rad="2286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8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Accelerator Tuning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7504" y="2895712"/>
            <a:ext cx="8820472" cy="3701640"/>
          </a:xfrm>
        </p:spPr>
        <p:txBody>
          <a:bodyPr>
            <a:normAutofit fontScale="62500" lnSpcReduction="20000"/>
          </a:bodyPr>
          <a:lstStyle/>
          <a:p>
            <a:r>
              <a:rPr lang="en-US" altLang="ja-JP" dirty="0" smtClean="0"/>
              <a:t>Bunch compression condition is highly sensitive to the XFEL performance</a:t>
            </a:r>
          </a:p>
          <a:p>
            <a:r>
              <a:rPr lang="en-US" altLang="ja-JP" dirty="0"/>
              <a:t>Longitudinal bunch profile monitor is required for fine-tuning of the bunch </a:t>
            </a:r>
            <a:r>
              <a:rPr lang="en-US" altLang="ja-JP" dirty="0" smtClean="0"/>
              <a:t>compression</a:t>
            </a:r>
            <a:endParaRPr lang="en-US" altLang="ja-JP" dirty="0"/>
          </a:p>
          <a:p>
            <a:pPr lvl="1"/>
            <a:r>
              <a:rPr lang="en-US" altLang="ja-JP" dirty="0"/>
              <a:t>C-band transverse deflector system (C-TDS) was installed downstream of BC3</a:t>
            </a:r>
          </a:p>
          <a:p>
            <a:pPr lvl="1"/>
            <a:r>
              <a:rPr lang="en-US" altLang="ja-JP" dirty="0"/>
              <a:t>C-TDS is useful for tuning of BC2 and BC3</a:t>
            </a:r>
          </a:p>
          <a:p>
            <a:r>
              <a:rPr lang="en-US" altLang="ja-JP" dirty="0"/>
              <a:t>Tuning of the injector section is quite important</a:t>
            </a:r>
          </a:p>
          <a:p>
            <a:pPr lvl="1"/>
            <a:r>
              <a:rPr lang="en-US" altLang="ja-JP" dirty="0"/>
              <a:t>Injector section determines the initial condition of an electron beam</a:t>
            </a:r>
          </a:p>
          <a:p>
            <a:pPr lvl="1"/>
            <a:r>
              <a:rPr lang="en-US" altLang="ja-JP" dirty="0"/>
              <a:t>No longitudinal bunch profile monitor is prepared in the injector section</a:t>
            </a:r>
          </a:p>
          <a:p>
            <a:pPr lvl="1"/>
            <a:r>
              <a:rPr lang="en-US" altLang="ja-JP" dirty="0"/>
              <a:t>RF parameters are set to a simulation result or a previous operation condition</a:t>
            </a:r>
          </a:p>
          <a:p>
            <a:pPr lvl="1"/>
            <a:r>
              <a:rPr lang="en-US" altLang="ja-JP" dirty="0"/>
              <a:t>Fine-tuning is performed so as to maximize the XFEL pulse </a:t>
            </a:r>
            <a:r>
              <a:rPr lang="en-US" altLang="ja-JP" dirty="0" smtClean="0"/>
              <a:t>energy</a:t>
            </a:r>
          </a:p>
          <a:p>
            <a:r>
              <a:rPr lang="en-US" altLang="ja-JP" dirty="0" smtClean="0"/>
              <a:t>Transverse deflector system is demanded for the velocity bunching section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4704"/>
            <a:ext cx="8964488" cy="20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0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Temporal Profile Measurement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3384762"/>
            <a:ext cx="8229600" cy="3140582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ja-JP" dirty="0" smtClean="0"/>
              <a:t>A Transverse Deflecting Cavity (TCAV) gives a transverse kick to an electron beam</a:t>
            </a:r>
          </a:p>
          <a:p>
            <a:pPr lvl="1"/>
            <a:r>
              <a:rPr lang="en-US" altLang="ja-JP" dirty="0"/>
              <a:t>e</a:t>
            </a:r>
            <a:r>
              <a:rPr lang="en-US" altLang="ja-JP" dirty="0" smtClean="0"/>
              <a:t>.g. TM110 mode in a pillbox cavity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RF phase is set to zero-crossing</a:t>
            </a:r>
          </a:p>
          <a:p>
            <a:r>
              <a:rPr kumimoji="1" lang="en-US" altLang="ja-JP" dirty="0" smtClean="0"/>
              <a:t>The temporal structure of the electron beam is converted to a transverse profile.</a:t>
            </a:r>
          </a:p>
          <a:p>
            <a:r>
              <a:rPr lang="en-US" altLang="ja-JP" dirty="0" smtClean="0"/>
              <a:t>The beam profile is taken by a screen monitor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2" y="810423"/>
            <a:ext cx="8604448" cy="257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6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4000" dirty="0" smtClean="0"/>
              <a:t>Time Resolution</a:t>
            </a:r>
            <a:endParaRPr kumimoji="1" lang="ja-JP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コンテンツ プレースホルダー 10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991100" y="2969792"/>
                <a:ext cx="4038600" cy="3555551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altLang="ja-JP" dirty="0" smtClean="0"/>
                  <a:t>Position-to-time conversion factor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9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ja-JP" sz="29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r>
                        <a:rPr lang="en-US" altLang="ja-JP" sz="29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ja-JP" sz="2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altLang="ja-JP" sz="2900" dirty="0"/>
              </a:p>
              <a:p>
                <a:r>
                  <a:rPr lang="en-US" altLang="ja-JP" dirty="0"/>
                  <a:t>Time </a:t>
                </a:r>
                <a:r>
                  <a:rPr lang="en-US" altLang="ja-JP" dirty="0" smtClean="0"/>
                  <a:t>resolution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ja-JP" dirty="0" smtClean="0"/>
                  <a:t> </a:t>
                </a:r>
                <a:r>
                  <a:rPr lang="en-US" altLang="ja-JP" dirty="0"/>
                  <a:t>is limited by the beam size at the screen,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ja-JP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9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ja-JP" sz="29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ja-JP" sz="2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en-US" altLang="ja-JP" sz="29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sz="2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9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altLang="ja-JP" sz="29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en-US" altLang="ja-JP" sz="2900" dirty="0" smtClean="0"/>
              </a:p>
              <a:p>
                <a:r>
                  <a:rPr lang="en-US" altLang="ja-JP" dirty="0" smtClean="0"/>
                  <a:t>For better time resolution…</a:t>
                </a:r>
              </a:p>
              <a:p>
                <a:pPr lvl="1"/>
                <a:r>
                  <a:rPr lang="en-US" altLang="ja-JP" dirty="0" smtClean="0"/>
                  <a:t>Lo</a:t>
                </a:r>
                <a:r>
                  <a:rPr lang="en-US" altLang="ja-JP" dirty="0"/>
                  <a:t>w</a:t>
                </a:r>
                <a:r>
                  <a:rPr lang="en-US" altLang="ja-JP" dirty="0" smtClean="0"/>
                  <a:t>er beam energy</a:t>
                </a:r>
              </a:p>
              <a:p>
                <a:pPr lvl="1"/>
                <a:r>
                  <a:rPr lang="en-US" altLang="ja-JP" dirty="0" smtClean="0"/>
                  <a:t>Smaller beam size</a:t>
                </a:r>
              </a:p>
              <a:p>
                <a:pPr lvl="1"/>
                <a:r>
                  <a:rPr lang="en-US" altLang="ja-JP" dirty="0" smtClean="0"/>
                  <a:t>Larger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endParaRPr lang="en-US" altLang="ja-JP" dirty="0" smtClean="0"/>
              </a:p>
              <a:p>
                <a:pPr lvl="1"/>
                <a:r>
                  <a:rPr lang="en-US" altLang="ja-JP" dirty="0" smtClean="0"/>
                  <a:t>Higher </a:t>
                </a:r>
                <a:r>
                  <a:rPr lang="en-US" altLang="ja-JP" dirty="0"/>
                  <a:t>RF power</a:t>
                </a:r>
              </a:p>
              <a:p>
                <a:pPr lvl="1"/>
                <a:r>
                  <a:rPr lang="en-US" altLang="ja-JP" dirty="0" smtClean="0"/>
                  <a:t>Higher frequency</a:t>
                </a:r>
                <a:endParaRPr lang="en-US" altLang="ja-JP" dirty="0"/>
              </a:p>
              <a:p>
                <a:endParaRPr lang="en-US" altLang="ja-JP" dirty="0" smtClean="0"/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11" name="コンテンツ プレースホルダー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991100" y="2969792"/>
                <a:ext cx="4038600" cy="3555551"/>
              </a:xfrm>
              <a:blipFill rotWithShape="0">
                <a:blip r:embed="rId2"/>
                <a:stretch>
                  <a:fillRect l="-1057" t="-2401" r="-15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7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1115616" y="764704"/>
            <a:ext cx="6624736" cy="2056931"/>
            <a:chOff x="1115616" y="836712"/>
            <a:chExt cx="6624736" cy="2056931"/>
          </a:xfrm>
        </p:grpSpPr>
        <p:pic>
          <p:nvPicPr>
            <p:cNvPr id="6" name="図 5" descr="C:\Users\maesaka\OneDrive\Documents\Meeting\Ibic15\RFdefSchematic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836712"/>
              <a:ext cx="6624736" cy="2056931"/>
            </a:xfrm>
            <a:prstGeom prst="rect">
              <a:avLst/>
            </a:prstGeom>
            <a:noFill/>
            <a:ln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テキスト ボックス 7"/>
                <p:cNvSpPr txBox="1"/>
                <p:nvPr/>
              </p:nvSpPr>
              <p:spPr>
                <a:xfrm>
                  <a:off x="1868554" y="1763524"/>
                  <a:ext cx="18393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func>
                          <m:funcPr>
                            <m:ctrlPr>
                              <a:rPr kumimoji="1" lang="en-US" altLang="ja-JP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1" lang="en-US" altLang="ja-JP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kumimoji="1" lang="en-US" altLang="ja-JP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ja-JP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kumimoji="1" lang="en-US" altLang="ja-JP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kumimoji="1" lang="en-US" altLang="ja-JP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kumimoji="1" lang="en-US" altLang="ja-JP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oMath>
                    </m:oMathPara>
                  </a14:m>
                  <a:endParaRPr kumimoji="1" lang="ja-JP" alt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テキスト ボックス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8554" y="1763524"/>
                  <a:ext cx="1839350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テキスト ボックス 8"/>
                <p:cNvSpPr txBox="1"/>
                <p:nvPr/>
              </p:nvSpPr>
              <p:spPr>
                <a:xfrm>
                  <a:off x="1117233" y="1558533"/>
                  <a:ext cx="934487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kumimoji="1" lang="en-US" altLang="ja-JP" b="0" dirty="0" smtClean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9" name="テキスト ボックス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7233" y="1558533"/>
                  <a:ext cx="934487" cy="64633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377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5496" y="2761174"/>
                <a:ext cx="4955604" cy="3886691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kumimoji="1" lang="en-US" altLang="ja-JP" dirty="0" smtClean="0"/>
                  <a:t>TM110-mode in a pillbox cavity is assumed</a:t>
                </a:r>
              </a:p>
              <a:p>
                <a:pPr lvl="1"/>
                <a:r>
                  <a:rPr lang="en-US" altLang="ja-JP" dirty="0" smtClean="0"/>
                  <a:t>Only magnetic field on the cavity axis</a:t>
                </a:r>
              </a:p>
              <a:p>
                <a:pPr lvl="1"/>
                <a:r>
                  <a:rPr kumimoji="1" lang="en-US" altLang="ja-JP" dirty="0" smtClean="0"/>
                  <a:t>Field strength is constant along the axis</a:t>
                </a:r>
              </a:p>
              <a:p>
                <a:r>
                  <a:rPr kumimoji="1" lang="en-US" altLang="ja-JP" dirty="0" smtClean="0"/>
                  <a:t>Transverse force in the TCAV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 sz="29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kumimoji="1" lang="en-US" altLang="ja-JP" sz="2900" dirty="0" smtClean="0"/>
              </a:p>
              <a:p>
                <a:r>
                  <a:rPr kumimoji="1" lang="en-US" altLang="ja-JP" dirty="0" smtClean="0"/>
                  <a:t>Transverse momentum given by the TCAV</a:t>
                </a: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brk m:alnAt="23"/>
                                </m:r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m:rPr>
                                  <m:brk m:alnAt="23"/>
                                </m:r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sup>
                        <m:e>
                          <m:sSub>
                            <m:sSub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𝑒</m:t>
                      </m:r>
                      <m:sSub>
                        <m:sSub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𝑇</m:t>
                      </m:r>
                      <m:func>
                        <m:func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 sz="29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≃−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𝑒</m:t>
                      </m:r>
                      <m:sSub>
                        <m:sSub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en-US" altLang="ja-JP" sz="2900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type m:val="lin"/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en-US" altLang="ja-JP" sz="29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num>
                                <m:den>
                                  <m: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kumimoji="1" lang="en-US" altLang="ja-JP" sz="29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func>
                        </m:num>
                        <m:den>
                          <m:f>
                            <m:f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den>
                      </m:f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kumimoji="1" lang="en-US" altLang="ja-JP" sz="29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kumimoji="1" lang="en-US" altLang="ja-JP" sz="2900" b="0" i="0" smtClean="0">
                          <a:latin typeface="Cambria Math" panose="02040503050406030204" pitchFamily="18" charset="0"/>
                        </a:rPr>
                        <m:t>transit</m:t>
                      </m:r>
                      <m:r>
                        <a:rPr kumimoji="1" lang="en-US" altLang="ja-JP" sz="29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ja-JP" sz="2900" b="0" i="0" smtClean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kumimoji="1" lang="en-US" altLang="ja-JP" sz="29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ja-JP" sz="2900" b="0" i="0" smtClean="0">
                          <a:latin typeface="Cambria Math" panose="02040503050406030204" pitchFamily="18" charset="0"/>
                        </a:rPr>
                        <m:t>factor</m:t>
                      </m:r>
                      <m:r>
                        <a:rPr kumimoji="1" lang="en-US" altLang="ja-JP" sz="29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2900" b="0" dirty="0" smtClean="0"/>
              </a:p>
              <a:p>
                <a:r>
                  <a:rPr kumimoji="1" lang="en-US" altLang="ja-JP" dirty="0" smtClean="0"/>
                  <a:t>Kick angle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900" b="0" i="1" smtClean="0">
                          <a:latin typeface="Cambria Math" panose="02040503050406030204" pitchFamily="18" charset="0"/>
                        </a:rPr>
                        <m:t>≃−</m:t>
                      </m:r>
                      <m:f>
                        <m:fPr>
                          <m:ctrlP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ja-JP" sz="29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ja-JP" sz="29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ja-JP" sz="29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sz="29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sSub>
                            <m:sSub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1" lang="en-US" altLang="ja-JP" sz="29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en-US" altLang="ja-JP" sz="2900" dirty="0" smtClean="0"/>
              </a:p>
              <a:p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496" y="2761174"/>
                <a:ext cx="4955604" cy="3886691"/>
              </a:xfrm>
              <a:blipFill rotWithShape="0">
                <a:blip r:embed="rId7"/>
                <a:stretch>
                  <a:fillRect l="-861" t="-23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149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Requirements for TCAV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19963"/>
            <a:ext cx="8507288" cy="4095589"/>
          </a:xfrm>
        </p:spPr>
        <p:txBody>
          <a:bodyPr>
            <a:normAutofit fontScale="62500" lnSpcReduction="20000"/>
          </a:bodyPr>
          <a:lstStyle/>
          <a:p>
            <a:r>
              <a:rPr kumimoji="1" lang="en-US" altLang="ja-JP" dirty="0" smtClean="0"/>
              <a:t>TCAV for velocity bunching</a:t>
            </a:r>
          </a:p>
          <a:p>
            <a:pPr lvl="1"/>
            <a:r>
              <a:rPr lang="en-US" altLang="ja-JP" dirty="0" smtClean="0"/>
              <a:t>Upstream of the L-APS is the best position for TCAV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The end of the velocity bunching section</a:t>
            </a:r>
          </a:p>
          <a:p>
            <a:r>
              <a:rPr lang="en-US" altLang="ja-JP" dirty="0" smtClean="0"/>
              <a:t>Low energy beam doesn’t need high deflecting field</a:t>
            </a:r>
          </a:p>
          <a:p>
            <a:pPr lvl="1"/>
            <a:r>
              <a:rPr kumimoji="1" lang="en-US" altLang="ja-JP" dirty="0" smtClean="0"/>
              <a:t>Several 10 kV is enough for 1 MeV beam</a:t>
            </a:r>
          </a:p>
          <a:p>
            <a:pPr lvl="1"/>
            <a:r>
              <a:rPr lang="en-US" altLang="ja-JP" dirty="0" smtClean="0"/>
              <a:t>Single-cell cavity can be used. </a:t>
            </a:r>
            <a:r>
              <a:rPr lang="en-US" altLang="ja-JP" dirty="0" smtClean="0">
                <a:sym typeface="Wingdings" panose="05000000000000000000" pitchFamily="2" charset="2"/>
              </a:rPr>
              <a:t> Compact</a:t>
            </a:r>
            <a:endParaRPr kumimoji="1" lang="en-US" altLang="ja-JP" dirty="0" smtClean="0"/>
          </a:p>
          <a:p>
            <a:r>
              <a:rPr lang="en-US" altLang="ja-JP" dirty="0" smtClean="0"/>
              <a:t>Bunch length ranges from 10 </a:t>
            </a:r>
            <a:r>
              <a:rPr lang="en-US" altLang="ja-JP" dirty="0" err="1" smtClean="0"/>
              <a:t>ps</a:t>
            </a:r>
            <a:r>
              <a:rPr lang="en-US" altLang="ja-JP" dirty="0" smtClean="0"/>
              <a:t> – 1 ns</a:t>
            </a:r>
          </a:p>
          <a:p>
            <a:pPr lvl="1"/>
            <a:r>
              <a:rPr kumimoji="1" lang="en-US" altLang="ja-JP" dirty="0" smtClean="0">
                <a:solidFill>
                  <a:srgbClr val="FF0000"/>
                </a:solidFill>
              </a:rPr>
              <a:t>High time resolution (&lt; 3 </a:t>
            </a:r>
            <a:r>
              <a:rPr kumimoji="1" lang="en-US" altLang="ja-JP" dirty="0" err="1" smtClean="0">
                <a:solidFill>
                  <a:srgbClr val="FF0000"/>
                </a:solidFill>
              </a:rPr>
              <a:t>ps</a:t>
            </a:r>
            <a:r>
              <a:rPr kumimoji="1" lang="en-US" altLang="ja-JP" dirty="0" smtClean="0">
                <a:solidFill>
                  <a:srgbClr val="FF0000"/>
                </a:solidFill>
              </a:rPr>
              <a:t>) </a:t>
            </a:r>
            <a:r>
              <a:rPr kumimoji="1" lang="en-US" altLang="ja-JP" dirty="0" smtClean="0"/>
              <a:t>for a short bunch </a:t>
            </a:r>
            <a:r>
              <a:rPr kumimoji="1"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Large kick angle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kumimoji="1" lang="en-US" altLang="ja-JP" dirty="0" smtClean="0">
                <a:solidFill>
                  <a:srgbClr val="FF0000"/>
                </a:solidFill>
              </a:rPr>
              <a:t>Wide measurement range </a:t>
            </a:r>
            <a:r>
              <a:rPr kumimoji="1" lang="en-US" altLang="ja-JP" dirty="0" smtClean="0"/>
              <a:t>for a long bunch </a:t>
            </a:r>
            <a:r>
              <a:rPr kumimoji="1" lang="en-US" altLang="ja-JP" dirty="0" smtClean="0">
                <a:solidFill>
                  <a:srgbClr val="0070C0"/>
                </a:solidFill>
              </a:rPr>
              <a:t>(1 ns) </a:t>
            </a:r>
            <a:r>
              <a:rPr kumimoji="1"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Low frequency</a:t>
            </a:r>
            <a:r>
              <a:rPr kumimoji="1" lang="en-US" altLang="ja-JP" dirty="0" smtClean="0"/>
              <a:t> </a:t>
            </a:r>
          </a:p>
          <a:p>
            <a:r>
              <a:rPr kumimoji="1" lang="en-US" altLang="ja-JP" dirty="0" smtClean="0"/>
              <a:t>Longitudina</a:t>
            </a:r>
            <a:r>
              <a:rPr lang="en-US" altLang="ja-JP" dirty="0" smtClean="0"/>
              <a:t>l magnetic field in a solenoid should be taken into account</a:t>
            </a:r>
          </a:p>
          <a:p>
            <a:pPr lvl="1"/>
            <a:r>
              <a:rPr lang="en-US" altLang="ja-JP" dirty="0" smtClean="0"/>
              <a:t>Transverse momentum is rotated</a:t>
            </a:r>
          </a:p>
          <a:p>
            <a:pPr lvl="1"/>
            <a:r>
              <a:rPr lang="en-US" altLang="ja-JP" dirty="0" smtClean="0"/>
              <a:t>Stretched image can be distorted</a:t>
            </a:r>
          </a:p>
          <a:p>
            <a:r>
              <a:rPr kumimoji="1" lang="en-US" altLang="ja-JP" dirty="0" smtClean="0"/>
              <a:t>Screen monitor is downstream of L-APS</a:t>
            </a:r>
          </a:p>
          <a:p>
            <a:pPr lvl="1"/>
            <a:r>
              <a:rPr lang="en-US" altLang="ja-JP" dirty="0" smtClean="0"/>
              <a:t>Beam dynamics in the L-APS should also be considered.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764704"/>
            <a:ext cx="9036496" cy="1790566"/>
          </a:xfrm>
          <a:prstGeom prst="rect">
            <a:avLst/>
          </a:prstGeom>
        </p:spPr>
      </p:pic>
      <p:sp>
        <p:nvSpPr>
          <p:cNvPr id="13" name="下矢印 12"/>
          <p:cNvSpPr/>
          <p:nvPr/>
        </p:nvSpPr>
        <p:spPr>
          <a:xfrm>
            <a:off x="2051720" y="1093624"/>
            <a:ext cx="144016" cy="74156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619672" y="776556"/>
            <a:ext cx="15779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Place for TCAV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>
            <a:off x="899592" y="2051214"/>
            <a:ext cx="1440160" cy="0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964691" y="2051214"/>
            <a:ext cx="1015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70C0"/>
                </a:solidFill>
              </a:rPr>
              <a:t>Velocity</a:t>
            </a:r>
          </a:p>
          <a:p>
            <a:r>
              <a:rPr lang="en-US" altLang="ja-JP" sz="1600" dirty="0" smtClean="0">
                <a:solidFill>
                  <a:srgbClr val="0070C0"/>
                </a:solidFill>
              </a:rPr>
              <a:t>bunching</a:t>
            </a:r>
            <a:endParaRPr kumimoji="1" lang="ja-JP" alt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39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907014"/>
            <a:ext cx="6317577" cy="1890138"/>
          </a:xfrm>
          <a:prstGeom prst="rect">
            <a:avLst/>
          </a:prstGeom>
        </p:spPr>
      </p:pic>
      <p:pic>
        <p:nvPicPr>
          <p:cNvPr id="7" name="図 6" descr="C:\Users\maesaka\OneDrive\Documents\Meeting\Ibic15\PolarizationPillbox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365104"/>
            <a:ext cx="2755431" cy="19144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For Wide Measurement Range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367240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kumimoji="1" lang="en-US" altLang="ja-JP" dirty="0" smtClean="0"/>
                  <a:t>Only linear part of a sinusoidal wave can be used for a conventional TCAV system</a:t>
                </a:r>
              </a:p>
              <a:p>
                <a:r>
                  <a:rPr lang="en-US" altLang="ja-JP" dirty="0" smtClean="0"/>
                  <a:t>Circular polarization field provides a circular beam image and enables us to use full RF period</a:t>
                </a:r>
              </a:p>
              <a:p>
                <a:r>
                  <a:rPr kumimoji="1" lang="en-US" altLang="ja-JP" dirty="0" smtClean="0"/>
                  <a:t>Two input ports intersecting with a right angle</a:t>
                </a:r>
              </a:p>
              <a:p>
                <a:pPr lvl="1"/>
                <a:r>
                  <a:rPr lang="en-US" altLang="ja-JP" dirty="0" smtClean="0"/>
                  <a:t>Pillbox cavity has 2 dipole modes, which are degenerated and are orthogonal each other</a:t>
                </a:r>
              </a:p>
              <a:p>
                <a:pPr lvl="1"/>
                <a:r>
                  <a:rPr lang="en-US" altLang="ja-JP" dirty="0" smtClean="0"/>
                  <a:t>Each port excites each orthogonal mode</a:t>
                </a:r>
              </a:p>
              <a:p>
                <a:r>
                  <a:rPr lang="en-US" altLang="ja-JP" dirty="0" smtClean="0"/>
                  <a:t>Polarization can be controlled by the phase difference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=0 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altLang="ja-JP" dirty="0" smtClean="0"/>
                  <a:t> : Linear polarization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±</m:t>
                    </m:r>
                    <m:f>
                      <m:fPr>
                        <m:type m:val="lin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ja-JP" dirty="0"/>
                  <a:t> : </a:t>
                </a:r>
                <a:r>
                  <a:rPr lang="en-US" altLang="ja-JP" dirty="0" smtClean="0"/>
                  <a:t>Circular </a:t>
                </a:r>
                <a:r>
                  <a:rPr lang="en-US" altLang="ja-JP" dirty="0"/>
                  <a:t>polarization</a:t>
                </a:r>
              </a:p>
              <a:p>
                <a:r>
                  <a:rPr lang="en-US" altLang="ja-JP" dirty="0" smtClean="0"/>
                  <a:t>Circular image is not affected by longitudinal magnetic field</a:t>
                </a:r>
              </a:p>
              <a:p>
                <a:pPr lvl="1"/>
                <a:r>
                  <a:rPr lang="en-US" altLang="ja-JP" dirty="0" smtClean="0"/>
                  <a:t>Image is just rotated</a:t>
                </a:r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3672408"/>
              </a:xfrm>
              <a:blipFill rotWithShape="0">
                <a:blip r:embed="rId4"/>
                <a:stretch>
                  <a:fillRect l="-667" t="-2322" r="-370" b="-14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8" name="図 7" descr="C:\Users\maesaka\OneDrive\Documents\Meeting\Ibic15\RFdefCircular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940441"/>
            <a:ext cx="6029545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448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Linear Polarization</a:t>
            </a:r>
            <a:endParaRPr kumimoji="1" lang="ja-JP" altLang="en-US" dirty="0"/>
          </a:p>
        </p:txBody>
      </p:sp>
      <p:pic>
        <p:nvPicPr>
          <p:cNvPr id="6" name="LinearHorizontal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8241" y="1919391"/>
            <a:ext cx="4320000" cy="4319996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8" name="LinearVertical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6367" y="1896790"/>
            <a:ext cx="4320000" cy="43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5254045" y="1085835"/>
                <a:ext cx="302839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/>
                  <a:t>Horizontal Deflection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045" y="1085835"/>
                <a:ext cx="3028393" cy="830997"/>
              </a:xfrm>
              <a:prstGeom prst="rect">
                <a:avLst/>
              </a:prstGeom>
              <a:blipFill rotWithShape="0">
                <a:blip r:embed="rId9"/>
                <a:stretch>
                  <a:fillRect l="-3219" t="-5147" r="-2414" b="-1102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/>
              <p:cNvSpPr txBox="1"/>
              <p:nvPr/>
            </p:nvSpPr>
            <p:spPr>
              <a:xfrm>
                <a:off x="913162" y="1052736"/>
                <a:ext cx="265072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/>
                  <a:t>Vertical Deflection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10" name="テキスト ボックス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62" y="1052736"/>
                <a:ext cx="2650726" cy="830997"/>
              </a:xfrm>
              <a:prstGeom prst="rect">
                <a:avLst/>
              </a:prstGeom>
              <a:blipFill rotWithShape="0">
                <a:blip r:embed="rId10"/>
                <a:stretch>
                  <a:fillRect l="-3678" t="-5147" r="-2989" b="-102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/>
          <p:cNvSpPr txBox="1"/>
          <p:nvPr/>
        </p:nvSpPr>
        <p:spPr>
          <a:xfrm>
            <a:off x="3720435" y="5445224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Contour: E-field</a:t>
            </a:r>
          </a:p>
          <a:p>
            <a:pPr algn="ctr"/>
            <a:r>
              <a:rPr lang="en-US" altLang="ja-JP" dirty="0" smtClean="0"/>
              <a:t>Arrows: H-field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93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0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Circular Polarization</a:t>
            </a:r>
            <a:endParaRPr kumimoji="1" lang="ja-JP" altLang="en-US" dirty="0"/>
          </a:p>
        </p:txBody>
      </p:sp>
      <p:pic>
        <p:nvPicPr>
          <p:cNvPr id="8" name="CircularLeft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44488" y="1930399"/>
            <a:ext cx="4320000" cy="4320000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11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4788024" y="879103"/>
                <a:ext cx="4209807" cy="10892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/>
                  <a:t>Counter Clockwise Deflection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ja-JP" altLang="en-US" sz="240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879103"/>
                <a:ext cx="4209807" cy="1089273"/>
              </a:xfrm>
              <a:prstGeom prst="rect">
                <a:avLst/>
              </a:prstGeom>
              <a:blipFill rotWithShape="0">
                <a:blip r:embed="rId8"/>
                <a:stretch>
                  <a:fillRect l="-2171" t="-3911" r="-15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ircularRight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9512" y="1917312"/>
            <a:ext cx="4320000" cy="43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823527" y="836712"/>
                <a:ext cx="3028393" cy="10892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/>
                  <a:t>Clockwise Deflection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ja-JP" altLang="en-US" sz="2400" dirty="0"/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527" y="836712"/>
                <a:ext cx="3028393" cy="1089273"/>
              </a:xfrm>
              <a:prstGeom prst="rect">
                <a:avLst/>
              </a:prstGeom>
              <a:blipFill rotWithShape="0">
                <a:blip r:embed="rId10"/>
                <a:stretch>
                  <a:fillRect l="-3018" t="-3911" r="-26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/>
              <p:cNvSpPr txBox="1"/>
              <p:nvPr/>
            </p:nvSpPr>
            <p:spPr>
              <a:xfrm>
                <a:off x="3705429" y="5949280"/>
                <a:ext cx="1658659" cy="619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0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429" y="5949280"/>
                <a:ext cx="1658659" cy="61908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/>
          <p:cNvSpPr txBox="1"/>
          <p:nvPr/>
        </p:nvSpPr>
        <p:spPr>
          <a:xfrm>
            <a:off x="3648427" y="5301208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Contour: E-field</a:t>
            </a:r>
          </a:p>
          <a:p>
            <a:pPr algn="ctr"/>
            <a:r>
              <a:rPr lang="en-US" altLang="ja-JP" dirty="0" smtClean="0"/>
              <a:t>Arrows: H-field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797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0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RF Frequency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90364" y="836712"/>
                <a:ext cx="8430108" cy="590465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kumimoji="1" lang="en-US" altLang="ja-JP" dirty="0" smtClean="0"/>
                  <a:t>We decided to use </a:t>
                </a:r>
                <a:r>
                  <a:rPr kumimoji="1" lang="en-US" altLang="ja-JP" dirty="0" smtClean="0">
                    <a:solidFill>
                      <a:srgbClr val="FF0000"/>
                    </a:solidFill>
                  </a:rPr>
                  <a:t>1428 MHz </a:t>
                </a:r>
                <a:r>
                  <a:rPr kumimoji="1" lang="en-US" altLang="ja-JP" dirty="0" smtClean="0"/>
                  <a:t>(L-band).</a:t>
                </a:r>
              </a:p>
              <a:p>
                <a:r>
                  <a:rPr lang="en-US" altLang="ja-JP" dirty="0" smtClean="0"/>
                  <a:t>RF period: 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700 </a:t>
                </a:r>
                <a:r>
                  <a:rPr lang="en-US" altLang="ja-JP" dirty="0" err="1">
                    <a:solidFill>
                      <a:srgbClr val="FF0000"/>
                    </a:solidFill>
                  </a:rPr>
                  <a:t>p</a:t>
                </a:r>
                <a:r>
                  <a:rPr lang="en-US" altLang="ja-JP" dirty="0" err="1" smtClean="0">
                    <a:solidFill>
                      <a:srgbClr val="FF0000"/>
                    </a:solidFill>
                  </a:rPr>
                  <a:t>s</a:t>
                </a:r>
                <a:endParaRPr lang="en-US" altLang="ja-JP" dirty="0" smtClean="0">
                  <a:solidFill>
                    <a:srgbClr val="FF0000"/>
                  </a:solidFill>
                </a:endParaRPr>
              </a:p>
              <a:p>
                <a:pPr lvl="1"/>
                <a:r>
                  <a:rPr kumimoji="1" lang="en-US" altLang="ja-JP" dirty="0" smtClean="0"/>
                  <a:t>Bunch length </a:t>
                </a:r>
                <a:r>
                  <a:rPr lang="en-US" altLang="ja-JP" dirty="0"/>
                  <a:t>a</a:t>
                </a:r>
                <a:r>
                  <a:rPr kumimoji="1" lang="en-US" altLang="ja-JP" dirty="0" smtClean="0"/>
                  <a:t>s long as 700 </a:t>
                </a:r>
                <a:r>
                  <a:rPr kumimoji="1" lang="en-US" altLang="ja-JP" dirty="0" err="1" smtClean="0"/>
                  <a:t>ps</a:t>
                </a:r>
                <a:r>
                  <a:rPr kumimoji="1" lang="en-US" altLang="ja-JP" dirty="0" smtClean="0"/>
                  <a:t> can be measured</a:t>
                </a:r>
              </a:p>
              <a:p>
                <a:pPr lvl="1"/>
                <a:r>
                  <a:rPr lang="en-US" altLang="ja-JP" dirty="0" smtClean="0"/>
                  <a:t>Covers most of the measurement range</a:t>
                </a:r>
                <a:endParaRPr kumimoji="1" lang="en-US" altLang="ja-JP" dirty="0" smtClean="0"/>
              </a:p>
              <a:p>
                <a:r>
                  <a:rPr lang="en-US" altLang="ja-JP" dirty="0" smtClean="0"/>
                  <a:t>We can utilize L-band apparatus</a:t>
                </a:r>
              </a:p>
              <a:p>
                <a:pPr lvl="1"/>
                <a:r>
                  <a:rPr kumimoji="1" lang="en-US" altLang="ja-JP" dirty="0" smtClean="0"/>
                  <a:t>Such as 2.5 kW solid-state amplifiers for L-band corr. cavity</a:t>
                </a:r>
              </a:p>
              <a:p>
                <a:r>
                  <a:rPr kumimoji="1" lang="en-US" altLang="ja-JP" dirty="0" smtClean="0"/>
                  <a:t>Required deflecting angle for </a:t>
                </a:r>
                <a:r>
                  <a:rPr kumimoji="1" lang="en-US" altLang="ja-JP" dirty="0" smtClean="0">
                    <a:solidFill>
                      <a:srgbClr val="0070C0"/>
                    </a:solidFill>
                  </a:rPr>
                  <a:t>3 </a:t>
                </a:r>
                <a:r>
                  <a:rPr kumimoji="1" lang="en-US" altLang="ja-JP" dirty="0" err="1" smtClean="0">
                    <a:solidFill>
                      <a:srgbClr val="0070C0"/>
                    </a:solidFill>
                  </a:rPr>
                  <a:t>ps</a:t>
                </a:r>
                <a:r>
                  <a:rPr kumimoji="1" lang="en-US" altLang="ja-JP" dirty="0" smtClean="0">
                    <a:solidFill>
                      <a:srgbClr val="0070C0"/>
                    </a:solidFill>
                  </a:rPr>
                  <a:t> </a:t>
                </a:r>
                <a:r>
                  <a:rPr kumimoji="1" lang="en-US" altLang="ja-JP" dirty="0" smtClean="0"/>
                  <a:t>time resolution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latin typeface="Cambria Math" panose="02040503050406030204" pitchFamily="18" charset="0"/>
                            </a:rPr>
                            <m:t>crest</m:t>
                          </m:r>
                        </m:sub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kumimoji="1" lang="en-US" altLang="ja-JP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60 </m:t>
                      </m:r>
                      <m:r>
                        <a:rPr kumimoji="1" lang="en-US" altLang="ja-JP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kumimoji="1" lang="en-US" altLang="ja-JP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mrad</m:t>
                      </m:r>
                      <m:r>
                        <a:rPr kumimoji="1" lang="en-US" altLang="ja-JP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kumimoji="1" lang="en-US" altLang="ja-JP" dirty="0" smtClean="0">
                  <a:solidFill>
                    <a:srgbClr val="FF0000"/>
                  </a:solidFill>
                </a:endParaRPr>
              </a:p>
              <a:p>
                <a:pPr lvl="1"/>
                <a:r>
                  <a:rPr kumimoji="1" lang="en-US" altLang="ja-JP" dirty="0" smtClean="0"/>
                  <a:t>Beam size at the screen after L-APS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kumimoji="1" lang="en-US" altLang="ja-JP" dirty="0" smtClean="0"/>
                  <a:t>): </a:t>
                </a:r>
                <a:r>
                  <a:rPr kumimoji="1" lang="en-US" altLang="ja-JP" dirty="0" smtClean="0">
                    <a:solidFill>
                      <a:srgbClr val="0070C0"/>
                    </a:solidFill>
                  </a:rPr>
                  <a:t>0.5 mm </a:t>
                </a:r>
                <a:r>
                  <a:rPr kumimoji="1" lang="en-US" altLang="ja-JP" dirty="0" err="1" smtClean="0">
                    <a:solidFill>
                      <a:srgbClr val="0070C0"/>
                    </a:solidFill>
                  </a:rPr>
                  <a:t>rms</a:t>
                </a:r>
                <a:endParaRPr kumimoji="1" lang="en-US" altLang="ja-JP" dirty="0" smtClean="0">
                  <a:solidFill>
                    <a:srgbClr val="0070C0"/>
                  </a:solidFill>
                </a:endParaRPr>
              </a:p>
              <a:p>
                <a:pPr lvl="1"/>
                <a:r>
                  <a:rPr lang="en-US" altLang="ja-JP" dirty="0" smtClean="0"/>
                  <a:t>Beam energy: </a:t>
                </a:r>
                <a:r>
                  <a:rPr lang="en-US" altLang="ja-JP" dirty="0" smtClean="0">
                    <a:solidFill>
                      <a:srgbClr val="0070C0"/>
                    </a:solidFill>
                  </a:rPr>
                  <a:t>1 MeV</a:t>
                </a:r>
              </a:p>
              <a:p>
                <a:pPr lvl="1"/>
                <a:r>
                  <a:rPr lang="en-US" altLang="ja-JP" dirty="0" smtClean="0"/>
                  <a:t>(1,2) element of the transfer matrix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US" altLang="ja-JP" dirty="0" smtClean="0"/>
                  <a:t>): </a:t>
                </a:r>
                <a:r>
                  <a:rPr lang="en-US" altLang="ja-JP" dirty="0" smtClean="0">
                    <a:solidFill>
                      <a:srgbClr val="0070C0"/>
                    </a:solidFill>
                  </a:rPr>
                  <a:t>~ –0.3 m</a:t>
                </a:r>
              </a:p>
              <a:p>
                <a:r>
                  <a:rPr lang="en-US" altLang="ja-JP" dirty="0" smtClean="0"/>
                  <a:t>Time resolution for circular polarization measurement</a:t>
                </a:r>
              </a:p>
              <a:p>
                <a:pPr lvl="1"/>
                <a:r>
                  <a:rPr lang="en-US" altLang="ja-JP" dirty="0" smtClean="0"/>
                  <a:t>Kick angle is limited by the screen size (10 mm diameter)</a:t>
                </a:r>
              </a:p>
              <a:p>
                <a:pPr lvl="1"/>
                <a:r>
                  <a:rPr lang="en-US" altLang="ja-JP" dirty="0" smtClean="0"/>
                  <a:t>We set the image radius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 panose="02040503050406030204" pitchFamily="18" charset="0"/>
                          </a:rPr>
                          <m:t>img</m:t>
                        </m:r>
                      </m:sub>
                    </m:sSub>
                  </m:oMath>
                </a14:m>
                <a:r>
                  <a:rPr lang="en-US" altLang="ja-JP" dirty="0" smtClean="0"/>
                  <a:t> to 3 mm.</a:t>
                </a:r>
              </a:p>
              <a:p>
                <a:pPr lvl="1"/>
                <a:r>
                  <a:rPr lang="en-US" altLang="ja-JP" dirty="0" smtClean="0"/>
                  <a:t>Time resolution: </a:t>
                </a:r>
                <a:r>
                  <a:rPr lang="en-US" altLang="ja-JP" dirty="0" smtClean="0">
                    <a:solidFill>
                      <a:srgbClr val="0070C0"/>
                    </a:solidFill>
                  </a:rPr>
                  <a:t>19 </a:t>
                </a:r>
                <a:r>
                  <a:rPr lang="en-US" altLang="ja-JP" dirty="0" err="1" smtClean="0">
                    <a:solidFill>
                      <a:srgbClr val="0070C0"/>
                    </a:solidFill>
                  </a:rPr>
                  <a:t>ps</a:t>
                </a:r>
                <a:r>
                  <a:rPr lang="en-US" altLang="ja-JP" dirty="0" smtClean="0"/>
                  <a:t>  (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=700 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</a:rPr>
                      <m:t>ps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/2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𝜋</m:t>
                    </m:r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 panose="02040503050406030204" pitchFamily="18" charset="0"/>
                          </a:rPr>
                          <m:t>img</m:t>
                        </m:r>
                      </m:sub>
                    </m:sSub>
                  </m:oMath>
                </a14:m>
                <a:r>
                  <a:rPr lang="en-US" altLang="ja-JP" dirty="0" smtClean="0"/>
                  <a:t>)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0364" y="836712"/>
                <a:ext cx="8430108" cy="5904656"/>
              </a:xfrm>
              <a:blipFill rotWithShape="0">
                <a:blip r:embed="rId2"/>
                <a:stretch>
                  <a:fillRect l="-1012" t="-206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037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RF Capture by L-APS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836711"/>
                <a:ext cx="8229600" cy="3963885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kumimoji="1" lang="en-US" altLang="ja-JP" dirty="0" smtClean="0"/>
                  <a:t>L-APS accelerator between the TCAV and the screen monitor</a:t>
                </a:r>
                <a:endParaRPr lang="en-US" altLang="ja-JP" dirty="0"/>
              </a:p>
              <a:p>
                <a:r>
                  <a:rPr lang="en-US" altLang="ja-JP" dirty="0" smtClean="0"/>
                  <a:t>Beam must be captured by the L-APS accelerating rf field</a:t>
                </a:r>
              </a:p>
              <a:p>
                <a:r>
                  <a:rPr kumimoji="1" lang="en-US" altLang="ja-JP" dirty="0" smtClean="0"/>
                  <a:t>Longitudinal phase space orbit of the L-APS</a:t>
                </a:r>
              </a:p>
              <a:p>
                <a:pPr marL="444500" indent="-87313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ja-JP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ja-JP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fun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𝑘𝑐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𝑚𝑐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altLang="ja-JP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altLang="ja-JP" dirty="0" smtClean="0"/>
                  <a:t>: RF phase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altLang="ja-JP" dirty="0" smtClean="0"/>
                  <a:t>: Constant determined by an initial condition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ja-JP" dirty="0" smtClean="0"/>
                  <a:t>: Wave number of the RF field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ja-JP" dirty="0" smtClean="0"/>
                  <a:t>: Accelerating electric field amplitude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ja-JP" dirty="0" smtClean="0"/>
                  <a:t>: Beam momentum</a:t>
                </a:r>
                <a:endParaRPr lang="en-US" altLang="ja-JP" dirty="0"/>
              </a:p>
              <a:p>
                <a:r>
                  <a:rPr kumimoji="1" lang="en-US" altLang="ja-JP" dirty="0" smtClean="0"/>
                  <a:t>Captured region: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−156 </m:t>
                    </m:r>
                    <m:d>
                      <m:dPr>
                        <m:begChr m:val="["/>
                        <m:endChr m:val="]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deg</m:t>
                        </m:r>
                        <m: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&lt;84 </m:t>
                    </m:r>
                    <m:r>
                      <a:rPr kumimoji="1" lang="en-US" altLang="ja-JP" b="0" i="0" smtClean="0">
                        <a:latin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kumimoji="1" lang="en-US" altLang="ja-JP" b="0" i="0" smtClean="0">
                        <a:latin typeface="Cambria Math" panose="02040503050406030204" pitchFamily="18" charset="0"/>
                      </a:rPr>
                      <m:t>deg</m:t>
                    </m:r>
                    <m:r>
                      <a:rPr kumimoji="1" lang="en-US" altLang="ja-JP" b="0" i="0" smtClean="0">
                        <a:latin typeface="Cambria Math" panose="02040503050406030204" pitchFamily="18" charset="0"/>
                      </a:rPr>
                      <m:t>.]</m:t>
                    </m:r>
                  </m:oMath>
                </a14:m>
                <a:endParaRPr kumimoji="1" lang="en-US" altLang="ja-JP" dirty="0" smtClean="0"/>
              </a:p>
              <a:p>
                <a:pPr lvl="1"/>
                <a:r>
                  <a:rPr lang="en-US" altLang="ja-JP" dirty="0" smtClean="0"/>
                  <a:t>For 1 MeV electrons</a:t>
                </a:r>
              </a:p>
              <a:p>
                <a:pPr lvl="1"/>
                <a:r>
                  <a:rPr kumimoji="1" lang="en-US" altLang="ja-JP" dirty="0" smtClean="0"/>
                  <a:t>Phase coverage: ~ 240 deg.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 ~ 470 </a:t>
                </a:r>
                <a:r>
                  <a:rPr lang="en-US" altLang="ja-JP" dirty="0" err="1" smtClean="0">
                    <a:sym typeface="Wingdings" panose="05000000000000000000" pitchFamily="2" charset="2"/>
                  </a:rPr>
                  <a:t>ps</a:t>
                </a:r>
                <a:endParaRPr lang="en-US" altLang="ja-JP" dirty="0" smtClean="0">
                  <a:sym typeface="Wingdings" panose="05000000000000000000" pitchFamily="2" charset="2"/>
                </a:endParaRPr>
              </a:p>
              <a:p>
                <a:r>
                  <a:rPr kumimoji="1" lang="en-US" altLang="ja-JP" dirty="0" smtClean="0">
                    <a:sym typeface="Wingdings" panose="05000000000000000000" pitchFamily="2" charset="2"/>
                  </a:rPr>
                  <a:t>If the bunch length is longer than 470 </a:t>
                </a:r>
                <a:r>
                  <a:rPr kumimoji="1" lang="en-US" altLang="ja-JP" dirty="0" err="1" smtClean="0">
                    <a:sym typeface="Wingdings" panose="05000000000000000000" pitchFamily="2" charset="2"/>
                  </a:rPr>
                  <a:t>ps</a:t>
                </a:r>
                <a:r>
                  <a:rPr kumimoji="1" lang="en-US" altLang="ja-JP" dirty="0" smtClean="0">
                    <a:sym typeface="Wingdings" panose="05000000000000000000" pitchFamily="2" charset="2"/>
                  </a:rPr>
                  <a:t>,</a:t>
                </a:r>
                <a:r>
                  <a:rPr lang="en-US" altLang="ja-JP" dirty="0">
                    <a:sym typeface="Wingdings" panose="05000000000000000000" pitchFamily="2" charset="2"/>
                  </a:rPr>
                  <a:t>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/>
                </a:r>
                <a:br>
                  <a:rPr lang="en-US" altLang="ja-JP" dirty="0" smtClean="0">
                    <a:sym typeface="Wingdings" panose="05000000000000000000" pitchFamily="2" charset="2"/>
                  </a:rPr>
                </a:br>
                <a:r>
                  <a:rPr lang="en-US" altLang="ja-JP" dirty="0" smtClean="0">
                    <a:sym typeface="Wingdings" panose="05000000000000000000" pitchFamily="2" charset="2"/>
                  </a:rPr>
                  <a:t>phase scan of the L-APS is needed.</a:t>
                </a:r>
                <a:endParaRPr kumimoji="1" lang="en-US" altLang="ja-JP" dirty="0" smtClean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836711"/>
                <a:ext cx="8229600" cy="3963885"/>
              </a:xfrm>
              <a:blipFill rotWithShape="0">
                <a:blip r:embed="rId2"/>
                <a:stretch>
                  <a:fillRect l="-444" t="-21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6" name="図 5" descr="C:\Users\maesaka\OneDrive\Documents\Meeting\Ibic15\LapsContour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4" y="1475621"/>
            <a:ext cx="3529648" cy="33215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グループ化 11"/>
          <p:cNvGrpSpPr/>
          <p:nvPr/>
        </p:nvGrpSpPr>
        <p:grpSpPr>
          <a:xfrm>
            <a:off x="106248" y="4680812"/>
            <a:ext cx="9036496" cy="1790566"/>
            <a:chOff x="106248" y="4680812"/>
            <a:chExt cx="9036496" cy="1790566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48" y="4680812"/>
              <a:ext cx="9036496" cy="1790566"/>
            </a:xfrm>
            <a:prstGeom prst="rect">
              <a:avLst/>
            </a:prstGeom>
          </p:spPr>
        </p:pic>
        <p:sp>
          <p:nvSpPr>
            <p:cNvPr id="8" name="下矢印 7"/>
            <p:cNvSpPr/>
            <p:nvPr/>
          </p:nvSpPr>
          <p:spPr>
            <a:xfrm>
              <a:off x="2085960" y="5445224"/>
              <a:ext cx="109776" cy="306074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1907704" y="5106670"/>
              <a:ext cx="7144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solidFill>
                    <a:srgbClr val="FF0000"/>
                  </a:solidFill>
                </a:rPr>
                <a:t>TCAV</a:t>
              </a:r>
              <a:endParaRPr kumimoji="1" lang="ja-JP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0" name="下矢印 9"/>
            <p:cNvSpPr/>
            <p:nvPr/>
          </p:nvSpPr>
          <p:spPr>
            <a:xfrm>
              <a:off x="3670136" y="5423058"/>
              <a:ext cx="109776" cy="306074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下矢印 10"/>
            <p:cNvSpPr/>
            <p:nvPr/>
          </p:nvSpPr>
          <p:spPr>
            <a:xfrm>
              <a:off x="4932040" y="5423058"/>
              <a:ext cx="109776" cy="306074"/>
            </a:xfrm>
            <a:prstGeom prst="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" name="左右矢印 12"/>
          <p:cNvSpPr/>
          <p:nvPr/>
        </p:nvSpPr>
        <p:spPr>
          <a:xfrm>
            <a:off x="6012160" y="2420888"/>
            <a:ext cx="1800200" cy="216024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21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/>
          <a:srcRect l="28783" t="20001" r="38632" b="12800"/>
          <a:stretch/>
        </p:blipFill>
        <p:spPr>
          <a:xfrm>
            <a:off x="4571999" y="908720"/>
            <a:ext cx="3960441" cy="554461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Cavit</a:t>
            </a:r>
            <a:r>
              <a:rPr lang="en-US" altLang="ja-JP" dirty="0"/>
              <a:t>y</a:t>
            </a:r>
            <a:r>
              <a:rPr lang="en-US" altLang="ja-JP" dirty="0" smtClean="0"/>
              <a:t> </a:t>
            </a:r>
            <a:r>
              <a:rPr lang="en-US" altLang="ja-JP" dirty="0" smtClean="0"/>
              <a:t>Design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7504" y="764704"/>
            <a:ext cx="4608511" cy="5878367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Resonant Frequenc</a:t>
            </a:r>
            <a:r>
              <a:rPr lang="en-US" altLang="ja-JP" dirty="0" smtClean="0"/>
              <a:t>y: </a:t>
            </a:r>
            <a:br>
              <a:rPr lang="en-US" altLang="ja-JP" dirty="0" smtClean="0"/>
            </a:br>
            <a:r>
              <a:rPr lang="en-US" altLang="ja-JP" dirty="0" smtClean="0">
                <a:solidFill>
                  <a:srgbClr val="FF0000"/>
                </a:solidFill>
              </a:rPr>
              <a:t>1428 MHz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kumimoji="1" lang="en-US" altLang="ja-JP" dirty="0" smtClean="0"/>
              <a:t>Resonant Mode: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TM110</a:t>
            </a:r>
          </a:p>
          <a:p>
            <a:r>
              <a:rPr kumimoji="1" lang="en-US" altLang="ja-JP" dirty="0" smtClean="0"/>
              <a:t>2 input ports for arbitrary polarization</a:t>
            </a:r>
          </a:p>
          <a:p>
            <a:r>
              <a:rPr lang="en-US" altLang="ja-JP" dirty="0" smtClean="0"/>
              <a:t>3 tuners</a:t>
            </a:r>
          </a:p>
          <a:p>
            <a:pPr lvl="1"/>
            <a:r>
              <a:rPr kumimoji="1" lang="en-US" altLang="ja-JP" dirty="0" smtClean="0"/>
              <a:t>Port 1 frequency</a:t>
            </a:r>
          </a:p>
          <a:p>
            <a:pPr lvl="1"/>
            <a:r>
              <a:rPr lang="en-US" altLang="ja-JP" dirty="0" smtClean="0"/>
              <a:t>Port 2 frequency</a:t>
            </a:r>
          </a:p>
          <a:p>
            <a:pPr lvl="1"/>
            <a:r>
              <a:rPr lang="en-US" altLang="ja-JP" dirty="0" smtClean="0"/>
              <a:t>Orthogonality</a:t>
            </a:r>
          </a:p>
          <a:p>
            <a:r>
              <a:rPr kumimoji="1" lang="en-US" altLang="ja-JP" dirty="0" smtClean="0"/>
              <a:t>2 pickup ports for monitoring</a:t>
            </a:r>
          </a:p>
          <a:p>
            <a:r>
              <a:rPr kumimoji="1" lang="en-US" altLang="ja-JP" dirty="0" smtClean="0"/>
              <a:t>Inner length: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60 mm</a:t>
            </a:r>
          </a:p>
          <a:p>
            <a:r>
              <a:rPr kumimoji="1" lang="en-US" altLang="ja-JP" dirty="0" smtClean="0"/>
              <a:t>Inner diameter: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~256 mm</a:t>
            </a:r>
          </a:p>
          <a:p>
            <a:r>
              <a:rPr lang="en-US" altLang="ja-JP" dirty="0" smtClean="0"/>
              <a:t>Flange-to-flange distance: </a:t>
            </a:r>
            <a:br>
              <a:rPr lang="en-US" altLang="ja-JP" dirty="0" smtClean="0"/>
            </a:br>
            <a:r>
              <a:rPr lang="en-US" altLang="ja-JP" dirty="0" smtClean="0">
                <a:solidFill>
                  <a:srgbClr val="FF0000"/>
                </a:solidFill>
              </a:rPr>
              <a:t>160 mm</a:t>
            </a:r>
          </a:p>
          <a:p>
            <a:r>
              <a:rPr lang="en-US" altLang="ja-JP" dirty="0" smtClean="0"/>
              <a:t>Input power</a:t>
            </a:r>
            <a:r>
              <a:rPr lang="en-US" altLang="ja-JP" dirty="0" smtClean="0">
                <a:solidFill>
                  <a:srgbClr val="FF0000"/>
                </a:solidFill>
              </a:rPr>
              <a:t>: 2.5 kW </a:t>
            </a:r>
            <a:r>
              <a:rPr lang="en-US" altLang="ja-JP" dirty="0" smtClean="0"/>
              <a:t>each</a:t>
            </a:r>
          </a:p>
          <a:p>
            <a:pPr lvl="1"/>
            <a:r>
              <a:rPr kumimoji="1" lang="en-US" altLang="ja-JP" dirty="0" smtClean="0"/>
              <a:t>From Solid-state amplifier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076056" y="16288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Port 1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876237" y="16288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Port 2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110988" y="314096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Pickup 1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902709" y="530120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Pickup 2</a:t>
            </a:r>
            <a:endParaRPr kumimoji="1" lang="ja-JP" altLang="en-US" dirty="0"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20757" y="5517232"/>
            <a:ext cx="1112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Tuner for</a:t>
            </a:r>
          </a:p>
          <a:p>
            <a:r>
              <a:rPr lang="en-US" altLang="ja-JP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Port </a:t>
            </a:r>
            <a:r>
              <a:rPr kumimoji="1" lang="en-US" altLang="ja-JP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2</a:t>
            </a:r>
            <a:endParaRPr kumimoji="1" lang="ja-JP" altLang="en-US" dirty="0"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708244" y="5518973"/>
            <a:ext cx="1112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Tuner for</a:t>
            </a:r>
          </a:p>
          <a:p>
            <a:r>
              <a:rPr lang="en-US" altLang="ja-JP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Port </a:t>
            </a:r>
            <a:r>
              <a:rPr lang="en-US" altLang="ja-JP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1</a:t>
            </a:r>
            <a:endParaRPr kumimoji="1" lang="ja-JP" altLang="en-US" dirty="0"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010400" y="923527"/>
            <a:ext cx="1531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Tuner for</a:t>
            </a:r>
          </a:p>
          <a:p>
            <a:r>
              <a:rPr lang="en-US" altLang="ja-JP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orthogonality</a:t>
            </a:r>
            <a:endParaRPr kumimoji="1" lang="ja-JP" altLang="en-US" dirty="0"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589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RF Simulation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6711"/>
                <a:ext cx="8229600" cy="251781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kumimoji="1" lang="en-US" altLang="ja-JP" dirty="0" smtClean="0"/>
                  <a:t>Unloaded Q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en-US" altLang="ja-JP" dirty="0" smtClean="0"/>
                  <a:t>: </a:t>
                </a:r>
                <a:r>
                  <a:rPr kumimoji="1" lang="en-US" altLang="ja-JP" dirty="0" smtClean="0">
                    <a:solidFill>
                      <a:srgbClr val="FF0000"/>
                    </a:solidFill>
                  </a:rPr>
                  <a:t>2.3 x 10</a:t>
                </a:r>
                <a:r>
                  <a:rPr kumimoji="1" lang="en-US" altLang="ja-JP" baseline="30000" dirty="0" smtClean="0">
                    <a:solidFill>
                      <a:srgbClr val="FF0000"/>
                    </a:solidFill>
                  </a:rPr>
                  <a:t>4</a:t>
                </a:r>
              </a:p>
              <a:p>
                <a:r>
                  <a:rPr lang="en-US" altLang="ja-JP" dirty="0" smtClean="0"/>
                  <a:t>External Q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 panose="02040503050406030204" pitchFamily="18" charset="0"/>
                          </a:rPr>
                          <m:t>ext</m:t>
                        </m:r>
                      </m:sub>
                    </m:sSub>
                  </m:oMath>
                </a14:m>
                <a:r>
                  <a:rPr lang="en-US" altLang="ja-JP" dirty="0" smtClean="0"/>
                  <a:t>: 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1.6 x 10</a:t>
                </a:r>
                <a:r>
                  <a:rPr lang="en-US" altLang="ja-JP" baseline="30000" dirty="0" smtClean="0">
                    <a:solidFill>
                      <a:srgbClr val="FF0000"/>
                    </a:solidFill>
                  </a:rPr>
                  <a:t>4</a:t>
                </a:r>
              </a:p>
              <a:p>
                <a:r>
                  <a:rPr kumimoji="1" lang="en-US" altLang="ja-JP" dirty="0" smtClean="0"/>
                  <a:t>Loaded Q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</m:oMath>
                </a14:m>
                <a:r>
                  <a:rPr kumimoji="1" lang="en-US" altLang="ja-JP" dirty="0" smtClean="0"/>
                  <a:t>: </a:t>
                </a:r>
                <a:r>
                  <a:rPr kumimoji="1" lang="en-US" altLang="ja-JP" dirty="0" smtClean="0">
                    <a:solidFill>
                      <a:srgbClr val="FF0000"/>
                    </a:solidFill>
                  </a:rPr>
                  <a:t>9.5 x 10</a:t>
                </a:r>
                <a:r>
                  <a:rPr kumimoji="1" lang="en-US" altLang="ja-JP" baseline="30000" dirty="0" smtClean="0">
                    <a:solidFill>
                      <a:srgbClr val="FF0000"/>
                    </a:solidFill>
                  </a:rPr>
                  <a:t>3</a:t>
                </a:r>
              </a:p>
              <a:p>
                <a:r>
                  <a:rPr lang="en-US" altLang="ja-JP" dirty="0" smtClean="0"/>
                  <a:t>Coupling factor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ja-JP" dirty="0" smtClean="0"/>
                  <a:t>: 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1.44</a:t>
                </a:r>
              </a:p>
              <a:p>
                <a:r>
                  <a:rPr kumimoji="1" lang="en-US" altLang="ja-JP" dirty="0" smtClean="0"/>
                  <a:t>Filling time: </a:t>
                </a:r>
                <a:r>
                  <a:rPr kumimoji="1" lang="en-US" altLang="ja-JP" dirty="0" smtClean="0">
                    <a:solidFill>
                      <a:srgbClr val="FF0000"/>
                    </a:solidFill>
                  </a:rPr>
                  <a:t>6.6 </a:t>
                </a:r>
                <a:r>
                  <a:rPr kumimoji="1" lang="en-US" altLang="ja-JP" dirty="0" err="1" smtClean="0">
                    <a:solidFill>
                      <a:srgbClr val="FF0000"/>
                    </a:solidFill>
                  </a:rPr>
                  <a:t>μs</a:t>
                </a:r>
                <a:endParaRPr kumimoji="1" lang="en-US" altLang="ja-JP" dirty="0" smtClean="0">
                  <a:solidFill>
                    <a:srgbClr val="FF0000"/>
                  </a:solidFill>
                </a:endParaRPr>
              </a:p>
              <a:p>
                <a:r>
                  <a:rPr kumimoji="1" lang="en-US" altLang="ja-JP" dirty="0" smtClean="0"/>
                  <a:t>Small coupling between the 2 input ports ( </a:t>
                </a:r>
                <a:r>
                  <a:rPr kumimoji="1" lang="en-US" altLang="ja-JP" dirty="0" smtClean="0">
                    <a:solidFill>
                      <a:srgbClr val="FF0000"/>
                    </a:solidFill>
                  </a:rPr>
                  <a:t>–40 dB</a:t>
                </a:r>
                <a:r>
                  <a:rPr kumimoji="1" lang="en-US" altLang="ja-JP" dirty="0" smtClean="0"/>
                  <a:t>) </a:t>
                </a:r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6711"/>
                <a:ext cx="8229600" cy="2517813"/>
              </a:xfrm>
              <a:blipFill rotWithShape="0">
                <a:blip r:embed="rId4"/>
                <a:stretch>
                  <a:fillRect l="-1259" t="-5327" r="-2222" b="-50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3424386"/>
            <a:ext cx="4935591" cy="305903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3352378"/>
            <a:ext cx="3270485" cy="3244974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3059832" y="3717032"/>
            <a:ext cx="595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S11</a:t>
            </a:r>
          </a:p>
          <a:p>
            <a:r>
              <a:rPr lang="en-US" altLang="ja-JP" dirty="0" smtClean="0">
                <a:solidFill>
                  <a:srgbClr val="0070C0"/>
                </a:solidFill>
              </a:rPr>
              <a:t>S22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059832" y="508518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6">
                    <a:lumMod val="75000"/>
                  </a:schemeClr>
                </a:solidFill>
              </a:rPr>
              <a:t>S21</a:t>
            </a:r>
            <a:endParaRPr kumimoji="1" lang="ja-JP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CircularRight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09644" y="764704"/>
            <a:ext cx="1974341" cy="197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1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Deflecting Angle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0" y="764704"/>
                <a:ext cx="9036496" cy="230425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kumimoji="1" lang="en-US" altLang="ja-JP" dirty="0" smtClean="0"/>
                  <a:t>Deflecting angle was evaluated by integrating the RF electromagnetic field </a:t>
                </a:r>
                <a:r>
                  <a:rPr lang="en-US" altLang="ja-JP" dirty="0" smtClean="0"/>
                  <a:t>on the cavity axis</a:t>
                </a:r>
              </a:p>
              <a:p>
                <a:r>
                  <a:rPr kumimoji="1" lang="en-US" altLang="ja-JP" dirty="0" smtClean="0"/>
                  <a:t>Transverse Shunt Impedance: </a:t>
                </a:r>
                <a:r>
                  <a:rPr kumimoji="1" lang="en-US" altLang="ja-JP" dirty="0" smtClean="0">
                    <a:solidFill>
                      <a:srgbClr val="0070C0"/>
                    </a:solidFill>
                  </a:rPr>
                  <a:t>2.1</a:t>
                </a:r>
                <a:r>
                  <a:rPr kumimoji="1" lang="ja-JP" alt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kumimoji="1" lang="en-US" altLang="ja-JP" dirty="0" smtClean="0">
                    <a:solidFill>
                      <a:srgbClr val="0070C0"/>
                    </a:solidFill>
                  </a:rPr>
                  <a:t>MΩ</a:t>
                </a:r>
              </a:p>
              <a:p>
                <a:r>
                  <a:rPr lang="en-US" altLang="ja-JP" dirty="0" smtClean="0"/>
                  <a:t>Deflecting angle at crest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crest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ja-JP" dirty="0" smtClean="0"/>
                  <a:t>): 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63 </a:t>
                </a:r>
                <a:r>
                  <a:rPr lang="en-US" altLang="ja-JP" dirty="0" err="1" smtClean="0">
                    <a:solidFill>
                      <a:srgbClr val="FF0000"/>
                    </a:solidFill>
                  </a:rPr>
                  <a:t>mrad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ja-JP" dirty="0"/>
                  <a:t>for 1 MeV </a:t>
                </a:r>
                <a:r>
                  <a:rPr lang="en-US" altLang="ja-JP" dirty="0" smtClean="0"/>
                  <a:t>electron</a:t>
                </a:r>
                <a:endParaRPr lang="en-US" altLang="ja-JP" dirty="0" smtClean="0">
                  <a:solidFill>
                    <a:srgbClr val="FF0000"/>
                  </a:solidFill>
                </a:endParaRPr>
              </a:p>
              <a:p>
                <a:pPr lvl="1"/>
                <a:r>
                  <a:rPr kumimoji="1" lang="en-US" altLang="ja-JP" dirty="0" smtClean="0"/>
                  <a:t>2.5 kW input for each port</a:t>
                </a:r>
              </a:p>
              <a:p>
                <a:r>
                  <a:rPr lang="en-US" altLang="ja-JP" dirty="0" smtClean="0"/>
                  <a:t>Sufficient for the required time resolution of 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3 </a:t>
                </a:r>
                <a:r>
                  <a:rPr lang="en-US" altLang="ja-JP" dirty="0" err="1" smtClean="0">
                    <a:solidFill>
                      <a:srgbClr val="FF0000"/>
                    </a:solidFill>
                  </a:rPr>
                  <a:t>ps</a:t>
                </a:r>
                <a:endParaRPr kumimoji="1" lang="en-US" altLang="ja-JP" dirty="0" smtClean="0">
                  <a:solidFill>
                    <a:srgbClr val="FF0000"/>
                  </a:solidFill>
                </a:endParaRPr>
              </a:p>
              <a:p>
                <a:endParaRPr kumimoji="1" lang="en-US" altLang="ja-JP" dirty="0" smtClean="0"/>
              </a:p>
              <a:p>
                <a:endParaRPr kumimoji="1" lang="en-US" altLang="ja-JP" dirty="0" smtClean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4704"/>
                <a:ext cx="9036496" cy="2304256"/>
              </a:xfrm>
              <a:blipFill rotWithShape="0">
                <a:blip r:embed="rId2"/>
                <a:stretch>
                  <a:fillRect l="-945" t="-5291" r="-540" b="-10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16</a:t>
            </a:fld>
            <a:endParaRPr kumimoji="1" lang="ja-JP" altLang="en-US"/>
          </a:p>
        </p:txBody>
      </p:sp>
      <p:grpSp>
        <p:nvGrpSpPr>
          <p:cNvPr id="14" name="グループ化 13"/>
          <p:cNvGrpSpPr/>
          <p:nvPr/>
        </p:nvGrpSpPr>
        <p:grpSpPr>
          <a:xfrm>
            <a:off x="611560" y="2896208"/>
            <a:ext cx="2592288" cy="3681683"/>
            <a:chOff x="611560" y="2896208"/>
            <a:chExt cx="2592288" cy="3681683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576" y="2896208"/>
              <a:ext cx="2448272" cy="1871349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560" y="4775560"/>
              <a:ext cx="2592288" cy="1802331"/>
            </a:xfrm>
            <a:prstGeom prst="rect">
              <a:avLst/>
            </a:prstGeom>
          </p:spPr>
        </p:pic>
        <p:sp>
          <p:nvSpPr>
            <p:cNvPr id="11" name="テキスト ボックス 10"/>
            <p:cNvSpPr txBox="1"/>
            <p:nvPr/>
          </p:nvSpPr>
          <p:spPr>
            <a:xfrm>
              <a:off x="1066800" y="3140968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H</a:t>
              </a:r>
              <a:endParaRPr kumimoji="1" lang="ja-JP" altLang="en-US" sz="2400" dirty="0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1013798" y="486916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E</a:t>
              </a:r>
              <a:endParaRPr kumimoji="1" lang="ja-JP" altLang="en-US" sz="2400" dirty="0"/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3203847" y="2996953"/>
            <a:ext cx="5699876" cy="3501812"/>
            <a:chOff x="3203847" y="2996953"/>
            <a:chExt cx="5699876" cy="3501812"/>
          </a:xfrm>
        </p:grpSpPr>
        <p:graphicFrame>
          <p:nvGraphicFramePr>
            <p:cNvPr id="8" name="グラフ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01401496"/>
                </p:ext>
              </p:extLst>
            </p:nvPr>
          </p:nvGraphicFramePr>
          <p:xfrm>
            <a:off x="3707904" y="2996953"/>
            <a:ext cx="5184576" cy="35018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" name="右矢印 8"/>
            <p:cNvSpPr/>
            <p:nvPr/>
          </p:nvSpPr>
          <p:spPr>
            <a:xfrm rot="1694042">
              <a:off x="3203848" y="3645024"/>
              <a:ext cx="504056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右矢印 9"/>
            <p:cNvSpPr/>
            <p:nvPr/>
          </p:nvSpPr>
          <p:spPr>
            <a:xfrm rot="20429811">
              <a:off x="3203847" y="5377088"/>
              <a:ext cx="504056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7282766" y="3421210"/>
              <a:ext cx="16209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2.5 kW input</a:t>
              </a:r>
            </a:p>
            <a:p>
              <a:r>
                <a:rPr lang="en-US" altLang="ja-JP" sz="2000" dirty="0"/>
                <a:t>f</a:t>
              </a:r>
              <a:r>
                <a:rPr lang="en-US" altLang="ja-JP" sz="2000" dirty="0" smtClean="0"/>
                <a:t>or each port</a:t>
              </a:r>
              <a:endParaRPr kumimoji="1" lang="ja-JP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833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9896" y="0"/>
            <a:ext cx="8136904" cy="692696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845879"/>
            <a:ext cx="8229600" cy="5607458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 smtClean="0"/>
              <a:t>Temporal bunch structure measurement is demanded in the velocity bunching section at SACLA</a:t>
            </a:r>
          </a:p>
          <a:p>
            <a:pPr lvl="1"/>
            <a:r>
              <a:rPr lang="en-US" altLang="ja-JP" dirty="0" smtClean="0"/>
              <a:t>Beam Energy</a:t>
            </a:r>
            <a:r>
              <a:rPr lang="en-US" altLang="ja-JP" dirty="0" smtClean="0">
                <a:solidFill>
                  <a:srgbClr val="0070C0"/>
                </a:solidFill>
              </a:rPr>
              <a:t>: ~ 1 MeV</a:t>
            </a:r>
          </a:p>
          <a:p>
            <a:pPr lvl="1"/>
            <a:r>
              <a:rPr lang="en-US" altLang="ja-JP" dirty="0" smtClean="0"/>
              <a:t>Bunch Length: </a:t>
            </a:r>
            <a:r>
              <a:rPr lang="en-US" altLang="ja-JP" dirty="0" smtClean="0">
                <a:solidFill>
                  <a:srgbClr val="0070C0"/>
                </a:solidFill>
              </a:rPr>
              <a:t>10 </a:t>
            </a:r>
            <a:r>
              <a:rPr lang="en-US" altLang="ja-JP" dirty="0" err="1" smtClean="0">
                <a:solidFill>
                  <a:srgbClr val="0070C0"/>
                </a:solidFill>
              </a:rPr>
              <a:t>ps</a:t>
            </a:r>
            <a:r>
              <a:rPr lang="en-US" altLang="ja-JP" dirty="0" smtClean="0">
                <a:solidFill>
                  <a:srgbClr val="0070C0"/>
                </a:solidFill>
              </a:rPr>
              <a:t> – 1 ns</a:t>
            </a:r>
          </a:p>
          <a:p>
            <a:pPr lvl="1"/>
            <a:r>
              <a:rPr lang="en-US" altLang="ja-JP" dirty="0" smtClean="0"/>
              <a:t>Time Resolution: </a:t>
            </a:r>
            <a:r>
              <a:rPr lang="en-US" altLang="ja-JP" dirty="0" smtClean="0">
                <a:solidFill>
                  <a:srgbClr val="0070C0"/>
                </a:solidFill>
              </a:rPr>
              <a:t>3 </a:t>
            </a:r>
            <a:r>
              <a:rPr lang="en-US" altLang="ja-JP" dirty="0" err="1" smtClean="0">
                <a:solidFill>
                  <a:srgbClr val="0070C0"/>
                </a:solidFill>
              </a:rPr>
              <a:t>ps</a:t>
            </a:r>
            <a:r>
              <a:rPr lang="en-US" altLang="ja-JP" dirty="0" smtClean="0">
                <a:solidFill>
                  <a:srgbClr val="0070C0"/>
                </a:solidFill>
              </a:rPr>
              <a:t> for 10 </a:t>
            </a:r>
            <a:r>
              <a:rPr lang="en-US" altLang="ja-JP" dirty="0" err="1" smtClean="0">
                <a:solidFill>
                  <a:srgbClr val="0070C0"/>
                </a:solidFill>
              </a:rPr>
              <a:t>ps</a:t>
            </a:r>
            <a:r>
              <a:rPr lang="en-US" altLang="ja-JP" dirty="0" smtClean="0">
                <a:solidFill>
                  <a:srgbClr val="0070C0"/>
                </a:solidFill>
              </a:rPr>
              <a:t> bunch</a:t>
            </a:r>
          </a:p>
          <a:p>
            <a:r>
              <a:rPr lang="en-US" altLang="ja-JP" dirty="0" smtClean="0"/>
              <a:t>We designed a compact L-band transverse deflector system</a:t>
            </a:r>
          </a:p>
          <a:p>
            <a:pPr lvl="1"/>
            <a:r>
              <a:rPr lang="en-US" altLang="ja-JP" dirty="0" smtClean="0"/>
              <a:t>RF Frequency: </a:t>
            </a:r>
            <a:r>
              <a:rPr lang="en-US" altLang="ja-JP" dirty="0" smtClean="0">
                <a:solidFill>
                  <a:srgbClr val="FF0000"/>
                </a:solidFill>
              </a:rPr>
              <a:t>1428 MHz</a:t>
            </a:r>
            <a:r>
              <a:rPr lang="en-US" altLang="ja-JP" dirty="0" smtClean="0"/>
              <a:t> (L-band)</a:t>
            </a:r>
          </a:p>
          <a:p>
            <a:pPr lvl="1"/>
            <a:r>
              <a:rPr kumimoji="1" lang="en-US" altLang="ja-JP" dirty="0" smtClean="0"/>
              <a:t>Arbitrary polarization selection</a:t>
            </a:r>
          </a:p>
          <a:p>
            <a:pPr lvl="2"/>
            <a:r>
              <a:rPr kumimoji="1" lang="en-US" altLang="ja-JP" dirty="0" smtClean="0"/>
              <a:t>2 input ports intersecting at a right angle</a:t>
            </a:r>
          </a:p>
          <a:p>
            <a:pPr lvl="1"/>
            <a:r>
              <a:rPr lang="en-US" altLang="ja-JP" dirty="0" smtClean="0">
                <a:solidFill>
                  <a:srgbClr val="0070C0"/>
                </a:solidFill>
              </a:rPr>
              <a:t>Linear polarization</a:t>
            </a:r>
            <a:r>
              <a:rPr lang="en-US" altLang="ja-JP" dirty="0" smtClean="0"/>
              <a:t>: high time resolution</a:t>
            </a:r>
          </a:p>
          <a:p>
            <a:pPr lvl="1"/>
            <a:r>
              <a:rPr kumimoji="1" lang="en-US" altLang="ja-JP" dirty="0" smtClean="0">
                <a:solidFill>
                  <a:srgbClr val="0070C0"/>
                </a:solidFill>
              </a:rPr>
              <a:t>Circular polarization</a:t>
            </a:r>
            <a:r>
              <a:rPr kumimoji="1" lang="en-US" altLang="ja-JP" dirty="0" smtClean="0"/>
              <a:t>: long bunch</a:t>
            </a:r>
          </a:p>
          <a:p>
            <a:pPr lvl="1"/>
            <a:r>
              <a:rPr lang="en-US" altLang="ja-JP" dirty="0" smtClean="0"/>
              <a:t>Inner cavity length: </a:t>
            </a:r>
            <a:r>
              <a:rPr lang="en-US" altLang="ja-JP" dirty="0" smtClean="0">
                <a:solidFill>
                  <a:srgbClr val="FF0000"/>
                </a:solidFill>
              </a:rPr>
              <a:t>60 mm</a:t>
            </a:r>
          </a:p>
          <a:p>
            <a:pPr lvl="1"/>
            <a:r>
              <a:rPr lang="en-US" altLang="ja-JP" dirty="0" smtClean="0"/>
              <a:t>2.5 kW input for each port</a:t>
            </a:r>
          </a:p>
          <a:p>
            <a:r>
              <a:rPr kumimoji="1" lang="en-US" altLang="ja-JP" dirty="0" smtClean="0"/>
              <a:t>Wide measurement range up to </a:t>
            </a:r>
            <a:r>
              <a:rPr kumimoji="1" lang="en-US" altLang="ja-JP" dirty="0" smtClean="0">
                <a:solidFill>
                  <a:srgbClr val="FF0000"/>
                </a:solidFill>
              </a:rPr>
              <a:t>700 </a:t>
            </a:r>
            <a:r>
              <a:rPr kumimoji="1" lang="en-US" altLang="ja-JP" dirty="0" err="1" smtClean="0">
                <a:solidFill>
                  <a:srgbClr val="FF0000"/>
                </a:solidFill>
              </a:rPr>
              <a:t>ps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lang="en-US" altLang="ja-JP" dirty="0" smtClean="0"/>
              <a:t>High time resolution down to </a:t>
            </a:r>
            <a:r>
              <a:rPr lang="en-US" altLang="ja-JP" dirty="0" smtClean="0">
                <a:solidFill>
                  <a:srgbClr val="FF0000"/>
                </a:solidFill>
              </a:rPr>
              <a:t>3 </a:t>
            </a:r>
            <a:r>
              <a:rPr lang="en-US" altLang="ja-JP" dirty="0" err="1" smtClean="0">
                <a:solidFill>
                  <a:srgbClr val="FF0000"/>
                </a:solidFill>
              </a:rPr>
              <a:t>ps</a:t>
            </a:r>
            <a:endParaRPr kumimoji="1" lang="en-US" altLang="ja-JP" dirty="0" smtClean="0">
              <a:solidFill>
                <a:srgbClr val="FF0000"/>
              </a:solidFill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Sep. 14th, 2015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9B95C-C3B9-43C9-A482-106DC84D9CA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59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SACLA-Arial-MSgoth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SACLA-Arial-MSgothic</Template>
  <TotalTime>2133</TotalTime>
  <Words>1076</Words>
  <Application>Microsoft Office PowerPoint</Application>
  <PresentationFormat>画面に合わせる (4:3)</PresentationFormat>
  <Paragraphs>260</Paragraphs>
  <Slides>17</Slides>
  <Notes>4</Notes>
  <HiddenSlides>0</HiddenSlides>
  <MMClips>5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Calibri</vt:lpstr>
      <vt:lpstr>Cambria Math</vt:lpstr>
      <vt:lpstr>Wingdings</vt:lpstr>
      <vt:lpstr>SACLA-Arial-MSgothic</vt:lpstr>
      <vt:lpstr>Design of a Compact L-­band Transverse Deflecting Cavity with Arbitrary Polarizations for the SACLA Injector</vt:lpstr>
      <vt:lpstr>Outline</vt:lpstr>
      <vt:lpstr>Introduction</vt:lpstr>
      <vt:lpstr>XFEL Performance</vt:lpstr>
      <vt:lpstr>Accelerator Tuning</vt:lpstr>
      <vt:lpstr>Temporal Profile Measurement</vt:lpstr>
      <vt:lpstr>Time Resolution</vt:lpstr>
      <vt:lpstr>Requirements for TCAV</vt:lpstr>
      <vt:lpstr>For Wide Measurement Range</vt:lpstr>
      <vt:lpstr>Linear Polarization</vt:lpstr>
      <vt:lpstr>Circular Polarization</vt:lpstr>
      <vt:lpstr>RF Frequency</vt:lpstr>
      <vt:lpstr>RF Capture by L-APS</vt:lpstr>
      <vt:lpstr>Cavity Design</vt:lpstr>
      <vt:lpstr>RF Simulation</vt:lpstr>
      <vt:lpstr>Deflecting Angle</vt:lpstr>
      <vt:lpstr>Summary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タイミング系ドリフト補正システムの調整状況</dc:title>
  <dc:creator>H. Maesaka</dc:creator>
  <cp:lastModifiedBy>Hirokazu Maesaka</cp:lastModifiedBy>
  <cp:revision>123</cp:revision>
  <cp:lastPrinted>2015-09-11T12:04:40Z</cp:lastPrinted>
  <dcterms:created xsi:type="dcterms:W3CDTF">2015-07-03T05:20:30Z</dcterms:created>
  <dcterms:modified xsi:type="dcterms:W3CDTF">2015-09-13T22:08:07Z</dcterms:modified>
</cp:coreProperties>
</file>