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0" r:id="rId3"/>
  </p:sldMasterIdLst>
  <p:notesMasterIdLst>
    <p:notesMasterId r:id="rId25"/>
  </p:notesMasterIdLst>
  <p:sldIdLst>
    <p:sldId id="256" r:id="rId4"/>
    <p:sldId id="277" r:id="rId5"/>
    <p:sldId id="279" r:id="rId6"/>
    <p:sldId id="294" r:id="rId7"/>
    <p:sldId id="281" r:id="rId8"/>
    <p:sldId id="285" r:id="rId9"/>
    <p:sldId id="283" r:id="rId10"/>
    <p:sldId id="286" r:id="rId11"/>
    <p:sldId id="284" r:id="rId12"/>
    <p:sldId id="282" r:id="rId13"/>
    <p:sldId id="287" r:id="rId14"/>
    <p:sldId id="288" r:id="rId15"/>
    <p:sldId id="296" r:id="rId16"/>
    <p:sldId id="297" r:id="rId17"/>
    <p:sldId id="291" r:id="rId18"/>
    <p:sldId id="289" r:id="rId19"/>
    <p:sldId id="300" r:id="rId20"/>
    <p:sldId id="298" r:id="rId21"/>
    <p:sldId id="299" r:id="rId22"/>
    <p:sldId id="301" r:id="rId23"/>
    <p:sldId id="302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393" autoAdjust="0"/>
  </p:normalViewPr>
  <p:slideViewPr>
    <p:cSldViewPr snapToGrid="0" snapToObjects="1">
      <p:cViewPr>
        <p:scale>
          <a:sx n="100" d="100"/>
          <a:sy n="100" d="100"/>
        </p:scale>
        <p:origin x="-1944" y="-8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4" d="100"/>
          <a:sy n="104" d="100"/>
        </p:scale>
        <p:origin x="-201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1EC0C-D744-444A-8BA4-1A3DBB8EA05C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F3F1E3-6D4F-4A81-A525-804E77D0C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964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tutorials were real highlights of the </a:t>
            </a:r>
            <a:r>
              <a:rPr lang="en-US" dirty="0" err="1" smtClean="0"/>
              <a:t>Confference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3F1E3-6D4F-4A81-A525-804E77D0C3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459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BD9D-B2F7-954F-B4C8-BA40DAC8F4DE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DF94-D867-9F42-849E-AA4C176C25F1}" type="slidenum">
              <a:rPr lang="en-US" smtClean="0"/>
              <a:t>‹#›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5612" y="-238125"/>
            <a:ext cx="9808285" cy="7467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6725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28"/>
            <a:ext cx="9144000" cy="667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0" y="39294"/>
            <a:ext cx="562717" cy="6327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38"/>
            <a:ext cx="8229600" cy="484431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93298"/>
            <a:ext cx="8229600" cy="5232865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BD9D-B2F7-954F-B4C8-BA40DAC8F4DE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DF94-D867-9F42-849E-AA4C176C25F1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" y="6427261"/>
            <a:ext cx="9148073" cy="42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081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BD9D-B2F7-954F-B4C8-BA40DAC8F4DE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DF94-D867-9F42-849E-AA4C176C2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322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BD9D-B2F7-954F-B4C8-BA40DAC8F4DE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DF94-D867-9F42-849E-AA4C176C2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67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BD9D-B2F7-954F-B4C8-BA40DAC8F4DE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DF94-D867-9F42-849E-AA4C176C2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148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BD9D-B2F7-954F-B4C8-BA40DAC8F4DE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DF94-D867-9F42-849E-AA4C176C2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85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BD9D-B2F7-954F-B4C8-BA40DAC8F4DE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DF94-D867-9F42-849E-AA4C176C2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537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BD9D-B2F7-954F-B4C8-BA40DAC8F4DE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DF94-D867-9F42-849E-AA4C176C2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25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BD9D-B2F7-954F-B4C8-BA40DAC8F4DE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DF94-D867-9F42-849E-AA4C176C2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196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BD9D-B2F7-954F-B4C8-BA40DAC8F4DE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DF94-D867-9F42-849E-AA4C176C2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11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ABD9D-B2F7-954F-B4C8-BA40DAC8F4DE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DF94-D867-9F42-849E-AA4C176C2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232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57400" y="6477000"/>
            <a:ext cx="5105400" cy="381000"/>
          </a:xfrm>
        </p:spPr>
        <p:txBody>
          <a:bodyPr/>
          <a:lstStyle/>
          <a:p>
            <a:r>
              <a:rPr lang="sv-SE" dirty="0" smtClean="0">
                <a:solidFill>
                  <a:srgbClr val="000000">
                    <a:tint val="75000"/>
                  </a:srgbClr>
                </a:solidFill>
              </a:rPr>
              <a:t>IBIC 2014 </a:t>
            </a:r>
            <a:r>
              <a:rPr lang="sv-SE" dirty="0" err="1" smtClean="0">
                <a:solidFill>
                  <a:srgbClr val="000000">
                    <a:tint val="75000"/>
                  </a:srgbClr>
                </a:solidFill>
              </a:rPr>
              <a:t>Faraday</a:t>
            </a:r>
            <a:r>
              <a:rPr lang="sv-SE" dirty="0" smtClean="0">
                <a:solidFill>
                  <a:srgbClr val="000000">
                    <a:tint val="75000"/>
                  </a:srgbClr>
                </a:solidFill>
              </a:rPr>
              <a:t> Cup K. Jordan 9/15/2014</a:t>
            </a: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354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28800" y="6477000"/>
            <a:ext cx="51816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smtClean="0">
                <a:solidFill>
                  <a:srgbClr val="000000">
                    <a:tint val="75000"/>
                  </a:srgbClr>
                </a:solidFill>
              </a:rPr>
              <a:t>IBIC 2014 </a:t>
            </a:r>
            <a:r>
              <a:rPr lang="sv-SE" dirty="0" err="1" smtClean="0">
                <a:solidFill>
                  <a:srgbClr val="000000">
                    <a:tint val="75000"/>
                  </a:srgbClr>
                </a:solidFill>
              </a:rPr>
              <a:t>Faraday</a:t>
            </a:r>
            <a:r>
              <a:rPr lang="sv-SE" dirty="0" smtClean="0">
                <a:solidFill>
                  <a:srgbClr val="000000">
                    <a:tint val="75000"/>
                  </a:srgbClr>
                </a:solidFill>
              </a:rPr>
              <a:t> Cup K. Jordan 9/15/2014</a:t>
            </a: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463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5410200" y="6477000"/>
            <a:ext cx="2766017" cy="228601"/>
          </a:xfrm>
          <a:prstGeom prst="rect">
            <a:avLst/>
          </a:prstGeom>
        </p:spPr>
        <p:txBody>
          <a:bodyPr/>
          <a:lstStyle/>
          <a:p>
            <a:pPr defTabSz="914400"/>
            <a:fld id="{F6F86023-E48B-B14B-8DBB-49DEC0C635B1}" type="slidenum">
              <a:rPr lang="en-US" smtClean="0">
                <a:solidFill>
                  <a:srgbClr val="000000"/>
                </a:solidFill>
              </a:rPr>
              <a:pPr defTabSz="9144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000000">
                    <a:tint val="75000"/>
                  </a:srgbClr>
                </a:solidFill>
              </a:rPr>
              <a:t>IBIC 2014 </a:t>
            </a:r>
            <a:r>
              <a:rPr lang="sv-SE" dirty="0" err="1" smtClean="0">
                <a:solidFill>
                  <a:srgbClr val="000000">
                    <a:tint val="75000"/>
                  </a:srgbClr>
                </a:solidFill>
              </a:rPr>
              <a:t>Faraday</a:t>
            </a:r>
            <a:r>
              <a:rPr lang="sv-SE" dirty="0" smtClean="0">
                <a:solidFill>
                  <a:srgbClr val="000000">
                    <a:tint val="75000"/>
                  </a:srgbClr>
                </a:solidFill>
              </a:rPr>
              <a:t> Cup K. Jordan 9/15/2014</a:t>
            </a: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900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050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63505"/>
            <a:ext cx="4040188" cy="7420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055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63505"/>
            <a:ext cx="4041775" cy="7420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055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5410200" y="6477000"/>
            <a:ext cx="2766017" cy="228601"/>
          </a:xfrm>
          <a:prstGeom prst="rect">
            <a:avLst/>
          </a:prstGeom>
        </p:spPr>
        <p:txBody>
          <a:bodyPr/>
          <a:lstStyle/>
          <a:p>
            <a:pPr defTabSz="914400"/>
            <a:fld id="{F6F86023-E48B-B14B-8DBB-49DEC0C635B1}" type="slidenum">
              <a:rPr lang="en-US" smtClean="0">
                <a:solidFill>
                  <a:srgbClr val="000000"/>
                </a:solidFill>
              </a:rPr>
              <a:pPr defTabSz="9144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000000">
                    <a:tint val="75000"/>
                  </a:srgbClr>
                </a:solidFill>
              </a:rPr>
              <a:t>IBIC 2014 </a:t>
            </a:r>
            <a:r>
              <a:rPr lang="sv-SE" dirty="0" err="1" smtClean="0">
                <a:solidFill>
                  <a:srgbClr val="000000">
                    <a:tint val="75000"/>
                  </a:srgbClr>
                </a:solidFill>
              </a:rPr>
              <a:t>Faraday</a:t>
            </a:r>
            <a:r>
              <a:rPr lang="sv-SE" dirty="0" smtClean="0">
                <a:solidFill>
                  <a:srgbClr val="000000">
                    <a:tint val="75000"/>
                  </a:srgbClr>
                </a:solidFill>
              </a:rPr>
              <a:t> Cup K. Jordan 9/15/2014</a:t>
            </a: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8275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5410200" y="6477000"/>
            <a:ext cx="2766017" cy="228601"/>
          </a:xfrm>
          <a:prstGeom prst="rect">
            <a:avLst/>
          </a:prstGeom>
        </p:spPr>
        <p:txBody>
          <a:bodyPr/>
          <a:lstStyle/>
          <a:p>
            <a:pPr defTabSz="914400"/>
            <a:fld id="{F6F86023-E48B-B14B-8DBB-49DEC0C635B1}" type="slidenum">
              <a:rPr lang="en-US" smtClean="0">
                <a:solidFill>
                  <a:srgbClr val="000000"/>
                </a:solidFill>
              </a:rPr>
              <a:pPr defTabSz="9144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 smtClean="0">
                <a:solidFill>
                  <a:srgbClr val="000000">
                    <a:tint val="75000"/>
                  </a:srgbClr>
                </a:solidFill>
              </a:rPr>
              <a:t>IBIC 2014 </a:t>
            </a:r>
            <a:r>
              <a:rPr lang="sv-SE" dirty="0" err="1" smtClean="0">
                <a:solidFill>
                  <a:srgbClr val="000000">
                    <a:tint val="75000"/>
                  </a:srgbClr>
                </a:solidFill>
              </a:rPr>
              <a:t>Faraday</a:t>
            </a:r>
            <a:r>
              <a:rPr lang="sv-SE" dirty="0" smtClean="0">
                <a:solidFill>
                  <a:srgbClr val="000000">
                    <a:tint val="75000"/>
                  </a:srgbClr>
                </a:solidFill>
              </a:rPr>
              <a:t> Cup K. Jordan 9/15/2014</a:t>
            </a: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188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5410200" y="6477000"/>
            <a:ext cx="2766017" cy="228601"/>
          </a:xfrm>
          <a:prstGeom prst="rect">
            <a:avLst/>
          </a:prstGeom>
        </p:spPr>
        <p:txBody>
          <a:bodyPr/>
          <a:lstStyle/>
          <a:p>
            <a:pPr defTabSz="914400"/>
            <a:fld id="{F6F86023-E48B-B14B-8DBB-49DEC0C635B1}" type="slidenum">
              <a:rPr lang="en-US" smtClean="0">
                <a:solidFill>
                  <a:srgbClr val="000000"/>
                </a:solidFill>
              </a:rPr>
              <a:pPr defTabSz="9144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10998" y="6448078"/>
            <a:ext cx="3408802" cy="273397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>
                <a:solidFill>
                  <a:srgbClr val="000000">
                    <a:tint val="75000"/>
                  </a:srgbClr>
                </a:solidFill>
              </a:rPr>
              <a:t>IBIC 2014 Faraday Cup K. Jordan 9/15/2014</a:t>
            </a: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2265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" y="895350"/>
            <a:ext cx="4402138" cy="5448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8838" y="895350"/>
            <a:ext cx="4403725" cy="5448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5410200" y="6477000"/>
            <a:ext cx="2766017" cy="228601"/>
          </a:xfrm>
          <a:prstGeom prst="rect">
            <a:avLst/>
          </a:prstGeom>
        </p:spPr>
        <p:txBody>
          <a:bodyPr/>
          <a:lstStyle/>
          <a:p>
            <a:pPr defTabSz="914400"/>
            <a:fld id="{F6F86023-E48B-B14B-8DBB-49DEC0C635B1}" type="slidenum">
              <a:rPr lang="en-US" smtClean="0">
                <a:solidFill>
                  <a:srgbClr val="000000"/>
                </a:solidFill>
              </a:rPr>
              <a:pPr defTabSz="9144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0829" y="6448078"/>
            <a:ext cx="3518971" cy="273397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>
                <a:solidFill>
                  <a:srgbClr val="000000">
                    <a:tint val="75000"/>
                  </a:srgbClr>
                </a:solidFill>
              </a:rPr>
              <a:t>IBIC 2014 Faraday Cup K. Jordan 9/15/2014</a:t>
            </a: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314620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5922991" y="6448078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F6F86023-E48B-B14B-8DBB-49DEC0C635B1}" type="slidenum">
              <a:rPr lang="en-US" smtClean="0">
                <a:solidFill>
                  <a:srgbClr val="000000"/>
                </a:solidFill>
              </a:rPr>
              <a:pPr defTabSz="9144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10149" y="6448078"/>
            <a:ext cx="3309651" cy="365125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>
                <a:solidFill>
                  <a:srgbClr val="000000">
                    <a:tint val="75000"/>
                  </a:srgbClr>
                </a:solidFill>
              </a:rPr>
              <a:t>IBIC 2014 Faraday Cup K. Jordan 9/15/2014</a:t>
            </a: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255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0"/>
            <a:ext cx="7848600" cy="624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434728" y="6448078"/>
            <a:ext cx="3585072" cy="273397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>
                <a:solidFill>
                  <a:srgbClr val="000000">
                    <a:tint val="75000"/>
                  </a:srgbClr>
                </a:solidFill>
              </a:rPr>
              <a:t>IBIC 2014 Faraday Cup K. Jordan 9/15/2014</a:t>
            </a: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5410200" y="6477000"/>
            <a:ext cx="2766017" cy="228601"/>
          </a:xfrm>
          <a:prstGeom prst="rect">
            <a:avLst/>
          </a:prstGeom>
        </p:spPr>
        <p:txBody>
          <a:bodyPr/>
          <a:lstStyle/>
          <a:p>
            <a:pPr defTabSz="914400"/>
            <a:fld id="{F6F86023-E48B-B14B-8DBB-49DEC0C635B1}" type="slidenum">
              <a:rPr lang="en-US" smtClean="0">
                <a:solidFill>
                  <a:srgbClr val="000000"/>
                </a:solidFill>
              </a:rPr>
              <a:pPr defTabSz="9144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33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7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1143000" y="2667000"/>
            <a:ext cx="7162800" cy="1331913"/>
          </a:xfrm>
        </p:spPr>
        <p:txBody>
          <a:bodyPr anchor="t" anchorCtr="1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98" name="Rectangle 26"/>
          <p:cNvSpPr>
            <a:spLocks noGrp="1" noChangeArrowheads="1"/>
          </p:cNvSpPr>
          <p:nvPr>
            <p:ph type="subTitle" idx="1"/>
          </p:nvPr>
        </p:nvSpPr>
        <p:spPr>
          <a:xfrm>
            <a:off x="1600200" y="43434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282444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3914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944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23789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90600"/>
            <a:ext cx="44196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90600"/>
            <a:ext cx="44196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9019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8406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466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63582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73961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41544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179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0"/>
            <a:ext cx="2247900" cy="655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591300" cy="655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162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391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990600"/>
            <a:ext cx="4419600" cy="5562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90600"/>
            <a:ext cx="4419600" cy="5562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3517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3914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0" y="990600"/>
            <a:ext cx="8991600" cy="55626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923267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5.jpe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ABD9D-B2F7-954F-B4C8-BA40DAC8F4DE}" type="datetimeFigureOut">
              <a:rPr lang="en-US" smtClean="0"/>
              <a:t>9/10/2015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CDF94-D867-9F42-849E-AA4C176C2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494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07720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914400"/>
            <a:ext cx="858202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057400" y="6477000"/>
            <a:ext cx="5562600" cy="2575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 defTabSz="914400"/>
            <a:r>
              <a:rPr lang="sv-SE" dirty="0" smtClean="0">
                <a:solidFill>
                  <a:srgbClr val="000000">
                    <a:tint val="75000"/>
                  </a:srgbClr>
                </a:solidFill>
              </a:rPr>
              <a:t>IBIC 2014 </a:t>
            </a:r>
            <a:r>
              <a:rPr lang="sv-SE" dirty="0" err="1" smtClean="0">
                <a:solidFill>
                  <a:srgbClr val="000000">
                    <a:tint val="75000"/>
                  </a:srgbClr>
                </a:solidFill>
              </a:rPr>
              <a:t>Faraday</a:t>
            </a:r>
            <a:r>
              <a:rPr lang="sv-SE" dirty="0" smtClean="0">
                <a:solidFill>
                  <a:srgbClr val="000000">
                    <a:tint val="75000"/>
                  </a:srgbClr>
                </a:solidFill>
              </a:rPr>
              <a:t> Cup K. Jordan 9/15/2014</a:t>
            </a: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571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/>
          <a:ea typeface="ＭＳ Ｐゴシック" charset="-128"/>
          <a:cs typeface="ＭＳ Ｐゴシック" charset="-128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"/>
        </a:defRPr>
      </a:lvl9pPr>
    </p:titleStyle>
    <p:bodyStyle>
      <a:lvl1pPr marL="342900" indent="-342900" algn="l" rtl="0" eaLnBrk="1" fontAlgn="base" hangingPunct="1">
        <a:spcBef>
          <a:spcPts val="1200"/>
        </a:spcBef>
        <a:spcAft>
          <a:spcPct val="0"/>
        </a:spcAft>
        <a:buClr>
          <a:srgbClr val="FF6600"/>
        </a:buClr>
        <a:buChar char="•"/>
        <a:defRPr sz="2600">
          <a:solidFill>
            <a:schemeClr val="tx1"/>
          </a:solidFill>
          <a:latin typeface="Calibri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ts val="1200"/>
        </a:spcBef>
        <a:spcAft>
          <a:spcPct val="0"/>
        </a:spcAft>
        <a:buClr>
          <a:srgbClr val="4343CA"/>
        </a:buClr>
        <a:buFont typeface="Arial" charset="0"/>
        <a:buChar char="•"/>
        <a:defRPr sz="2400">
          <a:solidFill>
            <a:schemeClr val="tx1"/>
          </a:solidFill>
          <a:latin typeface="Calibri"/>
          <a:ea typeface="ＭＳ Ｐゴシック" charset="-128"/>
        </a:defRPr>
      </a:lvl2pPr>
      <a:lvl3pPr marL="1143000" indent="-228600" algn="l" rtl="0" eaLnBrk="1" fontAlgn="base" hangingPunct="1">
        <a:spcBef>
          <a:spcPts val="1200"/>
        </a:spcBef>
        <a:spcAft>
          <a:spcPct val="0"/>
        </a:spcAft>
        <a:buClr>
          <a:srgbClr val="660066"/>
        </a:buClr>
        <a:buChar char="•"/>
        <a:defRPr lang="en-US" sz="2200" dirty="0" smtClean="0">
          <a:solidFill>
            <a:schemeClr val="tx1"/>
          </a:solidFill>
          <a:latin typeface="Calibri"/>
          <a:ea typeface="ＭＳ Ｐゴシック" charset="-128"/>
        </a:defRPr>
      </a:lvl3pPr>
      <a:lvl4pPr marL="1600200" indent="-228600" algn="l" rtl="0" eaLnBrk="1" fontAlgn="base" hangingPunct="1">
        <a:spcBef>
          <a:spcPts val="1200"/>
        </a:spcBef>
        <a:spcAft>
          <a:spcPct val="0"/>
        </a:spcAft>
        <a:buClr>
          <a:srgbClr val="008000"/>
        </a:buClr>
        <a:buFont typeface="Arial" charset="0"/>
        <a:buChar char="•"/>
        <a:defRPr lang="en-US" sz="2000" dirty="0" smtClean="0">
          <a:solidFill>
            <a:schemeClr val="tx1"/>
          </a:solidFill>
          <a:latin typeface="Calibri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800">
          <a:solidFill>
            <a:schemeClr val="tx1"/>
          </a:solidFill>
          <a:latin typeface="Calibri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533400"/>
            <a:ext cx="89916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Text Box 44"/>
          <p:cNvSpPr txBox="1">
            <a:spLocks noChangeArrowheads="1"/>
          </p:cNvSpPr>
          <p:nvPr userDrawn="1"/>
        </p:nvSpPr>
        <p:spPr bwMode="auto">
          <a:xfrm>
            <a:off x="6781800" y="6216650"/>
            <a:ext cx="2057400" cy="6413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" name="Rectangle 47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0"/>
            <a:ext cx="7391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25794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rgbClr val="8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rgbClr val="800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rgbClr val="800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rgbClr val="800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rgbClr val="800000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rgbClr val="800000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rgbClr val="800000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rgbClr val="800000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2400" b="1">
          <a:solidFill>
            <a:srgbClr val="80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3300"/>
        </a:buClr>
        <a:buChar char="•"/>
        <a:defRPr kumimoji="1" sz="2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100">
          <a:solidFill>
            <a:srgbClr val="0000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rgbClr val="0000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1900">
          <a:solidFill>
            <a:srgbClr val="0000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rgbClr val="000066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rgbClr val="000066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rgbClr val="000066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rgbClr val="000066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>
          <a:solidFill>
            <a:srgbClr val="0000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accelconf.web.cern.ch/AccelConf/IBIC2014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emf"/><Relationship Id="rId5" Type="http://schemas.openxmlformats.org/officeDocument/2006/relationships/package" Target="../embeddings/Microsoft_Excel_Worksheet4.xlsx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accelconf.web.cern.ch/AccelConf/IBIC2014/" TargetMode="Externa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6850" y="4257674"/>
            <a:ext cx="6400800" cy="1509183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Monterey, California, USA</a:t>
            </a:r>
          </a:p>
          <a:p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56000"/>
                    </a:srgbClr>
                  </a:outerShdw>
                </a:effectLst>
              </a:rPr>
              <a:t>September</a:t>
            </a: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14-18, 2014</a:t>
            </a:r>
          </a:p>
          <a:p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176"/>
            <a:ext cx="7772400" cy="2768600"/>
          </a:xfrm>
        </p:spPr>
        <p:txBody>
          <a:bodyPr>
            <a:noAutofit/>
          </a:bodyPr>
          <a:lstStyle/>
          <a:p>
            <a:r>
              <a:rPr lang="en-US" sz="96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IBIC 2014</a:t>
            </a:r>
            <a:r>
              <a:rPr lang="en-US" sz="8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8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72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Highlights</a:t>
            </a:r>
            <a:endParaRPr lang="en-US" sz="72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66900" y="6488668"/>
            <a:ext cx="5524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http://accelconf.web.cern.ch/AccelConf/IBIC2014/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735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portolahotel.com/cms/cache/960x493_141_9c20bf968b6ef8f37a814700b3ac46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chemeClr val="bg1"/>
                </a:solidFill>
              </a:rPr>
              <a:t>Monterey, California</a:t>
            </a:r>
          </a:p>
        </p:txBody>
      </p:sp>
      <p:sp>
        <p:nvSpPr>
          <p:cNvPr id="7172" name="Content Placeholder 4"/>
          <p:cNvSpPr>
            <a:spLocks noGrp="1"/>
          </p:cNvSpPr>
          <p:nvPr>
            <p:ph idx="1"/>
          </p:nvPr>
        </p:nvSpPr>
        <p:spPr>
          <a:xfrm>
            <a:off x="3124200" y="4419600"/>
            <a:ext cx="2667000" cy="56388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2000" dirty="0" smtClean="0">
                <a:latin typeface="Trebuchet MS" pitchFamily="34" charset="0"/>
              </a:rPr>
              <a:t>Downtown Monterey</a:t>
            </a:r>
          </a:p>
          <a:p>
            <a:pPr algn="ctr">
              <a:buFontTx/>
              <a:buNone/>
            </a:pPr>
            <a:r>
              <a:rPr lang="en-US" altLang="en-US" sz="2000" dirty="0" smtClean="0">
                <a:latin typeface="Trebuchet MS" pitchFamily="34" charset="0"/>
              </a:rPr>
              <a:t>California coast</a:t>
            </a:r>
          </a:p>
          <a:p>
            <a:pPr algn="ctr">
              <a:buFontTx/>
              <a:buNone/>
            </a:pPr>
            <a:r>
              <a:rPr lang="en-US" altLang="en-US" sz="2000" dirty="0" smtClean="0">
                <a:latin typeface="Trebuchet MS" pitchFamily="34" charset="0"/>
              </a:rPr>
              <a:t>Close to marina,</a:t>
            </a:r>
          </a:p>
          <a:p>
            <a:pPr algn="ctr">
              <a:buFontTx/>
              <a:buNone/>
            </a:pPr>
            <a:r>
              <a:rPr lang="en-US" altLang="en-US" sz="2000" dirty="0" smtClean="0">
                <a:latin typeface="Trebuchet MS" pitchFamily="34" charset="0"/>
              </a:rPr>
              <a:t>Fisherman’s Wharf</a:t>
            </a:r>
          </a:p>
          <a:p>
            <a:pPr algn="ctr">
              <a:buFontTx/>
              <a:buNone/>
            </a:pPr>
            <a:r>
              <a:rPr lang="en-US" altLang="en-US" sz="2000" dirty="0" smtClean="0">
                <a:latin typeface="Trebuchet MS" pitchFamily="34" charset="0"/>
              </a:rPr>
              <a:t>Restaurants</a:t>
            </a:r>
          </a:p>
          <a:p>
            <a:pPr algn="ctr">
              <a:buFontTx/>
              <a:buNone/>
            </a:pPr>
            <a:r>
              <a:rPr lang="en-US" altLang="en-US" sz="2000" dirty="0" smtClean="0">
                <a:latin typeface="Trebuchet MS" pitchFamily="34" charset="0"/>
              </a:rPr>
              <a:t>Whale watching</a:t>
            </a: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3733800"/>
            <a:ext cx="3352800" cy="3352800"/>
          </a:xfrm>
          <a:prstGeom prst="rect">
            <a:avLst/>
          </a:prstGeom>
          <a:noFill/>
          <a:ln w="15875" cap="flat" cmpd="sng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83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333875"/>
            <a:ext cx="3181350" cy="2524125"/>
          </a:xfrm>
          <a:prstGeom prst="rect">
            <a:avLst/>
          </a:prstGeom>
          <a:noFill/>
          <a:ln w="15875" cap="flat" cmpd="sng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749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438650" cy="457200"/>
          </a:xfrm>
        </p:spPr>
        <p:txBody>
          <a:bodyPr/>
          <a:lstStyle/>
          <a:p>
            <a:r>
              <a:rPr lang="en-US" dirty="0" smtClean="0"/>
              <a:t>Program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331764"/>
              </p:ext>
            </p:extLst>
          </p:nvPr>
        </p:nvGraphicFramePr>
        <p:xfrm>
          <a:off x="4924425" y="-171451"/>
          <a:ext cx="4162426" cy="7175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3" name="Worksheet" r:id="rId3" imgW="6143633" imgH="10591800" progId="Excel.Sheet.12">
                  <p:embed/>
                </p:oleObj>
              </mc:Choice>
              <mc:Fallback>
                <p:oleObj name="Worksheet" r:id="rId3" imgW="6143633" imgH="105918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24425" y="-171451"/>
                        <a:ext cx="4162426" cy="7175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-1" y="457200"/>
            <a:ext cx="4733925" cy="64008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2 tutorials</a:t>
            </a:r>
          </a:p>
          <a:p>
            <a:pPr lvl="1"/>
            <a:r>
              <a:rPr lang="en-US" dirty="0" smtClean="0"/>
              <a:t>“Managing EM interference</a:t>
            </a:r>
            <a:r>
              <a:rPr lang="en-US" dirty="0" smtClean="0"/>
              <a:t>”</a:t>
            </a:r>
          </a:p>
          <a:p>
            <a:pPr lvl="2"/>
            <a:r>
              <a:rPr lang="en-US" sz="1800" dirty="0" smtClean="0"/>
              <a:t>Mike </a:t>
            </a:r>
            <a:r>
              <a:rPr lang="en-US" sz="1800" dirty="0" err="1" smtClean="0"/>
              <a:t>Gruchalla</a:t>
            </a:r>
            <a:endParaRPr lang="en-US" sz="1800" dirty="0" smtClean="0"/>
          </a:p>
          <a:p>
            <a:pPr lvl="1"/>
            <a:r>
              <a:rPr lang="en-US" dirty="0" smtClean="0"/>
              <a:t>“Dark Secrets or RF Design</a:t>
            </a:r>
            <a:r>
              <a:rPr lang="en-US" dirty="0" smtClean="0"/>
              <a:t>”</a:t>
            </a:r>
          </a:p>
          <a:p>
            <a:pPr lvl="2"/>
            <a:r>
              <a:rPr lang="en-US" sz="1800" dirty="0" smtClean="0"/>
              <a:t>Thomas H. Lee</a:t>
            </a:r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11 invited talks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19 contributed oral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180 posters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21 exhibitors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Reception / discussion sessions: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sz="1800" dirty="0" smtClean="0"/>
              <a:t>Sunday evening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sz="1800" dirty="0" smtClean="0"/>
              <a:t>Monday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(Faraday Cup celebration)</a:t>
            </a:r>
          </a:p>
          <a:p>
            <a:pPr marL="800100" lvl="1">
              <a:buFont typeface="Arial" panose="020B0604020202020204" pitchFamily="34" charset="0"/>
              <a:buChar char="•"/>
            </a:pPr>
            <a:r>
              <a:rPr lang="en-US" sz="1800" dirty="0" smtClean="0"/>
              <a:t>Tuesday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Banquet Wednesday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SLAC tour Thursday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50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63" y="0"/>
            <a:ext cx="4570411" cy="457200"/>
          </a:xfrm>
        </p:spPr>
        <p:txBody>
          <a:bodyPr/>
          <a:lstStyle/>
          <a:p>
            <a:r>
              <a:rPr lang="en-US" dirty="0" smtClean="0"/>
              <a:t>181 Participants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7532864"/>
              </p:ext>
            </p:extLst>
          </p:nvPr>
        </p:nvGraphicFramePr>
        <p:xfrm>
          <a:off x="106363" y="809625"/>
          <a:ext cx="4623550" cy="592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Worksheet" r:id="rId3" imgW="3724323" imgH="4771957" progId="Excel.Sheet.12">
                  <p:embed/>
                </p:oleObj>
              </mc:Choice>
              <mc:Fallback>
                <p:oleObj name="Worksheet" r:id="rId3" imgW="3724323" imgH="47719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363" y="809625"/>
                        <a:ext cx="4623550" cy="5924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676775" y="85725"/>
            <a:ext cx="446722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kumimoji="1" sz="2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100">
                <a:solidFill>
                  <a:srgbClr val="000066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rgbClr val="000066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1900">
                <a:solidFill>
                  <a:srgbClr val="000066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rgbClr val="000066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rgbClr val="000066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rgbClr val="000066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rgbClr val="000066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rgbClr val="000066"/>
                </a:solidFill>
                <a:latin typeface="+mn-lt"/>
              </a:defRPr>
            </a:lvl9pPr>
          </a:lstStyle>
          <a:p>
            <a:pPr marL="0" indent="0" defTabSz="914400">
              <a:buNone/>
            </a:pPr>
            <a:r>
              <a:rPr lang="en-US" sz="2000" kern="0" dirty="0" smtClean="0"/>
              <a:t>Europe </a:t>
            </a:r>
            <a:r>
              <a:rPr lang="en-US" sz="2000" kern="0" dirty="0" smtClean="0"/>
              <a:t>wins participation contest</a:t>
            </a:r>
            <a:endParaRPr lang="en-US" sz="2000" kern="0" dirty="0" smtClean="0"/>
          </a:p>
          <a:p>
            <a:pPr marL="0" indent="0" defTabSz="914400">
              <a:buNone/>
            </a:pPr>
            <a:r>
              <a:rPr lang="en-US" sz="2000" kern="0" dirty="0" smtClean="0"/>
              <a:t>Asia /Australia waiting for IBIC 2015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750372"/>
              </p:ext>
            </p:extLst>
          </p:nvPr>
        </p:nvGraphicFramePr>
        <p:xfrm>
          <a:off x="5105401" y="809628"/>
          <a:ext cx="4038600" cy="60483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47424"/>
                <a:gridCol w="1491176"/>
              </a:tblGrid>
              <a:tr h="2676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Lab </a:t>
                      </a:r>
                      <a:endParaRPr lang="en-US" sz="1200" b="1" i="0" u="none" strike="noStrike" dirty="0">
                        <a:solidFill>
                          <a:srgbClr val="800000"/>
                        </a:solidFill>
                        <a:effectLst/>
                        <a:latin typeface="Cambri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People</a:t>
                      </a:r>
                      <a:endParaRPr lang="en-US" sz="1200" b="1" i="0" u="none" strike="noStrike">
                        <a:solidFill>
                          <a:srgbClr val="800000"/>
                        </a:solidFill>
                        <a:effectLst/>
                        <a:latin typeface="Cambria"/>
                      </a:endParaRPr>
                    </a:p>
                  </a:txBody>
                  <a:tcPr marL="9525" marR="9525" marT="9525" marB="0" anchor="ctr"/>
                </a:tc>
              </a:tr>
              <a:tr h="4797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SLAC/Stanford U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5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DESY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5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Brookhaven N 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5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CERN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5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Pohang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5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Alba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5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Elettra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5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GSI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5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KEK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5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LANL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5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Diamond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5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FRIB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5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FNAL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5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HZDR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5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PSI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5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ISIS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5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Daresbury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5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ESS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5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GANIL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5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Darmstadt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504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Others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55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192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50" y="0"/>
            <a:ext cx="7391400" cy="457200"/>
          </a:xfrm>
        </p:spPr>
        <p:txBody>
          <a:bodyPr/>
          <a:lstStyle/>
          <a:p>
            <a:r>
              <a:rPr lang="en-US" dirty="0" smtClean="0"/>
              <a:t>Talks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146570"/>
              </p:ext>
            </p:extLst>
          </p:nvPr>
        </p:nvGraphicFramePr>
        <p:xfrm>
          <a:off x="0" y="609601"/>
          <a:ext cx="3574159" cy="6067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1" name="Worksheet" r:id="rId3" imgW="2362313" imgH="4009957" progId="Excel.Sheet.12">
                  <p:embed/>
                </p:oleObj>
              </mc:Choice>
              <mc:Fallback>
                <p:oleObj name="Worksheet" r:id="rId3" imgW="2362313" imgH="40099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609601"/>
                        <a:ext cx="3574159" cy="60674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6"/>
          <p:cNvSpPr>
            <a:spLocks noGrp="1"/>
          </p:cNvSpPr>
          <p:nvPr>
            <p:ph idx="1"/>
          </p:nvPr>
        </p:nvSpPr>
        <p:spPr>
          <a:xfrm>
            <a:off x="3848099" y="457200"/>
            <a:ext cx="5143501" cy="360045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9" name="Content Placeholder 6"/>
          <p:cNvSpPr txBox="1">
            <a:spLocks/>
          </p:cNvSpPr>
          <p:nvPr/>
        </p:nvSpPr>
        <p:spPr bwMode="auto">
          <a:xfrm>
            <a:off x="3676650" y="457200"/>
            <a:ext cx="515302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kumimoji="1" sz="2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100">
                <a:solidFill>
                  <a:srgbClr val="000066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rgbClr val="000066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1900">
                <a:solidFill>
                  <a:srgbClr val="000066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rgbClr val="000066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rgbClr val="000066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rgbClr val="000066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rgbClr val="000066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rgbClr val="000066"/>
                </a:solidFill>
                <a:latin typeface="+mn-lt"/>
              </a:defRPr>
            </a:lvl9pPr>
          </a:lstStyle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kern="0" dirty="0" smtClean="0"/>
              <a:t>Many talks on</a:t>
            </a:r>
          </a:p>
          <a:p>
            <a:pPr marL="685800" lvl="1" defTabSz="914400">
              <a:buFont typeface="Arial" panose="020B0604020202020204" pitchFamily="34" charset="0"/>
              <a:buChar char="•"/>
            </a:pPr>
            <a:r>
              <a:rPr lang="en-US" kern="0" dirty="0" smtClean="0"/>
              <a:t>Beam Position</a:t>
            </a:r>
          </a:p>
          <a:p>
            <a:pPr marL="685800" lvl="1" defTabSz="914400">
              <a:buFont typeface="Arial" panose="020B0604020202020204" pitchFamily="34" charset="0"/>
              <a:buChar char="•"/>
            </a:pPr>
            <a:r>
              <a:rPr lang="en-US" kern="0" dirty="0" smtClean="0"/>
              <a:t>Profile</a:t>
            </a:r>
          </a:p>
          <a:p>
            <a:pPr marL="685800" lvl="1" defTabSz="914400">
              <a:buFont typeface="Arial" panose="020B0604020202020204" pitchFamily="34" charset="0"/>
              <a:buChar char="•"/>
            </a:pPr>
            <a:r>
              <a:rPr lang="en-US" kern="0" dirty="0" smtClean="0"/>
              <a:t>Longitudinal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endParaRPr lang="en-US" kern="0" dirty="0" smtClean="0"/>
          </a:p>
          <a:p>
            <a:pPr defTabSz="914400"/>
            <a:endParaRPr lang="en-US" kern="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149682"/>
              </p:ext>
            </p:extLst>
          </p:nvPr>
        </p:nvGraphicFramePr>
        <p:xfrm>
          <a:off x="3838575" y="2509838"/>
          <a:ext cx="5000624" cy="250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2" name="Worksheet" r:id="rId5" imgW="3219444" imgH="1609657" progId="Excel.Sheet.12">
                  <p:embed/>
                </p:oleObj>
              </mc:Choice>
              <mc:Fallback>
                <p:oleObj name="Worksheet" r:id="rId5" imgW="3219444" imgH="16096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38575" y="2509838"/>
                        <a:ext cx="5000624" cy="2500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422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30" y="1"/>
            <a:ext cx="781558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982594">
            <a:off x="1544727" y="-13267"/>
            <a:ext cx="3990975" cy="457200"/>
          </a:xfrm>
        </p:spPr>
        <p:txBody>
          <a:bodyPr/>
          <a:lstStyle/>
          <a:p>
            <a:r>
              <a:rPr lang="en-US" i="1" dirty="0" smtClean="0">
                <a:solidFill>
                  <a:srgbClr val="7030A0"/>
                </a:solidFill>
              </a:rPr>
              <a:t>TUTORIAL</a:t>
            </a:r>
            <a:endParaRPr lang="en-US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95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13" y="71437"/>
            <a:ext cx="9048750" cy="790575"/>
          </a:xfrm>
        </p:spPr>
        <p:txBody>
          <a:bodyPr/>
          <a:lstStyle/>
          <a:p>
            <a:pPr lvl="1"/>
            <a:r>
              <a:rPr lang="en-US" sz="1800" dirty="0" smtClean="0">
                <a:solidFill>
                  <a:srgbClr val="A8081F"/>
                </a:solidFill>
              </a:rPr>
              <a:t>Tutorial - </a:t>
            </a:r>
            <a:r>
              <a:rPr lang="en-US" sz="1800" b="0" dirty="0">
                <a:solidFill>
                  <a:srgbClr val="A8081F"/>
                </a:solidFill>
              </a:rPr>
              <a:t>Mike </a:t>
            </a:r>
            <a:r>
              <a:rPr lang="en-US" sz="1800" b="0" dirty="0" err="1">
                <a:solidFill>
                  <a:srgbClr val="A8081F"/>
                </a:solidFill>
              </a:rPr>
              <a:t>Gruchalla</a:t>
            </a:r>
            <a:r>
              <a:rPr lang="en-US" sz="1800" dirty="0" smtClean="0">
                <a:solidFill>
                  <a:srgbClr val="A8081F"/>
                </a:solidFill>
              </a:rPr>
              <a:t/>
            </a:r>
            <a:br>
              <a:rPr lang="en-US" sz="1800" dirty="0" smtClean="0">
                <a:solidFill>
                  <a:srgbClr val="A8081F"/>
                </a:solidFill>
              </a:rPr>
            </a:b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Managing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</a:rPr>
              <a:t>Electromagnetic Interference in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Large Instrumentation Environments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3223467"/>
            <a:ext cx="8895788" cy="3644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50" y="619124"/>
            <a:ext cx="5686425" cy="29213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41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" y="323850"/>
            <a:ext cx="9048750" cy="895350"/>
          </a:xfrm>
        </p:spPr>
        <p:txBody>
          <a:bodyPr/>
          <a:lstStyle/>
          <a:p>
            <a:pPr lvl="1"/>
            <a:r>
              <a:rPr lang="en-US" sz="1800" dirty="0" smtClean="0"/>
              <a:t>Tutorial:</a:t>
            </a:r>
            <a:br>
              <a:rPr lang="en-US" sz="1800" dirty="0" smtClean="0"/>
            </a:b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Managing 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</a:rPr>
              <a:t>Electromagnetic Interference in </a:t>
            </a:r>
            <a: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  <a:t>Large Instrumentation Environments</a:t>
            </a:r>
            <a:br>
              <a:rPr lang="en-US" sz="18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1800" b="0" dirty="0" smtClean="0">
                <a:solidFill>
                  <a:schemeClr val="tx2">
                    <a:lumMod val="75000"/>
                  </a:schemeClr>
                </a:solidFill>
              </a:rPr>
              <a:t>Mike </a:t>
            </a:r>
            <a:r>
              <a:rPr lang="en-US" sz="1800" b="0" dirty="0" err="1">
                <a:solidFill>
                  <a:schemeClr val="tx2">
                    <a:lumMod val="75000"/>
                  </a:schemeClr>
                </a:solidFill>
              </a:rPr>
              <a:t>Gruchalla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sz="18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1149"/>
            <a:ext cx="908519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558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179162"/>
            <a:ext cx="9201149" cy="619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Tutorial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33337" y="2962275"/>
            <a:ext cx="7505700" cy="3139321"/>
          </a:xfrm>
          <a:prstGeom prst="rect">
            <a:avLst/>
          </a:prstGeom>
          <a:solidFill>
            <a:srgbClr val="FFFFCC"/>
          </a:solidFill>
          <a:ln>
            <a:solidFill>
              <a:srgbClr val="9A0000"/>
            </a:solidFill>
          </a:ln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9A0000"/>
                </a:solidFill>
              </a:rPr>
              <a:t>RF design is a mystery to many engineers </a:t>
            </a:r>
            <a:r>
              <a:rPr lang="en-US" sz="2200" dirty="0" smtClean="0">
                <a:solidFill>
                  <a:srgbClr val="9A0000"/>
                </a:solidFill>
              </a:rPr>
              <a:t>…  </a:t>
            </a:r>
          </a:p>
          <a:p>
            <a:r>
              <a:rPr lang="en-US" sz="2200" dirty="0" smtClean="0">
                <a:solidFill>
                  <a:srgbClr val="9A0000"/>
                </a:solidFill>
              </a:rPr>
              <a:t>It </a:t>
            </a:r>
            <a:r>
              <a:rPr lang="en-US" sz="2200" dirty="0">
                <a:solidFill>
                  <a:srgbClr val="9A0000"/>
                </a:solidFill>
              </a:rPr>
              <a:t>sometimes seems that a pointy hat and arcane incantations are needed to make oscillators oscillate and amplifiers amplify (and not vice-versa). </a:t>
            </a:r>
            <a:endParaRPr lang="en-US" sz="2200" dirty="0" smtClean="0">
              <a:solidFill>
                <a:srgbClr val="9A0000"/>
              </a:solidFill>
            </a:endParaRPr>
          </a:p>
          <a:p>
            <a:r>
              <a:rPr lang="en-US" sz="2200" dirty="0" smtClean="0">
                <a:solidFill>
                  <a:srgbClr val="9A0000"/>
                </a:solidFill>
              </a:rPr>
              <a:t>Part </a:t>
            </a:r>
            <a:r>
              <a:rPr lang="en-US" sz="2200" dirty="0">
                <a:solidFill>
                  <a:srgbClr val="9A0000"/>
                </a:solidFill>
              </a:rPr>
              <a:t>of the mystery has to do with the many ways that ever-present </a:t>
            </a:r>
            <a:r>
              <a:rPr lang="en-US" sz="2200" dirty="0" err="1">
                <a:solidFill>
                  <a:srgbClr val="9A0000"/>
                </a:solidFill>
              </a:rPr>
              <a:t>parasitics</a:t>
            </a:r>
            <a:r>
              <a:rPr lang="en-US" sz="2200" dirty="0">
                <a:solidFill>
                  <a:srgbClr val="9A0000"/>
                </a:solidFill>
              </a:rPr>
              <a:t> undergo surprising impedance transformations, as well as the sometimes counterintuitive ways that nonlinear and time-varying processes can affect noise in amplifiers, oscillators and mixers. </a:t>
            </a:r>
          </a:p>
        </p:txBody>
      </p:sp>
    </p:spTree>
    <p:extLst>
      <p:ext uri="{BB962C8B-B14F-4D97-AF65-F5344CB8AC3E}">
        <p14:creationId xmlns:p14="http://schemas.microsoft.com/office/powerpoint/2010/main" val="348451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Tutorial – Thomas H. Lee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175" y="4238625"/>
            <a:ext cx="8991600" cy="6019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122" name="Picture 2" descr="Z:\Private\IBIC2015\Highlights2014\talkPhotos\THL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26" y="1709335"/>
            <a:ext cx="9099276" cy="486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26" y="1282510"/>
            <a:ext cx="7222851" cy="5317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560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6887"/>
            <a:ext cx="9110508" cy="636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825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5629275" cy="457200"/>
          </a:xfrm>
        </p:spPr>
        <p:txBody>
          <a:bodyPr/>
          <a:lstStyle/>
          <a:p>
            <a:r>
              <a:rPr lang="en-US" dirty="0" smtClean="0"/>
              <a:t>Lab / Project Reports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8991600" cy="6096000"/>
          </a:xfrm>
        </p:spPr>
        <p:txBody>
          <a:bodyPr/>
          <a:lstStyle/>
          <a:p>
            <a:r>
              <a:rPr lang="en-US" sz="2000" dirty="0" smtClean="0"/>
              <a:t>Marc Ross (SLAC),  “Technical </a:t>
            </a:r>
            <a:r>
              <a:rPr lang="en-US" sz="2000" dirty="0"/>
              <a:t>Developments in Support of Accelerator-Based Science at </a:t>
            </a:r>
            <a:r>
              <a:rPr lang="en-US" sz="2000" dirty="0" smtClean="0"/>
              <a:t>SLAC”</a:t>
            </a:r>
          </a:p>
          <a:p>
            <a:pPr lvl="1"/>
            <a:r>
              <a:rPr lang="en-US" sz="2000" dirty="0" smtClean="0"/>
              <a:t>Superconducting RF for SLAC XFEL/International Linear Collider</a:t>
            </a:r>
          </a:p>
          <a:p>
            <a:r>
              <a:rPr lang="en-US" sz="2000" dirty="0" smtClean="0"/>
              <a:t>Kent Irwin (Stanford</a:t>
            </a:r>
            <a:r>
              <a:rPr lang="en-US" sz="2000" dirty="0"/>
              <a:t>), “Superconducting Spectrometers for X-ray Beamline Applications and </a:t>
            </a:r>
            <a:r>
              <a:rPr lang="en-US" sz="2000" dirty="0" smtClean="0"/>
              <a:t>Cosmology”</a:t>
            </a:r>
          </a:p>
          <a:p>
            <a:pPr lvl="1"/>
            <a:r>
              <a:rPr lang="en-US" sz="2000" dirty="0" smtClean="0"/>
              <a:t>Superconducting photon spectrometer arrays for Cosmic Microwave Background studies, </a:t>
            </a:r>
            <a:r>
              <a:rPr lang="en-US" sz="2000" dirty="0" err="1" smtClean="0"/>
              <a:t>Xray</a:t>
            </a:r>
            <a:r>
              <a:rPr lang="en-US" sz="2000" dirty="0" smtClean="0"/>
              <a:t> detectors for XFELs &amp; other things</a:t>
            </a:r>
          </a:p>
          <a:p>
            <a:pPr lvl="1"/>
            <a:r>
              <a:rPr lang="en-US" sz="2000" dirty="0" err="1" smtClean="0"/>
              <a:t>mK</a:t>
            </a:r>
            <a:r>
              <a:rPr lang="en-US" sz="2000" dirty="0" smtClean="0"/>
              <a:t> noise, electronics, massively parallel SQUID readout,…</a:t>
            </a:r>
          </a:p>
          <a:p>
            <a:r>
              <a:rPr lang="en-US" sz="2000" dirty="0" err="1" smtClean="0"/>
              <a:t>Ryota</a:t>
            </a:r>
            <a:r>
              <a:rPr lang="en-US" sz="2000" dirty="0" smtClean="0"/>
              <a:t> </a:t>
            </a:r>
            <a:r>
              <a:rPr lang="en-US" sz="2000" dirty="0" err="1" smtClean="0"/>
              <a:t>Takai</a:t>
            </a:r>
            <a:r>
              <a:rPr lang="en-US" sz="2000" dirty="0" smtClean="0"/>
              <a:t> (KEK</a:t>
            </a:r>
            <a:r>
              <a:rPr lang="en-US" sz="2000" dirty="0"/>
              <a:t>), “Beam Diagnostics for the KEK Compact </a:t>
            </a:r>
            <a:r>
              <a:rPr lang="en-US" sz="2000" dirty="0" smtClean="0"/>
              <a:t>ERL”</a:t>
            </a:r>
          </a:p>
          <a:p>
            <a:pPr lvl="1"/>
            <a:r>
              <a:rPr lang="en-US" sz="2000" dirty="0" smtClean="0"/>
              <a:t>BPMs, YAG screens, Beam loss fibers</a:t>
            </a:r>
          </a:p>
          <a:p>
            <a:pPr lvl="1"/>
            <a:r>
              <a:rPr lang="en-US" sz="2000" dirty="0" smtClean="0"/>
              <a:t>design and early commissioning.</a:t>
            </a:r>
          </a:p>
          <a:p>
            <a:r>
              <a:rPr lang="en-US" sz="2000" dirty="0" err="1" smtClean="0"/>
              <a:t>Weixing</a:t>
            </a:r>
            <a:r>
              <a:rPr lang="en-US" sz="2000" dirty="0" smtClean="0"/>
              <a:t> Cheng (BNL</a:t>
            </a:r>
            <a:r>
              <a:rPr lang="en-US" sz="2000" dirty="0"/>
              <a:t>), “NSLS2 Diagnostic Systems Commissioning and </a:t>
            </a:r>
            <a:r>
              <a:rPr lang="en-US" sz="2000" dirty="0" smtClean="0"/>
              <a:t>Measurements” and Yong </a:t>
            </a:r>
            <a:r>
              <a:rPr lang="en-US" sz="2000" dirty="0"/>
              <a:t>Hu (BNL</a:t>
            </a:r>
            <a:r>
              <a:rPr lang="en-US" sz="2000" dirty="0" smtClean="0"/>
              <a:t>), “Diagnosing </a:t>
            </a:r>
            <a:r>
              <a:rPr lang="en-US" sz="2000" dirty="0"/>
              <a:t>NSLS-II: A New Advanced Synchrotron Light </a:t>
            </a:r>
            <a:r>
              <a:rPr lang="en-US" sz="2000" dirty="0" smtClean="0"/>
              <a:t>Source”</a:t>
            </a:r>
          </a:p>
          <a:p>
            <a:pPr lvl="1"/>
            <a:r>
              <a:rPr lang="en-US" sz="2000" dirty="0"/>
              <a:t>Commissioning </a:t>
            </a:r>
            <a:r>
              <a:rPr lang="en-US" sz="2000" dirty="0" smtClean="0"/>
              <a:t>starts</a:t>
            </a:r>
            <a:endParaRPr lang="en-US" sz="2000" dirty="0"/>
          </a:p>
          <a:p>
            <a:pPr lvl="1"/>
            <a:r>
              <a:rPr lang="en-US" sz="2000" dirty="0" smtClean="0"/>
              <a:t>Most diagnostic </a:t>
            </a:r>
            <a:r>
              <a:rPr lang="en-US" sz="2000" dirty="0"/>
              <a:t>systems </a:t>
            </a:r>
            <a:r>
              <a:rPr lang="en-US" sz="2000" dirty="0" smtClean="0"/>
              <a:t>commissioned </a:t>
            </a:r>
            <a:r>
              <a:rPr lang="en-US" sz="2000" dirty="0"/>
              <a:t>with </a:t>
            </a:r>
            <a:r>
              <a:rPr lang="en-US" sz="2000" dirty="0" smtClean="0"/>
              <a:t>beam</a:t>
            </a:r>
          </a:p>
          <a:p>
            <a:pPr lvl="1"/>
            <a:r>
              <a:rPr lang="en-US" sz="2000" dirty="0" smtClean="0"/>
              <a:t>proved </a:t>
            </a:r>
            <a:r>
              <a:rPr lang="en-US" sz="2000" dirty="0"/>
              <a:t>to be critical </a:t>
            </a:r>
            <a:r>
              <a:rPr lang="en-US" sz="2000" dirty="0" smtClean="0"/>
              <a:t>to </a:t>
            </a:r>
            <a:r>
              <a:rPr lang="en-US" sz="2000" dirty="0"/>
              <a:t>success of machine commissioning.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950" y="819"/>
            <a:ext cx="1457325" cy="1065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49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5629275" cy="457200"/>
          </a:xfrm>
        </p:spPr>
        <p:txBody>
          <a:bodyPr/>
          <a:lstStyle/>
          <a:p>
            <a:r>
              <a:rPr lang="en-US" dirty="0" smtClean="0"/>
              <a:t>Lab / Project Reports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8991600" cy="6096000"/>
          </a:xfrm>
        </p:spPr>
        <p:txBody>
          <a:bodyPr/>
          <a:lstStyle/>
          <a:p>
            <a:r>
              <a:rPr lang="en-US" sz="2000" dirty="0" smtClean="0"/>
              <a:t>Rhodri Jones (CERN</a:t>
            </a:r>
            <a:r>
              <a:rPr lang="en-US" sz="2000" dirty="0"/>
              <a:t>), The Beam Instrumentation and Diagnostic Challenges for LHC Operation at High </a:t>
            </a:r>
            <a:r>
              <a:rPr lang="en-US" sz="2000" dirty="0" smtClean="0"/>
              <a:t>Energy”</a:t>
            </a:r>
            <a:endParaRPr lang="en-US" sz="2000" dirty="0"/>
          </a:p>
          <a:p>
            <a:pPr lvl="1"/>
            <a:r>
              <a:rPr lang="en-US" sz="2000" dirty="0" smtClean="0"/>
              <a:t>Machine protection, beam loss, &amp; abort </a:t>
            </a:r>
            <a:r>
              <a:rPr lang="en-US" sz="2000" dirty="0"/>
              <a:t>gap monitor interlocks on the beam position and fast beam current change system. </a:t>
            </a:r>
            <a:endParaRPr lang="en-US" sz="2000" dirty="0" smtClean="0"/>
          </a:p>
          <a:p>
            <a:pPr lvl="1"/>
            <a:r>
              <a:rPr lang="en-US" sz="2000" dirty="0" smtClean="0"/>
              <a:t>profile </a:t>
            </a:r>
            <a:r>
              <a:rPr lang="en-US" sz="2000" dirty="0"/>
              <a:t>monitoring </a:t>
            </a:r>
            <a:r>
              <a:rPr lang="en-US" sz="2000" dirty="0" smtClean="0"/>
              <a:t>challenges: synchrotron </a:t>
            </a:r>
            <a:r>
              <a:rPr lang="en-US" sz="2000" dirty="0"/>
              <a:t>light imaging limited by </a:t>
            </a:r>
            <a:r>
              <a:rPr lang="en-US" sz="2000" dirty="0" smtClean="0"/>
              <a:t>diffraction, </a:t>
            </a:r>
            <a:r>
              <a:rPr lang="en-US" sz="2000" dirty="0"/>
              <a:t>rest gas </a:t>
            </a:r>
            <a:r>
              <a:rPr lang="en-US" sz="2000" dirty="0" smtClean="0"/>
              <a:t>ionization dominated </a:t>
            </a:r>
            <a:r>
              <a:rPr lang="en-US" sz="2000" dirty="0"/>
              <a:t>by space charge effects. </a:t>
            </a:r>
            <a:endParaRPr lang="en-US" sz="2000" dirty="0" smtClean="0"/>
          </a:p>
          <a:p>
            <a:pPr lvl="1"/>
            <a:r>
              <a:rPr lang="en-US" sz="2000" dirty="0" smtClean="0"/>
              <a:t>beam instabilities require synchronized </a:t>
            </a:r>
            <a:r>
              <a:rPr lang="en-US" sz="2000" dirty="0"/>
              <a:t>bunch-by-bunch, turn-by-turn information from many distributed instrumentation </a:t>
            </a:r>
            <a:r>
              <a:rPr lang="en-US" sz="2000" dirty="0" smtClean="0"/>
              <a:t>systems</a:t>
            </a:r>
            <a:endParaRPr lang="en-US" sz="2000" dirty="0"/>
          </a:p>
          <a:p>
            <a:r>
              <a:rPr lang="en-US" sz="2000" dirty="0" err="1" smtClean="0"/>
              <a:t>Rasmus</a:t>
            </a:r>
            <a:r>
              <a:rPr lang="en-US" sz="2000" dirty="0" smtClean="0"/>
              <a:t> </a:t>
            </a:r>
            <a:r>
              <a:rPr lang="en-US" sz="2000" dirty="0" err="1" smtClean="0"/>
              <a:t>Ischebeck</a:t>
            </a:r>
            <a:r>
              <a:rPr lang="en-US" sz="2000" dirty="0" smtClean="0"/>
              <a:t> </a:t>
            </a:r>
            <a:r>
              <a:rPr lang="en-US" sz="2000" dirty="0"/>
              <a:t>(PSI), Overview of Beam Instrumentation Activities for </a:t>
            </a:r>
            <a:r>
              <a:rPr lang="en-US" sz="2000" dirty="0" err="1" smtClean="0"/>
              <a:t>SwissFEL</a:t>
            </a:r>
            <a:r>
              <a:rPr lang="en-US" sz="2000" dirty="0" smtClean="0"/>
              <a:t>”</a:t>
            </a:r>
          </a:p>
          <a:p>
            <a:r>
              <a:rPr lang="en-US" sz="2000" dirty="0" smtClean="0"/>
              <a:t>Henrik Loos (SLAC), “LCLS Beam Diagnostics”</a:t>
            </a:r>
          </a:p>
          <a:p>
            <a:pPr lvl="1"/>
            <a:r>
              <a:rPr lang="en-US" sz="2000" dirty="0" smtClean="0"/>
              <a:t>What worked / what didn’t / what’s new &amp; improved since initial commissioning</a:t>
            </a:r>
          </a:p>
          <a:p>
            <a:pPr lvl="1"/>
            <a:r>
              <a:rPr lang="en-US" sz="2000" dirty="0" smtClean="0"/>
              <a:t>New operational modes</a:t>
            </a:r>
          </a:p>
          <a:p>
            <a:pPr lvl="1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91696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5629275" cy="457200"/>
          </a:xfrm>
        </p:spPr>
        <p:txBody>
          <a:bodyPr/>
          <a:lstStyle/>
          <a:p>
            <a:r>
              <a:rPr lang="en-US" dirty="0" smtClean="0"/>
              <a:t>Lab / Project Reports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8991600" cy="6096000"/>
          </a:xfrm>
        </p:spPr>
        <p:txBody>
          <a:bodyPr/>
          <a:lstStyle/>
          <a:p>
            <a:r>
              <a:rPr lang="en-US" sz="2000" dirty="0" smtClean="0"/>
              <a:t>Nicoletta </a:t>
            </a:r>
            <a:r>
              <a:rPr lang="en-US" sz="2000" dirty="0" err="1" smtClean="0"/>
              <a:t>Baboi</a:t>
            </a:r>
            <a:r>
              <a:rPr lang="en-US" sz="2000" dirty="0" smtClean="0"/>
              <a:t> (DESY</a:t>
            </a:r>
            <a:r>
              <a:rPr lang="en-US" sz="2000" dirty="0"/>
              <a:t>), “Commissioning of the FLASH2 Electron Beam Diagnostics in Respect to its use at the European </a:t>
            </a:r>
            <a:r>
              <a:rPr lang="en-US" sz="2000" dirty="0" smtClean="0"/>
              <a:t>XFEL”</a:t>
            </a:r>
          </a:p>
          <a:p>
            <a:pPr lvl="1"/>
            <a:r>
              <a:rPr lang="en-US" sz="2000" dirty="0"/>
              <a:t>first operation </a:t>
            </a:r>
            <a:r>
              <a:rPr lang="en-US" sz="2000" dirty="0" smtClean="0"/>
              <a:t>of electron </a:t>
            </a:r>
            <a:r>
              <a:rPr lang="en-US" sz="2000" dirty="0"/>
              <a:t>beam diagnostics at FLASH2. </a:t>
            </a:r>
            <a:endParaRPr lang="en-US" sz="2000" dirty="0" smtClean="0"/>
          </a:p>
          <a:p>
            <a:pPr lvl="1"/>
            <a:r>
              <a:rPr lang="en-US" sz="2000" dirty="0" smtClean="0"/>
              <a:t>Most </a:t>
            </a:r>
            <a:r>
              <a:rPr lang="en-US" sz="2000" dirty="0"/>
              <a:t>electron beam diagnostics </a:t>
            </a:r>
            <a:r>
              <a:rPr lang="en-US" sz="2000" dirty="0" smtClean="0"/>
              <a:t>installed (beam </a:t>
            </a:r>
            <a:r>
              <a:rPr lang="en-US" sz="2000" dirty="0"/>
              <a:t>loss monitors, cavity beam position monitors, </a:t>
            </a:r>
            <a:r>
              <a:rPr lang="en-US" sz="2000" dirty="0" err="1"/>
              <a:t>toroids</a:t>
            </a:r>
            <a:r>
              <a:rPr lang="en-US" sz="2000" dirty="0"/>
              <a:t>, beam halo </a:t>
            </a:r>
            <a:r>
              <a:rPr lang="en-US" sz="2000" dirty="0" smtClean="0"/>
              <a:t>monitors) designed </a:t>
            </a:r>
            <a:r>
              <a:rPr lang="en-US" sz="2000" dirty="0"/>
              <a:t>for the European </a:t>
            </a:r>
            <a:r>
              <a:rPr lang="en-US" sz="2000" dirty="0" smtClean="0"/>
              <a:t>XFEL.</a:t>
            </a:r>
          </a:p>
          <a:p>
            <a:r>
              <a:rPr lang="en-US" dirty="0" smtClean="0"/>
              <a:t>Dirk Noelle (DESY), “Status </a:t>
            </a:r>
            <a:r>
              <a:rPr lang="en-US" dirty="0"/>
              <a:t>of the Standard Diagnostic Systems of the European </a:t>
            </a:r>
            <a:r>
              <a:rPr lang="en-US" dirty="0" smtClean="0"/>
              <a:t>XFEL”</a:t>
            </a:r>
          </a:p>
          <a:p>
            <a:pPr lvl="1"/>
            <a:r>
              <a:rPr lang="en-US" dirty="0"/>
              <a:t>design phase </a:t>
            </a:r>
            <a:r>
              <a:rPr lang="en-US" dirty="0" smtClean="0"/>
              <a:t>finished </a:t>
            </a:r>
            <a:r>
              <a:rPr lang="en-US" dirty="0"/>
              <a:t>for all main </a:t>
            </a:r>
            <a:r>
              <a:rPr lang="en-US" dirty="0" smtClean="0"/>
              <a:t>systems</a:t>
            </a:r>
          </a:p>
          <a:p>
            <a:pPr lvl="1"/>
            <a:r>
              <a:rPr lang="en-US" dirty="0" smtClean="0"/>
              <a:t>most components in production</a:t>
            </a:r>
          </a:p>
          <a:p>
            <a:pPr lvl="1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14218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Faster electronics</a:t>
            </a:r>
            <a:endParaRPr lang="en-US" dirty="0" smtClean="0"/>
          </a:p>
          <a:p>
            <a:pPr lvl="1"/>
            <a:r>
              <a:rPr lang="en-US" dirty="0" smtClean="0"/>
              <a:t>High Bandwidth Sampling</a:t>
            </a:r>
          </a:p>
          <a:p>
            <a:pPr lvl="1"/>
            <a:r>
              <a:rPr lang="en-US" dirty="0" smtClean="0"/>
              <a:t>Laser wire for longitudinal profile</a:t>
            </a:r>
          </a:p>
          <a:p>
            <a:pPr lvl="2"/>
            <a:r>
              <a:rPr lang="en-US" dirty="0" smtClean="0"/>
              <a:t>SNS</a:t>
            </a:r>
          </a:p>
          <a:p>
            <a:pPr lvl="1"/>
            <a:r>
              <a:rPr lang="en-US" dirty="0" err="1"/>
              <a:t>p</a:t>
            </a:r>
            <a:r>
              <a:rPr lang="en-US" dirty="0" err="1" smtClean="0"/>
              <a:t>s</a:t>
            </a:r>
            <a:r>
              <a:rPr lang="en-US" dirty="0" smtClean="0"/>
              <a:t> sample/hold</a:t>
            </a:r>
          </a:p>
          <a:p>
            <a:pPr lvl="2"/>
            <a:r>
              <a:rPr lang="en-US" dirty="0" smtClean="0"/>
              <a:t>KIT</a:t>
            </a:r>
          </a:p>
          <a:p>
            <a:pPr lvl="1"/>
            <a:r>
              <a:rPr lang="en-US" dirty="0" smtClean="0"/>
              <a:t>Short optical pulse timing systems (OMO)</a:t>
            </a:r>
          </a:p>
          <a:p>
            <a:pPr lvl="2"/>
            <a:r>
              <a:rPr lang="en-US" dirty="0" smtClean="0"/>
              <a:t>PSI, DESY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Higher </a:t>
            </a:r>
            <a:r>
              <a:rPr lang="en-US" dirty="0" smtClean="0"/>
              <a:t>dynamic range</a:t>
            </a:r>
          </a:p>
          <a:p>
            <a:pPr lvl="1"/>
            <a:r>
              <a:rPr lang="en-US" dirty="0" smtClean="0"/>
              <a:t>Halo measurements far out on tails</a:t>
            </a:r>
          </a:p>
          <a:p>
            <a:pPr lvl="1"/>
            <a:r>
              <a:rPr lang="en-US" dirty="0" smtClean="0"/>
              <a:t>BPM resolutions over dynamic range</a:t>
            </a:r>
          </a:p>
          <a:p>
            <a:pPr lvl="1"/>
            <a:endParaRPr lang="en-US" dirty="0"/>
          </a:p>
          <a:p>
            <a:pPr marL="400050"/>
            <a:r>
              <a:rPr lang="en-US" dirty="0" smtClean="0"/>
              <a:t>More digital processing</a:t>
            </a:r>
          </a:p>
          <a:p>
            <a:pPr marL="800100" lvl="1"/>
            <a:r>
              <a:rPr lang="en-US" dirty="0" smtClean="0"/>
              <a:t>FPGAs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3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971925" cy="457200"/>
          </a:xfrm>
        </p:spPr>
        <p:txBody>
          <a:bodyPr/>
          <a:lstStyle/>
          <a:p>
            <a:r>
              <a:rPr lang="en-US" dirty="0" smtClean="0"/>
              <a:t>Proceedings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533400"/>
            <a:ext cx="4219576" cy="6115050"/>
          </a:xfrm>
        </p:spPr>
        <p:txBody>
          <a:bodyPr/>
          <a:lstStyle/>
          <a:p>
            <a:pPr marL="0" indent="0" algn="ctr">
              <a:buNone/>
            </a:pPr>
            <a:endParaRPr lang="en-US" sz="1600" b="1" dirty="0" smtClean="0"/>
          </a:p>
          <a:p>
            <a:r>
              <a:rPr lang="en-US" sz="1600" dirty="0" smtClean="0"/>
              <a:t>Papers:</a:t>
            </a:r>
            <a:endParaRPr lang="en-US" sz="1600" b="1" dirty="0"/>
          </a:p>
          <a:p>
            <a:pPr marL="0" indent="0" algn="ctr">
              <a:buNone/>
            </a:pPr>
            <a:endParaRPr lang="en-US" sz="1600" b="1" dirty="0" smtClean="0"/>
          </a:p>
          <a:p>
            <a:pPr marL="0" indent="0" algn="ctr">
              <a:buNone/>
            </a:pPr>
            <a:r>
              <a:rPr lang="en-US" sz="1600" b="1" dirty="0" smtClean="0"/>
              <a:t>Proceedings </a:t>
            </a:r>
            <a:r>
              <a:rPr lang="en-US" sz="1600" b="1" dirty="0"/>
              <a:t>of </a:t>
            </a:r>
            <a:r>
              <a:rPr lang="en-US" sz="1600" b="1" dirty="0" smtClean="0"/>
              <a:t>the 3rd </a:t>
            </a:r>
            <a:r>
              <a:rPr lang="en-US" sz="1600" b="1" dirty="0"/>
              <a:t>International Beam Instrumentation Conference</a:t>
            </a:r>
            <a:endParaRPr lang="en-US" sz="1600" dirty="0" smtClean="0"/>
          </a:p>
          <a:p>
            <a:pPr marL="0" indent="0">
              <a:buNone/>
            </a:pPr>
            <a:r>
              <a: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http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://accelconf.web.cern.ch/AccelConf/IBIC2014</a:t>
            </a:r>
            <a:r>
              <a: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/</a:t>
            </a:r>
            <a:r>
              <a: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http://accelconf.web.cern.ch/AccelConf/IBIC2014/ </a:t>
            </a:r>
          </a:p>
          <a:p>
            <a:pPr marL="0" indent="0">
              <a:buNone/>
            </a:pPr>
            <a:endParaRPr lang="en-US" sz="1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1600" dirty="0" smtClean="0"/>
              <a:t>Slides:</a:t>
            </a:r>
          </a:p>
          <a:p>
            <a:pPr marL="400050" lvl="1" indent="0">
              <a:buNone/>
            </a:pPr>
            <a:r>
              <a:rPr lang="en-US" sz="1500" dirty="0"/>
              <a:t>https://conf-slac.stanford.edu/ibic-2014/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205" y="28575"/>
            <a:ext cx="5028795" cy="6686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037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56935" cy="6858000"/>
          </a:xfrm>
        </p:spPr>
      </p:pic>
    </p:spTree>
    <p:extLst>
      <p:ext uri="{BB962C8B-B14F-4D97-AF65-F5344CB8AC3E}">
        <p14:creationId xmlns:p14="http://schemas.microsoft.com/office/powerpoint/2010/main" val="186065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0" y="14034"/>
            <a:ext cx="10253293" cy="684396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0" y="6429375"/>
            <a:ext cx="7905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95000"/>
                  </a:schemeClr>
                </a:solidFill>
              </a:rPr>
              <a:t>Dirk </a:t>
            </a:r>
            <a:r>
              <a:rPr lang="en-US" sz="800" dirty="0" err="1" smtClean="0">
                <a:solidFill>
                  <a:schemeClr val="bg1">
                    <a:lumMod val="95000"/>
                  </a:schemeClr>
                </a:solidFill>
              </a:rPr>
              <a:t>Nölle</a:t>
            </a:r>
            <a:endParaRPr lang="en-US" sz="8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29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450" y="0"/>
            <a:ext cx="10291088" cy="6858000"/>
          </a:xfrm>
        </p:spPr>
      </p:pic>
      <p:sp>
        <p:nvSpPr>
          <p:cNvPr id="5" name="TextBox 4"/>
          <p:cNvSpPr txBox="1"/>
          <p:nvPr/>
        </p:nvSpPr>
        <p:spPr>
          <a:xfrm>
            <a:off x="8124825" y="6419850"/>
            <a:ext cx="10191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Dirk </a:t>
            </a:r>
            <a:r>
              <a:rPr lang="en-US" sz="1100" b="1" dirty="0" err="1" smtClean="0">
                <a:solidFill>
                  <a:schemeClr val="tx2">
                    <a:lumMod val="75000"/>
                  </a:schemeClr>
                </a:solidFill>
              </a:rPr>
              <a:t>Nölle</a:t>
            </a:r>
            <a:endParaRPr lang="en-US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86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77450" cy="69986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924800" y="6422395"/>
            <a:ext cx="10191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tx2">
                    <a:lumMod val="75000"/>
                  </a:schemeClr>
                </a:solidFill>
              </a:rPr>
              <a:t>Dirk </a:t>
            </a:r>
            <a:r>
              <a:rPr lang="en-US" sz="1100" b="1" dirty="0" err="1" smtClean="0">
                <a:solidFill>
                  <a:schemeClr val="tx2">
                    <a:lumMod val="75000"/>
                  </a:schemeClr>
                </a:solidFill>
              </a:rPr>
              <a:t>Nölle</a:t>
            </a:r>
            <a:endParaRPr lang="en-US" sz="11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0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33351" y="0"/>
            <a:ext cx="1045633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877175" y="6289045"/>
            <a:ext cx="10191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tx2">
                    <a:lumMod val="50000"/>
                  </a:schemeClr>
                </a:solidFill>
              </a:rPr>
              <a:t>Dirk </a:t>
            </a:r>
            <a:r>
              <a:rPr lang="en-US" sz="1100" b="1" dirty="0" err="1" smtClean="0">
                <a:solidFill>
                  <a:schemeClr val="tx2">
                    <a:lumMod val="50000"/>
                  </a:schemeClr>
                </a:solidFill>
              </a:rPr>
              <a:t>Nölle</a:t>
            </a:r>
            <a:endParaRPr lang="en-US" sz="11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94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DOE Site Visit 2013-Hutton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nlcnew_4-99">
  <a:themeElements>
    <a:clrScheme name="nlcnew_4-99 2">
      <a:dk1>
        <a:srgbClr val="000000"/>
      </a:dk1>
      <a:lt1>
        <a:srgbClr val="FFFFFF"/>
      </a:lt1>
      <a:dk2>
        <a:srgbClr val="003366"/>
      </a:dk2>
      <a:lt2>
        <a:srgbClr val="5490A8"/>
      </a:lt2>
      <a:accent1>
        <a:srgbClr val="0099CC"/>
      </a:accent1>
      <a:accent2>
        <a:srgbClr val="3366CC"/>
      </a:accent2>
      <a:accent3>
        <a:srgbClr val="FFFFFF"/>
      </a:accent3>
      <a:accent4>
        <a:srgbClr val="000000"/>
      </a:accent4>
      <a:accent5>
        <a:srgbClr val="AACAE2"/>
      </a:accent5>
      <a:accent6>
        <a:srgbClr val="2D5CB9"/>
      </a:accent6>
      <a:hlink>
        <a:srgbClr val="99CCFF"/>
      </a:hlink>
      <a:folHlink>
        <a:srgbClr val="E1E1B7"/>
      </a:folHlink>
    </a:clrScheme>
    <a:fontScheme name="nlcnew_4-9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lcnew_4-99 1">
        <a:dk1>
          <a:srgbClr val="5490A8"/>
        </a:dk1>
        <a:lt1>
          <a:srgbClr val="DDDDDD"/>
        </a:lt1>
        <a:dk2>
          <a:srgbClr val="00172E"/>
        </a:dk2>
        <a:lt2>
          <a:srgbClr val="CCECFF"/>
        </a:lt2>
        <a:accent1>
          <a:srgbClr val="0099CC"/>
        </a:accent1>
        <a:accent2>
          <a:srgbClr val="3366CC"/>
        </a:accent2>
        <a:accent3>
          <a:srgbClr val="AAABAD"/>
        </a:accent3>
        <a:accent4>
          <a:srgbClr val="BDBDBD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cnew_4-99 2">
        <a:dk1>
          <a:srgbClr val="000000"/>
        </a:dk1>
        <a:lt1>
          <a:srgbClr val="FFFFFF"/>
        </a:lt1>
        <a:dk2>
          <a:srgbClr val="003366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cnew_4-99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cnew_4-99 4">
        <a:dk1>
          <a:srgbClr val="000000"/>
        </a:dk1>
        <a:lt1>
          <a:srgbClr val="FFFFFF"/>
        </a:lt1>
        <a:dk2>
          <a:srgbClr val="666633"/>
        </a:dk2>
        <a:lt2>
          <a:srgbClr val="908A6C"/>
        </a:lt2>
        <a:accent1>
          <a:srgbClr val="808000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C0C0AA"/>
        </a:accent5>
        <a:accent6>
          <a:srgbClr val="8A5C2D"/>
        </a:accent6>
        <a:hlink>
          <a:srgbClr val="CCCC00"/>
        </a:hlink>
        <a:folHlink>
          <a:srgbClr val="D6DE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cnew_4-99 5">
        <a:dk1>
          <a:srgbClr val="000000"/>
        </a:dk1>
        <a:lt1>
          <a:srgbClr val="FFFFFF"/>
        </a:lt1>
        <a:dk2>
          <a:srgbClr val="181848"/>
        </a:dk2>
        <a:lt2>
          <a:srgbClr val="656F97"/>
        </a:lt2>
        <a:accent1>
          <a:srgbClr val="6666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2D2D8A"/>
        </a:accent6>
        <a:hlink>
          <a:srgbClr val="9A9ABC"/>
        </a:hlink>
        <a:folHlink>
          <a:srgbClr val="D2B6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cnew_4-99 6">
        <a:dk1>
          <a:srgbClr val="CC0066"/>
        </a:dk1>
        <a:lt1>
          <a:srgbClr val="FFFFFF"/>
        </a:lt1>
        <a:dk2>
          <a:srgbClr val="000000"/>
        </a:dk2>
        <a:lt2>
          <a:srgbClr val="CC0099"/>
        </a:lt2>
        <a:accent1>
          <a:srgbClr val="FF9900"/>
        </a:accent1>
        <a:accent2>
          <a:srgbClr val="CC66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B95C00"/>
        </a:accent6>
        <a:hlink>
          <a:srgbClr val="0099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16454</TotalTime>
  <Words>680</Words>
  <Application>Microsoft Office PowerPoint</Application>
  <PresentationFormat>On-screen Show (4:3)</PresentationFormat>
  <Paragraphs>149</Paragraphs>
  <Slides>21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Office Theme</vt:lpstr>
      <vt:lpstr>1_DOE Site Visit 2013-Hutton</vt:lpstr>
      <vt:lpstr>nlcnew_4-99</vt:lpstr>
      <vt:lpstr>Worksheet</vt:lpstr>
      <vt:lpstr>IBIC 2014 Highlights</vt:lpstr>
      <vt:lpstr>Monterey, California</vt:lpstr>
      <vt:lpstr>Program</vt:lpstr>
      <vt:lpstr>181 Participants</vt:lpstr>
      <vt:lpstr>Talks</vt:lpstr>
      <vt:lpstr>TUTORIAL</vt:lpstr>
      <vt:lpstr>Tutorial - Mike Gruchalla Managing Electromagnetic Interference in Large Instrumentation Environments </vt:lpstr>
      <vt:lpstr>Tutorial: Managing Electromagnetic Interference in Large Instrumentation Environments Mike Gruchalla  </vt:lpstr>
      <vt:lpstr>Tutorial </vt:lpstr>
      <vt:lpstr>Tutorial – Thomas H. Lee </vt:lpstr>
      <vt:lpstr>PowerPoint Presentation</vt:lpstr>
      <vt:lpstr>Lab / Project Reports</vt:lpstr>
      <vt:lpstr>Lab / Project Reports (2)</vt:lpstr>
      <vt:lpstr>Lab / Project Reports (3)</vt:lpstr>
      <vt:lpstr>Highlights</vt:lpstr>
      <vt:lpstr>Proceedings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Terry Anderson</dc:creator>
  <cp:lastModifiedBy>SLAC</cp:lastModifiedBy>
  <cp:revision>150</cp:revision>
  <dcterms:created xsi:type="dcterms:W3CDTF">2014-08-29T21:36:54Z</dcterms:created>
  <dcterms:modified xsi:type="dcterms:W3CDTF">2015-09-10T20:42:26Z</dcterms:modified>
</cp:coreProperties>
</file>