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8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  <p:sldMasterId id="2147483686" r:id="rId4"/>
    <p:sldMasterId id="2147483698" r:id="rId5"/>
    <p:sldMasterId id="2147483710" r:id="rId6"/>
    <p:sldMasterId id="2147483722" r:id="rId7"/>
    <p:sldMasterId id="2147483746" r:id="rId8"/>
    <p:sldMasterId id="2147483770" r:id="rId9"/>
  </p:sldMasterIdLst>
  <p:notesMasterIdLst>
    <p:notesMasterId r:id="rId95"/>
  </p:notesMasterIdLst>
  <p:sldIdLst>
    <p:sldId id="256" r:id="rId10"/>
    <p:sldId id="434" r:id="rId11"/>
    <p:sldId id="258" r:id="rId12"/>
    <p:sldId id="322" r:id="rId13"/>
    <p:sldId id="259" r:id="rId14"/>
    <p:sldId id="260" r:id="rId15"/>
    <p:sldId id="435" r:id="rId16"/>
    <p:sldId id="263" r:id="rId17"/>
    <p:sldId id="264" r:id="rId18"/>
    <p:sldId id="265" r:id="rId19"/>
    <p:sldId id="267" r:id="rId20"/>
    <p:sldId id="268" r:id="rId21"/>
    <p:sldId id="270" r:id="rId22"/>
    <p:sldId id="273" r:id="rId23"/>
    <p:sldId id="274" r:id="rId24"/>
    <p:sldId id="275" r:id="rId25"/>
    <p:sldId id="276" r:id="rId26"/>
    <p:sldId id="278" r:id="rId27"/>
    <p:sldId id="279" r:id="rId28"/>
    <p:sldId id="280" r:id="rId29"/>
    <p:sldId id="281" r:id="rId30"/>
    <p:sldId id="283" r:id="rId31"/>
    <p:sldId id="437" r:id="rId32"/>
    <p:sldId id="285" r:id="rId33"/>
    <p:sldId id="286" r:id="rId34"/>
    <p:sldId id="287" r:id="rId35"/>
    <p:sldId id="288" r:id="rId36"/>
    <p:sldId id="289" r:id="rId37"/>
    <p:sldId id="438" r:id="rId38"/>
    <p:sldId id="292" r:id="rId39"/>
    <p:sldId id="293" r:id="rId40"/>
    <p:sldId id="294" r:id="rId41"/>
    <p:sldId id="295" r:id="rId42"/>
    <p:sldId id="439" r:id="rId43"/>
    <p:sldId id="329" r:id="rId44"/>
    <p:sldId id="336" r:id="rId45"/>
    <p:sldId id="335" r:id="rId46"/>
    <p:sldId id="337" r:id="rId47"/>
    <p:sldId id="372" r:id="rId48"/>
    <p:sldId id="370" r:id="rId49"/>
    <p:sldId id="340" r:id="rId50"/>
    <p:sldId id="341" r:id="rId51"/>
    <p:sldId id="342" r:id="rId52"/>
    <p:sldId id="343" r:id="rId53"/>
    <p:sldId id="344" r:id="rId54"/>
    <p:sldId id="345" r:id="rId55"/>
    <p:sldId id="346" r:id="rId56"/>
    <p:sldId id="348" r:id="rId57"/>
    <p:sldId id="349" r:id="rId58"/>
    <p:sldId id="350" r:id="rId59"/>
    <p:sldId id="354" r:id="rId60"/>
    <p:sldId id="355" r:id="rId61"/>
    <p:sldId id="356" r:id="rId62"/>
    <p:sldId id="357" r:id="rId63"/>
    <p:sldId id="358" r:id="rId64"/>
    <p:sldId id="359" r:id="rId65"/>
    <p:sldId id="360" r:id="rId66"/>
    <p:sldId id="361" r:id="rId67"/>
    <p:sldId id="363" r:id="rId68"/>
    <p:sldId id="440" r:id="rId69"/>
    <p:sldId id="374" r:id="rId70"/>
    <p:sldId id="375" r:id="rId71"/>
    <p:sldId id="441" r:id="rId72"/>
    <p:sldId id="417" r:id="rId73"/>
    <p:sldId id="427" r:id="rId74"/>
    <p:sldId id="380" r:id="rId75"/>
    <p:sldId id="436" r:id="rId76"/>
    <p:sldId id="381" r:id="rId77"/>
    <p:sldId id="382" r:id="rId78"/>
    <p:sldId id="383" r:id="rId79"/>
    <p:sldId id="384" r:id="rId80"/>
    <p:sldId id="385" r:id="rId81"/>
    <p:sldId id="419" r:id="rId82"/>
    <p:sldId id="420" r:id="rId83"/>
    <p:sldId id="421" r:id="rId84"/>
    <p:sldId id="422" r:id="rId85"/>
    <p:sldId id="428" r:id="rId86"/>
    <p:sldId id="429" r:id="rId87"/>
    <p:sldId id="430" r:id="rId88"/>
    <p:sldId id="431" r:id="rId89"/>
    <p:sldId id="432" r:id="rId90"/>
    <p:sldId id="423" r:id="rId91"/>
    <p:sldId id="424" r:id="rId92"/>
    <p:sldId id="425" r:id="rId93"/>
    <p:sldId id="433" r:id="rId9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2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76" Type="http://schemas.openxmlformats.org/officeDocument/2006/relationships/slide" Target="slides/slide67.xml"/><Relationship Id="rId84" Type="http://schemas.openxmlformats.org/officeDocument/2006/relationships/slide" Target="slides/slide75.xml"/><Relationship Id="rId89" Type="http://schemas.openxmlformats.org/officeDocument/2006/relationships/slide" Target="slides/slide80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92" Type="http://schemas.openxmlformats.org/officeDocument/2006/relationships/slide" Target="slides/slide8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87" Type="http://schemas.openxmlformats.org/officeDocument/2006/relationships/slide" Target="slides/slide78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90" Type="http://schemas.openxmlformats.org/officeDocument/2006/relationships/slide" Target="slides/slide81.xml"/><Relationship Id="rId95" Type="http://schemas.openxmlformats.org/officeDocument/2006/relationships/notesMaster" Target="notesMasters/notesMaster1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slide" Target="slides/slide6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slide" Target="slides/slide71.xml"/><Relationship Id="rId85" Type="http://schemas.openxmlformats.org/officeDocument/2006/relationships/slide" Target="slides/slide76.xml"/><Relationship Id="rId93" Type="http://schemas.openxmlformats.org/officeDocument/2006/relationships/slide" Target="slides/slide84.xml"/><Relationship Id="rId9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slide" Target="slides/slide74.xml"/><Relationship Id="rId88" Type="http://schemas.openxmlformats.org/officeDocument/2006/relationships/slide" Target="slides/slide79.xml"/><Relationship Id="rId91" Type="http://schemas.openxmlformats.org/officeDocument/2006/relationships/slide" Target="slides/slide82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slide" Target="slides/slide77.xml"/><Relationship Id="rId94" Type="http://schemas.openxmlformats.org/officeDocument/2006/relationships/slide" Target="slides/slide85.xml"/><Relationship Id="rId9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2.emf"/><Relationship Id="rId1" Type="http://schemas.openxmlformats.org/officeDocument/2006/relationships/image" Target="../media/image111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image" Target="../media/image119.emf"/><Relationship Id="rId1" Type="http://schemas.openxmlformats.org/officeDocument/2006/relationships/image" Target="../media/image118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2" Type="http://schemas.openxmlformats.org/officeDocument/2006/relationships/image" Target="../media/image126.emf"/><Relationship Id="rId1" Type="http://schemas.openxmlformats.org/officeDocument/2006/relationships/image" Target="../media/image125.emf"/><Relationship Id="rId5" Type="http://schemas.openxmlformats.org/officeDocument/2006/relationships/image" Target="../media/image129.emf"/><Relationship Id="rId4" Type="http://schemas.openxmlformats.org/officeDocument/2006/relationships/image" Target="../media/image128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emf"/><Relationship Id="rId1" Type="http://schemas.openxmlformats.org/officeDocument/2006/relationships/image" Target="../media/image13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1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8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F07A65-2502-4124-AD68-DF91B674ABD1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1C00E-3D75-4C1C-B05F-8AFC17859C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244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6758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6758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28B44B4-8CBC-4B77-9DC7-522B72EEC635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8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75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9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72446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686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686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9916EB0-7F24-437C-8A5C-B9B0E8802DE6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10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33236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7065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7066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5FAA282-8D75-42A1-8DC1-4EEFACF6D839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11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06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15802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7168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7168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9847908-9B7C-4BF9-9D91-2E00CF141F75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12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16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18324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7373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7373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55EDF03-9021-4897-A098-E13507EE0BA4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13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37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75862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7680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7680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0025F16-E6B8-4373-931C-FD348CA4C6AD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14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68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75953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7782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7782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E195C5A-67EE-45A1-95A4-AE7C1564D2B3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15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78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3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11124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7885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7885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7DCAA55-91AB-4B3A-A565-B0CB37CE3480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16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88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48527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7987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7987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2FD0F2D-A7F0-441A-8A81-1BDAE94EFC48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17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98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81216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8192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8192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DB49700-BB69-4596-BAB6-3D9530E0F1B8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18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79923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8294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8294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FC32263-FCC3-4D6A-B2F8-D7253AD4B54C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19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9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5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09387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8397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8397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842306A-2C07-4E07-89EC-1F8F0C5CDCB8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20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39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64527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8499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8499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17C87ED-0411-4B87-8B66-CDBC8DAF7FB9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21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49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835606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8704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8704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0836F1F-4839-4D46-A74D-B7EFF80A958B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22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70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939767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8909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8909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38FFF59-00D9-4111-988F-72FA75958824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24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90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787179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9011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9011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2499A0E-B1A5-4134-A3B0-C96C57E07CD4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25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01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272327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9113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9114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13C6924-39F9-480C-A556-2940B5EE5EFD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26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11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018946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9216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9216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500BB79-BCD0-4125-A9B9-4D429CC83838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27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21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549566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9318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9318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F1FCBF9-4BCB-44A2-AA1F-03B47C2C735C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28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31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9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603939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9625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9626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EB0F380-F0DA-482E-A3C8-53A120C507A1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30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62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227513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9728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9728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85874EF-9DA2-4260-862C-34437C56B6E9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31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72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814890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9830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9830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BD91D1D-0C4A-48C7-8389-26BE4E186B51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32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8309" name="Rectangle 7"/>
          <p:cNvSpPr txBox="1">
            <a:spLocks noGrp="1" noChangeArrowheads="1"/>
          </p:cNvSpPr>
          <p:nvPr/>
        </p:nvSpPr>
        <p:spPr bwMode="auto">
          <a:xfrm>
            <a:off x="3841750" y="9385300"/>
            <a:ext cx="29384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D11C90F3-DD18-4EAE-8282-AF112712B5B5}" type="slidenum">
              <a:rPr lang="en-US" altLang="en-US" sz="1200" smtClean="0">
                <a:solidFill>
                  <a:srgbClr val="000000"/>
                </a:solidFill>
                <a:latin typeface="Arial" panose="020B0604020202020204" pitchFamily="34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 sz="12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83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1363"/>
            <a:ext cx="6584950" cy="3705225"/>
          </a:xfrm>
          <a:ln/>
        </p:spPr>
      </p:sp>
      <p:sp>
        <p:nvSpPr>
          <p:cNvPr id="983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863" y="4694238"/>
            <a:ext cx="5426075" cy="4445000"/>
          </a:xfrm>
          <a:noFill/>
        </p:spPr>
        <p:txBody>
          <a:bodyPr lIns="91440" tIns="45720" rIns="91440" bIns="45720"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10439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9933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9933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ABD75B5-047F-46D8-917D-12E0C0F7DC7A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33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93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793840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BPM : Prinziple and Realization</a:t>
            </a:r>
          </a:p>
        </p:txBody>
      </p:sp>
      <p:sp>
        <p:nvSpPr>
          <p:cNvPr id="8601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Shoebox</a:t>
            </a:r>
          </a:p>
        </p:txBody>
      </p:sp>
      <p:sp>
        <p:nvSpPr>
          <p:cNvPr id="8602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19163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76AEC2B-DE47-47B2-8580-8F88693E152D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/>
              <a:t>67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60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573047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C2DEA600-3C2C-4F28-9A0C-4D06B1F43455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73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29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29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349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DBD0E70-DA07-4005-B0CA-83DA59C4695F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74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5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5787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FB07346-1738-4FEC-8CAE-14A32E440561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75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5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5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4953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01972373-37A4-45A6-9F01-2447AA7F9E37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/>
              <a:t>76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5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5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171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F00D-049C-4EA1-B673-B9C53F07CB47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Hermann </a:t>
            </a:r>
            <a:r>
              <a:rPr lang="en-GB" dirty="0" err="1" smtClean="0"/>
              <a:t>Schmickler</a:t>
            </a:r>
            <a:r>
              <a:rPr lang="en-GB" dirty="0" smtClean="0"/>
              <a:t>, IBIC2015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085F-98DE-4079-96DF-0DDCDDE3E5BE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40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F00D-049C-4EA1-B673-B9C53F07CB47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085F-98DE-4079-96DF-0DDCDDE3E5BE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8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44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F00D-049C-4EA1-B673-B9C53F07CB47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085F-98DE-4079-96DF-0DDCDDE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354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F00D-049C-4EA1-B673-B9C53F07CB47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085F-98DE-4079-96DF-0DDCDDE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517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F00D-049C-4EA1-B673-B9C53F07CB47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085F-98DE-4079-96DF-0DDCDDE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54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F00D-049C-4EA1-B673-B9C53F07CB47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085F-98DE-4079-96DF-0DDCDDE3E5BE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8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955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F00D-049C-4EA1-B673-B9C53F07CB47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085F-98DE-4079-96DF-0DDCDDE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874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F00D-049C-4EA1-B673-B9C53F07CB47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085F-98DE-4079-96DF-0DDCDDE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355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F00D-049C-4EA1-B673-B9C53F07CB47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085F-98DE-4079-96DF-0DDCDDE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253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F00D-049C-4EA1-B673-B9C53F07CB47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085F-98DE-4079-96DF-0DDCDDE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407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CF00D-049C-4EA1-B673-B9C53F07CB47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8085F-98DE-4079-96DF-0DDCDDE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10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22CD98-D382-4EF7-8695-C23D5CA86D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19339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72CC8-2122-47F9-9545-A3227F9026F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37644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586EC-C898-4DD1-AD50-7BA3DF0346E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901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A49675-4420-414F-8BEA-F775FB5B35B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3868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4B8A65-0F26-474E-AD37-D219B21233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7330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ABB647-A840-4FB8-A234-7A4FB62C5D2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3259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D29448-96BC-4040-9333-5CDE939228D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21782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9D16AB-0032-481A-BCF8-2B6F6BC4060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870874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BE5511-824C-4F0F-B7C2-742A5569EA0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64400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A1C10-C8E3-493C-94AD-0329DD81A3B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44822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709C17-AE5C-4050-B9E6-3A402298091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798872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53D9DC-D8BA-4057-9810-386AFE07836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80928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B49C8C-97E5-4D58-8F3F-77ED70A023A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277805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1744133" y="2667001"/>
            <a:ext cx="9550400" cy="1331913"/>
          </a:xfrm>
        </p:spPr>
        <p:txBody>
          <a:bodyPr anchorCtr="1"/>
          <a:lstStyle>
            <a:lvl1pPr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98" name="Rectangle 26"/>
          <p:cNvSpPr>
            <a:spLocks noGrp="1" noChangeArrowheads="1"/>
          </p:cNvSpPr>
          <p:nvPr>
            <p:ph type="subTitle" idx="1"/>
          </p:nvPr>
        </p:nvSpPr>
        <p:spPr>
          <a:xfrm>
            <a:off x="2250017" y="4343400"/>
            <a:ext cx="8534400" cy="1752600"/>
          </a:xfrm>
          <a:ln w="9525"/>
        </p:spPr>
        <p:txBody>
          <a:bodyPr/>
          <a:lstStyle>
            <a:lvl1pPr marL="0" indent="0" algn="ctr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26361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227" y="164576"/>
            <a:ext cx="8756340" cy="6290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527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8740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524000"/>
            <a:ext cx="5181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181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822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38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0128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5032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8022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3874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259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457200"/>
            <a:ext cx="264160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457200"/>
            <a:ext cx="772160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0840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11711517" y="444501"/>
            <a:ext cx="480483" cy="315277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invGray">
          <a:xfrm>
            <a:off x="0" y="0"/>
            <a:ext cx="12192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invGray">
          <a:xfrm>
            <a:off x="0" y="1163638"/>
            <a:ext cx="12192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invGray">
          <a:xfrm>
            <a:off x="0" y="292101"/>
            <a:ext cx="12192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hidden">
          <a:xfrm>
            <a:off x="0" y="2405064"/>
            <a:ext cx="12192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3302000" y="1522414"/>
            <a:ext cx="88900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invGray">
          <a:xfrm>
            <a:off x="0" y="3443289"/>
            <a:ext cx="12192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3552825"/>
            <a:ext cx="8316384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357386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Test</a:t>
            </a:r>
          </a:p>
        </p:txBody>
      </p:sp>
      <p:sp>
        <p:nvSpPr>
          <p:cNvPr id="357387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ftr" sz="quarter" idx="10"/>
          </p:nvPr>
        </p:nvSpPr>
        <p:spPr>
          <a:xfrm>
            <a:off x="3759200" y="6400800"/>
            <a:ext cx="4470400" cy="457200"/>
          </a:xfrm>
        </p:spPr>
        <p:txBody>
          <a:bodyPr/>
          <a:lstStyle>
            <a:lvl1pPr algn="ctr">
              <a:defRPr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r>
              <a:rPr lang="en-US"/>
              <a:t>CAS 2011 H.Schmickler (CERN-BE-BI) </a:t>
            </a:r>
          </a:p>
        </p:txBody>
      </p:sp>
      <p:sp>
        <p:nvSpPr>
          <p:cNvPr id="13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9652000" y="6400800"/>
            <a:ext cx="2540000" cy="457200"/>
          </a:xfrm>
        </p:spPr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fld id="{F3E637E4-865E-4104-81C5-36F19F5167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10227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CC00"/>
                </a:solidFill>
              </a:rPr>
              <a:t>CAS 2011 </a:t>
            </a:r>
            <a:r>
              <a:rPr lang="en-US" err="1">
                <a:solidFill>
                  <a:srgbClr val="FFCC00"/>
                </a:solidFill>
              </a:rPr>
              <a:t>H.Schmickler</a:t>
            </a:r>
            <a:r>
              <a:rPr lang="en-US">
                <a:solidFill>
                  <a:srgbClr val="FFCC00"/>
                </a:solidFill>
              </a:rPr>
              <a:t> (CERN-BE-BI)</a:t>
            </a:r>
          </a:p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3AFD78-E5EB-4B67-95C7-781848CA75E3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56293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CC00"/>
                </a:solidFill>
              </a:rPr>
              <a:t>CAS 2011 </a:t>
            </a:r>
            <a:r>
              <a:rPr lang="en-US" err="1">
                <a:solidFill>
                  <a:srgbClr val="FFCC00"/>
                </a:solidFill>
              </a:rPr>
              <a:t>H.Schmickler</a:t>
            </a:r>
            <a:r>
              <a:rPr lang="en-US">
                <a:solidFill>
                  <a:srgbClr val="FFCC00"/>
                </a:solidFill>
              </a:rPr>
              <a:t> (CERN-BE-BI)</a:t>
            </a:r>
          </a:p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7F9857-17BD-49B7-BB5A-6904A494FAA3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38882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0574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0574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765117" y="6569075"/>
            <a:ext cx="3426883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US" sz="240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CC00"/>
                </a:solidFill>
              </a:rPr>
              <a:t>CAS 2011 </a:t>
            </a:r>
            <a:r>
              <a:rPr lang="en-US" err="1">
                <a:solidFill>
                  <a:srgbClr val="FFCC00"/>
                </a:solidFill>
              </a:rPr>
              <a:t>H.Schmickler</a:t>
            </a:r>
            <a:r>
              <a:rPr lang="en-US">
                <a:solidFill>
                  <a:srgbClr val="FFCC00"/>
                </a:solidFill>
              </a:rPr>
              <a:t> (CERN-BE-BI)</a:t>
            </a:r>
          </a:p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33B0E0-44C1-41E8-B00D-E83CA8144964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362115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CC00"/>
                </a:solidFill>
              </a:rPr>
              <a:t>CAS 2011 </a:t>
            </a:r>
            <a:r>
              <a:rPr lang="en-US" err="1">
                <a:solidFill>
                  <a:srgbClr val="FFCC00"/>
                </a:solidFill>
              </a:rPr>
              <a:t>H.Schmickler</a:t>
            </a:r>
            <a:r>
              <a:rPr lang="en-US">
                <a:solidFill>
                  <a:srgbClr val="FFCC00"/>
                </a:solidFill>
              </a:rPr>
              <a:t> (CERN-BE-BI)</a:t>
            </a:r>
          </a:p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EC71C9-4F7A-4852-B72C-B0D82294645A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2614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CC00"/>
                </a:solidFill>
              </a:rPr>
              <a:t>CAS 2011 </a:t>
            </a:r>
            <a:r>
              <a:rPr lang="en-US" err="1">
                <a:solidFill>
                  <a:srgbClr val="FFCC00"/>
                </a:solidFill>
              </a:rPr>
              <a:t>H.Schmickler</a:t>
            </a:r>
            <a:r>
              <a:rPr lang="en-US">
                <a:solidFill>
                  <a:srgbClr val="FFCC00"/>
                </a:solidFill>
              </a:rPr>
              <a:t> (CERN-BE-BI)</a:t>
            </a:r>
          </a:p>
          <a:p>
            <a:pPr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88A75F-6360-48C4-A619-A96FBD699033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252145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765117" y="6569075"/>
            <a:ext cx="3426883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US" sz="240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CC00"/>
                </a:solidFill>
              </a:rPr>
              <a:t>CAS 2011 H.Schmickler (CERN-BE-BI)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AB995-E2AC-41A9-B6C4-41C953AB9BB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726067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765117" y="6569075"/>
            <a:ext cx="3426883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US" sz="240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CC00"/>
                </a:solidFill>
              </a:rPr>
              <a:t>CAS 2011 H.Schmickler (CERN-BE-BI)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729B3F-2864-4A32-A3F4-4045CD91593F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903594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765117" y="6569075"/>
            <a:ext cx="3426883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US" sz="240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CC00"/>
                </a:solidFill>
              </a:rPr>
              <a:t>CAS 2011 H.Schmickler (CERN-BE-BI)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CBFF6-4D63-4B86-9A7F-6BCA95EE5978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350595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65117" y="6569075"/>
            <a:ext cx="3426883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US" sz="240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CC00"/>
                </a:solidFill>
              </a:rPr>
              <a:t>CAS 2011 H.Schmickler (CERN-BE-BI)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ED3CDF-0B88-4E4E-892A-62644B8CA576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70309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0734" y="203200"/>
            <a:ext cx="2637367" cy="5969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03200"/>
            <a:ext cx="7713133" cy="5969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65117" y="6569075"/>
            <a:ext cx="3426883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US" sz="240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CC00"/>
                </a:solidFill>
              </a:rPr>
              <a:t>CAS 2011 H.Schmickler (CERN-BE-BI)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413EB0-5FEA-43BE-8D3B-CD1797CB3A0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0300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BA0D-1803-4A94-8DE5-6EAD268EA5C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7346-EB87-42B6-8C13-A789459F834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4087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BA0D-1803-4A94-8DE5-6EAD268EA5C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7346-EB87-42B6-8C13-A789459F834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5972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BA0D-1803-4A94-8DE5-6EAD268EA5C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7346-EB87-42B6-8C13-A789459F834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8740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BA0D-1803-4A94-8DE5-6EAD268EA5C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7346-EB87-42B6-8C13-A789459F834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8189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BA0D-1803-4A94-8DE5-6EAD268EA5C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7346-EB87-42B6-8C13-A789459F834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5537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BA0D-1803-4A94-8DE5-6EAD268EA5C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7346-EB87-42B6-8C13-A789459F834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0883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BA0D-1803-4A94-8DE5-6EAD268EA5C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7346-EB87-42B6-8C13-A789459F834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7806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BA0D-1803-4A94-8DE5-6EAD268EA5C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7346-EB87-42B6-8C13-A789459F834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8215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BA0D-1803-4A94-8DE5-6EAD268EA5C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7346-EB87-42B6-8C13-A789459F834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9823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BA0D-1803-4A94-8DE5-6EAD268EA5C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7346-EB87-42B6-8C13-A789459F834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4654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BA0D-1803-4A94-8DE5-6EAD268EA5C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F7346-EB87-42B6-8C13-A789459F834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499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d 36in H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1" y="6629400"/>
            <a:ext cx="12187767" cy="0"/>
          </a:xfrm>
          <a:prstGeom prst="line">
            <a:avLst/>
          </a:prstGeom>
          <a:noFill/>
          <a:ln w="38100">
            <a:solidFill>
              <a:srgbClr val="B31B1B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" y="280544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12800" y="1066800"/>
            <a:ext cx="10363200" cy="1143000"/>
          </a:xfrm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rgbClr val="DDDDC8"/>
                    </a:gs>
                    <a:gs pos="100000">
                      <a:srgbClr val="B31B1B">
                        <a:alpha val="5000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</a:extLst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352800"/>
            <a:ext cx="8534400" cy="22860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B4002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588597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D4170D-4389-4421-AE0C-6AD9D246090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4798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5FA928-6A2F-42E4-A2EF-C518D9947A9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24256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38200"/>
            <a:ext cx="59944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38200"/>
            <a:ext cx="59944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32639-51B1-4794-BD63-685CDDC968A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2871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3BDB28-5623-40AF-8CC8-D5F741BB73C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85343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7613A5-911C-4DDB-AFFC-704D939961A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1747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EF7627-23F3-4E28-8BD3-4555DDF7DDB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0716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AB96D7-53F9-43BD-BEC0-BCED2A03353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8039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7C4ED7-5E3F-4A25-963F-D895EF89B43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5190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A727CA-5725-444F-8283-3B8DDB524B9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28705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152400"/>
            <a:ext cx="304800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52400"/>
            <a:ext cx="894080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224A47-4DA0-4D07-80ED-3473EA3332B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885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70A3-A80A-954F-B44F-BFE0FB0783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BE0D-A436-314B-91CD-259FD5E79E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834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70A3-A80A-954F-B44F-BFE0FB0783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BE0D-A436-314B-91CD-259FD5E79E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9071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70A3-A80A-954F-B44F-BFE0FB0783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BE0D-A436-314B-91CD-259FD5E79E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585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70A3-A80A-954F-B44F-BFE0FB0783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BE0D-A436-314B-91CD-259FD5E79E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0102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70A3-A80A-954F-B44F-BFE0FB0783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BE0D-A436-314B-91CD-259FD5E79E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1471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70A3-A80A-954F-B44F-BFE0FB0783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BE0D-A436-314B-91CD-259FD5E79E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1211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70A3-A80A-954F-B44F-BFE0FB0783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BE0D-A436-314B-91CD-259FD5E79E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76409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70A3-A80A-954F-B44F-BFE0FB0783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BE0D-A436-314B-91CD-259FD5E79E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0871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70A3-A80A-954F-B44F-BFE0FB0783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BE0D-A436-314B-91CD-259FD5E79E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938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70A3-A80A-954F-B44F-BFE0FB0783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BE0D-A436-314B-91CD-259FD5E79E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93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70A3-A80A-954F-B44F-BFE0FB0783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BE0D-A436-314B-91CD-259FD5E79E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29474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/>
          </p:cNvSpPr>
          <p:nvPr>
            <p:ph type="ctrTitle"/>
          </p:nvPr>
        </p:nvSpPr>
        <p:spPr>
          <a:xfrm>
            <a:off x="304800" y="4114800"/>
            <a:ext cx="9652000" cy="533400"/>
          </a:xfrm>
          <a:prstGeom prst="rect">
            <a:avLst/>
          </a:prstGeom>
          <a:noFill/>
        </p:spPr>
        <p:txBody>
          <a:bodyPr vert="horz"/>
          <a:lstStyle>
            <a:lvl1pPr algn="l" eaLnBrk="1" latinLnBrk="0" hangingPunct="1">
              <a:defRPr kumimoji="0"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pPr eaLnBrk="1" latinLnBrk="1" hangingPunct="1"/>
            <a:r>
              <a:rPr lang="en-US" dirty="0" smtClean="0"/>
              <a:t>Click to edit Master title style</a:t>
            </a:r>
            <a:endParaRPr/>
          </a:p>
        </p:txBody>
      </p:sp>
      <p:sp>
        <p:nvSpPr>
          <p:cNvPr id="9" name="Rectangle 3"/>
          <p:cNvSpPr>
            <a:spLocks noGrp="1"/>
          </p:cNvSpPr>
          <p:nvPr>
            <p:ph type="subTitle" idx="1" hasCustomPrompt="1"/>
          </p:nvPr>
        </p:nvSpPr>
        <p:spPr>
          <a:xfrm>
            <a:off x="304800" y="4706112"/>
            <a:ext cx="9245600" cy="2286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eaLnBrk="1" latinLnBrk="0" hangingPunct="1">
              <a:buNone/>
              <a:defRPr kumimoji="0"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r>
              <a:rPr kumimoji="0" lang="en-US" dirty="0" smtClean="0"/>
              <a:t>Click to add author information</a:t>
            </a:r>
            <a:endParaRPr kumimoji="0" lang="en-US" dirty="0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1"/>
          </p:nvPr>
        </p:nvSpPr>
        <p:spPr>
          <a:xfrm>
            <a:off x="8636000" y="6477000"/>
            <a:ext cx="1361440" cy="304800"/>
          </a:xfrm>
          <a:prstGeom prst="rect">
            <a:avLst/>
          </a:prstGeom>
        </p:spPr>
        <p:txBody>
          <a:bodyPr anchor="ctr"/>
          <a:lstStyle>
            <a:extLst/>
          </a:lstStyle>
          <a:p>
            <a:pPr algn="r"/>
            <a:fld id="{256D3EEF-DE4E-429D-8EC4-DDC531AFF587}" type="slidenum">
              <a:rPr lang="en-US" sz="1000" smtClean="0">
                <a:solidFill>
                  <a:prstClr val="black"/>
                </a:solidFill>
              </a:rPr>
              <a:pPr algn="r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2"/>
          </p:nvPr>
        </p:nvSpPr>
        <p:spPr>
          <a:xfrm>
            <a:off x="3606800" y="6477000"/>
            <a:ext cx="4978400" cy="30480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Date Placeholder 9"/>
          <p:cNvSpPr>
            <a:spLocks noGrp="1"/>
          </p:cNvSpPr>
          <p:nvPr>
            <p:ph type="dt" sz="half" idx="10"/>
          </p:nvPr>
        </p:nvSpPr>
        <p:spPr>
          <a:xfrm>
            <a:off x="304800" y="6477000"/>
            <a:ext cx="2133600" cy="304800"/>
          </a:xfrm>
          <a:prstGeom prst="rect">
            <a:avLst/>
          </a:prstGeom>
        </p:spPr>
        <p:txBody>
          <a:bodyPr anchor="ctr"/>
          <a:lstStyle>
            <a:lvl1pPr algn="l" eaLnBrk="1" latinLnBrk="0" hangingPunct="1">
              <a:defRPr kumimoji="0">
                <a:solidFill>
                  <a:srgbClr val="A0A0A0"/>
                </a:solidFill>
              </a:defRPr>
            </a:lvl1pPr>
            <a:extLst/>
          </a:lstStyle>
          <a:p>
            <a:fld id="{114AA273-C1D5-4F4C-8AC3-92B9ECA81984}" type="datetime1">
              <a:rPr lang="en-US" smtClean="0"/>
              <a:pPr/>
              <a:t>9/16/2015</a:t>
            </a:fld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4645880"/>
            <a:ext cx="12192000" cy="27432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sz="1800" dirty="0">
              <a:solidFill>
                <a:prstClr val="black"/>
              </a:solidFill>
            </a:endParaRPr>
          </a:p>
        </p:txBody>
      </p:sp>
      <p:pic>
        <p:nvPicPr>
          <p:cNvPr id="16" name="Picture 2" descr="banner-ble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8981"/>
            <a:ext cx="12192000" cy="866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5610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76200"/>
            <a:ext cx="10572693" cy="487362"/>
          </a:xfrm>
          <a:prstGeom prst="rect">
            <a:avLst/>
          </a:prstGeom>
        </p:spPr>
        <p:txBody>
          <a:bodyPr vert="horz"/>
          <a:lstStyle>
            <a:lvl1pPr algn="r">
              <a:defRPr sz="2400" b="1" cap="small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995" y="882032"/>
            <a:ext cx="10605960" cy="5559228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Trebuchet MS" pitchFamily="34" charset="0"/>
              </a:defRPr>
            </a:lvl1pPr>
            <a:lvl2pPr>
              <a:defRPr sz="1600">
                <a:latin typeface="Trebuchet MS" pitchFamily="34" charset="0"/>
              </a:defRPr>
            </a:lvl2pPr>
            <a:lvl3pPr>
              <a:defRPr sz="1400">
                <a:latin typeface="Trebuchet MS" pitchFamily="34" charset="0"/>
              </a:defRPr>
            </a:lvl3pPr>
            <a:lvl4pPr>
              <a:defRPr sz="1200">
                <a:latin typeface="Trebuchet MS" pitchFamily="34" charset="0"/>
              </a:defRPr>
            </a:lvl4pPr>
            <a:lvl5pPr>
              <a:defRPr sz="12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93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492876"/>
            <a:ext cx="2844800" cy="365125"/>
          </a:xfrm>
          <a:prstGeom prst="rect">
            <a:avLst/>
          </a:prstGeom>
        </p:spPr>
        <p:txBody>
          <a:bodyPr anchor="ctr"/>
          <a:lstStyle/>
          <a:p>
            <a:fld id="{0A5E5CAB-EDA0-9C4B-89D0-6343EFD44E24}" type="datetime1">
              <a:rPr lang="en-US" smtClean="0">
                <a:solidFill>
                  <a:prstClr val="black"/>
                </a:solidFill>
              </a:rPr>
              <a:pPr/>
              <a:t>9/16/2015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492876"/>
            <a:ext cx="5588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60000" y="6492876"/>
            <a:ext cx="1117600" cy="365125"/>
          </a:xfrm>
          <a:prstGeom prst="rect">
            <a:avLst/>
          </a:prstGeom>
        </p:spPr>
        <p:txBody>
          <a:bodyPr/>
          <a:lstStyle/>
          <a:p>
            <a:fld id="{D47C1A7F-90AD-456E-8054-20B867E8D6F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864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492876"/>
            <a:ext cx="2844800" cy="365125"/>
          </a:xfrm>
          <a:prstGeom prst="rect">
            <a:avLst/>
          </a:prstGeom>
        </p:spPr>
        <p:txBody>
          <a:bodyPr anchor="ctr"/>
          <a:lstStyle/>
          <a:p>
            <a:fld id="{48F22330-1F2E-404C-98F1-0FA63854D42D}" type="datetime1">
              <a:rPr lang="en-US" smtClean="0">
                <a:solidFill>
                  <a:prstClr val="black"/>
                </a:solidFill>
              </a:rPr>
              <a:pPr/>
              <a:t>9/16/2015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492876"/>
            <a:ext cx="5588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60000" y="6492876"/>
            <a:ext cx="1117600" cy="365125"/>
          </a:xfrm>
          <a:prstGeom prst="rect">
            <a:avLst/>
          </a:prstGeom>
        </p:spPr>
        <p:txBody>
          <a:bodyPr/>
          <a:lstStyle/>
          <a:p>
            <a:fld id="{D47C1A7F-90AD-456E-8054-20B867E8D6F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38668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492876"/>
            <a:ext cx="2844800" cy="365125"/>
          </a:xfrm>
          <a:prstGeom prst="rect">
            <a:avLst/>
          </a:prstGeom>
        </p:spPr>
        <p:txBody>
          <a:bodyPr anchor="ctr"/>
          <a:lstStyle/>
          <a:p>
            <a:fld id="{C368EC3C-C65F-1142-A077-DB4120AD0149}" type="datetime1">
              <a:rPr lang="en-US" smtClean="0">
                <a:solidFill>
                  <a:prstClr val="black"/>
                </a:solidFill>
              </a:rPr>
              <a:pPr/>
              <a:t>9/16/2015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492876"/>
            <a:ext cx="5588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60000" y="6492876"/>
            <a:ext cx="1117600" cy="365125"/>
          </a:xfrm>
          <a:prstGeom prst="rect">
            <a:avLst/>
          </a:prstGeom>
        </p:spPr>
        <p:txBody>
          <a:bodyPr/>
          <a:lstStyle/>
          <a:p>
            <a:fld id="{D47C1A7F-90AD-456E-8054-20B867E8D6F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3916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492876"/>
            <a:ext cx="2844800" cy="365125"/>
          </a:xfrm>
          <a:prstGeom prst="rect">
            <a:avLst/>
          </a:prstGeom>
        </p:spPr>
        <p:txBody>
          <a:bodyPr anchor="ctr"/>
          <a:lstStyle/>
          <a:p>
            <a:fld id="{D2BC8177-B712-0849-B155-BE39D18BC01C}" type="datetime1">
              <a:rPr lang="en-US" smtClean="0">
                <a:solidFill>
                  <a:prstClr val="black"/>
                </a:solidFill>
              </a:rPr>
              <a:pPr/>
              <a:t>9/16/2015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60000" y="6492876"/>
            <a:ext cx="1117600" cy="365125"/>
          </a:xfrm>
          <a:prstGeom prst="rect">
            <a:avLst/>
          </a:prstGeom>
        </p:spPr>
        <p:txBody>
          <a:bodyPr/>
          <a:lstStyle/>
          <a:p>
            <a:fld id="{D47C1A7F-90AD-456E-8054-20B867E8D6F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7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492876"/>
            <a:ext cx="2844800" cy="365125"/>
          </a:xfrm>
          <a:prstGeom prst="rect">
            <a:avLst/>
          </a:prstGeom>
        </p:spPr>
        <p:txBody>
          <a:bodyPr anchor="ctr"/>
          <a:lstStyle/>
          <a:p>
            <a:fld id="{F12086DB-98F4-7741-A4FF-405572F70567}" type="datetime1">
              <a:rPr lang="en-US" smtClean="0">
                <a:solidFill>
                  <a:prstClr val="black"/>
                </a:solidFill>
              </a:rPr>
              <a:pPr/>
              <a:t>9/16/2015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492876"/>
            <a:ext cx="5588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60000" y="6492876"/>
            <a:ext cx="1117600" cy="365125"/>
          </a:xfrm>
          <a:prstGeom prst="rect">
            <a:avLst/>
          </a:prstGeom>
        </p:spPr>
        <p:txBody>
          <a:bodyPr/>
          <a:lstStyle/>
          <a:p>
            <a:fld id="{D47C1A7F-90AD-456E-8054-20B867E8D6F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575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492876"/>
            <a:ext cx="2844800" cy="365125"/>
          </a:xfrm>
          <a:prstGeom prst="rect">
            <a:avLst/>
          </a:prstGeom>
        </p:spPr>
        <p:txBody>
          <a:bodyPr anchor="ctr"/>
          <a:lstStyle/>
          <a:p>
            <a:fld id="{4EB137D1-D3D9-584C-AA10-7625C2851643}" type="datetime1">
              <a:rPr lang="en-US" smtClean="0">
                <a:solidFill>
                  <a:prstClr val="black"/>
                </a:solidFill>
              </a:rPr>
              <a:pPr/>
              <a:t>9/16/2015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492876"/>
            <a:ext cx="5588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60000" y="6492876"/>
            <a:ext cx="1117600" cy="365125"/>
          </a:xfrm>
          <a:prstGeom prst="rect">
            <a:avLst/>
          </a:prstGeom>
        </p:spPr>
        <p:txBody>
          <a:bodyPr/>
          <a:lstStyle/>
          <a:p>
            <a:fld id="{D47C1A7F-90AD-456E-8054-20B867E8D6F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70291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492876"/>
            <a:ext cx="2844800" cy="365125"/>
          </a:xfrm>
          <a:prstGeom prst="rect">
            <a:avLst/>
          </a:prstGeom>
        </p:spPr>
        <p:txBody>
          <a:bodyPr anchor="ctr"/>
          <a:lstStyle/>
          <a:p>
            <a:fld id="{4B296766-28C9-B44C-AE49-9E1B382A66B1}" type="datetime1">
              <a:rPr lang="en-US" smtClean="0">
                <a:solidFill>
                  <a:prstClr val="black"/>
                </a:solidFill>
              </a:rPr>
              <a:pPr/>
              <a:t>9/16/2015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492876"/>
            <a:ext cx="5588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60000" y="6492876"/>
            <a:ext cx="1117600" cy="365125"/>
          </a:xfrm>
          <a:prstGeom prst="rect">
            <a:avLst/>
          </a:prstGeom>
        </p:spPr>
        <p:txBody>
          <a:bodyPr/>
          <a:lstStyle/>
          <a:p>
            <a:fld id="{D47C1A7F-90AD-456E-8054-20B867E8D6F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3075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492876"/>
            <a:ext cx="2844800" cy="365125"/>
          </a:xfrm>
          <a:prstGeom prst="rect">
            <a:avLst/>
          </a:prstGeom>
        </p:spPr>
        <p:txBody>
          <a:bodyPr anchor="ctr"/>
          <a:lstStyle/>
          <a:p>
            <a:fld id="{112EA685-23AE-6445-BD02-70C7160599FC}" type="datetime1">
              <a:rPr lang="en-US" smtClean="0">
                <a:solidFill>
                  <a:prstClr val="black"/>
                </a:solidFill>
              </a:rPr>
              <a:pPr/>
              <a:t>9/16/2015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492876"/>
            <a:ext cx="5588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60000" y="6492876"/>
            <a:ext cx="1117600" cy="365125"/>
          </a:xfrm>
          <a:prstGeom prst="rect">
            <a:avLst/>
          </a:prstGeom>
        </p:spPr>
        <p:txBody>
          <a:bodyPr/>
          <a:lstStyle/>
          <a:p>
            <a:fld id="{D47C1A7F-90AD-456E-8054-20B867E8D6F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05041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492876"/>
            <a:ext cx="2844800" cy="365125"/>
          </a:xfrm>
          <a:prstGeom prst="rect">
            <a:avLst/>
          </a:prstGeom>
        </p:spPr>
        <p:txBody>
          <a:bodyPr anchor="ctr"/>
          <a:lstStyle/>
          <a:p>
            <a:fld id="{A1178B76-4D00-064C-B2B6-21E1BB6E7F5A}" type="datetime1">
              <a:rPr lang="en-US" smtClean="0">
                <a:solidFill>
                  <a:prstClr val="black"/>
                </a:solidFill>
              </a:rPr>
              <a:pPr/>
              <a:t>9/16/2015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492876"/>
            <a:ext cx="55880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60000" y="6492876"/>
            <a:ext cx="1117600" cy="365125"/>
          </a:xfrm>
          <a:prstGeom prst="rect">
            <a:avLst/>
          </a:prstGeom>
        </p:spPr>
        <p:txBody>
          <a:bodyPr/>
          <a:lstStyle/>
          <a:p>
            <a:fld id="{D47C1A7F-90AD-456E-8054-20B867E8D6F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69525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pmlogo.g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74917" y="0"/>
            <a:ext cx="121708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lhclogo.prev.eps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124883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274638"/>
            <a:ext cx="9448800" cy="71596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 rot="16200000">
            <a:off x="-419100" y="5829300"/>
            <a:ext cx="1447800" cy="609600"/>
          </a:xfrm>
          <a:prstGeom prst="rect">
            <a:avLst/>
          </a:prstGeom>
        </p:spPr>
        <p:txBody>
          <a:bodyPr/>
          <a:lstStyle>
            <a:lvl1pPr>
              <a:defRPr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01.09.2014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 rot="16200000">
            <a:off x="-1905000" y="2895600"/>
            <a:ext cx="4419600" cy="609600"/>
          </a:xfrm>
          <a:prstGeom prst="rect">
            <a:avLst/>
          </a:prstGeom>
        </p:spPr>
        <p:txBody>
          <a:bodyPr/>
          <a:lstStyle>
            <a:lvl1pPr>
              <a:defRPr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de-DE">
                <a:solidFill>
                  <a:srgbClr val="000000"/>
                </a:solidFill>
              </a:rPr>
              <a:t>LHC Status / CEA-Saclay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515600" y="6400801"/>
            <a:ext cx="1219200" cy="3206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242F16B-63E4-4D15-90A6-73E0C1B4E6A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87724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197600" y="990600"/>
            <a:ext cx="5689600" cy="525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871200" cy="7159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6" name="Text Placeholder 4"/>
          <p:cNvSpPr>
            <a:spLocks noGrp="1"/>
          </p:cNvSpPr>
          <p:nvPr>
            <p:ph type="body" sz="half" idx="10"/>
          </p:nvPr>
        </p:nvSpPr>
        <p:spPr>
          <a:xfrm>
            <a:off x="203200" y="990600"/>
            <a:ext cx="5689600" cy="525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9658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1"/>
            <a:ext cx="2844800" cy="2606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</a:lstStyle>
          <a:p>
            <a:fld id="{80312B61-8FBB-43B8-A6DD-B3B75C37806A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7328" y="6505600"/>
            <a:ext cx="5952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 smtClean="0">
                <a:solidFill>
                  <a:srgbClr val="000000"/>
                </a:solidFill>
                <a:latin typeface="Constantia" pitchFamily="18" charset="0"/>
              </a:rPr>
              <a:t>H. Damerau, A. Findlay, S. Hancock, CMAC 16/08/2012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0934" y="1255060"/>
            <a:ext cx="11684045" cy="47456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0" name="Picture 9" descr="logo-presentation-small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651" y="6167827"/>
            <a:ext cx="719328" cy="533400"/>
          </a:xfrm>
          <a:prstGeom prst="rect">
            <a:avLst/>
          </a:prstGeom>
        </p:spPr>
      </p:pic>
      <p:pic>
        <p:nvPicPr>
          <p:cNvPr id="11" name="Picture 10" descr="liu_ppt-03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23" y="274639"/>
            <a:ext cx="737212" cy="66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30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1"/>
            <a:ext cx="2844800" cy="2606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</a:lstStyle>
          <a:p>
            <a:fld id="{80312B61-8FBB-43B8-A6DD-B3B75C37806A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7328" y="6505600"/>
            <a:ext cx="5952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 smtClean="0">
                <a:solidFill>
                  <a:srgbClr val="000000"/>
                </a:solidFill>
                <a:latin typeface="Constantia" pitchFamily="18" charset="0"/>
              </a:rPr>
              <a:t>H. Damerau, A. Findlay, S. Hancock, CMAC 16/08/2012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0934" y="1255060"/>
            <a:ext cx="11684045" cy="47456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0" name="Picture 9" descr="logo-presentation-small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651" y="6167827"/>
            <a:ext cx="719328" cy="533400"/>
          </a:xfrm>
          <a:prstGeom prst="rect">
            <a:avLst/>
          </a:prstGeom>
        </p:spPr>
      </p:pic>
      <p:pic>
        <p:nvPicPr>
          <p:cNvPr id="11" name="Picture 10" descr="liu_ppt-03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23" y="274639"/>
            <a:ext cx="737212" cy="66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256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0" y="877824"/>
            <a:ext cx="12192000" cy="148260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4" name="Title 13"/>
          <p:cNvSpPr>
            <a:spLocks noGrp="1"/>
          </p:cNvSpPr>
          <p:nvPr>
            <p:ph type="title" hasCustomPrompt="1"/>
          </p:nvPr>
        </p:nvSpPr>
        <p:spPr>
          <a:xfrm>
            <a:off x="1346791" y="93477"/>
            <a:ext cx="9498419" cy="68048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  <a:gs pos="72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anchor="ctr"/>
          <a:lstStyle>
            <a:lvl1pPr>
              <a:defRPr sz="3200" b="1">
                <a:solidFill>
                  <a:schemeClr val="tx2"/>
                </a:solidFill>
                <a:latin typeface="Cambria" pitchFamily="18" charset="0"/>
              </a:defRPr>
            </a:lvl1pPr>
          </a:lstStyle>
          <a:p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2880" y="1051560"/>
            <a:ext cx="11826240" cy="5212080"/>
          </a:xfrm>
          <a:prstGeom prst="rect">
            <a:avLst/>
          </a:prstGeom>
        </p:spPr>
        <p:txBody>
          <a:bodyPr/>
          <a:lstStyle>
            <a:lvl1pPr>
              <a:tabLst>
                <a:tab pos="693738" algn="l"/>
              </a:tabLst>
              <a:defRPr sz="2800"/>
            </a:lvl1pPr>
            <a:lvl2pPr>
              <a:defRPr sz="2000"/>
            </a:lvl2pPr>
            <a:lvl3pPr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169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1"/>
            <a:ext cx="2844800" cy="2606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</a:lstStyle>
          <a:p>
            <a:fld id="{80312B61-8FBB-43B8-A6DD-B3B75C37806A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7328" y="6505600"/>
            <a:ext cx="59526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dirty="0" smtClean="0">
                <a:solidFill>
                  <a:srgbClr val="000000"/>
                </a:solidFill>
                <a:latin typeface="Constantia" pitchFamily="18" charset="0"/>
              </a:rPr>
              <a:t>H. Damerau, A. Findlay, S. Hancock, CMAC 16/08/2012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70934" y="1255060"/>
            <a:ext cx="11684045" cy="47456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0" name="Picture 9" descr="logo-presentation-small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651" y="6167827"/>
            <a:ext cx="719328" cy="533400"/>
          </a:xfrm>
          <a:prstGeom prst="rect">
            <a:avLst/>
          </a:prstGeom>
        </p:spPr>
      </p:pic>
      <p:pic>
        <p:nvPicPr>
          <p:cNvPr id="11" name="Picture 10" descr="liu_ppt-03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23" y="274639"/>
            <a:ext cx="737212" cy="66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021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8919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82080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041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8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8478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/>
          <p:nvPr userDrawn="1"/>
        </p:nvSpPr>
        <p:spPr bwMode="auto">
          <a:xfrm>
            <a:off x="0" y="877824"/>
            <a:ext cx="12192000" cy="148260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2880" y="1051560"/>
            <a:ext cx="11826240" cy="5212080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2400"/>
            </a:lvl1pPr>
            <a:lvl2pPr marL="914400" indent="-457200">
              <a:buFont typeface="Arial" pitchFamily="34" charset="0"/>
              <a:buChar char="•"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13"/>
          <p:cNvSpPr>
            <a:spLocks noGrp="1"/>
          </p:cNvSpPr>
          <p:nvPr>
            <p:ph type="title" hasCustomPrompt="1"/>
          </p:nvPr>
        </p:nvSpPr>
        <p:spPr>
          <a:xfrm>
            <a:off x="1346791" y="74427"/>
            <a:ext cx="9498419" cy="68048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  <a:gs pos="72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>
              <a:defRPr sz="3600" b="1">
                <a:solidFill>
                  <a:schemeClr val="tx2"/>
                </a:solidFill>
                <a:latin typeface="Cambria" pitchFamily="18" charset="0"/>
              </a:defRPr>
            </a:lvl1pPr>
          </a:lstStyle>
          <a:p>
            <a:r>
              <a:rPr lang="en-US" dirty="0" smtClean="0"/>
              <a:t>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2428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1744133" y="2667001"/>
            <a:ext cx="9550400" cy="1331913"/>
          </a:xfrm>
        </p:spPr>
        <p:txBody>
          <a:bodyPr anchorCtr="1"/>
          <a:lstStyle>
            <a:lvl1pPr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98" name="Rectangle 26"/>
          <p:cNvSpPr>
            <a:spLocks noGrp="1" noChangeArrowheads="1"/>
          </p:cNvSpPr>
          <p:nvPr>
            <p:ph type="subTitle" idx="1"/>
          </p:nvPr>
        </p:nvSpPr>
        <p:spPr>
          <a:xfrm>
            <a:off x="2250017" y="4343400"/>
            <a:ext cx="8534400" cy="1752600"/>
          </a:xfrm>
          <a:ln w="9525"/>
        </p:spPr>
        <p:txBody>
          <a:bodyPr/>
          <a:lstStyle>
            <a:lvl1pPr marL="0" indent="0" algn="ctr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64808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227" y="164576"/>
            <a:ext cx="8756340" cy="6290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2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9177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524000"/>
            <a:ext cx="5181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181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62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324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9318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967893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0203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63533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58553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457200"/>
            <a:ext cx="264160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457200"/>
            <a:ext cx="772160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5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4.emf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image" Target="../media/image8.jpeg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image" Target="../media/image7.jpeg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Relationship Id="rId27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4.emf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CF00D-049C-4EA1-B673-B9C53F07CB47}" type="datetimeFigureOut">
              <a:rPr lang="en-GB" smtClean="0"/>
              <a:t>16/09/2015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8085F-98DE-4079-96DF-0DDCDDE3E5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71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npo000000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800" y="6324601"/>
            <a:ext cx="12192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7" name="Line 9"/>
          <p:cNvSpPr>
            <a:spLocks noChangeShapeType="1"/>
          </p:cNvSpPr>
          <p:nvPr userDrawn="1"/>
        </p:nvSpPr>
        <p:spPr bwMode="auto">
          <a:xfrm flipH="1">
            <a:off x="0" y="6553200"/>
            <a:ext cx="1005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sz="1800" smtClean="0">
              <a:solidFill>
                <a:srgbClr val="000000"/>
              </a:solidFill>
            </a:endParaRPr>
          </a:p>
        </p:txBody>
      </p:sp>
      <p:sp>
        <p:nvSpPr>
          <p:cNvPr id="1028" name="Line 10"/>
          <p:cNvSpPr>
            <a:spLocks noChangeShapeType="1"/>
          </p:cNvSpPr>
          <p:nvPr userDrawn="1"/>
        </p:nvSpPr>
        <p:spPr bwMode="auto">
          <a:xfrm>
            <a:off x="11480800" y="6553200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sz="1800" smtClean="0">
              <a:solidFill>
                <a:srgbClr val="000000"/>
              </a:solidFill>
            </a:endParaRPr>
          </a:p>
        </p:txBody>
      </p:sp>
      <p:sp>
        <p:nvSpPr>
          <p:cNvPr id="1029" name="Text Box 13"/>
          <p:cNvSpPr txBox="1">
            <a:spLocks noChangeArrowheads="1"/>
          </p:cNvSpPr>
          <p:nvPr userDrawn="1"/>
        </p:nvSpPr>
        <p:spPr bwMode="auto">
          <a:xfrm>
            <a:off x="0" y="6583364"/>
            <a:ext cx="299931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1200" smtClean="0">
                <a:solidFill>
                  <a:srgbClr val="000000"/>
                </a:solidFill>
                <a:latin typeface="Arial" panose="020B0604020202020204" pitchFamily="34" charset="0"/>
              </a:rPr>
              <a:t>L. Groening, Sept. 15th, 2003</a:t>
            </a:r>
          </a:p>
        </p:txBody>
      </p:sp>
      <p:sp>
        <p:nvSpPr>
          <p:cNvPr id="1030" name="Text Box 15"/>
          <p:cNvSpPr txBox="1">
            <a:spLocks noChangeArrowheads="1"/>
          </p:cNvSpPr>
          <p:nvPr userDrawn="1"/>
        </p:nvSpPr>
        <p:spPr bwMode="auto">
          <a:xfrm>
            <a:off x="52917" y="6592889"/>
            <a:ext cx="10160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1200" smtClean="0">
                <a:solidFill>
                  <a:srgbClr val="000000"/>
                </a:solidFill>
                <a:latin typeface="Comic Sans MS" panose="030F0702030302020204" pitchFamily="66" charset="0"/>
              </a:rPr>
              <a:t>GSI-Palaver, Dec. 10</a:t>
            </a:r>
            <a:r>
              <a:rPr lang="en-US" altLang="en-US" sz="1200" baseline="30000" smtClean="0">
                <a:solidFill>
                  <a:srgbClr val="000000"/>
                </a:solidFill>
                <a:latin typeface="Comic Sans MS" panose="030F0702030302020204" pitchFamily="66" charset="0"/>
              </a:rPr>
              <a:t>th</a:t>
            </a:r>
            <a:r>
              <a:rPr lang="en-US" altLang="en-US" sz="1200" smtClean="0">
                <a:solidFill>
                  <a:srgbClr val="000000"/>
                </a:solidFill>
                <a:latin typeface="Comic Sans MS" panose="030F0702030302020204" pitchFamily="66" charset="0"/>
              </a:rPr>
              <a:t>, 2003, </a:t>
            </a:r>
            <a:r>
              <a:rPr lang="en-US" altLang="en-US" sz="1200" i="1" smtClean="0">
                <a:solidFill>
                  <a:srgbClr val="000000"/>
                </a:solidFill>
                <a:latin typeface="Comic Sans MS" panose="030F0702030302020204" pitchFamily="66" charset="0"/>
              </a:rPr>
              <a:t>A dedicated proton accelerator for  p-physics at the future GSI facilities</a:t>
            </a:r>
          </a:p>
        </p:txBody>
      </p:sp>
      <p:sp>
        <p:nvSpPr>
          <p:cNvPr id="1031" name="Line 17"/>
          <p:cNvSpPr>
            <a:spLocks noChangeShapeType="1"/>
          </p:cNvSpPr>
          <p:nvPr userDrawn="1"/>
        </p:nvSpPr>
        <p:spPr bwMode="auto">
          <a:xfrm flipV="1">
            <a:off x="6527800" y="6667500"/>
            <a:ext cx="101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sz="1800" smtClean="0">
              <a:solidFill>
                <a:srgbClr val="000000"/>
              </a:solidFill>
            </a:endParaRPr>
          </a:p>
        </p:txBody>
      </p:sp>
      <p:pic>
        <p:nvPicPr>
          <p:cNvPr id="1032" name="Picture 14" descr="npo000001"/>
          <p:cNvPicPr>
            <a:picLocks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" y="1"/>
            <a:ext cx="12194117" cy="683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3" name="Text Box 18"/>
          <p:cNvSpPr txBox="1">
            <a:spLocks noChangeArrowheads="1"/>
          </p:cNvSpPr>
          <p:nvPr userDrawn="1"/>
        </p:nvSpPr>
        <p:spPr bwMode="auto">
          <a:xfrm>
            <a:off x="234951" y="6538914"/>
            <a:ext cx="643678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1200" smtClean="0">
                <a:solidFill>
                  <a:srgbClr val="000000"/>
                </a:solidFill>
                <a:latin typeface="Comic Sans MS" panose="030F0702030302020204" pitchFamily="66" charset="0"/>
              </a:rPr>
              <a:t>P. Forck et al., DITANET School March 2011   </a:t>
            </a:r>
          </a:p>
        </p:txBody>
      </p:sp>
      <p:sp>
        <p:nvSpPr>
          <p:cNvPr id="1034" name="Text Box 20"/>
          <p:cNvSpPr txBox="1">
            <a:spLocks noChangeArrowheads="1"/>
          </p:cNvSpPr>
          <p:nvPr userDrawn="1"/>
        </p:nvSpPr>
        <p:spPr bwMode="auto">
          <a:xfrm>
            <a:off x="7103533" y="6521450"/>
            <a:ext cx="4353984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 smtClean="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35" name="Text Box 21"/>
          <p:cNvSpPr txBox="1">
            <a:spLocks noChangeArrowheads="1"/>
          </p:cNvSpPr>
          <p:nvPr userDrawn="1"/>
        </p:nvSpPr>
        <p:spPr bwMode="auto">
          <a:xfrm>
            <a:off x="6563785" y="6583364"/>
            <a:ext cx="529378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1200" smtClean="0">
                <a:solidFill>
                  <a:srgbClr val="000000"/>
                </a:solidFill>
                <a:latin typeface="Comic Sans MS" panose="030F0702030302020204" pitchFamily="66" charset="0"/>
              </a:rPr>
              <a:t>       Beam Position Monitors</a:t>
            </a:r>
            <a:endParaRPr lang="de-DE" altLang="en-US" sz="1200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55" name="Rectangle 3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43817" y="6553201"/>
            <a:ext cx="28448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FontTx/>
              <a:buNone/>
              <a:defRPr sz="1400"/>
            </a:lvl1pPr>
          </a:lstStyle>
          <a:p>
            <a:pPr fontAlgn="base">
              <a:spcAft>
                <a:spcPct val="0"/>
              </a:spcAft>
            </a:pPr>
            <a:fld id="{43CC56B9-016E-42A7-8CBE-CAE13079435D}" type="slidenum">
              <a:rPr lang="en-US" altLang="en-US" smtClean="0">
                <a:solidFill>
                  <a:srgbClr val="000000"/>
                </a:solidFill>
              </a:rPr>
              <a:pPr fontAlgn="base"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638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1726743" y="164576"/>
            <a:ext cx="8756340" cy="62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Outline</a:t>
            </a:r>
          </a:p>
        </p:txBody>
      </p:sp>
      <p:sp>
        <p:nvSpPr>
          <p:cNvPr id="5123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086296"/>
            <a:ext cx="10566400" cy="51078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95" name="Rectangle 47"/>
          <p:cNvSpPr>
            <a:spLocks noChangeArrowheads="1"/>
          </p:cNvSpPr>
          <p:nvPr/>
        </p:nvSpPr>
        <p:spPr bwMode="auto">
          <a:xfrm>
            <a:off x="821713" y="894270"/>
            <a:ext cx="10566400" cy="762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tint val="24314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097" name="Text Box 49"/>
          <p:cNvSpPr txBox="1">
            <a:spLocks noChangeArrowheads="1"/>
          </p:cNvSpPr>
          <p:nvPr/>
        </p:nvSpPr>
        <p:spPr bwMode="auto">
          <a:xfrm>
            <a:off x="9956800" y="6248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9219607" y="6232565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200" i="1" dirty="0">
                <a:solidFill>
                  <a:srgbClr val="000099"/>
                </a:solidFill>
                <a:latin typeface="Times New Roman" pitchFamily="18" charset="0"/>
              </a:rPr>
              <a:t>Page</a:t>
            </a:r>
            <a:r>
              <a:rPr lang="en-US" sz="2400" i="1" dirty="0">
                <a:solidFill>
                  <a:srgbClr val="000099"/>
                </a:solidFill>
                <a:latin typeface="Times New Roman" pitchFamily="18" charset="0"/>
              </a:rPr>
              <a:t> </a:t>
            </a:r>
            <a:fld id="{4AE0B11B-DBB4-43EA-9EBA-192123257F1C}" type="slidenum">
              <a:rPr lang="en-US" sz="1200" i="1">
                <a:solidFill>
                  <a:srgbClr val="000099"/>
                </a:solidFill>
                <a:latin typeface="Times New Roman" pitchFamily="18" charset="0"/>
              </a:rPr>
              <a:pPr algn="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i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2099" name="Text Box 51"/>
          <p:cNvSpPr txBox="1">
            <a:spLocks noChangeArrowheads="1"/>
          </p:cNvSpPr>
          <p:nvPr/>
        </p:nvSpPr>
        <p:spPr bwMode="auto">
          <a:xfrm>
            <a:off x="924127" y="6386186"/>
            <a:ext cx="65544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200" i="1" dirty="0" smtClean="0">
                <a:solidFill>
                  <a:srgbClr val="000099"/>
                </a:solidFill>
                <a:latin typeface="Times New Roman" pitchFamily="18" charset="0"/>
              </a:rPr>
              <a:t>September 17, 2014 </a:t>
            </a:r>
            <a:r>
              <a:rPr lang="en-US" sz="1200" i="1" dirty="0">
                <a:solidFill>
                  <a:srgbClr val="000099"/>
                </a:solidFill>
                <a:latin typeface="Times New Roman" pitchFamily="18" charset="0"/>
              </a:rPr>
              <a:t>– </a:t>
            </a:r>
            <a:r>
              <a:rPr lang="en-US" sz="1200" i="1" dirty="0" smtClean="0">
                <a:solidFill>
                  <a:srgbClr val="000099"/>
                </a:solidFill>
                <a:latin typeface="Times New Roman" pitchFamily="18" charset="0"/>
              </a:rPr>
              <a:t>IBIC 2014 – M. </a:t>
            </a:r>
            <a:r>
              <a:rPr lang="en-US" sz="1200" i="1" dirty="0">
                <a:solidFill>
                  <a:srgbClr val="000099"/>
                </a:solidFill>
                <a:latin typeface="Times New Roman" pitchFamily="18" charset="0"/>
              </a:rPr>
              <a:t>Wendt</a:t>
            </a:r>
          </a:p>
        </p:txBody>
      </p:sp>
      <p:sp>
        <p:nvSpPr>
          <p:cNvPr id="2100" name="Line 52"/>
          <p:cNvSpPr>
            <a:spLocks noChangeShapeType="1"/>
          </p:cNvSpPr>
          <p:nvPr/>
        </p:nvSpPr>
        <p:spPr bwMode="auto">
          <a:xfrm>
            <a:off x="821713" y="6309375"/>
            <a:ext cx="10566400" cy="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pic>
        <p:nvPicPr>
          <p:cNvPr id="10" name="Picture 9" descr="Logo_cern.pdf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841" y="49360"/>
            <a:ext cx="1068833" cy="80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2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SzPct val="125000"/>
        <a:buChar char="•"/>
        <a:defRPr kumimoji="1" sz="2000" b="1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kumimoji="1" b="1">
          <a:solidFill>
            <a:srgbClr val="0066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ChangeArrowheads="1"/>
          </p:cNvSpPr>
          <p:nvPr/>
        </p:nvSpPr>
        <p:spPr bwMode="invGray">
          <a:xfrm>
            <a:off x="11711517" y="444501"/>
            <a:ext cx="480483" cy="315277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356355" name="Freeform 3"/>
          <p:cNvSpPr>
            <a:spLocks/>
          </p:cNvSpPr>
          <p:nvPr/>
        </p:nvSpPr>
        <p:spPr bwMode="invGray">
          <a:xfrm>
            <a:off x="0" y="0"/>
            <a:ext cx="12192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356356" name="Freeform 4"/>
          <p:cNvSpPr>
            <a:spLocks/>
          </p:cNvSpPr>
          <p:nvPr/>
        </p:nvSpPr>
        <p:spPr bwMode="invGray">
          <a:xfrm>
            <a:off x="0" y="1163638"/>
            <a:ext cx="12192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356357" name="Freeform 5"/>
          <p:cNvSpPr>
            <a:spLocks/>
          </p:cNvSpPr>
          <p:nvPr/>
        </p:nvSpPr>
        <p:spPr bwMode="invGray">
          <a:xfrm>
            <a:off x="0" y="292101"/>
            <a:ext cx="12192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356358" name="Freeform 6"/>
          <p:cNvSpPr>
            <a:spLocks/>
          </p:cNvSpPr>
          <p:nvPr/>
        </p:nvSpPr>
        <p:spPr bwMode="invGray">
          <a:xfrm>
            <a:off x="0" y="2405064"/>
            <a:ext cx="12192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356359" name="Freeform 7"/>
          <p:cNvSpPr>
            <a:spLocks/>
          </p:cNvSpPr>
          <p:nvPr/>
        </p:nvSpPr>
        <p:spPr bwMode="white">
          <a:xfrm>
            <a:off x="3302000" y="1522414"/>
            <a:ext cx="88900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356360" name="Freeform 8"/>
          <p:cNvSpPr>
            <a:spLocks/>
          </p:cNvSpPr>
          <p:nvPr/>
        </p:nvSpPr>
        <p:spPr bwMode="white">
          <a:xfrm>
            <a:off x="0" y="3443289"/>
            <a:ext cx="12192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356361" name="Freeform 9"/>
          <p:cNvSpPr>
            <a:spLocks/>
          </p:cNvSpPr>
          <p:nvPr/>
        </p:nvSpPr>
        <p:spPr bwMode="white">
          <a:xfrm>
            <a:off x="0" y="3552825"/>
            <a:ext cx="8316384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en-GB" sz="2400">
              <a:solidFill>
                <a:srgbClr val="FFFFFF"/>
              </a:solidFill>
            </a:endParaRP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104900" y="203201"/>
            <a:ext cx="103632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0574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 Second level</a:t>
            </a:r>
          </a:p>
          <a:p>
            <a:pPr lvl="2"/>
            <a:r>
              <a:rPr lang="en-US" altLang="en-US" smtClean="0"/>
              <a:t>Third level		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5636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553200"/>
            <a:ext cx="5689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50000"/>
              </a:spcBef>
              <a:buFontTx/>
              <a:buNone/>
              <a:defRPr kumimoji="0" sz="1400">
                <a:solidFill>
                  <a:schemeClr val="tx2"/>
                </a:solidFill>
              </a:defRPr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r>
              <a:rPr lang="en-US">
                <a:solidFill>
                  <a:srgbClr val="FFCC00"/>
                </a:solidFill>
              </a:rPr>
              <a:t>CAS 2011 </a:t>
            </a:r>
            <a:r>
              <a:rPr lang="en-US" err="1">
                <a:solidFill>
                  <a:srgbClr val="FFCC00"/>
                </a:solidFill>
              </a:rPr>
              <a:t>H.Schmickler</a:t>
            </a:r>
            <a:r>
              <a:rPr lang="en-US">
                <a:solidFill>
                  <a:srgbClr val="FFCC00"/>
                </a:solidFill>
              </a:rPr>
              <a:t> (CERN-BE-BI)</a:t>
            </a:r>
          </a:p>
          <a:p>
            <a:pPr eaLnBrk="0" fontAlgn="base" hangingPunct="0">
              <a:spcAft>
                <a:spcPct val="0"/>
              </a:spcAft>
              <a:defRPr/>
            </a:pPr>
            <a:endParaRPr lang="en-US">
              <a:solidFill>
                <a:srgbClr val="FFCC00"/>
              </a:solidFill>
            </a:endParaRPr>
          </a:p>
        </p:txBody>
      </p:sp>
      <p:sp>
        <p:nvSpPr>
          <p:cNvPr id="35636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50000"/>
              </a:spcBef>
              <a:buFontTx/>
              <a:buNone/>
              <a:defRPr kumimoji="0" sz="1400"/>
            </a:lvl1pPr>
          </a:lstStyle>
          <a:p>
            <a:pPr eaLnBrk="0" fontAlgn="base" hangingPunct="0">
              <a:spcAft>
                <a:spcPct val="0"/>
              </a:spcAft>
            </a:pPr>
            <a:fld id="{8DE9FF28-5EEB-4BD9-90B5-6ED7A6D775A2}" type="slidenum">
              <a:rPr lang="en-US" altLang="en-US">
                <a:solidFill>
                  <a:srgbClr val="FFFFFF"/>
                </a:solidFill>
              </a:rPr>
              <a:pPr eaLnBrk="0" fontAlgn="base" hangingPunct="0"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1038" name="Picture 25" descr="CERN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66689"/>
            <a:ext cx="1094317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116972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/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2800">
          <a:solidFill>
            <a:srgbClr val="FFCC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Symbol" panose="05050102010706020507" pitchFamily="18" charset="2"/>
        <a:buChar char="®"/>
        <a:defRPr kumimoji="1" sz="24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FBA0D-1803-4A94-8DE5-6EAD268EA5CF}" type="datetimeFigureOut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2015/9/16</a:t>
            </a:fld>
            <a:endParaRPr kumimoji="1"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F7346-EB87-42B6-8C13-A789459F8346}" type="slidenum">
              <a:rPr kumimoji="1"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umimoji="1"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41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d 36in Heade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38200"/>
            <a:ext cx="121920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DDDDCD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600" y="6629401"/>
            <a:ext cx="18288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 smtClean="0">
                <a:latin typeface="Times New Roman" charset="0"/>
                <a:ea typeface="ＭＳ Ｐゴシック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78767" y="6626226"/>
            <a:ext cx="463126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i="1" smtClean="0">
                <a:latin typeface="Times New Roman" charset="0"/>
                <a:ea typeface="ＭＳ Ｐゴシック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176000" y="6629400"/>
            <a:ext cx="9144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EFA98A-CB9E-49D2-A441-CCB2020B7DE6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1" y="6629400"/>
            <a:ext cx="12187767" cy="0"/>
          </a:xfrm>
          <a:prstGeom prst="line">
            <a:avLst/>
          </a:prstGeom>
          <a:noFill/>
          <a:ln w="38100">
            <a:solidFill>
              <a:srgbClr val="B31B1B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4722284" y="20637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4876800" y="152400"/>
            <a:ext cx="7012517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rgbClr val="DDDDC8"/>
                    </a:gs>
                    <a:gs pos="100000">
                      <a:srgbClr val="B31B1B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="" xmlns:a14="http://schemas.microsoft.com/office/drawing/2010/main" w="0">
                <a:pattFill prst="pct50">
                  <a:fgClr>
                    <a:schemeClr val="hlink"/>
                  </a:fgClr>
                  <a:bgClr>
                    <a:schemeClr val="hlink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577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imes New Roman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imes New Roman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imes New Roman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imes New Roman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B31B1B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FF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6600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660066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006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006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006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0066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B4A70A3-A80A-954F-B44F-BFE0FB07834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9/16/2015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091ABE0D-A436-314B-91CD-259FD5E79E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43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9"/>
          <p:cNvSpPr txBox="1">
            <a:spLocks/>
          </p:cNvSpPr>
          <p:nvPr/>
        </p:nvSpPr>
        <p:spPr>
          <a:xfrm>
            <a:off x="747163" y="6572697"/>
            <a:ext cx="1432292" cy="304800"/>
          </a:xfrm>
          <a:prstGeom prst="rect">
            <a:avLst/>
          </a:prstGeom>
        </p:spPr>
        <p:txBody>
          <a:bodyPr anchor="ctr"/>
          <a:lstStyle>
            <a:lvl1pPr algn="l" eaLnBrk="1" latinLnBrk="0" hangingPunct="1">
              <a:defRPr kumimoji="0"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fld id="{5A8D346D-A53F-433C-9D37-45A337EA482C}" type="datetime1">
              <a:rPr lang="en-US" sz="1200" smtClean="0"/>
              <a:pPr>
                <a:defRPr/>
              </a:pPr>
              <a:t>9/16/2015</a:t>
            </a:fld>
            <a:endParaRPr lang="en-US" sz="1200" dirty="0"/>
          </a:p>
        </p:txBody>
      </p:sp>
      <p:sp>
        <p:nvSpPr>
          <p:cNvPr id="14" name="Slide Number Placeholder 5"/>
          <p:cNvSpPr txBox="1">
            <a:spLocks/>
          </p:cNvSpPr>
          <p:nvPr/>
        </p:nvSpPr>
        <p:spPr>
          <a:xfrm>
            <a:off x="10897221" y="6600826"/>
            <a:ext cx="1117600" cy="257175"/>
          </a:xfrm>
          <a:prstGeom prst="rect">
            <a:avLst/>
          </a:prstGeom>
        </p:spPr>
        <p:txBody>
          <a:bodyPr/>
          <a:lstStyle>
            <a:lvl1pPr marL="0" algn="r" defTabSz="914400" rtl="0" eaLnBrk="1" latinLnBrk="0" hangingPunct="1">
              <a:def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0A0A0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47C1A7F-90AD-456E-8054-20B867E8D6FC}" type="slidenum">
              <a:rPr sz="1200"/>
              <a:pPr>
                <a:defRPr/>
              </a:pPr>
              <a:t>‹#›</a:t>
            </a:fld>
            <a:endParaRPr sz="1200" dirty="0"/>
          </a:p>
        </p:txBody>
      </p:sp>
      <p:sp>
        <p:nvSpPr>
          <p:cNvPr id="8" name="Date Placeholder 9"/>
          <p:cNvSpPr txBox="1">
            <a:spLocks/>
          </p:cNvSpPr>
          <p:nvPr/>
        </p:nvSpPr>
        <p:spPr>
          <a:xfrm>
            <a:off x="4417621" y="6553200"/>
            <a:ext cx="3734007" cy="304800"/>
          </a:xfrm>
          <a:prstGeom prst="rect">
            <a:avLst/>
          </a:prstGeom>
        </p:spPr>
        <p:txBody>
          <a:bodyPr anchor="ctr"/>
          <a:lstStyle>
            <a:lvl1pPr algn="l" eaLnBrk="1" latinLnBrk="0" hangingPunct="1">
              <a:defRPr kumimoji="0">
                <a:solidFill>
                  <a:srgbClr val="A0A0A0"/>
                </a:solidFill>
              </a:defRPr>
            </a:lvl1pPr>
            <a:extLst/>
          </a:lstStyle>
          <a:p>
            <a:pPr>
              <a:defRPr/>
            </a:pPr>
            <a:r>
              <a:rPr lang="en-US" sz="1200" dirty="0" smtClean="0"/>
              <a:t>Post-LS1 powering tests</a:t>
            </a:r>
            <a:endParaRPr lang="en-US" sz="12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6299" y="0"/>
            <a:ext cx="1155700" cy="908720"/>
          </a:xfrm>
          <a:prstGeom prst="rect">
            <a:avLst/>
          </a:prstGeom>
        </p:spPr>
      </p:pic>
      <p:pic>
        <p:nvPicPr>
          <p:cNvPr id="15" name="Picture 2" descr="banner-bleu"/>
          <p:cNvPicPr>
            <a:picLocks noChangeAspect="1" noChangeArrowheads="1"/>
          </p:cNvPicPr>
          <p:nvPr/>
        </p:nvPicPr>
        <p:blipFill>
          <a:blip r:embed="rId26" cstate="print"/>
          <a:srcRect l="9115" b="53321"/>
          <a:stretch>
            <a:fillRect/>
          </a:stretch>
        </p:blipFill>
        <p:spPr bwMode="auto">
          <a:xfrm>
            <a:off x="0" y="736376"/>
            <a:ext cx="11080693" cy="153749"/>
          </a:xfrm>
          <a:prstGeom prst="rect">
            <a:avLst/>
          </a:prstGeom>
          <a:noFill/>
        </p:spPr>
      </p:pic>
      <p:pic>
        <p:nvPicPr>
          <p:cNvPr id="16" name="Picture 2" descr="banner-bleu"/>
          <p:cNvPicPr>
            <a:picLocks noChangeAspect="1" noChangeArrowheads="1"/>
          </p:cNvPicPr>
          <p:nvPr/>
        </p:nvPicPr>
        <p:blipFill>
          <a:blip r:embed="rId26" cstate="print"/>
          <a:srcRect l="9115" t="48546"/>
          <a:stretch>
            <a:fillRect/>
          </a:stretch>
        </p:blipFill>
        <p:spPr bwMode="auto">
          <a:xfrm>
            <a:off x="830782" y="6462030"/>
            <a:ext cx="11361217" cy="141998"/>
          </a:xfrm>
          <a:prstGeom prst="rect">
            <a:avLst/>
          </a:prstGeom>
          <a:noFill/>
        </p:spPr>
      </p:pic>
      <p:pic>
        <p:nvPicPr>
          <p:cNvPr id="17" name="Picture 16" descr="CERN logo Withe.jp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0" y="6243762"/>
            <a:ext cx="834888" cy="61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9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769" r:id="rId23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2000" kern="1200">
          <a:solidFill>
            <a:schemeClr val="bg2">
              <a:lumMod val="9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1726743" y="164576"/>
            <a:ext cx="8756340" cy="62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Outline</a:t>
            </a:r>
          </a:p>
        </p:txBody>
      </p:sp>
      <p:sp>
        <p:nvSpPr>
          <p:cNvPr id="5123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1086296"/>
            <a:ext cx="10566400" cy="51078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95" name="Rectangle 47"/>
          <p:cNvSpPr>
            <a:spLocks noChangeArrowheads="1"/>
          </p:cNvSpPr>
          <p:nvPr/>
        </p:nvSpPr>
        <p:spPr bwMode="auto">
          <a:xfrm>
            <a:off x="821713" y="894270"/>
            <a:ext cx="10566400" cy="76200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rgbClr val="CC0000">
                  <a:gamma/>
                  <a:tint val="24314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097" name="Text Box 49"/>
          <p:cNvSpPr txBox="1">
            <a:spLocks noChangeArrowheads="1"/>
          </p:cNvSpPr>
          <p:nvPr/>
        </p:nvSpPr>
        <p:spPr bwMode="auto">
          <a:xfrm>
            <a:off x="9956800" y="6248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9219607" y="6232565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200" i="1" dirty="0">
                <a:solidFill>
                  <a:srgbClr val="000099"/>
                </a:solidFill>
                <a:latin typeface="Times New Roman" pitchFamily="18" charset="0"/>
              </a:rPr>
              <a:t>Page</a:t>
            </a:r>
            <a:r>
              <a:rPr lang="en-US" sz="2400" i="1" dirty="0">
                <a:solidFill>
                  <a:srgbClr val="000099"/>
                </a:solidFill>
                <a:latin typeface="Times New Roman" pitchFamily="18" charset="0"/>
              </a:rPr>
              <a:t> </a:t>
            </a:r>
            <a:fld id="{4AE0B11B-DBB4-43EA-9EBA-192123257F1C}" type="slidenum">
              <a:rPr lang="en-US" sz="1200" i="1">
                <a:solidFill>
                  <a:srgbClr val="000099"/>
                </a:solidFill>
                <a:latin typeface="Times New Roman" pitchFamily="18" charset="0"/>
              </a:rPr>
              <a:pPr algn="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i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2099" name="Text Box 51"/>
          <p:cNvSpPr txBox="1">
            <a:spLocks noChangeArrowheads="1"/>
          </p:cNvSpPr>
          <p:nvPr/>
        </p:nvSpPr>
        <p:spPr bwMode="auto">
          <a:xfrm>
            <a:off x="924127" y="6386186"/>
            <a:ext cx="65544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200" i="1" dirty="0" smtClean="0">
                <a:solidFill>
                  <a:srgbClr val="000099"/>
                </a:solidFill>
                <a:latin typeface="Times New Roman" pitchFamily="18" charset="0"/>
              </a:rPr>
              <a:t>April 30, 2015 </a:t>
            </a:r>
            <a:r>
              <a:rPr lang="en-US" sz="1200" i="1" dirty="0">
                <a:solidFill>
                  <a:srgbClr val="000099"/>
                </a:solidFill>
                <a:latin typeface="Times New Roman" pitchFamily="18" charset="0"/>
              </a:rPr>
              <a:t>– </a:t>
            </a:r>
            <a:r>
              <a:rPr lang="en-US" sz="1200" i="1" dirty="0" smtClean="0">
                <a:solidFill>
                  <a:srgbClr val="000099"/>
                </a:solidFill>
                <a:latin typeface="Times New Roman" pitchFamily="18" charset="0"/>
              </a:rPr>
              <a:t>BI Technical Board – M. </a:t>
            </a:r>
            <a:r>
              <a:rPr lang="en-US" sz="1200" i="1" dirty="0">
                <a:solidFill>
                  <a:srgbClr val="000099"/>
                </a:solidFill>
                <a:latin typeface="Times New Roman" pitchFamily="18" charset="0"/>
              </a:rPr>
              <a:t>Wendt</a:t>
            </a:r>
          </a:p>
        </p:txBody>
      </p:sp>
      <p:sp>
        <p:nvSpPr>
          <p:cNvPr id="2100" name="Line 52"/>
          <p:cNvSpPr>
            <a:spLocks noChangeShapeType="1"/>
          </p:cNvSpPr>
          <p:nvPr/>
        </p:nvSpPr>
        <p:spPr bwMode="auto">
          <a:xfrm>
            <a:off x="821713" y="6309375"/>
            <a:ext cx="10566400" cy="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pic>
        <p:nvPicPr>
          <p:cNvPr id="10" name="Picture 9" descr="Logo_cern.pdf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841" y="49360"/>
            <a:ext cx="1068833" cy="80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326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SzPct val="125000"/>
        <a:buChar char="•"/>
        <a:defRPr kumimoji="1" sz="2000" b="1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kumimoji="1" b="1">
          <a:solidFill>
            <a:srgbClr val="0066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0.wmf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33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10" Type="http://schemas.openxmlformats.org/officeDocument/2006/relationships/image" Target="../media/image47.jpeg"/><Relationship Id="rId4" Type="http://schemas.openxmlformats.org/officeDocument/2006/relationships/oleObject" Target="../embeddings/oleObject10.bin"/><Relationship Id="rId9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0.png"/><Relationship Id="rId5" Type="http://schemas.openxmlformats.org/officeDocument/2006/relationships/image" Target="../media/image48.wmf"/><Relationship Id="rId10" Type="http://schemas.openxmlformats.org/officeDocument/2006/relationships/image" Target="../media/image52.png"/><Relationship Id="rId4" Type="http://schemas.openxmlformats.org/officeDocument/2006/relationships/oleObject" Target="../embeddings/oleObject12.bin"/><Relationship Id="rId9" Type="http://schemas.openxmlformats.org/officeDocument/2006/relationships/image" Target="../media/image49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2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56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59.wmf"/><Relationship Id="rId4" Type="http://schemas.openxmlformats.org/officeDocument/2006/relationships/image" Target="../media/image58.png"/><Relationship Id="rId9" Type="http://schemas.openxmlformats.org/officeDocument/2006/relationships/image" Target="../media/image5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3.png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64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3.png"/><Relationship Id="rId5" Type="http://schemas.openxmlformats.org/officeDocument/2006/relationships/image" Target="../media/image62.wmf"/><Relationship Id="rId10" Type="http://schemas.openxmlformats.org/officeDocument/2006/relationships/image" Target="../media/image67.png"/><Relationship Id="rId4" Type="http://schemas.openxmlformats.org/officeDocument/2006/relationships/oleObject" Target="../embeddings/oleObject18.bin"/><Relationship Id="rId9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9.png"/><Relationship Id="rId5" Type="http://schemas.openxmlformats.org/officeDocument/2006/relationships/image" Target="../media/image68.wmf"/><Relationship Id="rId4" Type="http://schemas.openxmlformats.org/officeDocument/2006/relationships/oleObject" Target="../embeddings/oleObject1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1.wmf"/><Relationship Id="rId11" Type="http://schemas.openxmlformats.org/officeDocument/2006/relationships/image" Target="../media/image75.png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73.wmf"/><Relationship Id="rId4" Type="http://schemas.openxmlformats.org/officeDocument/2006/relationships/image" Target="../media/image74.png"/><Relationship Id="rId9" Type="http://schemas.openxmlformats.org/officeDocument/2006/relationships/oleObject" Target="../embeddings/oleObject22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8.jpeg"/><Relationship Id="rId4" Type="http://schemas.openxmlformats.org/officeDocument/2006/relationships/image" Target="../media/image7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gif"/><Relationship Id="rId3" Type="http://schemas.openxmlformats.org/officeDocument/2006/relationships/image" Target="../media/image79.png"/><Relationship Id="rId7" Type="http://schemas.openxmlformats.org/officeDocument/2006/relationships/image" Target="../media/image83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10" Type="http://schemas.openxmlformats.org/officeDocument/2006/relationships/image" Target="../media/image86.wmf"/><Relationship Id="rId4" Type="http://schemas.openxmlformats.org/officeDocument/2006/relationships/image" Target="../media/image80.png"/><Relationship Id="rId9" Type="http://schemas.openxmlformats.org/officeDocument/2006/relationships/image" Target="../media/image85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8.wmf"/><Relationship Id="rId4" Type="http://schemas.openxmlformats.org/officeDocument/2006/relationships/image" Target="../media/image8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1.png"/><Relationship Id="rId4" Type="http://schemas.openxmlformats.org/officeDocument/2006/relationships/image" Target="../media/image90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image" Target="../media/image114.png"/><Relationship Id="rId7" Type="http://schemas.openxmlformats.org/officeDocument/2006/relationships/image" Target="../media/image112.emf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116.png"/><Relationship Id="rId5" Type="http://schemas.openxmlformats.org/officeDocument/2006/relationships/image" Target="../media/image111.emf"/><Relationship Id="rId10" Type="http://schemas.openxmlformats.org/officeDocument/2006/relationships/image" Target="../media/image115.png"/><Relationship Id="rId4" Type="http://schemas.openxmlformats.org/officeDocument/2006/relationships/oleObject" Target="../embeddings/oleObject23.bin"/><Relationship Id="rId9" Type="http://schemas.openxmlformats.org/officeDocument/2006/relationships/image" Target="../media/image113.e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e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7.bin"/><Relationship Id="rId12" Type="http://schemas.openxmlformats.org/officeDocument/2006/relationships/image" Target="../media/image124.png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22.png"/><Relationship Id="rId11" Type="http://schemas.openxmlformats.org/officeDocument/2006/relationships/image" Target="../media/image123.png"/><Relationship Id="rId5" Type="http://schemas.openxmlformats.org/officeDocument/2006/relationships/image" Target="../media/image121.png"/><Relationship Id="rId10" Type="http://schemas.openxmlformats.org/officeDocument/2006/relationships/image" Target="../media/image120.emf"/><Relationship Id="rId4" Type="http://schemas.openxmlformats.org/officeDocument/2006/relationships/image" Target="../media/image118.emf"/><Relationship Id="rId9" Type="http://schemas.openxmlformats.org/officeDocument/2006/relationships/oleObject" Target="../embeddings/oleObject28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129.emf"/><Relationship Id="rId3" Type="http://schemas.openxmlformats.org/officeDocument/2006/relationships/image" Target="../media/image130.png"/><Relationship Id="rId7" Type="http://schemas.openxmlformats.org/officeDocument/2006/relationships/image" Target="../media/image126.emf"/><Relationship Id="rId12" Type="http://schemas.openxmlformats.org/officeDocument/2006/relationships/oleObject" Target="../embeddings/oleObject33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128.emf"/><Relationship Id="rId5" Type="http://schemas.openxmlformats.org/officeDocument/2006/relationships/image" Target="../media/image125.emf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127.e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34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133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45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57.png"/><Relationship Id="rId18" Type="http://schemas.openxmlformats.org/officeDocument/2006/relationships/image" Target="../media/image162.png"/><Relationship Id="rId26" Type="http://schemas.openxmlformats.org/officeDocument/2006/relationships/image" Target="../media/image170.png"/><Relationship Id="rId3" Type="http://schemas.openxmlformats.org/officeDocument/2006/relationships/image" Target="../media/image147.png"/><Relationship Id="rId21" Type="http://schemas.openxmlformats.org/officeDocument/2006/relationships/image" Target="../media/image165.png"/><Relationship Id="rId7" Type="http://schemas.openxmlformats.org/officeDocument/2006/relationships/image" Target="../media/image151.png"/><Relationship Id="rId12" Type="http://schemas.openxmlformats.org/officeDocument/2006/relationships/image" Target="../media/image156.png"/><Relationship Id="rId17" Type="http://schemas.openxmlformats.org/officeDocument/2006/relationships/image" Target="../media/image161.png"/><Relationship Id="rId25" Type="http://schemas.openxmlformats.org/officeDocument/2006/relationships/image" Target="../media/image169.png"/><Relationship Id="rId2" Type="http://schemas.openxmlformats.org/officeDocument/2006/relationships/image" Target="../media/image146.png"/><Relationship Id="rId16" Type="http://schemas.openxmlformats.org/officeDocument/2006/relationships/image" Target="../media/image160.png"/><Relationship Id="rId20" Type="http://schemas.openxmlformats.org/officeDocument/2006/relationships/image" Target="../media/image164.png"/><Relationship Id="rId29" Type="http://schemas.openxmlformats.org/officeDocument/2006/relationships/image" Target="../media/image173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50.png"/><Relationship Id="rId11" Type="http://schemas.openxmlformats.org/officeDocument/2006/relationships/image" Target="../media/image155.png"/><Relationship Id="rId24" Type="http://schemas.openxmlformats.org/officeDocument/2006/relationships/image" Target="../media/image168.png"/><Relationship Id="rId5" Type="http://schemas.openxmlformats.org/officeDocument/2006/relationships/image" Target="../media/image149.png"/><Relationship Id="rId15" Type="http://schemas.openxmlformats.org/officeDocument/2006/relationships/image" Target="../media/image159.png"/><Relationship Id="rId23" Type="http://schemas.openxmlformats.org/officeDocument/2006/relationships/image" Target="../media/image167.png"/><Relationship Id="rId28" Type="http://schemas.openxmlformats.org/officeDocument/2006/relationships/image" Target="../media/image172.png"/><Relationship Id="rId10" Type="http://schemas.openxmlformats.org/officeDocument/2006/relationships/image" Target="../media/image154.png"/><Relationship Id="rId19" Type="http://schemas.openxmlformats.org/officeDocument/2006/relationships/image" Target="../media/image163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Relationship Id="rId14" Type="http://schemas.openxmlformats.org/officeDocument/2006/relationships/image" Target="../media/image158.png"/><Relationship Id="rId22" Type="http://schemas.openxmlformats.org/officeDocument/2006/relationships/image" Target="../media/image166.png"/><Relationship Id="rId27" Type="http://schemas.openxmlformats.org/officeDocument/2006/relationships/image" Target="../media/image171.png"/><Relationship Id="rId30" Type="http://schemas.openxmlformats.org/officeDocument/2006/relationships/image" Target="../media/image174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17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5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58.png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5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5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5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emf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188.emf"/><Relationship Id="rId4" Type="http://schemas.openxmlformats.org/officeDocument/2006/relationships/oleObject" Target="../embeddings/oleObject37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194.png"/><Relationship Id="rId5" Type="http://schemas.openxmlformats.org/officeDocument/2006/relationships/image" Target="../media/image193.png"/><Relationship Id="rId4" Type="http://schemas.openxmlformats.org/officeDocument/2006/relationships/image" Target="../media/image19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198.emf"/><Relationship Id="rId5" Type="http://schemas.openxmlformats.org/officeDocument/2006/relationships/image" Target="../media/image197.emf"/><Relationship Id="rId4" Type="http://schemas.openxmlformats.org/officeDocument/2006/relationships/image" Target="../media/image196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200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104.xml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slideLayout" Target="../slideLayouts/slideLayout104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13.e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20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0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7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07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971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9254" y="307552"/>
            <a:ext cx="10055382" cy="1495369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BPM System Design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6302" y="2676969"/>
            <a:ext cx="9983638" cy="3913611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Invited tutorial at IBIC 2015, Melbourne</a:t>
            </a:r>
          </a:p>
          <a:p>
            <a:r>
              <a:rPr lang="en-GB" sz="3000" dirty="0" smtClean="0">
                <a:solidFill>
                  <a:schemeClr val="bg1"/>
                </a:solidFill>
              </a:rPr>
              <a:t>Hermann Schmickler, CERN</a:t>
            </a:r>
          </a:p>
          <a:p>
            <a:endParaRPr lang="en-GB" sz="2200" dirty="0" smtClean="0">
              <a:solidFill>
                <a:schemeClr val="bg1"/>
              </a:solidFill>
            </a:endParaRPr>
          </a:p>
          <a:p>
            <a:r>
              <a:rPr lang="en-GB" sz="2200" dirty="0" smtClean="0">
                <a:solidFill>
                  <a:schemeClr val="bg1"/>
                </a:solidFill>
              </a:rPr>
              <a:t>With most slides from: </a:t>
            </a:r>
          </a:p>
          <a:p>
            <a:endParaRPr lang="en-GB" sz="3000" dirty="0">
              <a:solidFill>
                <a:schemeClr val="bg1"/>
              </a:solidFill>
            </a:endParaRPr>
          </a:p>
          <a:p>
            <a:r>
              <a:rPr lang="en-GB" sz="3000" dirty="0" smtClean="0">
                <a:solidFill>
                  <a:schemeClr val="bg1"/>
                </a:solidFill>
              </a:rPr>
              <a:t>Peter </a:t>
            </a:r>
            <a:r>
              <a:rPr lang="en-GB" sz="3000" dirty="0" err="1" smtClean="0">
                <a:solidFill>
                  <a:schemeClr val="bg1"/>
                </a:solidFill>
              </a:rPr>
              <a:t>Forck</a:t>
            </a:r>
            <a:r>
              <a:rPr lang="en-GB" sz="3000" dirty="0" smtClean="0">
                <a:solidFill>
                  <a:schemeClr val="bg1"/>
                </a:solidFill>
              </a:rPr>
              <a:t> (GSI), Manfred Wendt (CERN), Piotr </a:t>
            </a:r>
            <a:r>
              <a:rPr lang="en-GB" sz="3000" dirty="0" err="1" smtClean="0">
                <a:solidFill>
                  <a:schemeClr val="bg1"/>
                </a:solidFill>
              </a:rPr>
              <a:t>Kowina</a:t>
            </a:r>
            <a:r>
              <a:rPr lang="en-GB" sz="3000" dirty="0" smtClean="0">
                <a:solidFill>
                  <a:schemeClr val="bg1"/>
                </a:solidFill>
              </a:rPr>
              <a:t> (GSI), Rhodri Jones (CERN), Marek </a:t>
            </a:r>
            <a:r>
              <a:rPr lang="en-GB" sz="3000" dirty="0" err="1" smtClean="0">
                <a:solidFill>
                  <a:schemeClr val="bg1"/>
                </a:solidFill>
              </a:rPr>
              <a:t>Gasior</a:t>
            </a:r>
            <a:r>
              <a:rPr lang="en-GB" sz="3000" dirty="0" smtClean="0">
                <a:solidFill>
                  <a:schemeClr val="bg1"/>
                </a:solidFill>
              </a:rPr>
              <a:t> (CERN), </a:t>
            </a:r>
            <a:r>
              <a:rPr lang="en-GB" sz="3000" dirty="0" err="1" smtClean="0">
                <a:solidFill>
                  <a:schemeClr val="bg1"/>
                </a:solidFill>
              </a:rPr>
              <a:t>T.Lefevre</a:t>
            </a:r>
            <a:r>
              <a:rPr lang="en-GB" sz="3000" dirty="0" smtClean="0">
                <a:solidFill>
                  <a:schemeClr val="bg1"/>
                </a:solidFill>
              </a:rPr>
              <a:t> (CERN)</a:t>
            </a:r>
            <a:r>
              <a:rPr lang="en-GB" sz="3000" dirty="0" smtClean="0">
                <a:solidFill>
                  <a:schemeClr val="bg1"/>
                </a:solidFill>
              </a:rPr>
              <a:t/>
            </a:r>
            <a:br>
              <a:rPr lang="en-GB" sz="3000" dirty="0" smtClean="0">
                <a:solidFill>
                  <a:schemeClr val="bg1"/>
                </a:solidFill>
              </a:rPr>
            </a:br>
            <a:r>
              <a:rPr lang="en-GB" sz="3000" dirty="0" smtClean="0">
                <a:solidFill>
                  <a:schemeClr val="bg1"/>
                </a:solidFill>
              </a:rPr>
              <a:t>David Rubin (Cornell), </a:t>
            </a:r>
            <a:r>
              <a:rPr lang="en-GB" sz="3000" dirty="0" err="1" smtClean="0">
                <a:solidFill>
                  <a:schemeClr val="bg1"/>
                </a:solidFill>
              </a:rPr>
              <a:t>M.Tejima</a:t>
            </a:r>
            <a:r>
              <a:rPr lang="en-GB" sz="3000" dirty="0" smtClean="0">
                <a:solidFill>
                  <a:schemeClr val="bg1"/>
                </a:solidFill>
              </a:rPr>
              <a:t> (KEK</a:t>
            </a:r>
            <a:r>
              <a:rPr lang="en-GB" sz="3000" dirty="0" smtClean="0">
                <a:solidFill>
                  <a:schemeClr val="bg1"/>
                </a:solidFill>
              </a:rPr>
              <a:t>) </a:t>
            </a:r>
            <a:endParaRPr lang="en-GB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13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8645"/>
            <a:ext cx="10515600" cy="4990959"/>
          </a:xfrm>
        </p:spPr>
        <p:txBody>
          <a:bodyPr/>
          <a:lstStyle/>
          <a:p>
            <a:r>
              <a:rPr lang="en-GB" dirty="0" smtClean="0"/>
              <a:t>Principle, </a:t>
            </a:r>
            <a:r>
              <a:rPr lang="en-GB" dirty="0" smtClean="0"/>
              <a:t>Applications</a:t>
            </a:r>
            <a:r>
              <a:rPr lang="en-GB" dirty="0" smtClean="0"/>
              <a:t> </a:t>
            </a:r>
            <a:r>
              <a:rPr lang="en-GB" dirty="0" smtClean="0"/>
              <a:t>of BPMs</a:t>
            </a:r>
          </a:p>
          <a:p>
            <a:r>
              <a:rPr lang="en-GB" dirty="0" smtClean="0"/>
              <a:t>Functional Specifications (FS)</a:t>
            </a:r>
          </a:p>
          <a:p>
            <a:r>
              <a:rPr lang="en-GB" dirty="0" smtClean="0"/>
              <a:t>Sensors + Sensor Signals</a:t>
            </a:r>
          </a:p>
          <a:p>
            <a:r>
              <a:rPr lang="en-GB" dirty="0" smtClean="0"/>
              <a:t>Electronics</a:t>
            </a:r>
          </a:p>
          <a:p>
            <a:r>
              <a:rPr lang="en-GB" dirty="0" smtClean="0"/>
              <a:t>Synchronization, accelerator timing</a:t>
            </a:r>
          </a:p>
          <a:p>
            <a:r>
              <a:rPr lang="en-GB" dirty="0" smtClean="0"/>
              <a:t>From precision to </a:t>
            </a:r>
            <a:r>
              <a:rPr lang="en-GB" dirty="0" smtClean="0"/>
              <a:t>accuracy</a:t>
            </a:r>
          </a:p>
          <a:p>
            <a:r>
              <a:rPr lang="en-GB" dirty="0" smtClean="0"/>
              <a:t>Outlook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Not covered: Simulation Tools, Managerial Considerations</a:t>
            </a:r>
            <a:endParaRPr lang="en-GB" dirty="0" smtClean="0">
              <a:solidFill>
                <a:srgbClr val="FF0000"/>
              </a:solidFill>
            </a:endParaRPr>
          </a:p>
        </p:txBody>
      </p:sp>
      <p:sp>
        <p:nvSpPr>
          <p:cNvPr id="4" name="Flowchart: Merge 3"/>
          <p:cNvSpPr/>
          <p:nvPr/>
        </p:nvSpPr>
        <p:spPr>
          <a:xfrm rot="10800000">
            <a:off x="8281358" y="1630392"/>
            <a:ext cx="1871933" cy="378699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755811" y="4580626"/>
            <a:ext cx="1190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/>
                </a:solidFill>
              </a:rPr>
              <a:t>Speed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09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097" y="365126"/>
            <a:ext cx="5237163" cy="3482713"/>
          </a:xfrm>
        </p:spPr>
      </p:pic>
      <p:sp>
        <p:nvSpPr>
          <p:cNvPr id="6" name="TextBox 5"/>
          <p:cNvSpPr txBox="1"/>
          <p:nvPr/>
        </p:nvSpPr>
        <p:spPr>
          <a:xfrm>
            <a:off x="651850" y="1330859"/>
            <a:ext cx="54441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particle beam induces an electrical signal in two opposing electrodes. The induced signals depend</a:t>
            </a:r>
            <a:br>
              <a:rPr lang="en-GB" dirty="0" smtClean="0"/>
            </a:br>
            <a:r>
              <a:rPr lang="en-GB" dirty="0" smtClean="0"/>
              <a:t>    - on the beam intensity</a:t>
            </a:r>
            <a:br>
              <a:rPr lang="en-GB" dirty="0" smtClean="0"/>
            </a:br>
            <a:r>
              <a:rPr lang="en-GB" dirty="0" smtClean="0"/>
              <a:t>    - on the proximity of the beam to the sensors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Intuitively the term:</a:t>
            </a:r>
            <a:br>
              <a:rPr lang="en-GB" dirty="0" smtClean="0"/>
            </a:br>
            <a:r>
              <a:rPr lang="en-GB" dirty="0" smtClean="0">
                <a:solidFill>
                  <a:srgbClr val="00B050"/>
                </a:solidFill>
              </a:rPr>
              <a:t>“difference over sum” </a:t>
            </a:r>
            <a:r>
              <a:rPr lang="en-GB" dirty="0" smtClean="0"/>
              <a:t>should measure the beam position….how well we will see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One of the principle problems is that the requested observable (beam position) is measured as the difference of two large numbers….</a:t>
            </a:r>
            <a:br>
              <a:rPr lang="en-GB" dirty="0" smtClean="0"/>
            </a:br>
            <a:r>
              <a:rPr lang="en-GB" dirty="0" smtClean="0"/>
              <a:t>We will see what impact this has on the measurement </a:t>
            </a:r>
            <a:r>
              <a:rPr lang="en-GB" b="1" dirty="0" smtClean="0">
                <a:solidFill>
                  <a:srgbClr val="7030A0"/>
                </a:solidFill>
              </a:rPr>
              <a:t>resolution/accuracy/precision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Some smart people build monitors, which give the difference by the nature of the monitor…cavity BPMs.</a:t>
            </a:r>
            <a:br>
              <a:rPr lang="en-GB" dirty="0" smtClean="0"/>
            </a:br>
            <a:r>
              <a:rPr lang="en-GB" dirty="0" smtClean="0"/>
              <a:t>Those we will treat separately. In general they are limited to applications in linear accelerators due to their high coupling impedance.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288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823" y="149465"/>
            <a:ext cx="10515600" cy="764936"/>
          </a:xfrm>
        </p:spPr>
        <p:txBody>
          <a:bodyPr/>
          <a:lstStyle/>
          <a:p>
            <a:pPr algn="ctr"/>
            <a:r>
              <a:rPr lang="en-GB" dirty="0" smtClean="0"/>
              <a:t>Application</a:t>
            </a:r>
            <a:r>
              <a:rPr lang="en-GB" dirty="0" smtClean="0"/>
              <a:t> </a:t>
            </a:r>
            <a:r>
              <a:rPr lang="en-GB" dirty="0" smtClean="0"/>
              <a:t>of BPMs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057" y="1104181"/>
            <a:ext cx="11473132" cy="5391509"/>
          </a:xfrm>
        </p:spPr>
        <p:txBody>
          <a:bodyPr>
            <a:normAutofit fontScale="55000" lnSpcReduction="20000"/>
          </a:bodyPr>
          <a:lstStyle/>
          <a:p>
            <a:pPr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On bunched beam</a:t>
            </a:r>
          </a:p>
          <a:p>
            <a:pPr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Trajectory Measurement: Measure beam positions during one revolution/passage through transfer line</a:t>
            </a:r>
          </a:p>
          <a:p>
            <a:pPr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Closed Orbit Measurement (CO): Average over “many” trajectories</a:t>
            </a:r>
          </a:p>
          <a:p>
            <a:pPr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Time resolution: from long averages of CO up to turn by turn trajectories, turn by turn trajectories even bunch by bunch</a:t>
            </a:r>
            <a:b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depending on bunch length even observation of bunch shape</a:t>
            </a:r>
          </a:p>
          <a:p>
            <a:pPr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Derived quantities:</a:t>
            </a:r>
            <a:b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- tune, chromaticity, coupling  (using excited </a:t>
            </a:r>
            <a:r>
              <a:rPr lang="en-US" alt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betatron</a:t>
            </a: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oscillations plus observation with a single BPM)</a:t>
            </a:r>
            <a:b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- </a:t>
            </a:r>
            <a:r>
              <a:rPr lang="el-GR" altLang="en-US" sz="3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β</a:t>
            </a: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-function and phase advance around the ring 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(using excited </a:t>
            </a:r>
            <a:r>
              <a:rPr lang="en-US" altLang="en-US" sz="3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betatron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oscillations plus observation with </a:t>
            </a: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all BPMs), dispersion, injection matching…</a:t>
            </a:r>
          </a:p>
          <a:p>
            <a:pPr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Usage in real time feedbacks (on CO, </a:t>
            </a:r>
            <a:r>
              <a:rPr lang="en-US" alt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multibunch</a:t>
            </a: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stability)</a:t>
            </a:r>
          </a:p>
          <a:p>
            <a:pPr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FontTx/>
              <a:buChar char="-"/>
            </a:pP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Sensitivity down to </a:t>
            </a:r>
            <a:r>
              <a:rPr lang="en-US" alt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nA</a:t>
            </a: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beams (</a:t>
            </a:r>
            <a:r>
              <a:rPr lang="en-US" altLang="en-US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pC</a:t>
            </a:r>
            <a:r>
              <a:rPr lang="en-US" alt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/>
            </a:r>
            <a:b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/>
            </a:r>
            <a:br>
              <a:rPr lang="en-US" alt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</a:b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91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Accuracy, Precision, Resolution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6005"/>
            <a:ext cx="10515600" cy="2064190"/>
          </a:xfrm>
        </p:spPr>
        <p:txBody>
          <a:bodyPr/>
          <a:lstStyle/>
          <a:p>
            <a:r>
              <a:rPr lang="en-GB" sz="1400" dirty="0" smtClean="0"/>
              <a:t>Very often confused in day-to-day language</a:t>
            </a:r>
          </a:p>
          <a:p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Accuracy:= also called trueness of measurement</a:t>
            </a:r>
          </a:p>
          <a:p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Precision:= indicates how well 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one can 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reproduce measurements</a:t>
            </a:r>
            <a:endParaRPr lang="en-GB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Resolution:= smallest possible difference in successive measurements</a:t>
            </a:r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899" y="2770361"/>
            <a:ext cx="3563554" cy="26093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539" y="3127312"/>
            <a:ext cx="5019675" cy="1895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2507" y="5595042"/>
            <a:ext cx="96328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Ex: BPM:  Mechanical and electrical offsets, gain factors </a:t>
            </a: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influence the accuracy,</a:t>
            </a:r>
            <a:r>
              <a:rPr lang="en-GB" sz="2400" b="1" dirty="0" smtClean="0"/>
              <a:t> various noise sources or timing jitter </a:t>
            </a: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influence the precisi</a:t>
            </a:r>
            <a:r>
              <a:rPr lang="en-GB" sz="2400" b="1" dirty="0" smtClean="0"/>
              <a:t>on, quantization in the ADC can </a:t>
            </a: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limit the resolution.</a:t>
            </a:r>
            <a:r>
              <a:rPr lang="en-GB" sz="2400" b="1" dirty="0" smtClean="0"/>
              <a:t>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15121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Functional Specification (FS)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612" y="1282417"/>
            <a:ext cx="10515600" cy="5100276"/>
          </a:xfrm>
        </p:spPr>
        <p:txBody>
          <a:bodyPr>
            <a:normAutofit/>
          </a:bodyPr>
          <a:lstStyle/>
          <a:p>
            <a:r>
              <a:rPr lang="en-GB" dirty="0" smtClean="0"/>
              <a:t>Make sure you have this (in writing) before you start developing.</a:t>
            </a:r>
            <a:br>
              <a:rPr lang="en-GB" dirty="0" smtClean="0"/>
            </a:br>
            <a:r>
              <a:rPr lang="en-GB" sz="2000" dirty="0" smtClean="0"/>
              <a:t>Initiative normally comes from the Instrument responsible, FS has to be written by future users of instrument.</a:t>
            </a:r>
          </a:p>
          <a:p>
            <a:r>
              <a:rPr lang="en-GB" dirty="0" smtClean="0"/>
              <a:t>FS needs to contain </a:t>
            </a:r>
            <a:br>
              <a:rPr lang="en-GB" dirty="0" smtClean="0"/>
            </a:br>
            <a:r>
              <a:rPr lang="en-GB" sz="2000" dirty="0" smtClean="0"/>
              <a:t>- beam parameters, </a:t>
            </a:r>
            <a:br>
              <a:rPr lang="en-GB" sz="2000" dirty="0" smtClean="0"/>
            </a:br>
            <a:r>
              <a:rPr lang="en-GB" sz="2000" dirty="0" smtClean="0"/>
              <a:t>- modes of operation, </a:t>
            </a:r>
            <a:br>
              <a:rPr lang="en-GB" sz="2000" dirty="0" smtClean="0"/>
            </a:br>
            <a:r>
              <a:rPr lang="en-GB" sz="2000" dirty="0" smtClean="0"/>
              <a:t>- required accuracy, precision, resolution</a:t>
            </a:r>
            <a:br>
              <a:rPr lang="en-GB" sz="2000" dirty="0" smtClean="0"/>
            </a:br>
            <a:r>
              <a:rPr lang="en-GB" sz="2000" dirty="0" smtClean="0"/>
              <a:t>- expected frequency of usage (i.e. wire scanners)</a:t>
            </a:r>
            <a:br>
              <a:rPr lang="en-GB" sz="2000" dirty="0" smtClean="0"/>
            </a:br>
            <a:r>
              <a:rPr lang="en-GB" sz="2000" dirty="0" smtClean="0"/>
              <a:t>- specifications for control software and data analysis tools</a:t>
            </a:r>
          </a:p>
          <a:p>
            <a:r>
              <a:rPr lang="en-GB" dirty="0" smtClean="0"/>
              <a:t>Leads to an Engineering Specification (ES) produced by instrument specialist.</a:t>
            </a:r>
          </a:p>
          <a:p>
            <a:r>
              <a:rPr lang="en-GB" dirty="0" smtClean="0"/>
              <a:t>ES and FS represent a “contract” between producer and user.</a:t>
            </a:r>
          </a:p>
          <a:p>
            <a:r>
              <a:rPr lang="en-GB" smtClean="0"/>
              <a:t>Examples: </a:t>
            </a:r>
            <a:r>
              <a:rPr lang="en-GB" sz="2000" dirty="0">
                <a:solidFill>
                  <a:srgbClr val="0070C0"/>
                </a:solidFill>
              </a:rPr>
              <a:t>http</a:t>
            </a:r>
            <a:r>
              <a:rPr lang="en-GB" sz="2000">
                <a:solidFill>
                  <a:srgbClr val="0070C0"/>
                </a:solidFill>
              </a:rPr>
              <a:t>://</a:t>
            </a:r>
            <a:r>
              <a:rPr lang="en-GB" sz="2000" smtClean="0">
                <a:solidFill>
                  <a:srgbClr val="0070C0"/>
                </a:solidFill>
              </a:rPr>
              <a:t>sl-div-bi.web.cern.ch/sl-div-bi/LHC/ParamAndLayouts/Doc/FuncSpec.htm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75607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8645"/>
            <a:ext cx="10515600" cy="4990959"/>
          </a:xfrm>
        </p:spPr>
        <p:txBody>
          <a:bodyPr/>
          <a:lstStyle/>
          <a:p>
            <a:r>
              <a:rPr lang="en-GB" dirty="0" smtClean="0"/>
              <a:t>Principle, </a:t>
            </a:r>
            <a:r>
              <a:rPr lang="en-GB" dirty="0" smtClean="0"/>
              <a:t>Applications</a:t>
            </a:r>
            <a:r>
              <a:rPr lang="en-GB" dirty="0" smtClean="0"/>
              <a:t> </a:t>
            </a:r>
            <a:r>
              <a:rPr lang="en-GB" dirty="0" smtClean="0"/>
              <a:t>of BPMs</a:t>
            </a:r>
          </a:p>
          <a:p>
            <a:r>
              <a:rPr lang="en-GB" dirty="0" smtClean="0"/>
              <a:t>Functional Specifications (FS)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Sensors + Sensor </a:t>
            </a:r>
            <a:r>
              <a:rPr lang="en-GB" dirty="0" smtClean="0">
                <a:solidFill>
                  <a:srgbClr val="00B050"/>
                </a:solidFill>
              </a:rPr>
              <a:t>Signals: capacitive sensors</a:t>
            </a:r>
            <a:endParaRPr lang="en-GB" dirty="0" smtClean="0">
              <a:solidFill>
                <a:srgbClr val="00B050"/>
              </a:solidFill>
            </a:endParaRPr>
          </a:p>
          <a:p>
            <a:r>
              <a:rPr lang="en-GB" dirty="0" smtClean="0"/>
              <a:t>Electronics</a:t>
            </a:r>
          </a:p>
          <a:p>
            <a:r>
              <a:rPr lang="en-GB" dirty="0" smtClean="0"/>
              <a:t>Synchronization, accelerator timing</a:t>
            </a:r>
          </a:p>
          <a:p>
            <a:r>
              <a:rPr lang="en-GB" dirty="0" smtClean="0"/>
              <a:t>From precision to </a:t>
            </a:r>
            <a:r>
              <a:rPr lang="en-GB" dirty="0" smtClean="0"/>
              <a:t>accuracy</a:t>
            </a:r>
          </a:p>
          <a:p>
            <a:r>
              <a:rPr lang="en-GB" dirty="0" smtClean="0"/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121936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C10D4D5-2B3D-447D-8674-E26AAF64FF1D}" type="slidenum">
              <a:rPr lang="en-US" altLang="en-US">
                <a:solidFill>
                  <a:srgbClr val="000000"/>
                </a:solidFill>
              </a:rPr>
              <a:pPr/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General Idea: Detection of Wall Charges</a:t>
            </a:r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1803400" y="1082675"/>
            <a:ext cx="85090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The image current at the vacuum wall is monitored on a high frequency basis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i.e. the ac-part given by the bunched beam.</a:t>
            </a:r>
          </a:p>
        </p:txBody>
      </p:sp>
      <p:pic>
        <p:nvPicPr>
          <p:cNvPr id="410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25" y="1804988"/>
            <a:ext cx="5283200" cy="265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1806576" y="4521201"/>
            <a:ext cx="7731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For relativistic velocities, the electric field is mainly transversal:</a:t>
            </a:r>
            <a:r>
              <a:rPr lang="en-US" altLang="en-US" sz="1600">
                <a:solidFill>
                  <a:srgbClr val="000000"/>
                </a:solidFill>
              </a:rPr>
              <a:t> </a:t>
            </a:r>
            <a:endParaRPr lang="el-GR" altLang="en-US" sz="1600" baseline="-25000">
              <a:solidFill>
                <a:srgbClr val="000000"/>
              </a:solidFill>
            </a:endParaRP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7104063" y="1811339"/>
            <a:ext cx="33210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333399"/>
                </a:solidFill>
              </a:rPr>
              <a:t>Beam Position Monitor </a:t>
            </a:r>
            <a:r>
              <a:rPr lang="en-US" altLang="en-US" sz="2000" b="1">
                <a:solidFill>
                  <a:srgbClr val="333399"/>
                </a:solidFill>
              </a:rPr>
              <a:t>BPM </a:t>
            </a:r>
            <a:r>
              <a:rPr lang="en-US" altLang="en-US" sz="2000">
                <a:solidFill>
                  <a:srgbClr val="333399"/>
                </a:solidFill>
              </a:rPr>
              <a:t>equals Pick-Up </a:t>
            </a:r>
            <a:r>
              <a:rPr lang="en-US" altLang="en-US" sz="2000" b="1">
                <a:solidFill>
                  <a:srgbClr val="333399"/>
                </a:solidFill>
              </a:rPr>
              <a:t>PU</a:t>
            </a:r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1" y="4927601"/>
            <a:ext cx="6107113" cy="15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106" name="Object 11"/>
          <p:cNvGraphicFramePr>
            <a:graphicFrameLocks noChangeAspect="1"/>
          </p:cNvGraphicFramePr>
          <p:nvPr/>
        </p:nvGraphicFramePr>
        <p:xfrm>
          <a:off x="7824789" y="4478339"/>
          <a:ext cx="263842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Equation" r:id="rId6" imgW="1333500" imgH="241300" progId="Equation.3">
                  <p:embed/>
                </p:oleObj>
              </mc:Choice>
              <mc:Fallback>
                <p:oleObj name="Equation" r:id="rId6" imgW="1333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4789" y="4478339"/>
                        <a:ext cx="2638425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6362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67EAA54-B116-4889-BB17-02EF7E77ADCE}" type="slidenum">
              <a:rPr lang="en-US" altLang="en-US">
                <a:solidFill>
                  <a:srgbClr val="000000"/>
                </a:solidFill>
              </a:rPr>
              <a:pPr/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26370" name="Rectangle 2"/>
          <p:cNvSpPr>
            <a:spLocks noChangeArrowheads="1"/>
          </p:cNvSpPr>
          <p:nvPr/>
        </p:nvSpPr>
        <p:spPr bwMode="auto">
          <a:xfrm>
            <a:off x="1660525" y="2982914"/>
            <a:ext cx="8902700" cy="3055937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660526" y="2982914"/>
            <a:ext cx="3089275" cy="473075"/>
          </a:xfrm>
          <a:prstGeom prst="rect">
            <a:avLst/>
          </a:prstGeom>
          <a:gradFill rotWithShape="1">
            <a:gsLst>
              <a:gs pos="0">
                <a:srgbClr val="6C6C6C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4749800" y="2982913"/>
            <a:ext cx="1309688" cy="428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6164264" y="2982913"/>
            <a:ext cx="1309687" cy="428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7473951" y="2982914"/>
            <a:ext cx="3089275" cy="473075"/>
          </a:xfrm>
          <a:prstGeom prst="rect">
            <a:avLst/>
          </a:prstGeom>
          <a:gradFill rotWithShape="1">
            <a:gsLst>
              <a:gs pos="0">
                <a:srgbClr val="6C6C6C"/>
              </a:gs>
              <a:gs pos="100000">
                <a:srgbClr val="EAEAEA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128" name="Rectangle 7"/>
          <p:cNvSpPr>
            <a:spLocks noChangeArrowheads="1"/>
          </p:cNvSpPr>
          <p:nvPr/>
        </p:nvSpPr>
        <p:spPr bwMode="auto">
          <a:xfrm flipV="1">
            <a:off x="1660526" y="5565776"/>
            <a:ext cx="3089275" cy="473075"/>
          </a:xfrm>
          <a:prstGeom prst="rect">
            <a:avLst/>
          </a:prstGeom>
          <a:gradFill rotWithShape="1">
            <a:gsLst>
              <a:gs pos="0">
                <a:srgbClr val="6C6C6C"/>
              </a:gs>
              <a:gs pos="100000">
                <a:srgbClr val="EAEAEA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129" name="Rectangle 8"/>
          <p:cNvSpPr>
            <a:spLocks noChangeArrowheads="1"/>
          </p:cNvSpPr>
          <p:nvPr/>
        </p:nvSpPr>
        <p:spPr bwMode="auto">
          <a:xfrm flipV="1">
            <a:off x="4749800" y="5995988"/>
            <a:ext cx="1309688" cy="428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130" name="Rectangle 9"/>
          <p:cNvSpPr>
            <a:spLocks noChangeArrowheads="1"/>
          </p:cNvSpPr>
          <p:nvPr/>
        </p:nvSpPr>
        <p:spPr bwMode="auto">
          <a:xfrm flipV="1">
            <a:off x="6164264" y="5989638"/>
            <a:ext cx="1309687" cy="492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131" name="Rectangle 10"/>
          <p:cNvSpPr>
            <a:spLocks noChangeArrowheads="1"/>
          </p:cNvSpPr>
          <p:nvPr/>
        </p:nvSpPr>
        <p:spPr bwMode="auto">
          <a:xfrm flipV="1">
            <a:off x="7473951" y="5565776"/>
            <a:ext cx="3089275" cy="473075"/>
          </a:xfrm>
          <a:prstGeom prst="rect">
            <a:avLst/>
          </a:prstGeom>
          <a:gradFill rotWithShape="1">
            <a:gsLst>
              <a:gs pos="0">
                <a:srgbClr val="6C6C6C"/>
              </a:gs>
              <a:gs pos="100000">
                <a:srgbClr val="EAEAEA"/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132" name="AutoShape 11"/>
          <p:cNvSpPr>
            <a:spLocks noChangeArrowheads="1"/>
          </p:cNvSpPr>
          <p:nvPr/>
        </p:nvSpPr>
        <p:spPr bwMode="auto">
          <a:xfrm flipV="1">
            <a:off x="6072189" y="982663"/>
            <a:ext cx="84137" cy="2247900"/>
          </a:xfrm>
          <a:prstGeom prst="can">
            <a:avLst>
              <a:gd name="adj" fmla="val 99447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133" name="Oval 12"/>
          <p:cNvSpPr>
            <a:spLocks noChangeArrowheads="1"/>
          </p:cNvSpPr>
          <p:nvPr/>
        </p:nvSpPr>
        <p:spPr bwMode="auto">
          <a:xfrm>
            <a:off x="4908550" y="3154364"/>
            <a:ext cx="2406650" cy="301625"/>
          </a:xfrm>
          <a:prstGeom prst="ellipse">
            <a:avLst/>
          </a:prstGeom>
          <a:gradFill rotWithShape="1">
            <a:gsLst>
              <a:gs pos="0">
                <a:srgbClr val="FFFFCC"/>
              </a:gs>
              <a:gs pos="100000">
                <a:srgbClr val="76765E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134" name="AutoShape 13"/>
          <p:cNvSpPr>
            <a:spLocks noChangeArrowheads="1"/>
          </p:cNvSpPr>
          <p:nvPr/>
        </p:nvSpPr>
        <p:spPr bwMode="auto">
          <a:xfrm flipV="1">
            <a:off x="6059489" y="5824538"/>
            <a:ext cx="104775" cy="774700"/>
          </a:xfrm>
          <a:prstGeom prst="can">
            <a:avLst>
              <a:gd name="adj" fmla="val 41933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135" name="Oval 14"/>
          <p:cNvSpPr>
            <a:spLocks noChangeArrowheads="1"/>
          </p:cNvSpPr>
          <p:nvPr/>
        </p:nvSpPr>
        <p:spPr bwMode="auto">
          <a:xfrm flipV="1">
            <a:off x="4908550" y="5565776"/>
            <a:ext cx="2406650" cy="301625"/>
          </a:xfrm>
          <a:prstGeom prst="ellipse">
            <a:avLst/>
          </a:prstGeom>
          <a:gradFill rotWithShape="1">
            <a:gsLst>
              <a:gs pos="0">
                <a:srgbClr val="FFFFCC"/>
              </a:gs>
              <a:gs pos="100000">
                <a:srgbClr val="76765E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26384" name="Oval 16"/>
          <p:cNvSpPr>
            <a:spLocks noChangeArrowheads="1"/>
          </p:cNvSpPr>
          <p:nvPr/>
        </p:nvSpPr>
        <p:spPr bwMode="auto">
          <a:xfrm>
            <a:off x="1755776" y="3082926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37" name="Oval 17"/>
          <p:cNvSpPr>
            <a:spLocks noChangeArrowheads="1"/>
          </p:cNvSpPr>
          <p:nvPr/>
        </p:nvSpPr>
        <p:spPr bwMode="auto">
          <a:xfrm>
            <a:off x="2405063" y="3295651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38" name="Oval 18"/>
          <p:cNvSpPr>
            <a:spLocks noChangeArrowheads="1"/>
          </p:cNvSpPr>
          <p:nvPr/>
        </p:nvSpPr>
        <p:spPr bwMode="auto">
          <a:xfrm>
            <a:off x="2811463" y="3297239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39" name="Oval 19"/>
          <p:cNvSpPr>
            <a:spLocks noChangeArrowheads="1"/>
          </p:cNvSpPr>
          <p:nvPr/>
        </p:nvSpPr>
        <p:spPr bwMode="auto">
          <a:xfrm>
            <a:off x="3190876" y="3298826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40" name="Oval 20"/>
          <p:cNvSpPr>
            <a:spLocks noChangeArrowheads="1"/>
          </p:cNvSpPr>
          <p:nvPr/>
        </p:nvSpPr>
        <p:spPr bwMode="auto">
          <a:xfrm>
            <a:off x="4017963" y="3294064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389" name="Oval 21"/>
          <p:cNvSpPr>
            <a:spLocks noChangeArrowheads="1"/>
          </p:cNvSpPr>
          <p:nvPr/>
        </p:nvSpPr>
        <p:spPr bwMode="auto">
          <a:xfrm>
            <a:off x="1693863" y="3265489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5142" name="Oval 22"/>
          <p:cNvSpPr>
            <a:spLocks noChangeArrowheads="1"/>
          </p:cNvSpPr>
          <p:nvPr/>
        </p:nvSpPr>
        <p:spPr bwMode="auto">
          <a:xfrm>
            <a:off x="1911351" y="3001964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5143" name="Oval 23"/>
          <p:cNvSpPr>
            <a:spLocks noChangeArrowheads="1"/>
          </p:cNvSpPr>
          <p:nvPr/>
        </p:nvSpPr>
        <p:spPr bwMode="auto">
          <a:xfrm>
            <a:off x="3687763" y="2990851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5144" name="Oval 24"/>
          <p:cNvSpPr>
            <a:spLocks noChangeArrowheads="1"/>
          </p:cNvSpPr>
          <p:nvPr/>
        </p:nvSpPr>
        <p:spPr bwMode="auto">
          <a:xfrm>
            <a:off x="4565651" y="3001964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grpSp>
        <p:nvGrpSpPr>
          <p:cNvPr id="826393" name="Group 25"/>
          <p:cNvGrpSpPr>
            <a:grpSpLocks/>
          </p:cNvGrpSpPr>
          <p:nvPr/>
        </p:nvGrpSpPr>
        <p:grpSpPr bwMode="auto">
          <a:xfrm>
            <a:off x="-3471863" y="3979863"/>
            <a:ext cx="3394075" cy="698500"/>
            <a:chOff x="1722" y="11792"/>
            <a:chExt cx="3025" cy="772"/>
          </a:xfrm>
        </p:grpSpPr>
        <p:grpSp>
          <p:nvGrpSpPr>
            <p:cNvPr id="5297" name="Group 26"/>
            <p:cNvGrpSpPr>
              <a:grpSpLocks/>
            </p:cNvGrpSpPr>
            <p:nvPr/>
          </p:nvGrpSpPr>
          <p:grpSpPr bwMode="auto">
            <a:xfrm>
              <a:off x="2010" y="11792"/>
              <a:ext cx="2737" cy="772"/>
              <a:chOff x="2010" y="11792"/>
              <a:chExt cx="2737" cy="772"/>
            </a:xfrm>
          </p:grpSpPr>
          <p:sp>
            <p:nvSpPr>
              <p:cNvPr id="5307" name="Freeform 27"/>
              <p:cNvSpPr>
                <a:spLocks/>
              </p:cNvSpPr>
              <p:nvPr/>
            </p:nvSpPr>
            <p:spPr bwMode="auto">
              <a:xfrm>
                <a:off x="2010" y="11792"/>
                <a:ext cx="2737" cy="768"/>
              </a:xfrm>
              <a:custGeom>
                <a:avLst/>
                <a:gdLst>
                  <a:gd name="T0" fmla="*/ 0 w 8112"/>
                  <a:gd name="T1" fmla="*/ 385 h 2428"/>
                  <a:gd name="T2" fmla="*/ 599 w 8112"/>
                  <a:gd name="T3" fmla="*/ 249 h 2428"/>
                  <a:gd name="T4" fmla="*/ 1359 w 8112"/>
                  <a:gd name="T5" fmla="*/ 0 h 2428"/>
                  <a:gd name="T6" fmla="*/ 2138 w 8112"/>
                  <a:gd name="T7" fmla="*/ 249 h 2428"/>
                  <a:gd name="T8" fmla="*/ 2737 w 8112"/>
                  <a:gd name="T9" fmla="*/ 385 h 2428"/>
                  <a:gd name="T10" fmla="*/ 2139 w 8112"/>
                  <a:gd name="T11" fmla="*/ 521 h 2428"/>
                  <a:gd name="T12" fmla="*/ 1359 w 8112"/>
                  <a:gd name="T13" fmla="*/ 768 h 2428"/>
                  <a:gd name="T14" fmla="*/ 599 w 8112"/>
                  <a:gd name="T15" fmla="*/ 522 h 2428"/>
                  <a:gd name="T16" fmla="*/ 0 w 8112"/>
                  <a:gd name="T17" fmla="*/ 385 h 24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112" h="2428">
                    <a:moveTo>
                      <a:pt x="0" y="1218"/>
                    </a:moveTo>
                    <a:cubicBezTo>
                      <a:pt x="156" y="1188"/>
                      <a:pt x="856" y="1130"/>
                      <a:pt x="1776" y="786"/>
                    </a:cubicBezTo>
                    <a:cubicBezTo>
                      <a:pt x="2696" y="442"/>
                      <a:pt x="3268" y="0"/>
                      <a:pt x="4028" y="0"/>
                    </a:cubicBezTo>
                    <a:cubicBezTo>
                      <a:pt x="4788" y="0"/>
                      <a:pt x="5690" y="547"/>
                      <a:pt x="6336" y="786"/>
                    </a:cubicBezTo>
                    <a:cubicBezTo>
                      <a:pt x="6982" y="1025"/>
                      <a:pt x="7979" y="1218"/>
                      <a:pt x="8112" y="1218"/>
                    </a:cubicBezTo>
                    <a:cubicBezTo>
                      <a:pt x="7972" y="1254"/>
                      <a:pt x="7019" y="1448"/>
                      <a:pt x="6339" y="1648"/>
                    </a:cubicBezTo>
                    <a:cubicBezTo>
                      <a:pt x="5658" y="1850"/>
                      <a:pt x="4788" y="2428"/>
                      <a:pt x="4028" y="2428"/>
                    </a:cubicBezTo>
                    <a:cubicBezTo>
                      <a:pt x="3268" y="2428"/>
                      <a:pt x="2447" y="1852"/>
                      <a:pt x="1776" y="1650"/>
                    </a:cubicBezTo>
                    <a:cubicBezTo>
                      <a:pt x="1228" y="1385"/>
                      <a:pt x="149" y="1247"/>
                      <a:pt x="0" y="121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4D0808"/>
                  </a:gs>
                  <a:gs pos="30000">
                    <a:srgbClr val="FF0300"/>
                  </a:gs>
                  <a:gs pos="55000">
                    <a:srgbClr val="FF7A00"/>
                  </a:gs>
                  <a:gs pos="100000">
                    <a:srgbClr val="FFF2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>
                <a:outerShdw dist="35921" dir="2700000" algn="ctr" rotWithShape="0">
                  <a:srgbClr val="80808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  <a:buFont typeface="Wingdings" panose="05000000000000000000" pitchFamily="2" charset="2"/>
                  <a:buNone/>
                </a:pPr>
                <a:endParaRPr lang="en-GB">
                  <a:solidFill>
                    <a:srgbClr val="000000"/>
                  </a:solidFill>
                </a:endParaRPr>
              </a:p>
            </p:txBody>
          </p:sp>
          <p:sp>
            <p:nvSpPr>
              <p:cNvPr id="826396" name="Oval 28"/>
              <p:cNvSpPr>
                <a:spLocks noChangeAspect="1" noChangeArrowheads="1"/>
              </p:cNvSpPr>
              <p:nvPr/>
            </p:nvSpPr>
            <p:spPr bwMode="auto">
              <a:xfrm>
                <a:off x="2578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397" name="Oval 29"/>
              <p:cNvSpPr>
                <a:spLocks noChangeAspect="1" noChangeArrowheads="1"/>
              </p:cNvSpPr>
              <p:nvPr/>
            </p:nvSpPr>
            <p:spPr bwMode="auto">
              <a:xfrm>
                <a:off x="2528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398" name="Oval 30"/>
              <p:cNvSpPr>
                <a:spLocks noChangeAspect="1" noChangeArrowheads="1"/>
              </p:cNvSpPr>
              <p:nvPr/>
            </p:nvSpPr>
            <p:spPr bwMode="auto">
              <a:xfrm>
                <a:off x="2804" y="1218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399" name="Oval 31"/>
              <p:cNvSpPr>
                <a:spLocks noChangeAspect="1" noChangeArrowheads="1"/>
              </p:cNvSpPr>
              <p:nvPr/>
            </p:nvSpPr>
            <p:spPr bwMode="auto">
              <a:xfrm>
                <a:off x="2885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00" name="Oval 32"/>
              <p:cNvSpPr>
                <a:spLocks noChangeAspect="1" noChangeArrowheads="1"/>
              </p:cNvSpPr>
              <p:nvPr/>
            </p:nvSpPr>
            <p:spPr bwMode="auto">
              <a:xfrm>
                <a:off x="2902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01" name="Oval 33"/>
              <p:cNvSpPr>
                <a:spLocks noChangeAspect="1" noChangeArrowheads="1"/>
              </p:cNvSpPr>
              <p:nvPr/>
            </p:nvSpPr>
            <p:spPr bwMode="auto">
              <a:xfrm>
                <a:off x="2998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02" name="Oval 34"/>
              <p:cNvSpPr>
                <a:spLocks noChangeAspect="1" noChangeArrowheads="1"/>
              </p:cNvSpPr>
              <p:nvPr/>
            </p:nvSpPr>
            <p:spPr bwMode="auto">
              <a:xfrm>
                <a:off x="3079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03" name="Oval 35"/>
              <p:cNvSpPr>
                <a:spLocks noChangeAspect="1" noChangeArrowheads="1"/>
              </p:cNvSpPr>
              <p:nvPr/>
            </p:nvSpPr>
            <p:spPr bwMode="auto">
              <a:xfrm>
                <a:off x="3161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04" name="Oval 36"/>
              <p:cNvSpPr>
                <a:spLocks noChangeAspect="1" noChangeArrowheads="1"/>
              </p:cNvSpPr>
              <p:nvPr/>
            </p:nvSpPr>
            <p:spPr bwMode="auto">
              <a:xfrm>
                <a:off x="3290" y="118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05" name="Oval 37"/>
              <p:cNvSpPr>
                <a:spLocks noChangeAspect="1" noChangeArrowheads="1"/>
              </p:cNvSpPr>
              <p:nvPr/>
            </p:nvSpPr>
            <p:spPr bwMode="auto">
              <a:xfrm>
                <a:off x="3209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06" name="Oval 38"/>
              <p:cNvSpPr>
                <a:spLocks noChangeAspect="1" noChangeArrowheads="1"/>
              </p:cNvSpPr>
              <p:nvPr/>
            </p:nvSpPr>
            <p:spPr bwMode="auto">
              <a:xfrm>
                <a:off x="246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07" name="Oval 39"/>
              <p:cNvSpPr>
                <a:spLocks noChangeAspect="1" noChangeArrowheads="1"/>
              </p:cNvSpPr>
              <p:nvPr/>
            </p:nvSpPr>
            <p:spPr bwMode="auto">
              <a:xfrm>
                <a:off x="2772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08" name="Oval 40"/>
              <p:cNvSpPr>
                <a:spLocks noChangeAspect="1" noChangeArrowheads="1"/>
              </p:cNvSpPr>
              <p:nvPr/>
            </p:nvSpPr>
            <p:spPr bwMode="auto">
              <a:xfrm>
                <a:off x="2837" y="12278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09" name="Oval 41"/>
              <p:cNvSpPr>
                <a:spLocks noChangeAspect="1" noChangeArrowheads="1"/>
              </p:cNvSpPr>
              <p:nvPr/>
            </p:nvSpPr>
            <p:spPr bwMode="auto">
              <a:xfrm>
                <a:off x="2707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10" name="Oval 42"/>
              <p:cNvSpPr>
                <a:spLocks noChangeAspect="1" noChangeArrowheads="1"/>
              </p:cNvSpPr>
              <p:nvPr/>
            </p:nvSpPr>
            <p:spPr bwMode="auto">
              <a:xfrm>
                <a:off x="2998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11" name="Oval 43"/>
              <p:cNvSpPr>
                <a:spLocks noChangeAspect="1" noChangeArrowheads="1"/>
              </p:cNvSpPr>
              <p:nvPr/>
            </p:nvSpPr>
            <p:spPr bwMode="auto">
              <a:xfrm>
                <a:off x="3031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12" name="Oval 44"/>
              <p:cNvSpPr>
                <a:spLocks noChangeAspect="1" noChangeArrowheads="1"/>
              </p:cNvSpPr>
              <p:nvPr/>
            </p:nvSpPr>
            <p:spPr bwMode="auto">
              <a:xfrm>
                <a:off x="3096" y="119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13" name="Oval 45"/>
              <p:cNvSpPr>
                <a:spLocks noChangeAspect="1" noChangeArrowheads="1"/>
              </p:cNvSpPr>
              <p:nvPr/>
            </p:nvSpPr>
            <p:spPr bwMode="auto">
              <a:xfrm>
                <a:off x="3242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14" name="Oval 46"/>
              <p:cNvSpPr>
                <a:spLocks noChangeAspect="1" noChangeArrowheads="1"/>
              </p:cNvSpPr>
              <p:nvPr/>
            </p:nvSpPr>
            <p:spPr bwMode="auto">
              <a:xfrm>
                <a:off x="3242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15" name="Oval 47"/>
              <p:cNvSpPr>
                <a:spLocks noChangeAspect="1" noChangeArrowheads="1"/>
              </p:cNvSpPr>
              <p:nvPr/>
            </p:nvSpPr>
            <p:spPr bwMode="auto">
              <a:xfrm>
                <a:off x="2415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16" name="Oval 48"/>
              <p:cNvSpPr>
                <a:spLocks noChangeAspect="1" noChangeArrowheads="1"/>
              </p:cNvSpPr>
              <p:nvPr/>
            </p:nvSpPr>
            <p:spPr bwMode="auto">
              <a:xfrm>
                <a:off x="2204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17" name="Oval 49"/>
              <p:cNvSpPr>
                <a:spLocks noChangeAspect="1" noChangeArrowheads="1"/>
              </p:cNvSpPr>
              <p:nvPr/>
            </p:nvSpPr>
            <p:spPr bwMode="auto">
              <a:xfrm>
                <a:off x="277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18" name="Oval 50"/>
              <p:cNvSpPr>
                <a:spLocks noChangeAspect="1" noChangeArrowheads="1"/>
              </p:cNvSpPr>
              <p:nvPr/>
            </p:nvSpPr>
            <p:spPr bwMode="auto">
              <a:xfrm>
                <a:off x="2933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19" name="Oval 51"/>
              <p:cNvSpPr>
                <a:spLocks noChangeAspect="1" noChangeArrowheads="1"/>
              </p:cNvSpPr>
              <p:nvPr/>
            </p:nvSpPr>
            <p:spPr bwMode="auto">
              <a:xfrm>
                <a:off x="2983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20" name="Oval 52"/>
              <p:cNvSpPr>
                <a:spLocks noChangeAspect="1" noChangeArrowheads="1"/>
              </p:cNvSpPr>
              <p:nvPr/>
            </p:nvSpPr>
            <p:spPr bwMode="auto">
              <a:xfrm>
                <a:off x="3079" y="1239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21" name="Oval 53"/>
              <p:cNvSpPr>
                <a:spLocks noChangeAspect="1" noChangeArrowheads="1"/>
              </p:cNvSpPr>
              <p:nvPr/>
            </p:nvSpPr>
            <p:spPr bwMode="auto">
              <a:xfrm>
                <a:off x="3192" y="12141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22" name="Oval 54"/>
              <p:cNvSpPr>
                <a:spLocks noChangeAspect="1" noChangeArrowheads="1"/>
              </p:cNvSpPr>
              <p:nvPr/>
            </p:nvSpPr>
            <p:spPr bwMode="auto">
              <a:xfrm>
                <a:off x="3209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23" name="Oval 55"/>
              <p:cNvSpPr>
                <a:spLocks noChangeAspect="1" noChangeArrowheads="1"/>
              </p:cNvSpPr>
              <p:nvPr/>
            </p:nvSpPr>
            <p:spPr bwMode="auto">
              <a:xfrm>
                <a:off x="3387" y="11913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24" name="Oval 56"/>
              <p:cNvSpPr>
                <a:spLocks noChangeAspect="1" noChangeArrowheads="1"/>
              </p:cNvSpPr>
              <p:nvPr/>
            </p:nvSpPr>
            <p:spPr bwMode="auto">
              <a:xfrm>
                <a:off x="3420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25" name="Oval 57"/>
              <p:cNvSpPr>
                <a:spLocks noChangeAspect="1" noChangeArrowheads="1"/>
              </p:cNvSpPr>
              <p:nvPr/>
            </p:nvSpPr>
            <p:spPr bwMode="auto">
              <a:xfrm>
                <a:off x="2335" y="12125"/>
                <a:ext cx="76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26" name="Oval 58"/>
              <p:cNvSpPr>
                <a:spLocks noChangeAspect="1" noChangeArrowheads="1"/>
              </p:cNvSpPr>
              <p:nvPr/>
            </p:nvSpPr>
            <p:spPr bwMode="auto">
              <a:xfrm>
                <a:off x="267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27" name="Oval 59"/>
              <p:cNvSpPr>
                <a:spLocks noChangeAspect="1" noChangeArrowheads="1"/>
              </p:cNvSpPr>
              <p:nvPr/>
            </p:nvSpPr>
            <p:spPr bwMode="auto">
              <a:xfrm>
                <a:off x="2674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28" name="Oval 60"/>
              <p:cNvSpPr>
                <a:spLocks noChangeAspect="1" noChangeArrowheads="1"/>
              </p:cNvSpPr>
              <p:nvPr/>
            </p:nvSpPr>
            <p:spPr bwMode="auto">
              <a:xfrm>
                <a:off x="2950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29" name="Oval 61"/>
              <p:cNvSpPr>
                <a:spLocks noChangeAspect="1" noChangeArrowheads="1"/>
              </p:cNvSpPr>
              <p:nvPr/>
            </p:nvSpPr>
            <p:spPr bwMode="auto">
              <a:xfrm>
                <a:off x="3096" y="12308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30" name="Oval 62"/>
              <p:cNvSpPr>
                <a:spLocks noChangeAspect="1" noChangeArrowheads="1"/>
              </p:cNvSpPr>
              <p:nvPr/>
            </p:nvSpPr>
            <p:spPr bwMode="auto">
              <a:xfrm>
                <a:off x="3144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31" name="Oval 63"/>
              <p:cNvSpPr>
                <a:spLocks noChangeAspect="1" noChangeArrowheads="1"/>
              </p:cNvSpPr>
              <p:nvPr/>
            </p:nvSpPr>
            <p:spPr bwMode="auto">
              <a:xfrm>
                <a:off x="3290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32" name="Oval 64"/>
              <p:cNvSpPr>
                <a:spLocks noChangeAspect="1" noChangeArrowheads="1"/>
              </p:cNvSpPr>
              <p:nvPr/>
            </p:nvSpPr>
            <p:spPr bwMode="auto">
              <a:xfrm>
                <a:off x="3322" y="12217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33" name="Oval 65"/>
              <p:cNvSpPr>
                <a:spLocks noChangeAspect="1" noChangeArrowheads="1"/>
              </p:cNvSpPr>
              <p:nvPr/>
            </p:nvSpPr>
            <p:spPr bwMode="auto">
              <a:xfrm>
                <a:off x="3420" y="12490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34" name="Oval 66"/>
              <p:cNvSpPr>
                <a:spLocks noChangeAspect="1" noChangeArrowheads="1"/>
              </p:cNvSpPr>
              <p:nvPr/>
            </p:nvSpPr>
            <p:spPr bwMode="auto">
              <a:xfrm>
                <a:off x="3387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35" name="Oval 67"/>
              <p:cNvSpPr>
                <a:spLocks noChangeAspect="1" noChangeArrowheads="1"/>
              </p:cNvSpPr>
              <p:nvPr/>
            </p:nvSpPr>
            <p:spPr bwMode="auto">
              <a:xfrm flipH="1">
                <a:off x="4149" y="12111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36" name="Oval 68"/>
              <p:cNvSpPr>
                <a:spLocks noChangeAspect="1" noChangeArrowheads="1"/>
              </p:cNvSpPr>
              <p:nvPr/>
            </p:nvSpPr>
            <p:spPr bwMode="auto">
              <a:xfrm flipH="1">
                <a:off x="4197" y="1220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37" name="Oval 69"/>
              <p:cNvSpPr>
                <a:spLocks noChangeAspect="1" noChangeArrowheads="1"/>
              </p:cNvSpPr>
              <p:nvPr/>
            </p:nvSpPr>
            <p:spPr bwMode="auto">
              <a:xfrm flipH="1">
                <a:off x="3921" y="12187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38" name="Oval 70"/>
              <p:cNvSpPr>
                <a:spLocks noChangeAspect="1" noChangeArrowheads="1"/>
              </p:cNvSpPr>
              <p:nvPr/>
            </p:nvSpPr>
            <p:spPr bwMode="auto">
              <a:xfrm flipH="1">
                <a:off x="3840" y="1195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39" name="Oval 71"/>
              <p:cNvSpPr>
                <a:spLocks noChangeAspect="1" noChangeArrowheads="1"/>
              </p:cNvSpPr>
              <p:nvPr/>
            </p:nvSpPr>
            <p:spPr bwMode="auto">
              <a:xfrm flipH="1">
                <a:off x="3825" y="1208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40" name="Oval 72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41" name="Oval 73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203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42" name="Oval 74"/>
              <p:cNvSpPr>
                <a:spLocks noChangeAspect="1" noChangeArrowheads="1"/>
              </p:cNvSpPr>
              <p:nvPr/>
            </p:nvSpPr>
            <p:spPr bwMode="auto">
              <a:xfrm flipH="1">
                <a:off x="3566" y="11867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43" name="Oval 75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1822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44" name="Oval 76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445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45" name="Oval 77"/>
              <p:cNvSpPr>
                <a:spLocks noChangeAspect="1" noChangeArrowheads="1"/>
              </p:cNvSpPr>
              <p:nvPr/>
            </p:nvSpPr>
            <p:spPr bwMode="auto">
              <a:xfrm flipH="1">
                <a:off x="4262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46" name="Oval 78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04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47" name="Oval 79"/>
              <p:cNvSpPr>
                <a:spLocks noChangeAspect="1" noChangeArrowheads="1"/>
              </p:cNvSpPr>
              <p:nvPr/>
            </p:nvSpPr>
            <p:spPr bwMode="auto">
              <a:xfrm flipH="1">
                <a:off x="3890" y="12278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48" name="Oval 80"/>
              <p:cNvSpPr>
                <a:spLocks noChangeAspect="1" noChangeArrowheads="1"/>
              </p:cNvSpPr>
              <p:nvPr/>
            </p:nvSpPr>
            <p:spPr bwMode="auto">
              <a:xfrm flipH="1">
                <a:off x="4018" y="12262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49" name="Oval 81"/>
              <p:cNvSpPr>
                <a:spLocks noChangeAspect="1" noChangeArrowheads="1"/>
              </p:cNvSpPr>
              <p:nvPr/>
            </p:nvSpPr>
            <p:spPr bwMode="auto">
              <a:xfrm flipH="1">
                <a:off x="3727" y="11913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50" name="Oval 82"/>
              <p:cNvSpPr>
                <a:spLocks noChangeAspect="1" noChangeArrowheads="1"/>
              </p:cNvSpPr>
              <p:nvPr/>
            </p:nvSpPr>
            <p:spPr bwMode="auto">
              <a:xfrm flipH="1">
                <a:off x="3694" y="12111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51" name="Oval 83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1945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52" name="Oval 84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195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53" name="Oval 85"/>
              <p:cNvSpPr>
                <a:spLocks noChangeAspect="1" noChangeArrowheads="1"/>
              </p:cNvSpPr>
              <p:nvPr/>
            </p:nvSpPr>
            <p:spPr bwMode="auto">
              <a:xfrm flipH="1">
                <a:off x="3485" y="12339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54" name="Oval 86"/>
              <p:cNvSpPr>
                <a:spLocks noChangeAspect="1" noChangeArrowheads="1"/>
              </p:cNvSpPr>
              <p:nvPr/>
            </p:nvSpPr>
            <p:spPr bwMode="auto">
              <a:xfrm flipH="1">
                <a:off x="3355" y="1232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55" name="Oval 87"/>
              <p:cNvSpPr>
                <a:spLocks noChangeAspect="1" noChangeArrowheads="1"/>
              </p:cNvSpPr>
              <p:nvPr/>
            </p:nvSpPr>
            <p:spPr bwMode="auto">
              <a:xfrm flipH="1">
                <a:off x="4310" y="1217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56" name="Oval 88"/>
              <p:cNvSpPr>
                <a:spLocks noChangeAspect="1" noChangeArrowheads="1"/>
              </p:cNvSpPr>
              <p:nvPr/>
            </p:nvSpPr>
            <p:spPr bwMode="auto">
              <a:xfrm flipH="1">
                <a:off x="4506" y="1213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57" name="Oval 89"/>
              <p:cNvSpPr>
                <a:spLocks noChangeAspect="1" noChangeArrowheads="1"/>
              </p:cNvSpPr>
              <p:nvPr/>
            </p:nvSpPr>
            <p:spPr bwMode="auto">
              <a:xfrm flipH="1">
                <a:off x="3953" y="12096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58" name="Oval 90"/>
              <p:cNvSpPr>
                <a:spLocks noChangeAspect="1" noChangeArrowheads="1"/>
              </p:cNvSpPr>
              <p:nvPr/>
            </p:nvSpPr>
            <p:spPr bwMode="auto">
              <a:xfrm flipH="1">
                <a:off x="3791" y="12187"/>
                <a:ext cx="79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59" name="Oval 91"/>
              <p:cNvSpPr>
                <a:spLocks noChangeAspect="1" noChangeArrowheads="1"/>
              </p:cNvSpPr>
              <p:nvPr/>
            </p:nvSpPr>
            <p:spPr bwMode="auto">
              <a:xfrm flipH="1">
                <a:off x="3744" y="12262"/>
                <a:ext cx="76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60" name="Oval 92"/>
              <p:cNvSpPr>
                <a:spLocks noChangeAspect="1" noChangeArrowheads="1"/>
              </p:cNvSpPr>
              <p:nvPr/>
            </p:nvSpPr>
            <p:spPr bwMode="auto">
              <a:xfrm flipH="1">
                <a:off x="3646" y="12399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61" name="Oval 93"/>
              <p:cNvSpPr>
                <a:spLocks noChangeAspect="1" noChangeArrowheads="1"/>
              </p:cNvSpPr>
              <p:nvPr/>
            </p:nvSpPr>
            <p:spPr bwMode="auto">
              <a:xfrm flipH="1">
                <a:off x="3532" y="12141"/>
                <a:ext cx="79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62" name="Oval 94"/>
              <p:cNvSpPr>
                <a:spLocks noChangeAspect="1" noChangeArrowheads="1"/>
              </p:cNvSpPr>
              <p:nvPr/>
            </p:nvSpPr>
            <p:spPr bwMode="auto">
              <a:xfrm flipH="1">
                <a:off x="3516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63" name="Oval 95"/>
              <p:cNvSpPr>
                <a:spLocks noChangeAspect="1" noChangeArrowheads="1"/>
              </p:cNvSpPr>
              <p:nvPr/>
            </p:nvSpPr>
            <p:spPr bwMode="auto">
              <a:xfrm flipH="1">
                <a:off x="3338" y="11989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64" name="Oval 96"/>
              <p:cNvSpPr>
                <a:spLocks noChangeAspect="1" noChangeArrowheads="1"/>
              </p:cNvSpPr>
              <p:nvPr/>
            </p:nvSpPr>
            <p:spPr bwMode="auto">
              <a:xfrm flipH="1">
                <a:off x="4390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65" name="Oval 97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66" name="Oval 98"/>
              <p:cNvSpPr>
                <a:spLocks noChangeAspect="1" noChangeArrowheads="1"/>
              </p:cNvSpPr>
              <p:nvPr/>
            </p:nvSpPr>
            <p:spPr bwMode="auto">
              <a:xfrm flipH="1">
                <a:off x="4051" y="1215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67" name="Oval 99"/>
              <p:cNvSpPr>
                <a:spLocks noChangeAspect="1" noChangeArrowheads="1"/>
              </p:cNvSpPr>
              <p:nvPr/>
            </p:nvSpPr>
            <p:spPr bwMode="auto">
              <a:xfrm flipH="1">
                <a:off x="3775" y="12353"/>
                <a:ext cx="78" cy="72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68" name="Oval 100"/>
              <p:cNvSpPr>
                <a:spLocks noChangeAspect="1" noChangeArrowheads="1"/>
              </p:cNvSpPr>
              <p:nvPr/>
            </p:nvSpPr>
            <p:spPr bwMode="auto">
              <a:xfrm flipH="1">
                <a:off x="3631" y="12308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69" name="Oval 101"/>
              <p:cNvSpPr>
                <a:spLocks noChangeAspect="1" noChangeArrowheads="1"/>
              </p:cNvSpPr>
              <p:nvPr/>
            </p:nvSpPr>
            <p:spPr bwMode="auto">
              <a:xfrm flipH="1">
                <a:off x="3581" y="12034"/>
                <a:ext cx="78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70" name="Oval 102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125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71" name="Oval 103"/>
              <p:cNvSpPr>
                <a:spLocks noChangeAspect="1" noChangeArrowheads="1"/>
              </p:cNvSpPr>
              <p:nvPr/>
            </p:nvSpPr>
            <p:spPr bwMode="auto">
              <a:xfrm flipH="1">
                <a:off x="3403" y="12246"/>
                <a:ext cx="78" cy="7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  <p:sp>
            <p:nvSpPr>
              <p:cNvPr id="826472" name="Oval 104"/>
              <p:cNvSpPr>
                <a:spLocks noChangeAspect="1" noChangeArrowheads="1"/>
              </p:cNvSpPr>
              <p:nvPr/>
            </p:nvSpPr>
            <p:spPr bwMode="auto">
              <a:xfrm flipH="1">
                <a:off x="3307" y="12460"/>
                <a:ext cx="76" cy="7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6863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1pPr>
                <a:lvl2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2pPr>
                <a:lvl3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3pPr>
                <a:lvl4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4pPr>
                <a:lvl5pPr defTabSz="4175125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5pPr>
                <a:lvl6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6pPr>
                <a:lvl7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7pPr>
                <a:lvl8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8pPr>
                <a:lvl9pPr defTabSz="41751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itchFamily="18" charset="0"/>
                  </a:defRPr>
                </a:lvl9pPr>
              </a:lstStyle>
              <a:p>
                <a:pPr algn="ctr" eaLnBrk="1" fontAlgn="base" hangingPunct="1">
                  <a:spcAft>
                    <a:spcPct val="0"/>
                  </a:spcAft>
                  <a:defRPr/>
                </a:pPr>
                <a:r>
                  <a:rPr lang="en-GB" altLang="en-US" sz="1200">
                    <a:solidFill>
                      <a:srgbClr val="FFFFFF"/>
                    </a:solidFill>
                    <a:latin typeface="Arial" charset="0"/>
                  </a:rPr>
                  <a:t>+</a:t>
                </a:r>
              </a:p>
            </p:txBody>
          </p:sp>
        </p:grpSp>
        <p:grpSp>
          <p:nvGrpSpPr>
            <p:cNvPr id="5298" name="Group 105"/>
            <p:cNvGrpSpPr>
              <a:grpSpLocks/>
            </p:cNvGrpSpPr>
            <p:nvPr/>
          </p:nvGrpSpPr>
          <p:grpSpPr bwMode="auto">
            <a:xfrm>
              <a:off x="1722" y="11818"/>
              <a:ext cx="1200" cy="720"/>
              <a:chOff x="138" y="6320"/>
              <a:chExt cx="1200" cy="720"/>
            </a:xfrm>
          </p:grpSpPr>
          <p:grpSp>
            <p:nvGrpSpPr>
              <p:cNvPr id="5299" name="Group 106"/>
              <p:cNvGrpSpPr>
                <a:grpSpLocks/>
              </p:cNvGrpSpPr>
              <p:nvPr/>
            </p:nvGrpSpPr>
            <p:grpSpPr bwMode="auto">
              <a:xfrm>
                <a:off x="138" y="6320"/>
                <a:ext cx="1200" cy="192"/>
                <a:chOff x="138" y="6320"/>
                <a:chExt cx="1200" cy="192"/>
              </a:xfrm>
            </p:grpSpPr>
            <p:sp>
              <p:nvSpPr>
                <p:cNvPr id="5304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buNone/>
                  </a:pPr>
                  <a:endParaRPr lang="en-GB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05" name="Line 108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buNone/>
                  </a:pPr>
                  <a:endParaRPr lang="en-GB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06" name="Line 109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buNone/>
                  </a:pPr>
                  <a:endParaRPr lang="en-GB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5300" name="Group 110"/>
              <p:cNvGrpSpPr>
                <a:grpSpLocks/>
              </p:cNvGrpSpPr>
              <p:nvPr/>
            </p:nvGrpSpPr>
            <p:grpSpPr bwMode="auto">
              <a:xfrm flipV="1">
                <a:off x="138" y="6848"/>
                <a:ext cx="1200" cy="192"/>
                <a:chOff x="138" y="6320"/>
                <a:chExt cx="1200" cy="192"/>
              </a:xfrm>
            </p:grpSpPr>
            <p:sp>
              <p:nvSpPr>
                <p:cNvPr id="5301" name="Line 111"/>
                <p:cNvSpPr>
                  <a:spLocks noChangeShapeType="1"/>
                </p:cNvSpPr>
                <p:nvPr/>
              </p:nvSpPr>
              <p:spPr bwMode="auto">
                <a:xfrm flipH="1">
                  <a:off x="810" y="6320"/>
                  <a:ext cx="5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buNone/>
                  </a:pPr>
                  <a:endParaRPr lang="en-GB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02" name="Line 112"/>
                <p:cNvSpPr>
                  <a:spLocks noChangeShapeType="1"/>
                </p:cNvSpPr>
                <p:nvPr/>
              </p:nvSpPr>
              <p:spPr bwMode="auto">
                <a:xfrm flipH="1">
                  <a:off x="474" y="6416"/>
                  <a:ext cx="62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buNone/>
                  </a:pPr>
                  <a:endParaRPr lang="en-GB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03" name="Line 113"/>
                <p:cNvSpPr>
                  <a:spLocks noChangeShapeType="1"/>
                </p:cNvSpPr>
                <p:nvPr/>
              </p:nvSpPr>
              <p:spPr bwMode="auto">
                <a:xfrm flipH="1">
                  <a:off x="138" y="6512"/>
                  <a:ext cx="5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buNone/>
                  </a:pPr>
                  <a:endParaRPr lang="en-GB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826482" name="Oval 114"/>
          <p:cNvSpPr>
            <a:spLocks noChangeArrowheads="1"/>
          </p:cNvSpPr>
          <p:nvPr/>
        </p:nvSpPr>
        <p:spPr bwMode="auto">
          <a:xfrm>
            <a:off x="2173288" y="3168651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483" name="Oval 115"/>
          <p:cNvSpPr>
            <a:spLocks noChangeArrowheads="1"/>
          </p:cNvSpPr>
          <p:nvPr/>
        </p:nvSpPr>
        <p:spPr bwMode="auto">
          <a:xfrm>
            <a:off x="1951038" y="3214689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484" name="Oval 116"/>
          <p:cNvSpPr>
            <a:spLocks noChangeArrowheads="1"/>
          </p:cNvSpPr>
          <p:nvPr/>
        </p:nvSpPr>
        <p:spPr bwMode="auto">
          <a:xfrm>
            <a:off x="2425701" y="3097214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485" name="Oval 117"/>
          <p:cNvSpPr>
            <a:spLocks noChangeArrowheads="1"/>
          </p:cNvSpPr>
          <p:nvPr/>
        </p:nvSpPr>
        <p:spPr bwMode="auto">
          <a:xfrm>
            <a:off x="2597151" y="3294064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486" name="Oval 118"/>
          <p:cNvSpPr>
            <a:spLocks noChangeArrowheads="1"/>
          </p:cNvSpPr>
          <p:nvPr/>
        </p:nvSpPr>
        <p:spPr bwMode="auto">
          <a:xfrm>
            <a:off x="2792413" y="3159126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487" name="Oval 119"/>
          <p:cNvSpPr>
            <a:spLocks noChangeArrowheads="1"/>
          </p:cNvSpPr>
          <p:nvPr/>
        </p:nvSpPr>
        <p:spPr bwMode="auto">
          <a:xfrm>
            <a:off x="2611438" y="3073401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488" name="Oval 120"/>
          <p:cNvSpPr>
            <a:spLocks noChangeArrowheads="1"/>
          </p:cNvSpPr>
          <p:nvPr/>
        </p:nvSpPr>
        <p:spPr bwMode="auto">
          <a:xfrm>
            <a:off x="2976563" y="3079751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489" name="Oval 121"/>
          <p:cNvSpPr>
            <a:spLocks noChangeArrowheads="1"/>
          </p:cNvSpPr>
          <p:nvPr/>
        </p:nvSpPr>
        <p:spPr bwMode="auto">
          <a:xfrm>
            <a:off x="3014663" y="3221039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490" name="Oval 122"/>
          <p:cNvSpPr>
            <a:spLocks noChangeArrowheads="1"/>
          </p:cNvSpPr>
          <p:nvPr/>
        </p:nvSpPr>
        <p:spPr bwMode="auto">
          <a:xfrm>
            <a:off x="3368676" y="3136901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491" name="Oval 123"/>
          <p:cNvSpPr>
            <a:spLocks noChangeArrowheads="1"/>
          </p:cNvSpPr>
          <p:nvPr/>
        </p:nvSpPr>
        <p:spPr bwMode="auto">
          <a:xfrm>
            <a:off x="3228976" y="3089276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492" name="Oval 124"/>
          <p:cNvSpPr>
            <a:spLocks noChangeArrowheads="1"/>
          </p:cNvSpPr>
          <p:nvPr/>
        </p:nvSpPr>
        <p:spPr bwMode="auto">
          <a:xfrm>
            <a:off x="3470276" y="3281364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493" name="Oval 125"/>
          <p:cNvSpPr>
            <a:spLocks noChangeArrowheads="1"/>
          </p:cNvSpPr>
          <p:nvPr/>
        </p:nvSpPr>
        <p:spPr bwMode="auto">
          <a:xfrm>
            <a:off x="3521076" y="3001964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494" name="Oval 126"/>
          <p:cNvSpPr>
            <a:spLocks noChangeArrowheads="1"/>
          </p:cNvSpPr>
          <p:nvPr/>
        </p:nvSpPr>
        <p:spPr bwMode="auto">
          <a:xfrm>
            <a:off x="3686176" y="3213101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495" name="Oval 127"/>
          <p:cNvSpPr>
            <a:spLocks noChangeArrowheads="1"/>
          </p:cNvSpPr>
          <p:nvPr/>
        </p:nvSpPr>
        <p:spPr bwMode="auto">
          <a:xfrm>
            <a:off x="3865563" y="3244851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496" name="Oval 128"/>
          <p:cNvSpPr>
            <a:spLocks noChangeArrowheads="1"/>
          </p:cNvSpPr>
          <p:nvPr/>
        </p:nvSpPr>
        <p:spPr bwMode="auto">
          <a:xfrm>
            <a:off x="3865563" y="3041651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497" name="Oval 129"/>
          <p:cNvSpPr>
            <a:spLocks noChangeArrowheads="1"/>
          </p:cNvSpPr>
          <p:nvPr/>
        </p:nvSpPr>
        <p:spPr bwMode="auto">
          <a:xfrm>
            <a:off x="2176463" y="3006726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498" name="Oval 130"/>
          <p:cNvSpPr>
            <a:spLocks noChangeArrowheads="1"/>
          </p:cNvSpPr>
          <p:nvPr/>
        </p:nvSpPr>
        <p:spPr bwMode="auto">
          <a:xfrm>
            <a:off x="4035426" y="3084514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499" name="Oval 131"/>
          <p:cNvSpPr>
            <a:spLocks noChangeArrowheads="1"/>
          </p:cNvSpPr>
          <p:nvPr/>
        </p:nvSpPr>
        <p:spPr bwMode="auto">
          <a:xfrm>
            <a:off x="4198938" y="3278189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00" name="Oval 132"/>
          <p:cNvSpPr>
            <a:spLocks noChangeArrowheads="1"/>
          </p:cNvSpPr>
          <p:nvPr/>
        </p:nvSpPr>
        <p:spPr bwMode="auto">
          <a:xfrm>
            <a:off x="4232276" y="3105151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01" name="Oval 133"/>
          <p:cNvSpPr>
            <a:spLocks noChangeArrowheads="1"/>
          </p:cNvSpPr>
          <p:nvPr/>
        </p:nvSpPr>
        <p:spPr bwMode="auto">
          <a:xfrm>
            <a:off x="4384676" y="3173414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02" name="Oval 134"/>
          <p:cNvSpPr>
            <a:spLocks noChangeArrowheads="1"/>
          </p:cNvSpPr>
          <p:nvPr/>
        </p:nvSpPr>
        <p:spPr bwMode="auto">
          <a:xfrm>
            <a:off x="4608513" y="3208339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03" name="Oval 135"/>
          <p:cNvSpPr>
            <a:spLocks noChangeArrowheads="1"/>
          </p:cNvSpPr>
          <p:nvPr/>
        </p:nvSpPr>
        <p:spPr bwMode="auto">
          <a:xfrm>
            <a:off x="4419601" y="3005139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68" name="Oval 136"/>
          <p:cNvSpPr>
            <a:spLocks noChangeArrowheads="1"/>
          </p:cNvSpPr>
          <p:nvPr/>
        </p:nvSpPr>
        <p:spPr bwMode="auto">
          <a:xfrm>
            <a:off x="4976813" y="3233739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69" name="Oval 137"/>
          <p:cNvSpPr>
            <a:spLocks noChangeArrowheads="1"/>
          </p:cNvSpPr>
          <p:nvPr/>
        </p:nvSpPr>
        <p:spPr bwMode="auto">
          <a:xfrm>
            <a:off x="5584826" y="3287714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70" name="Oval 138"/>
          <p:cNvSpPr>
            <a:spLocks noChangeArrowheads="1"/>
          </p:cNvSpPr>
          <p:nvPr/>
        </p:nvSpPr>
        <p:spPr bwMode="auto">
          <a:xfrm>
            <a:off x="5934076" y="3295651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71" name="Oval 139"/>
          <p:cNvSpPr>
            <a:spLocks noChangeArrowheads="1"/>
          </p:cNvSpPr>
          <p:nvPr/>
        </p:nvSpPr>
        <p:spPr bwMode="auto">
          <a:xfrm>
            <a:off x="6253163" y="3297239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72" name="Oval 140"/>
          <p:cNvSpPr>
            <a:spLocks noChangeArrowheads="1"/>
          </p:cNvSpPr>
          <p:nvPr/>
        </p:nvSpPr>
        <p:spPr bwMode="auto">
          <a:xfrm>
            <a:off x="6889751" y="3257551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73" name="Oval 141"/>
          <p:cNvSpPr>
            <a:spLocks noChangeArrowheads="1"/>
          </p:cNvSpPr>
          <p:nvPr/>
        </p:nvSpPr>
        <p:spPr bwMode="auto">
          <a:xfrm>
            <a:off x="5132388" y="3235326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5174" name="Oval 142"/>
          <p:cNvSpPr>
            <a:spLocks noChangeArrowheads="1"/>
          </p:cNvSpPr>
          <p:nvPr/>
        </p:nvSpPr>
        <p:spPr bwMode="auto">
          <a:xfrm>
            <a:off x="6394451" y="3182939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5175" name="Oval 143"/>
          <p:cNvSpPr>
            <a:spLocks noChangeArrowheads="1"/>
          </p:cNvSpPr>
          <p:nvPr/>
        </p:nvSpPr>
        <p:spPr bwMode="auto">
          <a:xfrm>
            <a:off x="7627938" y="3000376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5176" name="Oval 144"/>
          <p:cNvSpPr>
            <a:spLocks noChangeArrowheads="1"/>
          </p:cNvSpPr>
          <p:nvPr/>
        </p:nvSpPr>
        <p:spPr bwMode="auto">
          <a:xfrm>
            <a:off x="5280026" y="3189289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13" name="Oval 145"/>
          <p:cNvSpPr>
            <a:spLocks noChangeArrowheads="1"/>
          </p:cNvSpPr>
          <p:nvPr/>
        </p:nvSpPr>
        <p:spPr bwMode="auto">
          <a:xfrm>
            <a:off x="5283201" y="3190876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14" name="Oval 146"/>
          <p:cNvSpPr>
            <a:spLocks noChangeArrowheads="1"/>
          </p:cNvSpPr>
          <p:nvPr/>
        </p:nvSpPr>
        <p:spPr bwMode="auto">
          <a:xfrm>
            <a:off x="5767388" y="3292476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5179" name="Oval 147"/>
          <p:cNvSpPr>
            <a:spLocks noChangeArrowheads="1"/>
          </p:cNvSpPr>
          <p:nvPr/>
        </p:nvSpPr>
        <p:spPr bwMode="auto">
          <a:xfrm>
            <a:off x="5608638" y="3159126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5180" name="Oval 148"/>
          <p:cNvSpPr>
            <a:spLocks noChangeArrowheads="1"/>
          </p:cNvSpPr>
          <p:nvPr/>
        </p:nvSpPr>
        <p:spPr bwMode="auto">
          <a:xfrm>
            <a:off x="5927726" y="3163889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17" name="Oval 149"/>
          <p:cNvSpPr>
            <a:spLocks noChangeArrowheads="1"/>
          </p:cNvSpPr>
          <p:nvPr/>
        </p:nvSpPr>
        <p:spPr bwMode="auto">
          <a:xfrm>
            <a:off x="5768976" y="3163889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18" name="Oval 150"/>
          <p:cNvSpPr>
            <a:spLocks noChangeArrowheads="1"/>
          </p:cNvSpPr>
          <p:nvPr/>
        </p:nvSpPr>
        <p:spPr bwMode="auto">
          <a:xfrm>
            <a:off x="6073776" y="3160714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19" name="Oval 151"/>
          <p:cNvSpPr>
            <a:spLocks noChangeArrowheads="1"/>
          </p:cNvSpPr>
          <p:nvPr/>
        </p:nvSpPr>
        <p:spPr bwMode="auto">
          <a:xfrm>
            <a:off x="6086476" y="3302001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20" name="Oval 152"/>
          <p:cNvSpPr>
            <a:spLocks noChangeArrowheads="1"/>
          </p:cNvSpPr>
          <p:nvPr/>
        </p:nvSpPr>
        <p:spPr bwMode="auto">
          <a:xfrm>
            <a:off x="6396038" y="3186114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85" name="Oval 153"/>
          <p:cNvSpPr>
            <a:spLocks noChangeArrowheads="1"/>
          </p:cNvSpPr>
          <p:nvPr/>
        </p:nvSpPr>
        <p:spPr bwMode="auto">
          <a:xfrm>
            <a:off x="6240463" y="3163889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22" name="Oval 154"/>
          <p:cNvSpPr>
            <a:spLocks noChangeArrowheads="1"/>
          </p:cNvSpPr>
          <p:nvPr/>
        </p:nvSpPr>
        <p:spPr bwMode="auto">
          <a:xfrm>
            <a:off x="6523038" y="3273426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23" name="Oval 155"/>
          <p:cNvSpPr>
            <a:spLocks noChangeArrowheads="1"/>
          </p:cNvSpPr>
          <p:nvPr/>
        </p:nvSpPr>
        <p:spPr bwMode="auto">
          <a:xfrm>
            <a:off x="6561138" y="3171826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24" name="Oval 156"/>
          <p:cNvSpPr>
            <a:spLocks noChangeArrowheads="1"/>
          </p:cNvSpPr>
          <p:nvPr/>
        </p:nvSpPr>
        <p:spPr bwMode="auto">
          <a:xfrm>
            <a:off x="6748463" y="3179764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25" name="Oval 157"/>
          <p:cNvSpPr>
            <a:spLocks noChangeArrowheads="1"/>
          </p:cNvSpPr>
          <p:nvPr/>
        </p:nvSpPr>
        <p:spPr bwMode="auto">
          <a:xfrm>
            <a:off x="6711951" y="3281364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5190" name="Oval 158"/>
          <p:cNvSpPr>
            <a:spLocks noChangeArrowheads="1"/>
          </p:cNvSpPr>
          <p:nvPr/>
        </p:nvSpPr>
        <p:spPr bwMode="auto">
          <a:xfrm>
            <a:off x="7092951" y="3233739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27" name="Oval 159"/>
          <p:cNvSpPr>
            <a:spLocks noChangeArrowheads="1"/>
          </p:cNvSpPr>
          <p:nvPr/>
        </p:nvSpPr>
        <p:spPr bwMode="auto">
          <a:xfrm>
            <a:off x="6913563" y="3257551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28" name="Oval 160"/>
          <p:cNvSpPr>
            <a:spLocks noChangeArrowheads="1"/>
          </p:cNvSpPr>
          <p:nvPr/>
        </p:nvSpPr>
        <p:spPr bwMode="auto">
          <a:xfrm>
            <a:off x="7670801" y="3206751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29" name="Oval 161"/>
          <p:cNvSpPr>
            <a:spLocks noChangeArrowheads="1"/>
          </p:cNvSpPr>
          <p:nvPr/>
        </p:nvSpPr>
        <p:spPr bwMode="auto">
          <a:xfrm>
            <a:off x="7481888" y="3003551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30" name="Oval 162"/>
          <p:cNvSpPr>
            <a:spLocks noChangeArrowheads="1"/>
          </p:cNvSpPr>
          <p:nvPr/>
        </p:nvSpPr>
        <p:spPr bwMode="auto">
          <a:xfrm>
            <a:off x="7891463" y="3079751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95" name="Oval 163"/>
          <p:cNvSpPr>
            <a:spLocks noChangeArrowheads="1"/>
          </p:cNvSpPr>
          <p:nvPr/>
        </p:nvSpPr>
        <p:spPr bwMode="auto">
          <a:xfrm>
            <a:off x="8540751" y="3292476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96" name="Oval 164"/>
          <p:cNvSpPr>
            <a:spLocks noChangeArrowheads="1"/>
          </p:cNvSpPr>
          <p:nvPr/>
        </p:nvSpPr>
        <p:spPr bwMode="auto">
          <a:xfrm>
            <a:off x="8947151" y="3294064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97" name="Oval 165"/>
          <p:cNvSpPr>
            <a:spLocks noChangeArrowheads="1"/>
          </p:cNvSpPr>
          <p:nvPr/>
        </p:nvSpPr>
        <p:spPr bwMode="auto">
          <a:xfrm>
            <a:off x="9326563" y="3295651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198" name="Oval 166"/>
          <p:cNvSpPr>
            <a:spLocks noChangeArrowheads="1"/>
          </p:cNvSpPr>
          <p:nvPr/>
        </p:nvSpPr>
        <p:spPr bwMode="auto">
          <a:xfrm>
            <a:off x="10153651" y="3290889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35" name="Oval 167"/>
          <p:cNvSpPr>
            <a:spLocks noChangeArrowheads="1"/>
          </p:cNvSpPr>
          <p:nvPr/>
        </p:nvSpPr>
        <p:spPr bwMode="auto">
          <a:xfrm>
            <a:off x="7829551" y="3262314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5200" name="Oval 168"/>
          <p:cNvSpPr>
            <a:spLocks noChangeArrowheads="1"/>
          </p:cNvSpPr>
          <p:nvPr/>
        </p:nvSpPr>
        <p:spPr bwMode="auto">
          <a:xfrm>
            <a:off x="8047038" y="2998789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5201" name="Oval 169"/>
          <p:cNvSpPr>
            <a:spLocks noChangeArrowheads="1"/>
          </p:cNvSpPr>
          <p:nvPr/>
        </p:nvSpPr>
        <p:spPr bwMode="auto">
          <a:xfrm>
            <a:off x="9823451" y="2987676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38" name="Oval 170"/>
          <p:cNvSpPr>
            <a:spLocks noChangeArrowheads="1"/>
          </p:cNvSpPr>
          <p:nvPr/>
        </p:nvSpPr>
        <p:spPr bwMode="auto">
          <a:xfrm>
            <a:off x="8308976" y="3165476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39" name="Oval 171"/>
          <p:cNvSpPr>
            <a:spLocks noChangeArrowheads="1"/>
          </p:cNvSpPr>
          <p:nvPr/>
        </p:nvSpPr>
        <p:spPr bwMode="auto">
          <a:xfrm>
            <a:off x="8086726" y="3211514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40" name="Oval 172"/>
          <p:cNvSpPr>
            <a:spLocks noChangeArrowheads="1"/>
          </p:cNvSpPr>
          <p:nvPr/>
        </p:nvSpPr>
        <p:spPr bwMode="auto">
          <a:xfrm>
            <a:off x="8561388" y="3094039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41" name="Oval 173"/>
          <p:cNvSpPr>
            <a:spLocks noChangeArrowheads="1"/>
          </p:cNvSpPr>
          <p:nvPr/>
        </p:nvSpPr>
        <p:spPr bwMode="auto">
          <a:xfrm>
            <a:off x="8732838" y="3290889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42" name="Oval 174"/>
          <p:cNvSpPr>
            <a:spLocks noChangeArrowheads="1"/>
          </p:cNvSpPr>
          <p:nvPr/>
        </p:nvSpPr>
        <p:spPr bwMode="auto">
          <a:xfrm>
            <a:off x="8928101" y="3155951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43" name="Oval 175"/>
          <p:cNvSpPr>
            <a:spLocks noChangeArrowheads="1"/>
          </p:cNvSpPr>
          <p:nvPr/>
        </p:nvSpPr>
        <p:spPr bwMode="auto">
          <a:xfrm>
            <a:off x="8747126" y="3070226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44" name="Oval 176"/>
          <p:cNvSpPr>
            <a:spLocks noChangeArrowheads="1"/>
          </p:cNvSpPr>
          <p:nvPr/>
        </p:nvSpPr>
        <p:spPr bwMode="auto">
          <a:xfrm>
            <a:off x="9112251" y="3076576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45" name="Oval 177"/>
          <p:cNvSpPr>
            <a:spLocks noChangeArrowheads="1"/>
          </p:cNvSpPr>
          <p:nvPr/>
        </p:nvSpPr>
        <p:spPr bwMode="auto">
          <a:xfrm>
            <a:off x="9150351" y="3217864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46" name="Oval 178"/>
          <p:cNvSpPr>
            <a:spLocks noChangeArrowheads="1"/>
          </p:cNvSpPr>
          <p:nvPr/>
        </p:nvSpPr>
        <p:spPr bwMode="auto">
          <a:xfrm>
            <a:off x="9504363" y="3133726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47" name="Oval 179"/>
          <p:cNvSpPr>
            <a:spLocks noChangeArrowheads="1"/>
          </p:cNvSpPr>
          <p:nvPr/>
        </p:nvSpPr>
        <p:spPr bwMode="auto">
          <a:xfrm>
            <a:off x="9364663" y="3086101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48" name="Oval 180"/>
          <p:cNvSpPr>
            <a:spLocks noChangeArrowheads="1"/>
          </p:cNvSpPr>
          <p:nvPr/>
        </p:nvSpPr>
        <p:spPr bwMode="auto">
          <a:xfrm>
            <a:off x="9605963" y="3278189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49" name="Oval 181"/>
          <p:cNvSpPr>
            <a:spLocks noChangeArrowheads="1"/>
          </p:cNvSpPr>
          <p:nvPr/>
        </p:nvSpPr>
        <p:spPr bwMode="auto">
          <a:xfrm>
            <a:off x="9656763" y="2998789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50" name="Oval 182"/>
          <p:cNvSpPr>
            <a:spLocks noChangeArrowheads="1"/>
          </p:cNvSpPr>
          <p:nvPr/>
        </p:nvSpPr>
        <p:spPr bwMode="auto">
          <a:xfrm>
            <a:off x="9821863" y="3209926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51" name="Oval 183"/>
          <p:cNvSpPr>
            <a:spLocks noChangeArrowheads="1"/>
          </p:cNvSpPr>
          <p:nvPr/>
        </p:nvSpPr>
        <p:spPr bwMode="auto">
          <a:xfrm>
            <a:off x="10001251" y="3241676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52" name="Oval 184"/>
          <p:cNvSpPr>
            <a:spLocks noChangeArrowheads="1"/>
          </p:cNvSpPr>
          <p:nvPr/>
        </p:nvSpPr>
        <p:spPr bwMode="auto">
          <a:xfrm>
            <a:off x="10001251" y="3038476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53" name="Oval 185"/>
          <p:cNvSpPr>
            <a:spLocks noChangeArrowheads="1"/>
          </p:cNvSpPr>
          <p:nvPr/>
        </p:nvSpPr>
        <p:spPr bwMode="auto">
          <a:xfrm>
            <a:off x="8312151" y="3003551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54" name="Oval 186"/>
          <p:cNvSpPr>
            <a:spLocks noChangeArrowheads="1"/>
          </p:cNvSpPr>
          <p:nvPr/>
        </p:nvSpPr>
        <p:spPr bwMode="auto">
          <a:xfrm>
            <a:off x="10171113" y="3081339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55" name="Oval 187"/>
          <p:cNvSpPr>
            <a:spLocks noChangeArrowheads="1"/>
          </p:cNvSpPr>
          <p:nvPr/>
        </p:nvSpPr>
        <p:spPr bwMode="auto">
          <a:xfrm>
            <a:off x="10334626" y="3275014"/>
            <a:ext cx="131763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56" name="Oval 188"/>
          <p:cNvSpPr>
            <a:spLocks noChangeArrowheads="1"/>
          </p:cNvSpPr>
          <p:nvPr/>
        </p:nvSpPr>
        <p:spPr bwMode="auto">
          <a:xfrm>
            <a:off x="10367963" y="3101976"/>
            <a:ext cx="131762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221" name="Oval 189"/>
          <p:cNvSpPr>
            <a:spLocks noChangeArrowheads="1"/>
          </p:cNvSpPr>
          <p:nvPr/>
        </p:nvSpPr>
        <p:spPr bwMode="auto">
          <a:xfrm>
            <a:off x="5440363" y="3190876"/>
            <a:ext cx="131762" cy="142875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+</a:t>
            </a:r>
          </a:p>
        </p:txBody>
      </p:sp>
      <p:sp>
        <p:nvSpPr>
          <p:cNvPr id="826558" name="Oval 190"/>
          <p:cNvSpPr>
            <a:spLocks noChangeArrowheads="1"/>
          </p:cNvSpPr>
          <p:nvPr/>
        </p:nvSpPr>
        <p:spPr bwMode="auto">
          <a:xfrm>
            <a:off x="5445126" y="3192464"/>
            <a:ext cx="131763" cy="142875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5223" name="AutoShape 191"/>
          <p:cNvSpPr>
            <a:spLocks noChangeArrowheads="1"/>
          </p:cNvSpPr>
          <p:nvPr/>
        </p:nvSpPr>
        <p:spPr bwMode="auto">
          <a:xfrm rot="5400000">
            <a:off x="6700044" y="346869"/>
            <a:ext cx="88900" cy="1354138"/>
          </a:xfrm>
          <a:prstGeom prst="can">
            <a:avLst>
              <a:gd name="adj" fmla="val 58884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224" name="AutoShape 192"/>
          <p:cNvSpPr>
            <a:spLocks noChangeArrowheads="1"/>
          </p:cNvSpPr>
          <p:nvPr/>
        </p:nvSpPr>
        <p:spPr bwMode="auto">
          <a:xfrm flipV="1">
            <a:off x="7332663" y="979489"/>
            <a:ext cx="88900" cy="638175"/>
          </a:xfrm>
          <a:prstGeom prst="can">
            <a:avLst>
              <a:gd name="adj" fmla="val 31307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26561" name="AutoShape 193"/>
          <p:cNvSpPr>
            <a:spLocks noChangeArrowheads="1"/>
          </p:cNvSpPr>
          <p:nvPr/>
        </p:nvSpPr>
        <p:spPr bwMode="auto">
          <a:xfrm rot="16200000">
            <a:off x="6030120" y="268843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6562" name="AutoShape 194"/>
          <p:cNvSpPr>
            <a:spLocks noChangeArrowheads="1"/>
          </p:cNvSpPr>
          <p:nvPr/>
        </p:nvSpPr>
        <p:spPr bwMode="auto">
          <a:xfrm rot="16200000">
            <a:off x="6036470" y="206613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6563" name="AutoShape 195"/>
          <p:cNvSpPr>
            <a:spLocks noChangeArrowheads="1"/>
          </p:cNvSpPr>
          <p:nvPr/>
        </p:nvSpPr>
        <p:spPr bwMode="auto">
          <a:xfrm rot="21600000">
            <a:off x="6340475" y="909638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6564" name="AutoShape 196"/>
          <p:cNvSpPr>
            <a:spLocks noChangeArrowheads="1"/>
          </p:cNvSpPr>
          <p:nvPr/>
        </p:nvSpPr>
        <p:spPr bwMode="auto">
          <a:xfrm rot="16200000">
            <a:off x="6031706" y="128031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6565" name="AutoShape 197"/>
          <p:cNvSpPr>
            <a:spLocks noChangeArrowheads="1"/>
          </p:cNvSpPr>
          <p:nvPr/>
        </p:nvSpPr>
        <p:spPr bwMode="auto">
          <a:xfrm rot="21600000">
            <a:off x="6916739" y="909638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6566" name="AutoShape 198"/>
          <p:cNvSpPr>
            <a:spLocks noChangeArrowheads="1"/>
          </p:cNvSpPr>
          <p:nvPr/>
        </p:nvSpPr>
        <p:spPr bwMode="auto">
          <a:xfrm rot="27000000">
            <a:off x="7293770" y="1094582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62201"/>
                </a:srgbClr>
              </a:gs>
              <a:gs pos="70000">
                <a:srgbClr val="FF0300">
                  <a:alpha val="71201"/>
                </a:srgbClr>
              </a:gs>
              <a:gs pos="100000">
                <a:srgbClr val="4D0808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243" name="AutoShape 199"/>
          <p:cNvSpPr>
            <a:spLocks noChangeArrowheads="1"/>
          </p:cNvSpPr>
          <p:nvPr/>
        </p:nvSpPr>
        <p:spPr bwMode="auto">
          <a:xfrm rot="10800000">
            <a:off x="7221538" y="1357314"/>
            <a:ext cx="311150" cy="1050925"/>
          </a:xfrm>
          <a:prstGeom prst="can">
            <a:avLst>
              <a:gd name="adj" fmla="val 37747"/>
            </a:avLst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244" name="AutoShape 200"/>
          <p:cNvSpPr>
            <a:spLocks noChangeArrowheads="1"/>
          </p:cNvSpPr>
          <p:nvPr/>
        </p:nvSpPr>
        <p:spPr bwMode="auto">
          <a:xfrm flipV="1">
            <a:off x="7329488" y="2332038"/>
            <a:ext cx="93662" cy="322262"/>
          </a:xfrm>
          <a:prstGeom prst="can">
            <a:avLst>
              <a:gd name="adj" fmla="val 54509"/>
            </a:avLst>
          </a:prstGeom>
          <a:gradFill rotWithShape="1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grpSp>
        <p:nvGrpSpPr>
          <p:cNvPr id="5245" name="Group 201"/>
          <p:cNvGrpSpPr>
            <a:grpSpLocks/>
          </p:cNvGrpSpPr>
          <p:nvPr/>
        </p:nvGrpSpPr>
        <p:grpSpPr bwMode="auto">
          <a:xfrm>
            <a:off x="7065963" y="2625725"/>
            <a:ext cx="639762" cy="215900"/>
            <a:chOff x="3990" y="1256"/>
            <a:chExt cx="403" cy="136"/>
          </a:xfrm>
        </p:grpSpPr>
        <p:sp>
          <p:nvSpPr>
            <p:cNvPr id="5293" name="Line 202"/>
            <p:cNvSpPr>
              <a:spLocks noChangeShapeType="1"/>
            </p:cNvSpPr>
            <p:nvPr/>
          </p:nvSpPr>
          <p:spPr bwMode="auto">
            <a:xfrm>
              <a:off x="3990" y="1256"/>
              <a:ext cx="4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294" name="Line 203"/>
            <p:cNvSpPr>
              <a:spLocks noChangeShapeType="1"/>
            </p:cNvSpPr>
            <p:nvPr/>
          </p:nvSpPr>
          <p:spPr bwMode="auto">
            <a:xfrm>
              <a:off x="4063" y="1301"/>
              <a:ext cx="2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295" name="Line 204"/>
            <p:cNvSpPr>
              <a:spLocks noChangeShapeType="1"/>
            </p:cNvSpPr>
            <p:nvPr/>
          </p:nvSpPr>
          <p:spPr bwMode="auto">
            <a:xfrm>
              <a:off x="4164" y="1392"/>
              <a:ext cx="5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296" name="Line 205"/>
            <p:cNvSpPr>
              <a:spLocks noChangeShapeType="1"/>
            </p:cNvSpPr>
            <p:nvPr/>
          </p:nvSpPr>
          <p:spPr bwMode="auto">
            <a:xfrm>
              <a:off x="4112" y="1346"/>
              <a:ext cx="1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sp>
        <p:nvSpPr>
          <p:cNvPr id="826574" name="AutoShape 206"/>
          <p:cNvSpPr>
            <a:spLocks noChangeArrowheads="1"/>
          </p:cNvSpPr>
          <p:nvPr/>
        </p:nvSpPr>
        <p:spPr bwMode="auto">
          <a:xfrm rot="27000000">
            <a:off x="7293770" y="2380457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FFF200">
                  <a:alpha val="46001"/>
                </a:srgbClr>
              </a:gs>
              <a:gs pos="45000">
                <a:srgbClr val="FF7A00">
                  <a:alpha val="70300"/>
                </a:srgbClr>
              </a:gs>
              <a:gs pos="70000">
                <a:srgbClr val="FF0300">
                  <a:alpha val="83800"/>
                </a:srgbClr>
              </a:gs>
              <a:gs pos="100000">
                <a:srgbClr val="4D0808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249" name="Line 207"/>
          <p:cNvSpPr>
            <a:spLocks noChangeShapeType="1"/>
          </p:cNvSpPr>
          <p:nvPr/>
        </p:nvSpPr>
        <p:spPr bwMode="auto">
          <a:xfrm>
            <a:off x="7426326" y="1035050"/>
            <a:ext cx="1590675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250" name="Line 208"/>
          <p:cNvSpPr>
            <a:spLocks noChangeShapeType="1"/>
          </p:cNvSpPr>
          <p:nvPr/>
        </p:nvSpPr>
        <p:spPr bwMode="auto">
          <a:xfrm>
            <a:off x="7427914" y="2560638"/>
            <a:ext cx="1590675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251" name="Line 209"/>
          <p:cNvSpPr>
            <a:spLocks noChangeShapeType="1"/>
          </p:cNvSpPr>
          <p:nvPr/>
        </p:nvSpPr>
        <p:spPr bwMode="auto">
          <a:xfrm>
            <a:off x="8091488" y="1042988"/>
            <a:ext cx="0" cy="150495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6578" name="Text Box 210"/>
          <p:cNvSpPr txBox="1">
            <a:spLocks noChangeArrowheads="1"/>
          </p:cNvSpPr>
          <p:nvPr/>
        </p:nvSpPr>
        <p:spPr bwMode="auto">
          <a:xfrm>
            <a:off x="7751763" y="1579563"/>
            <a:ext cx="336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F200">
                        <a:alpha val="46001"/>
                      </a:srgbClr>
                    </a:gs>
                    <a:gs pos="45000">
                      <a:srgbClr val="FF7A00">
                        <a:alpha val="62201"/>
                      </a:srgbClr>
                    </a:gs>
                    <a:gs pos="70000">
                      <a:srgbClr val="FF0300">
                        <a:alpha val="71201"/>
                      </a:srgbClr>
                    </a:gs>
                    <a:gs pos="100000">
                      <a:srgbClr val="4D0808">
                        <a:alpha val="82001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>
                <a:solidFill>
                  <a:srgbClr val="000000"/>
                </a:solidFill>
                <a:latin typeface="Arial" charset="0"/>
              </a:rPr>
              <a:t>V</a:t>
            </a:r>
          </a:p>
        </p:txBody>
      </p:sp>
      <p:sp>
        <p:nvSpPr>
          <p:cNvPr id="826579" name="Freeform 211"/>
          <p:cNvSpPr>
            <a:spLocks/>
          </p:cNvSpPr>
          <p:nvPr/>
        </p:nvSpPr>
        <p:spPr bwMode="auto">
          <a:xfrm>
            <a:off x="8605839" y="1014414"/>
            <a:ext cx="1762125" cy="1658937"/>
          </a:xfrm>
          <a:custGeom>
            <a:avLst/>
            <a:gdLst>
              <a:gd name="T0" fmla="*/ 0 w 1110"/>
              <a:gd name="T1" fmla="*/ 564 h 1045"/>
              <a:gd name="T2" fmla="*/ 213 w 1110"/>
              <a:gd name="T3" fmla="*/ 549 h 1045"/>
              <a:gd name="T4" fmla="*/ 393 w 1110"/>
              <a:gd name="T5" fmla="*/ 66 h 1045"/>
              <a:gd name="T6" fmla="*/ 546 w 1110"/>
              <a:gd name="T7" fmla="*/ 942 h 1045"/>
              <a:gd name="T8" fmla="*/ 714 w 1110"/>
              <a:gd name="T9" fmla="*/ 687 h 1045"/>
              <a:gd name="T10" fmla="*/ 828 w 1110"/>
              <a:gd name="T11" fmla="*/ 606 h 1045"/>
              <a:gd name="T12" fmla="*/ 1110 w 1110"/>
              <a:gd name="T13" fmla="*/ 567 h 10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0" h="1045">
                <a:moveTo>
                  <a:pt x="0" y="564"/>
                </a:moveTo>
                <a:cubicBezTo>
                  <a:pt x="87" y="561"/>
                  <a:pt x="120" y="573"/>
                  <a:pt x="213" y="549"/>
                </a:cubicBezTo>
                <a:cubicBezTo>
                  <a:pt x="306" y="525"/>
                  <a:pt x="337" y="0"/>
                  <a:pt x="393" y="66"/>
                </a:cubicBezTo>
                <a:cubicBezTo>
                  <a:pt x="449" y="132"/>
                  <a:pt x="493" y="839"/>
                  <a:pt x="546" y="942"/>
                </a:cubicBezTo>
                <a:cubicBezTo>
                  <a:pt x="599" y="1045"/>
                  <a:pt x="667" y="743"/>
                  <a:pt x="714" y="687"/>
                </a:cubicBezTo>
                <a:cubicBezTo>
                  <a:pt x="761" y="631"/>
                  <a:pt x="762" y="626"/>
                  <a:pt x="828" y="606"/>
                </a:cubicBezTo>
                <a:cubicBezTo>
                  <a:pt x="894" y="586"/>
                  <a:pt x="1056" y="577"/>
                  <a:pt x="1110" y="567"/>
                </a:cubicBezTo>
              </a:path>
            </a:pathLst>
          </a:custGeom>
          <a:noFill/>
          <a:ln w="19050" cap="flat" cmpd="sng">
            <a:solidFill>
              <a:srgbClr val="00FFFF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F200">
                        <a:alpha val="46001"/>
                      </a:srgbClr>
                    </a:gs>
                    <a:gs pos="45000">
                      <a:srgbClr val="FF7A00">
                        <a:alpha val="62201"/>
                      </a:srgbClr>
                    </a:gs>
                    <a:gs pos="70000">
                      <a:srgbClr val="FF0300">
                        <a:alpha val="71201"/>
                      </a:srgbClr>
                    </a:gs>
                    <a:gs pos="100000">
                      <a:srgbClr val="4D0808">
                        <a:alpha val="82001"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6580" name="Freeform 212"/>
          <p:cNvSpPr>
            <a:spLocks/>
          </p:cNvSpPr>
          <p:nvPr/>
        </p:nvSpPr>
        <p:spPr bwMode="auto">
          <a:xfrm>
            <a:off x="9367839" y="1906589"/>
            <a:ext cx="1006475" cy="668337"/>
          </a:xfrm>
          <a:custGeom>
            <a:avLst/>
            <a:gdLst>
              <a:gd name="T0" fmla="*/ 0 w 634"/>
              <a:gd name="T1" fmla="*/ 2 h 421"/>
              <a:gd name="T2" fmla="*/ 84 w 634"/>
              <a:gd name="T3" fmla="*/ 401 h 421"/>
              <a:gd name="T4" fmla="*/ 238 w 634"/>
              <a:gd name="T5" fmla="*/ 120 h 421"/>
              <a:gd name="T6" fmla="*/ 352 w 634"/>
              <a:gd name="T7" fmla="*/ 39 h 421"/>
              <a:gd name="T8" fmla="*/ 634 w 634"/>
              <a:gd name="T9" fmla="*/ 0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4" h="421">
                <a:moveTo>
                  <a:pt x="0" y="2"/>
                </a:moveTo>
                <a:cubicBezTo>
                  <a:pt x="12" y="68"/>
                  <a:pt x="44" y="381"/>
                  <a:pt x="84" y="401"/>
                </a:cubicBezTo>
                <a:cubicBezTo>
                  <a:pt x="124" y="421"/>
                  <a:pt x="193" y="180"/>
                  <a:pt x="238" y="120"/>
                </a:cubicBezTo>
                <a:cubicBezTo>
                  <a:pt x="283" y="60"/>
                  <a:pt x="286" y="59"/>
                  <a:pt x="352" y="39"/>
                </a:cubicBezTo>
                <a:cubicBezTo>
                  <a:pt x="418" y="19"/>
                  <a:pt x="580" y="10"/>
                  <a:pt x="634" y="0"/>
                </a:cubicBezTo>
              </a:path>
            </a:pathLst>
          </a:custGeom>
          <a:noFill/>
          <a:ln w="38100" cap="flat" cmpd="sng">
            <a:solidFill>
              <a:schemeClr val="bg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F200">
                        <a:alpha val="46001"/>
                      </a:srgbClr>
                    </a:gs>
                    <a:gs pos="45000">
                      <a:srgbClr val="FF7A00">
                        <a:alpha val="62201"/>
                      </a:srgbClr>
                    </a:gs>
                    <a:gs pos="70000">
                      <a:srgbClr val="FF0300">
                        <a:alpha val="71201"/>
                      </a:srgbClr>
                    </a:gs>
                    <a:gs pos="100000">
                      <a:srgbClr val="4D0808">
                        <a:alpha val="82001"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6581" name="Oval 213"/>
          <p:cNvSpPr>
            <a:spLocks noChangeArrowheads="1"/>
          </p:cNvSpPr>
          <p:nvPr/>
        </p:nvSpPr>
        <p:spPr bwMode="auto">
          <a:xfrm>
            <a:off x="5335588" y="3186114"/>
            <a:ext cx="131762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82" name="Oval 214"/>
          <p:cNvSpPr>
            <a:spLocks noChangeArrowheads="1"/>
          </p:cNvSpPr>
          <p:nvPr/>
        </p:nvSpPr>
        <p:spPr bwMode="auto">
          <a:xfrm>
            <a:off x="5503863" y="3182939"/>
            <a:ext cx="131762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83" name="Oval 215"/>
          <p:cNvSpPr>
            <a:spLocks noChangeArrowheads="1"/>
          </p:cNvSpPr>
          <p:nvPr/>
        </p:nvSpPr>
        <p:spPr bwMode="auto">
          <a:xfrm>
            <a:off x="5711826" y="3162301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84" name="Oval 216"/>
          <p:cNvSpPr>
            <a:spLocks noChangeArrowheads="1"/>
          </p:cNvSpPr>
          <p:nvPr/>
        </p:nvSpPr>
        <p:spPr bwMode="auto">
          <a:xfrm>
            <a:off x="6032501" y="3159126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85" name="Oval 217"/>
          <p:cNvSpPr>
            <a:spLocks noChangeArrowheads="1"/>
          </p:cNvSpPr>
          <p:nvPr/>
        </p:nvSpPr>
        <p:spPr bwMode="auto">
          <a:xfrm>
            <a:off x="6334126" y="3170239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86" name="Oval 218"/>
          <p:cNvSpPr>
            <a:spLocks noChangeArrowheads="1"/>
          </p:cNvSpPr>
          <p:nvPr/>
        </p:nvSpPr>
        <p:spPr bwMode="auto">
          <a:xfrm>
            <a:off x="6645276" y="3176589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87" name="Oval 219"/>
          <p:cNvSpPr>
            <a:spLocks noChangeArrowheads="1"/>
          </p:cNvSpPr>
          <p:nvPr/>
        </p:nvSpPr>
        <p:spPr bwMode="auto">
          <a:xfrm>
            <a:off x="6842126" y="3182939"/>
            <a:ext cx="131763" cy="142875"/>
          </a:xfrm>
          <a:prstGeom prst="ellipse">
            <a:avLst/>
          </a:prstGeom>
          <a:gradFill rotWithShape="1">
            <a:gsLst>
              <a:gs pos="0">
                <a:srgbClr val="99FF66"/>
              </a:gs>
              <a:gs pos="100000">
                <a:srgbClr val="47762F"/>
              </a:gs>
            </a:gsLst>
            <a:lin ang="18900000" scaled="1"/>
          </a:gradFill>
          <a:ln w="12700" algn="ctr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826588" name="AutoShape 220"/>
          <p:cNvSpPr>
            <a:spLocks noChangeArrowheads="1"/>
          </p:cNvSpPr>
          <p:nvPr/>
        </p:nvSpPr>
        <p:spPr bwMode="auto">
          <a:xfrm rot="5400000">
            <a:off x="6026944" y="269001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6589" name="AutoShape 221"/>
          <p:cNvSpPr>
            <a:spLocks noChangeArrowheads="1"/>
          </p:cNvSpPr>
          <p:nvPr/>
        </p:nvSpPr>
        <p:spPr bwMode="auto">
          <a:xfrm rot="5400000">
            <a:off x="6033294" y="206771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6590" name="AutoShape 222"/>
          <p:cNvSpPr>
            <a:spLocks noChangeArrowheads="1"/>
          </p:cNvSpPr>
          <p:nvPr/>
        </p:nvSpPr>
        <p:spPr bwMode="auto">
          <a:xfrm rot="10800000">
            <a:off x="6337300" y="911225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6591" name="AutoShape 223"/>
          <p:cNvSpPr>
            <a:spLocks noChangeArrowheads="1"/>
          </p:cNvSpPr>
          <p:nvPr/>
        </p:nvSpPr>
        <p:spPr bwMode="auto">
          <a:xfrm rot="5400000">
            <a:off x="6028532" y="1281907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6592" name="AutoShape 224"/>
          <p:cNvSpPr>
            <a:spLocks noChangeArrowheads="1"/>
          </p:cNvSpPr>
          <p:nvPr/>
        </p:nvSpPr>
        <p:spPr bwMode="auto">
          <a:xfrm rot="10800000">
            <a:off x="6913564" y="911225"/>
            <a:ext cx="166687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6593" name="AutoShape 225"/>
          <p:cNvSpPr>
            <a:spLocks noChangeArrowheads="1"/>
          </p:cNvSpPr>
          <p:nvPr/>
        </p:nvSpPr>
        <p:spPr bwMode="auto">
          <a:xfrm rot="16200000">
            <a:off x="7290594" y="1096169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5001"/>
                </a:srgbClr>
              </a:gs>
              <a:gs pos="75000">
                <a:srgbClr val="0087E6">
                  <a:alpha val="73001"/>
                </a:srgbClr>
              </a:gs>
              <a:gs pos="100000">
                <a:srgbClr val="005CBF">
                  <a:alpha val="82001"/>
                </a:srgbClr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6594" name="AutoShape 226"/>
          <p:cNvSpPr>
            <a:spLocks noChangeArrowheads="1"/>
          </p:cNvSpPr>
          <p:nvPr/>
        </p:nvSpPr>
        <p:spPr bwMode="auto">
          <a:xfrm rot="16200000">
            <a:off x="7290594" y="2382044"/>
            <a:ext cx="166688" cy="2095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03D4A8">
                  <a:alpha val="46001"/>
                </a:srgbClr>
              </a:gs>
              <a:gs pos="25000">
                <a:srgbClr val="21D6E0">
                  <a:alpha val="59501"/>
                </a:srgbClr>
              </a:gs>
              <a:gs pos="75000">
                <a:srgbClr val="0087E6">
                  <a:alpha val="86500"/>
                </a:srgbClr>
              </a:gs>
              <a:gs pos="100000">
                <a:srgbClr val="005CBF"/>
              </a:gs>
            </a:gsLst>
            <a:lin ang="5400000" scaled="1"/>
          </a:gradFill>
          <a:ln w="317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289" name="Text Box 228"/>
          <p:cNvSpPr txBox="1">
            <a:spLocks noChangeArrowheads="1"/>
          </p:cNvSpPr>
          <p:nvPr/>
        </p:nvSpPr>
        <p:spPr bwMode="auto">
          <a:xfrm>
            <a:off x="1919288" y="333376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Principle of Signal Generation of capacitive BPMs </a:t>
            </a:r>
          </a:p>
        </p:txBody>
      </p:sp>
      <p:sp>
        <p:nvSpPr>
          <p:cNvPr id="5290" name="Text Box 230"/>
          <p:cNvSpPr txBox="1">
            <a:spLocks noChangeArrowheads="1"/>
          </p:cNvSpPr>
          <p:nvPr/>
        </p:nvSpPr>
        <p:spPr bwMode="auto">
          <a:xfrm>
            <a:off x="1919289" y="6165851"/>
            <a:ext cx="3671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291" name="Text Box 231"/>
          <p:cNvSpPr txBox="1">
            <a:spLocks noChangeArrowheads="1"/>
          </p:cNvSpPr>
          <p:nvPr/>
        </p:nvSpPr>
        <p:spPr bwMode="auto">
          <a:xfrm>
            <a:off x="1774825" y="6165851"/>
            <a:ext cx="3671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Animation by Rhodri Jones (CERN)</a:t>
            </a:r>
          </a:p>
        </p:txBody>
      </p:sp>
      <p:sp>
        <p:nvSpPr>
          <p:cNvPr id="5292" name="Text Box 232"/>
          <p:cNvSpPr txBox="1">
            <a:spLocks noChangeArrowheads="1"/>
          </p:cNvSpPr>
          <p:nvPr/>
        </p:nvSpPr>
        <p:spPr bwMode="auto">
          <a:xfrm>
            <a:off x="1776414" y="5589588"/>
            <a:ext cx="2663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Same behavior as top plate </a:t>
            </a:r>
          </a:p>
        </p:txBody>
      </p:sp>
    </p:spTree>
    <p:extLst>
      <p:ext uri="{BB962C8B-B14F-4D97-AF65-F5344CB8AC3E}">
        <p14:creationId xmlns:p14="http://schemas.microsoft.com/office/powerpoint/2010/main" val="52493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526E-6 L 0.67327 3.3526E-6 " pathEditMode="relative" rAng="0" ptsTypes="AA">
                                      <p:cBhvr>
                                        <p:cTn id="6" dur="9500" fill="hold"/>
                                        <p:tgtEl>
                                          <p:spTgt spid="826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6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26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06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263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26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6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26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264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26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26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06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264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26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264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26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264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826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7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26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06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26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826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6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826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826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826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826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06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826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7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8265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826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2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826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6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826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6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0"/>
                                        <p:tgtEl>
                                          <p:spTgt spid="82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7" presetClass="emph" presetSubtype="0" repeatCount="4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" dur="500" autoRev="1" fill="hold"/>
                                        <p:tgtEl>
                                          <p:spTgt spid="8265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6" dur="500" autoRev="1" fill="hold"/>
                                        <p:tgtEl>
                                          <p:spTgt spid="8265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7" dur="500" autoRev="1" fill="hold"/>
                                        <p:tgtEl>
                                          <p:spTgt spid="8265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autoRev="1" fill="hold"/>
                                        <p:tgtEl>
                                          <p:spTgt spid="8265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826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7" presetClass="emph" presetSubtype="0" repeatCount="4000" fill="hold" grpId="1" nodeType="withEffect">
                                  <p:stCondLst>
                                    <p:cond delay="5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500" autoRev="1" fill="hold"/>
                                        <p:tgtEl>
                                          <p:spTgt spid="8265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3" dur="500" autoRev="1" fill="hold"/>
                                        <p:tgtEl>
                                          <p:spTgt spid="8265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500" autoRev="1" fill="hold"/>
                                        <p:tgtEl>
                                          <p:spTgt spid="8265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autoRev="1" fill="hold"/>
                                        <p:tgtEl>
                                          <p:spTgt spid="8265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1"/>
                                            </p:cond>
                                          </p:stCondLst>
                                        </p:cTn>
                                        <p:tgtEl>
                                          <p:spTgt spid="82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7" presetClass="emph" presetSubtype="0" repeatCount="4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" dur="500" autoRev="1" fill="hold"/>
                                        <p:tgtEl>
                                          <p:spTgt spid="8265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0" dur="500" autoRev="1" fill="hold"/>
                                        <p:tgtEl>
                                          <p:spTgt spid="8265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1" dur="500" autoRev="1" fill="hold"/>
                                        <p:tgtEl>
                                          <p:spTgt spid="8265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autoRev="1" fill="hold"/>
                                        <p:tgtEl>
                                          <p:spTgt spid="8265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8"/>
                                            </p:cond>
                                          </p:stCondLst>
                                        </p:cTn>
                                        <p:tgtEl>
                                          <p:spTgt spid="82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7" presetClass="emph" presetSubtype="0" repeatCount="4000" fill="hold" grpId="1" nodeType="withEffect">
                                  <p:stCondLst>
                                    <p:cond delay="5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500" autoRev="1" fill="hold"/>
                                        <p:tgtEl>
                                          <p:spTgt spid="8265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7" dur="500" autoRev="1" fill="hold"/>
                                        <p:tgtEl>
                                          <p:spTgt spid="8265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8" dur="500" autoRev="1" fill="hold"/>
                                        <p:tgtEl>
                                          <p:spTgt spid="8265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autoRev="1" fill="hold"/>
                                        <p:tgtEl>
                                          <p:spTgt spid="8265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82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7" presetClass="emph" presetSubtype="0" repeatCount="400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3" dur="500" autoRev="1" fill="hold"/>
                                        <p:tgtEl>
                                          <p:spTgt spid="8265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4" dur="500" autoRev="1" fill="hold"/>
                                        <p:tgtEl>
                                          <p:spTgt spid="8265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5" dur="500" autoRev="1" fill="hold"/>
                                        <p:tgtEl>
                                          <p:spTgt spid="8265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autoRev="1" fill="hold"/>
                                        <p:tgtEl>
                                          <p:spTgt spid="8265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2"/>
                                            </p:cond>
                                          </p:stCondLst>
                                        </p:cTn>
                                        <p:tgtEl>
                                          <p:spTgt spid="82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7" presetClass="emph" presetSubtype="0" repeatCount="4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" dur="500" autoRev="1" fill="hold"/>
                                        <p:tgtEl>
                                          <p:spTgt spid="8265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1" dur="500" autoRev="1" fill="hold"/>
                                        <p:tgtEl>
                                          <p:spTgt spid="8265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2" dur="500" autoRev="1" fill="hold"/>
                                        <p:tgtEl>
                                          <p:spTgt spid="8265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autoRev="1" fill="hold"/>
                                        <p:tgtEl>
                                          <p:spTgt spid="8265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9"/>
                                            </p:cond>
                                          </p:stCondLst>
                                        </p:cTn>
                                        <p:tgtEl>
                                          <p:spTgt spid="82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7" presetClass="emph" presetSubtype="0" repeatCount="4000" fill="hold" grpId="1" nodeType="withEffect">
                                  <p:stCondLst>
                                    <p:cond delay="5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" dur="500" autoRev="1" fill="hold"/>
                                        <p:tgtEl>
                                          <p:spTgt spid="8265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8" dur="500" autoRev="1" fill="hold"/>
                                        <p:tgtEl>
                                          <p:spTgt spid="8265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9" dur="500" autoRev="1" fill="hold"/>
                                        <p:tgtEl>
                                          <p:spTgt spid="8265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autoRev="1" fill="hold"/>
                                        <p:tgtEl>
                                          <p:spTgt spid="8265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6"/>
                                            </p:cond>
                                          </p:stCondLst>
                                        </p:cTn>
                                        <p:tgtEl>
                                          <p:spTgt spid="82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017 0.00093 L -0.00052 0.01436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826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671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4" presetClass="path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826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8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3.61111E-6 -3.7037E-7 L 3.61111E-6 0.01944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8265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2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2.77778E-7 -1.11111E-6 L -0.00035 0.02315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826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157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64" presetClass="path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4.72222E-6 1.85185E-6 L 4.72222E-6 -0.01875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826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49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42" presetClass="path" presetSubtype="0" accel="50000" decel="5000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-5.55556E-7 -7.40741E-7 L -5.55556E-7 0.0169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8265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33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64" presetClass="path" presetSubtype="0" fill="hold" grpId="0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-4.72222E-6 -1.48148E-6 L 0.00035 -0.0169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8265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856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2.77778E-6 0 L -2.77778E-6 0.01806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8265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3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8265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64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64" presetClass="path" presetSubtype="0" fill="hold" grpId="0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4.72222E-6 -7.40741E-7 L 4.72222E-6 -0.0118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8265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2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64" presetClass="path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3.88889E-6 0.00556 L 3.88889E-6 -0.00578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8265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9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826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037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64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8263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7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826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64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64" presetClass="path" presetSubtype="0" accel="50000" decel="50000" fill="hold" grpId="1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8264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176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826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grpId="1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826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6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826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037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4" presetClass="path" presetSubtype="0" accel="50000" decel="5000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8264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7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826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64" presetClass="path" presetSubtype="0" accel="50000" decel="50000" fill="hold" grpId="1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8264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7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grpId="1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826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grpId="1" nodeType="withEffect">
                                  <p:stCondLst>
                                    <p:cond delay="6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8264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6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64" presetClass="path" presetSubtype="0" accel="50000" decel="50000" fill="hold" grpId="1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826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2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826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037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64" presetClass="path" presetSubtype="0" accel="50000" decel="5000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826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176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64" presetClass="path" presetSubtype="0" accel="50000" decel="50000" fill="hold" grpId="1" nodeType="withEffect">
                                  <p:stCondLst>
                                    <p:cond delay="72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826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64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826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64" presetClass="path" presetSubtype="0" accel="50000" decel="5000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180" dur="2000" fill="hold"/>
                                        <p:tgtEl>
                                          <p:spTgt spid="826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accel="50000" decel="50000" fill="hold" grpId="1" nodeType="withEffect">
                                  <p:stCondLst>
                                    <p:cond delay="76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826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6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grpId="1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184" dur="2000" fill="hold"/>
                                        <p:tgtEl>
                                          <p:spTgt spid="826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037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64" presetClass="path" presetSubtype="0" accel="50000" decel="5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826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grpId="1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8265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64" presetClass="path" presetSubtype="0" accel="50000" decel="50000" fill="hold" grpId="1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826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176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64" presetClass="path" presetSubtype="0" accel="50000" decel="50000" fill="hold" grpId="1" nodeType="withEffect">
                                  <p:stCondLst>
                                    <p:cond delay="8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192" dur="2000" fill="hold"/>
                                        <p:tgtEl>
                                          <p:spTgt spid="826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 nodeType="clickPar">
                      <p:stCondLst>
                        <p:cond delay="indefinite"/>
                      </p:stCondLst>
                      <p:childTnLst>
                        <p:par>
                          <p:cTn id="1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1435 L -0.00104 -0.00092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826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64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327 1.11022E-16 L 1.38524 1.11022E-16 " pathEditMode="relative" rAng="0" ptsTypes="AA">
                                      <p:cBhvr>
                                        <p:cTn id="198" dur="8000" fill="hold"/>
                                        <p:tgtEl>
                                          <p:spTgt spid="826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90" y="0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0" dur="6300"/>
                                        <p:tgtEl>
                                          <p:spTgt spid="826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6299"/>
                                          </p:stCondLst>
                                        </p:cTn>
                                        <p:tgtEl>
                                          <p:spTgt spid="82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27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7" dur="500" autoRev="1" fill="hold"/>
                                        <p:tgtEl>
                                          <p:spTgt spid="8265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8" dur="500" autoRev="1" fill="hold"/>
                                        <p:tgtEl>
                                          <p:spTgt spid="8265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9" dur="500" autoRev="1" fill="hold"/>
                                        <p:tgtEl>
                                          <p:spTgt spid="8265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0" dur="500" autoRev="1" fill="hold"/>
                                        <p:tgtEl>
                                          <p:spTgt spid="8265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6"/>
                                            </p:cond>
                                          </p:stCondLst>
                                        </p:cTn>
                                        <p:tgtEl>
                                          <p:spTgt spid="82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27" presetClass="emph" presetSubtype="0" repeatCount="5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4" dur="500" autoRev="1" fill="hold"/>
                                        <p:tgtEl>
                                          <p:spTgt spid="8265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5" dur="500" autoRev="1" fill="hold"/>
                                        <p:tgtEl>
                                          <p:spTgt spid="8265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6" dur="500" autoRev="1" fill="hold"/>
                                        <p:tgtEl>
                                          <p:spTgt spid="8265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500" autoRev="1" fill="hold"/>
                                        <p:tgtEl>
                                          <p:spTgt spid="8265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3"/>
                                            </p:cond>
                                          </p:stCondLst>
                                        </p:cTn>
                                        <p:tgtEl>
                                          <p:spTgt spid="82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8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7" presetClass="emph" presetSubtype="0" repeatCount="5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1" dur="500" autoRev="1" fill="hold"/>
                                        <p:tgtEl>
                                          <p:spTgt spid="8265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2" dur="500" autoRev="1" fill="hold"/>
                                        <p:tgtEl>
                                          <p:spTgt spid="8265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3" dur="500" autoRev="1" fill="hold"/>
                                        <p:tgtEl>
                                          <p:spTgt spid="8265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4" dur="500" autoRev="1" fill="hold"/>
                                        <p:tgtEl>
                                          <p:spTgt spid="8265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0"/>
                                            </p:cond>
                                          </p:stCondLst>
                                        </p:cTn>
                                        <p:tgtEl>
                                          <p:spTgt spid="82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5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7" presetClass="emph" presetSubtype="0" repeatCount="5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8" dur="500" autoRev="1" fill="hold"/>
                                        <p:tgtEl>
                                          <p:spTgt spid="8265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9" dur="500" autoRev="1" fill="hold"/>
                                        <p:tgtEl>
                                          <p:spTgt spid="8265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0" dur="500" autoRev="1" fill="hold"/>
                                        <p:tgtEl>
                                          <p:spTgt spid="8265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1" dur="500" autoRev="1" fill="hold"/>
                                        <p:tgtEl>
                                          <p:spTgt spid="8265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7"/>
                                            </p:cond>
                                          </p:stCondLst>
                                        </p:cTn>
                                        <p:tgtEl>
                                          <p:spTgt spid="82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2" presetID="1" presetClass="exit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27" presetClass="emph" presetSubtype="0" repeatCount="5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5" dur="500" autoRev="1" fill="hold"/>
                                        <p:tgtEl>
                                          <p:spTgt spid="8265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6" dur="500" autoRev="1" fill="hold"/>
                                        <p:tgtEl>
                                          <p:spTgt spid="8265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7" dur="500" autoRev="1" fill="hold"/>
                                        <p:tgtEl>
                                          <p:spTgt spid="8265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8" dur="500" autoRev="1" fill="hold"/>
                                        <p:tgtEl>
                                          <p:spTgt spid="8265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4"/>
                                            </p:cond>
                                          </p:stCondLst>
                                        </p:cTn>
                                        <p:tgtEl>
                                          <p:spTgt spid="82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9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27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2" dur="500" autoRev="1" fill="hold"/>
                                        <p:tgtEl>
                                          <p:spTgt spid="8265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3" dur="500" autoRev="1" fill="hold"/>
                                        <p:tgtEl>
                                          <p:spTgt spid="8265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4" dur="500" autoRev="1" fill="hold"/>
                                        <p:tgtEl>
                                          <p:spTgt spid="8265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500" autoRev="1" fill="hold"/>
                                        <p:tgtEl>
                                          <p:spTgt spid="8265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1"/>
                                            </p:cond>
                                          </p:stCondLst>
                                        </p:cTn>
                                        <p:tgtEl>
                                          <p:spTgt spid="82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6" presetID="1" presetClass="exit" presetSubtype="0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7" presetClass="emph" presetSubtype="0" repeatCount="5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9" dur="500" autoRev="1" fill="hold"/>
                                        <p:tgtEl>
                                          <p:spTgt spid="8265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0" dur="500" autoRev="1" fill="hold"/>
                                        <p:tgtEl>
                                          <p:spTgt spid="8265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1" dur="500" autoRev="1" fill="hold"/>
                                        <p:tgtEl>
                                          <p:spTgt spid="8265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2" dur="500" autoRev="1" fill="hold"/>
                                        <p:tgtEl>
                                          <p:spTgt spid="8265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8"/>
                                            </p:cond>
                                          </p:stCondLst>
                                        </p:cTn>
                                        <p:tgtEl>
                                          <p:spTgt spid="82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3" presetID="1" presetClass="exit" presetSubtype="0" fill="hold" grpId="1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8265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2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268" dur="2000" fill="hold"/>
                                        <p:tgtEl>
                                          <p:spTgt spid="826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64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6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70" dur="2000" fill="hold"/>
                                        <p:tgtEl>
                                          <p:spTgt spid="826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060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42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72" dur="2000" fill="hold"/>
                                        <p:tgtEl>
                                          <p:spTgt spid="826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7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42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274" dur="2000" fill="hold"/>
                                        <p:tgtEl>
                                          <p:spTgt spid="8265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64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64" presetClass="pat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826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7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42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61111E-6 -1.11022E-16 L -3.61111E-6 0.04444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826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2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64" presetClass="pat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280" dur="2000" fill="hold"/>
                                        <p:tgtEl>
                                          <p:spTgt spid="8265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8"/>
                                    </p:animMotion>
                                  </p:childTnLst>
                                </p:cTn>
                              </p:par>
                              <p:par>
                                <p:cTn id="281" presetID="64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82" dur="2000" fill="hold"/>
                                        <p:tgtEl>
                                          <p:spTgt spid="826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060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84" dur="2000" fill="hold"/>
                                        <p:tgtEl>
                                          <p:spTgt spid="8265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7"/>
                                    </p:animMotion>
                                  </p:childTnLst>
                                </p:cTn>
                              </p:par>
                              <p:par>
                                <p:cTn id="285" presetID="64" presetClass="path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61111E-6 4.07407E-6 L -3.61111E-6 -0.02431 " pathEditMode="relative" rAng="0" ptsTypes="AA">
                                      <p:cBhvr>
                                        <p:cTn id="286" dur="2000" fill="hold"/>
                                        <p:tgtEl>
                                          <p:spTgt spid="8265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7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42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16667E-6 4.44444E-6 L 4.16667E-6 0.03333 " pathEditMode="relative" rAng="0" ptsTypes="AA">
                                      <p:cBhvr>
                                        <p:cTn id="288" dur="2000" fill="hold"/>
                                        <p:tgtEl>
                                          <p:spTgt spid="8265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7"/>
                                    </p:animMotion>
                                  </p:childTnLst>
                                </p:cTn>
                              </p:par>
                              <p:par>
                                <p:cTn id="289" presetID="64" presetClass="path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290" dur="2000" fill="hold"/>
                                        <p:tgtEl>
                                          <p:spTgt spid="8265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"/>
                                    </p:animMotion>
                                  </p:childTnLst>
                                </p:cTn>
                              </p:par>
                              <p:par>
                                <p:cTn id="291" presetID="64" presetClass="path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292" dur="2000" fill="hold"/>
                                        <p:tgtEl>
                                          <p:spTgt spid="8265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8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42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294" dur="2000" fill="hold"/>
                                        <p:tgtEl>
                                          <p:spTgt spid="8265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73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64" presetClass="pat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296" dur="2000" fill="hold"/>
                                        <p:tgtEl>
                                          <p:spTgt spid="8265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060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42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1.11111E-6 1.85185E-6 L -1.11111E-6 0.04444 " pathEditMode="relative" rAng="0" ptsTypes="AA">
                                      <p:cBhvr>
                                        <p:cTn id="298" dur="2000" fill="hold"/>
                                        <p:tgtEl>
                                          <p:spTgt spid="8265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2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42" presetClass="path" presetSubtype="0" accel="50000" decel="5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2.5E-6 1.85185E-6 L -0.00052 0.01528 " pathEditMode="relative" rAng="0" ptsTypes="AA">
                                      <p:cBhvr>
                                        <p:cTn id="300" dur="2000" fill="hold"/>
                                        <p:tgtEl>
                                          <p:spTgt spid="826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64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64" presetClass="path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1.38889E-6 3.7037E-7 L -1.38889E-6 -0.03218 " pathEditMode="relative" rAng="0" ptsTypes="AA">
                                      <p:cBhvr>
                                        <p:cTn id="302" dur="2000" fill="hold"/>
                                        <p:tgtEl>
                                          <p:spTgt spid="8265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20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42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77778E-6 2.22222E-6 L -2.77778E-6 0.03935 " pathEditMode="relative" rAng="0" ptsTypes="AA">
                                      <p:cBhvr>
                                        <p:cTn id="304" dur="2000" fill="hold"/>
                                        <p:tgtEl>
                                          <p:spTgt spid="8265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8"/>
                                    </p:animMotion>
                                  </p:childTnLst>
                                </p:cTn>
                              </p:par>
                              <p:par>
                                <p:cTn id="305" presetID="64" presetClass="path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2.22222E-6 -4.81481E-6 L -2.22222E-6 -0.01412 " pathEditMode="relative" rAng="0" ptsTypes="AA">
                                      <p:cBhvr>
                                        <p:cTn id="306" dur="2000" fill="hold"/>
                                        <p:tgtEl>
                                          <p:spTgt spid="826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8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64" presetClass="path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5E-6 3.7037E-7 L 0.00105 -0.04097 " pathEditMode="relative" rAng="0" ptsTypes="AA">
                                      <p:cBhvr>
                                        <p:cTn id="308" dur="2000" fill="hold"/>
                                        <p:tgtEl>
                                          <p:spTgt spid="826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060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42" presetClass="path" presetSubtype="0" accel="50000" decel="5000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5E-6 -2.59259E-6 L 5E-6 0.0257 " pathEditMode="relative" rAng="0" ptsTypes="AA">
                                      <p:cBhvr>
                                        <p:cTn id="310" dur="2000" fill="hold"/>
                                        <p:tgtEl>
                                          <p:spTgt spid="826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73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1436 L 3.88889E-6 0.00047 " pathEditMode="relative" rAng="0" ptsTypes="AA">
                                      <p:cBhvr>
                                        <p:cTn id="312" dur="2000" fill="hold"/>
                                        <p:tgtEl>
                                          <p:spTgt spid="826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694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314" dur="2000" fill="hold"/>
                                        <p:tgtEl>
                                          <p:spTgt spid="826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6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64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6 0.01944 L 0.00105 0.00139 " pathEditMode="relative" rAng="0" ptsTypes="AA">
                                      <p:cBhvr>
                                        <p:cTn id="316" dur="2000" fill="hold"/>
                                        <p:tgtEl>
                                          <p:spTgt spid="8265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903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64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35 0.02315 L -0.00035 0.00417 " pathEditMode="relative" rAng="0" ptsTypes="AA">
                                      <p:cBhvr>
                                        <p:cTn id="318" dur="2000" fill="hold"/>
                                        <p:tgtEl>
                                          <p:spTgt spid="826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49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8.33333E-7 -0.01875 L -8.33333E-7 0.00231 " pathEditMode="relative" rAng="0" ptsTypes="AA">
                                      <p:cBhvr>
                                        <p:cTn id="320" dur="2000" fill="hold"/>
                                        <p:tgtEl>
                                          <p:spTgt spid="826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42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64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2.22222E-6 0.01689 L -0.00035 -0.00139 " pathEditMode="relative" rAng="0" ptsTypes="AA">
                                      <p:cBhvr>
                                        <p:cTn id="322" dur="2000" fill="hold"/>
                                        <p:tgtEl>
                                          <p:spTgt spid="8265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926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42" presetClass="path" presetSubtype="0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.00034 -0.0169 L 0.00017 -0.00278 " pathEditMode="relative" rAng="0" ptsTypes="AA">
                                      <p:cBhvr>
                                        <p:cTn id="324" dur="2000" fill="hold"/>
                                        <p:tgtEl>
                                          <p:spTgt spid="8265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694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64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44444E-6 0.01806 L 4.44444E-6 0.00278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8265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4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328" dur="2000" fill="hold"/>
                                        <p:tgtEl>
                                          <p:spTgt spid="8265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64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42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2.77778E-7 -0.01181 L 2.77778E-7 -0.00093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8265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2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42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5.55556E-7 -0.01134 L -5.55556E-7 0.00394 " pathEditMode="relative" rAng="0" ptsTypes="AA">
                                      <p:cBhvr>
                                        <p:cTn id="332" dur="2000" fill="hold"/>
                                        <p:tgtEl>
                                          <p:spTgt spid="8265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4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334" dur="2000" fill="hold"/>
                                        <p:tgtEl>
                                          <p:spTgt spid="8265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176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336" dur="2000" fill="hold"/>
                                        <p:tgtEl>
                                          <p:spTgt spid="826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64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338" dur="2000" fill="hold"/>
                                        <p:tgtEl>
                                          <p:spTgt spid="826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037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64" presetClass="path" presetSubtype="0" accel="50000" decel="5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340" dur="2000" fill="hold"/>
                                        <p:tgtEl>
                                          <p:spTgt spid="826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7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64" presetClass="path" presetSubtype="0" accel="50000" decel="5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342" dur="2000" fill="hold"/>
                                        <p:tgtEl>
                                          <p:spTgt spid="8265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64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64" presetClass="path" presetSubtype="0" accel="50000" decel="50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344" dur="2000" fill="hold"/>
                                        <p:tgtEl>
                                          <p:spTgt spid="826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176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346" dur="2000" fill="hold"/>
                                        <p:tgtEl>
                                          <p:spTgt spid="826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42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348" dur="2000" fill="hold"/>
                                        <p:tgtEl>
                                          <p:spTgt spid="8265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6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350" dur="2000" fill="hold"/>
                                        <p:tgtEl>
                                          <p:spTgt spid="826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037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64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352" dur="2000" fill="hold"/>
                                        <p:tgtEl>
                                          <p:spTgt spid="8265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7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42" presetClass="path" presetSubtype="0" accel="50000" decel="5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61111E-6 -0.0243 L -3.61111E-6 0.00417 " pathEditMode="relative" rAng="0" ptsTypes="AA">
                                      <p:cBhvr>
                                        <p:cTn id="354" dur="2000" fill="hold"/>
                                        <p:tgtEl>
                                          <p:spTgt spid="8265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64" presetClass="path" presetSubtype="0" accel="50000" decel="5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3.33333E-6 0.03333 L 3.33333E-6 2.59259E-6 " pathEditMode="relative" rAng="0" ptsTypes="AA">
                                      <p:cBhvr>
                                        <p:cTn id="356" dur="2000" fill="hold"/>
                                        <p:tgtEl>
                                          <p:spTgt spid="8265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7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42" presetClass="path" presetSubtype="0" accel="50000" decel="5000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358" dur="2000" fill="hold"/>
                                        <p:tgtEl>
                                          <p:spTgt spid="8265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42" presetClass="path" presetSubtype="0" accel="50000" decel="50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360" dur="2000" fill="hold"/>
                                        <p:tgtEl>
                                          <p:spTgt spid="8265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6"/>
                                    </p:animMotion>
                                  </p:childTnLst>
                                </p:cTn>
                              </p:par>
                              <p:par>
                                <p:cTn id="361" presetID="64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362" dur="2000" fill="hold"/>
                                        <p:tgtEl>
                                          <p:spTgt spid="8265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363" presetID="42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364" dur="2000" fill="hold"/>
                                        <p:tgtEl>
                                          <p:spTgt spid="8265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037"/>
                                    </p:animMotion>
                                  </p:childTnLst>
                                </p:cTn>
                              </p:par>
                              <p:par>
                                <p:cTn id="365" presetID="64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1.66667E-6 0.04445 L -0.00018 0.00093 " pathEditMode="relative" rAng="0" ptsTypes="AA">
                                      <p:cBhvr>
                                        <p:cTn id="366" dur="2000" fill="hold"/>
                                        <p:tgtEl>
                                          <p:spTgt spid="8265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176"/>
                                    </p:animMotion>
                                  </p:childTnLst>
                                </p:cTn>
                              </p:par>
                              <p:par>
                                <p:cTn id="367" presetID="64" presetClass="path" presetSubtype="0" accel="50000" decel="5000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0.00052 0.01528 L -0.00104 -2.59259E-6 " pathEditMode="relative" rAng="0" ptsTypes="AA">
                                      <p:cBhvr>
                                        <p:cTn id="368" dur="2000" fill="hold"/>
                                        <p:tgtEl>
                                          <p:spTgt spid="826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764"/>
                                    </p:animMotion>
                                  </p:childTnLst>
                                </p:cTn>
                              </p:par>
                              <p:par>
                                <p:cTn id="369" presetID="42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-1.38889E-6 -0.03217 L -1.38889E-6 0.00324 " pathEditMode="relative" rAng="0" ptsTypes="AA">
                                      <p:cBhvr>
                                        <p:cTn id="370" dur="2000" fill="hold"/>
                                        <p:tgtEl>
                                          <p:spTgt spid="8265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9"/>
                                    </p:animMotion>
                                  </p:childTnLst>
                                </p:cTn>
                              </p:par>
                              <p:par>
                                <p:cTn id="371" presetID="64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8.33333E-7 0.03935 L 0.00017 0.00093 " pathEditMode="relative" rAng="0" ptsTypes="AA">
                                      <p:cBhvr>
                                        <p:cTn id="372" dur="2000" fill="hold"/>
                                        <p:tgtEl>
                                          <p:spTgt spid="8265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373" presetID="42" presetClass="path" presetSubtype="0" accel="50000" decel="5000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Motion origin="layout" path="M 5.55556E-7 -0.01412 L 5.55556E-7 0.0044 " pathEditMode="relative" rAng="0" ptsTypes="AA">
                                      <p:cBhvr>
                                        <p:cTn id="374" dur="2000" fill="hold"/>
                                        <p:tgtEl>
                                          <p:spTgt spid="826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6"/>
                                    </p:animMotion>
                                  </p:childTnLst>
                                </p:cTn>
                              </p:par>
                              <p:par>
                                <p:cTn id="375" presetID="42" presetClass="path" presetSubtype="0" accel="50000" decel="50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animMotion origin="layout" path="M 0.00105 -0.04098 L 0.00053 4.44444E-6 " pathEditMode="relative" rAng="0" ptsTypes="AA">
                                      <p:cBhvr>
                                        <p:cTn id="376" dur="2000" fill="hold"/>
                                        <p:tgtEl>
                                          <p:spTgt spid="826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037"/>
                                    </p:animMotion>
                                  </p:childTnLst>
                                </p:cTn>
                              </p:par>
                              <p:par>
                                <p:cTn id="377" presetID="64" presetClass="path" presetSubtype="0" accel="50000" decel="5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2.22222E-6 0.02569 L 2.22222E-6 7.40741E-7 " pathEditMode="relative" rAng="0" ptsTypes="AA">
                                      <p:cBhvr>
                                        <p:cTn id="378" dur="2000" fill="hold"/>
                                        <p:tgtEl>
                                          <p:spTgt spid="826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6384" grpId="0" animBg="1"/>
      <p:bldP spid="826384" grpId="1" animBg="1"/>
      <p:bldP spid="826389" grpId="0" animBg="1"/>
      <p:bldP spid="826389" grpId="1" animBg="1"/>
      <p:bldP spid="826482" grpId="0" animBg="1"/>
      <p:bldP spid="826482" grpId="1" animBg="1"/>
      <p:bldP spid="826483" grpId="0" animBg="1"/>
      <p:bldP spid="826483" grpId="1" animBg="1"/>
      <p:bldP spid="826484" grpId="0" animBg="1"/>
      <p:bldP spid="826484" grpId="1" animBg="1"/>
      <p:bldP spid="826485" grpId="0" animBg="1"/>
      <p:bldP spid="826485" grpId="1" animBg="1"/>
      <p:bldP spid="826486" grpId="0" animBg="1"/>
      <p:bldP spid="826486" grpId="1" animBg="1"/>
      <p:bldP spid="826487" grpId="0" animBg="1"/>
      <p:bldP spid="826487" grpId="1" animBg="1"/>
      <p:bldP spid="826488" grpId="0" animBg="1"/>
      <p:bldP spid="826488" grpId="1" animBg="1"/>
      <p:bldP spid="826489" grpId="0" animBg="1"/>
      <p:bldP spid="826489" grpId="1" animBg="1"/>
      <p:bldP spid="826490" grpId="0" animBg="1"/>
      <p:bldP spid="826490" grpId="1" animBg="1"/>
      <p:bldP spid="826491" grpId="0" animBg="1"/>
      <p:bldP spid="826491" grpId="1" animBg="1"/>
      <p:bldP spid="826492" grpId="0" animBg="1"/>
      <p:bldP spid="826492" grpId="1" animBg="1"/>
      <p:bldP spid="826493" grpId="0" animBg="1"/>
      <p:bldP spid="826493" grpId="1" animBg="1"/>
      <p:bldP spid="826494" grpId="0" animBg="1"/>
      <p:bldP spid="826494" grpId="1" animBg="1"/>
      <p:bldP spid="826495" grpId="0" animBg="1"/>
      <p:bldP spid="826495" grpId="1" animBg="1"/>
      <p:bldP spid="826496" grpId="0" animBg="1"/>
      <p:bldP spid="826496" grpId="1" animBg="1"/>
      <p:bldP spid="826497" grpId="0" animBg="1"/>
      <p:bldP spid="826497" grpId="1" animBg="1"/>
      <p:bldP spid="826498" grpId="0" animBg="1"/>
      <p:bldP spid="826498" grpId="1" animBg="1"/>
      <p:bldP spid="826499" grpId="0" animBg="1"/>
      <p:bldP spid="826499" grpId="1" animBg="1"/>
      <p:bldP spid="826500" grpId="0" animBg="1"/>
      <p:bldP spid="826500" grpId="1" animBg="1"/>
      <p:bldP spid="826501" grpId="0" animBg="1"/>
      <p:bldP spid="826501" grpId="1" animBg="1"/>
      <p:bldP spid="826502" grpId="0" animBg="1"/>
      <p:bldP spid="826502" grpId="1" animBg="1"/>
      <p:bldP spid="826503" grpId="0" animBg="1"/>
      <p:bldP spid="826503" grpId="1" animBg="1"/>
      <p:bldP spid="826513" grpId="0" animBg="1"/>
      <p:bldP spid="826514" grpId="0" animBg="1"/>
      <p:bldP spid="826517" grpId="0" animBg="1"/>
      <p:bldP spid="826518" grpId="0" animBg="1"/>
      <p:bldP spid="826519" grpId="0" animBg="1"/>
      <p:bldP spid="826520" grpId="0" animBg="1"/>
      <p:bldP spid="826522" grpId="0" animBg="1"/>
      <p:bldP spid="826523" grpId="0" animBg="1"/>
      <p:bldP spid="826524" grpId="0" animBg="1"/>
      <p:bldP spid="826525" grpId="0" animBg="1"/>
      <p:bldP spid="826527" grpId="0" animBg="1"/>
      <p:bldP spid="826528" grpId="0" animBg="1"/>
      <p:bldP spid="826529" grpId="0" animBg="1"/>
      <p:bldP spid="826530" grpId="0" animBg="1"/>
      <p:bldP spid="826535" grpId="0" animBg="1"/>
      <p:bldP spid="826538" grpId="0" animBg="1"/>
      <p:bldP spid="826539" grpId="0" animBg="1"/>
      <p:bldP spid="826540" grpId="0" animBg="1"/>
      <p:bldP spid="826541" grpId="0" animBg="1"/>
      <p:bldP spid="826542" grpId="0" animBg="1"/>
      <p:bldP spid="826543" grpId="0" animBg="1"/>
      <p:bldP spid="826544" grpId="0" animBg="1"/>
      <p:bldP spid="826545" grpId="0" animBg="1"/>
      <p:bldP spid="826546" grpId="0" animBg="1"/>
      <p:bldP spid="826547" grpId="0" animBg="1"/>
      <p:bldP spid="826548" grpId="0" animBg="1"/>
      <p:bldP spid="826549" grpId="0" animBg="1"/>
      <p:bldP spid="826550" grpId="0" animBg="1"/>
      <p:bldP spid="826551" grpId="0" animBg="1"/>
      <p:bldP spid="826552" grpId="0" animBg="1"/>
      <p:bldP spid="826553" grpId="0" animBg="1"/>
      <p:bldP spid="826554" grpId="0" animBg="1"/>
      <p:bldP spid="826555" grpId="0" animBg="1"/>
      <p:bldP spid="826556" grpId="0" animBg="1"/>
      <p:bldP spid="826558" grpId="0" animBg="1"/>
      <p:bldP spid="826561" grpId="0" animBg="1"/>
      <p:bldP spid="826561" grpId="1" animBg="1"/>
      <p:bldP spid="826562" grpId="0" animBg="1"/>
      <p:bldP spid="826562" grpId="1" animBg="1"/>
      <p:bldP spid="826563" grpId="0" animBg="1"/>
      <p:bldP spid="826563" grpId="1" animBg="1"/>
      <p:bldP spid="826564" grpId="0" animBg="1"/>
      <p:bldP spid="826564" grpId="1" animBg="1"/>
      <p:bldP spid="826565" grpId="0" animBg="1"/>
      <p:bldP spid="826565" grpId="1" animBg="1"/>
      <p:bldP spid="826566" grpId="0" animBg="1"/>
      <p:bldP spid="826566" grpId="1" animBg="1"/>
      <p:bldP spid="826574" grpId="0" animBg="1"/>
      <p:bldP spid="826574" grpId="1" animBg="1"/>
      <p:bldP spid="826579" grpId="0" animBg="1"/>
      <p:bldP spid="826580" grpId="0" animBg="1"/>
      <p:bldP spid="826581" grpId="0" animBg="1"/>
      <p:bldP spid="826581" grpId="1" animBg="1"/>
      <p:bldP spid="826582" grpId="0" animBg="1"/>
      <p:bldP spid="826582" grpId="1" animBg="1"/>
      <p:bldP spid="826583" grpId="0" animBg="1"/>
      <p:bldP spid="826583" grpId="1" animBg="1"/>
      <p:bldP spid="826584" grpId="0" animBg="1"/>
      <p:bldP spid="826584" grpId="1" animBg="1"/>
      <p:bldP spid="826585" grpId="0" animBg="1"/>
      <p:bldP spid="826585" grpId="1" animBg="1"/>
      <p:bldP spid="826586" grpId="0" animBg="1"/>
      <p:bldP spid="826586" grpId="1" animBg="1"/>
      <p:bldP spid="826587" grpId="0" animBg="1"/>
      <p:bldP spid="826587" grpId="1" animBg="1"/>
      <p:bldP spid="826588" grpId="0" animBg="1"/>
      <p:bldP spid="826588" grpId="1" animBg="1"/>
      <p:bldP spid="826589" grpId="0" animBg="1"/>
      <p:bldP spid="826589" grpId="1" animBg="1"/>
      <p:bldP spid="826590" grpId="0" animBg="1"/>
      <p:bldP spid="826590" grpId="1" animBg="1"/>
      <p:bldP spid="826591" grpId="0" animBg="1"/>
      <p:bldP spid="826591" grpId="1" animBg="1"/>
      <p:bldP spid="826592" grpId="0" animBg="1"/>
      <p:bldP spid="826592" grpId="1" animBg="1"/>
      <p:bldP spid="826593" grpId="0" animBg="1"/>
      <p:bldP spid="826593" grpId="1" animBg="1"/>
      <p:bldP spid="826594" grpId="0" animBg="1"/>
      <p:bldP spid="82659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9650A44-06FD-47FF-9446-1A317476051A}" type="slidenum">
              <a:rPr lang="en-US" altLang="en-US">
                <a:solidFill>
                  <a:srgbClr val="000000"/>
                </a:solidFill>
              </a:rPr>
              <a:pPr/>
              <a:t>10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14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5" y="1462088"/>
            <a:ext cx="4591050" cy="374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8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Model for Signal Treatment of capacitive BPMs 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1803400" y="1082675"/>
            <a:ext cx="8509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The wall current is monitored by a plate or ring inserted in the beam pipe:</a:t>
            </a:r>
          </a:p>
        </p:txBody>
      </p:sp>
      <p:sp>
        <p:nvSpPr>
          <p:cNvPr id="6151" name="Text Box 6"/>
          <p:cNvSpPr txBox="1">
            <a:spLocks noChangeArrowheads="1"/>
          </p:cNvSpPr>
          <p:nvPr/>
        </p:nvSpPr>
        <p:spPr bwMode="auto">
          <a:xfrm>
            <a:off x="1646238" y="5013325"/>
            <a:ext cx="9021762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>
                <a:solidFill>
                  <a:srgbClr val="333399"/>
                </a:solidFill>
              </a:rPr>
              <a:t>The image current I</a:t>
            </a:r>
            <a:r>
              <a:rPr lang="en-US" altLang="en-US" baseline="-25000">
                <a:solidFill>
                  <a:srgbClr val="333399"/>
                </a:solidFill>
              </a:rPr>
              <a:t>im</a:t>
            </a:r>
            <a:r>
              <a:rPr lang="en-US" altLang="en-US">
                <a:solidFill>
                  <a:srgbClr val="333399"/>
                </a:solidFill>
              </a:rPr>
              <a:t> at the plate is given by the beam current and geometry:</a:t>
            </a: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2000">
              <a:solidFill>
                <a:srgbClr val="000000"/>
              </a:solidFill>
            </a:endParaRPr>
          </a:p>
          <a:p>
            <a:pPr eaLnBrk="1" fontAlgn="base" hangingPunct="1">
              <a:lnSpc>
                <a:spcPct val="1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000000"/>
                </a:solidFill>
              </a:rPr>
              <a:t>Using a relation for Fourier transformation: </a:t>
            </a:r>
            <a:r>
              <a:rPr lang="en-US" altLang="en-US" sz="2000" i="1">
                <a:solidFill>
                  <a:srgbClr val="000000"/>
                </a:solidFill>
              </a:rPr>
              <a:t>I</a:t>
            </a:r>
            <a:r>
              <a:rPr lang="en-US" altLang="en-US" sz="2400" i="1" baseline="-25000">
                <a:solidFill>
                  <a:srgbClr val="000000"/>
                </a:solidFill>
              </a:rPr>
              <a:t>beam</a:t>
            </a:r>
            <a:r>
              <a:rPr lang="en-US" altLang="en-US" sz="2000" i="1">
                <a:solidFill>
                  <a:srgbClr val="000000"/>
                </a:solidFill>
              </a:rPr>
              <a:t> = I</a:t>
            </a:r>
            <a:r>
              <a:rPr lang="en-US" altLang="en-US" sz="2400" i="1" baseline="-25000">
                <a:solidFill>
                  <a:srgbClr val="000000"/>
                </a:solidFill>
              </a:rPr>
              <a:t>0</a:t>
            </a:r>
            <a:r>
              <a:rPr lang="en-US" altLang="en-US" sz="2000" i="1">
                <a:solidFill>
                  <a:srgbClr val="000000"/>
                </a:solidFill>
              </a:rPr>
              <a:t>e</a:t>
            </a:r>
            <a:r>
              <a:rPr lang="en-US" altLang="en-US" sz="2400" i="1" baseline="30000">
                <a:solidFill>
                  <a:srgbClr val="000000"/>
                </a:solidFill>
              </a:rPr>
              <a:t>iωt</a:t>
            </a:r>
            <a:r>
              <a:rPr lang="en-US" altLang="en-US" sz="2000" i="1">
                <a:solidFill>
                  <a:srgbClr val="000000"/>
                </a:solidFill>
              </a:rPr>
              <a:t> ⇒ </a:t>
            </a:r>
            <a:r>
              <a:rPr lang="en-US" altLang="en-US" sz="2400" i="1">
                <a:solidFill>
                  <a:srgbClr val="000000"/>
                </a:solidFill>
              </a:rPr>
              <a:t>dI</a:t>
            </a:r>
            <a:r>
              <a:rPr lang="en-US" altLang="en-US" sz="2400" i="1" baseline="-25000">
                <a:solidFill>
                  <a:srgbClr val="000000"/>
                </a:solidFill>
              </a:rPr>
              <a:t>beam</a:t>
            </a:r>
            <a:r>
              <a:rPr lang="en-US" altLang="en-US" sz="2400" i="1">
                <a:solidFill>
                  <a:srgbClr val="000000"/>
                </a:solidFill>
              </a:rPr>
              <a:t>/dt</a:t>
            </a:r>
            <a:r>
              <a:rPr lang="en-US" altLang="en-US" sz="2000" i="1">
                <a:solidFill>
                  <a:srgbClr val="000000"/>
                </a:solidFill>
              </a:rPr>
              <a:t> = iωI</a:t>
            </a:r>
            <a:r>
              <a:rPr lang="en-US" altLang="en-US" sz="2400" i="1" baseline="-25000">
                <a:solidFill>
                  <a:srgbClr val="000000"/>
                </a:solidFill>
              </a:rPr>
              <a:t>beam</a:t>
            </a:r>
            <a:r>
              <a:rPr lang="en-US" altLang="en-US" sz="2000" i="1">
                <a:solidFill>
                  <a:srgbClr val="000000"/>
                </a:solidFill>
              </a:rPr>
              <a:t>.</a:t>
            </a:r>
            <a:endParaRPr lang="el-GR" altLang="en-US" sz="1600" i="1">
              <a:solidFill>
                <a:srgbClr val="000000"/>
              </a:solidFill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76" y="1919288"/>
            <a:ext cx="3738563" cy="256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6153" name="Object 10"/>
          <p:cNvGraphicFramePr>
            <a:graphicFrameLocks noChangeAspect="1"/>
          </p:cNvGraphicFramePr>
          <p:nvPr/>
        </p:nvGraphicFramePr>
        <p:xfrm>
          <a:off x="1733550" y="5321301"/>
          <a:ext cx="8148638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Equation" r:id="rId6" imgW="5080000" imgH="419100" progId="Equation.3">
                  <p:embed/>
                </p:oleObj>
              </mc:Choice>
              <mc:Fallback>
                <p:oleObj name="Equation" r:id="rId6" imgW="5080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550" y="5321301"/>
                        <a:ext cx="8148638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53577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5FAA8EB-1BD1-4C21-9B5A-B22F53F2F119}" type="slidenum">
              <a:rPr lang="en-US" altLang="en-US">
                <a:solidFill>
                  <a:srgbClr val="000000"/>
                </a:solidFill>
              </a:rPr>
              <a:pPr/>
              <a:t>11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Example of Transfer Impedance for Proton Synchrotron</a:t>
            </a:r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1814513" y="1082676"/>
            <a:ext cx="8509000" cy="7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The high-pass characteristic for typical synchrotron BPM: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400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U</a:t>
            </a:r>
            <a:r>
              <a:rPr lang="en-US" altLang="en-US" sz="2400" b="1" i="1" baseline="-25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im</a:t>
            </a:r>
            <a:r>
              <a:rPr lang="en-US" altLang="en-US" sz="2400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l-GR" altLang="en-US" sz="2400" b="1" i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ω</a:t>
            </a:r>
            <a:r>
              <a:rPr lang="de-DE" altLang="en-US" sz="2400" b="1" i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sz="2400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=Z</a:t>
            </a:r>
            <a:r>
              <a:rPr lang="en-US" altLang="en-US" sz="2400" b="1" i="1" baseline="-25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en-US" sz="2400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l-GR" altLang="en-US" sz="2400" b="1" i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ω</a:t>
            </a:r>
            <a:r>
              <a:rPr lang="de-DE" altLang="en-US" sz="2400" b="1" i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sz="2000" b="1" i="1">
                <a:solidFill>
                  <a:srgbClr val="333399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·</a:t>
            </a:r>
            <a:r>
              <a:rPr lang="en-US" altLang="en-US" sz="2400" b="1" i="1">
                <a:solidFill>
                  <a:srgbClr val="333399"/>
                </a:solidFill>
                <a:sym typeface="Symbol" panose="05050102010706020507" pitchFamily="18" charset="2"/>
              </a:rPr>
              <a:t>I</a:t>
            </a:r>
            <a:r>
              <a:rPr lang="en-US" altLang="en-US" sz="2400" b="1" i="1" baseline="-25000">
                <a:solidFill>
                  <a:srgbClr val="333399"/>
                </a:solidFill>
                <a:sym typeface="Symbol" panose="05050102010706020507" pitchFamily="18" charset="2"/>
              </a:rPr>
              <a:t>beam</a:t>
            </a:r>
            <a:r>
              <a:rPr lang="en-US" altLang="en-US" sz="2400" b="1" i="1">
                <a:solidFill>
                  <a:srgbClr val="333399"/>
                </a:solidFill>
                <a:sym typeface="Symbol" panose="05050102010706020507" pitchFamily="18" charset="2"/>
              </a:rPr>
              <a:t>(</a:t>
            </a:r>
            <a:r>
              <a:rPr lang="el-GR" altLang="en-US" sz="2400" b="1" i="1">
                <a:solidFill>
                  <a:srgbClr val="333399"/>
                </a:solidFill>
                <a:sym typeface="Symbol" panose="05050102010706020507" pitchFamily="18" charset="2"/>
              </a:rPr>
              <a:t>ω</a:t>
            </a:r>
            <a:r>
              <a:rPr lang="de-DE" altLang="en-US" sz="2400" b="1" i="1">
                <a:solidFill>
                  <a:srgbClr val="333399"/>
                </a:solidFill>
                <a:sym typeface="Symbol" panose="05050102010706020507" pitchFamily="18" charset="2"/>
              </a:rPr>
              <a:t>)</a:t>
            </a:r>
            <a:endParaRPr lang="el-GR" altLang="en-US" sz="2400" baseline="-25000">
              <a:solidFill>
                <a:srgbClr val="000000"/>
              </a:solidFill>
              <a:sym typeface="Symbol" panose="05050102010706020507" pitchFamily="18" charset="2"/>
            </a:endParaRPr>
          </a:p>
        </p:txBody>
      </p:sp>
      <p:graphicFrame>
        <p:nvGraphicFramePr>
          <p:cNvPr id="8199" name="Object 6"/>
          <p:cNvGraphicFramePr>
            <a:graphicFrameLocks noChangeAspect="1"/>
          </p:cNvGraphicFramePr>
          <p:nvPr/>
        </p:nvGraphicFramePr>
        <p:xfrm>
          <a:off x="1606551" y="1957389"/>
          <a:ext cx="3998913" cy="127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0" name="Equation" r:id="rId4" imgW="2159000" imgH="685800" progId="Equation.3">
                  <p:embed/>
                </p:oleObj>
              </mc:Choice>
              <mc:Fallback>
                <p:oleObj name="Equation" r:id="rId4" imgW="215900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6551" y="1957389"/>
                        <a:ext cx="3998913" cy="127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0" name="Object 7"/>
          <p:cNvGraphicFramePr>
            <a:graphicFrameLocks noChangeAspect="1"/>
          </p:cNvGraphicFramePr>
          <p:nvPr/>
        </p:nvGraphicFramePr>
        <p:xfrm>
          <a:off x="1895475" y="2774951"/>
          <a:ext cx="2279650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1" name="Equation" r:id="rId6" imgW="1193800" imgH="228600" progId="Equation.3">
                  <p:embed/>
                </p:oleObj>
              </mc:Choice>
              <mc:Fallback>
                <p:oleObj name="Equation" r:id="rId6" imgW="1193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5475" y="2774951"/>
                        <a:ext cx="2279650" cy="43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1" name="Text Box 8"/>
          <p:cNvSpPr txBox="1">
            <a:spLocks noChangeArrowheads="1"/>
          </p:cNvSpPr>
          <p:nvPr/>
        </p:nvSpPr>
        <p:spPr bwMode="auto">
          <a:xfrm>
            <a:off x="1822451" y="3287713"/>
            <a:ext cx="3160713" cy="152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de-DE" altLang="en-US">
                <a:solidFill>
                  <a:srgbClr val="000000"/>
                </a:solidFill>
                <a:sym typeface="Symbol" panose="05050102010706020507" pitchFamily="18" charset="2"/>
              </a:rPr>
              <a:t>Parameter for shoe-box BPM:</a:t>
            </a:r>
          </a:p>
          <a:p>
            <a:pPr fontAlgn="base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de-DE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C</a:t>
            </a:r>
            <a:r>
              <a:rPr lang="de-DE" altLang="en-US">
                <a:solidFill>
                  <a:srgbClr val="000000"/>
                </a:solidFill>
                <a:sym typeface="Symbol" panose="05050102010706020507" pitchFamily="18" charset="2"/>
              </a:rPr>
              <a:t>=100pF, </a:t>
            </a:r>
            <a:r>
              <a:rPr lang="de-DE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l</a:t>
            </a:r>
            <a:r>
              <a:rPr lang="de-DE" altLang="en-US">
                <a:solidFill>
                  <a:srgbClr val="000000"/>
                </a:solidFill>
                <a:sym typeface="Symbol" panose="05050102010706020507" pitchFamily="18" charset="2"/>
              </a:rPr>
              <a:t>=10cm, </a:t>
            </a:r>
            <a:r>
              <a:rPr lang="el-GR" altLang="en-US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β</a:t>
            </a:r>
            <a:r>
              <a:rPr lang="de-DE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=50%</a:t>
            </a:r>
            <a:endParaRPr lang="de-DE" altLang="en-US">
              <a:solidFill>
                <a:srgbClr val="000000"/>
              </a:solidFill>
              <a:sym typeface="Symbol" panose="05050102010706020507" pitchFamily="18" charset="2"/>
            </a:endParaRPr>
          </a:p>
          <a:p>
            <a:pPr fontAlgn="base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de-DE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f</a:t>
            </a:r>
            <a:r>
              <a:rPr lang="de-DE" altLang="en-US" sz="2400" b="1" i="1" baseline="-25000">
                <a:solidFill>
                  <a:srgbClr val="000000"/>
                </a:solidFill>
                <a:sym typeface="Symbol" panose="05050102010706020507" pitchFamily="18" charset="2"/>
              </a:rPr>
              <a:t>cut</a:t>
            </a:r>
            <a:r>
              <a:rPr lang="de-DE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= </a:t>
            </a:r>
            <a:r>
              <a:rPr lang="el-GR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ω</a:t>
            </a:r>
            <a:r>
              <a:rPr lang="de-DE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/2</a:t>
            </a:r>
            <a:r>
              <a:rPr lang="el-GR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π</a:t>
            </a:r>
            <a:r>
              <a:rPr lang="de-DE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=(2</a:t>
            </a:r>
            <a:r>
              <a:rPr lang="el-GR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π</a:t>
            </a:r>
            <a:r>
              <a:rPr lang="de-DE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RC)</a:t>
            </a:r>
            <a:r>
              <a:rPr lang="de-DE" altLang="en-US" sz="2400" b="1" i="1" baseline="30000">
                <a:solidFill>
                  <a:srgbClr val="000000"/>
                </a:solidFill>
                <a:sym typeface="Symbol" panose="05050102010706020507" pitchFamily="18" charset="2"/>
              </a:rPr>
              <a:t>-1</a:t>
            </a:r>
          </a:p>
          <a:p>
            <a:pPr fontAlgn="base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de-DE" altLang="en-US">
                <a:solidFill>
                  <a:srgbClr val="000000"/>
                </a:solidFill>
                <a:sym typeface="Symbol" panose="05050102010706020507" pitchFamily="18" charset="2"/>
              </a:rPr>
              <a:t>for </a:t>
            </a:r>
            <a:r>
              <a:rPr lang="de-DE" altLang="en-US" sz="2000" b="1" i="1">
                <a:solidFill>
                  <a:srgbClr val="FF0000"/>
                </a:solidFill>
                <a:sym typeface="Symbol" panose="05050102010706020507" pitchFamily="18" charset="2"/>
              </a:rPr>
              <a:t>R</a:t>
            </a:r>
            <a:r>
              <a:rPr lang="de-DE" altLang="en-US" sz="2000" b="1">
                <a:solidFill>
                  <a:srgbClr val="FF0000"/>
                </a:solidFill>
                <a:sym typeface="Symbol" panose="05050102010706020507" pitchFamily="18" charset="2"/>
              </a:rPr>
              <a:t>=50 </a:t>
            </a:r>
            <a:r>
              <a:rPr lang="de-DE" altLang="en-US" sz="2000">
                <a:solidFill>
                  <a:srgbClr val="000000"/>
                </a:solidFill>
                <a:sym typeface="Symbol" panose="05050102010706020507" pitchFamily="18" charset="2"/>
              </a:rPr>
              <a:t> </a:t>
            </a:r>
            <a:r>
              <a:rPr lang="de-DE" altLang="en-US" sz="2000" b="1">
                <a:solidFill>
                  <a:srgbClr val="000000"/>
                </a:solidFill>
                <a:sym typeface="Symbol" panose="05050102010706020507" pitchFamily="18" charset="2"/>
              </a:rPr>
              <a:t></a:t>
            </a:r>
            <a:r>
              <a:rPr lang="de-DE" altLang="en-US" sz="2000">
                <a:solidFill>
                  <a:srgbClr val="000000"/>
                </a:solidFill>
                <a:sym typeface="Symbol" panose="05050102010706020507" pitchFamily="18" charset="2"/>
              </a:rPr>
              <a:t> </a:t>
            </a:r>
            <a:r>
              <a:rPr lang="de-DE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f</a:t>
            </a:r>
            <a:r>
              <a:rPr lang="de-DE" altLang="en-US" sz="2400" b="1" i="1" baseline="-25000">
                <a:solidFill>
                  <a:srgbClr val="000000"/>
                </a:solidFill>
                <a:sym typeface="Symbol" panose="05050102010706020507" pitchFamily="18" charset="2"/>
              </a:rPr>
              <a:t>cut</a:t>
            </a:r>
            <a:r>
              <a:rPr lang="de-DE" altLang="en-US" i="1">
                <a:solidFill>
                  <a:srgbClr val="000000"/>
                </a:solidFill>
                <a:sym typeface="Symbol" panose="05050102010706020507" pitchFamily="18" charset="2"/>
              </a:rPr>
              <a:t>=</a:t>
            </a:r>
            <a:r>
              <a:rPr lang="de-DE" altLang="en-US" sz="2000">
                <a:solidFill>
                  <a:srgbClr val="000000"/>
                </a:solidFill>
                <a:sym typeface="Symbol" panose="05050102010706020507" pitchFamily="18" charset="2"/>
              </a:rPr>
              <a:t> </a:t>
            </a:r>
            <a:r>
              <a:rPr lang="de-DE" altLang="en-US">
                <a:solidFill>
                  <a:srgbClr val="000000"/>
                </a:solidFill>
                <a:sym typeface="Symbol" panose="05050102010706020507" pitchFamily="18" charset="2"/>
              </a:rPr>
              <a:t>32 MHz</a:t>
            </a:r>
            <a:endParaRPr lang="el-GR" altLang="en-US">
              <a:solidFill>
                <a:srgbClr val="000000"/>
              </a:solidFill>
              <a:sym typeface="Symbol" panose="05050102010706020507" pitchFamily="18" charset="2"/>
            </a:endParaRPr>
          </a:p>
          <a:p>
            <a:pPr fontAlgn="base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de-DE" altLang="en-US">
                <a:solidFill>
                  <a:srgbClr val="000000"/>
                </a:solidFill>
                <a:sym typeface="Symbol" panose="05050102010706020507" pitchFamily="18" charset="2"/>
              </a:rPr>
              <a:t>for </a:t>
            </a:r>
            <a:r>
              <a:rPr lang="de-DE" altLang="en-US" b="1" i="1">
                <a:solidFill>
                  <a:srgbClr val="333399"/>
                </a:solidFill>
                <a:sym typeface="Symbol" panose="05050102010706020507" pitchFamily="18" charset="2"/>
              </a:rPr>
              <a:t>R</a:t>
            </a:r>
            <a:r>
              <a:rPr lang="de-DE" altLang="en-US" b="1">
                <a:solidFill>
                  <a:srgbClr val="333399"/>
                </a:solidFill>
                <a:sym typeface="Symbol" panose="05050102010706020507" pitchFamily="18" charset="2"/>
              </a:rPr>
              <a:t>=1 M</a:t>
            </a:r>
            <a:r>
              <a:rPr lang="de-DE" altLang="en-US">
                <a:solidFill>
                  <a:srgbClr val="000000"/>
                </a:solidFill>
                <a:sym typeface="Symbol" panose="05050102010706020507" pitchFamily="18" charset="2"/>
              </a:rPr>
              <a:t> </a:t>
            </a:r>
            <a:r>
              <a:rPr lang="de-DE" altLang="en-US" b="1">
                <a:solidFill>
                  <a:srgbClr val="000000"/>
                </a:solidFill>
                <a:sym typeface="Symbol" panose="05050102010706020507" pitchFamily="18" charset="2"/>
              </a:rPr>
              <a:t></a:t>
            </a:r>
            <a:r>
              <a:rPr lang="de-DE" altLang="en-US">
                <a:solidFill>
                  <a:srgbClr val="000000"/>
                </a:solidFill>
                <a:sym typeface="Symbol" panose="05050102010706020507" pitchFamily="18" charset="2"/>
              </a:rPr>
              <a:t> </a:t>
            </a:r>
            <a:r>
              <a:rPr lang="de-DE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f</a:t>
            </a:r>
            <a:r>
              <a:rPr lang="de-DE" altLang="en-US" sz="2400" b="1" i="1" baseline="-25000">
                <a:solidFill>
                  <a:srgbClr val="000000"/>
                </a:solidFill>
                <a:sym typeface="Symbol" panose="05050102010706020507" pitchFamily="18" charset="2"/>
              </a:rPr>
              <a:t>cut</a:t>
            </a:r>
            <a:r>
              <a:rPr lang="de-DE" altLang="en-US" i="1">
                <a:solidFill>
                  <a:srgbClr val="000000"/>
                </a:solidFill>
                <a:sym typeface="Symbol" panose="05050102010706020507" pitchFamily="18" charset="2"/>
              </a:rPr>
              <a:t>=</a:t>
            </a:r>
            <a:r>
              <a:rPr lang="de-DE" altLang="en-US">
                <a:solidFill>
                  <a:srgbClr val="000000"/>
                </a:solidFill>
                <a:sym typeface="Symbol" panose="05050102010706020507" pitchFamily="18" charset="2"/>
              </a:rPr>
              <a:t> 1.6 kHz</a:t>
            </a:r>
            <a:endParaRPr lang="el-GR" altLang="en-US" sz="2400" baseline="-25000">
              <a:solidFill>
                <a:srgbClr val="000000"/>
              </a:solidFill>
              <a:sym typeface="Symbol" panose="05050102010706020507" pitchFamily="18" charset="2"/>
            </a:endParaRPr>
          </a:p>
        </p:txBody>
      </p:sp>
      <p:pic>
        <p:nvPicPr>
          <p:cNvPr id="8202" name="Picture 9"/>
          <p:cNvPicPr>
            <a:picLocks noChangeAspect="1" noChangeArrowheads="1"/>
          </p:cNvPicPr>
          <p:nvPr/>
        </p:nvPicPr>
        <p:blipFill>
          <a:blip r:embed="rId8">
            <a:lum bright="-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49" y="1477964"/>
            <a:ext cx="6079605" cy="485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8805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712187D-778B-4C5A-A806-7A871B0A1B71}" type="slidenum">
              <a:rPr lang="en-US" altLang="en-US">
                <a:solidFill>
                  <a:srgbClr val="000000"/>
                </a:solidFill>
              </a:rPr>
              <a:pPr/>
              <a:t>12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0000"/>
                </a:solidFill>
                <a:latin typeface="Comic Sans MS" panose="030F0702030302020204" pitchFamily="66" charset="0"/>
              </a:rPr>
              <a:t>Signal Shape for capacitive BPMs: differentiated </a:t>
            </a:r>
            <a:r>
              <a:rPr lang="en-US" altLang="en-US" b="1">
                <a:solidFill>
                  <a:srgbClr val="000000"/>
                </a:solidFill>
              </a:rPr>
              <a:t>↔ </a:t>
            </a:r>
            <a:r>
              <a:rPr lang="en-US" altLang="en-US" b="1">
                <a:solidFill>
                  <a:srgbClr val="000000"/>
                </a:solidFill>
                <a:latin typeface="Comic Sans MS" panose="030F0702030302020204" pitchFamily="66" charset="0"/>
              </a:rPr>
              <a:t>proportional</a:t>
            </a: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837636" name="Text Box 4"/>
          <p:cNvSpPr txBox="1">
            <a:spLocks noChangeArrowheads="1"/>
          </p:cNvSpPr>
          <p:nvPr/>
        </p:nvSpPr>
        <p:spPr bwMode="auto">
          <a:xfrm>
            <a:off x="1803400" y="1082676"/>
            <a:ext cx="8864600" cy="333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Depending on the frequency range </a:t>
            </a:r>
            <a:r>
              <a:rPr lang="en-US" altLang="en-US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and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termination the signal looks different:</a:t>
            </a:r>
          </a:p>
          <a:p>
            <a:pPr fontAlgn="base">
              <a:lnSpc>
                <a:spcPct val="4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000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High frequency range  </a:t>
            </a:r>
            <a:r>
              <a:rPr lang="en-US" altLang="en-US" sz="2000" b="1" i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ω &gt;&gt; ω</a:t>
            </a:r>
            <a:r>
              <a:rPr lang="en-US" altLang="en-US" sz="2400" b="1" i="1" baseline="-2500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cut </a:t>
            </a:r>
            <a:r>
              <a:rPr lang="en-US" altLang="en-US" sz="2000" b="1" i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: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000" b="1" i="1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US" altLang="en-US" sz="2400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fontAlgn="base">
              <a:lnSpc>
                <a:spcPct val="30000"/>
              </a:lnSpc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</a:t>
            </a:r>
            <a:r>
              <a:rPr lang="en-US" altLang="en-US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 </a:t>
            </a:r>
            <a:r>
              <a:rPr lang="en-US" altLang="en-US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direct image</a:t>
            </a:r>
            <a:r>
              <a:rPr lang="en-US" altLang="en-US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of the bunch. Signal strength </a:t>
            </a:r>
            <a:r>
              <a:rPr lang="en-US" altLang="en-US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Z</a:t>
            </a:r>
            <a:r>
              <a:rPr lang="en-US" altLang="en-US" sz="2000" b="1" i="1" baseline="-2500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en-US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 A/C</a:t>
            </a:r>
            <a:r>
              <a:rPr lang="en-US" altLang="en-US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i.e. nearly independent on length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000" b="1" i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Low frequency range </a:t>
            </a:r>
            <a:r>
              <a:rPr lang="en-US" altLang="en-US" sz="2000" b="1" i="1">
                <a:solidFill>
                  <a:srgbClr val="333399"/>
                </a:solidFill>
                <a:sym typeface="Symbol" panose="05050102010706020507" pitchFamily="18" charset="2"/>
              </a:rPr>
              <a:t>ω &lt;&lt; ω</a:t>
            </a:r>
            <a:r>
              <a:rPr lang="en-US" altLang="en-US" sz="2400" b="1" i="1" baseline="-25000">
                <a:solidFill>
                  <a:srgbClr val="333399"/>
                </a:solidFill>
                <a:sym typeface="Symbol" panose="05050102010706020507" pitchFamily="18" charset="2"/>
              </a:rPr>
              <a:t>cut</a:t>
            </a:r>
            <a:r>
              <a:rPr lang="en-US" altLang="en-US" sz="2000" b="1" i="1">
                <a:solidFill>
                  <a:srgbClr val="333399"/>
                </a:solidFill>
                <a:sym typeface="Symbol" panose="05050102010706020507" pitchFamily="18" charset="2"/>
              </a:rPr>
              <a:t>: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000" b="1" i="1">
              <a:solidFill>
                <a:srgbClr val="333399"/>
              </a:solidFill>
              <a:sym typeface="Symbol" panose="05050102010706020507" pitchFamily="18" charset="2"/>
            </a:endParaRP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000">
              <a:solidFill>
                <a:srgbClr val="333399"/>
              </a:solidFill>
              <a:sym typeface="Symbol" panose="05050102010706020507" pitchFamily="18" charset="2"/>
            </a:endParaRP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 </a:t>
            </a:r>
            <a:r>
              <a:rPr lang="en-US" altLang="en-US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derivative</a:t>
            </a:r>
            <a:r>
              <a:rPr lang="en-US" altLang="en-US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of bunch, single strength </a:t>
            </a:r>
            <a:r>
              <a:rPr lang="en-US" altLang="en-US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Z</a:t>
            </a:r>
            <a:r>
              <a:rPr lang="en-US" altLang="en-US" sz="2000" b="1" i="1" baseline="-2500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 </a:t>
            </a:r>
            <a:r>
              <a:rPr lang="en-US" altLang="en-US" b="1" i="1">
                <a:solidFill>
                  <a:srgbClr val="008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</a:t>
            </a:r>
            <a:r>
              <a:rPr lang="en-US" altLang="en-US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A</a:t>
            </a:r>
            <a:r>
              <a:rPr lang="en-US" altLang="en-US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i.e. (nearly) independent on </a:t>
            </a:r>
            <a:r>
              <a:rPr lang="en-US" altLang="en-US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Example from synchrotron BPM with 50  termination (reality at p</a:t>
            </a:r>
            <a:r>
              <a:rPr lang="de-DE" altLang="en-US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synchrotron : </a:t>
            </a:r>
            <a:r>
              <a:rPr lang="el-GR" altLang="en-US" b="1" i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σ</a:t>
            </a:r>
            <a:r>
              <a:rPr lang="de-DE" altLang="en-US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&gt;&gt;1 ns):</a:t>
            </a:r>
            <a:endParaRPr lang="el-GR" altLang="en-US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pic>
        <p:nvPicPr>
          <p:cNvPr id="922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1" y="4351338"/>
            <a:ext cx="5865813" cy="205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9223" name="Object 6"/>
          <p:cNvGraphicFramePr>
            <a:graphicFrameLocks noChangeAspect="1"/>
          </p:cNvGraphicFramePr>
          <p:nvPr/>
        </p:nvGraphicFramePr>
        <p:xfrm>
          <a:off x="2400301" y="1628775"/>
          <a:ext cx="6359525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" name="Equation" r:id="rId5" imgW="3289300" imgH="431800" progId="Equation.3">
                  <p:embed/>
                </p:oleObj>
              </mc:Choice>
              <mc:Fallback>
                <p:oleObj name="Equation" r:id="rId5" imgW="3289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0301" y="1628775"/>
                        <a:ext cx="6359525" cy="833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7639" name="Object 7"/>
          <p:cNvGraphicFramePr>
            <a:graphicFrameLocks noChangeAspect="1"/>
          </p:cNvGraphicFramePr>
          <p:nvPr/>
        </p:nvGraphicFramePr>
        <p:xfrm>
          <a:off x="1787525" y="2997201"/>
          <a:ext cx="8701088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5" name="Equation" r:id="rId7" imgW="5054600" imgH="431800" progId="Equation.3">
                  <p:embed/>
                </p:oleObj>
              </mc:Choice>
              <mc:Fallback>
                <p:oleObj name="Equation" r:id="rId7" imgW="5054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7525" y="2997201"/>
                        <a:ext cx="8701088" cy="74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7640" name="Rectangle 8"/>
          <p:cNvSpPr>
            <a:spLocks noChangeArrowheads="1"/>
          </p:cNvSpPr>
          <p:nvPr/>
        </p:nvSpPr>
        <p:spPr bwMode="auto">
          <a:xfrm>
            <a:off x="2970214" y="5226328"/>
            <a:ext cx="18473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37641" name="Line 9"/>
          <p:cNvSpPr>
            <a:spLocks noChangeShapeType="1"/>
          </p:cNvSpPr>
          <p:nvPr/>
        </p:nvSpPr>
        <p:spPr bwMode="auto">
          <a:xfrm flipV="1">
            <a:off x="2711451" y="3357563"/>
            <a:ext cx="720725" cy="4318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2855913" y="2060576"/>
            <a:ext cx="576262" cy="288925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2121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7640" grpId="0" animBg="1"/>
      <p:bldP spid="8376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E408B42-6CD9-4486-9442-D929AF590360}" type="slidenum">
              <a:rPr lang="en-US" altLang="en-US">
                <a:solidFill>
                  <a:srgbClr val="000000"/>
                </a:solidFill>
              </a:rPr>
              <a:pPr/>
              <a:t>13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Calculation of Signal Shape: Bunch Train</a:t>
            </a: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803400" y="1082675"/>
            <a:ext cx="8509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Train of bunches with R=50  termination  </a:t>
            </a:r>
            <a:r>
              <a:rPr lang="en-US" altLang="en-US" b="1" i="1">
                <a:solidFill>
                  <a:srgbClr val="333399"/>
                </a:solidFill>
                <a:sym typeface="Symbol" panose="05050102010706020507" pitchFamily="18" charset="2"/>
              </a:rPr>
              <a:t>f &lt;&lt; f</a:t>
            </a:r>
            <a:r>
              <a:rPr lang="en-US" altLang="en-US" sz="2400" b="1" i="1" baseline="-25000">
                <a:solidFill>
                  <a:srgbClr val="333399"/>
                </a:solidFill>
                <a:sym typeface="Symbol" panose="05050102010706020507" pitchFamily="18" charset="2"/>
              </a:rPr>
              <a:t>cut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</a:t>
            </a: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: </a:t>
            </a:r>
          </a:p>
        </p:txBody>
      </p:sp>
      <p:sp>
        <p:nvSpPr>
          <p:cNvPr id="11270" name="Text Box 8"/>
          <p:cNvSpPr txBox="1">
            <a:spLocks noChangeArrowheads="1"/>
          </p:cNvSpPr>
          <p:nvPr/>
        </p:nvSpPr>
        <p:spPr bwMode="auto">
          <a:xfrm>
            <a:off x="1774826" y="4470401"/>
            <a:ext cx="7993063" cy="6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b="1">
                <a:solidFill>
                  <a:srgbClr val="333399"/>
                </a:solidFill>
              </a:rPr>
              <a:t>Parameter: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b="1" i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de-DE" altLang="en-US" b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=50 </a:t>
            </a:r>
            <a:r>
              <a:rPr lang="de-DE" altLang="en-US" b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de-DE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altLang="en-US" b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 </a:t>
            </a:r>
            <a:r>
              <a:rPr lang="de-DE" altLang="en-US" b="1" i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f</a:t>
            </a:r>
            <a:r>
              <a:rPr lang="de-DE" altLang="en-US" sz="2400" b="1" i="1" baseline="-25000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cut</a:t>
            </a:r>
            <a:r>
              <a:rPr lang="de-DE" altLang="en-US" b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=32 MHz, </a:t>
            </a:r>
            <a:r>
              <a:rPr lang="de-DE" altLang="en-US" b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buckets filled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i="1">
                <a:solidFill>
                  <a:srgbClr val="000000"/>
                </a:solidFill>
              </a:rPr>
              <a:t>C</a:t>
            </a:r>
            <a:r>
              <a:rPr lang="en-US" altLang="en-US">
                <a:solidFill>
                  <a:srgbClr val="000000"/>
                </a:solidFill>
              </a:rPr>
              <a:t>=100pF, </a:t>
            </a:r>
            <a:r>
              <a:rPr lang="en-US" altLang="en-US" i="1">
                <a:solidFill>
                  <a:srgbClr val="000000"/>
                </a:solidFill>
              </a:rPr>
              <a:t>l</a:t>
            </a:r>
            <a:r>
              <a:rPr lang="en-US" altLang="en-US">
                <a:solidFill>
                  <a:srgbClr val="000000"/>
                </a:solidFill>
              </a:rPr>
              <a:t>=10cm, </a:t>
            </a:r>
            <a:r>
              <a:rPr lang="el-GR" altLang="en-US" i="1">
                <a:solidFill>
                  <a:srgbClr val="000000"/>
                </a:solidFill>
              </a:rPr>
              <a:t>β</a:t>
            </a:r>
            <a:r>
              <a:rPr lang="de-DE" altLang="en-US">
                <a:solidFill>
                  <a:srgbClr val="000000"/>
                </a:solidFill>
              </a:rPr>
              <a:t>=50%, </a:t>
            </a:r>
            <a:r>
              <a:rPr lang="el-GR" altLang="en-US" i="1">
                <a:solidFill>
                  <a:srgbClr val="000000"/>
                </a:solidFill>
              </a:rPr>
              <a:t>σ</a:t>
            </a:r>
            <a:r>
              <a:rPr lang="de-DE" altLang="en-US" sz="2400" i="1" baseline="-25000">
                <a:solidFill>
                  <a:srgbClr val="000000"/>
                </a:solidFill>
              </a:rPr>
              <a:t>t</a:t>
            </a:r>
            <a:r>
              <a:rPr lang="de-DE" altLang="en-US" i="1">
                <a:solidFill>
                  <a:srgbClr val="000000"/>
                </a:solidFill>
              </a:rPr>
              <a:t>=</a:t>
            </a:r>
            <a:r>
              <a:rPr lang="de-DE" altLang="en-US">
                <a:solidFill>
                  <a:srgbClr val="000000"/>
                </a:solidFill>
              </a:rPr>
              <a:t>100 ns</a:t>
            </a:r>
            <a:endParaRPr lang="el-GR" altLang="en-US" b="1">
              <a:solidFill>
                <a:srgbClr val="333399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pic>
        <p:nvPicPr>
          <p:cNvPr id="11271" name="Picture 11" descr="pickup-simulation-bunchtrain_multi_50ohm_compac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851" y="1484314"/>
            <a:ext cx="7739063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272" name="Object 12"/>
          <p:cNvGraphicFramePr>
            <a:graphicFrameLocks noChangeAspect="1"/>
          </p:cNvGraphicFramePr>
          <p:nvPr/>
        </p:nvGraphicFramePr>
        <p:xfrm>
          <a:off x="2782889" y="3994151"/>
          <a:ext cx="7812087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Equation" r:id="rId5" imgW="4254500" imgH="241300" progId="Equation.3">
                  <p:embed/>
                </p:oleObj>
              </mc:Choice>
              <mc:Fallback>
                <p:oleObj name="Equation" r:id="rId5" imgW="4254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889" y="3994151"/>
                        <a:ext cx="7812087" cy="44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3" name="Text Box 13"/>
          <p:cNvSpPr txBox="1">
            <a:spLocks noChangeArrowheads="1"/>
          </p:cNvSpPr>
          <p:nvPr/>
        </p:nvSpPr>
        <p:spPr bwMode="auto">
          <a:xfrm>
            <a:off x="1487488" y="4054475"/>
            <a:ext cx="1657351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0000"/>
                </a:solidFill>
              </a:rPr>
              <a:t>Calculation:</a:t>
            </a:r>
            <a:endParaRPr lang="en-US" altLang="en-US" i="1">
              <a:solidFill>
                <a:srgbClr val="000000"/>
              </a:solidFill>
              <a:sym typeface="Symbol" panose="05050102010706020507" pitchFamily="18" charset="2"/>
            </a:endParaRPr>
          </a:p>
        </p:txBody>
      </p:sp>
      <p:sp>
        <p:nvSpPr>
          <p:cNvPr id="11274" name="Text Box 15"/>
          <p:cNvSpPr txBox="1">
            <a:spLocks noChangeArrowheads="1"/>
          </p:cNvSpPr>
          <p:nvPr/>
        </p:nvSpPr>
        <p:spPr bwMode="auto">
          <a:xfrm>
            <a:off x="1847850" y="5229226"/>
            <a:ext cx="882015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Fourier spectrum is composed of lines separated by acceleration </a:t>
            </a:r>
            <a:r>
              <a:rPr lang="en-US" altLang="en-US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f</a:t>
            </a:r>
            <a:r>
              <a:rPr lang="en-US" altLang="en-US" sz="2400" i="1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rf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Envelope given by single bunch Fourier transformation 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Differenciated bunch shape due to </a:t>
            </a:r>
            <a:r>
              <a:rPr lang="en-US" altLang="en-US" b="1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f</a:t>
            </a:r>
            <a:r>
              <a:rPr lang="en-US" altLang="en-US" sz="2200" b="1" i="1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cut</a:t>
            </a:r>
            <a:r>
              <a:rPr lang="en-US" altLang="en-US" b="1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&gt;&gt; f</a:t>
            </a:r>
            <a:r>
              <a:rPr lang="en-US" altLang="en-US" sz="2200" b="1" i="1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rf</a:t>
            </a:r>
          </a:p>
          <a:p>
            <a:pPr fontAlgn="base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b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Remark: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1 MHz&lt; </a:t>
            </a:r>
            <a:r>
              <a:rPr lang="en-US" altLang="en-US" b="1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f</a:t>
            </a:r>
            <a:r>
              <a:rPr lang="en-US" altLang="en-US" sz="2400" b="1" i="1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rf 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&lt;10MHz  Bandwidth 100MHz = 10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∙</a:t>
            </a:r>
            <a:r>
              <a:rPr lang="en-US" altLang="en-US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f</a:t>
            </a:r>
            <a:r>
              <a:rPr lang="en-US" altLang="en-US" sz="2400" i="1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rf</a:t>
            </a:r>
            <a:r>
              <a:rPr lang="en-US" altLang="en-US" sz="2400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for broadband observation. </a:t>
            </a:r>
          </a:p>
        </p:txBody>
      </p:sp>
    </p:spTree>
    <p:extLst>
      <p:ext uri="{BB962C8B-B14F-4D97-AF65-F5344CB8AC3E}">
        <p14:creationId xmlns:p14="http://schemas.microsoft.com/office/powerpoint/2010/main" val="7996836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E9CF4D8-BDA7-4116-AE08-8D7BA812386E}" type="slidenum">
              <a:rPr lang="en-US" altLang="en-US">
                <a:solidFill>
                  <a:srgbClr val="000000"/>
                </a:solidFill>
              </a:rPr>
              <a:pPr/>
              <a:t>14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14339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1628775"/>
            <a:ext cx="3024188" cy="263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0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4149726"/>
            <a:ext cx="3213100" cy="234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1" name="Picture 17" descr="BPM-ESR-bunt-xfi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1911350"/>
            <a:ext cx="3429000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Shoe-box BPM for Proton or Ion Synchrotron</a:t>
            </a:r>
          </a:p>
        </p:txBody>
      </p:sp>
      <p:sp>
        <p:nvSpPr>
          <p:cNvPr id="14343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344" name="Text Box 4"/>
          <p:cNvSpPr txBox="1">
            <a:spLocks noChangeArrowheads="1"/>
          </p:cNvSpPr>
          <p:nvPr/>
        </p:nvSpPr>
        <p:spPr bwMode="auto">
          <a:xfrm>
            <a:off x="1812925" y="1020763"/>
            <a:ext cx="8509000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Frequency range: 1 MHz </a:t>
            </a:r>
            <a:r>
              <a:rPr lang="en-US" altLang="en-US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&lt; f</a:t>
            </a:r>
            <a:r>
              <a:rPr lang="en-US" altLang="en-US" b="1" i="1" baseline="-25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rf </a:t>
            </a:r>
            <a:r>
              <a:rPr lang="en-US" altLang="en-US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&lt;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10 MHz  bunch-length &gt;&gt; BPM length.</a:t>
            </a:r>
          </a:p>
        </p:txBody>
      </p:sp>
      <p:sp>
        <p:nvSpPr>
          <p:cNvPr id="14345" name="Text Box 8"/>
          <p:cNvSpPr txBox="1">
            <a:spLocks noChangeArrowheads="1"/>
          </p:cNvSpPr>
          <p:nvPr/>
        </p:nvSpPr>
        <p:spPr bwMode="auto">
          <a:xfrm>
            <a:off x="1524001" y="1616075"/>
            <a:ext cx="4659313" cy="302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Signal is proportional to actual plate length</a:t>
            </a:r>
            <a:r>
              <a:rPr lang="de-DE" altLang="en-US">
                <a:solidFill>
                  <a:srgbClr val="000000"/>
                </a:solidFill>
              </a:rPr>
              <a:t>:</a:t>
            </a:r>
            <a:r>
              <a:rPr lang="de-DE" altLang="en-US" sz="1600">
                <a:solidFill>
                  <a:srgbClr val="000000"/>
                </a:solidFill>
              </a:rPr>
              <a:t>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de-DE" altLang="en-US" sz="160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de-DE" altLang="en-US" sz="160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0000"/>
                </a:solidFill>
              </a:rPr>
              <a:t>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None/>
            </a:pPr>
            <a:r>
              <a:rPr lang="en-US" altLang="en-US" sz="2000" b="1">
                <a:solidFill>
                  <a:srgbClr val="333399"/>
                </a:solidFill>
              </a:rPr>
              <a:t>In ideal case: linear reading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None/>
            </a:pPr>
            <a:endParaRPr lang="en-US" altLang="en-US" sz="1600" b="1">
              <a:solidFill>
                <a:srgbClr val="333399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Char char="Þ"/>
            </a:pPr>
            <a:endParaRPr lang="en-US" altLang="en-US" sz="160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Char char="Þ"/>
            </a:pPr>
            <a:endParaRPr lang="en-US" altLang="en-US" sz="1600">
              <a:solidFill>
                <a:srgbClr val="000000"/>
              </a:solidFill>
            </a:endParaRPr>
          </a:p>
        </p:txBody>
      </p:sp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1665289" y="3481388"/>
          <a:ext cx="3132137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6" name="Equation" r:id="rId7" imgW="1714500" imgH="457200" progId="Equation.3">
                  <p:embed/>
                </p:oleObj>
              </mc:Choice>
              <mc:Fallback>
                <p:oleObj name="Equation" r:id="rId7" imgW="17145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5289" y="3481388"/>
                        <a:ext cx="3132137" cy="83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7804" name="Text Box 12"/>
          <p:cNvSpPr txBox="1">
            <a:spLocks noChangeArrowheads="1"/>
          </p:cNvSpPr>
          <p:nvPr/>
        </p:nvSpPr>
        <p:spPr bwMode="auto">
          <a:xfrm>
            <a:off x="5448300" y="4868863"/>
            <a:ext cx="5018088" cy="160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b="1">
                <a:solidFill>
                  <a:srgbClr val="333399"/>
                </a:solidFill>
              </a:rPr>
              <a:t>Shoe-box BPM: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8000"/>
                </a:solidFill>
              </a:rPr>
              <a:t>Advantage:</a:t>
            </a:r>
            <a:r>
              <a:rPr lang="en-US" altLang="en-US">
                <a:solidFill>
                  <a:srgbClr val="008000"/>
                </a:solidFill>
              </a:rPr>
              <a:t> </a:t>
            </a:r>
            <a:r>
              <a:rPr lang="en-US" altLang="en-US">
                <a:solidFill>
                  <a:srgbClr val="000000"/>
                </a:solidFill>
              </a:rPr>
              <a:t>Very linear, low frequency dependence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	       i.e. position sensitivity </a:t>
            </a:r>
            <a:r>
              <a:rPr lang="en-US" altLang="en-US" b="1" i="1">
                <a:solidFill>
                  <a:srgbClr val="000000"/>
                </a:solidFill>
              </a:rPr>
              <a:t>S </a:t>
            </a:r>
            <a:r>
              <a:rPr lang="en-US" altLang="en-US">
                <a:solidFill>
                  <a:srgbClr val="000000"/>
                </a:solidFill>
              </a:rPr>
              <a:t>is constant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b="1">
                <a:solidFill>
                  <a:srgbClr val="FF0000"/>
                </a:solidFill>
              </a:rPr>
              <a:t>Disadvantage:</a:t>
            </a:r>
            <a:r>
              <a:rPr lang="en-US" altLang="en-US">
                <a:solidFill>
                  <a:srgbClr val="FF0000"/>
                </a:solidFill>
              </a:rPr>
              <a:t> </a:t>
            </a:r>
            <a:r>
              <a:rPr lang="en-US" altLang="en-US">
                <a:solidFill>
                  <a:srgbClr val="000000"/>
                </a:solidFill>
              </a:rPr>
              <a:t>Large size, complex mechanics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                         high capacitance</a:t>
            </a:r>
          </a:p>
        </p:txBody>
      </p:sp>
      <p:sp>
        <p:nvSpPr>
          <p:cNvPr id="14348" name="Text Box 14"/>
          <p:cNvSpPr txBox="1">
            <a:spLocks noChangeArrowheads="1"/>
          </p:cNvSpPr>
          <p:nvPr/>
        </p:nvSpPr>
        <p:spPr bwMode="auto">
          <a:xfrm>
            <a:off x="6754814" y="1565276"/>
            <a:ext cx="18303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0000"/>
                </a:solidFill>
              </a:rPr>
              <a:t>Size:</a:t>
            </a:r>
            <a:r>
              <a:rPr lang="en-US" altLang="en-US" sz="200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1600">
                <a:solidFill>
                  <a:srgbClr val="000000"/>
                </a:solidFill>
              </a:rPr>
              <a:t>200x70 mm</a:t>
            </a:r>
            <a:r>
              <a:rPr lang="en-US" altLang="en-US" baseline="30000">
                <a:solidFill>
                  <a:srgbClr val="000000"/>
                </a:solidFill>
              </a:rPr>
              <a:t>2</a:t>
            </a:r>
          </a:p>
        </p:txBody>
      </p:sp>
      <p:graphicFrame>
        <p:nvGraphicFramePr>
          <p:cNvPr id="14349" name="Object 15"/>
          <p:cNvGraphicFramePr>
            <a:graphicFrameLocks noChangeAspect="1"/>
          </p:cNvGraphicFramePr>
          <p:nvPr/>
        </p:nvGraphicFramePr>
        <p:xfrm>
          <a:off x="1703388" y="1928814"/>
          <a:ext cx="3814762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7" name="Equation" r:id="rId9" imgW="2501900" imgH="711200" progId="Equation.3">
                  <p:embed/>
                </p:oleObj>
              </mc:Choice>
              <mc:Fallback>
                <p:oleObj name="Equation" r:id="rId9" imgW="2501900" imgH="71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388" y="1928814"/>
                        <a:ext cx="3814762" cy="1082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7458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80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C871C5C-D32A-461C-9D02-3C9C4E3BA3FF}" type="slidenum">
              <a:rPr lang="en-US" altLang="en-US">
                <a:solidFill>
                  <a:srgbClr val="000000"/>
                </a:solidFill>
              </a:rPr>
              <a:pPr/>
              <a:t>15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Technical Realization of Shoe-Box BPM</a:t>
            </a: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5365" name="Picture 5" descr="IMG_5606"/>
          <p:cNvPicPr>
            <a:picLocks noChangeAspect="1" noChangeArrowheads="1"/>
          </p:cNvPicPr>
          <p:nvPr/>
        </p:nvPicPr>
        <p:blipFill>
          <a:blip r:embed="rId3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4" y="1773238"/>
            <a:ext cx="3462337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 Box 17"/>
          <p:cNvSpPr txBox="1">
            <a:spLocks noChangeArrowheads="1"/>
          </p:cNvSpPr>
          <p:nvPr/>
        </p:nvSpPr>
        <p:spPr bwMode="auto">
          <a:xfrm>
            <a:off x="3071813" y="1773239"/>
            <a:ext cx="1441450" cy="376237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Quadrupole</a:t>
            </a:r>
          </a:p>
        </p:txBody>
      </p:sp>
      <p:sp>
        <p:nvSpPr>
          <p:cNvPr id="15367" name="Text Box 19"/>
          <p:cNvSpPr txBox="1">
            <a:spLocks noChangeArrowheads="1"/>
          </p:cNvSpPr>
          <p:nvPr/>
        </p:nvSpPr>
        <p:spPr bwMode="auto">
          <a:xfrm>
            <a:off x="3071813" y="2276475"/>
            <a:ext cx="1441450" cy="376238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Linear Ampl. </a:t>
            </a:r>
          </a:p>
        </p:txBody>
      </p:sp>
      <p:sp>
        <p:nvSpPr>
          <p:cNvPr id="15368" name="Line 21"/>
          <p:cNvSpPr>
            <a:spLocks noChangeShapeType="1"/>
          </p:cNvSpPr>
          <p:nvPr/>
        </p:nvSpPr>
        <p:spPr bwMode="auto">
          <a:xfrm>
            <a:off x="4511676" y="2133600"/>
            <a:ext cx="288925" cy="287338"/>
          </a:xfrm>
          <a:prstGeom prst="line">
            <a:avLst/>
          </a:prstGeom>
          <a:noFill/>
          <a:ln w="31750">
            <a:solidFill>
              <a:srgbClr val="99CC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5369" name="Line 22"/>
          <p:cNvSpPr>
            <a:spLocks noChangeShapeType="1"/>
          </p:cNvSpPr>
          <p:nvPr/>
        </p:nvSpPr>
        <p:spPr bwMode="auto">
          <a:xfrm>
            <a:off x="4151313" y="2636839"/>
            <a:ext cx="144462" cy="936625"/>
          </a:xfrm>
          <a:prstGeom prst="line">
            <a:avLst/>
          </a:prstGeom>
          <a:noFill/>
          <a:ln w="31750">
            <a:solidFill>
              <a:srgbClr val="99CC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5370" name="Line 23"/>
          <p:cNvSpPr>
            <a:spLocks noChangeShapeType="1"/>
          </p:cNvSpPr>
          <p:nvPr/>
        </p:nvSpPr>
        <p:spPr bwMode="auto">
          <a:xfrm flipV="1">
            <a:off x="2351088" y="4797425"/>
            <a:ext cx="1008062" cy="71438"/>
          </a:xfrm>
          <a:prstGeom prst="line">
            <a:avLst/>
          </a:prstGeom>
          <a:noFill/>
          <a:ln w="476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5371" name="Text Box 24"/>
          <p:cNvSpPr txBox="1">
            <a:spLocks noChangeArrowheads="1"/>
          </p:cNvSpPr>
          <p:nvPr/>
        </p:nvSpPr>
        <p:spPr bwMode="auto">
          <a:xfrm>
            <a:off x="2638426" y="4365626"/>
            <a:ext cx="93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 b="1">
                <a:solidFill>
                  <a:srgbClr val="FF0000"/>
                </a:solidFill>
              </a:rPr>
              <a:t>Beam</a:t>
            </a:r>
          </a:p>
        </p:txBody>
      </p:sp>
      <p:grpSp>
        <p:nvGrpSpPr>
          <p:cNvPr id="15372" name="Group 50"/>
          <p:cNvGrpSpPr>
            <a:grpSpLocks/>
          </p:cNvGrpSpPr>
          <p:nvPr/>
        </p:nvGrpSpPr>
        <p:grpSpPr bwMode="auto">
          <a:xfrm>
            <a:off x="5016500" y="1628775"/>
            <a:ext cx="5651500" cy="4816542"/>
            <a:chOff x="2381" y="991"/>
            <a:chExt cx="3583" cy="2992"/>
          </a:xfrm>
        </p:grpSpPr>
        <p:sp>
          <p:nvSpPr>
            <p:cNvPr id="15374" name="Rectangle 38"/>
            <p:cNvSpPr>
              <a:spLocks noChangeArrowheads="1"/>
            </p:cNvSpPr>
            <p:nvPr/>
          </p:nvSpPr>
          <p:spPr bwMode="auto">
            <a:xfrm>
              <a:off x="2918" y="1066"/>
              <a:ext cx="2631" cy="2862"/>
            </a:xfrm>
            <a:prstGeom prst="rect">
              <a:avLst/>
            </a:prstGeom>
            <a:solidFill>
              <a:srgbClr val="99CC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 altLang="en-US">
                <a:solidFill>
                  <a:srgbClr val="000000"/>
                </a:solidFill>
              </a:endParaRPr>
            </a:p>
          </p:txBody>
        </p:sp>
        <p:pic>
          <p:nvPicPr>
            <p:cNvPr id="15375" name="Picture 39" descr="bpm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383838"/>
                </a:clrFrom>
                <a:clrTo>
                  <a:srgbClr val="38383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1" y="991"/>
              <a:ext cx="3583" cy="2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Line 40"/>
            <p:cNvSpPr>
              <a:spLocks noChangeShapeType="1"/>
            </p:cNvSpPr>
            <p:nvPr/>
          </p:nvSpPr>
          <p:spPr bwMode="auto">
            <a:xfrm>
              <a:off x="4401" y="2427"/>
              <a:ext cx="10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5377" name="Line 41"/>
            <p:cNvSpPr>
              <a:spLocks noChangeShapeType="1"/>
            </p:cNvSpPr>
            <p:nvPr/>
          </p:nvSpPr>
          <p:spPr bwMode="auto">
            <a:xfrm>
              <a:off x="4390" y="2782"/>
              <a:ext cx="964" cy="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5378" name="Text Box 42"/>
            <p:cNvSpPr txBox="1">
              <a:spLocks noChangeArrowheads="1"/>
            </p:cNvSpPr>
            <p:nvPr/>
          </p:nvSpPr>
          <p:spPr bwMode="auto">
            <a:xfrm>
              <a:off x="5198" y="2464"/>
              <a:ext cx="466" cy="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000000"/>
                  </a:solidFill>
                </a:rPr>
                <a:t>70</a:t>
              </a:r>
            </a:p>
          </p:txBody>
        </p:sp>
        <p:sp>
          <p:nvSpPr>
            <p:cNvPr id="15379" name="Line 43"/>
            <p:cNvSpPr>
              <a:spLocks noChangeShapeType="1"/>
            </p:cNvSpPr>
            <p:nvPr/>
          </p:nvSpPr>
          <p:spPr bwMode="auto">
            <a:xfrm>
              <a:off x="3623" y="2736"/>
              <a:ext cx="1" cy="11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5380" name="Line 44"/>
            <p:cNvSpPr>
              <a:spLocks noChangeShapeType="1"/>
            </p:cNvSpPr>
            <p:nvPr/>
          </p:nvSpPr>
          <p:spPr bwMode="auto">
            <a:xfrm>
              <a:off x="4394" y="2781"/>
              <a:ext cx="0" cy="10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5381" name="Text Box 45"/>
            <p:cNvSpPr txBox="1">
              <a:spLocks noChangeArrowheads="1"/>
            </p:cNvSpPr>
            <p:nvPr/>
          </p:nvSpPr>
          <p:spPr bwMode="auto">
            <a:xfrm>
              <a:off x="3850" y="3734"/>
              <a:ext cx="465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000000"/>
                  </a:solidFill>
                </a:rPr>
                <a:t>180</a:t>
              </a:r>
            </a:p>
          </p:txBody>
        </p:sp>
        <p:sp>
          <p:nvSpPr>
            <p:cNvPr id="15382" name="Text Box 46"/>
            <p:cNvSpPr txBox="1">
              <a:spLocks noChangeArrowheads="1"/>
            </p:cNvSpPr>
            <p:nvPr/>
          </p:nvSpPr>
          <p:spPr bwMode="auto">
            <a:xfrm rot="16200000">
              <a:off x="4657" y="1716"/>
              <a:ext cx="976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>
                  <a:solidFill>
                    <a:srgbClr val="000000"/>
                  </a:solidFill>
                </a:rPr>
                <a:t>Linear Ampl.</a:t>
              </a:r>
            </a:p>
          </p:txBody>
        </p:sp>
        <p:sp>
          <p:nvSpPr>
            <p:cNvPr id="15383" name="Text Box 47"/>
            <p:cNvSpPr txBox="1">
              <a:spLocks noChangeArrowheads="1"/>
            </p:cNvSpPr>
            <p:nvPr/>
          </p:nvSpPr>
          <p:spPr bwMode="auto">
            <a:xfrm>
              <a:off x="4802" y="2872"/>
              <a:ext cx="681" cy="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2000">
                  <a:solidFill>
                    <a:srgbClr val="000000"/>
                  </a:solidFill>
                </a:rPr>
                <a:t>Right</a:t>
              </a:r>
            </a:p>
            <a:p>
              <a:pPr eaLnBrk="1" fontAlgn="base" hangingPunct="1">
                <a:lnSpc>
                  <a:spcPct val="30000"/>
                </a:lnSpc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2000">
                  <a:solidFill>
                    <a:srgbClr val="000000"/>
                  </a:solidFill>
                </a:rPr>
                <a:t>channel</a:t>
              </a:r>
            </a:p>
          </p:txBody>
        </p:sp>
      </p:grpSp>
      <p:sp>
        <p:nvSpPr>
          <p:cNvPr id="15373" name="Text Box 48"/>
          <p:cNvSpPr txBox="1">
            <a:spLocks noChangeArrowheads="1"/>
          </p:cNvSpPr>
          <p:nvPr/>
        </p:nvSpPr>
        <p:spPr bwMode="auto">
          <a:xfrm>
            <a:off x="1803400" y="981075"/>
            <a:ext cx="88646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Technical realization at HIT synchrotron of 46 m length for 7 MeV/u440 MeV/u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BPM clearance: 180x70 mm</a:t>
            </a:r>
            <a:r>
              <a:rPr lang="en-US" altLang="en-US" sz="2400" baseline="30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, standard beam pipe diameter: 200 mm.</a:t>
            </a:r>
          </a:p>
        </p:txBody>
      </p:sp>
    </p:spTree>
    <p:extLst>
      <p:ext uri="{BB962C8B-B14F-4D97-AF65-F5344CB8AC3E}">
        <p14:creationId xmlns:p14="http://schemas.microsoft.com/office/powerpoint/2010/main" val="25150728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1F5EB72-532B-4B53-82DC-193CDD2D7295}" type="slidenum">
              <a:rPr lang="en-US" altLang="en-US">
                <a:solidFill>
                  <a:srgbClr val="000000"/>
                </a:solidFill>
              </a:rPr>
              <a:pPr/>
              <a:t>16</a:t>
            </a:fld>
            <a:endParaRPr lang="en-US" altLang="en-US">
              <a:solidFill>
                <a:srgbClr val="000000"/>
              </a:solidFill>
            </a:endParaRPr>
          </a:p>
        </p:txBody>
      </p:sp>
      <p:grpSp>
        <p:nvGrpSpPr>
          <p:cNvPr id="16387" name="Group 25"/>
          <p:cNvGrpSpPr>
            <a:grpSpLocks/>
          </p:cNvGrpSpPr>
          <p:nvPr/>
        </p:nvGrpSpPr>
        <p:grpSpPr bwMode="auto">
          <a:xfrm>
            <a:off x="5016500" y="1628776"/>
            <a:ext cx="5651500" cy="4818063"/>
            <a:chOff x="2381" y="991"/>
            <a:chExt cx="3583" cy="2989"/>
          </a:xfrm>
        </p:grpSpPr>
        <p:sp>
          <p:nvSpPr>
            <p:cNvPr id="16393" name="Rectangle 26"/>
            <p:cNvSpPr>
              <a:spLocks noChangeArrowheads="1"/>
            </p:cNvSpPr>
            <p:nvPr/>
          </p:nvSpPr>
          <p:spPr bwMode="auto">
            <a:xfrm>
              <a:off x="2918" y="1066"/>
              <a:ext cx="2631" cy="2862"/>
            </a:xfrm>
            <a:prstGeom prst="rect">
              <a:avLst/>
            </a:prstGeom>
            <a:solidFill>
              <a:srgbClr val="99CC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 altLang="en-US">
                <a:solidFill>
                  <a:srgbClr val="000000"/>
                </a:solidFill>
              </a:endParaRPr>
            </a:p>
          </p:txBody>
        </p:sp>
        <p:pic>
          <p:nvPicPr>
            <p:cNvPr id="16394" name="Picture 27" descr="bpm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383838"/>
                </a:clrFrom>
                <a:clrTo>
                  <a:srgbClr val="38383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1" y="991"/>
              <a:ext cx="3583" cy="2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5" name="Line 28"/>
            <p:cNvSpPr>
              <a:spLocks noChangeShapeType="1"/>
            </p:cNvSpPr>
            <p:nvPr/>
          </p:nvSpPr>
          <p:spPr bwMode="auto">
            <a:xfrm>
              <a:off x="4401" y="2427"/>
              <a:ext cx="10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6396" name="Line 29"/>
            <p:cNvSpPr>
              <a:spLocks noChangeShapeType="1"/>
            </p:cNvSpPr>
            <p:nvPr/>
          </p:nvSpPr>
          <p:spPr bwMode="auto">
            <a:xfrm>
              <a:off x="4390" y="2782"/>
              <a:ext cx="964" cy="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6397" name="Text Box 30"/>
            <p:cNvSpPr txBox="1">
              <a:spLocks noChangeArrowheads="1"/>
            </p:cNvSpPr>
            <p:nvPr/>
          </p:nvSpPr>
          <p:spPr bwMode="auto">
            <a:xfrm>
              <a:off x="5198" y="2464"/>
              <a:ext cx="466" cy="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000000"/>
                  </a:solidFill>
                </a:rPr>
                <a:t>70</a:t>
              </a:r>
            </a:p>
          </p:txBody>
        </p:sp>
        <p:sp>
          <p:nvSpPr>
            <p:cNvPr id="16398" name="Line 31"/>
            <p:cNvSpPr>
              <a:spLocks noChangeShapeType="1"/>
            </p:cNvSpPr>
            <p:nvPr/>
          </p:nvSpPr>
          <p:spPr bwMode="auto">
            <a:xfrm>
              <a:off x="3623" y="2736"/>
              <a:ext cx="1" cy="11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6399" name="Line 32"/>
            <p:cNvSpPr>
              <a:spLocks noChangeShapeType="1"/>
            </p:cNvSpPr>
            <p:nvPr/>
          </p:nvSpPr>
          <p:spPr bwMode="auto">
            <a:xfrm>
              <a:off x="4394" y="2781"/>
              <a:ext cx="0" cy="10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6400" name="Text Box 33"/>
            <p:cNvSpPr txBox="1">
              <a:spLocks noChangeArrowheads="1"/>
            </p:cNvSpPr>
            <p:nvPr/>
          </p:nvSpPr>
          <p:spPr bwMode="auto">
            <a:xfrm>
              <a:off x="3850" y="3734"/>
              <a:ext cx="465" cy="2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000000"/>
                  </a:solidFill>
                </a:rPr>
                <a:t>180</a:t>
              </a:r>
            </a:p>
          </p:txBody>
        </p:sp>
        <p:sp>
          <p:nvSpPr>
            <p:cNvPr id="16401" name="Text Box 34"/>
            <p:cNvSpPr txBox="1">
              <a:spLocks noChangeArrowheads="1"/>
            </p:cNvSpPr>
            <p:nvPr/>
          </p:nvSpPr>
          <p:spPr bwMode="auto">
            <a:xfrm rot="16200000">
              <a:off x="4657" y="1716"/>
              <a:ext cx="976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>
                  <a:solidFill>
                    <a:srgbClr val="000000"/>
                  </a:solidFill>
                </a:rPr>
                <a:t>Linear Ampl.</a:t>
              </a:r>
            </a:p>
          </p:txBody>
        </p:sp>
        <p:sp>
          <p:nvSpPr>
            <p:cNvPr id="16402" name="Text Box 35"/>
            <p:cNvSpPr txBox="1">
              <a:spLocks noChangeArrowheads="1"/>
            </p:cNvSpPr>
            <p:nvPr/>
          </p:nvSpPr>
          <p:spPr bwMode="auto">
            <a:xfrm>
              <a:off x="4802" y="2872"/>
              <a:ext cx="681" cy="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2000">
                  <a:solidFill>
                    <a:srgbClr val="000000"/>
                  </a:solidFill>
                </a:rPr>
                <a:t>Right</a:t>
              </a:r>
            </a:p>
            <a:p>
              <a:pPr eaLnBrk="1" fontAlgn="base" hangingPunct="1">
                <a:lnSpc>
                  <a:spcPct val="30000"/>
                </a:lnSpc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2000">
                  <a:solidFill>
                    <a:srgbClr val="000000"/>
                  </a:solidFill>
                </a:rPr>
                <a:t>channel</a:t>
              </a:r>
            </a:p>
          </p:txBody>
        </p:sp>
      </p:grpSp>
      <p:sp>
        <p:nvSpPr>
          <p:cNvPr id="16388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Technical Realization of Shoe-Box BPM</a:t>
            </a:r>
          </a:p>
        </p:txBody>
      </p:sp>
      <p:sp>
        <p:nvSpPr>
          <p:cNvPr id="16389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390" name="Text Box 4"/>
          <p:cNvSpPr txBox="1">
            <a:spLocks noChangeArrowheads="1"/>
          </p:cNvSpPr>
          <p:nvPr/>
        </p:nvSpPr>
        <p:spPr bwMode="auto">
          <a:xfrm>
            <a:off x="1803400" y="981075"/>
            <a:ext cx="88646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Technical realization at HIT synchrotron of 46 m length for 7 MeV/u440 MeV/u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BPM clearance: 180x70 mm</a:t>
            </a:r>
            <a:r>
              <a:rPr lang="en-US" altLang="en-US" sz="2400" baseline="30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, standard beam pipe diameter: 200 mm.</a:t>
            </a:r>
          </a:p>
        </p:txBody>
      </p:sp>
      <p:pic>
        <p:nvPicPr>
          <p:cNvPr id="16391" name="Picture 17" descr="RC28760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364" y="1739901"/>
            <a:ext cx="3800475" cy="422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8" descr="RC2876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4" y="4005264"/>
            <a:ext cx="3216275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5291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2E7C364-C04B-4D14-A67D-97F23E4668A4}" type="slidenum">
              <a:rPr lang="en-US" altLang="en-US">
                <a:solidFill>
                  <a:srgbClr val="000000"/>
                </a:solidFill>
              </a:rPr>
              <a:pPr/>
              <a:t>17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000" b="1">
                <a:latin typeface="Comic Sans MS" panose="030F0702030302020204" pitchFamily="66" charset="0"/>
              </a:rPr>
              <a:t>Other Types of diagonal-cut BPM</a:t>
            </a:r>
          </a:p>
        </p:txBody>
      </p:sp>
      <p:pic>
        <p:nvPicPr>
          <p:cNvPr id="17412" name="Picture 2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2708275"/>
            <a:ext cx="4038600" cy="2700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1816100" y="1208088"/>
            <a:ext cx="4165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</a:rPr>
              <a:t>Round type: cut cylinder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000000"/>
                </a:solidFill>
              </a:rPr>
              <a:t>Same properties as shoe-box: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423025" y="1177925"/>
            <a:ext cx="3873500" cy="1522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 dirty="0" smtClean="0">
                <a:solidFill>
                  <a:srgbClr val="000000"/>
                </a:solidFill>
              </a:rPr>
              <a:t>Wound </a:t>
            </a:r>
            <a:r>
              <a:rPr lang="en-US" altLang="en-US" sz="2000" b="1" dirty="0">
                <a:solidFill>
                  <a:srgbClr val="000000"/>
                </a:solidFill>
              </a:rPr>
              <a:t>strips: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000000"/>
                </a:solidFill>
              </a:rPr>
              <a:t>Same distance from beam and capacitance for all plates</a:t>
            </a:r>
          </a:p>
          <a:p>
            <a:pPr eaLnBrk="1" fontAlgn="base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None/>
            </a:pPr>
            <a:r>
              <a:rPr lang="en-US" altLang="en-US" sz="2000" dirty="0">
                <a:solidFill>
                  <a:srgbClr val="000000"/>
                </a:solidFill>
              </a:rPr>
              <a:t>But horizontal-vertical coupling.</a:t>
            </a:r>
          </a:p>
        </p:txBody>
      </p:sp>
      <p:sp>
        <p:nvSpPr>
          <p:cNvPr id="17415" name="Line 8"/>
          <p:cNvSpPr>
            <a:spLocks noChangeShapeType="1"/>
          </p:cNvSpPr>
          <p:nvPr/>
        </p:nvSpPr>
        <p:spPr bwMode="auto">
          <a:xfrm>
            <a:off x="5980113" y="1190625"/>
            <a:ext cx="0" cy="50942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>
              <a:solidFill>
                <a:srgbClr val="000000"/>
              </a:solidFill>
            </a:endParaRPr>
          </a:p>
        </p:txBody>
      </p:sp>
      <p:grpSp>
        <p:nvGrpSpPr>
          <p:cNvPr id="17416" name="Group 21"/>
          <p:cNvGrpSpPr>
            <a:grpSpLocks/>
          </p:cNvGrpSpPr>
          <p:nvPr/>
        </p:nvGrpSpPr>
        <p:grpSpPr bwMode="auto">
          <a:xfrm>
            <a:off x="1703389" y="2060576"/>
            <a:ext cx="4111625" cy="2938463"/>
            <a:chOff x="163" y="1391"/>
            <a:chExt cx="2590" cy="1851"/>
          </a:xfrm>
        </p:grpSpPr>
        <p:pic>
          <p:nvPicPr>
            <p:cNvPr id="17418" name="Picture 1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" y="1531"/>
              <a:ext cx="2590" cy="17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419" name="Text Box 12"/>
            <p:cNvSpPr txBox="1">
              <a:spLocks noChangeArrowheads="1"/>
            </p:cNvSpPr>
            <p:nvPr/>
          </p:nvSpPr>
          <p:spPr bwMode="auto">
            <a:xfrm>
              <a:off x="489" y="1677"/>
              <a:ext cx="852" cy="213"/>
            </a:xfrm>
            <a:prstGeom prst="rect">
              <a:avLst/>
            </a:prstGeom>
            <a:noFill/>
            <a:ln w="158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en-US" sz="1600">
                  <a:solidFill>
                    <a:srgbClr val="000000"/>
                  </a:solidFill>
                </a:rPr>
                <a:t>Vertical BPM</a:t>
              </a:r>
              <a:endParaRPr lang="en-US" altLang="en-US" sz="1600">
                <a:solidFill>
                  <a:srgbClr val="000000"/>
                </a:solidFill>
              </a:endParaRPr>
            </a:p>
          </p:txBody>
        </p:sp>
        <p:sp>
          <p:nvSpPr>
            <p:cNvPr id="17420" name="Text Box 13"/>
            <p:cNvSpPr txBox="1">
              <a:spLocks noChangeArrowheads="1"/>
            </p:cNvSpPr>
            <p:nvPr/>
          </p:nvSpPr>
          <p:spPr bwMode="auto">
            <a:xfrm>
              <a:off x="1267" y="1391"/>
              <a:ext cx="977" cy="213"/>
            </a:xfrm>
            <a:prstGeom prst="rect">
              <a:avLst/>
            </a:prstGeom>
            <a:noFill/>
            <a:ln w="158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en-US" sz="1600">
                  <a:solidFill>
                    <a:srgbClr val="000000"/>
                  </a:solidFill>
                </a:rPr>
                <a:t>Horizontal BPM</a:t>
              </a:r>
              <a:endParaRPr lang="en-US" altLang="en-US" sz="1600">
                <a:solidFill>
                  <a:srgbClr val="000000"/>
                </a:solidFill>
              </a:endParaRPr>
            </a:p>
          </p:txBody>
        </p:sp>
        <p:sp>
          <p:nvSpPr>
            <p:cNvPr id="17421" name="Text Box 14"/>
            <p:cNvSpPr txBox="1">
              <a:spLocks noChangeArrowheads="1"/>
            </p:cNvSpPr>
            <p:nvPr/>
          </p:nvSpPr>
          <p:spPr bwMode="auto">
            <a:xfrm>
              <a:off x="1850" y="2993"/>
              <a:ext cx="785" cy="213"/>
            </a:xfrm>
            <a:prstGeom prst="rect">
              <a:avLst/>
            </a:prstGeom>
            <a:noFill/>
            <a:ln w="158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1600">
                  <a:solidFill>
                    <a:srgbClr val="000000"/>
                  </a:solidFill>
                </a:rPr>
                <a:t>Guard Ring</a:t>
              </a:r>
            </a:p>
          </p:txBody>
        </p:sp>
        <p:sp>
          <p:nvSpPr>
            <p:cNvPr id="17422" name="Line 15"/>
            <p:cNvSpPr>
              <a:spLocks noChangeShapeType="1"/>
            </p:cNvSpPr>
            <p:nvPr/>
          </p:nvSpPr>
          <p:spPr bwMode="auto">
            <a:xfrm flipH="1" flipV="1">
              <a:off x="1575" y="2165"/>
              <a:ext cx="429" cy="83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7423" name="Line 16"/>
            <p:cNvSpPr>
              <a:spLocks noChangeShapeType="1"/>
            </p:cNvSpPr>
            <p:nvPr/>
          </p:nvSpPr>
          <p:spPr bwMode="auto">
            <a:xfrm flipH="1" flipV="1">
              <a:off x="2192" y="2352"/>
              <a:ext cx="350" cy="635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7424" name="Line 17"/>
            <p:cNvSpPr>
              <a:spLocks noChangeShapeType="1"/>
            </p:cNvSpPr>
            <p:nvPr/>
          </p:nvSpPr>
          <p:spPr bwMode="auto">
            <a:xfrm flipH="1" flipV="1">
              <a:off x="1879" y="2491"/>
              <a:ext cx="233" cy="502"/>
            </a:xfrm>
            <a:prstGeom prst="line">
              <a:avLst/>
            </a:prstGeom>
            <a:noFill/>
            <a:ln w="31750">
              <a:solidFill>
                <a:srgbClr val="00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7425" name="Text Box 18"/>
            <p:cNvSpPr txBox="1">
              <a:spLocks noChangeArrowheads="1"/>
            </p:cNvSpPr>
            <p:nvPr/>
          </p:nvSpPr>
          <p:spPr bwMode="auto">
            <a:xfrm>
              <a:off x="1070" y="2988"/>
              <a:ext cx="706" cy="213"/>
            </a:xfrm>
            <a:prstGeom prst="rect">
              <a:avLst/>
            </a:prstGeom>
            <a:noFill/>
            <a:ln w="158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de-DE" altLang="en-US" sz="1600">
                  <a:solidFill>
                    <a:srgbClr val="000000"/>
                  </a:solidFill>
                </a:rPr>
                <a:t>Signal Out</a:t>
              </a:r>
              <a:endParaRPr lang="en-US" altLang="en-US" sz="1600">
                <a:solidFill>
                  <a:srgbClr val="000000"/>
                </a:solidFill>
              </a:endParaRPr>
            </a:p>
          </p:txBody>
        </p:sp>
        <p:sp>
          <p:nvSpPr>
            <p:cNvPr id="17426" name="Line 19"/>
            <p:cNvSpPr>
              <a:spLocks noChangeShapeType="1"/>
            </p:cNvSpPr>
            <p:nvPr/>
          </p:nvSpPr>
          <p:spPr bwMode="auto">
            <a:xfrm flipV="1">
              <a:off x="1279" y="2695"/>
              <a:ext cx="322" cy="293"/>
            </a:xfrm>
            <a:prstGeom prst="line">
              <a:avLst/>
            </a:prstGeom>
            <a:noFill/>
            <a:ln w="31750">
              <a:solidFill>
                <a:srgbClr val="00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17427" name="Line 20"/>
            <p:cNvSpPr>
              <a:spLocks noChangeShapeType="1"/>
            </p:cNvSpPr>
            <p:nvPr/>
          </p:nvSpPr>
          <p:spPr bwMode="auto">
            <a:xfrm flipV="1">
              <a:off x="1693" y="2795"/>
              <a:ext cx="160" cy="182"/>
            </a:xfrm>
            <a:prstGeom prst="line">
              <a:avLst/>
            </a:prstGeom>
            <a:noFill/>
            <a:ln w="31750">
              <a:solidFill>
                <a:srgbClr val="00FF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sp>
        <p:nvSpPr>
          <p:cNvPr id="17417" name="Text Box 22"/>
          <p:cNvSpPr txBox="1">
            <a:spLocks noChangeArrowheads="1"/>
          </p:cNvSpPr>
          <p:nvPr/>
        </p:nvSpPr>
        <p:spPr bwMode="auto">
          <a:xfrm>
            <a:off x="1733551" y="5138738"/>
            <a:ext cx="4189413" cy="102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b="1">
                <a:solidFill>
                  <a:srgbClr val="333399"/>
                </a:solidFill>
              </a:rPr>
              <a:t>Other realization: Full metal plates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Char char="®"/>
            </a:pP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No guard rings required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Char char="®"/>
            </a:pP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but mechanical alignment more difficult</a:t>
            </a:r>
          </a:p>
        </p:txBody>
      </p:sp>
    </p:spTree>
    <p:extLst>
      <p:ext uri="{BB962C8B-B14F-4D97-AF65-F5344CB8AC3E}">
        <p14:creationId xmlns:p14="http://schemas.microsoft.com/office/powerpoint/2010/main" val="41516695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8AB0169-DD27-48F7-8CBD-BEA743AA94D4}" type="slidenum">
              <a:rPr lang="en-US" altLang="en-US">
                <a:solidFill>
                  <a:srgbClr val="000000"/>
                </a:solidFill>
              </a:rPr>
              <a:pPr/>
              <a:t>18</a:t>
            </a:fld>
            <a:endParaRPr lang="en-US" altLang="en-US">
              <a:solidFill>
                <a:srgbClr val="000000"/>
              </a:solidFill>
            </a:endParaRPr>
          </a:p>
        </p:txBody>
      </p:sp>
      <p:graphicFrame>
        <p:nvGraphicFramePr>
          <p:cNvPr id="839682" name="Object 2"/>
          <p:cNvGraphicFramePr>
            <a:graphicFrameLocks noChangeAspect="1"/>
          </p:cNvGraphicFramePr>
          <p:nvPr/>
        </p:nvGraphicFramePr>
        <p:xfrm>
          <a:off x="1735138" y="3179764"/>
          <a:ext cx="4316412" cy="323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0" name="Bitmap Image" r:id="rId4" imgW="9563549" imgH="7182692" progId="Paint.Picture">
                  <p:embed/>
                </p:oleObj>
              </mc:Choice>
              <mc:Fallback>
                <p:oleObj name="Bitmap Image" r:id="rId4" imgW="9563549" imgH="718269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5138" y="3179764"/>
                        <a:ext cx="4316412" cy="3233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39683" name="Picture 3"/>
          <p:cNvPicPr>
            <a:picLocks noChangeAspect="1" noChangeArrowheads="1"/>
          </p:cNvPicPr>
          <p:nvPr/>
        </p:nvPicPr>
        <p:blipFill>
          <a:blip r:embed="rId6" cstate="print">
            <a:lum bright="-36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63" y="1628775"/>
            <a:ext cx="3313112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Button BPM Realization</a:t>
            </a:r>
          </a:p>
        </p:txBody>
      </p:sp>
      <p:sp>
        <p:nvSpPr>
          <p:cNvPr id="19462" name="Text Box 5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803400" y="914401"/>
            <a:ext cx="88646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LINACs, e</a:t>
            </a:r>
            <a:r>
              <a:rPr lang="en-US" altLang="en-US" baseline="30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-synchrotrons: 100 MHz </a:t>
            </a:r>
            <a:r>
              <a:rPr lang="en-US" altLang="en-US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&lt; f</a:t>
            </a:r>
            <a:r>
              <a:rPr lang="en-US" altLang="en-US" sz="2400" b="1" i="1" baseline="-25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rf</a:t>
            </a:r>
            <a:r>
              <a:rPr lang="en-US" altLang="en-US" sz="2400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&lt;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3 GHz  bunch length  BPM length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				                   50  signal path to prevent reflections</a:t>
            </a:r>
          </a:p>
          <a:p>
            <a:pPr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Button BPM with 50    </a:t>
            </a:r>
          </a:p>
        </p:txBody>
      </p:sp>
      <p:graphicFrame>
        <p:nvGraphicFramePr>
          <p:cNvPr id="19464" name="Object 7"/>
          <p:cNvGraphicFramePr>
            <a:graphicFrameLocks noChangeAspect="1"/>
          </p:cNvGraphicFramePr>
          <p:nvPr/>
        </p:nvGraphicFramePr>
        <p:xfrm>
          <a:off x="4462463" y="1557339"/>
          <a:ext cx="3135312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1" name="Equation" r:id="rId7" imgW="1676400" imgH="419100" progId="Equation.3">
                  <p:embed/>
                </p:oleObj>
              </mc:Choice>
              <mc:Fallback>
                <p:oleObj name="Equation" r:id="rId7" imgW="16764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2463" y="1557339"/>
                        <a:ext cx="3135312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39688" name="Picture 8" descr="136-3677_IM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4" t="21823" r="9535" b="14548"/>
          <a:stretch>
            <a:fillRect/>
          </a:stretch>
        </p:blipFill>
        <p:spPr bwMode="auto">
          <a:xfrm>
            <a:off x="6051550" y="3844926"/>
            <a:ext cx="4319588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689" name="Text Box 9"/>
          <p:cNvSpPr txBox="1">
            <a:spLocks noChangeArrowheads="1"/>
          </p:cNvSpPr>
          <p:nvPr/>
        </p:nvSpPr>
        <p:spPr bwMode="auto">
          <a:xfrm>
            <a:off x="2032000" y="2359026"/>
            <a:ext cx="8636000" cy="102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Example: LHC-type inside cryostat:  </a:t>
            </a:r>
          </a:p>
          <a:p>
            <a:pPr eaLnBrk="1" fontAlgn="base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Char char="Æ"/>
            </a:pPr>
            <a:r>
              <a:rPr lang="en-US" altLang="en-US">
                <a:solidFill>
                  <a:srgbClr val="000000"/>
                </a:solidFill>
              </a:rPr>
              <a:t>24 mm, half aperture </a:t>
            </a:r>
            <a:r>
              <a:rPr lang="en-US" altLang="en-US" b="1" i="1">
                <a:solidFill>
                  <a:srgbClr val="000000"/>
                </a:solidFill>
              </a:rPr>
              <a:t>a </a:t>
            </a:r>
            <a:r>
              <a:rPr lang="en-US" altLang="en-US" b="1">
                <a:solidFill>
                  <a:srgbClr val="000000"/>
                </a:solidFill>
              </a:rPr>
              <a:t>=</a:t>
            </a:r>
            <a:r>
              <a:rPr lang="en-US" altLang="en-US">
                <a:solidFill>
                  <a:srgbClr val="000000"/>
                </a:solidFill>
              </a:rPr>
              <a:t>25 mm, </a:t>
            </a:r>
            <a:r>
              <a:rPr lang="en-US" altLang="en-US" b="1" i="1">
                <a:solidFill>
                  <a:srgbClr val="000000"/>
                </a:solidFill>
              </a:rPr>
              <a:t>C </a:t>
            </a:r>
            <a:r>
              <a:rPr lang="de-DE" altLang="en-US">
                <a:solidFill>
                  <a:srgbClr val="000000"/>
                </a:solidFill>
                <a:sym typeface="Symbol" panose="05050102010706020507" pitchFamily="18" charset="2"/>
              </a:rPr>
              <a:t>=8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pF </a:t>
            </a:r>
          </a:p>
          <a:p>
            <a:pPr eaLnBrk="1" fontAlgn="base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None/>
            </a:pP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 </a:t>
            </a:r>
            <a:r>
              <a:rPr lang="en-US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f</a:t>
            </a:r>
            <a:r>
              <a:rPr lang="en-US" altLang="en-US" b="1" i="1" baseline="-25000">
                <a:solidFill>
                  <a:srgbClr val="000000"/>
                </a:solidFill>
                <a:sym typeface="Symbol" panose="05050102010706020507" pitchFamily="18" charset="2"/>
              </a:rPr>
              <a:t>cut</a:t>
            </a:r>
            <a:r>
              <a:rPr lang="en-US" altLang="en-US" b="1">
                <a:solidFill>
                  <a:srgbClr val="000000"/>
                </a:solidFill>
                <a:sym typeface="Symbol" panose="05050102010706020507" pitchFamily="18" charset="2"/>
              </a:rPr>
              <a:t>= 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400 MHz, </a:t>
            </a:r>
            <a:r>
              <a:rPr lang="en-US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Z</a:t>
            </a:r>
            <a:r>
              <a:rPr lang="en-US" altLang="en-US" sz="2400" b="1" i="1" baseline="-25000">
                <a:solidFill>
                  <a:srgbClr val="000000"/>
                </a:solidFill>
                <a:sym typeface="Symbol" panose="05050102010706020507" pitchFamily="18" charset="2"/>
              </a:rPr>
              <a:t>t</a:t>
            </a:r>
            <a:r>
              <a:rPr lang="en-US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 =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1.3  above </a:t>
            </a:r>
            <a:r>
              <a:rPr lang="en-US" altLang="en-US" i="1">
                <a:solidFill>
                  <a:srgbClr val="000000"/>
                </a:solidFill>
                <a:sym typeface="Symbol" panose="05050102010706020507" pitchFamily="18" charset="2"/>
              </a:rPr>
              <a:t>f</a:t>
            </a:r>
            <a:r>
              <a:rPr lang="en-US" altLang="en-US" sz="2400" i="1" baseline="-25000">
                <a:solidFill>
                  <a:srgbClr val="000000"/>
                </a:solidFill>
                <a:sym typeface="Symbol" panose="05050102010706020507" pitchFamily="18" charset="2"/>
              </a:rPr>
              <a:t>cut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 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39690" name="Text Box 10"/>
          <p:cNvSpPr txBox="1">
            <a:spLocks noChangeArrowheads="1"/>
          </p:cNvSpPr>
          <p:nvPr/>
        </p:nvSpPr>
        <p:spPr bwMode="auto">
          <a:xfrm>
            <a:off x="6311901" y="3860801"/>
            <a:ext cx="18716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 b="1">
                <a:solidFill>
                  <a:srgbClr val="000000"/>
                </a:solidFill>
              </a:rPr>
              <a:t>Ø24 mm</a:t>
            </a:r>
          </a:p>
        </p:txBody>
      </p:sp>
      <p:sp>
        <p:nvSpPr>
          <p:cNvPr id="839691" name="Text Box 11"/>
          <p:cNvSpPr txBox="1">
            <a:spLocks noChangeArrowheads="1"/>
          </p:cNvSpPr>
          <p:nvPr/>
        </p:nvSpPr>
        <p:spPr bwMode="auto">
          <a:xfrm>
            <a:off x="3873500" y="6048375"/>
            <a:ext cx="2984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en-US" sz="1600">
                <a:solidFill>
                  <a:srgbClr val="000000"/>
                </a:solidFill>
              </a:rPr>
              <a:t>From C. Boccard (CERN)</a:t>
            </a:r>
            <a:endParaRPr lang="en-US" altLang="en-US" sz="1600">
              <a:solidFill>
                <a:srgbClr val="000000"/>
              </a:solidFill>
            </a:endParaRPr>
          </a:p>
        </p:txBody>
      </p:sp>
      <p:pic>
        <p:nvPicPr>
          <p:cNvPr id="839692" name="Picture 12" descr="Button BPM Schnit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41750"/>
            <a:ext cx="300355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8839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689" grpId="0"/>
      <p:bldP spid="839690" grpId="0"/>
      <p:bldP spid="83969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559E93D-58DA-45F4-856D-D71AC694EBA0}" type="slidenum">
              <a:rPr lang="en-US" altLang="en-US">
                <a:solidFill>
                  <a:srgbClr val="000000"/>
                </a:solidFill>
              </a:rPr>
              <a:pPr/>
              <a:t>19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2-dim Model for Button BPM </a:t>
            </a:r>
          </a:p>
        </p:txBody>
      </p:sp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1631950" y="976313"/>
            <a:ext cx="6584950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 b="1" dirty="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‘Proximity effect’</a:t>
            </a:r>
            <a:r>
              <a:rPr lang="de-DE" altLang="en-US" sz="2000" b="1" dirty="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:</a:t>
            </a:r>
            <a:r>
              <a:rPr lang="en-US" altLang="en-US" sz="2000" b="1" dirty="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larger signal for closer plate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 b="1" dirty="0">
                <a:solidFill>
                  <a:srgbClr val="000000"/>
                </a:solidFill>
              </a:rPr>
              <a:t>Ideal 2-dim model:</a:t>
            </a:r>
            <a:r>
              <a:rPr lang="en-US" altLang="en-US" sz="2000" dirty="0">
                <a:solidFill>
                  <a:srgbClr val="000000"/>
                </a:solidFill>
              </a:rPr>
              <a:t> Cylindrical pipe </a:t>
            </a:r>
            <a:r>
              <a:rPr lang="en-US" altLang="en-US" sz="2000" dirty="0">
                <a:solidFill>
                  <a:srgbClr val="000000"/>
                </a:solidFill>
                <a:sym typeface="Symbol" panose="05050102010706020507" pitchFamily="18" charset="2"/>
              </a:rPr>
              <a:t> </a:t>
            </a:r>
            <a:r>
              <a:rPr lang="en-US" altLang="en-US" sz="2000" dirty="0">
                <a:solidFill>
                  <a:srgbClr val="000000"/>
                </a:solidFill>
              </a:rPr>
              <a:t>image current density 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 dirty="0">
                <a:solidFill>
                  <a:srgbClr val="000000"/>
                </a:solidFill>
              </a:rPr>
              <a:t>via ‘image charge method’ for ‘</a:t>
            </a:r>
            <a:r>
              <a:rPr lang="en-US" altLang="en-US" sz="2000" dirty="0" smtClean="0">
                <a:solidFill>
                  <a:srgbClr val="000000"/>
                </a:solidFill>
              </a:rPr>
              <a:t>pencil’ </a:t>
            </a:r>
            <a:r>
              <a:rPr lang="en-US" altLang="en-US" sz="2000" dirty="0">
                <a:solidFill>
                  <a:srgbClr val="000000"/>
                </a:solidFill>
              </a:rPr>
              <a:t>beam: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US" altLang="en-US" sz="2000" dirty="0">
              <a:solidFill>
                <a:srgbClr val="333399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20486" name="Object 10"/>
          <p:cNvGraphicFramePr>
            <a:graphicFrameLocks noChangeAspect="1"/>
          </p:cNvGraphicFramePr>
          <p:nvPr/>
        </p:nvGraphicFramePr>
        <p:xfrm>
          <a:off x="1944688" y="2141538"/>
          <a:ext cx="4487862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6" name="Equation" r:id="rId4" imgW="2590800" imgH="482600" progId="Equation.3">
                  <p:embed/>
                </p:oleObj>
              </mc:Choice>
              <mc:Fallback>
                <p:oleObj name="Equation" r:id="rId4" imgW="25908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4688" y="2141538"/>
                        <a:ext cx="4487862" cy="83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7" name="Picture 20" descr="buttonBPM_Ladungsverteilung"/>
          <p:cNvPicPr>
            <a:picLocks noChangeAspect="1" noChangeArrowheads="1"/>
          </p:cNvPicPr>
          <p:nvPr/>
        </p:nvPicPr>
        <p:blipFill>
          <a:blip r:embed="rId6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338" y="3808413"/>
            <a:ext cx="3446462" cy="257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1909" name="Picture 21" descr="buttonBPM_algorithms"/>
          <p:cNvPicPr>
            <a:picLocks noChangeAspect="1" noChangeArrowheads="1"/>
          </p:cNvPicPr>
          <p:nvPr/>
        </p:nvPicPr>
        <p:blipFill>
          <a:blip r:embed="rId7">
            <a:lum bright="-36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25" y="3783013"/>
            <a:ext cx="3568700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1910" name="Text Box 22"/>
          <p:cNvSpPr txBox="1">
            <a:spLocks noChangeArrowheads="1"/>
          </p:cNvSpPr>
          <p:nvPr/>
        </p:nvSpPr>
        <p:spPr bwMode="auto">
          <a:xfrm>
            <a:off x="1998663" y="3119438"/>
            <a:ext cx="45450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Image current</a:t>
            </a:r>
            <a:r>
              <a:rPr lang="de-DE" altLang="en-US">
                <a:solidFill>
                  <a:srgbClr val="000000"/>
                </a:solidFill>
              </a:rPr>
              <a:t>: </a:t>
            </a:r>
            <a:r>
              <a:rPr lang="en-US" altLang="en-US">
                <a:solidFill>
                  <a:srgbClr val="000000"/>
                </a:solidFill>
              </a:rPr>
              <a:t>Integration of finite BPM size: </a:t>
            </a:r>
          </a:p>
        </p:txBody>
      </p:sp>
      <p:graphicFrame>
        <p:nvGraphicFramePr>
          <p:cNvPr id="421912" name="Object 24"/>
          <p:cNvGraphicFramePr>
            <a:graphicFrameLocks noChangeAspect="1"/>
          </p:cNvGraphicFramePr>
          <p:nvPr/>
        </p:nvGraphicFramePr>
        <p:xfrm>
          <a:off x="6372226" y="2997201"/>
          <a:ext cx="2479675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7" name="Equation" r:id="rId8" imgW="1346200" imgH="330200" progId="Equation.3">
                  <p:embed/>
                </p:oleObj>
              </mc:Choice>
              <mc:Fallback>
                <p:oleObj name="Equation" r:id="rId8" imgW="1346200" imgH="33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26" y="2997201"/>
                        <a:ext cx="2479675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91" name="Picture 25" descr="scheme-button-bpm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8" y="981076"/>
            <a:ext cx="2449512" cy="220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8266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9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9C02C81-10BF-4E6E-9979-66F715A70AA8}" type="slidenum">
              <a:rPr lang="en-US" altLang="en-US">
                <a:solidFill>
                  <a:srgbClr val="000000"/>
                </a:solidFill>
              </a:rPr>
              <a:pPr/>
              <a:t>20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21507" name="Picture 2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2247901"/>
            <a:ext cx="4176713" cy="2836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17" descr="Model2D"/>
          <p:cNvPicPr>
            <a:picLocks noChangeAspect="1" noChangeArrowheads="1"/>
          </p:cNvPicPr>
          <p:nvPr/>
        </p:nvPicPr>
        <p:blipFill>
          <a:blip r:embed="rId5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263" y="1839913"/>
            <a:ext cx="4044950" cy="347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000" b="1">
                <a:latin typeface="Comic Sans MS" panose="030F0702030302020204" pitchFamily="66" charset="0"/>
              </a:rPr>
              <a:t>2-dim Model for Button BPM</a:t>
            </a:r>
          </a:p>
        </p:txBody>
      </p:sp>
      <p:sp>
        <p:nvSpPr>
          <p:cNvPr id="21510" name="Text Box 13"/>
          <p:cNvSpPr txBox="1">
            <a:spLocks noChangeArrowheads="1"/>
          </p:cNvSpPr>
          <p:nvPr/>
        </p:nvSpPr>
        <p:spPr bwMode="auto">
          <a:xfrm>
            <a:off x="1674813" y="6127751"/>
            <a:ext cx="9390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In addition, frequency dependence can be calculated by analytic model or numerically</a:t>
            </a:r>
            <a:r>
              <a:rPr lang="en-US" altLang="en-US" sz="20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1511" name="Text Box 19"/>
          <p:cNvSpPr txBox="1">
            <a:spLocks noChangeArrowheads="1"/>
          </p:cNvSpPr>
          <p:nvPr/>
        </p:nvSpPr>
        <p:spPr bwMode="auto">
          <a:xfrm>
            <a:off x="6384925" y="2205038"/>
            <a:ext cx="863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button</a:t>
            </a:r>
          </a:p>
        </p:txBody>
      </p:sp>
      <p:sp>
        <p:nvSpPr>
          <p:cNvPr id="21512" name="Line 20"/>
          <p:cNvSpPr>
            <a:spLocks noChangeShapeType="1"/>
          </p:cNvSpPr>
          <p:nvPr/>
        </p:nvSpPr>
        <p:spPr bwMode="auto">
          <a:xfrm>
            <a:off x="6672263" y="2565401"/>
            <a:ext cx="0" cy="576263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>
              <a:solidFill>
                <a:srgbClr val="000000"/>
              </a:solidFill>
            </a:endParaRPr>
          </a:p>
        </p:txBody>
      </p:sp>
      <p:pic>
        <p:nvPicPr>
          <p:cNvPr id="21513" name="Picture 22" descr="scheme-button-bp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489" y="765176"/>
            <a:ext cx="2160587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4" name="Line 21"/>
          <p:cNvSpPr>
            <a:spLocks noChangeShapeType="1"/>
          </p:cNvSpPr>
          <p:nvPr/>
        </p:nvSpPr>
        <p:spPr bwMode="auto">
          <a:xfrm>
            <a:off x="7104063" y="2420938"/>
            <a:ext cx="360362" cy="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1515" name="Text Box 14"/>
          <p:cNvSpPr txBox="1">
            <a:spLocks noChangeArrowheads="1"/>
          </p:cNvSpPr>
          <p:nvPr/>
        </p:nvSpPr>
        <p:spPr bwMode="auto">
          <a:xfrm>
            <a:off x="1631951" y="1135063"/>
            <a:ext cx="73437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333399"/>
                </a:solidFill>
              </a:rPr>
              <a:t>Ideal 2-dim model</a:t>
            </a:r>
            <a:r>
              <a:rPr lang="en-US" altLang="en-US" sz="2000">
                <a:solidFill>
                  <a:srgbClr val="333399"/>
                </a:solidFill>
              </a:rPr>
              <a:t>: Non-linear behavior and hor-vert coupling:</a:t>
            </a:r>
            <a:r>
              <a:rPr lang="en-US" altLang="en-US" sz="2000">
                <a:solidFill>
                  <a:srgbClr val="000000"/>
                </a:solidFill>
              </a:rPr>
              <a:t> </a:t>
            </a:r>
          </a:p>
          <a:p>
            <a:pPr eaLnBrk="1" fontAlgn="base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000000"/>
                </a:solidFill>
              </a:rPr>
              <a:t>Sensitivity: </a:t>
            </a:r>
            <a:r>
              <a:rPr lang="en-US" altLang="en-US" sz="2000" b="1" i="1">
                <a:solidFill>
                  <a:srgbClr val="000000"/>
                </a:solidFill>
              </a:rPr>
              <a:t>x</a:t>
            </a:r>
            <a:r>
              <a:rPr lang="de-DE" altLang="en-US" b="1" i="1">
                <a:solidFill>
                  <a:srgbClr val="000000"/>
                </a:solidFill>
              </a:rPr>
              <a:t>=</a:t>
            </a:r>
            <a:r>
              <a:rPr lang="en-US" altLang="en-US" sz="2000" b="1" i="1">
                <a:solidFill>
                  <a:srgbClr val="000000"/>
                </a:solidFill>
              </a:rPr>
              <a:t>1/S∙</a:t>
            </a:r>
            <a:r>
              <a:rPr lang="el-GR" altLang="en-US" sz="20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de-DE" altLang="en-US" sz="20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U/</a:t>
            </a:r>
            <a:r>
              <a:rPr lang="el-GR" altLang="en-US" sz="20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de-DE" altLang="en-US" sz="20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de-DE" altLang="en-US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with </a:t>
            </a:r>
            <a:r>
              <a:rPr lang="de-DE" altLang="en-US" sz="20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de-DE" altLang="en-US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[%/mm] or [dB/mm]</a:t>
            </a:r>
          </a:p>
          <a:p>
            <a:pPr eaLnBrk="1" fontAlgn="base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20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this example</a:t>
            </a:r>
            <a:r>
              <a:rPr lang="de-DE" altLang="en-US" sz="20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de-DE" altLang="en-US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center part</a:t>
            </a:r>
            <a:r>
              <a:rPr lang="de-DE" altLang="en-US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sz="20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S=</a:t>
            </a:r>
            <a:r>
              <a:rPr lang="de-DE" altLang="en-US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7.4%/mm </a:t>
            </a:r>
            <a:r>
              <a:rPr lang="de-DE" altLang="en-US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 </a:t>
            </a:r>
            <a:r>
              <a:rPr lang="de-DE" altLang="en-US" sz="20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k=1/S=</a:t>
            </a:r>
            <a:r>
              <a:rPr lang="de-DE" altLang="en-US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14mm</a:t>
            </a:r>
          </a:p>
        </p:txBody>
      </p:sp>
      <p:sp>
        <p:nvSpPr>
          <p:cNvPr id="21516" name="Text Box 25"/>
          <p:cNvSpPr txBox="1">
            <a:spLocks noChangeArrowheads="1"/>
          </p:cNvSpPr>
          <p:nvPr/>
        </p:nvSpPr>
        <p:spPr bwMode="auto">
          <a:xfrm>
            <a:off x="1774826" y="5589588"/>
            <a:ext cx="93186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t>The measurement of U delivers:                         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t>here </a:t>
            </a:r>
            <a:r>
              <a:rPr lang="en-US" altLang="en-US" b="1" i="1">
                <a:solidFill>
                  <a:srgbClr val="000000"/>
                </a:solidFill>
                <a:latin typeface="Times New Roman" panose="02020603050405020304" pitchFamily="18" charset="0"/>
              </a:rPr>
              <a:t>S</a:t>
            </a:r>
            <a:r>
              <a:rPr lang="en-US" altLang="en-US" sz="2200" b="1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x </a:t>
            </a:r>
            <a:r>
              <a:rPr lang="en-US" altLang="en-US" b="1" i="1">
                <a:solidFill>
                  <a:srgbClr val="000000"/>
                </a:solidFill>
                <a:latin typeface="Times New Roman" panose="02020603050405020304" pitchFamily="18" charset="0"/>
              </a:rPr>
              <a:t>= S</a:t>
            </a:r>
            <a:r>
              <a:rPr lang="en-US" altLang="en-US" sz="2200" b="1" i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r>
              <a:rPr lang="en-US" altLang="en-US" b="1" i="1">
                <a:solidFill>
                  <a:srgbClr val="000000"/>
                </a:solidFill>
                <a:latin typeface="Times New Roman" panose="02020603050405020304" pitchFamily="18" charset="0"/>
              </a:rPr>
              <a:t>(x, y)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t> i.e. non-linear.</a:t>
            </a:r>
          </a:p>
        </p:txBody>
      </p:sp>
      <p:sp>
        <p:nvSpPr>
          <p:cNvPr id="21517" name="Rectangle 27"/>
          <p:cNvSpPr>
            <a:spLocks noChangeArrowheads="1"/>
          </p:cNvSpPr>
          <p:nvPr/>
        </p:nvSpPr>
        <p:spPr bwMode="auto">
          <a:xfrm>
            <a:off x="5975350" y="3246438"/>
            <a:ext cx="241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 </a:t>
            </a:r>
          </a:p>
        </p:txBody>
      </p:sp>
      <p:graphicFrame>
        <p:nvGraphicFramePr>
          <p:cNvPr id="21518" name="Object 28"/>
          <p:cNvGraphicFramePr>
            <a:graphicFrameLocks noGrp="1" noChangeAspect="1"/>
          </p:cNvGraphicFramePr>
          <p:nvPr>
            <p:ph sz="half" idx="2"/>
          </p:nvPr>
        </p:nvGraphicFramePr>
        <p:xfrm>
          <a:off x="4857750" y="5491164"/>
          <a:ext cx="1238250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2" name="Equation" r:id="rId7" imgW="838200" imgH="457200" progId="Equation.3">
                  <p:embed/>
                </p:oleObj>
              </mc:Choice>
              <mc:Fallback>
                <p:oleObj name="Equation" r:id="rId7" imgW="838200" imgH="4572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0" y="5491164"/>
                        <a:ext cx="1238250" cy="674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48031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8239D0E-8C76-4988-A2F2-140B393F1F36}" type="slidenum">
              <a:rPr lang="en-US" altLang="en-US">
                <a:solidFill>
                  <a:srgbClr val="000000"/>
                </a:solidFill>
              </a:rPr>
              <a:pPr/>
              <a:t>21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22531" name="Picture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1570038"/>
            <a:ext cx="3887788" cy="266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2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1" y="1844675"/>
            <a:ext cx="4716463" cy="411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3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Button BPM at Synchrotron Light Sources</a:t>
            </a:r>
          </a:p>
        </p:txBody>
      </p:sp>
      <p:sp>
        <p:nvSpPr>
          <p:cNvPr id="22534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2535" name="Object 9"/>
          <p:cNvGraphicFramePr>
            <a:graphicFrameLocks noChangeAspect="1"/>
          </p:cNvGraphicFramePr>
          <p:nvPr/>
        </p:nvGraphicFramePr>
        <p:xfrm>
          <a:off x="6256339" y="5084764"/>
          <a:ext cx="4211637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2" name="Equation" r:id="rId6" imgW="2527300" imgH="431800" progId="Equation.3">
                  <p:embed/>
                </p:oleObj>
              </mc:Choice>
              <mc:Fallback>
                <p:oleObj name="Equation" r:id="rId6" imgW="2527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6339" y="5084764"/>
                        <a:ext cx="4211637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6" name="Object 10"/>
          <p:cNvGraphicFramePr>
            <a:graphicFrameLocks noChangeAspect="1"/>
          </p:cNvGraphicFramePr>
          <p:nvPr/>
        </p:nvGraphicFramePr>
        <p:xfrm>
          <a:off x="6527800" y="5805489"/>
          <a:ext cx="3816350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3" name="Equation" r:id="rId8" imgW="2400300" imgH="444500" progId="Equation.3">
                  <p:embed/>
                </p:oleObj>
              </mc:Choice>
              <mc:Fallback>
                <p:oleObj name="Equation" r:id="rId8" imgW="24003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7800" y="5805489"/>
                        <a:ext cx="3816350" cy="706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7" name="Text Box 19"/>
          <p:cNvSpPr txBox="1">
            <a:spLocks noChangeArrowheads="1"/>
          </p:cNvSpPr>
          <p:nvPr/>
        </p:nvSpPr>
        <p:spPr bwMode="auto">
          <a:xfrm>
            <a:off x="6024564" y="4068763"/>
            <a:ext cx="4643437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</a:rPr>
              <a:t>Beam position swept with 2 mm steps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</a:rPr>
              <a:t>Non-linear sensitivity and hor.-vert. coupling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</a:rPr>
              <a:t>At center </a:t>
            </a:r>
            <a:r>
              <a:rPr lang="en-US" altLang="en-US" b="1" i="1">
                <a:solidFill>
                  <a:srgbClr val="000000"/>
                </a:solidFill>
              </a:rPr>
              <a:t>S</a:t>
            </a:r>
            <a:r>
              <a:rPr lang="en-US" altLang="en-US" sz="2000" b="1" i="1" baseline="-25000">
                <a:solidFill>
                  <a:srgbClr val="000000"/>
                </a:solidFill>
              </a:rPr>
              <a:t>x </a:t>
            </a:r>
            <a:r>
              <a:rPr lang="en-US" altLang="en-US" b="1" i="1">
                <a:solidFill>
                  <a:srgbClr val="000000"/>
                </a:solidFill>
              </a:rPr>
              <a:t>= </a:t>
            </a:r>
            <a:r>
              <a:rPr lang="en-US" altLang="en-US">
                <a:solidFill>
                  <a:srgbClr val="000000"/>
                </a:solidFill>
              </a:rPr>
              <a:t>8.5%/mm in this case</a:t>
            </a:r>
          </a:p>
        </p:txBody>
      </p:sp>
      <p:sp>
        <p:nvSpPr>
          <p:cNvPr id="22538" name="Text Box 20"/>
          <p:cNvSpPr txBox="1">
            <a:spLocks noChangeArrowheads="1"/>
          </p:cNvSpPr>
          <p:nvPr/>
        </p:nvSpPr>
        <p:spPr bwMode="auto">
          <a:xfrm>
            <a:off x="1709738" y="6197600"/>
            <a:ext cx="38274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0000"/>
                </a:solidFill>
              </a:rPr>
              <a:t>From S. Varnasseri, SESAME, DIPAC 2005</a:t>
            </a:r>
          </a:p>
        </p:txBody>
      </p:sp>
      <p:sp>
        <p:nvSpPr>
          <p:cNvPr id="22539" name="Text Box 4"/>
          <p:cNvSpPr txBox="1">
            <a:spLocks noChangeArrowheads="1"/>
          </p:cNvSpPr>
          <p:nvPr/>
        </p:nvSpPr>
        <p:spPr bwMode="auto">
          <a:xfrm>
            <a:off x="1803400" y="1082676"/>
            <a:ext cx="85090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Due to synchrotron radiation, the button insulation might be destroyed </a:t>
            </a:r>
          </a:p>
          <a:p>
            <a:pPr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Char char="Þ"/>
            </a:pP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buttons only in vertical plane possible  increased non-linearity</a:t>
            </a:r>
          </a:p>
          <a:p>
            <a:pPr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None/>
            </a:pP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Optimization: horizontal distance and size of buttons</a:t>
            </a:r>
          </a:p>
        </p:txBody>
      </p:sp>
    </p:spTree>
    <p:extLst>
      <p:ext uri="{BB962C8B-B14F-4D97-AF65-F5344CB8AC3E}">
        <p14:creationId xmlns:p14="http://schemas.microsoft.com/office/powerpoint/2010/main" val="27799714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1C9C995-B0BB-49EF-82B6-CAB9F44E53B9}" type="slidenum">
              <a:rPr lang="en-US" altLang="en-US">
                <a:solidFill>
                  <a:srgbClr val="000000"/>
                </a:solidFill>
              </a:rPr>
              <a:pPr/>
              <a:t>22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Comparison Shoe-Box and Button BPM</a:t>
            </a:r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1803400" y="1082675"/>
            <a:ext cx="8509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 </a:t>
            </a:r>
          </a:p>
        </p:txBody>
      </p:sp>
      <p:graphicFrame>
        <p:nvGraphicFramePr>
          <p:cNvPr id="441494" name="Group 150"/>
          <p:cNvGraphicFramePr>
            <a:graphicFrameLocks noGrp="1"/>
          </p:cNvGraphicFramePr>
          <p:nvPr/>
        </p:nvGraphicFramePr>
        <p:xfrm>
          <a:off x="1989138" y="1016001"/>
          <a:ext cx="8369300" cy="3876677"/>
        </p:xfrm>
        <a:graphic>
          <a:graphicData uri="http://schemas.openxmlformats.org/drawingml/2006/table">
            <a:tbl>
              <a:tblPr/>
              <a:tblGrid>
                <a:gridCol w="2498725"/>
                <a:gridCol w="2832100"/>
                <a:gridCol w="3038475"/>
              </a:tblGrid>
              <a:tr h="3657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7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Shoe-Box BPM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7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Button BPM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7D"/>
                    </a:solidFill>
                  </a:tcPr>
                </a:tc>
              </a:tr>
              <a:tr h="3540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Precaution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Bunches longer than BPM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Bunch length comparable to BPM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19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BPM length (typical)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10 to 20 cm length per plane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sym typeface="Symbol" pitchFamily="18" charset="2"/>
                        </a:rPr>
                        <a:t></a:t>
                      </a: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1 to 5 cm per button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19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Shape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Rectangular or  cut cylinder 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Orthogonal or planar orientation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19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Bandwidth (typical)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0.1 to 100 MHz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100 MHz to 5 GHz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19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Coupling 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sym typeface="Symbol" pitchFamily="18" charset="2"/>
                        </a:rPr>
                        <a:t>1 M  or   1 k (transformer) 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50 </a:t>
                      </a: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sym typeface="Symbol" pitchFamily="18" charset="2"/>
                        </a:rPr>
                        <a:t>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0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Cutoff frequency (typical)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0.01… 10 MHz (</a:t>
                      </a:r>
                      <a:r>
                        <a:rPr kumimoji="0" lang="en-US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C</a:t>
                      </a: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=30…100pF)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0.3… 1 GHz (</a:t>
                      </a:r>
                      <a:r>
                        <a:rPr kumimoji="0" lang="en-US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C</a:t>
                      </a: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=2…10pF)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0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Linearity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Very good, no x-y coupling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Non-linear, x-y coupling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60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Sensitivity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Good, care: plate cross talk 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Good, care: signal matching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279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Usage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At proton synchrotrons,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f</a:t>
                      </a:r>
                      <a:r>
                        <a:rPr kumimoji="0" lang="en-US" altLang="en-US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rf </a:t>
                      </a: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&lt; 10 MHz 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All electron acc., proton Linacs,  </a:t>
                      </a:r>
                      <a:r>
                        <a:rPr kumimoji="0" lang="en-US" alt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f</a:t>
                      </a:r>
                      <a:r>
                        <a:rPr kumimoji="0" lang="en-US" altLang="en-US" sz="2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rf </a:t>
                      </a: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&gt; 100 MHz 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pic>
        <p:nvPicPr>
          <p:cNvPr id="24628" name="Picture 122" descr="BPM-ESR-bunt-xf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338" y="4856164"/>
            <a:ext cx="2354262" cy="200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629" name="Object 151"/>
          <p:cNvGraphicFramePr>
            <a:graphicFrameLocks noChangeAspect="1"/>
          </p:cNvGraphicFramePr>
          <p:nvPr/>
        </p:nvGraphicFramePr>
        <p:xfrm>
          <a:off x="7464425" y="4872038"/>
          <a:ext cx="2592388" cy="194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0" name="Bitmap Image" r:id="rId5" imgW="9563549" imgH="7182692" progId="Paint.Picture">
                  <p:embed/>
                </p:oleObj>
              </mc:Choice>
              <mc:Fallback>
                <p:oleObj name="Bitmap Image" r:id="rId5" imgW="9563549" imgH="718269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4425" y="4872038"/>
                        <a:ext cx="2592388" cy="1941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30" name="Rectangle 152"/>
          <p:cNvSpPr>
            <a:spLocks noChangeArrowheads="1"/>
          </p:cNvSpPr>
          <p:nvPr/>
        </p:nvSpPr>
        <p:spPr bwMode="auto">
          <a:xfrm>
            <a:off x="9912351" y="6398696"/>
            <a:ext cx="18473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2707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8645"/>
            <a:ext cx="10515600" cy="4990959"/>
          </a:xfrm>
        </p:spPr>
        <p:txBody>
          <a:bodyPr/>
          <a:lstStyle/>
          <a:p>
            <a:r>
              <a:rPr lang="en-GB" dirty="0" smtClean="0"/>
              <a:t>Principle, </a:t>
            </a:r>
            <a:r>
              <a:rPr lang="en-GB" dirty="0" smtClean="0"/>
              <a:t>Applications</a:t>
            </a:r>
            <a:r>
              <a:rPr lang="en-GB" dirty="0" smtClean="0"/>
              <a:t> </a:t>
            </a:r>
            <a:r>
              <a:rPr lang="en-GB" dirty="0" smtClean="0"/>
              <a:t>of BPMs</a:t>
            </a:r>
          </a:p>
          <a:p>
            <a:r>
              <a:rPr lang="en-GB" dirty="0" smtClean="0"/>
              <a:t>Functional Specifications (FS)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Sensors + Sensor </a:t>
            </a:r>
            <a:r>
              <a:rPr lang="en-GB" dirty="0" smtClean="0">
                <a:solidFill>
                  <a:srgbClr val="00B050"/>
                </a:solidFill>
              </a:rPr>
              <a:t>Signals: </a:t>
            </a:r>
            <a:r>
              <a:rPr lang="en-GB" dirty="0" err="1" smtClean="0">
                <a:solidFill>
                  <a:srgbClr val="00B050"/>
                </a:solidFill>
              </a:rPr>
              <a:t>stripline</a:t>
            </a:r>
            <a:r>
              <a:rPr lang="en-GB" dirty="0" smtClean="0">
                <a:solidFill>
                  <a:srgbClr val="00B050"/>
                </a:solidFill>
              </a:rPr>
              <a:t> BPMs</a:t>
            </a:r>
            <a:endParaRPr lang="en-GB" dirty="0" smtClean="0">
              <a:solidFill>
                <a:srgbClr val="00B050"/>
              </a:solidFill>
            </a:endParaRPr>
          </a:p>
          <a:p>
            <a:r>
              <a:rPr lang="en-GB" dirty="0" smtClean="0"/>
              <a:t>Electronics</a:t>
            </a:r>
          </a:p>
          <a:p>
            <a:r>
              <a:rPr lang="en-GB" dirty="0" smtClean="0"/>
              <a:t>Synchronization, accelerator timing</a:t>
            </a:r>
          </a:p>
          <a:p>
            <a:r>
              <a:rPr lang="en-GB" dirty="0" smtClean="0"/>
              <a:t>From precision to </a:t>
            </a:r>
            <a:r>
              <a:rPr lang="en-GB" dirty="0" smtClean="0"/>
              <a:t>accuracy</a:t>
            </a:r>
          </a:p>
          <a:p>
            <a:r>
              <a:rPr lang="en-GB" dirty="0" smtClean="0"/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3160291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43508E7-3E6D-4D53-B4B4-8ACB19AEB521}" type="slidenum">
              <a:rPr lang="en-US" altLang="en-US">
                <a:solidFill>
                  <a:srgbClr val="000000"/>
                </a:solidFill>
              </a:rPr>
              <a:pPr/>
              <a:t>24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2492376"/>
            <a:ext cx="5892801" cy="303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Stripline BPM: General Idea </a:t>
            </a:r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630" name="Text Box 5"/>
          <p:cNvSpPr txBox="1">
            <a:spLocks noChangeArrowheads="1"/>
          </p:cNvSpPr>
          <p:nvPr/>
        </p:nvSpPr>
        <p:spPr bwMode="auto">
          <a:xfrm>
            <a:off x="1782763" y="981076"/>
            <a:ext cx="8509000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For short bunches, the </a:t>
            </a:r>
            <a:r>
              <a:rPr lang="en-US" altLang="en-US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capacitiv</a:t>
            </a:r>
            <a:r>
              <a:rPr lang="en-US" altLang="en-US" b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button deforms the signal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Char char="®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Relativistic beam </a:t>
            </a:r>
            <a:r>
              <a:rPr lang="el-GR" altLang="en-US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β</a:t>
            </a:r>
            <a:r>
              <a:rPr lang="de-DE" altLang="en-US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de-DE" altLang="en-US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 field of bunches nearly TEM wave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Char char="®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Bunch’s e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lectro-magnetic field induces a </a:t>
            </a:r>
            <a:r>
              <a:rPr lang="en-US" altLang="en-US" b="1">
                <a:solidFill>
                  <a:srgbClr val="000000"/>
                </a:solidFill>
                <a:sym typeface="Symbol" panose="05050102010706020507" pitchFamily="18" charset="2"/>
              </a:rPr>
              <a:t>traveling pulse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at the strips</a:t>
            </a: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Char char="®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Assumption: Bunch shorter than BPM,</a:t>
            </a:r>
            <a:r>
              <a:rPr lang="en-US" altLang="en-US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Z</a:t>
            </a:r>
            <a:r>
              <a:rPr lang="en-US" altLang="en-US" sz="2000" i="1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strip</a:t>
            </a:r>
            <a:r>
              <a:rPr lang="en-US" altLang="en-US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=R</a:t>
            </a:r>
            <a:r>
              <a:rPr lang="en-US" altLang="en-US" sz="2000" i="1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=R</a:t>
            </a:r>
            <a:r>
              <a:rPr lang="en-US" altLang="en-US" sz="2000" i="1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=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50  and </a:t>
            </a:r>
            <a:r>
              <a:rPr lang="en-US" altLang="en-US" i="1">
                <a:solidFill>
                  <a:srgbClr val="000000"/>
                </a:solidFill>
              </a:rPr>
              <a:t>v</a:t>
            </a:r>
            <a:r>
              <a:rPr lang="en-US" altLang="en-US" sz="2400" i="1" baseline="-25000">
                <a:solidFill>
                  <a:srgbClr val="000000"/>
                </a:solidFill>
              </a:rPr>
              <a:t>beam</a:t>
            </a:r>
            <a:r>
              <a:rPr lang="en-US" altLang="en-US" i="1">
                <a:solidFill>
                  <a:srgbClr val="000000"/>
                </a:solidFill>
              </a:rPr>
              <a:t>=c</a:t>
            </a:r>
            <a:r>
              <a:rPr lang="en-US" altLang="en-US" sz="2400" i="1" baseline="-25000">
                <a:solidFill>
                  <a:srgbClr val="000000"/>
                </a:solidFill>
              </a:rPr>
              <a:t>strip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</p:txBody>
      </p:sp>
      <p:pic>
        <p:nvPicPr>
          <p:cNvPr id="26631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2708275"/>
            <a:ext cx="2998788" cy="258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32" name="Text Box 7"/>
          <p:cNvSpPr txBox="1">
            <a:spLocks noChangeArrowheads="1"/>
          </p:cNvSpPr>
          <p:nvPr/>
        </p:nvSpPr>
        <p:spPr bwMode="auto">
          <a:xfrm>
            <a:off x="7535864" y="2349501"/>
            <a:ext cx="30241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LHC stripline BPM, </a:t>
            </a:r>
            <a:r>
              <a:rPr lang="en-US" altLang="en-US" i="1">
                <a:solidFill>
                  <a:srgbClr val="000000"/>
                </a:solidFill>
              </a:rPr>
              <a:t>l</a:t>
            </a:r>
            <a:r>
              <a:rPr lang="en-US" altLang="en-US">
                <a:solidFill>
                  <a:srgbClr val="000000"/>
                </a:solidFill>
              </a:rPr>
              <a:t>=12 cm</a:t>
            </a:r>
          </a:p>
        </p:txBody>
      </p:sp>
      <p:sp>
        <p:nvSpPr>
          <p:cNvPr id="26633" name="Text Box 8"/>
          <p:cNvSpPr txBox="1">
            <a:spLocks noChangeArrowheads="1"/>
          </p:cNvSpPr>
          <p:nvPr/>
        </p:nvSpPr>
        <p:spPr bwMode="auto">
          <a:xfrm>
            <a:off x="8112125" y="5949950"/>
            <a:ext cx="2376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1600">
                <a:solidFill>
                  <a:srgbClr val="000000"/>
                </a:solidFill>
              </a:rPr>
              <a:t>From C. Boccard, CERN</a:t>
            </a:r>
          </a:p>
        </p:txBody>
      </p:sp>
    </p:spTree>
    <p:extLst>
      <p:ext uri="{BB962C8B-B14F-4D97-AF65-F5344CB8AC3E}">
        <p14:creationId xmlns:p14="http://schemas.microsoft.com/office/powerpoint/2010/main" val="31583169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9233B97-8B46-41EA-AA69-646485F0EAD0}" type="slidenum">
              <a:rPr lang="en-US" altLang="en-US">
                <a:solidFill>
                  <a:srgbClr val="000000"/>
                </a:solidFill>
              </a:rPr>
              <a:pPr/>
              <a:t>25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Stripline BPM: General Idea </a:t>
            </a:r>
          </a:p>
        </p:txBody>
      </p:sp>
      <p:sp>
        <p:nvSpPr>
          <p:cNvPr id="27652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653" name="Text Box 4"/>
          <p:cNvSpPr txBox="1">
            <a:spLocks noChangeArrowheads="1"/>
          </p:cNvSpPr>
          <p:nvPr/>
        </p:nvSpPr>
        <p:spPr bwMode="auto">
          <a:xfrm>
            <a:off x="1703389" y="981076"/>
            <a:ext cx="8588375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For relativistic beam with </a:t>
            </a:r>
            <a:r>
              <a:rPr lang="el-GR" altLang="en-US" b="1" i="1">
                <a:solidFill>
                  <a:srgbClr val="333399"/>
                </a:solidFill>
                <a:sym typeface="Symbol" panose="05050102010706020507" pitchFamily="18" charset="2"/>
              </a:rPr>
              <a:t>β</a:t>
            </a:r>
            <a:r>
              <a:rPr lang="en-US" altLang="en-US" b="1" i="1">
                <a:solidFill>
                  <a:srgbClr val="333399"/>
                </a:solidFill>
                <a:sym typeface="Symbol" panose="05050102010706020507" pitchFamily="18" charset="2"/>
              </a:rPr>
              <a:t>1</a:t>
            </a:r>
            <a:r>
              <a:rPr lang="en-US" altLang="en-US">
                <a:solidFill>
                  <a:srgbClr val="333399"/>
                </a:solidFill>
                <a:sym typeface="Symbol" panose="05050102010706020507" pitchFamily="18" charset="2"/>
              </a:rPr>
              <a:t> and short bunches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:</a:t>
            </a: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Char char="®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Bunch’s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electro-magnetic field induces a </a:t>
            </a:r>
            <a:r>
              <a:rPr lang="en-US" altLang="en-US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traveling pulse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at the strip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Char char="®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b="1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Assumption: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i="1">
                <a:solidFill>
                  <a:srgbClr val="000000"/>
                </a:solidFill>
                <a:sym typeface="Symbol" panose="05050102010706020507" pitchFamily="18" charset="2"/>
              </a:rPr>
              <a:t>l</a:t>
            </a:r>
            <a:r>
              <a:rPr lang="en-US" altLang="en-US" sz="2400" i="1" baseline="-25000">
                <a:solidFill>
                  <a:srgbClr val="000000"/>
                </a:solidFill>
                <a:sym typeface="Symbol" panose="05050102010706020507" pitchFamily="18" charset="2"/>
              </a:rPr>
              <a:t>bunch</a:t>
            </a:r>
            <a:r>
              <a:rPr lang="en-US" altLang="en-US" i="1">
                <a:solidFill>
                  <a:srgbClr val="000000"/>
                </a:solidFill>
                <a:sym typeface="Symbol" panose="05050102010706020507" pitchFamily="18" charset="2"/>
              </a:rPr>
              <a:t>&lt;&lt;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</a:t>
            </a:r>
            <a:r>
              <a:rPr lang="en-US" altLang="en-US" i="1">
                <a:solidFill>
                  <a:srgbClr val="000000"/>
                </a:solidFill>
                <a:sym typeface="Symbol" panose="05050102010706020507" pitchFamily="18" charset="2"/>
              </a:rPr>
              <a:t>l,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  </a:t>
            </a:r>
            <a:r>
              <a:rPr lang="en-US" altLang="en-US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Z</a:t>
            </a:r>
            <a:r>
              <a:rPr lang="en-US" altLang="en-US" sz="2000" i="1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strip</a:t>
            </a:r>
            <a:r>
              <a:rPr lang="en-US" altLang="en-US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=R</a:t>
            </a:r>
            <a:r>
              <a:rPr lang="en-US" altLang="en-US" sz="2000" i="1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=R</a:t>
            </a:r>
            <a:r>
              <a:rPr lang="en-US" altLang="en-US" sz="2000" i="1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=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50  and </a:t>
            </a:r>
            <a:r>
              <a:rPr lang="en-US" altLang="en-US" i="1">
                <a:solidFill>
                  <a:srgbClr val="000000"/>
                </a:solidFill>
              </a:rPr>
              <a:t>v</a:t>
            </a:r>
            <a:r>
              <a:rPr lang="en-US" altLang="en-US" sz="2400" i="1" baseline="-25000">
                <a:solidFill>
                  <a:srgbClr val="000000"/>
                </a:solidFill>
              </a:rPr>
              <a:t>beam</a:t>
            </a:r>
            <a:r>
              <a:rPr lang="en-US" altLang="en-US" i="1">
                <a:solidFill>
                  <a:srgbClr val="000000"/>
                </a:solidFill>
              </a:rPr>
              <a:t>=c</a:t>
            </a:r>
            <a:r>
              <a:rPr lang="en-US" altLang="en-US" sz="2400" i="1" baseline="-25000">
                <a:solidFill>
                  <a:srgbClr val="000000"/>
                </a:solidFill>
              </a:rPr>
              <a:t>strip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Symbol" panose="05050102010706020507" pitchFamily="18" charset="2"/>
              <a:buNone/>
            </a:pPr>
            <a:r>
              <a:rPr lang="en-US" altLang="en-US" b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Signal treatment at </a:t>
            </a:r>
            <a:r>
              <a:rPr lang="en-US" altLang="en-US" b="1">
                <a:solidFill>
                  <a:srgbClr val="008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upstream port 1:</a:t>
            </a:r>
          </a:p>
        </p:txBody>
      </p:sp>
      <p:graphicFrame>
        <p:nvGraphicFramePr>
          <p:cNvPr id="845829" name="Object 5"/>
          <p:cNvGraphicFramePr>
            <a:graphicFrameLocks noChangeAspect="1"/>
          </p:cNvGraphicFramePr>
          <p:nvPr/>
        </p:nvGraphicFramePr>
        <p:xfrm>
          <a:off x="1774825" y="4365626"/>
          <a:ext cx="5310188" cy="71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4" name="Equation" r:id="rId4" imgW="2921000" imgH="393700" progId="Equation.3">
                  <p:embed/>
                </p:oleObj>
              </mc:Choice>
              <mc:Fallback>
                <p:oleObj name="Equation" r:id="rId4" imgW="2921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4365626"/>
                        <a:ext cx="5310188" cy="71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5830" name="Text Box 6"/>
          <p:cNvSpPr txBox="1">
            <a:spLocks noChangeArrowheads="1"/>
          </p:cNvSpPr>
          <p:nvPr/>
        </p:nvSpPr>
        <p:spPr bwMode="auto">
          <a:xfrm>
            <a:off x="1774826" y="5661026"/>
            <a:ext cx="8893175" cy="69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 b="1">
                <a:solidFill>
                  <a:srgbClr val="333399"/>
                </a:solidFill>
              </a:rPr>
              <a:t>Signal at downstream </a:t>
            </a:r>
            <a:r>
              <a:rPr lang="en-US" altLang="en-US" sz="2000" b="1">
                <a:solidFill>
                  <a:srgbClr val="006600"/>
                </a:solidFill>
              </a:rPr>
              <a:t>port 2</a:t>
            </a:r>
            <a:r>
              <a:rPr lang="en-US" altLang="en-US" sz="2000" b="1">
                <a:solidFill>
                  <a:srgbClr val="333399"/>
                </a:solidFill>
              </a:rPr>
              <a:t>:</a:t>
            </a:r>
            <a:r>
              <a:rPr lang="en-US" altLang="en-US" sz="1600">
                <a:solidFill>
                  <a:srgbClr val="000000"/>
                </a:solidFill>
              </a:rPr>
              <a:t> Beam induced charges cancels with traveling charge from port 1  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1600">
                <a:solidFill>
                  <a:srgbClr val="000000"/>
                </a:solidFill>
                <a:sym typeface="Symbol" panose="05050102010706020507" pitchFamily="18" charset="2"/>
              </a:rPr>
              <a:t> Signal depends on </a:t>
            </a:r>
            <a:r>
              <a:rPr lang="en-US" altLang="en-US" sz="1600">
                <a:solidFill>
                  <a:srgbClr val="000000"/>
                </a:solidFill>
              </a:rPr>
              <a:t>direction </a:t>
            </a:r>
            <a:r>
              <a:rPr lang="en-US" altLang="en-US" sz="1600">
                <a:solidFill>
                  <a:srgbClr val="000000"/>
                </a:solidFill>
                <a:sym typeface="Symbol" panose="05050102010706020507" pitchFamily="18" charset="2"/>
              </a:rPr>
              <a:t> directional coupler</a:t>
            </a:r>
            <a:r>
              <a:rPr lang="en-US" altLang="en-US" sz="1600">
                <a:solidFill>
                  <a:srgbClr val="000000"/>
                </a:solidFill>
              </a:rPr>
              <a:t>: e.g. can distinguish between e</a:t>
            </a:r>
            <a:r>
              <a:rPr lang="en-US" altLang="en-US" sz="2000" baseline="30000">
                <a:solidFill>
                  <a:srgbClr val="000000"/>
                </a:solidFill>
              </a:rPr>
              <a:t>- </a:t>
            </a:r>
            <a:r>
              <a:rPr lang="en-US" altLang="en-US" sz="1600">
                <a:solidFill>
                  <a:srgbClr val="000000"/>
                </a:solidFill>
              </a:rPr>
              <a:t>and e</a:t>
            </a:r>
            <a:r>
              <a:rPr lang="en-US" altLang="en-US" sz="2000" baseline="30000">
                <a:solidFill>
                  <a:srgbClr val="000000"/>
                </a:solidFill>
              </a:rPr>
              <a:t>+</a:t>
            </a:r>
            <a:r>
              <a:rPr lang="en-US" altLang="en-US" sz="1600">
                <a:solidFill>
                  <a:srgbClr val="000000"/>
                </a:solidFill>
              </a:rPr>
              <a:t> in collider</a:t>
            </a:r>
          </a:p>
        </p:txBody>
      </p:sp>
      <p:pic>
        <p:nvPicPr>
          <p:cNvPr id="27656" name="Picture 7" descr="stripline-schema-pulse_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9" y="2276476"/>
            <a:ext cx="4319587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5832" name="Picture 8" descr="stripline-schema-pulse_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9" y="2276476"/>
            <a:ext cx="4319587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5833" name="Picture 9" descr="stripline-schema-pulse_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2276475"/>
            <a:ext cx="4319588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5834" name="Picture 10" descr="stripline-schema-pulse_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9" y="2273301"/>
            <a:ext cx="4319587" cy="216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0" name="Text Box 11"/>
          <p:cNvSpPr txBox="1">
            <a:spLocks noChangeArrowheads="1"/>
          </p:cNvSpPr>
          <p:nvPr/>
        </p:nvSpPr>
        <p:spPr bwMode="auto">
          <a:xfrm>
            <a:off x="1703389" y="2276476"/>
            <a:ext cx="3887787" cy="6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b="1" i="1">
                <a:solidFill>
                  <a:srgbClr val="333399"/>
                </a:solidFill>
              </a:rPr>
              <a:t>t=0:</a:t>
            </a:r>
            <a:r>
              <a:rPr lang="en-US" altLang="en-US">
                <a:solidFill>
                  <a:srgbClr val="000000"/>
                </a:solidFill>
              </a:rPr>
              <a:t> Beam induced charges at </a:t>
            </a:r>
            <a:r>
              <a:rPr lang="en-US" altLang="en-US" b="1">
                <a:solidFill>
                  <a:srgbClr val="008000"/>
                </a:solidFill>
              </a:rPr>
              <a:t>port 1</a:t>
            </a:r>
            <a:r>
              <a:rPr lang="en-US" altLang="en-US">
                <a:solidFill>
                  <a:srgbClr val="000000"/>
                </a:solidFill>
              </a:rPr>
              <a:t>:</a:t>
            </a:r>
          </a:p>
          <a:p>
            <a:pPr eaLnBrk="1" fontAlgn="base" hangingPunct="1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  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 h</a:t>
            </a:r>
            <a:r>
              <a:rPr lang="en-US" altLang="en-US">
                <a:solidFill>
                  <a:srgbClr val="000000"/>
                </a:solidFill>
              </a:rPr>
              <a:t>alf to </a:t>
            </a:r>
            <a:r>
              <a:rPr lang="en-US" altLang="en-US" b="1" i="1">
                <a:solidFill>
                  <a:srgbClr val="333399"/>
                </a:solidFill>
              </a:rPr>
              <a:t>R</a:t>
            </a:r>
            <a:r>
              <a:rPr lang="en-US" altLang="en-US" sz="2400" b="1" i="1" baseline="-25000">
                <a:solidFill>
                  <a:srgbClr val="333399"/>
                </a:solidFill>
              </a:rPr>
              <a:t>1</a:t>
            </a:r>
            <a:r>
              <a:rPr lang="en-US" altLang="en-US">
                <a:solidFill>
                  <a:srgbClr val="000000"/>
                </a:solidFill>
              </a:rPr>
              <a:t>, half toward </a:t>
            </a:r>
            <a:r>
              <a:rPr lang="en-US" altLang="en-US" b="1">
                <a:solidFill>
                  <a:srgbClr val="008000"/>
                </a:solidFill>
              </a:rPr>
              <a:t>port 2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7661" name="Text Box 12"/>
          <p:cNvSpPr txBox="1">
            <a:spLocks noChangeArrowheads="1"/>
          </p:cNvSpPr>
          <p:nvPr/>
        </p:nvSpPr>
        <p:spPr bwMode="auto">
          <a:xfrm>
            <a:off x="1524001" y="3213101"/>
            <a:ext cx="40671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45837" name="Text Box 13"/>
          <p:cNvSpPr txBox="1">
            <a:spLocks noChangeArrowheads="1"/>
          </p:cNvSpPr>
          <p:nvPr/>
        </p:nvSpPr>
        <p:spPr bwMode="auto">
          <a:xfrm>
            <a:off x="1630364" y="2924176"/>
            <a:ext cx="4033837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b="1" i="1">
                <a:solidFill>
                  <a:srgbClr val="333399"/>
                </a:solidFill>
              </a:rPr>
              <a:t>t=l/c: </a:t>
            </a:r>
            <a:r>
              <a:rPr lang="en-US" altLang="en-US">
                <a:solidFill>
                  <a:srgbClr val="000000"/>
                </a:solidFill>
              </a:rPr>
              <a:t>Beam induced charges at </a:t>
            </a:r>
            <a:r>
              <a:rPr lang="en-US" altLang="en-US" b="1">
                <a:solidFill>
                  <a:srgbClr val="008000"/>
                </a:solidFill>
              </a:rPr>
              <a:t>port 2</a:t>
            </a:r>
            <a:r>
              <a:rPr lang="en-US" altLang="en-US">
                <a:solidFill>
                  <a:srgbClr val="000000"/>
                </a:solidFill>
              </a:rPr>
              <a:t>:    </a:t>
            </a:r>
          </a:p>
          <a:p>
            <a:pPr eaLnBrk="1" fontAlgn="base" hangingPunct="1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  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 </a:t>
            </a:r>
            <a:r>
              <a:rPr lang="en-US" altLang="en-US">
                <a:solidFill>
                  <a:srgbClr val="000000"/>
                </a:solidFill>
              </a:rPr>
              <a:t>half to </a:t>
            </a:r>
            <a:r>
              <a:rPr lang="en-US" altLang="en-US" i="1">
                <a:solidFill>
                  <a:srgbClr val="000000"/>
                </a:solidFill>
              </a:rPr>
              <a:t>R</a:t>
            </a:r>
            <a:r>
              <a:rPr lang="en-US" altLang="en-US" sz="2400" i="1" baseline="-25000">
                <a:solidFill>
                  <a:srgbClr val="000000"/>
                </a:solidFill>
              </a:rPr>
              <a:t>2</a:t>
            </a:r>
            <a:r>
              <a:rPr lang="en-US" altLang="en-US">
                <a:solidFill>
                  <a:srgbClr val="000000"/>
                </a:solidFill>
              </a:rPr>
              <a:t>,</a:t>
            </a:r>
            <a:r>
              <a:rPr lang="en-US" altLang="en-US" b="1" i="1">
                <a:solidFill>
                  <a:srgbClr val="000000"/>
                </a:solidFill>
              </a:rPr>
              <a:t>  but  </a:t>
            </a:r>
            <a:r>
              <a:rPr lang="en-US" altLang="en-US">
                <a:solidFill>
                  <a:srgbClr val="000000"/>
                </a:solidFill>
              </a:rPr>
              <a:t>due to different sign, </a:t>
            </a:r>
          </a:p>
          <a:p>
            <a:pPr eaLnBrk="1" fontAlgn="base" hangingPunct="1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       it cancels with the signal from </a:t>
            </a:r>
            <a:r>
              <a:rPr lang="en-US" altLang="en-US" b="1">
                <a:solidFill>
                  <a:srgbClr val="008000"/>
                </a:solidFill>
              </a:rPr>
              <a:t>port 1</a:t>
            </a:r>
            <a:r>
              <a:rPr lang="en-US" altLang="en-US">
                <a:solidFill>
                  <a:srgbClr val="000000"/>
                </a:solidFill>
              </a:rPr>
              <a:t> </a:t>
            </a:r>
          </a:p>
          <a:p>
            <a:pPr eaLnBrk="1" fontAlgn="base" hangingPunct="1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  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</a:t>
            </a:r>
            <a:r>
              <a:rPr lang="en-US" altLang="en-US">
                <a:solidFill>
                  <a:srgbClr val="000000"/>
                </a:solidFill>
              </a:rPr>
              <a:t> half signal reflected</a:t>
            </a:r>
            <a:endParaRPr lang="en-US" altLang="en-US" b="1" i="1">
              <a:solidFill>
                <a:srgbClr val="333399"/>
              </a:solidFill>
            </a:endParaRPr>
          </a:p>
        </p:txBody>
      </p:sp>
      <p:sp>
        <p:nvSpPr>
          <p:cNvPr id="845838" name="Text Box 14"/>
          <p:cNvSpPr txBox="1">
            <a:spLocks noChangeArrowheads="1"/>
          </p:cNvSpPr>
          <p:nvPr/>
        </p:nvSpPr>
        <p:spPr bwMode="auto">
          <a:xfrm>
            <a:off x="1703389" y="4076701"/>
            <a:ext cx="38877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b="1" i="1">
                <a:solidFill>
                  <a:srgbClr val="333399"/>
                </a:solidFill>
              </a:rPr>
              <a:t>t=2∙l/c:</a:t>
            </a:r>
            <a:r>
              <a:rPr lang="en-US" altLang="en-US">
                <a:solidFill>
                  <a:srgbClr val="000000"/>
                </a:solidFill>
              </a:rPr>
              <a:t> reflected signal reaches </a:t>
            </a:r>
            <a:r>
              <a:rPr lang="en-US" altLang="en-US" b="1">
                <a:solidFill>
                  <a:srgbClr val="008000"/>
                </a:solidFill>
              </a:rPr>
              <a:t>port 1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45839" name="Text Box 15"/>
          <p:cNvSpPr txBox="1">
            <a:spLocks noChangeArrowheads="1"/>
          </p:cNvSpPr>
          <p:nvPr/>
        </p:nvSpPr>
        <p:spPr bwMode="auto">
          <a:xfrm>
            <a:off x="1703388" y="5084763"/>
            <a:ext cx="8640762" cy="61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b="1" i="1">
                <a:solidFill>
                  <a:srgbClr val="FF0000"/>
                </a:solidFill>
              </a:rPr>
              <a:t>If beam repetition time equals 2∙l/c: reflected preceding</a:t>
            </a:r>
            <a:r>
              <a:rPr lang="en-US" altLang="en-US">
                <a:solidFill>
                  <a:srgbClr val="FF0000"/>
                </a:solidFill>
              </a:rPr>
              <a:t> </a:t>
            </a:r>
            <a:r>
              <a:rPr lang="en-US" altLang="en-US" b="1" i="1">
                <a:solidFill>
                  <a:srgbClr val="FF0000"/>
                </a:solidFill>
              </a:rPr>
              <a:t>port 2 signal cancels the new one</a:t>
            </a:r>
            <a:r>
              <a:rPr lang="en-US" altLang="en-US">
                <a:solidFill>
                  <a:srgbClr val="FF0000"/>
                </a:solidFill>
              </a:rPr>
              <a:t>:</a:t>
            </a:r>
          </a:p>
          <a:p>
            <a:pPr eaLnBrk="1" fontAlgn="base" hangingPunct="1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  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 no net signal at </a:t>
            </a:r>
            <a:r>
              <a:rPr lang="en-US" altLang="en-US">
                <a:solidFill>
                  <a:srgbClr val="000000"/>
                </a:solidFill>
              </a:rPr>
              <a:t> </a:t>
            </a:r>
            <a:r>
              <a:rPr lang="en-US" altLang="en-US" b="1">
                <a:solidFill>
                  <a:srgbClr val="008000"/>
                </a:solidFill>
              </a:rPr>
              <a:t>port 1</a:t>
            </a:r>
          </a:p>
        </p:txBody>
      </p:sp>
      <p:pic>
        <p:nvPicPr>
          <p:cNvPr id="845840" name="Picture 16" descr="stripline-schema-pulse_5-cancl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5" y="2273300"/>
            <a:ext cx="4338638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168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5830" grpId="0"/>
      <p:bldP spid="845837" grpId="0"/>
      <p:bldP spid="845838" grpId="0"/>
      <p:bldP spid="84583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BC16133-18B6-41A4-AF0E-1DCF9FFAAF22}" type="slidenum">
              <a:rPr lang="en-US" altLang="en-US">
                <a:solidFill>
                  <a:srgbClr val="000000"/>
                </a:solidFill>
              </a:rPr>
              <a:pPr/>
              <a:t>26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Stripline BPM: Transfer Impedance</a:t>
            </a:r>
          </a:p>
        </p:txBody>
      </p:sp>
      <p:sp>
        <p:nvSpPr>
          <p:cNvPr id="28676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1803400" y="1046163"/>
            <a:ext cx="8509000" cy="59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The signal from port 1 and the reflection from port 2 can cancel  minima in </a:t>
            </a:r>
            <a:r>
              <a:rPr lang="en-US" altLang="en-US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Z</a:t>
            </a:r>
            <a:r>
              <a:rPr lang="en-US" altLang="en-US" sz="2000" b="1" i="1" baseline="-25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t </a:t>
            </a:r>
            <a:r>
              <a:rPr lang="en-US" altLang="en-US" sz="2000" b="1" baseline="-25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For short bunches </a:t>
            </a:r>
            <a:r>
              <a:rPr lang="en-US" altLang="en-US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000" b="1" i="1" baseline="-25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beam</a:t>
            </a:r>
            <a:r>
              <a:rPr lang="en-US" altLang="en-US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(t)  Ne </a:t>
            </a:r>
            <a:r>
              <a:rPr lang="en-US" altLang="en-US" b="1" i="1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∙ </a:t>
            </a:r>
            <a:r>
              <a:rPr lang="en-US" altLang="en-US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(t</a:t>
            </a:r>
            <a:r>
              <a:rPr lang="en-US" altLang="en-US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):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000" baseline="-25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en-US" altLang="en-US" sz="2000">
              <a:solidFill>
                <a:srgbClr val="333399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8678" name="Text Box 5"/>
          <p:cNvSpPr txBox="1">
            <a:spLocks noChangeArrowheads="1"/>
          </p:cNvSpPr>
          <p:nvPr/>
        </p:nvSpPr>
        <p:spPr bwMode="auto">
          <a:xfrm>
            <a:off x="1865314" y="4773613"/>
            <a:ext cx="8802687" cy="161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lnSpc>
                <a:spcPct val="4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1600">
                <a:solidFill>
                  <a:srgbClr val="000000"/>
                </a:solidFill>
              </a:rPr>
              <a:t> Z</a:t>
            </a:r>
            <a:r>
              <a:rPr lang="en-US" altLang="en-US" baseline="-25000">
                <a:solidFill>
                  <a:srgbClr val="000000"/>
                </a:solidFill>
              </a:rPr>
              <a:t>t</a:t>
            </a:r>
            <a:r>
              <a:rPr lang="en-US" altLang="en-US" sz="1600">
                <a:solidFill>
                  <a:srgbClr val="000000"/>
                </a:solidFill>
              </a:rPr>
              <a:t> show maximum at </a:t>
            </a:r>
            <a:r>
              <a:rPr lang="en-US" altLang="en-US" sz="1600" i="1">
                <a:solidFill>
                  <a:srgbClr val="000000"/>
                </a:solidFill>
              </a:rPr>
              <a:t>l=c/4f=λ/4</a:t>
            </a:r>
            <a:r>
              <a:rPr lang="en-US" altLang="en-US" sz="1600">
                <a:solidFill>
                  <a:srgbClr val="000000"/>
                </a:solidFill>
              </a:rPr>
              <a:t> i.e. ‘quarter wave coupler’ for bunch train</a:t>
            </a:r>
          </a:p>
          <a:p>
            <a:pPr eaLnBrk="1" fontAlgn="base" hangingPunct="1">
              <a:lnSpc>
                <a:spcPct val="4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1600">
                <a:solidFill>
                  <a:srgbClr val="000000"/>
                </a:solidFill>
                <a:sym typeface="Symbol" panose="05050102010706020507" pitchFamily="18" charset="2"/>
              </a:rPr>
              <a:t>         </a:t>
            </a:r>
            <a:r>
              <a:rPr lang="en-US" altLang="en-US" sz="1600" i="1">
                <a:solidFill>
                  <a:srgbClr val="000000"/>
                </a:solidFill>
                <a:sym typeface="Symbol" panose="05050102010706020507" pitchFamily="18" charset="2"/>
              </a:rPr>
              <a:t>l</a:t>
            </a:r>
            <a:r>
              <a:rPr lang="en-US" altLang="en-US" sz="1600">
                <a:solidFill>
                  <a:srgbClr val="000000"/>
                </a:solidFill>
                <a:sym typeface="Symbol" panose="05050102010706020507" pitchFamily="18" charset="2"/>
              </a:rPr>
              <a:t> has to be matched to </a:t>
            </a:r>
            <a:r>
              <a:rPr lang="en-US" altLang="en-US" sz="1600" i="1">
                <a:solidFill>
                  <a:srgbClr val="000000"/>
                </a:solidFill>
                <a:sym typeface="Symbol" panose="05050102010706020507" pitchFamily="18" charset="2"/>
              </a:rPr>
              <a:t>v</a:t>
            </a:r>
            <a:r>
              <a:rPr lang="en-US" altLang="en-US" i="1" baseline="-25000">
                <a:solidFill>
                  <a:srgbClr val="000000"/>
                </a:solidFill>
                <a:sym typeface="Symbol" panose="05050102010706020507" pitchFamily="18" charset="2"/>
              </a:rPr>
              <a:t>beam</a:t>
            </a:r>
            <a:endParaRPr lang="en-US" altLang="en-US" sz="1600">
              <a:solidFill>
                <a:srgbClr val="000000"/>
              </a:solidFill>
            </a:endParaRP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1600">
                <a:solidFill>
                  <a:srgbClr val="000000"/>
                </a:solidFill>
              </a:rPr>
              <a:t> No signal for </a:t>
            </a:r>
            <a:r>
              <a:rPr lang="en-US" altLang="en-US" sz="1600" i="1">
                <a:solidFill>
                  <a:srgbClr val="000000"/>
                </a:solidFill>
              </a:rPr>
              <a:t>l=c/2f=λ/2 </a:t>
            </a:r>
            <a:r>
              <a:rPr lang="en-US" altLang="en-US" sz="1600">
                <a:solidFill>
                  <a:srgbClr val="000000"/>
                </a:solidFill>
              </a:rPr>
              <a:t>i.e. destructive interference with </a:t>
            </a:r>
            <a:r>
              <a:rPr lang="en-US" altLang="en-US" sz="1600" b="1">
                <a:solidFill>
                  <a:srgbClr val="000000"/>
                </a:solidFill>
              </a:rPr>
              <a:t>subsequent </a:t>
            </a:r>
            <a:r>
              <a:rPr lang="en-US" altLang="en-US" sz="1600">
                <a:solidFill>
                  <a:srgbClr val="000000"/>
                </a:solidFill>
              </a:rPr>
              <a:t>bunch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1600">
                <a:solidFill>
                  <a:srgbClr val="000000"/>
                </a:solidFill>
              </a:rPr>
              <a:t> Around maximum of </a:t>
            </a:r>
            <a:r>
              <a:rPr lang="en-US" altLang="en-US" sz="1600" b="1" i="1">
                <a:solidFill>
                  <a:srgbClr val="000000"/>
                </a:solidFill>
              </a:rPr>
              <a:t>|</a:t>
            </a:r>
            <a:r>
              <a:rPr lang="en-US" altLang="en-US" sz="1600" i="1">
                <a:solidFill>
                  <a:srgbClr val="000000"/>
                </a:solidFill>
              </a:rPr>
              <a:t>Z</a:t>
            </a:r>
            <a:r>
              <a:rPr lang="en-US" altLang="en-US" sz="2000" i="1" baseline="-25000">
                <a:solidFill>
                  <a:srgbClr val="000000"/>
                </a:solidFill>
              </a:rPr>
              <a:t>t</a:t>
            </a:r>
            <a:r>
              <a:rPr lang="en-US" altLang="en-US" sz="1600" b="1" i="1">
                <a:solidFill>
                  <a:srgbClr val="000000"/>
                </a:solidFill>
              </a:rPr>
              <a:t>|</a:t>
            </a:r>
            <a:r>
              <a:rPr lang="en-US" altLang="en-US" sz="1600" i="1">
                <a:solidFill>
                  <a:srgbClr val="000000"/>
                </a:solidFill>
              </a:rPr>
              <a:t>:</a:t>
            </a:r>
            <a:r>
              <a:rPr lang="en-US" altLang="en-US" sz="1600">
                <a:solidFill>
                  <a:srgbClr val="000000"/>
                </a:solidFill>
              </a:rPr>
              <a:t> phase shift </a:t>
            </a:r>
            <a:r>
              <a:rPr lang="en-US" altLang="en-US" sz="1600" i="1">
                <a:solidFill>
                  <a:srgbClr val="000000"/>
                </a:solidFill>
              </a:rPr>
              <a:t>φ=0 </a:t>
            </a:r>
            <a:r>
              <a:rPr lang="en-US" altLang="en-US" sz="1600">
                <a:solidFill>
                  <a:srgbClr val="000000"/>
                </a:solidFill>
              </a:rPr>
              <a:t>i.e. direct image of bunch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1600">
                <a:solidFill>
                  <a:srgbClr val="000000"/>
                </a:solidFill>
              </a:rPr>
              <a:t> </a:t>
            </a:r>
            <a:r>
              <a:rPr lang="en-US" altLang="en-US" sz="1600" i="1">
                <a:solidFill>
                  <a:srgbClr val="000000"/>
                </a:solidFill>
              </a:rPr>
              <a:t>f</a:t>
            </a:r>
            <a:r>
              <a:rPr lang="en-US" altLang="en-US" sz="2000" i="1" baseline="-25000">
                <a:solidFill>
                  <a:srgbClr val="000000"/>
                </a:solidFill>
              </a:rPr>
              <a:t>center</a:t>
            </a:r>
            <a:r>
              <a:rPr lang="en-US" altLang="en-US" sz="1600" i="1">
                <a:solidFill>
                  <a:srgbClr val="000000"/>
                </a:solidFill>
              </a:rPr>
              <a:t>=1/4 ∙ c/l ∙ (2n-1).</a:t>
            </a:r>
            <a:r>
              <a:rPr lang="en-US" altLang="en-US" sz="1600">
                <a:solidFill>
                  <a:srgbClr val="000000"/>
                </a:solidFill>
              </a:rPr>
              <a:t> For first lope: </a:t>
            </a:r>
            <a:r>
              <a:rPr lang="en-US" altLang="en-US" sz="1600" i="1">
                <a:solidFill>
                  <a:srgbClr val="000000"/>
                </a:solidFill>
              </a:rPr>
              <a:t>f</a:t>
            </a:r>
            <a:r>
              <a:rPr lang="en-US" altLang="en-US" sz="2000" i="1" baseline="-25000">
                <a:solidFill>
                  <a:srgbClr val="000000"/>
                </a:solidFill>
              </a:rPr>
              <a:t>low</a:t>
            </a:r>
            <a:r>
              <a:rPr lang="en-US" altLang="en-US" sz="1600" i="1">
                <a:solidFill>
                  <a:srgbClr val="000000"/>
                </a:solidFill>
              </a:rPr>
              <a:t>=1/2∙f</a:t>
            </a:r>
            <a:r>
              <a:rPr lang="en-US" altLang="en-US" sz="2000" i="1" baseline="-25000">
                <a:solidFill>
                  <a:srgbClr val="000000"/>
                </a:solidFill>
              </a:rPr>
              <a:t>center</a:t>
            </a:r>
            <a:r>
              <a:rPr lang="en-US" altLang="en-US" sz="1600" i="1">
                <a:solidFill>
                  <a:srgbClr val="000000"/>
                </a:solidFill>
              </a:rPr>
              <a:t>, f</a:t>
            </a:r>
            <a:r>
              <a:rPr lang="en-US" altLang="en-US" sz="2000" i="1" baseline="-25000">
                <a:solidFill>
                  <a:srgbClr val="000000"/>
                </a:solidFill>
              </a:rPr>
              <a:t>high</a:t>
            </a:r>
            <a:r>
              <a:rPr lang="en-US" altLang="en-US" sz="1600" i="1">
                <a:solidFill>
                  <a:srgbClr val="000000"/>
                </a:solidFill>
              </a:rPr>
              <a:t>=3/2 ∙ f</a:t>
            </a:r>
            <a:r>
              <a:rPr lang="en-US" altLang="en-US" sz="2000" i="1" baseline="-25000">
                <a:solidFill>
                  <a:srgbClr val="000000"/>
                </a:solidFill>
              </a:rPr>
              <a:t>center</a:t>
            </a:r>
            <a:r>
              <a:rPr lang="en-US" altLang="en-US" sz="1600">
                <a:solidFill>
                  <a:srgbClr val="000000"/>
                </a:solidFill>
              </a:rPr>
              <a:t> i.e. bandwidth </a:t>
            </a:r>
            <a:r>
              <a:rPr lang="en-US" altLang="en-US" sz="1600">
                <a:solidFill>
                  <a:srgbClr val="000000"/>
                </a:solidFill>
                <a:sym typeface="Symbol" panose="05050102010706020507" pitchFamily="18" charset="2"/>
              </a:rPr>
              <a:t></a:t>
            </a:r>
            <a:r>
              <a:rPr lang="en-US" altLang="en-US" sz="1600" i="1">
                <a:solidFill>
                  <a:srgbClr val="000000"/>
                </a:solidFill>
                <a:sym typeface="Symbol" panose="05050102010706020507" pitchFamily="18" charset="2"/>
              </a:rPr>
              <a:t>1/2∙f</a:t>
            </a:r>
            <a:r>
              <a:rPr lang="en-US" altLang="en-US" sz="2000" i="1" baseline="-25000">
                <a:solidFill>
                  <a:srgbClr val="000000"/>
                </a:solidFill>
                <a:sym typeface="Symbol" panose="05050102010706020507" pitchFamily="18" charset="2"/>
              </a:rPr>
              <a:t>center</a:t>
            </a:r>
            <a:r>
              <a:rPr lang="en-US" altLang="en-US" sz="1600" i="1">
                <a:solidFill>
                  <a:srgbClr val="000000"/>
                </a:solidFill>
              </a:rPr>
              <a:t> 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1600">
                <a:solidFill>
                  <a:srgbClr val="000000"/>
                </a:solidFill>
              </a:rPr>
              <a:t> Precise matching at feed-through required t o preserve 50 </a:t>
            </a:r>
            <a:r>
              <a:rPr lang="en-US" altLang="en-US" sz="1600">
                <a:solidFill>
                  <a:srgbClr val="000000"/>
                </a:solidFill>
                <a:sym typeface="Symbol" panose="05050102010706020507" pitchFamily="18" charset="2"/>
              </a:rPr>
              <a:t> matching</a:t>
            </a:r>
            <a:r>
              <a:rPr lang="en-US" altLang="en-US" sz="1600">
                <a:solidFill>
                  <a:srgbClr val="000000"/>
                </a:solidFill>
              </a:rPr>
              <a:t>. </a:t>
            </a:r>
            <a:endParaRPr lang="el-GR" altLang="en-US" sz="1600">
              <a:solidFill>
                <a:srgbClr val="000000"/>
              </a:solidFill>
            </a:endParaRPr>
          </a:p>
        </p:txBody>
      </p:sp>
      <p:sp>
        <p:nvSpPr>
          <p:cNvPr id="28679" name="Text Box 6"/>
          <p:cNvSpPr txBox="1">
            <a:spLocks noChangeArrowheads="1"/>
          </p:cNvSpPr>
          <p:nvPr/>
        </p:nvSpPr>
        <p:spPr bwMode="auto">
          <a:xfrm>
            <a:off x="2438401" y="1638301"/>
            <a:ext cx="3128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Stripline length </a:t>
            </a:r>
            <a:r>
              <a:rPr lang="en-US" altLang="en-US" i="1">
                <a:solidFill>
                  <a:srgbClr val="000000"/>
                </a:solidFill>
              </a:rPr>
              <a:t>l=</a:t>
            </a:r>
            <a:r>
              <a:rPr lang="en-US" altLang="en-US">
                <a:solidFill>
                  <a:srgbClr val="000000"/>
                </a:solidFill>
              </a:rPr>
              <a:t>30 cm, </a:t>
            </a:r>
            <a:r>
              <a:rPr lang="el-GR" altLang="en-US">
                <a:solidFill>
                  <a:srgbClr val="000000"/>
                </a:solidFill>
              </a:rPr>
              <a:t>α</a:t>
            </a:r>
            <a:r>
              <a:rPr lang="en-US" altLang="en-US">
                <a:solidFill>
                  <a:srgbClr val="000000"/>
                </a:solidFill>
              </a:rPr>
              <a:t>=10</a:t>
            </a:r>
            <a:r>
              <a:rPr lang="en-US" altLang="en-US" baseline="30000">
                <a:solidFill>
                  <a:srgbClr val="000000"/>
                </a:solidFill>
              </a:rPr>
              <a:t>0</a:t>
            </a:r>
            <a:endParaRPr lang="el-GR" altLang="en-US" baseline="30000">
              <a:solidFill>
                <a:srgbClr val="000000"/>
              </a:solidFill>
            </a:endParaRPr>
          </a:p>
        </p:txBody>
      </p:sp>
      <p:graphicFrame>
        <p:nvGraphicFramePr>
          <p:cNvPr id="28680" name="Object 7"/>
          <p:cNvGraphicFramePr>
            <a:graphicFrameLocks noChangeAspect="1"/>
          </p:cNvGraphicFramePr>
          <p:nvPr/>
        </p:nvGraphicFramePr>
        <p:xfrm>
          <a:off x="5580064" y="1158875"/>
          <a:ext cx="43830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8" name="Equation" r:id="rId4" imgW="2514600" imgH="393480" progId="Equation.3">
                  <p:embed/>
                </p:oleObj>
              </mc:Choice>
              <mc:Fallback>
                <p:oleObj name="Equation" r:id="rId4" imgW="2514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4" y="1158875"/>
                        <a:ext cx="4383087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81" name="Picture 8" descr="stripline_time_delta_puls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850" y="1981200"/>
            <a:ext cx="3276600" cy="265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9" descr="stripline_impedanc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163" y="1920876"/>
            <a:ext cx="3365500" cy="276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033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2879D56-1A42-4CCE-976D-C3803257B916}" type="slidenum">
              <a:rPr lang="en-US" altLang="en-US">
                <a:solidFill>
                  <a:srgbClr val="000000"/>
                </a:solidFill>
              </a:rPr>
              <a:pPr/>
              <a:t>27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29699" name="Picture 2" descr="stripline_impedance_3_pul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864" y="2641601"/>
            <a:ext cx="3481387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 Box 3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Stripline BPM: Finite Bunch Length</a:t>
            </a:r>
          </a:p>
        </p:txBody>
      </p:sp>
      <p:sp>
        <p:nvSpPr>
          <p:cNvPr id="29701" name="Text Box 4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702" name="Text Box 5"/>
          <p:cNvSpPr txBox="1">
            <a:spLocks noChangeArrowheads="1"/>
          </p:cNvSpPr>
          <p:nvPr/>
        </p:nvSpPr>
        <p:spPr bwMode="auto">
          <a:xfrm>
            <a:off x="1743075" y="1109664"/>
            <a:ext cx="8509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The signal at port 1 for a finite bunch of length </a:t>
            </a:r>
            <a:r>
              <a:rPr lang="el-GR" altLang="en-US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σ</a:t>
            </a:r>
            <a:r>
              <a:rPr lang="de-DE" altLang="en-US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:  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000" baseline="-25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.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000" baseline="-25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en-US" altLang="en-US" sz="2000">
              <a:solidFill>
                <a:srgbClr val="333399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9703" name="Text Box 6"/>
          <p:cNvSpPr txBox="1">
            <a:spLocks noChangeArrowheads="1"/>
          </p:cNvSpPr>
          <p:nvPr/>
        </p:nvSpPr>
        <p:spPr bwMode="auto">
          <a:xfrm>
            <a:off x="1712914" y="5607051"/>
            <a:ext cx="8802687" cy="86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lnSpc>
                <a:spcPct val="4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1600" i="1">
                <a:solidFill>
                  <a:srgbClr val="000000"/>
                </a:solidFill>
              </a:rPr>
              <a:t> </a:t>
            </a:r>
            <a:r>
              <a:rPr lang="en-US" altLang="en-US" i="1">
                <a:solidFill>
                  <a:srgbClr val="000000"/>
                </a:solidFill>
              </a:rPr>
              <a:t>Z</a:t>
            </a:r>
            <a:r>
              <a:rPr lang="en-US" altLang="en-US" sz="2400" i="1" baseline="-25000">
                <a:solidFill>
                  <a:srgbClr val="000000"/>
                </a:solidFill>
              </a:rPr>
              <a:t>t</a:t>
            </a:r>
            <a:r>
              <a:rPr lang="en-US" altLang="en-US" i="1">
                <a:solidFill>
                  <a:srgbClr val="000000"/>
                </a:solidFill>
              </a:rPr>
              <a:t>(ω) </a:t>
            </a:r>
            <a:r>
              <a:rPr lang="en-US" altLang="en-US">
                <a:solidFill>
                  <a:srgbClr val="000000"/>
                </a:solidFill>
              </a:rPr>
              <a:t>decreases for higher frequencies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</a:rPr>
              <a:t> If total bunch is too long  </a:t>
            </a:r>
            <a:r>
              <a:rPr lang="en-US" altLang="en-US" i="1">
                <a:solidFill>
                  <a:srgbClr val="000000"/>
                </a:solidFill>
              </a:rPr>
              <a:t>(±3</a:t>
            </a:r>
            <a:r>
              <a:rPr lang="en-US" altLang="en-US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en-US" sz="2400" i="1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&gt;l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destructive interference leads to signal damping 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Cure: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length of stripline has to be matched to bunch length</a:t>
            </a:r>
          </a:p>
        </p:txBody>
      </p:sp>
      <p:sp>
        <p:nvSpPr>
          <p:cNvPr id="29704" name="Text Box 7"/>
          <p:cNvSpPr txBox="1">
            <a:spLocks noChangeArrowheads="1"/>
          </p:cNvSpPr>
          <p:nvPr/>
        </p:nvSpPr>
        <p:spPr bwMode="auto">
          <a:xfrm>
            <a:off x="2624138" y="2378076"/>
            <a:ext cx="31289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0000"/>
                </a:solidFill>
              </a:rPr>
              <a:t>Stripline length </a:t>
            </a:r>
            <a:r>
              <a:rPr lang="en-US" altLang="en-US" i="1">
                <a:solidFill>
                  <a:srgbClr val="000000"/>
                </a:solidFill>
              </a:rPr>
              <a:t>l</a:t>
            </a:r>
            <a:r>
              <a:rPr lang="en-US" altLang="en-US" sz="1600">
                <a:solidFill>
                  <a:srgbClr val="000000"/>
                </a:solidFill>
              </a:rPr>
              <a:t>=30 cm, </a:t>
            </a:r>
            <a:r>
              <a:rPr lang="el-GR" altLang="en-US" sz="1600">
                <a:solidFill>
                  <a:srgbClr val="000000"/>
                </a:solidFill>
              </a:rPr>
              <a:t>α</a:t>
            </a:r>
            <a:r>
              <a:rPr lang="en-US" altLang="en-US" sz="1600">
                <a:solidFill>
                  <a:srgbClr val="000000"/>
                </a:solidFill>
              </a:rPr>
              <a:t>=10</a:t>
            </a:r>
            <a:r>
              <a:rPr lang="en-US" altLang="en-US" sz="2000" baseline="30000">
                <a:solidFill>
                  <a:srgbClr val="000000"/>
                </a:solidFill>
              </a:rPr>
              <a:t>0</a:t>
            </a:r>
            <a:endParaRPr lang="el-GR" altLang="en-US" sz="2000" baseline="30000">
              <a:solidFill>
                <a:srgbClr val="000000"/>
              </a:solidFill>
            </a:endParaRPr>
          </a:p>
        </p:txBody>
      </p:sp>
      <p:graphicFrame>
        <p:nvGraphicFramePr>
          <p:cNvPr id="29705" name="Object 8"/>
          <p:cNvGraphicFramePr>
            <a:graphicFrameLocks noChangeAspect="1"/>
          </p:cNvGraphicFramePr>
          <p:nvPr/>
        </p:nvGraphicFramePr>
        <p:xfrm>
          <a:off x="2181225" y="1250951"/>
          <a:ext cx="5907088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4" name="Equation" r:id="rId5" imgW="3390900" imgH="431800" progId="Equation.3">
                  <p:embed/>
                </p:oleObj>
              </mc:Choice>
              <mc:Fallback>
                <p:oleObj name="Equation" r:id="rId5" imgW="33909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1225" y="1250951"/>
                        <a:ext cx="5907088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6" name="Object 9"/>
          <p:cNvGraphicFramePr>
            <a:graphicFrameLocks noChangeAspect="1"/>
          </p:cNvGraphicFramePr>
          <p:nvPr/>
        </p:nvGraphicFramePr>
        <p:xfrm>
          <a:off x="2146301" y="1851026"/>
          <a:ext cx="7853363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5" name="Equation" r:id="rId7" imgW="4495800" imgH="406400" progId="Equation.3">
                  <p:embed/>
                </p:oleObj>
              </mc:Choice>
              <mc:Fallback>
                <p:oleObj name="Equation" r:id="rId7" imgW="44958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6301" y="1851026"/>
                        <a:ext cx="7853363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7" name="Object 10"/>
          <p:cNvGraphicFramePr>
            <a:graphicFrameLocks noChangeAspect="1"/>
          </p:cNvGraphicFramePr>
          <p:nvPr/>
        </p:nvGraphicFramePr>
        <p:xfrm>
          <a:off x="6527800" y="895350"/>
          <a:ext cx="2376488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6" name="Equation" r:id="rId9" imgW="1244600" imgH="279400" progId="Equation.3">
                  <p:embed/>
                </p:oleObj>
              </mc:Choice>
              <mc:Fallback>
                <p:oleObj name="Equation" r:id="rId9" imgW="12446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7800" y="895350"/>
                        <a:ext cx="2376488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08" name="Picture 11" descr="stripline_time_4_pulse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25" y="2693988"/>
            <a:ext cx="3398838" cy="275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32" name="Text Box 12"/>
          <p:cNvSpPr txBox="1">
            <a:spLocks noChangeArrowheads="1"/>
          </p:cNvSpPr>
          <p:nvPr/>
        </p:nvSpPr>
        <p:spPr bwMode="auto">
          <a:xfrm>
            <a:off x="3432176" y="4076700"/>
            <a:ext cx="4824413" cy="369332"/>
          </a:xfrm>
          <a:prstGeom prst="rect">
            <a:avLst/>
          </a:prstGeom>
          <a:solidFill>
            <a:srgbClr val="FFFF99"/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b="1" i="1">
                <a:solidFill>
                  <a:srgbClr val="000000"/>
                </a:solidFill>
              </a:rPr>
              <a:t>Caution</a:t>
            </a:r>
            <a:r>
              <a:rPr lang="en-US" altLang="en-US" b="1">
                <a:solidFill>
                  <a:srgbClr val="000000"/>
                </a:solidFill>
              </a:rPr>
              <a:t>: </a:t>
            </a:r>
            <a:r>
              <a:rPr lang="en-US" altLang="en-US" b="1" i="1">
                <a:solidFill>
                  <a:srgbClr val="000000"/>
                </a:solidFill>
              </a:rPr>
              <a:t>Z</a:t>
            </a:r>
            <a:r>
              <a:rPr lang="en-US" altLang="en-US" sz="2400" b="1" i="1" baseline="-25000">
                <a:solidFill>
                  <a:srgbClr val="000000"/>
                </a:solidFill>
              </a:rPr>
              <a:t>t</a:t>
            </a:r>
            <a:r>
              <a:rPr lang="en-US" altLang="en-US" b="1">
                <a:solidFill>
                  <a:srgbClr val="000000"/>
                </a:solidFill>
              </a:rPr>
              <a:t> depends on beam’s bunch length </a:t>
            </a:r>
            <a:r>
              <a:rPr lang="el-GR" altLang="en-US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de-DE" altLang="en-US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8158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3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2E4385B-726F-4365-ABD5-E6088754D95B}" type="slidenum">
              <a:rPr lang="en-US" altLang="en-US">
                <a:solidFill>
                  <a:srgbClr val="000000"/>
                </a:solidFill>
              </a:rPr>
              <a:pPr/>
              <a:t>28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0" y="3894139"/>
            <a:ext cx="3879850" cy="254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4" name="Text Box 3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Realization of Stripline BPM</a:t>
            </a:r>
          </a:p>
        </p:txBody>
      </p:sp>
      <p:sp>
        <p:nvSpPr>
          <p:cNvPr id="30725" name="Text Box 4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726" name="Text Box 5"/>
          <p:cNvSpPr txBox="1">
            <a:spLocks noChangeArrowheads="1"/>
          </p:cNvSpPr>
          <p:nvPr/>
        </p:nvSpPr>
        <p:spPr bwMode="auto">
          <a:xfrm>
            <a:off x="1803400" y="1082675"/>
            <a:ext cx="52451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20 cm stripline BPM at TTF2 (chamber 34mm)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And 12 cm LHC type: </a:t>
            </a:r>
          </a:p>
        </p:txBody>
      </p:sp>
      <p:sp>
        <p:nvSpPr>
          <p:cNvPr id="30727" name="Text Box 6"/>
          <p:cNvSpPr txBox="1">
            <a:spLocks noChangeArrowheads="1"/>
          </p:cNvSpPr>
          <p:nvPr/>
        </p:nvSpPr>
        <p:spPr bwMode="auto">
          <a:xfrm>
            <a:off x="1879601" y="5984875"/>
            <a:ext cx="6156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0000"/>
                </a:solidFill>
              </a:rPr>
              <a:t>From . S. Wilkins, D. Nölle (DESY), C. Boccard (CERN)</a:t>
            </a:r>
            <a:endParaRPr lang="el-GR" altLang="en-US" sz="1600" baseline="-25000">
              <a:solidFill>
                <a:srgbClr val="000000"/>
              </a:solidFill>
            </a:endParaRPr>
          </a:p>
        </p:txBody>
      </p:sp>
      <p:pic>
        <p:nvPicPr>
          <p:cNvPr id="3072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2405064"/>
            <a:ext cx="4019550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2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450" y="965201"/>
            <a:ext cx="3430588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27977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8645"/>
            <a:ext cx="10515600" cy="4990959"/>
          </a:xfrm>
        </p:spPr>
        <p:txBody>
          <a:bodyPr/>
          <a:lstStyle/>
          <a:p>
            <a:r>
              <a:rPr lang="en-GB" dirty="0" smtClean="0"/>
              <a:t>Principle, </a:t>
            </a:r>
            <a:r>
              <a:rPr lang="en-GB" dirty="0" smtClean="0"/>
              <a:t>Applications</a:t>
            </a:r>
            <a:r>
              <a:rPr lang="en-GB" dirty="0" smtClean="0"/>
              <a:t> </a:t>
            </a:r>
            <a:r>
              <a:rPr lang="en-GB" dirty="0" smtClean="0"/>
              <a:t>of BPMs</a:t>
            </a:r>
          </a:p>
          <a:p>
            <a:r>
              <a:rPr lang="en-GB" dirty="0" smtClean="0"/>
              <a:t>Functional Specifications (FS)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Sensors + Sensor </a:t>
            </a:r>
            <a:r>
              <a:rPr lang="en-GB" dirty="0" smtClean="0">
                <a:solidFill>
                  <a:srgbClr val="00B050"/>
                </a:solidFill>
              </a:rPr>
              <a:t>Signals: </a:t>
            </a:r>
            <a:r>
              <a:rPr lang="en-GB" dirty="0" err="1" smtClean="0">
                <a:solidFill>
                  <a:srgbClr val="00B050"/>
                </a:solidFill>
              </a:rPr>
              <a:t>stripline</a:t>
            </a:r>
            <a:r>
              <a:rPr lang="en-GB" dirty="0" smtClean="0">
                <a:solidFill>
                  <a:srgbClr val="00B050"/>
                </a:solidFill>
              </a:rPr>
              <a:t>-BPMs</a:t>
            </a:r>
            <a:endParaRPr lang="en-GB" dirty="0" smtClean="0">
              <a:solidFill>
                <a:srgbClr val="00B050"/>
              </a:solidFill>
            </a:endParaRPr>
          </a:p>
          <a:p>
            <a:r>
              <a:rPr lang="en-GB" dirty="0" smtClean="0"/>
              <a:t>Electronics</a:t>
            </a:r>
          </a:p>
          <a:p>
            <a:r>
              <a:rPr lang="en-GB" dirty="0" smtClean="0"/>
              <a:t>Synchronization, accelerator timing</a:t>
            </a:r>
          </a:p>
          <a:p>
            <a:r>
              <a:rPr lang="en-GB" dirty="0" smtClean="0"/>
              <a:t>From precision to </a:t>
            </a:r>
            <a:r>
              <a:rPr lang="en-GB" dirty="0" smtClean="0"/>
              <a:t>accuracy</a:t>
            </a:r>
          </a:p>
          <a:p>
            <a:r>
              <a:rPr lang="en-GB" dirty="0" smtClean="0"/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34912081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A7AC5BA-F2AC-4F3B-85AB-0C63E0782E33}" type="slidenum">
              <a:rPr lang="en-US" altLang="en-US">
                <a:solidFill>
                  <a:srgbClr val="000000"/>
                </a:solidFill>
              </a:rPr>
              <a:pPr/>
              <a:t>30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Cavity BPM: Principle</a:t>
            </a:r>
          </a:p>
        </p:txBody>
      </p:sp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797" name="Text Box 4"/>
          <p:cNvSpPr txBox="1">
            <a:spLocks noChangeArrowheads="1"/>
          </p:cNvSpPr>
          <p:nvPr/>
        </p:nvSpPr>
        <p:spPr bwMode="auto">
          <a:xfrm>
            <a:off x="1624013" y="981076"/>
            <a:ext cx="8864600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High resolution on </a:t>
            </a:r>
            <a:r>
              <a:rPr lang="en-US" altLang="en-US" b="1" i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t &lt;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1 </a:t>
            </a:r>
            <a:r>
              <a:rPr lang="el-GR" altLang="en-US">
                <a:solidFill>
                  <a:srgbClr val="33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μ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s time scale can be achieved by excitation of a dipole mode:</a:t>
            </a:r>
            <a:endParaRPr lang="en-US" altLang="en-US" i="1">
              <a:solidFill>
                <a:srgbClr val="000000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grpSp>
        <p:nvGrpSpPr>
          <p:cNvPr id="33798" name="Group 6"/>
          <p:cNvGrpSpPr>
            <a:grpSpLocks/>
          </p:cNvGrpSpPr>
          <p:nvPr/>
        </p:nvGrpSpPr>
        <p:grpSpPr bwMode="auto">
          <a:xfrm>
            <a:off x="2855914" y="2643188"/>
            <a:ext cx="7812087" cy="4197350"/>
            <a:chOff x="839" y="1665"/>
            <a:chExt cx="4921" cy="2644"/>
          </a:xfrm>
        </p:grpSpPr>
        <p:sp>
          <p:nvSpPr>
            <p:cNvPr id="33804" name="Text Box 42"/>
            <p:cNvSpPr txBox="1">
              <a:spLocks noChangeArrowheads="1"/>
            </p:cNvSpPr>
            <p:nvPr/>
          </p:nvSpPr>
          <p:spPr bwMode="auto">
            <a:xfrm>
              <a:off x="2527" y="2119"/>
              <a:ext cx="39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>
                  <a:solidFill>
                    <a:srgbClr val="FFFFFF"/>
                  </a:solidFill>
                  <a:latin typeface="Arial" panose="020B0604020202020204" pitchFamily="34" charset="0"/>
                </a:rPr>
                <a:t>TM</a:t>
              </a:r>
              <a:r>
                <a:rPr lang="en-US" altLang="en-US" sz="1600" baseline="-25000">
                  <a:solidFill>
                    <a:srgbClr val="FFFFFF"/>
                  </a:solidFill>
                  <a:latin typeface="Arial" panose="020B0604020202020204" pitchFamily="34" charset="0"/>
                </a:rPr>
                <a:t>01</a:t>
              </a:r>
            </a:p>
          </p:txBody>
        </p:sp>
        <p:sp>
          <p:nvSpPr>
            <p:cNvPr id="33805" name="Text Box 43"/>
            <p:cNvSpPr txBox="1">
              <a:spLocks noChangeArrowheads="1"/>
            </p:cNvSpPr>
            <p:nvPr/>
          </p:nvSpPr>
          <p:spPr bwMode="auto">
            <a:xfrm>
              <a:off x="3310" y="3539"/>
              <a:ext cx="3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>
                  <a:solidFill>
                    <a:srgbClr val="FFFFFF"/>
                  </a:solidFill>
                  <a:latin typeface="Arial" panose="020B0604020202020204" pitchFamily="34" charset="0"/>
                </a:rPr>
                <a:t>TM</a:t>
              </a:r>
              <a:r>
                <a:rPr lang="en-US" altLang="en-US" sz="1600" baseline="-25000">
                  <a:solidFill>
                    <a:srgbClr val="FFFFFF"/>
                  </a:solidFill>
                  <a:latin typeface="Arial" panose="020B0604020202020204" pitchFamily="34" charset="0"/>
                </a:rPr>
                <a:t>11</a:t>
              </a:r>
            </a:p>
          </p:txBody>
        </p:sp>
        <p:sp>
          <p:nvSpPr>
            <p:cNvPr id="33806" name="Text Box 44"/>
            <p:cNvSpPr txBox="1">
              <a:spLocks noChangeArrowheads="1"/>
            </p:cNvSpPr>
            <p:nvPr/>
          </p:nvSpPr>
          <p:spPr bwMode="auto">
            <a:xfrm>
              <a:off x="4598" y="3051"/>
              <a:ext cx="3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>
                  <a:solidFill>
                    <a:srgbClr val="FFFFFF"/>
                  </a:solidFill>
                  <a:latin typeface="Arial" panose="020B0604020202020204" pitchFamily="34" charset="0"/>
                </a:rPr>
                <a:t>TM</a:t>
              </a:r>
              <a:r>
                <a:rPr lang="en-US" altLang="en-US" sz="1600" baseline="-25000">
                  <a:solidFill>
                    <a:srgbClr val="FFFFFF"/>
                  </a:solidFill>
                  <a:latin typeface="Arial" panose="020B0604020202020204" pitchFamily="34" charset="0"/>
                </a:rPr>
                <a:t>02</a:t>
              </a:r>
            </a:p>
          </p:txBody>
        </p:sp>
        <p:grpSp>
          <p:nvGrpSpPr>
            <p:cNvPr id="33807" name="Group 59"/>
            <p:cNvGrpSpPr>
              <a:grpSpLocks/>
            </p:cNvGrpSpPr>
            <p:nvPr/>
          </p:nvGrpSpPr>
          <p:grpSpPr bwMode="auto">
            <a:xfrm>
              <a:off x="839" y="1665"/>
              <a:ext cx="4921" cy="2626"/>
              <a:chOff x="6055" y="1253"/>
              <a:chExt cx="4218" cy="2415"/>
            </a:xfrm>
          </p:grpSpPr>
          <p:grpSp>
            <p:nvGrpSpPr>
              <p:cNvPr id="33812" name="Group 21"/>
              <p:cNvGrpSpPr>
                <a:grpSpLocks/>
              </p:cNvGrpSpPr>
              <p:nvPr/>
            </p:nvGrpSpPr>
            <p:grpSpPr bwMode="auto">
              <a:xfrm>
                <a:off x="6055" y="1253"/>
                <a:ext cx="4218" cy="2306"/>
                <a:chOff x="2960" y="1026"/>
                <a:chExt cx="2800" cy="1515"/>
              </a:xfrm>
            </p:grpSpPr>
            <p:pic>
              <p:nvPicPr>
                <p:cNvPr id="33824" name="Picture 12" descr="resonator_movie_v2_voltage14_lin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60" y="1026"/>
                  <a:ext cx="2800" cy="1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3825" name="Rectangle 14"/>
                <p:cNvSpPr>
                  <a:spLocks noChangeArrowheads="1"/>
                </p:cNvSpPr>
                <p:nvPr/>
              </p:nvSpPr>
              <p:spPr bwMode="auto">
                <a:xfrm>
                  <a:off x="4105" y="2432"/>
                  <a:ext cx="544" cy="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826" name="Rectangle 15"/>
                <p:cNvSpPr>
                  <a:spLocks noChangeArrowheads="1"/>
                </p:cNvSpPr>
                <p:nvPr/>
              </p:nvSpPr>
              <p:spPr bwMode="auto">
                <a:xfrm>
                  <a:off x="5511" y="1162"/>
                  <a:ext cx="182" cy="18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827" name="Rectangle 16"/>
                <p:cNvSpPr>
                  <a:spLocks noChangeArrowheads="1"/>
                </p:cNvSpPr>
                <p:nvPr/>
              </p:nvSpPr>
              <p:spPr bwMode="auto">
                <a:xfrm>
                  <a:off x="4014" y="1071"/>
                  <a:ext cx="726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>
                    <a:solidFill>
                      <a:srgbClr val="00000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828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5131" y="2387"/>
                  <a:ext cx="207" cy="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 sz="100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f / GHz</a:t>
                  </a:r>
                </a:p>
              </p:txBody>
            </p:sp>
            <p:sp>
              <p:nvSpPr>
                <p:cNvPr id="33829" name="Text Box 1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020" y="1379"/>
                  <a:ext cx="177" cy="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 sz="100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U / V</a:t>
                  </a:r>
                </a:p>
              </p:txBody>
            </p:sp>
          </p:grpSp>
          <p:sp>
            <p:nvSpPr>
              <p:cNvPr id="33813" name="Text Box 23"/>
              <p:cNvSpPr txBox="1">
                <a:spLocks noChangeArrowheads="1"/>
              </p:cNvSpPr>
              <p:nvPr/>
            </p:nvSpPr>
            <p:spPr bwMode="auto">
              <a:xfrm>
                <a:off x="8026" y="1267"/>
                <a:ext cx="10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33814" name="Group 58"/>
              <p:cNvGrpSpPr>
                <a:grpSpLocks/>
              </p:cNvGrpSpPr>
              <p:nvPr/>
            </p:nvGrpSpPr>
            <p:grpSpPr bwMode="auto">
              <a:xfrm>
                <a:off x="6736" y="1525"/>
                <a:ext cx="3039" cy="2143"/>
                <a:chOff x="1066" y="1316"/>
                <a:chExt cx="3039" cy="2143"/>
              </a:xfrm>
            </p:grpSpPr>
            <p:sp>
              <p:nvSpPr>
                <p:cNvPr id="33815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1922" y="1316"/>
                  <a:ext cx="384" cy="1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 sz="160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TM</a:t>
                  </a:r>
                  <a:r>
                    <a:rPr lang="en-US" altLang="en-US" sz="1600" baseline="-2500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010</a:t>
                  </a:r>
                </a:p>
              </p:txBody>
            </p:sp>
            <p:sp>
              <p:nvSpPr>
                <p:cNvPr id="33816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2488" y="2627"/>
                  <a:ext cx="384" cy="1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 sz="160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TM</a:t>
                  </a:r>
                  <a:r>
                    <a:rPr lang="en-US" altLang="en-US" sz="1600" baseline="-2500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011</a:t>
                  </a:r>
                </a:p>
              </p:txBody>
            </p:sp>
            <p:sp>
              <p:nvSpPr>
                <p:cNvPr id="33817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3574" y="2150"/>
                  <a:ext cx="384" cy="1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 sz="160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TM</a:t>
                  </a:r>
                  <a:r>
                    <a:rPr lang="en-US" altLang="en-US" sz="1600" baseline="-2500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020</a:t>
                  </a:r>
                </a:p>
              </p:txBody>
            </p:sp>
            <p:sp>
              <p:nvSpPr>
                <p:cNvPr id="33818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1862" y="3264"/>
                  <a:ext cx="328" cy="1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 sz="1600" i="1">
                      <a:solidFill>
                        <a:srgbClr val="808080"/>
                      </a:solidFill>
                      <a:latin typeface="Arial" panose="020B0604020202020204" pitchFamily="34" charset="0"/>
                    </a:rPr>
                    <a:t>U~Q</a:t>
                  </a:r>
                </a:p>
              </p:txBody>
            </p:sp>
            <p:sp>
              <p:nvSpPr>
                <p:cNvPr id="33819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2524" y="3264"/>
                  <a:ext cx="365" cy="1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 sz="1600" i="1">
                      <a:solidFill>
                        <a:srgbClr val="808080"/>
                      </a:solidFill>
                      <a:latin typeface="Arial" panose="020B0604020202020204" pitchFamily="34" charset="0"/>
                    </a:rPr>
                    <a:t>U~Qr</a:t>
                  </a:r>
                </a:p>
              </p:txBody>
            </p:sp>
            <p:sp>
              <p:nvSpPr>
                <p:cNvPr id="33820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3603" y="3264"/>
                  <a:ext cx="328" cy="1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50000"/>
                    </a:spcBef>
                    <a:spcAft>
                      <a:spcPct val="0"/>
                    </a:spcAft>
                    <a:buFont typeface="Wingdings" panose="05000000000000000000" pitchFamily="2" charset="2"/>
                    <a:defRPr>
                      <a:solidFill>
                        <a:schemeClr val="tx1"/>
                      </a:solidFill>
                      <a:latin typeface="Times" panose="02020603050405020304" pitchFamily="18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 sz="1600" i="1">
                      <a:solidFill>
                        <a:srgbClr val="808080"/>
                      </a:solidFill>
                      <a:latin typeface="Arial" panose="020B0604020202020204" pitchFamily="34" charset="0"/>
                    </a:rPr>
                    <a:t>U~Q</a:t>
                  </a:r>
                </a:p>
              </p:txBody>
            </p:sp>
            <p:pic>
              <p:nvPicPr>
                <p:cNvPr id="33821" name="Picture 55" descr="resonator_movie_v2_06"/>
                <p:cNvPicPr>
                  <a:picLocks noChangeAspect="1" noChangeArrowheads="1" noCrop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66" y="1661"/>
                  <a:ext cx="873" cy="4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22" name="Picture 56" descr="resonator_movie_v2_09"/>
                <p:cNvPicPr>
                  <a:picLocks noChangeAspect="1" noChangeArrowheads="1" noCrop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0" y="1616"/>
                  <a:ext cx="953" cy="5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823" name="Picture 57" descr="resonator_movie_v2_10"/>
                <p:cNvPicPr>
                  <a:picLocks noChangeAspect="1" noChangeArrowheads="1" noCrop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52" y="1661"/>
                  <a:ext cx="953" cy="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33808" name="Picture 55" descr="resonator_movie_v2_06"/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0" y="2268"/>
              <a:ext cx="1168" cy="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09" name="Picture 56" descr="resonator_movie_v2_09"/>
            <p:cNvPicPr>
              <a:picLocks noChangeAspect="1" noChangeArrowheads="1" noCrop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3" y="2256"/>
              <a:ext cx="1299" cy="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10" name="Picture 57" descr="resonator_movie_v2_10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3" y="2197"/>
              <a:ext cx="1289" cy="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11" name="Rectangle 32"/>
            <p:cNvSpPr>
              <a:spLocks noChangeArrowheads="1"/>
            </p:cNvSpPr>
            <p:nvPr/>
          </p:nvSpPr>
          <p:spPr bwMode="auto">
            <a:xfrm>
              <a:off x="2426" y="4076"/>
              <a:ext cx="116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33799" name="Text Box 34"/>
          <p:cNvSpPr txBox="1">
            <a:spLocks noChangeArrowheads="1"/>
          </p:cNvSpPr>
          <p:nvPr/>
        </p:nvSpPr>
        <p:spPr bwMode="auto">
          <a:xfrm>
            <a:off x="1524000" y="4352926"/>
            <a:ext cx="4211638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Application: 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small e</a:t>
            </a:r>
            <a:r>
              <a:rPr lang="en-US" altLang="en-US" baseline="30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beams 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b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and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short pulses &lt; ns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(ILC, X-FEL…)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de-DE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‘</a:t>
            </a:r>
            <a:r>
              <a:rPr lang="el-GR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δ</a:t>
            </a:r>
            <a:r>
              <a:rPr lang="de-DE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excitation’ </a:t>
            </a:r>
          </a:p>
          <a:p>
            <a:pPr fontAlgn="base">
              <a:lnSpc>
                <a:spcPct val="4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→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oscillation with</a:t>
            </a:r>
          </a:p>
          <a:p>
            <a:pPr fontAlgn="base">
              <a:lnSpc>
                <a:spcPct val="4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Q  1000 and </a:t>
            </a:r>
            <a:r>
              <a:rPr lang="el-GR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τ </a:t>
            </a:r>
            <a:r>
              <a:rPr lang="en-US" altLang="ja-JP" i="1">
                <a:solidFill>
                  <a:srgbClr val="000000"/>
                </a:solidFill>
                <a:ea typeface="ＭＳ Ｐゴシック" panose="020B0600070205080204" pitchFamily="34" charset="-128"/>
                <a:sym typeface="Symbol" panose="05050102010706020507" pitchFamily="18" charset="2"/>
              </a:rPr>
              <a:t>=2Q/2f</a:t>
            </a:r>
            <a:r>
              <a:rPr lang="en-US" altLang="ja-JP">
                <a:solidFill>
                  <a:srgbClr val="000000"/>
                </a:solidFill>
                <a:ea typeface="ＭＳ Ｐゴシック" panose="020B0600070205080204" pitchFamily="34" charset="-128"/>
                <a:sym typeface="Symbol" panose="05050102010706020507" pitchFamily="18" charset="2"/>
              </a:rPr>
              <a:t> 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</a:t>
            </a:r>
            <a:r>
              <a:rPr lang="el-GR" altLang="en-US">
                <a:solidFill>
                  <a:srgbClr val="000000"/>
                </a:solidFill>
                <a:sym typeface="Symbol" panose="05050102010706020507" pitchFamily="18" charset="2"/>
              </a:rPr>
              <a:t> 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100 ns</a:t>
            </a:r>
          </a:p>
        </p:txBody>
      </p:sp>
      <p:sp>
        <p:nvSpPr>
          <p:cNvPr id="33800" name="TextBox 40"/>
          <p:cNvSpPr txBox="1">
            <a:spLocks noChangeArrowheads="1"/>
          </p:cNvSpPr>
          <p:nvPr/>
        </p:nvSpPr>
        <p:spPr bwMode="auto">
          <a:xfrm>
            <a:off x="3719513" y="5516563"/>
            <a:ext cx="18716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From D. Lipka,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DESY, Hamburg</a:t>
            </a:r>
          </a:p>
        </p:txBody>
      </p:sp>
      <p:sp>
        <p:nvSpPr>
          <p:cNvPr id="33801" name="Text Box 5"/>
          <p:cNvSpPr txBox="1">
            <a:spLocks noChangeArrowheads="1"/>
          </p:cNvSpPr>
          <p:nvPr/>
        </p:nvSpPr>
        <p:spPr bwMode="auto">
          <a:xfrm>
            <a:off x="5232400" y="1268413"/>
            <a:ext cx="54356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For pill box the resonator modes given by geometry: </a:t>
            </a:r>
          </a:p>
          <a:p>
            <a:pPr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</a:rPr>
              <a:t>monopole TM</a:t>
            </a:r>
            <a:r>
              <a:rPr lang="en-US" altLang="en-US" sz="2400" baseline="-25000">
                <a:solidFill>
                  <a:srgbClr val="000000"/>
                </a:solidFill>
              </a:rPr>
              <a:t>010</a:t>
            </a:r>
            <a:r>
              <a:rPr lang="en-US" altLang="en-US">
                <a:solidFill>
                  <a:srgbClr val="000000"/>
                </a:solidFill>
              </a:rPr>
              <a:t> with</a:t>
            </a:r>
            <a:r>
              <a:rPr lang="en-US" altLang="en-US" b="1">
                <a:solidFill>
                  <a:srgbClr val="000000"/>
                </a:solidFill>
              </a:rPr>
              <a:t> </a:t>
            </a:r>
            <a:r>
              <a:rPr lang="en-US" altLang="en-US" b="1" i="1">
                <a:solidFill>
                  <a:srgbClr val="000000"/>
                </a:solidFill>
              </a:rPr>
              <a:t>f</a:t>
            </a:r>
            <a:r>
              <a:rPr lang="en-US" altLang="en-US" sz="2400" b="1" i="1" baseline="-25000">
                <a:solidFill>
                  <a:srgbClr val="000000"/>
                </a:solidFill>
              </a:rPr>
              <a:t>010</a:t>
            </a:r>
          </a:p>
          <a:p>
            <a:pPr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   maximum at beam center  strong excitation</a:t>
            </a:r>
          </a:p>
          <a:p>
            <a:pPr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Dipole mode TM</a:t>
            </a:r>
            <a:r>
              <a:rPr lang="en-US" altLang="en-US" sz="2400" baseline="-25000">
                <a:solidFill>
                  <a:srgbClr val="000000"/>
                </a:solidFill>
                <a:sym typeface="Symbol" panose="05050102010706020507" pitchFamily="18" charset="2"/>
              </a:rPr>
              <a:t>011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with</a:t>
            </a:r>
            <a:r>
              <a:rPr lang="en-US" altLang="en-US" b="1">
                <a:solidFill>
                  <a:srgbClr val="000000"/>
                </a:solidFill>
                <a:sym typeface="Symbol" panose="05050102010706020507" pitchFamily="18" charset="2"/>
              </a:rPr>
              <a:t> </a:t>
            </a:r>
            <a:r>
              <a:rPr lang="en-US" altLang="en-US" b="1" i="1">
                <a:solidFill>
                  <a:srgbClr val="000000"/>
                </a:solidFill>
                <a:sym typeface="Symbol" panose="05050102010706020507" pitchFamily="18" charset="2"/>
              </a:rPr>
              <a:t>f</a:t>
            </a:r>
            <a:r>
              <a:rPr lang="en-US" altLang="en-US" sz="2400" b="1" i="1" baseline="-25000">
                <a:solidFill>
                  <a:srgbClr val="000000"/>
                </a:solidFill>
                <a:sym typeface="Symbol" panose="05050102010706020507" pitchFamily="18" charset="2"/>
              </a:rPr>
              <a:t>011</a:t>
            </a:r>
          </a:p>
          <a:p>
            <a:pPr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 minimum at center  excitation by beam offset </a:t>
            </a:r>
          </a:p>
          <a:p>
            <a:pPr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Symbol" panose="05050102010706020507" pitchFamily="18" charset="2"/>
              <a:buChar char="Þ"/>
            </a:pP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Detection of dipole mode amplitude </a:t>
            </a: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33802" name="Picture 3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1125538"/>
            <a:ext cx="3671888" cy="278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3803" name="Rectangle 37"/>
          <p:cNvSpPr>
            <a:spLocks noChangeArrowheads="1"/>
          </p:cNvSpPr>
          <p:nvPr/>
        </p:nvSpPr>
        <p:spPr bwMode="auto">
          <a:xfrm>
            <a:off x="3216276" y="3532465"/>
            <a:ext cx="18473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7206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C7DB786-F595-406F-AB6B-4512C5648FA8}" type="slidenum">
              <a:rPr lang="en-US" altLang="en-US">
                <a:solidFill>
                  <a:srgbClr val="000000"/>
                </a:solidFill>
              </a:rPr>
              <a:pPr/>
              <a:t>31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Cavity BPM: Example of Realization</a:t>
            </a:r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821" name="Text Box 4"/>
          <p:cNvSpPr txBox="1">
            <a:spLocks noChangeArrowheads="1"/>
          </p:cNvSpPr>
          <p:nvPr/>
        </p:nvSpPr>
        <p:spPr bwMode="auto">
          <a:xfrm>
            <a:off x="8472489" y="6165850"/>
            <a:ext cx="2447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0000"/>
                </a:solidFill>
              </a:rPr>
              <a:t>From M. Wendt (FNAL)</a:t>
            </a:r>
            <a:endParaRPr lang="el-GR" altLang="en-US" sz="1600" baseline="-25000">
              <a:solidFill>
                <a:srgbClr val="000000"/>
              </a:solidFill>
            </a:endParaRPr>
          </a:p>
        </p:txBody>
      </p:sp>
      <p:pic>
        <p:nvPicPr>
          <p:cNvPr id="3482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0" y="3213101"/>
            <a:ext cx="3671888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23" name="Text Box 6"/>
          <p:cNvSpPr txBox="1">
            <a:spLocks noChangeArrowheads="1"/>
          </p:cNvSpPr>
          <p:nvPr/>
        </p:nvSpPr>
        <p:spPr bwMode="auto">
          <a:xfrm>
            <a:off x="1524001" y="3357564"/>
            <a:ext cx="2411413" cy="273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</a:rPr>
              <a:t>FNAL realization:</a:t>
            </a:r>
          </a:p>
          <a:p>
            <a:pPr eaLnBrk="1" fontAlgn="base" hangingPunct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Cavity:</a:t>
            </a:r>
            <a:r>
              <a:rPr lang="en-US" altLang="en-US" i="1">
                <a:solidFill>
                  <a:srgbClr val="000000"/>
                </a:solidFill>
              </a:rPr>
              <a:t> 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 113 mm</a:t>
            </a:r>
          </a:p>
          <a:p>
            <a:pPr eaLnBrk="1" fontAlgn="base" hangingPunct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     Gap 15 mm</a:t>
            </a:r>
            <a:endParaRPr lang="en-US" altLang="en-US" i="1">
              <a:solidFill>
                <a:srgbClr val="000000"/>
              </a:solidFill>
            </a:endParaRPr>
          </a:p>
          <a:p>
            <a:pPr eaLnBrk="1" fontAlgn="base" hangingPunct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Mono.</a:t>
            </a:r>
            <a:r>
              <a:rPr lang="en-US" altLang="en-US" i="1">
                <a:solidFill>
                  <a:srgbClr val="000000"/>
                </a:solidFill>
              </a:rPr>
              <a:t> f</a:t>
            </a:r>
            <a:r>
              <a:rPr lang="en-US" altLang="en-US" sz="2400" i="1" baseline="-25000">
                <a:solidFill>
                  <a:srgbClr val="000000"/>
                </a:solidFill>
              </a:rPr>
              <a:t>010</a:t>
            </a:r>
            <a:r>
              <a:rPr lang="en-US" altLang="en-US" i="1">
                <a:solidFill>
                  <a:srgbClr val="000000"/>
                </a:solidFill>
              </a:rPr>
              <a:t>=</a:t>
            </a:r>
            <a:r>
              <a:rPr lang="en-US" altLang="en-US">
                <a:solidFill>
                  <a:srgbClr val="000000"/>
                </a:solidFill>
              </a:rPr>
              <a:t>1.1GHz</a:t>
            </a:r>
          </a:p>
          <a:p>
            <a:pPr eaLnBrk="1" fontAlgn="base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Dipole.</a:t>
            </a:r>
            <a:r>
              <a:rPr lang="en-US" altLang="en-US" i="1">
                <a:solidFill>
                  <a:srgbClr val="000000"/>
                </a:solidFill>
              </a:rPr>
              <a:t> f</a:t>
            </a:r>
            <a:r>
              <a:rPr lang="en-US" altLang="en-US" sz="2400" i="1" baseline="-25000">
                <a:solidFill>
                  <a:srgbClr val="000000"/>
                </a:solidFill>
              </a:rPr>
              <a:t>110</a:t>
            </a:r>
            <a:r>
              <a:rPr lang="en-US" altLang="en-US" i="1">
                <a:solidFill>
                  <a:srgbClr val="000000"/>
                </a:solidFill>
              </a:rPr>
              <a:t>=</a:t>
            </a:r>
            <a:r>
              <a:rPr lang="en-US" altLang="en-US">
                <a:solidFill>
                  <a:srgbClr val="000000"/>
                </a:solidFill>
              </a:rPr>
              <a:t>1.5GHz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i="1">
                <a:solidFill>
                  <a:srgbClr val="000000"/>
                </a:solidFill>
              </a:rPr>
              <a:t>Q</a:t>
            </a:r>
            <a:r>
              <a:rPr lang="en-US" altLang="en-US" sz="2400" i="1" baseline="-25000">
                <a:solidFill>
                  <a:srgbClr val="000000"/>
                </a:solidFill>
              </a:rPr>
              <a:t>load </a:t>
            </a:r>
            <a:r>
              <a:rPr lang="en-US" altLang="en-US" i="1">
                <a:solidFill>
                  <a:srgbClr val="000000"/>
                </a:solidFill>
                <a:sym typeface="Symbol" panose="05050102010706020507" pitchFamily="18" charset="2"/>
              </a:rPr>
              <a:t> 600</a:t>
            </a:r>
            <a:endParaRPr lang="en-US" altLang="en-US">
              <a:solidFill>
                <a:srgbClr val="000000"/>
              </a:solidFill>
              <a:sym typeface="Symbol" panose="05050102010706020507" pitchFamily="18" charset="2"/>
            </a:endParaRPr>
          </a:p>
          <a:p>
            <a:pPr eaLnBrk="1" fontAlgn="base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With comparable BPM</a:t>
            </a:r>
          </a:p>
          <a:p>
            <a:pPr eaLnBrk="1" fontAlgn="base" hangingPunct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b="1">
                <a:solidFill>
                  <a:srgbClr val="000000"/>
                </a:solidFill>
                <a:sym typeface="Symbol" panose="05050102010706020507" pitchFamily="18" charset="2"/>
              </a:rPr>
              <a:t>0.1 μm resolution</a:t>
            </a:r>
          </a:p>
          <a:p>
            <a:pPr eaLnBrk="1" fontAlgn="base" hangingPunct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b="1">
                <a:solidFill>
                  <a:srgbClr val="000000"/>
                </a:solidFill>
                <a:sym typeface="Symbol" panose="05050102010706020507" pitchFamily="18" charset="2"/>
              </a:rPr>
              <a:t>   </a:t>
            </a:r>
            <a:r>
              <a:rPr lang="de-DE" altLang="en-US" b="1">
                <a:solidFill>
                  <a:srgbClr val="000000"/>
                </a:solidFill>
                <a:sym typeface="Symbol" panose="05050102010706020507" pitchFamily="18" charset="2"/>
              </a:rPr>
              <a:t> within 1 </a:t>
            </a:r>
            <a:r>
              <a:rPr lang="el-GR" altLang="en-US" b="1">
                <a:solidFill>
                  <a:srgbClr val="000000"/>
                </a:solidFill>
                <a:sym typeface="Symbol" panose="05050102010706020507" pitchFamily="18" charset="2"/>
              </a:rPr>
              <a:t>μ</a:t>
            </a:r>
            <a:r>
              <a:rPr lang="de-DE" altLang="en-US" b="1">
                <a:solidFill>
                  <a:srgbClr val="000000"/>
                </a:solidFill>
                <a:sym typeface="Symbol" panose="05050102010706020507" pitchFamily="18" charset="2"/>
              </a:rPr>
              <a:t>s</a:t>
            </a:r>
            <a:endParaRPr lang="en-US" altLang="en-US" b="1">
              <a:solidFill>
                <a:srgbClr val="000000"/>
              </a:solidFill>
              <a:sym typeface="Symbol" panose="05050102010706020507" pitchFamily="18" charset="2"/>
            </a:endParaRPr>
          </a:p>
        </p:txBody>
      </p:sp>
      <p:sp>
        <p:nvSpPr>
          <p:cNvPr id="860167" name="Text Box 7"/>
          <p:cNvSpPr txBox="1">
            <a:spLocks noChangeArrowheads="1"/>
          </p:cNvSpPr>
          <p:nvPr/>
        </p:nvSpPr>
        <p:spPr bwMode="auto">
          <a:xfrm>
            <a:off x="1631950" y="1082675"/>
            <a:ext cx="8509000" cy="186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Basic consideration for detection of Eigen-frequency amplitudes: </a:t>
            </a:r>
          </a:p>
          <a:p>
            <a:pPr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Dipole mode </a:t>
            </a:r>
            <a:r>
              <a:rPr lang="en-US" altLang="en-US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f</a:t>
            </a:r>
            <a:r>
              <a:rPr lang="en-US" altLang="en-US" sz="2400" i="1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110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separated from  monopole mode 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    but to finite quality factor </a:t>
            </a:r>
            <a:r>
              <a:rPr lang="en-US" altLang="en-US" sz="2000" b="1" i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Q </a:t>
            </a:r>
            <a:r>
              <a:rPr lang="en-US" altLang="en-US" sz="2000" b="1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 </a:t>
            </a:r>
            <a:r>
              <a:rPr lang="en-US" altLang="en-US" sz="20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Δf=f/Q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Frequency  </a:t>
            </a:r>
            <a:r>
              <a:rPr lang="en-US" altLang="en-US" i="1">
                <a:solidFill>
                  <a:srgbClr val="000000"/>
                </a:solidFill>
                <a:sym typeface="Symbol" panose="05050102010706020507" pitchFamily="18" charset="2"/>
              </a:rPr>
              <a:t>f</a:t>
            </a:r>
            <a:r>
              <a:rPr lang="en-US" altLang="en-US" sz="2200" i="1" baseline="-25000">
                <a:solidFill>
                  <a:srgbClr val="000000"/>
                </a:solidFill>
                <a:sym typeface="Symbol" panose="05050102010706020507" pitchFamily="18" charset="2"/>
              </a:rPr>
              <a:t>110</a:t>
            </a:r>
            <a:r>
              <a:rPr lang="en-US" altLang="en-US" i="1">
                <a:solidFill>
                  <a:srgbClr val="000000"/>
                </a:solidFill>
                <a:sym typeface="Symbol" panose="05050102010706020507" pitchFamily="18" charset="2"/>
              </a:rPr>
              <a:t> 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 1…10 GHz</a:t>
            </a:r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Waveguide house the antennas </a:t>
            </a:r>
          </a:p>
          <a:p>
            <a:pPr lvl="1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(task: suppression of TM</a:t>
            </a:r>
            <a:r>
              <a:rPr lang="en-US" altLang="en-US" sz="2400" baseline="-25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010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mode signal)</a:t>
            </a:r>
          </a:p>
        </p:txBody>
      </p:sp>
      <p:grpSp>
        <p:nvGrpSpPr>
          <p:cNvPr id="34825" name="Group 8"/>
          <p:cNvGrpSpPr>
            <a:grpSpLocks/>
          </p:cNvGrpSpPr>
          <p:nvPr/>
        </p:nvGrpSpPr>
        <p:grpSpPr bwMode="auto">
          <a:xfrm>
            <a:off x="3575051" y="2781301"/>
            <a:ext cx="4321175" cy="3719513"/>
            <a:chOff x="2018" y="981"/>
            <a:chExt cx="2767" cy="2343"/>
          </a:xfrm>
        </p:grpSpPr>
        <p:sp>
          <p:nvSpPr>
            <p:cNvPr id="34839" name="Text Box 9"/>
            <p:cNvSpPr txBox="1">
              <a:spLocks noChangeArrowheads="1"/>
            </p:cNvSpPr>
            <p:nvPr/>
          </p:nvSpPr>
          <p:spPr bwMode="auto">
            <a:xfrm>
              <a:off x="4105" y="1979"/>
              <a:ext cx="499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>
                  <a:solidFill>
                    <a:srgbClr val="000000"/>
                  </a:solidFill>
                </a:rPr>
                <a:t>Gap</a:t>
              </a:r>
            </a:p>
            <a:p>
              <a:pPr eaLnBrk="1" fontAlgn="base" hangingPunct="1">
                <a:lnSpc>
                  <a:spcPct val="30000"/>
                </a:lnSpc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1600">
                  <a:solidFill>
                    <a:srgbClr val="000000"/>
                  </a:solidFill>
                </a:rPr>
                <a:t>15 mm </a:t>
              </a:r>
            </a:p>
          </p:txBody>
        </p:sp>
        <p:pic>
          <p:nvPicPr>
            <p:cNvPr id="34840" name="Picture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0" y="1090"/>
              <a:ext cx="1834" cy="20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4841" name="Text Box 11"/>
            <p:cNvSpPr txBox="1">
              <a:spLocks noChangeArrowheads="1"/>
            </p:cNvSpPr>
            <p:nvPr/>
          </p:nvSpPr>
          <p:spPr bwMode="auto">
            <a:xfrm>
              <a:off x="3515" y="3022"/>
              <a:ext cx="998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1600">
                  <a:solidFill>
                    <a:srgbClr val="000000"/>
                  </a:solidFill>
                </a:rPr>
                <a:t>Antenna for</a:t>
              </a:r>
            </a:p>
            <a:p>
              <a:pPr eaLnBrk="1" fontAlgn="base" hangingPunct="1">
                <a:lnSpc>
                  <a:spcPct val="0"/>
                </a:lnSpc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1600">
                  <a:solidFill>
                    <a:srgbClr val="000000"/>
                  </a:solidFill>
                </a:rPr>
                <a:t> monopole mode</a:t>
              </a:r>
              <a:r>
                <a:rPr lang="en-US" altLang="en-US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4842" name="Rectangle 12"/>
            <p:cNvSpPr>
              <a:spLocks noChangeArrowheads="1"/>
            </p:cNvSpPr>
            <p:nvPr/>
          </p:nvSpPr>
          <p:spPr bwMode="auto">
            <a:xfrm>
              <a:off x="2274" y="2178"/>
              <a:ext cx="136" cy="9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34843" name="Rectangle 13"/>
            <p:cNvSpPr>
              <a:spLocks noChangeArrowheads="1"/>
            </p:cNvSpPr>
            <p:nvPr/>
          </p:nvSpPr>
          <p:spPr bwMode="auto">
            <a:xfrm>
              <a:off x="2365" y="2360"/>
              <a:ext cx="181" cy="8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34844" name="Rectangle 14"/>
            <p:cNvSpPr>
              <a:spLocks noChangeArrowheads="1"/>
            </p:cNvSpPr>
            <p:nvPr/>
          </p:nvSpPr>
          <p:spPr bwMode="auto">
            <a:xfrm>
              <a:off x="2274" y="1090"/>
              <a:ext cx="409" cy="1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34845" name="Text Box 15"/>
            <p:cNvSpPr txBox="1">
              <a:spLocks noChangeArrowheads="1"/>
            </p:cNvSpPr>
            <p:nvPr/>
          </p:nvSpPr>
          <p:spPr bwMode="auto">
            <a:xfrm>
              <a:off x="2336" y="2960"/>
              <a:ext cx="816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1600">
                  <a:solidFill>
                    <a:srgbClr val="000000"/>
                  </a:solidFill>
                </a:rPr>
                <a:t>Antenna for</a:t>
              </a:r>
            </a:p>
            <a:p>
              <a:pPr eaLnBrk="1" fontAlgn="base" hangingPunct="1">
                <a:lnSpc>
                  <a:spcPct val="20000"/>
                </a:lnSpc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1600">
                  <a:solidFill>
                    <a:srgbClr val="000000"/>
                  </a:solidFill>
                </a:rPr>
                <a:t> dipole mode</a:t>
              </a:r>
              <a:r>
                <a:rPr lang="en-US" altLang="en-US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4846" name="Text Box 16"/>
            <p:cNvSpPr txBox="1">
              <a:spLocks noChangeArrowheads="1"/>
            </p:cNvSpPr>
            <p:nvPr/>
          </p:nvSpPr>
          <p:spPr bwMode="auto">
            <a:xfrm>
              <a:off x="2018" y="1342"/>
              <a:ext cx="99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lnSpc>
                  <a:spcPct val="80000"/>
                </a:lnSpc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1600">
                  <a:solidFill>
                    <a:srgbClr val="000000"/>
                  </a:solidFill>
                </a:rPr>
                <a:t>Waveguide input for dipole mode</a:t>
              </a:r>
              <a:r>
                <a:rPr lang="en-US" altLang="en-US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4847" name="Text Box 17"/>
            <p:cNvSpPr txBox="1">
              <a:spLocks noChangeArrowheads="1"/>
            </p:cNvSpPr>
            <p:nvPr/>
          </p:nvSpPr>
          <p:spPr bwMode="auto">
            <a:xfrm>
              <a:off x="3544" y="1317"/>
              <a:ext cx="115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b="1">
                  <a:solidFill>
                    <a:srgbClr val="000000"/>
                  </a:solidFill>
                </a:rPr>
                <a:t>Cavity Ø113mm </a:t>
              </a:r>
            </a:p>
          </p:txBody>
        </p:sp>
        <p:sp>
          <p:nvSpPr>
            <p:cNvPr id="34848" name="Text Box 18"/>
            <p:cNvSpPr txBox="1">
              <a:spLocks noChangeArrowheads="1"/>
            </p:cNvSpPr>
            <p:nvPr/>
          </p:nvSpPr>
          <p:spPr bwMode="auto">
            <a:xfrm>
              <a:off x="3606" y="981"/>
              <a:ext cx="816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1600">
                  <a:solidFill>
                    <a:srgbClr val="000000"/>
                  </a:solidFill>
                </a:rPr>
                <a:t>Antenna for</a:t>
              </a:r>
            </a:p>
            <a:p>
              <a:pPr eaLnBrk="1" fontAlgn="base" hangingPunct="1">
                <a:lnSpc>
                  <a:spcPct val="20000"/>
                </a:lnSpc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1600">
                  <a:solidFill>
                    <a:srgbClr val="000000"/>
                  </a:solidFill>
                </a:rPr>
                <a:t> dipole mode</a:t>
              </a:r>
              <a:r>
                <a:rPr lang="en-US" altLang="en-US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4849" name="Line 19"/>
            <p:cNvSpPr>
              <a:spLocks noChangeShapeType="1"/>
            </p:cNvSpPr>
            <p:nvPr/>
          </p:nvSpPr>
          <p:spPr bwMode="auto">
            <a:xfrm flipH="1">
              <a:off x="3288" y="1162"/>
              <a:ext cx="363" cy="27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34850" name="Text Box 20"/>
            <p:cNvSpPr txBox="1">
              <a:spLocks noChangeArrowheads="1"/>
            </p:cNvSpPr>
            <p:nvPr/>
          </p:nvSpPr>
          <p:spPr bwMode="auto">
            <a:xfrm>
              <a:off x="3969" y="2387"/>
              <a:ext cx="81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1600">
                  <a:solidFill>
                    <a:srgbClr val="000000"/>
                  </a:solidFill>
                </a:rPr>
                <a:t>Beam pipe</a:t>
              </a:r>
            </a:p>
            <a:p>
              <a:pPr eaLnBrk="1" fontAlgn="base" hangingPunct="1">
                <a:lnSpc>
                  <a:spcPct val="50000"/>
                </a:lnSpc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1600">
                  <a:solidFill>
                    <a:srgbClr val="000000"/>
                  </a:solidFill>
                </a:rPr>
                <a:t>Ø39mm</a:t>
              </a:r>
            </a:p>
          </p:txBody>
        </p:sp>
        <p:sp>
          <p:nvSpPr>
            <p:cNvPr id="34851" name="Line 21"/>
            <p:cNvSpPr>
              <a:spLocks noChangeShapeType="1"/>
            </p:cNvSpPr>
            <p:nvPr/>
          </p:nvSpPr>
          <p:spPr bwMode="auto">
            <a:xfrm flipH="1">
              <a:off x="3696" y="2115"/>
              <a:ext cx="454" cy="9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</p:grpSp>
      <p:sp>
        <p:nvSpPr>
          <p:cNvPr id="34826" name="Rectangle 22"/>
          <p:cNvSpPr>
            <a:spLocks noChangeArrowheads="1"/>
          </p:cNvSpPr>
          <p:nvPr/>
        </p:nvSpPr>
        <p:spPr bwMode="auto">
          <a:xfrm>
            <a:off x="8543926" y="2420938"/>
            <a:ext cx="288925" cy="1444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4827" name="Rectangle 23"/>
          <p:cNvSpPr>
            <a:spLocks noChangeArrowheads="1"/>
          </p:cNvSpPr>
          <p:nvPr/>
        </p:nvSpPr>
        <p:spPr bwMode="auto">
          <a:xfrm>
            <a:off x="9264651" y="2420938"/>
            <a:ext cx="288925" cy="1444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4828" name="Rectangle 24"/>
          <p:cNvSpPr>
            <a:spLocks noChangeArrowheads="1"/>
          </p:cNvSpPr>
          <p:nvPr/>
        </p:nvSpPr>
        <p:spPr bwMode="auto">
          <a:xfrm>
            <a:off x="9767889" y="2420938"/>
            <a:ext cx="649287" cy="1444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grpSp>
        <p:nvGrpSpPr>
          <p:cNvPr id="860185" name="Group 25"/>
          <p:cNvGrpSpPr>
            <a:grpSpLocks/>
          </p:cNvGrpSpPr>
          <p:nvPr/>
        </p:nvGrpSpPr>
        <p:grpSpPr bwMode="auto">
          <a:xfrm>
            <a:off x="7391400" y="981075"/>
            <a:ext cx="3276600" cy="2065338"/>
            <a:chOff x="3651" y="572"/>
            <a:chExt cx="2223" cy="1088"/>
          </a:xfrm>
        </p:grpSpPr>
        <p:pic>
          <p:nvPicPr>
            <p:cNvPr id="34830" name="Picture 2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572"/>
              <a:ext cx="2223" cy="1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4831" name="Rectangle 27"/>
            <p:cNvSpPr>
              <a:spLocks noChangeArrowheads="1"/>
            </p:cNvSpPr>
            <p:nvPr/>
          </p:nvSpPr>
          <p:spPr bwMode="auto">
            <a:xfrm>
              <a:off x="4422" y="1525"/>
              <a:ext cx="182" cy="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34832" name="Rectangle 28"/>
            <p:cNvSpPr>
              <a:spLocks noChangeArrowheads="1"/>
            </p:cNvSpPr>
            <p:nvPr/>
          </p:nvSpPr>
          <p:spPr bwMode="auto">
            <a:xfrm>
              <a:off x="4876" y="1525"/>
              <a:ext cx="182" cy="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34833" name="Rectangle 29"/>
            <p:cNvSpPr>
              <a:spLocks noChangeArrowheads="1"/>
            </p:cNvSpPr>
            <p:nvPr/>
          </p:nvSpPr>
          <p:spPr bwMode="auto">
            <a:xfrm>
              <a:off x="5193" y="1525"/>
              <a:ext cx="409" cy="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34834" name="Text Box 30"/>
            <p:cNvSpPr txBox="1">
              <a:spLocks noChangeArrowheads="1"/>
            </p:cNvSpPr>
            <p:nvPr/>
          </p:nvSpPr>
          <p:spPr bwMode="auto">
            <a:xfrm>
              <a:off x="4332" y="1449"/>
              <a:ext cx="363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1600" b="1" i="1">
                  <a:solidFill>
                    <a:srgbClr val="333399"/>
                  </a:solidFill>
                </a:rPr>
                <a:t>f</a:t>
              </a:r>
              <a:r>
                <a:rPr lang="en-US" altLang="en-US" sz="2000" b="1" i="1" baseline="-25000">
                  <a:solidFill>
                    <a:srgbClr val="333399"/>
                  </a:solidFill>
                </a:rPr>
                <a:t>010</a:t>
              </a:r>
            </a:p>
          </p:txBody>
        </p:sp>
        <p:sp>
          <p:nvSpPr>
            <p:cNvPr id="34835" name="Rectangle 31"/>
            <p:cNvSpPr>
              <a:spLocks noChangeArrowheads="1"/>
            </p:cNvSpPr>
            <p:nvPr/>
          </p:nvSpPr>
          <p:spPr bwMode="auto">
            <a:xfrm>
              <a:off x="3923" y="754"/>
              <a:ext cx="136" cy="2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 altLang="en-US">
                <a:solidFill>
                  <a:srgbClr val="000000"/>
                </a:solidFill>
              </a:endParaRPr>
            </a:p>
          </p:txBody>
        </p:sp>
        <p:sp>
          <p:nvSpPr>
            <p:cNvPr id="34836" name="Text Box 32"/>
            <p:cNvSpPr txBox="1">
              <a:spLocks noChangeArrowheads="1"/>
            </p:cNvSpPr>
            <p:nvPr/>
          </p:nvSpPr>
          <p:spPr bwMode="auto">
            <a:xfrm>
              <a:off x="4830" y="1449"/>
              <a:ext cx="363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1600" b="1" i="1">
                  <a:solidFill>
                    <a:srgbClr val="3399FF"/>
                  </a:solidFill>
                </a:rPr>
                <a:t>f</a:t>
              </a:r>
              <a:r>
                <a:rPr lang="en-US" altLang="en-US" sz="2000" b="1" i="1" baseline="-25000">
                  <a:solidFill>
                    <a:srgbClr val="3399FF"/>
                  </a:solidFill>
                </a:rPr>
                <a:t>110</a:t>
              </a:r>
            </a:p>
          </p:txBody>
        </p:sp>
        <p:sp>
          <p:nvSpPr>
            <p:cNvPr id="34837" name="Text Box 33"/>
            <p:cNvSpPr txBox="1">
              <a:spLocks noChangeArrowheads="1"/>
            </p:cNvSpPr>
            <p:nvPr/>
          </p:nvSpPr>
          <p:spPr bwMode="auto">
            <a:xfrm>
              <a:off x="5216" y="1480"/>
              <a:ext cx="612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1400">
                  <a:solidFill>
                    <a:srgbClr val="000000"/>
                  </a:solidFill>
                </a:rPr>
                <a:t>frequency</a:t>
              </a:r>
            </a:p>
          </p:txBody>
        </p:sp>
        <p:sp>
          <p:nvSpPr>
            <p:cNvPr id="34838" name="Text Box 34"/>
            <p:cNvSpPr txBox="1">
              <a:spLocks noChangeArrowheads="1"/>
            </p:cNvSpPr>
            <p:nvPr/>
          </p:nvSpPr>
          <p:spPr bwMode="auto">
            <a:xfrm rot="-5400000">
              <a:off x="3826" y="718"/>
              <a:ext cx="402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r>
                <a:rPr lang="en-US" altLang="en-US" sz="1400">
                  <a:solidFill>
                    <a:srgbClr val="000000"/>
                  </a:solidFill>
                </a:rPr>
                <a:t>Ampl.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7133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5CADD8C-51E3-4177-9844-D27C78DC54FE}" type="slidenum">
              <a:rPr lang="en-US" altLang="en-US">
                <a:solidFill>
                  <a:srgbClr val="000000"/>
                </a:solidFill>
              </a:rPr>
              <a:pPr/>
              <a:t>32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5843" name="Content Placeholder 13"/>
          <p:cNvSpPr>
            <a:spLocks noGrp="1"/>
          </p:cNvSpPr>
          <p:nvPr>
            <p:ph idx="4294967295"/>
          </p:nvPr>
        </p:nvSpPr>
        <p:spPr bwMode="auto">
          <a:xfrm>
            <a:off x="1709739" y="979489"/>
            <a:ext cx="8772525" cy="404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1800"/>
              </a:spcBef>
              <a:buNone/>
            </a:pPr>
            <a:r>
              <a:rPr lang="en-US" altLang="en-US" sz="1800">
                <a:solidFill>
                  <a:schemeClr val="accent2"/>
                </a:solidFill>
              </a:rPr>
              <a:t>Suppression of mono-pole mode: waveguide that couple only to dipole-mode</a:t>
            </a:r>
          </a:p>
          <a:p>
            <a:pPr eaLnBrk="1" hangingPunct="1">
              <a:lnSpc>
                <a:spcPct val="60000"/>
              </a:lnSpc>
              <a:spcBef>
                <a:spcPts val="1800"/>
              </a:spcBef>
              <a:buNone/>
            </a:pPr>
            <a:r>
              <a:rPr lang="en-US" altLang="en-US" sz="1800">
                <a:solidFill>
                  <a:schemeClr val="accent2"/>
                </a:solidFill>
              </a:rPr>
              <a:t>due to </a:t>
            </a:r>
            <a:r>
              <a:rPr lang="en-US" altLang="en-US" sz="1800" b="1" i="1">
                <a:solidFill>
                  <a:schemeClr val="accent2"/>
                </a:solidFill>
              </a:rPr>
              <a:t>f</a:t>
            </a:r>
            <a:r>
              <a:rPr lang="en-US" altLang="en-US" sz="2200" b="1" i="1" baseline="-25000">
                <a:solidFill>
                  <a:schemeClr val="accent2"/>
                </a:solidFill>
              </a:rPr>
              <a:t>mono </a:t>
            </a:r>
            <a:r>
              <a:rPr lang="en-US" altLang="en-US" sz="1800" b="1" i="1">
                <a:solidFill>
                  <a:schemeClr val="accent2"/>
                </a:solidFill>
              </a:rPr>
              <a:t>&lt; f</a:t>
            </a:r>
            <a:r>
              <a:rPr lang="en-US" altLang="en-US" sz="2200" b="1" i="1" baseline="-25000">
                <a:solidFill>
                  <a:schemeClr val="accent2"/>
                </a:solidFill>
              </a:rPr>
              <a:t>cut</a:t>
            </a:r>
            <a:r>
              <a:rPr lang="en-US" altLang="en-US" sz="1800" b="1" i="1">
                <a:solidFill>
                  <a:schemeClr val="accent2"/>
                </a:solidFill>
              </a:rPr>
              <a:t> &lt; f</a:t>
            </a:r>
            <a:r>
              <a:rPr lang="en-US" altLang="en-US" sz="1800" b="1" i="1" baseline="-25000">
                <a:solidFill>
                  <a:schemeClr val="accent2"/>
                </a:solidFill>
              </a:rPr>
              <a:t>dipole</a:t>
            </a:r>
          </a:p>
        </p:txBody>
      </p:sp>
      <p:grpSp>
        <p:nvGrpSpPr>
          <p:cNvPr id="35844" name="Group 16"/>
          <p:cNvGrpSpPr>
            <a:grpSpLocks/>
          </p:cNvGrpSpPr>
          <p:nvPr/>
        </p:nvGrpSpPr>
        <p:grpSpPr bwMode="auto">
          <a:xfrm>
            <a:off x="1971675" y="2133600"/>
            <a:ext cx="8153400" cy="2497138"/>
            <a:chOff x="-42868" y="3838092"/>
            <a:chExt cx="9186868" cy="2813050"/>
          </a:xfrm>
        </p:grpSpPr>
        <p:grpSp>
          <p:nvGrpSpPr>
            <p:cNvPr id="35855" name="Group 8"/>
            <p:cNvGrpSpPr>
              <a:grpSpLocks/>
            </p:cNvGrpSpPr>
            <p:nvPr/>
          </p:nvGrpSpPr>
          <p:grpSpPr bwMode="auto">
            <a:xfrm>
              <a:off x="-5305" y="3838092"/>
              <a:ext cx="5051425" cy="2813050"/>
              <a:chOff x="83" y="1491"/>
              <a:chExt cx="2854" cy="1591"/>
            </a:xfrm>
          </p:grpSpPr>
          <p:pic>
            <p:nvPicPr>
              <p:cNvPr id="35860" name="Picture 5" descr="resonator_movie_v5_waveguide_04"/>
              <p:cNvPicPr>
                <a:picLocks noChangeAspect="1" noChangeArrowheads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" y="1563"/>
                <a:ext cx="2809" cy="1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61" name="Rectangle 7"/>
              <p:cNvSpPr>
                <a:spLocks noChangeArrowheads="1"/>
              </p:cNvSpPr>
              <p:nvPr/>
            </p:nvSpPr>
            <p:spPr bwMode="auto">
              <a:xfrm>
                <a:off x="2519" y="1491"/>
                <a:ext cx="418" cy="9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buFont typeface="Wingdings" panose="05000000000000000000" pitchFamily="2" charset="2"/>
                  <a:defRPr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  <p:pic>
          <p:nvPicPr>
            <p:cNvPr id="35856" name="Picture 6" descr="resonator_movie_v5_waveguide_03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6560" y="3966788"/>
              <a:ext cx="4967440" cy="2682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7" name="Rectangle 9"/>
            <p:cNvSpPr>
              <a:spLocks noChangeArrowheads="1"/>
            </p:cNvSpPr>
            <p:nvPr/>
          </p:nvSpPr>
          <p:spPr bwMode="auto">
            <a:xfrm>
              <a:off x="8388864" y="3983058"/>
              <a:ext cx="749831" cy="15777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858" name="Text Box 11"/>
            <p:cNvSpPr txBox="1">
              <a:spLocks noChangeArrowheads="1"/>
            </p:cNvSpPr>
            <p:nvPr/>
          </p:nvSpPr>
          <p:spPr bwMode="auto">
            <a:xfrm>
              <a:off x="-42868" y="3990100"/>
              <a:ext cx="2053451" cy="413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FFFFFF"/>
                  </a:solidFill>
                  <a:latin typeface="Arial" panose="020B0604020202020204" pitchFamily="34" charset="0"/>
                </a:rPr>
                <a:t>Monopole Mode</a:t>
              </a:r>
            </a:p>
          </p:txBody>
        </p:sp>
        <p:sp>
          <p:nvSpPr>
            <p:cNvPr id="35859" name="Text Box 12"/>
            <p:cNvSpPr txBox="1">
              <a:spLocks noChangeArrowheads="1"/>
            </p:cNvSpPr>
            <p:nvPr/>
          </p:nvSpPr>
          <p:spPr bwMode="auto">
            <a:xfrm>
              <a:off x="7319505" y="4047327"/>
              <a:ext cx="1652778" cy="413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FFFFFF"/>
                  </a:solidFill>
                  <a:latin typeface="Arial" panose="020B0604020202020204" pitchFamily="34" charset="0"/>
                </a:rPr>
                <a:t>Dipole Mode</a:t>
              </a:r>
            </a:p>
          </p:txBody>
        </p:sp>
      </p:grpSp>
      <p:sp>
        <p:nvSpPr>
          <p:cNvPr id="35845" name="TextBox 19"/>
          <p:cNvSpPr txBox="1">
            <a:spLocks noChangeArrowheads="1"/>
          </p:cNvSpPr>
          <p:nvPr/>
        </p:nvSpPr>
        <p:spPr bwMode="auto">
          <a:xfrm>
            <a:off x="8229600" y="3529013"/>
            <a:ext cx="20589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FFFFFF"/>
                </a:solidFill>
                <a:latin typeface="Arial" panose="020B0604020202020204" pitchFamily="34" charset="0"/>
              </a:rPr>
              <a:t>Courtesy of D. Lipka,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FFFFFF"/>
                </a:solidFill>
                <a:latin typeface="Arial" panose="020B0604020202020204" pitchFamily="34" charset="0"/>
              </a:rPr>
              <a:t>DESY, Hamburg</a:t>
            </a:r>
          </a:p>
        </p:txBody>
      </p:sp>
      <p:sp>
        <p:nvSpPr>
          <p:cNvPr id="919572" name="Text Box 20"/>
          <p:cNvSpPr txBox="1">
            <a:spLocks noChangeArrowheads="1"/>
          </p:cNvSpPr>
          <p:nvPr/>
        </p:nvSpPr>
        <p:spPr bwMode="auto">
          <a:xfrm>
            <a:off x="1774825" y="4941889"/>
            <a:ext cx="8713788" cy="146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333399"/>
                </a:solidFill>
              </a:rPr>
              <a:t>Prototype BPM for ILC Final Focus:</a:t>
            </a:r>
          </a:p>
          <a:p>
            <a:pPr eaLnBrk="1" fontAlgn="base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</a:rPr>
              <a:t>Required resolution of 5 nm (yes nano!) in a 6×12 mm diameter beam pipe</a:t>
            </a:r>
          </a:p>
          <a:p>
            <a:pPr eaLnBrk="1" fontAlgn="base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</a:rPr>
              <a:t>Achieved world record resolution of 8.7 nm </a:t>
            </a:r>
            <a:r>
              <a:rPr lang="en-US" altLang="en-US">
                <a:solidFill>
                  <a:srgbClr val="000000"/>
                </a:solidFill>
                <a:sym typeface="Symbol" panose="05050102010706020507" pitchFamily="18" charset="2"/>
              </a:rPr>
              <a:t>0.28(stat) 0.35(sys) nm </a:t>
            </a:r>
          </a:p>
          <a:p>
            <a:pPr eaLnBrk="1" fontAlgn="base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    at ATF2 (KEK, Japan).</a:t>
            </a:r>
          </a:p>
        </p:txBody>
      </p:sp>
      <p:sp>
        <p:nvSpPr>
          <p:cNvPr id="35847" name="TextBox 40"/>
          <p:cNvSpPr txBox="1">
            <a:spLocks noChangeArrowheads="1"/>
          </p:cNvSpPr>
          <p:nvPr/>
        </p:nvSpPr>
        <p:spPr bwMode="auto">
          <a:xfrm>
            <a:off x="8688388" y="3548063"/>
            <a:ext cx="2044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Courtesy of D. Lipka,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DESY, Hamburg</a:t>
            </a:r>
          </a:p>
        </p:txBody>
      </p:sp>
      <p:sp>
        <p:nvSpPr>
          <p:cNvPr id="35848" name="Text Box 22"/>
          <p:cNvSpPr txBox="1">
            <a:spLocks noChangeArrowheads="1"/>
          </p:cNvSpPr>
          <p:nvPr/>
        </p:nvSpPr>
        <p:spPr bwMode="auto">
          <a:xfrm>
            <a:off x="1847851" y="2492376"/>
            <a:ext cx="1584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wave guide</a:t>
            </a:r>
          </a:p>
        </p:txBody>
      </p:sp>
      <p:sp>
        <p:nvSpPr>
          <p:cNvPr id="35849" name="Text Box 23"/>
          <p:cNvSpPr txBox="1">
            <a:spLocks noChangeArrowheads="1"/>
          </p:cNvSpPr>
          <p:nvPr/>
        </p:nvSpPr>
        <p:spPr bwMode="auto">
          <a:xfrm>
            <a:off x="2998788" y="1982788"/>
            <a:ext cx="2089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Mono-pole mode</a:t>
            </a:r>
          </a:p>
        </p:txBody>
      </p:sp>
      <p:sp>
        <p:nvSpPr>
          <p:cNvPr id="35850" name="Text Box 25"/>
          <p:cNvSpPr txBox="1">
            <a:spLocks noChangeArrowheads="1"/>
          </p:cNvSpPr>
          <p:nvPr/>
        </p:nvSpPr>
        <p:spPr bwMode="auto">
          <a:xfrm>
            <a:off x="6743700" y="1989138"/>
            <a:ext cx="2089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</a:rPr>
              <a:t>Dipole-pole mode</a:t>
            </a:r>
          </a:p>
        </p:txBody>
      </p:sp>
      <p:sp>
        <p:nvSpPr>
          <p:cNvPr id="35851" name="TextBox 20"/>
          <p:cNvSpPr txBox="1">
            <a:spLocks noChangeArrowheads="1"/>
          </p:cNvSpPr>
          <p:nvPr/>
        </p:nvSpPr>
        <p:spPr bwMode="auto">
          <a:xfrm>
            <a:off x="2106614" y="1"/>
            <a:ext cx="20589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FFFFFF"/>
                </a:solidFill>
                <a:latin typeface="Arial" panose="020B0604020202020204" pitchFamily="34" charset="0"/>
              </a:rPr>
              <a:t>Courtesy of D. Lipka &amp; Y. Honda</a:t>
            </a:r>
          </a:p>
        </p:txBody>
      </p:sp>
      <p:pic>
        <p:nvPicPr>
          <p:cNvPr id="919584" name="Picture 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1700213"/>
            <a:ext cx="4319587" cy="290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9585" name="Text Box 33"/>
          <p:cNvSpPr txBox="1">
            <a:spLocks noChangeArrowheads="1"/>
          </p:cNvSpPr>
          <p:nvPr/>
        </p:nvSpPr>
        <p:spPr bwMode="auto">
          <a:xfrm>
            <a:off x="1703388" y="4581525"/>
            <a:ext cx="3816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1400">
                <a:solidFill>
                  <a:srgbClr val="000000"/>
                </a:solidFill>
              </a:rPr>
              <a:t>Courtesy of D. Lipka and Y. Honda</a:t>
            </a:r>
          </a:p>
        </p:txBody>
      </p:sp>
      <p:sp>
        <p:nvSpPr>
          <p:cNvPr id="35854" name="Text Box 34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Cavity BPM: Suppression of monopole Mode</a:t>
            </a:r>
          </a:p>
        </p:txBody>
      </p:sp>
    </p:spTree>
    <p:extLst>
      <p:ext uri="{BB962C8B-B14F-4D97-AF65-F5344CB8AC3E}">
        <p14:creationId xmlns:p14="http://schemas.microsoft.com/office/powerpoint/2010/main" val="428561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957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DB8F37F-F7E4-49AA-9AA9-12ED6D63AC7C}" type="slidenum">
              <a:rPr lang="en-US" altLang="en-US">
                <a:solidFill>
                  <a:srgbClr val="000000"/>
                </a:solidFill>
              </a:rPr>
              <a:pPr/>
              <a:t>33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Comparison of BPM Types (simplified)</a:t>
            </a:r>
          </a:p>
        </p:txBody>
      </p:sp>
      <p:sp>
        <p:nvSpPr>
          <p:cNvPr id="36868" name="Text Box 3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911364" name="Text Box 4"/>
          <p:cNvSpPr txBox="1">
            <a:spLocks noChangeArrowheads="1"/>
          </p:cNvSpPr>
          <p:nvPr/>
        </p:nvSpPr>
        <p:spPr bwMode="auto">
          <a:xfrm>
            <a:off x="1703388" y="5765800"/>
            <a:ext cx="8202612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b="1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Remark:</a:t>
            </a:r>
            <a:r>
              <a:rPr lang="en-US" altLang="en-US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Other types are also some time used, e.g. wall current, inductive antenna, </a:t>
            </a:r>
          </a:p>
          <a:p>
            <a:pPr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BPMs with external resonator, slotted wave</a:t>
            </a:r>
            <a:r>
              <a:rPr lang="de-DE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guides for stochastic cooling etc.  </a:t>
            </a:r>
          </a:p>
        </p:txBody>
      </p:sp>
      <p:graphicFrame>
        <p:nvGraphicFramePr>
          <p:cNvPr id="911409" name="Group 49"/>
          <p:cNvGraphicFramePr>
            <a:graphicFrameLocks noGrp="1"/>
          </p:cNvGraphicFramePr>
          <p:nvPr/>
        </p:nvGraphicFramePr>
        <p:xfrm>
          <a:off x="1716089" y="1196975"/>
          <a:ext cx="8707437" cy="4459289"/>
        </p:xfrm>
        <a:graphic>
          <a:graphicData uri="http://schemas.openxmlformats.org/drawingml/2006/table">
            <a:tbl>
              <a:tblPr/>
              <a:tblGrid>
                <a:gridCol w="1276350"/>
                <a:gridCol w="1304925"/>
                <a:gridCol w="1684337"/>
                <a:gridCol w="1733550"/>
                <a:gridCol w="2708275"/>
              </a:tblGrid>
              <a:tr h="4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Type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7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Usage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7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Precaution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7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Advantage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7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Disadvantage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7D"/>
                    </a:solidFill>
                  </a:tcPr>
                </a:tc>
              </a:tr>
              <a:tr h="135335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Shoe-box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p-Synch.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Long bunches </a:t>
                      </a:r>
                      <a:r>
                        <a:rPr kumimoji="0" lang="en-US" alt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f</a:t>
                      </a:r>
                      <a:r>
                        <a:rPr kumimoji="0" lang="en-US" altLang="en-US" sz="24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rf </a:t>
                      </a:r>
                      <a:r>
                        <a:rPr kumimoji="0" lang="en-US" alt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&lt; 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10 MHz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Very linear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No x-y coupling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Sensitive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For broad beams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Complex mechanics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Capacitive coupling                        between plates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9692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Button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p-Linacs,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all e</a:t>
                      </a:r>
                      <a:r>
                        <a:rPr kumimoji="0" lang="en-US" alt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- 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acc.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f</a:t>
                      </a:r>
                      <a:r>
                        <a:rPr kumimoji="0" lang="en-US" altLang="en-US" sz="2400" b="1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rf </a:t>
                      </a:r>
                      <a:r>
                        <a:rPr kumimoji="0" lang="en-US" alt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&gt; 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10 MHz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Simple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mechanics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Non-linear, x-y coupling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Possible signal deformation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1024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Stipline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colliders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p-Linacs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all e</a:t>
                      </a:r>
                      <a:r>
                        <a:rPr kumimoji="0" lang="en-US" alt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-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 acc.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best for </a:t>
                      </a:r>
                      <a:r>
                        <a:rPr kumimoji="0" lang="el-GR" alt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β</a:t>
                      </a:r>
                      <a:r>
                        <a:rPr kumimoji="0" lang="el-GR" alt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sym typeface="Symbol" pitchFamily="18" charset="2"/>
                        </a:rPr>
                        <a:t>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sym typeface="Symbol" pitchFamily="18" charset="2"/>
                        </a:rPr>
                        <a:t>1,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sym typeface="Symbol" pitchFamily="18" charset="2"/>
                        </a:rPr>
                        <a:t>short bunches</a:t>
                      </a:r>
                      <a:endParaRPr kumimoji="0" lang="el-G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sym typeface="Symbol" pitchFamily="18" charset="2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Directivity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‘Clean’ signal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Large signal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Complex 50 </a:t>
                      </a:r>
                      <a:r>
                        <a:rPr kumimoji="0" lang="el-G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Ω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 matching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Complex mechanics</a:t>
                      </a:r>
                      <a:endParaRPr kumimoji="0" lang="el-G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949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Cavity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e</a:t>
                      </a:r>
                      <a:r>
                        <a:rPr kumimoji="0" lang="en-US" alt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- </a:t>
                      </a: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Linacs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(e.g. FEL)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Short bunches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Special appl.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Very sensitive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Very complex,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</a:rPr>
                        <a:t>high frequency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32230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6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8645"/>
            <a:ext cx="10515600" cy="4990959"/>
          </a:xfrm>
        </p:spPr>
        <p:txBody>
          <a:bodyPr/>
          <a:lstStyle/>
          <a:p>
            <a:r>
              <a:rPr lang="en-GB" dirty="0" smtClean="0"/>
              <a:t>Principle, </a:t>
            </a:r>
            <a:r>
              <a:rPr lang="en-GB" dirty="0" smtClean="0"/>
              <a:t>Applications</a:t>
            </a:r>
            <a:r>
              <a:rPr lang="en-GB" dirty="0" smtClean="0"/>
              <a:t> </a:t>
            </a:r>
            <a:r>
              <a:rPr lang="en-GB" dirty="0" smtClean="0"/>
              <a:t>of BPMs</a:t>
            </a:r>
          </a:p>
          <a:p>
            <a:r>
              <a:rPr lang="en-GB" dirty="0" smtClean="0"/>
              <a:t>Functional Specifications (FS)</a:t>
            </a:r>
          </a:p>
          <a:p>
            <a:r>
              <a:rPr lang="en-GB" dirty="0" smtClean="0"/>
              <a:t>Sensors + Sensor </a:t>
            </a:r>
            <a:r>
              <a:rPr lang="en-GB" dirty="0" smtClean="0"/>
              <a:t>Signals: capacitive sensors</a:t>
            </a:r>
            <a:endParaRPr lang="en-GB" dirty="0" smtClean="0"/>
          </a:p>
          <a:p>
            <a:r>
              <a:rPr lang="en-GB" dirty="0" smtClean="0">
                <a:solidFill>
                  <a:srgbClr val="00B050"/>
                </a:solidFill>
              </a:rPr>
              <a:t>Electronics</a:t>
            </a:r>
          </a:p>
          <a:p>
            <a:r>
              <a:rPr lang="en-GB" dirty="0" smtClean="0"/>
              <a:t>Synchronization, accelerator timing</a:t>
            </a:r>
          </a:p>
          <a:p>
            <a:r>
              <a:rPr lang="en-GB" dirty="0" smtClean="0"/>
              <a:t>From precision to </a:t>
            </a:r>
            <a:r>
              <a:rPr lang="en-GB" dirty="0" smtClean="0"/>
              <a:t>accuracy</a:t>
            </a:r>
          </a:p>
          <a:p>
            <a:r>
              <a:rPr lang="en-GB" dirty="0" smtClean="0"/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2844389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3046" y="164576"/>
            <a:ext cx="7527380" cy="629095"/>
          </a:xfrm>
        </p:spPr>
        <p:txBody>
          <a:bodyPr/>
          <a:lstStyle/>
          <a:p>
            <a:r>
              <a:rPr lang="en-US" dirty="0" smtClean="0"/>
              <a:t>The Ideal BPM Read-out Electronics!?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5500" y="5195631"/>
            <a:ext cx="7757810" cy="998529"/>
          </a:xfrm>
        </p:spPr>
        <p:txBody>
          <a:bodyPr/>
          <a:lstStyle/>
          <a:p>
            <a:r>
              <a:rPr lang="en-US" dirty="0" smtClean="0"/>
              <a:t>Time multiplexing of the BPM electrode signals:</a:t>
            </a:r>
          </a:p>
          <a:p>
            <a:pPr lvl="1"/>
            <a:r>
              <a:rPr lang="en-US" dirty="0" smtClean="0"/>
              <a:t>Interleaving BPM electrode signals by different cable delays</a:t>
            </a:r>
          </a:p>
          <a:p>
            <a:pPr lvl="1"/>
            <a:r>
              <a:rPr lang="en-US" dirty="0" smtClean="0"/>
              <a:t>Requires only a single</a:t>
            </a:r>
            <a:r>
              <a:rPr lang="en-US" dirty="0"/>
              <a:t> </a:t>
            </a:r>
            <a:r>
              <a:rPr lang="en-US" dirty="0" smtClean="0"/>
              <a:t>read-out channel!</a:t>
            </a:r>
            <a:endParaRPr lang="en-US" dirty="0"/>
          </a:p>
        </p:txBody>
      </p:sp>
      <p:pic>
        <p:nvPicPr>
          <p:cNvPr id="4" name="Picture 3" descr="SrtiplineBPM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0" r="11307" b="8322"/>
          <a:stretch/>
        </p:blipFill>
        <p:spPr>
          <a:xfrm>
            <a:off x="1794641" y="1777586"/>
            <a:ext cx="3906785" cy="300448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 flipH="1">
            <a:off x="2647180" y="2968140"/>
            <a:ext cx="2112274" cy="23043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1879080" y="3006545"/>
            <a:ext cx="813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</a:rPr>
              <a:t>Beam</a:t>
            </a:r>
          </a:p>
        </p:txBody>
      </p:sp>
      <p:sp>
        <p:nvSpPr>
          <p:cNvPr id="9" name="Rectangle 8"/>
          <p:cNvSpPr/>
          <p:nvPr/>
        </p:nvSpPr>
        <p:spPr bwMode="auto">
          <a:xfrm rot="4419108">
            <a:off x="3674734" y="3737998"/>
            <a:ext cx="316280" cy="20870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 rot="7074857">
            <a:off x="3686591" y="2511635"/>
            <a:ext cx="302289" cy="1946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cxnSp>
        <p:nvCxnSpPr>
          <p:cNvPr id="12" name="Straight Connector 11"/>
          <p:cNvCxnSpPr>
            <a:stCxn id="10" idx="1"/>
          </p:cNvCxnSpPr>
          <p:nvPr/>
        </p:nvCxnSpPr>
        <p:spPr bwMode="auto">
          <a:xfrm flipV="1">
            <a:off x="3908493" y="2238447"/>
            <a:ext cx="121266" cy="236948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endCxn id="9" idx="3"/>
          </p:cNvCxnSpPr>
          <p:nvPr/>
        </p:nvCxnSpPr>
        <p:spPr bwMode="auto">
          <a:xfrm flipH="1" flipV="1">
            <a:off x="3877386" y="3994097"/>
            <a:ext cx="75564" cy="279815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Rounded Rectangle 26"/>
          <p:cNvSpPr/>
          <p:nvPr/>
        </p:nvSpPr>
        <p:spPr bwMode="auto">
          <a:xfrm>
            <a:off x="6487679" y="1892800"/>
            <a:ext cx="3187616" cy="268835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4029759" y="2238445"/>
            <a:ext cx="192025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3952949" y="4273910"/>
            <a:ext cx="199706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>
            <a:off x="5950009" y="2238446"/>
            <a:ext cx="0" cy="652885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>
            <a:off x="5950009" y="3621026"/>
            <a:ext cx="0" cy="652885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5950009" y="2891330"/>
            <a:ext cx="53767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5950009" y="3621025"/>
            <a:ext cx="53767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>
            <a:off x="5950009" y="3121760"/>
            <a:ext cx="53767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>
            <a:off x="5950009" y="3352190"/>
            <a:ext cx="53767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6" name="Rectangle 45"/>
          <p:cNvSpPr/>
          <p:nvPr/>
        </p:nvSpPr>
        <p:spPr bwMode="auto">
          <a:xfrm>
            <a:off x="6641300" y="2123230"/>
            <a:ext cx="422455" cy="10753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</a:rPr>
              <a:t>ADC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6794920" y="2507280"/>
            <a:ext cx="422455" cy="10753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</a:rPr>
              <a:t>ADC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6948540" y="2891330"/>
            <a:ext cx="422455" cy="10753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</a:rPr>
              <a:t>ADC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7102160" y="3275380"/>
            <a:ext cx="422455" cy="10753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</a:rPr>
              <a:t>ADC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7601424" y="2852926"/>
            <a:ext cx="921720" cy="72969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</a:rPr>
              <a:t>FPGA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8599954" y="2852926"/>
            <a:ext cx="921720" cy="72969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</a:rPr>
              <a:t>Fiber</a:t>
            </a:r>
            <a:br>
              <a:rPr lang="en-US" sz="2000" b="1" dirty="0">
                <a:solidFill>
                  <a:srgbClr val="000000"/>
                </a:solidFill>
              </a:rPr>
            </a:br>
            <a:r>
              <a:rPr lang="en-US" sz="2000" b="1" dirty="0">
                <a:solidFill>
                  <a:srgbClr val="000000"/>
                </a:solidFill>
              </a:rPr>
              <a:t>Link</a:t>
            </a:r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9675294" y="3236975"/>
            <a:ext cx="53767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9828914" y="3352190"/>
            <a:ext cx="697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6600"/>
                </a:solidFill>
              </a:rPr>
              <a:t>DAQ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8599955" y="4005076"/>
            <a:ext cx="652885" cy="42245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</a:rPr>
              <a:t>PS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7793450" y="4005076"/>
            <a:ext cx="729696" cy="42245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</a:rPr>
              <a:t>CLK</a:t>
            </a:r>
          </a:p>
        </p:txBody>
      </p:sp>
      <p:cxnSp>
        <p:nvCxnSpPr>
          <p:cNvPr id="33" name="Straight Connector 32"/>
          <p:cNvCxnSpPr/>
          <p:nvPr/>
        </p:nvCxnSpPr>
        <p:spPr bwMode="auto">
          <a:xfrm>
            <a:off x="5719580" y="3121760"/>
            <a:ext cx="192025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>
            <a:off x="5719580" y="3352190"/>
            <a:ext cx="192025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2409120" y="1086296"/>
            <a:ext cx="25440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</a:rPr>
              <a:t>BPM pickup </a:t>
            </a:r>
            <a:br>
              <a:rPr lang="en-US" b="1" dirty="0">
                <a:solidFill>
                  <a:srgbClr val="000000"/>
                </a:solidFill>
              </a:rPr>
            </a:br>
            <a:r>
              <a:rPr lang="en-US" b="1" dirty="0">
                <a:solidFill>
                  <a:srgbClr val="000000"/>
                </a:solidFill>
              </a:rPr>
              <a:t>(e.g. button, </a:t>
            </a:r>
            <a:r>
              <a:rPr lang="en-US" b="1" dirty="0" err="1">
                <a:solidFill>
                  <a:srgbClr val="000000"/>
                </a:solidFill>
              </a:rPr>
              <a:t>stripline</a:t>
            </a:r>
            <a:r>
              <a:rPr lang="en-US" b="1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64101" y="1163106"/>
            <a:ext cx="2813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</a:rPr>
              <a:t>Digital BPM electronics </a:t>
            </a:r>
            <a:br>
              <a:rPr lang="en-US" b="1" dirty="0">
                <a:solidFill>
                  <a:srgbClr val="000000"/>
                </a:solidFill>
              </a:rPr>
            </a:br>
            <a:r>
              <a:rPr lang="en-US" b="1" dirty="0">
                <a:solidFill>
                  <a:srgbClr val="000000"/>
                </a:solidFill>
              </a:rPr>
              <a:t>(rad-hard, of course!)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97470" y="1163106"/>
            <a:ext cx="17630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</a:rPr>
              <a:t>Very short</a:t>
            </a:r>
            <a:br>
              <a:rPr lang="en-US" b="1" dirty="0">
                <a:solidFill>
                  <a:srgbClr val="000000"/>
                </a:solidFill>
              </a:rPr>
            </a:br>
            <a:r>
              <a:rPr lang="en-US" b="1" dirty="0">
                <a:solidFill>
                  <a:srgbClr val="000000"/>
                </a:solidFill>
              </a:rPr>
              <a:t>coaxial cables</a:t>
            </a:r>
          </a:p>
        </p:txBody>
      </p:sp>
      <p:cxnSp>
        <p:nvCxnSpPr>
          <p:cNvPr id="17" name="Straight Arrow Connector 16"/>
          <p:cNvCxnSpPr/>
          <p:nvPr/>
        </p:nvCxnSpPr>
        <p:spPr bwMode="auto">
          <a:xfrm flipH="1">
            <a:off x="5020660" y="1777586"/>
            <a:ext cx="384050" cy="4224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 flipH="1">
            <a:off x="4713421" y="1777585"/>
            <a:ext cx="806504" cy="24579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1" name="Oval 50"/>
          <p:cNvSpPr/>
          <p:nvPr/>
        </p:nvSpPr>
        <p:spPr bwMode="auto">
          <a:xfrm>
            <a:off x="6633670" y="2046421"/>
            <a:ext cx="883316" cy="2419515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982255" y="4888390"/>
            <a:ext cx="1753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</a:rPr>
              <a:t>“Super” ADCs</a:t>
            </a:r>
          </a:p>
        </p:txBody>
      </p:sp>
      <p:sp>
        <p:nvSpPr>
          <p:cNvPr id="53" name="Oval 52"/>
          <p:cNvSpPr/>
          <p:nvPr/>
        </p:nvSpPr>
        <p:spPr bwMode="auto">
          <a:xfrm>
            <a:off x="7593796" y="2776115"/>
            <a:ext cx="960125" cy="92172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787291" y="4888390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</a:rPr>
              <a:t>“Monster” FPGA</a:t>
            </a:r>
          </a:p>
        </p:txBody>
      </p:sp>
      <p:cxnSp>
        <p:nvCxnSpPr>
          <p:cNvPr id="55" name="Straight Arrow Connector 54"/>
          <p:cNvCxnSpPr>
            <a:stCxn id="52" idx="0"/>
          </p:cNvCxnSpPr>
          <p:nvPr/>
        </p:nvCxnSpPr>
        <p:spPr bwMode="auto">
          <a:xfrm flipV="1">
            <a:off x="5859115" y="4120290"/>
            <a:ext cx="812961" cy="7681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 flipV="1">
            <a:off x="7209745" y="3697836"/>
            <a:ext cx="614480" cy="119055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8" name="Oval 47"/>
          <p:cNvSpPr/>
          <p:nvPr/>
        </p:nvSpPr>
        <p:spPr bwMode="auto">
          <a:xfrm>
            <a:off x="7785821" y="3928266"/>
            <a:ext cx="806505" cy="537671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976375" y="4696366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</a:rPr>
              <a:t>“Ultra” low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jitter clock!</a:t>
            </a:r>
          </a:p>
        </p:txBody>
      </p:sp>
      <p:cxnSp>
        <p:nvCxnSpPr>
          <p:cNvPr id="50" name="Straight Arrow Connector 49"/>
          <p:cNvCxnSpPr/>
          <p:nvPr/>
        </p:nvCxnSpPr>
        <p:spPr bwMode="auto">
          <a:xfrm flipH="1" flipV="1">
            <a:off x="8477111" y="4427530"/>
            <a:ext cx="537671" cy="34564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17797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1" grpId="0" animBg="1"/>
      <p:bldP spid="52" grpId="0"/>
      <p:bldP spid="53" grpId="0" animBg="1"/>
      <p:bldP spid="54" grpId="0"/>
      <p:bldP spid="48" grpId="0" animBg="1"/>
      <p:bldP spid="4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BPM Building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1" y="3200896"/>
            <a:ext cx="4925131" cy="2993266"/>
          </a:xfrm>
        </p:spPr>
        <p:txBody>
          <a:bodyPr/>
          <a:lstStyle/>
          <a:p>
            <a:r>
              <a:rPr lang="en-US" dirty="0" smtClean="0"/>
              <a:t>BPM pickup</a:t>
            </a:r>
          </a:p>
          <a:p>
            <a:pPr lvl="1"/>
            <a:r>
              <a:rPr lang="en-US" dirty="0" smtClean="0"/>
              <a:t>RF device, EM field detection, </a:t>
            </a:r>
            <a:br>
              <a:rPr lang="en-US" dirty="0" smtClean="0"/>
            </a:br>
            <a:r>
              <a:rPr lang="en-US" dirty="0" smtClean="0"/>
              <a:t>center of charge</a:t>
            </a:r>
          </a:p>
          <a:p>
            <a:pPr lvl="1"/>
            <a:r>
              <a:rPr lang="en-US" dirty="0" smtClean="0"/>
              <a:t>Symmetrically arranged electrodes, </a:t>
            </a:r>
            <a:br>
              <a:rPr lang="en-US" dirty="0" smtClean="0"/>
            </a:br>
            <a:r>
              <a:rPr lang="en-US" dirty="0" smtClean="0"/>
              <a:t>or resonant structure</a:t>
            </a:r>
          </a:p>
          <a:p>
            <a:r>
              <a:rPr lang="en-US" dirty="0" smtClean="0"/>
              <a:t>Read-out electronics</a:t>
            </a:r>
          </a:p>
          <a:p>
            <a:pPr lvl="1"/>
            <a:r>
              <a:rPr lang="en-US" dirty="0" smtClean="0"/>
              <a:t>Analog signal conditioning</a:t>
            </a:r>
          </a:p>
          <a:p>
            <a:pPr lvl="1"/>
            <a:r>
              <a:rPr lang="en-US" dirty="0" smtClean="0"/>
              <a:t>Signal sampling (ADC)</a:t>
            </a:r>
          </a:p>
          <a:p>
            <a:pPr lvl="1"/>
            <a:r>
              <a:rPr lang="en-US" dirty="0" smtClean="0"/>
              <a:t>Digital signal processing</a:t>
            </a:r>
            <a:endParaRPr lang="en-US" dirty="0"/>
          </a:p>
        </p:txBody>
      </p:sp>
      <p:sp>
        <p:nvSpPr>
          <p:cNvPr id="97" name="Oval 96"/>
          <p:cNvSpPr/>
          <p:nvPr/>
        </p:nvSpPr>
        <p:spPr>
          <a:xfrm>
            <a:off x="2154963" y="1694745"/>
            <a:ext cx="1073291" cy="1073290"/>
          </a:xfrm>
          <a:prstGeom prst="ellipse">
            <a:avLst/>
          </a:prstGeom>
          <a:noFill/>
          <a:ln w="317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98" name="Straight Connector 97"/>
          <p:cNvCxnSpPr/>
          <p:nvPr/>
        </p:nvCxnSpPr>
        <p:spPr>
          <a:xfrm>
            <a:off x="2904361" y="1839251"/>
            <a:ext cx="166713" cy="169755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99" name="Straight Connector 98"/>
          <p:cNvCxnSpPr/>
          <p:nvPr/>
        </p:nvCxnSpPr>
        <p:spPr>
          <a:xfrm>
            <a:off x="2312142" y="2441103"/>
            <a:ext cx="166713" cy="169755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00" name="Straight Connector 99"/>
          <p:cNvCxnSpPr/>
          <p:nvPr/>
        </p:nvCxnSpPr>
        <p:spPr>
          <a:xfrm flipV="1">
            <a:off x="2904361" y="2450938"/>
            <a:ext cx="166713" cy="159919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01" name="Straight Connector 100"/>
          <p:cNvCxnSpPr/>
          <p:nvPr/>
        </p:nvCxnSpPr>
        <p:spPr>
          <a:xfrm flipV="1">
            <a:off x="2312142" y="1849086"/>
            <a:ext cx="166713" cy="159919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02" name="Straight Connector 101"/>
          <p:cNvCxnSpPr/>
          <p:nvPr/>
        </p:nvCxnSpPr>
        <p:spPr>
          <a:xfrm flipV="1">
            <a:off x="2998897" y="1707321"/>
            <a:ext cx="216807" cy="216807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03" name="Straight Connector 102"/>
          <p:cNvCxnSpPr/>
          <p:nvPr/>
        </p:nvCxnSpPr>
        <p:spPr>
          <a:xfrm flipV="1">
            <a:off x="2178691" y="2525980"/>
            <a:ext cx="216807" cy="216807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04" name="Straight Connector 103"/>
          <p:cNvCxnSpPr/>
          <p:nvPr/>
        </p:nvCxnSpPr>
        <p:spPr>
          <a:xfrm>
            <a:off x="2987717" y="2520400"/>
            <a:ext cx="216807" cy="222386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05" name="Straight Connector 104"/>
          <p:cNvCxnSpPr/>
          <p:nvPr/>
        </p:nvCxnSpPr>
        <p:spPr>
          <a:xfrm>
            <a:off x="2166143" y="1707320"/>
            <a:ext cx="216807" cy="222386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06" name="Rounded Rectangle 105"/>
          <p:cNvSpPr/>
          <p:nvPr/>
        </p:nvSpPr>
        <p:spPr>
          <a:xfrm>
            <a:off x="4675015" y="1777586"/>
            <a:ext cx="1252172" cy="893701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ysClr val="windowText" lastClr="000000"/>
                </a:solidFill>
                <a:latin typeface="Calibri"/>
              </a:rPr>
              <a:t>Analog Signal Conditioning</a:t>
            </a:r>
          </a:p>
        </p:txBody>
      </p:sp>
      <p:cxnSp>
        <p:nvCxnSpPr>
          <p:cNvPr id="107" name="Straight Arrow Connector 106"/>
          <p:cNvCxnSpPr/>
          <p:nvPr/>
        </p:nvCxnSpPr>
        <p:spPr>
          <a:xfrm>
            <a:off x="3704282" y="1994705"/>
            <a:ext cx="406210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108" name="Straight Arrow Connector 107"/>
          <p:cNvCxnSpPr/>
          <p:nvPr/>
        </p:nvCxnSpPr>
        <p:spPr>
          <a:xfrm>
            <a:off x="3466763" y="2138297"/>
            <a:ext cx="649815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109" name="Straight Arrow Connector 108"/>
          <p:cNvCxnSpPr/>
          <p:nvPr/>
        </p:nvCxnSpPr>
        <p:spPr>
          <a:xfrm>
            <a:off x="3466763" y="2291018"/>
            <a:ext cx="649815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110" name="Straight Arrow Connector 109"/>
          <p:cNvCxnSpPr/>
          <p:nvPr/>
        </p:nvCxnSpPr>
        <p:spPr>
          <a:xfrm>
            <a:off x="3705271" y="2463712"/>
            <a:ext cx="411306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111" name="Straight Connector 110"/>
          <p:cNvCxnSpPr/>
          <p:nvPr/>
        </p:nvCxnSpPr>
        <p:spPr>
          <a:xfrm flipV="1">
            <a:off x="2177702" y="1429568"/>
            <a:ext cx="0" cy="277753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12" name="Straight Connector 111"/>
          <p:cNvCxnSpPr/>
          <p:nvPr/>
        </p:nvCxnSpPr>
        <p:spPr>
          <a:xfrm flipV="1">
            <a:off x="2178690" y="2742787"/>
            <a:ext cx="0" cy="263758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13" name="Straight Connector 112"/>
          <p:cNvCxnSpPr/>
          <p:nvPr/>
        </p:nvCxnSpPr>
        <p:spPr>
          <a:xfrm>
            <a:off x="3215704" y="1707320"/>
            <a:ext cx="251059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14" name="Straight Connector 113"/>
          <p:cNvCxnSpPr/>
          <p:nvPr/>
        </p:nvCxnSpPr>
        <p:spPr>
          <a:xfrm flipV="1">
            <a:off x="3194825" y="2742787"/>
            <a:ext cx="271936" cy="1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15" name="Straight Connector 114"/>
          <p:cNvCxnSpPr/>
          <p:nvPr/>
        </p:nvCxnSpPr>
        <p:spPr>
          <a:xfrm>
            <a:off x="2178691" y="3006545"/>
            <a:ext cx="1526581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16" name="Straight Connector 115"/>
          <p:cNvCxnSpPr/>
          <p:nvPr/>
        </p:nvCxnSpPr>
        <p:spPr>
          <a:xfrm>
            <a:off x="2177703" y="1429567"/>
            <a:ext cx="1526581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17" name="Straight Connector 116"/>
          <p:cNvCxnSpPr/>
          <p:nvPr/>
        </p:nvCxnSpPr>
        <p:spPr>
          <a:xfrm flipV="1">
            <a:off x="3704282" y="1432103"/>
            <a:ext cx="0" cy="562603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18" name="Straight Connector 117"/>
          <p:cNvCxnSpPr/>
          <p:nvPr/>
        </p:nvCxnSpPr>
        <p:spPr>
          <a:xfrm flipV="1">
            <a:off x="3705271" y="2450938"/>
            <a:ext cx="0" cy="562603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19" name="Straight Connector 118"/>
          <p:cNvCxnSpPr/>
          <p:nvPr/>
        </p:nvCxnSpPr>
        <p:spPr>
          <a:xfrm flipV="1">
            <a:off x="3466762" y="1707321"/>
            <a:ext cx="0" cy="430977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20" name="Straight Connector 119"/>
          <p:cNvCxnSpPr/>
          <p:nvPr/>
        </p:nvCxnSpPr>
        <p:spPr>
          <a:xfrm flipV="1">
            <a:off x="3466762" y="2291018"/>
            <a:ext cx="0" cy="451768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21" name="Rounded Rectangle 120"/>
          <p:cNvSpPr/>
          <p:nvPr/>
        </p:nvSpPr>
        <p:spPr>
          <a:xfrm>
            <a:off x="7058731" y="1789313"/>
            <a:ext cx="1252172" cy="893701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ysClr val="windowText" lastClr="000000"/>
                </a:solidFill>
                <a:latin typeface="Calibri"/>
              </a:rPr>
              <a:t>Digital Signal Processing</a:t>
            </a:r>
          </a:p>
        </p:txBody>
      </p:sp>
      <p:sp>
        <p:nvSpPr>
          <p:cNvPr id="122" name="Rounded Rectangle 121"/>
          <p:cNvSpPr/>
          <p:nvPr/>
        </p:nvSpPr>
        <p:spPr>
          <a:xfrm>
            <a:off x="8728294" y="1789313"/>
            <a:ext cx="1252172" cy="893701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ysClr val="windowText" lastClr="000000"/>
                </a:solidFill>
                <a:latin typeface="Calibri"/>
              </a:rPr>
              <a:t>Data Acquisition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8728294" y="3200896"/>
            <a:ext cx="1252172" cy="893701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ysClr val="windowText" lastClr="000000"/>
                </a:solidFill>
                <a:latin typeface="Calibri"/>
              </a:rPr>
              <a:t>Trigger &amp; Timing</a:t>
            </a:r>
          </a:p>
          <a:p>
            <a:pPr algn="ctr">
              <a:defRPr/>
            </a:pPr>
            <a:r>
              <a:rPr lang="en-US" sz="1400" b="1" kern="0" dirty="0">
                <a:solidFill>
                  <a:sysClr val="windowText" lastClr="000000"/>
                </a:solidFill>
                <a:latin typeface="Calibri"/>
              </a:rPr>
              <a:t>Control</a:t>
            </a:r>
          </a:p>
        </p:txBody>
      </p:sp>
      <p:cxnSp>
        <p:nvCxnSpPr>
          <p:cNvPr id="124" name="Straight Arrow Connector 123"/>
          <p:cNvCxnSpPr>
            <a:stCxn id="106" idx="3"/>
          </p:cNvCxnSpPr>
          <p:nvPr/>
        </p:nvCxnSpPr>
        <p:spPr>
          <a:xfrm>
            <a:off x="5927187" y="2224437"/>
            <a:ext cx="399746" cy="4613"/>
          </a:xfrm>
          <a:prstGeom prst="straightConnector1">
            <a:avLst/>
          </a:prstGeom>
          <a:noFill/>
          <a:ln w="44450" cap="flat" cmpd="sng" algn="ctr">
            <a:solidFill>
              <a:srgbClr val="385D8A"/>
            </a:solidFill>
            <a:prstDash val="solid"/>
            <a:tailEnd type="arrow"/>
          </a:ln>
          <a:effectLst/>
        </p:spPr>
      </p:cxnSp>
      <p:sp>
        <p:nvSpPr>
          <p:cNvPr id="125" name="Right Arrow 124"/>
          <p:cNvSpPr/>
          <p:nvPr/>
        </p:nvSpPr>
        <p:spPr>
          <a:xfrm>
            <a:off x="8310904" y="2132461"/>
            <a:ext cx="417391" cy="207405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26" name="Up-Down Arrow 125"/>
          <p:cNvSpPr/>
          <p:nvPr/>
        </p:nvSpPr>
        <p:spPr>
          <a:xfrm>
            <a:off x="9235127" y="1244705"/>
            <a:ext cx="238509" cy="539994"/>
          </a:xfrm>
          <a:prstGeom prst="upDownArrow">
            <a:avLst/>
          </a:prstGeom>
          <a:solidFill>
            <a:srgbClr val="FF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127" name="Straight Arrow Connector 126"/>
          <p:cNvCxnSpPr>
            <a:stCxn id="122" idx="2"/>
            <a:endCxn id="123" idx="0"/>
          </p:cNvCxnSpPr>
          <p:nvPr/>
        </p:nvCxnSpPr>
        <p:spPr>
          <a:xfrm>
            <a:off x="9354380" y="2683013"/>
            <a:ext cx="0" cy="517883"/>
          </a:xfrm>
          <a:prstGeom prst="straightConnector1">
            <a:avLst/>
          </a:prstGeom>
          <a:noFill/>
          <a:ln w="31750" cap="flat" cmpd="sng" algn="ctr">
            <a:solidFill>
              <a:schemeClr val="tx1"/>
            </a:solidFill>
            <a:prstDash val="solid"/>
            <a:headEnd type="arrow"/>
            <a:tailEnd type="arrow"/>
          </a:ln>
          <a:effectLst/>
        </p:spPr>
      </p:cxnSp>
      <p:cxnSp>
        <p:nvCxnSpPr>
          <p:cNvPr id="128" name="Straight Arrow Connector 127"/>
          <p:cNvCxnSpPr/>
          <p:nvPr/>
        </p:nvCxnSpPr>
        <p:spPr>
          <a:xfrm flipV="1">
            <a:off x="7939440" y="2699306"/>
            <a:ext cx="0" cy="258941"/>
          </a:xfrm>
          <a:prstGeom prst="straightConnector1">
            <a:avLst/>
          </a:prstGeom>
          <a:noFill/>
          <a:ln w="317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cxnSp>
        <p:nvCxnSpPr>
          <p:cNvPr id="129" name="Straight Arrow Connector 128"/>
          <p:cNvCxnSpPr/>
          <p:nvPr/>
        </p:nvCxnSpPr>
        <p:spPr>
          <a:xfrm flipV="1">
            <a:off x="5301101" y="2675899"/>
            <a:ext cx="0" cy="258941"/>
          </a:xfrm>
          <a:prstGeom prst="straightConnector1">
            <a:avLst/>
          </a:prstGeom>
          <a:noFill/>
          <a:ln w="31750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cxnSp>
        <p:nvCxnSpPr>
          <p:cNvPr id="130" name="Straight Connector 129"/>
          <p:cNvCxnSpPr/>
          <p:nvPr/>
        </p:nvCxnSpPr>
        <p:spPr>
          <a:xfrm>
            <a:off x="5289495" y="2929735"/>
            <a:ext cx="4064886" cy="12218"/>
          </a:xfrm>
          <a:prstGeom prst="line">
            <a:avLst/>
          </a:prstGeom>
          <a:noFill/>
          <a:ln w="31750" cap="flat" cmpd="sng" algn="ctr">
            <a:solidFill>
              <a:schemeClr val="tx1"/>
            </a:solidFill>
            <a:prstDash val="solid"/>
          </a:ln>
          <a:effectLst/>
        </p:spPr>
      </p:cxnSp>
      <p:cxnSp>
        <p:nvCxnSpPr>
          <p:cNvPr id="131" name="Straight Arrow Connector 130"/>
          <p:cNvCxnSpPr/>
          <p:nvPr/>
        </p:nvCxnSpPr>
        <p:spPr>
          <a:xfrm>
            <a:off x="9384194" y="4094597"/>
            <a:ext cx="0" cy="517883"/>
          </a:xfrm>
          <a:prstGeom prst="straightConnector1">
            <a:avLst/>
          </a:prstGeom>
          <a:noFill/>
          <a:ln w="31750" cap="flat" cmpd="sng" algn="ctr">
            <a:solidFill>
              <a:schemeClr val="tx1"/>
            </a:solidFill>
            <a:prstDash val="solid"/>
            <a:headEnd type="arrow"/>
            <a:tailEnd type="arrow"/>
          </a:ln>
          <a:effectLst/>
        </p:spPr>
      </p:cxnSp>
      <p:sp>
        <p:nvSpPr>
          <p:cNvPr id="132" name="Rounded Rectangle 131"/>
          <p:cNvSpPr/>
          <p:nvPr/>
        </p:nvSpPr>
        <p:spPr>
          <a:xfrm>
            <a:off x="7056125" y="3198571"/>
            <a:ext cx="1252172" cy="893701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ysClr val="windowText" lastClr="000000"/>
                </a:solidFill>
                <a:latin typeface="Calibri"/>
              </a:rPr>
              <a:t>Power Supply &amp; Misc.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976693" y="1056824"/>
            <a:ext cx="1220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BPM Pickup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080217" y="1489103"/>
            <a:ext cx="878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sz="1400" b="1" kern="0" dirty="0">
                <a:solidFill>
                  <a:srgbClr val="FF0000"/>
                </a:solidFill>
              </a:rPr>
              <a:t>position</a:t>
            </a:r>
          </a:p>
          <a:p>
            <a:pPr algn="ctr">
              <a:defRPr/>
            </a:pPr>
            <a:r>
              <a:rPr lang="en-US" sz="1400" b="1" kern="0" dirty="0">
                <a:solidFill>
                  <a:srgbClr val="FF0000"/>
                </a:solidFill>
              </a:rPr>
              <a:t>data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9473637" y="1062842"/>
            <a:ext cx="80182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rgbClr val="FF0000"/>
                </a:solidFill>
              </a:rPr>
              <a:t>control</a:t>
            </a:r>
          </a:p>
          <a:p>
            <a:pPr>
              <a:defRPr/>
            </a:pPr>
            <a:r>
              <a:rPr lang="en-US" sz="1400" b="1" kern="0" dirty="0">
                <a:solidFill>
                  <a:srgbClr val="FF0000"/>
                </a:solidFill>
              </a:rPr>
              <a:t>system</a:t>
            </a:r>
          </a:p>
          <a:p>
            <a:pPr>
              <a:defRPr/>
            </a:pPr>
            <a:r>
              <a:rPr lang="en-US" sz="1400" b="1" kern="0" dirty="0">
                <a:solidFill>
                  <a:srgbClr val="FF0000"/>
                </a:solidFill>
              </a:rPr>
              <a:t>(LAN)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9508297" y="4094596"/>
            <a:ext cx="8033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rgbClr val="000000"/>
                </a:solidFill>
              </a:rPr>
              <a:t>timing,</a:t>
            </a:r>
          </a:p>
          <a:p>
            <a:pPr>
              <a:defRPr/>
            </a:pPr>
            <a:r>
              <a:rPr lang="en-US" sz="1400" b="1" kern="0" dirty="0">
                <a:solidFill>
                  <a:srgbClr val="000000"/>
                </a:solidFill>
              </a:rPr>
              <a:t>trigger</a:t>
            </a:r>
          </a:p>
          <a:p>
            <a:pPr>
              <a:defRPr/>
            </a:pPr>
            <a:r>
              <a:rPr lang="en-US" sz="1400" b="1" kern="0" dirty="0">
                <a:solidFill>
                  <a:srgbClr val="000000"/>
                </a:solidFill>
              </a:rPr>
              <a:t>signals</a:t>
            </a:r>
          </a:p>
        </p:txBody>
      </p:sp>
      <p:sp>
        <p:nvSpPr>
          <p:cNvPr id="137" name="Up-Down Arrow 136"/>
          <p:cNvSpPr/>
          <p:nvPr/>
        </p:nvSpPr>
        <p:spPr>
          <a:xfrm>
            <a:off x="7576516" y="1219106"/>
            <a:ext cx="238509" cy="539994"/>
          </a:xfrm>
          <a:prstGeom prst="upDownArrow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6211215" y="1047890"/>
            <a:ext cx="13356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en-US" sz="1400" b="1" kern="0" dirty="0">
                <a:solidFill>
                  <a:srgbClr val="FF0000"/>
                </a:solidFill>
              </a:rPr>
              <a:t>feedback bus</a:t>
            </a:r>
          </a:p>
          <a:p>
            <a:pPr algn="r">
              <a:defRPr/>
            </a:pPr>
            <a:r>
              <a:rPr lang="en-US" sz="1400" b="1" kern="0" dirty="0">
                <a:solidFill>
                  <a:srgbClr val="FF0000"/>
                </a:solidFill>
              </a:rPr>
              <a:t>(if applicable)</a:t>
            </a:r>
          </a:p>
        </p:txBody>
      </p:sp>
      <p:cxnSp>
        <p:nvCxnSpPr>
          <p:cNvPr id="139" name="Straight Arrow Connector 138"/>
          <p:cNvCxnSpPr/>
          <p:nvPr/>
        </p:nvCxnSpPr>
        <p:spPr>
          <a:xfrm flipV="1">
            <a:off x="2097464" y="2236004"/>
            <a:ext cx="1243769" cy="1"/>
          </a:xfrm>
          <a:prstGeom prst="straightConnector1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40" name="Straight Arrow Connector 139"/>
          <p:cNvCxnSpPr/>
          <p:nvPr/>
        </p:nvCxnSpPr>
        <p:spPr>
          <a:xfrm flipV="1">
            <a:off x="2691607" y="1568445"/>
            <a:ext cx="0" cy="1306221"/>
          </a:xfrm>
          <a:prstGeom prst="straightConnector1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141" name="Oval 140"/>
          <p:cNvSpPr/>
          <p:nvPr/>
        </p:nvSpPr>
        <p:spPr>
          <a:xfrm>
            <a:off x="2854066" y="2102249"/>
            <a:ext cx="54495" cy="60105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42" name="Content Placeholder 2"/>
          <p:cNvSpPr txBox="1">
            <a:spLocks/>
          </p:cNvSpPr>
          <p:nvPr/>
        </p:nvSpPr>
        <p:spPr bwMode="auto">
          <a:xfrm>
            <a:off x="5596736" y="4773176"/>
            <a:ext cx="4678724" cy="15361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25000"/>
              <a:buChar char="•"/>
              <a:defRPr kumimoji="1" sz="2000" b="1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kumimoji="1" b="1">
                <a:solidFill>
                  <a:srgbClr val="0066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dirty="0">
                <a:solidFill>
                  <a:srgbClr val="000000"/>
                </a:solidFill>
              </a:rPr>
              <a:t>Data acquisition and control system interface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Trigger, CLK &amp; timing signals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Provides calibration signals or other drift compensation methods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137345" y="1777586"/>
            <a:ext cx="307240" cy="893701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vert="horz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ysClr val="windowText" lastClr="000000"/>
                </a:solidFill>
                <a:latin typeface="Calibri"/>
              </a:rPr>
              <a:t>CAL</a:t>
            </a: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4444585" y="2008015"/>
            <a:ext cx="230430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54" name="Straight Arrow Connector 53"/>
          <p:cNvCxnSpPr/>
          <p:nvPr/>
        </p:nvCxnSpPr>
        <p:spPr>
          <a:xfrm>
            <a:off x="4444585" y="2468875"/>
            <a:ext cx="230430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55" name="Straight Arrow Connector 54"/>
          <p:cNvCxnSpPr/>
          <p:nvPr/>
        </p:nvCxnSpPr>
        <p:spPr>
          <a:xfrm>
            <a:off x="4444585" y="2315255"/>
            <a:ext cx="230430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56" name="Straight Arrow Connector 55"/>
          <p:cNvCxnSpPr/>
          <p:nvPr/>
        </p:nvCxnSpPr>
        <p:spPr>
          <a:xfrm>
            <a:off x="4444585" y="2161635"/>
            <a:ext cx="230430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57" name="Rounded Rectangle 56"/>
          <p:cNvSpPr/>
          <p:nvPr/>
        </p:nvSpPr>
        <p:spPr>
          <a:xfrm>
            <a:off x="6326430" y="1777586"/>
            <a:ext cx="307240" cy="893701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CC0000"/>
            </a:solidFill>
            <a:prstDash val="solid"/>
          </a:ln>
          <a:effectLst/>
        </p:spPr>
        <p:txBody>
          <a:bodyPr vert="horz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rgbClr val="CC0000"/>
                </a:solidFill>
                <a:latin typeface="Calibri"/>
              </a:rPr>
              <a:t>ADC</a:t>
            </a:r>
          </a:p>
        </p:txBody>
      </p:sp>
      <p:sp>
        <p:nvSpPr>
          <p:cNvPr id="58" name="Right Arrow 57"/>
          <p:cNvSpPr/>
          <p:nvPr/>
        </p:nvSpPr>
        <p:spPr>
          <a:xfrm>
            <a:off x="6633671" y="2123231"/>
            <a:ext cx="417391" cy="207405"/>
          </a:xfrm>
          <a:prstGeom prst="rightArrow">
            <a:avLst/>
          </a:prstGeom>
          <a:solidFill>
            <a:srgbClr val="FF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211215" y="3198570"/>
            <a:ext cx="537670" cy="422454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CC0000"/>
            </a:solidFill>
            <a:prstDash val="solid"/>
          </a:ln>
          <a:effectLst/>
        </p:spPr>
        <p:txBody>
          <a:bodyPr vert="horz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rgbClr val="CC0000"/>
                </a:solidFill>
                <a:latin typeface="Calibri"/>
              </a:rPr>
              <a:t>CLK</a:t>
            </a:r>
          </a:p>
        </p:txBody>
      </p:sp>
      <p:cxnSp>
        <p:nvCxnSpPr>
          <p:cNvPr id="61" name="Straight Arrow Connector 60"/>
          <p:cNvCxnSpPr>
            <a:stCxn id="60" idx="0"/>
            <a:endCxn id="57" idx="2"/>
          </p:cNvCxnSpPr>
          <p:nvPr/>
        </p:nvCxnSpPr>
        <p:spPr>
          <a:xfrm flipV="1">
            <a:off x="6480050" y="2671286"/>
            <a:ext cx="0" cy="527284"/>
          </a:xfrm>
          <a:prstGeom prst="straightConnector1">
            <a:avLst/>
          </a:prstGeom>
          <a:noFill/>
          <a:ln w="44450" cap="flat" cmpd="sng" algn="ctr">
            <a:solidFill>
              <a:srgbClr val="CC0000"/>
            </a:solidFill>
            <a:prstDash val="solid"/>
            <a:tailEnd type="arrow"/>
          </a:ln>
          <a:effectLst/>
        </p:spPr>
      </p:cxnSp>
      <p:cxnSp>
        <p:nvCxnSpPr>
          <p:cNvPr id="64" name="Straight Connector 63"/>
          <p:cNvCxnSpPr/>
          <p:nvPr/>
        </p:nvCxnSpPr>
        <p:spPr>
          <a:xfrm>
            <a:off x="4290965" y="3044950"/>
            <a:ext cx="3226020" cy="0"/>
          </a:xfrm>
          <a:prstGeom prst="line">
            <a:avLst/>
          </a:prstGeom>
          <a:noFill/>
          <a:ln w="31750" cap="flat" cmpd="sng" algn="ctr">
            <a:solidFill>
              <a:srgbClr val="CC0000"/>
            </a:solidFill>
            <a:prstDash val="solid"/>
          </a:ln>
          <a:effectLst/>
        </p:spPr>
      </p:cxnSp>
      <p:cxnSp>
        <p:nvCxnSpPr>
          <p:cNvPr id="66" name="Straight Arrow Connector 65"/>
          <p:cNvCxnSpPr/>
          <p:nvPr/>
        </p:nvCxnSpPr>
        <p:spPr>
          <a:xfrm flipV="1">
            <a:off x="4290965" y="2660902"/>
            <a:ext cx="0" cy="384049"/>
          </a:xfrm>
          <a:prstGeom prst="straightConnector1">
            <a:avLst/>
          </a:prstGeom>
          <a:noFill/>
          <a:ln w="31750" cap="flat" cmpd="sng" algn="ctr">
            <a:solidFill>
              <a:srgbClr val="CC0000"/>
            </a:solidFill>
            <a:prstDash val="solid"/>
            <a:tailEnd type="arrow"/>
          </a:ln>
          <a:effectLst/>
        </p:spPr>
      </p:cxnSp>
      <p:cxnSp>
        <p:nvCxnSpPr>
          <p:cNvPr id="68" name="Straight Arrow Connector 67"/>
          <p:cNvCxnSpPr/>
          <p:nvPr/>
        </p:nvCxnSpPr>
        <p:spPr>
          <a:xfrm flipV="1">
            <a:off x="7516985" y="2699306"/>
            <a:ext cx="0" cy="345644"/>
          </a:xfrm>
          <a:prstGeom prst="straightConnector1">
            <a:avLst/>
          </a:prstGeom>
          <a:noFill/>
          <a:ln w="31750" cap="flat" cmpd="sng" algn="ctr">
            <a:solidFill>
              <a:srgbClr val="CC0000"/>
            </a:solidFill>
            <a:prstDash val="solid"/>
            <a:tailEnd type="none"/>
          </a:ln>
          <a:effectLst/>
        </p:spPr>
      </p:cxnSp>
      <p:sp>
        <p:nvSpPr>
          <p:cNvPr id="83" name="Oval 82"/>
          <p:cNvSpPr/>
          <p:nvPr/>
        </p:nvSpPr>
        <p:spPr bwMode="auto">
          <a:xfrm>
            <a:off x="4675015" y="1623965"/>
            <a:ext cx="1305770" cy="1152150"/>
          </a:xfrm>
          <a:prstGeom prst="ellipse">
            <a:avLst/>
          </a:prstGeom>
          <a:noFill/>
          <a:ln w="254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675016" y="1239915"/>
            <a:ext cx="149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i="1" dirty="0">
                <a:solidFill>
                  <a:srgbClr val="FF00FF"/>
                </a:solidFill>
              </a:rPr>
              <a:t>Minimize?!</a:t>
            </a:r>
          </a:p>
        </p:txBody>
      </p:sp>
    </p:spTree>
    <p:extLst>
      <p:ext uri="{BB962C8B-B14F-4D97-AF65-F5344CB8AC3E}">
        <p14:creationId xmlns:p14="http://schemas.microsoft.com/office/powerpoint/2010/main" val="395194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9121" y="164576"/>
            <a:ext cx="6951305" cy="629095"/>
          </a:xfrm>
        </p:spPr>
        <p:txBody>
          <a:bodyPr/>
          <a:lstStyle/>
          <a:p>
            <a:r>
              <a:rPr lang="en-US" dirty="0" smtClean="0"/>
              <a:t>Signal Processing &amp; Normalization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4641" y="971081"/>
            <a:ext cx="8641125" cy="53766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Extract the beam position information from the electrode signals: Normalization</a:t>
            </a:r>
          </a:p>
          <a:p>
            <a:pPr lvl="1"/>
            <a:r>
              <a:rPr lang="en-US" dirty="0" smtClean="0"/>
              <a:t>Analog using Δ</a:t>
            </a:r>
            <a:r>
              <a:rPr lang="en-US" dirty="0"/>
              <a:t>-</a:t>
            </a:r>
            <a:r>
              <a:rPr lang="en-US" dirty="0" smtClean="0"/>
              <a:t>Σ or 90</a:t>
            </a:r>
            <a:r>
              <a:rPr lang="en-US" baseline="30000" dirty="0" smtClean="0"/>
              <a:t>0</a:t>
            </a:r>
            <a:r>
              <a:rPr lang="en-US" dirty="0" smtClean="0"/>
              <a:t>-hybrids, followed by filters, amplifiers mixers and other elements, or logarithmic amplifiers.</a:t>
            </a:r>
          </a:p>
          <a:p>
            <a:pPr lvl="1"/>
            <a:r>
              <a:rPr lang="en-US" dirty="0" smtClean="0"/>
              <a:t>Digital, performing the math on individual digitized electrode signals.</a:t>
            </a:r>
          </a:p>
          <a:p>
            <a:r>
              <a:rPr lang="en-US" dirty="0" smtClean="0"/>
              <a:t>Decimation / processing of broadband signals</a:t>
            </a:r>
          </a:p>
          <a:p>
            <a:pPr lvl="1"/>
            <a:r>
              <a:rPr lang="en-US" dirty="0" smtClean="0"/>
              <a:t>BPM data often is not required on a bunch-by-bunch basis</a:t>
            </a:r>
          </a:p>
          <a:p>
            <a:pPr lvl="2"/>
            <a:r>
              <a:rPr lang="en-US" dirty="0" smtClean="0"/>
              <a:t>Exception: Fast feedback processors</a:t>
            </a:r>
          </a:p>
          <a:p>
            <a:pPr lvl="2"/>
            <a:r>
              <a:rPr lang="en-US" dirty="0" smtClean="0"/>
              <a:t>Default: Turn-by-turn and “narrowband” beam positions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ilters, amplifiers, mixers and demodulators in analog and digital to decimate broadband signals to the necessary level.</a:t>
            </a:r>
          </a:p>
          <a:p>
            <a:r>
              <a:rPr lang="en-US" dirty="0" smtClean="0"/>
              <a:t>Other aspects</a:t>
            </a:r>
          </a:p>
          <a:p>
            <a:pPr lvl="1"/>
            <a:r>
              <a:rPr lang="en-US" dirty="0" smtClean="0"/>
              <a:t>Generate calibration / test signals</a:t>
            </a:r>
          </a:p>
          <a:p>
            <a:pPr lvl="1"/>
            <a:r>
              <a:rPr lang="en-US" dirty="0" smtClean="0"/>
              <a:t>Correct for non-</a:t>
            </a:r>
            <a:r>
              <a:rPr lang="en-US" dirty="0" err="1" smtClean="0"/>
              <a:t>linearities</a:t>
            </a:r>
            <a:r>
              <a:rPr lang="en-US" dirty="0" smtClean="0"/>
              <a:t> of the beam position response of the BPM </a:t>
            </a:r>
          </a:p>
          <a:p>
            <a:pPr lvl="1"/>
            <a:r>
              <a:rPr lang="en-US" dirty="0" smtClean="0"/>
              <a:t>Synchronization of turn-by-turn data</a:t>
            </a:r>
          </a:p>
          <a:p>
            <a:pPr lvl="1"/>
            <a:r>
              <a:rPr lang="en-US" dirty="0" smtClean="0"/>
              <a:t>Optimization on the BPM system level to minimize cable expenses.</a:t>
            </a:r>
          </a:p>
          <a:p>
            <a:pPr lvl="1"/>
            <a:r>
              <a:rPr lang="en-US" dirty="0" smtClean="0"/>
              <a:t>BPM signals keep other very useful information</a:t>
            </a:r>
            <a:br>
              <a:rPr lang="en-US" dirty="0" smtClean="0"/>
            </a:br>
            <a:r>
              <a:rPr lang="en-US" dirty="0" smtClean="0"/>
              <a:t>other than that based on the beam displacement, e.g.</a:t>
            </a:r>
          </a:p>
          <a:p>
            <a:pPr lvl="2"/>
            <a:r>
              <a:rPr lang="en-US" dirty="0" smtClean="0"/>
              <a:t>Beam intensity, beam phase (timing)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41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37" y="164576"/>
            <a:ext cx="10739887" cy="629095"/>
          </a:xfrm>
        </p:spPr>
        <p:txBody>
          <a:bodyPr/>
          <a:lstStyle/>
          <a:p>
            <a:r>
              <a:rPr lang="en-US" dirty="0" smtClean="0"/>
              <a:t>For the “Oldies”: Analog Signal Processing Options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8685214" y="1023938"/>
            <a:ext cx="1501775" cy="4411662"/>
            <a:chOff x="4686" y="663"/>
            <a:chExt cx="983" cy="2856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4686" y="686"/>
              <a:ext cx="976" cy="2833"/>
            </a:xfrm>
            <a:prstGeom prst="rect">
              <a:avLst/>
            </a:prstGeom>
            <a:noFill/>
            <a:ln w="19050">
              <a:solidFill>
                <a:srgbClr val="CC99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693" y="1426"/>
              <a:ext cx="976" cy="1"/>
            </a:xfrm>
            <a:prstGeom prst="line">
              <a:avLst/>
            </a:prstGeom>
            <a:noFill/>
            <a:ln w="19050">
              <a:solidFill>
                <a:srgbClr val="CC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686" y="917"/>
              <a:ext cx="976" cy="1"/>
            </a:xfrm>
            <a:prstGeom prst="line">
              <a:avLst/>
            </a:prstGeom>
            <a:noFill/>
            <a:ln w="19050">
              <a:solidFill>
                <a:srgbClr val="CC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" name="WordArt 7"/>
            <p:cNvSpPr>
              <a:spLocks noChangeArrowheads="1" noChangeShapeType="1" noTextEdit="1"/>
            </p:cNvSpPr>
            <p:nvPr/>
          </p:nvSpPr>
          <p:spPr bwMode="auto">
            <a:xfrm rot="21971653">
              <a:off x="4740" y="663"/>
              <a:ext cx="878" cy="259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32056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i="1" kern="10">
                  <a:ln w="9525">
                    <a:solidFill>
                      <a:srgbClr val="CC99FF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6600CC"/>
                      </a:gs>
                      <a:gs pos="100000">
                        <a:srgbClr val="CC00CC"/>
                      </a:gs>
                    </a:gsLst>
                    <a:lin ang="5028347" scaled="1"/>
                  </a:gradFill>
                  <a:effectLst>
                    <a:outerShdw blurRad="63500" dist="53882" dir="2700000" algn="ctr" rotWithShape="0">
                      <a:srgbClr val="9999FF">
                        <a:alpha val="74998"/>
                      </a:srgbClr>
                    </a:outerShdw>
                  </a:effectLst>
                  <a:latin typeface="Impact"/>
                  <a:ea typeface="Impact"/>
                  <a:cs typeface="Impact"/>
                </a:rPr>
                <a:t>D I G I T I Z E R</a:t>
              </a:r>
            </a:p>
          </p:txBody>
        </p:sp>
      </p:grpSp>
      <p:sp>
        <p:nvSpPr>
          <p:cNvPr id="9" name="WordArt 8"/>
          <p:cNvSpPr>
            <a:spLocks noChangeArrowheads="1" noChangeShapeType="1" noTextEdit="1"/>
          </p:cNvSpPr>
          <p:nvPr/>
        </p:nvSpPr>
        <p:spPr bwMode="auto">
          <a:xfrm rot="272033">
            <a:off x="8870950" y="4046538"/>
            <a:ext cx="1155700" cy="2159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kern="10">
                <a:ln w="6350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127967" scaled="1"/>
                </a:gradFill>
                <a:effectLst>
                  <a:outerShdw blurRad="63500" dist="53882" dir="2700000" algn="ctr" rotWithShape="0">
                    <a:srgbClr val="9999FF">
                      <a:alpha val="74998"/>
                    </a:srgbClr>
                  </a:outerShdw>
                </a:effectLst>
                <a:latin typeface="Impact"/>
                <a:ea typeface="Impact"/>
                <a:cs typeface="Impact"/>
              </a:rPr>
              <a:t>turn by turn</a:t>
            </a:r>
          </a:p>
        </p:txBody>
      </p:sp>
      <p:grpSp>
        <p:nvGrpSpPr>
          <p:cNvPr id="10" name="Group 118"/>
          <p:cNvGrpSpPr>
            <a:grpSpLocks/>
          </p:cNvGrpSpPr>
          <p:nvPr/>
        </p:nvGrpSpPr>
        <p:grpSpPr bwMode="auto">
          <a:xfrm>
            <a:off x="3967164" y="1908175"/>
            <a:ext cx="5984875" cy="215900"/>
            <a:chOff x="1539" y="1202"/>
            <a:chExt cx="3770" cy="136"/>
          </a:xfrm>
        </p:grpSpPr>
        <p:sp>
          <p:nvSpPr>
            <p:cNvPr id="11" name="WordArt 10"/>
            <p:cNvSpPr>
              <a:spLocks noChangeArrowheads="1" noChangeShapeType="1" noTextEdit="1"/>
            </p:cNvSpPr>
            <p:nvPr/>
          </p:nvSpPr>
          <p:spPr bwMode="auto">
            <a:xfrm rot="275859">
              <a:off x="4663" y="1202"/>
              <a:ext cx="646" cy="136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32056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kern="10">
                  <a:ln w="9525">
                    <a:solidFill>
                      <a:srgbClr val="CC99FF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6600CC"/>
                      </a:gs>
                      <a:gs pos="100000">
                        <a:srgbClr val="CC00CC"/>
                      </a:gs>
                    </a:gsLst>
                    <a:lin ang="5124141" scaled="1"/>
                  </a:gradFill>
                  <a:effectLst>
                    <a:outerShdw blurRad="63500" dist="53882" dir="2700000" algn="ctr" rotWithShape="0">
                      <a:srgbClr val="9999FF">
                        <a:alpha val="74998"/>
                      </a:srgbClr>
                    </a:outerShdw>
                  </a:effectLst>
                  <a:latin typeface="Impact"/>
                  <a:ea typeface="Impact"/>
                  <a:cs typeface="Impact"/>
                </a:rPr>
                <a:t>no turn by  turn</a:t>
              </a: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539" y="1276"/>
              <a:ext cx="2933" cy="0"/>
            </a:xfrm>
            <a:prstGeom prst="line">
              <a:avLst/>
            </a:prstGeom>
            <a:noFill/>
            <a:ln w="19050">
              <a:solidFill>
                <a:srgbClr val="CC99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939926" y="3629025"/>
            <a:ext cx="1736725" cy="2601673"/>
            <a:chOff x="272" y="2349"/>
            <a:chExt cx="1136" cy="1685"/>
          </a:xfrm>
        </p:grpSpPr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272" y="2349"/>
              <a:ext cx="1136" cy="8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6358" tIns="33178" rIns="66358" bIns="33178">
              <a:spAutoFit/>
            </a:bodyPr>
            <a:lstStyle>
              <a:lvl1pPr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422275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844550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265238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1687513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1447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6019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0591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5163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b="1">
                  <a:solidFill>
                    <a:srgbClr val="003399"/>
                  </a:solidFill>
                  <a:latin typeface="Comic Sans MS" charset="0"/>
                </a:rPr>
                <a:t>Legend:</a:t>
              </a:r>
              <a:endParaRPr lang="en-US" sz="1100">
                <a:solidFill>
                  <a:srgbClr val="003399"/>
                </a:solidFill>
                <a:latin typeface="Comic Sans MS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3399"/>
                  </a:solidFill>
                  <a:latin typeface="Comic Sans MS" charset="0"/>
                </a:rPr>
                <a:t>     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>
                  <a:solidFill>
                    <a:srgbClr val="009999"/>
                  </a:solidFill>
                  <a:latin typeface="Comic Sans MS" charset="0"/>
                </a:rPr>
                <a:t>      </a:t>
              </a:r>
              <a:r>
                <a:rPr lang="en-US" sz="1100" b="1">
                  <a:solidFill>
                    <a:srgbClr val="000000"/>
                  </a:solidFill>
                  <a:latin typeface="Comic Sans MS" charset="0"/>
                </a:rPr>
                <a:t>/ Single channel</a:t>
              </a:r>
              <a:endParaRPr lang="en-US" sz="1100" b="1">
                <a:solidFill>
                  <a:srgbClr val="003399"/>
                </a:solidFill>
                <a:latin typeface="Comic Sans MS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>
                <a:solidFill>
                  <a:srgbClr val="003399"/>
                </a:solidFill>
                <a:latin typeface="Comic Sans MS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>
                  <a:solidFill>
                    <a:srgbClr val="003399"/>
                  </a:solidFill>
                  <a:latin typeface="Comic Sans MS" charset="0"/>
                </a:rPr>
                <a:t>         Wide Band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>
                <a:solidFill>
                  <a:srgbClr val="003399"/>
                </a:solidFill>
                <a:latin typeface="Comic Sans MS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>
                  <a:solidFill>
                    <a:srgbClr val="FF0000"/>
                  </a:solidFill>
                  <a:latin typeface="Comic Sans MS" charset="0"/>
                </a:rPr>
                <a:t>        Narrow band</a:t>
              </a:r>
              <a:endParaRPr lang="en-US" sz="1400">
                <a:solidFill>
                  <a:srgbClr val="E1E1B7"/>
                </a:solidFill>
                <a:latin typeface="Comic Sans MS" charset="0"/>
              </a:endParaRPr>
            </a:p>
          </p:txBody>
        </p: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655" y="3375"/>
              <a:ext cx="674" cy="270"/>
              <a:chOff x="655" y="3375"/>
              <a:chExt cx="674" cy="270"/>
            </a:xfrm>
          </p:grpSpPr>
          <p:sp>
            <p:nvSpPr>
              <p:cNvPr id="19" name="Oval 15"/>
              <p:cNvSpPr>
                <a:spLocks noChangeArrowheads="1"/>
              </p:cNvSpPr>
              <p:nvPr/>
            </p:nvSpPr>
            <p:spPr bwMode="auto">
              <a:xfrm>
                <a:off x="655" y="3375"/>
                <a:ext cx="674" cy="215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66358" tIns="33178" rIns="66358" bIns="33178">
                <a:spAutoFit/>
              </a:bodyPr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CH" sz="1100" i="1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Text Box 16"/>
              <p:cNvSpPr txBox="1">
                <a:spLocks noChangeArrowheads="1"/>
              </p:cNvSpPr>
              <p:nvPr/>
            </p:nvSpPr>
            <p:spPr bwMode="auto">
              <a:xfrm>
                <a:off x="676" y="3382"/>
                <a:ext cx="631" cy="2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66358" tIns="33178" rIns="66358" bIns="33178">
                <a:spAutoFit/>
              </a:bodyPr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FF0000"/>
                    </a:solidFill>
                    <a:latin typeface="Comic Sans MS" charset="0"/>
                  </a:rPr>
                  <a:t>Normalizer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dirty="0">
                    <a:solidFill>
                      <a:srgbClr val="FF0000"/>
                    </a:solidFill>
                    <a:latin typeface="Comic Sans MS" charset="0"/>
                  </a:rPr>
                  <a:t>Processor</a:t>
                </a:r>
                <a:endParaRPr lang="en-US" sz="1100" dirty="0">
                  <a:solidFill>
                    <a:srgbClr val="E1E1B7"/>
                  </a:solidFill>
                  <a:latin typeface="Comic Sans MS" charset="0"/>
                </a:endParaRPr>
              </a:p>
            </p:txBody>
          </p:sp>
        </p:grpSp>
        <p:grpSp>
          <p:nvGrpSpPr>
            <p:cNvPr id="16" name="Group 17"/>
            <p:cNvGrpSpPr>
              <a:grpSpLocks/>
            </p:cNvGrpSpPr>
            <p:nvPr/>
          </p:nvGrpSpPr>
          <p:grpSpPr bwMode="auto">
            <a:xfrm>
              <a:off x="655" y="3771"/>
              <a:ext cx="674" cy="263"/>
              <a:chOff x="655" y="3771"/>
              <a:chExt cx="674" cy="263"/>
            </a:xfrm>
          </p:grpSpPr>
          <p:sp>
            <p:nvSpPr>
              <p:cNvPr id="17" name="Oval 18"/>
              <p:cNvSpPr>
                <a:spLocks noChangeArrowheads="1"/>
              </p:cNvSpPr>
              <p:nvPr/>
            </p:nvSpPr>
            <p:spPr bwMode="auto">
              <a:xfrm>
                <a:off x="655" y="3782"/>
                <a:ext cx="674" cy="187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66358" tIns="33178" rIns="66358" bIns="33178">
                <a:spAutoFit/>
              </a:bodyPr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CH" sz="900" i="1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8" name="Text Box 19"/>
              <p:cNvSpPr txBox="1">
                <a:spLocks noChangeArrowheads="1"/>
              </p:cNvSpPr>
              <p:nvPr/>
            </p:nvSpPr>
            <p:spPr bwMode="auto">
              <a:xfrm>
                <a:off x="722" y="3771"/>
                <a:ext cx="526" cy="2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66358" tIns="33178" rIns="66358" bIns="33178">
                <a:spAutoFit/>
              </a:bodyPr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>
                    <a:solidFill>
                      <a:srgbClr val="FF0000"/>
                    </a:solidFill>
                    <a:latin typeface="Comic Sans MS" charset="0"/>
                  </a:rPr>
                  <a:t>Active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>
                    <a:solidFill>
                      <a:srgbClr val="FF0000"/>
                    </a:solidFill>
                    <a:latin typeface="Comic Sans MS" charset="0"/>
                  </a:rPr>
                  <a:t>Circuitry</a:t>
                </a:r>
                <a:endParaRPr lang="en-US" sz="1100">
                  <a:solidFill>
                    <a:srgbClr val="E1E1B7"/>
                  </a:solidFill>
                  <a:latin typeface="Comic Sans MS" charset="0"/>
                </a:endParaRPr>
              </a:p>
            </p:txBody>
          </p:sp>
        </p:grpSp>
      </p:grpSp>
      <p:grpSp>
        <p:nvGrpSpPr>
          <p:cNvPr id="21" name="Group 119"/>
          <p:cNvGrpSpPr>
            <a:grpSpLocks/>
          </p:cNvGrpSpPr>
          <p:nvPr/>
        </p:nvGrpSpPr>
        <p:grpSpPr bwMode="auto">
          <a:xfrm>
            <a:off x="3298825" y="1020764"/>
            <a:ext cx="6332538" cy="1868487"/>
            <a:chOff x="1118" y="643"/>
            <a:chExt cx="3989" cy="1177"/>
          </a:xfrm>
        </p:grpSpPr>
        <p:grpSp>
          <p:nvGrpSpPr>
            <p:cNvPr id="22" name="Group 20"/>
            <p:cNvGrpSpPr>
              <a:grpSpLocks/>
            </p:cNvGrpSpPr>
            <p:nvPr/>
          </p:nvGrpSpPr>
          <p:grpSpPr bwMode="auto">
            <a:xfrm>
              <a:off x="2153" y="842"/>
              <a:ext cx="998" cy="330"/>
              <a:chOff x="2237" y="865"/>
              <a:chExt cx="1037" cy="340"/>
            </a:xfrm>
          </p:grpSpPr>
          <p:grpSp>
            <p:nvGrpSpPr>
              <p:cNvPr id="42" name="Group 21"/>
              <p:cNvGrpSpPr>
                <a:grpSpLocks/>
              </p:cNvGrpSpPr>
              <p:nvPr/>
            </p:nvGrpSpPr>
            <p:grpSpPr bwMode="auto">
              <a:xfrm>
                <a:off x="2237" y="865"/>
                <a:ext cx="1037" cy="340"/>
                <a:chOff x="2237" y="865"/>
                <a:chExt cx="1037" cy="340"/>
              </a:xfrm>
            </p:grpSpPr>
            <p:sp>
              <p:nvSpPr>
                <p:cNvPr id="44" name="Oval 22"/>
                <p:cNvSpPr>
                  <a:spLocks noChangeArrowheads="1"/>
                </p:cNvSpPr>
                <p:nvPr/>
              </p:nvSpPr>
              <p:spPr bwMode="auto">
                <a:xfrm>
                  <a:off x="2594" y="865"/>
                  <a:ext cx="680" cy="340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15335" tIns="0" rIns="15335" bIns="0"/>
                <a:lstStyle/>
                <a:p>
                  <a:pPr algn="ctr" defTabSz="84455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CH" sz="900">
                    <a:solidFill>
                      <a:srgbClr val="FF0000"/>
                    </a:solidFill>
                    <a:latin typeface="Times New Roman" charset="0"/>
                  </a:endParaRPr>
                </a:p>
              </p:txBody>
            </p:sp>
            <p:sp>
              <p:nvSpPr>
                <p:cNvPr id="45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2237" y="1034"/>
                  <a:ext cx="367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5335" tIns="0" rIns="15335" bIns="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6" name="Line 24"/>
                <p:cNvSpPr>
                  <a:spLocks noChangeShapeType="1"/>
                </p:cNvSpPr>
                <p:nvPr/>
              </p:nvSpPr>
              <p:spPr bwMode="auto">
                <a:xfrm flipH="1">
                  <a:off x="2361" y="1011"/>
                  <a:ext cx="28" cy="4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5335" tIns="0" rIns="15335" bIns="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43" name="Text Box 25"/>
              <p:cNvSpPr txBox="1">
                <a:spLocks noChangeArrowheads="1"/>
              </p:cNvSpPr>
              <p:nvPr/>
            </p:nvSpPr>
            <p:spPr bwMode="auto">
              <a:xfrm>
                <a:off x="2570" y="941"/>
                <a:ext cx="694" cy="1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FF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5335" tIns="0" rIns="15335" bIns="0"/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1100" b="1">
                    <a:solidFill>
                      <a:srgbClr val="FF0000"/>
                    </a:solidFill>
                    <a:latin typeface="Comic Sans MS" charset="0"/>
                  </a:rPr>
                  <a:t>Heterodyne</a:t>
                </a:r>
                <a:endParaRPr lang="en-US" sz="1100">
                  <a:solidFill>
                    <a:srgbClr val="FF0000"/>
                  </a:solidFill>
                  <a:latin typeface="Comic Sans MS" charset="0"/>
                </a:endParaRPr>
              </a:p>
            </p:txBody>
          </p:sp>
        </p:grpSp>
        <p:grpSp>
          <p:nvGrpSpPr>
            <p:cNvPr id="23" name="Group 26"/>
            <p:cNvGrpSpPr>
              <a:grpSpLocks/>
            </p:cNvGrpSpPr>
            <p:nvPr/>
          </p:nvGrpSpPr>
          <p:grpSpPr bwMode="auto">
            <a:xfrm>
              <a:off x="4128" y="960"/>
              <a:ext cx="979" cy="112"/>
              <a:chOff x="4265" y="1009"/>
              <a:chExt cx="1017" cy="115"/>
            </a:xfrm>
          </p:grpSpPr>
          <p:sp>
            <p:nvSpPr>
              <p:cNvPr id="40" name="Text Box 27"/>
              <p:cNvSpPr txBox="1">
                <a:spLocks noChangeArrowheads="1"/>
              </p:cNvSpPr>
              <p:nvPr/>
            </p:nvSpPr>
            <p:spPr bwMode="auto">
              <a:xfrm>
                <a:off x="4713" y="1009"/>
                <a:ext cx="569" cy="115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900">
                    <a:solidFill>
                      <a:srgbClr val="000000"/>
                    </a:solidFill>
                    <a:latin typeface="Comic Sans MS" charset="0"/>
                  </a:rPr>
                  <a:t>POS = (A-B)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AU" sz="900">
                  <a:solidFill>
                    <a:srgbClr val="000000"/>
                  </a:solidFill>
                  <a:latin typeface="Comic Sans MS" charset="0"/>
                </a:endParaRPr>
              </a:p>
            </p:txBody>
          </p:sp>
          <p:sp>
            <p:nvSpPr>
              <p:cNvPr id="41" name="Line 28"/>
              <p:cNvSpPr>
                <a:spLocks noChangeShapeType="1"/>
              </p:cNvSpPr>
              <p:nvPr/>
            </p:nvSpPr>
            <p:spPr bwMode="auto">
              <a:xfrm>
                <a:off x="4265" y="1034"/>
                <a:ext cx="410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16614" tIns="9968" rIns="16614" bIns="9968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4" name="Group 29"/>
            <p:cNvGrpSpPr>
              <a:grpSpLocks/>
            </p:cNvGrpSpPr>
            <p:nvPr/>
          </p:nvGrpSpPr>
          <p:grpSpPr bwMode="auto">
            <a:xfrm>
              <a:off x="3145" y="842"/>
              <a:ext cx="1003" cy="330"/>
              <a:chOff x="3267" y="865"/>
              <a:chExt cx="1042" cy="340"/>
            </a:xfrm>
          </p:grpSpPr>
          <p:sp>
            <p:nvSpPr>
              <p:cNvPr id="36" name="Oval 30"/>
              <p:cNvSpPr>
                <a:spLocks noChangeArrowheads="1"/>
              </p:cNvSpPr>
              <p:nvPr/>
            </p:nvSpPr>
            <p:spPr bwMode="auto">
              <a:xfrm>
                <a:off x="3601" y="865"/>
                <a:ext cx="680" cy="340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AU" sz="900">
                  <a:solidFill>
                    <a:srgbClr val="FF0000"/>
                  </a:solidFill>
                  <a:latin typeface="Times New Roman" charset="0"/>
                </a:endParaRPr>
              </a:p>
            </p:txBody>
          </p:sp>
          <p:sp>
            <p:nvSpPr>
              <p:cNvPr id="37" name="Line 31"/>
              <p:cNvSpPr>
                <a:spLocks noChangeShapeType="1"/>
              </p:cNvSpPr>
              <p:nvPr/>
            </p:nvSpPr>
            <p:spPr bwMode="auto">
              <a:xfrm>
                <a:off x="3267" y="1034"/>
                <a:ext cx="334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Line 32"/>
              <p:cNvSpPr>
                <a:spLocks noChangeShapeType="1"/>
              </p:cNvSpPr>
              <p:nvPr/>
            </p:nvSpPr>
            <p:spPr bwMode="auto">
              <a:xfrm flipH="1">
                <a:off x="3384" y="1003"/>
                <a:ext cx="27" cy="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Text Box 33"/>
              <p:cNvSpPr txBox="1">
                <a:spLocks noChangeArrowheads="1"/>
              </p:cNvSpPr>
              <p:nvPr/>
            </p:nvSpPr>
            <p:spPr bwMode="auto">
              <a:xfrm>
                <a:off x="3618" y="901"/>
                <a:ext cx="691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>
                    <a:solidFill>
                      <a:srgbClr val="FF0000"/>
                    </a:solidFill>
                    <a:latin typeface="Comic Sans MS" charset="0"/>
                  </a:rPr>
                  <a:t>Synchronous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>
                    <a:solidFill>
                      <a:srgbClr val="FF0000"/>
                    </a:solidFill>
                    <a:latin typeface="Comic Sans MS" charset="0"/>
                  </a:rPr>
                  <a:t>Detection</a:t>
                </a:r>
                <a:endParaRPr lang="en-US" sz="1100">
                  <a:solidFill>
                    <a:srgbClr val="E1E1B7"/>
                  </a:solidFill>
                  <a:latin typeface="Comic Sans MS" charset="0"/>
                </a:endParaRPr>
              </a:p>
            </p:txBody>
          </p:sp>
        </p:grpSp>
        <p:grpSp>
          <p:nvGrpSpPr>
            <p:cNvPr id="25" name="Group 34"/>
            <p:cNvGrpSpPr>
              <a:grpSpLocks/>
            </p:cNvGrpSpPr>
            <p:nvPr/>
          </p:nvGrpSpPr>
          <p:grpSpPr bwMode="auto">
            <a:xfrm>
              <a:off x="2840" y="643"/>
              <a:ext cx="1410" cy="355"/>
              <a:chOff x="2950" y="661"/>
              <a:chExt cx="1464" cy="365"/>
            </a:xfrm>
          </p:grpSpPr>
          <p:sp>
            <p:nvSpPr>
              <p:cNvPr id="30" name="Line 35"/>
              <p:cNvSpPr>
                <a:spLocks noChangeShapeType="1"/>
              </p:cNvSpPr>
              <p:nvPr/>
            </p:nvSpPr>
            <p:spPr bwMode="auto">
              <a:xfrm>
                <a:off x="3709" y="798"/>
                <a:ext cx="704" cy="0"/>
              </a:xfrm>
              <a:prstGeom prst="line">
                <a:avLst/>
              </a:prstGeom>
              <a:noFill/>
              <a:ln w="9525">
                <a:solidFill>
                  <a:srgbClr val="99CC00"/>
                </a:solidFill>
                <a:round/>
                <a:headEnd type="triangle" w="med" len="sm"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15335" tIns="9200" rIns="15335" bIns="92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Line 36"/>
              <p:cNvSpPr>
                <a:spLocks noChangeShapeType="1"/>
              </p:cNvSpPr>
              <p:nvPr/>
            </p:nvSpPr>
            <p:spPr bwMode="auto">
              <a:xfrm flipH="1" flipV="1">
                <a:off x="4413" y="798"/>
                <a:ext cx="1" cy="228"/>
              </a:xfrm>
              <a:prstGeom prst="line">
                <a:avLst/>
              </a:prstGeom>
              <a:noFill/>
              <a:ln w="9525">
                <a:solidFill>
                  <a:srgbClr val="99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5335" tIns="9200" rIns="15335" bIns="92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Oval 37"/>
              <p:cNvSpPr>
                <a:spLocks noChangeArrowheads="1"/>
              </p:cNvSpPr>
              <p:nvPr/>
            </p:nvSpPr>
            <p:spPr bwMode="auto">
              <a:xfrm>
                <a:off x="3221" y="661"/>
                <a:ext cx="465" cy="274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15335" tIns="9200" rIns="15335" bIns="9200"/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CH" sz="900">
                  <a:solidFill>
                    <a:srgbClr val="FF0000"/>
                  </a:solidFill>
                  <a:latin typeface="Symbol" charset="0"/>
                </a:endParaRPr>
              </a:p>
            </p:txBody>
          </p:sp>
          <p:sp>
            <p:nvSpPr>
              <p:cNvPr id="33" name="Line 38"/>
              <p:cNvSpPr>
                <a:spLocks noChangeShapeType="1"/>
              </p:cNvSpPr>
              <p:nvPr/>
            </p:nvSpPr>
            <p:spPr bwMode="auto">
              <a:xfrm flipH="1">
                <a:off x="2950" y="798"/>
                <a:ext cx="0" cy="91"/>
              </a:xfrm>
              <a:prstGeom prst="line">
                <a:avLst/>
              </a:prstGeom>
              <a:noFill/>
              <a:ln w="9525">
                <a:solidFill>
                  <a:srgbClr val="99CC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15335" tIns="9200" rIns="15335" bIns="92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Line 39"/>
              <p:cNvSpPr>
                <a:spLocks noChangeShapeType="1"/>
              </p:cNvSpPr>
              <p:nvPr/>
            </p:nvSpPr>
            <p:spPr bwMode="auto">
              <a:xfrm>
                <a:off x="2950" y="798"/>
                <a:ext cx="271" cy="0"/>
              </a:xfrm>
              <a:prstGeom prst="line">
                <a:avLst/>
              </a:prstGeom>
              <a:noFill/>
              <a:ln w="9525">
                <a:solidFill>
                  <a:srgbClr val="99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5335" tIns="9200" rIns="15335" bIns="92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Text Box 40"/>
              <p:cNvSpPr txBox="1">
                <a:spLocks noChangeArrowheads="1"/>
              </p:cNvSpPr>
              <p:nvPr/>
            </p:nvSpPr>
            <p:spPr bwMode="auto">
              <a:xfrm>
                <a:off x="3261" y="663"/>
                <a:ext cx="323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5335" tIns="9200" rIns="15335" bIns="9200"/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>
                    <a:solidFill>
                      <a:srgbClr val="FF0000"/>
                    </a:solidFill>
                    <a:latin typeface="Comic Sans MS" charset="0"/>
                  </a:rPr>
                  <a:t>AGC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>
                    <a:solidFill>
                      <a:srgbClr val="FF0000"/>
                    </a:solidFill>
                    <a:latin typeface="Comic Sans MS" charset="0"/>
                  </a:rPr>
                  <a:t>on </a:t>
                </a:r>
                <a:r>
                  <a:rPr lang="en-US" sz="1100" b="1">
                    <a:solidFill>
                      <a:srgbClr val="FF0000"/>
                    </a:solidFill>
                    <a:latin typeface="Symbol" charset="0"/>
                  </a:rPr>
                  <a:t>S</a:t>
                </a:r>
                <a:endParaRPr lang="en-US" sz="1100">
                  <a:solidFill>
                    <a:srgbClr val="E1E1B7"/>
                  </a:solidFill>
                  <a:latin typeface="Comic Sans MS" charset="0"/>
                </a:endParaRPr>
              </a:p>
            </p:txBody>
          </p:sp>
        </p:grpSp>
        <p:grpSp>
          <p:nvGrpSpPr>
            <p:cNvPr id="26" name="Group 41"/>
            <p:cNvGrpSpPr>
              <a:grpSpLocks/>
            </p:cNvGrpSpPr>
            <p:nvPr/>
          </p:nvGrpSpPr>
          <p:grpSpPr bwMode="auto">
            <a:xfrm>
              <a:off x="1118" y="842"/>
              <a:ext cx="1045" cy="978"/>
              <a:chOff x="1161" y="865"/>
              <a:chExt cx="1086" cy="1006"/>
            </a:xfrm>
          </p:grpSpPr>
          <p:sp>
            <p:nvSpPr>
              <p:cNvPr id="27" name="Oval 42"/>
              <p:cNvSpPr>
                <a:spLocks noChangeArrowheads="1"/>
              </p:cNvSpPr>
              <p:nvPr/>
            </p:nvSpPr>
            <p:spPr bwMode="auto">
              <a:xfrm>
                <a:off x="1567" y="865"/>
                <a:ext cx="680" cy="340"/>
              </a:xfrm>
              <a:prstGeom prst="ellipse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CH" sz="900" i="1">
                  <a:solidFill>
                    <a:srgbClr val="0000FF"/>
                  </a:solidFill>
                  <a:latin typeface="Times New Roman" charset="0"/>
                </a:endParaRPr>
              </a:p>
            </p:txBody>
          </p:sp>
          <p:sp>
            <p:nvSpPr>
              <p:cNvPr id="28" name="Text Box 43"/>
              <p:cNvSpPr txBox="1">
                <a:spLocks noChangeArrowheads="1"/>
              </p:cNvSpPr>
              <p:nvPr/>
            </p:nvSpPr>
            <p:spPr bwMode="auto">
              <a:xfrm>
                <a:off x="1733" y="949"/>
                <a:ext cx="329" cy="1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>
                    <a:solidFill>
                      <a:srgbClr val="003399"/>
                    </a:solidFill>
                    <a:latin typeface="Comic Sans MS" charset="0"/>
                  </a:rPr>
                  <a:t>MPX</a:t>
                </a:r>
                <a:endParaRPr lang="en-US" sz="1100">
                  <a:solidFill>
                    <a:srgbClr val="E1E1B7"/>
                  </a:solidFill>
                  <a:latin typeface="Comic Sans MS" charset="0"/>
                </a:endParaRPr>
              </a:p>
            </p:txBody>
          </p:sp>
          <p:sp>
            <p:nvSpPr>
              <p:cNvPr id="29" name="Line 44"/>
              <p:cNvSpPr>
                <a:spLocks noChangeShapeType="1"/>
              </p:cNvSpPr>
              <p:nvPr/>
            </p:nvSpPr>
            <p:spPr bwMode="auto">
              <a:xfrm flipV="1">
                <a:off x="1161" y="1023"/>
                <a:ext cx="406" cy="84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7" name="Group 48"/>
          <p:cNvGrpSpPr>
            <a:grpSpLocks/>
          </p:cNvGrpSpPr>
          <p:nvPr/>
        </p:nvGrpSpPr>
        <p:grpSpPr bwMode="auto">
          <a:xfrm>
            <a:off x="4852989" y="2090738"/>
            <a:ext cx="2300287" cy="271462"/>
            <a:chOff x="2178" y="1354"/>
            <a:chExt cx="1505" cy="175"/>
          </a:xfrm>
        </p:grpSpPr>
        <p:sp>
          <p:nvSpPr>
            <p:cNvPr id="48" name="Line 49"/>
            <p:cNvSpPr>
              <a:spLocks noChangeShapeType="1"/>
            </p:cNvSpPr>
            <p:nvPr/>
          </p:nvSpPr>
          <p:spPr bwMode="auto">
            <a:xfrm>
              <a:off x="3363" y="1361"/>
              <a:ext cx="320" cy="16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Line 50"/>
            <p:cNvSpPr>
              <a:spLocks noChangeShapeType="1"/>
            </p:cNvSpPr>
            <p:nvPr/>
          </p:nvSpPr>
          <p:spPr bwMode="auto">
            <a:xfrm flipV="1">
              <a:off x="2178" y="1354"/>
              <a:ext cx="271" cy="14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Line 51"/>
            <p:cNvSpPr>
              <a:spLocks noChangeShapeType="1"/>
            </p:cNvSpPr>
            <p:nvPr/>
          </p:nvSpPr>
          <p:spPr bwMode="auto">
            <a:xfrm>
              <a:off x="2435" y="1361"/>
              <a:ext cx="949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1" name="Group 60"/>
          <p:cNvGrpSpPr>
            <a:grpSpLocks/>
          </p:cNvGrpSpPr>
          <p:nvPr/>
        </p:nvGrpSpPr>
        <p:grpSpPr bwMode="auto">
          <a:xfrm>
            <a:off x="2717801" y="2881314"/>
            <a:ext cx="944563" cy="485775"/>
            <a:chOff x="781" y="1865"/>
            <a:chExt cx="619" cy="315"/>
          </a:xfrm>
        </p:grpSpPr>
        <p:sp>
          <p:nvSpPr>
            <p:cNvPr id="52" name="Oval 61"/>
            <p:cNvSpPr>
              <a:spLocks noChangeArrowheads="1"/>
            </p:cNvSpPr>
            <p:nvPr/>
          </p:nvSpPr>
          <p:spPr bwMode="auto">
            <a:xfrm>
              <a:off x="781" y="1865"/>
              <a:ext cx="597" cy="297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 algn="ctr" defTabSz="844550" fontAlgn="base">
                <a:spcBef>
                  <a:spcPct val="0"/>
                </a:spcBef>
                <a:spcAft>
                  <a:spcPct val="0"/>
                </a:spcAft>
              </a:pPr>
              <a:endParaRPr lang="fr-CH" sz="90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53" name="Text Box 62"/>
            <p:cNvSpPr txBox="1">
              <a:spLocks noChangeArrowheads="1"/>
            </p:cNvSpPr>
            <p:nvPr/>
          </p:nvSpPr>
          <p:spPr bwMode="auto">
            <a:xfrm>
              <a:off x="789" y="1888"/>
              <a:ext cx="611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422275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844550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265238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1687513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1447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6019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0591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5163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>
                  <a:solidFill>
                    <a:srgbClr val="009999"/>
                  </a:solidFill>
                  <a:latin typeface="Comic Sans MS" charset="0"/>
                </a:rPr>
                <a:t>Electrodes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>
                  <a:solidFill>
                    <a:srgbClr val="009999"/>
                  </a:solidFill>
                  <a:latin typeface="Comic Sans MS" charset="0"/>
                </a:rPr>
                <a:t>A, B</a:t>
              </a:r>
              <a:endParaRPr lang="en-US" sz="1100">
                <a:solidFill>
                  <a:srgbClr val="E1E1B7"/>
                </a:solidFill>
                <a:latin typeface="Comic Sans MS" charset="0"/>
              </a:endParaRPr>
            </a:p>
          </p:txBody>
        </p:sp>
      </p:grpSp>
      <p:grpSp>
        <p:nvGrpSpPr>
          <p:cNvPr id="54" name="Group 87"/>
          <p:cNvGrpSpPr>
            <a:grpSpLocks/>
          </p:cNvGrpSpPr>
          <p:nvPr/>
        </p:nvGrpSpPr>
        <p:grpSpPr bwMode="auto">
          <a:xfrm>
            <a:off x="3216275" y="3346451"/>
            <a:ext cx="1720850" cy="1368425"/>
            <a:chOff x="1107" y="2167"/>
            <a:chExt cx="1126" cy="885"/>
          </a:xfrm>
        </p:grpSpPr>
        <p:sp>
          <p:nvSpPr>
            <p:cNvPr id="55" name="Line 88"/>
            <p:cNvSpPr>
              <a:spLocks noChangeShapeType="1"/>
            </p:cNvSpPr>
            <p:nvPr/>
          </p:nvSpPr>
          <p:spPr bwMode="auto">
            <a:xfrm>
              <a:off x="1107" y="2167"/>
              <a:ext cx="461" cy="7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0" tIns="9968" rIns="0" bIns="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Oval 89"/>
            <p:cNvSpPr>
              <a:spLocks noChangeArrowheads="1"/>
            </p:cNvSpPr>
            <p:nvPr/>
          </p:nvSpPr>
          <p:spPr bwMode="auto">
            <a:xfrm>
              <a:off x="1553" y="2712"/>
              <a:ext cx="680" cy="340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9968" rIns="0" bIns="0"/>
            <a:lstStyle/>
            <a:p>
              <a:pPr algn="ctr" defTabSz="84455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CH" sz="1100" b="1" i="1">
                  <a:solidFill>
                    <a:srgbClr val="003399"/>
                  </a:solidFill>
                </a:rPr>
                <a:t>Passive</a:t>
              </a:r>
            </a:p>
            <a:p>
              <a:pPr algn="ctr" defTabSz="84455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CH" sz="1100" b="1" i="1">
                  <a:solidFill>
                    <a:srgbClr val="003399"/>
                  </a:solidFill>
                </a:rPr>
                <a:t>Normaliz</a:t>
              </a:r>
              <a:r>
                <a:rPr lang="fr-CH" sz="1100" i="1">
                  <a:solidFill>
                    <a:srgbClr val="0000FF"/>
                  </a:solidFill>
                </a:rPr>
                <a:t>.</a:t>
              </a:r>
              <a:endParaRPr lang="fr-CH" sz="900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57" name="Group 121"/>
          <p:cNvGrpSpPr>
            <a:grpSpLocks/>
          </p:cNvGrpSpPr>
          <p:nvPr/>
        </p:nvGrpSpPr>
        <p:grpSpPr bwMode="auto">
          <a:xfrm>
            <a:off x="3506789" y="3278188"/>
            <a:ext cx="6442075" cy="760412"/>
            <a:chOff x="1249" y="2065"/>
            <a:chExt cx="4058" cy="479"/>
          </a:xfrm>
        </p:grpSpPr>
        <p:grpSp>
          <p:nvGrpSpPr>
            <p:cNvPr id="58" name="Group 71"/>
            <p:cNvGrpSpPr>
              <a:grpSpLocks/>
            </p:cNvGrpSpPr>
            <p:nvPr/>
          </p:nvGrpSpPr>
          <p:grpSpPr bwMode="auto">
            <a:xfrm>
              <a:off x="4127" y="2267"/>
              <a:ext cx="1180" cy="199"/>
              <a:chOff x="4287" y="2330"/>
              <a:chExt cx="1225" cy="204"/>
            </a:xfrm>
          </p:grpSpPr>
          <p:sp>
            <p:nvSpPr>
              <p:cNvPr id="71" name="Text Box 72"/>
              <p:cNvSpPr txBox="1">
                <a:spLocks noChangeArrowheads="1"/>
              </p:cNvSpPr>
              <p:nvPr/>
            </p:nvSpPr>
            <p:spPr bwMode="auto">
              <a:xfrm>
                <a:off x="4726" y="2330"/>
                <a:ext cx="786" cy="204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900">
                    <a:solidFill>
                      <a:srgbClr val="000000"/>
                    </a:solidFill>
                    <a:latin typeface="Comic Sans MS" charset="0"/>
                  </a:rPr>
                  <a:t>POS = [log(A/B)]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900">
                    <a:solidFill>
                      <a:srgbClr val="000000"/>
                    </a:solidFill>
                    <a:latin typeface="Comic Sans MS" charset="0"/>
                  </a:rPr>
                  <a:t>  = [log(A)-log(B)]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900">
                    <a:solidFill>
                      <a:srgbClr val="000000"/>
                    </a:solidFill>
                    <a:latin typeface="Comic Sans MS" charset="0"/>
                  </a:rPr>
                  <a:t> </a:t>
                </a:r>
              </a:p>
            </p:txBody>
          </p:sp>
          <p:sp>
            <p:nvSpPr>
              <p:cNvPr id="72" name="Line 73"/>
              <p:cNvSpPr>
                <a:spLocks noChangeShapeType="1"/>
              </p:cNvSpPr>
              <p:nvPr/>
            </p:nvSpPr>
            <p:spPr bwMode="auto">
              <a:xfrm flipH="1">
                <a:off x="4450" y="2413"/>
                <a:ext cx="27" cy="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Line 74"/>
              <p:cNvSpPr>
                <a:spLocks noChangeShapeType="1"/>
              </p:cNvSpPr>
              <p:nvPr/>
            </p:nvSpPr>
            <p:spPr bwMode="auto">
              <a:xfrm>
                <a:off x="4287" y="2436"/>
                <a:ext cx="407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9" name="Group 75"/>
            <p:cNvGrpSpPr>
              <a:grpSpLocks/>
            </p:cNvGrpSpPr>
            <p:nvPr/>
          </p:nvGrpSpPr>
          <p:grpSpPr bwMode="auto">
            <a:xfrm>
              <a:off x="3161" y="2183"/>
              <a:ext cx="959" cy="354"/>
              <a:chOff x="3284" y="2244"/>
              <a:chExt cx="996" cy="363"/>
            </a:xfrm>
          </p:grpSpPr>
          <p:sp>
            <p:nvSpPr>
              <p:cNvPr id="69" name="Oval 76"/>
              <p:cNvSpPr>
                <a:spLocks noChangeArrowheads="1"/>
              </p:cNvSpPr>
              <p:nvPr/>
            </p:nvSpPr>
            <p:spPr bwMode="auto">
              <a:xfrm>
                <a:off x="3600" y="2244"/>
                <a:ext cx="680" cy="363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/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>
                    <a:solidFill>
                      <a:srgbClr val="003399"/>
                    </a:solidFill>
                  </a:rPr>
                  <a:t>Differential</a:t>
                </a:r>
              </a:p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>
                    <a:solidFill>
                      <a:srgbClr val="003399"/>
                    </a:solidFill>
                  </a:rPr>
                  <a:t>Amplifier</a:t>
                </a:r>
                <a:endParaRPr lang="en-US" sz="900">
                  <a:solidFill>
                    <a:srgbClr val="0000FF"/>
                  </a:solidFill>
                  <a:latin typeface="Times New Roman" charset="0"/>
                </a:endParaRPr>
              </a:p>
            </p:txBody>
          </p:sp>
          <p:sp>
            <p:nvSpPr>
              <p:cNvPr id="70" name="Line 77"/>
              <p:cNvSpPr>
                <a:spLocks noChangeShapeType="1"/>
              </p:cNvSpPr>
              <p:nvPr/>
            </p:nvSpPr>
            <p:spPr bwMode="auto">
              <a:xfrm flipV="1">
                <a:off x="3284" y="2436"/>
                <a:ext cx="325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0" name="Group 78"/>
            <p:cNvGrpSpPr>
              <a:grpSpLocks/>
            </p:cNvGrpSpPr>
            <p:nvPr/>
          </p:nvGrpSpPr>
          <p:grpSpPr bwMode="auto">
            <a:xfrm>
              <a:off x="2162" y="2189"/>
              <a:ext cx="982" cy="353"/>
              <a:chOff x="2245" y="2250"/>
              <a:chExt cx="1021" cy="363"/>
            </a:xfrm>
          </p:grpSpPr>
          <p:sp>
            <p:nvSpPr>
              <p:cNvPr id="65" name="Oval 79"/>
              <p:cNvSpPr>
                <a:spLocks noChangeArrowheads="1"/>
              </p:cNvSpPr>
              <p:nvPr/>
            </p:nvSpPr>
            <p:spPr bwMode="auto">
              <a:xfrm>
                <a:off x="2583" y="2250"/>
                <a:ext cx="680" cy="363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/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900">
                  <a:solidFill>
                    <a:srgbClr val="0000FF"/>
                  </a:solidFill>
                  <a:latin typeface="Times New Roman" charset="0"/>
                </a:endParaRPr>
              </a:p>
            </p:txBody>
          </p:sp>
          <p:grpSp>
            <p:nvGrpSpPr>
              <p:cNvPr id="66" name="Group 80"/>
              <p:cNvGrpSpPr>
                <a:grpSpLocks/>
              </p:cNvGrpSpPr>
              <p:nvPr/>
            </p:nvGrpSpPr>
            <p:grpSpPr bwMode="auto">
              <a:xfrm>
                <a:off x="2245" y="2292"/>
                <a:ext cx="1021" cy="292"/>
                <a:chOff x="2245" y="2292"/>
                <a:chExt cx="1021" cy="292"/>
              </a:xfrm>
            </p:grpSpPr>
            <p:sp>
              <p:nvSpPr>
                <p:cNvPr id="67" name="Line 81"/>
                <p:cNvSpPr>
                  <a:spLocks noChangeShapeType="1"/>
                </p:cNvSpPr>
                <p:nvPr/>
              </p:nvSpPr>
              <p:spPr bwMode="auto">
                <a:xfrm>
                  <a:off x="2245" y="2436"/>
                  <a:ext cx="353" cy="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0" tIns="0" rIns="0" bIns="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8" name="Rectangle 82"/>
                <p:cNvSpPr>
                  <a:spLocks noChangeArrowheads="1"/>
                </p:cNvSpPr>
                <p:nvPr/>
              </p:nvSpPr>
              <p:spPr bwMode="auto">
                <a:xfrm>
                  <a:off x="2603" y="2292"/>
                  <a:ext cx="663" cy="2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/>
                <a:lstStyle/>
                <a:p>
                  <a:pPr algn="ctr" defTabSz="844550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100" b="1">
                      <a:solidFill>
                        <a:srgbClr val="003399"/>
                      </a:solidFill>
                    </a:rPr>
                    <a:t>Logarithm. </a:t>
                  </a:r>
                </a:p>
                <a:p>
                  <a:pPr algn="ctr" defTabSz="844550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100" b="1">
                      <a:solidFill>
                        <a:srgbClr val="003399"/>
                      </a:solidFill>
                    </a:rPr>
                    <a:t>Amplifiers</a:t>
                  </a:r>
                </a:p>
              </p:txBody>
            </p:sp>
          </p:grpSp>
        </p:grpSp>
        <p:grpSp>
          <p:nvGrpSpPr>
            <p:cNvPr id="61" name="Group 83"/>
            <p:cNvGrpSpPr>
              <a:grpSpLocks/>
            </p:cNvGrpSpPr>
            <p:nvPr/>
          </p:nvGrpSpPr>
          <p:grpSpPr bwMode="auto">
            <a:xfrm>
              <a:off x="1249" y="2065"/>
              <a:ext cx="908" cy="479"/>
              <a:chOff x="1297" y="2122"/>
              <a:chExt cx="944" cy="493"/>
            </a:xfrm>
          </p:grpSpPr>
          <p:sp>
            <p:nvSpPr>
              <p:cNvPr id="62" name="Line 84"/>
              <p:cNvSpPr>
                <a:spLocks noChangeShapeType="1"/>
              </p:cNvSpPr>
              <p:nvPr/>
            </p:nvSpPr>
            <p:spPr bwMode="auto">
              <a:xfrm>
                <a:off x="1297" y="2122"/>
                <a:ext cx="271" cy="3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lIns="0" tIns="0" rIns="0" bIns="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Oval 85"/>
              <p:cNvSpPr>
                <a:spLocks noChangeArrowheads="1"/>
              </p:cNvSpPr>
              <p:nvPr/>
            </p:nvSpPr>
            <p:spPr bwMode="auto">
              <a:xfrm>
                <a:off x="1561" y="2252"/>
                <a:ext cx="680" cy="363"/>
              </a:xfrm>
              <a:prstGeom prst="ellipse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/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CH" sz="90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64" name="Rectangle 86"/>
              <p:cNvSpPr>
                <a:spLocks noChangeArrowheads="1"/>
              </p:cNvSpPr>
              <p:nvPr/>
            </p:nvSpPr>
            <p:spPr bwMode="auto">
              <a:xfrm>
                <a:off x="1610" y="2292"/>
                <a:ext cx="613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/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CH" sz="1100" b="1" i="1">
                    <a:solidFill>
                      <a:srgbClr val="003399"/>
                    </a:solidFill>
                  </a:rPr>
                  <a:t>Individual</a:t>
                </a:r>
              </a:p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CH" sz="1100" b="1" i="1">
                    <a:solidFill>
                      <a:srgbClr val="003399"/>
                    </a:solidFill>
                  </a:rPr>
                  <a:t>Treatment</a:t>
                </a:r>
                <a:endParaRPr lang="en-US" sz="1100" b="1" i="1">
                  <a:solidFill>
                    <a:srgbClr val="003399"/>
                  </a:solidFill>
                </a:endParaRPr>
              </a:p>
            </p:txBody>
          </p:sp>
        </p:grpSp>
      </p:grpSp>
      <p:grpSp>
        <p:nvGrpSpPr>
          <p:cNvPr id="74" name="Group 125"/>
          <p:cNvGrpSpPr>
            <a:grpSpLocks/>
          </p:cNvGrpSpPr>
          <p:nvPr/>
        </p:nvGrpSpPr>
        <p:grpSpPr bwMode="auto">
          <a:xfrm>
            <a:off x="4956176" y="4189413"/>
            <a:ext cx="4621213" cy="525462"/>
            <a:chOff x="2162" y="2639"/>
            <a:chExt cx="2911" cy="331"/>
          </a:xfrm>
        </p:grpSpPr>
        <p:grpSp>
          <p:nvGrpSpPr>
            <p:cNvPr id="75" name="Group 90"/>
            <p:cNvGrpSpPr>
              <a:grpSpLocks/>
            </p:cNvGrpSpPr>
            <p:nvPr/>
          </p:nvGrpSpPr>
          <p:grpSpPr bwMode="auto">
            <a:xfrm>
              <a:off x="3101" y="2639"/>
              <a:ext cx="1004" cy="331"/>
              <a:chOff x="3221" y="2712"/>
              <a:chExt cx="1043" cy="340"/>
            </a:xfrm>
          </p:grpSpPr>
          <p:sp>
            <p:nvSpPr>
              <p:cNvPr id="83" name="Oval 91"/>
              <p:cNvSpPr>
                <a:spLocks noChangeArrowheads="1"/>
              </p:cNvSpPr>
              <p:nvPr/>
            </p:nvSpPr>
            <p:spPr bwMode="auto">
              <a:xfrm>
                <a:off x="3584" y="2712"/>
                <a:ext cx="680" cy="340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/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CH" sz="1100" b="1">
                    <a:solidFill>
                      <a:srgbClr val="003399"/>
                    </a:solidFill>
                  </a:rPr>
                  <a:t>Limiter,</a:t>
                </a:r>
              </a:p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CH" sz="1100" b="1">
                    <a:solidFill>
                      <a:srgbClr val="003399"/>
                    </a:solidFill>
                    <a:latin typeface="Symbol" charset="0"/>
                  </a:rPr>
                  <a:t>D</a:t>
                </a:r>
                <a:r>
                  <a:rPr lang="fr-CH" sz="1100" b="1">
                    <a:solidFill>
                      <a:srgbClr val="003399"/>
                    </a:solidFill>
                  </a:rPr>
                  <a:t>t to Ampl</a:t>
                </a:r>
                <a:r>
                  <a:rPr lang="fr-CH" sz="1100">
                    <a:solidFill>
                      <a:srgbClr val="003399"/>
                    </a:solidFill>
                  </a:rPr>
                  <a:t>.</a:t>
                </a:r>
                <a:endParaRPr lang="fr-CH" sz="90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84" name="Line 92"/>
              <p:cNvSpPr>
                <a:spLocks noChangeShapeType="1"/>
              </p:cNvSpPr>
              <p:nvPr/>
            </p:nvSpPr>
            <p:spPr bwMode="auto">
              <a:xfrm flipV="1">
                <a:off x="3221" y="2885"/>
                <a:ext cx="380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6" name="Group 93"/>
            <p:cNvGrpSpPr>
              <a:grpSpLocks/>
            </p:cNvGrpSpPr>
            <p:nvPr/>
          </p:nvGrpSpPr>
          <p:grpSpPr bwMode="auto">
            <a:xfrm>
              <a:off x="2162" y="2639"/>
              <a:ext cx="980" cy="331"/>
              <a:chOff x="2245" y="2712"/>
              <a:chExt cx="1019" cy="340"/>
            </a:xfrm>
          </p:grpSpPr>
          <p:sp>
            <p:nvSpPr>
              <p:cNvPr id="81" name="Oval 94"/>
              <p:cNvSpPr>
                <a:spLocks noChangeArrowheads="1"/>
              </p:cNvSpPr>
              <p:nvPr/>
            </p:nvSpPr>
            <p:spPr bwMode="auto">
              <a:xfrm>
                <a:off x="2584" y="2712"/>
                <a:ext cx="680" cy="340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16614" tIns="9968" rIns="16614" bIns="9968"/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CH" sz="1100" b="1">
                    <a:solidFill>
                      <a:srgbClr val="003399"/>
                    </a:solidFill>
                  </a:rPr>
                  <a:t>Amplitude</a:t>
                </a:r>
              </a:p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CH" sz="1100" b="1">
                    <a:solidFill>
                      <a:srgbClr val="003399"/>
                    </a:solidFill>
                  </a:rPr>
                  <a:t>to Time</a:t>
                </a:r>
                <a:endParaRPr lang="fr-CH" sz="900">
                  <a:solidFill>
                    <a:srgbClr val="0000FF"/>
                  </a:solidFill>
                  <a:latin typeface="Times New Roman" charset="0"/>
                </a:endParaRPr>
              </a:p>
            </p:txBody>
          </p:sp>
          <p:sp>
            <p:nvSpPr>
              <p:cNvPr id="82" name="Line 95"/>
              <p:cNvSpPr>
                <a:spLocks noChangeShapeType="1"/>
              </p:cNvSpPr>
              <p:nvPr/>
            </p:nvSpPr>
            <p:spPr bwMode="auto">
              <a:xfrm flipV="1">
                <a:off x="2245" y="2885"/>
                <a:ext cx="326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7" name="Group 100"/>
            <p:cNvGrpSpPr>
              <a:grpSpLocks/>
            </p:cNvGrpSpPr>
            <p:nvPr/>
          </p:nvGrpSpPr>
          <p:grpSpPr bwMode="auto">
            <a:xfrm>
              <a:off x="4120" y="2761"/>
              <a:ext cx="953" cy="112"/>
              <a:chOff x="4279" y="2838"/>
              <a:chExt cx="990" cy="115"/>
            </a:xfrm>
          </p:grpSpPr>
          <p:sp>
            <p:nvSpPr>
              <p:cNvPr id="78" name="Text Box 101"/>
              <p:cNvSpPr txBox="1">
                <a:spLocks noChangeArrowheads="1"/>
              </p:cNvSpPr>
              <p:nvPr/>
            </p:nvSpPr>
            <p:spPr bwMode="auto">
              <a:xfrm>
                <a:off x="4727" y="2838"/>
                <a:ext cx="542" cy="115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900">
                    <a:solidFill>
                      <a:srgbClr val="000000"/>
                    </a:solidFill>
                    <a:latin typeface="Comic Sans MS" charset="0"/>
                  </a:rPr>
                  <a:t>POS = [A/B] </a:t>
                </a:r>
              </a:p>
            </p:txBody>
          </p:sp>
          <p:sp>
            <p:nvSpPr>
              <p:cNvPr id="79" name="Line 102"/>
              <p:cNvSpPr>
                <a:spLocks noChangeShapeType="1"/>
              </p:cNvSpPr>
              <p:nvPr/>
            </p:nvSpPr>
            <p:spPr bwMode="auto">
              <a:xfrm flipH="1">
                <a:off x="4442" y="2862"/>
                <a:ext cx="27" cy="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0" name="Line 103"/>
              <p:cNvSpPr>
                <a:spLocks noChangeShapeType="1"/>
              </p:cNvSpPr>
              <p:nvPr/>
            </p:nvSpPr>
            <p:spPr bwMode="auto">
              <a:xfrm flipV="1">
                <a:off x="4279" y="2885"/>
                <a:ext cx="407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85" name="Group 123"/>
          <p:cNvGrpSpPr>
            <a:grpSpLocks/>
          </p:cNvGrpSpPr>
          <p:nvPr/>
        </p:nvGrpSpPr>
        <p:grpSpPr bwMode="auto">
          <a:xfrm>
            <a:off x="4845051" y="4603750"/>
            <a:ext cx="5133975" cy="801688"/>
            <a:chOff x="2092" y="2900"/>
            <a:chExt cx="3234" cy="505"/>
          </a:xfrm>
        </p:grpSpPr>
        <p:grpSp>
          <p:nvGrpSpPr>
            <p:cNvPr id="86" name="Group 96"/>
            <p:cNvGrpSpPr>
              <a:grpSpLocks/>
            </p:cNvGrpSpPr>
            <p:nvPr/>
          </p:nvGrpSpPr>
          <p:grpSpPr bwMode="auto">
            <a:xfrm>
              <a:off x="4126" y="3169"/>
              <a:ext cx="1200" cy="112"/>
              <a:chOff x="4286" y="3257"/>
              <a:chExt cx="1247" cy="115"/>
            </a:xfrm>
          </p:grpSpPr>
          <p:sp>
            <p:nvSpPr>
              <p:cNvPr id="94" name="Text Box 97"/>
              <p:cNvSpPr txBox="1">
                <a:spLocks noChangeArrowheads="1"/>
              </p:cNvSpPr>
              <p:nvPr/>
            </p:nvSpPr>
            <p:spPr bwMode="auto">
              <a:xfrm>
                <a:off x="4720" y="3257"/>
                <a:ext cx="813" cy="115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900">
                    <a:solidFill>
                      <a:srgbClr val="000000"/>
                    </a:solidFill>
                    <a:latin typeface="Comic Sans MS" charset="0"/>
                  </a:rPr>
                  <a:t>POS = [ATN(A/B)] </a:t>
                </a:r>
              </a:p>
            </p:txBody>
          </p:sp>
          <p:sp>
            <p:nvSpPr>
              <p:cNvPr id="95" name="Line 98"/>
              <p:cNvSpPr>
                <a:spLocks noChangeShapeType="1"/>
              </p:cNvSpPr>
              <p:nvPr/>
            </p:nvSpPr>
            <p:spPr bwMode="auto">
              <a:xfrm>
                <a:off x="4286" y="3320"/>
                <a:ext cx="407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Line 99"/>
              <p:cNvSpPr>
                <a:spLocks noChangeShapeType="1"/>
              </p:cNvSpPr>
              <p:nvPr/>
            </p:nvSpPr>
            <p:spPr bwMode="auto">
              <a:xfrm flipH="1">
                <a:off x="4476" y="3297"/>
                <a:ext cx="27" cy="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7" name="Group 104"/>
            <p:cNvGrpSpPr>
              <a:grpSpLocks/>
            </p:cNvGrpSpPr>
            <p:nvPr/>
          </p:nvGrpSpPr>
          <p:grpSpPr bwMode="auto">
            <a:xfrm>
              <a:off x="2092" y="2900"/>
              <a:ext cx="1038" cy="492"/>
              <a:chOff x="2173" y="2981"/>
              <a:chExt cx="1078" cy="505"/>
            </a:xfrm>
          </p:grpSpPr>
          <p:sp>
            <p:nvSpPr>
              <p:cNvPr id="92" name="Line 105"/>
              <p:cNvSpPr>
                <a:spLocks noChangeShapeType="1"/>
              </p:cNvSpPr>
              <p:nvPr/>
            </p:nvSpPr>
            <p:spPr bwMode="auto">
              <a:xfrm>
                <a:off x="2173" y="2981"/>
                <a:ext cx="404" cy="347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Oval 106"/>
              <p:cNvSpPr>
                <a:spLocks noChangeArrowheads="1"/>
              </p:cNvSpPr>
              <p:nvPr/>
            </p:nvSpPr>
            <p:spPr bwMode="auto">
              <a:xfrm>
                <a:off x="2571" y="3146"/>
                <a:ext cx="680" cy="340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16614" tIns="9968" rIns="16614" bIns="9968"/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CH" sz="1100" b="1">
                    <a:solidFill>
                      <a:srgbClr val="FF0000"/>
                    </a:solidFill>
                  </a:rPr>
                  <a:t>Amplitude</a:t>
                </a:r>
              </a:p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CH" sz="1100" b="1">
                    <a:solidFill>
                      <a:srgbClr val="FF0000"/>
                    </a:solidFill>
                  </a:rPr>
                  <a:t>to Phase</a:t>
                </a:r>
                <a:endParaRPr lang="fr-CH" sz="900">
                  <a:solidFill>
                    <a:srgbClr val="FF0000"/>
                  </a:solidFill>
                  <a:latin typeface="Times New Roman" charset="0"/>
                </a:endParaRPr>
              </a:p>
            </p:txBody>
          </p:sp>
        </p:grpSp>
        <p:grpSp>
          <p:nvGrpSpPr>
            <p:cNvPr id="88" name="Group 107"/>
            <p:cNvGrpSpPr>
              <a:grpSpLocks/>
            </p:cNvGrpSpPr>
            <p:nvPr/>
          </p:nvGrpSpPr>
          <p:grpSpPr bwMode="auto">
            <a:xfrm>
              <a:off x="3134" y="3064"/>
              <a:ext cx="1019" cy="341"/>
              <a:chOff x="3256" y="3149"/>
              <a:chExt cx="1058" cy="351"/>
            </a:xfrm>
          </p:grpSpPr>
          <p:sp>
            <p:nvSpPr>
              <p:cNvPr id="89" name="Oval 108"/>
              <p:cNvSpPr>
                <a:spLocks noChangeArrowheads="1"/>
              </p:cNvSpPr>
              <p:nvPr/>
            </p:nvSpPr>
            <p:spPr bwMode="auto">
              <a:xfrm>
                <a:off x="3608" y="3149"/>
                <a:ext cx="680" cy="340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15335" tIns="9200" rIns="15335" bIns="9200"/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CH" sz="900">
                    <a:solidFill>
                      <a:srgbClr val="000000"/>
                    </a:solidFill>
                    <a:latin typeface="Times New Roman" charset="0"/>
                  </a:rPr>
                  <a:t>.</a:t>
                </a:r>
              </a:p>
            </p:txBody>
          </p:sp>
          <p:sp>
            <p:nvSpPr>
              <p:cNvPr id="90" name="Line 109"/>
              <p:cNvSpPr>
                <a:spLocks noChangeShapeType="1"/>
              </p:cNvSpPr>
              <p:nvPr/>
            </p:nvSpPr>
            <p:spPr bwMode="auto">
              <a:xfrm>
                <a:off x="3256" y="3313"/>
                <a:ext cx="352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5335" tIns="9200" rIns="15335" bIns="92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Text Box 110"/>
              <p:cNvSpPr txBox="1">
                <a:spLocks noChangeArrowheads="1"/>
              </p:cNvSpPr>
              <p:nvPr/>
            </p:nvSpPr>
            <p:spPr bwMode="auto">
              <a:xfrm>
                <a:off x="3634" y="3160"/>
                <a:ext cx="680" cy="3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5335" tIns="9200" rIns="15335" bIns="9200"/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CH" sz="1100" b="1">
                    <a:solidFill>
                      <a:srgbClr val="FF0000"/>
                    </a:solidFill>
                    <a:latin typeface="Comic Sans MS" charset="0"/>
                  </a:rPr>
                  <a:t>Limiter,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CH" sz="1100" b="1">
                    <a:solidFill>
                      <a:srgbClr val="FF0000"/>
                    </a:solidFill>
                    <a:latin typeface="Symbol" charset="0"/>
                  </a:rPr>
                  <a:t>f</a:t>
                </a:r>
                <a:r>
                  <a:rPr lang="fr-CH" sz="1100" b="1">
                    <a:solidFill>
                      <a:srgbClr val="FF0000"/>
                    </a:solidFill>
                    <a:latin typeface="Comic Sans MS" charset="0"/>
                  </a:rPr>
                  <a:t> to Ampl</a:t>
                </a:r>
                <a:r>
                  <a:rPr lang="fr-CH" sz="1100">
                    <a:solidFill>
                      <a:srgbClr val="000000"/>
                    </a:solidFill>
                    <a:latin typeface="Comic Sans MS" charset="0"/>
                  </a:rPr>
                  <a:t>.</a:t>
                </a:r>
                <a:endParaRPr lang="en-US" sz="9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7" name="Line 111"/>
          <p:cNvSpPr>
            <a:spLocks noChangeShapeType="1"/>
          </p:cNvSpPr>
          <p:nvPr/>
        </p:nvSpPr>
        <p:spPr bwMode="auto">
          <a:xfrm flipV="1">
            <a:off x="4397375" y="1865314"/>
            <a:ext cx="0" cy="346075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9057" tIns="49528" rIns="99057" bIns="49528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98" name="Group 131"/>
          <p:cNvGrpSpPr>
            <a:grpSpLocks/>
          </p:cNvGrpSpPr>
          <p:nvPr/>
        </p:nvGrpSpPr>
        <p:grpSpPr bwMode="auto">
          <a:xfrm>
            <a:off x="3506789" y="2200276"/>
            <a:ext cx="6111875" cy="760413"/>
            <a:chOff x="1249" y="1386"/>
            <a:chExt cx="3850" cy="479"/>
          </a:xfrm>
        </p:grpSpPr>
        <p:grpSp>
          <p:nvGrpSpPr>
            <p:cNvPr id="99" name="Group 45"/>
            <p:cNvGrpSpPr>
              <a:grpSpLocks/>
            </p:cNvGrpSpPr>
            <p:nvPr/>
          </p:nvGrpSpPr>
          <p:grpSpPr bwMode="auto">
            <a:xfrm>
              <a:off x="4146" y="1483"/>
              <a:ext cx="953" cy="108"/>
              <a:chOff x="4306" y="1524"/>
              <a:chExt cx="990" cy="111"/>
            </a:xfrm>
          </p:grpSpPr>
          <p:sp>
            <p:nvSpPr>
              <p:cNvPr id="113" name="Text Box 46"/>
              <p:cNvSpPr txBox="1">
                <a:spLocks noChangeArrowheads="1"/>
              </p:cNvSpPr>
              <p:nvPr/>
            </p:nvSpPr>
            <p:spPr bwMode="auto">
              <a:xfrm>
                <a:off x="4727" y="1524"/>
                <a:ext cx="569" cy="11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900">
                    <a:solidFill>
                      <a:srgbClr val="000000"/>
                    </a:solidFill>
                    <a:latin typeface="Comic Sans MS" charset="0"/>
                  </a:rPr>
                  <a:t>POS = </a:t>
                </a:r>
                <a:r>
                  <a:rPr lang="en-AU" sz="900">
                    <a:solidFill>
                      <a:srgbClr val="000000"/>
                    </a:solidFill>
                    <a:latin typeface="Symbol" charset="0"/>
                  </a:rPr>
                  <a:t>D / S</a:t>
                </a:r>
                <a:r>
                  <a:rPr lang="en-AU" sz="900">
                    <a:solidFill>
                      <a:srgbClr val="000000"/>
                    </a:solidFill>
                    <a:latin typeface="Comic Sans MS" charset="0"/>
                  </a:rPr>
                  <a:t> </a:t>
                </a:r>
              </a:p>
            </p:txBody>
          </p:sp>
          <p:sp>
            <p:nvSpPr>
              <p:cNvPr id="114" name="Line 47"/>
              <p:cNvSpPr>
                <a:spLocks noChangeShapeType="1"/>
              </p:cNvSpPr>
              <p:nvPr/>
            </p:nvSpPr>
            <p:spPr bwMode="auto">
              <a:xfrm>
                <a:off x="4306" y="1598"/>
                <a:ext cx="380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16614" tIns="9968" rIns="16614" bIns="9968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0" name="Group 52"/>
            <p:cNvGrpSpPr>
              <a:grpSpLocks/>
            </p:cNvGrpSpPr>
            <p:nvPr/>
          </p:nvGrpSpPr>
          <p:grpSpPr bwMode="auto">
            <a:xfrm>
              <a:off x="2136" y="1386"/>
              <a:ext cx="1008" cy="331"/>
              <a:chOff x="2218" y="1425"/>
              <a:chExt cx="1048" cy="340"/>
            </a:xfrm>
          </p:grpSpPr>
          <p:sp>
            <p:nvSpPr>
              <p:cNvPr id="110" name="Line 53"/>
              <p:cNvSpPr>
                <a:spLocks noChangeShapeType="1"/>
              </p:cNvSpPr>
              <p:nvPr/>
            </p:nvSpPr>
            <p:spPr bwMode="auto">
              <a:xfrm>
                <a:off x="2218" y="1598"/>
                <a:ext cx="380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5335" tIns="0" rIns="15335" bIns="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Oval 54"/>
              <p:cNvSpPr>
                <a:spLocks noChangeArrowheads="1"/>
              </p:cNvSpPr>
              <p:nvPr/>
            </p:nvSpPr>
            <p:spPr bwMode="auto">
              <a:xfrm>
                <a:off x="2586" y="1425"/>
                <a:ext cx="680" cy="340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15335" tIns="0" rIns="15335" bIns="0"/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CH" sz="900">
                  <a:solidFill>
                    <a:srgbClr val="FF0000"/>
                  </a:solidFill>
                  <a:latin typeface="Times New Roman" charset="0"/>
                </a:endParaRPr>
              </a:p>
            </p:txBody>
          </p:sp>
          <p:sp>
            <p:nvSpPr>
              <p:cNvPr id="112" name="Text Box 55"/>
              <p:cNvSpPr txBox="1">
                <a:spLocks noChangeArrowheads="1"/>
              </p:cNvSpPr>
              <p:nvPr/>
            </p:nvSpPr>
            <p:spPr bwMode="auto">
              <a:xfrm>
                <a:off x="2570" y="1513"/>
                <a:ext cx="694" cy="1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FF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5335" tIns="0" rIns="15335" bIns="0"/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en-US" sz="1100" b="1">
                    <a:solidFill>
                      <a:srgbClr val="FF0000"/>
                    </a:solidFill>
                    <a:latin typeface="Comic Sans MS" charset="0"/>
                  </a:rPr>
                  <a:t>Heterodyne</a:t>
                </a:r>
                <a:endParaRPr lang="en-US" sz="1100">
                  <a:solidFill>
                    <a:srgbClr val="FF0000"/>
                  </a:solidFill>
                  <a:latin typeface="Comic Sans MS" charset="0"/>
                </a:endParaRPr>
              </a:p>
            </p:txBody>
          </p:sp>
        </p:grpSp>
        <p:grpSp>
          <p:nvGrpSpPr>
            <p:cNvPr id="101" name="Group 56"/>
            <p:cNvGrpSpPr>
              <a:grpSpLocks/>
            </p:cNvGrpSpPr>
            <p:nvPr/>
          </p:nvGrpSpPr>
          <p:grpSpPr bwMode="auto">
            <a:xfrm>
              <a:off x="1249" y="1386"/>
              <a:ext cx="888" cy="479"/>
              <a:chOff x="1297" y="1425"/>
              <a:chExt cx="923" cy="492"/>
            </a:xfrm>
          </p:grpSpPr>
          <p:sp>
            <p:nvSpPr>
              <p:cNvPr id="107" name="Oval 57"/>
              <p:cNvSpPr>
                <a:spLocks noChangeArrowheads="1"/>
              </p:cNvSpPr>
              <p:nvPr/>
            </p:nvSpPr>
            <p:spPr bwMode="auto">
              <a:xfrm>
                <a:off x="1540" y="1425"/>
                <a:ext cx="680" cy="340"/>
              </a:xfrm>
              <a:prstGeom prst="ellipse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/>
              <a:lstStyle/>
              <a:p>
                <a:pPr algn="ctr" defTabSz="84455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z="900" i="1" baseline="-25000">
                  <a:solidFill>
                    <a:srgbClr val="0000FF"/>
                  </a:solidFill>
                  <a:latin typeface="Times New Roman" charset="0"/>
                </a:endParaRPr>
              </a:p>
            </p:txBody>
          </p:sp>
          <p:sp>
            <p:nvSpPr>
              <p:cNvPr id="108" name="Text Box 58"/>
              <p:cNvSpPr txBox="1">
                <a:spLocks noChangeArrowheads="1"/>
              </p:cNvSpPr>
              <p:nvPr/>
            </p:nvSpPr>
            <p:spPr bwMode="auto">
              <a:xfrm>
                <a:off x="1666" y="1453"/>
                <a:ext cx="437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/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i="1">
                    <a:solidFill>
                      <a:srgbClr val="003399"/>
                    </a:solidFill>
                    <a:latin typeface="Comic Sans MS" charset="0"/>
                  </a:rPr>
                  <a:t>Hybrid</a:t>
                </a:r>
                <a:endParaRPr lang="en-US" sz="1100" b="1">
                  <a:solidFill>
                    <a:srgbClr val="003399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 i="1">
                    <a:solidFill>
                      <a:srgbClr val="003399"/>
                    </a:solidFill>
                    <a:latin typeface="Symbol" charset="0"/>
                  </a:rPr>
                  <a:t>D / S</a:t>
                </a:r>
                <a:endParaRPr lang="en-US" sz="1400">
                  <a:solidFill>
                    <a:srgbClr val="E1E1B7"/>
                  </a:solidFill>
                </a:endParaRPr>
              </a:p>
            </p:txBody>
          </p:sp>
          <p:sp>
            <p:nvSpPr>
              <p:cNvPr id="109" name="Line 59"/>
              <p:cNvSpPr>
                <a:spLocks noChangeShapeType="1"/>
              </p:cNvSpPr>
              <p:nvPr/>
            </p:nvSpPr>
            <p:spPr bwMode="auto">
              <a:xfrm flipV="1">
                <a:off x="1297" y="1579"/>
                <a:ext cx="231" cy="3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2" name="Group 112"/>
            <p:cNvGrpSpPr>
              <a:grpSpLocks/>
            </p:cNvGrpSpPr>
            <p:nvPr/>
          </p:nvGrpSpPr>
          <p:grpSpPr bwMode="auto">
            <a:xfrm>
              <a:off x="3128" y="1386"/>
              <a:ext cx="1019" cy="331"/>
              <a:chOff x="3249" y="1425"/>
              <a:chExt cx="1059" cy="340"/>
            </a:xfrm>
          </p:grpSpPr>
          <p:grpSp>
            <p:nvGrpSpPr>
              <p:cNvPr id="103" name="Group 113"/>
              <p:cNvGrpSpPr>
                <a:grpSpLocks/>
              </p:cNvGrpSpPr>
              <p:nvPr/>
            </p:nvGrpSpPr>
            <p:grpSpPr bwMode="auto">
              <a:xfrm>
                <a:off x="3249" y="1425"/>
                <a:ext cx="1059" cy="340"/>
                <a:chOff x="3249" y="1425"/>
                <a:chExt cx="1059" cy="340"/>
              </a:xfrm>
            </p:grpSpPr>
            <p:sp>
              <p:nvSpPr>
                <p:cNvPr id="105" name="Oval 114"/>
                <p:cNvSpPr>
                  <a:spLocks noChangeArrowheads="1"/>
                </p:cNvSpPr>
                <p:nvPr/>
              </p:nvSpPr>
              <p:spPr bwMode="auto">
                <a:xfrm>
                  <a:off x="3628" y="1425"/>
                  <a:ext cx="680" cy="340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ctr" defTabSz="84455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AU" sz="900">
                    <a:solidFill>
                      <a:srgbClr val="FF0000"/>
                    </a:solidFill>
                    <a:latin typeface="Times New Roman" charset="0"/>
                  </a:endParaRPr>
                </a:p>
              </p:txBody>
            </p:sp>
            <p:sp>
              <p:nvSpPr>
                <p:cNvPr id="106" name="Line 115"/>
                <p:cNvSpPr>
                  <a:spLocks noChangeShapeType="1"/>
                </p:cNvSpPr>
                <p:nvPr/>
              </p:nvSpPr>
              <p:spPr bwMode="auto">
                <a:xfrm>
                  <a:off x="3249" y="1598"/>
                  <a:ext cx="379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04" name="Text Box 116"/>
              <p:cNvSpPr txBox="1">
                <a:spLocks noChangeArrowheads="1"/>
              </p:cNvSpPr>
              <p:nvPr/>
            </p:nvSpPr>
            <p:spPr bwMode="auto">
              <a:xfrm>
                <a:off x="3645" y="1468"/>
                <a:ext cx="623" cy="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>
                    <a:solidFill>
                      <a:srgbClr val="FF0000"/>
                    </a:solidFill>
                    <a:latin typeface="Comic Sans MS" charset="0"/>
                  </a:rPr>
                  <a:t>Homodyne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b="1">
                    <a:solidFill>
                      <a:srgbClr val="FF0000"/>
                    </a:solidFill>
                    <a:latin typeface="Comic Sans MS" charset="0"/>
                  </a:rPr>
                  <a:t>Detection</a:t>
                </a:r>
                <a:endParaRPr lang="en-US" sz="1100">
                  <a:solidFill>
                    <a:srgbClr val="E1E1B7"/>
                  </a:solidFill>
                  <a:latin typeface="Comic Sans MS" charset="0"/>
                </a:endParaRPr>
              </a:p>
            </p:txBody>
          </p:sp>
        </p:grpSp>
      </p:grpSp>
      <p:grpSp>
        <p:nvGrpSpPr>
          <p:cNvPr id="115" name="Group 132"/>
          <p:cNvGrpSpPr>
            <a:grpSpLocks/>
          </p:cNvGrpSpPr>
          <p:nvPr/>
        </p:nvGrpSpPr>
        <p:grpSpPr bwMode="auto">
          <a:xfrm>
            <a:off x="4841876" y="2600325"/>
            <a:ext cx="5135563" cy="985838"/>
            <a:chOff x="2090" y="1638"/>
            <a:chExt cx="3235" cy="621"/>
          </a:xfrm>
        </p:grpSpPr>
        <p:grpSp>
          <p:nvGrpSpPr>
            <p:cNvPr id="116" name="Group 63"/>
            <p:cNvGrpSpPr>
              <a:grpSpLocks/>
            </p:cNvGrpSpPr>
            <p:nvPr/>
          </p:nvGrpSpPr>
          <p:grpSpPr bwMode="auto">
            <a:xfrm>
              <a:off x="4224" y="1857"/>
              <a:ext cx="1101" cy="199"/>
              <a:chOff x="4388" y="1909"/>
              <a:chExt cx="1144" cy="204"/>
            </a:xfrm>
          </p:grpSpPr>
          <p:sp>
            <p:nvSpPr>
              <p:cNvPr id="124" name="Text Box 64"/>
              <p:cNvSpPr txBox="1">
                <a:spLocks noChangeArrowheads="1"/>
              </p:cNvSpPr>
              <p:nvPr/>
            </p:nvSpPr>
            <p:spPr bwMode="auto">
              <a:xfrm>
                <a:off x="4719" y="1909"/>
                <a:ext cx="813" cy="204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>
                <a:lvl1pPr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422275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844550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265238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1687513" defTabSz="84455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1447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6019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0591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516313" defTabSz="8445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900">
                    <a:solidFill>
                      <a:srgbClr val="000000"/>
                    </a:solidFill>
                    <a:latin typeface="Comic Sans MS" charset="0"/>
                  </a:rPr>
                  <a:t>POS = </a:t>
                </a:r>
                <a:r>
                  <a:rPr lang="en-AU" sz="900">
                    <a:solidFill>
                      <a:srgbClr val="000000"/>
                    </a:solidFill>
                    <a:latin typeface="Symbol" charset="0"/>
                  </a:rPr>
                  <a:t>D / S</a:t>
                </a:r>
                <a:r>
                  <a:rPr lang="en-AU" sz="900">
                    <a:solidFill>
                      <a:srgbClr val="000000"/>
                    </a:solidFill>
                    <a:latin typeface="Comic Sans MS" charset="0"/>
                  </a:rPr>
                  <a:t>   or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AU" sz="900">
                    <a:solidFill>
                      <a:srgbClr val="000000"/>
                    </a:solidFill>
                    <a:latin typeface="Comic Sans MS" charset="0"/>
                  </a:rPr>
                  <a:t>        = (A-B)/(A+B)</a:t>
                </a:r>
              </a:p>
            </p:txBody>
          </p:sp>
          <p:sp>
            <p:nvSpPr>
              <p:cNvPr id="125" name="Line 65"/>
              <p:cNvSpPr>
                <a:spLocks noChangeShapeType="1"/>
              </p:cNvSpPr>
              <p:nvPr/>
            </p:nvSpPr>
            <p:spPr bwMode="auto">
              <a:xfrm flipV="1">
                <a:off x="4388" y="2015"/>
                <a:ext cx="298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614" tIns="9968" rIns="16614" bIns="9968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7" name="Oval 67"/>
            <p:cNvSpPr>
              <a:spLocks noChangeArrowheads="1"/>
            </p:cNvSpPr>
            <p:nvPr/>
          </p:nvSpPr>
          <p:spPr bwMode="auto">
            <a:xfrm>
              <a:off x="3396" y="1800"/>
              <a:ext cx="809" cy="33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/>
            <a:lstStyle/>
            <a:p>
              <a:pPr algn="ctr" defTabSz="844550" fontAlgn="base">
                <a:spcBef>
                  <a:spcPct val="0"/>
                </a:spcBef>
                <a:spcAft>
                  <a:spcPct val="0"/>
                </a:spcAft>
              </a:pPr>
              <a:endParaRPr lang="fr-CH" sz="900">
                <a:solidFill>
                  <a:srgbClr val="003399"/>
                </a:solidFill>
                <a:latin typeface="Times New Roman" charset="0"/>
              </a:endParaRPr>
            </a:p>
          </p:txBody>
        </p:sp>
        <p:sp>
          <p:nvSpPr>
            <p:cNvPr id="118" name="Line 68"/>
            <p:cNvSpPr>
              <a:spLocks noChangeShapeType="1"/>
            </p:cNvSpPr>
            <p:nvPr/>
          </p:nvSpPr>
          <p:spPr bwMode="auto">
            <a:xfrm>
              <a:off x="2090" y="1638"/>
              <a:ext cx="416" cy="262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Line 69"/>
            <p:cNvSpPr>
              <a:spLocks noChangeShapeType="1"/>
            </p:cNvSpPr>
            <p:nvPr/>
          </p:nvSpPr>
          <p:spPr bwMode="auto">
            <a:xfrm flipV="1">
              <a:off x="2109" y="2052"/>
              <a:ext cx="417" cy="207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Text Box 70"/>
            <p:cNvSpPr txBox="1">
              <a:spLocks noChangeArrowheads="1"/>
            </p:cNvSpPr>
            <p:nvPr/>
          </p:nvSpPr>
          <p:spPr bwMode="auto">
            <a:xfrm>
              <a:off x="3434" y="1825"/>
              <a:ext cx="786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/>
            <a:lstStyle>
              <a:lvl1pPr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422275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844550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265238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1687513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1447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6019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0591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5163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CH" sz="1100" b="1">
                  <a:solidFill>
                    <a:srgbClr val="003399"/>
                  </a:solidFill>
                  <a:latin typeface="Comic Sans MS" charset="0"/>
                </a:rPr>
                <a:t>Sample,Track,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CH" sz="1100" b="1">
                  <a:solidFill>
                    <a:srgbClr val="003399"/>
                  </a:solidFill>
                  <a:latin typeface="Comic Sans MS" charset="0"/>
                </a:rPr>
                <a:t>Integr. &amp; Hold</a:t>
              </a:r>
              <a:endParaRPr lang="en-US" sz="1100">
                <a:solidFill>
                  <a:srgbClr val="003399"/>
                </a:solidFill>
                <a:latin typeface="Comic Sans MS" charset="0"/>
              </a:endParaRPr>
            </a:p>
          </p:txBody>
        </p:sp>
        <p:sp>
          <p:nvSpPr>
            <p:cNvPr id="121" name="Line 126"/>
            <p:cNvSpPr>
              <a:spLocks noChangeShapeType="1"/>
            </p:cNvSpPr>
            <p:nvPr/>
          </p:nvSpPr>
          <p:spPr bwMode="auto">
            <a:xfrm flipV="1">
              <a:off x="3138" y="1968"/>
              <a:ext cx="240" cy="3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Oval 129"/>
            <p:cNvSpPr>
              <a:spLocks noChangeArrowheads="1"/>
            </p:cNvSpPr>
            <p:nvPr/>
          </p:nvSpPr>
          <p:spPr bwMode="auto">
            <a:xfrm>
              <a:off x="2481" y="1805"/>
              <a:ext cx="654" cy="331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lIns="15335" tIns="0" rIns="15335" bIns="0"/>
            <a:lstStyle/>
            <a:p>
              <a:pPr algn="ctr" defTabSz="844550" fontAlgn="base">
                <a:spcBef>
                  <a:spcPct val="0"/>
                </a:spcBef>
                <a:spcAft>
                  <a:spcPct val="0"/>
                </a:spcAft>
              </a:pPr>
              <a:endParaRPr lang="fr-CH" sz="900">
                <a:solidFill>
                  <a:srgbClr val="FF0000"/>
                </a:solidFill>
                <a:latin typeface="Times New Roman" charset="0"/>
              </a:endParaRPr>
            </a:p>
          </p:txBody>
        </p:sp>
        <p:sp>
          <p:nvSpPr>
            <p:cNvPr id="123" name="Text Box 130"/>
            <p:cNvSpPr txBox="1">
              <a:spLocks noChangeArrowheads="1"/>
            </p:cNvSpPr>
            <p:nvPr/>
          </p:nvSpPr>
          <p:spPr bwMode="auto">
            <a:xfrm>
              <a:off x="2478" y="1867"/>
              <a:ext cx="667" cy="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5335" tIns="0" rIns="15335" bIns="0"/>
            <a:lstStyle>
              <a:lvl1pPr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422275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844550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265238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1687513" defTabSz="8445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1447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6019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0591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516313" defTabSz="8445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fontAlgn="base">
                <a:spcBef>
                  <a:spcPct val="10000"/>
                </a:spcBef>
                <a:spcAft>
                  <a:spcPct val="0"/>
                </a:spcAft>
              </a:pPr>
              <a:r>
                <a:rPr lang="en-US" sz="1100" b="1">
                  <a:solidFill>
                    <a:srgbClr val="000099"/>
                  </a:solidFill>
                  <a:latin typeface="Comic Sans MS" charset="0"/>
                </a:rPr>
                <a:t>Switch. gain</a:t>
              </a:r>
            </a:p>
            <a:p>
              <a:pPr algn="ctr" fontAlgn="base">
                <a:spcBef>
                  <a:spcPct val="10000"/>
                </a:spcBef>
                <a:spcAft>
                  <a:spcPct val="0"/>
                </a:spcAft>
              </a:pPr>
              <a:r>
                <a:rPr lang="en-US" sz="1100" b="1">
                  <a:solidFill>
                    <a:srgbClr val="000099"/>
                  </a:solidFill>
                  <a:latin typeface="Comic Sans MS" charset="0"/>
                </a:rPr>
                <a:t>Amplifier</a:t>
              </a:r>
              <a:endParaRPr lang="en-US" sz="1100">
                <a:solidFill>
                  <a:srgbClr val="FF0000"/>
                </a:solidFill>
                <a:latin typeface="Comic Sans MS" charset="0"/>
              </a:endParaRPr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7555390" y="5656490"/>
            <a:ext cx="3501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courtesy </a:t>
            </a:r>
            <a:r>
              <a:rPr lang="en-US" i="1" dirty="0">
                <a:solidFill>
                  <a:srgbClr val="000000"/>
                </a:solidFill>
              </a:rPr>
              <a:t>G. </a:t>
            </a:r>
            <a:r>
              <a:rPr lang="en-US" i="1" dirty="0" err="1" smtClean="0">
                <a:solidFill>
                  <a:srgbClr val="000000"/>
                </a:solidFill>
              </a:rPr>
              <a:t>Vismara</a:t>
            </a:r>
            <a:r>
              <a:rPr lang="en-US" i="1" dirty="0" smtClean="0">
                <a:solidFill>
                  <a:srgbClr val="000000"/>
                </a:solidFill>
              </a:rPr>
              <a:t> (BIW 2001)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40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 fontScale="90000"/>
          </a:bodyPr>
          <a:lstStyle/>
          <a:p>
            <a:r>
              <a:rPr lang="en-GB" dirty="0"/>
              <a:t>New member of </a:t>
            </a:r>
            <a:r>
              <a:rPr lang="en-GB" dirty="0" err="1"/>
              <a:t>analog</a:t>
            </a:r>
            <a:r>
              <a:rPr lang="en-GB" dirty="0"/>
              <a:t> orbit measurements: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6004"/>
            <a:ext cx="10515600" cy="4990959"/>
          </a:xfrm>
        </p:spPr>
        <p:txBody>
          <a:bodyPr/>
          <a:lstStyle/>
          <a:p>
            <a:r>
              <a:rPr lang="en-GB" sz="2400" dirty="0"/>
              <a:t>Further development of “BBQ”-tune measurement system (</a:t>
            </a:r>
            <a:r>
              <a:rPr lang="en-GB" sz="2400" dirty="0" err="1"/>
              <a:t>M.Gasior</a:t>
            </a:r>
            <a:r>
              <a:rPr lang="en-GB" sz="2400" dirty="0"/>
              <a:t>, CERN)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11" y="1638660"/>
            <a:ext cx="8913812" cy="288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2" descr="bbq_b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734" y="4064688"/>
            <a:ext cx="3991624" cy="279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57400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451" y="164576"/>
            <a:ext cx="7796215" cy="629095"/>
          </a:xfrm>
        </p:spPr>
        <p:txBody>
          <a:bodyPr/>
          <a:lstStyle/>
          <a:p>
            <a:r>
              <a:rPr lang="en-US" dirty="0" smtClean="0"/>
              <a:t>Compensated Diode Detector for BOM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0285" y="5502870"/>
            <a:ext cx="7924800" cy="768100"/>
          </a:xfrm>
        </p:spPr>
        <p:txBody>
          <a:bodyPr>
            <a:normAutofit fontScale="85000" lnSpcReduction="20000"/>
          </a:bodyPr>
          <a:lstStyle/>
          <a:p>
            <a:pPr marL="152400" indent="-152400">
              <a:spcBef>
                <a:spcPct val="10000"/>
              </a:spcBef>
              <a:spcAft>
                <a:spcPct val="10000"/>
              </a:spcAft>
              <a:buFont typeface="Wingdings" charset="0"/>
              <a:buChar char="§"/>
              <a:defRPr/>
            </a:pPr>
            <a:r>
              <a:rPr lang="en-GB" dirty="0">
                <a:cs typeface="Arial" charset="0"/>
              </a:rPr>
              <a:t>Sub-micrometre resolution can be achieved with relatively simple hardware and signals from any position pick-up.</a:t>
            </a:r>
          </a:p>
          <a:p>
            <a:pPr marL="152400" indent="-152400">
              <a:spcBef>
                <a:spcPct val="10000"/>
              </a:spcBef>
              <a:spcAft>
                <a:spcPct val="10000"/>
              </a:spcAft>
              <a:buFont typeface="Wingdings" charset="0"/>
              <a:buChar char="§"/>
              <a:defRPr/>
            </a:pPr>
            <a:r>
              <a:rPr lang="en-GB" dirty="0">
                <a:cs typeface="Arial" charset="0"/>
              </a:rPr>
              <a:t>To be used for the future LHC collimators with embedded BPMs</a:t>
            </a:r>
            <a:r>
              <a:rPr lang="en-GB" dirty="0" smtClean="0">
                <a:cs typeface="Arial" charset="0"/>
              </a:rPr>
              <a:t>.</a:t>
            </a:r>
            <a:endParaRPr lang="en-GB" dirty="0"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361" y="1009486"/>
            <a:ext cx="6988175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2409121" y="3275381"/>
            <a:ext cx="7335354" cy="2032047"/>
            <a:chOff x="885121" y="3275380"/>
            <a:chExt cx="7335354" cy="203204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5121" y="3275380"/>
              <a:ext cx="2995590" cy="2027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6480" y="3275380"/>
              <a:ext cx="3033995" cy="203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8400301" y="2814520"/>
            <a:ext cx="2165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courtesy </a:t>
            </a:r>
            <a:r>
              <a:rPr lang="en-US" i="1" dirty="0">
                <a:solidFill>
                  <a:srgbClr val="000000"/>
                </a:solidFill>
              </a:rPr>
              <a:t>M. </a:t>
            </a:r>
            <a:r>
              <a:rPr lang="en-US" i="1" dirty="0" err="1">
                <a:solidFill>
                  <a:srgbClr val="000000"/>
                </a:solidFill>
              </a:rPr>
              <a:t>Gasior</a:t>
            </a:r>
            <a:endParaRPr lang="en-US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84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BPM Signal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4640" y="971081"/>
            <a:ext cx="8679530" cy="533829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Why digital signal processing?</a:t>
            </a:r>
          </a:p>
          <a:p>
            <a:pPr lvl="1"/>
            <a:r>
              <a:rPr lang="en-US" dirty="0" smtClean="0"/>
              <a:t>Better reproducibility of the beam position measurement</a:t>
            </a:r>
          </a:p>
          <a:p>
            <a:pPr lvl="2"/>
            <a:r>
              <a:rPr lang="en-US" dirty="0" smtClean="0"/>
              <a:t>Robust to environmental conditions, </a:t>
            </a:r>
            <a:br>
              <a:rPr lang="en-US" dirty="0" smtClean="0"/>
            </a:br>
            <a:r>
              <a:rPr lang="en-US" dirty="0" smtClean="0"/>
              <a:t>e.g. temperature, humidity, (radiation?)</a:t>
            </a:r>
          </a:p>
          <a:p>
            <a:pPr lvl="2"/>
            <a:r>
              <a:rPr lang="en-US" dirty="0" smtClean="0"/>
              <a:t>No slow aging and/or drift effects of components</a:t>
            </a:r>
          </a:p>
          <a:p>
            <a:pPr lvl="2"/>
            <a:r>
              <a:rPr lang="en-US" dirty="0" smtClean="0"/>
              <a:t>Deterministic, no noise or statistical effects on the position information</a:t>
            </a:r>
          </a:p>
          <a:p>
            <a:pPr lvl="1"/>
            <a:r>
              <a:rPr lang="en-US" dirty="0" smtClean="0"/>
              <a:t>Flexibility</a:t>
            </a:r>
          </a:p>
          <a:p>
            <a:pPr lvl="2"/>
            <a:r>
              <a:rPr lang="en-US" dirty="0" smtClean="0"/>
              <a:t>Modification of FPGA firmware, control registers or DAQ software to adapt to different beam conditions or operation requirements</a:t>
            </a:r>
          </a:p>
          <a:p>
            <a:pPr lvl="1"/>
            <a:r>
              <a:rPr lang="en-US" dirty="0" smtClean="0"/>
              <a:t>Performance</a:t>
            </a:r>
          </a:p>
          <a:p>
            <a:pPr lvl="2"/>
            <a:r>
              <a:rPr lang="en-US" dirty="0" smtClean="0"/>
              <a:t>Often better performance, </a:t>
            </a:r>
            <a:br>
              <a:rPr lang="en-US" dirty="0" smtClean="0"/>
            </a:br>
            <a:r>
              <a:rPr lang="en-US" dirty="0" smtClean="0"/>
              <a:t>e.g. higher resolution</a:t>
            </a:r>
            <a:r>
              <a:rPr lang="en-US" dirty="0"/>
              <a:t> </a:t>
            </a:r>
            <a:r>
              <a:rPr lang="en-US" dirty="0" smtClean="0"/>
              <a:t>and stability compared to analog solutions</a:t>
            </a:r>
          </a:p>
          <a:p>
            <a:pPr lvl="2"/>
            <a:r>
              <a:rPr lang="en-US" dirty="0" smtClean="0"/>
              <a:t>No analog equivalent of digital filters and signal processing elements.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BUT: Digital is not automatically better than analog!</a:t>
            </a:r>
          </a:p>
          <a:p>
            <a:pPr lvl="1"/>
            <a:r>
              <a:rPr lang="en-US" dirty="0" smtClean="0"/>
              <a:t>Latency of pipeline ADCs (FB applications)</a:t>
            </a:r>
          </a:p>
          <a:p>
            <a:pPr lvl="1"/>
            <a:r>
              <a:rPr lang="en-US" dirty="0" smtClean="0"/>
              <a:t>Quantization and CLK jitter effects, dynamic range &amp; bandwidth limits</a:t>
            </a:r>
          </a:p>
          <a:p>
            <a:pPr lvl="1"/>
            <a:r>
              <a:rPr lang="en-US" dirty="0" smtClean="0"/>
              <a:t>Digital BPM solutions tend to be much more complex than some analog signal processing BPM systems</a:t>
            </a:r>
          </a:p>
          <a:p>
            <a:pPr lvl="2"/>
            <a:r>
              <a:rPr lang="en-US" dirty="0" smtClean="0"/>
              <a:t>Manpower, costs, development time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62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BPM Read-out Electronics</a:t>
            </a:r>
            <a:endParaRPr lang="en-US" dirty="0"/>
          </a:p>
        </p:txBody>
      </p:sp>
      <p:sp>
        <p:nvSpPr>
          <p:cNvPr id="299" name="Oval 298"/>
          <p:cNvSpPr/>
          <p:nvPr/>
        </p:nvSpPr>
        <p:spPr>
          <a:xfrm>
            <a:off x="2971300" y="1364834"/>
            <a:ext cx="1078817" cy="1078817"/>
          </a:xfrm>
          <a:prstGeom prst="ellipse">
            <a:avLst/>
          </a:prstGeom>
          <a:noFill/>
          <a:ln w="317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300" name="Straight Connector 299"/>
          <p:cNvCxnSpPr/>
          <p:nvPr/>
        </p:nvCxnSpPr>
        <p:spPr>
          <a:xfrm>
            <a:off x="3394636" y="1476399"/>
            <a:ext cx="211808" cy="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01" name="Straight Connector 300"/>
          <p:cNvCxnSpPr/>
          <p:nvPr/>
        </p:nvCxnSpPr>
        <p:spPr>
          <a:xfrm flipV="1">
            <a:off x="3059163" y="1789266"/>
            <a:ext cx="0" cy="224349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02" name="Straight Connector 301"/>
          <p:cNvCxnSpPr/>
          <p:nvPr/>
        </p:nvCxnSpPr>
        <p:spPr>
          <a:xfrm flipV="1">
            <a:off x="3512389" y="1205242"/>
            <a:ext cx="0" cy="259923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03" name="Straight Connector 302"/>
          <p:cNvCxnSpPr/>
          <p:nvPr/>
        </p:nvCxnSpPr>
        <p:spPr>
          <a:xfrm>
            <a:off x="2806811" y="1901440"/>
            <a:ext cx="252352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04" name="Straight Connector 303"/>
          <p:cNvCxnSpPr/>
          <p:nvPr/>
        </p:nvCxnSpPr>
        <p:spPr>
          <a:xfrm>
            <a:off x="2806812" y="2813627"/>
            <a:ext cx="1243305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05" name="Straight Connector 304"/>
          <p:cNvCxnSpPr>
            <a:stCxn id="299" idx="2"/>
            <a:endCxn id="299" idx="6"/>
          </p:cNvCxnSpPr>
          <p:nvPr/>
        </p:nvCxnSpPr>
        <p:spPr>
          <a:xfrm>
            <a:off x="2971300" y="1904241"/>
            <a:ext cx="1078817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06" name="Straight Connector 305"/>
          <p:cNvCxnSpPr>
            <a:stCxn id="299" idx="4"/>
            <a:endCxn id="299" idx="0"/>
          </p:cNvCxnSpPr>
          <p:nvPr/>
        </p:nvCxnSpPr>
        <p:spPr>
          <a:xfrm flipV="1">
            <a:off x="3510708" y="1364834"/>
            <a:ext cx="0" cy="1078817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07" name="Straight Connector 306"/>
          <p:cNvCxnSpPr/>
          <p:nvPr/>
        </p:nvCxnSpPr>
        <p:spPr>
          <a:xfrm flipV="1">
            <a:off x="3958177" y="1792068"/>
            <a:ext cx="0" cy="224349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08" name="Straight Connector 307"/>
          <p:cNvCxnSpPr/>
          <p:nvPr/>
        </p:nvCxnSpPr>
        <p:spPr>
          <a:xfrm>
            <a:off x="3404803" y="2339170"/>
            <a:ext cx="211808" cy="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09" name="Straight Connector 308"/>
          <p:cNvCxnSpPr/>
          <p:nvPr/>
        </p:nvCxnSpPr>
        <p:spPr>
          <a:xfrm flipV="1">
            <a:off x="3512389" y="2339171"/>
            <a:ext cx="0" cy="259923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10" name="Straight Connector 309"/>
          <p:cNvCxnSpPr/>
          <p:nvPr/>
        </p:nvCxnSpPr>
        <p:spPr>
          <a:xfrm flipV="1">
            <a:off x="2806811" y="1901440"/>
            <a:ext cx="0" cy="912188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311" name="Rectangle 310"/>
          <p:cNvSpPr/>
          <p:nvPr/>
        </p:nvSpPr>
        <p:spPr>
          <a:xfrm>
            <a:off x="4470548" y="1664607"/>
            <a:ext cx="496654" cy="479474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317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312" name="Straight Connector 311"/>
          <p:cNvCxnSpPr/>
          <p:nvPr/>
        </p:nvCxnSpPr>
        <p:spPr>
          <a:xfrm>
            <a:off x="4527105" y="2099404"/>
            <a:ext cx="60414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13" name="Straight Connector 312"/>
          <p:cNvCxnSpPr/>
          <p:nvPr/>
        </p:nvCxnSpPr>
        <p:spPr>
          <a:xfrm flipV="1">
            <a:off x="4587519" y="1736919"/>
            <a:ext cx="60414" cy="362484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14" name="Straight Connector 313"/>
          <p:cNvCxnSpPr/>
          <p:nvPr/>
        </p:nvCxnSpPr>
        <p:spPr>
          <a:xfrm>
            <a:off x="4647934" y="1736919"/>
            <a:ext cx="151035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15" name="Straight Connector 314"/>
          <p:cNvCxnSpPr/>
          <p:nvPr/>
        </p:nvCxnSpPr>
        <p:spPr>
          <a:xfrm>
            <a:off x="4798968" y="1736919"/>
            <a:ext cx="60414" cy="359606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16" name="Straight Connector 315"/>
          <p:cNvCxnSpPr/>
          <p:nvPr/>
        </p:nvCxnSpPr>
        <p:spPr>
          <a:xfrm>
            <a:off x="4859382" y="2096525"/>
            <a:ext cx="60414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317" name="Rectangle 316"/>
          <p:cNvSpPr/>
          <p:nvPr/>
        </p:nvSpPr>
        <p:spPr>
          <a:xfrm>
            <a:off x="5551486" y="1676170"/>
            <a:ext cx="496654" cy="479474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317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318" name="Straight Connector 317"/>
          <p:cNvCxnSpPr/>
          <p:nvPr/>
        </p:nvCxnSpPr>
        <p:spPr>
          <a:xfrm>
            <a:off x="5687573" y="1745663"/>
            <a:ext cx="0" cy="359606"/>
          </a:xfrm>
          <a:prstGeom prst="line">
            <a:avLst/>
          </a:prstGeom>
          <a:noFill/>
          <a:ln w="22225" cap="flat" cmpd="sng" algn="ctr">
            <a:solidFill>
              <a:srgbClr val="385D8A"/>
            </a:solidFill>
            <a:prstDash val="solid"/>
          </a:ln>
          <a:effectLst/>
        </p:spPr>
      </p:cxnSp>
      <p:cxnSp>
        <p:nvCxnSpPr>
          <p:cNvPr id="319" name="Straight Connector 318"/>
          <p:cNvCxnSpPr/>
          <p:nvPr/>
        </p:nvCxnSpPr>
        <p:spPr>
          <a:xfrm>
            <a:off x="5687573" y="1745663"/>
            <a:ext cx="241656" cy="167424"/>
          </a:xfrm>
          <a:prstGeom prst="line">
            <a:avLst/>
          </a:prstGeom>
          <a:noFill/>
          <a:ln w="22225" cap="flat" cmpd="sng" algn="ctr">
            <a:solidFill>
              <a:srgbClr val="385D8A"/>
            </a:solidFill>
            <a:prstDash val="solid"/>
          </a:ln>
          <a:effectLst/>
        </p:spPr>
      </p:cxnSp>
      <p:cxnSp>
        <p:nvCxnSpPr>
          <p:cNvPr id="320" name="Straight Connector 319"/>
          <p:cNvCxnSpPr/>
          <p:nvPr/>
        </p:nvCxnSpPr>
        <p:spPr>
          <a:xfrm flipV="1">
            <a:off x="5687573" y="1915889"/>
            <a:ext cx="241656" cy="189380"/>
          </a:xfrm>
          <a:prstGeom prst="line">
            <a:avLst/>
          </a:prstGeom>
          <a:noFill/>
          <a:ln w="22225" cap="flat" cmpd="sng" algn="ctr">
            <a:solidFill>
              <a:srgbClr val="385D8A"/>
            </a:solidFill>
            <a:prstDash val="solid"/>
          </a:ln>
          <a:effectLst/>
        </p:spPr>
      </p:cxnSp>
      <p:cxnSp>
        <p:nvCxnSpPr>
          <p:cNvPr id="321" name="Straight Connector 320"/>
          <p:cNvCxnSpPr>
            <a:stCxn id="317" idx="1"/>
          </p:cNvCxnSpPr>
          <p:nvPr/>
        </p:nvCxnSpPr>
        <p:spPr>
          <a:xfrm>
            <a:off x="5551487" y="1915907"/>
            <a:ext cx="127499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22" name="Straight Connector 321"/>
          <p:cNvCxnSpPr>
            <a:endCxn id="317" idx="3"/>
          </p:cNvCxnSpPr>
          <p:nvPr/>
        </p:nvCxnSpPr>
        <p:spPr>
          <a:xfrm>
            <a:off x="5929231" y="1915907"/>
            <a:ext cx="118911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330" name="Rectangle 329"/>
          <p:cNvSpPr/>
          <p:nvPr/>
        </p:nvSpPr>
        <p:spPr>
          <a:xfrm>
            <a:off x="5063781" y="1667302"/>
            <a:ext cx="392691" cy="479474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317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331" name="Straight Connector 330"/>
          <p:cNvCxnSpPr/>
          <p:nvPr/>
        </p:nvCxnSpPr>
        <p:spPr>
          <a:xfrm flipH="1">
            <a:off x="5215994" y="1984906"/>
            <a:ext cx="65443" cy="34309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2" name="Straight Connector 331"/>
          <p:cNvCxnSpPr/>
          <p:nvPr/>
        </p:nvCxnSpPr>
        <p:spPr>
          <a:xfrm flipH="1" flipV="1">
            <a:off x="5215994" y="1958480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3" name="Straight Connector 332"/>
          <p:cNvCxnSpPr/>
          <p:nvPr/>
        </p:nvCxnSpPr>
        <p:spPr>
          <a:xfrm flipH="1">
            <a:off x="5222031" y="1930930"/>
            <a:ext cx="61698" cy="2691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4" name="Straight Connector 333"/>
          <p:cNvCxnSpPr/>
          <p:nvPr/>
        </p:nvCxnSpPr>
        <p:spPr>
          <a:xfrm flipH="1" flipV="1">
            <a:off x="5218286" y="1903866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5" name="Straight Connector 334"/>
          <p:cNvCxnSpPr/>
          <p:nvPr/>
        </p:nvCxnSpPr>
        <p:spPr>
          <a:xfrm flipH="1">
            <a:off x="5219740" y="1870051"/>
            <a:ext cx="65443" cy="34309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6" name="Straight Connector 335"/>
          <p:cNvCxnSpPr/>
          <p:nvPr/>
        </p:nvCxnSpPr>
        <p:spPr>
          <a:xfrm flipH="1" flipV="1">
            <a:off x="5219740" y="1842986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7" name="Straight Connector 336"/>
          <p:cNvCxnSpPr/>
          <p:nvPr/>
        </p:nvCxnSpPr>
        <p:spPr>
          <a:xfrm flipH="1">
            <a:off x="5222031" y="1816075"/>
            <a:ext cx="59406" cy="2691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8" name="Straight Connector 337"/>
          <p:cNvCxnSpPr/>
          <p:nvPr/>
        </p:nvCxnSpPr>
        <p:spPr>
          <a:xfrm flipH="1" flipV="1">
            <a:off x="5222032" y="1789011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9" name="Straight Connector 338"/>
          <p:cNvCxnSpPr/>
          <p:nvPr/>
        </p:nvCxnSpPr>
        <p:spPr>
          <a:xfrm flipV="1">
            <a:off x="5222031" y="1670105"/>
            <a:ext cx="0" cy="118907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40" name="Straight Connector 339"/>
          <p:cNvCxnSpPr/>
          <p:nvPr/>
        </p:nvCxnSpPr>
        <p:spPr>
          <a:xfrm flipV="1">
            <a:off x="5215993" y="2019215"/>
            <a:ext cx="0" cy="124867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41" name="Straight Connector 340"/>
          <p:cNvCxnSpPr/>
          <p:nvPr/>
        </p:nvCxnSpPr>
        <p:spPr>
          <a:xfrm flipV="1">
            <a:off x="5123730" y="1789011"/>
            <a:ext cx="241656" cy="230203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42" name="Straight Connector 341"/>
          <p:cNvCxnSpPr/>
          <p:nvPr/>
        </p:nvCxnSpPr>
        <p:spPr>
          <a:xfrm>
            <a:off x="5335180" y="1764786"/>
            <a:ext cx="60414" cy="56074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353" name="Rectangle 352"/>
          <p:cNvSpPr/>
          <p:nvPr/>
        </p:nvSpPr>
        <p:spPr>
          <a:xfrm>
            <a:off x="3696047" y="4812541"/>
            <a:ext cx="248327" cy="645653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317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Calibri"/>
              </a:rPr>
              <a:t>ADC</a:t>
            </a:r>
          </a:p>
        </p:txBody>
      </p:sp>
      <p:sp>
        <p:nvSpPr>
          <p:cNvPr id="354" name="Rectangle 353"/>
          <p:cNvSpPr/>
          <p:nvPr/>
        </p:nvSpPr>
        <p:spPr>
          <a:xfrm>
            <a:off x="4357318" y="4105360"/>
            <a:ext cx="496654" cy="47947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55" name="Oval 354"/>
          <p:cNvSpPr/>
          <p:nvPr/>
        </p:nvSpPr>
        <p:spPr>
          <a:xfrm>
            <a:off x="4469714" y="4205144"/>
            <a:ext cx="271863" cy="279906"/>
          </a:xfrm>
          <a:prstGeom prst="ellipse">
            <a:avLst/>
          </a:prstGeom>
          <a:noFill/>
          <a:ln w="22225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356" name="Straight Connector 355"/>
          <p:cNvCxnSpPr>
            <a:stCxn id="355" idx="1"/>
            <a:endCxn id="355" idx="5"/>
          </p:cNvCxnSpPr>
          <p:nvPr/>
        </p:nvCxnSpPr>
        <p:spPr>
          <a:xfrm>
            <a:off x="4509527" y="4246135"/>
            <a:ext cx="192236" cy="197924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57" name="Straight Connector 356"/>
          <p:cNvCxnSpPr>
            <a:stCxn id="355" idx="3"/>
            <a:endCxn id="355" idx="7"/>
          </p:cNvCxnSpPr>
          <p:nvPr/>
        </p:nvCxnSpPr>
        <p:spPr>
          <a:xfrm flipV="1">
            <a:off x="4509527" y="4246135"/>
            <a:ext cx="192236" cy="197924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58" name="Straight Connector 357"/>
          <p:cNvCxnSpPr>
            <a:stCxn id="354" idx="1"/>
            <a:endCxn id="355" idx="2"/>
          </p:cNvCxnSpPr>
          <p:nvPr/>
        </p:nvCxnSpPr>
        <p:spPr>
          <a:xfrm>
            <a:off x="4357319" y="4345097"/>
            <a:ext cx="112395" cy="0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59" name="Straight Connector 358"/>
          <p:cNvCxnSpPr>
            <a:stCxn id="354" idx="3"/>
            <a:endCxn id="355" idx="6"/>
          </p:cNvCxnSpPr>
          <p:nvPr/>
        </p:nvCxnSpPr>
        <p:spPr>
          <a:xfrm flipH="1">
            <a:off x="4741576" y="4345097"/>
            <a:ext cx="112396" cy="0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60" name="Straight Connector 359"/>
          <p:cNvCxnSpPr>
            <a:stCxn id="354" idx="2"/>
          </p:cNvCxnSpPr>
          <p:nvPr/>
        </p:nvCxnSpPr>
        <p:spPr>
          <a:xfrm flipH="1" flipV="1">
            <a:off x="4605644" y="4485050"/>
            <a:ext cx="2" cy="99784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</a:ln>
          <a:effectLst/>
        </p:spPr>
      </p:cxnSp>
      <p:sp>
        <p:nvSpPr>
          <p:cNvPr id="361" name="Rectangle 360"/>
          <p:cNvSpPr/>
          <p:nvPr/>
        </p:nvSpPr>
        <p:spPr>
          <a:xfrm>
            <a:off x="4359632" y="5669137"/>
            <a:ext cx="496654" cy="47947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62" name="Oval 361"/>
          <p:cNvSpPr/>
          <p:nvPr/>
        </p:nvSpPr>
        <p:spPr>
          <a:xfrm>
            <a:off x="4472027" y="5768921"/>
            <a:ext cx="271863" cy="279906"/>
          </a:xfrm>
          <a:prstGeom prst="ellipse">
            <a:avLst/>
          </a:prstGeom>
          <a:noFill/>
          <a:ln w="22225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363" name="Straight Connector 362"/>
          <p:cNvCxnSpPr>
            <a:stCxn id="362" idx="1"/>
            <a:endCxn id="362" idx="5"/>
          </p:cNvCxnSpPr>
          <p:nvPr/>
        </p:nvCxnSpPr>
        <p:spPr>
          <a:xfrm>
            <a:off x="4511840" y="5809912"/>
            <a:ext cx="192236" cy="197924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64" name="Straight Connector 363"/>
          <p:cNvCxnSpPr>
            <a:stCxn id="362" idx="3"/>
            <a:endCxn id="362" idx="7"/>
          </p:cNvCxnSpPr>
          <p:nvPr/>
        </p:nvCxnSpPr>
        <p:spPr>
          <a:xfrm flipV="1">
            <a:off x="4511840" y="5809912"/>
            <a:ext cx="192236" cy="197924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65" name="Straight Connector 364"/>
          <p:cNvCxnSpPr>
            <a:stCxn id="361" idx="1"/>
            <a:endCxn id="362" idx="2"/>
          </p:cNvCxnSpPr>
          <p:nvPr/>
        </p:nvCxnSpPr>
        <p:spPr>
          <a:xfrm>
            <a:off x="4359633" y="5908874"/>
            <a:ext cx="112395" cy="0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66" name="Straight Connector 365"/>
          <p:cNvCxnSpPr>
            <a:stCxn id="361" idx="3"/>
            <a:endCxn id="362" idx="6"/>
          </p:cNvCxnSpPr>
          <p:nvPr/>
        </p:nvCxnSpPr>
        <p:spPr>
          <a:xfrm flipH="1">
            <a:off x="4743890" y="5908874"/>
            <a:ext cx="112396" cy="0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67" name="Straight Connector 366"/>
          <p:cNvCxnSpPr/>
          <p:nvPr/>
        </p:nvCxnSpPr>
        <p:spPr>
          <a:xfrm flipH="1" flipV="1">
            <a:off x="4613780" y="5669137"/>
            <a:ext cx="2" cy="99784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sp>
        <p:nvSpPr>
          <p:cNvPr id="368" name="Rectangle 367"/>
          <p:cNvSpPr/>
          <p:nvPr/>
        </p:nvSpPr>
        <p:spPr>
          <a:xfrm>
            <a:off x="4400130" y="5197655"/>
            <a:ext cx="415659" cy="348458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Calibri"/>
              </a:rPr>
              <a:t>90</a:t>
            </a:r>
            <a:r>
              <a:rPr lang="en-US" sz="1200" b="1" kern="0" baseline="30000" dirty="0">
                <a:solidFill>
                  <a:sysClr val="windowText" lastClr="000000"/>
                </a:solidFill>
                <a:latin typeface="Calibri"/>
              </a:rPr>
              <a:t>0</a:t>
            </a:r>
          </a:p>
        </p:txBody>
      </p:sp>
      <p:sp>
        <p:nvSpPr>
          <p:cNvPr id="369" name="Rectangle 368"/>
          <p:cNvSpPr/>
          <p:nvPr/>
        </p:nvSpPr>
        <p:spPr>
          <a:xfrm>
            <a:off x="4937966" y="4649088"/>
            <a:ext cx="496654" cy="47947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370" name="Oval 369"/>
          <p:cNvSpPr/>
          <p:nvPr/>
        </p:nvSpPr>
        <p:spPr>
          <a:xfrm>
            <a:off x="5050362" y="4748872"/>
            <a:ext cx="271863" cy="279906"/>
          </a:xfrm>
          <a:prstGeom prst="ellipse">
            <a:avLst/>
          </a:prstGeom>
          <a:noFill/>
          <a:ln w="22225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371" name="Straight Connector 370"/>
          <p:cNvCxnSpPr>
            <a:stCxn id="369" idx="1"/>
            <a:endCxn id="370" idx="2"/>
          </p:cNvCxnSpPr>
          <p:nvPr/>
        </p:nvCxnSpPr>
        <p:spPr>
          <a:xfrm>
            <a:off x="4937967" y="4888825"/>
            <a:ext cx="112395" cy="0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sp>
        <p:nvSpPr>
          <p:cNvPr id="372" name="Rectangle 371"/>
          <p:cNvSpPr/>
          <p:nvPr/>
        </p:nvSpPr>
        <p:spPr>
          <a:xfrm>
            <a:off x="5492030" y="4105075"/>
            <a:ext cx="496654" cy="47947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Calibri"/>
              </a:rPr>
              <a:t>CIC</a:t>
            </a:r>
          </a:p>
        </p:txBody>
      </p:sp>
      <p:sp>
        <p:nvSpPr>
          <p:cNvPr id="373" name="Rectangle 372"/>
          <p:cNvSpPr/>
          <p:nvPr/>
        </p:nvSpPr>
        <p:spPr>
          <a:xfrm>
            <a:off x="6096428" y="4105075"/>
            <a:ext cx="496654" cy="47947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Calibri"/>
              </a:rPr>
              <a:t>FIR</a:t>
            </a:r>
          </a:p>
        </p:txBody>
      </p:sp>
      <p:sp>
        <p:nvSpPr>
          <p:cNvPr id="374" name="Rectangle 373"/>
          <p:cNvSpPr/>
          <p:nvPr/>
        </p:nvSpPr>
        <p:spPr>
          <a:xfrm>
            <a:off x="6103568" y="3530033"/>
            <a:ext cx="496654" cy="47947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l-GR" sz="1200" b="1" kern="0" dirty="0">
                <a:solidFill>
                  <a:sysClr val="windowText" lastClr="000000"/>
                </a:solidFill>
                <a:latin typeface="Calibri"/>
              </a:rPr>
              <a:t>Σ</a:t>
            </a:r>
            <a:endParaRPr lang="en-US" sz="12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cxnSp>
        <p:nvCxnSpPr>
          <p:cNvPr id="381" name="Straight Arrow Connector 380"/>
          <p:cNvCxnSpPr/>
          <p:nvPr/>
        </p:nvCxnSpPr>
        <p:spPr>
          <a:xfrm>
            <a:off x="3958178" y="1904241"/>
            <a:ext cx="511239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382" name="Straight Connector 381"/>
          <p:cNvCxnSpPr/>
          <p:nvPr/>
        </p:nvCxnSpPr>
        <p:spPr>
          <a:xfrm>
            <a:off x="4967204" y="1901989"/>
            <a:ext cx="96577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83" name="Straight Connector 382"/>
          <p:cNvCxnSpPr/>
          <p:nvPr/>
        </p:nvCxnSpPr>
        <p:spPr>
          <a:xfrm>
            <a:off x="5450864" y="1917398"/>
            <a:ext cx="96577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88" name="Straight Arrow Connector 387"/>
          <p:cNvCxnSpPr/>
          <p:nvPr/>
        </p:nvCxnSpPr>
        <p:spPr>
          <a:xfrm>
            <a:off x="6057596" y="1916395"/>
            <a:ext cx="511239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389" name="Straight Connector 388"/>
          <p:cNvCxnSpPr/>
          <p:nvPr/>
        </p:nvCxnSpPr>
        <p:spPr>
          <a:xfrm>
            <a:off x="3509160" y="2599093"/>
            <a:ext cx="540957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90" name="Straight Connector 389"/>
          <p:cNvCxnSpPr/>
          <p:nvPr/>
        </p:nvCxnSpPr>
        <p:spPr>
          <a:xfrm>
            <a:off x="3512390" y="1205241"/>
            <a:ext cx="540957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91" name="Straight Arrow Connector 390"/>
          <p:cNvCxnSpPr/>
          <p:nvPr/>
        </p:nvCxnSpPr>
        <p:spPr>
          <a:xfrm>
            <a:off x="4050117" y="1205241"/>
            <a:ext cx="511239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ysDash"/>
            <a:tailEnd type="arrow"/>
          </a:ln>
          <a:effectLst/>
        </p:spPr>
      </p:cxnSp>
      <p:cxnSp>
        <p:nvCxnSpPr>
          <p:cNvPr id="392" name="Straight Arrow Connector 391"/>
          <p:cNvCxnSpPr/>
          <p:nvPr/>
        </p:nvCxnSpPr>
        <p:spPr>
          <a:xfrm>
            <a:off x="4044986" y="2599093"/>
            <a:ext cx="511239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ysDash"/>
            <a:tailEnd type="arrow"/>
          </a:ln>
          <a:effectLst/>
        </p:spPr>
      </p:cxnSp>
      <p:cxnSp>
        <p:nvCxnSpPr>
          <p:cNvPr id="393" name="Straight Arrow Connector 392"/>
          <p:cNvCxnSpPr/>
          <p:nvPr/>
        </p:nvCxnSpPr>
        <p:spPr>
          <a:xfrm>
            <a:off x="4046073" y="2813627"/>
            <a:ext cx="511239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ysDash"/>
            <a:tailEnd type="arrow"/>
          </a:ln>
          <a:effectLst/>
        </p:spPr>
      </p:cxnSp>
      <p:cxnSp>
        <p:nvCxnSpPr>
          <p:cNvPr id="395" name="Straight Arrow Connector 394"/>
          <p:cNvCxnSpPr/>
          <p:nvPr/>
        </p:nvCxnSpPr>
        <p:spPr>
          <a:xfrm flipV="1">
            <a:off x="5277790" y="2152143"/>
            <a:ext cx="3647" cy="312395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396" name="Straight Connector 395"/>
          <p:cNvCxnSpPr/>
          <p:nvPr/>
        </p:nvCxnSpPr>
        <p:spPr>
          <a:xfrm>
            <a:off x="6164841" y="3952452"/>
            <a:ext cx="114645" cy="0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97" name="Straight Connector 396"/>
          <p:cNvCxnSpPr/>
          <p:nvPr/>
        </p:nvCxnSpPr>
        <p:spPr>
          <a:xfrm flipV="1">
            <a:off x="6274279" y="3588529"/>
            <a:ext cx="4759" cy="361045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98" name="Straight Connector 397"/>
          <p:cNvCxnSpPr/>
          <p:nvPr/>
        </p:nvCxnSpPr>
        <p:spPr>
          <a:xfrm>
            <a:off x="6285669" y="3589967"/>
            <a:ext cx="151035" cy="0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99" name="Straight Connector 398"/>
          <p:cNvCxnSpPr/>
          <p:nvPr/>
        </p:nvCxnSpPr>
        <p:spPr>
          <a:xfrm>
            <a:off x="6436703" y="3591407"/>
            <a:ext cx="0" cy="359606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400" name="Straight Connector 399"/>
          <p:cNvCxnSpPr/>
          <p:nvPr/>
        </p:nvCxnSpPr>
        <p:spPr>
          <a:xfrm>
            <a:off x="6436703" y="3949573"/>
            <a:ext cx="120828" cy="0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sp>
        <p:nvSpPr>
          <p:cNvPr id="401" name="Rectangle 400"/>
          <p:cNvSpPr/>
          <p:nvPr/>
        </p:nvSpPr>
        <p:spPr>
          <a:xfrm>
            <a:off x="7156446" y="2959107"/>
            <a:ext cx="496654" cy="1619886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vert="wordArtVert" rtlCol="0" anchor="ctr"/>
          <a:lstStyle/>
          <a:p>
            <a:pPr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Calibri"/>
              </a:rPr>
              <a:t>MEMORY</a:t>
            </a:r>
          </a:p>
        </p:txBody>
      </p:sp>
      <p:cxnSp>
        <p:nvCxnSpPr>
          <p:cNvPr id="402" name="Straight Arrow Connector 401"/>
          <p:cNvCxnSpPr/>
          <p:nvPr/>
        </p:nvCxnSpPr>
        <p:spPr>
          <a:xfrm>
            <a:off x="3428462" y="5103034"/>
            <a:ext cx="267584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03" name="Straight Connector 402"/>
          <p:cNvCxnSpPr/>
          <p:nvPr/>
        </p:nvCxnSpPr>
        <p:spPr>
          <a:xfrm>
            <a:off x="4247571" y="4345097"/>
            <a:ext cx="96577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04" name="Straight Connector 403"/>
          <p:cNvCxnSpPr/>
          <p:nvPr/>
        </p:nvCxnSpPr>
        <p:spPr>
          <a:xfrm flipH="1" flipV="1">
            <a:off x="4249533" y="4345098"/>
            <a:ext cx="3871" cy="1566931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05" name="Straight Connector 404"/>
          <p:cNvCxnSpPr/>
          <p:nvPr/>
        </p:nvCxnSpPr>
        <p:spPr>
          <a:xfrm>
            <a:off x="4253404" y="5912028"/>
            <a:ext cx="96577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06" name="Straight Connector 405"/>
          <p:cNvCxnSpPr/>
          <p:nvPr/>
        </p:nvCxnSpPr>
        <p:spPr>
          <a:xfrm flipV="1">
            <a:off x="4616229" y="5541745"/>
            <a:ext cx="0" cy="123024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407" name="Freeform 406"/>
          <p:cNvSpPr/>
          <p:nvPr/>
        </p:nvSpPr>
        <p:spPr>
          <a:xfrm>
            <a:off x="5103763" y="4807292"/>
            <a:ext cx="183710" cy="151034"/>
          </a:xfrm>
          <a:custGeom>
            <a:avLst/>
            <a:gdLst>
              <a:gd name="connsiteX0" fmla="*/ 0 w 109537"/>
              <a:gd name="connsiteY0" fmla="*/ 76582 h 105488"/>
              <a:gd name="connsiteX1" fmla="*/ 23812 w 109537"/>
              <a:gd name="connsiteY1" fmla="*/ 382 h 105488"/>
              <a:gd name="connsiteX2" fmla="*/ 71437 w 109537"/>
              <a:gd name="connsiteY2" fmla="*/ 105157 h 105488"/>
              <a:gd name="connsiteX3" fmla="*/ 109537 w 109537"/>
              <a:gd name="connsiteY3" fmla="*/ 33719 h 105488"/>
              <a:gd name="connsiteX0" fmla="*/ 0 w 107204"/>
              <a:gd name="connsiteY0" fmla="*/ 58040 h 106650"/>
              <a:gd name="connsiteX1" fmla="*/ 21479 w 107204"/>
              <a:gd name="connsiteY1" fmla="*/ 1544 h 106650"/>
              <a:gd name="connsiteX2" fmla="*/ 69104 w 107204"/>
              <a:gd name="connsiteY2" fmla="*/ 106319 h 106650"/>
              <a:gd name="connsiteX3" fmla="*/ 107204 w 107204"/>
              <a:gd name="connsiteY3" fmla="*/ 34881 h 106650"/>
              <a:gd name="connsiteX0" fmla="*/ 0 w 106037"/>
              <a:gd name="connsiteY0" fmla="*/ 58040 h 106881"/>
              <a:gd name="connsiteX1" fmla="*/ 21479 w 106037"/>
              <a:gd name="connsiteY1" fmla="*/ 1544 h 106881"/>
              <a:gd name="connsiteX2" fmla="*/ 69104 w 106037"/>
              <a:gd name="connsiteY2" fmla="*/ 106319 h 106881"/>
              <a:gd name="connsiteX3" fmla="*/ 106037 w 106037"/>
              <a:gd name="connsiteY3" fmla="*/ 43091 h 106881"/>
              <a:gd name="connsiteX0" fmla="*/ 0 w 106037"/>
              <a:gd name="connsiteY0" fmla="*/ 58040 h 106881"/>
              <a:gd name="connsiteX1" fmla="*/ 21479 w 106037"/>
              <a:gd name="connsiteY1" fmla="*/ 1544 h 106881"/>
              <a:gd name="connsiteX2" fmla="*/ 72604 w 106037"/>
              <a:gd name="connsiteY2" fmla="*/ 106319 h 106881"/>
              <a:gd name="connsiteX3" fmla="*/ 106037 w 106037"/>
              <a:gd name="connsiteY3" fmla="*/ 43091 h 106881"/>
              <a:gd name="connsiteX0" fmla="*/ 0 w 106037"/>
              <a:gd name="connsiteY0" fmla="*/ 56478 h 105280"/>
              <a:gd name="connsiteX1" fmla="*/ 29646 w 106037"/>
              <a:gd name="connsiteY1" fmla="*/ 1624 h 105280"/>
              <a:gd name="connsiteX2" fmla="*/ 72604 w 106037"/>
              <a:gd name="connsiteY2" fmla="*/ 104757 h 105280"/>
              <a:gd name="connsiteX3" fmla="*/ 106037 w 106037"/>
              <a:gd name="connsiteY3" fmla="*/ 41529 h 105280"/>
              <a:gd name="connsiteX0" fmla="*/ 0 w 106037"/>
              <a:gd name="connsiteY0" fmla="*/ 56478 h 105280"/>
              <a:gd name="connsiteX1" fmla="*/ 29646 w 106037"/>
              <a:gd name="connsiteY1" fmla="*/ 1624 h 105280"/>
              <a:gd name="connsiteX2" fmla="*/ 64437 w 106037"/>
              <a:gd name="connsiteY2" fmla="*/ 104757 h 105280"/>
              <a:gd name="connsiteX3" fmla="*/ 106037 w 106037"/>
              <a:gd name="connsiteY3" fmla="*/ 41529 h 105280"/>
              <a:gd name="connsiteX0" fmla="*/ 0 w 106037"/>
              <a:gd name="connsiteY0" fmla="*/ 56478 h 105393"/>
              <a:gd name="connsiteX1" fmla="*/ 29646 w 106037"/>
              <a:gd name="connsiteY1" fmla="*/ 1624 h 105393"/>
              <a:gd name="connsiteX2" fmla="*/ 64437 w 106037"/>
              <a:gd name="connsiteY2" fmla="*/ 104757 h 105393"/>
              <a:gd name="connsiteX3" fmla="*/ 106037 w 106037"/>
              <a:gd name="connsiteY3" fmla="*/ 44813 h 105393"/>
              <a:gd name="connsiteX0" fmla="*/ 0 w 106037"/>
              <a:gd name="connsiteY0" fmla="*/ 56478 h 105560"/>
              <a:gd name="connsiteX1" fmla="*/ 29646 w 106037"/>
              <a:gd name="connsiteY1" fmla="*/ 1624 h 105560"/>
              <a:gd name="connsiteX2" fmla="*/ 64437 w 106037"/>
              <a:gd name="connsiteY2" fmla="*/ 104757 h 105560"/>
              <a:gd name="connsiteX3" fmla="*/ 106037 w 106037"/>
              <a:gd name="connsiteY3" fmla="*/ 44813 h 105560"/>
              <a:gd name="connsiteX0" fmla="*/ 0 w 106037"/>
              <a:gd name="connsiteY0" fmla="*/ 54855 h 103937"/>
              <a:gd name="connsiteX1" fmla="*/ 29646 w 106037"/>
              <a:gd name="connsiteY1" fmla="*/ 1 h 103937"/>
              <a:gd name="connsiteX2" fmla="*/ 64437 w 106037"/>
              <a:gd name="connsiteY2" fmla="*/ 103134 h 103937"/>
              <a:gd name="connsiteX3" fmla="*/ 106037 w 106037"/>
              <a:gd name="connsiteY3" fmla="*/ 43190 h 103937"/>
              <a:gd name="connsiteX0" fmla="*/ 0 w 106037"/>
              <a:gd name="connsiteY0" fmla="*/ 54855 h 103937"/>
              <a:gd name="connsiteX1" fmla="*/ 29646 w 106037"/>
              <a:gd name="connsiteY1" fmla="*/ 1 h 103937"/>
              <a:gd name="connsiteX2" fmla="*/ 64437 w 106037"/>
              <a:gd name="connsiteY2" fmla="*/ 103134 h 103937"/>
              <a:gd name="connsiteX3" fmla="*/ 106037 w 106037"/>
              <a:gd name="connsiteY3" fmla="*/ 43190 h 103937"/>
              <a:gd name="connsiteX0" fmla="*/ 0 w 106037"/>
              <a:gd name="connsiteY0" fmla="*/ 54855 h 103141"/>
              <a:gd name="connsiteX1" fmla="*/ 29646 w 106037"/>
              <a:gd name="connsiteY1" fmla="*/ 1 h 103141"/>
              <a:gd name="connsiteX2" fmla="*/ 64437 w 106037"/>
              <a:gd name="connsiteY2" fmla="*/ 103134 h 103141"/>
              <a:gd name="connsiteX3" fmla="*/ 106037 w 106037"/>
              <a:gd name="connsiteY3" fmla="*/ 43190 h 103141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44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44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44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44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6012 h 104299"/>
              <a:gd name="connsiteX1" fmla="*/ 29646 w 106037"/>
              <a:gd name="connsiteY1" fmla="*/ 1158 h 104299"/>
              <a:gd name="connsiteX2" fmla="*/ 67937 w 106037"/>
              <a:gd name="connsiteY2" fmla="*/ 104291 h 104299"/>
              <a:gd name="connsiteX3" fmla="*/ 106037 w 106037"/>
              <a:gd name="connsiteY3" fmla="*/ 44347 h 104299"/>
              <a:gd name="connsiteX0" fmla="*/ 0 w 106037"/>
              <a:gd name="connsiteY0" fmla="*/ 54909 h 103196"/>
              <a:gd name="connsiteX1" fmla="*/ 29646 w 106037"/>
              <a:gd name="connsiteY1" fmla="*/ 55 h 103196"/>
              <a:gd name="connsiteX2" fmla="*/ 67937 w 106037"/>
              <a:gd name="connsiteY2" fmla="*/ 103188 h 103196"/>
              <a:gd name="connsiteX3" fmla="*/ 106037 w 106037"/>
              <a:gd name="connsiteY3" fmla="*/ 43244 h 103196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79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4855 h 103143"/>
              <a:gd name="connsiteX1" fmla="*/ 29646 w 106037"/>
              <a:gd name="connsiteY1" fmla="*/ 1 h 103143"/>
              <a:gd name="connsiteX2" fmla="*/ 67937 w 106037"/>
              <a:gd name="connsiteY2" fmla="*/ 103134 h 103143"/>
              <a:gd name="connsiteX3" fmla="*/ 106037 w 106037"/>
              <a:gd name="connsiteY3" fmla="*/ 43190 h 103143"/>
              <a:gd name="connsiteX0" fmla="*/ 0 w 106037"/>
              <a:gd name="connsiteY0" fmla="*/ 56012 h 104300"/>
              <a:gd name="connsiteX1" fmla="*/ 29646 w 106037"/>
              <a:gd name="connsiteY1" fmla="*/ 1158 h 104300"/>
              <a:gd name="connsiteX2" fmla="*/ 71437 w 106037"/>
              <a:gd name="connsiteY2" fmla="*/ 104291 h 104300"/>
              <a:gd name="connsiteX3" fmla="*/ 106037 w 106037"/>
              <a:gd name="connsiteY3" fmla="*/ 44347 h 10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037" h="104300">
                <a:moveTo>
                  <a:pt x="0" y="56012"/>
                </a:moveTo>
                <a:cubicBezTo>
                  <a:pt x="10620" y="28666"/>
                  <a:pt x="17740" y="-6888"/>
                  <a:pt x="29646" y="1158"/>
                </a:cubicBezTo>
                <a:cubicBezTo>
                  <a:pt x="41552" y="9204"/>
                  <a:pt x="57538" y="103661"/>
                  <a:pt x="71437" y="104291"/>
                </a:cubicBezTo>
                <a:cubicBezTo>
                  <a:pt x="85336" y="104921"/>
                  <a:pt x="96368" y="73521"/>
                  <a:pt x="106037" y="44347"/>
                </a:cubicBezTo>
              </a:path>
            </a:pathLst>
          </a:cu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Calibri"/>
            </a:endParaRPr>
          </a:p>
        </p:txBody>
      </p:sp>
      <p:cxnSp>
        <p:nvCxnSpPr>
          <p:cNvPr id="408" name="Straight Connector 407"/>
          <p:cNvCxnSpPr>
            <a:stCxn id="368" idx="0"/>
          </p:cNvCxnSpPr>
          <p:nvPr/>
        </p:nvCxnSpPr>
        <p:spPr>
          <a:xfrm flipV="1">
            <a:off x="4607959" y="4592826"/>
            <a:ext cx="123" cy="60483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09" name="Straight Connector 408"/>
          <p:cNvCxnSpPr/>
          <p:nvPr/>
        </p:nvCxnSpPr>
        <p:spPr>
          <a:xfrm flipV="1">
            <a:off x="4608082" y="4894456"/>
            <a:ext cx="317670" cy="785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10" name="Straight Connector 409"/>
          <p:cNvCxnSpPr>
            <a:stCxn id="354" idx="3"/>
            <a:endCxn id="372" idx="1"/>
          </p:cNvCxnSpPr>
          <p:nvPr/>
        </p:nvCxnSpPr>
        <p:spPr>
          <a:xfrm flipV="1">
            <a:off x="4853973" y="4344812"/>
            <a:ext cx="638058" cy="286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11" name="Straight Connector 410"/>
          <p:cNvCxnSpPr/>
          <p:nvPr/>
        </p:nvCxnSpPr>
        <p:spPr>
          <a:xfrm>
            <a:off x="5988686" y="4345097"/>
            <a:ext cx="96577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12" name="Straight Connector 411"/>
          <p:cNvCxnSpPr>
            <a:endCxn id="374" idx="1"/>
          </p:cNvCxnSpPr>
          <p:nvPr/>
        </p:nvCxnSpPr>
        <p:spPr>
          <a:xfrm flipV="1">
            <a:off x="5168871" y="3769771"/>
            <a:ext cx="934698" cy="1439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13" name="Straight Connector 412"/>
          <p:cNvCxnSpPr/>
          <p:nvPr/>
        </p:nvCxnSpPr>
        <p:spPr>
          <a:xfrm flipV="1">
            <a:off x="5168872" y="3206320"/>
            <a:ext cx="4131" cy="1138493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14" name="Straight Connector 413"/>
          <p:cNvCxnSpPr/>
          <p:nvPr/>
        </p:nvCxnSpPr>
        <p:spPr>
          <a:xfrm>
            <a:off x="5168871" y="3206319"/>
            <a:ext cx="1987576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15" name="Straight Connector 414"/>
          <p:cNvCxnSpPr>
            <a:stCxn id="374" idx="3"/>
            <a:endCxn id="401" idx="1"/>
          </p:cNvCxnSpPr>
          <p:nvPr/>
        </p:nvCxnSpPr>
        <p:spPr>
          <a:xfrm flipV="1">
            <a:off x="6600223" y="3769050"/>
            <a:ext cx="556224" cy="72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16" name="Straight Connector 415"/>
          <p:cNvCxnSpPr/>
          <p:nvPr/>
        </p:nvCxnSpPr>
        <p:spPr>
          <a:xfrm>
            <a:off x="6601631" y="4341066"/>
            <a:ext cx="554816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17" name="Straight Connector 416"/>
          <p:cNvCxnSpPr/>
          <p:nvPr/>
        </p:nvCxnSpPr>
        <p:spPr>
          <a:xfrm>
            <a:off x="3950764" y="5103034"/>
            <a:ext cx="300704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418" name="TextBox 417"/>
          <p:cNvSpPr txBox="1"/>
          <p:nvPr/>
        </p:nvSpPr>
        <p:spPr>
          <a:xfrm>
            <a:off x="4947418" y="5135368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NCO</a:t>
            </a:r>
          </a:p>
        </p:txBody>
      </p:sp>
      <p:cxnSp>
        <p:nvCxnSpPr>
          <p:cNvPr id="419" name="Straight Arrow Connector 418"/>
          <p:cNvCxnSpPr/>
          <p:nvPr/>
        </p:nvCxnSpPr>
        <p:spPr>
          <a:xfrm>
            <a:off x="4861280" y="5908588"/>
            <a:ext cx="638058" cy="286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420" name="TextBox 419"/>
          <p:cNvSpPr txBox="1"/>
          <p:nvPr/>
        </p:nvSpPr>
        <p:spPr>
          <a:xfrm>
            <a:off x="5982548" y="4748873"/>
            <a:ext cx="998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I-Channel</a:t>
            </a:r>
          </a:p>
        </p:txBody>
      </p:sp>
      <p:sp>
        <p:nvSpPr>
          <p:cNvPr id="421" name="TextBox 420"/>
          <p:cNvSpPr txBox="1"/>
          <p:nvPr/>
        </p:nvSpPr>
        <p:spPr>
          <a:xfrm>
            <a:off x="5678986" y="5751238"/>
            <a:ext cx="1944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Q-Channel same as I</a:t>
            </a:r>
          </a:p>
        </p:txBody>
      </p:sp>
      <p:sp>
        <p:nvSpPr>
          <p:cNvPr id="422" name="TextBox 421"/>
          <p:cNvSpPr txBox="1"/>
          <p:nvPr/>
        </p:nvSpPr>
        <p:spPr>
          <a:xfrm>
            <a:off x="6687573" y="4050573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NB</a:t>
            </a:r>
          </a:p>
        </p:txBody>
      </p:sp>
      <p:sp>
        <p:nvSpPr>
          <p:cNvPr id="423" name="TextBox 422"/>
          <p:cNvSpPr txBox="1"/>
          <p:nvPr/>
        </p:nvSpPr>
        <p:spPr>
          <a:xfrm>
            <a:off x="6687573" y="3478557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WB</a:t>
            </a:r>
          </a:p>
        </p:txBody>
      </p:sp>
      <p:sp>
        <p:nvSpPr>
          <p:cNvPr id="424" name="TextBox 423"/>
          <p:cNvSpPr txBox="1"/>
          <p:nvPr/>
        </p:nvSpPr>
        <p:spPr>
          <a:xfrm>
            <a:off x="6687573" y="2915826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raw</a:t>
            </a:r>
          </a:p>
        </p:txBody>
      </p:sp>
      <p:sp>
        <p:nvSpPr>
          <p:cNvPr id="425" name="TextBox 424"/>
          <p:cNvSpPr txBox="1"/>
          <p:nvPr/>
        </p:nvSpPr>
        <p:spPr>
          <a:xfrm>
            <a:off x="4050116" y="162019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426" name="TextBox 425"/>
          <p:cNvSpPr txBox="1"/>
          <p:nvPr/>
        </p:nvSpPr>
        <p:spPr>
          <a:xfrm>
            <a:off x="2716360" y="1609909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B</a:t>
            </a:r>
          </a:p>
        </p:txBody>
      </p:sp>
      <p:sp>
        <p:nvSpPr>
          <p:cNvPr id="427" name="TextBox 426"/>
          <p:cNvSpPr txBox="1"/>
          <p:nvPr/>
        </p:nvSpPr>
        <p:spPr>
          <a:xfrm>
            <a:off x="3257450" y="1083690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C</a:t>
            </a:r>
          </a:p>
        </p:txBody>
      </p:sp>
      <p:sp>
        <p:nvSpPr>
          <p:cNvPr id="428" name="TextBox 427"/>
          <p:cNvSpPr txBox="1"/>
          <p:nvPr/>
        </p:nvSpPr>
        <p:spPr>
          <a:xfrm>
            <a:off x="3271966" y="2438723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D</a:t>
            </a:r>
          </a:p>
        </p:txBody>
      </p:sp>
      <p:sp>
        <p:nvSpPr>
          <p:cNvPr id="429" name="TextBox 428"/>
          <p:cNvSpPr txBox="1"/>
          <p:nvPr/>
        </p:nvSpPr>
        <p:spPr>
          <a:xfrm>
            <a:off x="4509528" y="137290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BPF</a:t>
            </a:r>
          </a:p>
        </p:txBody>
      </p:sp>
      <p:sp>
        <p:nvSpPr>
          <p:cNvPr id="430" name="TextBox 429"/>
          <p:cNvSpPr txBox="1"/>
          <p:nvPr/>
        </p:nvSpPr>
        <p:spPr>
          <a:xfrm>
            <a:off x="5073472" y="137680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 err="1">
                <a:solidFill>
                  <a:sysClr val="windowText" lastClr="000000"/>
                </a:solidFill>
              </a:rPr>
              <a:t>Att</a:t>
            </a:r>
            <a:endParaRPr lang="en-US" sz="12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433" name="Rectangle 432"/>
          <p:cNvSpPr/>
          <p:nvPr/>
        </p:nvSpPr>
        <p:spPr>
          <a:xfrm>
            <a:off x="7983539" y="4113742"/>
            <a:ext cx="594033" cy="204325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vert="vert" rtlCol="0" anchor="ctr"/>
          <a:lstStyle/>
          <a:p>
            <a:pPr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Calibri"/>
              </a:rPr>
              <a:t>Coordinate</a:t>
            </a:r>
          </a:p>
          <a:p>
            <a:pPr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Calibri"/>
              </a:rPr>
              <a:t>Transformation</a:t>
            </a:r>
          </a:p>
        </p:txBody>
      </p:sp>
      <p:cxnSp>
        <p:nvCxnSpPr>
          <p:cNvPr id="434" name="Straight Connector 433"/>
          <p:cNvCxnSpPr/>
          <p:nvPr/>
        </p:nvCxnSpPr>
        <p:spPr>
          <a:xfrm>
            <a:off x="7665731" y="4341066"/>
            <a:ext cx="317807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35" name="Straight Connector 434"/>
          <p:cNvCxnSpPr/>
          <p:nvPr/>
        </p:nvCxnSpPr>
        <p:spPr>
          <a:xfrm>
            <a:off x="7653102" y="5908588"/>
            <a:ext cx="317807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36" name="Straight Arrow Connector 435"/>
          <p:cNvCxnSpPr/>
          <p:nvPr/>
        </p:nvCxnSpPr>
        <p:spPr>
          <a:xfrm>
            <a:off x="8577573" y="5103034"/>
            <a:ext cx="511239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437" name="TextBox 436"/>
          <p:cNvSpPr txBox="1"/>
          <p:nvPr/>
        </p:nvSpPr>
        <p:spPr>
          <a:xfrm>
            <a:off x="5470348" y="1047891"/>
            <a:ext cx="2996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A-Electrode Analog Conditioning</a:t>
            </a:r>
          </a:p>
        </p:txBody>
      </p:sp>
      <p:sp>
        <p:nvSpPr>
          <p:cNvPr id="438" name="TextBox 437"/>
          <p:cNvSpPr txBox="1"/>
          <p:nvPr/>
        </p:nvSpPr>
        <p:spPr>
          <a:xfrm>
            <a:off x="4596200" y="2512464"/>
            <a:ext cx="2364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B, C, D Analog same as A</a:t>
            </a:r>
          </a:p>
        </p:txBody>
      </p:sp>
      <p:sp>
        <p:nvSpPr>
          <p:cNvPr id="439" name="TextBox 438"/>
          <p:cNvSpPr txBox="1"/>
          <p:nvPr/>
        </p:nvSpPr>
        <p:spPr>
          <a:xfrm>
            <a:off x="5260125" y="2221970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Ctrl</a:t>
            </a:r>
          </a:p>
        </p:txBody>
      </p:sp>
      <p:sp>
        <p:nvSpPr>
          <p:cNvPr id="441" name="Rectangle 440"/>
          <p:cNvSpPr/>
          <p:nvPr/>
        </p:nvSpPr>
        <p:spPr>
          <a:xfrm>
            <a:off x="3483883" y="3561415"/>
            <a:ext cx="672652" cy="47391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317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Calibri"/>
              </a:rPr>
              <a:t>CLK &amp; Timing</a:t>
            </a:r>
          </a:p>
        </p:txBody>
      </p:sp>
      <p:sp>
        <p:nvSpPr>
          <p:cNvPr id="442" name="TextBox 441"/>
          <p:cNvSpPr txBox="1"/>
          <p:nvPr/>
        </p:nvSpPr>
        <p:spPr>
          <a:xfrm>
            <a:off x="8736311" y="4714077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A Data</a:t>
            </a:r>
          </a:p>
        </p:txBody>
      </p:sp>
      <p:grpSp>
        <p:nvGrpSpPr>
          <p:cNvPr id="446" name="Group 445"/>
          <p:cNvGrpSpPr/>
          <p:nvPr/>
        </p:nvGrpSpPr>
        <p:grpSpPr>
          <a:xfrm>
            <a:off x="2716361" y="1047890"/>
            <a:ext cx="6772079" cy="5109102"/>
            <a:chOff x="308329" y="1079166"/>
            <a:chExt cx="6772079" cy="5109102"/>
          </a:xfrm>
        </p:grpSpPr>
        <p:sp>
          <p:nvSpPr>
            <p:cNvPr id="448" name="Oval 447"/>
            <p:cNvSpPr/>
            <p:nvPr/>
          </p:nvSpPr>
          <p:spPr>
            <a:xfrm>
              <a:off x="563268" y="1396109"/>
              <a:ext cx="1078817" cy="1078817"/>
            </a:xfrm>
            <a:prstGeom prst="ellipse">
              <a:avLst/>
            </a:prstGeom>
            <a:noFill/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449" name="Straight Connector 448"/>
            <p:cNvCxnSpPr/>
            <p:nvPr/>
          </p:nvCxnSpPr>
          <p:spPr>
            <a:xfrm>
              <a:off x="986605" y="1507675"/>
              <a:ext cx="211808" cy="0"/>
            </a:xfrm>
            <a:prstGeom prst="line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0" name="Straight Connector 449"/>
            <p:cNvCxnSpPr/>
            <p:nvPr/>
          </p:nvCxnSpPr>
          <p:spPr>
            <a:xfrm flipV="1">
              <a:off x="651132" y="1820541"/>
              <a:ext cx="0" cy="224349"/>
            </a:xfrm>
            <a:prstGeom prst="line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1" name="Straight Connector 450"/>
            <p:cNvCxnSpPr/>
            <p:nvPr/>
          </p:nvCxnSpPr>
          <p:spPr>
            <a:xfrm flipV="1">
              <a:off x="1104358" y="1236517"/>
              <a:ext cx="0" cy="259923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2" name="Straight Connector 451"/>
            <p:cNvCxnSpPr/>
            <p:nvPr/>
          </p:nvCxnSpPr>
          <p:spPr>
            <a:xfrm>
              <a:off x="398780" y="1932716"/>
              <a:ext cx="252352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3" name="Straight Connector 452"/>
            <p:cNvCxnSpPr/>
            <p:nvPr/>
          </p:nvCxnSpPr>
          <p:spPr>
            <a:xfrm>
              <a:off x="398780" y="2844903"/>
              <a:ext cx="1243305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4" name="Straight Connector 453"/>
            <p:cNvCxnSpPr>
              <a:stCxn id="448" idx="2"/>
              <a:endCxn id="448" idx="6"/>
            </p:cNvCxnSpPr>
            <p:nvPr/>
          </p:nvCxnSpPr>
          <p:spPr>
            <a:xfrm>
              <a:off x="563268" y="1935517"/>
              <a:ext cx="1078817" cy="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55" name="Straight Connector 454"/>
            <p:cNvCxnSpPr>
              <a:stCxn id="448" idx="4"/>
              <a:endCxn id="448" idx="0"/>
            </p:cNvCxnSpPr>
            <p:nvPr/>
          </p:nvCxnSpPr>
          <p:spPr>
            <a:xfrm flipV="1">
              <a:off x="1102677" y="1396109"/>
              <a:ext cx="0" cy="1078817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56" name="Straight Connector 455"/>
            <p:cNvCxnSpPr/>
            <p:nvPr/>
          </p:nvCxnSpPr>
          <p:spPr>
            <a:xfrm flipV="1">
              <a:off x="1550146" y="1823343"/>
              <a:ext cx="0" cy="224349"/>
            </a:xfrm>
            <a:prstGeom prst="line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7" name="Straight Connector 456"/>
            <p:cNvCxnSpPr/>
            <p:nvPr/>
          </p:nvCxnSpPr>
          <p:spPr>
            <a:xfrm>
              <a:off x="996772" y="2370446"/>
              <a:ext cx="211808" cy="0"/>
            </a:xfrm>
            <a:prstGeom prst="line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8" name="Straight Connector 457"/>
            <p:cNvCxnSpPr/>
            <p:nvPr/>
          </p:nvCxnSpPr>
          <p:spPr>
            <a:xfrm flipV="1">
              <a:off x="1104358" y="2370446"/>
              <a:ext cx="0" cy="259923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9" name="Straight Connector 458"/>
            <p:cNvCxnSpPr/>
            <p:nvPr/>
          </p:nvCxnSpPr>
          <p:spPr>
            <a:xfrm flipV="1">
              <a:off x="398780" y="1932716"/>
              <a:ext cx="0" cy="912188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460" name="Rectangle 459"/>
            <p:cNvSpPr/>
            <p:nvPr/>
          </p:nvSpPr>
          <p:spPr>
            <a:xfrm>
              <a:off x="2062517" y="1695883"/>
              <a:ext cx="496654" cy="47947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461" name="Straight Connector 460"/>
            <p:cNvCxnSpPr/>
            <p:nvPr/>
          </p:nvCxnSpPr>
          <p:spPr>
            <a:xfrm>
              <a:off x="2119074" y="2130680"/>
              <a:ext cx="60414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62" name="Straight Connector 461"/>
            <p:cNvCxnSpPr/>
            <p:nvPr/>
          </p:nvCxnSpPr>
          <p:spPr>
            <a:xfrm flipV="1">
              <a:off x="2179488" y="1768195"/>
              <a:ext cx="60414" cy="362484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63" name="Straight Connector 462"/>
            <p:cNvCxnSpPr/>
            <p:nvPr/>
          </p:nvCxnSpPr>
          <p:spPr>
            <a:xfrm>
              <a:off x="2239902" y="1768195"/>
              <a:ext cx="151035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64" name="Straight Connector 463"/>
            <p:cNvCxnSpPr/>
            <p:nvPr/>
          </p:nvCxnSpPr>
          <p:spPr>
            <a:xfrm>
              <a:off x="2390937" y="1768195"/>
              <a:ext cx="60414" cy="359606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65" name="Straight Connector 464"/>
            <p:cNvCxnSpPr/>
            <p:nvPr/>
          </p:nvCxnSpPr>
          <p:spPr>
            <a:xfrm>
              <a:off x="2451351" y="2127801"/>
              <a:ext cx="60414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466" name="Rectangle 465"/>
            <p:cNvSpPr/>
            <p:nvPr/>
          </p:nvSpPr>
          <p:spPr>
            <a:xfrm>
              <a:off x="3143455" y="1707446"/>
              <a:ext cx="496654" cy="47947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467" name="Straight Connector 466"/>
            <p:cNvCxnSpPr/>
            <p:nvPr/>
          </p:nvCxnSpPr>
          <p:spPr>
            <a:xfrm>
              <a:off x="3279542" y="1776939"/>
              <a:ext cx="0" cy="359606"/>
            </a:xfrm>
            <a:prstGeom prst="line">
              <a:avLst/>
            </a:prstGeom>
            <a:noFill/>
            <a:ln w="22225" cap="flat" cmpd="sng" algn="ctr">
              <a:solidFill>
                <a:srgbClr val="385D8A"/>
              </a:solidFill>
              <a:prstDash val="solid"/>
            </a:ln>
            <a:effectLst/>
          </p:spPr>
        </p:cxnSp>
        <p:cxnSp>
          <p:nvCxnSpPr>
            <p:cNvPr id="468" name="Straight Connector 467"/>
            <p:cNvCxnSpPr/>
            <p:nvPr/>
          </p:nvCxnSpPr>
          <p:spPr>
            <a:xfrm>
              <a:off x="3279542" y="1776939"/>
              <a:ext cx="241656" cy="167424"/>
            </a:xfrm>
            <a:prstGeom prst="line">
              <a:avLst/>
            </a:prstGeom>
            <a:noFill/>
            <a:ln w="22225" cap="flat" cmpd="sng" algn="ctr">
              <a:solidFill>
                <a:srgbClr val="385D8A"/>
              </a:solidFill>
              <a:prstDash val="solid"/>
            </a:ln>
            <a:effectLst/>
          </p:spPr>
        </p:cxnSp>
        <p:cxnSp>
          <p:nvCxnSpPr>
            <p:cNvPr id="469" name="Straight Connector 468"/>
            <p:cNvCxnSpPr/>
            <p:nvPr/>
          </p:nvCxnSpPr>
          <p:spPr>
            <a:xfrm flipV="1">
              <a:off x="3279542" y="1947165"/>
              <a:ext cx="241656" cy="189380"/>
            </a:xfrm>
            <a:prstGeom prst="line">
              <a:avLst/>
            </a:prstGeom>
            <a:noFill/>
            <a:ln w="22225" cap="flat" cmpd="sng" algn="ctr">
              <a:solidFill>
                <a:srgbClr val="385D8A"/>
              </a:solidFill>
              <a:prstDash val="solid"/>
            </a:ln>
            <a:effectLst/>
          </p:spPr>
        </p:cxnSp>
        <p:cxnSp>
          <p:nvCxnSpPr>
            <p:cNvPr id="470" name="Straight Connector 469"/>
            <p:cNvCxnSpPr>
              <a:stCxn id="466" idx="1"/>
            </p:cNvCxnSpPr>
            <p:nvPr/>
          </p:nvCxnSpPr>
          <p:spPr>
            <a:xfrm>
              <a:off x="3143455" y="1947183"/>
              <a:ext cx="127499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71" name="Straight Connector 470"/>
            <p:cNvCxnSpPr>
              <a:endCxn id="466" idx="3"/>
            </p:cNvCxnSpPr>
            <p:nvPr/>
          </p:nvCxnSpPr>
          <p:spPr>
            <a:xfrm>
              <a:off x="3521199" y="1947183"/>
              <a:ext cx="118911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472" name="Rectangle 471"/>
            <p:cNvSpPr/>
            <p:nvPr/>
          </p:nvSpPr>
          <p:spPr>
            <a:xfrm>
              <a:off x="3736144" y="1701950"/>
              <a:ext cx="496654" cy="47947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73" name="Oval 472"/>
            <p:cNvSpPr/>
            <p:nvPr/>
          </p:nvSpPr>
          <p:spPr>
            <a:xfrm>
              <a:off x="3848539" y="1801733"/>
              <a:ext cx="271863" cy="279906"/>
            </a:xfrm>
            <a:prstGeom prst="ellipse">
              <a:avLst/>
            </a:prstGeom>
            <a:noFill/>
            <a:ln w="2222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474" name="Straight Connector 473"/>
            <p:cNvCxnSpPr>
              <a:stCxn id="473" idx="1"/>
              <a:endCxn id="473" idx="5"/>
            </p:cNvCxnSpPr>
            <p:nvPr/>
          </p:nvCxnSpPr>
          <p:spPr>
            <a:xfrm>
              <a:off x="3888353" y="1842725"/>
              <a:ext cx="192236" cy="197924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75" name="Straight Connector 474"/>
            <p:cNvCxnSpPr>
              <a:stCxn id="473" idx="3"/>
              <a:endCxn id="473" idx="7"/>
            </p:cNvCxnSpPr>
            <p:nvPr/>
          </p:nvCxnSpPr>
          <p:spPr>
            <a:xfrm flipV="1">
              <a:off x="3888353" y="1842725"/>
              <a:ext cx="192236" cy="197924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76" name="Straight Connector 475"/>
            <p:cNvCxnSpPr>
              <a:stCxn id="472" idx="1"/>
              <a:endCxn id="473" idx="2"/>
            </p:cNvCxnSpPr>
            <p:nvPr/>
          </p:nvCxnSpPr>
          <p:spPr>
            <a:xfrm>
              <a:off x="3736144" y="1941687"/>
              <a:ext cx="112395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77" name="Straight Connector 476"/>
            <p:cNvCxnSpPr>
              <a:stCxn id="472" idx="3"/>
              <a:endCxn id="473" idx="6"/>
            </p:cNvCxnSpPr>
            <p:nvPr/>
          </p:nvCxnSpPr>
          <p:spPr>
            <a:xfrm flipH="1">
              <a:off x="4120402" y="1941687"/>
              <a:ext cx="112396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78" name="Straight Connector 477"/>
            <p:cNvCxnSpPr>
              <a:stCxn id="472" idx="2"/>
            </p:cNvCxnSpPr>
            <p:nvPr/>
          </p:nvCxnSpPr>
          <p:spPr>
            <a:xfrm flipH="1" flipV="1">
              <a:off x="3984470" y="2081640"/>
              <a:ext cx="2" cy="99784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479" name="Rectangle 478"/>
            <p:cNvSpPr/>
            <p:nvPr/>
          </p:nvSpPr>
          <p:spPr>
            <a:xfrm>
              <a:off x="2655749" y="1698578"/>
              <a:ext cx="392691" cy="47947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480" name="Straight Connector 479"/>
            <p:cNvCxnSpPr/>
            <p:nvPr/>
          </p:nvCxnSpPr>
          <p:spPr>
            <a:xfrm flipH="1">
              <a:off x="2807962" y="2016181"/>
              <a:ext cx="65443" cy="34309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1" name="Straight Connector 480"/>
            <p:cNvCxnSpPr/>
            <p:nvPr/>
          </p:nvCxnSpPr>
          <p:spPr>
            <a:xfrm flipH="1" flipV="1">
              <a:off x="2807962" y="1989755"/>
              <a:ext cx="65443" cy="27065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2" name="Straight Connector 481"/>
            <p:cNvCxnSpPr/>
            <p:nvPr/>
          </p:nvCxnSpPr>
          <p:spPr>
            <a:xfrm flipH="1">
              <a:off x="2814000" y="1962206"/>
              <a:ext cx="61698" cy="2691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3" name="Straight Connector 482"/>
            <p:cNvCxnSpPr/>
            <p:nvPr/>
          </p:nvCxnSpPr>
          <p:spPr>
            <a:xfrm flipH="1" flipV="1">
              <a:off x="2810254" y="1935141"/>
              <a:ext cx="65443" cy="27065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4" name="Straight Connector 483"/>
            <p:cNvCxnSpPr/>
            <p:nvPr/>
          </p:nvCxnSpPr>
          <p:spPr>
            <a:xfrm flipH="1">
              <a:off x="2811708" y="1901326"/>
              <a:ext cx="65443" cy="34309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5" name="Straight Connector 484"/>
            <p:cNvCxnSpPr/>
            <p:nvPr/>
          </p:nvCxnSpPr>
          <p:spPr>
            <a:xfrm flipH="1" flipV="1">
              <a:off x="2811708" y="1874261"/>
              <a:ext cx="65443" cy="27065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6" name="Straight Connector 485"/>
            <p:cNvCxnSpPr/>
            <p:nvPr/>
          </p:nvCxnSpPr>
          <p:spPr>
            <a:xfrm flipH="1">
              <a:off x="2814000" y="1847351"/>
              <a:ext cx="59406" cy="2691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7" name="Straight Connector 486"/>
            <p:cNvCxnSpPr/>
            <p:nvPr/>
          </p:nvCxnSpPr>
          <p:spPr>
            <a:xfrm flipH="1" flipV="1">
              <a:off x="2814000" y="1820286"/>
              <a:ext cx="65443" cy="27065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8" name="Straight Connector 487"/>
            <p:cNvCxnSpPr/>
            <p:nvPr/>
          </p:nvCxnSpPr>
          <p:spPr>
            <a:xfrm flipV="1">
              <a:off x="2814000" y="1701380"/>
              <a:ext cx="0" cy="118907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9" name="Straight Connector 488"/>
            <p:cNvCxnSpPr/>
            <p:nvPr/>
          </p:nvCxnSpPr>
          <p:spPr>
            <a:xfrm flipV="1">
              <a:off x="2807962" y="2050490"/>
              <a:ext cx="0" cy="124867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90" name="Straight Connector 489"/>
            <p:cNvCxnSpPr/>
            <p:nvPr/>
          </p:nvCxnSpPr>
          <p:spPr>
            <a:xfrm flipV="1">
              <a:off x="2715699" y="1820286"/>
              <a:ext cx="241656" cy="230203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91" name="Straight Connector 490"/>
            <p:cNvCxnSpPr/>
            <p:nvPr/>
          </p:nvCxnSpPr>
          <p:spPr>
            <a:xfrm>
              <a:off x="2927149" y="1796062"/>
              <a:ext cx="60414" cy="56074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492" name="Rectangle 491"/>
            <p:cNvSpPr/>
            <p:nvPr/>
          </p:nvSpPr>
          <p:spPr>
            <a:xfrm>
              <a:off x="4932538" y="1701949"/>
              <a:ext cx="496654" cy="47947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493" name="Straight Connector 492"/>
            <p:cNvCxnSpPr/>
            <p:nvPr/>
          </p:nvCxnSpPr>
          <p:spPr>
            <a:xfrm>
              <a:off x="5054325" y="1763862"/>
              <a:ext cx="0" cy="359606"/>
            </a:xfrm>
            <a:prstGeom prst="line">
              <a:avLst/>
            </a:prstGeom>
            <a:noFill/>
            <a:ln w="22225" cap="flat" cmpd="sng" algn="ctr">
              <a:solidFill>
                <a:srgbClr val="385D8A"/>
              </a:solidFill>
              <a:prstDash val="solid"/>
            </a:ln>
            <a:effectLst/>
          </p:spPr>
        </p:cxnSp>
        <p:cxnSp>
          <p:nvCxnSpPr>
            <p:cNvPr id="494" name="Straight Connector 493"/>
            <p:cNvCxnSpPr/>
            <p:nvPr/>
          </p:nvCxnSpPr>
          <p:spPr>
            <a:xfrm>
              <a:off x="5054325" y="1763862"/>
              <a:ext cx="241656" cy="167424"/>
            </a:xfrm>
            <a:prstGeom prst="line">
              <a:avLst/>
            </a:prstGeom>
            <a:noFill/>
            <a:ln w="22225" cap="flat" cmpd="sng" algn="ctr">
              <a:solidFill>
                <a:srgbClr val="385D8A"/>
              </a:solidFill>
              <a:prstDash val="solid"/>
            </a:ln>
            <a:effectLst/>
          </p:spPr>
        </p:cxnSp>
        <p:cxnSp>
          <p:nvCxnSpPr>
            <p:cNvPr id="495" name="Straight Connector 494"/>
            <p:cNvCxnSpPr/>
            <p:nvPr/>
          </p:nvCxnSpPr>
          <p:spPr>
            <a:xfrm flipV="1">
              <a:off x="5054325" y="1934087"/>
              <a:ext cx="241656" cy="189380"/>
            </a:xfrm>
            <a:prstGeom prst="line">
              <a:avLst/>
            </a:prstGeom>
            <a:noFill/>
            <a:ln w="22225" cap="flat" cmpd="sng" algn="ctr">
              <a:solidFill>
                <a:srgbClr val="385D8A"/>
              </a:solidFill>
              <a:prstDash val="solid"/>
            </a:ln>
            <a:effectLst/>
          </p:spPr>
        </p:cxnSp>
        <p:cxnSp>
          <p:nvCxnSpPr>
            <p:cNvPr id="496" name="Straight Connector 495"/>
            <p:cNvCxnSpPr>
              <a:stCxn id="492" idx="1"/>
            </p:cNvCxnSpPr>
            <p:nvPr/>
          </p:nvCxnSpPr>
          <p:spPr>
            <a:xfrm>
              <a:off x="4932538" y="1941686"/>
              <a:ext cx="127499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97" name="Straight Connector 496"/>
            <p:cNvCxnSpPr>
              <a:endCxn id="492" idx="3"/>
            </p:cNvCxnSpPr>
            <p:nvPr/>
          </p:nvCxnSpPr>
          <p:spPr>
            <a:xfrm>
              <a:off x="5310282" y="1941686"/>
              <a:ext cx="118911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498" name="Rectangle 497"/>
            <p:cNvSpPr/>
            <p:nvPr/>
          </p:nvSpPr>
          <p:spPr>
            <a:xfrm>
              <a:off x="5522378" y="1696992"/>
              <a:ext cx="496654" cy="47947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499" name="Straight Connector 498"/>
            <p:cNvCxnSpPr/>
            <p:nvPr/>
          </p:nvCxnSpPr>
          <p:spPr>
            <a:xfrm>
              <a:off x="5552585" y="1767342"/>
              <a:ext cx="199517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500" name="Straight Connector 499"/>
            <p:cNvCxnSpPr/>
            <p:nvPr/>
          </p:nvCxnSpPr>
          <p:spPr>
            <a:xfrm>
              <a:off x="5752101" y="1767342"/>
              <a:ext cx="60414" cy="359606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501" name="Straight Connector 500"/>
            <p:cNvCxnSpPr/>
            <p:nvPr/>
          </p:nvCxnSpPr>
          <p:spPr>
            <a:xfrm>
              <a:off x="5812515" y="2126948"/>
              <a:ext cx="169997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502" name="Rectangle 501"/>
            <p:cNvSpPr/>
            <p:nvPr/>
          </p:nvSpPr>
          <p:spPr>
            <a:xfrm>
              <a:off x="1288015" y="4843816"/>
              <a:ext cx="248327" cy="645653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ADC</a:t>
              </a:r>
            </a:p>
          </p:txBody>
        </p:sp>
        <p:sp>
          <p:nvSpPr>
            <p:cNvPr id="503" name="Rectangle 502"/>
            <p:cNvSpPr/>
            <p:nvPr/>
          </p:nvSpPr>
          <p:spPr>
            <a:xfrm>
              <a:off x="1949287" y="4136636"/>
              <a:ext cx="496654" cy="479474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04" name="Oval 503"/>
            <p:cNvSpPr/>
            <p:nvPr/>
          </p:nvSpPr>
          <p:spPr>
            <a:xfrm>
              <a:off x="2061682" y="4236420"/>
              <a:ext cx="271863" cy="279906"/>
            </a:xfrm>
            <a:prstGeom prst="ellipse">
              <a:avLst/>
            </a:prstGeom>
            <a:noFill/>
            <a:ln w="22225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505" name="Straight Connector 504"/>
            <p:cNvCxnSpPr>
              <a:stCxn id="504" idx="1"/>
              <a:endCxn id="504" idx="5"/>
            </p:cNvCxnSpPr>
            <p:nvPr/>
          </p:nvCxnSpPr>
          <p:spPr>
            <a:xfrm>
              <a:off x="2101496" y="4277411"/>
              <a:ext cx="192236" cy="197924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06" name="Straight Connector 505"/>
            <p:cNvCxnSpPr>
              <a:stCxn id="504" idx="3"/>
              <a:endCxn id="504" idx="7"/>
            </p:cNvCxnSpPr>
            <p:nvPr/>
          </p:nvCxnSpPr>
          <p:spPr>
            <a:xfrm flipV="1">
              <a:off x="2101496" y="4277411"/>
              <a:ext cx="192236" cy="197924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07" name="Straight Connector 506"/>
            <p:cNvCxnSpPr>
              <a:stCxn id="503" idx="1"/>
              <a:endCxn id="504" idx="2"/>
            </p:cNvCxnSpPr>
            <p:nvPr/>
          </p:nvCxnSpPr>
          <p:spPr>
            <a:xfrm>
              <a:off x="1949287" y="4376373"/>
              <a:ext cx="112395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08" name="Straight Connector 507"/>
            <p:cNvCxnSpPr>
              <a:stCxn id="503" idx="3"/>
              <a:endCxn id="504" idx="6"/>
            </p:cNvCxnSpPr>
            <p:nvPr/>
          </p:nvCxnSpPr>
          <p:spPr>
            <a:xfrm flipH="1">
              <a:off x="2333545" y="4376373"/>
              <a:ext cx="112396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09" name="Straight Connector 508"/>
            <p:cNvCxnSpPr>
              <a:stCxn id="503" idx="2"/>
            </p:cNvCxnSpPr>
            <p:nvPr/>
          </p:nvCxnSpPr>
          <p:spPr>
            <a:xfrm flipH="1" flipV="1">
              <a:off x="2197613" y="4516326"/>
              <a:ext cx="2" cy="99784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sp>
          <p:nvSpPr>
            <p:cNvPr id="510" name="Rectangle 509"/>
            <p:cNvSpPr/>
            <p:nvPr/>
          </p:nvSpPr>
          <p:spPr>
            <a:xfrm>
              <a:off x="1951601" y="5700413"/>
              <a:ext cx="496654" cy="479474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11" name="Oval 510"/>
            <p:cNvSpPr/>
            <p:nvPr/>
          </p:nvSpPr>
          <p:spPr>
            <a:xfrm>
              <a:off x="2063995" y="5800197"/>
              <a:ext cx="271863" cy="279906"/>
            </a:xfrm>
            <a:prstGeom prst="ellipse">
              <a:avLst/>
            </a:prstGeom>
            <a:noFill/>
            <a:ln w="22225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512" name="Straight Connector 511"/>
            <p:cNvCxnSpPr>
              <a:stCxn id="511" idx="1"/>
              <a:endCxn id="511" idx="5"/>
            </p:cNvCxnSpPr>
            <p:nvPr/>
          </p:nvCxnSpPr>
          <p:spPr>
            <a:xfrm>
              <a:off x="2103809" y="5841188"/>
              <a:ext cx="192236" cy="197924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13" name="Straight Connector 512"/>
            <p:cNvCxnSpPr>
              <a:stCxn id="511" idx="3"/>
              <a:endCxn id="511" idx="7"/>
            </p:cNvCxnSpPr>
            <p:nvPr/>
          </p:nvCxnSpPr>
          <p:spPr>
            <a:xfrm flipV="1">
              <a:off x="2103809" y="5841188"/>
              <a:ext cx="192236" cy="197924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14" name="Straight Connector 513"/>
            <p:cNvCxnSpPr>
              <a:stCxn id="510" idx="1"/>
              <a:endCxn id="511" idx="2"/>
            </p:cNvCxnSpPr>
            <p:nvPr/>
          </p:nvCxnSpPr>
          <p:spPr>
            <a:xfrm>
              <a:off x="1951601" y="5940150"/>
              <a:ext cx="112395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15" name="Straight Connector 514"/>
            <p:cNvCxnSpPr>
              <a:stCxn id="510" idx="3"/>
              <a:endCxn id="511" idx="6"/>
            </p:cNvCxnSpPr>
            <p:nvPr/>
          </p:nvCxnSpPr>
          <p:spPr>
            <a:xfrm flipH="1">
              <a:off x="2335859" y="5940150"/>
              <a:ext cx="112396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16" name="Straight Connector 515"/>
            <p:cNvCxnSpPr/>
            <p:nvPr/>
          </p:nvCxnSpPr>
          <p:spPr>
            <a:xfrm flipH="1" flipV="1">
              <a:off x="2205749" y="5700413"/>
              <a:ext cx="2" cy="99784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sp>
          <p:nvSpPr>
            <p:cNvPr id="517" name="Rectangle 516"/>
            <p:cNvSpPr/>
            <p:nvPr/>
          </p:nvSpPr>
          <p:spPr>
            <a:xfrm>
              <a:off x="1992098" y="5228931"/>
              <a:ext cx="415659" cy="348458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90</a:t>
              </a:r>
              <a:r>
                <a:rPr lang="en-US" sz="1200" b="1" kern="0" baseline="30000" dirty="0">
                  <a:solidFill>
                    <a:sysClr val="windowText" lastClr="000000"/>
                  </a:solidFill>
                  <a:latin typeface="Calibri"/>
                </a:rPr>
                <a:t>0</a:t>
              </a:r>
            </a:p>
          </p:txBody>
        </p:sp>
        <p:sp>
          <p:nvSpPr>
            <p:cNvPr id="518" name="Rectangle 517"/>
            <p:cNvSpPr/>
            <p:nvPr/>
          </p:nvSpPr>
          <p:spPr>
            <a:xfrm>
              <a:off x="2529935" y="4680364"/>
              <a:ext cx="496654" cy="479474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19" name="Oval 518"/>
            <p:cNvSpPr/>
            <p:nvPr/>
          </p:nvSpPr>
          <p:spPr>
            <a:xfrm>
              <a:off x="2642330" y="4780148"/>
              <a:ext cx="271863" cy="279906"/>
            </a:xfrm>
            <a:prstGeom prst="ellipse">
              <a:avLst/>
            </a:prstGeom>
            <a:noFill/>
            <a:ln w="22225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520" name="Straight Connector 519"/>
            <p:cNvCxnSpPr>
              <a:stCxn id="518" idx="1"/>
              <a:endCxn id="519" idx="2"/>
            </p:cNvCxnSpPr>
            <p:nvPr/>
          </p:nvCxnSpPr>
          <p:spPr>
            <a:xfrm>
              <a:off x="2529935" y="4920101"/>
              <a:ext cx="112395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sp>
          <p:nvSpPr>
            <p:cNvPr id="521" name="Rectangle 520"/>
            <p:cNvSpPr/>
            <p:nvPr/>
          </p:nvSpPr>
          <p:spPr>
            <a:xfrm>
              <a:off x="3083999" y="4136351"/>
              <a:ext cx="496654" cy="479474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CIC</a:t>
              </a:r>
            </a:p>
          </p:txBody>
        </p:sp>
        <p:sp>
          <p:nvSpPr>
            <p:cNvPr id="522" name="Rectangle 521"/>
            <p:cNvSpPr/>
            <p:nvPr/>
          </p:nvSpPr>
          <p:spPr>
            <a:xfrm>
              <a:off x="3688397" y="4136351"/>
              <a:ext cx="496654" cy="479474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FIR</a:t>
              </a:r>
            </a:p>
          </p:txBody>
        </p:sp>
        <p:sp>
          <p:nvSpPr>
            <p:cNvPr id="523" name="Rectangle 522"/>
            <p:cNvSpPr/>
            <p:nvPr/>
          </p:nvSpPr>
          <p:spPr>
            <a:xfrm>
              <a:off x="3695537" y="3561309"/>
              <a:ext cx="496654" cy="479474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l-GR" sz="1200" b="1" kern="0" dirty="0">
                  <a:solidFill>
                    <a:sysClr val="windowText" lastClr="000000"/>
                  </a:solidFill>
                  <a:latin typeface="Calibri"/>
                </a:rPr>
                <a:t>Σ</a:t>
              </a:r>
              <a:endParaRPr lang="en-US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524" name="Rectangle 523"/>
            <p:cNvSpPr/>
            <p:nvPr/>
          </p:nvSpPr>
          <p:spPr>
            <a:xfrm>
              <a:off x="4329375" y="1704645"/>
              <a:ext cx="496654" cy="47947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525" name="Straight Connector 524"/>
            <p:cNvCxnSpPr/>
            <p:nvPr/>
          </p:nvCxnSpPr>
          <p:spPr>
            <a:xfrm>
              <a:off x="4385931" y="2139442"/>
              <a:ext cx="60414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526" name="Straight Connector 525"/>
            <p:cNvCxnSpPr/>
            <p:nvPr/>
          </p:nvCxnSpPr>
          <p:spPr>
            <a:xfrm flipV="1">
              <a:off x="4446345" y="1776957"/>
              <a:ext cx="60414" cy="362484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527" name="Straight Connector 526"/>
            <p:cNvCxnSpPr/>
            <p:nvPr/>
          </p:nvCxnSpPr>
          <p:spPr>
            <a:xfrm>
              <a:off x="4506759" y="1776957"/>
              <a:ext cx="151035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528" name="Straight Connector 527"/>
            <p:cNvCxnSpPr/>
            <p:nvPr/>
          </p:nvCxnSpPr>
          <p:spPr>
            <a:xfrm>
              <a:off x="4657794" y="1776957"/>
              <a:ext cx="60414" cy="359606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529" name="Straight Connector 528"/>
            <p:cNvCxnSpPr/>
            <p:nvPr/>
          </p:nvCxnSpPr>
          <p:spPr>
            <a:xfrm>
              <a:off x="4718208" y="2136563"/>
              <a:ext cx="60414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530" name="Straight Arrow Connector 529"/>
            <p:cNvCxnSpPr/>
            <p:nvPr/>
          </p:nvCxnSpPr>
          <p:spPr>
            <a:xfrm>
              <a:off x="1550146" y="1935517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531" name="Straight Connector 530"/>
            <p:cNvCxnSpPr/>
            <p:nvPr/>
          </p:nvCxnSpPr>
          <p:spPr>
            <a:xfrm>
              <a:off x="2559172" y="1933265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32" name="Straight Connector 531"/>
            <p:cNvCxnSpPr/>
            <p:nvPr/>
          </p:nvCxnSpPr>
          <p:spPr>
            <a:xfrm>
              <a:off x="3042832" y="1948674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33" name="Straight Connector 532"/>
            <p:cNvCxnSpPr/>
            <p:nvPr/>
          </p:nvCxnSpPr>
          <p:spPr>
            <a:xfrm>
              <a:off x="3640109" y="1945263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34" name="Straight Connector 533"/>
            <p:cNvCxnSpPr/>
            <p:nvPr/>
          </p:nvCxnSpPr>
          <p:spPr>
            <a:xfrm>
              <a:off x="4236002" y="1941361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35" name="Straight Connector 534"/>
            <p:cNvCxnSpPr/>
            <p:nvPr/>
          </p:nvCxnSpPr>
          <p:spPr>
            <a:xfrm>
              <a:off x="4835961" y="1942934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36" name="Straight Connector 535"/>
            <p:cNvCxnSpPr/>
            <p:nvPr/>
          </p:nvCxnSpPr>
          <p:spPr>
            <a:xfrm>
              <a:off x="5425801" y="1944968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37" name="Straight Arrow Connector 536"/>
            <p:cNvCxnSpPr/>
            <p:nvPr/>
          </p:nvCxnSpPr>
          <p:spPr>
            <a:xfrm>
              <a:off x="6019032" y="1945263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538" name="Straight Connector 537"/>
            <p:cNvCxnSpPr/>
            <p:nvPr/>
          </p:nvCxnSpPr>
          <p:spPr>
            <a:xfrm>
              <a:off x="1101128" y="2630369"/>
              <a:ext cx="54095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39" name="Straight Connector 538"/>
            <p:cNvCxnSpPr/>
            <p:nvPr/>
          </p:nvCxnSpPr>
          <p:spPr>
            <a:xfrm>
              <a:off x="1104358" y="1236517"/>
              <a:ext cx="54095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40" name="Straight Arrow Connector 539"/>
            <p:cNvCxnSpPr/>
            <p:nvPr/>
          </p:nvCxnSpPr>
          <p:spPr>
            <a:xfrm>
              <a:off x="1642085" y="1236517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ysDash"/>
              <a:tailEnd type="arrow"/>
            </a:ln>
            <a:effectLst/>
          </p:spPr>
        </p:cxnSp>
        <p:cxnSp>
          <p:nvCxnSpPr>
            <p:cNvPr id="541" name="Straight Arrow Connector 540"/>
            <p:cNvCxnSpPr/>
            <p:nvPr/>
          </p:nvCxnSpPr>
          <p:spPr>
            <a:xfrm>
              <a:off x="1636954" y="2630369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ysDash"/>
              <a:tailEnd type="arrow"/>
            </a:ln>
            <a:effectLst/>
          </p:spPr>
        </p:cxnSp>
        <p:cxnSp>
          <p:nvCxnSpPr>
            <p:cNvPr id="542" name="Straight Arrow Connector 541"/>
            <p:cNvCxnSpPr/>
            <p:nvPr/>
          </p:nvCxnSpPr>
          <p:spPr>
            <a:xfrm>
              <a:off x="1638041" y="2844903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ysDash"/>
              <a:tailEnd type="arrow"/>
            </a:ln>
            <a:effectLst/>
          </p:spPr>
        </p:cxnSp>
        <p:cxnSp>
          <p:nvCxnSpPr>
            <p:cNvPr id="543" name="Straight Arrow Connector 542"/>
            <p:cNvCxnSpPr/>
            <p:nvPr/>
          </p:nvCxnSpPr>
          <p:spPr>
            <a:xfrm flipV="1">
              <a:off x="3980823" y="2188012"/>
              <a:ext cx="3647" cy="31239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544" name="Straight Arrow Connector 543"/>
            <p:cNvCxnSpPr/>
            <p:nvPr/>
          </p:nvCxnSpPr>
          <p:spPr>
            <a:xfrm flipV="1">
              <a:off x="2869758" y="2183418"/>
              <a:ext cx="3647" cy="31239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545" name="Straight Connector 544"/>
            <p:cNvCxnSpPr/>
            <p:nvPr/>
          </p:nvCxnSpPr>
          <p:spPr>
            <a:xfrm>
              <a:off x="3756809" y="3983728"/>
              <a:ext cx="114645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46" name="Straight Connector 545"/>
            <p:cNvCxnSpPr/>
            <p:nvPr/>
          </p:nvCxnSpPr>
          <p:spPr>
            <a:xfrm flipV="1">
              <a:off x="3866247" y="3619804"/>
              <a:ext cx="4759" cy="361045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47" name="Straight Connector 546"/>
            <p:cNvCxnSpPr/>
            <p:nvPr/>
          </p:nvCxnSpPr>
          <p:spPr>
            <a:xfrm>
              <a:off x="3877637" y="3621243"/>
              <a:ext cx="151035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48" name="Straight Connector 547"/>
            <p:cNvCxnSpPr/>
            <p:nvPr/>
          </p:nvCxnSpPr>
          <p:spPr>
            <a:xfrm>
              <a:off x="4028672" y="3622683"/>
              <a:ext cx="0" cy="359606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49" name="Straight Connector 548"/>
            <p:cNvCxnSpPr/>
            <p:nvPr/>
          </p:nvCxnSpPr>
          <p:spPr>
            <a:xfrm>
              <a:off x="4028672" y="3980849"/>
              <a:ext cx="120828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sp>
          <p:nvSpPr>
            <p:cNvPr id="550" name="Rectangle 549"/>
            <p:cNvSpPr/>
            <p:nvPr/>
          </p:nvSpPr>
          <p:spPr>
            <a:xfrm>
              <a:off x="4748415" y="2990383"/>
              <a:ext cx="496654" cy="1619886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vert="wordArtVert" rtlCol="0" anchor="ctr"/>
            <a:lstStyle/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MEMORY</a:t>
              </a:r>
            </a:p>
          </p:txBody>
        </p:sp>
        <p:cxnSp>
          <p:nvCxnSpPr>
            <p:cNvPr id="551" name="Straight Arrow Connector 550"/>
            <p:cNvCxnSpPr/>
            <p:nvPr/>
          </p:nvCxnSpPr>
          <p:spPr>
            <a:xfrm>
              <a:off x="1020431" y="5134310"/>
              <a:ext cx="267584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552" name="Straight Connector 551"/>
            <p:cNvCxnSpPr/>
            <p:nvPr/>
          </p:nvCxnSpPr>
          <p:spPr>
            <a:xfrm>
              <a:off x="1839539" y="4376373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53" name="Straight Connector 552"/>
            <p:cNvCxnSpPr/>
            <p:nvPr/>
          </p:nvCxnSpPr>
          <p:spPr>
            <a:xfrm flipH="1" flipV="1">
              <a:off x="1841501" y="4376373"/>
              <a:ext cx="3871" cy="156693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54" name="Straight Connector 553"/>
            <p:cNvCxnSpPr/>
            <p:nvPr/>
          </p:nvCxnSpPr>
          <p:spPr>
            <a:xfrm>
              <a:off x="1845372" y="5943304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55" name="Straight Connector 554"/>
            <p:cNvCxnSpPr/>
            <p:nvPr/>
          </p:nvCxnSpPr>
          <p:spPr>
            <a:xfrm flipV="1">
              <a:off x="2208198" y="5573021"/>
              <a:ext cx="0" cy="123024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556" name="Freeform 555"/>
            <p:cNvSpPr/>
            <p:nvPr/>
          </p:nvSpPr>
          <p:spPr>
            <a:xfrm>
              <a:off x="2695732" y="4838568"/>
              <a:ext cx="183710" cy="151034"/>
            </a:xfrm>
            <a:custGeom>
              <a:avLst/>
              <a:gdLst>
                <a:gd name="connsiteX0" fmla="*/ 0 w 109537"/>
                <a:gd name="connsiteY0" fmla="*/ 76582 h 105488"/>
                <a:gd name="connsiteX1" fmla="*/ 23812 w 109537"/>
                <a:gd name="connsiteY1" fmla="*/ 382 h 105488"/>
                <a:gd name="connsiteX2" fmla="*/ 71437 w 109537"/>
                <a:gd name="connsiteY2" fmla="*/ 105157 h 105488"/>
                <a:gd name="connsiteX3" fmla="*/ 109537 w 109537"/>
                <a:gd name="connsiteY3" fmla="*/ 33719 h 105488"/>
                <a:gd name="connsiteX0" fmla="*/ 0 w 107204"/>
                <a:gd name="connsiteY0" fmla="*/ 58040 h 106650"/>
                <a:gd name="connsiteX1" fmla="*/ 21479 w 107204"/>
                <a:gd name="connsiteY1" fmla="*/ 1544 h 106650"/>
                <a:gd name="connsiteX2" fmla="*/ 69104 w 107204"/>
                <a:gd name="connsiteY2" fmla="*/ 106319 h 106650"/>
                <a:gd name="connsiteX3" fmla="*/ 107204 w 107204"/>
                <a:gd name="connsiteY3" fmla="*/ 34881 h 106650"/>
                <a:gd name="connsiteX0" fmla="*/ 0 w 106037"/>
                <a:gd name="connsiteY0" fmla="*/ 58040 h 106881"/>
                <a:gd name="connsiteX1" fmla="*/ 21479 w 106037"/>
                <a:gd name="connsiteY1" fmla="*/ 1544 h 106881"/>
                <a:gd name="connsiteX2" fmla="*/ 69104 w 106037"/>
                <a:gd name="connsiteY2" fmla="*/ 106319 h 106881"/>
                <a:gd name="connsiteX3" fmla="*/ 106037 w 106037"/>
                <a:gd name="connsiteY3" fmla="*/ 43091 h 106881"/>
                <a:gd name="connsiteX0" fmla="*/ 0 w 106037"/>
                <a:gd name="connsiteY0" fmla="*/ 58040 h 106881"/>
                <a:gd name="connsiteX1" fmla="*/ 21479 w 106037"/>
                <a:gd name="connsiteY1" fmla="*/ 1544 h 106881"/>
                <a:gd name="connsiteX2" fmla="*/ 72604 w 106037"/>
                <a:gd name="connsiteY2" fmla="*/ 106319 h 106881"/>
                <a:gd name="connsiteX3" fmla="*/ 106037 w 106037"/>
                <a:gd name="connsiteY3" fmla="*/ 43091 h 106881"/>
                <a:gd name="connsiteX0" fmla="*/ 0 w 106037"/>
                <a:gd name="connsiteY0" fmla="*/ 56478 h 105280"/>
                <a:gd name="connsiteX1" fmla="*/ 29646 w 106037"/>
                <a:gd name="connsiteY1" fmla="*/ 1624 h 105280"/>
                <a:gd name="connsiteX2" fmla="*/ 72604 w 106037"/>
                <a:gd name="connsiteY2" fmla="*/ 104757 h 105280"/>
                <a:gd name="connsiteX3" fmla="*/ 106037 w 106037"/>
                <a:gd name="connsiteY3" fmla="*/ 41529 h 105280"/>
                <a:gd name="connsiteX0" fmla="*/ 0 w 106037"/>
                <a:gd name="connsiteY0" fmla="*/ 56478 h 105280"/>
                <a:gd name="connsiteX1" fmla="*/ 29646 w 106037"/>
                <a:gd name="connsiteY1" fmla="*/ 1624 h 105280"/>
                <a:gd name="connsiteX2" fmla="*/ 64437 w 106037"/>
                <a:gd name="connsiteY2" fmla="*/ 104757 h 105280"/>
                <a:gd name="connsiteX3" fmla="*/ 106037 w 106037"/>
                <a:gd name="connsiteY3" fmla="*/ 41529 h 105280"/>
                <a:gd name="connsiteX0" fmla="*/ 0 w 106037"/>
                <a:gd name="connsiteY0" fmla="*/ 56478 h 105393"/>
                <a:gd name="connsiteX1" fmla="*/ 29646 w 106037"/>
                <a:gd name="connsiteY1" fmla="*/ 1624 h 105393"/>
                <a:gd name="connsiteX2" fmla="*/ 64437 w 106037"/>
                <a:gd name="connsiteY2" fmla="*/ 104757 h 105393"/>
                <a:gd name="connsiteX3" fmla="*/ 106037 w 106037"/>
                <a:gd name="connsiteY3" fmla="*/ 44813 h 105393"/>
                <a:gd name="connsiteX0" fmla="*/ 0 w 106037"/>
                <a:gd name="connsiteY0" fmla="*/ 56478 h 105560"/>
                <a:gd name="connsiteX1" fmla="*/ 29646 w 106037"/>
                <a:gd name="connsiteY1" fmla="*/ 1624 h 105560"/>
                <a:gd name="connsiteX2" fmla="*/ 64437 w 106037"/>
                <a:gd name="connsiteY2" fmla="*/ 104757 h 105560"/>
                <a:gd name="connsiteX3" fmla="*/ 106037 w 106037"/>
                <a:gd name="connsiteY3" fmla="*/ 44813 h 105560"/>
                <a:gd name="connsiteX0" fmla="*/ 0 w 106037"/>
                <a:gd name="connsiteY0" fmla="*/ 54855 h 103937"/>
                <a:gd name="connsiteX1" fmla="*/ 29646 w 106037"/>
                <a:gd name="connsiteY1" fmla="*/ 1 h 103937"/>
                <a:gd name="connsiteX2" fmla="*/ 64437 w 106037"/>
                <a:gd name="connsiteY2" fmla="*/ 103134 h 103937"/>
                <a:gd name="connsiteX3" fmla="*/ 106037 w 106037"/>
                <a:gd name="connsiteY3" fmla="*/ 43190 h 103937"/>
                <a:gd name="connsiteX0" fmla="*/ 0 w 106037"/>
                <a:gd name="connsiteY0" fmla="*/ 54855 h 103937"/>
                <a:gd name="connsiteX1" fmla="*/ 29646 w 106037"/>
                <a:gd name="connsiteY1" fmla="*/ 1 h 103937"/>
                <a:gd name="connsiteX2" fmla="*/ 64437 w 106037"/>
                <a:gd name="connsiteY2" fmla="*/ 103134 h 103937"/>
                <a:gd name="connsiteX3" fmla="*/ 106037 w 106037"/>
                <a:gd name="connsiteY3" fmla="*/ 43190 h 103937"/>
                <a:gd name="connsiteX0" fmla="*/ 0 w 106037"/>
                <a:gd name="connsiteY0" fmla="*/ 54855 h 103141"/>
                <a:gd name="connsiteX1" fmla="*/ 29646 w 106037"/>
                <a:gd name="connsiteY1" fmla="*/ 1 h 103141"/>
                <a:gd name="connsiteX2" fmla="*/ 64437 w 106037"/>
                <a:gd name="connsiteY2" fmla="*/ 103134 h 103141"/>
                <a:gd name="connsiteX3" fmla="*/ 106037 w 106037"/>
                <a:gd name="connsiteY3" fmla="*/ 43190 h 103141"/>
                <a:gd name="connsiteX0" fmla="*/ 0 w 106037"/>
                <a:gd name="connsiteY0" fmla="*/ 54855 h 103142"/>
                <a:gd name="connsiteX1" fmla="*/ 29646 w 106037"/>
                <a:gd name="connsiteY1" fmla="*/ 1 h 103142"/>
                <a:gd name="connsiteX2" fmla="*/ 64437 w 106037"/>
                <a:gd name="connsiteY2" fmla="*/ 103134 h 103142"/>
                <a:gd name="connsiteX3" fmla="*/ 106037 w 106037"/>
                <a:gd name="connsiteY3" fmla="*/ 43190 h 103142"/>
                <a:gd name="connsiteX0" fmla="*/ 0 w 106037"/>
                <a:gd name="connsiteY0" fmla="*/ 54855 h 103142"/>
                <a:gd name="connsiteX1" fmla="*/ 29646 w 106037"/>
                <a:gd name="connsiteY1" fmla="*/ 1 h 103142"/>
                <a:gd name="connsiteX2" fmla="*/ 64437 w 106037"/>
                <a:gd name="connsiteY2" fmla="*/ 103134 h 103142"/>
                <a:gd name="connsiteX3" fmla="*/ 106037 w 106037"/>
                <a:gd name="connsiteY3" fmla="*/ 43190 h 103142"/>
                <a:gd name="connsiteX0" fmla="*/ 0 w 106037"/>
                <a:gd name="connsiteY0" fmla="*/ 54855 h 103142"/>
                <a:gd name="connsiteX1" fmla="*/ 29646 w 106037"/>
                <a:gd name="connsiteY1" fmla="*/ 1 h 103142"/>
                <a:gd name="connsiteX2" fmla="*/ 64437 w 106037"/>
                <a:gd name="connsiteY2" fmla="*/ 103134 h 103142"/>
                <a:gd name="connsiteX3" fmla="*/ 106037 w 106037"/>
                <a:gd name="connsiteY3" fmla="*/ 43190 h 103142"/>
                <a:gd name="connsiteX0" fmla="*/ 0 w 106037"/>
                <a:gd name="connsiteY0" fmla="*/ 54855 h 103142"/>
                <a:gd name="connsiteX1" fmla="*/ 29646 w 106037"/>
                <a:gd name="connsiteY1" fmla="*/ 1 h 103142"/>
                <a:gd name="connsiteX2" fmla="*/ 64437 w 106037"/>
                <a:gd name="connsiteY2" fmla="*/ 103134 h 103142"/>
                <a:gd name="connsiteX3" fmla="*/ 106037 w 106037"/>
                <a:gd name="connsiteY3" fmla="*/ 43190 h 103142"/>
                <a:gd name="connsiteX0" fmla="*/ 0 w 106037"/>
                <a:gd name="connsiteY0" fmla="*/ 56012 h 104299"/>
                <a:gd name="connsiteX1" fmla="*/ 29646 w 106037"/>
                <a:gd name="connsiteY1" fmla="*/ 1158 h 104299"/>
                <a:gd name="connsiteX2" fmla="*/ 67937 w 106037"/>
                <a:gd name="connsiteY2" fmla="*/ 104291 h 104299"/>
                <a:gd name="connsiteX3" fmla="*/ 106037 w 106037"/>
                <a:gd name="connsiteY3" fmla="*/ 44347 h 104299"/>
                <a:gd name="connsiteX0" fmla="*/ 0 w 106037"/>
                <a:gd name="connsiteY0" fmla="*/ 54909 h 103196"/>
                <a:gd name="connsiteX1" fmla="*/ 29646 w 106037"/>
                <a:gd name="connsiteY1" fmla="*/ 55 h 103196"/>
                <a:gd name="connsiteX2" fmla="*/ 67937 w 106037"/>
                <a:gd name="connsiteY2" fmla="*/ 103188 h 103196"/>
                <a:gd name="connsiteX3" fmla="*/ 106037 w 106037"/>
                <a:gd name="connsiteY3" fmla="*/ 43244 h 103196"/>
                <a:gd name="connsiteX0" fmla="*/ 0 w 106037"/>
                <a:gd name="connsiteY0" fmla="*/ 54855 h 103142"/>
                <a:gd name="connsiteX1" fmla="*/ 29646 w 106037"/>
                <a:gd name="connsiteY1" fmla="*/ 1 h 103142"/>
                <a:gd name="connsiteX2" fmla="*/ 67937 w 106037"/>
                <a:gd name="connsiteY2" fmla="*/ 103134 h 103142"/>
                <a:gd name="connsiteX3" fmla="*/ 106037 w 106037"/>
                <a:gd name="connsiteY3" fmla="*/ 43190 h 103142"/>
                <a:gd name="connsiteX0" fmla="*/ 0 w 106037"/>
                <a:gd name="connsiteY0" fmla="*/ 54855 h 103143"/>
                <a:gd name="connsiteX1" fmla="*/ 29646 w 106037"/>
                <a:gd name="connsiteY1" fmla="*/ 1 h 103143"/>
                <a:gd name="connsiteX2" fmla="*/ 67937 w 106037"/>
                <a:gd name="connsiteY2" fmla="*/ 103134 h 103143"/>
                <a:gd name="connsiteX3" fmla="*/ 106037 w 106037"/>
                <a:gd name="connsiteY3" fmla="*/ 43190 h 103143"/>
                <a:gd name="connsiteX0" fmla="*/ 0 w 106037"/>
                <a:gd name="connsiteY0" fmla="*/ 56012 h 104300"/>
                <a:gd name="connsiteX1" fmla="*/ 29646 w 106037"/>
                <a:gd name="connsiteY1" fmla="*/ 1158 h 104300"/>
                <a:gd name="connsiteX2" fmla="*/ 71437 w 106037"/>
                <a:gd name="connsiteY2" fmla="*/ 104291 h 104300"/>
                <a:gd name="connsiteX3" fmla="*/ 106037 w 106037"/>
                <a:gd name="connsiteY3" fmla="*/ 44347 h 10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37" h="104300">
                  <a:moveTo>
                    <a:pt x="0" y="56012"/>
                  </a:moveTo>
                  <a:cubicBezTo>
                    <a:pt x="10620" y="28666"/>
                    <a:pt x="17740" y="-6888"/>
                    <a:pt x="29646" y="1158"/>
                  </a:cubicBezTo>
                  <a:cubicBezTo>
                    <a:pt x="41552" y="9204"/>
                    <a:pt x="57538" y="103661"/>
                    <a:pt x="71437" y="104291"/>
                  </a:cubicBezTo>
                  <a:cubicBezTo>
                    <a:pt x="85336" y="104921"/>
                    <a:pt x="96368" y="73521"/>
                    <a:pt x="106037" y="44347"/>
                  </a:cubicBezTo>
                </a:path>
              </a:pathLst>
            </a:cu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cxnSp>
          <p:nvCxnSpPr>
            <p:cNvPr id="557" name="Straight Connector 556"/>
            <p:cNvCxnSpPr>
              <a:stCxn id="517" idx="0"/>
            </p:cNvCxnSpPr>
            <p:nvPr/>
          </p:nvCxnSpPr>
          <p:spPr>
            <a:xfrm flipV="1">
              <a:off x="2199927" y="4624102"/>
              <a:ext cx="123" cy="60483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58" name="Straight Connector 557"/>
            <p:cNvCxnSpPr/>
            <p:nvPr/>
          </p:nvCxnSpPr>
          <p:spPr>
            <a:xfrm flipV="1">
              <a:off x="2200051" y="4925731"/>
              <a:ext cx="317670" cy="785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59" name="Straight Connector 558"/>
            <p:cNvCxnSpPr>
              <a:stCxn id="503" idx="3"/>
              <a:endCxn id="521" idx="1"/>
            </p:cNvCxnSpPr>
            <p:nvPr/>
          </p:nvCxnSpPr>
          <p:spPr>
            <a:xfrm flipV="1">
              <a:off x="2445942" y="4376088"/>
              <a:ext cx="638058" cy="286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60" name="Straight Connector 559"/>
            <p:cNvCxnSpPr/>
            <p:nvPr/>
          </p:nvCxnSpPr>
          <p:spPr>
            <a:xfrm>
              <a:off x="3580654" y="4376373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61" name="Straight Connector 560"/>
            <p:cNvCxnSpPr>
              <a:endCxn id="523" idx="1"/>
            </p:cNvCxnSpPr>
            <p:nvPr/>
          </p:nvCxnSpPr>
          <p:spPr>
            <a:xfrm flipV="1">
              <a:off x="2760840" y="3801046"/>
              <a:ext cx="934698" cy="1439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62" name="Straight Connector 561"/>
            <p:cNvCxnSpPr/>
            <p:nvPr/>
          </p:nvCxnSpPr>
          <p:spPr>
            <a:xfrm flipV="1">
              <a:off x="2760840" y="3237595"/>
              <a:ext cx="4131" cy="1138493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63" name="Straight Connector 562"/>
            <p:cNvCxnSpPr/>
            <p:nvPr/>
          </p:nvCxnSpPr>
          <p:spPr>
            <a:xfrm>
              <a:off x="2760840" y="3237595"/>
              <a:ext cx="1987576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64" name="Straight Connector 563"/>
            <p:cNvCxnSpPr>
              <a:stCxn id="523" idx="3"/>
              <a:endCxn id="550" idx="1"/>
            </p:cNvCxnSpPr>
            <p:nvPr/>
          </p:nvCxnSpPr>
          <p:spPr>
            <a:xfrm flipV="1">
              <a:off x="4192192" y="3800326"/>
              <a:ext cx="556224" cy="72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65" name="Straight Connector 564"/>
            <p:cNvCxnSpPr/>
            <p:nvPr/>
          </p:nvCxnSpPr>
          <p:spPr>
            <a:xfrm>
              <a:off x="4193600" y="4372342"/>
              <a:ext cx="554816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66" name="Straight Connector 565"/>
            <p:cNvCxnSpPr/>
            <p:nvPr/>
          </p:nvCxnSpPr>
          <p:spPr>
            <a:xfrm>
              <a:off x="1542733" y="5134310"/>
              <a:ext cx="300704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567" name="TextBox 566"/>
            <p:cNvSpPr txBox="1"/>
            <p:nvPr/>
          </p:nvSpPr>
          <p:spPr>
            <a:xfrm>
              <a:off x="2539387" y="5166643"/>
              <a:ext cx="526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NCO</a:t>
              </a:r>
            </a:p>
          </p:txBody>
        </p:sp>
        <p:cxnSp>
          <p:nvCxnSpPr>
            <p:cNvPr id="568" name="Straight Arrow Connector 567"/>
            <p:cNvCxnSpPr/>
            <p:nvPr/>
          </p:nvCxnSpPr>
          <p:spPr>
            <a:xfrm>
              <a:off x="2453249" y="5939864"/>
              <a:ext cx="638058" cy="286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569" name="TextBox 568"/>
            <p:cNvSpPr txBox="1"/>
            <p:nvPr/>
          </p:nvSpPr>
          <p:spPr>
            <a:xfrm>
              <a:off x="3574516" y="4780148"/>
              <a:ext cx="9989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I-Channel</a:t>
              </a:r>
            </a:p>
          </p:txBody>
        </p:sp>
        <p:sp>
          <p:nvSpPr>
            <p:cNvPr id="570" name="TextBox 569"/>
            <p:cNvSpPr txBox="1"/>
            <p:nvPr/>
          </p:nvSpPr>
          <p:spPr>
            <a:xfrm>
              <a:off x="3270954" y="5782513"/>
              <a:ext cx="19447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Q-Channel same as I</a:t>
              </a:r>
            </a:p>
          </p:txBody>
        </p:sp>
        <p:sp>
          <p:nvSpPr>
            <p:cNvPr id="571" name="TextBox 570"/>
            <p:cNvSpPr txBox="1"/>
            <p:nvPr/>
          </p:nvSpPr>
          <p:spPr>
            <a:xfrm>
              <a:off x="4279542" y="4081848"/>
              <a:ext cx="4058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NB</a:t>
              </a:r>
            </a:p>
          </p:txBody>
        </p:sp>
        <p:sp>
          <p:nvSpPr>
            <p:cNvPr id="572" name="TextBox 571"/>
            <p:cNvSpPr txBox="1"/>
            <p:nvPr/>
          </p:nvSpPr>
          <p:spPr>
            <a:xfrm>
              <a:off x="4279542" y="3509832"/>
              <a:ext cx="4411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WB</a:t>
              </a:r>
            </a:p>
          </p:txBody>
        </p:sp>
        <p:sp>
          <p:nvSpPr>
            <p:cNvPr id="573" name="TextBox 572"/>
            <p:cNvSpPr txBox="1"/>
            <p:nvPr/>
          </p:nvSpPr>
          <p:spPr>
            <a:xfrm>
              <a:off x="4279542" y="2947101"/>
              <a:ext cx="4491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raw</a:t>
              </a:r>
            </a:p>
          </p:txBody>
        </p:sp>
        <p:sp>
          <p:nvSpPr>
            <p:cNvPr id="574" name="TextBox 573"/>
            <p:cNvSpPr txBox="1"/>
            <p:nvPr/>
          </p:nvSpPr>
          <p:spPr>
            <a:xfrm>
              <a:off x="1642085" y="1651466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A</a:t>
              </a:r>
            </a:p>
          </p:txBody>
        </p:sp>
        <p:sp>
          <p:nvSpPr>
            <p:cNvPr id="575" name="TextBox 574"/>
            <p:cNvSpPr txBox="1"/>
            <p:nvPr/>
          </p:nvSpPr>
          <p:spPr>
            <a:xfrm>
              <a:off x="308329" y="1641184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B</a:t>
              </a:r>
            </a:p>
          </p:txBody>
        </p:sp>
        <p:sp>
          <p:nvSpPr>
            <p:cNvPr id="576" name="TextBox 575"/>
            <p:cNvSpPr txBox="1"/>
            <p:nvPr/>
          </p:nvSpPr>
          <p:spPr>
            <a:xfrm>
              <a:off x="849419" y="1114965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C</a:t>
              </a:r>
            </a:p>
          </p:txBody>
        </p:sp>
        <p:sp>
          <p:nvSpPr>
            <p:cNvPr id="577" name="TextBox 576"/>
            <p:cNvSpPr txBox="1"/>
            <p:nvPr/>
          </p:nvSpPr>
          <p:spPr>
            <a:xfrm>
              <a:off x="863935" y="2469998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D</a:t>
              </a:r>
            </a:p>
          </p:txBody>
        </p:sp>
        <p:sp>
          <p:nvSpPr>
            <p:cNvPr id="578" name="TextBox 577"/>
            <p:cNvSpPr txBox="1"/>
            <p:nvPr/>
          </p:nvSpPr>
          <p:spPr>
            <a:xfrm>
              <a:off x="2101496" y="1404181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BPF</a:t>
              </a:r>
            </a:p>
          </p:txBody>
        </p:sp>
        <p:sp>
          <p:nvSpPr>
            <p:cNvPr id="579" name="TextBox 578"/>
            <p:cNvSpPr txBox="1"/>
            <p:nvPr/>
          </p:nvSpPr>
          <p:spPr>
            <a:xfrm>
              <a:off x="2665441" y="1408084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 err="1">
                  <a:solidFill>
                    <a:sysClr val="windowText" lastClr="000000"/>
                  </a:solidFill>
                </a:rPr>
                <a:t>Att</a:t>
              </a:r>
              <a:endParaRPr lang="en-US" sz="1200" b="1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0" name="TextBox 579"/>
            <p:cNvSpPr txBox="1"/>
            <p:nvPr/>
          </p:nvSpPr>
          <p:spPr>
            <a:xfrm>
              <a:off x="4363866" y="1411456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BPF</a:t>
              </a:r>
            </a:p>
          </p:txBody>
        </p:sp>
        <p:sp>
          <p:nvSpPr>
            <p:cNvPr id="581" name="TextBox 580"/>
            <p:cNvSpPr txBox="1"/>
            <p:nvPr/>
          </p:nvSpPr>
          <p:spPr>
            <a:xfrm>
              <a:off x="5554840" y="1411456"/>
              <a:ext cx="4764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LPF</a:t>
              </a:r>
            </a:p>
          </p:txBody>
        </p:sp>
        <p:sp>
          <p:nvSpPr>
            <p:cNvPr id="582" name="Rectangle 581"/>
            <p:cNvSpPr/>
            <p:nvPr/>
          </p:nvSpPr>
          <p:spPr>
            <a:xfrm>
              <a:off x="5575507" y="4145018"/>
              <a:ext cx="594033" cy="2043250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vert="vert" rtlCol="0" anchor="ctr"/>
            <a:lstStyle/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Coordinate</a:t>
              </a:r>
            </a:p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Transformation</a:t>
              </a:r>
            </a:p>
          </p:txBody>
        </p:sp>
        <p:cxnSp>
          <p:nvCxnSpPr>
            <p:cNvPr id="583" name="Straight Connector 582"/>
            <p:cNvCxnSpPr/>
            <p:nvPr/>
          </p:nvCxnSpPr>
          <p:spPr>
            <a:xfrm>
              <a:off x="5257699" y="4372342"/>
              <a:ext cx="31780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84" name="Straight Connector 583"/>
            <p:cNvCxnSpPr/>
            <p:nvPr/>
          </p:nvCxnSpPr>
          <p:spPr>
            <a:xfrm>
              <a:off x="5245070" y="5939864"/>
              <a:ext cx="31780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85" name="Straight Arrow Connector 584"/>
            <p:cNvCxnSpPr/>
            <p:nvPr/>
          </p:nvCxnSpPr>
          <p:spPr>
            <a:xfrm>
              <a:off x="6169541" y="5134310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586" name="TextBox 585"/>
            <p:cNvSpPr txBox="1"/>
            <p:nvPr/>
          </p:nvSpPr>
          <p:spPr>
            <a:xfrm>
              <a:off x="3062316" y="1079166"/>
              <a:ext cx="29963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A-Electrode Analog Conditioning</a:t>
              </a:r>
            </a:p>
          </p:txBody>
        </p:sp>
        <p:sp>
          <p:nvSpPr>
            <p:cNvPr id="587" name="TextBox 586"/>
            <p:cNvSpPr txBox="1"/>
            <p:nvPr/>
          </p:nvSpPr>
          <p:spPr>
            <a:xfrm>
              <a:off x="2188169" y="2543739"/>
              <a:ext cx="2364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B, C, D Analog same as A</a:t>
              </a:r>
            </a:p>
          </p:txBody>
        </p:sp>
        <p:sp>
          <p:nvSpPr>
            <p:cNvPr id="588" name="TextBox 587"/>
            <p:cNvSpPr txBox="1"/>
            <p:nvPr/>
          </p:nvSpPr>
          <p:spPr>
            <a:xfrm>
              <a:off x="2852094" y="2253245"/>
              <a:ext cx="4491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Ctrl</a:t>
              </a:r>
            </a:p>
          </p:txBody>
        </p:sp>
        <p:sp>
          <p:nvSpPr>
            <p:cNvPr id="589" name="TextBox 588"/>
            <p:cNvSpPr txBox="1"/>
            <p:nvPr/>
          </p:nvSpPr>
          <p:spPr>
            <a:xfrm>
              <a:off x="3978780" y="2261594"/>
              <a:ext cx="3994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LO</a:t>
              </a:r>
            </a:p>
          </p:txBody>
        </p:sp>
        <p:sp>
          <p:nvSpPr>
            <p:cNvPr id="590" name="Rectangle 589"/>
            <p:cNvSpPr/>
            <p:nvPr/>
          </p:nvSpPr>
          <p:spPr>
            <a:xfrm>
              <a:off x="1075852" y="3592690"/>
              <a:ext cx="672652" cy="473919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CLK &amp; Timing</a:t>
              </a:r>
            </a:p>
          </p:txBody>
        </p:sp>
        <p:sp>
          <p:nvSpPr>
            <p:cNvPr id="591" name="TextBox 590"/>
            <p:cNvSpPr txBox="1"/>
            <p:nvPr/>
          </p:nvSpPr>
          <p:spPr>
            <a:xfrm>
              <a:off x="6328279" y="4745352"/>
              <a:ext cx="7521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A Data</a:t>
              </a:r>
            </a:p>
          </p:txBody>
        </p:sp>
      </p:grpSp>
      <p:sp>
        <p:nvSpPr>
          <p:cNvPr id="261" name="Oval 260"/>
          <p:cNvSpPr/>
          <p:nvPr/>
        </p:nvSpPr>
        <p:spPr bwMode="auto">
          <a:xfrm>
            <a:off x="6019190" y="1316726"/>
            <a:ext cx="2726755" cy="130577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62" name="TextBox 261"/>
          <p:cNvSpPr txBox="1"/>
          <p:nvPr/>
        </p:nvSpPr>
        <p:spPr>
          <a:xfrm>
            <a:off x="8317938" y="2392065"/>
            <a:ext cx="15953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en-US" sz="1400" b="1" kern="0" dirty="0">
                <a:solidFill>
                  <a:srgbClr val="FF0000"/>
                </a:solidFill>
              </a:rPr>
              <a:t>Do we need this </a:t>
            </a:r>
            <a:br>
              <a:rPr lang="en-US" sz="1400" b="1" kern="0" dirty="0">
                <a:solidFill>
                  <a:srgbClr val="FF0000"/>
                </a:solidFill>
              </a:rPr>
            </a:br>
            <a:r>
              <a:rPr lang="en-US" sz="1400" b="1" kern="0" dirty="0">
                <a:solidFill>
                  <a:srgbClr val="FF0000"/>
                </a:solidFill>
              </a:rPr>
              <a:t>analog section?</a:t>
            </a:r>
          </a:p>
        </p:txBody>
      </p:sp>
    </p:spTree>
    <p:extLst>
      <p:ext uri="{BB962C8B-B14F-4D97-AF65-F5344CB8AC3E}">
        <p14:creationId xmlns:p14="http://schemas.microsoft.com/office/powerpoint/2010/main" val="235596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“Ringing” </a:t>
            </a:r>
            <a:r>
              <a:rPr lang="en-US" dirty="0" err="1" smtClean="0"/>
              <a:t>Bandpass</a:t>
            </a:r>
            <a:r>
              <a:rPr lang="en-US" dirty="0" smtClean="0"/>
              <a:t>-Filter (BPF)</a:t>
            </a:r>
            <a:endParaRPr lang="en-US" dirty="0"/>
          </a:p>
        </p:txBody>
      </p:sp>
      <p:pic>
        <p:nvPicPr>
          <p:cNvPr id="4" name="Picture 3" descr="ButterBPFstripT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450" y="4504341"/>
            <a:ext cx="2918780" cy="1767483"/>
          </a:xfrm>
          <a:prstGeom prst="rect">
            <a:avLst/>
          </a:prstGeom>
        </p:spPr>
      </p:pic>
      <p:pic>
        <p:nvPicPr>
          <p:cNvPr id="6" name="Picture 5" descr="BesselBPFbuttonT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045" y="2737710"/>
            <a:ext cx="2927492" cy="1691440"/>
          </a:xfrm>
          <a:prstGeom prst="rect">
            <a:avLst/>
          </a:prstGeom>
        </p:spPr>
      </p:pic>
      <p:pic>
        <p:nvPicPr>
          <p:cNvPr id="8" name="Picture 7" descr="BesselBPFstripT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451" y="1009486"/>
            <a:ext cx="2880375" cy="1696221"/>
          </a:xfrm>
          <a:prstGeom prst="rect">
            <a:avLst/>
          </a:prstGeom>
        </p:spPr>
      </p:pic>
      <p:pic>
        <p:nvPicPr>
          <p:cNvPr id="7" name="Picture 6" descr="BesselBPFstripF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485" y="2123231"/>
            <a:ext cx="2222004" cy="1382580"/>
          </a:xfrm>
          <a:prstGeom prst="rect">
            <a:avLst/>
          </a:prstGeom>
        </p:spPr>
      </p:pic>
      <p:pic>
        <p:nvPicPr>
          <p:cNvPr id="5" name="Picture 4" descr="ButterBPFstripFD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485" y="3889860"/>
            <a:ext cx="2227490" cy="13859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16360" y="971080"/>
            <a:ext cx="303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</a:rPr>
              <a:t>Single Bunch Responses: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69018" y="1278320"/>
            <a:ext cx="1459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err="1">
                <a:solidFill>
                  <a:srgbClr val="0000FF"/>
                </a:solidFill>
              </a:rPr>
              <a:t>Stripline</a:t>
            </a:r>
            <a:r>
              <a:rPr lang="en-US" sz="1400" b="1" dirty="0">
                <a:solidFill>
                  <a:srgbClr val="0000FF"/>
                </a:solidFill>
              </a:rPr>
              <a:t> BPM: </a:t>
            </a:r>
            <a:br>
              <a:rPr lang="en-US" sz="1400" b="1" dirty="0">
                <a:solidFill>
                  <a:srgbClr val="0000FF"/>
                </a:solidFill>
              </a:rPr>
            </a:br>
            <a:r>
              <a:rPr lang="en-US" sz="1400" b="1" i="1" dirty="0">
                <a:solidFill>
                  <a:srgbClr val="0000FF"/>
                </a:solidFill>
              </a:rPr>
              <a:t>Bessel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09037" y="2699305"/>
            <a:ext cx="1317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5490A8"/>
                </a:solidFill>
              </a:rPr>
              <a:t>Button BPM: </a:t>
            </a:r>
            <a:br>
              <a:rPr lang="en-US" sz="1400" b="1" dirty="0">
                <a:solidFill>
                  <a:srgbClr val="5490A8"/>
                </a:solidFill>
              </a:rPr>
            </a:br>
            <a:r>
              <a:rPr lang="en-US" sz="1400" b="1" i="1" dirty="0">
                <a:solidFill>
                  <a:srgbClr val="5490A8"/>
                </a:solidFill>
              </a:rPr>
              <a:t>Bessel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99998" y="4389125"/>
            <a:ext cx="1459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err="1">
                <a:solidFill>
                  <a:srgbClr val="FF00CC"/>
                </a:solidFill>
              </a:rPr>
              <a:t>Stripline</a:t>
            </a:r>
            <a:r>
              <a:rPr lang="en-US" sz="1400" b="1" dirty="0">
                <a:solidFill>
                  <a:srgbClr val="FF00CC"/>
                </a:solidFill>
              </a:rPr>
              <a:t> BPM: </a:t>
            </a:r>
            <a:br>
              <a:rPr lang="en-US" sz="1400" b="1" dirty="0">
                <a:solidFill>
                  <a:srgbClr val="FF00CC"/>
                </a:solidFill>
              </a:rPr>
            </a:br>
            <a:r>
              <a:rPr lang="en-US" sz="1400" b="1" i="1" dirty="0">
                <a:solidFill>
                  <a:srgbClr val="FF00CC"/>
                </a:solidFill>
              </a:rPr>
              <a:t>Butterworth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67775" y="1316725"/>
            <a:ext cx="14467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i="1" dirty="0" err="1">
                <a:solidFill>
                  <a:srgbClr val="000000"/>
                </a:solidFill>
              </a:rPr>
              <a:t>f</a:t>
            </a:r>
            <a:r>
              <a:rPr lang="en-US" sz="1400" b="1" i="1" baseline="-25000" dirty="0" err="1">
                <a:solidFill>
                  <a:srgbClr val="000000"/>
                </a:solidFill>
              </a:rPr>
              <a:t>center</a:t>
            </a:r>
            <a:r>
              <a:rPr lang="en-US" sz="1400" b="1" dirty="0">
                <a:solidFill>
                  <a:srgbClr val="000000"/>
                </a:solidFill>
              </a:rPr>
              <a:t>: 500 MHz</a:t>
            </a:r>
            <a:br>
              <a:rPr lang="en-US" sz="1400" b="1" dirty="0">
                <a:solidFill>
                  <a:srgbClr val="000000"/>
                </a:solidFill>
              </a:rPr>
            </a:br>
            <a:r>
              <a:rPr lang="en-US" sz="1400" b="1" i="1" dirty="0">
                <a:solidFill>
                  <a:srgbClr val="000000"/>
                </a:solidFill>
              </a:rPr>
              <a:t>BW</a:t>
            </a:r>
            <a:r>
              <a:rPr lang="en-US" sz="1400" b="1" dirty="0">
                <a:solidFill>
                  <a:srgbClr val="000000"/>
                </a:solidFill>
              </a:rPr>
              <a:t>: 25 MHz</a:t>
            </a:r>
            <a:endParaRPr lang="en-US" sz="1400" b="1" i="1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0356" y="1086296"/>
            <a:ext cx="4308044" cy="5107864"/>
          </a:xfrm>
        </p:spPr>
        <p:txBody>
          <a:bodyPr/>
          <a:lstStyle/>
          <a:p>
            <a:r>
              <a:rPr lang="en-US" dirty="0" smtClean="0"/>
              <a:t>BPM electrode signal energy </a:t>
            </a:r>
            <a:br>
              <a:rPr lang="en-US" dirty="0" smtClean="0"/>
            </a:br>
            <a:r>
              <a:rPr lang="en-US" dirty="0" smtClean="0"/>
              <a:t>is highly time compressed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Most of the time: “0 volt”!</a:t>
            </a:r>
          </a:p>
          <a:p>
            <a:r>
              <a:rPr lang="en-US" dirty="0" smtClean="0"/>
              <a:t>A “</a:t>
            </a:r>
            <a:r>
              <a:rPr lang="en-US" dirty="0"/>
              <a:t>r</a:t>
            </a:r>
            <a:r>
              <a:rPr lang="en-US" dirty="0" smtClean="0"/>
              <a:t>inging” </a:t>
            </a:r>
            <a:r>
              <a:rPr lang="en-US" dirty="0" err="1" smtClean="0"/>
              <a:t>bandpass</a:t>
            </a:r>
            <a:r>
              <a:rPr lang="en-US" dirty="0" smtClean="0"/>
              <a:t> filter “stretches” the signal</a:t>
            </a:r>
          </a:p>
          <a:p>
            <a:pPr lvl="1"/>
            <a:r>
              <a:rPr lang="en-US" dirty="0" smtClean="0"/>
              <a:t>Passive RF BPF</a:t>
            </a:r>
          </a:p>
          <a:p>
            <a:pPr lvl="2"/>
            <a:r>
              <a:rPr lang="en-US" dirty="0" smtClean="0"/>
              <a:t>Matched pairs!</a:t>
            </a:r>
          </a:p>
          <a:p>
            <a:pPr lvl="1"/>
            <a:r>
              <a:rPr lang="en-US" i="1" dirty="0" err="1"/>
              <a:t>f</a:t>
            </a:r>
            <a:r>
              <a:rPr lang="en-US" i="1" baseline="-25000" dirty="0" err="1" smtClean="0"/>
              <a:t>center</a:t>
            </a:r>
            <a:r>
              <a:rPr lang="en-US" dirty="0" smtClean="0"/>
              <a:t> matched to 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rev</a:t>
            </a:r>
            <a:r>
              <a:rPr lang="en-US" dirty="0" smtClean="0"/>
              <a:t> or 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bunch</a:t>
            </a:r>
            <a:endParaRPr lang="en-US" i="1" baseline="-25000" dirty="0" smtClean="0"/>
          </a:p>
          <a:p>
            <a:pPr lvl="2"/>
            <a:r>
              <a:rPr lang="en-US" dirty="0" smtClean="0"/>
              <a:t>Quasi sinusoidal waveform</a:t>
            </a:r>
          </a:p>
          <a:p>
            <a:pPr lvl="1"/>
            <a:r>
              <a:rPr lang="en-US" dirty="0" smtClean="0"/>
              <a:t>Reduces output signal level</a:t>
            </a:r>
          </a:p>
          <a:p>
            <a:pPr lvl="2"/>
            <a:r>
              <a:rPr lang="en-US" dirty="0" smtClean="0"/>
              <a:t>Narrow BW: longer ringing, lower signal level</a:t>
            </a:r>
          </a:p>
          <a:p>
            <a:pPr lvl="1"/>
            <a:r>
              <a:rPr lang="en-US" dirty="0" smtClean="0"/>
              <a:t>Linear group delay designs</a:t>
            </a:r>
          </a:p>
          <a:p>
            <a:pPr lvl="2"/>
            <a:r>
              <a:rPr lang="en-US" dirty="0" smtClean="0"/>
              <a:t>Minimize envelope ringing</a:t>
            </a:r>
          </a:p>
          <a:p>
            <a:pPr lvl="2"/>
            <a:r>
              <a:rPr lang="en-US" i="1" dirty="0" smtClean="0"/>
              <a:t>Bessel</a:t>
            </a:r>
            <a:r>
              <a:rPr lang="en-US" dirty="0" smtClean="0"/>
              <a:t>, </a:t>
            </a:r>
            <a:r>
              <a:rPr lang="en-US" i="1" dirty="0" smtClean="0"/>
              <a:t>Gaussian</a:t>
            </a:r>
            <a:r>
              <a:rPr lang="en-US" dirty="0" smtClean="0"/>
              <a:t>, time domain designs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96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“Ringing” BPF &amp; Multi-Bunches</a:t>
            </a:r>
            <a:endParaRPr lang="en-US" dirty="0"/>
          </a:p>
        </p:txBody>
      </p:sp>
      <p:pic>
        <p:nvPicPr>
          <p:cNvPr id="4" name="Picture 3" descr="MB48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426" y="1047890"/>
            <a:ext cx="4330973" cy="2995590"/>
          </a:xfrm>
          <a:prstGeom prst="rect">
            <a:avLst/>
          </a:prstGeom>
        </p:spPr>
      </p:pic>
      <p:pic>
        <p:nvPicPr>
          <p:cNvPr id="5" name="Picture 4" descr="MBbessel48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785" y="1047890"/>
            <a:ext cx="4572000" cy="3060700"/>
          </a:xfrm>
          <a:prstGeom prst="rect">
            <a:avLst/>
          </a:prstGeom>
        </p:spPr>
      </p:pic>
      <p:pic>
        <p:nvPicPr>
          <p:cNvPr id="6" name="Picture 5" descr="MB24n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01" y="1047600"/>
            <a:ext cx="4330409" cy="2995200"/>
          </a:xfrm>
          <a:prstGeom prst="rect">
            <a:avLst/>
          </a:prstGeom>
        </p:spPr>
      </p:pic>
      <p:pic>
        <p:nvPicPr>
          <p:cNvPr id="7" name="Picture 6" descr="MBbessel24n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800" y="1047600"/>
            <a:ext cx="4572000" cy="3060700"/>
          </a:xfrm>
          <a:prstGeom prst="rect">
            <a:avLst/>
          </a:prstGeom>
        </p:spPr>
      </p:pic>
      <p:pic>
        <p:nvPicPr>
          <p:cNvPr id="8" name="Picture 7" descr="MB12ns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01" y="1047600"/>
            <a:ext cx="4330409" cy="2995200"/>
          </a:xfrm>
          <a:prstGeom prst="rect">
            <a:avLst/>
          </a:prstGeom>
        </p:spPr>
      </p:pic>
      <p:pic>
        <p:nvPicPr>
          <p:cNvPr id="9" name="Picture 8" descr="MBbessel12ns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800" y="1047600"/>
            <a:ext cx="4572000" cy="3060700"/>
          </a:xfrm>
          <a:prstGeom prst="rect">
            <a:avLst/>
          </a:prstGeom>
        </p:spPr>
      </p:pic>
      <p:pic>
        <p:nvPicPr>
          <p:cNvPr id="10" name="Picture 9" descr="MB6ns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01" y="1047600"/>
            <a:ext cx="4330409" cy="2995200"/>
          </a:xfrm>
          <a:prstGeom prst="rect">
            <a:avLst/>
          </a:prstGeom>
        </p:spPr>
      </p:pic>
      <p:pic>
        <p:nvPicPr>
          <p:cNvPr id="11" name="Picture 10" descr="MBbessel6ns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800" y="1047600"/>
            <a:ext cx="4572000" cy="30607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3966671"/>
            <a:ext cx="7924800" cy="2342705"/>
          </a:xfrm>
        </p:spPr>
        <p:txBody>
          <a:bodyPr/>
          <a:lstStyle/>
          <a:p>
            <a:r>
              <a:rPr lang="en-US" dirty="0" smtClean="0"/>
              <a:t>Bunch spacing &lt; BPF ringing time:</a:t>
            </a:r>
          </a:p>
          <a:p>
            <a:pPr lvl="1"/>
            <a:r>
              <a:rPr lang="en-US" dirty="0" smtClean="0"/>
              <a:t>Superposition of single bunch BPF responses</a:t>
            </a:r>
          </a:p>
          <a:p>
            <a:pPr lvl="1"/>
            <a:r>
              <a:rPr lang="en-US" dirty="0" smtClean="0"/>
              <a:t>More continuous “ringing”, smearing of SB responses</a:t>
            </a:r>
          </a:p>
          <a:p>
            <a:r>
              <a:rPr lang="en-US" dirty="0" smtClean="0"/>
              <a:t>Bunch spacing &lt; BPF rise time</a:t>
            </a:r>
          </a:p>
          <a:p>
            <a:pPr lvl="1"/>
            <a:r>
              <a:rPr lang="en-US" dirty="0" smtClean="0"/>
              <a:t>Constructive signal pile-up effect</a:t>
            </a:r>
          </a:p>
          <a:p>
            <a:pPr lvl="2"/>
            <a:r>
              <a:rPr lang="en-US" dirty="0" smtClean="0"/>
              <a:t>Output signal level increases linear </a:t>
            </a:r>
            <a:br>
              <a:rPr lang="en-US" dirty="0" smtClean="0"/>
            </a:br>
            <a:r>
              <a:rPr lang="en-US" dirty="0" smtClean="0"/>
              <a:t>with decreasing bunch spacing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99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 Digital Converter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7166" y="1086295"/>
            <a:ext cx="4647005" cy="4992650"/>
          </a:xfrm>
        </p:spPr>
        <p:txBody>
          <a:bodyPr/>
          <a:lstStyle/>
          <a:p>
            <a:r>
              <a:rPr lang="en-US" dirty="0" smtClean="0"/>
              <a:t>Quantization of the continuous input waveform at equidistant spaced time samples</a:t>
            </a:r>
          </a:p>
          <a:p>
            <a:pPr lvl="1"/>
            <a:r>
              <a:rPr lang="en-US" dirty="0" smtClean="0"/>
              <a:t>Digital data is discrete in amplitude and time</a:t>
            </a:r>
          </a:p>
          <a:p>
            <a:r>
              <a:rPr lang="en-US" dirty="0" smtClean="0"/>
              <a:t>LSB voltage (resolution)</a:t>
            </a:r>
          </a:p>
          <a:p>
            <a:pPr lvl="1"/>
            <a:r>
              <a:rPr lang="en-US" dirty="0" smtClean="0"/>
              <a:t>E.g. 61 </a:t>
            </a:r>
            <a:r>
              <a:rPr lang="en-US" dirty="0" err="1" smtClean="0"/>
              <a:t>μV</a:t>
            </a:r>
            <a:r>
              <a:rPr lang="en-US" dirty="0" smtClean="0"/>
              <a:t> (14-bit), </a:t>
            </a:r>
            <a:br>
              <a:rPr lang="en-US" dirty="0" smtClean="0"/>
            </a:br>
            <a:r>
              <a:rPr lang="en-US" dirty="0" smtClean="0"/>
              <a:t>15 </a:t>
            </a:r>
            <a:r>
              <a:rPr lang="en-US" dirty="0" err="1" smtClean="0"/>
              <a:t>μV</a:t>
            </a:r>
            <a:r>
              <a:rPr lang="en-US" dirty="0" smtClean="0"/>
              <a:t> (16-bit) @ 1 volt </a:t>
            </a:r>
            <a:r>
              <a:rPr lang="en-US" i="1" dirty="0" smtClean="0"/>
              <a:t>V</a:t>
            </a:r>
            <a:r>
              <a:rPr lang="en-US" i="1" baseline="-25000" dirty="0" smtClean="0"/>
              <a:t>FSR</a:t>
            </a:r>
          </a:p>
          <a:p>
            <a:r>
              <a:rPr lang="en-US" dirty="0" smtClean="0"/>
              <a:t>Quantization error </a:t>
            </a:r>
            <a:br>
              <a:rPr lang="en-US" dirty="0" smtClean="0"/>
            </a:br>
            <a:r>
              <a:rPr lang="en-US" dirty="0" smtClean="0"/>
              <a:t>(dynamic range)</a:t>
            </a:r>
            <a:endParaRPr lang="en-US" dirty="0"/>
          </a:p>
          <a:p>
            <a:pPr lvl="1"/>
            <a:r>
              <a:rPr lang="en-US" dirty="0" smtClean="0"/>
              <a:t> E.g. 84 dB (14-bit), 96 dB (16 bit)</a:t>
            </a:r>
          </a:p>
          <a:p>
            <a:r>
              <a:rPr lang="en-US" dirty="0" smtClean="0"/>
              <a:t>SNR limit due to </a:t>
            </a:r>
            <a:br>
              <a:rPr lang="en-US" dirty="0" smtClean="0"/>
            </a:br>
            <a:r>
              <a:rPr lang="en-US" dirty="0" smtClean="0"/>
              <a:t>aperture jitter</a:t>
            </a:r>
          </a:p>
          <a:p>
            <a:pPr lvl="1"/>
            <a:r>
              <a:rPr lang="en-US" dirty="0" smtClean="0"/>
              <a:t>E.g. 62 dB@500 MHz, 0.25 </a:t>
            </a:r>
            <a:r>
              <a:rPr lang="en-US" dirty="0" err="1" smtClean="0"/>
              <a:t>psec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(equivalent to EOB=10.3)</a:t>
            </a:r>
            <a:endParaRPr lang="en-US" dirty="0"/>
          </a:p>
        </p:txBody>
      </p:sp>
      <p:pic>
        <p:nvPicPr>
          <p:cNvPr id="4" name="Picture 3" descr="ADsampli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855" y="1009485"/>
            <a:ext cx="3610070" cy="2145986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9294814" y="2546351"/>
          <a:ext cx="947737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7" name="Equation" r:id="rId4" imgW="571500" imgH="393700" progId="Equation.3">
                  <p:embed/>
                </p:oleObj>
              </mc:Choice>
              <mc:Fallback>
                <p:oleObj name="Equation" r:id="rId4" imgW="5715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294814" y="2546351"/>
                        <a:ext cx="947737" cy="652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8323490" y="3889859"/>
          <a:ext cx="22161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8" name="Equation" r:id="rId6" imgW="1333500" imgH="241300" progId="Equation.3">
                  <p:embed/>
                </p:oleObj>
              </mc:Choice>
              <mc:Fallback>
                <p:oleObj name="Equation" r:id="rId6" imgW="13335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23490" y="3889859"/>
                        <a:ext cx="2216150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7977846" y="5003605"/>
          <a:ext cx="25114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9" name="Equation" r:id="rId8" imgW="1511300" imgH="215900" progId="Equation.3">
                  <p:embed/>
                </p:oleObj>
              </mc:Choice>
              <mc:Fallback>
                <p:oleObj name="Equation" r:id="rId8" imgW="1511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977846" y="5003605"/>
                        <a:ext cx="251142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AN501_b_Page_1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30" y="2660901"/>
            <a:ext cx="2203564" cy="2035465"/>
          </a:xfrm>
          <a:prstGeom prst="rect">
            <a:avLst/>
          </a:prstGeom>
        </p:spPr>
      </p:pic>
      <p:pic>
        <p:nvPicPr>
          <p:cNvPr id="9" name="Picture 8" descr="AN501_a_Page_3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385" y="4043480"/>
            <a:ext cx="2995591" cy="21923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45321" y="1278321"/>
            <a:ext cx="12502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</a:rPr>
              <a:t>M=3-bit ADC</a:t>
            </a:r>
          </a:p>
        </p:txBody>
      </p:sp>
    </p:spTree>
    <p:extLst>
      <p:ext uri="{BB962C8B-B14F-4D97-AF65-F5344CB8AC3E}">
        <p14:creationId xmlns:p14="http://schemas.microsoft.com/office/powerpoint/2010/main" val="287902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ADC Technology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986666" y="1047890"/>
          <a:ext cx="8257073" cy="274889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17530"/>
                <a:gridCol w="1794008"/>
                <a:gridCol w="729695"/>
                <a:gridCol w="614480"/>
                <a:gridCol w="921720"/>
                <a:gridCol w="1036935"/>
                <a:gridCol w="844910"/>
                <a:gridCol w="1497795"/>
              </a:tblGrid>
              <a:tr h="42176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Res.</a:t>
                      </a:r>
                      <a:br>
                        <a:rPr lang="en-US" dirty="0" smtClean="0"/>
                      </a:br>
                      <a:r>
                        <a:rPr lang="en-US" dirty="0" smtClean="0"/>
                        <a:t>[bit]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Power</a:t>
                      </a:r>
                    </a:p>
                    <a:p>
                      <a:pPr algn="ctr"/>
                      <a:r>
                        <a:rPr lang="en-US" dirty="0" smtClean="0"/>
                        <a:t>[W]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err="1" smtClean="0"/>
                        <a:t>f</a:t>
                      </a:r>
                      <a:r>
                        <a:rPr lang="en-US" baseline="-25000" dirty="0" err="1" smtClean="0"/>
                        <a:t>s</a:t>
                      </a:r>
                      <a:r>
                        <a:rPr lang="en-US" dirty="0" smtClean="0"/>
                        <a:t> (max)</a:t>
                      </a:r>
                    </a:p>
                    <a:p>
                      <a:pPr algn="ctr"/>
                      <a:r>
                        <a:rPr lang="en-US" dirty="0" smtClean="0"/>
                        <a:t>[MSPS]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BW</a:t>
                      </a:r>
                    </a:p>
                    <a:p>
                      <a:pPr algn="ctr"/>
                      <a:r>
                        <a:rPr lang="en-US" dirty="0" smtClean="0"/>
                        <a:t>[MHz]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SNR @ f</a:t>
                      </a:r>
                      <a:r>
                        <a:rPr lang="en-US" baseline="-25000" dirty="0" smtClean="0"/>
                        <a:t>in</a:t>
                      </a:r>
                    </a:p>
                    <a:p>
                      <a:pPr algn="ctr"/>
                      <a:r>
                        <a:rPr lang="en-US" dirty="0" smtClean="0"/>
                        <a:t>[dB @ MHz]</a:t>
                      </a:r>
                      <a:endParaRPr lang="en-US" dirty="0"/>
                    </a:p>
                  </a:txBody>
                  <a:tcPr/>
                </a:tc>
              </a:tr>
              <a:tr h="4217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AD9652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72 @170</a:t>
                      </a:r>
                      <a:endParaRPr lang="en-US" dirty="0"/>
                    </a:p>
                  </a:txBody>
                  <a:tcPr/>
                </a:tc>
              </a:tr>
              <a:tr h="4217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AD9680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 @ 170</a:t>
                      </a:r>
                      <a:endParaRPr lang="en-US" dirty="0"/>
                    </a:p>
                  </a:txBody>
                  <a:tcPr/>
                </a:tc>
              </a:tr>
              <a:tr h="4217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LTM9013</a:t>
                      </a:r>
                      <a:r>
                        <a:rPr lang="en-US" baseline="30000" dirty="0" smtClean="0"/>
                        <a:t>*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62 @ 150</a:t>
                      </a:r>
                      <a:endParaRPr lang="en-US" dirty="0"/>
                    </a:p>
                  </a:txBody>
                  <a:tcPr/>
                </a:tc>
              </a:tr>
              <a:tr h="4217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ADC16DX370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 @ 150</a:t>
                      </a:r>
                      <a:endParaRPr lang="en-US" dirty="0"/>
                    </a:p>
                  </a:txBody>
                  <a:tcPr/>
                </a:tc>
              </a:tr>
              <a:tr h="4217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ADS5474-SP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 @ 230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54765" y="3774645"/>
            <a:ext cx="7220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* has an analog I-Q mixer integrated</a:t>
            </a:r>
            <a:r>
              <a:rPr lang="en-US">
                <a:solidFill>
                  <a:srgbClr val="000000"/>
                </a:solidFill>
              </a:rPr>
              <a:t>, 0.7 GHz </a:t>
            </a:r>
            <a:r>
              <a:rPr lang="en-US" dirty="0">
                <a:solidFill>
                  <a:srgbClr val="000000"/>
                </a:solidFill>
              </a:rPr>
              <a:t>&lt; f</a:t>
            </a:r>
            <a:r>
              <a:rPr lang="en-US" baseline="-25000" dirty="0">
                <a:solidFill>
                  <a:srgbClr val="000000"/>
                </a:solidFill>
              </a:rPr>
              <a:t>in</a:t>
            </a:r>
            <a:r>
              <a:rPr lang="en-US" dirty="0">
                <a:solidFill>
                  <a:srgbClr val="000000"/>
                </a:solidFill>
              </a:rPr>
              <a:t>&lt; 4 GHz </a:t>
            </a:r>
          </a:p>
        </p:txBody>
      </p:sp>
      <p:pic>
        <p:nvPicPr>
          <p:cNvPr id="6" name="Picture 5" descr="ADCpipli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110" y="4235505"/>
            <a:ext cx="5801890" cy="200585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6665" y="4120291"/>
            <a:ext cx="3533260" cy="23042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Dual Channel</a:t>
            </a:r>
          </a:p>
          <a:p>
            <a:pPr lvl="1"/>
            <a:r>
              <a:rPr lang="en-US" dirty="0" smtClean="0"/>
              <a:t>I-Q sampling with separate ADCs</a:t>
            </a:r>
          </a:p>
          <a:p>
            <a:r>
              <a:rPr lang="en-US" dirty="0" smtClean="0"/>
              <a:t>Pipeline architecture</a:t>
            </a:r>
          </a:p>
          <a:p>
            <a:pPr lvl="1"/>
            <a:r>
              <a:rPr lang="en-US" dirty="0" smtClean="0"/>
              <a:t>Continuous CLK</a:t>
            </a:r>
          </a:p>
          <a:p>
            <a:pPr lvl="1"/>
            <a:r>
              <a:rPr lang="en-US" dirty="0" smtClean="0"/>
              <a:t>Data latency</a:t>
            </a:r>
          </a:p>
          <a:p>
            <a:r>
              <a:rPr lang="en-US" dirty="0" smtClean="0"/>
              <a:t>A-D mixed designs</a:t>
            </a:r>
          </a:p>
          <a:p>
            <a:pPr lvl="1"/>
            <a:r>
              <a:rPr lang="en-US" dirty="0" smtClean="0"/>
              <a:t>Mixers, gain, filters, etc.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77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band limited signal </a:t>
            </a:r>
            <a:r>
              <a:rPr lang="en-US" i="1" dirty="0" smtClean="0"/>
              <a:t>x(t)  </a:t>
            </a:r>
            <a:r>
              <a:rPr lang="en-US" dirty="0" smtClean="0"/>
              <a:t>with </a:t>
            </a:r>
            <a:r>
              <a:rPr lang="en-US" i="1" dirty="0" smtClean="0"/>
              <a:t>B=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max</a:t>
            </a:r>
            <a:r>
              <a:rPr lang="en-US" i="1" dirty="0" smtClean="0"/>
              <a:t> </a:t>
            </a:r>
            <a:br>
              <a:rPr lang="en-US" i="1" dirty="0" smtClean="0"/>
            </a:br>
            <a:r>
              <a:rPr lang="en-US" dirty="0" smtClean="0"/>
              <a:t>can be reconstructed if</a:t>
            </a:r>
          </a:p>
          <a:p>
            <a:pPr lvl="1"/>
            <a:r>
              <a:rPr lang="en-US" dirty="0" err="1" smtClean="0"/>
              <a:t>Nyquist</a:t>
            </a:r>
            <a:r>
              <a:rPr lang="en-US" dirty="0" smtClean="0"/>
              <a:t>-Shannon theorem</a:t>
            </a:r>
          </a:p>
          <a:p>
            <a:pPr lvl="1"/>
            <a:r>
              <a:rPr lang="en-US" dirty="0" smtClean="0"/>
              <a:t>The exact reconstruction of </a:t>
            </a:r>
            <a:r>
              <a:rPr lang="en-US" i="1" dirty="0" smtClean="0"/>
              <a:t>x(t) </a:t>
            </a:r>
            <a:r>
              <a:rPr lang="en-US" dirty="0" smtClean="0"/>
              <a:t>by </a:t>
            </a:r>
            <a:r>
              <a:rPr lang="en-US" i="1" dirty="0" err="1" smtClean="0"/>
              <a:t>x</a:t>
            </a:r>
            <a:r>
              <a:rPr lang="en-US" i="1" baseline="-25000" dirty="0" err="1" smtClean="0"/>
              <a:t>n</a:t>
            </a:r>
            <a:r>
              <a:rPr lang="en-US" i="1" dirty="0" smtClean="0"/>
              <a:t>=x(</a:t>
            </a:r>
            <a:r>
              <a:rPr lang="en-US" i="1" dirty="0" err="1" smtClean="0"/>
              <a:t>nT</a:t>
            </a:r>
            <a:r>
              <a:rPr lang="en-US" i="1" dirty="0" smtClean="0"/>
              <a:t>)</a:t>
            </a:r>
            <a:r>
              <a:rPr lang="en-US" dirty="0" smtClean="0"/>
              <a:t>: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Aliasing of a sampled sin-function</a:t>
            </a:r>
          </a:p>
          <a:p>
            <a:pPr lvl="1"/>
            <a:r>
              <a:rPr lang="en-US" dirty="0" smtClean="0"/>
              <a:t>Samples can be interpreted by 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2985195" y="2392066"/>
          <a:ext cx="4864100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1" name="Equation" r:id="rId3" imgW="2933700" imgH="457200" progId="Equation.3">
                  <p:embed/>
                </p:oleObj>
              </mc:Choice>
              <mc:Fallback>
                <p:oleObj name="Equation" r:id="rId3" imgW="2933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85195" y="2392066"/>
                        <a:ext cx="4864100" cy="760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2631" y="1201510"/>
            <a:ext cx="2560333" cy="13057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3796" y="2968141"/>
            <a:ext cx="2906165" cy="924161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6211216" y="1547156"/>
          <a:ext cx="1033463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2" name="Equation" r:id="rId7" imgW="622300" imgH="215900" progId="Equation.3">
                  <p:embed/>
                </p:oleObj>
              </mc:Choice>
              <mc:Fallback>
                <p:oleObj name="Equation" r:id="rId7" imgW="62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11216" y="1547156"/>
                        <a:ext cx="1033463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6364836" y="3774645"/>
          <a:ext cx="198278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3" name="Equation" r:id="rId9" imgW="1193800" imgH="241300" progId="Equation.3">
                  <p:embed/>
                </p:oleObj>
              </mc:Choice>
              <mc:Fallback>
                <p:oleObj name="Equation" r:id="rId9" imgW="11938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64836" y="3774645"/>
                        <a:ext cx="1982787" cy="401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88814" y="4158695"/>
            <a:ext cx="3605159" cy="21135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56861" y="4273910"/>
            <a:ext cx="2975543" cy="201965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 bwMode="auto">
          <a:xfrm>
            <a:off x="7363365" y="4773175"/>
            <a:ext cx="460860" cy="46086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8208275" y="4773175"/>
            <a:ext cx="460860" cy="46086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31466" y="5272441"/>
            <a:ext cx="1401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FF0000"/>
                </a:solidFill>
              </a:rPr>
              <a:t>to be avoided!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81661" y="4158695"/>
            <a:ext cx="2173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courtesy </a:t>
            </a:r>
            <a:r>
              <a:rPr lang="en-US" i="1" dirty="0">
                <a:solidFill>
                  <a:srgbClr val="000000"/>
                </a:solidFill>
              </a:rPr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112251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 descr="IQsin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596" y="3982672"/>
            <a:ext cx="3878905" cy="23165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I-Q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8940" y="1086296"/>
            <a:ext cx="5959460" cy="883315"/>
          </a:xfrm>
        </p:spPr>
        <p:txBody>
          <a:bodyPr/>
          <a:lstStyle/>
          <a:p>
            <a:r>
              <a:rPr lang="en-US" dirty="0" smtClean="0"/>
              <a:t>Vector representation of sinusoidal signals:</a:t>
            </a:r>
          </a:p>
          <a:p>
            <a:pPr lvl="1"/>
            <a:r>
              <a:rPr lang="en-US" dirty="0" err="1" smtClean="0"/>
              <a:t>Phasor</a:t>
            </a:r>
            <a:r>
              <a:rPr lang="en-US" dirty="0" smtClean="0"/>
              <a:t> rotating counter-clockwise (pos. freq.)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 bwMode="auto">
          <a:xfrm flipV="1">
            <a:off x="2831575" y="1355133"/>
            <a:ext cx="0" cy="1728223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>
            <a:off x="1986665" y="2276850"/>
            <a:ext cx="1766630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Oval 10"/>
          <p:cNvSpPr/>
          <p:nvPr/>
        </p:nvSpPr>
        <p:spPr bwMode="auto">
          <a:xfrm>
            <a:off x="2193600" y="1638000"/>
            <a:ext cx="1278000" cy="1278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 flipV="1">
            <a:off x="2831575" y="1931206"/>
            <a:ext cx="537670" cy="34564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V="1">
            <a:off x="3369245" y="1931206"/>
            <a:ext cx="0" cy="34564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2831575" y="2276850"/>
            <a:ext cx="537670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28" name="Arc 27"/>
          <p:cNvSpPr/>
          <p:nvPr/>
        </p:nvSpPr>
        <p:spPr bwMode="auto">
          <a:xfrm>
            <a:off x="2677955" y="2084825"/>
            <a:ext cx="460860" cy="384050"/>
          </a:xfrm>
          <a:prstGeom prst="arc">
            <a:avLst>
              <a:gd name="adj1" fmla="val 19087021"/>
              <a:gd name="adj2" fmla="val 21291018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sm" len="sm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69980" y="1239915"/>
            <a:ext cx="344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>
                <a:solidFill>
                  <a:srgbClr val="000000"/>
                </a:solidFill>
              </a:rPr>
              <a:t>Q</a:t>
            </a:r>
            <a:endParaRPr lang="en-US" sz="1600" b="1" i="1" baseline="-25000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61270" y="2276850"/>
            <a:ext cx="242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>
                <a:solidFill>
                  <a:srgbClr val="000000"/>
                </a:solidFill>
              </a:rPr>
              <a:t>I</a:t>
            </a:r>
            <a:endParaRPr lang="en-US" sz="1600" b="1" i="1" baseline="-25000" dirty="0">
              <a:solidFill>
                <a:srgbClr val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69980" y="1815990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>
                <a:solidFill>
                  <a:srgbClr val="008000"/>
                </a:solidFill>
              </a:rPr>
              <a:t>A</a:t>
            </a:r>
            <a:endParaRPr lang="en-US" sz="1600" b="1" i="1" baseline="-25000" dirty="0">
              <a:solidFill>
                <a:srgbClr val="008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85195" y="2276850"/>
            <a:ext cx="242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>
                <a:solidFill>
                  <a:srgbClr val="FF0000"/>
                </a:solidFill>
              </a:rPr>
              <a:t>I</a:t>
            </a:r>
            <a:endParaRPr lang="en-US" sz="1600" b="1" i="1" baseline="-250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369245" y="1854395"/>
            <a:ext cx="344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>
                <a:solidFill>
                  <a:srgbClr val="0000FF"/>
                </a:solidFill>
              </a:rPr>
              <a:t>Q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023600" y="1969611"/>
            <a:ext cx="3786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i="1" dirty="0">
                <a:solidFill>
                  <a:srgbClr val="000000"/>
                </a:solidFill>
              </a:rPr>
              <a:t>φ</a:t>
            </a:r>
            <a:r>
              <a:rPr lang="en-US" sz="1400" b="1" i="1" baseline="-25000" dirty="0">
                <a:solidFill>
                  <a:srgbClr val="000000"/>
                </a:solidFill>
              </a:rPr>
              <a:t>0</a:t>
            </a: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/>
          </p:nvPr>
        </p:nvGraphicFramePr>
        <p:xfrm>
          <a:off x="4867040" y="1931205"/>
          <a:ext cx="3586162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5" name="Equation" r:id="rId4" imgW="2260600" imgH="647700" progId="Equation.3">
                  <p:embed/>
                </p:oleObj>
              </mc:Choice>
              <mc:Fallback>
                <p:oleObj name="Equation" r:id="rId4" imgW="2260600" imgH="647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67040" y="1931205"/>
                        <a:ext cx="3586162" cy="1027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5404711" y="2891331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</a:rPr>
              <a:t>I: in-phase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   component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02505" y="2891331"/>
            <a:ext cx="24548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FF"/>
                </a:solidFill>
              </a:rPr>
              <a:t>Q: quadrature-phase</a:t>
            </a:r>
            <a:br>
              <a:rPr lang="en-US" b="1" dirty="0">
                <a:solidFill>
                  <a:srgbClr val="0000FF"/>
                </a:solidFill>
              </a:rPr>
            </a:br>
            <a:r>
              <a:rPr lang="en-US" b="1" dirty="0">
                <a:solidFill>
                  <a:srgbClr val="0000FF"/>
                </a:solidFill>
              </a:rPr>
              <a:t>     component</a:t>
            </a:r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>
            <p:extLst/>
          </p:nvPr>
        </p:nvGraphicFramePr>
        <p:xfrm>
          <a:off x="1871451" y="3313785"/>
          <a:ext cx="3063875" cy="149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6" name="Equation" r:id="rId6" imgW="1930400" imgH="939800" progId="Equation.3">
                  <p:embed/>
                </p:oleObj>
              </mc:Choice>
              <mc:Fallback>
                <p:oleObj name="Equation" r:id="rId6" imgW="1930400" imgH="93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71451" y="3313785"/>
                        <a:ext cx="3063875" cy="1490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Content Placeholder 2"/>
          <p:cNvSpPr txBox="1">
            <a:spLocks/>
          </p:cNvSpPr>
          <p:nvPr/>
        </p:nvSpPr>
        <p:spPr bwMode="auto">
          <a:xfrm>
            <a:off x="5404710" y="3621026"/>
            <a:ext cx="3763690" cy="576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25000"/>
              <a:buChar char="•"/>
              <a:defRPr kumimoji="1" sz="2000" b="1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kumimoji="1" b="1">
                <a:solidFill>
                  <a:srgbClr val="0066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/>
              <a:t>I-Q sampling at:</a:t>
            </a:r>
          </a:p>
        </p:txBody>
      </p:sp>
      <p:sp>
        <p:nvSpPr>
          <p:cNvPr id="40" name="Rounded Rectangle 39"/>
          <p:cNvSpPr/>
          <p:nvPr/>
        </p:nvSpPr>
        <p:spPr bwMode="auto">
          <a:xfrm>
            <a:off x="1756236" y="3236975"/>
            <a:ext cx="3264425" cy="1613010"/>
          </a:xfrm>
          <a:prstGeom prst="round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graphicFrame>
        <p:nvGraphicFramePr>
          <p:cNvPr id="41" name="Object 40"/>
          <p:cNvGraphicFramePr>
            <a:graphicFrameLocks noChangeAspect="1"/>
          </p:cNvGraphicFramePr>
          <p:nvPr>
            <p:extLst/>
          </p:nvPr>
        </p:nvGraphicFramePr>
        <p:xfrm>
          <a:off x="7824226" y="3697836"/>
          <a:ext cx="785813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7" name="Equation" r:id="rId8" imgW="495300" imgH="215900" progId="Equation.3">
                  <p:embed/>
                </p:oleObj>
              </mc:Choice>
              <mc:Fallback>
                <p:oleObj name="Equation" r:id="rId8" imgW="495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824226" y="3697836"/>
                        <a:ext cx="785813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/>
          </p:nvPr>
        </p:nvGraphicFramePr>
        <p:xfrm>
          <a:off x="4329371" y="5886921"/>
          <a:ext cx="2498725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8" name="Equation" r:id="rId10" imgW="1574800" imgH="241300" progId="Equation.3">
                  <p:embed/>
                </p:oleObj>
              </mc:Choice>
              <mc:Fallback>
                <p:oleObj name="Equation" r:id="rId10" imgW="15748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29371" y="5886921"/>
                        <a:ext cx="2498725" cy="382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5711951" y="4504340"/>
            <a:ext cx="627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>
                <a:solidFill>
                  <a:srgbClr val="0000FF"/>
                </a:solidFill>
              </a:rPr>
              <a:t>Q(t</a:t>
            </a:r>
            <a:r>
              <a:rPr lang="en-US" sz="1600" b="1" i="1" baseline="-25000" dirty="0">
                <a:solidFill>
                  <a:srgbClr val="0000FF"/>
                </a:solidFill>
              </a:rPr>
              <a:t>0</a:t>
            </a:r>
            <a:r>
              <a:rPr lang="en-US" sz="1600" b="1" i="1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633671" y="4312315"/>
            <a:ext cx="5245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>
                <a:solidFill>
                  <a:srgbClr val="FF0000"/>
                </a:solidFill>
              </a:rPr>
              <a:t>I(t</a:t>
            </a:r>
            <a:r>
              <a:rPr lang="en-US" sz="1600" b="1" i="1" baseline="-25000" dirty="0">
                <a:solidFill>
                  <a:srgbClr val="FF0000"/>
                </a:solidFill>
              </a:rPr>
              <a:t>1</a:t>
            </a:r>
            <a:r>
              <a:rPr lang="en-US" sz="1600" b="1" i="1" dirty="0">
                <a:solidFill>
                  <a:srgbClr val="FF0000"/>
                </a:solidFill>
              </a:rPr>
              <a:t>)</a:t>
            </a:r>
            <a:endParaRPr lang="en-US" sz="1600" b="1" i="1" baseline="-25000" dirty="0">
              <a:solidFill>
                <a:srgbClr val="FF0000"/>
              </a:solidFill>
            </a:endParaRP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/>
          </p:nvPr>
        </p:nvGraphicFramePr>
        <p:xfrm>
          <a:off x="8553920" y="3851455"/>
          <a:ext cx="1652588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9" name="Equation" r:id="rId12" imgW="1041400" imgH="279400" progId="Equation.3">
                  <p:embed/>
                </p:oleObj>
              </mc:Choice>
              <mc:Fallback>
                <p:oleObj name="Equation" r:id="rId12" imgW="10414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553920" y="3851455"/>
                        <a:ext cx="1652588" cy="442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6979316" y="4005075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>
                <a:solidFill>
                  <a:srgbClr val="008000"/>
                </a:solidFill>
              </a:rPr>
              <a:t>A=1.33</a:t>
            </a:r>
            <a:endParaRPr lang="en-US" sz="1600" b="1" i="1" baseline="-25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45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Qde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235" y="1316725"/>
            <a:ext cx="7173764" cy="42245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5501" y="164576"/>
            <a:ext cx="7488975" cy="629095"/>
          </a:xfrm>
        </p:spPr>
        <p:txBody>
          <a:bodyPr/>
          <a:lstStyle/>
          <a:p>
            <a:r>
              <a:rPr lang="en-US" dirty="0" smtClean="0"/>
              <a:t>I-Q Demodulation of BPM Signals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1395" y="1201510"/>
            <a:ext cx="5951812" cy="4685410"/>
          </a:xfrm>
        </p:spPr>
        <p:txBody>
          <a:bodyPr>
            <a:noAutofit/>
          </a:bodyPr>
          <a:lstStyle/>
          <a:p>
            <a:r>
              <a:rPr lang="en-US" dirty="0" smtClean="0"/>
              <a:t>Digitized sinusoidal waveform data is sampled, or </a:t>
            </a:r>
            <a:r>
              <a:rPr lang="en-US" dirty="0" err="1" smtClean="0"/>
              <a:t>undersampled</a:t>
            </a:r>
            <a:r>
              <a:rPr lang="en-US" dirty="0" smtClean="0"/>
              <a:t> at 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s</a:t>
            </a:r>
            <a:r>
              <a:rPr lang="en-US" i="1" dirty="0" smtClean="0"/>
              <a:t>/n = 4xf</a:t>
            </a:r>
            <a:r>
              <a:rPr lang="en-US" i="1" baseline="-25000" dirty="0" smtClean="0"/>
              <a:t>in</a:t>
            </a:r>
          </a:p>
          <a:p>
            <a:pPr lvl="1"/>
            <a:r>
              <a:rPr lang="en-US" dirty="0" smtClean="0"/>
              <a:t>Also called digital down-converter (DDC)</a:t>
            </a:r>
          </a:p>
          <a:p>
            <a:pPr lvl="1"/>
            <a:r>
              <a:rPr lang="en-US" dirty="0" smtClean="0"/>
              <a:t>Gives amplitude and phase of the input signal</a:t>
            </a:r>
          </a:p>
          <a:p>
            <a:pPr lvl="2"/>
            <a:r>
              <a:rPr lang="en-US" dirty="0" smtClean="0"/>
              <a:t>Phase reference could be </a:t>
            </a:r>
            <a:r>
              <a:rPr lang="en-US" i="1" dirty="0" smtClean="0"/>
              <a:t>f</a:t>
            </a:r>
            <a:r>
              <a:rPr lang="en-US" i="1" baseline="-25000" dirty="0" smtClean="0"/>
              <a:t>s</a:t>
            </a:r>
            <a:r>
              <a:rPr lang="en-US" dirty="0" smtClean="0"/>
              <a:t> (CLK), </a:t>
            </a:r>
            <a:br>
              <a:rPr lang="en-US" dirty="0" smtClean="0"/>
            </a:br>
            <a:r>
              <a:rPr lang="en-US" dirty="0" smtClean="0"/>
              <a:t>of a separate reference signal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38081" y="5502870"/>
            <a:ext cx="59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i="1" dirty="0">
                <a:solidFill>
                  <a:srgbClr val="000000"/>
                </a:solidFill>
              </a:rPr>
              <a:t>n</a:t>
            </a:r>
            <a:r>
              <a:rPr lang="en-US" b="1" dirty="0">
                <a:solidFill>
                  <a:srgbClr val="000000"/>
                </a:solidFill>
              </a:rPr>
              <a:t>=2</a:t>
            </a:r>
          </a:p>
        </p:txBody>
      </p:sp>
    </p:spTree>
    <p:extLst>
      <p:ext uri="{BB962C8B-B14F-4D97-AF65-F5344CB8AC3E}">
        <p14:creationId xmlns:p14="http://schemas.microsoft.com/office/powerpoint/2010/main" val="25870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Down-Converter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950" y="1047890"/>
            <a:ext cx="4608600" cy="247195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6666" y="1086295"/>
            <a:ext cx="7834620" cy="5223080"/>
          </a:xfrm>
        </p:spPr>
        <p:txBody>
          <a:bodyPr/>
          <a:lstStyle/>
          <a:p>
            <a:r>
              <a:rPr lang="en-US" dirty="0" smtClean="0"/>
              <a:t>Goals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onvert the band limited</a:t>
            </a:r>
            <a:br>
              <a:rPr lang="en-US" dirty="0" smtClean="0"/>
            </a:br>
            <a:r>
              <a:rPr lang="en-US" dirty="0" smtClean="0"/>
              <a:t>RF-signal to baseband</a:t>
            </a:r>
            <a:br>
              <a:rPr lang="en-US" dirty="0" smtClean="0"/>
            </a:br>
            <a:r>
              <a:rPr lang="en-US" dirty="0" smtClean="0"/>
              <a:t>(demodulation)</a:t>
            </a:r>
          </a:p>
          <a:p>
            <a:pPr lvl="1"/>
            <a:r>
              <a:rPr lang="en-US" dirty="0" smtClean="0"/>
              <a:t>Data reduction (decimation)</a:t>
            </a:r>
          </a:p>
          <a:p>
            <a:r>
              <a:rPr lang="en-US" dirty="0" smtClean="0"/>
              <a:t>DDC Building blocks:</a:t>
            </a:r>
          </a:p>
          <a:p>
            <a:pPr lvl="1"/>
            <a:r>
              <a:rPr lang="en-US" dirty="0" smtClean="0"/>
              <a:t>ADC</a:t>
            </a:r>
          </a:p>
          <a:p>
            <a:pPr lvl="2"/>
            <a:r>
              <a:rPr lang="en-US" dirty="0" smtClean="0"/>
              <a:t>Single fast ADC</a:t>
            </a:r>
            <a:br>
              <a:rPr lang="en-US" dirty="0" smtClean="0"/>
            </a:br>
            <a:r>
              <a:rPr lang="en-US" dirty="0" smtClean="0"/>
              <a:t>(oversampling)</a:t>
            </a:r>
          </a:p>
          <a:p>
            <a:pPr lvl="1"/>
            <a:r>
              <a:rPr lang="en-US" dirty="0" smtClean="0"/>
              <a:t>Local oscillator</a:t>
            </a:r>
          </a:p>
          <a:p>
            <a:pPr lvl="2"/>
            <a:r>
              <a:rPr lang="en-US" dirty="0" smtClean="0"/>
              <a:t>Numerically controlled oscillator (NCO)</a:t>
            </a:r>
            <a:br>
              <a:rPr lang="en-US" dirty="0" smtClean="0"/>
            </a:br>
            <a:r>
              <a:rPr lang="en-US" dirty="0" smtClean="0"/>
              <a:t>based on a direct digital frequency synthesizer (DDS)</a:t>
            </a:r>
          </a:p>
          <a:p>
            <a:pPr lvl="1"/>
            <a:r>
              <a:rPr lang="en-US" dirty="0" smtClean="0"/>
              <a:t>Digital mixers (“ideal” multipliers)</a:t>
            </a:r>
          </a:p>
          <a:p>
            <a:pPr lvl="1"/>
            <a:r>
              <a:rPr lang="en-US" dirty="0" smtClean="0"/>
              <a:t>Decimating low pass (anti alias) filters</a:t>
            </a:r>
          </a:p>
          <a:p>
            <a:pPr lvl="2"/>
            <a:r>
              <a:rPr lang="en-US" dirty="0" smtClean="0"/>
              <a:t>Filtering and data decimation.</a:t>
            </a:r>
          </a:p>
          <a:p>
            <a:pPr lvl="2"/>
            <a:r>
              <a:rPr lang="en-US" dirty="0" smtClean="0"/>
              <a:t>Implemented as CIC and/or FIR filters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9745" y="3544215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courtesy </a:t>
            </a:r>
            <a:r>
              <a:rPr lang="en-US" i="1" dirty="0">
                <a:solidFill>
                  <a:srgbClr val="000000"/>
                </a:solidFill>
              </a:rPr>
              <a:t>T. </a:t>
            </a:r>
            <a:r>
              <a:rPr lang="en-US" i="1" dirty="0" err="1">
                <a:solidFill>
                  <a:srgbClr val="000000"/>
                </a:solidFill>
              </a:rPr>
              <a:t>Schilcher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61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3171" y="1"/>
            <a:ext cx="6567255" cy="793670"/>
          </a:xfrm>
        </p:spPr>
        <p:txBody>
          <a:bodyPr/>
          <a:lstStyle/>
          <a:p>
            <a:r>
              <a:rPr lang="en-US" sz="2400" dirty="0"/>
              <a:t>Signal/Noise &amp; </a:t>
            </a:r>
            <a:br>
              <a:rPr lang="en-US" sz="2400" dirty="0"/>
            </a:br>
            <a:r>
              <a:rPr lang="en-US" sz="2400" dirty="0"/>
              <a:t>Theoretical Resolution Limit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8260" y="1086296"/>
            <a:ext cx="8295480" cy="5107865"/>
          </a:xfrm>
        </p:spPr>
        <p:txBody>
          <a:bodyPr/>
          <a:lstStyle/>
          <a:p>
            <a:r>
              <a:rPr lang="en-US" dirty="0" smtClean="0"/>
              <a:t>Minimum noise voltage at the 1</a:t>
            </a:r>
            <a:r>
              <a:rPr lang="en-US" baseline="30000" dirty="0" smtClean="0"/>
              <a:t>st</a:t>
            </a:r>
            <a:r>
              <a:rPr lang="en-US" dirty="0" smtClean="0"/>
              <a:t> gain stage:</a:t>
            </a:r>
          </a:p>
          <a:p>
            <a:pPr lvl="1"/>
            <a:r>
              <a:rPr lang="en-US" dirty="0" smtClean="0"/>
              <a:t>With the </a:t>
            </a:r>
            <a:r>
              <a:rPr lang="en-US" dirty="0" err="1" smtClean="0"/>
              <a:t>stripline</a:t>
            </a:r>
            <a:r>
              <a:rPr lang="en-US" dirty="0" smtClean="0"/>
              <a:t> BPM and Bessel BPF example:</a:t>
            </a:r>
            <a:br>
              <a:rPr lang="en-US" dirty="0" smtClean="0"/>
            </a:br>
            <a:r>
              <a:rPr lang="en-US" i="1" dirty="0" smtClean="0"/>
              <a:t>R</a:t>
            </a:r>
            <a:r>
              <a:rPr lang="en-US" dirty="0" smtClean="0"/>
              <a:t> = 50 </a:t>
            </a:r>
            <a:r>
              <a:rPr lang="en-US" dirty="0" err="1" smtClean="0"/>
              <a:t>Ω</a:t>
            </a:r>
            <a:r>
              <a:rPr lang="en-US" dirty="0" smtClean="0"/>
              <a:t>, </a:t>
            </a:r>
            <a:r>
              <a:rPr lang="en-US" i="1" dirty="0" err="1" smtClean="0"/>
              <a:t>Δf</a:t>
            </a:r>
            <a:r>
              <a:rPr lang="en-US" dirty="0" smtClean="0"/>
              <a:t> = 25 MHz 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/>
              <a:t> </a:t>
            </a:r>
            <a:r>
              <a:rPr lang="en-US" i="1" dirty="0" err="1" smtClean="0"/>
              <a:t>v</a:t>
            </a:r>
            <a:r>
              <a:rPr lang="en-US" i="1" baseline="-25000" dirty="0" err="1" smtClean="0"/>
              <a:t>noise</a:t>
            </a:r>
            <a:r>
              <a:rPr lang="en-US" dirty="0" smtClean="0"/>
              <a:t> = 4.55 </a:t>
            </a:r>
            <a:r>
              <a:rPr lang="en-US" dirty="0" err="1" smtClean="0"/>
              <a:t>μV</a:t>
            </a:r>
            <a:r>
              <a:rPr lang="en-US" dirty="0" smtClean="0"/>
              <a:t> (-93.83 </a:t>
            </a:r>
            <a:r>
              <a:rPr lang="en-US" dirty="0" err="1" smtClean="0"/>
              <a:t>dBm</a:t>
            </a:r>
            <a:r>
              <a:rPr lang="en-US" dirty="0" smtClean="0"/>
              <a:t>)</a:t>
            </a:r>
          </a:p>
          <a:p>
            <a:r>
              <a:rPr lang="en-US" dirty="0" smtClean="0"/>
              <a:t>Signal-to-noise ratio:</a:t>
            </a:r>
          </a:p>
          <a:p>
            <a:pPr lvl="1"/>
            <a:r>
              <a:rPr lang="en-US" dirty="0" smtClean="0"/>
              <a:t>Where </a:t>
            </a:r>
            <a:r>
              <a:rPr lang="en-US" i="1" dirty="0" err="1" smtClean="0"/>
              <a:t>Δv</a:t>
            </a:r>
            <a:r>
              <a:rPr lang="en-US" dirty="0" smtClean="0"/>
              <a:t> is the change of the voltage signal</a:t>
            </a:r>
            <a:br>
              <a:rPr lang="en-US" dirty="0" smtClean="0"/>
            </a:br>
            <a:r>
              <a:rPr lang="en-US" dirty="0" smtClean="0"/>
              <a:t>at the 1</a:t>
            </a:r>
            <a:r>
              <a:rPr lang="en-US" baseline="30000" dirty="0" smtClean="0"/>
              <a:t>st</a:t>
            </a:r>
            <a:r>
              <a:rPr lang="en-US" dirty="0" smtClean="0"/>
              <a:t> gain stage due to the</a:t>
            </a:r>
            <a:r>
              <a:rPr lang="en-US" dirty="0"/>
              <a:t> </a:t>
            </a:r>
            <a:r>
              <a:rPr lang="en-US" dirty="0" smtClean="0"/>
              <a:t>change </a:t>
            </a:r>
            <a:br>
              <a:rPr lang="en-US" dirty="0" smtClean="0"/>
            </a:br>
            <a:r>
              <a:rPr lang="en-US" dirty="0" smtClean="0"/>
              <a:t>of the beam position (</a:t>
            </a:r>
            <a:r>
              <a:rPr lang="en-US" i="1" dirty="0" err="1" smtClean="0"/>
              <a:t>Δx</a:t>
            </a:r>
            <a:r>
              <a:rPr lang="en-US" i="1" dirty="0" smtClean="0"/>
              <a:t>, </a:t>
            </a:r>
            <a:r>
              <a:rPr lang="en-US" i="1" dirty="0" err="1" smtClean="0"/>
              <a:t>Δy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Consider a signal level v ≈ 22.3 mV (-20 </a:t>
            </a:r>
            <a:r>
              <a:rPr lang="en-US" dirty="0" err="1" smtClean="0"/>
              <a:t>dBm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Bessel</a:t>
            </a:r>
            <a:r>
              <a:rPr lang="en-US" i="1" dirty="0" smtClean="0"/>
              <a:t> </a:t>
            </a:r>
            <a:r>
              <a:rPr lang="en-US" dirty="0" smtClean="0"/>
              <a:t>BPF</a:t>
            </a:r>
            <a:r>
              <a:rPr lang="en-US" i="1" dirty="0" smtClean="0"/>
              <a:t> </a:t>
            </a:r>
            <a:r>
              <a:rPr lang="en-US" dirty="0" smtClean="0"/>
              <a:t>output signal of the </a:t>
            </a:r>
            <a:r>
              <a:rPr lang="en-US" dirty="0" err="1" smtClean="0"/>
              <a:t>stripline</a:t>
            </a:r>
            <a:r>
              <a:rPr lang="en-US" dirty="0" smtClean="0"/>
              <a:t> BPM example</a:t>
            </a:r>
          </a:p>
          <a:p>
            <a:pPr lvl="1"/>
            <a:r>
              <a:rPr lang="en-US" dirty="0" smtClean="0"/>
              <a:t>22.3 mV / </a:t>
            </a:r>
            <a:r>
              <a:rPr lang="en-US" dirty="0"/>
              <a:t>4.55 </a:t>
            </a:r>
            <a:r>
              <a:rPr lang="en-US" dirty="0" err="1" smtClean="0"/>
              <a:t>μV</a:t>
            </a:r>
            <a:r>
              <a:rPr lang="en-US" dirty="0" smtClean="0"/>
              <a:t> </a:t>
            </a:r>
            <a:r>
              <a:rPr lang="en-US" dirty="0"/>
              <a:t>≈</a:t>
            </a:r>
            <a:r>
              <a:rPr lang="en-US" dirty="0" smtClean="0"/>
              <a:t> 4900 (73.8 dB) would be the required dynamic range to resolve the theoretical resolution limit of the BPM</a:t>
            </a:r>
          </a:p>
          <a:p>
            <a:pPr lvl="2"/>
            <a:r>
              <a:rPr lang="en-US" dirty="0" smtClean="0"/>
              <a:t>Under the given beam conditions, </a:t>
            </a:r>
            <a:br>
              <a:rPr lang="en-US" dirty="0" smtClean="0"/>
            </a:br>
            <a:r>
              <a:rPr lang="en-US" dirty="0" smtClean="0"/>
              <a:t>e.g. n=1e10, </a:t>
            </a:r>
            <a:r>
              <a:rPr lang="en-US" dirty="0" err="1" smtClean="0"/>
              <a:t>σ</a:t>
            </a:r>
            <a:r>
              <a:rPr lang="en-US" dirty="0" smtClean="0"/>
              <a:t>=25mm, single bunch, etc.</a:t>
            </a:r>
          </a:p>
          <a:p>
            <a:pPr lvl="2"/>
            <a:r>
              <a:rPr lang="en-US" dirty="0" smtClean="0"/>
              <a:t>The equivalent BPM resolution limit would be: </a:t>
            </a:r>
            <a:r>
              <a:rPr lang="en-US" dirty="0" err="1" smtClean="0"/>
              <a:t>Δx</a:t>
            </a:r>
            <a:r>
              <a:rPr lang="en-US" dirty="0" smtClean="0"/>
              <a:t>=</a:t>
            </a:r>
            <a:r>
              <a:rPr lang="en-US" dirty="0" err="1" smtClean="0"/>
              <a:t>Δy</a:t>
            </a:r>
            <a:r>
              <a:rPr lang="en-US" dirty="0" smtClean="0"/>
              <a:t>=0.66μm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(assuming a sensitivity of ~2.7dB/mm)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8131466" y="1086295"/>
          <a:ext cx="1958975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2" name="Equation" r:id="rId3" imgW="1181100" imgH="254000" progId="Equation.3">
                  <p:embed/>
                </p:oleObj>
              </mc:Choice>
              <mc:Fallback>
                <p:oleObj name="Equation" r:id="rId3" imgW="11811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31466" y="1086295"/>
                        <a:ext cx="1958975" cy="439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8208276" y="1969610"/>
          <a:ext cx="1306513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3" name="Equation" r:id="rId5" imgW="787400" imgH="431800" progId="Equation.3">
                  <p:embed/>
                </p:oleObj>
              </mc:Choice>
              <mc:Fallback>
                <p:oleObj name="Equation" r:id="rId5" imgW="7874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08276" y="1969610"/>
                        <a:ext cx="1306513" cy="747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902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1880" y="164576"/>
            <a:ext cx="7604190" cy="629095"/>
          </a:xfrm>
        </p:spPr>
        <p:txBody>
          <a:bodyPr/>
          <a:lstStyle/>
          <a:p>
            <a:r>
              <a:rPr lang="en-US" dirty="0" smtClean="0"/>
              <a:t>S/N &amp; BPM Resolution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047891"/>
            <a:ext cx="7924800" cy="5146270"/>
          </a:xfrm>
        </p:spPr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actors which reduce the S/N</a:t>
            </a:r>
          </a:p>
          <a:p>
            <a:pPr lvl="1"/>
            <a:r>
              <a:rPr lang="en-US" dirty="0" smtClean="0"/>
              <a:t>Insertion  losses of cables, connectors, filters, couplers, etc.</a:t>
            </a:r>
          </a:p>
          <a:p>
            <a:pPr lvl="2"/>
            <a:r>
              <a:rPr lang="en-US" dirty="0" smtClean="0"/>
              <a:t>Typically sum to 3…6 dB</a:t>
            </a:r>
          </a:p>
          <a:p>
            <a:pPr lvl="1"/>
            <a:r>
              <a:rPr lang="en-US" dirty="0" smtClean="0"/>
              <a:t>Noise figure of the 1</a:t>
            </a:r>
            <a:r>
              <a:rPr lang="en-US" baseline="30000" dirty="0" smtClean="0"/>
              <a:t>st</a:t>
            </a:r>
            <a:r>
              <a:rPr lang="en-US" dirty="0" smtClean="0"/>
              <a:t> amplifier, typically 1…2 dB</a:t>
            </a:r>
          </a:p>
          <a:p>
            <a:pPr lvl="1"/>
            <a:r>
              <a:rPr lang="en-US" dirty="0" smtClean="0"/>
              <a:t>The usable S/N needs to be &gt;0 dB, </a:t>
            </a:r>
            <a:br>
              <a:rPr lang="en-US" dirty="0" smtClean="0"/>
            </a:br>
            <a:r>
              <a:rPr lang="en-US" dirty="0" smtClean="0"/>
              <a:t>e.g. 2.3 dB is sometimes used as lowest limit. (</a:t>
            </a:r>
            <a:r>
              <a:rPr lang="en-US" i="1" dirty="0" smtClean="0"/>
              <a:t>HP</a:t>
            </a:r>
            <a:r>
              <a:rPr lang="en-US" dirty="0" smtClean="0"/>
              <a:t> SA definition)</a:t>
            </a:r>
          </a:p>
          <a:p>
            <a:pPr lvl="1"/>
            <a:r>
              <a:rPr lang="en-US" dirty="0" smtClean="0"/>
              <a:t>For the given example the single bunch / single turn resolution limit reduces by ~10 dB (~3x): 2…3 </a:t>
            </a:r>
            <a:r>
              <a:rPr lang="en-US" dirty="0" err="1" smtClean="0"/>
              <a:t>μm</a:t>
            </a:r>
            <a:endParaRPr lang="en-US" dirty="0" smtClean="0"/>
          </a:p>
          <a:p>
            <a:r>
              <a:rPr lang="en-US" dirty="0" smtClean="0"/>
              <a:t>Factors to improve the BPM resolution</a:t>
            </a:r>
          </a:p>
          <a:p>
            <a:pPr lvl="1"/>
            <a:r>
              <a:rPr lang="en-US" dirty="0" smtClean="0"/>
              <a:t>Increase the signal level</a:t>
            </a:r>
          </a:p>
          <a:p>
            <a:pPr lvl="2"/>
            <a:r>
              <a:rPr lang="en-US" dirty="0" smtClean="0"/>
              <a:t>Increase BPM electrode-to-beam coupling, </a:t>
            </a:r>
            <a:br>
              <a:rPr lang="en-US" dirty="0" smtClean="0"/>
            </a:br>
            <a:r>
              <a:rPr lang="en-US" dirty="0" smtClean="0"/>
              <a:t>e.g. larger electrodes</a:t>
            </a:r>
          </a:p>
          <a:p>
            <a:pPr lvl="2"/>
            <a:r>
              <a:rPr lang="en-US" dirty="0" smtClean="0"/>
              <a:t>Higher beam intensity</a:t>
            </a:r>
          </a:p>
          <a:p>
            <a:pPr lvl="1"/>
            <a:r>
              <a:rPr lang="en-US" dirty="0" smtClean="0"/>
              <a:t>Increase the measurement time, apply statistics</a:t>
            </a:r>
          </a:p>
          <a:p>
            <a:pPr lvl="2"/>
            <a:r>
              <a:rPr lang="en-US" dirty="0" smtClean="0"/>
              <a:t>Reduce the filter bandwidth (S/N improves </a:t>
            </a:r>
            <a:r>
              <a:rPr lang="en-US" dirty="0"/>
              <a:t>with </a:t>
            </a:r>
            <a:r>
              <a:rPr lang="en-US" dirty="0" smtClean="0"/>
              <a:t>1/√BW)</a:t>
            </a:r>
          </a:p>
          <a:p>
            <a:pPr lvl="2"/>
            <a:r>
              <a:rPr lang="en-US" dirty="0" smtClean="0"/>
              <a:t>Increase the number of samples (S/N improves with √n)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85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BPM Read-out Electronics</a:t>
            </a:r>
            <a:endParaRPr lang="en-US" dirty="0"/>
          </a:p>
        </p:txBody>
      </p:sp>
      <p:sp>
        <p:nvSpPr>
          <p:cNvPr id="267" name="Content Placeholder 2"/>
          <p:cNvSpPr txBox="1">
            <a:spLocks/>
          </p:cNvSpPr>
          <p:nvPr/>
        </p:nvSpPr>
        <p:spPr bwMode="auto">
          <a:xfrm>
            <a:off x="6441646" y="2507281"/>
            <a:ext cx="4226355" cy="157460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25000"/>
              <a:buChar char="•"/>
              <a:defRPr kumimoji="1" sz="2000" b="1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kumimoji="1" b="1">
                <a:solidFill>
                  <a:srgbClr val="0066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800" dirty="0"/>
              <a:t>Typical BPM read-out scheme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</a:rPr>
              <a:t>Pipeline ADC &amp; FPGA</a:t>
            </a:r>
          </a:p>
          <a:p>
            <a:pPr lvl="2"/>
            <a:r>
              <a:rPr lang="en-US" sz="1400" dirty="0"/>
              <a:t>14-16 bit, &gt;300 MSPS, ~70 dB S/N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</a:rPr>
              <a:t>Separate analog signal processing for the channels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833045" y="1086295"/>
            <a:ext cx="6151906" cy="5115650"/>
            <a:chOff x="309045" y="1086295"/>
            <a:chExt cx="6151906" cy="5115650"/>
          </a:xfrm>
        </p:grpSpPr>
        <p:sp>
          <p:nvSpPr>
            <p:cNvPr id="299" name="Oval 298"/>
            <p:cNvSpPr/>
            <p:nvPr/>
          </p:nvSpPr>
          <p:spPr>
            <a:xfrm>
              <a:off x="563984" y="1403238"/>
              <a:ext cx="1078817" cy="1078817"/>
            </a:xfrm>
            <a:prstGeom prst="ellipse">
              <a:avLst/>
            </a:prstGeom>
            <a:noFill/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300" name="Straight Connector 299"/>
            <p:cNvCxnSpPr/>
            <p:nvPr/>
          </p:nvCxnSpPr>
          <p:spPr>
            <a:xfrm>
              <a:off x="987321" y="1514804"/>
              <a:ext cx="211808" cy="0"/>
            </a:xfrm>
            <a:prstGeom prst="line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01" name="Straight Connector 300"/>
            <p:cNvCxnSpPr/>
            <p:nvPr/>
          </p:nvCxnSpPr>
          <p:spPr>
            <a:xfrm flipV="1">
              <a:off x="651848" y="1827670"/>
              <a:ext cx="0" cy="224349"/>
            </a:xfrm>
            <a:prstGeom prst="line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02" name="Straight Connector 301"/>
            <p:cNvCxnSpPr/>
            <p:nvPr/>
          </p:nvCxnSpPr>
          <p:spPr>
            <a:xfrm flipV="1">
              <a:off x="1105074" y="1243646"/>
              <a:ext cx="0" cy="259923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03" name="Straight Connector 302"/>
            <p:cNvCxnSpPr/>
            <p:nvPr/>
          </p:nvCxnSpPr>
          <p:spPr>
            <a:xfrm>
              <a:off x="399496" y="1939845"/>
              <a:ext cx="252352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04" name="Straight Connector 303"/>
            <p:cNvCxnSpPr/>
            <p:nvPr/>
          </p:nvCxnSpPr>
          <p:spPr>
            <a:xfrm>
              <a:off x="399496" y="2852032"/>
              <a:ext cx="1243305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05" name="Straight Connector 304"/>
            <p:cNvCxnSpPr>
              <a:stCxn id="299" idx="2"/>
              <a:endCxn id="299" idx="6"/>
            </p:cNvCxnSpPr>
            <p:nvPr/>
          </p:nvCxnSpPr>
          <p:spPr>
            <a:xfrm>
              <a:off x="563984" y="1942646"/>
              <a:ext cx="1078817" cy="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06" name="Straight Connector 305"/>
            <p:cNvCxnSpPr>
              <a:stCxn id="299" idx="4"/>
              <a:endCxn id="299" idx="0"/>
            </p:cNvCxnSpPr>
            <p:nvPr/>
          </p:nvCxnSpPr>
          <p:spPr>
            <a:xfrm flipV="1">
              <a:off x="1103393" y="1403238"/>
              <a:ext cx="0" cy="1078817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07" name="Straight Connector 306"/>
            <p:cNvCxnSpPr/>
            <p:nvPr/>
          </p:nvCxnSpPr>
          <p:spPr>
            <a:xfrm flipV="1">
              <a:off x="1550862" y="1830472"/>
              <a:ext cx="0" cy="224349"/>
            </a:xfrm>
            <a:prstGeom prst="line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08" name="Straight Connector 307"/>
            <p:cNvCxnSpPr/>
            <p:nvPr/>
          </p:nvCxnSpPr>
          <p:spPr>
            <a:xfrm>
              <a:off x="997488" y="2377575"/>
              <a:ext cx="211808" cy="0"/>
            </a:xfrm>
            <a:prstGeom prst="line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09" name="Straight Connector 308"/>
            <p:cNvCxnSpPr/>
            <p:nvPr/>
          </p:nvCxnSpPr>
          <p:spPr>
            <a:xfrm flipV="1">
              <a:off x="1105074" y="2377575"/>
              <a:ext cx="0" cy="259923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10" name="Straight Connector 309"/>
            <p:cNvCxnSpPr/>
            <p:nvPr/>
          </p:nvCxnSpPr>
          <p:spPr>
            <a:xfrm flipV="1">
              <a:off x="399496" y="1939845"/>
              <a:ext cx="0" cy="912188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311" name="Rectangle 310"/>
            <p:cNvSpPr/>
            <p:nvPr/>
          </p:nvSpPr>
          <p:spPr>
            <a:xfrm>
              <a:off x="2063233" y="1703012"/>
              <a:ext cx="496654" cy="47947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312" name="Straight Connector 311"/>
            <p:cNvCxnSpPr/>
            <p:nvPr/>
          </p:nvCxnSpPr>
          <p:spPr>
            <a:xfrm>
              <a:off x="2119790" y="2137809"/>
              <a:ext cx="60414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13" name="Straight Connector 312"/>
            <p:cNvCxnSpPr/>
            <p:nvPr/>
          </p:nvCxnSpPr>
          <p:spPr>
            <a:xfrm flipV="1">
              <a:off x="2180204" y="1775324"/>
              <a:ext cx="60414" cy="362484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14" name="Straight Connector 313"/>
            <p:cNvCxnSpPr/>
            <p:nvPr/>
          </p:nvCxnSpPr>
          <p:spPr>
            <a:xfrm>
              <a:off x="2240618" y="1775324"/>
              <a:ext cx="151035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15" name="Straight Connector 314"/>
            <p:cNvCxnSpPr/>
            <p:nvPr/>
          </p:nvCxnSpPr>
          <p:spPr>
            <a:xfrm>
              <a:off x="2391653" y="1775324"/>
              <a:ext cx="60414" cy="359606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16" name="Straight Connector 315"/>
            <p:cNvCxnSpPr/>
            <p:nvPr/>
          </p:nvCxnSpPr>
          <p:spPr>
            <a:xfrm>
              <a:off x="2452067" y="2134930"/>
              <a:ext cx="60414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317" name="Rectangle 316"/>
            <p:cNvSpPr/>
            <p:nvPr/>
          </p:nvSpPr>
          <p:spPr>
            <a:xfrm>
              <a:off x="3144171" y="1714575"/>
              <a:ext cx="496654" cy="47947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318" name="Straight Connector 317"/>
            <p:cNvCxnSpPr/>
            <p:nvPr/>
          </p:nvCxnSpPr>
          <p:spPr>
            <a:xfrm>
              <a:off x="3280258" y="1784068"/>
              <a:ext cx="0" cy="359606"/>
            </a:xfrm>
            <a:prstGeom prst="line">
              <a:avLst/>
            </a:prstGeom>
            <a:noFill/>
            <a:ln w="22225" cap="flat" cmpd="sng" algn="ctr">
              <a:solidFill>
                <a:srgbClr val="385D8A"/>
              </a:solidFill>
              <a:prstDash val="solid"/>
            </a:ln>
            <a:effectLst/>
          </p:spPr>
        </p:cxnSp>
        <p:cxnSp>
          <p:nvCxnSpPr>
            <p:cNvPr id="319" name="Straight Connector 318"/>
            <p:cNvCxnSpPr/>
            <p:nvPr/>
          </p:nvCxnSpPr>
          <p:spPr>
            <a:xfrm>
              <a:off x="3280258" y="1784068"/>
              <a:ext cx="241656" cy="167424"/>
            </a:xfrm>
            <a:prstGeom prst="line">
              <a:avLst/>
            </a:prstGeom>
            <a:noFill/>
            <a:ln w="22225" cap="flat" cmpd="sng" algn="ctr">
              <a:solidFill>
                <a:srgbClr val="385D8A"/>
              </a:solidFill>
              <a:prstDash val="solid"/>
            </a:ln>
            <a:effectLst/>
          </p:spPr>
        </p:cxnSp>
        <p:cxnSp>
          <p:nvCxnSpPr>
            <p:cNvPr id="320" name="Straight Connector 319"/>
            <p:cNvCxnSpPr/>
            <p:nvPr/>
          </p:nvCxnSpPr>
          <p:spPr>
            <a:xfrm flipV="1">
              <a:off x="3280258" y="1954294"/>
              <a:ext cx="241656" cy="189380"/>
            </a:xfrm>
            <a:prstGeom prst="line">
              <a:avLst/>
            </a:prstGeom>
            <a:noFill/>
            <a:ln w="22225" cap="flat" cmpd="sng" algn="ctr">
              <a:solidFill>
                <a:srgbClr val="385D8A"/>
              </a:solidFill>
              <a:prstDash val="solid"/>
            </a:ln>
            <a:effectLst/>
          </p:spPr>
        </p:cxnSp>
        <p:cxnSp>
          <p:nvCxnSpPr>
            <p:cNvPr id="321" name="Straight Connector 320"/>
            <p:cNvCxnSpPr>
              <a:stCxn id="317" idx="1"/>
            </p:cNvCxnSpPr>
            <p:nvPr/>
          </p:nvCxnSpPr>
          <p:spPr>
            <a:xfrm>
              <a:off x="3144171" y="1954312"/>
              <a:ext cx="127499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22" name="Straight Connector 321"/>
            <p:cNvCxnSpPr>
              <a:endCxn id="317" idx="3"/>
            </p:cNvCxnSpPr>
            <p:nvPr/>
          </p:nvCxnSpPr>
          <p:spPr>
            <a:xfrm>
              <a:off x="3521915" y="1954312"/>
              <a:ext cx="118911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330" name="Rectangle 329"/>
            <p:cNvSpPr/>
            <p:nvPr/>
          </p:nvSpPr>
          <p:spPr>
            <a:xfrm>
              <a:off x="2656465" y="1705707"/>
              <a:ext cx="392691" cy="47947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331" name="Straight Connector 330"/>
            <p:cNvCxnSpPr/>
            <p:nvPr/>
          </p:nvCxnSpPr>
          <p:spPr>
            <a:xfrm flipH="1">
              <a:off x="2808678" y="2023310"/>
              <a:ext cx="65443" cy="34309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32" name="Straight Connector 331"/>
            <p:cNvCxnSpPr/>
            <p:nvPr/>
          </p:nvCxnSpPr>
          <p:spPr>
            <a:xfrm flipH="1" flipV="1">
              <a:off x="2808678" y="1996884"/>
              <a:ext cx="65443" cy="27065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33" name="Straight Connector 332"/>
            <p:cNvCxnSpPr/>
            <p:nvPr/>
          </p:nvCxnSpPr>
          <p:spPr>
            <a:xfrm flipH="1">
              <a:off x="2814716" y="1969335"/>
              <a:ext cx="61698" cy="2691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34" name="Straight Connector 333"/>
            <p:cNvCxnSpPr/>
            <p:nvPr/>
          </p:nvCxnSpPr>
          <p:spPr>
            <a:xfrm flipH="1" flipV="1">
              <a:off x="2810970" y="1942270"/>
              <a:ext cx="65443" cy="27065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35" name="Straight Connector 334"/>
            <p:cNvCxnSpPr/>
            <p:nvPr/>
          </p:nvCxnSpPr>
          <p:spPr>
            <a:xfrm flipH="1">
              <a:off x="2812424" y="1908455"/>
              <a:ext cx="65443" cy="34309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36" name="Straight Connector 335"/>
            <p:cNvCxnSpPr/>
            <p:nvPr/>
          </p:nvCxnSpPr>
          <p:spPr>
            <a:xfrm flipH="1" flipV="1">
              <a:off x="2812424" y="1881390"/>
              <a:ext cx="65443" cy="27065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37" name="Straight Connector 336"/>
            <p:cNvCxnSpPr/>
            <p:nvPr/>
          </p:nvCxnSpPr>
          <p:spPr>
            <a:xfrm flipH="1">
              <a:off x="2814716" y="1854480"/>
              <a:ext cx="59406" cy="2691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38" name="Straight Connector 337"/>
            <p:cNvCxnSpPr/>
            <p:nvPr/>
          </p:nvCxnSpPr>
          <p:spPr>
            <a:xfrm flipH="1" flipV="1">
              <a:off x="2814716" y="1827415"/>
              <a:ext cx="65443" cy="27065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39" name="Straight Connector 338"/>
            <p:cNvCxnSpPr/>
            <p:nvPr/>
          </p:nvCxnSpPr>
          <p:spPr>
            <a:xfrm flipV="1">
              <a:off x="2814716" y="1708509"/>
              <a:ext cx="0" cy="118907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40" name="Straight Connector 339"/>
            <p:cNvCxnSpPr/>
            <p:nvPr/>
          </p:nvCxnSpPr>
          <p:spPr>
            <a:xfrm flipV="1">
              <a:off x="2808678" y="2057619"/>
              <a:ext cx="0" cy="124867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41" name="Straight Connector 340"/>
            <p:cNvCxnSpPr/>
            <p:nvPr/>
          </p:nvCxnSpPr>
          <p:spPr>
            <a:xfrm flipV="1">
              <a:off x="2716415" y="1827415"/>
              <a:ext cx="241656" cy="230203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42" name="Straight Connector 341"/>
            <p:cNvCxnSpPr/>
            <p:nvPr/>
          </p:nvCxnSpPr>
          <p:spPr>
            <a:xfrm>
              <a:off x="2927865" y="1803191"/>
              <a:ext cx="60414" cy="56074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381" name="Straight Arrow Connector 380"/>
            <p:cNvCxnSpPr/>
            <p:nvPr/>
          </p:nvCxnSpPr>
          <p:spPr>
            <a:xfrm>
              <a:off x="1550862" y="1942646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382" name="Straight Connector 381"/>
            <p:cNvCxnSpPr/>
            <p:nvPr/>
          </p:nvCxnSpPr>
          <p:spPr>
            <a:xfrm>
              <a:off x="2559888" y="1940394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83" name="Straight Connector 382"/>
            <p:cNvCxnSpPr/>
            <p:nvPr/>
          </p:nvCxnSpPr>
          <p:spPr>
            <a:xfrm>
              <a:off x="3043548" y="1955803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88" name="Straight Arrow Connector 387"/>
            <p:cNvCxnSpPr/>
            <p:nvPr/>
          </p:nvCxnSpPr>
          <p:spPr>
            <a:xfrm>
              <a:off x="3650280" y="1954800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389" name="Straight Connector 388"/>
            <p:cNvCxnSpPr/>
            <p:nvPr/>
          </p:nvCxnSpPr>
          <p:spPr>
            <a:xfrm>
              <a:off x="1101844" y="2637498"/>
              <a:ext cx="54095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90" name="Straight Connector 389"/>
            <p:cNvCxnSpPr/>
            <p:nvPr/>
          </p:nvCxnSpPr>
          <p:spPr>
            <a:xfrm>
              <a:off x="1105074" y="1243646"/>
              <a:ext cx="54095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91" name="Straight Arrow Connector 390"/>
            <p:cNvCxnSpPr/>
            <p:nvPr/>
          </p:nvCxnSpPr>
          <p:spPr>
            <a:xfrm>
              <a:off x="1642801" y="1243646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ysDash"/>
              <a:tailEnd type="arrow"/>
            </a:ln>
            <a:effectLst/>
          </p:spPr>
        </p:cxnSp>
        <p:cxnSp>
          <p:nvCxnSpPr>
            <p:cNvPr id="392" name="Straight Arrow Connector 391"/>
            <p:cNvCxnSpPr/>
            <p:nvPr/>
          </p:nvCxnSpPr>
          <p:spPr>
            <a:xfrm>
              <a:off x="1637670" y="2637498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ysDash"/>
              <a:tailEnd type="arrow"/>
            </a:ln>
            <a:effectLst/>
          </p:spPr>
        </p:cxnSp>
        <p:cxnSp>
          <p:nvCxnSpPr>
            <p:cNvPr id="393" name="Straight Arrow Connector 392"/>
            <p:cNvCxnSpPr/>
            <p:nvPr/>
          </p:nvCxnSpPr>
          <p:spPr>
            <a:xfrm>
              <a:off x="1638757" y="2852032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ysDash"/>
              <a:tailEnd type="arrow"/>
            </a:ln>
            <a:effectLst/>
          </p:spPr>
        </p:cxnSp>
        <p:cxnSp>
          <p:nvCxnSpPr>
            <p:cNvPr id="395" name="Straight Arrow Connector 394"/>
            <p:cNvCxnSpPr/>
            <p:nvPr/>
          </p:nvCxnSpPr>
          <p:spPr>
            <a:xfrm flipV="1">
              <a:off x="2870474" y="2190547"/>
              <a:ext cx="3647" cy="31239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425" name="TextBox 424"/>
            <p:cNvSpPr txBox="1"/>
            <p:nvPr/>
          </p:nvSpPr>
          <p:spPr>
            <a:xfrm>
              <a:off x="1642801" y="1658595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A</a:t>
              </a:r>
            </a:p>
          </p:txBody>
        </p:sp>
        <p:sp>
          <p:nvSpPr>
            <p:cNvPr id="426" name="TextBox 425"/>
            <p:cNvSpPr txBox="1"/>
            <p:nvPr/>
          </p:nvSpPr>
          <p:spPr>
            <a:xfrm>
              <a:off x="309045" y="1648313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B</a:t>
              </a:r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850135" y="1122094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C</a:t>
              </a:r>
            </a:p>
          </p:txBody>
        </p:sp>
        <p:sp>
          <p:nvSpPr>
            <p:cNvPr id="428" name="TextBox 427"/>
            <p:cNvSpPr txBox="1"/>
            <p:nvPr/>
          </p:nvSpPr>
          <p:spPr>
            <a:xfrm>
              <a:off x="864651" y="2477127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D</a:t>
              </a:r>
            </a:p>
          </p:txBody>
        </p:sp>
        <p:sp>
          <p:nvSpPr>
            <p:cNvPr id="429" name="TextBox 428"/>
            <p:cNvSpPr txBox="1"/>
            <p:nvPr/>
          </p:nvSpPr>
          <p:spPr>
            <a:xfrm>
              <a:off x="2102212" y="1411310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BPF</a:t>
              </a:r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2666157" y="141521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 err="1">
                  <a:solidFill>
                    <a:sysClr val="windowText" lastClr="000000"/>
                  </a:solidFill>
                </a:rPr>
                <a:t>Att</a:t>
              </a:r>
              <a:endParaRPr lang="en-US" sz="1200" b="1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7" name="TextBox 436"/>
            <p:cNvSpPr txBox="1"/>
            <p:nvPr/>
          </p:nvSpPr>
          <p:spPr>
            <a:xfrm>
              <a:off x="3063032" y="1086295"/>
              <a:ext cx="29963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A-Electrode Analog Conditioning</a:t>
              </a:r>
            </a:p>
          </p:txBody>
        </p:sp>
        <p:sp>
          <p:nvSpPr>
            <p:cNvPr id="438" name="TextBox 437"/>
            <p:cNvSpPr txBox="1"/>
            <p:nvPr/>
          </p:nvSpPr>
          <p:spPr>
            <a:xfrm>
              <a:off x="2188885" y="2550868"/>
              <a:ext cx="2364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B, C, D Analog same as A</a:t>
              </a:r>
            </a:p>
          </p:txBody>
        </p:sp>
        <p:sp>
          <p:nvSpPr>
            <p:cNvPr id="439" name="TextBox 438"/>
            <p:cNvSpPr txBox="1"/>
            <p:nvPr/>
          </p:nvSpPr>
          <p:spPr>
            <a:xfrm>
              <a:off x="2852810" y="2260374"/>
              <a:ext cx="4491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Ctrl</a:t>
              </a:r>
            </a:p>
          </p:txBody>
        </p:sp>
        <p:sp>
          <p:nvSpPr>
            <p:cNvPr id="448" name="Oval 447"/>
            <p:cNvSpPr/>
            <p:nvPr/>
          </p:nvSpPr>
          <p:spPr>
            <a:xfrm>
              <a:off x="563984" y="1403238"/>
              <a:ext cx="1078817" cy="1078817"/>
            </a:xfrm>
            <a:prstGeom prst="ellipse">
              <a:avLst/>
            </a:prstGeom>
            <a:noFill/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449" name="Straight Connector 448"/>
            <p:cNvCxnSpPr/>
            <p:nvPr/>
          </p:nvCxnSpPr>
          <p:spPr>
            <a:xfrm>
              <a:off x="987321" y="1514804"/>
              <a:ext cx="211808" cy="0"/>
            </a:xfrm>
            <a:prstGeom prst="line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0" name="Straight Connector 449"/>
            <p:cNvCxnSpPr/>
            <p:nvPr/>
          </p:nvCxnSpPr>
          <p:spPr>
            <a:xfrm flipV="1">
              <a:off x="651848" y="1827670"/>
              <a:ext cx="0" cy="224349"/>
            </a:xfrm>
            <a:prstGeom prst="line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1" name="Straight Connector 450"/>
            <p:cNvCxnSpPr/>
            <p:nvPr/>
          </p:nvCxnSpPr>
          <p:spPr>
            <a:xfrm flipV="1">
              <a:off x="1105074" y="1243646"/>
              <a:ext cx="0" cy="259923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2" name="Straight Connector 451"/>
            <p:cNvCxnSpPr/>
            <p:nvPr/>
          </p:nvCxnSpPr>
          <p:spPr>
            <a:xfrm>
              <a:off x="399496" y="1939845"/>
              <a:ext cx="252352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3" name="Straight Connector 452"/>
            <p:cNvCxnSpPr/>
            <p:nvPr/>
          </p:nvCxnSpPr>
          <p:spPr>
            <a:xfrm>
              <a:off x="399496" y="2852032"/>
              <a:ext cx="1243305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4" name="Straight Connector 453"/>
            <p:cNvCxnSpPr>
              <a:stCxn id="448" idx="2"/>
              <a:endCxn id="448" idx="6"/>
            </p:cNvCxnSpPr>
            <p:nvPr/>
          </p:nvCxnSpPr>
          <p:spPr>
            <a:xfrm>
              <a:off x="563984" y="1942646"/>
              <a:ext cx="1078817" cy="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55" name="Straight Connector 454"/>
            <p:cNvCxnSpPr>
              <a:stCxn id="448" idx="4"/>
              <a:endCxn id="448" idx="0"/>
            </p:cNvCxnSpPr>
            <p:nvPr/>
          </p:nvCxnSpPr>
          <p:spPr>
            <a:xfrm flipV="1">
              <a:off x="1103393" y="1403238"/>
              <a:ext cx="0" cy="1078817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56" name="Straight Connector 455"/>
            <p:cNvCxnSpPr/>
            <p:nvPr/>
          </p:nvCxnSpPr>
          <p:spPr>
            <a:xfrm flipV="1">
              <a:off x="1550862" y="1830472"/>
              <a:ext cx="0" cy="224349"/>
            </a:xfrm>
            <a:prstGeom prst="line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7" name="Straight Connector 456"/>
            <p:cNvCxnSpPr/>
            <p:nvPr/>
          </p:nvCxnSpPr>
          <p:spPr>
            <a:xfrm>
              <a:off x="997488" y="2377575"/>
              <a:ext cx="211808" cy="0"/>
            </a:xfrm>
            <a:prstGeom prst="line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8" name="Straight Connector 457"/>
            <p:cNvCxnSpPr/>
            <p:nvPr/>
          </p:nvCxnSpPr>
          <p:spPr>
            <a:xfrm flipV="1">
              <a:off x="1105074" y="2377575"/>
              <a:ext cx="0" cy="259923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59" name="Straight Connector 458"/>
            <p:cNvCxnSpPr/>
            <p:nvPr/>
          </p:nvCxnSpPr>
          <p:spPr>
            <a:xfrm flipV="1">
              <a:off x="399496" y="1939845"/>
              <a:ext cx="0" cy="912188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460" name="Rectangle 459"/>
            <p:cNvSpPr/>
            <p:nvPr/>
          </p:nvSpPr>
          <p:spPr>
            <a:xfrm>
              <a:off x="2063233" y="1703012"/>
              <a:ext cx="496654" cy="47947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461" name="Straight Connector 460"/>
            <p:cNvCxnSpPr/>
            <p:nvPr/>
          </p:nvCxnSpPr>
          <p:spPr>
            <a:xfrm>
              <a:off x="2119790" y="2137809"/>
              <a:ext cx="60414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62" name="Straight Connector 461"/>
            <p:cNvCxnSpPr/>
            <p:nvPr/>
          </p:nvCxnSpPr>
          <p:spPr>
            <a:xfrm flipV="1">
              <a:off x="2180204" y="1775324"/>
              <a:ext cx="60414" cy="362484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63" name="Straight Connector 462"/>
            <p:cNvCxnSpPr/>
            <p:nvPr/>
          </p:nvCxnSpPr>
          <p:spPr>
            <a:xfrm>
              <a:off x="2240618" y="1775324"/>
              <a:ext cx="151035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64" name="Straight Connector 463"/>
            <p:cNvCxnSpPr/>
            <p:nvPr/>
          </p:nvCxnSpPr>
          <p:spPr>
            <a:xfrm>
              <a:off x="2391653" y="1775324"/>
              <a:ext cx="60414" cy="359606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65" name="Straight Connector 464"/>
            <p:cNvCxnSpPr/>
            <p:nvPr/>
          </p:nvCxnSpPr>
          <p:spPr>
            <a:xfrm>
              <a:off x="2452067" y="2134930"/>
              <a:ext cx="60414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466" name="Rectangle 465"/>
            <p:cNvSpPr/>
            <p:nvPr/>
          </p:nvSpPr>
          <p:spPr>
            <a:xfrm>
              <a:off x="3144171" y="1714575"/>
              <a:ext cx="496654" cy="47947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467" name="Straight Connector 466"/>
            <p:cNvCxnSpPr/>
            <p:nvPr/>
          </p:nvCxnSpPr>
          <p:spPr>
            <a:xfrm>
              <a:off x="3280258" y="1784068"/>
              <a:ext cx="0" cy="359606"/>
            </a:xfrm>
            <a:prstGeom prst="line">
              <a:avLst/>
            </a:prstGeom>
            <a:noFill/>
            <a:ln w="22225" cap="flat" cmpd="sng" algn="ctr">
              <a:solidFill>
                <a:srgbClr val="385D8A"/>
              </a:solidFill>
              <a:prstDash val="solid"/>
            </a:ln>
            <a:effectLst/>
          </p:spPr>
        </p:cxnSp>
        <p:cxnSp>
          <p:nvCxnSpPr>
            <p:cNvPr id="468" name="Straight Connector 467"/>
            <p:cNvCxnSpPr/>
            <p:nvPr/>
          </p:nvCxnSpPr>
          <p:spPr>
            <a:xfrm>
              <a:off x="3280258" y="1784068"/>
              <a:ext cx="241656" cy="167424"/>
            </a:xfrm>
            <a:prstGeom prst="line">
              <a:avLst/>
            </a:prstGeom>
            <a:noFill/>
            <a:ln w="22225" cap="flat" cmpd="sng" algn="ctr">
              <a:solidFill>
                <a:srgbClr val="385D8A"/>
              </a:solidFill>
              <a:prstDash val="solid"/>
            </a:ln>
            <a:effectLst/>
          </p:spPr>
        </p:cxnSp>
        <p:cxnSp>
          <p:nvCxnSpPr>
            <p:cNvPr id="469" name="Straight Connector 468"/>
            <p:cNvCxnSpPr/>
            <p:nvPr/>
          </p:nvCxnSpPr>
          <p:spPr>
            <a:xfrm flipV="1">
              <a:off x="3280258" y="1954294"/>
              <a:ext cx="241656" cy="189380"/>
            </a:xfrm>
            <a:prstGeom prst="line">
              <a:avLst/>
            </a:prstGeom>
            <a:noFill/>
            <a:ln w="22225" cap="flat" cmpd="sng" algn="ctr">
              <a:solidFill>
                <a:srgbClr val="385D8A"/>
              </a:solidFill>
              <a:prstDash val="solid"/>
            </a:ln>
            <a:effectLst/>
          </p:spPr>
        </p:cxnSp>
        <p:cxnSp>
          <p:nvCxnSpPr>
            <p:cNvPr id="470" name="Straight Connector 469"/>
            <p:cNvCxnSpPr>
              <a:stCxn id="466" idx="1"/>
            </p:cNvCxnSpPr>
            <p:nvPr/>
          </p:nvCxnSpPr>
          <p:spPr>
            <a:xfrm>
              <a:off x="3144171" y="1954312"/>
              <a:ext cx="127499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71" name="Straight Connector 470"/>
            <p:cNvCxnSpPr>
              <a:endCxn id="466" idx="3"/>
            </p:cNvCxnSpPr>
            <p:nvPr/>
          </p:nvCxnSpPr>
          <p:spPr>
            <a:xfrm>
              <a:off x="3521915" y="1954312"/>
              <a:ext cx="118911" cy="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479" name="Rectangle 478"/>
            <p:cNvSpPr/>
            <p:nvPr/>
          </p:nvSpPr>
          <p:spPr>
            <a:xfrm>
              <a:off x="2656465" y="1705707"/>
              <a:ext cx="392691" cy="47947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480" name="Straight Connector 479"/>
            <p:cNvCxnSpPr/>
            <p:nvPr/>
          </p:nvCxnSpPr>
          <p:spPr>
            <a:xfrm flipH="1">
              <a:off x="2808678" y="2023310"/>
              <a:ext cx="65443" cy="34309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1" name="Straight Connector 480"/>
            <p:cNvCxnSpPr/>
            <p:nvPr/>
          </p:nvCxnSpPr>
          <p:spPr>
            <a:xfrm flipH="1" flipV="1">
              <a:off x="2808678" y="1996884"/>
              <a:ext cx="65443" cy="27065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2" name="Straight Connector 481"/>
            <p:cNvCxnSpPr/>
            <p:nvPr/>
          </p:nvCxnSpPr>
          <p:spPr>
            <a:xfrm flipH="1">
              <a:off x="2814716" y="1969335"/>
              <a:ext cx="61698" cy="2691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3" name="Straight Connector 482"/>
            <p:cNvCxnSpPr/>
            <p:nvPr/>
          </p:nvCxnSpPr>
          <p:spPr>
            <a:xfrm flipH="1" flipV="1">
              <a:off x="2810970" y="1942270"/>
              <a:ext cx="65443" cy="27065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4" name="Straight Connector 483"/>
            <p:cNvCxnSpPr/>
            <p:nvPr/>
          </p:nvCxnSpPr>
          <p:spPr>
            <a:xfrm flipH="1">
              <a:off x="2812424" y="1908455"/>
              <a:ext cx="65443" cy="34309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5" name="Straight Connector 484"/>
            <p:cNvCxnSpPr/>
            <p:nvPr/>
          </p:nvCxnSpPr>
          <p:spPr>
            <a:xfrm flipH="1" flipV="1">
              <a:off x="2812424" y="1881390"/>
              <a:ext cx="65443" cy="27065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6" name="Straight Connector 485"/>
            <p:cNvCxnSpPr/>
            <p:nvPr/>
          </p:nvCxnSpPr>
          <p:spPr>
            <a:xfrm flipH="1">
              <a:off x="2814716" y="1854480"/>
              <a:ext cx="59406" cy="26910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7" name="Straight Connector 486"/>
            <p:cNvCxnSpPr/>
            <p:nvPr/>
          </p:nvCxnSpPr>
          <p:spPr>
            <a:xfrm flipH="1" flipV="1">
              <a:off x="2814716" y="1827415"/>
              <a:ext cx="65443" cy="27065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8" name="Straight Connector 487"/>
            <p:cNvCxnSpPr/>
            <p:nvPr/>
          </p:nvCxnSpPr>
          <p:spPr>
            <a:xfrm flipV="1">
              <a:off x="2814716" y="1708509"/>
              <a:ext cx="0" cy="118907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89" name="Straight Connector 488"/>
            <p:cNvCxnSpPr/>
            <p:nvPr/>
          </p:nvCxnSpPr>
          <p:spPr>
            <a:xfrm flipV="1">
              <a:off x="2808678" y="2057619"/>
              <a:ext cx="0" cy="124867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90" name="Straight Connector 489"/>
            <p:cNvCxnSpPr/>
            <p:nvPr/>
          </p:nvCxnSpPr>
          <p:spPr>
            <a:xfrm flipV="1">
              <a:off x="2716415" y="1827415"/>
              <a:ext cx="241656" cy="230203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491" name="Straight Connector 490"/>
            <p:cNvCxnSpPr/>
            <p:nvPr/>
          </p:nvCxnSpPr>
          <p:spPr>
            <a:xfrm>
              <a:off x="2927865" y="1803191"/>
              <a:ext cx="60414" cy="56074"/>
            </a:xfrm>
            <a:prstGeom prst="line">
              <a:avLst/>
            </a:prstGeom>
            <a:noFill/>
            <a:ln w="1587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502" name="Rectangle 501"/>
            <p:cNvSpPr/>
            <p:nvPr/>
          </p:nvSpPr>
          <p:spPr>
            <a:xfrm>
              <a:off x="668558" y="4857493"/>
              <a:ext cx="248327" cy="645653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ADC</a:t>
              </a:r>
            </a:p>
          </p:txBody>
        </p:sp>
        <p:sp>
          <p:nvSpPr>
            <p:cNvPr id="503" name="Rectangle 502"/>
            <p:cNvSpPr/>
            <p:nvPr/>
          </p:nvSpPr>
          <p:spPr>
            <a:xfrm>
              <a:off x="1329830" y="4150313"/>
              <a:ext cx="496654" cy="479474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04" name="Oval 503"/>
            <p:cNvSpPr/>
            <p:nvPr/>
          </p:nvSpPr>
          <p:spPr>
            <a:xfrm>
              <a:off x="1442225" y="4250097"/>
              <a:ext cx="271863" cy="279906"/>
            </a:xfrm>
            <a:prstGeom prst="ellipse">
              <a:avLst/>
            </a:prstGeom>
            <a:noFill/>
            <a:ln w="22225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505" name="Straight Connector 504"/>
            <p:cNvCxnSpPr>
              <a:stCxn id="504" idx="1"/>
              <a:endCxn id="504" idx="5"/>
            </p:cNvCxnSpPr>
            <p:nvPr/>
          </p:nvCxnSpPr>
          <p:spPr>
            <a:xfrm>
              <a:off x="1482039" y="4291088"/>
              <a:ext cx="192236" cy="197924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06" name="Straight Connector 505"/>
            <p:cNvCxnSpPr>
              <a:stCxn id="504" idx="3"/>
              <a:endCxn id="504" idx="7"/>
            </p:cNvCxnSpPr>
            <p:nvPr/>
          </p:nvCxnSpPr>
          <p:spPr>
            <a:xfrm flipV="1">
              <a:off x="1482039" y="4291088"/>
              <a:ext cx="192236" cy="197924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07" name="Straight Connector 506"/>
            <p:cNvCxnSpPr>
              <a:stCxn id="503" idx="1"/>
              <a:endCxn id="504" idx="2"/>
            </p:cNvCxnSpPr>
            <p:nvPr/>
          </p:nvCxnSpPr>
          <p:spPr>
            <a:xfrm>
              <a:off x="1329830" y="4390050"/>
              <a:ext cx="112395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08" name="Straight Connector 507"/>
            <p:cNvCxnSpPr>
              <a:stCxn id="503" idx="3"/>
              <a:endCxn id="504" idx="6"/>
            </p:cNvCxnSpPr>
            <p:nvPr/>
          </p:nvCxnSpPr>
          <p:spPr>
            <a:xfrm flipH="1">
              <a:off x="1714088" y="4390050"/>
              <a:ext cx="112396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09" name="Straight Connector 508"/>
            <p:cNvCxnSpPr>
              <a:stCxn id="503" idx="2"/>
            </p:cNvCxnSpPr>
            <p:nvPr/>
          </p:nvCxnSpPr>
          <p:spPr>
            <a:xfrm flipH="1" flipV="1">
              <a:off x="1578156" y="4530003"/>
              <a:ext cx="2" cy="99784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sp>
          <p:nvSpPr>
            <p:cNvPr id="510" name="Rectangle 509"/>
            <p:cNvSpPr/>
            <p:nvPr/>
          </p:nvSpPr>
          <p:spPr>
            <a:xfrm>
              <a:off x="1332144" y="5714090"/>
              <a:ext cx="496654" cy="479474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11" name="Oval 510"/>
            <p:cNvSpPr/>
            <p:nvPr/>
          </p:nvSpPr>
          <p:spPr>
            <a:xfrm>
              <a:off x="1444538" y="5813874"/>
              <a:ext cx="271863" cy="279906"/>
            </a:xfrm>
            <a:prstGeom prst="ellipse">
              <a:avLst/>
            </a:prstGeom>
            <a:noFill/>
            <a:ln w="22225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512" name="Straight Connector 511"/>
            <p:cNvCxnSpPr>
              <a:stCxn id="511" idx="1"/>
              <a:endCxn id="511" idx="5"/>
            </p:cNvCxnSpPr>
            <p:nvPr/>
          </p:nvCxnSpPr>
          <p:spPr>
            <a:xfrm>
              <a:off x="1484352" y="5854865"/>
              <a:ext cx="192236" cy="197924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13" name="Straight Connector 512"/>
            <p:cNvCxnSpPr>
              <a:stCxn id="511" idx="3"/>
              <a:endCxn id="511" idx="7"/>
            </p:cNvCxnSpPr>
            <p:nvPr/>
          </p:nvCxnSpPr>
          <p:spPr>
            <a:xfrm flipV="1">
              <a:off x="1484352" y="5854865"/>
              <a:ext cx="192236" cy="197924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14" name="Straight Connector 513"/>
            <p:cNvCxnSpPr>
              <a:stCxn id="510" idx="1"/>
              <a:endCxn id="511" idx="2"/>
            </p:cNvCxnSpPr>
            <p:nvPr/>
          </p:nvCxnSpPr>
          <p:spPr>
            <a:xfrm>
              <a:off x="1332144" y="5953827"/>
              <a:ext cx="112395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15" name="Straight Connector 514"/>
            <p:cNvCxnSpPr>
              <a:stCxn id="510" idx="3"/>
              <a:endCxn id="511" idx="6"/>
            </p:cNvCxnSpPr>
            <p:nvPr/>
          </p:nvCxnSpPr>
          <p:spPr>
            <a:xfrm flipH="1">
              <a:off x="1716402" y="5953827"/>
              <a:ext cx="112396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16" name="Straight Connector 515"/>
            <p:cNvCxnSpPr/>
            <p:nvPr/>
          </p:nvCxnSpPr>
          <p:spPr>
            <a:xfrm flipH="1" flipV="1">
              <a:off x="1586292" y="5714090"/>
              <a:ext cx="2" cy="99784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sp>
          <p:nvSpPr>
            <p:cNvPr id="517" name="Rectangle 516"/>
            <p:cNvSpPr/>
            <p:nvPr/>
          </p:nvSpPr>
          <p:spPr>
            <a:xfrm>
              <a:off x="1372641" y="5242608"/>
              <a:ext cx="415659" cy="348458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90</a:t>
              </a:r>
              <a:r>
                <a:rPr lang="en-US" sz="1200" b="1" kern="0" baseline="30000" dirty="0">
                  <a:solidFill>
                    <a:sysClr val="windowText" lastClr="000000"/>
                  </a:solidFill>
                  <a:latin typeface="Calibri"/>
                </a:rPr>
                <a:t>0</a:t>
              </a:r>
            </a:p>
          </p:txBody>
        </p:sp>
        <p:sp>
          <p:nvSpPr>
            <p:cNvPr id="518" name="Rectangle 517"/>
            <p:cNvSpPr/>
            <p:nvPr/>
          </p:nvSpPr>
          <p:spPr>
            <a:xfrm>
              <a:off x="1910478" y="4694041"/>
              <a:ext cx="496654" cy="479474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19" name="Oval 518"/>
            <p:cNvSpPr/>
            <p:nvPr/>
          </p:nvSpPr>
          <p:spPr>
            <a:xfrm>
              <a:off x="2022873" y="4793825"/>
              <a:ext cx="271863" cy="279906"/>
            </a:xfrm>
            <a:prstGeom prst="ellipse">
              <a:avLst/>
            </a:prstGeom>
            <a:noFill/>
            <a:ln w="22225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520" name="Straight Connector 519"/>
            <p:cNvCxnSpPr>
              <a:stCxn id="518" idx="1"/>
              <a:endCxn id="519" idx="2"/>
            </p:cNvCxnSpPr>
            <p:nvPr/>
          </p:nvCxnSpPr>
          <p:spPr>
            <a:xfrm>
              <a:off x="1910478" y="4933778"/>
              <a:ext cx="112395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sp>
          <p:nvSpPr>
            <p:cNvPr id="521" name="Rectangle 520"/>
            <p:cNvSpPr/>
            <p:nvPr/>
          </p:nvSpPr>
          <p:spPr>
            <a:xfrm>
              <a:off x="2464542" y="4150028"/>
              <a:ext cx="496654" cy="479474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CIC</a:t>
              </a:r>
            </a:p>
          </p:txBody>
        </p:sp>
        <p:sp>
          <p:nvSpPr>
            <p:cNvPr id="522" name="Rectangle 521"/>
            <p:cNvSpPr/>
            <p:nvPr/>
          </p:nvSpPr>
          <p:spPr>
            <a:xfrm>
              <a:off x="3068940" y="4150028"/>
              <a:ext cx="496654" cy="479474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FIR</a:t>
              </a:r>
            </a:p>
          </p:txBody>
        </p:sp>
        <p:sp>
          <p:nvSpPr>
            <p:cNvPr id="523" name="Rectangle 522"/>
            <p:cNvSpPr/>
            <p:nvPr/>
          </p:nvSpPr>
          <p:spPr>
            <a:xfrm>
              <a:off x="3076080" y="3574986"/>
              <a:ext cx="496654" cy="479474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l-GR" sz="1200" b="1" kern="0" dirty="0">
                  <a:solidFill>
                    <a:sysClr val="windowText" lastClr="000000"/>
                  </a:solidFill>
                  <a:latin typeface="Calibri"/>
                </a:rPr>
                <a:t>Σ</a:t>
              </a:r>
              <a:endParaRPr lang="en-US" sz="12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cxnSp>
          <p:nvCxnSpPr>
            <p:cNvPr id="530" name="Straight Arrow Connector 529"/>
            <p:cNvCxnSpPr/>
            <p:nvPr/>
          </p:nvCxnSpPr>
          <p:spPr>
            <a:xfrm>
              <a:off x="1550862" y="1942646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531" name="Straight Connector 530"/>
            <p:cNvCxnSpPr/>
            <p:nvPr/>
          </p:nvCxnSpPr>
          <p:spPr>
            <a:xfrm>
              <a:off x="2559888" y="1940394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32" name="Straight Connector 531"/>
            <p:cNvCxnSpPr/>
            <p:nvPr/>
          </p:nvCxnSpPr>
          <p:spPr>
            <a:xfrm>
              <a:off x="3043548" y="1955803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33" name="Straight Connector 532"/>
            <p:cNvCxnSpPr/>
            <p:nvPr/>
          </p:nvCxnSpPr>
          <p:spPr>
            <a:xfrm>
              <a:off x="3640825" y="1952392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38" name="Straight Connector 537"/>
            <p:cNvCxnSpPr/>
            <p:nvPr/>
          </p:nvCxnSpPr>
          <p:spPr>
            <a:xfrm>
              <a:off x="1101844" y="2637498"/>
              <a:ext cx="54095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39" name="Straight Connector 538"/>
            <p:cNvCxnSpPr/>
            <p:nvPr/>
          </p:nvCxnSpPr>
          <p:spPr>
            <a:xfrm>
              <a:off x="1105074" y="1243646"/>
              <a:ext cx="54095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40" name="Straight Arrow Connector 539"/>
            <p:cNvCxnSpPr/>
            <p:nvPr/>
          </p:nvCxnSpPr>
          <p:spPr>
            <a:xfrm>
              <a:off x="1642801" y="1243646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ysDash"/>
              <a:tailEnd type="arrow"/>
            </a:ln>
            <a:effectLst/>
          </p:spPr>
        </p:cxnSp>
        <p:cxnSp>
          <p:nvCxnSpPr>
            <p:cNvPr id="541" name="Straight Arrow Connector 540"/>
            <p:cNvCxnSpPr/>
            <p:nvPr/>
          </p:nvCxnSpPr>
          <p:spPr>
            <a:xfrm>
              <a:off x="1637670" y="2637498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ysDash"/>
              <a:tailEnd type="arrow"/>
            </a:ln>
            <a:effectLst/>
          </p:spPr>
        </p:cxnSp>
        <p:cxnSp>
          <p:nvCxnSpPr>
            <p:cNvPr id="542" name="Straight Arrow Connector 541"/>
            <p:cNvCxnSpPr/>
            <p:nvPr/>
          </p:nvCxnSpPr>
          <p:spPr>
            <a:xfrm>
              <a:off x="1638757" y="2852032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ysDash"/>
              <a:tailEnd type="arrow"/>
            </a:ln>
            <a:effectLst/>
          </p:spPr>
        </p:cxnSp>
        <p:cxnSp>
          <p:nvCxnSpPr>
            <p:cNvPr id="544" name="Straight Arrow Connector 543"/>
            <p:cNvCxnSpPr/>
            <p:nvPr/>
          </p:nvCxnSpPr>
          <p:spPr>
            <a:xfrm flipV="1">
              <a:off x="2870474" y="2190547"/>
              <a:ext cx="3647" cy="31239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545" name="Straight Connector 544"/>
            <p:cNvCxnSpPr/>
            <p:nvPr/>
          </p:nvCxnSpPr>
          <p:spPr>
            <a:xfrm>
              <a:off x="3137352" y="3997405"/>
              <a:ext cx="114645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46" name="Straight Connector 545"/>
            <p:cNvCxnSpPr/>
            <p:nvPr/>
          </p:nvCxnSpPr>
          <p:spPr>
            <a:xfrm flipV="1">
              <a:off x="3246790" y="3633481"/>
              <a:ext cx="4759" cy="361045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47" name="Straight Connector 546"/>
            <p:cNvCxnSpPr/>
            <p:nvPr/>
          </p:nvCxnSpPr>
          <p:spPr>
            <a:xfrm>
              <a:off x="3258180" y="3634920"/>
              <a:ext cx="151035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48" name="Straight Connector 547"/>
            <p:cNvCxnSpPr/>
            <p:nvPr/>
          </p:nvCxnSpPr>
          <p:spPr>
            <a:xfrm>
              <a:off x="3409215" y="3636360"/>
              <a:ext cx="0" cy="359606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49" name="Straight Connector 548"/>
            <p:cNvCxnSpPr/>
            <p:nvPr/>
          </p:nvCxnSpPr>
          <p:spPr>
            <a:xfrm>
              <a:off x="3409215" y="3994526"/>
              <a:ext cx="120828" cy="0"/>
            </a:xfrm>
            <a:prstGeom prst="line">
              <a:avLst/>
            </a:pr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</p:cxnSp>
        <p:sp>
          <p:nvSpPr>
            <p:cNvPr id="550" name="Rectangle 549"/>
            <p:cNvSpPr/>
            <p:nvPr/>
          </p:nvSpPr>
          <p:spPr>
            <a:xfrm>
              <a:off x="4128958" y="3004060"/>
              <a:ext cx="496654" cy="1619886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vert="wordArtVert" rtlCol="0" anchor="ctr"/>
            <a:lstStyle/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MEMORY</a:t>
              </a:r>
            </a:p>
          </p:txBody>
        </p:sp>
        <p:cxnSp>
          <p:nvCxnSpPr>
            <p:cNvPr id="551" name="Straight Arrow Connector 550"/>
            <p:cNvCxnSpPr/>
            <p:nvPr/>
          </p:nvCxnSpPr>
          <p:spPr>
            <a:xfrm>
              <a:off x="400974" y="5147987"/>
              <a:ext cx="267584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552" name="Straight Connector 551"/>
            <p:cNvCxnSpPr/>
            <p:nvPr/>
          </p:nvCxnSpPr>
          <p:spPr>
            <a:xfrm>
              <a:off x="1220082" y="4390050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53" name="Straight Connector 552"/>
            <p:cNvCxnSpPr/>
            <p:nvPr/>
          </p:nvCxnSpPr>
          <p:spPr>
            <a:xfrm flipH="1" flipV="1">
              <a:off x="1222044" y="4390050"/>
              <a:ext cx="3871" cy="1566931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54" name="Straight Connector 553"/>
            <p:cNvCxnSpPr/>
            <p:nvPr/>
          </p:nvCxnSpPr>
          <p:spPr>
            <a:xfrm>
              <a:off x="1225915" y="5956981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55" name="Straight Connector 554"/>
            <p:cNvCxnSpPr/>
            <p:nvPr/>
          </p:nvCxnSpPr>
          <p:spPr>
            <a:xfrm flipV="1">
              <a:off x="1588741" y="5586698"/>
              <a:ext cx="0" cy="123024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556" name="Freeform 555"/>
            <p:cNvSpPr/>
            <p:nvPr/>
          </p:nvSpPr>
          <p:spPr>
            <a:xfrm>
              <a:off x="2076275" y="4852245"/>
              <a:ext cx="183710" cy="151034"/>
            </a:xfrm>
            <a:custGeom>
              <a:avLst/>
              <a:gdLst>
                <a:gd name="connsiteX0" fmla="*/ 0 w 109537"/>
                <a:gd name="connsiteY0" fmla="*/ 76582 h 105488"/>
                <a:gd name="connsiteX1" fmla="*/ 23812 w 109537"/>
                <a:gd name="connsiteY1" fmla="*/ 382 h 105488"/>
                <a:gd name="connsiteX2" fmla="*/ 71437 w 109537"/>
                <a:gd name="connsiteY2" fmla="*/ 105157 h 105488"/>
                <a:gd name="connsiteX3" fmla="*/ 109537 w 109537"/>
                <a:gd name="connsiteY3" fmla="*/ 33719 h 105488"/>
                <a:gd name="connsiteX0" fmla="*/ 0 w 107204"/>
                <a:gd name="connsiteY0" fmla="*/ 58040 h 106650"/>
                <a:gd name="connsiteX1" fmla="*/ 21479 w 107204"/>
                <a:gd name="connsiteY1" fmla="*/ 1544 h 106650"/>
                <a:gd name="connsiteX2" fmla="*/ 69104 w 107204"/>
                <a:gd name="connsiteY2" fmla="*/ 106319 h 106650"/>
                <a:gd name="connsiteX3" fmla="*/ 107204 w 107204"/>
                <a:gd name="connsiteY3" fmla="*/ 34881 h 106650"/>
                <a:gd name="connsiteX0" fmla="*/ 0 w 106037"/>
                <a:gd name="connsiteY0" fmla="*/ 58040 h 106881"/>
                <a:gd name="connsiteX1" fmla="*/ 21479 w 106037"/>
                <a:gd name="connsiteY1" fmla="*/ 1544 h 106881"/>
                <a:gd name="connsiteX2" fmla="*/ 69104 w 106037"/>
                <a:gd name="connsiteY2" fmla="*/ 106319 h 106881"/>
                <a:gd name="connsiteX3" fmla="*/ 106037 w 106037"/>
                <a:gd name="connsiteY3" fmla="*/ 43091 h 106881"/>
                <a:gd name="connsiteX0" fmla="*/ 0 w 106037"/>
                <a:gd name="connsiteY0" fmla="*/ 58040 h 106881"/>
                <a:gd name="connsiteX1" fmla="*/ 21479 w 106037"/>
                <a:gd name="connsiteY1" fmla="*/ 1544 h 106881"/>
                <a:gd name="connsiteX2" fmla="*/ 72604 w 106037"/>
                <a:gd name="connsiteY2" fmla="*/ 106319 h 106881"/>
                <a:gd name="connsiteX3" fmla="*/ 106037 w 106037"/>
                <a:gd name="connsiteY3" fmla="*/ 43091 h 106881"/>
                <a:gd name="connsiteX0" fmla="*/ 0 w 106037"/>
                <a:gd name="connsiteY0" fmla="*/ 56478 h 105280"/>
                <a:gd name="connsiteX1" fmla="*/ 29646 w 106037"/>
                <a:gd name="connsiteY1" fmla="*/ 1624 h 105280"/>
                <a:gd name="connsiteX2" fmla="*/ 72604 w 106037"/>
                <a:gd name="connsiteY2" fmla="*/ 104757 h 105280"/>
                <a:gd name="connsiteX3" fmla="*/ 106037 w 106037"/>
                <a:gd name="connsiteY3" fmla="*/ 41529 h 105280"/>
                <a:gd name="connsiteX0" fmla="*/ 0 w 106037"/>
                <a:gd name="connsiteY0" fmla="*/ 56478 h 105280"/>
                <a:gd name="connsiteX1" fmla="*/ 29646 w 106037"/>
                <a:gd name="connsiteY1" fmla="*/ 1624 h 105280"/>
                <a:gd name="connsiteX2" fmla="*/ 64437 w 106037"/>
                <a:gd name="connsiteY2" fmla="*/ 104757 h 105280"/>
                <a:gd name="connsiteX3" fmla="*/ 106037 w 106037"/>
                <a:gd name="connsiteY3" fmla="*/ 41529 h 105280"/>
                <a:gd name="connsiteX0" fmla="*/ 0 w 106037"/>
                <a:gd name="connsiteY0" fmla="*/ 56478 h 105393"/>
                <a:gd name="connsiteX1" fmla="*/ 29646 w 106037"/>
                <a:gd name="connsiteY1" fmla="*/ 1624 h 105393"/>
                <a:gd name="connsiteX2" fmla="*/ 64437 w 106037"/>
                <a:gd name="connsiteY2" fmla="*/ 104757 h 105393"/>
                <a:gd name="connsiteX3" fmla="*/ 106037 w 106037"/>
                <a:gd name="connsiteY3" fmla="*/ 44813 h 105393"/>
                <a:gd name="connsiteX0" fmla="*/ 0 w 106037"/>
                <a:gd name="connsiteY0" fmla="*/ 56478 h 105560"/>
                <a:gd name="connsiteX1" fmla="*/ 29646 w 106037"/>
                <a:gd name="connsiteY1" fmla="*/ 1624 h 105560"/>
                <a:gd name="connsiteX2" fmla="*/ 64437 w 106037"/>
                <a:gd name="connsiteY2" fmla="*/ 104757 h 105560"/>
                <a:gd name="connsiteX3" fmla="*/ 106037 w 106037"/>
                <a:gd name="connsiteY3" fmla="*/ 44813 h 105560"/>
                <a:gd name="connsiteX0" fmla="*/ 0 w 106037"/>
                <a:gd name="connsiteY0" fmla="*/ 54855 h 103937"/>
                <a:gd name="connsiteX1" fmla="*/ 29646 w 106037"/>
                <a:gd name="connsiteY1" fmla="*/ 1 h 103937"/>
                <a:gd name="connsiteX2" fmla="*/ 64437 w 106037"/>
                <a:gd name="connsiteY2" fmla="*/ 103134 h 103937"/>
                <a:gd name="connsiteX3" fmla="*/ 106037 w 106037"/>
                <a:gd name="connsiteY3" fmla="*/ 43190 h 103937"/>
                <a:gd name="connsiteX0" fmla="*/ 0 w 106037"/>
                <a:gd name="connsiteY0" fmla="*/ 54855 h 103937"/>
                <a:gd name="connsiteX1" fmla="*/ 29646 w 106037"/>
                <a:gd name="connsiteY1" fmla="*/ 1 h 103937"/>
                <a:gd name="connsiteX2" fmla="*/ 64437 w 106037"/>
                <a:gd name="connsiteY2" fmla="*/ 103134 h 103937"/>
                <a:gd name="connsiteX3" fmla="*/ 106037 w 106037"/>
                <a:gd name="connsiteY3" fmla="*/ 43190 h 103937"/>
                <a:gd name="connsiteX0" fmla="*/ 0 w 106037"/>
                <a:gd name="connsiteY0" fmla="*/ 54855 h 103141"/>
                <a:gd name="connsiteX1" fmla="*/ 29646 w 106037"/>
                <a:gd name="connsiteY1" fmla="*/ 1 h 103141"/>
                <a:gd name="connsiteX2" fmla="*/ 64437 w 106037"/>
                <a:gd name="connsiteY2" fmla="*/ 103134 h 103141"/>
                <a:gd name="connsiteX3" fmla="*/ 106037 w 106037"/>
                <a:gd name="connsiteY3" fmla="*/ 43190 h 103141"/>
                <a:gd name="connsiteX0" fmla="*/ 0 w 106037"/>
                <a:gd name="connsiteY0" fmla="*/ 54855 h 103142"/>
                <a:gd name="connsiteX1" fmla="*/ 29646 w 106037"/>
                <a:gd name="connsiteY1" fmla="*/ 1 h 103142"/>
                <a:gd name="connsiteX2" fmla="*/ 64437 w 106037"/>
                <a:gd name="connsiteY2" fmla="*/ 103134 h 103142"/>
                <a:gd name="connsiteX3" fmla="*/ 106037 w 106037"/>
                <a:gd name="connsiteY3" fmla="*/ 43190 h 103142"/>
                <a:gd name="connsiteX0" fmla="*/ 0 w 106037"/>
                <a:gd name="connsiteY0" fmla="*/ 54855 h 103142"/>
                <a:gd name="connsiteX1" fmla="*/ 29646 w 106037"/>
                <a:gd name="connsiteY1" fmla="*/ 1 h 103142"/>
                <a:gd name="connsiteX2" fmla="*/ 64437 w 106037"/>
                <a:gd name="connsiteY2" fmla="*/ 103134 h 103142"/>
                <a:gd name="connsiteX3" fmla="*/ 106037 w 106037"/>
                <a:gd name="connsiteY3" fmla="*/ 43190 h 103142"/>
                <a:gd name="connsiteX0" fmla="*/ 0 w 106037"/>
                <a:gd name="connsiteY0" fmla="*/ 54855 h 103142"/>
                <a:gd name="connsiteX1" fmla="*/ 29646 w 106037"/>
                <a:gd name="connsiteY1" fmla="*/ 1 h 103142"/>
                <a:gd name="connsiteX2" fmla="*/ 64437 w 106037"/>
                <a:gd name="connsiteY2" fmla="*/ 103134 h 103142"/>
                <a:gd name="connsiteX3" fmla="*/ 106037 w 106037"/>
                <a:gd name="connsiteY3" fmla="*/ 43190 h 103142"/>
                <a:gd name="connsiteX0" fmla="*/ 0 w 106037"/>
                <a:gd name="connsiteY0" fmla="*/ 54855 h 103142"/>
                <a:gd name="connsiteX1" fmla="*/ 29646 w 106037"/>
                <a:gd name="connsiteY1" fmla="*/ 1 h 103142"/>
                <a:gd name="connsiteX2" fmla="*/ 64437 w 106037"/>
                <a:gd name="connsiteY2" fmla="*/ 103134 h 103142"/>
                <a:gd name="connsiteX3" fmla="*/ 106037 w 106037"/>
                <a:gd name="connsiteY3" fmla="*/ 43190 h 103142"/>
                <a:gd name="connsiteX0" fmla="*/ 0 w 106037"/>
                <a:gd name="connsiteY0" fmla="*/ 56012 h 104299"/>
                <a:gd name="connsiteX1" fmla="*/ 29646 w 106037"/>
                <a:gd name="connsiteY1" fmla="*/ 1158 h 104299"/>
                <a:gd name="connsiteX2" fmla="*/ 67937 w 106037"/>
                <a:gd name="connsiteY2" fmla="*/ 104291 h 104299"/>
                <a:gd name="connsiteX3" fmla="*/ 106037 w 106037"/>
                <a:gd name="connsiteY3" fmla="*/ 44347 h 104299"/>
                <a:gd name="connsiteX0" fmla="*/ 0 w 106037"/>
                <a:gd name="connsiteY0" fmla="*/ 54909 h 103196"/>
                <a:gd name="connsiteX1" fmla="*/ 29646 w 106037"/>
                <a:gd name="connsiteY1" fmla="*/ 55 h 103196"/>
                <a:gd name="connsiteX2" fmla="*/ 67937 w 106037"/>
                <a:gd name="connsiteY2" fmla="*/ 103188 h 103196"/>
                <a:gd name="connsiteX3" fmla="*/ 106037 w 106037"/>
                <a:gd name="connsiteY3" fmla="*/ 43244 h 103196"/>
                <a:gd name="connsiteX0" fmla="*/ 0 w 106037"/>
                <a:gd name="connsiteY0" fmla="*/ 54855 h 103142"/>
                <a:gd name="connsiteX1" fmla="*/ 29646 w 106037"/>
                <a:gd name="connsiteY1" fmla="*/ 1 h 103142"/>
                <a:gd name="connsiteX2" fmla="*/ 67937 w 106037"/>
                <a:gd name="connsiteY2" fmla="*/ 103134 h 103142"/>
                <a:gd name="connsiteX3" fmla="*/ 106037 w 106037"/>
                <a:gd name="connsiteY3" fmla="*/ 43190 h 103142"/>
                <a:gd name="connsiteX0" fmla="*/ 0 w 106037"/>
                <a:gd name="connsiteY0" fmla="*/ 54855 h 103143"/>
                <a:gd name="connsiteX1" fmla="*/ 29646 w 106037"/>
                <a:gd name="connsiteY1" fmla="*/ 1 h 103143"/>
                <a:gd name="connsiteX2" fmla="*/ 67937 w 106037"/>
                <a:gd name="connsiteY2" fmla="*/ 103134 h 103143"/>
                <a:gd name="connsiteX3" fmla="*/ 106037 w 106037"/>
                <a:gd name="connsiteY3" fmla="*/ 43190 h 103143"/>
                <a:gd name="connsiteX0" fmla="*/ 0 w 106037"/>
                <a:gd name="connsiteY0" fmla="*/ 56012 h 104300"/>
                <a:gd name="connsiteX1" fmla="*/ 29646 w 106037"/>
                <a:gd name="connsiteY1" fmla="*/ 1158 h 104300"/>
                <a:gd name="connsiteX2" fmla="*/ 71437 w 106037"/>
                <a:gd name="connsiteY2" fmla="*/ 104291 h 104300"/>
                <a:gd name="connsiteX3" fmla="*/ 106037 w 106037"/>
                <a:gd name="connsiteY3" fmla="*/ 44347 h 10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37" h="104300">
                  <a:moveTo>
                    <a:pt x="0" y="56012"/>
                  </a:moveTo>
                  <a:cubicBezTo>
                    <a:pt x="10620" y="28666"/>
                    <a:pt x="17740" y="-6888"/>
                    <a:pt x="29646" y="1158"/>
                  </a:cubicBezTo>
                  <a:cubicBezTo>
                    <a:pt x="41552" y="9204"/>
                    <a:pt x="57538" y="103661"/>
                    <a:pt x="71437" y="104291"/>
                  </a:cubicBezTo>
                  <a:cubicBezTo>
                    <a:pt x="85336" y="104921"/>
                    <a:pt x="96368" y="73521"/>
                    <a:pt x="106037" y="44347"/>
                  </a:cubicBezTo>
                </a:path>
              </a:pathLst>
            </a:custGeom>
            <a:noFill/>
            <a:ln w="15875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cxnSp>
          <p:nvCxnSpPr>
            <p:cNvPr id="557" name="Straight Connector 556"/>
            <p:cNvCxnSpPr>
              <a:stCxn id="517" idx="0"/>
            </p:cNvCxnSpPr>
            <p:nvPr/>
          </p:nvCxnSpPr>
          <p:spPr>
            <a:xfrm flipV="1">
              <a:off x="1580470" y="4637779"/>
              <a:ext cx="123" cy="60483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58" name="Straight Connector 557"/>
            <p:cNvCxnSpPr/>
            <p:nvPr/>
          </p:nvCxnSpPr>
          <p:spPr>
            <a:xfrm flipV="1">
              <a:off x="1580594" y="4939408"/>
              <a:ext cx="317670" cy="785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59" name="Straight Connector 558"/>
            <p:cNvCxnSpPr>
              <a:stCxn id="503" idx="3"/>
              <a:endCxn id="521" idx="1"/>
            </p:cNvCxnSpPr>
            <p:nvPr/>
          </p:nvCxnSpPr>
          <p:spPr>
            <a:xfrm flipV="1">
              <a:off x="1826485" y="4389765"/>
              <a:ext cx="638058" cy="286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60" name="Straight Connector 559"/>
            <p:cNvCxnSpPr/>
            <p:nvPr/>
          </p:nvCxnSpPr>
          <p:spPr>
            <a:xfrm>
              <a:off x="2961197" y="4390050"/>
              <a:ext cx="9657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61" name="Straight Connector 560"/>
            <p:cNvCxnSpPr>
              <a:endCxn id="523" idx="1"/>
            </p:cNvCxnSpPr>
            <p:nvPr/>
          </p:nvCxnSpPr>
          <p:spPr>
            <a:xfrm flipV="1">
              <a:off x="2141383" y="3814723"/>
              <a:ext cx="934698" cy="1439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62" name="Straight Connector 561"/>
            <p:cNvCxnSpPr/>
            <p:nvPr/>
          </p:nvCxnSpPr>
          <p:spPr>
            <a:xfrm flipV="1">
              <a:off x="2141383" y="3251272"/>
              <a:ext cx="4131" cy="1138493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63" name="Straight Connector 562"/>
            <p:cNvCxnSpPr/>
            <p:nvPr/>
          </p:nvCxnSpPr>
          <p:spPr>
            <a:xfrm>
              <a:off x="2141383" y="3251272"/>
              <a:ext cx="1987576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64" name="Straight Connector 563"/>
            <p:cNvCxnSpPr>
              <a:stCxn id="523" idx="3"/>
              <a:endCxn id="550" idx="1"/>
            </p:cNvCxnSpPr>
            <p:nvPr/>
          </p:nvCxnSpPr>
          <p:spPr>
            <a:xfrm flipV="1">
              <a:off x="3572735" y="3814003"/>
              <a:ext cx="556224" cy="72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65" name="Straight Connector 564"/>
            <p:cNvCxnSpPr/>
            <p:nvPr/>
          </p:nvCxnSpPr>
          <p:spPr>
            <a:xfrm>
              <a:off x="3574143" y="4386019"/>
              <a:ext cx="554816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66" name="Straight Connector 565"/>
            <p:cNvCxnSpPr/>
            <p:nvPr/>
          </p:nvCxnSpPr>
          <p:spPr>
            <a:xfrm>
              <a:off x="923276" y="5147987"/>
              <a:ext cx="300704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567" name="TextBox 566"/>
            <p:cNvSpPr txBox="1"/>
            <p:nvPr/>
          </p:nvSpPr>
          <p:spPr>
            <a:xfrm>
              <a:off x="1919930" y="5180320"/>
              <a:ext cx="526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NCO</a:t>
              </a:r>
            </a:p>
          </p:txBody>
        </p:sp>
        <p:cxnSp>
          <p:nvCxnSpPr>
            <p:cNvPr id="568" name="Straight Arrow Connector 567"/>
            <p:cNvCxnSpPr/>
            <p:nvPr/>
          </p:nvCxnSpPr>
          <p:spPr>
            <a:xfrm>
              <a:off x="1833792" y="5953541"/>
              <a:ext cx="638058" cy="286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569" name="TextBox 568"/>
            <p:cNvSpPr txBox="1"/>
            <p:nvPr/>
          </p:nvSpPr>
          <p:spPr>
            <a:xfrm>
              <a:off x="2955059" y="4793825"/>
              <a:ext cx="9989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I-Channel</a:t>
              </a:r>
            </a:p>
          </p:txBody>
        </p:sp>
        <p:sp>
          <p:nvSpPr>
            <p:cNvPr id="570" name="TextBox 569"/>
            <p:cNvSpPr txBox="1"/>
            <p:nvPr/>
          </p:nvSpPr>
          <p:spPr>
            <a:xfrm>
              <a:off x="2651497" y="5796190"/>
              <a:ext cx="19447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Q-Channel same as I</a:t>
              </a:r>
            </a:p>
          </p:txBody>
        </p:sp>
        <p:sp>
          <p:nvSpPr>
            <p:cNvPr id="571" name="TextBox 570"/>
            <p:cNvSpPr txBox="1"/>
            <p:nvPr/>
          </p:nvSpPr>
          <p:spPr>
            <a:xfrm>
              <a:off x="3660085" y="4095525"/>
              <a:ext cx="4058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NB</a:t>
              </a:r>
            </a:p>
          </p:txBody>
        </p:sp>
        <p:sp>
          <p:nvSpPr>
            <p:cNvPr id="572" name="TextBox 571"/>
            <p:cNvSpPr txBox="1"/>
            <p:nvPr/>
          </p:nvSpPr>
          <p:spPr>
            <a:xfrm>
              <a:off x="3660085" y="3523509"/>
              <a:ext cx="4411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WB</a:t>
              </a:r>
            </a:p>
          </p:txBody>
        </p:sp>
        <p:sp>
          <p:nvSpPr>
            <p:cNvPr id="573" name="TextBox 572"/>
            <p:cNvSpPr txBox="1"/>
            <p:nvPr/>
          </p:nvSpPr>
          <p:spPr>
            <a:xfrm>
              <a:off x="3660085" y="2960778"/>
              <a:ext cx="4491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raw</a:t>
              </a:r>
            </a:p>
          </p:txBody>
        </p:sp>
        <p:sp>
          <p:nvSpPr>
            <p:cNvPr id="574" name="TextBox 573"/>
            <p:cNvSpPr txBox="1"/>
            <p:nvPr/>
          </p:nvSpPr>
          <p:spPr>
            <a:xfrm>
              <a:off x="1642801" y="1658595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A</a:t>
              </a:r>
            </a:p>
          </p:txBody>
        </p:sp>
        <p:sp>
          <p:nvSpPr>
            <p:cNvPr id="575" name="TextBox 574"/>
            <p:cNvSpPr txBox="1"/>
            <p:nvPr/>
          </p:nvSpPr>
          <p:spPr>
            <a:xfrm>
              <a:off x="309045" y="1648313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B</a:t>
              </a:r>
            </a:p>
          </p:txBody>
        </p:sp>
        <p:sp>
          <p:nvSpPr>
            <p:cNvPr id="576" name="TextBox 575"/>
            <p:cNvSpPr txBox="1"/>
            <p:nvPr/>
          </p:nvSpPr>
          <p:spPr>
            <a:xfrm>
              <a:off x="850135" y="1122094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C</a:t>
              </a:r>
            </a:p>
          </p:txBody>
        </p:sp>
        <p:sp>
          <p:nvSpPr>
            <p:cNvPr id="577" name="TextBox 576"/>
            <p:cNvSpPr txBox="1"/>
            <p:nvPr/>
          </p:nvSpPr>
          <p:spPr>
            <a:xfrm>
              <a:off x="864651" y="2477127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D</a:t>
              </a:r>
            </a:p>
          </p:txBody>
        </p:sp>
        <p:sp>
          <p:nvSpPr>
            <p:cNvPr id="578" name="TextBox 577"/>
            <p:cNvSpPr txBox="1"/>
            <p:nvPr/>
          </p:nvSpPr>
          <p:spPr>
            <a:xfrm>
              <a:off x="2102212" y="1411310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BPF</a:t>
              </a:r>
            </a:p>
          </p:txBody>
        </p:sp>
        <p:sp>
          <p:nvSpPr>
            <p:cNvPr id="579" name="TextBox 578"/>
            <p:cNvSpPr txBox="1"/>
            <p:nvPr/>
          </p:nvSpPr>
          <p:spPr>
            <a:xfrm>
              <a:off x="2666157" y="141521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 err="1">
                  <a:solidFill>
                    <a:sysClr val="windowText" lastClr="000000"/>
                  </a:solidFill>
                </a:rPr>
                <a:t>Att</a:t>
              </a:r>
              <a:endParaRPr lang="en-US" sz="1200" b="1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2" name="Rectangle 581"/>
            <p:cNvSpPr/>
            <p:nvPr/>
          </p:nvSpPr>
          <p:spPr>
            <a:xfrm>
              <a:off x="4956050" y="4158695"/>
              <a:ext cx="594033" cy="2043250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3175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vert="vert" rtlCol="0" anchor="ctr"/>
            <a:lstStyle/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Coordinate</a:t>
              </a:r>
            </a:p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Transformation</a:t>
              </a:r>
            </a:p>
          </p:txBody>
        </p:sp>
        <p:cxnSp>
          <p:nvCxnSpPr>
            <p:cNvPr id="583" name="Straight Connector 582"/>
            <p:cNvCxnSpPr/>
            <p:nvPr/>
          </p:nvCxnSpPr>
          <p:spPr>
            <a:xfrm>
              <a:off x="4638242" y="4386019"/>
              <a:ext cx="31780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84" name="Straight Connector 583"/>
            <p:cNvCxnSpPr/>
            <p:nvPr/>
          </p:nvCxnSpPr>
          <p:spPr>
            <a:xfrm>
              <a:off x="4625613" y="5953541"/>
              <a:ext cx="31780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85" name="Straight Arrow Connector 584"/>
            <p:cNvCxnSpPr/>
            <p:nvPr/>
          </p:nvCxnSpPr>
          <p:spPr>
            <a:xfrm>
              <a:off x="5550084" y="5147987"/>
              <a:ext cx="511239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586" name="TextBox 585"/>
            <p:cNvSpPr txBox="1"/>
            <p:nvPr/>
          </p:nvSpPr>
          <p:spPr>
            <a:xfrm>
              <a:off x="3063032" y="1086295"/>
              <a:ext cx="29963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A-Electrode Analog Conditioning</a:t>
              </a:r>
            </a:p>
          </p:txBody>
        </p:sp>
        <p:sp>
          <p:nvSpPr>
            <p:cNvPr id="587" name="TextBox 586"/>
            <p:cNvSpPr txBox="1"/>
            <p:nvPr/>
          </p:nvSpPr>
          <p:spPr>
            <a:xfrm>
              <a:off x="2188885" y="2550868"/>
              <a:ext cx="2364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B, C, D Analog same as A</a:t>
              </a:r>
            </a:p>
          </p:txBody>
        </p:sp>
        <p:sp>
          <p:nvSpPr>
            <p:cNvPr id="588" name="TextBox 587"/>
            <p:cNvSpPr txBox="1"/>
            <p:nvPr/>
          </p:nvSpPr>
          <p:spPr>
            <a:xfrm>
              <a:off x="2852810" y="2260374"/>
              <a:ext cx="4491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Ctrl</a:t>
              </a:r>
            </a:p>
          </p:txBody>
        </p:sp>
        <p:sp>
          <p:nvSpPr>
            <p:cNvPr id="589" name="TextBox 588"/>
            <p:cNvSpPr txBox="1"/>
            <p:nvPr/>
          </p:nvSpPr>
          <p:spPr>
            <a:xfrm>
              <a:off x="3979496" y="2268723"/>
              <a:ext cx="3994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</a:rPr>
                <a:t>LO</a:t>
              </a:r>
            </a:p>
          </p:txBody>
        </p:sp>
        <p:sp>
          <p:nvSpPr>
            <p:cNvPr id="590" name="Rectangle 589"/>
            <p:cNvSpPr/>
            <p:nvPr/>
          </p:nvSpPr>
          <p:spPr>
            <a:xfrm>
              <a:off x="456395" y="3606367"/>
              <a:ext cx="672652" cy="473919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17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200" b="1" kern="0" dirty="0">
                  <a:solidFill>
                    <a:sysClr val="windowText" lastClr="000000"/>
                  </a:solidFill>
                  <a:latin typeface="Calibri"/>
                </a:rPr>
                <a:t>CLK &amp; Timing</a:t>
              </a:r>
            </a:p>
          </p:txBody>
        </p:sp>
        <p:sp>
          <p:nvSpPr>
            <p:cNvPr id="591" name="TextBox 590"/>
            <p:cNvSpPr txBox="1"/>
            <p:nvPr/>
          </p:nvSpPr>
          <p:spPr>
            <a:xfrm>
              <a:off x="5708822" y="4759029"/>
              <a:ext cx="7521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</a:rPr>
                <a:t>A Data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833046" y="1086295"/>
            <a:ext cx="8642929" cy="5115650"/>
            <a:chOff x="309045" y="1086295"/>
            <a:chExt cx="8642929" cy="5115650"/>
          </a:xfrm>
        </p:grpSpPr>
        <p:sp>
          <p:nvSpPr>
            <p:cNvPr id="268" name="Content Placeholder 2"/>
            <p:cNvSpPr txBox="1">
              <a:spLocks/>
            </p:cNvSpPr>
            <p:nvPr/>
          </p:nvSpPr>
          <p:spPr bwMode="auto">
            <a:xfrm>
              <a:off x="6031390" y="3928265"/>
              <a:ext cx="2920584" cy="211227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0099"/>
                </a:buClr>
                <a:buSzPct val="125000"/>
                <a:buChar char="•"/>
                <a:defRPr kumimoji="1" sz="2000" b="1">
                  <a:solidFill>
                    <a:srgbClr val="003399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b="1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Ø"/>
                <a:defRPr kumimoji="1" b="1">
                  <a:solidFill>
                    <a:srgbClr val="006600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16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6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6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6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6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r>
                <a:rPr lang="en-US" sz="1800" dirty="0"/>
                <a:t>Choices:</a:t>
              </a:r>
            </a:p>
            <a:p>
              <a:pPr lvl="1"/>
              <a:r>
                <a:rPr lang="en-US" sz="1600" dirty="0">
                  <a:solidFill>
                    <a:srgbClr val="000000"/>
                  </a:solidFill>
                </a:rPr>
                <a:t>Analog </a:t>
              </a:r>
              <a:r>
                <a:rPr lang="en-US" sz="1600" dirty="0" err="1">
                  <a:solidFill>
                    <a:srgbClr val="000000"/>
                  </a:solidFill>
                </a:rPr>
                <a:t>downconverter</a:t>
              </a:r>
              <a:r>
                <a:rPr lang="en-US" sz="1600" dirty="0">
                  <a:solidFill>
                    <a:srgbClr val="000000"/>
                  </a:solidFill>
                </a:rPr>
                <a:t>?!</a:t>
              </a:r>
            </a:p>
            <a:p>
              <a:pPr lvl="1"/>
              <a:r>
                <a:rPr lang="en-US" sz="1600" dirty="0">
                  <a:solidFill>
                    <a:srgbClr val="000000"/>
                  </a:solidFill>
                </a:rPr>
                <a:t>RF locked (sync) CLK &amp; LO signals?!</a:t>
              </a:r>
            </a:p>
            <a:p>
              <a:pPr lvl="2"/>
              <a:r>
                <a:rPr lang="en-US" sz="1400" dirty="0"/>
                <a:t>No I-Q required</a:t>
              </a:r>
            </a:p>
          </p:txBody>
        </p:sp>
        <p:grpSp>
          <p:nvGrpSpPr>
            <p:cNvPr id="271" name="Group 270"/>
            <p:cNvGrpSpPr/>
            <p:nvPr/>
          </p:nvGrpSpPr>
          <p:grpSpPr>
            <a:xfrm>
              <a:off x="309045" y="1086295"/>
              <a:ext cx="6644065" cy="5115650"/>
              <a:chOff x="309045" y="1086295"/>
              <a:chExt cx="6644065" cy="5115650"/>
            </a:xfrm>
          </p:grpSpPr>
          <p:sp>
            <p:nvSpPr>
              <p:cNvPr id="272" name="Oval 271"/>
              <p:cNvSpPr/>
              <p:nvPr/>
            </p:nvSpPr>
            <p:spPr>
              <a:xfrm>
                <a:off x="563984" y="1403238"/>
                <a:ext cx="1078817" cy="1078817"/>
              </a:xfrm>
              <a:prstGeom prst="ellipse">
                <a:avLst/>
              </a:prstGeom>
              <a:noFill/>
              <a:ln w="317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273" name="Straight Connector 272"/>
              <p:cNvCxnSpPr/>
              <p:nvPr/>
            </p:nvCxnSpPr>
            <p:spPr>
              <a:xfrm>
                <a:off x="987321" y="1514804"/>
                <a:ext cx="211808" cy="0"/>
              </a:xfrm>
              <a:prstGeom prst="line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274" name="Straight Connector 273"/>
              <p:cNvCxnSpPr/>
              <p:nvPr/>
            </p:nvCxnSpPr>
            <p:spPr>
              <a:xfrm flipV="1">
                <a:off x="651848" y="1827670"/>
                <a:ext cx="0" cy="224349"/>
              </a:xfrm>
              <a:prstGeom prst="line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275" name="Straight Connector 274"/>
              <p:cNvCxnSpPr/>
              <p:nvPr/>
            </p:nvCxnSpPr>
            <p:spPr>
              <a:xfrm flipV="1">
                <a:off x="1105074" y="1243646"/>
                <a:ext cx="0" cy="259923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276" name="Straight Connector 275"/>
              <p:cNvCxnSpPr/>
              <p:nvPr/>
            </p:nvCxnSpPr>
            <p:spPr>
              <a:xfrm>
                <a:off x="399496" y="1939845"/>
                <a:ext cx="252352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277" name="Straight Connector 276"/>
              <p:cNvCxnSpPr/>
              <p:nvPr/>
            </p:nvCxnSpPr>
            <p:spPr>
              <a:xfrm>
                <a:off x="399496" y="2852032"/>
                <a:ext cx="1243305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278" name="Straight Connector 277"/>
              <p:cNvCxnSpPr>
                <a:stCxn id="272" idx="2"/>
                <a:endCxn id="272" idx="6"/>
              </p:cNvCxnSpPr>
              <p:nvPr/>
            </p:nvCxnSpPr>
            <p:spPr>
              <a:xfrm>
                <a:off x="563984" y="1942646"/>
                <a:ext cx="107881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79" name="Straight Connector 278"/>
              <p:cNvCxnSpPr>
                <a:stCxn id="272" idx="4"/>
                <a:endCxn id="272" idx="0"/>
              </p:cNvCxnSpPr>
              <p:nvPr/>
            </p:nvCxnSpPr>
            <p:spPr>
              <a:xfrm flipV="1">
                <a:off x="1103393" y="1403238"/>
                <a:ext cx="0" cy="1078817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80" name="Straight Connector 279"/>
              <p:cNvCxnSpPr/>
              <p:nvPr/>
            </p:nvCxnSpPr>
            <p:spPr>
              <a:xfrm flipV="1">
                <a:off x="1550862" y="1830472"/>
                <a:ext cx="0" cy="224349"/>
              </a:xfrm>
              <a:prstGeom prst="line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281" name="Straight Connector 280"/>
              <p:cNvCxnSpPr/>
              <p:nvPr/>
            </p:nvCxnSpPr>
            <p:spPr>
              <a:xfrm>
                <a:off x="997488" y="2377575"/>
                <a:ext cx="211808" cy="0"/>
              </a:xfrm>
              <a:prstGeom prst="line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282" name="Straight Connector 281"/>
              <p:cNvCxnSpPr/>
              <p:nvPr/>
            </p:nvCxnSpPr>
            <p:spPr>
              <a:xfrm flipV="1">
                <a:off x="1105074" y="2377575"/>
                <a:ext cx="0" cy="259923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283" name="Straight Connector 282"/>
              <p:cNvCxnSpPr/>
              <p:nvPr/>
            </p:nvCxnSpPr>
            <p:spPr>
              <a:xfrm flipV="1">
                <a:off x="399496" y="1939845"/>
                <a:ext cx="0" cy="912188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284" name="Rectangle 283"/>
              <p:cNvSpPr/>
              <p:nvPr/>
            </p:nvSpPr>
            <p:spPr>
              <a:xfrm>
                <a:off x="2063233" y="1703012"/>
                <a:ext cx="496654" cy="479474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17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285" name="Straight Connector 284"/>
              <p:cNvCxnSpPr/>
              <p:nvPr/>
            </p:nvCxnSpPr>
            <p:spPr>
              <a:xfrm>
                <a:off x="2119790" y="2137809"/>
                <a:ext cx="60414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86" name="Straight Connector 285"/>
              <p:cNvCxnSpPr/>
              <p:nvPr/>
            </p:nvCxnSpPr>
            <p:spPr>
              <a:xfrm flipV="1">
                <a:off x="2180204" y="1775324"/>
                <a:ext cx="60414" cy="362484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87" name="Straight Connector 286"/>
              <p:cNvCxnSpPr/>
              <p:nvPr/>
            </p:nvCxnSpPr>
            <p:spPr>
              <a:xfrm>
                <a:off x="2240618" y="1775324"/>
                <a:ext cx="151035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88" name="Straight Connector 287"/>
              <p:cNvCxnSpPr/>
              <p:nvPr/>
            </p:nvCxnSpPr>
            <p:spPr>
              <a:xfrm>
                <a:off x="2391653" y="1775324"/>
                <a:ext cx="60414" cy="359606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89" name="Straight Connector 288"/>
              <p:cNvCxnSpPr/>
              <p:nvPr/>
            </p:nvCxnSpPr>
            <p:spPr>
              <a:xfrm>
                <a:off x="2452067" y="2134930"/>
                <a:ext cx="60414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sp>
            <p:nvSpPr>
              <p:cNvPr id="290" name="Rectangle 289"/>
              <p:cNvSpPr/>
              <p:nvPr/>
            </p:nvSpPr>
            <p:spPr>
              <a:xfrm>
                <a:off x="3144171" y="1714575"/>
                <a:ext cx="496654" cy="479474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17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291" name="Straight Connector 290"/>
              <p:cNvCxnSpPr/>
              <p:nvPr/>
            </p:nvCxnSpPr>
            <p:spPr>
              <a:xfrm>
                <a:off x="3280258" y="1784068"/>
                <a:ext cx="0" cy="359606"/>
              </a:xfrm>
              <a:prstGeom prst="line">
                <a:avLst/>
              </a:prstGeom>
              <a:noFill/>
              <a:ln w="22225" cap="flat" cmpd="sng" algn="ctr">
                <a:solidFill>
                  <a:srgbClr val="385D8A"/>
                </a:solidFill>
                <a:prstDash val="solid"/>
              </a:ln>
              <a:effectLst/>
            </p:spPr>
          </p:cxnSp>
          <p:cxnSp>
            <p:nvCxnSpPr>
              <p:cNvPr id="292" name="Straight Connector 291"/>
              <p:cNvCxnSpPr/>
              <p:nvPr/>
            </p:nvCxnSpPr>
            <p:spPr>
              <a:xfrm>
                <a:off x="3280258" y="1784068"/>
                <a:ext cx="241656" cy="167424"/>
              </a:xfrm>
              <a:prstGeom prst="line">
                <a:avLst/>
              </a:prstGeom>
              <a:noFill/>
              <a:ln w="22225" cap="flat" cmpd="sng" algn="ctr">
                <a:solidFill>
                  <a:srgbClr val="385D8A"/>
                </a:solidFill>
                <a:prstDash val="solid"/>
              </a:ln>
              <a:effectLst/>
            </p:spPr>
          </p:cxnSp>
          <p:cxnSp>
            <p:nvCxnSpPr>
              <p:cNvPr id="293" name="Straight Connector 292"/>
              <p:cNvCxnSpPr/>
              <p:nvPr/>
            </p:nvCxnSpPr>
            <p:spPr>
              <a:xfrm flipV="1">
                <a:off x="3280258" y="1954294"/>
                <a:ext cx="241656" cy="189380"/>
              </a:xfrm>
              <a:prstGeom prst="line">
                <a:avLst/>
              </a:prstGeom>
              <a:noFill/>
              <a:ln w="22225" cap="flat" cmpd="sng" algn="ctr">
                <a:solidFill>
                  <a:srgbClr val="385D8A"/>
                </a:solidFill>
                <a:prstDash val="solid"/>
              </a:ln>
              <a:effectLst/>
            </p:spPr>
          </p:cxnSp>
          <p:cxnSp>
            <p:nvCxnSpPr>
              <p:cNvPr id="294" name="Straight Connector 293"/>
              <p:cNvCxnSpPr>
                <a:stCxn id="290" idx="1"/>
              </p:cNvCxnSpPr>
              <p:nvPr/>
            </p:nvCxnSpPr>
            <p:spPr>
              <a:xfrm>
                <a:off x="3144171" y="1954312"/>
                <a:ext cx="127499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95" name="Straight Connector 294"/>
              <p:cNvCxnSpPr>
                <a:endCxn id="290" idx="3"/>
              </p:cNvCxnSpPr>
              <p:nvPr/>
            </p:nvCxnSpPr>
            <p:spPr>
              <a:xfrm>
                <a:off x="3521915" y="1954312"/>
                <a:ext cx="118911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sp>
            <p:nvSpPr>
              <p:cNvPr id="296" name="Rectangle 295"/>
              <p:cNvSpPr/>
              <p:nvPr/>
            </p:nvSpPr>
            <p:spPr>
              <a:xfrm>
                <a:off x="2656465" y="1705707"/>
                <a:ext cx="392691" cy="479474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17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297" name="Straight Connector 296"/>
              <p:cNvCxnSpPr/>
              <p:nvPr/>
            </p:nvCxnSpPr>
            <p:spPr>
              <a:xfrm flipH="1">
                <a:off x="2808678" y="2023310"/>
                <a:ext cx="65443" cy="34309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298" name="Straight Connector 297"/>
              <p:cNvCxnSpPr/>
              <p:nvPr/>
            </p:nvCxnSpPr>
            <p:spPr>
              <a:xfrm flipH="1" flipV="1">
                <a:off x="2808678" y="1996884"/>
                <a:ext cx="65443" cy="27065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23" name="Straight Connector 322"/>
              <p:cNvCxnSpPr/>
              <p:nvPr/>
            </p:nvCxnSpPr>
            <p:spPr>
              <a:xfrm flipH="1">
                <a:off x="2814716" y="1969335"/>
                <a:ext cx="61698" cy="2691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24" name="Straight Connector 323"/>
              <p:cNvCxnSpPr/>
              <p:nvPr/>
            </p:nvCxnSpPr>
            <p:spPr>
              <a:xfrm flipH="1" flipV="1">
                <a:off x="2810970" y="1942270"/>
                <a:ext cx="65443" cy="27065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25" name="Straight Connector 324"/>
              <p:cNvCxnSpPr/>
              <p:nvPr/>
            </p:nvCxnSpPr>
            <p:spPr>
              <a:xfrm flipH="1">
                <a:off x="2812424" y="1908455"/>
                <a:ext cx="65443" cy="34309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26" name="Straight Connector 325"/>
              <p:cNvCxnSpPr/>
              <p:nvPr/>
            </p:nvCxnSpPr>
            <p:spPr>
              <a:xfrm flipH="1" flipV="1">
                <a:off x="2812424" y="1881390"/>
                <a:ext cx="65443" cy="27065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27" name="Straight Connector 326"/>
              <p:cNvCxnSpPr/>
              <p:nvPr/>
            </p:nvCxnSpPr>
            <p:spPr>
              <a:xfrm flipH="1">
                <a:off x="2814716" y="1854480"/>
                <a:ext cx="59406" cy="2691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28" name="Straight Connector 327"/>
              <p:cNvCxnSpPr/>
              <p:nvPr/>
            </p:nvCxnSpPr>
            <p:spPr>
              <a:xfrm flipH="1" flipV="1">
                <a:off x="2814716" y="1827415"/>
                <a:ext cx="65443" cy="27065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29" name="Straight Connector 328"/>
              <p:cNvCxnSpPr/>
              <p:nvPr/>
            </p:nvCxnSpPr>
            <p:spPr>
              <a:xfrm flipV="1">
                <a:off x="2814716" y="1708509"/>
                <a:ext cx="0" cy="118907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43" name="Straight Connector 342"/>
              <p:cNvCxnSpPr/>
              <p:nvPr/>
            </p:nvCxnSpPr>
            <p:spPr>
              <a:xfrm flipV="1">
                <a:off x="2808678" y="2057619"/>
                <a:ext cx="0" cy="124867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44" name="Straight Connector 343"/>
              <p:cNvCxnSpPr/>
              <p:nvPr/>
            </p:nvCxnSpPr>
            <p:spPr>
              <a:xfrm flipV="1">
                <a:off x="2716415" y="1827415"/>
                <a:ext cx="241656" cy="230203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45" name="Straight Connector 344"/>
              <p:cNvCxnSpPr/>
              <p:nvPr/>
            </p:nvCxnSpPr>
            <p:spPr>
              <a:xfrm>
                <a:off x="2927865" y="1803191"/>
                <a:ext cx="60414" cy="56074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46" name="Straight Arrow Connector 345"/>
              <p:cNvCxnSpPr/>
              <p:nvPr/>
            </p:nvCxnSpPr>
            <p:spPr>
              <a:xfrm>
                <a:off x="1550862" y="1942646"/>
                <a:ext cx="511239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347" name="Straight Connector 346"/>
              <p:cNvCxnSpPr/>
              <p:nvPr/>
            </p:nvCxnSpPr>
            <p:spPr>
              <a:xfrm>
                <a:off x="2559888" y="1940394"/>
                <a:ext cx="9657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348" name="Straight Connector 347"/>
              <p:cNvCxnSpPr/>
              <p:nvPr/>
            </p:nvCxnSpPr>
            <p:spPr>
              <a:xfrm>
                <a:off x="3043548" y="1955803"/>
                <a:ext cx="9657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349" name="Straight Arrow Connector 348"/>
              <p:cNvCxnSpPr/>
              <p:nvPr/>
            </p:nvCxnSpPr>
            <p:spPr>
              <a:xfrm>
                <a:off x="3650280" y="1954800"/>
                <a:ext cx="511239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350" name="Straight Connector 349"/>
              <p:cNvCxnSpPr/>
              <p:nvPr/>
            </p:nvCxnSpPr>
            <p:spPr>
              <a:xfrm>
                <a:off x="1101844" y="2637498"/>
                <a:ext cx="54095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351" name="Straight Connector 350"/>
              <p:cNvCxnSpPr/>
              <p:nvPr/>
            </p:nvCxnSpPr>
            <p:spPr>
              <a:xfrm>
                <a:off x="1105074" y="1243646"/>
                <a:ext cx="54095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352" name="Straight Arrow Connector 351"/>
              <p:cNvCxnSpPr/>
              <p:nvPr/>
            </p:nvCxnSpPr>
            <p:spPr>
              <a:xfrm>
                <a:off x="1642801" y="1243646"/>
                <a:ext cx="511239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ysDash"/>
                <a:tailEnd type="arrow"/>
              </a:ln>
              <a:effectLst/>
            </p:spPr>
          </p:cxnSp>
          <p:cxnSp>
            <p:nvCxnSpPr>
              <p:cNvPr id="375" name="Straight Arrow Connector 374"/>
              <p:cNvCxnSpPr/>
              <p:nvPr/>
            </p:nvCxnSpPr>
            <p:spPr>
              <a:xfrm>
                <a:off x="1637670" y="2637498"/>
                <a:ext cx="511239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ysDash"/>
                <a:tailEnd type="arrow"/>
              </a:ln>
              <a:effectLst/>
            </p:spPr>
          </p:cxnSp>
          <p:cxnSp>
            <p:nvCxnSpPr>
              <p:cNvPr id="376" name="Straight Arrow Connector 375"/>
              <p:cNvCxnSpPr/>
              <p:nvPr/>
            </p:nvCxnSpPr>
            <p:spPr>
              <a:xfrm>
                <a:off x="1638757" y="2852032"/>
                <a:ext cx="511239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ysDash"/>
                <a:tailEnd type="arrow"/>
              </a:ln>
              <a:effectLst/>
            </p:spPr>
          </p:cxnSp>
          <p:cxnSp>
            <p:nvCxnSpPr>
              <p:cNvPr id="377" name="Straight Arrow Connector 376"/>
              <p:cNvCxnSpPr/>
              <p:nvPr/>
            </p:nvCxnSpPr>
            <p:spPr>
              <a:xfrm flipV="1">
                <a:off x="2870474" y="2190547"/>
                <a:ext cx="3647" cy="312395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sp>
            <p:nvSpPr>
              <p:cNvPr id="378" name="TextBox 377"/>
              <p:cNvSpPr txBox="1"/>
              <p:nvPr/>
            </p:nvSpPr>
            <p:spPr>
              <a:xfrm>
                <a:off x="1642801" y="1658595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A</a:t>
                </a:r>
              </a:p>
            </p:txBody>
          </p:sp>
          <p:sp>
            <p:nvSpPr>
              <p:cNvPr id="379" name="TextBox 378"/>
              <p:cNvSpPr txBox="1"/>
              <p:nvPr/>
            </p:nvSpPr>
            <p:spPr>
              <a:xfrm>
                <a:off x="309045" y="1648313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B</a:t>
                </a:r>
              </a:p>
            </p:txBody>
          </p:sp>
          <p:sp>
            <p:nvSpPr>
              <p:cNvPr id="380" name="TextBox 379"/>
              <p:cNvSpPr txBox="1"/>
              <p:nvPr/>
            </p:nvSpPr>
            <p:spPr>
              <a:xfrm>
                <a:off x="850135" y="1122094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C</a:t>
                </a:r>
              </a:p>
            </p:txBody>
          </p:sp>
          <p:sp>
            <p:nvSpPr>
              <p:cNvPr id="384" name="TextBox 383"/>
              <p:cNvSpPr txBox="1"/>
              <p:nvPr/>
            </p:nvSpPr>
            <p:spPr>
              <a:xfrm>
                <a:off x="864651" y="2477127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D</a:t>
                </a:r>
              </a:p>
            </p:txBody>
          </p:sp>
          <p:sp>
            <p:nvSpPr>
              <p:cNvPr id="385" name="TextBox 384"/>
              <p:cNvSpPr txBox="1"/>
              <p:nvPr/>
            </p:nvSpPr>
            <p:spPr>
              <a:xfrm>
                <a:off x="2102212" y="1411310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</a:rPr>
                  <a:t>BPF</a:t>
                </a:r>
              </a:p>
            </p:txBody>
          </p:sp>
          <p:sp>
            <p:nvSpPr>
              <p:cNvPr id="386" name="TextBox 385"/>
              <p:cNvSpPr txBox="1"/>
              <p:nvPr/>
            </p:nvSpPr>
            <p:spPr>
              <a:xfrm>
                <a:off x="2666157" y="1415213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 kern="0" dirty="0" err="1">
                    <a:solidFill>
                      <a:sysClr val="windowText" lastClr="000000"/>
                    </a:solidFill>
                  </a:rPr>
                  <a:t>Att</a:t>
                </a:r>
                <a:endParaRPr lang="en-US" sz="1200" b="1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87" name="TextBox 386"/>
              <p:cNvSpPr txBox="1"/>
              <p:nvPr/>
            </p:nvSpPr>
            <p:spPr>
              <a:xfrm>
                <a:off x="3063032" y="1086295"/>
                <a:ext cx="29963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A-Electrode Analog Conditioning</a:t>
                </a:r>
              </a:p>
            </p:txBody>
          </p:sp>
          <p:sp>
            <p:nvSpPr>
              <p:cNvPr id="394" name="TextBox 393"/>
              <p:cNvSpPr txBox="1"/>
              <p:nvPr/>
            </p:nvSpPr>
            <p:spPr>
              <a:xfrm>
                <a:off x="2188885" y="2550868"/>
                <a:ext cx="23647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B, C, D Analog same as A</a:t>
                </a:r>
              </a:p>
            </p:txBody>
          </p:sp>
          <p:sp>
            <p:nvSpPr>
              <p:cNvPr id="431" name="TextBox 430"/>
              <p:cNvSpPr txBox="1"/>
              <p:nvPr/>
            </p:nvSpPr>
            <p:spPr>
              <a:xfrm>
                <a:off x="2852810" y="2260374"/>
                <a:ext cx="4491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</a:rPr>
                  <a:t>Ctrl</a:t>
                </a:r>
              </a:p>
            </p:txBody>
          </p:sp>
          <p:sp>
            <p:nvSpPr>
              <p:cNvPr id="432" name="TextBox 431"/>
              <p:cNvSpPr txBox="1"/>
              <p:nvPr/>
            </p:nvSpPr>
            <p:spPr>
              <a:xfrm>
                <a:off x="4226355" y="2161635"/>
                <a:ext cx="25442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rgbClr val="FF0000"/>
                    </a:solidFill>
                  </a:rPr>
                  <a:t>with analog </a:t>
                </a:r>
                <a:r>
                  <a:rPr lang="en-US" sz="1400" b="1" kern="0" dirty="0" err="1">
                    <a:solidFill>
                      <a:srgbClr val="FF0000"/>
                    </a:solidFill>
                  </a:rPr>
                  <a:t>downconverter</a:t>
                </a:r>
                <a:endParaRPr lang="en-US" sz="1400" b="1" kern="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40" name="Oval 439"/>
              <p:cNvSpPr/>
              <p:nvPr/>
            </p:nvSpPr>
            <p:spPr bwMode="auto">
              <a:xfrm>
                <a:off x="3611875" y="1316725"/>
                <a:ext cx="3341235" cy="1420985"/>
              </a:xfrm>
              <a:prstGeom prst="ellipse">
                <a:avLst/>
              </a:prstGeom>
              <a:noFill/>
              <a:ln w="317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592" name="Oval 591"/>
              <p:cNvSpPr/>
              <p:nvPr/>
            </p:nvSpPr>
            <p:spPr>
              <a:xfrm>
                <a:off x="563984" y="1403238"/>
                <a:ext cx="1078817" cy="1078817"/>
              </a:xfrm>
              <a:prstGeom prst="ellipse">
                <a:avLst/>
              </a:prstGeom>
              <a:noFill/>
              <a:ln w="317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593" name="Straight Connector 592"/>
              <p:cNvCxnSpPr/>
              <p:nvPr/>
            </p:nvCxnSpPr>
            <p:spPr>
              <a:xfrm>
                <a:off x="987321" y="1514804"/>
                <a:ext cx="211808" cy="0"/>
              </a:xfrm>
              <a:prstGeom prst="line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594" name="Straight Connector 593"/>
              <p:cNvCxnSpPr/>
              <p:nvPr/>
            </p:nvCxnSpPr>
            <p:spPr>
              <a:xfrm flipV="1">
                <a:off x="651848" y="1827670"/>
                <a:ext cx="0" cy="224349"/>
              </a:xfrm>
              <a:prstGeom prst="line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595" name="Straight Connector 594"/>
              <p:cNvCxnSpPr/>
              <p:nvPr/>
            </p:nvCxnSpPr>
            <p:spPr>
              <a:xfrm flipV="1">
                <a:off x="1105074" y="1243646"/>
                <a:ext cx="0" cy="259923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596" name="Straight Connector 595"/>
              <p:cNvCxnSpPr/>
              <p:nvPr/>
            </p:nvCxnSpPr>
            <p:spPr>
              <a:xfrm>
                <a:off x="399496" y="1939845"/>
                <a:ext cx="252352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597" name="Straight Connector 596"/>
              <p:cNvCxnSpPr/>
              <p:nvPr/>
            </p:nvCxnSpPr>
            <p:spPr>
              <a:xfrm>
                <a:off x="399496" y="2852032"/>
                <a:ext cx="1243305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598" name="Straight Connector 597"/>
              <p:cNvCxnSpPr>
                <a:stCxn id="592" idx="2"/>
                <a:endCxn id="592" idx="6"/>
              </p:cNvCxnSpPr>
              <p:nvPr/>
            </p:nvCxnSpPr>
            <p:spPr>
              <a:xfrm>
                <a:off x="563984" y="1942646"/>
                <a:ext cx="107881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599" name="Straight Connector 598"/>
              <p:cNvCxnSpPr>
                <a:stCxn id="592" idx="4"/>
                <a:endCxn id="592" idx="0"/>
              </p:cNvCxnSpPr>
              <p:nvPr/>
            </p:nvCxnSpPr>
            <p:spPr>
              <a:xfrm flipV="1">
                <a:off x="1103393" y="1403238"/>
                <a:ext cx="0" cy="1078817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00" name="Straight Connector 599"/>
              <p:cNvCxnSpPr/>
              <p:nvPr/>
            </p:nvCxnSpPr>
            <p:spPr>
              <a:xfrm flipV="1">
                <a:off x="1550862" y="1830472"/>
                <a:ext cx="0" cy="224349"/>
              </a:xfrm>
              <a:prstGeom prst="line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01" name="Straight Connector 600"/>
              <p:cNvCxnSpPr/>
              <p:nvPr/>
            </p:nvCxnSpPr>
            <p:spPr>
              <a:xfrm>
                <a:off x="997488" y="2377575"/>
                <a:ext cx="211808" cy="0"/>
              </a:xfrm>
              <a:prstGeom prst="line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02" name="Straight Connector 601"/>
              <p:cNvCxnSpPr/>
              <p:nvPr/>
            </p:nvCxnSpPr>
            <p:spPr>
              <a:xfrm flipV="1">
                <a:off x="1105074" y="2377575"/>
                <a:ext cx="0" cy="259923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03" name="Straight Connector 602"/>
              <p:cNvCxnSpPr/>
              <p:nvPr/>
            </p:nvCxnSpPr>
            <p:spPr>
              <a:xfrm flipV="1">
                <a:off x="399496" y="1939845"/>
                <a:ext cx="0" cy="912188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604" name="Rectangle 603"/>
              <p:cNvSpPr/>
              <p:nvPr/>
            </p:nvSpPr>
            <p:spPr>
              <a:xfrm>
                <a:off x="2063233" y="1703012"/>
                <a:ext cx="496654" cy="479474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17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605" name="Straight Connector 604"/>
              <p:cNvCxnSpPr/>
              <p:nvPr/>
            </p:nvCxnSpPr>
            <p:spPr>
              <a:xfrm>
                <a:off x="2119790" y="2137809"/>
                <a:ext cx="60414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06" name="Straight Connector 605"/>
              <p:cNvCxnSpPr/>
              <p:nvPr/>
            </p:nvCxnSpPr>
            <p:spPr>
              <a:xfrm flipV="1">
                <a:off x="2180204" y="1775324"/>
                <a:ext cx="60414" cy="362484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07" name="Straight Connector 606"/>
              <p:cNvCxnSpPr/>
              <p:nvPr/>
            </p:nvCxnSpPr>
            <p:spPr>
              <a:xfrm>
                <a:off x="2240618" y="1775324"/>
                <a:ext cx="151035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08" name="Straight Connector 607"/>
              <p:cNvCxnSpPr/>
              <p:nvPr/>
            </p:nvCxnSpPr>
            <p:spPr>
              <a:xfrm>
                <a:off x="2391653" y="1775324"/>
                <a:ext cx="60414" cy="359606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09" name="Straight Connector 608"/>
              <p:cNvCxnSpPr/>
              <p:nvPr/>
            </p:nvCxnSpPr>
            <p:spPr>
              <a:xfrm>
                <a:off x="2452067" y="2134930"/>
                <a:ext cx="60414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sp>
            <p:nvSpPr>
              <p:cNvPr id="610" name="Rectangle 609"/>
              <p:cNvSpPr/>
              <p:nvPr/>
            </p:nvSpPr>
            <p:spPr>
              <a:xfrm>
                <a:off x="3144171" y="1714575"/>
                <a:ext cx="496654" cy="479474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17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611" name="Straight Connector 610"/>
              <p:cNvCxnSpPr/>
              <p:nvPr/>
            </p:nvCxnSpPr>
            <p:spPr>
              <a:xfrm>
                <a:off x="3280258" y="1784068"/>
                <a:ext cx="0" cy="359606"/>
              </a:xfrm>
              <a:prstGeom prst="line">
                <a:avLst/>
              </a:prstGeom>
              <a:noFill/>
              <a:ln w="22225" cap="flat" cmpd="sng" algn="ctr">
                <a:solidFill>
                  <a:srgbClr val="385D8A"/>
                </a:solidFill>
                <a:prstDash val="solid"/>
              </a:ln>
              <a:effectLst/>
            </p:spPr>
          </p:cxnSp>
          <p:cxnSp>
            <p:nvCxnSpPr>
              <p:cNvPr id="612" name="Straight Connector 611"/>
              <p:cNvCxnSpPr/>
              <p:nvPr/>
            </p:nvCxnSpPr>
            <p:spPr>
              <a:xfrm>
                <a:off x="3280258" y="1784068"/>
                <a:ext cx="241656" cy="167424"/>
              </a:xfrm>
              <a:prstGeom prst="line">
                <a:avLst/>
              </a:prstGeom>
              <a:noFill/>
              <a:ln w="22225" cap="flat" cmpd="sng" algn="ctr">
                <a:solidFill>
                  <a:srgbClr val="385D8A"/>
                </a:solidFill>
                <a:prstDash val="solid"/>
              </a:ln>
              <a:effectLst/>
            </p:spPr>
          </p:cxnSp>
          <p:cxnSp>
            <p:nvCxnSpPr>
              <p:cNvPr id="613" name="Straight Connector 612"/>
              <p:cNvCxnSpPr/>
              <p:nvPr/>
            </p:nvCxnSpPr>
            <p:spPr>
              <a:xfrm flipV="1">
                <a:off x="3280258" y="1954294"/>
                <a:ext cx="241656" cy="189380"/>
              </a:xfrm>
              <a:prstGeom prst="line">
                <a:avLst/>
              </a:prstGeom>
              <a:noFill/>
              <a:ln w="22225" cap="flat" cmpd="sng" algn="ctr">
                <a:solidFill>
                  <a:srgbClr val="385D8A"/>
                </a:solidFill>
                <a:prstDash val="solid"/>
              </a:ln>
              <a:effectLst/>
            </p:spPr>
          </p:cxnSp>
          <p:cxnSp>
            <p:nvCxnSpPr>
              <p:cNvPr id="614" name="Straight Connector 613"/>
              <p:cNvCxnSpPr>
                <a:stCxn id="610" idx="1"/>
              </p:cNvCxnSpPr>
              <p:nvPr/>
            </p:nvCxnSpPr>
            <p:spPr>
              <a:xfrm>
                <a:off x="3144171" y="1954312"/>
                <a:ext cx="127499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15" name="Straight Connector 614"/>
              <p:cNvCxnSpPr>
                <a:endCxn id="610" idx="3"/>
              </p:cNvCxnSpPr>
              <p:nvPr/>
            </p:nvCxnSpPr>
            <p:spPr>
              <a:xfrm>
                <a:off x="3521915" y="1954312"/>
                <a:ext cx="118911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sp>
            <p:nvSpPr>
              <p:cNvPr id="616" name="Rectangle 615"/>
              <p:cNvSpPr/>
              <p:nvPr/>
            </p:nvSpPr>
            <p:spPr>
              <a:xfrm>
                <a:off x="3736860" y="1709079"/>
                <a:ext cx="496654" cy="479474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17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617" name="Oval 616"/>
              <p:cNvSpPr/>
              <p:nvPr/>
            </p:nvSpPr>
            <p:spPr>
              <a:xfrm>
                <a:off x="3849255" y="1808862"/>
                <a:ext cx="271863" cy="279906"/>
              </a:xfrm>
              <a:prstGeom prst="ellipse">
                <a:avLst/>
              </a:prstGeom>
              <a:noFill/>
              <a:ln w="22225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618" name="Straight Connector 617"/>
              <p:cNvCxnSpPr>
                <a:stCxn id="617" idx="1"/>
                <a:endCxn id="617" idx="5"/>
              </p:cNvCxnSpPr>
              <p:nvPr/>
            </p:nvCxnSpPr>
            <p:spPr>
              <a:xfrm>
                <a:off x="3889069" y="1849854"/>
                <a:ext cx="192236" cy="197924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19" name="Straight Connector 618"/>
              <p:cNvCxnSpPr>
                <a:stCxn id="617" idx="3"/>
                <a:endCxn id="617" idx="7"/>
              </p:cNvCxnSpPr>
              <p:nvPr/>
            </p:nvCxnSpPr>
            <p:spPr>
              <a:xfrm flipV="1">
                <a:off x="3889069" y="1849854"/>
                <a:ext cx="192236" cy="197924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20" name="Straight Connector 619"/>
              <p:cNvCxnSpPr>
                <a:stCxn id="616" idx="1"/>
                <a:endCxn id="617" idx="2"/>
              </p:cNvCxnSpPr>
              <p:nvPr/>
            </p:nvCxnSpPr>
            <p:spPr>
              <a:xfrm>
                <a:off x="3736860" y="1948816"/>
                <a:ext cx="112395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21" name="Straight Connector 620"/>
              <p:cNvCxnSpPr>
                <a:stCxn id="616" idx="3"/>
                <a:endCxn id="617" idx="6"/>
              </p:cNvCxnSpPr>
              <p:nvPr/>
            </p:nvCxnSpPr>
            <p:spPr>
              <a:xfrm flipH="1">
                <a:off x="4121118" y="1948816"/>
                <a:ext cx="112396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22" name="Straight Connector 621"/>
              <p:cNvCxnSpPr>
                <a:stCxn id="616" idx="2"/>
              </p:cNvCxnSpPr>
              <p:nvPr/>
            </p:nvCxnSpPr>
            <p:spPr>
              <a:xfrm flipH="1" flipV="1">
                <a:off x="3985186" y="2088769"/>
                <a:ext cx="2" cy="99784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sp>
            <p:nvSpPr>
              <p:cNvPr id="623" name="Rectangle 622"/>
              <p:cNvSpPr/>
              <p:nvPr/>
            </p:nvSpPr>
            <p:spPr>
              <a:xfrm>
                <a:off x="2656465" y="1705707"/>
                <a:ext cx="392691" cy="479474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17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624" name="Straight Connector 623"/>
              <p:cNvCxnSpPr/>
              <p:nvPr/>
            </p:nvCxnSpPr>
            <p:spPr>
              <a:xfrm flipH="1">
                <a:off x="2808678" y="2023310"/>
                <a:ext cx="65443" cy="34309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25" name="Straight Connector 624"/>
              <p:cNvCxnSpPr/>
              <p:nvPr/>
            </p:nvCxnSpPr>
            <p:spPr>
              <a:xfrm flipH="1" flipV="1">
                <a:off x="2808678" y="1996884"/>
                <a:ext cx="65443" cy="27065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26" name="Straight Connector 625"/>
              <p:cNvCxnSpPr/>
              <p:nvPr/>
            </p:nvCxnSpPr>
            <p:spPr>
              <a:xfrm flipH="1">
                <a:off x="2814716" y="1969335"/>
                <a:ext cx="61698" cy="2691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27" name="Straight Connector 626"/>
              <p:cNvCxnSpPr/>
              <p:nvPr/>
            </p:nvCxnSpPr>
            <p:spPr>
              <a:xfrm flipH="1" flipV="1">
                <a:off x="2810970" y="1942270"/>
                <a:ext cx="65443" cy="27065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28" name="Straight Connector 627"/>
              <p:cNvCxnSpPr/>
              <p:nvPr/>
            </p:nvCxnSpPr>
            <p:spPr>
              <a:xfrm flipH="1">
                <a:off x="2812424" y="1908455"/>
                <a:ext cx="65443" cy="34309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29" name="Straight Connector 628"/>
              <p:cNvCxnSpPr/>
              <p:nvPr/>
            </p:nvCxnSpPr>
            <p:spPr>
              <a:xfrm flipH="1" flipV="1">
                <a:off x="2812424" y="1881390"/>
                <a:ext cx="65443" cy="27065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30" name="Straight Connector 629"/>
              <p:cNvCxnSpPr/>
              <p:nvPr/>
            </p:nvCxnSpPr>
            <p:spPr>
              <a:xfrm flipH="1">
                <a:off x="2814716" y="1854480"/>
                <a:ext cx="59406" cy="2691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31" name="Straight Connector 630"/>
              <p:cNvCxnSpPr/>
              <p:nvPr/>
            </p:nvCxnSpPr>
            <p:spPr>
              <a:xfrm flipH="1" flipV="1">
                <a:off x="2814716" y="1827415"/>
                <a:ext cx="65443" cy="27065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32" name="Straight Connector 631"/>
              <p:cNvCxnSpPr/>
              <p:nvPr/>
            </p:nvCxnSpPr>
            <p:spPr>
              <a:xfrm flipV="1">
                <a:off x="2814716" y="1708509"/>
                <a:ext cx="0" cy="118907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33" name="Straight Connector 632"/>
              <p:cNvCxnSpPr/>
              <p:nvPr/>
            </p:nvCxnSpPr>
            <p:spPr>
              <a:xfrm flipV="1">
                <a:off x="2808678" y="2057619"/>
                <a:ext cx="0" cy="124867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34" name="Straight Connector 633"/>
              <p:cNvCxnSpPr/>
              <p:nvPr/>
            </p:nvCxnSpPr>
            <p:spPr>
              <a:xfrm flipV="1">
                <a:off x="2716415" y="1827415"/>
                <a:ext cx="241656" cy="230203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35" name="Straight Connector 634"/>
              <p:cNvCxnSpPr/>
              <p:nvPr/>
            </p:nvCxnSpPr>
            <p:spPr>
              <a:xfrm>
                <a:off x="2927865" y="1803191"/>
                <a:ext cx="60414" cy="56074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sp>
            <p:nvSpPr>
              <p:cNvPr id="636" name="Rectangle 635"/>
              <p:cNvSpPr/>
              <p:nvPr/>
            </p:nvSpPr>
            <p:spPr>
              <a:xfrm>
                <a:off x="4933254" y="1709078"/>
                <a:ext cx="496654" cy="479474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17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637" name="Straight Connector 636"/>
              <p:cNvCxnSpPr/>
              <p:nvPr/>
            </p:nvCxnSpPr>
            <p:spPr>
              <a:xfrm>
                <a:off x="5055041" y="1770991"/>
                <a:ext cx="0" cy="359606"/>
              </a:xfrm>
              <a:prstGeom prst="line">
                <a:avLst/>
              </a:prstGeom>
              <a:noFill/>
              <a:ln w="22225" cap="flat" cmpd="sng" algn="ctr">
                <a:solidFill>
                  <a:srgbClr val="385D8A"/>
                </a:solidFill>
                <a:prstDash val="solid"/>
              </a:ln>
              <a:effectLst/>
            </p:spPr>
          </p:cxnSp>
          <p:cxnSp>
            <p:nvCxnSpPr>
              <p:cNvPr id="638" name="Straight Connector 637"/>
              <p:cNvCxnSpPr/>
              <p:nvPr/>
            </p:nvCxnSpPr>
            <p:spPr>
              <a:xfrm>
                <a:off x="5055041" y="1770991"/>
                <a:ext cx="241656" cy="167424"/>
              </a:xfrm>
              <a:prstGeom prst="line">
                <a:avLst/>
              </a:prstGeom>
              <a:noFill/>
              <a:ln w="22225" cap="flat" cmpd="sng" algn="ctr">
                <a:solidFill>
                  <a:srgbClr val="385D8A"/>
                </a:solidFill>
                <a:prstDash val="solid"/>
              </a:ln>
              <a:effectLst/>
            </p:spPr>
          </p:cxnSp>
          <p:cxnSp>
            <p:nvCxnSpPr>
              <p:cNvPr id="639" name="Straight Connector 638"/>
              <p:cNvCxnSpPr/>
              <p:nvPr/>
            </p:nvCxnSpPr>
            <p:spPr>
              <a:xfrm flipV="1">
                <a:off x="5055041" y="1941216"/>
                <a:ext cx="241656" cy="189380"/>
              </a:xfrm>
              <a:prstGeom prst="line">
                <a:avLst/>
              </a:prstGeom>
              <a:noFill/>
              <a:ln w="22225" cap="flat" cmpd="sng" algn="ctr">
                <a:solidFill>
                  <a:srgbClr val="385D8A"/>
                </a:solidFill>
                <a:prstDash val="solid"/>
              </a:ln>
              <a:effectLst/>
            </p:spPr>
          </p:cxnSp>
          <p:cxnSp>
            <p:nvCxnSpPr>
              <p:cNvPr id="640" name="Straight Connector 639"/>
              <p:cNvCxnSpPr>
                <a:stCxn id="636" idx="1"/>
              </p:cNvCxnSpPr>
              <p:nvPr/>
            </p:nvCxnSpPr>
            <p:spPr>
              <a:xfrm>
                <a:off x="4933254" y="1948815"/>
                <a:ext cx="127499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41" name="Straight Connector 640"/>
              <p:cNvCxnSpPr>
                <a:endCxn id="636" idx="3"/>
              </p:cNvCxnSpPr>
              <p:nvPr/>
            </p:nvCxnSpPr>
            <p:spPr>
              <a:xfrm>
                <a:off x="5310998" y="1948815"/>
                <a:ext cx="118911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sp>
            <p:nvSpPr>
              <p:cNvPr id="642" name="Rectangle 641"/>
              <p:cNvSpPr/>
              <p:nvPr/>
            </p:nvSpPr>
            <p:spPr>
              <a:xfrm>
                <a:off x="5523094" y="1704121"/>
                <a:ext cx="496654" cy="479474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17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643" name="Straight Connector 642"/>
              <p:cNvCxnSpPr/>
              <p:nvPr/>
            </p:nvCxnSpPr>
            <p:spPr>
              <a:xfrm>
                <a:off x="5553301" y="1774471"/>
                <a:ext cx="199517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44" name="Straight Connector 643"/>
              <p:cNvCxnSpPr/>
              <p:nvPr/>
            </p:nvCxnSpPr>
            <p:spPr>
              <a:xfrm>
                <a:off x="5752817" y="1774471"/>
                <a:ext cx="60414" cy="359606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45" name="Straight Connector 644"/>
              <p:cNvCxnSpPr/>
              <p:nvPr/>
            </p:nvCxnSpPr>
            <p:spPr>
              <a:xfrm>
                <a:off x="5813231" y="2134077"/>
                <a:ext cx="169997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sp>
            <p:nvSpPr>
              <p:cNvPr id="646" name="Rectangle 645"/>
              <p:cNvSpPr/>
              <p:nvPr/>
            </p:nvSpPr>
            <p:spPr>
              <a:xfrm>
                <a:off x="668558" y="4857493"/>
                <a:ext cx="248327" cy="645653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17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  <a:latin typeface="Calibri"/>
                  </a:rPr>
                  <a:t>ADC</a:t>
                </a:r>
              </a:p>
            </p:txBody>
          </p:sp>
          <p:sp>
            <p:nvSpPr>
              <p:cNvPr id="647" name="Rectangle 646"/>
              <p:cNvSpPr/>
              <p:nvPr/>
            </p:nvSpPr>
            <p:spPr>
              <a:xfrm>
                <a:off x="1329830" y="4150313"/>
                <a:ext cx="496654" cy="479474"/>
              </a:xfrm>
              <a:prstGeom prst="rect">
                <a:avLst/>
              </a:prstGeom>
              <a:solidFill>
                <a:srgbClr val="C0504D">
                  <a:lumMod val="20000"/>
                  <a:lumOff val="80000"/>
                </a:srgbClr>
              </a:solidFill>
              <a:ln w="31750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648" name="Oval 647"/>
              <p:cNvSpPr/>
              <p:nvPr/>
            </p:nvSpPr>
            <p:spPr>
              <a:xfrm>
                <a:off x="1442225" y="4250097"/>
                <a:ext cx="271863" cy="279906"/>
              </a:xfrm>
              <a:prstGeom prst="ellipse">
                <a:avLst/>
              </a:prstGeom>
              <a:noFill/>
              <a:ln w="22225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649" name="Straight Connector 648"/>
              <p:cNvCxnSpPr>
                <a:stCxn id="648" idx="1"/>
                <a:endCxn id="648" idx="5"/>
              </p:cNvCxnSpPr>
              <p:nvPr/>
            </p:nvCxnSpPr>
            <p:spPr>
              <a:xfrm>
                <a:off x="1482039" y="4291088"/>
                <a:ext cx="192236" cy="197924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650" name="Straight Connector 649"/>
              <p:cNvCxnSpPr>
                <a:stCxn id="648" idx="3"/>
                <a:endCxn id="648" idx="7"/>
              </p:cNvCxnSpPr>
              <p:nvPr/>
            </p:nvCxnSpPr>
            <p:spPr>
              <a:xfrm flipV="1">
                <a:off x="1482039" y="4291088"/>
                <a:ext cx="192236" cy="197924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651" name="Straight Connector 650"/>
              <p:cNvCxnSpPr>
                <a:stCxn id="647" idx="1"/>
                <a:endCxn id="648" idx="2"/>
              </p:cNvCxnSpPr>
              <p:nvPr/>
            </p:nvCxnSpPr>
            <p:spPr>
              <a:xfrm>
                <a:off x="1329830" y="4390050"/>
                <a:ext cx="112395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652" name="Straight Connector 651"/>
              <p:cNvCxnSpPr>
                <a:stCxn id="647" idx="3"/>
                <a:endCxn id="648" idx="6"/>
              </p:cNvCxnSpPr>
              <p:nvPr/>
            </p:nvCxnSpPr>
            <p:spPr>
              <a:xfrm flipH="1">
                <a:off x="1714088" y="4390050"/>
                <a:ext cx="112396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653" name="Straight Connector 652"/>
              <p:cNvCxnSpPr>
                <a:stCxn id="647" idx="2"/>
              </p:cNvCxnSpPr>
              <p:nvPr/>
            </p:nvCxnSpPr>
            <p:spPr>
              <a:xfrm flipH="1" flipV="1">
                <a:off x="1578156" y="4530003"/>
                <a:ext cx="2" cy="99784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sp>
            <p:nvSpPr>
              <p:cNvPr id="654" name="Rectangle 653"/>
              <p:cNvSpPr/>
              <p:nvPr/>
            </p:nvSpPr>
            <p:spPr>
              <a:xfrm>
                <a:off x="1332144" y="5714090"/>
                <a:ext cx="496654" cy="479474"/>
              </a:xfrm>
              <a:prstGeom prst="rect">
                <a:avLst/>
              </a:prstGeom>
              <a:solidFill>
                <a:srgbClr val="C0504D">
                  <a:lumMod val="20000"/>
                  <a:lumOff val="80000"/>
                </a:srgbClr>
              </a:solidFill>
              <a:ln w="31750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655" name="Oval 654"/>
              <p:cNvSpPr/>
              <p:nvPr/>
            </p:nvSpPr>
            <p:spPr>
              <a:xfrm>
                <a:off x="1444538" y="5813874"/>
                <a:ext cx="271863" cy="279906"/>
              </a:xfrm>
              <a:prstGeom prst="ellipse">
                <a:avLst/>
              </a:prstGeom>
              <a:noFill/>
              <a:ln w="22225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656" name="Straight Connector 655"/>
              <p:cNvCxnSpPr>
                <a:stCxn id="655" idx="1"/>
                <a:endCxn id="655" idx="5"/>
              </p:cNvCxnSpPr>
              <p:nvPr/>
            </p:nvCxnSpPr>
            <p:spPr>
              <a:xfrm>
                <a:off x="1484352" y="5854865"/>
                <a:ext cx="192236" cy="197924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657" name="Straight Connector 656"/>
              <p:cNvCxnSpPr>
                <a:stCxn id="655" idx="3"/>
                <a:endCxn id="655" idx="7"/>
              </p:cNvCxnSpPr>
              <p:nvPr/>
            </p:nvCxnSpPr>
            <p:spPr>
              <a:xfrm flipV="1">
                <a:off x="1484352" y="5854865"/>
                <a:ext cx="192236" cy="197924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658" name="Straight Connector 657"/>
              <p:cNvCxnSpPr>
                <a:stCxn id="654" idx="1"/>
                <a:endCxn id="655" idx="2"/>
              </p:cNvCxnSpPr>
              <p:nvPr/>
            </p:nvCxnSpPr>
            <p:spPr>
              <a:xfrm>
                <a:off x="1332144" y="5953827"/>
                <a:ext cx="112395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659" name="Straight Connector 658"/>
              <p:cNvCxnSpPr>
                <a:stCxn id="654" idx="3"/>
                <a:endCxn id="655" idx="6"/>
              </p:cNvCxnSpPr>
              <p:nvPr/>
            </p:nvCxnSpPr>
            <p:spPr>
              <a:xfrm flipH="1">
                <a:off x="1716402" y="5953827"/>
                <a:ext cx="112396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660" name="Straight Connector 659"/>
              <p:cNvCxnSpPr/>
              <p:nvPr/>
            </p:nvCxnSpPr>
            <p:spPr>
              <a:xfrm flipH="1" flipV="1">
                <a:off x="1586292" y="5714090"/>
                <a:ext cx="2" cy="99784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sp>
            <p:nvSpPr>
              <p:cNvPr id="661" name="Rectangle 660"/>
              <p:cNvSpPr/>
              <p:nvPr/>
            </p:nvSpPr>
            <p:spPr>
              <a:xfrm>
                <a:off x="1372641" y="5242608"/>
                <a:ext cx="415659" cy="348458"/>
              </a:xfrm>
              <a:prstGeom prst="rect">
                <a:avLst/>
              </a:prstGeom>
              <a:solidFill>
                <a:srgbClr val="C0504D">
                  <a:lumMod val="20000"/>
                  <a:lumOff val="80000"/>
                </a:srgbClr>
              </a:solidFill>
              <a:ln w="31750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  <a:latin typeface="Calibri"/>
                  </a:rPr>
                  <a:t>90</a:t>
                </a:r>
                <a:r>
                  <a:rPr lang="en-US" sz="1200" b="1" kern="0" baseline="30000" dirty="0">
                    <a:solidFill>
                      <a:sysClr val="windowText" lastClr="000000"/>
                    </a:solidFill>
                    <a:latin typeface="Calibri"/>
                  </a:rPr>
                  <a:t>0</a:t>
                </a:r>
              </a:p>
            </p:txBody>
          </p:sp>
          <p:sp>
            <p:nvSpPr>
              <p:cNvPr id="662" name="Rectangle 661"/>
              <p:cNvSpPr/>
              <p:nvPr/>
            </p:nvSpPr>
            <p:spPr>
              <a:xfrm>
                <a:off x="1910478" y="4694041"/>
                <a:ext cx="496654" cy="479474"/>
              </a:xfrm>
              <a:prstGeom prst="rect">
                <a:avLst/>
              </a:prstGeom>
              <a:solidFill>
                <a:srgbClr val="C0504D">
                  <a:lumMod val="20000"/>
                  <a:lumOff val="80000"/>
                </a:srgbClr>
              </a:solidFill>
              <a:ln w="31750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663" name="Oval 662"/>
              <p:cNvSpPr/>
              <p:nvPr/>
            </p:nvSpPr>
            <p:spPr>
              <a:xfrm>
                <a:off x="2022873" y="4793825"/>
                <a:ext cx="271863" cy="279906"/>
              </a:xfrm>
              <a:prstGeom prst="ellipse">
                <a:avLst/>
              </a:prstGeom>
              <a:noFill/>
              <a:ln w="22225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664" name="Straight Connector 663"/>
              <p:cNvCxnSpPr>
                <a:stCxn id="662" idx="1"/>
                <a:endCxn id="663" idx="2"/>
              </p:cNvCxnSpPr>
              <p:nvPr/>
            </p:nvCxnSpPr>
            <p:spPr>
              <a:xfrm>
                <a:off x="1910478" y="4933778"/>
                <a:ext cx="112395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sp>
            <p:nvSpPr>
              <p:cNvPr id="665" name="Rectangle 664"/>
              <p:cNvSpPr/>
              <p:nvPr/>
            </p:nvSpPr>
            <p:spPr>
              <a:xfrm>
                <a:off x="2464542" y="4150028"/>
                <a:ext cx="496654" cy="479474"/>
              </a:xfrm>
              <a:prstGeom prst="rect">
                <a:avLst/>
              </a:prstGeom>
              <a:solidFill>
                <a:srgbClr val="C0504D">
                  <a:lumMod val="20000"/>
                  <a:lumOff val="80000"/>
                </a:srgbClr>
              </a:solidFill>
              <a:ln w="31750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  <a:latin typeface="Calibri"/>
                  </a:rPr>
                  <a:t>CIC</a:t>
                </a:r>
              </a:p>
            </p:txBody>
          </p:sp>
          <p:sp>
            <p:nvSpPr>
              <p:cNvPr id="666" name="Rectangle 665"/>
              <p:cNvSpPr/>
              <p:nvPr/>
            </p:nvSpPr>
            <p:spPr>
              <a:xfrm>
                <a:off x="3068940" y="4150028"/>
                <a:ext cx="496654" cy="479474"/>
              </a:xfrm>
              <a:prstGeom prst="rect">
                <a:avLst/>
              </a:prstGeom>
              <a:solidFill>
                <a:srgbClr val="C0504D">
                  <a:lumMod val="20000"/>
                  <a:lumOff val="80000"/>
                </a:srgbClr>
              </a:solidFill>
              <a:ln w="31750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  <a:latin typeface="Calibri"/>
                  </a:rPr>
                  <a:t>FIR</a:t>
                </a:r>
              </a:p>
            </p:txBody>
          </p:sp>
          <p:sp>
            <p:nvSpPr>
              <p:cNvPr id="667" name="Rectangle 666"/>
              <p:cNvSpPr/>
              <p:nvPr/>
            </p:nvSpPr>
            <p:spPr>
              <a:xfrm>
                <a:off x="3076080" y="3574986"/>
                <a:ext cx="496654" cy="479474"/>
              </a:xfrm>
              <a:prstGeom prst="rect">
                <a:avLst/>
              </a:prstGeom>
              <a:solidFill>
                <a:srgbClr val="C0504D">
                  <a:lumMod val="20000"/>
                  <a:lumOff val="80000"/>
                </a:srgbClr>
              </a:solidFill>
              <a:ln w="31750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l-GR" sz="1200" b="1" kern="0" dirty="0">
                    <a:solidFill>
                      <a:sysClr val="windowText" lastClr="000000"/>
                    </a:solidFill>
                    <a:latin typeface="Calibri"/>
                  </a:rPr>
                  <a:t>Σ</a:t>
                </a:r>
                <a:endParaRPr lang="en-US" sz="12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668" name="Rectangle 667"/>
              <p:cNvSpPr/>
              <p:nvPr/>
            </p:nvSpPr>
            <p:spPr>
              <a:xfrm>
                <a:off x="4330091" y="1711774"/>
                <a:ext cx="496654" cy="479474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17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cxnSp>
            <p:nvCxnSpPr>
              <p:cNvPr id="669" name="Straight Connector 668"/>
              <p:cNvCxnSpPr/>
              <p:nvPr/>
            </p:nvCxnSpPr>
            <p:spPr>
              <a:xfrm>
                <a:off x="4386647" y="2146571"/>
                <a:ext cx="60414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70" name="Straight Connector 669"/>
              <p:cNvCxnSpPr/>
              <p:nvPr/>
            </p:nvCxnSpPr>
            <p:spPr>
              <a:xfrm flipV="1">
                <a:off x="4447061" y="1784086"/>
                <a:ext cx="60414" cy="362484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71" name="Straight Connector 670"/>
              <p:cNvCxnSpPr/>
              <p:nvPr/>
            </p:nvCxnSpPr>
            <p:spPr>
              <a:xfrm>
                <a:off x="4507475" y="1784086"/>
                <a:ext cx="151035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72" name="Straight Connector 671"/>
              <p:cNvCxnSpPr/>
              <p:nvPr/>
            </p:nvCxnSpPr>
            <p:spPr>
              <a:xfrm>
                <a:off x="4658510" y="1784086"/>
                <a:ext cx="60414" cy="359606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73" name="Straight Connector 672"/>
              <p:cNvCxnSpPr/>
              <p:nvPr/>
            </p:nvCxnSpPr>
            <p:spPr>
              <a:xfrm>
                <a:off x="4718924" y="2143692"/>
                <a:ext cx="60414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674" name="Straight Arrow Connector 673"/>
              <p:cNvCxnSpPr/>
              <p:nvPr/>
            </p:nvCxnSpPr>
            <p:spPr>
              <a:xfrm>
                <a:off x="1550862" y="1942646"/>
                <a:ext cx="511239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675" name="Straight Connector 674"/>
              <p:cNvCxnSpPr/>
              <p:nvPr/>
            </p:nvCxnSpPr>
            <p:spPr>
              <a:xfrm>
                <a:off x="2559888" y="1940394"/>
                <a:ext cx="9657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76" name="Straight Connector 675"/>
              <p:cNvCxnSpPr/>
              <p:nvPr/>
            </p:nvCxnSpPr>
            <p:spPr>
              <a:xfrm>
                <a:off x="3043548" y="1955803"/>
                <a:ext cx="9657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77" name="Straight Connector 676"/>
              <p:cNvCxnSpPr/>
              <p:nvPr/>
            </p:nvCxnSpPr>
            <p:spPr>
              <a:xfrm>
                <a:off x="3640825" y="1952392"/>
                <a:ext cx="9657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78" name="Straight Connector 677"/>
              <p:cNvCxnSpPr/>
              <p:nvPr/>
            </p:nvCxnSpPr>
            <p:spPr>
              <a:xfrm>
                <a:off x="4236718" y="1948490"/>
                <a:ext cx="9657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79" name="Straight Connector 678"/>
              <p:cNvCxnSpPr/>
              <p:nvPr/>
            </p:nvCxnSpPr>
            <p:spPr>
              <a:xfrm>
                <a:off x="4836677" y="1950063"/>
                <a:ext cx="9657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80" name="Straight Connector 679"/>
              <p:cNvCxnSpPr/>
              <p:nvPr/>
            </p:nvCxnSpPr>
            <p:spPr>
              <a:xfrm>
                <a:off x="5426517" y="1952097"/>
                <a:ext cx="9657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81" name="Straight Arrow Connector 680"/>
              <p:cNvCxnSpPr/>
              <p:nvPr/>
            </p:nvCxnSpPr>
            <p:spPr>
              <a:xfrm>
                <a:off x="6019748" y="1952392"/>
                <a:ext cx="511239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682" name="Straight Connector 681"/>
              <p:cNvCxnSpPr/>
              <p:nvPr/>
            </p:nvCxnSpPr>
            <p:spPr>
              <a:xfrm>
                <a:off x="1101844" y="2637498"/>
                <a:ext cx="54095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83" name="Straight Connector 682"/>
              <p:cNvCxnSpPr/>
              <p:nvPr/>
            </p:nvCxnSpPr>
            <p:spPr>
              <a:xfrm>
                <a:off x="1105074" y="1243646"/>
                <a:ext cx="54095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84" name="Straight Arrow Connector 683"/>
              <p:cNvCxnSpPr/>
              <p:nvPr/>
            </p:nvCxnSpPr>
            <p:spPr>
              <a:xfrm>
                <a:off x="1642801" y="1243646"/>
                <a:ext cx="511239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ysDash"/>
                <a:tailEnd type="arrow"/>
              </a:ln>
              <a:effectLst/>
            </p:spPr>
          </p:cxnSp>
          <p:cxnSp>
            <p:nvCxnSpPr>
              <p:cNvPr id="685" name="Straight Arrow Connector 684"/>
              <p:cNvCxnSpPr/>
              <p:nvPr/>
            </p:nvCxnSpPr>
            <p:spPr>
              <a:xfrm>
                <a:off x="1637670" y="2637498"/>
                <a:ext cx="511239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ysDash"/>
                <a:tailEnd type="arrow"/>
              </a:ln>
              <a:effectLst/>
            </p:spPr>
          </p:cxnSp>
          <p:cxnSp>
            <p:nvCxnSpPr>
              <p:cNvPr id="686" name="Straight Arrow Connector 685"/>
              <p:cNvCxnSpPr/>
              <p:nvPr/>
            </p:nvCxnSpPr>
            <p:spPr>
              <a:xfrm>
                <a:off x="1638757" y="2852032"/>
                <a:ext cx="511239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ysDash"/>
                <a:tailEnd type="arrow"/>
              </a:ln>
              <a:effectLst/>
            </p:spPr>
          </p:cxnSp>
          <p:cxnSp>
            <p:nvCxnSpPr>
              <p:cNvPr id="687" name="Straight Arrow Connector 686"/>
              <p:cNvCxnSpPr/>
              <p:nvPr/>
            </p:nvCxnSpPr>
            <p:spPr>
              <a:xfrm flipV="1">
                <a:off x="3981539" y="2195141"/>
                <a:ext cx="3647" cy="312395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688" name="Straight Arrow Connector 687"/>
              <p:cNvCxnSpPr/>
              <p:nvPr/>
            </p:nvCxnSpPr>
            <p:spPr>
              <a:xfrm flipV="1">
                <a:off x="2870474" y="2190547"/>
                <a:ext cx="3647" cy="312395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689" name="Straight Connector 688"/>
              <p:cNvCxnSpPr/>
              <p:nvPr/>
            </p:nvCxnSpPr>
            <p:spPr>
              <a:xfrm>
                <a:off x="3137352" y="3997405"/>
                <a:ext cx="114645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690" name="Straight Connector 689"/>
              <p:cNvCxnSpPr/>
              <p:nvPr/>
            </p:nvCxnSpPr>
            <p:spPr>
              <a:xfrm flipV="1">
                <a:off x="3246790" y="3633481"/>
                <a:ext cx="4759" cy="361045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691" name="Straight Connector 690"/>
              <p:cNvCxnSpPr/>
              <p:nvPr/>
            </p:nvCxnSpPr>
            <p:spPr>
              <a:xfrm>
                <a:off x="3258180" y="3634920"/>
                <a:ext cx="151035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692" name="Straight Connector 691"/>
              <p:cNvCxnSpPr/>
              <p:nvPr/>
            </p:nvCxnSpPr>
            <p:spPr>
              <a:xfrm>
                <a:off x="3409215" y="3636360"/>
                <a:ext cx="0" cy="359606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693" name="Straight Connector 692"/>
              <p:cNvCxnSpPr/>
              <p:nvPr/>
            </p:nvCxnSpPr>
            <p:spPr>
              <a:xfrm>
                <a:off x="3409215" y="3994526"/>
                <a:ext cx="120828" cy="0"/>
              </a:xfrm>
              <a:prstGeom prst="line">
                <a:avLst/>
              </a:pr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sp>
            <p:nvSpPr>
              <p:cNvPr id="694" name="Rectangle 693"/>
              <p:cNvSpPr/>
              <p:nvPr/>
            </p:nvSpPr>
            <p:spPr>
              <a:xfrm>
                <a:off x="4128958" y="3004060"/>
                <a:ext cx="496654" cy="1619886"/>
              </a:xfrm>
              <a:prstGeom prst="rect">
                <a:avLst/>
              </a:prstGeom>
              <a:solidFill>
                <a:srgbClr val="C0504D">
                  <a:lumMod val="20000"/>
                  <a:lumOff val="80000"/>
                </a:srgbClr>
              </a:solidFill>
              <a:ln w="31750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vert="wordArtVert" rtlCol="0" anchor="ctr"/>
              <a:lstStyle/>
              <a:p>
                <a:pPr algn="ctr"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  <a:latin typeface="Calibri"/>
                  </a:rPr>
                  <a:t>MEMORY</a:t>
                </a:r>
              </a:p>
            </p:txBody>
          </p:sp>
          <p:cxnSp>
            <p:nvCxnSpPr>
              <p:cNvPr id="695" name="Straight Arrow Connector 694"/>
              <p:cNvCxnSpPr/>
              <p:nvPr/>
            </p:nvCxnSpPr>
            <p:spPr>
              <a:xfrm>
                <a:off x="400974" y="5147987"/>
                <a:ext cx="267584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696" name="Straight Connector 695"/>
              <p:cNvCxnSpPr/>
              <p:nvPr/>
            </p:nvCxnSpPr>
            <p:spPr>
              <a:xfrm>
                <a:off x="1220082" y="4390050"/>
                <a:ext cx="9657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97" name="Straight Connector 696"/>
              <p:cNvCxnSpPr/>
              <p:nvPr/>
            </p:nvCxnSpPr>
            <p:spPr>
              <a:xfrm flipH="1" flipV="1">
                <a:off x="1222044" y="4390050"/>
                <a:ext cx="3871" cy="1566931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98" name="Straight Connector 697"/>
              <p:cNvCxnSpPr/>
              <p:nvPr/>
            </p:nvCxnSpPr>
            <p:spPr>
              <a:xfrm>
                <a:off x="1225915" y="5956981"/>
                <a:ext cx="9657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99" name="Straight Connector 698"/>
              <p:cNvCxnSpPr/>
              <p:nvPr/>
            </p:nvCxnSpPr>
            <p:spPr>
              <a:xfrm flipV="1">
                <a:off x="1588741" y="5586698"/>
                <a:ext cx="0" cy="123024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700" name="Freeform 699"/>
              <p:cNvSpPr/>
              <p:nvPr/>
            </p:nvSpPr>
            <p:spPr>
              <a:xfrm>
                <a:off x="2076275" y="4852245"/>
                <a:ext cx="183710" cy="151034"/>
              </a:xfrm>
              <a:custGeom>
                <a:avLst/>
                <a:gdLst>
                  <a:gd name="connsiteX0" fmla="*/ 0 w 109537"/>
                  <a:gd name="connsiteY0" fmla="*/ 76582 h 105488"/>
                  <a:gd name="connsiteX1" fmla="*/ 23812 w 109537"/>
                  <a:gd name="connsiteY1" fmla="*/ 382 h 105488"/>
                  <a:gd name="connsiteX2" fmla="*/ 71437 w 109537"/>
                  <a:gd name="connsiteY2" fmla="*/ 105157 h 105488"/>
                  <a:gd name="connsiteX3" fmla="*/ 109537 w 109537"/>
                  <a:gd name="connsiteY3" fmla="*/ 33719 h 105488"/>
                  <a:gd name="connsiteX0" fmla="*/ 0 w 107204"/>
                  <a:gd name="connsiteY0" fmla="*/ 58040 h 106650"/>
                  <a:gd name="connsiteX1" fmla="*/ 21479 w 107204"/>
                  <a:gd name="connsiteY1" fmla="*/ 1544 h 106650"/>
                  <a:gd name="connsiteX2" fmla="*/ 69104 w 107204"/>
                  <a:gd name="connsiteY2" fmla="*/ 106319 h 106650"/>
                  <a:gd name="connsiteX3" fmla="*/ 107204 w 107204"/>
                  <a:gd name="connsiteY3" fmla="*/ 34881 h 106650"/>
                  <a:gd name="connsiteX0" fmla="*/ 0 w 106037"/>
                  <a:gd name="connsiteY0" fmla="*/ 58040 h 106881"/>
                  <a:gd name="connsiteX1" fmla="*/ 21479 w 106037"/>
                  <a:gd name="connsiteY1" fmla="*/ 1544 h 106881"/>
                  <a:gd name="connsiteX2" fmla="*/ 69104 w 106037"/>
                  <a:gd name="connsiteY2" fmla="*/ 106319 h 106881"/>
                  <a:gd name="connsiteX3" fmla="*/ 106037 w 106037"/>
                  <a:gd name="connsiteY3" fmla="*/ 43091 h 106881"/>
                  <a:gd name="connsiteX0" fmla="*/ 0 w 106037"/>
                  <a:gd name="connsiteY0" fmla="*/ 58040 h 106881"/>
                  <a:gd name="connsiteX1" fmla="*/ 21479 w 106037"/>
                  <a:gd name="connsiteY1" fmla="*/ 1544 h 106881"/>
                  <a:gd name="connsiteX2" fmla="*/ 72604 w 106037"/>
                  <a:gd name="connsiteY2" fmla="*/ 106319 h 106881"/>
                  <a:gd name="connsiteX3" fmla="*/ 106037 w 106037"/>
                  <a:gd name="connsiteY3" fmla="*/ 43091 h 106881"/>
                  <a:gd name="connsiteX0" fmla="*/ 0 w 106037"/>
                  <a:gd name="connsiteY0" fmla="*/ 56478 h 105280"/>
                  <a:gd name="connsiteX1" fmla="*/ 29646 w 106037"/>
                  <a:gd name="connsiteY1" fmla="*/ 1624 h 105280"/>
                  <a:gd name="connsiteX2" fmla="*/ 72604 w 106037"/>
                  <a:gd name="connsiteY2" fmla="*/ 104757 h 105280"/>
                  <a:gd name="connsiteX3" fmla="*/ 106037 w 106037"/>
                  <a:gd name="connsiteY3" fmla="*/ 41529 h 105280"/>
                  <a:gd name="connsiteX0" fmla="*/ 0 w 106037"/>
                  <a:gd name="connsiteY0" fmla="*/ 56478 h 105280"/>
                  <a:gd name="connsiteX1" fmla="*/ 29646 w 106037"/>
                  <a:gd name="connsiteY1" fmla="*/ 1624 h 105280"/>
                  <a:gd name="connsiteX2" fmla="*/ 64437 w 106037"/>
                  <a:gd name="connsiteY2" fmla="*/ 104757 h 105280"/>
                  <a:gd name="connsiteX3" fmla="*/ 106037 w 106037"/>
                  <a:gd name="connsiteY3" fmla="*/ 41529 h 105280"/>
                  <a:gd name="connsiteX0" fmla="*/ 0 w 106037"/>
                  <a:gd name="connsiteY0" fmla="*/ 56478 h 105393"/>
                  <a:gd name="connsiteX1" fmla="*/ 29646 w 106037"/>
                  <a:gd name="connsiteY1" fmla="*/ 1624 h 105393"/>
                  <a:gd name="connsiteX2" fmla="*/ 64437 w 106037"/>
                  <a:gd name="connsiteY2" fmla="*/ 104757 h 105393"/>
                  <a:gd name="connsiteX3" fmla="*/ 106037 w 106037"/>
                  <a:gd name="connsiteY3" fmla="*/ 44813 h 105393"/>
                  <a:gd name="connsiteX0" fmla="*/ 0 w 106037"/>
                  <a:gd name="connsiteY0" fmla="*/ 56478 h 105560"/>
                  <a:gd name="connsiteX1" fmla="*/ 29646 w 106037"/>
                  <a:gd name="connsiteY1" fmla="*/ 1624 h 105560"/>
                  <a:gd name="connsiteX2" fmla="*/ 64437 w 106037"/>
                  <a:gd name="connsiteY2" fmla="*/ 104757 h 105560"/>
                  <a:gd name="connsiteX3" fmla="*/ 106037 w 106037"/>
                  <a:gd name="connsiteY3" fmla="*/ 44813 h 105560"/>
                  <a:gd name="connsiteX0" fmla="*/ 0 w 106037"/>
                  <a:gd name="connsiteY0" fmla="*/ 54855 h 103937"/>
                  <a:gd name="connsiteX1" fmla="*/ 29646 w 106037"/>
                  <a:gd name="connsiteY1" fmla="*/ 1 h 103937"/>
                  <a:gd name="connsiteX2" fmla="*/ 64437 w 106037"/>
                  <a:gd name="connsiteY2" fmla="*/ 103134 h 103937"/>
                  <a:gd name="connsiteX3" fmla="*/ 106037 w 106037"/>
                  <a:gd name="connsiteY3" fmla="*/ 43190 h 103937"/>
                  <a:gd name="connsiteX0" fmla="*/ 0 w 106037"/>
                  <a:gd name="connsiteY0" fmla="*/ 54855 h 103937"/>
                  <a:gd name="connsiteX1" fmla="*/ 29646 w 106037"/>
                  <a:gd name="connsiteY1" fmla="*/ 1 h 103937"/>
                  <a:gd name="connsiteX2" fmla="*/ 64437 w 106037"/>
                  <a:gd name="connsiteY2" fmla="*/ 103134 h 103937"/>
                  <a:gd name="connsiteX3" fmla="*/ 106037 w 106037"/>
                  <a:gd name="connsiteY3" fmla="*/ 43190 h 103937"/>
                  <a:gd name="connsiteX0" fmla="*/ 0 w 106037"/>
                  <a:gd name="connsiteY0" fmla="*/ 54855 h 103141"/>
                  <a:gd name="connsiteX1" fmla="*/ 29646 w 106037"/>
                  <a:gd name="connsiteY1" fmla="*/ 1 h 103141"/>
                  <a:gd name="connsiteX2" fmla="*/ 64437 w 106037"/>
                  <a:gd name="connsiteY2" fmla="*/ 103134 h 103141"/>
                  <a:gd name="connsiteX3" fmla="*/ 106037 w 106037"/>
                  <a:gd name="connsiteY3" fmla="*/ 43190 h 103141"/>
                  <a:gd name="connsiteX0" fmla="*/ 0 w 106037"/>
                  <a:gd name="connsiteY0" fmla="*/ 54855 h 103142"/>
                  <a:gd name="connsiteX1" fmla="*/ 29646 w 106037"/>
                  <a:gd name="connsiteY1" fmla="*/ 1 h 103142"/>
                  <a:gd name="connsiteX2" fmla="*/ 64437 w 106037"/>
                  <a:gd name="connsiteY2" fmla="*/ 103134 h 103142"/>
                  <a:gd name="connsiteX3" fmla="*/ 106037 w 106037"/>
                  <a:gd name="connsiteY3" fmla="*/ 43190 h 103142"/>
                  <a:gd name="connsiteX0" fmla="*/ 0 w 106037"/>
                  <a:gd name="connsiteY0" fmla="*/ 54855 h 103142"/>
                  <a:gd name="connsiteX1" fmla="*/ 29646 w 106037"/>
                  <a:gd name="connsiteY1" fmla="*/ 1 h 103142"/>
                  <a:gd name="connsiteX2" fmla="*/ 64437 w 106037"/>
                  <a:gd name="connsiteY2" fmla="*/ 103134 h 103142"/>
                  <a:gd name="connsiteX3" fmla="*/ 106037 w 106037"/>
                  <a:gd name="connsiteY3" fmla="*/ 43190 h 103142"/>
                  <a:gd name="connsiteX0" fmla="*/ 0 w 106037"/>
                  <a:gd name="connsiteY0" fmla="*/ 54855 h 103142"/>
                  <a:gd name="connsiteX1" fmla="*/ 29646 w 106037"/>
                  <a:gd name="connsiteY1" fmla="*/ 1 h 103142"/>
                  <a:gd name="connsiteX2" fmla="*/ 64437 w 106037"/>
                  <a:gd name="connsiteY2" fmla="*/ 103134 h 103142"/>
                  <a:gd name="connsiteX3" fmla="*/ 106037 w 106037"/>
                  <a:gd name="connsiteY3" fmla="*/ 43190 h 103142"/>
                  <a:gd name="connsiteX0" fmla="*/ 0 w 106037"/>
                  <a:gd name="connsiteY0" fmla="*/ 54855 h 103142"/>
                  <a:gd name="connsiteX1" fmla="*/ 29646 w 106037"/>
                  <a:gd name="connsiteY1" fmla="*/ 1 h 103142"/>
                  <a:gd name="connsiteX2" fmla="*/ 64437 w 106037"/>
                  <a:gd name="connsiteY2" fmla="*/ 103134 h 103142"/>
                  <a:gd name="connsiteX3" fmla="*/ 106037 w 106037"/>
                  <a:gd name="connsiteY3" fmla="*/ 43190 h 103142"/>
                  <a:gd name="connsiteX0" fmla="*/ 0 w 106037"/>
                  <a:gd name="connsiteY0" fmla="*/ 56012 h 104299"/>
                  <a:gd name="connsiteX1" fmla="*/ 29646 w 106037"/>
                  <a:gd name="connsiteY1" fmla="*/ 1158 h 104299"/>
                  <a:gd name="connsiteX2" fmla="*/ 67937 w 106037"/>
                  <a:gd name="connsiteY2" fmla="*/ 104291 h 104299"/>
                  <a:gd name="connsiteX3" fmla="*/ 106037 w 106037"/>
                  <a:gd name="connsiteY3" fmla="*/ 44347 h 104299"/>
                  <a:gd name="connsiteX0" fmla="*/ 0 w 106037"/>
                  <a:gd name="connsiteY0" fmla="*/ 54909 h 103196"/>
                  <a:gd name="connsiteX1" fmla="*/ 29646 w 106037"/>
                  <a:gd name="connsiteY1" fmla="*/ 55 h 103196"/>
                  <a:gd name="connsiteX2" fmla="*/ 67937 w 106037"/>
                  <a:gd name="connsiteY2" fmla="*/ 103188 h 103196"/>
                  <a:gd name="connsiteX3" fmla="*/ 106037 w 106037"/>
                  <a:gd name="connsiteY3" fmla="*/ 43244 h 103196"/>
                  <a:gd name="connsiteX0" fmla="*/ 0 w 106037"/>
                  <a:gd name="connsiteY0" fmla="*/ 54855 h 103142"/>
                  <a:gd name="connsiteX1" fmla="*/ 29646 w 106037"/>
                  <a:gd name="connsiteY1" fmla="*/ 1 h 103142"/>
                  <a:gd name="connsiteX2" fmla="*/ 67937 w 106037"/>
                  <a:gd name="connsiteY2" fmla="*/ 103134 h 103142"/>
                  <a:gd name="connsiteX3" fmla="*/ 106037 w 106037"/>
                  <a:gd name="connsiteY3" fmla="*/ 43190 h 103142"/>
                  <a:gd name="connsiteX0" fmla="*/ 0 w 106037"/>
                  <a:gd name="connsiteY0" fmla="*/ 54855 h 103143"/>
                  <a:gd name="connsiteX1" fmla="*/ 29646 w 106037"/>
                  <a:gd name="connsiteY1" fmla="*/ 1 h 103143"/>
                  <a:gd name="connsiteX2" fmla="*/ 67937 w 106037"/>
                  <a:gd name="connsiteY2" fmla="*/ 103134 h 103143"/>
                  <a:gd name="connsiteX3" fmla="*/ 106037 w 106037"/>
                  <a:gd name="connsiteY3" fmla="*/ 43190 h 103143"/>
                  <a:gd name="connsiteX0" fmla="*/ 0 w 106037"/>
                  <a:gd name="connsiteY0" fmla="*/ 56012 h 104300"/>
                  <a:gd name="connsiteX1" fmla="*/ 29646 w 106037"/>
                  <a:gd name="connsiteY1" fmla="*/ 1158 h 104300"/>
                  <a:gd name="connsiteX2" fmla="*/ 71437 w 106037"/>
                  <a:gd name="connsiteY2" fmla="*/ 104291 h 104300"/>
                  <a:gd name="connsiteX3" fmla="*/ 106037 w 106037"/>
                  <a:gd name="connsiteY3" fmla="*/ 44347 h 10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037" h="104300">
                    <a:moveTo>
                      <a:pt x="0" y="56012"/>
                    </a:moveTo>
                    <a:cubicBezTo>
                      <a:pt x="10620" y="28666"/>
                      <a:pt x="17740" y="-6888"/>
                      <a:pt x="29646" y="1158"/>
                    </a:cubicBezTo>
                    <a:cubicBezTo>
                      <a:pt x="41552" y="9204"/>
                      <a:pt x="57538" y="103661"/>
                      <a:pt x="71437" y="104291"/>
                    </a:cubicBezTo>
                    <a:cubicBezTo>
                      <a:pt x="85336" y="104921"/>
                      <a:pt x="96368" y="73521"/>
                      <a:pt x="106037" y="44347"/>
                    </a:cubicBezTo>
                  </a:path>
                </a:pathLst>
              </a:custGeom>
              <a:noFill/>
              <a:ln w="15875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cxnSp>
            <p:nvCxnSpPr>
              <p:cNvPr id="701" name="Straight Connector 700"/>
              <p:cNvCxnSpPr>
                <a:stCxn id="661" idx="0"/>
              </p:cNvCxnSpPr>
              <p:nvPr/>
            </p:nvCxnSpPr>
            <p:spPr>
              <a:xfrm flipV="1">
                <a:off x="1580470" y="4637779"/>
                <a:ext cx="123" cy="60483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02" name="Straight Connector 701"/>
              <p:cNvCxnSpPr/>
              <p:nvPr/>
            </p:nvCxnSpPr>
            <p:spPr>
              <a:xfrm flipV="1">
                <a:off x="1580594" y="4939408"/>
                <a:ext cx="317670" cy="785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03" name="Straight Connector 702"/>
              <p:cNvCxnSpPr>
                <a:stCxn id="647" idx="3"/>
                <a:endCxn id="665" idx="1"/>
              </p:cNvCxnSpPr>
              <p:nvPr/>
            </p:nvCxnSpPr>
            <p:spPr>
              <a:xfrm flipV="1">
                <a:off x="1826485" y="4389765"/>
                <a:ext cx="638058" cy="286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04" name="Straight Connector 703"/>
              <p:cNvCxnSpPr/>
              <p:nvPr/>
            </p:nvCxnSpPr>
            <p:spPr>
              <a:xfrm>
                <a:off x="2961197" y="4390050"/>
                <a:ext cx="9657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05" name="Straight Connector 704"/>
              <p:cNvCxnSpPr>
                <a:endCxn id="667" idx="1"/>
              </p:cNvCxnSpPr>
              <p:nvPr/>
            </p:nvCxnSpPr>
            <p:spPr>
              <a:xfrm flipV="1">
                <a:off x="2141383" y="3814723"/>
                <a:ext cx="934698" cy="1439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06" name="Straight Connector 705"/>
              <p:cNvCxnSpPr/>
              <p:nvPr/>
            </p:nvCxnSpPr>
            <p:spPr>
              <a:xfrm flipV="1">
                <a:off x="2141383" y="3251272"/>
                <a:ext cx="4131" cy="1138493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07" name="Straight Connector 706"/>
              <p:cNvCxnSpPr/>
              <p:nvPr/>
            </p:nvCxnSpPr>
            <p:spPr>
              <a:xfrm>
                <a:off x="2141383" y="3251272"/>
                <a:ext cx="1987576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08" name="Straight Connector 707"/>
              <p:cNvCxnSpPr>
                <a:stCxn id="667" idx="3"/>
                <a:endCxn id="694" idx="1"/>
              </p:cNvCxnSpPr>
              <p:nvPr/>
            </p:nvCxnSpPr>
            <p:spPr>
              <a:xfrm flipV="1">
                <a:off x="3572735" y="3814003"/>
                <a:ext cx="556224" cy="72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09" name="Straight Connector 708"/>
              <p:cNvCxnSpPr/>
              <p:nvPr/>
            </p:nvCxnSpPr>
            <p:spPr>
              <a:xfrm>
                <a:off x="3574143" y="4386019"/>
                <a:ext cx="554816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10" name="Straight Connector 709"/>
              <p:cNvCxnSpPr/>
              <p:nvPr/>
            </p:nvCxnSpPr>
            <p:spPr>
              <a:xfrm>
                <a:off x="923276" y="5147987"/>
                <a:ext cx="300704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711" name="TextBox 710"/>
              <p:cNvSpPr txBox="1"/>
              <p:nvPr/>
            </p:nvSpPr>
            <p:spPr>
              <a:xfrm>
                <a:off x="1919930" y="5180320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</a:rPr>
                  <a:t>NCO</a:t>
                </a:r>
              </a:p>
            </p:txBody>
          </p:sp>
          <p:cxnSp>
            <p:nvCxnSpPr>
              <p:cNvPr id="712" name="Straight Arrow Connector 711"/>
              <p:cNvCxnSpPr/>
              <p:nvPr/>
            </p:nvCxnSpPr>
            <p:spPr>
              <a:xfrm>
                <a:off x="1833792" y="5953541"/>
                <a:ext cx="638058" cy="286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sp>
            <p:nvSpPr>
              <p:cNvPr id="713" name="TextBox 712"/>
              <p:cNvSpPr txBox="1"/>
              <p:nvPr/>
            </p:nvSpPr>
            <p:spPr>
              <a:xfrm>
                <a:off x="2955059" y="4793825"/>
                <a:ext cx="99899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I-Channel</a:t>
                </a:r>
              </a:p>
            </p:txBody>
          </p:sp>
          <p:sp>
            <p:nvSpPr>
              <p:cNvPr id="714" name="TextBox 713"/>
              <p:cNvSpPr txBox="1"/>
              <p:nvPr/>
            </p:nvSpPr>
            <p:spPr>
              <a:xfrm>
                <a:off x="2651497" y="5796190"/>
                <a:ext cx="19447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Q-Channel same as I</a:t>
                </a:r>
              </a:p>
            </p:txBody>
          </p:sp>
          <p:sp>
            <p:nvSpPr>
              <p:cNvPr id="715" name="TextBox 714"/>
              <p:cNvSpPr txBox="1"/>
              <p:nvPr/>
            </p:nvSpPr>
            <p:spPr>
              <a:xfrm>
                <a:off x="3660085" y="4095525"/>
                <a:ext cx="40588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</a:rPr>
                  <a:t>NB</a:t>
                </a:r>
              </a:p>
            </p:txBody>
          </p:sp>
          <p:sp>
            <p:nvSpPr>
              <p:cNvPr id="716" name="TextBox 715"/>
              <p:cNvSpPr txBox="1"/>
              <p:nvPr/>
            </p:nvSpPr>
            <p:spPr>
              <a:xfrm>
                <a:off x="3660085" y="3523509"/>
                <a:ext cx="44114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</a:rPr>
                  <a:t>WB</a:t>
                </a:r>
              </a:p>
            </p:txBody>
          </p:sp>
          <p:sp>
            <p:nvSpPr>
              <p:cNvPr id="717" name="TextBox 716"/>
              <p:cNvSpPr txBox="1"/>
              <p:nvPr/>
            </p:nvSpPr>
            <p:spPr>
              <a:xfrm>
                <a:off x="3660085" y="2960778"/>
                <a:ext cx="4491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</a:rPr>
                  <a:t>raw</a:t>
                </a:r>
              </a:p>
            </p:txBody>
          </p:sp>
          <p:sp>
            <p:nvSpPr>
              <p:cNvPr id="718" name="TextBox 717"/>
              <p:cNvSpPr txBox="1"/>
              <p:nvPr/>
            </p:nvSpPr>
            <p:spPr>
              <a:xfrm>
                <a:off x="1642801" y="1658595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A</a:t>
                </a:r>
              </a:p>
            </p:txBody>
          </p:sp>
          <p:sp>
            <p:nvSpPr>
              <p:cNvPr id="719" name="TextBox 718"/>
              <p:cNvSpPr txBox="1"/>
              <p:nvPr/>
            </p:nvSpPr>
            <p:spPr>
              <a:xfrm>
                <a:off x="309045" y="1648313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B</a:t>
                </a:r>
              </a:p>
            </p:txBody>
          </p:sp>
          <p:sp>
            <p:nvSpPr>
              <p:cNvPr id="720" name="TextBox 719"/>
              <p:cNvSpPr txBox="1"/>
              <p:nvPr/>
            </p:nvSpPr>
            <p:spPr>
              <a:xfrm>
                <a:off x="850135" y="1122094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C</a:t>
                </a:r>
              </a:p>
            </p:txBody>
          </p:sp>
          <p:sp>
            <p:nvSpPr>
              <p:cNvPr id="721" name="TextBox 720"/>
              <p:cNvSpPr txBox="1"/>
              <p:nvPr/>
            </p:nvSpPr>
            <p:spPr>
              <a:xfrm>
                <a:off x="864651" y="2477127"/>
                <a:ext cx="3145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D</a:t>
                </a:r>
              </a:p>
            </p:txBody>
          </p:sp>
          <p:sp>
            <p:nvSpPr>
              <p:cNvPr id="722" name="TextBox 721"/>
              <p:cNvSpPr txBox="1"/>
              <p:nvPr/>
            </p:nvSpPr>
            <p:spPr>
              <a:xfrm>
                <a:off x="2102212" y="1411310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</a:rPr>
                  <a:t>BPF</a:t>
                </a:r>
              </a:p>
            </p:txBody>
          </p:sp>
          <p:sp>
            <p:nvSpPr>
              <p:cNvPr id="723" name="TextBox 722"/>
              <p:cNvSpPr txBox="1"/>
              <p:nvPr/>
            </p:nvSpPr>
            <p:spPr>
              <a:xfrm>
                <a:off x="2666157" y="1415213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 kern="0" dirty="0" err="1">
                    <a:solidFill>
                      <a:sysClr val="windowText" lastClr="000000"/>
                    </a:solidFill>
                  </a:rPr>
                  <a:t>Att</a:t>
                </a:r>
                <a:endParaRPr lang="en-US" sz="1200" b="1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24" name="TextBox 723"/>
              <p:cNvSpPr txBox="1"/>
              <p:nvPr/>
            </p:nvSpPr>
            <p:spPr>
              <a:xfrm>
                <a:off x="4364582" y="1418585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</a:rPr>
                  <a:t>BPF</a:t>
                </a:r>
              </a:p>
            </p:txBody>
          </p:sp>
          <p:sp>
            <p:nvSpPr>
              <p:cNvPr id="725" name="TextBox 724"/>
              <p:cNvSpPr txBox="1"/>
              <p:nvPr/>
            </p:nvSpPr>
            <p:spPr>
              <a:xfrm>
                <a:off x="5555556" y="1418585"/>
                <a:ext cx="4764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</a:rPr>
                  <a:t>LPF</a:t>
                </a:r>
              </a:p>
            </p:txBody>
          </p:sp>
          <p:sp>
            <p:nvSpPr>
              <p:cNvPr id="726" name="Rectangle 725"/>
              <p:cNvSpPr/>
              <p:nvPr/>
            </p:nvSpPr>
            <p:spPr>
              <a:xfrm>
                <a:off x="4956050" y="4158695"/>
                <a:ext cx="594033" cy="2043250"/>
              </a:xfrm>
              <a:prstGeom prst="rect">
                <a:avLst/>
              </a:prstGeom>
              <a:solidFill>
                <a:srgbClr val="C0504D">
                  <a:lumMod val="20000"/>
                  <a:lumOff val="80000"/>
                </a:srgbClr>
              </a:solidFill>
              <a:ln w="31750" cap="flat" cmpd="sng" algn="ctr">
                <a:solidFill>
                  <a:srgbClr val="C0504D"/>
                </a:solidFill>
                <a:prstDash val="solid"/>
              </a:ln>
              <a:effectLst/>
            </p:spPr>
            <p:txBody>
              <a:bodyPr vert="vert" rtlCol="0" anchor="ctr"/>
              <a:lstStyle/>
              <a:p>
                <a:pPr algn="ctr"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  <a:latin typeface="Calibri"/>
                  </a:rPr>
                  <a:t>Coordinate</a:t>
                </a:r>
              </a:p>
              <a:p>
                <a:pPr algn="ctr"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  <a:latin typeface="Calibri"/>
                  </a:rPr>
                  <a:t>Transformation</a:t>
                </a:r>
              </a:p>
            </p:txBody>
          </p:sp>
          <p:cxnSp>
            <p:nvCxnSpPr>
              <p:cNvPr id="727" name="Straight Connector 726"/>
              <p:cNvCxnSpPr/>
              <p:nvPr/>
            </p:nvCxnSpPr>
            <p:spPr>
              <a:xfrm>
                <a:off x="4638242" y="4386019"/>
                <a:ext cx="31780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28" name="Straight Connector 727"/>
              <p:cNvCxnSpPr/>
              <p:nvPr/>
            </p:nvCxnSpPr>
            <p:spPr>
              <a:xfrm>
                <a:off x="4625613" y="5953541"/>
                <a:ext cx="317807" cy="0"/>
              </a:xfrm>
              <a:prstGeom prst="lin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29" name="Straight Arrow Connector 728"/>
              <p:cNvCxnSpPr/>
              <p:nvPr/>
            </p:nvCxnSpPr>
            <p:spPr>
              <a:xfrm>
                <a:off x="5550084" y="5147987"/>
                <a:ext cx="511239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sp>
            <p:nvSpPr>
              <p:cNvPr id="730" name="TextBox 729"/>
              <p:cNvSpPr txBox="1"/>
              <p:nvPr/>
            </p:nvSpPr>
            <p:spPr>
              <a:xfrm>
                <a:off x="3063032" y="1086295"/>
                <a:ext cx="29963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A-Electrode Analog Conditioning</a:t>
                </a:r>
              </a:p>
            </p:txBody>
          </p:sp>
          <p:sp>
            <p:nvSpPr>
              <p:cNvPr id="731" name="TextBox 730"/>
              <p:cNvSpPr txBox="1"/>
              <p:nvPr/>
            </p:nvSpPr>
            <p:spPr>
              <a:xfrm>
                <a:off x="2188885" y="2550868"/>
                <a:ext cx="23647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B, C, D Analog same as A</a:t>
                </a:r>
              </a:p>
            </p:txBody>
          </p:sp>
          <p:sp>
            <p:nvSpPr>
              <p:cNvPr id="732" name="TextBox 731"/>
              <p:cNvSpPr txBox="1"/>
              <p:nvPr/>
            </p:nvSpPr>
            <p:spPr>
              <a:xfrm>
                <a:off x="2852810" y="2260374"/>
                <a:ext cx="4491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</a:rPr>
                  <a:t>Ctrl</a:t>
                </a:r>
              </a:p>
            </p:txBody>
          </p:sp>
          <p:sp>
            <p:nvSpPr>
              <p:cNvPr id="733" name="TextBox 732"/>
              <p:cNvSpPr txBox="1"/>
              <p:nvPr/>
            </p:nvSpPr>
            <p:spPr>
              <a:xfrm>
                <a:off x="3979496" y="2268723"/>
                <a:ext cx="3994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</a:rPr>
                  <a:t>LO</a:t>
                </a:r>
              </a:p>
            </p:txBody>
          </p:sp>
          <p:sp>
            <p:nvSpPr>
              <p:cNvPr id="734" name="Rectangle 733"/>
              <p:cNvSpPr/>
              <p:nvPr/>
            </p:nvSpPr>
            <p:spPr>
              <a:xfrm>
                <a:off x="456395" y="3606367"/>
                <a:ext cx="672652" cy="473919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175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sz="1200" b="1" kern="0" dirty="0">
                    <a:solidFill>
                      <a:sysClr val="windowText" lastClr="000000"/>
                    </a:solidFill>
                    <a:latin typeface="Calibri"/>
                  </a:rPr>
                  <a:t>CLK &amp; Timing</a:t>
                </a:r>
              </a:p>
            </p:txBody>
          </p:sp>
          <p:sp>
            <p:nvSpPr>
              <p:cNvPr id="735" name="TextBox 734"/>
              <p:cNvSpPr txBox="1"/>
              <p:nvPr/>
            </p:nvSpPr>
            <p:spPr>
              <a:xfrm>
                <a:off x="5708822" y="4759029"/>
                <a:ext cx="7521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1400" b="1" kern="0" dirty="0">
                    <a:solidFill>
                      <a:sysClr val="windowText" lastClr="000000"/>
                    </a:solidFill>
                  </a:rPr>
                  <a:t>A Data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112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4641" y="1"/>
            <a:ext cx="7565785" cy="793670"/>
          </a:xfrm>
        </p:spPr>
        <p:txBody>
          <a:bodyPr/>
          <a:lstStyle/>
          <a:p>
            <a:r>
              <a:rPr lang="en-US" sz="2400" dirty="0"/>
              <a:t>Analog </a:t>
            </a:r>
            <a:r>
              <a:rPr lang="en-US" sz="2400" dirty="0" err="1"/>
              <a:t>Downconverter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vs. Direct Digital Under-Sampling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5071" y="971081"/>
            <a:ext cx="8033330" cy="5299890"/>
          </a:xfrm>
        </p:spPr>
        <p:txBody>
          <a:bodyPr/>
          <a:lstStyle/>
          <a:p>
            <a:r>
              <a:rPr lang="en-US" dirty="0" smtClean="0"/>
              <a:t>ADC dynamic range is limited to ~70 dB</a:t>
            </a:r>
          </a:p>
          <a:p>
            <a:pPr lvl="1"/>
            <a:r>
              <a:rPr lang="en-US" dirty="0" smtClean="0"/>
              <a:t>Not sufficient for most BPM applications</a:t>
            </a:r>
          </a:p>
          <a:p>
            <a:pPr lvl="1"/>
            <a:r>
              <a:rPr lang="en-US" dirty="0" smtClean="0"/>
              <a:t>Need for analog signal attenuator /  gain stages</a:t>
            </a:r>
          </a:p>
          <a:p>
            <a:pPr lvl="2"/>
            <a:r>
              <a:rPr lang="en-US" dirty="0" smtClean="0"/>
              <a:t>Requires calibration signal to avoid “electronic offsets”</a:t>
            </a:r>
          </a:p>
          <a:p>
            <a:r>
              <a:rPr lang="en-US" dirty="0" smtClean="0"/>
              <a:t>Analog </a:t>
            </a:r>
            <a:r>
              <a:rPr lang="en-US" dirty="0" err="1" smtClean="0"/>
              <a:t>downconverter</a:t>
            </a:r>
            <a:endParaRPr lang="en-US" dirty="0" smtClean="0"/>
          </a:p>
          <a:p>
            <a:pPr lvl="1">
              <a:buFont typeface="Lucida Grande"/>
              <a:buChar char="+"/>
            </a:pPr>
            <a:r>
              <a:rPr lang="en-US" dirty="0" smtClean="0">
                <a:solidFill>
                  <a:srgbClr val="3366FF"/>
                </a:solidFill>
              </a:rPr>
              <a:t>Certainly necessary for the conditioning of cavity BPM signals</a:t>
            </a:r>
          </a:p>
          <a:p>
            <a:pPr lvl="1">
              <a:buFont typeface="Lucida Grande"/>
              <a:buChar char="+"/>
            </a:pPr>
            <a:r>
              <a:rPr lang="en-US" dirty="0" smtClean="0">
                <a:solidFill>
                  <a:srgbClr val="3366FF"/>
                </a:solidFill>
              </a:rPr>
              <a:t>Allows sampling in the 1</a:t>
            </a:r>
            <a:r>
              <a:rPr lang="en-US" baseline="30000" dirty="0" smtClean="0">
                <a:solidFill>
                  <a:srgbClr val="3366FF"/>
                </a:solidFill>
              </a:rPr>
              <a:t>st</a:t>
            </a:r>
            <a:r>
              <a:rPr lang="en-US" dirty="0" smtClean="0">
                <a:solidFill>
                  <a:srgbClr val="3366FF"/>
                </a:solidFill>
              </a:rPr>
              <a:t> </a:t>
            </a:r>
            <a:r>
              <a:rPr lang="en-US" dirty="0" err="1" smtClean="0">
                <a:solidFill>
                  <a:srgbClr val="3366FF"/>
                </a:solidFill>
              </a:rPr>
              <a:t>Nyquist</a:t>
            </a:r>
            <a:r>
              <a:rPr lang="en-US" dirty="0" smtClean="0">
                <a:solidFill>
                  <a:srgbClr val="3366FF"/>
                </a:solidFill>
              </a:rPr>
              <a:t> </a:t>
            </a:r>
            <a:r>
              <a:rPr lang="en-US" dirty="0" err="1" smtClean="0">
                <a:solidFill>
                  <a:srgbClr val="3366FF"/>
                </a:solidFill>
              </a:rPr>
              <a:t>passband</a:t>
            </a:r>
            <a:r>
              <a:rPr lang="en-US" dirty="0" smtClean="0">
                <a:solidFill>
                  <a:srgbClr val="3366FF"/>
                </a:solidFill>
              </a:rPr>
              <a:t> </a:t>
            </a:r>
            <a:br>
              <a:rPr lang="en-US" dirty="0" smtClean="0">
                <a:solidFill>
                  <a:srgbClr val="3366FF"/>
                </a:solidFill>
              </a:rPr>
            </a:br>
            <a:r>
              <a:rPr lang="en-US" dirty="0" smtClean="0">
                <a:solidFill>
                  <a:srgbClr val="3366FF"/>
                </a:solidFill>
              </a:rPr>
              <a:t>(no </a:t>
            </a:r>
            <a:r>
              <a:rPr lang="en-US" dirty="0" err="1" smtClean="0">
                <a:solidFill>
                  <a:srgbClr val="3366FF"/>
                </a:solidFill>
              </a:rPr>
              <a:t>undersampling</a:t>
            </a:r>
            <a:r>
              <a:rPr lang="en-US" dirty="0" smtClean="0">
                <a:solidFill>
                  <a:srgbClr val="3366FF"/>
                </a:solidFill>
              </a:rPr>
              <a:t>)</a:t>
            </a:r>
          </a:p>
          <a:p>
            <a:pPr lvl="1">
              <a:buFont typeface="Lucida Grande"/>
              <a:buChar char="+"/>
            </a:pPr>
            <a:r>
              <a:rPr lang="en-US" dirty="0" smtClean="0">
                <a:solidFill>
                  <a:srgbClr val="3366FF"/>
                </a:solidFill>
              </a:rPr>
              <a:t>Relaxes input RF filter requirements</a:t>
            </a:r>
          </a:p>
          <a:p>
            <a:pPr lvl="1">
              <a:buFont typeface="Lucida Grande"/>
              <a:buChar char="+"/>
            </a:pPr>
            <a:r>
              <a:rPr lang="en-US" dirty="0" smtClean="0">
                <a:solidFill>
                  <a:srgbClr val="3366FF"/>
                </a:solidFill>
              </a:rPr>
              <a:t>Relaxed ADC and CLK requirements</a:t>
            </a:r>
          </a:p>
          <a:p>
            <a:pPr lvl="1">
              <a:buFont typeface="Lucida Grande"/>
              <a:buChar char="+"/>
            </a:pPr>
            <a:r>
              <a:rPr lang="en-US" dirty="0" smtClean="0">
                <a:solidFill>
                  <a:srgbClr val="3366FF"/>
                </a:solidFill>
              </a:rPr>
              <a:t>May relax cable requirements and improve S/N</a:t>
            </a:r>
          </a:p>
          <a:p>
            <a:pPr lvl="2">
              <a:buFont typeface="Wingdings" charset="2"/>
              <a:buChar char="Ø"/>
            </a:pPr>
            <a:r>
              <a:rPr lang="en-US" dirty="0" smtClean="0"/>
              <a:t>Analog hardware installation near the BPM pickup</a:t>
            </a:r>
          </a:p>
          <a:p>
            <a:pPr lvl="2">
              <a:buFont typeface="Wingdings" charset="2"/>
              <a:buChar char="Ø"/>
            </a:pPr>
            <a:r>
              <a:rPr lang="en-US" dirty="0" smtClean="0"/>
              <a:t>Transfer analog IF signals out of the tunnel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Additional analog hardware required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Generates additional image frequencies</a:t>
            </a:r>
          </a:p>
          <a:p>
            <a:pPr lvl="2"/>
            <a:r>
              <a:rPr lang="en-US" dirty="0" smtClean="0"/>
              <a:t>Consider image rejection analog mixer!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08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164576"/>
            <a:ext cx="8335690" cy="629095"/>
          </a:xfrm>
        </p:spPr>
        <p:txBody>
          <a:bodyPr/>
          <a:lstStyle/>
          <a:p>
            <a:r>
              <a:rPr lang="en-US" dirty="0" smtClean="0"/>
              <a:t>Example: ATF DR BPM Signal Processing</a:t>
            </a:r>
            <a:endParaRPr lang="en-US" dirty="0"/>
          </a:p>
        </p:txBody>
      </p:sp>
      <p:grpSp>
        <p:nvGrpSpPr>
          <p:cNvPr id="4" name="Group 56"/>
          <p:cNvGrpSpPr>
            <a:grpSpLocks/>
          </p:cNvGrpSpPr>
          <p:nvPr/>
        </p:nvGrpSpPr>
        <p:grpSpPr bwMode="auto">
          <a:xfrm>
            <a:off x="2063476" y="1163105"/>
            <a:ext cx="7869237" cy="4953000"/>
            <a:chOff x="341611" y="1219200"/>
            <a:chExt cx="7868386" cy="4953000"/>
          </a:xfrm>
        </p:grpSpPr>
        <p:cxnSp>
          <p:nvCxnSpPr>
            <p:cNvPr id="5" name="Straight Arrow Connector 57"/>
            <p:cNvCxnSpPr>
              <a:cxnSpLocks noChangeShapeType="1"/>
            </p:cNvCxnSpPr>
            <p:nvPr/>
          </p:nvCxnSpPr>
          <p:spPr bwMode="auto">
            <a:xfrm>
              <a:off x="1524000" y="3656012"/>
              <a:ext cx="43434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cxnSp>
          <p:nvCxnSpPr>
            <p:cNvPr id="6" name="Straight Arrow Connector 58"/>
            <p:cNvCxnSpPr>
              <a:cxnSpLocks noChangeShapeType="1"/>
            </p:cNvCxnSpPr>
            <p:nvPr/>
          </p:nvCxnSpPr>
          <p:spPr bwMode="auto">
            <a:xfrm>
              <a:off x="381000" y="2589212"/>
              <a:ext cx="20574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7" name="TextBox 6"/>
            <p:cNvSpPr txBox="1"/>
            <p:nvPr/>
          </p:nvSpPr>
          <p:spPr>
            <a:xfrm>
              <a:off x="341611" y="2665413"/>
              <a:ext cx="941285" cy="7381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  <a:latin typeface="Calibri" pitchFamily="34" charset="0"/>
                </a:rPr>
                <a:t>ADC Input</a:t>
              </a:r>
            </a:p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14 Bits</a:t>
              </a:r>
            </a:p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71.4 MHz</a:t>
              </a:r>
            </a:p>
          </p:txBody>
        </p:sp>
        <p:cxnSp>
          <p:nvCxnSpPr>
            <p:cNvPr id="8" name="Straight Arrow Connector 60"/>
            <p:cNvCxnSpPr>
              <a:cxnSpLocks noChangeShapeType="1"/>
            </p:cNvCxnSpPr>
            <p:nvPr/>
          </p:nvCxnSpPr>
          <p:spPr bwMode="auto">
            <a:xfrm rot="5400000" flipH="1" flipV="1">
              <a:off x="572294" y="3541712"/>
              <a:ext cx="1904206" cy="794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none" w="lg" len="lg"/>
            </a:ln>
          </p:spPr>
        </p:cxnSp>
        <p:sp>
          <p:nvSpPr>
            <p:cNvPr id="9" name="Rectangle 8"/>
            <p:cNvSpPr/>
            <p:nvPr/>
          </p:nvSpPr>
          <p:spPr>
            <a:xfrm>
              <a:off x="2438471" y="2209800"/>
              <a:ext cx="1676219" cy="836613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i="1" kern="0" dirty="0">
                  <a:solidFill>
                    <a:sysClr val="window" lastClr="FFFFFF"/>
                  </a:solidFill>
                  <a:latin typeface="Calibri"/>
                </a:rPr>
                <a:t>NB Filter</a:t>
              </a:r>
            </a:p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1.4kHz output</a:t>
              </a:r>
            </a:p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16 Bits/</a:t>
              </a:r>
              <a:r>
                <a:rPr lang="en-US" kern="0" dirty="0" err="1">
                  <a:solidFill>
                    <a:sysClr val="window" lastClr="FFFFFF"/>
                  </a:solidFill>
                  <a:latin typeface="Calibri"/>
                </a:rPr>
                <a:t>ch</a:t>
              </a: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10" name="Straight Arrow Connector 62"/>
            <p:cNvCxnSpPr>
              <a:cxnSpLocks noChangeShapeType="1"/>
            </p:cNvCxnSpPr>
            <p:nvPr/>
          </p:nvCxnSpPr>
          <p:spPr bwMode="auto">
            <a:xfrm>
              <a:off x="4136232" y="2589212"/>
              <a:ext cx="1731168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cxnSp>
          <p:nvCxnSpPr>
            <p:cNvPr id="11" name="Straight Arrow Connector 63"/>
            <p:cNvCxnSpPr>
              <a:cxnSpLocks noChangeShapeType="1"/>
            </p:cNvCxnSpPr>
            <p:nvPr/>
          </p:nvCxnSpPr>
          <p:spPr bwMode="auto">
            <a:xfrm>
              <a:off x="1524000" y="4494212"/>
              <a:ext cx="43434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12" name="TextBox 11"/>
            <p:cNvSpPr txBox="1"/>
            <p:nvPr/>
          </p:nvSpPr>
          <p:spPr>
            <a:xfrm>
              <a:off x="4168659" y="2209800"/>
              <a:ext cx="577788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32 </a:t>
              </a:r>
              <a:r>
                <a:rPr lang="en-US" sz="1400" kern="0" dirty="0" err="1">
                  <a:solidFill>
                    <a:sysClr val="windowText" lastClr="000000"/>
                  </a:solidFill>
                  <a:latin typeface="Calibri" pitchFamily="34" charset="0"/>
                </a:rPr>
                <a:t>ch</a:t>
              </a:r>
              <a:endParaRPr lang="en-US" sz="14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</a:rPr>
                <a:t>/</a:t>
              </a:r>
            </a:p>
          </p:txBody>
        </p:sp>
        <p:sp>
          <p:nvSpPr>
            <p:cNvPr id="13" name="Isosceles Triangle 12"/>
            <p:cNvSpPr/>
            <p:nvPr/>
          </p:nvSpPr>
          <p:spPr>
            <a:xfrm rot="5400000">
              <a:off x="4697223" y="2436829"/>
              <a:ext cx="304800" cy="304767"/>
            </a:xfrm>
            <a:prstGeom prst="triangle">
              <a:avLst/>
            </a:prstGeom>
            <a:solidFill>
              <a:srgbClr val="9BBB59">
                <a:lumMod val="75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14" name="Straight Arrow Connector 66"/>
            <p:cNvCxnSpPr>
              <a:cxnSpLocks noChangeShapeType="1"/>
            </p:cNvCxnSpPr>
            <p:nvPr/>
          </p:nvCxnSpPr>
          <p:spPr bwMode="auto">
            <a:xfrm rot="16200000" flipV="1">
              <a:off x="4631535" y="2933700"/>
              <a:ext cx="533400" cy="1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15" name="TextBox 14"/>
            <p:cNvSpPr txBox="1"/>
            <p:nvPr/>
          </p:nvSpPr>
          <p:spPr>
            <a:xfrm>
              <a:off x="4876608" y="2895600"/>
              <a:ext cx="785728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NB Gate</a:t>
              </a:r>
            </a:p>
          </p:txBody>
        </p:sp>
        <p:sp>
          <p:nvSpPr>
            <p:cNvPr id="16" name="Isosceles Triangle 15"/>
            <p:cNvSpPr/>
            <p:nvPr/>
          </p:nvSpPr>
          <p:spPr>
            <a:xfrm rot="5400000">
              <a:off x="4800399" y="4343416"/>
              <a:ext cx="304800" cy="304767"/>
            </a:xfrm>
            <a:prstGeom prst="triangle">
              <a:avLst/>
            </a:prstGeom>
            <a:solidFill>
              <a:srgbClr val="9BBB59">
                <a:lumMod val="75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17" name="Straight Arrow Connector 69"/>
            <p:cNvCxnSpPr>
              <a:cxnSpLocks noChangeShapeType="1"/>
              <a:stCxn id="50" idx="5"/>
            </p:cNvCxnSpPr>
            <p:nvPr/>
          </p:nvCxnSpPr>
          <p:spPr bwMode="auto">
            <a:xfrm rot="5400000">
              <a:off x="4610100" y="4076700"/>
              <a:ext cx="6858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 type="triangle" w="lg" len="lg"/>
              <a:tailEnd type="triangle" w="lg" len="lg"/>
            </a:ln>
          </p:spPr>
        </p:cxnSp>
        <p:sp>
          <p:nvSpPr>
            <p:cNvPr id="18" name="TextBox 17"/>
            <p:cNvSpPr txBox="1"/>
            <p:nvPr/>
          </p:nvSpPr>
          <p:spPr>
            <a:xfrm>
              <a:off x="4876608" y="3962400"/>
              <a:ext cx="1009541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WB Gate(s)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867100" y="2362200"/>
              <a:ext cx="1371452" cy="26670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sz="2000" i="1" kern="0" dirty="0">
                  <a:solidFill>
                    <a:sysClr val="window" lastClr="FFFFFF"/>
                  </a:solidFill>
                  <a:latin typeface="Calibri"/>
                </a:rPr>
                <a:t>DDR RAM</a:t>
              </a:r>
            </a:p>
            <a:p>
              <a:pPr algn="ctr">
                <a:defRPr/>
              </a:pPr>
              <a:endParaRPr lang="en-US" i="1" kern="0" dirty="0">
                <a:solidFill>
                  <a:sysClr val="window" lastClr="FFFFFF"/>
                </a:solidFill>
                <a:latin typeface="Calibri"/>
              </a:endParaRPr>
            </a:p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NB Data</a:t>
              </a:r>
            </a:p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TBT Data</a:t>
              </a:r>
            </a:p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Raw Data</a:t>
              </a:r>
            </a:p>
            <a:p>
              <a:pPr algn="ctr"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  <a:p>
              <a:pPr algn="ctr"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20" name="Straight Arrow Connector 72"/>
            <p:cNvCxnSpPr>
              <a:cxnSpLocks noChangeShapeType="1"/>
            </p:cNvCxnSpPr>
            <p:nvPr/>
          </p:nvCxnSpPr>
          <p:spPr bwMode="auto">
            <a:xfrm rot="16200000" flipH="1">
              <a:off x="5028801" y="2285603"/>
              <a:ext cx="609602" cy="796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none" w="lg" len="lg"/>
            </a:ln>
          </p:spPr>
        </p:cxnSp>
        <p:sp>
          <p:nvSpPr>
            <p:cNvPr id="21" name="TextBox 20"/>
            <p:cNvSpPr txBox="1"/>
            <p:nvPr/>
          </p:nvSpPr>
          <p:spPr>
            <a:xfrm>
              <a:off x="5140104" y="1524000"/>
              <a:ext cx="377784" cy="5842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l-GR" sz="3200" b="1" kern="0" dirty="0">
                  <a:solidFill>
                    <a:sysClr val="windowText" lastClr="000000"/>
                  </a:solidFill>
                  <a:latin typeface="Calibri" pitchFamily="34" charset="0"/>
                </a:rPr>
                <a:t>Σ</a:t>
              </a:r>
              <a:endParaRPr lang="en-US" sz="3200" b="1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cxnSp>
          <p:nvCxnSpPr>
            <p:cNvPr id="22" name="Straight Arrow Connector 74"/>
            <p:cNvCxnSpPr>
              <a:cxnSpLocks noChangeShapeType="1"/>
              <a:endCxn id="37" idx="1"/>
            </p:cNvCxnSpPr>
            <p:nvPr/>
          </p:nvCxnSpPr>
          <p:spPr bwMode="auto">
            <a:xfrm flipV="1">
              <a:off x="5464968" y="1816388"/>
              <a:ext cx="478632" cy="10824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23" name="TextBox 22"/>
            <p:cNvSpPr txBox="1"/>
            <p:nvPr/>
          </p:nvSpPr>
          <p:spPr>
            <a:xfrm>
              <a:off x="5067087" y="1444625"/>
              <a:ext cx="550803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50Hz</a:t>
              </a:r>
            </a:p>
          </p:txBody>
        </p:sp>
        <p:cxnSp>
          <p:nvCxnSpPr>
            <p:cNvPr id="24" name="Straight Arrow Connector 76"/>
            <p:cNvCxnSpPr>
              <a:cxnSpLocks noChangeShapeType="1"/>
            </p:cNvCxnSpPr>
            <p:nvPr/>
          </p:nvCxnSpPr>
          <p:spPr bwMode="auto">
            <a:xfrm>
              <a:off x="7239000" y="2743200"/>
              <a:ext cx="8382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25" name="TextBox 24"/>
            <p:cNvSpPr txBox="1"/>
            <p:nvPr/>
          </p:nvSpPr>
          <p:spPr>
            <a:xfrm>
              <a:off x="7314744" y="2143125"/>
              <a:ext cx="793664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  <a:latin typeface="Calibri" pitchFamily="34" charset="0"/>
                </a:rPr>
                <a:t>VME</a:t>
              </a:r>
            </a:p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NB Data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14744" y="3962400"/>
              <a:ext cx="895253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  <a:latin typeface="Calibri" pitchFamily="34" charset="0"/>
                </a:rPr>
                <a:t>VME</a:t>
              </a:r>
            </a:p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Raw Data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438471" y="3352800"/>
              <a:ext cx="1676219" cy="6858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i="1" kern="0" dirty="0">
                  <a:solidFill>
                    <a:sysClr val="window" lastClr="FFFFFF"/>
                  </a:solidFill>
                  <a:latin typeface="Calibri"/>
                </a:rPr>
                <a:t>TBT Filter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314744" y="3133725"/>
              <a:ext cx="836523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  <a:latin typeface="Calibri" pitchFamily="34" charset="0"/>
                </a:rPr>
                <a:t>VME</a:t>
              </a:r>
            </a:p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TBT Data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60669" y="2209800"/>
              <a:ext cx="485722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8 </a:t>
              </a:r>
              <a:r>
                <a:rPr lang="en-US" sz="1400" kern="0" dirty="0" err="1">
                  <a:solidFill>
                    <a:sysClr val="windowText" lastClr="000000"/>
                  </a:solidFill>
                  <a:latin typeface="Calibri" pitchFamily="34" charset="0"/>
                </a:rPr>
                <a:t>ch</a:t>
              </a:r>
              <a:endParaRPr lang="en-US" sz="14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</a:rPr>
                <a:t>/</a:t>
              </a:r>
            </a:p>
          </p:txBody>
        </p:sp>
        <p:cxnSp>
          <p:nvCxnSpPr>
            <p:cNvPr id="30" name="Straight Arrow Connector 82"/>
            <p:cNvCxnSpPr>
              <a:cxnSpLocks noChangeShapeType="1"/>
            </p:cNvCxnSpPr>
            <p:nvPr/>
          </p:nvCxnSpPr>
          <p:spPr bwMode="auto">
            <a:xfrm>
              <a:off x="1657172" y="5865812"/>
              <a:ext cx="13716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31" name="TextBox 30"/>
            <p:cNvSpPr txBox="1"/>
            <p:nvPr/>
          </p:nvSpPr>
          <p:spPr>
            <a:xfrm>
              <a:off x="1828937" y="5434013"/>
              <a:ext cx="706362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  <a:latin typeface="Calibri" pitchFamily="34" charset="0"/>
                </a:rPr>
                <a:t>Trigger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028957" y="5334000"/>
              <a:ext cx="1980986" cy="8382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i="1" kern="0" dirty="0">
                  <a:solidFill>
                    <a:sysClr val="window" lastClr="FFFFFF"/>
                  </a:solidFill>
                  <a:latin typeface="Calibri"/>
                </a:rPr>
                <a:t>DAQ SM</a:t>
              </a:r>
            </a:p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Ch delays (clocks)</a:t>
              </a:r>
            </a:p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Gates in Turns</a:t>
              </a:r>
            </a:p>
          </p:txBody>
        </p:sp>
        <p:cxnSp>
          <p:nvCxnSpPr>
            <p:cNvPr id="33" name="Straight Arrow Connector 85"/>
            <p:cNvCxnSpPr>
              <a:cxnSpLocks noChangeShapeType="1"/>
            </p:cNvCxnSpPr>
            <p:nvPr/>
          </p:nvCxnSpPr>
          <p:spPr bwMode="auto">
            <a:xfrm>
              <a:off x="5009972" y="5486400"/>
              <a:ext cx="9906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cxnSp>
          <p:nvCxnSpPr>
            <p:cNvPr id="34" name="Straight Arrow Connector 86"/>
            <p:cNvCxnSpPr>
              <a:cxnSpLocks noChangeShapeType="1"/>
            </p:cNvCxnSpPr>
            <p:nvPr/>
          </p:nvCxnSpPr>
          <p:spPr bwMode="auto">
            <a:xfrm>
              <a:off x="5009972" y="5791200"/>
              <a:ext cx="9906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35" name="TextBox 34"/>
            <p:cNvSpPr txBox="1"/>
            <p:nvPr/>
          </p:nvSpPr>
          <p:spPr>
            <a:xfrm>
              <a:off x="5943292" y="5257800"/>
              <a:ext cx="1009541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WB Gate(s)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943292" y="5562600"/>
              <a:ext cx="785728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NB Gate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943292" y="1574800"/>
              <a:ext cx="1295260" cy="48260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sz="1600" kern="0" dirty="0">
                  <a:solidFill>
                    <a:sysClr val="window" lastClr="FFFFFF"/>
                  </a:solidFill>
                  <a:latin typeface="Calibri"/>
                </a:rPr>
                <a:t>32 Registers</a:t>
              </a:r>
            </a:p>
          </p:txBody>
        </p:sp>
        <p:cxnSp>
          <p:nvCxnSpPr>
            <p:cNvPr id="38" name="Straight Arrow Connector 90"/>
            <p:cNvCxnSpPr>
              <a:cxnSpLocks noChangeShapeType="1"/>
            </p:cNvCxnSpPr>
            <p:nvPr/>
          </p:nvCxnSpPr>
          <p:spPr bwMode="auto">
            <a:xfrm>
              <a:off x="7031832" y="1828800"/>
              <a:ext cx="1045368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39" name="TextBox 38"/>
            <p:cNvSpPr txBox="1"/>
            <p:nvPr/>
          </p:nvSpPr>
          <p:spPr>
            <a:xfrm>
              <a:off x="7314744" y="1219200"/>
              <a:ext cx="828585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  <a:latin typeface="Calibri" pitchFamily="34" charset="0"/>
                </a:rPr>
                <a:t>VME</a:t>
              </a:r>
            </a:p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NB Sums</a:t>
              </a:r>
            </a:p>
          </p:txBody>
        </p:sp>
        <p:cxnSp>
          <p:nvCxnSpPr>
            <p:cNvPr id="40" name="Straight Arrow Connector 92"/>
            <p:cNvCxnSpPr>
              <a:cxnSpLocks noChangeShapeType="1"/>
            </p:cNvCxnSpPr>
            <p:nvPr/>
          </p:nvCxnSpPr>
          <p:spPr bwMode="auto">
            <a:xfrm>
              <a:off x="5029200" y="6096000"/>
              <a:ext cx="30480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41" name="TextBox 40"/>
            <p:cNvSpPr txBox="1"/>
            <p:nvPr/>
          </p:nvSpPr>
          <p:spPr>
            <a:xfrm>
              <a:off x="7467127" y="5410200"/>
              <a:ext cx="536517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 kern="0" dirty="0">
                  <a:solidFill>
                    <a:sysClr val="windowText" lastClr="000000"/>
                  </a:solidFill>
                  <a:latin typeface="Calibri" pitchFamily="34" charset="0"/>
                </a:rPr>
                <a:t>VME</a:t>
              </a:r>
            </a:p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IRQ</a:t>
              </a:r>
            </a:p>
          </p:txBody>
        </p:sp>
        <p:cxnSp>
          <p:nvCxnSpPr>
            <p:cNvPr id="42" name="Straight Arrow Connector 94"/>
            <p:cNvCxnSpPr>
              <a:cxnSpLocks noChangeShapeType="1"/>
            </p:cNvCxnSpPr>
            <p:nvPr/>
          </p:nvCxnSpPr>
          <p:spPr bwMode="auto">
            <a:xfrm rot="5400000" flipH="1" flipV="1">
              <a:off x="3314700" y="5143500"/>
              <a:ext cx="3810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cxnSp>
          <p:nvCxnSpPr>
            <p:cNvPr id="43" name="Straight Arrow Connector 95"/>
            <p:cNvCxnSpPr>
              <a:cxnSpLocks noChangeShapeType="1"/>
            </p:cNvCxnSpPr>
            <p:nvPr/>
          </p:nvCxnSpPr>
          <p:spPr bwMode="auto">
            <a:xfrm rot="5400000" flipH="1" flipV="1">
              <a:off x="3848894" y="5142706"/>
              <a:ext cx="3810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44" name="TextBox 43"/>
            <p:cNvSpPr txBox="1"/>
            <p:nvPr/>
          </p:nvSpPr>
          <p:spPr>
            <a:xfrm>
              <a:off x="2819430" y="4953000"/>
              <a:ext cx="555565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reset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176596" y="4953000"/>
              <a:ext cx="539692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latch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376600" y="1600200"/>
              <a:ext cx="555565" cy="307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reset</a:t>
              </a:r>
            </a:p>
          </p:txBody>
        </p:sp>
        <p:cxnSp>
          <p:nvCxnSpPr>
            <p:cNvPr id="47" name="Straight Arrow Connector 99"/>
            <p:cNvCxnSpPr>
              <a:cxnSpLocks noChangeShapeType="1"/>
            </p:cNvCxnSpPr>
            <p:nvPr/>
          </p:nvCxnSpPr>
          <p:spPr bwMode="auto">
            <a:xfrm>
              <a:off x="4855368" y="1827312"/>
              <a:ext cx="381000" cy="14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cxnSp>
          <p:nvCxnSpPr>
            <p:cNvPr id="48" name="Straight Arrow Connector 100"/>
            <p:cNvCxnSpPr>
              <a:cxnSpLocks noChangeShapeType="1"/>
            </p:cNvCxnSpPr>
            <p:nvPr/>
          </p:nvCxnSpPr>
          <p:spPr bwMode="auto">
            <a:xfrm rot="5400000">
              <a:off x="5926138" y="1409700"/>
              <a:ext cx="381794" cy="794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49" name="TextBox 48"/>
            <p:cNvSpPr txBox="1"/>
            <p:nvPr/>
          </p:nvSpPr>
          <p:spPr>
            <a:xfrm>
              <a:off x="5508364" y="1219200"/>
              <a:ext cx="539692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latch</a:t>
              </a:r>
            </a:p>
          </p:txBody>
        </p:sp>
        <p:sp>
          <p:nvSpPr>
            <p:cNvPr id="50" name="Isosceles Triangle 49"/>
            <p:cNvSpPr/>
            <p:nvPr/>
          </p:nvSpPr>
          <p:spPr>
            <a:xfrm rot="5400000">
              <a:off x="4800399" y="3505216"/>
              <a:ext cx="304800" cy="304767"/>
            </a:xfrm>
            <a:prstGeom prst="triangle">
              <a:avLst/>
            </a:prstGeom>
            <a:solidFill>
              <a:srgbClr val="9BBB59">
                <a:lumMod val="75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192341" y="3286125"/>
              <a:ext cx="485978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  <a:latin typeface="Calibri" pitchFamily="34" charset="0"/>
                </a:rPr>
                <a:t>8 </a:t>
              </a:r>
              <a:r>
                <a:rPr lang="en-US" sz="1400" kern="0" dirty="0" err="1">
                  <a:solidFill>
                    <a:sysClr val="windowText" lastClr="000000"/>
                  </a:solidFill>
                  <a:latin typeface="Calibri" pitchFamily="34" charset="0"/>
                </a:rPr>
                <a:t>ch</a:t>
              </a:r>
              <a:endParaRPr lang="en-US" sz="1400" kern="0" dirty="0">
                <a:solidFill>
                  <a:sysClr val="windowText" lastClr="000000"/>
                </a:solidFill>
                <a:latin typeface="Calibri" pitchFamily="34" charset="0"/>
              </a:endParaRPr>
            </a:p>
            <a:p>
              <a:pPr algn="ctr">
                <a:defRPr/>
              </a:pPr>
              <a:r>
                <a:rPr lang="en-US" sz="1400" kern="0" dirty="0">
                  <a:solidFill>
                    <a:sysClr val="windowText" lastClr="000000"/>
                  </a:solidFill>
                </a:rPr>
                <a:t>/</a:t>
              </a:r>
            </a:p>
          </p:txBody>
        </p:sp>
        <p:cxnSp>
          <p:nvCxnSpPr>
            <p:cNvPr id="52" name="Straight Arrow Connector 104"/>
            <p:cNvCxnSpPr>
              <a:cxnSpLocks noChangeShapeType="1"/>
            </p:cNvCxnSpPr>
            <p:nvPr/>
          </p:nvCxnSpPr>
          <p:spPr bwMode="auto">
            <a:xfrm>
              <a:off x="7239000" y="3732212"/>
              <a:ext cx="8382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cxnSp>
          <p:nvCxnSpPr>
            <p:cNvPr id="53" name="Straight Arrow Connector 105"/>
            <p:cNvCxnSpPr>
              <a:cxnSpLocks noChangeShapeType="1"/>
            </p:cNvCxnSpPr>
            <p:nvPr/>
          </p:nvCxnSpPr>
          <p:spPr bwMode="auto">
            <a:xfrm>
              <a:off x="7239000" y="4646612"/>
              <a:ext cx="8382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</p:grpSp>
      <p:sp>
        <p:nvSpPr>
          <p:cNvPr id="54" name="TextBox 53"/>
          <p:cNvSpPr txBox="1"/>
          <p:nvPr/>
        </p:nvSpPr>
        <p:spPr>
          <a:xfrm>
            <a:off x="5596736" y="1047890"/>
            <a:ext cx="15953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rgbClr val="FF0000"/>
                </a:solidFill>
              </a:rPr>
              <a:t>a</a:t>
            </a:r>
            <a:r>
              <a:rPr lang="en-US" sz="1400" b="1" kern="0" dirty="0" err="1">
                <a:solidFill>
                  <a:srgbClr val="FF0000"/>
                </a:solidFill>
              </a:rPr>
              <a:t>verage</a:t>
            </a:r>
            <a:r>
              <a:rPr lang="en-US" sz="1400" b="1" kern="0" dirty="0">
                <a:solidFill>
                  <a:srgbClr val="FF0000"/>
                </a:solidFill>
              </a:rPr>
              <a:t> NB data</a:t>
            </a:r>
            <a:br>
              <a:rPr lang="en-US" sz="1400" b="1" kern="0" dirty="0">
                <a:solidFill>
                  <a:srgbClr val="FF0000"/>
                </a:solidFill>
              </a:rPr>
            </a:br>
            <a:r>
              <a:rPr lang="en-US" sz="1400" b="1" kern="0" dirty="0">
                <a:solidFill>
                  <a:srgbClr val="FF0000"/>
                </a:solidFill>
              </a:rPr>
              <a:t>with </a:t>
            </a:r>
            <a:r>
              <a:rPr lang="en-US" sz="1400" b="1" i="1" kern="0" dirty="0">
                <a:solidFill>
                  <a:srgbClr val="FF0000"/>
                </a:solidFill>
              </a:rPr>
              <a:t>n/</a:t>
            </a:r>
            <a:r>
              <a:rPr lang="en-US" sz="1400" b="1" i="1" kern="0" dirty="0" err="1">
                <a:solidFill>
                  <a:srgbClr val="FF0000"/>
                </a:solidFill>
              </a:rPr>
              <a:t>f</a:t>
            </a:r>
            <a:r>
              <a:rPr lang="en-US" sz="1400" b="1" i="1" kern="0" baseline="-25000" dirty="0" err="1">
                <a:solidFill>
                  <a:srgbClr val="FF0000"/>
                </a:solidFill>
              </a:rPr>
              <a:t>power</a:t>
            </a:r>
            <a:endParaRPr lang="en-US" sz="1400" b="1" i="1" kern="0" baseline="-25000" dirty="0">
              <a:solidFill>
                <a:srgbClr val="FF0000"/>
              </a:solidFill>
            </a:endParaRPr>
          </a:p>
        </p:txBody>
      </p:sp>
      <p:sp>
        <p:nvSpPr>
          <p:cNvPr id="55" name="Oval 54"/>
          <p:cNvSpPr/>
          <p:nvPr/>
        </p:nvSpPr>
        <p:spPr bwMode="auto">
          <a:xfrm>
            <a:off x="6787290" y="1431940"/>
            <a:ext cx="537670" cy="61448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61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64576"/>
            <a:ext cx="8182070" cy="629095"/>
          </a:xfrm>
        </p:spPr>
        <p:txBody>
          <a:bodyPr/>
          <a:lstStyle/>
          <a:p>
            <a:r>
              <a:rPr lang="en-US" dirty="0" smtClean="0"/>
              <a:t>ATF BPM Narrowband Signal Processing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362200" y="1124700"/>
            <a:ext cx="7467600" cy="2438400"/>
          </a:xfrm>
        </p:spPr>
        <p:txBody>
          <a:bodyPr/>
          <a:lstStyle/>
          <a:p>
            <a:r>
              <a:rPr lang="en-US" sz="1600" dirty="0"/>
              <a:t>Process 8 ADC channels in parallel up to FIR filter</a:t>
            </a:r>
          </a:p>
          <a:p>
            <a:pPr lvl="1">
              <a:buFont typeface="Arial" charset="0"/>
              <a:buChar char="•"/>
            </a:pPr>
            <a:r>
              <a:rPr lang="en-US" sz="1400" dirty="0"/>
              <a:t> Digitally </a:t>
            </a:r>
            <a:r>
              <a:rPr lang="en-US" sz="1400" dirty="0" err="1"/>
              <a:t>downconvert</a:t>
            </a:r>
            <a:r>
              <a:rPr lang="en-US" sz="1400" dirty="0"/>
              <a:t> each channel into </a:t>
            </a:r>
            <a:r>
              <a:rPr lang="en-US" sz="1400" i="1" dirty="0"/>
              <a:t>I,Q </a:t>
            </a:r>
            <a:r>
              <a:rPr lang="en-US" sz="1400" dirty="0"/>
              <a:t>then filter I,Q independently</a:t>
            </a:r>
          </a:p>
          <a:p>
            <a:pPr lvl="1">
              <a:buFont typeface="Arial" charset="0"/>
              <a:buChar char="•"/>
            </a:pPr>
            <a:r>
              <a:rPr lang="en-US" sz="1400" dirty="0"/>
              <a:t> CIC Filters operating in parallel at 71.4MHz</a:t>
            </a:r>
          </a:p>
          <a:p>
            <a:pPr lvl="2"/>
            <a:r>
              <a:rPr lang="en-US" sz="1200" dirty="0"/>
              <a:t>Decimate by 17KSPS to 4.2KSPS output rate</a:t>
            </a:r>
          </a:p>
          <a:p>
            <a:pPr lvl="1">
              <a:buFont typeface="Arial" charset="0"/>
              <a:buChar char="•"/>
            </a:pPr>
            <a:r>
              <a:rPr lang="en-US" sz="1400" dirty="0"/>
              <a:t>1 Serial FIR Filter processes all 32 CIC Filter outputs</a:t>
            </a:r>
          </a:p>
          <a:p>
            <a:pPr lvl="2"/>
            <a:r>
              <a:rPr lang="en-US" sz="1200" dirty="0"/>
              <a:t> 80 tap FIR (400 Hz BW, 500 Hz Stop, -100 db </a:t>
            </a:r>
            <a:r>
              <a:rPr lang="en-US" sz="1200" dirty="0" err="1"/>
              <a:t>stopband</a:t>
            </a:r>
            <a:r>
              <a:rPr lang="en-US" sz="1200" dirty="0"/>
              <a:t>) -&gt; 1KHz effective BW</a:t>
            </a:r>
          </a:p>
          <a:p>
            <a:pPr lvl="2"/>
            <a:r>
              <a:rPr lang="en-US" sz="1200" dirty="0"/>
              <a:t> Decimate by 3 to 1.4 KSPS output rate -&gt; ability to easily filter 50Hz</a:t>
            </a:r>
          </a:p>
          <a:p>
            <a:pPr lvl="1">
              <a:buFont typeface="Arial" charset="0"/>
              <a:buChar char="•"/>
            </a:pPr>
            <a:r>
              <a:rPr lang="en-US" sz="1400" dirty="0"/>
              <a:t>Calculate Magnitude from </a:t>
            </a:r>
            <a:r>
              <a:rPr lang="en-US" sz="1400" i="1" dirty="0"/>
              <a:t>I,Q</a:t>
            </a:r>
            <a:r>
              <a:rPr lang="en-US" sz="1400" dirty="0"/>
              <a:t> at 1.4KHz </a:t>
            </a:r>
          </a:p>
          <a:p>
            <a:pPr lvl="2"/>
            <a:r>
              <a:rPr lang="en-US" sz="1200" dirty="0"/>
              <a:t> Both Magnitude and I,Q are written to RAM</a:t>
            </a:r>
          </a:p>
          <a:p>
            <a:pPr lvl="2"/>
            <a:r>
              <a:rPr lang="en-US" sz="1200" dirty="0"/>
              <a:t> Also able to write I,Q output from CIC to RAM upon request</a:t>
            </a:r>
          </a:p>
          <a:p>
            <a:pPr lvl="1">
              <a:buNone/>
            </a:pPr>
            <a:endParaRPr lang="en-US" sz="800" dirty="0"/>
          </a:p>
          <a:p>
            <a:pPr lvl="1">
              <a:buNone/>
            </a:pPr>
            <a:endParaRPr lang="en-US" sz="800" dirty="0"/>
          </a:p>
        </p:txBody>
      </p:sp>
      <p:grpSp>
        <p:nvGrpSpPr>
          <p:cNvPr id="5" name="Group 44"/>
          <p:cNvGrpSpPr>
            <a:grpSpLocks/>
          </p:cNvGrpSpPr>
          <p:nvPr/>
        </p:nvGrpSpPr>
        <p:grpSpPr bwMode="auto">
          <a:xfrm>
            <a:off x="1878960" y="3659430"/>
            <a:ext cx="8134350" cy="2522540"/>
            <a:chOff x="289456" y="801650"/>
            <a:chExt cx="8135337" cy="2523349"/>
          </a:xfrm>
        </p:grpSpPr>
        <p:cxnSp>
          <p:nvCxnSpPr>
            <p:cNvPr id="6" name="Straight Arrow Connector 45"/>
            <p:cNvCxnSpPr>
              <a:cxnSpLocks noChangeShapeType="1"/>
            </p:cNvCxnSpPr>
            <p:nvPr/>
          </p:nvCxnSpPr>
          <p:spPr bwMode="auto">
            <a:xfrm>
              <a:off x="304800" y="2133600"/>
              <a:ext cx="9906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7" name="TextBox 6"/>
            <p:cNvSpPr txBox="1"/>
            <p:nvPr/>
          </p:nvSpPr>
          <p:spPr>
            <a:xfrm>
              <a:off x="289456" y="2210216"/>
              <a:ext cx="893871" cy="6463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ADC Input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14 Bits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69 MHz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296053" y="1905318"/>
              <a:ext cx="457255" cy="457347"/>
            </a:xfrm>
            <a:prstGeom prst="ellipse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X</a:t>
              </a:r>
            </a:p>
          </p:txBody>
        </p:sp>
        <p:cxnSp>
          <p:nvCxnSpPr>
            <p:cNvPr id="9" name="Straight Arrow Connector 48"/>
            <p:cNvCxnSpPr>
              <a:cxnSpLocks noChangeShapeType="1"/>
              <a:endCxn id="8" idx="0"/>
            </p:cNvCxnSpPr>
            <p:nvPr/>
          </p:nvCxnSpPr>
          <p:spPr bwMode="auto">
            <a:xfrm rot="5400000">
              <a:off x="1219200" y="1600200"/>
              <a:ext cx="6096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10" name="TextBox 9"/>
            <p:cNvSpPr txBox="1"/>
            <p:nvPr/>
          </p:nvSpPr>
          <p:spPr>
            <a:xfrm>
              <a:off x="602231" y="801650"/>
              <a:ext cx="1192358" cy="6463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NCO (sin, </a:t>
              </a:r>
              <a:r>
                <a:rPr lang="en-US" sz="1200" kern="0" dirty="0" err="1">
                  <a:solidFill>
                    <a:sysClr val="windowText" lastClr="000000"/>
                  </a:solidFill>
                </a:rPr>
                <a:t>cos</a:t>
              </a:r>
              <a:r>
                <a:rPr lang="en-US" sz="1200" kern="0" dirty="0">
                  <a:solidFill>
                    <a:sysClr val="windowText" lastClr="000000"/>
                  </a:solidFill>
                </a:rPr>
                <a:t>)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24 Bits Phase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(~1 Hz)</a:t>
              </a:r>
            </a:p>
          </p:txBody>
        </p:sp>
        <p:cxnSp>
          <p:nvCxnSpPr>
            <p:cNvPr id="11" name="Straight Arrow Connector 50"/>
            <p:cNvCxnSpPr>
              <a:cxnSpLocks noChangeShapeType="1"/>
            </p:cNvCxnSpPr>
            <p:nvPr/>
          </p:nvCxnSpPr>
          <p:spPr bwMode="auto">
            <a:xfrm>
              <a:off x="2057400" y="1905000"/>
              <a:ext cx="6858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cxnSp>
          <p:nvCxnSpPr>
            <p:cNvPr id="12" name="Straight Arrow Connector 51"/>
            <p:cNvCxnSpPr>
              <a:cxnSpLocks noChangeShapeType="1"/>
            </p:cNvCxnSpPr>
            <p:nvPr/>
          </p:nvCxnSpPr>
          <p:spPr bwMode="auto">
            <a:xfrm>
              <a:off x="2057400" y="2360612"/>
              <a:ext cx="6858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cxnSp>
          <p:nvCxnSpPr>
            <p:cNvPr id="13" name="Straight Arrow Connector 52"/>
            <p:cNvCxnSpPr>
              <a:cxnSpLocks noChangeShapeType="1"/>
              <a:stCxn id="8" idx="6"/>
            </p:cNvCxnSpPr>
            <p:nvPr/>
          </p:nvCxnSpPr>
          <p:spPr bwMode="auto">
            <a:xfrm flipV="1">
              <a:off x="1752600" y="1905000"/>
              <a:ext cx="304800" cy="228600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none" w="lg" len="lg"/>
            </a:ln>
          </p:spPr>
        </p:cxnSp>
        <p:cxnSp>
          <p:nvCxnSpPr>
            <p:cNvPr id="14" name="Straight Arrow Connector 53"/>
            <p:cNvCxnSpPr>
              <a:cxnSpLocks noChangeShapeType="1"/>
              <a:stCxn id="8" idx="6"/>
            </p:cNvCxnSpPr>
            <p:nvPr/>
          </p:nvCxnSpPr>
          <p:spPr bwMode="auto">
            <a:xfrm>
              <a:off x="1752600" y="2133600"/>
              <a:ext cx="304800" cy="228599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none" w="lg" len="lg"/>
            </a:ln>
          </p:spPr>
        </p:cxnSp>
        <p:sp>
          <p:nvSpPr>
            <p:cNvPr id="15" name="TextBox 14"/>
            <p:cNvSpPr txBox="1"/>
            <p:nvPr/>
          </p:nvSpPr>
          <p:spPr>
            <a:xfrm>
              <a:off x="2341774" y="1524196"/>
              <a:ext cx="248817" cy="3694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kern="0" dirty="0">
                  <a:solidFill>
                    <a:sysClr val="windowText" lastClr="000000"/>
                  </a:solidFill>
                </a:rPr>
                <a:t>I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981936" y="2438889"/>
              <a:ext cx="989133" cy="55421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i="1" kern="0" dirty="0">
                  <a:solidFill>
                    <a:sysClr val="windowText" lastClr="000000"/>
                  </a:solidFill>
                </a:rPr>
                <a:t>Q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16 Bits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742442" y="1676645"/>
              <a:ext cx="1371766" cy="914694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CIC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kern="0" dirty="0">
                  <a:solidFill>
                    <a:sysClr val="window" lastClr="FFFFFF"/>
                  </a:solidFill>
                  <a:latin typeface="Calibri"/>
                </a:rPr>
                <a:t>5 Stages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kern="0" dirty="0">
                  <a:solidFill>
                    <a:sysClr val="window" lastClr="FFFFFF"/>
                  </a:solidFill>
                  <a:latin typeface="Calibri"/>
                </a:rPr>
                <a:t>R=17001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96053" y="2438889"/>
              <a:ext cx="677945" cy="2763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DDC</a:t>
              </a:r>
            </a:p>
          </p:txBody>
        </p:sp>
        <p:cxnSp>
          <p:nvCxnSpPr>
            <p:cNvPr id="19" name="Straight Arrow Connector 58"/>
            <p:cNvCxnSpPr>
              <a:cxnSpLocks noChangeShapeType="1"/>
            </p:cNvCxnSpPr>
            <p:nvPr/>
          </p:nvCxnSpPr>
          <p:spPr bwMode="auto">
            <a:xfrm>
              <a:off x="4114800" y="1905000"/>
              <a:ext cx="5334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cxnSp>
          <p:nvCxnSpPr>
            <p:cNvPr id="20" name="Straight Arrow Connector 59"/>
            <p:cNvCxnSpPr>
              <a:cxnSpLocks noChangeShapeType="1"/>
            </p:cNvCxnSpPr>
            <p:nvPr/>
          </p:nvCxnSpPr>
          <p:spPr bwMode="auto">
            <a:xfrm>
              <a:off x="4114800" y="2362200"/>
              <a:ext cx="5334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21" name="TextBox 20"/>
            <p:cNvSpPr txBox="1"/>
            <p:nvPr/>
          </p:nvSpPr>
          <p:spPr>
            <a:xfrm>
              <a:off x="3966552" y="2553226"/>
              <a:ext cx="881170" cy="4605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24 Bits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4.2 KSPS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714602" y="1676645"/>
              <a:ext cx="1295557" cy="914694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Calibri"/>
                </a:rPr>
                <a:t>FIR </a:t>
              </a:r>
              <a:r>
                <a:rPr lang="en-US" sz="1600" kern="0" dirty="0">
                  <a:solidFill>
                    <a:sysClr val="window" lastClr="FFFFFF"/>
                  </a:solidFill>
                  <a:latin typeface="Calibri"/>
                </a:rPr>
                <a:t>(80 taps)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kern="0" dirty="0">
                  <a:solidFill>
                    <a:sysClr val="window" lastClr="FFFFFF"/>
                  </a:solidFill>
                  <a:latin typeface="Calibri"/>
                </a:rPr>
                <a:t>LPF 500Hz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kern="0" dirty="0">
                  <a:solidFill>
                    <a:sysClr val="window" lastClr="FFFFFF"/>
                  </a:solidFill>
                  <a:latin typeface="Calibri"/>
                </a:rPr>
                <a:t>Decimate 3</a:t>
              </a:r>
            </a:p>
          </p:txBody>
        </p:sp>
        <p:cxnSp>
          <p:nvCxnSpPr>
            <p:cNvPr id="23" name="Straight Arrow Connector 62"/>
            <p:cNvCxnSpPr>
              <a:cxnSpLocks noChangeShapeType="1"/>
            </p:cNvCxnSpPr>
            <p:nvPr/>
          </p:nvCxnSpPr>
          <p:spPr bwMode="auto">
            <a:xfrm>
              <a:off x="7010400" y="1905000"/>
              <a:ext cx="6096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cxnSp>
          <p:nvCxnSpPr>
            <p:cNvPr id="24" name="Straight Arrow Connector 63"/>
            <p:cNvCxnSpPr>
              <a:cxnSpLocks noChangeShapeType="1"/>
            </p:cNvCxnSpPr>
            <p:nvPr/>
          </p:nvCxnSpPr>
          <p:spPr bwMode="auto">
            <a:xfrm>
              <a:off x="7010400" y="2362200"/>
              <a:ext cx="6096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25" name="Rectangle 24"/>
            <p:cNvSpPr/>
            <p:nvPr/>
          </p:nvSpPr>
          <p:spPr>
            <a:xfrm>
              <a:off x="4647673" y="1676645"/>
              <a:ext cx="533465" cy="914694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kern="0" dirty="0">
                  <a:solidFill>
                    <a:sysClr val="window" lastClr="FFFFFF"/>
                  </a:solidFill>
                  <a:latin typeface="Calibri"/>
                </a:rPr>
                <a:t>Bit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kern="0" dirty="0">
                  <a:solidFill>
                    <a:sysClr val="window" lastClr="FFFFFF"/>
                  </a:solidFill>
                  <a:latin typeface="Calibri"/>
                </a:rPr>
                <a:t>Shift</a:t>
              </a:r>
            </a:p>
          </p:txBody>
        </p:sp>
        <p:cxnSp>
          <p:nvCxnSpPr>
            <p:cNvPr id="26" name="Straight Arrow Connector 65"/>
            <p:cNvCxnSpPr>
              <a:cxnSpLocks noChangeShapeType="1"/>
            </p:cNvCxnSpPr>
            <p:nvPr/>
          </p:nvCxnSpPr>
          <p:spPr bwMode="auto">
            <a:xfrm>
              <a:off x="5181600" y="1905000"/>
              <a:ext cx="5334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cxnSp>
          <p:nvCxnSpPr>
            <p:cNvPr id="27" name="Straight Arrow Connector 66"/>
            <p:cNvCxnSpPr>
              <a:cxnSpLocks noChangeShapeType="1"/>
            </p:cNvCxnSpPr>
            <p:nvPr/>
          </p:nvCxnSpPr>
          <p:spPr bwMode="auto">
            <a:xfrm>
              <a:off x="5181600" y="2362200"/>
              <a:ext cx="5334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cxnSp>
          <p:nvCxnSpPr>
            <p:cNvPr id="28" name="Straight Arrow Connector 67"/>
            <p:cNvCxnSpPr>
              <a:cxnSpLocks noChangeShapeType="1"/>
            </p:cNvCxnSpPr>
            <p:nvPr/>
          </p:nvCxnSpPr>
          <p:spPr bwMode="auto">
            <a:xfrm rot="5400000">
              <a:off x="4610894" y="1408906"/>
              <a:ext cx="533400" cy="1588"/>
            </a:xfrm>
            <a:prstGeom prst="straightConnector1">
              <a:avLst/>
            </a:prstGeom>
            <a:noFill/>
            <a:ln w="38100" algn="ctr">
              <a:solidFill>
                <a:srgbClr val="4A7EBB"/>
              </a:solidFill>
              <a:round/>
              <a:headEnd/>
              <a:tailEnd type="triangle" w="lg" len="lg"/>
            </a:ln>
          </p:spPr>
        </p:cxnSp>
        <p:sp>
          <p:nvSpPr>
            <p:cNvPr id="29" name="TextBox 28"/>
            <p:cNvSpPr txBox="1"/>
            <p:nvPr/>
          </p:nvSpPr>
          <p:spPr>
            <a:xfrm>
              <a:off x="3961790" y="914400"/>
              <a:ext cx="984369" cy="6463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Select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Significant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Bits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033482" y="2553226"/>
              <a:ext cx="957379" cy="4605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20 Bits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4.2 KSPS</a:t>
              </a:r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610170" y="2057767"/>
              <a:ext cx="152418" cy="152449"/>
            </a:xfrm>
            <a:prstGeom prst="triangle">
              <a:avLst/>
            </a:prstGeom>
            <a:solidFill>
              <a:srgbClr val="F79646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2" name="Isosceles Triangle 31"/>
            <p:cNvSpPr/>
            <p:nvPr/>
          </p:nvSpPr>
          <p:spPr>
            <a:xfrm>
              <a:off x="2134355" y="1829094"/>
              <a:ext cx="152418" cy="152449"/>
            </a:xfrm>
            <a:prstGeom prst="triangle">
              <a:avLst/>
            </a:prstGeom>
            <a:solidFill>
              <a:srgbClr val="F79646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3" name="Isosceles Triangle 32"/>
            <p:cNvSpPr/>
            <p:nvPr/>
          </p:nvSpPr>
          <p:spPr>
            <a:xfrm>
              <a:off x="2134355" y="2286441"/>
              <a:ext cx="152418" cy="152449"/>
            </a:xfrm>
            <a:prstGeom prst="triangle">
              <a:avLst/>
            </a:prstGeom>
            <a:solidFill>
              <a:srgbClr val="F79646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4" name="Isosceles Triangle 33"/>
            <p:cNvSpPr/>
            <p:nvPr/>
          </p:nvSpPr>
          <p:spPr>
            <a:xfrm>
              <a:off x="4190417" y="1829094"/>
              <a:ext cx="152418" cy="152449"/>
            </a:xfrm>
            <a:prstGeom prst="triangle">
              <a:avLst/>
            </a:prstGeom>
            <a:solidFill>
              <a:srgbClr val="F79646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5" name="Isosceles Triangle 34"/>
            <p:cNvSpPr/>
            <p:nvPr/>
          </p:nvSpPr>
          <p:spPr>
            <a:xfrm>
              <a:off x="4190417" y="2286441"/>
              <a:ext cx="152418" cy="152449"/>
            </a:xfrm>
            <a:prstGeom prst="triangle">
              <a:avLst/>
            </a:prstGeom>
            <a:solidFill>
              <a:srgbClr val="F79646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543624" y="2515114"/>
              <a:ext cx="881169" cy="4605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16 Bits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1.4 KSPS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685124" y="1676645"/>
              <a:ext cx="255229" cy="400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i="1" kern="0" dirty="0">
                  <a:solidFill>
                    <a:sysClr val="windowText" lastClr="000000"/>
                  </a:solidFill>
                </a:rPr>
                <a:t>I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631315" y="2133992"/>
              <a:ext cx="383486" cy="400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i="1" kern="0" dirty="0">
                  <a:solidFill>
                    <a:sysClr val="windowText" lastClr="000000"/>
                  </a:solidFill>
                </a:rPr>
                <a:t>Q</a:t>
              </a:r>
            </a:p>
          </p:txBody>
        </p:sp>
        <p:sp>
          <p:nvSpPr>
            <p:cNvPr id="39" name="Isosceles Triangle 38"/>
            <p:cNvSpPr/>
            <p:nvPr/>
          </p:nvSpPr>
          <p:spPr>
            <a:xfrm>
              <a:off x="2362983" y="3126498"/>
              <a:ext cx="150831" cy="152449"/>
            </a:xfrm>
            <a:prstGeom prst="triangle">
              <a:avLst/>
            </a:prstGeom>
            <a:solidFill>
              <a:srgbClr val="F79646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13814" y="3048685"/>
              <a:ext cx="4501108" cy="2763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ysClr val="windowText" lastClr="000000"/>
                  </a:solidFill>
                </a:rPr>
                <a:t>- Denotes Peak Detectors to optimize scaling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907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0286" y="164576"/>
            <a:ext cx="7565785" cy="629095"/>
          </a:xfrm>
        </p:spPr>
        <p:txBody>
          <a:bodyPr/>
          <a:lstStyle/>
          <a:p>
            <a:r>
              <a:rPr lang="en-US" dirty="0"/>
              <a:t>ATF DR Turn-by-Turn Beam Studies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77" y="1700775"/>
            <a:ext cx="2773616" cy="1843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640" y="3889861"/>
            <a:ext cx="2824510" cy="18772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2863" y="1700775"/>
            <a:ext cx="2764499" cy="18373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1826" y="3928265"/>
            <a:ext cx="2840561" cy="18879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7415" y="1700775"/>
            <a:ext cx="2808002" cy="18434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4052" y="3966671"/>
            <a:ext cx="2710328" cy="1776955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140285" y="1009486"/>
            <a:ext cx="7924800" cy="422455"/>
          </a:xfrm>
        </p:spPr>
        <p:txBody>
          <a:bodyPr/>
          <a:lstStyle/>
          <a:p>
            <a:r>
              <a:rPr lang="en-US" dirty="0" smtClean="0"/>
              <a:t>Beam optics studies with 96 BPMs in the ATF damping ring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948261" y="1355130"/>
            <a:ext cx="25673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600" b="1" i="1" dirty="0">
                <a:solidFill>
                  <a:srgbClr val="000000"/>
                </a:solidFill>
              </a:rPr>
              <a:t>β</a:t>
            </a:r>
            <a:r>
              <a:rPr lang="en-US" sz="1600" b="1" dirty="0">
                <a:solidFill>
                  <a:srgbClr val="000000"/>
                </a:solidFill>
              </a:rPr>
              <a:t> function measurement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2256" y="1355130"/>
            <a:ext cx="2510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600" b="1" i="1" dirty="0">
                <a:solidFill>
                  <a:srgbClr val="000000"/>
                </a:solidFill>
              </a:rPr>
              <a:t>β</a:t>
            </a:r>
            <a:r>
              <a:rPr lang="en-US" sz="1600" b="1" dirty="0">
                <a:solidFill>
                  <a:srgbClr val="000000"/>
                </a:solidFill>
              </a:rPr>
              <a:t> beating measurement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1895" y="1355130"/>
            <a:ext cx="17297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i="1" dirty="0" err="1">
                <a:solidFill>
                  <a:srgbClr val="000000"/>
                </a:solidFill>
              </a:rPr>
              <a:t>ϕ</a:t>
            </a:r>
            <a:r>
              <a:rPr lang="en-US" sz="1600" b="1" dirty="0">
                <a:solidFill>
                  <a:srgbClr val="000000"/>
                </a:solidFill>
              </a:rPr>
              <a:t> measurement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92772" y="5810110"/>
            <a:ext cx="2105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courtesy </a:t>
            </a:r>
            <a:r>
              <a:rPr lang="en-US" i="1" dirty="0">
                <a:solidFill>
                  <a:srgbClr val="000000"/>
                </a:solidFill>
              </a:rPr>
              <a:t>Y. </a:t>
            </a:r>
            <a:r>
              <a:rPr lang="en-US" i="1" dirty="0" err="1">
                <a:solidFill>
                  <a:srgbClr val="000000"/>
                </a:solidFill>
              </a:rPr>
              <a:t>Renier</a:t>
            </a:r>
            <a:endParaRPr lang="en-US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7224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Libera</a:t>
            </a:r>
            <a:r>
              <a:rPr lang="en-US" dirty="0" smtClean="0"/>
              <a:t> BPM Electronics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2381" y="4811581"/>
            <a:ext cx="3917310" cy="138258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Analog &amp; digital </a:t>
            </a:r>
            <a:br>
              <a:rPr lang="en-US" dirty="0" smtClean="0"/>
            </a:br>
            <a:r>
              <a:rPr lang="en-US" dirty="0" smtClean="0"/>
              <a:t>crossbar switch</a:t>
            </a:r>
          </a:p>
          <a:p>
            <a:pPr lvl="1"/>
            <a:r>
              <a:rPr lang="en-US" dirty="0" smtClean="0"/>
              <a:t>Compensation of long term drift effects in the analog sections</a:t>
            </a:r>
            <a:endParaRPr lang="en-US" dirty="0"/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/>
          </p:nvPr>
        </p:nvGraphicFramePr>
        <p:xfrm>
          <a:off x="1756236" y="4657961"/>
          <a:ext cx="3919537" cy="160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3" name="Bitmap" r:id="rId3" imgW="2370025" imgH="967619" progId="Paint.Picture">
                  <p:embed/>
                </p:oleObj>
              </mc:Choice>
              <mc:Fallback>
                <p:oleObj name="Bitmap" r:id="rId3" imgW="2370025" imgH="96761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6236" y="4657961"/>
                        <a:ext cx="3919537" cy="1601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 descr="pick-elec-libera-ds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052514"/>
            <a:ext cx="8858250" cy="368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630731" y="4504340"/>
            <a:ext cx="18301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courtesy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i="1" dirty="0">
                <a:solidFill>
                  <a:srgbClr val="000000"/>
                </a:solidFill>
              </a:rPr>
              <a:t>Instrumentation</a:t>
            </a:r>
            <a:br>
              <a:rPr lang="en-US" i="1" dirty="0">
                <a:solidFill>
                  <a:srgbClr val="000000"/>
                </a:solidFill>
              </a:rPr>
            </a:br>
            <a:r>
              <a:rPr lang="en-US" i="1" dirty="0">
                <a:solidFill>
                  <a:srgbClr val="000000"/>
                </a:solidFill>
              </a:rPr>
              <a:t>Technologies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93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Libera</a:t>
            </a:r>
            <a:r>
              <a:rPr lang="en-US" dirty="0" smtClean="0"/>
              <a:t> BPM Performance</a:t>
            </a:r>
            <a:endParaRPr lang="en-US" dirty="0"/>
          </a:p>
        </p:txBody>
      </p:sp>
      <p:pic>
        <p:nvPicPr>
          <p:cNvPr id="4" name="Picture 3" descr="Data path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9495" y="1047890"/>
            <a:ext cx="4992650" cy="294703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794640" y="3275380"/>
            <a:ext cx="5037740" cy="2918780"/>
          </a:xfrm>
        </p:spPr>
        <p:txBody>
          <a:bodyPr/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l-SI" sz="1400" dirty="0">
                <a:latin typeface="Arial" pitchFamily="34" charset="0"/>
                <a:cs typeface="Arial" pitchFamily="34" charset="0"/>
              </a:rPr>
              <a:t>&lt; 0.5 µm RMS at turn-by-turn data rate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l-SI" sz="1400" dirty="0">
                <a:latin typeface="Arial" pitchFamily="34" charset="0"/>
                <a:cs typeface="Arial" pitchFamily="34" charset="0"/>
              </a:rPr>
              <a:t>40 nm RMS at 10 kS/s data rate (0.01 – 1 kHz)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l-SI" sz="1400" dirty="0">
                <a:latin typeface="Arial" pitchFamily="34" charset="0"/>
                <a:cs typeface="Arial" pitchFamily="34" charset="0"/>
              </a:rPr>
              <a:t>10 nm RMS for slow monitoring</a:t>
            </a:r>
            <a:endParaRPr lang="en-US" sz="1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l-SI" sz="1400" dirty="0">
                <a:latin typeface="Arial" pitchFamily="34" charset="0"/>
                <a:cs typeface="Arial" pitchFamily="34" charset="0"/>
              </a:rPr>
              <a:t>sub-micron longterm stability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1400" dirty="0">
                <a:latin typeface="Arial" pitchFamily="34" charset="0"/>
                <a:cs typeface="Arial" pitchFamily="34" charset="0"/>
              </a:rPr>
              <a:t>Temperature drift </a:t>
            </a:r>
            <a:r>
              <a:rPr lang="sl-SI" sz="1400" dirty="0">
                <a:latin typeface="Arial" pitchFamily="34" charset="0"/>
                <a:cs typeface="Arial" pitchFamily="34" charset="0"/>
              </a:rPr>
              <a:t>&lt; 200 nm </a:t>
            </a:r>
            <a:r>
              <a:rPr lang="en-US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/ °C</a:t>
            </a:r>
            <a:endParaRPr lang="sl-SI" sz="1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l-SI" sz="1400" dirty="0">
                <a:latin typeface="Arial" pitchFamily="34" charset="0"/>
                <a:cs typeface="Arial" pitchFamily="34" charset="0"/>
              </a:rPr>
              <a:t>Full Fast Orbit Feedback implementation with magnet output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l-SI" sz="1400" dirty="0">
                <a:latin typeface="Arial" pitchFamily="34" charset="0"/>
                <a:cs typeface="Arial" pitchFamily="34" charset="0"/>
              </a:rPr>
              <a:t>Fast Interlock detection (&lt; 100 µs)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sl-SI" sz="1400" dirty="0">
                <a:latin typeface="Arial" pitchFamily="34" charset="0"/>
                <a:cs typeface="Arial" pitchFamily="34" charset="0"/>
              </a:rPr>
              <a:t>Clean turn to turn measurement using Time-Domain Processing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717830" y="2545686"/>
            <a:ext cx="2649946" cy="61528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2200" kern="0" dirty="0">
                <a:solidFill>
                  <a:srgbClr val="F79646">
                    <a:lumMod val="75000"/>
                  </a:srgbClr>
                </a:solidFill>
                <a:ea typeface="DejaVu Sans" charset="0"/>
                <a:cs typeface="DejaVu Sans" charset="0"/>
              </a:rPr>
              <a:t>Libera</a:t>
            </a:r>
            <a:r>
              <a:rPr lang="en-US" sz="2200" kern="0" dirty="0">
                <a:solidFill>
                  <a:sysClr val="windowText" lastClr="000000"/>
                </a:solidFill>
                <a:ea typeface="DejaVu Sans" charset="0"/>
                <a:cs typeface="DejaVu Sans" charset="0"/>
              </a:rPr>
              <a:t> Brilliance +</a:t>
            </a:r>
          </a:p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200" kern="0" dirty="0">
                <a:solidFill>
                  <a:sysClr val="windowText" lastClr="000000"/>
                </a:solidFill>
                <a:ea typeface="DejaVu Sans" charset="0"/>
                <a:cs typeface="DejaVu Sans" charset="0"/>
              </a:rPr>
              <a:t>Electron beam position measurements</a:t>
            </a:r>
            <a:endParaRPr lang="sl-SI" sz="1200" kern="0" dirty="0">
              <a:solidFill>
                <a:sysClr val="windowText" lastClr="000000"/>
              </a:solidFill>
              <a:ea typeface="DejaVu Sans" charset="0"/>
              <a:cs typeface="DejaVu Sans" charset="0"/>
            </a:endParaRPr>
          </a:p>
        </p:txBody>
      </p:sp>
      <p:pic>
        <p:nvPicPr>
          <p:cNvPr id="7" name="Picture 2" descr="C:\Documents and Settings\Administrator\Desktop\FA_RM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4100" y="4197101"/>
            <a:ext cx="3245986" cy="2017775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6791" y="1124701"/>
            <a:ext cx="2265895" cy="15356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17831" y="1393535"/>
            <a:ext cx="125224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</a:rPr>
              <a:t>Beam</a:t>
            </a:r>
            <a:br>
              <a:rPr lang="en-US" sz="1400" b="1" dirty="0">
                <a:solidFill>
                  <a:srgbClr val="000000"/>
                </a:solidFill>
              </a:rPr>
            </a:br>
            <a:r>
              <a:rPr lang="en-US" sz="1400" b="1" dirty="0">
                <a:solidFill>
                  <a:srgbClr val="000000"/>
                </a:solidFill>
              </a:rPr>
              <a:t>Current</a:t>
            </a:r>
            <a:br>
              <a:rPr lang="en-US" sz="1400" b="1" dirty="0">
                <a:solidFill>
                  <a:srgbClr val="000000"/>
                </a:solidFill>
              </a:rPr>
            </a:br>
            <a:r>
              <a:rPr lang="en-US" sz="1400" b="1" dirty="0">
                <a:solidFill>
                  <a:srgbClr val="000000"/>
                </a:solidFill>
              </a:rPr>
              <a:t>Dependence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96735" y="3851455"/>
            <a:ext cx="2059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courtesy </a:t>
            </a:r>
            <a:r>
              <a:rPr lang="en-US" i="1" dirty="0">
                <a:solidFill>
                  <a:srgbClr val="000000"/>
                </a:solidFill>
              </a:rPr>
              <a:t>P. </a:t>
            </a:r>
            <a:r>
              <a:rPr lang="en-US" i="1" dirty="0" err="1">
                <a:solidFill>
                  <a:srgbClr val="000000"/>
                </a:solidFill>
              </a:rPr>
              <a:t>Leban</a:t>
            </a:r>
            <a:endParaRPr lang="en-US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3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8645"/>
            <a:ext cx="10515600" cy="4990959"/>
          </a:xfrm>
        </p:spPr>
        <p:txBody>
          <a:bodyPr/>
          <a:lstStyle/>
          <a:p>
            <a:r>
              <a:rPr lang="en-GB" dirty="0" smtClean="0"/>
              <a:t>Principle, </a:t>
            </a:r>
            <a:r>
              <a:rPr lang="en-GB" dirty="0" smtClean="0"/>
              <a:t>Applications</a:t>
            </a:r>
            <a:r>
              <a:rPr lang="en-GB" dirty="0" smtClean="0"/>
              <a:t> </a:t>
            </a:r>
            <a:r>
              <a:rPr lang="en-GB" dirty="0" smtClean="0"/>
              <a:t>of BPMs</a:t>
            </a:r>
          </a:p>
          <a:p>
            <a:r>
              <a:rPr lang="en-GB" dirty="0" smtClean="0"/>
              <a:t>Functional Specifications (FS)</a:t>
            </a:r>
          </a:p>
          <a:p>
            <a:r>
              <a:rPr lang="en-GB" dirty="0" smtClean="0"/>
              <a:t>Sensors + Sensor </a:t>
            </a:r>
            <a:r>
              <a:rPr lang="en-GB" dirty="0" smtClean="0"/>
              <a:t>Signals: capacitive sensors</a:t>
            </a:r>
            <a:endParaRPr lang="en-GB" dirty="0" smtClean="0"/>
          </a:p>
          <a:p>
            <a:r>
              <a:rPr lang="en-GB" dirty="0" smtClean="0"/>
              <a:t>Electronics</a:t>
            </a:r>
          </a:p>
          <a:p>
            <a:r>
              <a:rPr lang="en-GB" dirty="0" smtClean="0">
                <a:solidFill>
                  <a:schemeClr val="accent6">
                    <a:lumMod val="75000"/>
                  </a:schemeClr>
                </a:solidFill>
              </a:rPr>
              <a:t>Synchronization, accelerator timing</a:t>
            </a:r>
          </a:p>
          <a:p>
            <a:r>
              <a:rPr lang="en-GB" dirty="0" smtClean="0"/>
              <a:t>From precision to </a:t>
            </a:r>
            <a:r>
              <a:rPr lang="en-GB" dirty="0" smtClean="0"/>
              <a:t>accuracy</a:t>
            </a:r>
          </a:p>
          <a:p>
            <a:r>
              <a:rPr lang="en-GB" dirty="0" smtClean="0"/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10710351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7030A0"/>
                </a:solidFill>
              </a:rPr>
              <a:t>Synchronization, accelerator </a:t>
            </a:r>
            <a:r>
              <a:rPr lang="en-GB" dirty="0" smtClean="0">
                <a:solidFill>
                  <a:srgbClr val="7030A0"/>
                </a:solidFill>
              </a:rPr>
              <a:t>timing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6004"/>
            <a:ext cx="11014494" cy="567199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Needs in itself a complete talk…</a:t>
            </a:r>
          </a:p>
          <a:p>
            <a:r>
              <a:rPr lang="en-GB" dirty="0" smtClean="0"/>
              <a:t>Three major tasks:</a:t>
            </a:r>
            <a:br>
              <a:rPr lang="en-GB" dirty="0" smtClean="0"/>
            </a:br>
            <a:r>
              <a:rPr lang="en-GB" dirty="0" smtClean="0"/>
              <a:t>1) clocking of front-end electronics  </a:t>
            </a:r>
            <a:r>
              <a:rPr lang="en-GB" dirty="0" smtClean="0">
                <a:sym typeface="Wingdings" panose="05000000000000000000" pitchFamily="2" charset="2"/>
              </a:rPr>
              <a:t></a:t>
            </a:r>
            <a:br>
              <a:rPr lang="en-GB" dirty="0" smtClean="0">
                <a:sym typeface="Wingdings" panose="05000000000000000000" pitchFamily="2" charset="2"/>
              </a:rPr>
            </a:br>
            <a:r>
              <a:rPr lang="en-GB" dirty="0" smtClean="0">
                <a:sym typeface="Wingdings" panose="05000000000000000000" pitchFamily="2" charset="2"/>
              </a:rPr>
              <a:t>distribution of clock reference via copper or fibre links</a:t>
            </a:r>
            <a:br>
              <a:rPr lang="en-GB" dirty="0" smtClean="0">
                <a:sym typeface="Wingdings" panose="05000000000000000000" pitchFamily="2" charset="2"/>
              </a:rPr>
            </a:br>
            <a:r>
              <a:rPr lang="en-GB" dirty="0" smtClean="0">
                <a:sym typeface="Wingdings" panose="05000000000000000000" pitchFamily="2" charset="2"/>
              </a:rPr>
              <a:t>continuous synchronization of local PLL circuits for clocking</a:t>
            </a:r>
            <a:r>
              <a:rPr lang="en-GB" dirty="0">
                <a:sym typeface="Wingdings" panose="05000000000000000000" pitchFamily="2" charset="2"/>
              </a:rPr>
              <a:t/>
            </a:r>
            <a:br>
              <a:rPr lang="en-GB" dirty="0">
                <a:sym typeface="Wingdings" panose="05000000000000000000" pitchFamily="2" charset="2"/>
              </a:rPr>
            </a:br>
            <a:r>
              <a:rPr lang="en-GB" dirty="0" smtClean="0">
                <a:sym typeface="Wingdings" panose="05000000000000000000" pitchFamily="2" charset="2"/>
              </a:rPr>
              <a:t>2) fast accelerator related timing  </a:t>
            </a:r>
            <a:br>
              <a:rPr lang="en-GB" dirty="0" smtClean="0">
                <a:sym typeface="Wingdings" panose="05000000000000000000" pitchFamily="2" charset="2"/>
              </a:rPr>
            </a:br>
            <a:r>
              <a:rPr lang="en-GB" dirty="0" smtClean="0">
                <a:sym typeface="Wingdings" panose="05000000000000000000" pitchFamily="2" charset="2"/>
              </a:rPr>
              <a:t> identification of bunches around machine</a:t>
            </a:r>
            <a:r>
              <a:rPr lang="en-GB" dirty="0">
                <a:sym typeface="Wingdings" panose="05000000000000000000" pitchFamily="2" charset="2"/>
              </a:rPr>
              <a:t/>
            </a:r>
            <a:br>
              <a:rPr lang="en-GB" dirty="0">
                <a:sym typeface="Wingdings" panose="05000000000000000000" pitchFamily="2" charset="2"/>
              </a:rPr>
            </a:br>
            <a:r>
              <a:rPr lang="en-GB" dirty="0" smtClean="0">
                <a:sym typeface="Wingdings" panose="05000000000000000000" pitchFamily="2" charset="2"/>
              </a:rPr>
              <a:t>3) slow accelerator related timing </a:t>
            </a:r>
            <a:br>
              <a:rPr lang="en-GB" dirty="0" smtClean="0">
                <a:sym typeface="Wingdings" panose="05000000000000000000" pitchFamily="2" charset="2"/>
              </a:rPr>
            </a:br>
            <a:r>
              <a:rPr lang="en-GB" dirty="0" smtClean="0">
                <a:sym typeface="Wingdings" panose="05000000000000000000" pitchFamily="2" charset="2"/>
              </a:rPr>
              <a:t> indicates machine state transitions (injection…acceleration, dump)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Typically provided over one link as encoded messages, which are modulated onto a carrier frequency (=clock)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In most labs this service is provided by the controls team</a:t>
            </a:r>
          </a:p>
          <a:p>
            <a:r>
              <a:rPr lang="en-GB" dirty="0" smtClean="0">
                <a:solidFill>
                  <a:srgbClr val="FF0000"/>
                </a:solidFill>
                <a:sym typeface="Wingdings" panose="05000000000000000000" pitchFamily="2" charset="2"/>
              </a:rPr>
              <a:t>Lesson: Always have an acquisition mode, which does not depend on the timing system (self trigger)…most essential during commissioning</a:t>
            </a:r>
          </a:p>
        </p:txBody>
      </p:sp>
    </p:spTree>
    <p:extLst>
      <p:ext uri="{BB962C8B-B14F-4D97-AF65-F5344CB8AC3E}">
        <p14:creationId xmlns:p14="http://schemas.microsoft.com/office/powerpoint/2010/main" val="14055931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en-US" altLang="en-US" sz="1400">
                <a:solidFill>
                  <a:srgbClr val="FFCC00"/>
                </a:solidFill>
              </a:rPr>
              <a:t>CAS 2011 H.Schmickler (CERN-BE-BI)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anchorCtr="1"/>
          <a:lstStyle/>
          <a:p>
            <a:pPr>
              <a:defRPr/>
            </a:pPr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Beam Threading</a:t>
            </a:r>
          </a:p>
        </p:txBody>
      </p:sp>
      <p:sp>
        <p:nvSpPr>
          <p:cNvPr id="31748" name="Content Placeholder 2"/>
          <p:cNvSpPr>
            <a:spLocks noGrp="1"/>
          </p:cNvSpPr>
          <p:nvPr>
            <p:ph idx="4294967295"/>
          </p:nvPr>
        </p:nvSpPr>
        <p:spPr>
          <a:xfrm>
            <a:off x="1199072" y="846139"/>
            <a:ext cx="10269027" cy="19383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Threading the beam round the LHC ring (very first </a:t>
            </a:r>
            <a:r>
              <a:rPr lang="en-US" altLang="en-US" sz="2400" dirty="0" smtClean="0"/>
              <a:t>commissioning in 2008)</a:t>
            </a:r>
            <a:endParaRPr lang="en-US" altLang="en-US" sz="2400" dirty="0"/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One beam at a time, one hour per beam.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Collimators were used to intercept the beam (1 bunch, 2×10</a:t>
            </a:r>
            <a:r>
              <a:rPr lang="en-US" altLang="en-US" sz="2000" baseline="30000" dirty="0"/>
              <a:t>9</a:t>
            </a:r>
            <a:r>
              <a:rPr lang="en-US" altLang="en-US" sz="2000" dirty="0"/>
              <a:t> protons)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Beam through 1 sector (1/8 ring)</a:t>
            </a:r>
          </a:p>
          <a:p>
            <a:pPr lvl="2">
              <a:lnSpc>
                <a:spcPct val="90000"/>
              </a:lnSpc>
            </a:pPr>
            <a:r>
              <a:rPr lang="en-US" altLang="en-US" sz="1900" dirty="0"/>
              <a:t>correct trajectory, open collimator and move on.</a:t>
            </a:r>
          </a:p>
          <a:p>
            <a:pPr lvl="1">
              <a:lnSpc>
                <a:spcPct val="90000"/>
              </a:lnSpc>
            </a:pPr>
            <a:endParaRPr lang="en-US" altLang="en-US" sz="20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1524000" y="6605588"/>
            <a:ext cx="9144000" cy="2524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34" name="Picture 33" descr="Threading.1.TDI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 descr="Threading.2.IR7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 descr="Threading.3.IR6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6" descr="Threading.4.IR6c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 descr="Threading.5.IR5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8" descr="Threading.6.IR5c1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9" descr="Threading.7.IR5c2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0" descr="Threading.8.IR5c3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1" descr="Threading.9.IR5c4.gi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2" descr="Threading.10.IR5c5.gi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3" descr="Threading.11.IR4.gi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 descr="Threading.12.IR3.gi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 descr="Threading.13.IR3c1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 descr="Threading.14.IR3c2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7" descr="Threading.15.IR3c3.gif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8" descr="Threading.16.IR3c4.gif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9" descr="Threading.17.IR3c5.gif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5" descr="Threading.18.IR2.gif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51" descr="Threading.19.IR2c1.gif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2" descr="Threading.20.IR2c2.gif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53" descr="Threading.21.IR2c3.gif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23" descr="Threading.22.IR1.gif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55" descr="Threading.23.IR1c1.gif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56" descr="Threading.24.IR1c2.gif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57" descr="Threading.25.IR1c3.gif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58" descr="Threading.26.IR1c4.gif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59" descr="Threading.27.IR8.gif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5592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5001162" y="2613025"/>
            <a:ext cx="182614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FFFF"/>
                </a:solidFill>
              </a:rPr>
              <a:t>Beam 2 threading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247443" y="2565400"/>
            <a:ext cx="2186817" cy="338554"/>
          </a:xfrm>
          <a:prstGeom prst="rect">
            <a:avLst/>
          </a:prstGeom>
          <a:solidFill>
            <a:srgbClr val="FFFF99"/>
          </a:solidFill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i="1" dirty="0">
                <a:solidFill>
                  <a:srgbClr val="00B050"/>
                </a:solidFill>
              </a:rPr>
              <a:t>BPM availability ~ 99%</a:t>
            </a: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592263" y="3152776"/>
            <a:ext cx="4991100" cy="3433763"/>
            <a:chOff x="-413" y="-240"/>
            <a:chExt cx="7798" cy="5451"/>
          </a:xfrm>
        </p:grpSpPr>
        <p:pic>
          <p:nvPicPr>
            <p:cNvPr id="31783" name="Picture 9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9" t="9586" r="2528" b="8849"/>
            <a:stretch>
              <a:fillRect/>
            </a:stretch>
          </p:blipFill>
          <p:spPr bwMode="auto">
            <a:xfrm>
              <a:off x="-413" y="-240"/>
              <a:ext cx="7798" cy="5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84" name="Rectangle 10"/>
            <p:cNvSpPr>
              <a:spLocks/>
            </p:cNvSpPr>
            <p:nvPr/>
          </p:nvSpPr>
          <p:spPr bwMode="auto">
            <a:xfrm>
              <a:off x="-204" y="-62"/>
              <a:ext cx="2582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en-US" sz="1600" b="1" i="1">
                  <a:solidFill>
                    <a:srgbClr val="FFFFFF"/>
                  </a:solidFill>
                  <a:latin typeface="Helvetica" panose="020B0604020202020204" pitchFamily="34" charset="0"/>
                  <a:sym typeface="Helvetica" panose="020B0604020202020204" pitchFamily="34" charset="0"/>
                </a:rPr>
                <a:t>Courtesy of CMS</a:t>
              </a:r>
            </a:p>
          </p:txBody>
        </p:sp>
      </p:grpSp>
      <p:grpSp>
        <p:nvGrpSpPr>
          <p:cNvPr id="5" name="Group 68"/>
          <p:cNvGrpSpPr>
            <a:grpSpLocks/>
          </p:cNvGrpSpPr>
          <p:nvPr/>
        </p:nvGrpSpPr>
        <p:grpSpPr bwMode="auto">
          <a:xfrm>
            <a:off x="6048376" y="3151188"/>
            <a:ext cx="4581525" cy="3429000"/>
            <a:chOff x="4524375" y="3150429"/>
            <a:chExt cx="4581524" cy="3429862"/>
          </a:xfrm>
        </p:grpSpPr>
        <p:pic>
          <p:nvPicPr>
            <p:cNvPr id="31781" name="Picture 9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1" t="1308" r="2438" b="3911"/>
            <a:stretch>
              <a:fillRect/>
            </a:stretch>
          </p:blipFill>
          <p:spPr bwMode="auto">
            <a:xfrm>
              <a:off x="4524375" y="3150429"/>
              <a:ext cx="4581524" cy="3429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82" name="Rectangle 10"/>
            <p:cNvSpPr>
              <a:spLocks/>
            </p:cNvSpPr>
            <p:nvPr/>
          </p:nvSpPr>
          <p:spPr bwMode="auto">
            <a:xfrm>
              <a:off x="7469317" y="5252500"/>
              <a:ext cx="1621470" cy="21544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en-US" sz="1400" b="1" i="1">
                  <a:solidFill>
                    <a:srgbClr val="000066"/>
                  </a:solidFill>
                  <a:latin typeface="Helvetica" panose="020B0604020202020204" pitchFamily="34" charset="0"/>
                  <a:sym typeface="Helvetica" panose="020B0604020202020204" pitchFamily="34" charset="0"/>
                </a:rPr>
                <a:t>Courtesy of ATLAS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647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4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8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9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9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0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0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8645"/>
            <a:ext cx="10515600" cy="4990959"/>
          </a:xfrm>
        </p:spPr>
        <p:txBody>
          <a:bodyPr/>
          <a:lstStyle/>
          <a:p>
            <a:r>
              <a:rPr lang="en-GB" dirty="0" smtClean="0"/>
              <a:t>Principle, </a:t>
            </a:r>
            <a:r>
              <a:rPr lang="en-GB" dirty="0" smtClean="0"/>
              <a:t>Applications</a:t>
            </a:r>
            <a:r>
              <a:rPr lang="en-GB" dirty="0" smtClean="0"/>
              <a:t> </a:t>
            </a:r>
            <a:r>
              <a:rPr lang="en-GB" dirty="0" smtClean="0"/>
              <a:t>of BPMs</a:t>
            </a:r>
          </a:p>
          <a:p>
            <a:r>
              <a:rPr lang="en-GB" dirty="0" smtClean="0"/>
              <a:t>Functional Specifications (FS)</a:t>
            </a:r>
          </a:p>
          <a:p>
            <a:r>
              <a:rPr lang="en-GB" dirty="0" smtClean="0"/>
              <a:t>Sensors + Sensor </a:t>
            </a:r>
            <a:r>
              <a:rPr lang="en-GB" dirty="0" smtClean="0"/>
              <a:t>Signals: capacitive sensors</a:t>
            </a:r>
            <a:endParaRPr lang="en-GB" dirty="0" smtClean="0"/>
          </a:p>
          <a:p>
            <a:r>
              <a:rPr lang="en-GB" dirty="0" smtClean="0"/>
              <a:t>Electronics</a:t>
            </a:r>
          </a:p>
          <a:p>
            <a:r>
              <a:rPr lang="en-GB" dirty="0" smtClean="0"/>
              <a:t>Synchronization, accelerator timing</a:t>
            </a:r>
          </a:p>
          <a:p>
            <a:r>
              <a:rPr lang="en-GB" dirty="0" smtClean="0">
                <a:solidFill>
                  <a:schemeClr val="accent6"/>
                </a:solidFill>
              </a:rPr>
              <a:t>From precision to </a:t>
            </a:r>
            <a:r>
              <a:rPr lang="en-GB" dirty="0" smtClean="0">
                <a:solidFill>
                  <a:schemeClr val="accent6"/>
                </a:solidFill>
              </a:rPr>
              <a:t>accuracy</a:t>
            </a:r>
          </a:p>
          <a:p>
            <a:r>
              <a:rPr lang="en-GB" dirty="0" smtClean="0"/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2670980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From Precision to Accuracy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6004"/>
            <a:ext cx="10515600" cy="5671996"/>
          </a:xfrm>
        </p:spPr>
        <p:txBody>
          <a:bodyPr>
            <a:normAutofit fontScale="92500" lnSpcReduction="10000"/>
          </a:bodyPr>
          <a:lstStyle/>
          <a:p>
            <a:r>
              <a:rPr lang="en-GB" sz="2000" dirty="0" smtClean="0"/>
              <a:t>BPM sensor:</a:t>
            </a:r>
            <a:br>
              <a:rPr lang="en-GB" sz="2000" dirty="0" smtClean="0"/>
            </a:br>
            <a:r>
              <a:rPr lang="en-GB" sz="2000" dirty="0" smtClean="0"/>
              <a:t>- matching of sensor pairs</a:t>
            </a:r>
            <a:br>
              <a:rPr lang="en-GB" sz="2000" dirty="0" smtClean="0"/>
            </a:br>
            <a:r>
              <a:rPr lang="en-GB" sz="2000" dirty="0" smtClean="0"/>
              <a:t>- mechanical pre-alignment to nearest quadrupole magnetic axis</a:t>
            </a:r>
            <a:br>
              <a:rPr lang="en-GB" sz="2000" dirty="0" smtClean="0"/>
            </a:br>
            <a:r>
              <a:rPr lang="en-GB" sz="2000" dirty="0" smtClean="0"/>
              <a:t>  (~100 um); further refinement of offsets with k-modulation of quadrupole</a:t>
            </a:r>
            <a:br>
              <a:rPr lang="en-GB" sz="2000" dirty="0" smtClean="0"/>
            </a:br>
            <a:r>
              <a:rPr lang="en-GB" sz="2000" dirty="0" smtClean="0"/>
              <a:t>- linearization of response by post-processing based on characterization of BPM response on a measurement bench</a:t>
            </a:r>
            <a:br>
              <a:rPr lang="en-GB" sz="2000" dirty="0" smtClean="0"/>
            </a:br>
            <a:r>
              <a:rPr lang="en-GB" sz="2000" dirty="0" smtClean="0"/>
              <a:t>- thermal stabilization of BPM body (= one of the reasons for top-up injection)</a:t>
            </a:r>
          </a:p>
          <a:p>
            <a:r>
              <a:rPr lang="en-GB" sz="2000" dirty="0" smtClean="0"/>
              <a:t>BPM electronics (prior to beam)</a:t>
            </a:r>
            <a:br>
              <a:rPr lang="en-GB" sz="2000" dirty="0" smtClean="0"/>
            </a:br>
            <a:r>
              <a:rPr lang="en-GB" sz="2000" dirty="0" smtClean="0"/>
              <a:t>- measurement of insertion losses and phase errors of whole RF signal path</a:t>
            </a:r>
            <a:br>
              <a:rPr lang="en-GB" sz="2000" dirty="0" smtClean="0"/>
            </a:br>
            <a:r>
              <a:rPr lang="en-GB" sz="2000" dirty="0" smtClean="0"/>
              <a:t>- calculation/measurement of coupling impedance to beam</a:t>
            </a:r>
            <a:br>
              <a:rPr lang="en-GB" sz="2000" dirty="0" smtClean="0"/>
            </a:br>
            <a:r>
              <a:rPr lang="en-GB" sz="2000" dirty="0" smtClean="0"/>
              <a:t>- measurement of gain factors of each acquisition chain</a:t>
            </a:r>
          </a:p>
          <a:p>
            <a:r>
              <a:rPr lang="en-GB" sz="2000" dirty="0" smtClean="0"/>
              <a:t>Various setups in order to inject calibration tones as  close to the sensor as possible</a:t>
            </a:r>
            <a:br>
              <a:rPr lang="en-GB" sz="2000" dirty="0" smtClean="0"/>
            </a:br>
            <a:r>
              <a:rPr lang="en-GB" sz="2000" dirty="0" smtClean="0"/>
              <a:t>-&gt; button systems: inject in one button + capacitive coupling to 2 adjacent buttons</a:t>
            </a:r>
            <a:br>
              <a:rPr lang="en-GB" sz="2000" dirty="0" smtClean="0"/>
            </a:br>
            <a:r>
              <a:rPr lang="en-GB" sz="2000" dirty="0" smtClean="0"/>
              <a:t>-&gt; </a:t>
            </a:r>
            <a:r>
              <a:rPr lang="en-GB" sz="2000" dirty="0" err="1" smtClean="0"/>
              <a:t>stripline</a:t>
            </a:r>
            <a:r>
              <a:rPr lang="en-GB" sz="2000" dirty="0" smtClean="0"/>
              <a:t> couplers: use 2</a:t>
            </a:r>
            <a:r>
              <a:rPr lang="en-GB" sz="2000" baseline="30000" dirty="0" smtClean="0"/>
              <a:t>nd</a:t>
            </a:r>
            <a:r>
              <a:rPr lang="en-GB" sz="2000" dirty="0" smtClean="0"/>
              <a:t> unused port for calibration tone injection</a:t>
            </a:r>
            <a:br>
              <a:rPr lang="en-GB" sz="2000" dirty="0" smtClean="0"/>
            </a:br>
            <a:r>
              <a:rPr lang="en-GB" sz="2000" dirty="0" smtClean="0"/>
              <a:t>-&gt; use coupling transformers in </a:t>
            </a:r>
            <a:r>
              <a:rPr lang="en-GB" sz="2000" dirty="0" smtClean="0"/>
              <a:t>RF-frontend</a:t>
            </a:r>
          </a:p>
          <a:p>
            <a:r>
              <a:rPr lang="en-GB" sz="2000" dirty="0" smtClean="0"/>
              <a:t>Thermal stabilization of (</a:t>
            </a:r>
            <a:r>
              <a:rPr lang="en-GB" sz="2000" dirty="0" err="1" smtClean="0"/>
              <a:t>analog</a:t>
            </a:r>
            <a:r>
              <a:rPr lang="en-GB" sz="2000" dirty="0" smtClean="0"/>
              <a:t>) readout electronics</a:t>
            </a:r>
            <a:endParaRPr lang="en-GB" sz="2000" dirty="0" smtClean="0"/>
          </a:p>
          <a:p>
            <a:r>
              <a:rPr lang="en-GB" sz="2000" dirty="0" smtClean="0"/>
              <a:t>Crossbar switches in the RF front-end: Periodically reassign input signals to the different acquisition chains. Deduce gain factors from signal changes</a:t>
            </a:r>
            <a:br>
              <a:rPr lang="en-GB" sz="2000" dirty="0" smtClean="0"/>
            </a:b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dirty="0" smtClean="0">
                <a:sym typeface="Wingdings" panose="05000000000000000000" pitchFamily="2" charset="2"/>
              </a:rPr>
              <a:t> show a few examples </a:t>
            </a:r>
            <a:r>
              <a:rPr lang="en-GB" sz="2000" dirty="0" smtClean="0">
                <a:sym typeface="Wingdings" panose="05000000000000000000" pitchFamily="2" charset="2"/>
              </a:rPr>
              <a:t>(also taken </a:t>
            </a:r>
            <a:r>
              <a:rPr lang="en-GB" sz="2000" dirty="0" smtClean="0">
                <a:sym typeface="Wingdings" panose="05000000000000000000" pitchFamily="2" charset="2"/>
              </a:rPr>
              <a:t>from this </a:t>
            </a:r>
            <a:r>
              <a:rPr lang="en-GB" sz="2000" dirty="0" smtClean="0">
                <a:sym typeface="Wingdings" panose="05000000000000000000" pitchFamily="2" charset="2"/>
              </a:rPr>
              <a:t>conference):</a:t>
            </a:r>
            <a:endParaRPr lang="en-GB" sz="2000" dirty="0" smtClean="0"/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4127820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164576"/>
            <a:ext cx="8258880" cy="629095"/>
          </a:xfrm>
        </p:spPr>
        <p:txBody>
          <a:bodyPr/>
          <a:lstStyle/>
          <a:p>
            <a:r>
              <a:rPr lang="en-US" dirty="0" smtClean="0">
                <a:solidFill>
                  <a:srgbClr val="FF00FF"/>
                </a:solidFill>
              </a:rPr>
              <a:t>Long-Term Drift Compensation (as used in MANY LIGHTSOURCES)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174281" y="1086295"/>
            <a:ext cx="5146269" cy="806504"/>
          </a:xfrm>
        </p:spPr>
        <p:txBody>
          <a:bodyPr/>
          <a:lstStyle/>
          <a:p>
            <a:r>
              <a:rPr lang="en-US" i="1" dirty="0" err="1" smtClean="0"/>
              <a:t>Libera</a:t>
            </a:r>
            <a:r>
              <a:rPr lang="en-US" dirty="0" smtClean="0"/>
              <a:t> crossbar switching technique</a:t>
            </a:r>
          </a:p>
          <a:p>
            <a:pPr lvl="1"/>
            <a:r>
              <a:rPr lang="en-US" dirty="0" smtClean="0"/>
              <a:t>&lt;100 nm stability over 14 hours</a:t>
            </a:r>
            <a:endParaRPr lang="en-US" dirty="0"/>
          </a:p>
        </p:txBody>
      </p:sp>
      <p:pic>
        <p:nvPicPr>
          <p:cNvPr id="5" name="Object 1"/>
          <p:cNvPicPr>
            <a:picLocks noChangeAspect="1" noChangeArrowheads="1"/>
          </p:cNvPicPr>
          <p:nvPr/>
        </p:nvPicPr>
        <p:blipFill>
          <a:blip r:embed="rId2" cstate="print"/>
          <a:srcRect t="-803" b="-1927"/>
          <a:stretch>
            <a:fillRect/>
          </a:stretch>
        </p:blipFill>
        <p:spPr bwMode="auto">
          <a:xfrm>
            <a:off x="1794641" y="971081"/>
            <a:ext cx="2957185" cy="36637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6" name="Picture 5" descr="Signal processi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90966" y="3813050"/>
            <a:ext cx="6223437" cy="2294026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2381" y="1931205"/>
            <a:ext cx="3744415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524001" y="4811581"/>
            <a:ext cx="2525577" cy="149779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25000"/>
              <a:buChar char="•"/>
              <a:defRPr kumimoji="1" sz="2000" b="1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kumimoji="1" sz="1600">
                <a:solidFill>
                  <a:srgbClr val="0066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800" dirty="0"/>
              <a:t>Calibration tone technique (only in narrowband </a:t>
            </a:r>
            <a:br>
              <a:rPr lang="en-US" sz="1800" dirty="0"/>
            </a:br>
            <a:r>
              <a:rPr lang="en-US" sz="1800" dirty="0"/>
              <a:t>operation) </a:t>
            </a:r>
            <a:br>
              <a:rPr lang="en-US" sz="1800" dirty="0"/>
            </a:br>
            <a:r>
              <a:rPr lang="en-US" sz="1800" dirty="0"/>
              <a:t>ATF (KEK)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0" y="4542745"/>
            <a:ext cx="1744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courtesy </a:t>
            </a:r>
            <a:r>
              <a:rPr lang="en-US" i="1" dirty="0">
                <a:solidFill>
                  <a:prstClr val="black"/>
                </a:solidFill>
              </a:rPr>
              <a:t>N. Eddy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31466" y="3851455"/>
            <a:ext cx="1802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courtesy </a:t>
            </a:r>
            <a:r>
              <a:rPr lang="en-US" i="1" dirty="0">
                <a:solidFill>
                  <a:prstClr val="black"/>
                </a:solidFill>
              </a:rPr>
              <a:t>P. </a:t>
            </a:r>
            <a:r>
              <a:rPr lang="en-US" i="1" dirty="0" err="1">
                <a:solidFill>
                  <a:prstClr val="black"/>
                </a:solidFill>
              </a:rPr>
              <a:t>Leban</a:t>
            </a:r>
            <a:endParaRPr lang="en-US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52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STEP 1, Mapping of BPM head</a:t>
            </a:r>
            <a:endParaRPr kumimoji="1" lang="ja-JP" altLang="en-US" dirty="0"/>
          </a:p>
        </p:txBody>
      </p:sp>
      <p:sp>
        <p:nvSpPr>
          <p:cNvPr id="7" name="テキスト プレースホルダ 6"/>
          <p:cNvSpPr>
            <a:spLocks noGrp="1"/>
          </p:cNvSpPr>
          <p:nvPr>
            <p:ph type="body" idx="1"/>
          </p:nvPr>
        </p:nvSpPr>
        <p:spPr>
          <a:xfrm>
            <a:off x="1991544" y="2060849"/>
            <a:ext cx="4402832" cy="525735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Test bench for the mapping</a:t>
            </a:r>
            <a:endParaRPr kumimoji="1" lang="ja-JP" altLang="en-US" dirty="0"/>
          </a:p>
        </p:txBody>
      </p:sp>
      <p:pic>
        <p:nvPicPr>
          <p:cNvPr id="11" name="コンテンツ プレースホルダ 10" descr="TESTBENCH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981200" y="2635449"/>
            <a:ext cx="4040188" cy="3030141"/>
          </a:xfrm>
        </p:spPr>
      </p:pic>
      <p:sp>
        <p:nvSpPr>
          <p:cNvPr id="9" name="テキスト プレースホルダ 8"/>
          <p:cNvSpPr>
            <a:spLocks noGrp="1"/>
          </p:cNvSpPr>
          <p:nvPr>
            <p:ph type="body" sz="quarter" idx="3"/>
          </p:nvPr>
        </p:nvSpPr>
        <p:spPr>
          <a:xfrm>
            <a:off x="6169026" y="1988840"/>
            <a:ext cx="4041775" cy="639762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 result for mapping 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1069" y="2628602"/>
            <a:ext cx="2497686" cy="395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テキスト ボックス 7"/>
          <p:cNvSpPr txBox="1"/>
          <p:nvPr/>
        </p:nvSpPr>
        <p:spPr>
          <a:xfrm>
            <a:off x="1847528" y="1407260"/>
            <a:ext cx="84249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GB" altLang="ja-JP" sz="2400" dirty="0">
                <a:solidFill>
                  <a:srgbClr val="FF0000"/>
                </a:solidFill>
              </a:rPr>
              <a:t>All BPMs were mapped at a test bench with a movable antenna . </a:t>
            </a:r>
            <a:endParaRPr kumimoji="1" lang="ja-JP" altLang="ja-JP" sz="2400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 rot="16200000">
            <a:off x="6388678" y="342435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prstClr val="black"/>
                </a:solidFill>
              </a:rPr>
              <a:t>LER</a:t>
            </a:r>
            <a:endParaRPr kumimoji="1" lang="ja-JP" altLang="en-US" dirty="0">
              <a:solidFill>
                <a:prstClr val="black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 rot="16200000">
            <a:off x="6388678" y="536857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prstClr val="black"/>
                </a:solidFill>
              </a:rPr>
              <a:t>HER</a:t>
            </a:r>
            <a:endParaRPr kumimoji="1" lang="ja-JP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54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0B44CE8-E01B-43A0-B573-D2B57D2BA304}" type="slidenum">
              <a:rPr lang="en-US" altLang="en-US">
                <a:solidFill>
                  <a:srgbClr val="000000"/>
                </a:solidFill>
              </a:rPr>
              <a:pPr/>
              <a:t>67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824038" y="361951"/>
            <a:ext cx="7924800" cy="39687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0000"/>
                </a:solidFill>
                <a:latin typeface="Comic Sans MS" panose="030F0702030302020204" pitchFamily="66" charset="0"/>
              </a:rPr>
              <a:t>Button BPM at Synchrotron Light Sources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649413" y="1343025"/>
            <a:ext cx="8729662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altLang="en-US" sz="160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557" name="Text Box 15"/>
          <p:cNvSpPr txBox="1">
            <a:spLocks noChangeArrowheads="1"/>
          </p:cNvSpPr>
          <p:nvPr/>
        </p:nvSpPr>
        <p:spPr bwMode="auto">
          <a:xfrm>
            <a:off x="6840538" y="6289675"/>
            <a:ext cx="3827462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en-US" sz="1600">
                <a:solidFill>
                  <a:srgbClr val="000000"/>
                </a:solidFill>
              </a:rPr>
              <a:t>From S. Varnasseri, SESAME, DIPAC 2005</a:t>
            </a:r>
          </a:p>
        </p:txBody>
      </p:sp>
      <p:pic>
        <p:nvPicPr>
          <p:cNvPr id="23558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3860801"/>
            <a:ext cx="3524251" cy="257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9" name="Text Box 22"/>
          <p:cNvSpPr txBox="1">
            <a:spLocks noChangeArrowheads="1"/>
          </p:cNvSpPr>
          <p:nvPr/>
        </p:nvSpPr>
        <p:spPr bwMode="auto">
          <a:xfrm>
            <a:off x="7751763" y="1196976"/>
            <a:ext cx="1689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i="1">
                <a:solidFill>
                  <a:srgbClr val="000000"/>
                </a:solidFill>
              </a:rPr>
              <a:t>d</a:t>
            </a:r>
            <a:r>
              <a:rPr lang="en-US" altLang="en-US" sz="2400" i="1" baseline="-25000">
                <a:solidFill>
                  <a:srgbClr val="000000"/>
                </a:solidFill>
              </a:rPr>
              <a:t>AB</a:t>
            </a:r>
            <a:r>
              <a:rPr lang="en-US" altLang="en-US" sz="2000">
                <a:solidFill>
                  <a:srgbClr val="000000"/>
                </a:solidFill>
              </a:rPr>
              <a:t>=24 mm</a:t>
            </a:r>
          </a:p>
        </p:txBody>
      </p:sp>
      <p:sp>
        <p:nvSpPr>
          <p:cNvPr id="23560" name="Text Box 24"/>
          <p:cNvSpPr txBox="1">
            <a:spLocks noChangeArrowheads="1"/>
          </p:cNvSpPr>
          <p:nvPr/>
        </p:nvSpPr>
        <p:spPr bwMode="auto">
          <a:xfrm>
            <a:off x="3732213" y="3789364"/>
            <a:ext cx="16430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i="1">
                <a:solidFill>
                  <a:srgbClr val="000000"/>
                </a:solidFill>
              </a:rPr>
              <a:t>d</a:t>
            </a:r>
            <a:r>
              <a:rPr lang="en-US" altLang="en-US" sz="2400" i="1" baseline="-25000">
                <a:solidFill>
                  <a:srgbClr val="000000"/>
                </a:solidFill>
              </a:rPr>
              <a:t>AB</a:t>
            </a:r>
            <a:r>
              <a:rPr lang="en-US" altLang="en-US" sz="2000">
                <a:solidFill>
                  <a:srgbClr val="000000"/>
                </a:solidFill>
              </a:rPr>
              <a:t>=24 mm</a:t>
            </a:r>
          </a:p>
        </p:txBody>
      </p:sp>
      <p:sp>
        <p:nvSpPr>
          <p:cNvPr id="23561" name="Text Box 27"/>
          <p:cNvSpPr txBox="1">
            <a:spLocks noChangeArrowheads="1"/>
          </p:cNvSpPr>
          <p:nvPr/>
        </p:nvSpPr>
        <p:spPr bwMode="auto">
          <a:xfrm>
            <a:off x="3432175" y="5734051"/>
            <a:ext cx="1435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000000"/>
                </a:solidFill>
              </a:rPr>
              <a:t>vertical</a:t>
            </a:r>
          </a:p>
        </p:txBody>
      </p:sp>
      <p:grpSp>
        <p:nvGrpSpPr>
          <p:cNvPr id="23562" name="Group 37"/>
          <p:cNvGrpSpPr>
            <a:grpSpLocks/>
          </p:cNvGrpSpPr>
          <p:nvPr/>
        </p:nvGrpSpPr>
        <p:grpSpPr bwMode="auto">
          <a:xfrm>
            <a:off x="1449387" y="1196976"/>
            <a:ext cx="3925888" cy="2684463"/>
            <a:chOff x="3389" y="670"/>
            <a:chExt cx="2473" cy="1691"/>
          </a:xfrm>
        </p:grpSpPr>
        <p:pic>
          <p:nvPicPr>
            <p:cNvPr id="23572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9" y="707"/>
              <a:ext cx="2245" cy="1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3573" name="Text Box 25"/>
            <p:cNvSpPr txBox="1">
              <a:spLocks noChangeArrowheads="1"/>
            </p:cNvSpPr>
            <p:nvPr/>
          </p:nvSpPr>
          <p:spPr bwMode="auto">
            <a:xfrm>
              <a:off x="4680" y="1947"/>
              <a:ext cx="9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000000"/>
                  </a:solidFill>
                </a:rPr>
                <a:t>horizontal</a:t>
              </a:r>
            </a:p>
          </p:txBody>
        </p:sp>
        <p:sp>
          <p:nvSpPr>
            <p:cNvPr id="23574" name="Text Box 31"/>
            <p:cNvSpPr txBox="1">
              <a:spLocks noChangeArrowheads="1"/>
            </p:cNvSpPr>
            <p:nvPr/>
          </p:nvSpPr>
          <p:spPr bwMode="auto">
            <a:xfrm>
              <a:off x="4856" y="670"/>
              <a:ext cx="100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i="1">
                  <a:solidFill>
                    <a:srgbClr val="000000"/>
                  </a:solidFill>
                </a:rPr>
                <a:t>d</a:t>
              </a:r>
              <a:r>
                <a:rPr lang="en-US" altLang="en-US" sz="2400" i="1" baseline="-25000">
                  <a:solidFill>
                    <a:srgbClr val="000000"/>
                  </a:solidFill>
                </a:rPr>
                <a:t>AB</a:t>
              </a:r>
              <a:r>
                <a:rPr lang="en-US" altLang="en-US" sz="2000">
                  <a:solidFill>
                    <a:srgbClr val="000000"/>
                  </a:solidFill>
                </a:rPr>
                <a:t>=24 mm</a:t>
              </a:r>
            </a:p>
          </p:txBody>
        </p:sp>
      </p:grpSp>
      <p:grpSp>
        <p:nvGrpSpPr>
          <p:cNvPr id="23563" name="Group 39"/>
          <p:cNvGrpSpPr>
            <a:grpSpLocks/>
          </p:cNvGrpSpPr>
          <p:nvPr/>
        </p:nvGrpSpPr>
        <p:grpSpPr bwMode="auto">
          <a:xfrm>
            <a:off x="7175500" y="4149725"/>
            <a:ext cx="3251200" cy="1949450"/>
            <a:chOff x="1969" y="671"/>
            <a:chExt cx="2048" cy="1228"/>
          </a:xfrm>
        </p:grpSpPr>
        <p:pic>
          <p:nvPicPr>
            <p:cNvPr id="23569" name="Picture 1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9" y="737"/>
              <a:ext cx="2048" cy="1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3570" name="Line 34"/>
            <p:cNvSpPr>
              <a:spLocks noChangeShapeType="1"/>
            </p:cNvSpPr>
            <p:nvPr/>
          </p:nvSpPr>
          <p:spPr bwMode="auto">
            <a:xfrm>
              <a:off x="2727" y="693"/>
              <a:ext cx="539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 type="stealth" w="lg" len="lg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buNone/>
              </a:pPr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23571" name="Text Box 35"/>
            <p:cNvSpPr txBox="1">
              <a:spLocks noChangeArrowheads="1"/>
            </p:cNvSpPr>
            <p:nvPr/>
          </p:nvSpPr>
          <p:spPr bwMode="auto">
            <a:xfrm>
              <a:off x="2860" y="671"/>
              <a:ext cx="64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Font typeface="Wingdings" panose="05000000000000000000" pitchFamily="2" charset="2"/>
                <a:defRPr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i="1">
                  <a:solidFill>
                    <a:srgbClr val="000000"/>
                  </a:solidFill>
                </a:rPr>
                <a:t>d</a:t>
              </a:r>
              <a:r>
                <a:rPr lang="en-US" altLang="en-US" sz="2400" i="1" baseline="-25000">
                  <a:solidFill>
                    <a:srgbClr val="000000"/>
                  </a:solidFill>
                </a:rPr>
                <a:t>AB</a:t>
              </a:r>
            </a:p>
          </p:txBody>
        </p:sp>
      </p:grpSp>
      <p:sp>
        <p:nvSpPr>
          <p:cNvPr id="23564" name="Text Box 5"/>
          <p:cNvSpPr txBox="1">
            <a:spLocks noChangeArrowheads="1"/>
          </p:cNvSpPr>
          <p:nvPr/>
        </p:nvSpPr>
        <p:spPr bwMode="auto">
          <a:xfrm>
            <a:off x="1524000" y="1071564"/>
            <a:ext cx="8509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33339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2-dim electro-static simulation:</a:t>
            </a:r>
          </a:p>
        </p:txBody>
      </p:sp>
      <p:sp>
        <p:nvSpPr>
          <p:cNvPr id="23565" name="Text Box 36"/>
          <p:cNvSpPr txBox="1">
            <a:spLocks noChangeArrowheads="1"/>
          </p:cNvSpPr>
          <p:nvPr/>
        </p:nvSpPr>
        <p:spPr bwMode="auto">
          <a:xfrm>
            <a:off x="1739901" y="6342063"/>
            <a:ext cx="3967163" cy="2841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1600">
                <a:solidFill>
                  <a:srgbClr val="000000"/>
                </a:solidFill>
              </a:rPr>
              <a:t> </a:t>
            </a:r>
            <a:r>
              <a:rPr lang="en-US" altLang="en-US">
                <a:solidFill>
                  <a:srgbClr val="000000"/>
                </a:solidFill>
              </a:rPr>
              <a:t>Beam position swept with 2 mm steps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7273926" y="3644901"/>
            <a:ext cx="2854325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None/>
            </a:pPr>
            <a:r>
              <a:rPr lang="en-US" altLang="en-US" sz="1600">
                <a:solidFill>
                  <a:srgbClr val="000000"/>
                </a:solidFill>
              </a:rPr>
              <a:t>2 mm distance between dots</a:t>
            </a:r>
          </a:p>
        </p:txBody>
      </p:sp>
      <p:pic>
        <p:nvPicPr>
          <p:cNvPr id="23567" name="Picture 4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1570038"/>
            <a:ext cx="3887788" cy="266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68" name="Text Box 28"/>
          <p:cNvSpPr txBox="1">
            <a:spLocks noChangeArrowheads="1"/>
          </p:cNvSpPr>
          <p:nvPr/>
        </p:nvSpPr>
        <p:spPr bwMode="auto">
          <a:xfrm>
            <a:off x="5087939" y="4221164"/>
            <a:ext cx="2535237" cy="182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defRPr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b="1">
                <a:solidFill>
                  <a:srgbClr val="333399"/>
                </a:solidFill>
              </a:rPr>
              <a:t>Result:</a:t>
            </a:r>
          </a:p>
          <a:p>
            <a:pPr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</a:rPr>
              <a:t> Hori. </a:t>
            </a:r>
            <a:r>
              <a:rPr lang="en-US" altLang="en-US" b="1" i="1">
                <a:solidFill>
                  <a:srgbClr val="000000"/>
                </a:solidFill>
              </a:rPr>
              <a:t>S</a:t>
            </a:r>
            <a:r>
              <a:rPr lang="en-US" altLang="en-US" sz="2400" b="1" i="1" baseline="-25000">
                <a:solidFill>
                  <a:srgbClr val="000000"/>
                </a:solidFill>
              </a:rPr>
              <a:t>x</a:t>
            </a:r>
            <a:r>
              <a:rPr lang="en-US" altLang="en-US" b="1" i="1">
                <a:solidFill>
                  <a:srgbClr val="000000"/>
                </a:solidFill>
              </a:rPr>
              <a:t>= </a:t>
            </a:r>
            <a:r>
              <a:rPr lang="en-US" altLang="en-US">
                <a:solidFill>
                  <a:srgbClr val="000000"/>
                </a:solidFill>
              </a:rPr>
              <a:t>8.5%/mm</a:t>
            </a:r>
          </a:p>
          <a:p>
            <a:pPr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</a:rPr>
              <a:t> Vert. </a:t>
            </a:r>
            <a:r>
              <a:rPr lang="en-US" altLang="en-US" b="1" i="1">
                <a:solidFill>
                  <a:srgbClr val="000000"/>
                </a:solidFill>
              </a:rPr>
              <a:t>S</a:t>
            </a:r>
            <a:r>
              <a:rPr lang="en-US" altLang="en-US" sz="2400" b="1" i="1" baseline="-25000">
                <a:solidFill>
                  <a:srgbClr val="000000"/>
                </a:solidFill>
              </a:rPr>
              <a:t>y </a:t>
            </a:r>
            <a:r>
              <a:rPr lang="en-US" altLang="en-US" b="1" i="1">
                <a:solidFill>
                  <a:srgbClr val="000000"/>
                </a:solidFill>
              </a:rPr>
              <a:t>= </a:t>
            </a:r>
            <a:r>
              <a:rPr lang="en-US" altLang="en-US">
                <a:solidFill>
                  <a:srgbClr val="000000"/>
                </a:solidFill>
              </a:rPr>
              <a:t>5.6%/mm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000000"/>
                </a:solidFill>
              </a:rPr>
              <a:t> x&amp;y dependent polynomial fit possible</a:t>
            </a:r>
          </a:p>
        </p:txBody>
      </p:sp>
    </p:spTree>
    <p:extLst>
      <p:ext uri="{BB962C8B-B14F-4D97-AF65-F5344CB8AC3E}">
        <p14:creationId xmlns:p14="http://schemas.microsoft.com/office/powerpoint/2010/main" val="3118767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STEP 2, Alignment of BPM heads against to the Q-magnets</a:t>
            </a:r>
            <a:endParaRPr lang="ja-JP" altLang="en-US" sz="3100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919536" y="1997150"/>
            <a:ext cx="4114800" cy="639762"/>
          </a:xfrm>
        </p:spPr>
        <p:txBody>
          <a:bodyPr>
            <a:normAutofit fontScale="92500"/>
          </a:bodyPr>
          <a:lstStyle/>
          <a:p>
            <a:r>
              <a:rPr kumimoji="1" lang="en-US" altLang="ja-JP" dirty="0" smtClean="0"/>
              <a:t>Photograph of Measurement tool</a:t>
            </a:r>
            <a:endParaRPr kumimoji="1" lang="ja-JP" altLang="en-US" dirty="0"/>
          </a:p>
        </p:txBody>
      </p:sp>
      <p:pic>
        <p:nvPicPr>
          <p:cNvPr id="7" name="コンテンツ プレースホルダ 6" descr="R01000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919536" y="2775124"/>
            <a:ext cx="4040188" cy="3030141"/>
          </a:xfrm>
        </p:spPr>
      </p:pic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240017" y="2132856"/>
            <a:ext cx="4041775" cy="63976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kumimoji="1" lang="en-US" altLang="ja-JP" dirty="0" smtClean="0"/>
              <a:t>Results of alignment of BPM heads against to the reference plane of the Q-Magnets </a:t>
            </a:r>
            <a:r>
              <a:rPr kumimoji="1" lang="ja-JP" altLang="en-US" dirty="0" smtClean="0"/>
              <a:t>　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847528" y="1556792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altLang="ja-JP" sz="2000" dirty="0">
                <a:solidFill>
                  <a:srgbClr val="FF0000"/>
                </a:solidFill>
              </a:rPr>
              <a:t>Measurement of the mechanical offsets of the BPM heads to the Q-magnets.</a:t>
            </a:r>
          </a:p>
        </p:txBody>
      </p:sp>
      <p:pic>
        <p:nvPicPr>
          <p:cNvPr id="10" name="コンテンツ プレースホルダ 9" descr="Offset1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6169026" y="2972727"/>
            <a:ext cx="4041775" cy="2355584"/>
          </a:xfrm>
        </p:spPr>
      </p:pic>
    </p:spTree>
    <p:extLst>
      <p:ext uri="{BB962C8B-B14F-4D97-AF65-F5344CB8AC3E}">
        <p14:creationId xmlns:p14="http://schemas.microsoft.com/office/powerpoint/2010/main" val="42494638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75520" y="404664"/>
            <a:ext cx="8712968" cy="11430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STEP-3, Gain calibration of the electronics </a:t>
            </a:r>
            <a:br>
              <a:rPr kumimoji="1" lang="en-US" altLang="ja-JP" dirty="0" smtClean="0"/>
            </a:br>
            <a:r>
              <a:rPr kumimoji="1" lang="en-US" altLang="ja-JP" dirty="0" smtClean="0"/>
              <a:t> </a:t>
            </a:r>
            <a:r>
              <a:rPr lang="en-US" altLang="ja-JP" sz="3100" dirty="0"/>
              <a:t>Attenuation of cable, switch, electronics, etc.  </a:t>
            </a:r>
            <a:endParaRPr lang="ja-JP" altLang="en-US" sz="3100" dirty="0"/>
          </a:p>
        </p:txBody>
      </p:sp>
      <p:pic>
        <p:nvPicPr>
          <p:cNvPr id="5" name="コンテンツ プレースホルダ 4" descr="Calibration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991544" y="3573017"/>
            <a:ext cx="4038600" cy="3078561"/>
          </a:xfrm>
        </p:spPr>
      </p:pic>
      <p:pic>
        <p:nvPicPr>
          <p:cNvPr id="6" name="コンテンツ プレースホルダ 5" descr="Verification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72200" y="2668903"/>
            <a:ext cx="4038600" cy="2388556"/>
          </a:xfrm>
        </p:spPr>
      </p:pic>
      <p:sp>
        <p:nvSpPr>
          <p:cNvPr id="7" name="テキスト ボックス 6"/>
          <p:cNvSpPr txBox="1"/>
          <p:nvPr/>
        </p:nvSpPr>
        <p:spPr>
          <a:xfrm>
            <a:off x="2135560" y="1916833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altLang="ja-JP" dirty="0">
                <a:solidFill>
                  <a:srgbClr val="FF0000"/>
                </a:solidFill>
              </a:rPr>
              <a:t>We measured the distribution of signal attenuation of the all electronics </a:t>
            </a:r>
          </a:p>
          <a:p>
            <a:r>
              <a:rPr kumimoji="1" lang="en-GB" altLang="ja-JP" dirty="0">
                <a:solidFill>
                  <a:srgbClr val="FF0000"/>
                </a:solidFill>
              </a:rPr>
              <a:t>We used a dummy head instead of BPM heads. 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7320136" y="2636912"/>
            <a:ext cx="180020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384032" y="2060848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prstClr val="black"/>
                </a:solidFill>
              </a:rPr>
              <a:t>Results for ration between output signal B,C and D against to A in all electronics</a:t>
            </a:r>
            <a:endParaRPr kumimoji="1" lang="ja-JP" altLang="en-US" dirty="0">
              <a:solidFill>
                <a:prstClr val="black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935760" y="508518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prstClr val="black"/>
                </a:solidFill>
              </a:rPr>
              <a:t>A</a:t>
            </a:r>
            <a:endParaRPr kumimoji="1" lang="ja-JP" altLang="en-US" dirty="0">
              <a:solidFill>
                <a:prstClr val="black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935760" y="528026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prstClr val="black"/>
                </a:solidFill>
              </a:rPr>
              <a:t>B 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935760" y="547535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prstClr val="black"/>
                </a:solidFill>
              </a:rPr>
              <a:t>C</a:t>
            </a:r>
            <a:endParaRPr kumimoji="1" lang="ja-JP" altLang="en-US" dirty="0">
              <a:solidFill>
                <a:prstClr val="black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937968" y="566124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prstClr val="black"/>
                </a:solidFill>
              </a:rPr>
              <a:t>D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384032" y="566124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prstClr val="black"/>
                </a:solidFill>
              </a:rPr>
              <a:t>Output signals: A, B, C, D</a:t>
            </a:r>
            <a:endParaRPr kumimoji="1" lang="ja-JP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2316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角丸四角形 8"/>
          <p:cNvSpPr/>
          <p:nvPr/>
        </p:nvSpPr>
        <p:spPr>
          <a:xfrm>
            <a:off x="3215680" y="548680"/>
            <a:ext cx="5760640" cy="72008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Beam based calibration</a:t>
            </a:r>
            <a:endParaRPr kumimoji="1" lang="ja-JP" altLang="en-US" dirty="0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Beam Based </a:t>
            </a:r>
            <a:r>
              <a:rPr lang="en-US" altLang="ja-JP" dirty="0" smtClean="0"/>
              <a:t>A</a:t>
            </a:r>
            <a:r>
              <a:rPr kumimoji="1" lang="en-US" altLang="ja-JP" dirty="0" smtClean="0"/>
              <a:t>lignment</a:t>
            </a:r>
            <a:endParaRPr kumimoji="1"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half" idx="2"/>
          </p:nvPr>
        </p:nvSpPr>
        <p:spPr>
          <a:xfrm>
            <a:off x="2639616" y="2174876"/>
            <a:ext cx="6408712" cy="1182117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 </a:t>
            </a:r>
            <a:r>
              <a:rPr lang="en-US" altLang="ja-JP" dirty="0" smtClean="0"/>
              <a:t>Measurement</a:t>
            </a:r>
            <a:r>
              <a:rPr kumimoji="1" lang="en-US" altLang="ja-JP" dirty="0" smtClean="0"/>
              <a:t> of the </a:t>
            </a:r>
            <a:r>
              <a:rPr lang="en-US" altLang="ja-JP" dirty="0" smtClean="0"/>
              <a:t>offset of BPM to </a:t>
            </a:r>
            <a:r>
              <a:rPr kumimoji="1" lang="en-US" altLang="ja-JP" dirty="0" smtClean="0"/>
              <a:t>the field center of the adjacent Q-magnet using the beam.</a:t>
            </a:r>
            <a:endParaRPr kumimoji="1" lang="ja-JP" altLang="en-US" dirty="0"/>
          </a:p>
        </p:txBody>
      </p:sp>
      <p:sp>
        <p:nvSpPr>
          <p:cNvPr id="7" name="テキスト プレースホルダ 6"/>
          <p:cNvSpPr>
            <a:spLocks noGrp="1"/>
          </p:cNvSpPr>
          <p:nvPr>
            <p:ph type="body" sz="quarter" idx="3"/>
          </p:nvPr>
        </p:nvSpPr>
        <p:spPr>
          <a:xfrm>
            <a:off x="2423593" y="3212976"/>
            <a:ext cx="4041775" cy="639762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Beam Based </a:t>
            </a:r>
            <a:r>
              <a:rPr lang="en-US" altLang="ja-JP" dirty="0" smtClean="0"/>
              <a:t>G</a:t>
            </a:r>
            <a:r>
              <a:rPr kumimoji="1" lang="en-US" altLang="ja-JP" dirty="0" smtClean="0"/>
              <a:t>ain </a:t>
            </a:r>
            <a:r>
              <a:rPr lang="en-US" altLang="ja-JP" dirty="0" smtClean="0"/>
              <a:t>C</a:t>
            </a:r>
            <a:r>
              <a:rPr kumimoji="1" lang="en-US" altLang="ja-JP" dirty="0" smtClean="0"/>
              <a:t>alibration</a:t>
            </a:r>
            <a:endParaRPr kumimoji="1" lang="ja-JP" altLang="en-US" dirty="0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4"/>
          </p:nvPr>
        </p:nvSpPr>
        <p:spPr>
          <a:xfrm>
            <a:off x="2639616" y="4005064"/>
            <a:ext cx="6984776" cy="1008112"/>
          </a:xfrm>
        </p:spPr>
        <p:txBody>
          <a:bodyPr/>
          <a:lstStyle/>
          <a:p>
            <a:r>
              <a:rPr kumimoji="1" lang="en-US" altLang="ja-JP" dirty="0" smtClean="0"/>
              <a:t> Calibration of the gain imbalance </a:t>
            </a:r>
            <a:r>
              <a:rPr lang="en-US" altLang="ja-JP" dirty="0" smtClean="0"/>
              <a:t>a</a:t>
            </a:r>
            <a:r>
              <a:rPr kumimoji="1" lang="en-US" altLang="ja-JP" dirty="0" smtClean="0"/>
              <a:t>mong four outputs of a BPM using the beam. 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857429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kumimoji="1" lang="en-US" altLang="ja-JP" dirty="0" smtClean="0"/>
              <a:t>Beam based alignment(BBA)</a:t>
            </a:r>
            <a:br>
              <a:rPr kumimoji="1" lang="en-US" altLang="ja-JP" dirty="0" smtClean="0"/>
            </a:br>
            <a:r>
              <a:rPr lang="en-US" altLang="ja-JP" dirty="0" smtClean="0"/>
              <a:t> - Principle -</a:t>
            </a:r>
            <a:endParaRPr kumimoji="1" lang="ja-JP" altLang="en-US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half" idx="1"/>
          </p:nvPr>
        </p:nvSpPr>
        <p:spPr>
          <a:xfrm>
            <a:off x="923026" y="1600201"/>
            <a:ext cx="5316990" cy="4525963"/>
          </a:xfrm>
        </p:spPr>
        <p:txBody>
          <a:bodyPr>
            <a:normAutofit/>
          </a:bodyPr>
          <a:lstStyle/>
          <a:p>
            <a:r>
              <a:rPr lang="en-GB" altLang="ja-JP" sz="2400" dirty="0"/>
              <a:t>BBA is searching </a:t>
            </a:r>
            <a:r>
              <a:rPr lang="en-GB" altLang="ja-JP" sz="2400" dirty="0" smtClean="0"/>
              <a:t>for the  </a:t>
            </a:r>
            <a:r>
              <a:rPr lang="en-GB" altLang="ja-JP" sz="2400" dirty="0"/>
              <a:t>beam orbit  which is insensitive to  the change of field strength </a:t>
            </a:r>
            <a:r>
              <a:rPr lang="en-GB" altLang="ja-JP" sz="2400" dirty="0" smtClean="0"/>
              <a:t>in the quadrupole</a:t>
            </a:r>
            <a:r>
              <a:rPr lang="en-GB" altLang="ja-JP" sz="2400" dirty="0"/>
              <a:t/>
            </a:r>
            <a:br>
              <a:rPr lang="en-GB" altLang="ja-JP" sz="2400" dirty="0"/>
            </a:br>
            <a:r>
              <a:rPr lang="en-GB" altLang="ja-JP" sz="2400" dirty="0" smtClean="0"/>
              <a:t>= magnetic axis of this quad. </a:t>
            </a:r>
            <a:endParaRPr lang="en-GB" altLang="ja-JP" sz="2400" dirty="0"/>
          </a:p>
          <a:p>
            <a:r>
              <a:rPr lang="en-GB" altLang="ja-JP" sz="2400" dirty="0" smtClean="0"/>
              <a:t>The </a:t>
            </a:r>
            <a:r>
              <a:rPr lang="en-GB" altLang="ja-JP" sz="2400" dirty="0"/>
              <a:t>measured beam position for this orbit </a:t>
            </a:r>
            <a:r>
              <a:rPr lang="en-GB" altLang="ja-JP" sz="2400" dirty="0" smtClean="0"/>
              <a:t>corresponds </a:t>
            </a:r>
            <a:r>
              <a:rPr lang="en-GB" altLang="ja-JP" sz="2400" dirty="0"/>
              <a:t>to </a:t>
            </a:r>
            <a:r>
              <a:rPr lang="en-GB" altLang="ja-JP" sz="2400" dirty="0" smtClean="0"/>
              <a:t>origin offset of the BPM.</a:t>
            </a:r>
          </a:p>
          <a:p>
            <a:r>
              <a:rPr lang="en-GB" altLang="ja-JP" sz="2400" dirty="0" smtClean="0"/>
              <a:t>The offset gets introduced into correction tables for the BPM readings.     </a:t>
            </a:r>
            <a:endParaRPr lang="en-GB" altLang="ja-JP" sz="2000" dirty="0"/>
          </a:p>
          <a:p>
            <a:pPr>
              <a:buNone/>
            </a:pPr>
            <a:endParaRPr lang="en-GB" altLang="ja-JP" sz="2400" dirty="0"/>
          </a:p>
          <a:p>
            <a:endParaRPr lang="ja-JP" altLang="en-US" sz="2400" dirty="0"/>
          </a:p>
        </p:txBody>
      </p:sp>
      <p:pic>
        <p:nvPicPr>
          <p:cNvPr id="9" name="コンテンツ プレースホルダ 8" descr="BBAtheory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168008" y="1700809"/>
            <a:ext cx="4038600" cy="2264567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6456040" y="4365105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altLang="ja-JP" sz="2400" i="1" dirty="0" err="1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D</a:t>
            </a:r>
            <a:r>
              <a:rPr kumimoji="1" lang="en-GB" altLang="ja-JP" sz="2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Xm</a:t>
            </a:r>
            <a:r>
              <a:rPr kumimoji="1" lang="en-GB" altLang="ja-JP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=0   </a:t>
            </a:r>
            <a:r>
              <a:rPr kumimoji="1" lang="en-GB" altLang="ja-JP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then</a:t>
            </a:r>
            <a:r>
              <a:rPr kumimoji="1" lang="en-GB" altLang="ja-JP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kumimoji="1" lang="en-GB" altLang="ja-JP" sz="2400" i="1" dirty="0" err="1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d</a:t>
            </a:r>
            <a:r>
              <a:rPr kumimoji="1" lang="en-GB" altLang="ja-JP" sz="2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xm</a:t>
            </a:r>
            <a:r>
              <a:rPr kumimoji="1" lang="en-GB" altLang="ja-JP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1" lang="en-GB" altLang="ja-JP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offset</a:t>
            </a:r>
            <a:endParaRPr kumimoji="1" lang="ja-JP" altLang="en-US" sz="2400" dirty="0">
              <a:solidFill>
                <a:prstClr val="black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84032" y="522920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prstClr val="black"/>
                </a:solidFill>
              </a:rPr>
              <a:t> </a:t>
            </a:r>
            <a:endParaRPr kumimoji="1" lang="ja-JP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3083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Actual procedure for BBA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5561" y="1412776"/>
            <a:ext cx="5008725" cy="4365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直線矢印コネクタ 7"/>
          <p:cNvCxnSpPr/>
          <p:nvPr/>
        </p:nvCxnSpPr>
        <p:spPr>
          <a:xfrm flipH="1">
            <a:off x="6084711" y="4535972"/>
            <a:ext cx="144016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241" name="Object 1"/>
          <p:cNvGraphicFramePr>
            <a:graphicFrameLocks noChangeAspect="1"/>
          </p:cNvGraphicFramePr>
          <p:nvPr/>
        </p:nvGraphicFramePr>
        <p:xfrm>
          <a:off x="7536160" y="4365105"/>
          <a:ext cx="1043392" cy="324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9" name="数式" r:id="rId4" imgW="580352" imgH="180953" progId="Equation.3">
                  <p:embed/>
                </p:oleObj>
              </mc:Choice>
              <mc:Fallback>
                <p:oleObj name="数式" r:id="rId4" imgW="580352" imgH="18095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6160" y="4365105"/>
                        <a:ext cx="1043392" cy="3249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7968208" y="486916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X=0.4913</a:t>
            </a:r>
            <a:r>
              <a:rPr kumimoji="1" lang="en-US" altLang="ja-JP" dirty="0">
                <a:solidFill>
                  <a:prstClr val="black"/>
                </a:solidFill>
              </a:rPr>
              <a:t>[mm]</a:t>
            </a:r>
            <a:endParaRPr kumimoji="1" lang="ja-JP" altLang="en-US" dirty="0">
              <a:solidFill>
                <a:prstClr val="black"/>
              </a:solidFill>
            </a:endParaRPr>
          </a:p>
        </p:txBody>
      </p:sp>
      <p:sp>
        <p:nvSpPr>
          <p:cNvPr id="11" name="円形吹き出し 10"/>
          <p:cNvSpPr/>
          <p:nvPr/>
        </p:nvSpPr>
        <p:spPr>
          <a:xfrm>
            <a:off x="8760296" y="4005064"/>
            <a:ext cx="1152128" cy="720080"/>
          </a:xfrm>
          <a:prstGeom prst="wedgeEllipseCallou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prstClr val="white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832304" y="414908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i="1" dirty="0">
                <a:solidFill>
                  <a:srgbClr val="FF0000"/>
                </a:solidFill>
              </a:rPr>
              <a:t>Offset 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536160" y="1628800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prstClr val="black"/>
                </a:solidFill>
              </a:rPr>
              <a:t>Bump orbits:  -8, 0, 8[mm]</a:t>
            </a:r>
          </a:p>
          <a:p>
            <a:r>
              <a:rPr kumimoji="1" lang="en-US" altLang="ja-JP" dirty="0">
                <a:solidFill>
                  <a:prstClr val="black"/>
                </a:solidFill>
              </a:rPr>
              <a:t>I</a:t>
            </a:r>
            <a:r>
              <a:rPr kumimoji="1" lang="en-US" altLang="ja-JP" baseline="-25000" dirty="0">
                <a:solidFill>
                  <a:prstClr val="black"/>
                </a:solidFill>
              </a:rPr>
              <a:t>Q</a:t>
            </a:r>
            <a:r>
              <a:rPr kumimoji="1" lang="en-US" altLang="ja-JP" dirty="0">
                <a:solidFill>
                  <a:prstClr val="black"/>
                </a:solidFill>
              </a:rPr>
              <a:t> : -4, -2, 0, 2, 4 [A]</a:t>
            </a:r>
          </a:p>
          <a:p>
            <a:r>
              <a:rPr kumimoji="1" lang="en-US" altLang="ja-JP" dirty="0">
                <a:solidFill>
                  <a:prstClr val="black"/>
                </a:solidFill>
              </a:rPr>
              <a:t>  -current of correction coil </a:t>
            </a:r>
            <a:endParaRPr kumimoji="1" lang="ja-JP" altLang="en-US" dirty="0">
              <a:solidFill>
                <a:prstClr val="black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608168" y="2492896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from figure (a),(b),(c),</a:t>
            </a:r>
            <a:endParaRPr kumimoji="1" lang="en-US" altLang="ja-JP" dirty="0">
              <a:solidFill>
                <a:prstClr val="black"/>
              </a:solidFill>
              <a:latin typeface="Symbol" pitchFamily="18" charset="2"/>
              <a:cs typeface="Times New Roman" pitchFamily="18" charset="0"/>
            </a:endParaRPr>
          </a:p>
          <a:p>
            <a:r>
              <a:rPr kumimoji="1" lang="en-US" altLang="ja-JP" i="1" dirty="0" err="1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D</a:t>
            </a:r>
            <a:r>
              <a:rPr kumimoji="1" lang="en-US" altLang="ja-JP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kumimoji="1" lang="en-US" altLang="ja-JP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kumimoji="1" lang="en-US" altLang="ja-JP" i="1" dirty="0">
                <a:solidFill>
                  <a:prstClr val="black"/>
                </a:solidFill>
                <a:latin typeface="Symbol" pitchFamily="18" charset="2"/>
                <a:cs typeface="Times New Roman" pitchFamily="18" charset="0"/>
              </a:rPr>
              <a:t>D</a:t>
            </a:r>
            <a:r>
              <a:rPr kumimoji="1" lang="en-US" altLang="ja-JP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1" lang="en-US" altLang="ja-JP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kumimoji="1" lang="en-US" altLang="ja-JP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1" lang="en-US" altLang="ja-JP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kumimoji="1" lang="en-US" altLang="ja-JP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 (I</a:t>
            </a:r>
            <a:r>
              <a:rPr kumimoji="1" lang="en-US" altLang="ja-JP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kumimoji="1" lang="en-US" altLang="ja-JP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=0),</a:t>
            </a:r>
          </a:p>
          <a:p>
            <a:r>
              <a:rPr kumimoji="1" lang="en-US" altLang="ja-JP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where x=</a:t>
            </a:r>
            <a:r>
              <a:rPr kumimoji="1" lang="en-US" altLang="ja-JP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kumimoji="1" lang="en-US" altLang="ja-JP" i="1" baseline="-25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kumimoji="1" lang="en-US" altLang="ja-JP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altLang="ja-JP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kumimoji="1" lang="ja-JP" altLang="en-US" i="1" baseline="-25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09599" y="5951021"/>
            <a:ext cx="11139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altLang="ja-JP" sz="2000" dirty="0" smtClean="0">
                <a:solidFill>
                  <a:srgbClr val="FF0000"/>
                </a:solidFill>
              </a:rPr>
              <a:t>Alternative method (sinusoidal modulation of q-current at low frequencies) + synchronous detection of orbit variations at the modulation frequency….</a:t>
            </a:r>
            <a:endParaRPr kumimoji="1" lang="ja-JP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3833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61" name="Rectangle 5"/>
          <p:cNvSpPr>
            <a:spLocks noChangeArrowheads="1"/>
          </p:cNvSpPr>
          <p:nvPr/>
        </p:nvSpPr>
        <p:spPr bwMode="auto">
          <a:xfrm>
            <a:off x="6096001" y="1"/>
            <a:ext cx="25218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FFFFFF"/>
                </a:solidFill>
                <a:cs typeface="Arial" charset="0"/>
              </a:rPr>
              <a:t>Gain mapping</a:t>
            </a:r>
            <a:endParaRPr lang="en-US" sz="36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08262" name="Rectangle 6"/>
          <p:cNvSpPr>
            <a:spLocks noChangeArrowheads="1"/>
          </p:cNvSpPr>
          <p:nvPr/>
        </p:nvSpPr>
        <p:spPr bwMode="auto">
          <a:xfrm>
            <a:off x="1081178" y="3352800"/>
            <a:ext cx="4135438" cy="240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0000"/>
                </a:solidFill>
                <a:cs typeface="Arial" charset="0"/>
              </a:rPr>
              <a:t>Button to button gain errors</a:t>
            </a:r>
            <a:endParaRPr lang="en-US" sz="3200" dirty="0">
              <a:solidFill>
                <a:srgbClr val="000000"/>
              </a:solidFill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cs typeface="Arial" charset="0"/>
              </a:rPr>
              <a:t>  </a:t>
            </a:r>
            <a:r>
              <a:rPr lang="en-US" sz="2000" dirty="0">
                <a:solidFill>
                  <a:srgbClr val="000000"/>
                </a:solidFill>
                <a:cs typeface="Arial" charset="0"/>
              </a:rPr>
              <a:t>Any difference in the effective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cs typeface="Arial" charset="0"/>
              </a:rPr>
              <a:t>  button gains,  electronic or physical,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cs typeface="Arial" charset="0"/>
              </a:rPr>
              <a:t>  couple real horizontal dispersion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cs typeface="Arial" charset="0"/>
              </a:rPr>
              <a:t>  into measured vertical dispersion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cs typeface="Arial" charset="0"/>
              </a:rPr>
              <a:t>(and the horizontal dispersion is large)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60826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49">
            <a:off x="6586538" y="914400"/>
            <a:ext cx="4081462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aphicFrame>
        <p:nvGraphicFramePr>
          <p:cNvPr id="608375" name="Group 119"/>
          <p:cNvGraphicFramePr>
            <a:graphicFrameLocks noGrp="1"/>
          </p:cNvGraphicFramePr>
          <p:nvPr/>
        </p:nvGraphicFramePr>
        <p:xfrm>
          <a:off x="8229600" y="2590800"/>
          <a:ext cx="914400" cy="712789"/>
        </p:xfrm>
        <a:graphic>
          <a:graphicData uri="http://schemas.openxmlformats.org/drawingml/2006/table">
            <a:tbl>
              <a:tblPr/>
              <a:tblGrid>
                <a:gridCol w="228600"/>
                <a:gridCol w="228600"/>
                <a:gridCol w="228600"/>
                <a:gridCol w="228600"/>
              </a:tblGrid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 dirty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 dirty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4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08299" name="Group 43"/>
          <p:cNvGraphicFramePr>
            <a:graphicFrameLocks noGrp="1"/>
          </p:cNvGraphicFramePr>
          <p:nvPr/>
        </p:nvGraphicFramePr>
        <p:xfrm>
          <a:off x="9829801" y="1371601"/>
          <a:ext cx="208002" cy="518048"/>
        </p:xfrm>
        <a:graphic>
          <a:graphicData uri="http://schemas.openxmlformats.org/drawingml/2006/table">
            <a:tbl>
              <a:tblPr/>
              <a:tblGrid>
                <a:gridCol w="208002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B31B1B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marL="91301" marR="91301" marT="45664" marB="4566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110E6556-BE10-49FF-9108-87A3CE8BB960}" type="slidenum">
              <a:rPr lang="en-US" altLang="en-US" sz="1200">
                <a:solidFill>
                  <a:srgbClr val="000000"/>
                </a:solidFill>
              </a:rPr>
              <a:pPr eaLnBrk="1" hangingPunct="1"/>
              <a:t>73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866022"/>
            <a:ext cx="60960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4572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kern="0" dirty="0" smtClean="0">
                <a:solidFill>
                  <a:srgbClr val="FF0000"/>
                </a:solidFill>
              </a:rPr>
              <a:t>Slides provided by: D</a:t>
            </a:r>
            <a:r>
              <a:rPr lang="en-US" kern="0" dirty="0">
                <a:solidFill>
                  <a:srgbClr val="FF0000"/>
                </a:solidFill>
              </a:rPr>
              <a:t>. Rubin, Cornell University</a:t>
            </a:r>
          </a:p>
          <a:p>
            <a:pPr lvl="0" algn="ctr" defTabSz="4572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kern="0" dirty="0">
                <a:solidFill>
                  <a:srgbClr val="FF0000"/>
                </a:solidFill>
              </a:rPr>
              <a:t>8-September 2015</a:t>
            </a:r>
            <a:endParaRPr lang="en-US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86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3E393339-735B-4950-A3FA-8FA0DFD7010A}" type="slidenum">
              <a:rPr lang="en-US" altLang="en-US" sz="1200">
                <a:solidFill>
                  <a:srgbClr val="000000"/>
                </a:solidFill>
              </a:rPr>
              <a:pPr eaLnBrk="1" hangingPunct="1"/>
              <a:t>74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pic>
        <p:nvPicPr>
          <p:cNvPr id="8194" name="Picture 1026" descr="image-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47800"/>
            <a:ext cx="8001000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1027" descr="image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581400"/>
            <a:ext cx="16637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1028" descr="image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5410200"/>
            <a:ext cx="8080375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0245" name="Rectangle 1029"/>
          <p:cNvSpPr>
            <a:spLocks noChangeArrowheads="1"/>
          </p:cNvSpPr>
          <p:nvPr/>
        </p:nvSpPr>
        <p:spPr bwMode="auto">
          <a:xfrm>
            <a:off x="1676400" y="1036639"/>
            <a:ext cx="7181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Signal at each button depends on bunch current (</a:t>
            </a:r>
            <a:r>
              <a:rPr lang="en-US" sz="2000" i="1">
                <a:solidFill>
                  <a:srgbClr val="000000"/>
                </a:solidFill>
                <a:cs typeface="Arial" charset="0"/>
              </a:rPr>
              <a:t>k</a:t>
            </a:r>
            <a:r>
              <a:rPr lang="en-US" sz="2000">
                <a:solidFill>
                  <a:srgbClr val="000000"/>
                </a:solidFill>
                <a:cs typeface="Arial" charset="0"/>
              </a:rPr>
              <a:t>) and position (</a:t>
            </a:r>
            <a:r>
              <a:rPr lang="en-US" sz="2000" i="1">
                <a:solidFill>
                  <a:srgbClr val="000000"/>
                </a:solidFill>
                <a:cs typeface="Arial" charset="0"/>
              </a:rPr>
              <a:t>x,y</a:t>
            </a:r>
            <a:r>
              <a:rPr lang="en-US" sz="2000">
                <a:solidFill>
                  <a:srgbClr val="000000"/>
                </a:solidFill>
                <a:cs typeface="Arial" charset="0"/>
              </a:rPr>
              <a:t>)</a:t>
            </a:r>
          </a:p>
        </p:txBody>
      </p:sp>
      <p:sp>
        <p:nvSpPr>
          <p:cNvPr id="650246" name="Rectangle 1030"/>
          <p:cNvSpPr>
            <a:spLocks noChangeArrowheads="1"/>
          </p:cNvSpPr>
          <p:nvPr/>
        </p:nvSpPr>
        <p:spPr bwMode="auto">
          <a:xfrm>
            <a:off x="1752601" y="3017839"/>
            <a:ext cx="54467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Signals on the four buttons are related by symmetry</a:t>
            </a:r>
            <a:endParaRPr lang="en-US" sz="2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50247" name="Rectangle 1031"/>
          <p:cNvSpPr>
            <a:spLocks noChangeArrowheads="1"/>
          </p:cNvSpPr>
          <p:nvPr/>
        </p:nvSpPr>
        <p:spPr bwMode="auto">
          <a:xfrm>
            <a:off x="1752600" y="4572001"/>
            <a:ext cx="8534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>
                <a:solidFill>
                  <a:srgbClr val="000000"/>
                </a:solidFill>
                <a:cs typeface="Arial" charset="0"/>
              </a:rPr>
              <a:t>Combining sums and differences we find the following relationship, good to second order</a:t>
            </a:r>
          </a:p>
        </p:txBody>
      </p:sp>
      <p:sp>
        <p:nvSpPr>
          <p:cNvPr id="650248" name="Rectangle 1032"/>
          <p:cNvSpPr>
            <a:spLocks noChangeArrowheads="1"/>
          </p:cNvSpPr>
          <p:nvPr/>
        </p:nvSpPr>
        <p:spPr bwMode="auto">
          <a:xfrm>
            <a:off x="5486401" y="152400"/>
            <a:ext cx="4754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FFFFFF"/>
                </a:solidFill>
                <a:cs typeface="Arial" charset="0"/>
              </a:rPr>
              <a:t>Characterization of BPM Gain Errors</a:t>
            </a:r>
            <a:endParaRPr lang="en-US" sz="2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1433" y="4796287"/>
            <a:ext cx="1609133" cy="15325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72468" y="492283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B3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11471608" y="4888529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B4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10472468" y="602035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B1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11523366" y="604441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877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C8F9C5C4-B476-4939-A3E8-610C5BED1073}" type="slidenum">
              <a:rPr lang="en-US" altLang="en-US" sz="1200">
                <a:solidFill>
                  <a:srgbClr val="000000"/>
                </a:solidFill>
              </a:rPr>
              <a:pPr eaLnBrk="1" hangingPunct="1"/>
              <a:t>75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649219" name="Rectangle 3"/>
          <p:cNvSpPr>
            <a:spLocks noChangeArrowheads="1"/>
          </p:cNvSpPr>
          <p:nvPr/>
        </p:nvSpPr>
        <p:spPr bwMode="auto">
          <a:xfrm>
            <a:off x="8636000" y="5942013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49220" name="Rectangle 4"/>
          <p:cNvSpPr>
            <a:spLocks noChangeArrowheads="1"/>
          </p:cNvSpPr>
          <p:nvPr/>
        </p:nvSpPr>
        <p:spPr bwMode="auto">
          <a:xfrm>
            <a:off x="1905000" y="4191000"/>
            <a:ext cx="552266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00"/>
                </a:solidFill>
                <a:cs typeface="Arial" charset="0"/>
              </a:rPr>
              <a:t>The gains are the set of        that minimize </a:t>
            </a:r>
            <a:r>
              <a:rPr lang="en-US" sz="2800" dirty="0">
                <a:solidFill>
                  <a:srgbClr val="000000"/>
                </a:solidFill>
                <a:cs typeface="Arial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05400" y="152401"/>
            <a:ext cx="54308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FFFFFF"/>
                </a:solidFill>
                <a:cs typeface="Arial" charset="0"/>
              </a:rPr>
              <a:t>Gain mapping with turn by turn data</a:t>
            </a:r>
          </a:p>
        </p:txBody>
      </p:sp>
      <p:sp>
        <p:nvSpPr>
          <p:cNvPr id="10245" name="TextBox 2"/>
          <p:cNvSpPr txBox="1">
            <a:spLocks noChangeArrowheads="1"/>
          </p:cNvSpPr>
          <p:nvPr/>
        </p:nvSpPr>
        <p:spPr bwMode="auto">
          <a:xfrm>
            <a:off x="1752600" y="1066800"/>
            <a:ext cx="8153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A single beam passage gives a measurement of intensity at each of four button electrodes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N beam passages gives </a:t>
            </a:r>
          </a:p>
        </p:txBody>
      </p:sp>
      <p:pic>
        <p:nvPicPr>
          <p:cNvPr id="10246" name="Picture 10" descr="latex-image-1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971801"/>
            <a:ext cx="14478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11" descr="latex-image-1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057400"/>
            <a:ext cx="14224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343400"/>
            <a:ext cx="33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724401"/>
            <a:ext cx="8229600" cy="15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Date Placeholder 14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</p:spTree>
    <p:extLst>
      <p:ext uri="{BB962C8B-B14F-4D97-AF65-F5344CB8AC3E}">
        <p14:creationId xmlns:p14="http://schemas.microsoft.com/office/powerpoint/2010/main" val="39870804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3" descr="BPM_2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219201"/>
            <a:ext cx="6553200" cy="506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D071F13C-469F-4A80-895E-CF52226CBCF2}" type="slidenum">
              <a:rPr lang="en-US" altLang="en-US" sz="1200">
                <a:solidFill>
                  <a:srgbClr val="000000"/>
                </a:solidFill>
              </a:rPr>
              <a:pPr eaLnBrk="1" hangingPunct="1"/>
              <a:t>76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pic>
        <p:nvPicPr>
          <p:cNvPr id="12291" name="Picture 3" descr="image-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19201"/>
            <a:ext cx="49022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7173" name="Rectangle 5"/>
          <p:cNvSpPr>
            <a:spLocks noChangeArrowheads="1"/>
          </p:cNvSpPr>
          <p:nvPr/>
        </p:nvSpPr>
        <p:spPr bwMode="auto">
          <a:xfrm>
            <a:off x="6419850" y="149226"/>
            <a:ext cx="23256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cs typeface="Arial" charset="0"/>
              </a:rPr>
              <a:t>Turn by turn data</a:t>
            </a:r>
          </a:p>
        </p:txBody>
      </p:sp>
      <p:sp>
        <p:nvSpPr>
          <p:cNvPr id="12293" name="TextBox 2"/>
          <p:cNvSpPr txBox="1">
            <a:spLocks noChangeArrowheads="1"/>
          </p:cNvSpPr>
          <p:nvPr/>
        </p:nvSpPr>
        <p:spPr bwMode="auto">
          <a:xfrm>
            <a:off x="3735389" y="5710239"/>
            <a:ext cx="67595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1024 measurements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Fitted gains g</a:t>
            </a:r>
            <a:r>
              <a:rPr lang="en-US" altLang="en-US" baseline="-25000">
                <a:solidFill>
                  <a:srgbClr val="000000"/>
                </a:solidFill>
              </a:rPr>
              <a:t>1-4</a:t>
            </a:r>
            <a:r>
              <a:rPr lang="en-US" altLang="en-US">
                <a:solidFill>
                  <a:srgbClr val="000000"/>
                </a:solidFill>
              </a:rPr>
              <a:t> = (1.007,1.016,0.9434,1.035)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8-September-2015</a:t>
            </a:r>
          </a:p>
        </p:txBody>
      </p:sp>
    </p:spTree>
    <p:extLst>
      <p:ext uri="{BB962C8B-B14F-4D97-AF65-F5344CB8AC3E}">
        <p14:creationId xmlns:p14="http://schemas.microsoft.com/office/powerpoint/2010/main" val="37943047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13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8645"/>
            <a:ext cx="10515600" cy="4990959"/>
          </a:xfrm>
        </p:spPr>
        <p:txBody>
          <a:bodyPr/>
          <a:lstStyle/>
          <a:p>
            <a:r>
              <a:rPr lang="en-GB" dirty="0" smtClean="0"/>
              <a:t>Principle, Usage of BPMs</a:t>
            </a:r>
          </a:p>
          <a:p>
            <a:r>
              <a:rPr lang="en-GB" dirty="0" smtClean="0"/>
              <a:t>Functional Specifications (FS)</a:t>
            </a:r>
          </a:p>
          <a:p>
            <a:r>
              <a:rPr lang="en-GB" dirty="0" smtClean="0"/>
              <a:t>Sensors + Sensor Signals</a:t>
            </a:r>
          </a:p>
          <a:p>
            <a:r>
              <a:rPr lang="en-GB" dirty="0" smtClean="0"/>
              <a:t>Electronics</a:t>
            </a:r>
          </a:p>
          <a:p>
            <a:r>
              <a:rPr lang="en-GB" dirty="0" smtClean="0"/>
              <a:t>Synchronization, accelerator timing</a:t>
            </a:r>
          </a:p>
          <a:p>
            <a:r>
              <a:rPr lang="en-GB" dirty="0" smtClean="0"/>
              <a:t>From precision to accuracy</a:t>
            </a:r>
          </a:p>
          <a:p>
            <a:r>
              <a:rPr lang="en-GB" dirty="0" smtClean="0">
                <a:solidFill>
                  <a:srgbClr val="7030A0"/>
                </a:solidFill>
              </a:rPr>
              <a:t>Outlook</a:t>
            </a:r>
            <a:br>
              <a:rPr lang="en-GB" dirty="0" smtClean="0">
                <a:solidFill>
                  <a:srgbClr val="7030A0"/>
                </a:solidFill>
              </a:rPr>
            </a:br>
            <a:r>
              <a:rPr lang="en-GB" dirty="0" smtClean="0">
                <a:solidFill>
                  <a:srgbClr val="7030A0"/>
                </a:solidFill>
              </a:rPr>
              <a:t>- new LHC orbit system for LHC-LS3 (2024)</a:t>
            </a:r>
            <a:br>
              <a:rPr lang="en-GB" dirty="0" smtClean="0">
                <a:solidFill>
                  <a:srgbClr val="7030A0"/>
                </a:solidFill>
              </a:rPr>
            </a:br>
            <a:r>
              <a:rPr lang="en-GB" dirty="0" smtClean="0">
                <a:solidFill>
                  <a:srgbClr val="7030A0"/>
                </a:solidFill>
              </a:rPr>
              <a:t>- Electro-optical BPMs  </a:t>
            </a:r>
            <a:r>
              <a:rPr lang="en-GB" dirty="0" smtClean="0">
                <a:solidFill>
                  <a:srgbClr val="7030A0"/>
                </a:solidFill>
                <a:sym typeface="Wingdings" panose="05000000000000000000" pitchFamily="2" charset="2"/>
              </a:rPr>
              <a:t> </a:t>
            </a:r>
            <a:r>
              <a:rPr lang="en-GB" dirty="0" err="1" smtClean="0">
                <a:solidFill>
                  <a:srgbClr val="7030A0"/>
                </a:solidFill>
                <a:sym typeface="Wingdings" panose="05000000000000000000" pitchFamily="2" charset="2"/>
              </a:rPr>
              <a:t>Intrabunch</a:t>
            </a:r>
            <a:r>
              <a:rPr lang="en-GB" dirty="0" smtClean="0">
                <a:solidFill>
                  <a:srgbClr val="7030A0"/>
                </a:solidFill>
                <a:sym typeface="Wingdings" panose="05000000000000000000" pitchFamily="2" charset="2"/>
              </a:rPr>
              <a:t> Measurements for &lt;ns bunches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95235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3046" y="164576"/>
            <a:ext cx="7873024" cy="629095"/>
          </a:xfrm>
        </p:spPr>
        <p:txBody>
          <a:bodyPr/>
          <a:lstStyle/>
          <a:p>
            <a:r>
              <a:rPr lang="en-US" dirty="0" smtClean="0"/>
              <a:t>LHC BPM Timing Specs – 1</a:t>
            </a:r>
            <a:r>
              <a:rPr lang="en-US" baseline="30000" dirty="0" smtClean="0"/>
              <a:t>st</a:t>
            </a:r>
            <a:r>
              <a:rPr lang="en-US" dirty="0" smtClean="0"/>
              <a:t>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7096" y="1009486"/>
            <a:ext cx="7841305" cy="5261485"/>
          </a:xfrm>
        </p:spPr>
        <p:txBody>
          <a:bodyPr/>
          <a:lstStyle/>
          <a:p>
            <a:r>
              <a:rPr lang="en-US" dirty="0" smtClean="0"/>
              <a:t>Upgrade of the LHC BPM electronics (for HL-LHC):</a:t>
            </a:r>
          </a:p>
          <a:p>
            <a:pPr lvl="1"/>
            <a:r>
              <a:rPr lang="en-US" dirty="0" smtClean="0"/>
              <a:t>Keep existing infrastructure</a:t>
            </a:r>
          </a:p>
          <a:p>
            <a:pPr lvl="2"/>
            <a:r>
              <a:rPr lang="en-US" dirty="0" smtClean="0"/>
              <a:t>Beam pickups, cables, fibers, VME system, etc.</a:t>
            </a:r>
          </a:p>
          <a:p>
            <a:pPr lvl="1"/>
            <a:r>
              <a:rPr lang="en-US" dirty="0" smtClean="0"/>
              <a:t>Upgrade of analog, DAQ and trigger electronics</a:t>
            </a:r>
          </a:p>
          <a:p>
            <a:pPr lvl="2"/>
            <a:r>
              <a:rPr lang="en-US" dirty="0" smtClean="0"/>
              <a:t>Minimalistic analog front-end</a:t>
            </a:r>
          </a:p>
          <a:p>
            <a:pPr lvl="3"/>
            <a:r>
              <a:rPr lang="en-US" dirty="0" smtClean="0"/>
              <a:t>Preferable time-multiplexed single channel for 2 BPM electrodes</a:t>
            </a:r>
          </a:p>
          <a:p>
            <a:pPr lvl="2"/>
            <a:r>
              <a:rPr lang="en-US" dirty="0" smtClean="0"/>
              <a:t>Digital direct </a:t>
            </a:r>
            <a:r>
              <a:rPr lang="en-US" dirty="0" err="1" smtClean="0"/>
              <a:t>downconversion</a:t>
            </a:r>
            <a:r>
              <a:rPr lang="en-US" dirty="0" smtClean="0"/>
              <a:t> (DDC) technique</a:t>
            </a:r>
          </a:p>
          <a:p>
            <a:pPr lvl="3"/>
            <a:r>
              <a:rPr lang="en-US" dirty="0" smtClean="0"/>
              <a:t>Convolution integral or I/Q mixing?</a:t>
            </a:r>
          </a:p>
          <a:p>
            <a:pPr lvl="2"/>
            <a:r>
              <a:rPr lang="en-US" dirty="0" smtClean="0"/>
              <a:t>Internal ADC and FPGA clocks with </a:t>
            </a:r>
            <a:r>
              <a:rPr lang="en-US" dirty="0" smtClean="0">
                <a:solidFill>
                  <a:srgbClr val="FF0000"/>
                </a:solidFill>
              </a:rPr>
              <a:t>ultra-low sub-</a:t>
            </a:r>
            <a:r>
              <a:rPr lang="en-US" dirty="0" err="1" smtClean="0">
                <a:solidFill>
                  <a:srgbClr val="FF0000"/>
                </a:solidFill>
              </a:rPr>
              <a:t>ps</a:t>
            </a:r>
            <a:r>
              <a:rPr lang="en-US" dirty="0" smtClean="0">
                <a:solidFill>
                  <a:srgbClr val="FF0000"/>
                </a:solidFill>
              </a:rPr>
              <a:t> jitter!</a:t>
            </a:r>
          </a:p>
          <a:p>
            <a:pPr lvl="2"/>
            <a:r>
              <a:rPr lang="en-US" dirty="0" smtClean="0"/>
              <a:t>External RF bucket tagging trigger!</a:t>
            </a:r>
          </a:p>
          <a:p>
            <a:pPr lvl="2"/>
            <a:endParaRPr lang="en-US" dirty="0"/>
          </a:p>
          <a:p>
            <a:r>
              <a:rPr lang="en-US" dirty="0" smtClean="0"/>
              <a:t>Relaxed external timing requirements: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RF bucket synchronous trigger signals in 2.5 ns increments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Jitter &amp; drift effects &lt;&lt;1 ns</a:t>
            </a:r>
          </a:p>
          <a:p>
            <a:pPr lvl="2"/>
            <a:r>
              <a:rPr lang="en-US" dirty="0" smtClean="0"/>
              <a:t>Needs to be supplied to each BPM DAQ electronics</a:t>
            </a:r>
          </a:p>
          <a:p>
            <a:pPr lvl="3"/>
            <a:r>
              <a:rPr lang="en-US" dirty="0" smtClean="0"/>
              <a:t>Of course separate trigger signals for B1 and B2</a:t>
            </a:r>
          </a:p>
          <a:p>
            <a:pPr lvl="2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00888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Conceptual Idea</a:t>
            </a:r>
            <a:endParaRPr lang="en-US" dirty="0"/>
          </a:p>
        </p:txBody>
      </p:sp>
      <p:sp>
        <p:nvSpPr>
          <p:cNvPr id="299" name="Oval 298"/>
          <p:cNvSpPr/>
          <p:nvPr/>
        </p:nvSpPr>
        <p:spPr>
          <a:xfrm>
            <a:off x="2625655" y="1403239"/>
            <a:ext cx="1078817" cy="1078817"/>
          </a:xfrm>
          <a:prstGeom prst="ellipse">
            <a:avLst/>
          </a:prstGeom>
          <a:noFill/>
          <a:ln w="317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300" name="Straight Connector 299"/>
          <p:cNvCxnSpPr/>
          <p:nvPr/>
        </p:nvCxnSpPr>
        <p:spPr>
          <a:xfrm>
            <a:off x="3048991" y="1514804"/>
            <a:ext cx="211808" cy="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01" name="Straight Connector 300"/>
          <p:cNvCxnSpPr/>
          <p:nvPr/>
        </p:nvCxnSpPr>
        <p:spPr>
          <a:xfrm flipV="1">
            <a:off x="2713518" y="1827671"/>
            <a:ext cx="0" cy="224349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02" name="Straight Connector 301"/>
          <p:cNvCxnSpPr/>
          <p:nvPr/>
        </p:nvCxnSpPr>
        <p:spPr>
          <a:xfrm flipV="1">
            <a:off x="3166744" y="1243647"/>
            <a:ext cx="0" cy="259923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03" name="Straight Connector 302"/>
          <p:cNvCxnSpPr/>
          <p:nvPr/>
        </p:nvCxnSpPr>
        <p:spPr>
          <a:xfrm>
            <a:off x="2461166" y="1939845"/>
            <a:ext cx="252352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04" name="Straight Connector 303"/>
          <p:cNvCxnSpPr/>
          <p:nvPr/>
        </p:nvCxnSpPr>
        <p:spPr>
          <a:xfrm>
            <a:off x="2461166" y="2852033"/>
            <a:ext cx="1330534" cy="893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05" name="Straight Connector 304"/>
          <p:cNvCxnSpPr>
            <a:stCxn id="299" idx="2"/>
            <a:endCxn id="299" idx="6"/>
          </p:cNvCxnSpPr>
          <p:nvPr/>
        </p:nvCxnSpPr>
        <p:spPr>
          <a:xfrm>
            <a:off x="2625655" y="1942646"/>
            <a:ext cx="1078817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06" name="Straight Connector 305"/>
          <p:cNvCxnSpPr>
            <a:stCxn id="299" idx="4"/>
            <a:endCxn id="299" idx="0"/>
          </p:cNvCxnSpPr>
          <p:nvPr/>
        </p:nvCxnSpPr>
        <p:spPr>
          <a:xfrm flipV="1">
            <a:off x="3165063" y="1403239"/>
            <a:ext cx="0" cy="1078817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07" name="Straight Connector 306"/>
          <p:cNvCxnSpPr/>
          <p:nvPr/>
        </p:nvCxnSpPr>
        <p:spPr>
          <a:xfrm flipV="1">
            <a:off x="3612532" y="1830473"/>
            <a:ext cx="0" cy="224349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08" name="Straight Connector 307"/>
          <p:cNvCxnSpPr/>
          <p:nvPr/>
        </p:nvCxnSpPr>
        <p:spPr>
          <a:xfrm>
            <a:off x="3059158" y="2377575"/>
            <a:ext cx="211808" cy="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09" name="Straight Connector 308"/>
          <p:cNvCxnSpPr/>
          <p:nvPr/>
        </p:nvCxnSpPr>
        <p:spPr>
          <a:xfrm flipV="1">
            <a:off x="3166744" y="2377576"/>
            <a:ext cx="0" cy="259923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10" name="Straight Connector 309"/>
          <p:cNvCxnSpPr/>
          <p:nvPr/>
        </p:nvCxnSpPr>
        <p:spPr>
          <a:xfrm flipV="1">
            <a:off x="2461166" y="1939845"/>
            <a:ext cx="0" cy="912188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311" name="Rectangle 310"/>
          <p:cNvSpPr/>
          <p:nvPr/>
        </p:nvSpPr>
        <p:spPr>
          <a:xfrm>
            <a:off x="4124903" y="1818227"/>
            <a:ext cx="496654" cy="479474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317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312" name="Straight Connector 311"/>
          <p:cNvCxnSpPr/>
          <p:nvPr/>
        </p:nvCxnSpPr>
        <p:spPr>
          <a:xfrm>
            <a:off x="4181460" y="2253024"/>
            <a:ext cx="60414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13" name="Straight Connector 312"/>
          <p:cNvCxnSpPr/>
          <p:nvPr/>
        </p:nvCxnSpPr>
        <p:spPr>
          <a:xfrm flipV="1">
            <a:off x="4241874" y="1890539"/>
            <a:ext cx="60414" cy="362484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14" name="Straight Connector 313"/>
          <p:cNvCxnSpPr/>
          <p:nvPr/>
        </p:nvCxnSpPr>
        <p:spPr>
          <a:xfrm>
            <a:off x="4302289" y="1890539"/>
            <a:ext cx="151035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15" name="Straight Connector 314"/>
          <p:cNvCxnSpPr/>
          <p:nvPr/>
        </p:nvCxnSpPr>
        <p:spPr>
          <a:xfrm>
            <a:off x="4453323" y="1890539"/>
            <a:ext cx="60414" cy="359606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16" name="Straight Connector 315"/>
          <p:cNvCxnSpPr/>
          <p:nvPr/>
        </p:nvCxnSpPr>
        <p:spPr>
          <a:xfrm>
            <a:off x="4513737" y="2250145"/>
            <a:ext cx="60414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317" name="Rectangle 316"/>
          <p:cNvSpPr/>
          <p:nvPr/>
        </p:nvSpPr>
        <p:spPr>
          <a:xfrm>
            <a:off x="5205841" y="1829790"/>
            <a:ext cx="496654" cy="479474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317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318" name="Straight Connector 317"/>
          <p:cNvCxnSpPr/>
          <p:nvPr/>
        </p:nvCxnSpPr>
        <p:spPr>
          <a:xfrm>
            <a:off x="5341928" y="1899283"/>
            <a:ext cx="0" cy="359606"/>
          </a:xfrm>
          <a:prstGeom prst="line">
            <a:avLst/>
          </a:prstGeom>
          <a:noFill/>
          <a:ln w="22225" cap="flat" cmpd="sng" algn="ctr">
            <a:solidFill>
              <a:srgbClr val="385D8A"/>
            </a:solidFill>
            <a:prstDash val="solid"/>
          </a:ln>
          <a:effectLst/>
        </p:spPr>
      </p:cxnSp>
      <p:cxnSp>
        <p:nvCxnSpPr>
          <p:cNvPr id="319" name="Straight Connector 318"/>
          <p:cNvCxnSpPr/>
          <p:nvPr/>
        </p:nvCxnSpPr>
        <p:spPr>
          <a:xfrm>
            <a:off x="5341928" y="1899283"/>
            <a:ext cx="241656" cy="167424"/>
          </a:xfrm>
          <a:prstGeom prst="line">
            <a:avLst/>
          </a:prstGeom>
          <a:noFill/>
          <a:ln w="22225" cap="flat" cmpd="sng" algn="ctr">
            <a:solidFill>
              <a:srgbClr val="385D8A"/>
            </a:solidFill>
            <a:prstDash val="solid"/>
          </a:ln>
          <a:effectLst/>
        </p:spPr>
      </p:cxnSp>
      <p:cxnSp>
        <p:nvCxnSpPr>
          <p:cNvPr id="320" name="Straight Connector 319"/>
          <p:cNvCxnSpPr/>
          <p:nvPr/>
        </p:nvCxnSpPr>
        <p:spPr>
          <a:xfrm flipV="1">
            <a:off x="5341928" y="2069509"/>
            <a:ext cx="241656" cy="189380"/>
          </a:xfrm>
          <a:prstGeom prst="line">
            <a:avLst/>
          </a:prstGeom>
          <a:noFill/>
          <a:ln w="22225" cap="flat" cmpd="sng" algn="ctr">
            <a:solidFill>
              <a:srgbClr val="385D8A"/>
            </a:solidFill>
            <a:prstDash val="solid"/>
          </a:ln>
          <a:effectLst/>
        </p:spPr>
      </p:cxnSp>
      <p:cxnSp>
        <p:nvCxnSpPr>
          <p:cNvPr id="321" name="Straight Connector 320"/>
          <p:cNvCxnSpPr>
            <a:stCxn id="317" idx="1"/>
          </p:cNvCxnSpPr>
          <p:nvPr/>
        </p:nvCxnSpPr>
        <p:spPr>
          <a:xfrm>
            <a:off x="5205842" y="2069527"/>
            <a:ext cx="127499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22" name="Straight Connector 321"/>
          <p:cNvCxnSpPr>
            <a:endCxn id="317" idx="3"/>
          </p:cNvCxnSpPr>
          <p:nvPr/>
        </p:nvCxnSpPr>
        <p:spPr>
          <a:xfrm>
            <a:off x="5583586" y="2069527"/>
            <a:ext cx="118911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330" name="Rectangle 329"/>
          <p:cNvSpPr/>
          <p:nvPr/>
        </p:nvSpPr>
        <p:spPr>
          <a:xfrm>
            <a:off x="4718136" y="1820922"/>
            <a:ext cx="392691" cy="479474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317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331" name="Straight Connector 330"/>
          <p:cNvCxnSpPr/>
          <p:nvPr/>
        </p:nvCxnSpPr>
        <p:spPr>
          <a:xfrm flipH="1">
            <a:off x="4870349" y="2138526"/>
            <a:ext cx="65443" cy="34309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2" name="Straight Connector 331"/>
          <p:cNvCxnSpPr/>
          <p:nvPr/>
        </p:nvCxnSpPr>
        <p:spPr>
          <a:xfrm flipH="1" flipV="1">
            <a:off x="4870349" y="2112100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3" name="Straight Connector 332"/>
          <p:cNvCxnSpPr/>
          <p:nvPr/>
        </p:nvCxnSpPr>
        <p:spPr>
          <a:xfrm flipH="1">
            <a:off x="4876386" y="2084550"/>
            <a:ext cx="61698" cy="2691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4" name="Straight Connector 333"/>
          <p:cNvCxnSpPr/>
          <p:nvPr/>
        </p:nvCxnSpPr>
        <p:spPr>
          <a:xfrm flipH="1" flipV="1">
            <a:off x="4872641" y="2057486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5" name="Straight Connector 334"/>
          <p:cNvCxnSpPr/>
          <p:nvPr/>
        </p:nvCxnSpPr>
        <p:spPr>
          <a:xfrm flipH="1">
            <a:off x="4874095" y="2023671"/>
            <a:ext cx="65443" cy="34309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6" name="Straight Connector 335"/>
          <p:cNvCxnSpPr/>
          <p:nvPr/>
        </p:nvCxnSpPr>
        <p:spPr>
          <a:xfrm flipH="1" flipV="1">
            <a:off x="4874095" y="1996606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7" name="Straight Connector 336"/>
          <p:cNvCxnSpPr/>
          <p:nvPr/>
        </p:nvCxnSpPr>
        <p:spPr>
          <a:xfrm flipH="1">
            <a:off x="4876386" y="1969695"/>
            <a:ext cx="59406" cy="2691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8" name="Straight Connector 337"/>
          <p:cNvCxnSpPr/>
          <p:nvPr/>
        </p:nvCxnSpPr>
        <p:spPr>
          <a:xfrm flipH="1" flipV="1">
            <a:off x="4876387" y="1942631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9" name="Straight Connector 338"/>
          <p:cNvCxnSpPr/>
          <p:nvPr/>
        </p:nvCxnSpPr>
        <p:spPr>
          <a:xfrm flipV="1">
            <a:off x="4876386" y="1823725"/>
            <a:ext cx="0" cy="118907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40" name="Straight Connector 339"/>
          <p:cNvCxnSpPr/>
          <p:nvPr/>
        </p:nvCxnSpPr>
        <p:spPr>
          <a:xfrm flipV="1">
            <a:off x="4870348" y="2172835"/>
            <a:ext cx="0" cy="124867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41" name="Straight Connector 340"/>
          <p:cNvCxnSpPr/>
          <p:nvPr/>
        </p:nvCxnSpPr>
        <p:spPr>
          <a:xfrm flipV="1">
            <a:off x="4778085" y="1942631"/>
            <a:ext cx="241656" cy="230203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42" name="Straight Connector 341"/>
          <p:cNvCxnSpPr/>
          <p:nvPr/>
        </p:nvCxnSpPr>
        <p:spPr>
          <a:xfrm>
            <a:off x="4989535" y="1918406"/>
            <a:ext cx="60414" cy="56074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81" name="Straight Arrow Connector 380"/>
          <p:cNvCxnSpPr/>
          <p:nvPr/>
        </p:nvCxnSpPr>
        <p:spPr>
          <a:xfrm>
            <a:off x="3612533" y="1942646"/>
            <a:ext cx="511239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382" name="Straight Connector 381"/>
          <p:cNvCxnSpPr/>
          <p:nvPr/>
        </p:nvCxnSpPr>
        <p:spPr>
          <a:xfrm>
            <a:off x="4621559" y="2055609"/>
            <a:ext cx="96577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83" name="Straight Connector 382"/>
          <p:cNvCxnSpPr/>
          <p:nvPr/>
        </p:nvCxnSpPr>
        <p:spPr>
          <a:xfrm>
            <a:off x="5105219" y="2071018"/>
            <a:ext cx="96577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388" name="Straight Arrow Connector 387"/>
          <p:cNvCxnSpPr/>
          <p:nvPr/>
        </p:nvCxnSpPr>
        <p:spPr>
          <a:xfrm>
            <a:off x="5711951" y="2070015"/>
            <a:ext cx="511239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395" name="Straight Arrow Connector 394"/>
          <p:cNvCxnSpPr/>
          <p:nvPr/>
        </p:nvCxnSpPr>
        <p:spPr>
          <a:xfrm flipV="1">
            <a:off x="4932145" y="2305763"/>
            <a:ext cx="3647" cy="312395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425" name="TextBox 424"/>
          <p:cNvSpPr txBox="1"/>
          <p:nvPr/>
        </p:nvSpPr>
        <p:spPr>
          <a:xfrm>
            <a:off x="3704471" y="1658596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A</a:t>
            </a:r>
          </a:p>
        </p:txBody>
      </p:sp>
      <p:sp>
        <p:nvSpPr>
          <p:cNvPr id="426" name="TextBox 425"/>
          <p:cNvSpPr txBox="1"/>
          <p:nvPr/>
        </p:nvSpPr>
        <p:spPr>
          <a:xfrm>
            <a:off x="2370715" y="1648314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B</a:t>
            </a:r>
          </a:p>
        </p:txBody>
      </p:sp>
      <p:sp>
        <p:nvSpPr>
          <p:cNvPr id="429" name="TextBox 428"/>
          <p:cNvSpPr txBox="1"/>
          <p:nvPr/>
        </p:nvSpPr>
        <p:spPr>
          <a:xfrm>
            <a:off x="4098940" y="1124701"/>
            <a:ext cx="5781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d</a:t>
            </a:r>
            <a:r>
              <a:rPr lang="en-US" sz="1200" b="1" kern="0" dirty="0" err="1">
                <a:solidFill>
                  <a:sysClr val="windowText" lastClr="000000"/>
                </a:solidFill>
              </a:rPr>
              <a:t>elay</a:t>
            </a:r>
            <a:r>
              <a:rPr lang="en-US" sz="1200" b="1" kern="0" dirty="0">
                <a:solidFill>
                  <a:sysClr val="windowText" lastClr="000000"/>
                </a:solidFill>
              </a:rPr>
              <a:t/>
            </a:r>
            <a:br>
              <a:rPr lang="en-US" sz="1200" b="1" kern="0" dirty="0">
                <a:solidFill>
                  <a:sysClr val="windowText" lastClr="000000"/>
                </a:solidFill>
              </a:rPr>
            </a:br>
            <a:r>
              <a:rPr lang="en-US" sz="1200" b="1" kern="0" dirty="0">
                <a:solidFill>
                  <a:sysClr val="windowText" lastClr="000000"/>
                </a:solidFill>
              </a:rPr>
              <a:t>line</a:t>
            </a:r>
          </a:p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BPF</a:t>
            </a:r>
          </a:p>
        </p:txBody>
      </p:sp>
      <p:sp>
        <p:nvSpPr>
          <p:cNvPr id="430" name="TextBox 429"/>
          <p:cNvSpPr txBox="1"/>
          <p:nvPr/>
        </p:nvSpPr>
        <p:spPr>
          <a:xfrm>
            <a:off x="4727827" y="153042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 err="1">
                <a:solidFill>
                  <a:sysClr val="windowText" lastClr="000000"/>
                </a:solidFill>
              </a:rPr>
              <a:t>Att</a:t>
            </a:r>
            <a:endParaRPr lang="en-US" sz="12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439" name="TextBox 438"/>
          <p:cNvSpPr txBox="1"/>
          <p:nvPr/>
        </p:nvSpPr>
        <p:spPr>
          <a:xfrm>
            <a:off x="4914480" y="2375590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Ctrl</a:t>
            </a:r>
          </a:p>
        </p:txBody>
      </p:sp>
      <p:cxnSp>
        <p:nvCxnSpPr>
          <p:cNvPr id="461" name="Straight Connector 460"/>
          <p:cNvCxnSpPr/>
          <p:nvPr/>
        </p:nvCxnSpPr>
        <p:spPr>
          <a:xfrm>
            <a:off x="4181460" y="2253024"/>
            <a:ext cx="60414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62" name="Straight Connector 461"/>
          <p:cNvCxnSpPr/>
          <p:nvPr/>
        </p:nvCxnSpPr>
        <p:spPr>
          <a:xfrm flipV="1">
            <a:off x="4241874" y="1890539"/>
            <a:ext cx="60414" cy="362484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63" name="Straight Connector 462"/>
          <p:cNvCxnSpPr/>
          <p:nvPr/>
        </p:nvCxnSpPr>
        <p:spPr>
          <a:xfrm>
            <a:off x="4302289" y="1890539"/>
            <a:ext cx="151035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64" name="Straight Connector 463"/>
          <p:cNvCxnSpPr/>
          <p:nvPr/>
        </p:nvCxnSpPr>
        <p:spPr>
          <a:xfrm>
            <a:off x="4453323" y="1890539"/>
            <a:ext cx="60414" cy="359606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65" name="Straight Connector 464"/>
          <p:cNvCxnSpPr/>
          <p:nvPr/>
        </p:nvCxnSpPr>
        <p:spPr>
          <a:xfrm>
            <a:off x="4513737" y="2250145"/>
            <a:ext cx="60414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67" name="Straight Connector 466"/>
          <p:cNvCxnSpPr/>
          <p:nvPr/>
        </p:nvCxnSpPr>
        <p:spPr>
          <a:xfrm>
            <a:off x="5341928" y="1899283"/>
            <a:ext cx="0" cy="359606"/>
          </a:xfrm>
          <a:prstGeom prst="line">
            <a:avLst/>
          </a:prstGeom>
          <a:noFill/>
          <a:ln w="22225" cap="flat" cmpd="sng" algn="ctr">
            <a:solidFill>
              <a:srgbClr val="385D8A"/>
            </a:solidFill>
            <a:prstDash val="solid"/>
          </a:ln>
          <a:effectLst/>
        </p:spPr>
      </p:cxnSp>
      <p:cxnSp>
        <p:nvCxnSpPr>
          <p:cNvPr id="468" name="Straight Connector 467"/>
          <p:cNvCxnSpPr/>
          <p:nvPr/>
        </p:nvCxnSpPr>
        <p:spPr>
          <a:xfrm>
            <a:off x="5341928" y="1899283"/>
            <a:ext cx="241656" cy="167424"/>
          </a:xfrm>
          <a:prstGeom prst="line">
            <a:avLst/>
          </a:prstGeom>
          <a:noFill/>
          <a:ln w="22225" cap="flat" cmpd="sng" algn="ctr">
            <a:solidFill>
              <a:srgbClr val="385D8A"/>
            </a:solidFill>
            <a:prstDash val="solid"/>
          </a:ln>
          <a:effectLst/>
        </p:spPr>
      </p:cxnSp>
      <p:cxnSp>
        <p:nvCxnSpPr>
          <p:cNvPr id="469" name="Straight Connector 468"/>
          <p:cNvCxnSpPr/>
          <p:nvPr/>
        </p:nvCxnSpPr>
        <p:spPr>
          <a:xfrm flipV="1">
            <a:off x="5341928" y="2069509"/>
            <a:ext cx="241656" cy="189380"/>
          </a:xfrm>
          <a:prstGeom prst="line">
            <a:avLst/>
          </a:prstGeom>
          <a:noFill/>
          <a:ln w="22225" cap="flat" cmpd="sng" algn="ctr">
            <a:solidFill>
              <a:srgbClr val="385D8A"/>
            </a:solidFill>
            <a:prstDash val="solid"/>
          </a:ln>
          <a:effectLst/>
        </p:spPr>
      </p:cxnSp>
      <p:cxnSp>
        <p:nvCxnSpPr>
          <p:cNvPr id="470" name="Straight Connector 469"/>
          <p:cNvCxnSpPr/>
          <p:nvPr/>
        </p:nvCxnSpPr>
        <p:spPr>
          <a:xfrm>
            <a:off x="5205842" y="2069527"/>
            <a:ext cx="127499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71" name="Straight Connector 470"/>
          <p:cNvCxnSpPr/>
          <p:nvPr/>
        </p:nvCxnSpPr>
        <p:spPr>
          <a:xfrm>
            <a:off x="5583586" y="2069527"/>
            <a:ext cx="118911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80" name="Straight Connector 479"/>
          <p:cNvCxnSpPr/>
          <p:nvPr/>
        </p:nvCxnSpPr>
        <p:spPr>
          <a:xfrm flipH="1">
            <a:off x="4870349" y="2138526"/>
            <a:ext cx="65443" cy="34309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81" name="Straight Connector 480"/>
          <p:cNvCxnSpPr/>
          <p:nvPr/>
        </p:nvCxnSpPr>
        <p:spPr>
          <a:xfrm flipH="1" flipV="1">
            <a:off x="4870349" y="2112100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82" name="Straight Connector 481"/>
          <p:cNvCxnSpPr/>
          <p:nvPr/>
        </p:nvCxnSpPr>
        <p:spPr>
          <a:xfrm flipH="1">
            <a:off x="4876386" y="2084550"/>
            <a:ext cx="61698" cy="2691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83" name="Straight Connector 482"/>
          <p:cNvCxnSpPr/>
          <p:nvPr/>
        </p:nvCxnSpPr>
        <p:spPr>
          <a:xfrm flipH="1" flipV="1">
            <a:off x="4872641" y="2057486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84" name="Straight Connector 483"/>
          <p:cNvCxnSpPr/>
          <p:nvPr/>
        </p:nvCxnSpPr>
        <p:spPr>
          <a:xfrm flipH="1">
            <a:off x="4874095" y="2023671"/>
            <a:ext cx="65443" cy="34309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85" name="Straight Connector 484"/>
          <p:cNvCxnSpPr/>
          <p:nvPr/>
        </p:nvCxnSpPr>
        <p:spPr>
          <a:xfrm flipH="1" flipV="1">
            <a:off x="4874095" y="1996606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86" name="Straight Connector 485"/>
          <p:cNvCxnSpPr/>
          <p:nvPr/>
        </p:nvCxnSpPr>
        <p:spPr>
          <a:xfrm flipH="1">
            <a:off x="4876386" y="1969695"/>
            <a:ext cx="59406" cy="2691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87" name="Straight Connector 486"/>
          <p:cNvCxnSpPr/>
          <p:nvPr/>
        </p:nvCxnSpPr>
        <p:spPr>
          <a:xfrm flipH="1" flipV="1">
            <a:off x="4876387" y="1942631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88" name="Straight Connector 487"/>
          <p:cNvCxnSpPr/>
          <p:nvPr/>
        </p:nvCxnSpPr>
        <p:spPr>
          <a:xfrm flipV="1">
            <a:off x="4876386" y="1823725"/>
            <a:ext cx="0" cy="118907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89" name="Straight Connector 488"/>
          <p:cNvCxnSpPr/>
          <p:nvPr/>
        </p:nvCxnSpPr>
        <p:spPr>
          <a:xfrm flipV="1">
            <a:off x="4870348" y="2172835"/>
            <a:ext cx="0" cy="124867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90" name="Straight Connector 489"/>
          <p:cNvCxnSpPr/>
          <p:nvPr/>
        </p:nvCxnSpPr>
        <p:spPr>
          <a:xfrm flipV="1">
            <a:off x="4778085" y="1942631"/>
            <a:ext cx="241656" cy="230203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91" name="Straight Connector 490"/>
          <p:cNvCxnSpPr/>
          <p:nvPr/>
        </p:nvCxnSpPr>
        <p:spPr>
          <a:xfrm>
            <a:off x="4989535" y="1918406"/>
            <a:ext cx="60414" cy="56074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590" name="Rectangle 589"/>
          <p:cNvSpPr/>
          <p:nvPr/>
        </p:nvSpPr>
        <p:spPr>
          <a:xfrm>
            <a:off x="8976375" y="2737711"/>
            <a:ext cx="672652" cy="47391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317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Calibri"/>
              </a:rPr>
              <a:t>CLK &amp; Timing</a:t>
            </a:r>
          </a:p>
        </p:txBody>
      </p:sp>
      <p:cxnSp>
        <p:nvCxnSpPr>
          <p:cNvPr id="285" name="Straight Connector 284"/>
          <p:cNvCxnSpPr/>
          <p:nvPr/>
        </p:nvCxnSpPr>
        <p:spPr>
          <a:xfrm>
            <a:off x="4181460" y="2253024"/>
            <a:ext cx="60414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86" name="Straight Connector 285"/>
          <p:cNvCxnSpPr/>
          <p:nvPr/>
        </p:nvCxnSpPr>
        <p:spPr>
          <a:xfrm flipV="1">
            <a:off x="4241874" y="1890539"/>
            <a:ext cx="60414" cy="362484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87" name="Straight Connector 286"/>
          <p:cNvCxnSpPr/>
          <p:nvPr/>
        </p:nvCxnSpPr>
        <p:spPr>
          <a:xfrm>
            <a:off x="4302289" y="1890539"/>
            <a:ext cx="151035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88" name="Straight Connector 287"/>
          <p:cNvCxnSpPr/>
          <p:nvPr/>
        </p:nvCxnSpPr>
        <p:spPr>
          <a:xfrm>
            <a:off x="4453323" y="1890539"/>
            <a:ext cx="60414" cy="359606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89" name="Straight Connector 288"/>
          <p:cNvCxnSpPr/>
          <p:nvPr/>
        </p:nvCxnSpPr>
        <p:spPr>
          <a:xfrm>
            <a:off x="4513737" y="2250145"/>
            <a:ext cx="60414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91" name="Straight Connector 290"/>
          <p:cNvCxnSpPr/>
          <p:nvPr/>
        </p:nvCxnSpPr>
        <p:spPr>
          <a:xfrm>
            <a:off x="5341928" y="1899283"/>
            <a:ext cx="0" cy="359606"/>
          </a:xfrm>
          <a:prstGeom prst="line">
            <a:avLst/>
          </a:prstGeom>
          <a:noFill/>
          <a:ln w="22225" cap="flat" cmpd="sng" algn="ctr">
            <a:solidFill>
              <a:srgbClr val="385D8A"/>
            </a:solidFill>
            <a:prstDash val="solid"/>
          </a:ln>
          <a:effectLst/>
        </p:spPr>
      </p:cxnSp>
      <p:cxnSp>
        <p:nvCxnSpPr>
          <p:cNvPr id="292" name="Straight Connector 291"/>
          <p:cNvCxnSpPr/>
          <p:nvPr/>
        </p:nvCxnSpPr>
        <p:spPr>
          <a:xfrm>
            <a:off x="5341928" y="1899283"/>
            <a:ext cx="241656" cy="167424"/>
          </a:xfrm>
          <a:prstGeom prst="line">
            <a:avLst/>
          </a:prstGeom>
          <a:noFill/>
          <a:ln w="22225" cap="flat" cmpd="sng" algn="ctr">
            <a:solidFill>
              <a:srgbClr val="385D8A"/>
            </a:solidFill>
            <a:prstDash val="solid"/>
          </a:ln>
          <a:effectLst/>
        </p:spPr>
      </p:cxnSp>
      <p:cxnSp>
        <p:nvCxnSpPr>
          <p:cNvPr id="293" name="Straight Connector 292"/>
          <p:cNvCxnSpPr/>
          <p:nvPr/>
        </p:nvCxnSpPr>
        <p:spPr>
          <a:xfrm flipV="1">
            <a:off x="5341928" y="2069509"/>
            <a:ext cx="241656" cy="189380"/>
          </a:xfrm>
          <a:prstGeom prst="line">
            <a:avLst/>
          </a:prstGeom>
          <a:noFill/>
          <a:ln w="22225" cap="flat" cmpd="sng" algn="ctr">
            <a:solidFill>
              <a:srgbClr val="385D8A"/>
            </a:solidFill>
            <a:prstDash val="solid"/>
          </a:ln>
          <a:effectLst/>
        </p:spPr>
      </p:cxnSp>
      <p:cxnSp>
        <p:nvCxnSpPr>
          <p:cNvPr id="294" name="Straight Connector 293"/>
          <p:cNvCxnSpPr/>
          <p:nvPr/>
        </p:nvCxnSpPr>
        <p:spPr>
          <a:xfrm>
            <a:off x="5205842" y="2069527"/>
            <a:ext cx="127499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95" name="Straight Connector 294"/>
          <p:cNvCxnSpPr/>
          <p:nvPr/>
        </p:nvCxnSpPr>
        <p:spPr>
          <a:xfrm>
            <a:off x="5583586" y="2069527"/>
            <a:ext cx="118911" cy="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97" name="Straight Connector 296"/>
          <p:cNvCxnSpPr/>
          <p:nvPr/>
        </p:nvCxnSpPr>
        <p:spPr>
          <a:xfrm flipH="1">
            <a:off x="4870349" y="2138526"/>
            <a:ext cx="65443" cy="34309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98" name="Straight Connector 297"/>
          <p:cNvCxnSpPr/>
          <p:nvPr/>
        </p:nvCxnSpPr>
        <p:spPr>
          <a:xfrm flipH="1" flipV="1">
            <a:off x="4870349" y="2112100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23" name="Straight Connector 322"/>
          <p:cNvCxnSpPr/>
          <p:nvPr/>
        </p:nvCxnSpPr>
        <p:spPr>
          <a:xfrm flipH="1">
            <a:off x="4876386" y="2084550"/>
            <a:ext cx="61698" cy="2691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24" name="Straight Connector 323"/>
          <p:cNvCxnSpPr/>
          <p:nvPr/>
        </p:nvCxnSpPr>
        <p:spPr>
          <a:xfrm flipH="1" flipV="1">
            <a:off x="4872641" y="2057486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25" name="Straight Connector 324"/>
          <p:cNvCxnSpPr/>
          <p:nvPr/>
        </p:nvCxnSpPr>
        <p:spPr>
          <a:xfrm flipH="1">
            <a:off x="4874095" y="2023671"/>
            <a:ext cx="65443" cy="34309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26" name="Straight Connector 325"/>
          <p:cNvCxnSpPr/>
          <p:nvPr/>
        </p:nvCxnSpPr>
        <p:spPr>
          <a:xfrm flipH="1" flipV="1">
            <a:off x="4874095" y="1996606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27" name="Straight Connector 326"/>
          <p:cNvCxnSpPr/>
          <p:nvPr/>
        </p:nvCxnSpPr>
        <p:spPr>
          <a:xfrm flipH="1">
            <a:off x="4876386" y="1969695"/>
            <a:ext cx="59406" cy="26910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28" name="Straight Connector 327"/>
          <p:cNvCxnSpPr/>
          <p:nvPr/>
        </p:nvCxnSpPr>
        <p:spPr>
          <a:xfrm flipH="1" flipV="1">
            <a:off x="4876387" y="1942631"/>
            <a:ext cx="65443" cy="27065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29" name="Straight Connector 328"/>
          <p:cNvCxnSpPr/>
          <p:nvPr/>
        </p:nvCxnSpPr>
        <p:spPr>
          <a:xfrm flipV="1">
            <a:off x="4876386" y="1823725"/>
            <a:ext cx="0" cy="118907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43" name="Straight Connector 342"/>
          <p:cNvCxnSpPr/>
          <p:nvPr/>
        </p:nvCxnSpPr>
        <p:spPr>
          <a:xfrm flipV="1">
            <a:off x="4870348" y="2172835"/>
            <a:ext cx="0" cy="124867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44" name="Straight Connector 343"/>
          <p:cNvCxnSpPr/>
          <p:nvPr/>
        </p:nvCxnSpPr>
        <p:spPr>
          <a:xfrm flipV="1">
            <a:off x="4778085" y="1942631"/>
            <a:ext cx="241656" cy="230203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45" name="Straight Connector 344"/>
          <p:cNvCxnSpPr/>
          <p:nvPr/>
        </p:nvCxnSpPr>
        <p:spPr>
          <a:xfrm>
            <a:off x="4989535" y="1918406"/>
            <a:ext cx="60414" cy="56074"/>
          </a:xfrm>
          <a:prstGeom prst="line">
            <a:avLst/>
          </a:prstGeom>
          <a:noFill/>
          <a:ln w="158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717" name="TextBox 716"/>
          <p:cNvSpPr txBox="1"/>
          <p:nvPr/>
        </p:nvSpPr>
        <p:spPr>
          <a:xfrm>
            <a:off x="5980786" y="2468876"/>
            <a:ext cx="8514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single</a:t>
            </a:r>
            <a:br>
              <a:rPr lang="en-US" sz="1200" b="1" kern="0" dirty="0">
                <a:solidFill>
                  <a:sysClr val="windowText" lastClr="000000"/>
                </a:solidFill>
              </a:rPr>
            </a:br>
            <a:r>
              <a:rPr lang="en-US" sz="1200" b="1" kern="0" dirty="0">
                <a:solidFill>
                  <a:sysClr val="windowText" lastClr="000000"/>
                </a:solidFill>
              </a:rPr>
              <a:t>or</a:t>
            </a:r>
          </a:p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dual (I/Q)</a:t>
            </a:r>
          </a:p>
        </p:txBody>
      </p:sp>
      <p:sp>
        <p:nvSpPr>
          <p:cNvPr id="730" name="TextBox 729"/>
          <p:cNvSpPr txBox="1"/>
          <p:nvPr/>
        </p:nvSpPr>
        <p:spPr>
          <a:xfrm>
            <a:off x="4252560" y="2776115"/>
            <a:ext cx="153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analog signal c</a:t>
            </a:r>
            <a:r>
              <a:rPr lang="en-US" sz="1400" b="1" kern="0" dirty="0" err="1">
                <a:solidFill>
                  <a:sysClr val="windowText" lastClr="000000"/>
                </a:solidFill>
              </a:rPr>
              <a:t>onditioning</a:t>
            </a:r>
            <a:endParaRPr lang="en-US" sz="1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731" name="TextBox 730"/>
          <p:cNvSpPr txBox="1"/>
          <p:nvPr/>
        </p:nvSpPr>
        <p:spPr>
          <a:xfrm>
            <a:off x="2485930" y="2968141"/>
            <a:ext cx="12821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beam pickup</a:t>
            </a:r>
          </a:p>
        </p:txBody>
      </p:sp>
      <p:sp>
        <p:nvSpPr>
          <p:cNvPr id="396" name="Rectangle 395"/>
          <p:cNvSpPr/>
          <p:nvPr/>
        </p:nvSpPr>
        <p:spPr>
          <a:xfrm>
            <a:off x="6211216" y="1739181"/>
            <a:ext cx="248327" cy="645653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317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Calibri"/>
              </a:rPr>
              <a:t>ADC</a:t>
            </a:r>
          </a:p>
        </p:txBody>
      </p:sp>
      <p:sp>
        <p:nvSpPr>
          <p:cNvPr id="399" name="Rectangle 398"/>
          <p:cNvSpPr/>
          <p:nvPr/>
        </p:nvSpPr>
        <p:spPr>
          <a:xfrm>
            <a:off x="6979315" y="1815990"/>
            <a:ext cx="496654" cy="47947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00" name="Oval 399"/>
          <p:cNvSpPr/>
          <p:nvPr/>
        </p:nvSpPr>
        <p:spPr>
          <a:xfrm>
            <a:off x="7091711" y="1915774"/>
            <a:ext cx="271863" cy="279906"/>
          </a:xfrm>
          <a:prstGeom prst="ellipse">
            <a:avLst/>
          </a:prstGeom>
          <a:noFill/>
          <a:ln w="22225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401" name="Straight Connector 400"/>
          <p:cNvCxnSpPr>
            <a:stCxn id="400" idx="1"/>
            <a:endCxn id="400" idx="5"/>
          </p:cNvCxnSpPr>
          <p:nvPr/>
        </p:nvCxnSpPr>
        <p:spPr>
          <a:xfrm>
            <a:off x="7131524" y="1956765"/>
            <a:ext cx="192236" cy="197924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402" name="Straight Connector 401"/>
          <p:cNvCxnSpPr>
            <a:stCxn id="400" idx="3"/>
            <a:endCxn id="400" idx="7"/>
          </p:cNvCxnSpPr>
          <p:nvPr/>
        </p:nvCxnSpPr>
        <p:spPr>
          <a:xfrm flipV="1">
            <a:off x="7131524" y="1956765"/>
            <a:ext cx="192236" cy="197924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403" name="Straight Connector 402"/>
          <p:cNvCxnSpPr>
            <a:stCxn id="399" idx="1"/>
            <a:endCxn id="400" idx="2"/>
          </p:cNvCxnSpPr>
          <p:nvPr/>
        </p:nvCxnSpPr>
        <p:spPr>
          <a:xfrm>
            <a:off x="6979316" y="2055727"/>
            <a:ext cx="112395" cy="0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404" name="Straight Connector 403"/>
          <p:cNvCxnSpPr>
            <a:stCxn id="399" idx="3"/>
            <a:endCxn id="400" idx="6"/>
          </p:cNvCxnSpPr>
          <p:nvPr/>
        </p:nvCxnSpPr>
        <p:spPr>
          <a:xfrm flipH="1">
            <a:off x="7363573" y="2055727"/>
            <a:ext cx="112396" cy="0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405" name="Straight Connector 404"/>
          <p:cNvCxnSpPr>
            <a:stCxn id="399" idx="2"/>
          </p:cNvCxnSpPr>
          <p:nvPr/>
        </p:nvCxnSpPr>
        <p:spPr>
          <a:xfrm flipH="1" flipV="1">
            <a:off x="7227641" y="2195680"/>
            <a:ext cx="2" cy="99784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406" name="Straight Arrow Connector 405"/>
          <p:cNvCxnSpPr/>
          <p:nvPr/>
        </p:nvCxnSpPr>
        <p:spPr>
          <a:xfrm>
            <a:off x="6480051" y="2046420"/>
            <a:ext cx="511239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407" name="Rectangle 406"/>
          <p:cNvSpPr/>
          <p:nvPr/>
        </p:nvSpPr>
        <p:spPr>
          <a:xfrm>
            <a:off x="6979315" y="2737710"/>
            <a:ext cx="496654" cy="47947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08" name="Oval 407"/>
          <p:cNvSpPr/>
          <p:nvPr/>
        </p:nvSpPr>
        <p:spPr>
          <a:xfrm>
            <a:off x="7091711" y="2837494"/>
            <a:ext cx="271863" cy="279906"/>
          </a:xfrm>
          <a:prstGeom prst="ellipse">
            <a:avLst/>
          </a:prstGeom>
          <a:noFill/>
          <a:ln w="22225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409" name="Straight Connector 408"/>
          <p:cNvCxnSpPr>
            <a:stCxn id="407" idx="1"/>
            <a:endCxn id="408" idx="2"/>
          </p:cNvCxnSpPr>
          <p:nvPr/>
        </p:nvCxnSpPr>
        <p:spPr>
          <a:xfrm>
            <a:off x="6979316" y="2977447"/>
            <a:ext cx="112395" cy="0"/>
          </a:xfrm>
          <a:prstGeom prst="line">
            <a:avLst/>
          </a:pr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</p:cxnSp>
      <p:sp>
        <p:nvSpPr>
          <p:cNvPr id="410" name="Freeform 409"/>
          <p:cNvSpPr/>
          <p:nvPr/>
        </p:nvSpPr>
        <p:spPr>
          <a:xfrm>
            <a:off x="7145112" y="2895914"/>
            <a:ext cx="183710" cy="151034"/>
          </a:xfrm>
          <a:custGeom>
            <a:avLst/>
            <a:gdLst>
              <a:gd name="connsiteX0" fmla="*/ 0 w 109537"/>
              <a:gd name="connsiteY0" fmla="*/ 76582 h 105488"/>
              <a:gd name="connsiteX1" fmla="*/ 23812 w 109537"/>
              <a:gd name="connsiteY1" fmla="*/ 382 h 105488"/>
              <a:gd name="connsiteX2" fmla="*/ 71437 w 109537"/>
              <a:gd name="connsiteY2" fmla="*/ 105157 h 105488"/>
              <a:gd name="connsiteX3" fmla="*/ 109537 w 109537"/>
              <a:gd name="connsiteY3" fmla="*/ 33719 h 105488"/>
              <a:gd name="connsiteX0" fmla="*/ 0 w 107204"/>
              <a:gd name="connsiteY0" fmla="*/ 58040 h 106650"/>
              <a:gd name="connsiteX1" fmla="*/ 21479 w 107204"/>
              <a:gd name="connsiteY1" fmla="*/ 1544 h 106650"/>
              <a:gd name="connsiteX2" fmla="*/ 69104 w 107204"/>
              <a:gd name="connsiteY2" fmla="*/ 106319 h 106650"/>
              <a:gd name="connsiteX3" fmla="*/ 107204 w 107204"/>
              <a:gd name="connsiteY3" fmla="*/ 34881 h 106650"/>
              <a:gd name="connsiteX0" fmla="*/ 0 w 106037"/>
              <a:gd name="connsiteY0" fmla="*/ 58040 h 106881"/>
              <a:gd name="connsiteX1" fmla="*/ 21479 w 106037"/>
              <a:gd name="connsiteY1" fmla="*/ 1544 h 106881"/>
              <a:gd name="connsiteX2" fmla="*/ 69104 w 106037"/>
              <a:gd name="connsiteY2" fmla="*/ 106319 h 106881"/>
              <a:gd name="connsiteX3" fmla="*/ 106037 w 106037"/>
              <a:gd name="connsiteY3" fmla="*/ 43091 h 106881"/>
              <a:gd name="connsiteX0" fmla="*/ 0 w 106037"/>
              <a:gd name="connsiteY0" fmla="*/ 58040 h 106881"/>
              <a:gd name="connsiteX1" fmla="*/ 21479 w 106037"/>
              <a:gd name="connsiteY1" fmla="*/ 1544 h 106881"/>
              <a:gd name="connsiteX2" fmla="*/ 72604 w 106037"/>
              <a:gd name="connsiteY2" fmla="*/ 106319 h 106881"/>
              <a:gd name="connsiteX3" fmla="*/ 106037 w 106037"/>
              <a:gd name="connsiteY3" fmla="*/ 43091 h 106881"/>
              <a:gd name="connsiteX0" fmla="*/ 0 w 106037"/>
              <a:gd name="connsiteY0" fmla="*/ 56478 h 105280"/>
              <a:gd name="connsiteX1" fmla="*/ 29646 w 106037"/>
              <a:gd name="connsiteY1" fmla="*/ 1624 h 105280"/>
              <a:gd name="connsiteX2" fmla="*/ 72604 w 106037"/>
              <a:gd name="connsiteY2" fmla="*/ 104757 h 105280"/>
              <a:gd name="connsiteX3" fmla="*/ 106037 w 106037"/>
              <a:gd name="connsiteY3" fmla="*/ 41529 h 105280"/>
              <a:gd name="connsiteX0" fmla="*/ 0 w 106037"/>
              <a:gd name="connsiteY0" fmla="*/ 56478 h 105280"/>
              <a:gd name="connsiteX1" fmla="*/ 29646 w 106037"/>
              <a:gd name="connsiteY1" fmla="*/ 1624 h 105280"/>
              <a:gd name="connsiteX2" fmla="*/ 64437 w 106037"/>
              <a:gd name="connsiteY2" fmla="*/ 104757 h 105280"/>
              <a:gd name="connsiteX3" fmla="*/ 106037 w 106037"/>
              <a:gd name="connsiteY3" fmla="*/ 41529 h 105280"/>
              <a:gd name="connsiteX0" fmla="*/ 0 w 106037"/>
              <a:gd name="connsiteY0" fmla="*/ 56478 h 105393"/>
              <a:gd name="connsiteX1" fmla="*/ 29646 w 106037"/>
              <a:gd name="connsiteY1" fmla="*/ 1624 h 105393"/>
              <a:gd name="connsiteX2" fmla="*/ 64437 w 106037"/>
              <a:gd name="connsiteY2" fmla="*/ 104757 h 105393"/>
              <a:gd name="connsiteX3" fmla="*/ 106037 w 106037"/>
              <a:gd name="connsiteY3" fmla="*/ 44813 h 105393"/>
              <a:gd name="connsiteX0" fmla="*/ 0 w 106037"/>
              <a:gd name="connsiteY0" fmla="*/ 56478 h 105560"/>
              <a:gd name="connsiteX1" fmla="*/ 29646 w 106037"/>
              <a:gd name="connsiteY1" fmla="*/ 1624 h 105560"/>
              <a:gd name="connsiteX2" fmla="*/ 64437 w 106037"/>
              <a:gd name="connsiteY2" fmla="*/ 104757 h 105560"/>
              <a:gd name="connsiteX3" fmla="*/ 106037 w 106037"/>
              <a:gd name="connsiteY3" fmla="*/ 44813 h 105560"/>
              <a:gd name="connsiteX0" fmla="*/ 0 w 106037"/>
              <a:gd name="connsiteY0" fmla="*/ 54855 h 103937"/>
              <a:gd name="connsiteX1" fmla="*/ 29646 w 106037"/>
              <a:gd name="connsiteY1" fmla="*/ 1 h 103937"/>
              <a:gd name="connsiteX2" fmla="*/ 64437 w 106037"/>
              <a:gd name="connsiteY2" fmla="*/ 103134 h 103937"/>
              <a:gd name="connsiteX3" fmla="*/ 106037 w 106037"/>
              <a:gd name="connsiteY3" fmla="*/ 43190 h 103937"/>
              <a:gd name="connsiteX0" fmla="*/ 0 w 106037"/>
              <a:gd name="connsiteY0" fmla="*/ 54855 h 103937"/>
              <a:gd name="connsiteX1" fmla="*/ 29646 w 106037"/>
              <a:gd name="connsiteY1" fmla="*/ 1 h 103937"/>
              <a:gd name="connsiteX2" fmla="*/ 64437 w 106037"/>
              <a:gd name="connsiteY2" fmla="*/ 103134 h 103937"/>
              <a:gd name="connsiteX3" fmla="*/ 106037 w 106037"/>
              <a:gd name="connsiteY3" fmla="*/ 43190 h 103937"/>
              <a:gd name="connsiteX0" fmla="*/ 0 w 106037"/>
              <a:gd name="connsiteY0" fmla="*/ 54855 h 103141"/>
              <a:gd name="connsiteX1" fmla="*/ 29646 w 106037"/>
              <a:gd name="connsiteY1" fmla="*/ 1 h 103141"/>
              <a:gd name="connsiteX2" fmla="*/ 64437 w 106037"/>
              <a:gd name="connsiteY2" fmla="*/ 103134 h 103141"/>
              <a:gd name="connsiteX3" fmla="*/ 106037 w 106037"/>
              <a:gd name="connsiteY3" fmla="*/ 43190 h 103141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44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44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44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44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6012 h 104299"/>
              <a:gd name="connsiteX1" fmla="*/ 29646 w 106037"/>
              <a:gd name="connsiteY1" fmla="*/ 1158 h 104299"/>
              <a:gd name="connsiteX2" fmla="*/ 67937 w 106037"/>
              <a:gd name="connsiteY2" fmla="*/ 104291 h 104299"/>
              <a:gd name="connsiteX3" fmla="*/ 106037 w 106037"/>
              <a:gd name="connsiteY3" fmla="*/ 44347 h 104299"/>
              <a:gd name="connsiteX0" fmla="*/ 0 w 106037"/>
              <a:gd name="connsiteY0" fmla="*/ 54909 h 103196"/>
              <a:gd name="connsiteX1" fmla="*/ 29646 w 106037"/>
              <a:gd name="connsiteY1" fmla="*/ 55 h 103196"/>
              <a:gd name="connsiteX2" fmla="*/ 67937 w 106037"/>
              <a:gd name="connsiteY2" fmla="*/ 103188 h 103196"/>
              <a:gd name="connsiteX3" fmla="*/ 106037 w 106037"/>
              <a:gd name="connsiteY3" fmla="*/ 43244 h 103196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79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4855 h 103143"/>
              <a:gd name="connsiteX1" fmla="*/ 29646 w 106037"/>
              <a:gd name="connsiteY1" fmla="*/ 1 h 103143"/>
              <a:gd name="connsiteX2" fmla="*/ 67937 w 106037"/>
              <a:gd name="connsiteY2" fmla="*/ 103134 h 103143"/>
              <a:gd name="connsiteX3" fmla="*/ 106037 w 106037"/>
              <a:gd name="connsiteY3" fmla="*/ 43190 h 103143"/>
              <a:gd name="connsiteX0" fmla="*/ 0 w 106037"/>
              <a:gd name="connsiteY0" fmla="*/ 56012 h 104300"/>
              <a:gd name="connsiteX1" fmla="*/ 29646 w 106037"/>
              <a:gd name="connsiteY1" fmla="*/ 1158 h 104300"/>
              <a:gd name="connsiteX2" fmla="*/ 71437 w 106037"/>
              <a:gd name="connsiteY2" fmla="*/ 104291 h 104300"/>
              <a:gd name="connsiteX3" fmla="*/ 106037 w 106037"/>
              <a:gd name="connsiteY3" fmla="*/ 44347 h 10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037" h="104300">
                <a:moveTo>
                  <a:pt x="0" y="56012"/>
                </a:moveTo>
                <a:cubicBezTo>
                  <a:pt x="10620" y="28666"/>
                  <a:pt x="17740" y="-6888"/>
                  <a:pt x="29646" y="1158"/>
                </a:cubicBezTo>
                <a:cubicBezTo>
                  <a:pt x="41552" y="9204"/>
                  <a:pt x="57538" y="103661"/>
                  <a:pt x="71437" y="104291"/>
                </a:cubicBezTo>
                <a:cubicBezTo>
                  <a:pt x="85336" y="104921"/>
                  <a:pt x="96368" y="73521"/>
                  <a:pt x="106037" y="44347"/>
                </a:cubicBezTo>
              </a:path>
            </a:pathLst>
          </a:cu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11" name="Rectangle 410"/>
          <p:cNvSpPr/>
          <p:nvPr/>
        </p:nvSpPr>
        <p:spPr>
          <a:xfrm>
            <a:off x="6979315" y="2737710"/>
            <a:ext cx="496654" cy="47947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12" name="Oval 411"/>
          <p:cNvSpPr/>
          <p:nvPr/>
        </p:nvSpPr>
        <p:spPr>
          <a:xfrm>
            <a:off x="7091711" y="2837494"/>
            <a:ext cx="271863" cy="279906"/>
          </a:xfrm>
          <a:prstGeom prst="ellipse">
            <a:avLst/>
          </a:prstGeom>
          <a:noFill/>
          <a:ln w="22225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14" name="Freeform 413"/>
          <p:cNvSpPr/>
          <p:nvPr/>
        </p:nvSpPr>
        <p:spPr>
          <a:xfrm>
            <a:off x="7145112" y="2895914"/>
            <a:ext cx="183710" cy="151034"/>
          </a:xfrm>
          <a:custGeom>
            <a:avLst/>
            <a:gdLst>
              <a:gd name="connsiteX0" fmla="*/ 0 w 109537"/>
              <a:gd name="connsiteY0" fmla="*/ 76582 h 105488"/>
              <a:gd name="connsiteX1" fmla="*/ 23812 w 109537"/>
              <a:gd name="connsiteY1" fmla="*/ 382 h 105488"/>
              <a:gd name="connsiteX2" fmla="*/ 71437 w 109537"/>
              <a:gd name="connsiteY2" fmla="*/ 105157 h 105488"/>
              <a:gd name="connsiteX3" fmla="*/ 109537 w 109537"/>
              <a:gd name="connsiteY3" fmla="*/ 33719 h 105488"/>
              <a:gd name="connsiteX0" fmla="*/ 0 w 107204"/>
              <a:gd name="connsiteY0" fmla="*/ 58040 h 106650"/>
              <a:gd name="connsiteX1" fmla="*/ 21479 w 107204"/>
              <a:gd name="connsiteY1" fmla="*/ 1544 h 106650"/>
              <a:gd name="connsiteX2" fmla="*/ 69104 w 107204"/>
              <a:gd name="connsiteY2" fmla="*/ 106319 h 106650"/>
              <a:gd name="connsiteX3" fmla="*/ 107204 w 107204"/>
              <a:gd name="connsiteY3" fmla="*/ 34881 h 106650"/>
              <a:gd name="connsiteX0" fmla="*/ 0 w 106037"/>
              <a:gd name="connsiteY0" fmla="*/ 58040 h 106881"/>
              <a:gd name="connsiteX1" fmla="*/ 21479 w 106037"/>
              <a:gd name="connsiteY1" fmla="*/ 1544 h 106881"/>
              <a:gd name="connsiteX2" fmla="*/ 69104 w 106037"/>
              <a:gd name="connsiteY2" fmla="*/ 106319 h 106881"/>
              <a:gd name="connsiteX3" fmla="*/ 106037 w 106037"/>
              <a:gd name="connsiteY3" fmla="*/ 43091 h 106881"/>
              <a:gd name="connsiteX0" fmla="*/ 0 w 106037"/>
              <a:gd name="connsiteY0" fmla="*/ 58040 h 106881"/>
              <a:gd name="connsiteX1" fmla="*/ 21479 w 106037"/>
              <a:gd name="connsiteY1" fmla="*/ 1544 h 106881"/>
              <a:gd name="connsiteX2" fmla="*/ 72604 w 106037"/>
              <a:gd name="connsiteY2" fmla="*/ 106319 h 106881"/>
              <a:gd name="connsiteX3" fmla="*/ 106037 w 106037"/>
              <a:gd name="connsiteY3" fmla="*/ 43091 h 106881"/>
              <a:gd name="connsiteX0" fmla="*/ 0 w 106037"/>
              <a:gd name="connsiteY0" fmla="*/ 56478 h 105280"/>
              <a:gd name="connsiteX1" fmla="*/ 29646 w 106037"/>
              <a:gd name="connsiteY1" fmla="*/ 1624 h 105280"/>
              <a:gd name="connsiteX2" fmla="*/ 72604 w 106037"/>
              <a:gd name="connsiteY2" fmla="*/ 104757 h 105280"/>
              <a:gd name="connsiteX3" fmla="*/ 106037 w 106037"/>
              <a:gd name="connsiteY3" fmla="*/ 41529 h 105280"/>
              <a:gd name="connsiteX0" fmla="*/ 0 w 106037"/>
              <a:gd name="connsiteY0" fmla="*/ 56478 h 105280"/>
              <a:gd name="connsiteX1" fmla="*/ 29646 w 106037"/>
              <a:gd name="connsiteY1" fmla="*/ 1624 h 105280"/>
              <a:gd name="connsiteX2" fmla="*/ 64437 w 106037"/>
              <a:gd name="connsiteY2" fmla="*/ 104757 h 105280"/>
              <a:gd name="connsiteX3" fmla="*/ 106037 w 106037"/>
              <a:gd name="connsiteY3" fmla="*/ 41529 h 105280"/>
              <a:gd name="connsiteX0" fmla="*/ 0 w 106037"/>
              <a:gd name="connsiteY0" fmla="*/ 56478 h 105393"/>
              <a:gd name="connsiteX1" fmla="*/ 29646 w 106037"/>
              <a:gd name="connsiteY1" fmla="*/ 1624 h 105393"/>
              <a:gd name="connsiteX2" fmla="*/ 64437 w 106037"/>
              <a:gd name="connsiteY2" fmla="*/ 104757 h 105393"/>
              <a:gd name="connsiteX3" fmla="*/ 106037 w 106037"/>
              <a:gd name="connsiteY3" fmla="*/ 44813 h 105393"/>
              <a:gd name="connsiteX0" fmla="*/ 0 w 106037"/>
              <a:gd name="connsiteY0" fmla="*/ 56478 h 105560"/>
              <a:gd name="connsiteX1" fmla="*/ 29646 w 106037"/>
              <a:gd name="connsiteY1" fmla="*/ 1624 h 105560"/>
              <a:gd name="connsiteX2" fmla="*/ 64437 w 106037"/>
              <a:gd name="connsiteY2" fmla="*/ 104757 h 105560"/>
              <a:gd name="connsiteX3" fmla="*/ 106037 w 106037"/>
              <a:gd name="connsiteY3" fmla="*/ 44813 h 105560"/>
              <a:gd name="connsiteX0" fmla="*/ 0 w 106037"/>
              <a:gd name="connsiteY0" fmla="*/ 54855 h 103937"/>
              <a:gd name="connsiteX1" fmla="*/ 29646 w 106037"/>
              <a:gd name="connsiteY1" fmla="*/ 1 h 103937"/>
              <a:gd name="connsiteX2" fmla="*/ 64437 w 106037"/>
              <a:gd name="connsiteY2" fmla="*/ 103134 h 103937"/>
              <a:gd name="connsiteX3" fmla="*/ 106037 w 106037"/>
              <a:gd name="connsiteY3" fmla="*/ 43190 h 103937"/>
              <a:gd name="connsiteX0" fmla="*/ 0 w 106037"/>
              <a:gd name="connsiteY0" fmla="*/ 54855 h 103937"/>
              <a:gd name="connsiteX1" fmla="*/ 29646 w 106037"/>
              <a:gd name="connsiteY1" fmla="*/ 1 h 103937"/>
              <a:gd name="connsiteX2" fmla="*/ 64437 w 106037"/>
              <a:gd name="connsiteY2" fmla="*/ 103134 h 103937"/>
              <a:gd name="connsiteX3" fmla="*/ 106037 w 106037"/>
              <a:gd name="connsiteY3" fmla="*/ 43190 h 103937"/>
              <a:gd name="connsiteX0" fmla="*/ 0 w 106037"/>
              <a:gd name="connsiteY0" fmla="*/ 54855 h 103141"/>
              <a:gd name="connsiteX1" fmla="*/ 29646 w 106037"/>
              <a:gd name="connsiteY1" fmla="*/ 1 h 103141"/>
              <a:gd name="connsiteX2" fmla="*/ 64437 w 106037"/>
              <a:gd name="connsiteY2" fmla="*/ 103134 h 103141"/>
              <a:gd name="connsiteX3" fmla="*/ 106037 w 106037"/>
              <a:gd name="connsiteY3" fmla="*/ 43190 h 103141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44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44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44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44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6012 h 104299"/>
              <a:gd name="connsiteX1" fmla="*/ 29646 w 106037"/>
              <a:gd name="connsiteY1" fmla="*/ 1158 h 104299"/>
              <a:gd name="connsiteX2" fmla="*/ 67937 w 106037"/>
              <a:gd name="connsiteY2" fmla="*/ 104291 h 104299"/>
              <a:gd name="connsiteX3" fmla="*/ 106037 w 106037"/>
              <a:gd name="connsiteY3" fmla="*/ 44347 h 104299"/>
              <a:gd name="connsiteX0" fmla="*/ 0 w 106037"/>
              <a:gd name="connsiteY0" fmla="*/ 54909 h 103196"/>
              <a:gd name="connsiteX1" fmla="*/ 29646 w 106037"/>
              <a:gd name="connsiteY1" fmla="*/ 55 h 103196"/>
              <a:gd name="connsiteX2" fmla="*/ 67937 w 106037"/>
              <a:gd name="connsiteY2" fmla="*/ 103188 h 103196"/>
              <a:gd name="connsiteX3" fmla="*/ 106037 w 106037"/>
              <a:gd name="connsiteY3" fmla="*/ 43244 h 103196"/>
              <a:gd name="connsiteX0" fmla="*/ 0 w 106037"/>
              <a:gd name="connsiteY0" fmla="*/ 54855 h 103142"/>
              <a:gd name="connsiteX1" fmla="*/ 29646 w 106037"/>
              <a:gd name="connsiteY1" fmla="*/ 1 h 103142"/>
              <a:gd name="connsiteX2" fmla="*/ 67937 w 106037"/>
              <a:gd name="connsiteY2" fmla="*/ 103134 h 103142"/>
              <a:gd name="connsiteX3" fmla="*/ 106037 w 106037"/>
              <a:gd name="connsiteY3" fmla="*/ 43190 h 103142"/>
              <a:gd name="connsiteX0" fmla="*/ 0 w 106037"/>
              <a:gd name="connsiteY0" fmla="*/ 54855 h 103143"/>
              <a:gd name="connsiteX1" fmla="*/ 29646 w 106037"/>
              <a:gd name="connsiteY1" fmla="*/ 1 h 103143"/>
              <a:gd name="connsiteX2" fmla="*/ 67937 w 106037"/>
              <a:gd name="connsiteY2" fmla="*/ 103134 h 103143"/>
              <a:gd name="connsiteX3" fmla="*/ 106037 w 106037"/>
              <a:gd name="connsiteY3" fmla="*/ 43190 h 103143"/>
              <a:gd name="connsiteX0" fmla="*/ 0 w 106037"/>
              <a:gd name="connsiteY0" fmla="*/ 56012 h 104300"/>
              <a:gd name="connsiteX1" fmla="*/ 29646 w 106037"/>
              <a:gd name="connsiteY1" fmla="*/ 1158 h 104300"/>
              <a:gd name="connsiteX2" fmla="*/ 71437 w 106037"/>
              <a:gd name="connsiteY2" fmla="*/ 104291 h 104300"/>
              <a:gd name="connsiteX3" fmla="*/ 106037 w 106037"/>
              <a:gd name="connsiteY3" fmla="*/ 44347 h 10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037" h="104300">
                <a:moveTo>
                  <a:pt x="0" y="56012"/>
                </a:moveTo>
                <a:cubicBezTo>
                  <a:pt x="10620" y="28666"/>
                  <a:pt x="17740" y="-6888"/>
                  <a:pt x="29646" y="1158"/>
                </a:cubicBezTo>
                <a:cubicBezTo>
                  <a:pt x="41552" y="9204"/>
                  <a:pt x="57538" y="103661"/>
                  <a:pt x="71437" y="104291"/>
                </a:cubicBezTo>
                <a:cubicBezTo>
                  <a:pt x="85336" y="104921"/>
                  <a:pt x="96368" y="73521"/>
                  <a:pt x="106037" y="44347"/>
                </a:cubicBezTo>
              </a:path>
            </a:pathLst>
          </a:custGeom>
          <a:noFill/>
          <a:ln w="158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Calibri"/>
            </a:endParaRPr>
          </a:p>
        </p:txBody>
      </p:sp>
      <p:cxnSp>
        <p:nvCxnSpPr>
          <p:cNvPr id="415" name="Straight Arrow Connector 414"/>
          <p:cNvCxnSpPr>
            <a:stCxn id="407" idx="0"/>
            <a:endCxn id="399" idx="2"/>
          </p:cNvCxnSpPr>
          <p:nvPr/>
        </p:nvCxnSpPr>
        <p:spPr>
          <a:xfrm flipV="1">
            <a:off x="7227642" y="2295464"/>
            <a:ext cx="0" cy="442246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416" name="Rectangle 415"/>
          <p:cNvSpPr/>
          <p:nvPr/>
        </p:nvSpPr>
        <p:spPr>
          <a:xfrm>
            <a:off x="7593795" y="1815990"/>
            <a:ext cx="496654" cy="47947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Calibri"/>
              </a:rPr>
              <a:t>CIC</a:t>
            </a:r>
          </a:p>
        </p:txBody>
      </p:sp>
      <p:sp>
        <p:nvSpPr>
          <p:cNvPr id="417" name="Rectangle 416"/>
          <p:cNvSpPr/>
          <p:nvPr/>
        </p:nvSpPr>
        <p:spPr>
          <a:xfrm>
            <a:off x="8198193" y="1815990"/>
            <a:ext cx="496654" cy="47947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Calibri"/>
              </a:rPr>
              <a:t>FIR</a:t>
            </a:r>
          </a:p>
        </p:txBody>
      </p:sp>
      <p:cxnSp>
        <p:nvCxnSpPr>
          <p:cNvPr id="420" name="Straight Connector 419"/>
          <p:cNvCxnSpPr/>
          <p:nvPr/>
        </p:nvCxnSpPr>
        <p:spPr>
          <a:xfrm>
            <a:off x="8090451" y="2056012"/>
            <a:ext cx="96577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421" name="Rectangle 420"/>
          <p:cNvSpPr/>
          <p:nvPr/>
        </p:nvSpPr>
        <p:spPr>
          <a:xfrm>
            <a:off x="7593795" y="1815990"/>
            <a:ext cx="496654" cy="47947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Calibri"/>
              </a:rPr>
              <a:t>CIC</a:t>
            </a:r>
          </a:p>
        </p:txBody>
      </p:sp>
      <p:sp>
        <p:nvSpPr>
          <p:cNvPr id="422" name="Rectangle 421"/>
          <p:cNvSpPr/>
          <p:nvPr/>
        </p:nvSpPr>
        <p:spPr>
          <a:xfrm>
            <a:off x="8198193" y="1815990"/>
            <a:ext cx="496654" cy="479474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3175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  <a:latin typeface="Calibri"/>
              </a:rPr>
              <a:t>FIR</a:t>
            </a:r>
          </a:p>
        </p:txBody>
      </p:sp>
      <p:cxnSp>
        <p:nvCxnSpPr>
          <p:cNvPr id="433" name="Straight Connector 432"/>
          <p:cNvCxnSpPr/>
          <p:nvPr/>
        </p:nvCxnSpPr>
        <p:spPr>
          <a:xfrm>
            <a:off x="8090451" y="2056012"/>
            <a:ext cx="96577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34" name="Straight Connector 433"/>
          <p:cNvCxnSpPr/>
          <p:nvPr/>
        </p:nvCxnSpPr>
        <p:spPr>
          <a:xfrm>
            <a:off x="7478581" y="2046420"/>
            <a:ext cx="96577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35" name="Straight Arrow Connector 434"/>
          <p:cNvCxnSpPr/>
          <p:nvPr/>
        </p:nvCxnSpPr>
        <p:spPr>
          <a:xfrm>
            <a:off x="8707541" y="2046420"/>
            <a:ext cx="511239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ysDash"/>
            <a:tailEnd type="arrow"/>
          </a:ln>
          <a:effectLst/>
        </p:spPr>
      </p:cxnSp>
      <p:cxnSp>
        <p:nvCxnSpPr>
          <p:cNvPr id="436" name="Straight Connector 435"/>
          <p:cNvCxnSpPr/>
          <p:nvPr/>
        </p:nvCxnSpPr>
        <p:spPr>
          <a:xfrm flipV="1">
            <a:off x="3791700" y="2161635"/>
            <a:ext cx="0" cy="69129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441" name="Straight Arrow Connector 440"/>
          <p:cNvCxnSpPr/>
          <p:nvPr/>
        </p:nvCxnSpPr>
        <p:spPr>
          <a:xfrm>
            <a:off x="3791701" y="2161635"/>
            <a:ext cx="345645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442" name="TextBox 441"/>
          <p:cNvSpPr txBox="1"/>
          <p:nvPr/>
        </p:nvSpPr>
        <p:spPr>
          <a:xfrm>
            <a:off x="5174281" y="1547156"/>
            <a:ext cx="5009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LNA</a:t>
            </a:r>
          </a:p>
        </p:txBody>
      </p:sp>
      <p:sp>
        <p:nvSpPr>
          <p:cNvPr id="443" name="TextBox 442"/>
          <p:cNvSpPr txBox="1"/>
          <p:nvPr/>
        </p:nvSpPr>
        <p:spPr>
          <a:xfrm>
            <a:off x="6633671" y="932676"/>
            <a:ext cx="10565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c</a:t>
            </a:r>
            <a:r>
              <a:rPr lang="en-US" sz="1200" b="1" kern="0" dirty="0" err="1">
                <a:solidFill>
                  <a:sysClr val="windowText" lastClr="000000"/>
                </a:solidFill>
              </a:rPr>
              <a:t>onvolution</a:t>
            </a:r>
            <a:r>
              <a:rPr lang="en-US" sz="1200" b="1" kern="0" dirty="0">
                <a:solidFill>
                  <a:sysClr val="windowText" lastClr="000000"/>
                </a:solidFill>
              </a:rPr>
              <a:t/>
            </a:r>
            <a:br>
              <a:rPr lang="en-US" sz="1200" b="1" kern="0" dirty="0">
                <a:solidFill>
                  <a:sysClr val="windowText" lastClr="000000"/>
                </a:solidFill>
              </a:rPr>
            </a:br>
            <a:r>
              <a:rPr lang="en-US" sz="1200" b="1" kern="0" dirty="0">
                <a:solidFill>
                  <a:sysClr val="windowText" lastClr="000000"/>
                </a:solidFill>
              </a:rPr>
              <a:t>based DDC</a:t>
            </a:r>
          </a:p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or </a:t>
            </a:r>
            <a:br>
              <a:rPr lang="en-US" sz="1200" b="1" kern="0" dirty="0">
                <a:solidFill>
                  <a:sysClr val="windowText" lastClr="000000"/>
                </a:solidFill>
              </a:rPr>
            </a:br>
            <a:r>
              <a:rPr lang="en-US" sz="1200" b="1" kern="0" dirty="0">
                <a:solidFill>
                  <a:sysClr val="windowText" lastClr="000000"/>
                </a:solidFill>
              </a:rPr>
              <a:t>I/Q mixer</a:t>
            </a:r>
          </a:p>
        </p:txBody>
      </p:sp>
      <p:sp>
        <p:nvSpPr>
          <p:cNvPr id="444" name="TextBox 443"/>
          <p:cNvSpPr txBox="1"/>
          <p:nvPr/>
        </p:nvSpPr>
        <p:spPr>
          <a:xfrm>
            <a:off x="7593796" y="1316726"/>
            <a:ext cx="1009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filtering &amp;</a:t>
            </a:r>
            <a:br>
              <a:rPr lang="en-US" sz="1200" b="1" kern="0" dirty="0">
                <a:solidFill>
                  <a:sysClr val="windowText" lastClr="000000"/>
                </a:solidFill>
              </a:rPr>
            </a:br>
            <a:r>
              <a:rPr lang="en-US" sz="1200" b="1" kern="0" dirty="0">
                <a:solidFill>
                  <a:sysClr val="windowText" lastClr="000000"/>
                </a:solidFill>
              </a:rPr>
              <a:t>decimation</a:t>
            </a:r>
          </a:p>
        </p:txBody>
      </p:sp>
      <p:sp>
        <p:nvSpPr>
          <p:cNvPr id="445" name="TextBox 444"/>
          <p:cNvSpPr txBox="1"/>
          <p:nvPr/>
        </p:nvSpPr>
        <p:spPr>
          <a:xfrm>
            <a:off x="7516986" y="2507281"/>
            <a:ext cx="12194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BPF response</a:t>
            </a:r>
            <a:br>
              <a:rPr lang="en-US" sz="1200" b="1" kern="0" dirty="0">
                <a:solidFill>
                  <a:sysClr val="windowText" lastClr="000000"/>
                </a:solidFill>
              </a:rPr>
            </a:br>
            <a:r>
              <a:rPr lang="en-US" sz="1200" b="1" kern="0" dirty="0">
                <a:solidFill>
                  <a:sysClr val="windowText" lastClr="000000"/>
                </a:solidFill>
              </a:rPr>
              <a:t>waveform</a:t>
            </a:r>
          </a:p>
          <a:p>
            <a:pPr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or</a:t>
            </a:r>
            <a:br>
              <a:rPr lang="en-US" sz="1200" b="1" kern="0" dirty="0">
                <a:solidFill>
                  <a:sysClr val="windowText" lastClr="000000"/>
                </a:solidFill>
              </a:rPr>
            </a:br>
            <a:r>
              <a:rPr lang="en-US" sz="1200" b="1" kern="0" dirty="0">
                <a:solidFill>
                  <a:sysClr val="windowText" lastClr="000000"/>
                </a:solidFill>
              </a:rPr>
              <a:t>NCO</a:t>
            </a:r>
          </a:p>
        </p:txBody>
      </p:sp>
      <p:sp>
        <p:nvSpPr>
          <p:cNvPr id="446" name="TextBox 445"/>
          <p:cNvSpPr txBox="1"/>
          <p:nvPr/>
        </p:nvSpPr>
        <p:spPr>
          <a:xfrm>
            <a:off x="6979315" y="3275380"/>
            <a:ext cx="28803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digital direct </a:t>
            </a:r>
            <a:r>
              <a:rPr lang="en-US" sz="1400" b="1" kern="0" dirty="0" err="1">
                <a:solidFill>
                  <a:sysClr val="windowText" lastClr="000000"/>
                </a:solidFill>
              </a:rPr>
              <a:t>downconversion</a:t>
            </a:r>
            <a:r>
              <a:rPr lang="en-US" sz="1400" b="1" kern="0" dirty="0">
                <a:solidFill>
                  <a:sysClr val="windowText" lastClr="000000"/>
                </a:solidFill>
              </a:rPr>
              <a:t>:</a:t>
            </a:r>
            <a:br>
              <a:rPr lang="en-US" sz="1400" b="1" kern="0" dirty="0">
                <a:solidFill>
                  <a:sysClr val="windowText" lastClr="000000"/>
                </a:solidFill>
              </a:rPr>
            </a:br>
            <a:r>
              <a:rPr lang="en-US" sz="1400" b="1" kern="0" dirty="0">
                <a:solidFill>
                  <a:sysClr val="windowText" lastClr="000000"/>
                </a:solidFill>
              </a:rPr>
              <a:t>- convolution integral</a:t>
            </a:r>
          </a:p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- I/Q mixing</a:t>
            </a:r>
          </a:p>
        </p:txBody>
      </p:sp>
      <p:sp>
        <p:nvSpPr>
          <p:cNvPr id="447" name="Content Placeholder 2"/>
          <p:cNvSpPr>
            <a:spLocks noGrp="1"/>
          </p:cNvSpPr>
          <p:nvPr>
            <p:ph idx="1"/>
          </p:nvPr>
        </p:nvSpPr>
        <p:spPr>
          <a:xfrm>
            <a:off x="1794640" y="3275381"/>
            <a:ext cx="8602720" cy="3033995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Brute-force digitalization</a:t>
            </a:r>
          </a:p>
          <a:p>
            <a:pPr lvl="1"/>
            <a:r>
              <a:rPr lang="en-US" dirty="0" smtClean="0"/>
              <a:t>E.g. TI ADC12J4000</a:t>
            </a:r>
          </a:p>
          <a:p>
            <a:pPr lvl="2"/>
            <a:r>
              <a:rPr lang="en-US" dirty="0" smtClean="0"/>
              <a:t>12-bit, 4 GSPS, SFDR ≈ 67 </a:t>
            </a:r>
            <a:r>
              <a:rPr lang="en-US" dirty="0" err="1" smtClean="0"/>
              <a:t>dBFS</a:t>
            </a:r>
            <a:r>
              <a:rPr lang="en-US" dirty="0" smtClean="0"/>
              <a:t>, </a:t>
            </a:r>
            <a:r>
              <a:rPr lang="en-US" dirty="0"/>
              <a:t>SINAD  ≈ </a:t>
            </a:r>
            <a:r>
              <a:rPr lang="en-US" dirty="0" smtClean="0"/>
              <a:t>55 </a:t>
            </a:r>
            <a:r>
              <a:rPr lang="en-US" dirty="0" err="1"/>
              <a:t>dBFS</a:t>
            </a:r>
            <a:r>
              <a:rPr lang="en-US" dirty="0"/>
              <a:t> (</a:t>
            </a:r>
            <a:r>
              <a:rPr lang="en-US" dirty="0" smtClean="0"/>
              <a:t>@350MHz)</a:t>
            </a:r>
          </a:p>
          <a:p>
            <a:pPr lvl="2"/>
            <a:r>
              <a:rPr lang="en-US" dirty="0" smtClean="0"/>
              <a:t>Intergraded DDC, decimation by 4 or 8 (400MHz pass-band)</a:t>
            </a:r>
          </a:p>
          <a:p>
            <a:pPr lvl="3"/>
            <a:r>
              <a:rPr lang="en-US" dirty="0"/>
              <a:t>SFDR ≈ </a:t>
            </a:r>
            <a:r>
              <a:rPr lang="en-US" dirty="0" smtClean="0"/>
              <a:t>75 </a:t>
            </a:r>
            <a:r>
              <a:rPr lang="en-US" dirty="0" err="1"/>
              <a:t>dBFS</a:t>
            </a:r>
            <a:r>
              <a:rPr lang="en-US" dirty="0"/>
              <a:t>, SINAD  ≈ </a:t>
            </a:r>
            <a:r>
              <a:rPr lang="en-US" dirty="0" smtClean="0"/>
              <a:t>63 </a:t>
            </a:r>
            <a:r>
              <a:rPr lang="en-US" dirty="0" err="1"/>
              <a:t>dBFS</a:t>
            </a:r>
            <a:r>
              <a:rPr lang="en-US" dirty="0"/>
              <a:t> (</a:t>
            </a:r>
            <a:r>
              <a:rPr lang="en-US" dirty="0" smtClean="0"/>
              <a:t>@600MHz)</a:t>
            </a:r>
          </a:p>
          <a:p>
            <a:pPr lvl="1"/>
            <a:r>
              <a:rPr lang="en-US" dirty="0" smtClean="0"/>
              <a:t>Internal CLKs for ADC and FPGA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External 40 MHz trigger (2.5ns steps) for bunch tagging (memory)</a:t>
            </a:r>
          </a:p>
          <a:p>
            <a:r>
              <a:rPr lang="en-US" dirty="0" smtClean="0"/>
              <a:t>Single analog processing channel</a:t>
            </a:r>
          </a:p>
          <a:p>
            <a:pPr lvl="1"/>
            <a:r>
              <a:rPr lang="en-US" dirty="0" smtClean="0"/>
              <a:t>Based on delay-line networks and band-pass filters</a:t>
            </a:r>
          </a:p>
        </p:txBody>
      </p:sp>
      <p:sp>
        <p:nvSpPr>
          <p:cNvPr id="14" name="Oval 13"/>
          <p:cNvSpPr/>
          <p:nvPr/>
        </p:nvSpPr>
        <p:spPr bwMode="auto">
          <a:xfrm flipH="1">
            <a:off x="5942378" y="1508750"/>
            <a:ext cx="844912" cy="184344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cxnSp>
        <p:nvCxnSpPr>
          <p:cNvPr id="472" name="Straight Arrow Connector 471"/>
          <p:cNvCxnSpPr/>
          <p:nvPr/>
        </p:nvCxnSpPr>
        <p:spPr>
          <a:xfrm flipH="1">
            <a:off x="5289495" y="2852926"/>
            <a:ext cx="691290" cy="652885"/>
          </a:xfrm>
          <a:prstGeom prst="straightConnector1">
            <a:avLst/>
          </a:prstGeom>
          <a:noFill/>
          <a:ln w="3175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326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 descr="SigProcSchem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5" b="19924"/>
          <a:stretch/>
        </p:blipFill>
        <p:spPr>
          <a:xfrm>
            <a:off x="1524000" y="3796578"/>
            <a:ext cx="5282768" cy="2205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 Signals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3795" y="1393536"/>
            <a:ext cx="2918780" cy="119055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Gaussian bunch:</a:t>
            </a:r>
          </a:p>
          <a:p>
            <a:pPr lvl="1"/>
            <a:r>
              <a:rPr lang="en-US" i="1" dirty="0" smtClean="0"/>
              <a:t>n</a:t>
            </a:r>
            <a:r>
              <a:rPr lang="en-US" dirty="0" smtClean="0"/>
              <a:t>=1E10, </a:t>
            </a:r>
            <a:r>
              <a:rPr lang="en-US" i="1" dirty="0" err="1" smtClean="0"/>
              <a:t>σ</a:t>
            </a:r>
            <a:r>
              <a:rPr lang="en-US" dirty="0" smtClean="0"/>
              <a:t>=25mm, </a:t>
            </a:r>
            <a:r>
              <a:rPr lang="en-US" i="1" dirty="0" smtClean="0"/>
              <a:t>v</a:t>
            </a:r>
            <a:r>
              <a:rPr lang="en-US" dirty="0" smtClean="0"/>
              <a:t>=</a:t>
            </a:r>
            <a:r>
              <a:rPr lang="en-US" i="1" dirty="0" smtClean="0"/>
              <a:t>c</a:t>
            </a:r>
            <a:r>
              <a:rPr lang="en-US" i="1" baseline="-25000" dirty="0" smtClean="0"/>
              <a:t>0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ertical offset=1mm</a:t>
            </a:r>
          </a:p>
          <a:p>
            <a:r>
              <a:rPr lang="en-US" dirty="0" smtClean="0"/>
              <a:t>BPM sensitivity: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.g.: 2.7 dB / mm</a:t>
            </a:r>
          </a:p>
        </p:txBody>
      </p:sp>
      <p:pic>
        <p:nvPicPr>
          <p:cNvPr id="8" name="Picture 7" descr="BPMsignal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395" y="1163105"/>
            <a:ext cx="3072400" cy="1843440"/>
          </a:xfrm>
          <a:prstGeom prst="rect">
            <a:avLst/>
          </a:prstGeom>
        </p:spPr>
      </p:pic>
      <p:pic>
        <p:nvPicPr>
          <p:cNvPr id="20" name="Picture 19" descr="AnalogBPMSigna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646" y="3390596"/>
            <a:ext cx="4179893" cy="249632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596735" y="1086296"/>
            <a:ext cx="1850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beam pickup signal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833046" y="1086295"/>
            <a:ext cx="2714655" cy="2073870"/>
            <a:chOff x="309045" y="1009485"/>
            <a:chExt cx="2419515" cy="1848397"/>
          </a:xfrm>
        </p:grpSpPr>
        <p:pic>
          <p:nvPicPr>
            <p:cNvPr id="4" name="Picture 3" descr="ButtonBPM.bmp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045" y="1009485"/>
              <a:ext cx="2419515" cy="184839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309045" y="1047890"/>
              <a:ext cx="1200414" cy="4663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i="1" dirty="0" err="1">
                  <a:solidFill>
                    <a:srgbClr val="000000"/>
                  </a:solidFill>
                </a:rPr>
                <a:t>d</a:t>
              </a:r>
              <a:r>
                <a:rPr lang="en-US" sz="1400" b="1" i="1" baseline="-25000" dirty="0" err="1">
                  <a:solidFill>
                    <a:srgbClr val="000000"/>
                  </a:solidFill>
                </a:rPr>
                <a:t>pipe</a:t>
              </a:r>
              <a:r>
                <a:rPr lang="en-US" sz="1400" b="1" dirty="0">
                  <a:solidFill>
                    <a:srgbClr val="000000"/>
                  </a:solidFill>
                </a:rPr>
                <a:t>: 25 mm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i="1" dirty="0" err="1">
                  <a:solidFill>
                    <a:srgbClr val="000000"/>
                  </a:solidFill>
                </a:rPr>
                <a:t>d</a:t>
              </a:r>
              <a:r>
                <a:rPr lang="en-US" sz="1400" b="1" i="1" baseline="-25000" dirty="0" err="1">
                  <a:solidFill>
                    <a:srgbClr val="000000"/>
                  </a:solidFill>
                </a:rPr>
                <a:t>button</a:t>
              </a:r>
              <a:r>
                <a:rPr lang="en-US" sz="1400" b="1" dirty="0">
                  <a:solidFill>
                    <a:srgbClr val="000000"/>
                  </a:solidFill>
                </a:rPr>
                <a:t>: 10 mm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215625" y="4197101"/>
            <a:ext cx="2958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400 MHz d</a:t>
            </a:r>
            <a:r>
              <a:rPr lang="en-US" sz="1400" b="1" kern="0" dirty="0" err="1">
                <a:solidFill>
                  <a:sysClr val="windowText" lastClr="000000"/>
                </a:solidFill>
              </a:rPr>
              <a:t>elay</a:t>
            </a:r>
            <a:r>
              <a:rPr lang="en-US" sz="1400" b="1" kern="0" dirty="0">
                <a:solidFill>
                  <a:sysClr val="windowText" lastClr="000000"/>
                </a:solidFill>
              </a:rPr>
              <a:t>-line filter network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40175" y="2852926"/>
            <a:ext cx="23990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conditioned a</a:t>
            </a:r>
            <a:r>
              <a:rPr lang="en-US" sz="1400" b="1" kern="0" dirty="0" err="1">
                <a:solidFill>
                  <a:sysClr val="windowText" lastClr="000000"/>
                </a:solidFill>
              </a:rPr>
              <a:t>nalog</a:t>
            </a:r>
            <a:r>
              <a:rPr lang="en-US" sz="1400" b="1" kern="0" dirty="0">
                <a:solidFill>
                  <a:sysClr val="windowText" lastClr="000000"/>
                </a:solidFill>
              </a:rPr>
              <a:t> signal</a:t>
            </a:r>
          </a:p>
        </p:txBody>
      </p:sp>
      <p:cxnSp>
        <p:nvCxnSpPr>
          <p:cNvPr id="28" name="Straight Arrow Connector 27"/>
          <p:cNvCxnSpPr/>
          <p:nvPr/>
        </p:nvCxnSpPr>
        <p:spPr bwMode="auto">
          <a:xfrm>
            <a:off x="6864101" y="5925325"/>
            <a:ext cx="172822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2" name="Straight Arrow Connector 31"/>
          <p:cNvCxnSpPr/>
          <p:nvPr/>
        </p:nvCxnSpPr>
        <p:spPr bwMode="auto">
          <a:xfrm>
            <a:off x="8592326" y="5925325"/>
            <a:ext cx="172822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7440176" y="5925326"/>
            <a:ext cx="643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25 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68401" y="5925326"/>
            <a:ext cx="643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ysClr val="windowText" lastClr="000000"/>
                </a:solidFill>
              </a:rPr>
              <a:t>25 ns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79315" y="3390596"/>
            <a:ext cx="404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rgbClr val="0000FF"/>
                </a:solidFill>
              </a:rPr>
              <a:t>up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07540" y="3390596"/>
            <a:ext cx="404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rgbClr val="0000FF"/>
                </a:solidFill>
              </a:rPr>
              <a:t>up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709011" y="3390596"/>
            <a:ext cx="6533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rgbClr val="FF0000"/>
                </a:solidFill>
              </a:rPr>
              <a:t>down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475641" y="3390596"/>
            <a:ext cx="6533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rgbClr val="FF0000"/>
                </a:solidFill>
              </a:rPr>
              <a:t>down</a:t>
            </a:r>
          </a:p>
        </p:txBody>
      </p:sp>
      <p:sp>
        <p:nvSpPr>
          <p:cNvPr id="44" name="Oval 43"/>
          <p:cNvSpPr/>
          <p:nvPr/>
        </p:nvSpPr>
        <p:spPr bwMode="auto">
          <a:xfrm flipH="1">
            <a:off x="2293902" y="5003606"/>
            <a:ext cx="614481" cy="960125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Comic Sans MS" pitchFamily="66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2869980" y="5694895"/>
            <a:ext cx="537670" cy="307240"/>
          </a:xfrm>
          <a:prstGeom prst="straightConnector1">
            <a:avLst/>
          </a:prstGeom>
          <a:noFill/>
          <a:ln w="3175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3330841" y="5886921"/>
            <a:ext cx="1672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b="1" kern="0" dirty="0">
                <a:solidFill>
                  <a:srgbClr val="FF0000"/>
                </a:solidFill>
              </a:rPr>
              <a:t>12.5 ns d</a:t>
            </a:r>
            <a:r>
              <a:rPr lang="en-US" sz="1400" b="1" kern="0" dirty="0" err="1">
                <a:solidFill>
                  <a:srgbClr val="FF0000"/>
                </a:solidFill>
              </a:rPr>
              <a:t>elay</a:t>
            </a:r>
            <a:r>
              <a:rPr lang="en-US" sz="1400" b="1" kern="0" dirty="0">
                <a:solidFill>
                  <a:srgbClr val="FF0000"/>
                </a:solidFill>
              </a:rPr>
              <a:t>-line</a:t>
            </a:r>
          </a:p>
        </p:txBody>
      </p:sp>
    </p:spTree>
    <p:extLst>
      <p:ext uri="{BB962C8B-B14F-4D97-AF65-F5344CB8AC3E}">
        <p14:creationId xmlns:p14="http://schemas.microsoft.com/office/powerpoint/2010/main" val="393178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Waveform Sampling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5070" y="3813050"/>
            <a:ext cx="8103456" cy="2419515"/>
          </a:xfrm>
        </p:spPr>
        <p:txBody>
          <a:bodyPr/>
          <a:lstStyle/>
          <a:p>
            <a:r>
              <a:rPr lang="en-US" dirty="0" smtClean="0"/>
              <a:t>4 GSPS = 250 </a:t>
            </a:r>
            <a:r>
              <a:rPr lang="en-US" dirty="0" err="1" smtClean="0"/>
              <a:t>ps</a:t>
            </a:r>
            <a:r>
              <a:rPr lang="en-US" dirty="0" smtClean="0"/>
              <a:t> sample spacing</a:t>
            </a:r>
          </a:p>
          <a:p>
            <a:pPr lvl="1"/>
            <a:r>
              <a:rPr lang="en-US" dirty="0" smtClean="0"/>
              <a:t>100 samples per 25 ns with single ADC</a:t>
            </a:r>
          </a:p>
          <a:p>
            <a:pPr lvl="2"/>
            <a:r>
              <a:rPr lang="en-US" dirty="0" smtClean="0"/>
              <a:t>50 samples per electrode signal, but only 20…24 samples ≠ 0</a:t>
            </a:r>
          </a:p>
          <a:p>
            <a:pPr lvl="1"/>
            <a:r>
              <a:rPr lang="en-US" dirty="0" smtClean="0"/>
              <a:t>200 samples per 25 ns with two interleaved ADC in I/Q operation</a:t>
            </a:r>
          </a:p>
          <a:p>
            <a:r>
              <a:rPr lang="en-US" dirty="0" smtClean="0"/>
              <a:t>Requires low CLK jitter within 25 ns time interval</a:t>
            </a:r>
          </a:p>
          <a:p>
            <a:pPr lvl="1"/>
            <a:r>
              <a:rPr lang="en-US" dirty="0"/>
              <a:t>E.g. </a:t>
            </a:r>
            <a:r>
              <a:rPr lang="en-US" i="1" dirty="0" smtClean="0"/>
              <a:t>t</a:t>
            </a:r>
            <a:r>
              <a:rPr lang="en-US" i="1" baseline="-25000" dirty="0" smtClean="0"/>
              <a:t>a</a:t>
            </a:r>
            <a:r>
              <a:rPr lang="en-US" dirty="0" smtClean="0"/>
              <a:t> = 0.15 </a:t>
            </a:r>
            <a:r>
              <a:rPr lang="en-US" dirty="0" err="1" smtClean="0"/>
              <a:t>ps</a:t>
            </a:r>
            <a:r>
              <a:rPr lang="en-US" dirty="0" smtClean="0"/>
              <a:t> -&gt; 68.5 </a:t>
            </a:r>
            <a:r>
              <a:rPr lang="en-US" dirty="0"/>
              <a:t>dB</a:t>
            </a:r>
            <a:r>
              <a:rPr lang="en-US" dirty="0" smtClean="0"/>
              <a:t>@400 MHz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(equivalent to EOB=</a:t>
            </a:r>
            <a:r>
              <a:rPr lang="en-US" dirty="0" smtClean="0"/>
              <a:t>11.1)</a:t>
            </a:r>
            <a:endParaRPr lang="en-US" dirty="0"/>
          </a:p>
        </p:txBody>
      </p:sp>
      <p:pic>
        <p:nvPicPr>
          <p:cNvPr id="6" name="Picture 5" descr="BPMsampledSign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47890"/>
            <a:ext cx="4572000" cy="2730500"/>
          </a:xfrm>
          <a:prstGeom prst="rect">
            <a:avLst/>
          </a:prstGeom>
        </p:spPr>
      </p:pic>
      <p:pic>
        <p:nvPicPr>
          <p:cNvPr id="7" name="Picture 6" descr="BPMiqSigna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86295"/>
            <a:ext cx="4572000" cy="2717800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7209746" y="5694896"/>
          <a:ext cx="25114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5" name="Equation" r:id="rId5" imgW="1511300" imgH="215900" progId="Equation.3">
                  <p:embed/>
                </p:oleObj>
              </mc:Choice>
              <mc:Fallback>
                <p:oleObj name="Equation" r:id="rId5" imgW="1511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09746" y="5694896"/>
                        <a:ext cx="2511425" cy="358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924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/>
        </p:nvSpPr>
        <p:spPr>
          <a:xfrm>
            <a:off x="4563985" y="-21078"/>
            <a:ext cx="610401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>
                <a:solidFill>
                  <a:srgbClr val="239DFF"/>
                </a:solidFill>
                <a:latin typeface="Times New Roman"/>
                <a:cs typeface="Times New Roman"/>
              </a:rPr>
              <a:t>Schematic of EO-BPM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89"/>
          <a:stretch/>
        </p:blipFill>
        <p:spPr>
          <a:xfrm>
            <a:off x="1524001" y="1"/>
            <a:ext cx="3039985" cy="1293711"/>
          </a:xfrm>
          <a:prstGeom prst="rect">
            <a:avLst/>
          </a:prstGeom>
        </p:spPr>
      </p:pic>
      <p:pic>
        <p:nvPicPr>
          <p:cNvPr id="21" name="Picture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1" r="-657"/>
          <a:stretch/>
        </p:blipFill>
        <p:spPr bwMode="auto">
          <a:xfrm>
            <a:off x="2363590" y="1600201"/>
            <a:ext cx="7986872" cy="2734743"/>
          </a:xfrm>
          <a:prstGeom prst="rect">
            <a:avLst/>
          </a:prstGeom>
          <a:noFill/>
          <a:ln w="9525">
            <a:solidFill>
              <a:srgbClr val="5B9BD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685" y="4421039"/>
            <a:ext cx="526415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55079" y="940279"/>
            <a:ext cx="6970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7030A0"/>
                </a:solidFill>
              </a:rPr>
              <a:t>See also: </a:t>
            </a:r>
            <a:r>
              <a:rPr lang="en-GB" sz="2800" dirty="0" err="1" smtClean="0">
                <a:solidFill>
                  <a:srgbClr val="7030A0"/>
                </a:solidFill>
              </a:rPr>
              <a:t>S.Gibson</a:t>
            </a:r>
            <a:r>
              <a:rPr lang="en-GB" sz="2800" dirty="0" smtClean="0">
                <a:solidFill>
                  <a:srgbClr val="7030A0"/>
                </a:solidFill>
              </a:rPr>
              <a:t> (RHUL   this conference)</a:t>
            </a:r>
            <a:endParaRPr lang="en-GB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16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1322389"/>
            <a:ext cx="8208963" cy="543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7248526" y="2411414"/>
            <a:ext cx="9525" cy="782637"/>
          </a:xfrm>
          <a:prstGeom prst="line">
            <a:avLst/>
          </a:prstGeom>
          <a:noFill/>
          <a:ln w="180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589712" y="2012951"/>
            <a:ext cx="1295400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9pPr>
          </a:lstStyle>
          <a:p>
            <a:pPr defTabSz="457200"/>
            <a:r>
              <a:rPr lang="en-US">
                <a:solidFill>
                  <a:srgbClr val="FFFFFF"/>
                </a:solidFill>
              </a:rPr>
              <a:t>EO-Crystal</a:t>
            </a: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9375776" y="4156075"/>
            <a:ext cx="9525" cy="782638"/>
          </a:xfrm>
          <a:prstGeom prst="line">
            <a:avLst/>
          </a:prstGeom>
          <a:noFill/>
          <a:ln w="180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858250" y="4978401"/>
            <a:ext cx="1065212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9pPr>
          </a:lstStyle>
          <a:p>
            <a:pPr defTabSz="457200"/>
            <a:r>
              <a:rPr lang="en-US">
                <a:solidFill>
                  <a:srgbClr val="FFFFFF"/>
                </a:solidFill>
              </a:rPr>
              <a:t>Analyser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8031163" y="5618164"/>
            <a:ext cx="19923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9pPr>
          </a:lstStyle>
          <a:p>
            <a:pPr defTabSz="457200"/>
            <a:r>
              <a:rPr lang="en-US">
                <a:solidFill>
                  <a:srgbClr val="FFFFFF"/>
                </a:solidFill>
              </a:rPr>
              <a:t>(in-fibre) Polariser</a:t>
            </a: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6602413" y="5365750"/>
            <a:ext cx="1465263" cy="381000"/>
          </a:xfrm>
          <a:prstGeom prst="line">
            <a:avLst/>
          </a:prstGeom>
          <a:noFill/>
          <a:ln w="180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H="1">
            <a:off x="4400551" y="2366963"/>
            <a:ext cx="268287" cy="635000"/>
          </a:xfrm>
          <a:prstGeom prst="line">
            <a:avLst/>
          </a:prstGeom>
          <a:noFill/>
          <a:ln w="180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4667251" y="2368551"/>
            <a:ext cx="1563687" cy="430213"/>
          </a:xfrm>
          <a:prstGeom prst="line">
            <a:avLst/>
          </a:prstGeom>
          <a:noFill/>
          <a:ln w="180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3502025" y="2368550"/>
            <a:ext cx="1166812" cy="369888"/>
          </a:xfrm>
          <a:prstGeom prst="line">
            <a:avLst/>
          </a:prstGeom>
          <a:noFill/>
          <a:ln w="180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3784600" y="1804988"/>
            <a:ext cx="1790700" cy="60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9pPr>
          </a:lstStyle>
          <a:p>
            <a:pPr algn="ctr" defTabSz="457200"/>
            <a:r>
              <a:rPr lang="en-US">
                <a:solidFill>
                  <a:srgbClr val="FFFFFF"/>
                </a:solidFill>
              </a:rPr>
              <a:t>laser light </a:t>
            </a:r>
          </a:p>
          <a:p>
            <a:pPr algn="ctr" defTabSz="457200"/>
            <a:r>
              <a:rPr lang="en-US">
                <a:solidFill>
                  <a:srgbClr val="FFFFFF"/>
                </a:solidFill>
              </a:rPr>
              <a:t>to fibre coupling</a:t>
            </a: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 flipH="1" flipV="1">
            <a:off x="6813551" y="3344864"/>
            <a:ext cx="22225" cy="682625"/>
          </a:xfrm>
          <a:prstGeom prst="line">
            <a:avLst/>
          </a:prstGeom>
          <a:noFill/>
          <a:ln w="180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6061076" y="4038601"/>
            <a:ext cx="147478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msgothic" charset="0"/>
              </a:defRPr>
            </a:lvl9pPr>
          </a:lstStyle>
          <a:p>
            <a:pPr defTabSz="457200"/>
            <a:r>
              <a:rPr lang="en-US">
                <a:solidFill>
                  <a:srgbClr val="FFFFFF"/>
                </a:solidFill>
              </a:rPr>
              <a:t>GRIN lenses</a:t>
            </a: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V="1">
            <a:off x="6834187" y="3541714"/>
            <a:ext cx="800100" cy="485775"/>
          </a:xfrm>
          <a:prstGeom prst="line">
            <a:avLst/>
          </a:prstGeom>
          <a:noFill/>
          <a:ln w="180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563985" y="-21078"/>
            <a:ext cx="610401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>
                <a:solidFill>
                  <a:srgbClr val="239DFF"/>
                </a:solidFill>
                <a:latin typeface="Times New Roman"/>
                <a:cs typeface="Times New Roman"/>
              </a:rPr>
              <a:t>All optical BPM laser lab set-up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89"/>
          <a:stretch/>
        </p:blipFill>
        <p:spPr>
          <a:xfrm>
            <a:off x="1524001" y="1"/>
            <a:ext cx="3039985" cy="129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62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057400" y="1336427"/>
            <a:ext cx="8229600" cy="5437188"/>
          </a:xfrm>
          <a:prstGeom prst="rect">
            <a:avLst/>
          </a:prstGeom>
          <a:ln/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>
              <a:buSzPct val="50000"/>
              <a:buBlip>
                <a:blip r:embed="rId2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>
                <a:solidFill>
                  <a:prstClr val="black"/>
                </a:solidFill>
              </a:rPr>
              <a:t>Wide-Band Improvement on RF Hybrid Junction: (MSM)</a:t>
            </a:r>
          </a:p>
          <a:p>
            <a:pPr marL="341313" indent="-341313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>
              <a:solidFill>
                <a:prstClr val="black"/>
              </a:solidFill>
            </a:endParaRPr>
          </a:p>
          <a:p>
            <a:pPr marL="341313" indent="-341313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>
              <a:solidFill>
                <a:prstClr val="black"/>
              </a:solidFill>
            </a:endParaRPr>
          </a:p>
          <a:p>
            <a:pPr marL="341313" indent="-341313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>
              <a:solidFill>
                <a:prstClr val="black"/>
              </a:solidFill>
            </a:endParaRPr>
          </a:p>
          <a:p>
            <a:pPr marL="341313" indent="-341313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>
              <a:solidFill>
                <a:prstClr val="black"/>
              </a:solidFill>
            </a:endParaRPr>
          </a:p>
          <a:p>
            <a:pPr marL="341313" indent="-341313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>
              <a:solidFill>
                <a:prstClr val="black"/>
              </a:solidFill>
            </a:endParaRPr>
          </a:p>
          <a:p>
            <a:pPr marL="341313" indent="-341313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>
              <a:solidFill>
                <a:prstClr val="black"/>
              </a:solidFill>
            </a:endParaRPr>
          </a:p>
          <a:p>
            <a:pPr marL="341313" indent="-341313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>
              <a:solidFill>
                <a:prstClr val="black"/>
              </a:solidFill>
            </a:endParaRPr>
          </a:p>
          <a:p>
            <a:pPr marL="341313" indent="-341313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>
              <a:solidFill>
                <a:prstClr val="black"/>
              </a:solidFill>
            </a:endParaRPr>
          </a:p>
          <a:p>
            <a:pPr marL="341313" indent="-341313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>
              <a:solidFill>
                <a:prstClr val="black"/>
              </a:solidFill>
            </a:endParaRPr>
          </a:p>
          <a:p>
            <a:pPr marL="341313" indent="-341313"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>
              <a:solidFill>
                <a:prstClr val="black"/>
              </a:solidFill>
            </a:endParaRPr>
          </a:p>
          <a:p>
            <a:pPr marL="341313" indent="-341313">
              <a:buSzPct val="50000"/>
              <a:buBlip>
                <a:blip r:embed="rId2"/>
              </a:buBlip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>
                <a:solidFill>
                  <a:prstClr val="black"/>
                </a:solidFill>
              </a:rPr>
              <a:t>Sum </a:t>
            </a:r>
            <a:r>
              <a:rPr lang="en-US" dirty="0" err="1">
                <a:solidFill>
                  <a:prstClr val="black"/>
                </a:solidFill>
                <a:cs typeface="Arial" charset="0"/>
              </a:rPr>
              <a:t>Σ</a:t>
            </a:r>
            <a:r>
              <a:rPr lang="en-US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and Difference </a:t>
            </a:r>
            <a:r>
              <a:rPr lang="en-US" dirty="0" err="1">
                <a:solidFill>
                  <a:prstClr val="black"/>
                </a:solidFill>
                <a:cs typeface="Arial" charset="0"/>
              </a:rPr>
              <a:t>Δ</a:t>
            </a:r>
            <a:r>
              <a:rPr lang="en-US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signals are computed in electro-optical domain</a:t>
            </a:r>
          </a:p>
          <a:p>
            <a:pPr marL="741363" lvl="1" indent="-284163">
              <a:buClr>
                <a:srgbClr val="013469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dirty="0">
                <a:solidFill>
                  <a:prstClr val="black"/>
                </a:solidFill>
              </a:rPr>
              <a:t>Aim at 12+ GHz Bandwidth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746002"/>
            <a:ext cx="8229600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63985" y="-21078"/>
            <a:ext cx="610401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>
                <a:solidFill>
                  <a:srgbClr val="239DFF"/>
                </a:solidFill>
                <a:latin typeface="Times New Roman"/>
                <a:cs typeface="Times New Roman"/>
              </a:rPr>
              <a:t>Possible Detection scheme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89"/>
          <a:stretch/>
        </p:blipFill>
        <p:spPr>
          <a:xfrm>
            <a:off x="1524001" y="1"/>
            <a:ext cx="3039985" cy="129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91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1126638" cy="69413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Instead of a summary:   Thank You for Your Patience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370" y="1353881"/>
            <a:ext cx="3941089" cy="527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13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eer">
  <a:themeElements>
    <a:clrScheme name="Le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28600" marR="0" indent="-22860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28600" marR="0" indent="-22860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Wingdings" pitchFamily="2" charset="2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Le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new-NLC">
  <a:themeElements>
    <a:clrScheme name="new-NLC 2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99CCFF"/>
      </a:hlink>
      <a:folHlink>
        <a:srgbClr val="E1E1B7"/>
      </a:folHlink>
    </a:clrScheme>
    <a:fontScheme name="new-NL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new-NLC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-NLC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-NLC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-NLC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-NLC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-NLC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mytalk_instrumentation">
  <a:themeElements>
    <a:clrScheme name="mytalk_instrumentation 4">
      <a:dk1>
        <a:srgbClr val="000022"/>
      </a:dk1>
      <a:lt1>
        <a:srgbClr val="FFFFFF"/>
      </a:lt1>
      <a:dk2>
        <a:srgbClr val="000066"/>
      </a:dk2>
      <a:lt2>
        <a:srgbClr val="FFCC00"/>
      </a:lt2>
      <a:accent1>
        <a:srgbClr val="666699"/>
      </a:accent1>
      <a:accent2>
        <a:srgbClr val="000048"/>
      </a:accent2>
      <a:accent3>
        <a:srgbClr val="AAAAB8"/>
      </a:accent3>
      <a:accent4>
        <a:srgbClr val="DADADA"/>
      </a:accent4>
      <a:accent5>
        <a:srgbClr val="B8B8CA"/>
      </a:accent5>
      <a:accent6>
        <a:srgbClr val="000040"/>
      </a:accent6>
      <a:hlink>
        <a:srgbClr val="9999FF"/>
      </a:hlink>
      <a:folHlink>
        <a:srgbClr val="000099"/>
      </a:folHlink>
    </a:clrScheme>
    <a:fontScheme name="mytalk_instrum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ytalk_instrumentation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alk_instrumentation 2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alk_instrumentation 3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alk_instrumentation 4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alk_instrumentation 5">
        <a:dk1>
          <a:srgbClr val="663300"/>
        </a:dk1>
        <a:lt1>
          <a:srgbClr val="FFFFFF"/>
        </a:lt1>
        <a:dk2>
          <a:srgbClr val="000000"/>
        </a:dk2>
        <a:lt2>
          <a:srgbClr val="FFFF99"/>
        </a:lt2>
        <a:accent1>
          <a:srgbClr val="FFCC66"/>
        </a:accent1>
        <a:accent2>
          <a:srgbClr val="FFFFCC"/>
        </a:accent2>
        <a:accent3>
          <a:srgbClr val="FFFFFF"/>
        </a:accent3>
        <a:accent4>
          <a:srgbClr val="562A00"/>
        </a:accent4>
        <a:accent5>
          <a:srgbClr val="FFE2B8"/>
        </a:accent5>
        <a:accent6>
          <a:srgbClr val="E7E7B9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alk_instrumentation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RPP2">
  <a:themeElements>
    <a:clrScheme name="LRPP2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RPP2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LRPP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RPP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RPP2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RPP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RPP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RPP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RPP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new-NLC">
  <a:themeElements>
    <a:clrScheme name="new-NLC 2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99CCFF"/>
      </a:hlink>
      <a:folHlink>
        <a:srgbClr val="E1E1B7"/>
      </a:folHlink>
    </a:clrScheme>
    <a:fontScheme name="new-NL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new-NLC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-NLC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-NLC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-NLC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-NLC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-NLC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5391</Words>
  <Application>Microsoft Office PowerPoint</Application>
  <PresentationFormat>Widescreen</PresentationFormat>
  <Paragraphs>1548</Paragraphs>
  <Slides>85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18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85</vt:i4>
      </vt:variant>
    </vt:vector>
  </HeadingPairs>
  <TitlesOfParts>
    <vt:vector size="116" baseType="lpstr">
      <vt:lpstr>ＭＳ Ｐゴシック</vt:lpstr>
      <vt:lpstr>ＭＳ Ｐゴシック</vt:lpstr>
      <vt:lpstr>Arial</vt:lpstr>
      <vt:lpstr>Calibri</vt:lpstr>
      <vt:lpstr>Calibri Light</vt:lpstr>
      <vt:lpstr>Cambria</vt:lpstr>
      <vt:lpstr>Comic Sans MS</vt:lpstr>
      <vt:lpstr>Constantia</vt:lpstr>
      <vt:lpstr>DejaVu Sans</vt:lpstr>
      <vt:lpstr>Helvetica</vt:lpstr>
      <vt:lpstr>Impact</vt:lpstr>
      <vt:lpstr>Lucida Grande</vt:lpstr>
      <vt:lpstr>msgothic</vt:lpstr>
      <vt:lpstr>Symbol</vt:lpstr>
      <vt:lpstr>Times</vt:lpstr>
      <vt:lpstr>Times New Roman</vt:lpstr>
      <vt:lpstr>Trebuchet MS</vt:lpstr>
      <vt:lpstr>Wingdings</vt:lpstr>
      <vt:lpstr>Office Theme</vt:lpstr>
      <vt:lpstr>Leer</vt:lpstr>
      <vt:lpstr>2_new-NLC</vt:lpstr>
      <vt:lpstr>mytalk_instrumentation</vt:lpstr>
      <vt:lpstr>Office テーマ</vt:lpstr>
      <vt:lpstr>LRPP2</vt:lpstr>
      <vt:lpstr>5_Office Theme</vt:lpstr>
      <vt:lpstr>1_Office Theme</vt:lpstr>
      <vt:lpstr>3_new-NLC</vt:lpstr>
      <vt:lpstr>Equation</vt:lpstr>
      <vt:lpstr>Bitmap Image</vt:lpstr>
      <vt:lpstr>Bitmap</vt:lpstr>
      <vt:lpstr>数式</vt:lpstr>
      <vt:lpstr>BPM System Design</vt:lpstr>
      <vt:lpstr>Outline</vt:lpstr>
      <vt:lpstr>Introduction</vt:lpstr>
      <vt:lpstr>Application of BPMs</vt:lpstr>
      <vt:lpstr>Accuracy, Precision, Resolution</vt:lpstr>
      <vt:lpstr>Functional Specification (FS)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Types of diagonal-cut BPM</vt:lpstr>
      <vt:lpstr>PowerPoint Presentation</vt:lpstr>
      <vt:lpstr>PowerPoint Presentation</vt:lpstr>
      <vt:lpstr>2-dim Model for Button BPM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Outline</vt:lpstr>
      <vt:lpstr>The Ideal BPM Read-out Electronics!?</vt:lpstr>
      <vt:lpstr>BPM Building Blocks</vt:lpstr>
      <vt:lpstr>Signal Processing &amp; Normalization</vt:lpstr>
      <vt:lpstr>For the “Oldies”: Analog Signal Processing Options</vt:lpstr>
      <vt:lpstr>New member of analog orbit measurements:</vt:lpstr>
      <vt:lpstr>Compensated Diode Detector for BOM</vt:lpstr>
      <vt:lpstr>Digital BPM Signal Processing</vt:lpstr>
      <vt:lpstr>BPM Read-out Electronics</vt:lpstr>
      <vt:lpstr>“Ringing” Bandpass-Filter (BPF)</vt:lpstr>
      <vt:lpstr>“Ringing” BPF &amp; Multi-Bunches</vt:lpstr>
      <vt:lpstr>Analog Digital Converter</vt:lpstr>
      <vt:lpstr>ADC Technology</vt:lpstr>
      <vt:lpstr>Sampling Theory</vt:lpstr>
      <vt:lpstr>I-Q Sampling</vt:lpstr>
      <vt:lpstr>I-Q Demodulation of BPM Signals</vt:lpstr>
      <vt:lpstr>Digital Down-Converter</vt:lpstr>
      <vt:lpstr>Signal/Noise &amp;  Theoretical Resolution Limit</vt:lpstr>
      <vt:lpstr>S/N &amp; BPM Resolution (cont.)</vt:lpstr>
      <vt:lpstr>BPM Read-out Electronics</vt:lpstr>
      <vt:lpstr>Analog Downconverter  vs. Direct Digital Under-Sampling</vt:lpstr>
      <vt:lpstr>Example: ATF DR BPM Signal Processing</vt:lpstr>
      <vt:lpstr>ATF BPM Narrowband Signal Processing</vt:lpstr>
      <vt:lpstr>ATF DR Turn-by-Turn Beam Studies</vt:lpstr>
      <vt:lpstr>Libera BPM Electronics</vt:lpstr>
      <vt:lpstr>Libera BPM Performance</vt:lpstr>
      <vt:lpstr>Outline</vt:lpstr>
      <vt:lpstr>Synchronization, accelerator timing</vt:lpstr>
      <vt:lpstr>Beam Threading</vt:lpstr>
      <vt:lpstr>Outline</vt:lpstr>
      <vt:lpstr>From Precision to Accuracy</vt:lpstr>
      <vt:lpstr>Long-Term Drift Compensation (as used in MANY LIGHTSOURCES)</vt:lpstr>
      <vt:lpstr>STEP 1, Mapping of BPM head</vt:lpstr>
      <vt:lpstr>PowerPoint Presentation</vt:lpstr>
      <vt:lpstr>STEP 2, Alignment of BPM heads against to the Q-magnets</vt:lpstr>
      <vt:lpstr>STEP-3, Gain calibration of the electronics   Attenuation of cable, switch, electronics, etc.  </vt:lpstr>
      <vt:lpstr>Beam based calibration</vt:lpstr>
      <vt:lpstr>Beam based alignment(BBA)  - Principle -</vt:lpstr>
      <vt:lpstr>Actual procedure for BBA</vt:lpstr>
      <vt:lpstr>PowerPoint Presentation</vt:lpstr>
      <vt:lpstr>PowerPoint Presentation</vt:lpstr>
      <vt:lpstr>PowerPoint Presentation</vt:lpstr>
      <vt:lpstr>PowerPoint Presentation</vt:lpstr>
      <vt:lpstr>Outline</vt:lpstr>
      <vt:lpstr>LHC BPM Timing Specs – 1st thoughts</vt:lpstr>
      <vt:lpstr>Conceptual Idea</vt:lpstr>
      <vt:lpstr>Analog Signals</vt:lpstr>
      <vt:lpstr>Waveform Sampling Options</vt:lpstr>
      <vt:lpstr>PowerPoint Presentation</vt:lpstr>
      <vt:lpstr>PowerPoint Presentation</vt:lpstr>
      <vt:lpstr>PowerPoint Presentation</vt:lpstr>
      <vt:lpstr>Instead of a summary:   Thank You for Your Patience</vt:lpstr>
    </vt:vector>
  </TitlesOfParts>
  <Company>CERN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Beam Position Measurements</dc:title>
  <dc:creator>Hermann Schmickler</dc:creator>
  <cp:lastModifiedBy>Hermann Schmickler</cp:lastModifiedBy>
  <cp:revision>42</cp:revision>
  <dcterms:created xsi:type="dcterms:W3CDTF">2015-07-30T10:04:06Z</dcterms:created>
  <dcterms:modified xsi:type="dcterms:W3CDTF">2015-09-16T02:05:52Z</dcterms:modified>
</cp:coreProperties>
</file>