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tif" ContentType="image/t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3004800" cy="9753600"/>
  <p:notesSz cx="6858000" cy="9144000"/>
  <p:defaultTextStyle>
    <a:lvl1pPr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1pPr>
    <a:lvl2pPr indent="228600"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2pPr>
    <a:lvl3pPr indent="457200"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3pPr>
    <a:lvl4pPr indent="685800"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4pPr>
    <a:lvl5pPr indent="914400"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5pPr>
    <a:lvl6pPr indent="1143000"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6pPr>
    <a:lvl7pPr indent="1371600"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7pPr>
    <a:lvl8pPr indent="1600200"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8pPr>
    <a:lvl9pPr indent="1828800" algn="ctr" defTabSz="584200">
      <a:defRPr sz="3800">
        <a:solidFill>
          <a:srgbClr val="EBEBEB"/>
        </a:solidFill>
        <a:effectLst>
          <a:outerShdw blurRad="50800" dist="25400" dir="5400000" rotWithShape="0">
            <a:srgbClr val="000000"/>
          </a:outerShdw>
        </a:effectLst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/>
      <a:tcStyle>
        <a:tcBdr/>
        <a:fill>
          <a:solidFill>
            <a:srgbClr val="4E4E4E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0F0F0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6565">
              <a:alpha val="75000"/>
            </a:srgbClr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0F0F0"/>
              </a:solidFill>
              <a:prstDash val="solid"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/>
      <a:tcStyle>
        <a:tcBdr/>
        <a:fill>
          <a:solidFill>
            <a:srgbClr val="909090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6350" cap="flat">
              <a:solidFill>
                <a:srgbClr val="484745"/>
              </a:solidFill>
              <a:prstDash val="solid"/>
              <a:miter lim="400000"/>
            </a:ln>
          </a:left>
          <a:right>
            <a:ln w="6350" cap="flat">
              <a:solidFill>
                <a:srgbClr val="5E5D5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6350" cap="flat">
              <a:solidFill>
                <a:srgbClr val="5E5D5B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5E5D5B"/>
              </a:solidFill>
              <a:prstDash val="solid"/>
              <a:miter lim="400000"/>
            </a:ln>
          </a:top>
          <a:bottom>
            <a:ln w="6350" cap="flat">
              <a:solidFill>
                <a:srgbClr val="484745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484745"/>
              </a:solidFill>
              <a:prstDash val="solid"/>
              <a:miter lim="400000"/>
            </a:ln>
          </a:top>
          <a:bottom>
            <a:ln w="6350" cap="flat">
              <a:solidFill>
                <a:srgbClr val="5E5D5B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D4D4D"/>
          </a:solidFill>
        </a:fill>
      </a:tcStyle>
    </a:wholeTbl>
    <a:band2H>
      <a:tcTxStyle/>
      <a:tcStyle>
        <a:tcBdr/>
        <a:fill>
          <a:solidFill>
            <a:srgbClr val="5A5A5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1A8F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/>
          </a:solidFill>
        </a:fill>
      </a:tcStyle>
    </a:wholeTbl>
    <a:band2H>
      <a:tcTxStyle/>
      <a:tcStyle>
        <a:tcBdr/>
        <a:fill>
          <a:solidFill>
            <a:srgbClr val="7D7D7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C5C5B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2828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2A7A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0331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D5D"/>
          </a:solidFill>
        </a:fill>
      </a:tcStyle>
    </a:wholeTbl>
    <a:band2H>
      <a:tcTxStyle/>
      <a:tcStyle>
        <a:tcBdr/>
        <a:fill>
          <a:solidFill>
            <a:srgbClr val="69696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6350" cap="flat">
              <a:solidFill>
                <a:srgbClr val="FFFFFF"/>
              </a:solidFill>
              <a:prstDash val="solid"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635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8787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87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>
              <a:alpha val="10000"/>
            </a:srgbClr>
          </a:solidFill>
        </a:fill>
      </a:tcStyle>
    </a:wholeTbl>
    <a:band2H>
      <a:tcTxStyle/>
      <a:tcStyle>
        <a:tcBdr/>
        <a:fill>
          <a:solidFill>
            <a:srgbClr val="888888">
              <a:alpha val="1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0F0F0"/>
              </a:solidFill>
              <a:prstDash val="solid"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8" d="100"/>
          <a:sy n="38" d="100"/>
        </p:scale>
        <p:origin x="-1608" y="-1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388728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412408" y="1776270"/>
            <a:ext cx="10420784" cy="1626511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64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668775" y="4538588"/>
            <a:ext cx="11667250" cy="3916198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 b="1" i="1">
                <a:solidFill>
                  <a:srgbClr val="00FDFF"/>
                </a:solidFill>
                <a:latin typeface="+mn-lt"/>
                <a:ea typeface="+mn-ea"/>
                <a:cs typeface="+mn-cs"/>
                <a:sym typeface="Helvetica Neue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800">
                <a:solidFill>
                  <a:srgbClr val="73FA79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 i="1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 b="0" i="0">
                <a:solidFill>
                  <a:srgbClr val="000000"/>
                </a:solidFill>
                <a:effectLst/>
              </a:defRPr>
            </a:pPr>
            <a:r>
              <a:rPr sz="3600" b="1" i="1">
                <a:solidFill>
                  <a:srgbClr val="00FD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73FA79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400" i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  <p:pic>
        <p:nvPicPr>
          <p:cNvPr id="11" name="image1.jpeg" descr="CoEPPlogo3_Small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72613" y="12700"/>
            <a:ext cx="1254469" cy="1447348"/>
          </a:xfrm>
          <a:prstGeom prst="rect">
            <a:avLst/>
          </a:prstGeom>
          <a:ln w="12700">
            <a:solidFill>
              <a:srgbClr val="808080"/>
            </a:solidFill>
            <a:miter lim="0"/>
          </a:ln>
        </p:spPr>
      </p:pic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762000" y="6883400"/>
            <a:ext cx="11480800" cy="1079500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64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762000" y="8128000"/>
            <a:ext cx="11480800" cy="9144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762000" y="3517900"/>
            <a:ext cx="11480800" cy="271780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64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762000" y="419100"/>
            <a:ext cx="5384800" cy="4597400"/>
          </a:xfrm>
          <a:prstGeom prst="rect">
            <a:avLst/>
          </a:prstGeom>
        </p:spPr>
        <p:txBody>
          <a:bodyPr anchor="b"/>
          <a:lstStyle>
            <a:lvl1pPr>
              <a:defRPr sz="5200"/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52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762000" y="5245100"/>
            <a:ext cx="5384800" cy="38100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42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762000" y="203200"/>
            <a:ext cx="11480800" cy="214630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64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812800" indent="-406400">
              <a:defRPr sz="3600">
                <a:solidFill>
                  <a:srgbClr val="8EFA00"/>
                </a:solidFill>
              </a:defRPr>
            </a:lvl2pPr>
            <a:lvl3pPr marL="1219200" indent="-406400">
              <a:defRPr sz="2800">
                <a:solidFill>
                  <a:srgbClr val="73FDFF"/>
                </a:solidFill>
              </a:defRPr>
            </a:lvl3pPr>
            <a:lvl4pPr marL="1625600" indent="-406400">
              <a:defRPr sz="2800">
                <a:solidFill>
                  <a:srgbClr val="FF2600"/>
                </a:solidFill>
              </a:defRPr>
            </a:lvl4pPr>
            <a:lvl5pPr marL="2032000" indent="-406400">
              <a:defRPr sz="2800">
                <a:solidFill>
                  <a:srgbClr val="FFFB00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73FD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FF26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FFFB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xfrm>
            <a:off x="762000" y="203200"/>
            <a:ext cx="11480800" cy="214630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64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idx="1"/>
          </p:nvPr>
        </p:nvSpPr>
        <p:spPr>
          <a:xfrm>
            <a:off x="762000" y="2374900"/>
            <a:ext cx="5384800" cy="6807200"/>
          </a:xfrm>
          <a:prstGeom prst="rect">
            <a:avLst/>
          </a:prstGeom>
        </p:spPr>
        <p:txBody>
          <a:bodyPr anchor="ctr"/>
          <a:lstStyle>
            <a:lvl1pPr marL="342900" indent="-342900">
              <a:spcBef>
                <a:spcPts val="3200"/>
              </a:spcBef>
              <a:buClr>
                <a:srgbClr val="EBEBEB"/>
              </a:buClr>
              <a:defRPr sz="2800">
                <a:solidFill>
                  <a:srgbClr val="EBEBEB"/>
                </a:solidFill>
              </a:defRPr>
            </a:lvl1pPr>
            <a:lvl2pPr marL="685800" indent="-342900">
              <a:spcBef>
                <a:spcPts val="3200"/>
              </a:spcBef>
              <a:buClr>
                <a:srgbClr val="EBEBEB"/>
              </a:buClr>
              <a:defRPr sz="2800">
                <a:solidFill>
                  <a:srgbClr val="EBEBEB"/>
                </a:solidFill>
              </a:defRPr>
            </a:lvl2pPr>
            <a:lvl3pPr marL="1028700" indent="-342900">
              <a:spcBef>
                <a:spcPts val="3200"/>
              </a:spcBef>
              <a:buClr>
                <a:srgbClr val="EBEBEB"/>
              </a:buClr>
              <a:defRPr sz="2800">
                <a:solidFill>
                  <a:srgbClr val="EBEBEB"/>
                </a:solidFill>
              </a:defRPr>
            </a:lvl3pPr>
            <a:lvl4pPr marL="1371600" indent="-342900">
              <a:spcBef>
                <a:spcPts val="3200"/>
              </a:spcBef>
              <a:buClr>
                <a:srgbClr val="EBEBEB"/>
              </a:buClr>
              <a:defRPr sz="2800">
                <a:solidFill>
                  <a:srgbClr val="EBEBEB"/>
                </a:solidFill>
              </a:defRPr>
            </a:lvl4pPr>
            <a:lvl5pPr marL="1714500" indent="-342900">
              <a:spcBef>
                <a:spcPts val="3200"/>
              </a:spcBef>
              <a:buClr>
                <a:srgbClr val="EBEBEB"/>
              </a:buClr>
              <a:defRPr sz="2800">
                <a:solidFill>
                  <a:srgbClr val="EBEBEB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762000" y="965200"/>
            <a:ext cx="11480800" cy="7823200"/>
          </a:xfrm>
          <a:prstGeom prst="rect">
            <a:avLst/>
          </a:prstGeom>
        </p:spPr>
        <p:txBody>
          <a:bodyPr anchor="ctr"/>
          <a:lstStyle>
            <a:lvl1pPr>
              <a:spcBef>
                <a:spcPts val="4200"/>
              </a:spcBef>
              <a:defRPr sz="3400">
                <a:solidFill>
                  <a:srgbClr val="EBEBEB"/>
                </a:solidFill>
              </a:defRPr>
            </a:lvl1pPr>
            <a:lvl2pPr marL="812800" indent="-406400">
              <a:spcBef>
                <a:spcPts val="4200"/>
              </a:spcBef>
              <a:defRPr sz="3400">
                <a:solidFill>
                  <a:srgbClr val="EBEBEB"/>
                </a:solidFill>
              </a:defRPr>
            </a:lvl2pPr>
            <a:lvl3pPr marL="1219200" indent="-406400">
              <a:spcBef>
                <a:spcPts val="4200"/>
              </a:spcBef>
              <a:defRPr sz="3400">
                <a:solidFill>
                  <a:srgbClr val="EBEBEB"/>
                </a:solidFill>
              </a:defRPr>
            </a:lvl3pPr>
            <a:lvl4pPr marL="1625600" indent="-406400">
              <a:spcBef>
                <a:spcPts val="4200"/>
              </a:spcBef>
              <a:defRPr sz="3400">
                <a:solidFill>
                  <a:srgbClr val="EBEBEB"/>
                </a:solidFill>
              </a:defRPr>
            </a:lvl4pPr>
            <a:lvl5pPr marL="2032000" indent="-406400">
              <a:spcBef>
                <a:spcPts val="4200"/>
              </a:spcBef>
              <a:defRPr sz="3400">
                <a:solidFill>
                  <a:srgbClr val="EBEBEB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3534" y="3603"/>
            <a:ext cx="10320185" cy="1136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22527" y="1191023"/>
            <a:ext cx="12059494" cy="8068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2pPr marL="812800" indent="-406400">
              <a:defRPr sz="3600">
                <a:solidFill>
                  <a:srgbClr val="8EFA00"/>
                </a:solidFill>
              </a:defRPr>
            </a:lvl2pPr>
            <a:lvl3pPr marL="1219200" indent="-406400">
              <a:defRPr sz="2800">
                <a:solidFill>
                  <a:srgbClr val="73FDFF"/>
                </a:solidFill>
              </a:defRPr>
            </a:lvl3pPr>
            <a:lvl4pPr marL="1625600" indent="-406400">
              <a:defRPr sz="2800">
                <a:solidFill>
                  <a:srgbClr val="FF2600"/>
                </a:solidFill>
              </a:defRPr>
            </a:lvl4pPr>
            <a:lvl5pPr marL="2032000" indent="-406400">
              <a:defRPr sz="2800">
                <a:solidFill>
                  <a:srgbClr val="FFFB00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73FD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FF26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FFFB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2522871" y="9316565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lvl="0"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  <p:pic>
        <p:nvPicPr>
          <p:cNvPr id="5" name="image1.jpeg" descr="CoEPPlogo3_Small.jp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1772613" y="12700"/>
            <a:ext cx="1254469" cy="1447348"/>
          </a:xfrm>
          <a:prstGeom prst="rect">
            <a:avLst/>
          </a:prstGeom>
          <a:ln w="12700">
            <a:solidFill>
              <a:srgbClr val="808080"/>
            </a:solidFill>
            <a:miter lim="0"/>
          </a:ln>
        </p:spPr>
      </p:pic>
      <p:sp>
        <p:nvSpPr>
          <p:cNvPr id="6" name="Shape 6"/>
          <p:cNvSpPr/>
          <p:nvPr/>
        </p:nvSpPr>
        <p:spPr>
          <a:xfrm>
            <a:off x="3133779" y="9310330"/>
            <a:ext cx="5220311" cy="38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>
              <a:defRPr>
                <a:solidFill>
                  <a:srgbClr val="000000"/>
                </a:solidFill>
                <a:effectLst/>
              </a:defRPr>
            </a:pPr>
            <a:r>
              <a:rPr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Geoffrey Taylor -  HEP Semiconductor Detectors</a:t>
            </a:r>
          </a:p>
        </p:txBody>
      </p:sp>
      <p:sp>
        <p:nvSpPr>
          <p:cNvPr id="7" name="Shape 7"/>
          <p:cNvSpPr/>
          <p:nvPr/>
        </p:nvSpPr>
        <p:spPr>
          <a:xfrm>
            <a:off x="30902" y="9310330"/>
            <a:ext cx="1075793" cy="38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>
              <a:defRPr>
                <a:solidFill>
                  <a:srgbClr val="000000"/>
                </a:solidFill>
                <a:effectLst/>
              </a:defRPr>
            </a:pPr>
            <a:r>
              <a:rPr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IBIC2015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1pPr>
      <a:lvl2pPr indent="228600"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2pPr>
      <a:lvl3pPr indent="457200"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3pPr>
      <a:lvl4pPr indent="685800"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4pPr>
      <a:lvl5pPr indent="914400"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5pPr>
      <a:lvl6pPr indent="1143000"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6pPr>
      <a:lvl7pPr indent="1371600"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7pPr>
      <a:lvl8pPr indent="1600200"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8pPr>
      <a:lvl9pPr indent="1828800" algn="ctr" defTabSz="584200">
        <a:defRPr sz="4800" b="1">
          <a:solidFill>
            <a:srgbClr val="FFFFFF"/>
          </a:solidFill>
          <a:effectLst>
            <a:outerShdw blurRad="50800" dist="254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"/>
        </a:defRPr>
      </a:lvl9pPr>
    </p:titleStyle>
    <p:bodyStyle>
      <a:lvl1pPr marL="406400" indent="-406400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1pPr>
      <a:lvl2pPr marL="884517" indent="-478117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2pPr>
      <a:lvl3pPr marL="1290917" indent="-478117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3pPr>
      <a:lvl4pPr marL="1697317" indent="-478117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4pPr>
      <a:lvl5pPr marL="2103717" indent="-478117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5pPr>
      <a:lvl6pPr marL="2510117" indent="-478117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6pPr>
      <a:lvl7pPr marL="2916517" indent="-478117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7pPr>
      <a:lvl8pPr marL="3322917" indent="-478117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8pPr>
      <a:lvl9pPr marL="3729317" indent="-478117" defTabSz="584200">
        <a:spcBef>
          <a:spcPts val="900"/>
        </a:spcBef>
        <a:buSzPct val="75000"/>
        <a:buChar char="•"/>
        <a:defRPr sz="4000">
          <a:solidFill>
            <a:srgbClr val="FF2F92"/>
          </a:solidFill>
          <a:effectLst>
            <a:outerShdw blurRad="50800" dist="25400" dir="5400000" rotWithShape="0">
              <a:srgbClr val="000000"/>
            </a:outerShdw>
          </a:effectLst>
          <a:latin typeface="Helvetica Neue Medium"/>
          <a:ea typeface="Helvetica Neue Medium"/>
          <a:cs typeface="Helvetica Neue Medium"/>
          <a:sym typeface="Helvetica Neue Medium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tif"/><Relationship Id="rId3" Type="http://schemas.openxmlformats.org/officeDocument/2006/relationships/image" Target="../media/image8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4" Type="http://schemas.openxmlformats.org/officeDocument/2006/relationships/image" Target="../media/image11.tif"/><Relationship Id="rId5" Type="http://schemas.openxmlformats.org/officeDocument/2006/relationships/image" Target="../media/image12.tif"/><Relationship Id="rId6" Type="http://schemas.openxmlformats.org/officeDocument/2006/relationships/image" Target="../media/image13.tif"/><Relationship Id="rId7" Type="http://schemas.openxmlformats.org/officeDocument/2006/relationships/image" Target="../media/image14.t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t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4" Type="http://schemas.openxmlformats.org/officeDocument/2006/relationships/image" Target="../media/image18.t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t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t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t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tif"/><Relationship Id="rId3" Type="http://schemas.openxmlformats.org/officeDocument/2006/relationships/image" Target="../media/image29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4" Type="http://schemas.openxmlformats.org/officeDocument/2006/relationships/image" Target="../media/image32.tif"/><Relationship Id="rId5" Type="http://schemas.openxmlformats.org/officeDocument/2006/relationships/image" Target="../media/image33.t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t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tif"/><Relationship Id="rId3" Type="http://schemas.openxmlformats.org/officeDocument/2006/relationships/image" Target="../media/image39.t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tif"/><Relationship Id="rId3" Type="http://schemas.openxmlformats.org/officeDocument/2006/relationships/image" Target="../media/image46.t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t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5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6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Relationship Id="rId11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206566" y="1888123"/>
            <a:ext cx="10420783" cy="1626511"/>
          </a:xfrm>
          <a:prstGeom prst="rect">
            <a:avLst/>
          </a:prstGeom>
        </p:spPr>
        <p:txBody>
          <a:bodyPr/>
          <a:lstStyle/>
          <a:p>
            <a:pPr lvl="0" defTabSz="514095">
              <a:defRPr sz="1800" b="0">
                <a:solidFill>
                  <a:srgbClr val="000000"/>
                </a:solidFill>
                <a:effectLst/>
              </a:defRPr>
            </a:pPr>
            <a:r>
              <a:rPr sz="5632" b="1">
                <a:solidFill>
                  <a:srgbClr val="FFFFFF"/>
                </a:solidFill>
                <a:effectLst>
                  <a:outerShdw blurRad="44704" dist="22352" dir="5400000" rotWithShape="0">
                    <a:srgbClr val="000000"/>
                  </a:outerShdw>
                </a:effectLst>
              </a:rPr>
              <a:t>Semi-conductor Detectors</a:t>
            </a:r>
          </a:p>
          <a:p>
            <a:pPr lvl="0" defTabSz="514095">
              <a:defRPr sz="1800" b="0">
                <a:solidFill>
                  <a:srgbClr val="000000"/>
                </a:solidFill>
                <a:effectLst/>
              </a:defRPr>
            </a:pPr>
            <a:r>
              <a:rPr sz="4224" b="1">
                <a:solidFill>
                  <a:srgbClr val="FFFFFF"/>
                </a:solidFill>
                <a:effectLst>
                  <a:outerShdw blurRad="44704" dist="22352" dir="5400000" rotWithShape="0">
                    <a:srgbClr val="000000"/>
                  </a:outerShdw>
                </a:effectLst>
              </a:rPr>
              <a:t>HEP and Accelerators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756743" y="4326067"/>
            <a:ext cx="11667250" cy="391619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Geoffrey Taylor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ARC Centre for Particle Physics at the Terascale (CoEPP)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The University of Melbourne</a:t>
            </a:r>
          </a:p>
        </p:txBody>
      </p:sp>
      <p:pic>
        <p:nvPicPr>
          <p:cNvPr id="40" name="image3.jpeg" descr="CoEPPlogo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30099" y="8283004"/>
            <a:ext cx="3960401" cy="1330896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41" name="image1.jpeg" descr="CoEPPlogo3_Small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72613" y="12700"/>
            <a:ext cx="1254469" cy="1447348"/>
          </a:xfrm>
          <a:prstGeom prst="rect">
            <a:avLst/>
          </a:prstGeom>
          <a:ln w="12700">
            <a:solidFill>
              <a:srgbClr val="808080"/>
            </a:solidFill>
            <a:miter lim="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Outline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16991" lvl="0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120">
                <a:solidFill>
                  <a:srgbClr val="FF2F92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Semiconductor Detectors</a:t>
            </a:r>
          </a:p>
          <a:p>
            <a:pPr marL="633983" lvl="1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07">
                <a:solidFill>
                  <a:srgbClr val="8EFA00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A Brief Overview</a:t>
            </a:r>
          </a:p>
          <a:p>
            <a:pPr marL="633983" lvl="1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07">
                <a:solidFill>
                  <a:srgbClr val="8EFA00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Radiation Damage</a:t>
            </a:r>
          </a:p>
          <a:p>
            <a:pPr marL="316991" lvl="0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120">
                <a:solidFill>
                  <a:srgbClr val="FF2F92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Silicon Strip Detectors</a:t>
            </a:r>
          </a:p>
          <a:p>
            <a:pPr marL="316991" lvl="0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120">
                <a:solidFill>
                  <a:srgbClr val="FF2F92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Pixel Detectors</a:t>
            </a:r>
          </a:p>
          <a:p>
            <a:pPr marL="633983" lvl="1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07">
                <a:solidFill>
                  <a:srgbClr val="8EFA00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Hydrid Pixel Detectors</a:t>
            </a:r>
          </a:p>
          <a:p>
            <a:pPr marL="633983" lvl="1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07">
                <a:solidFill>
                  <a:srgbClr val="8EFA00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Integrated Devices</a:t>
            </a:r>
          </a:p>
          <a:p>
            <a:pPr marL="950975" lvl="2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84">
                <a:solidFill>
                  <a:srgbClr val="73FDFF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MAPS</a:t>
            </a:r>
          </a:p>
          <a:p>
            <a:pPr marL="950975" lvl="2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84">
                <a:solidFill>
                  <a:srgbClr val="73FDFF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DEPFET</a:t>
            </a:r>
          </a:p>
          <a:p>
            <a:pPr marL="950975" lvl="2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184">
                <a:solidFill>
                  <a:srgbClr val="73FDFF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HV-CMOS and HR-CMOS</a:t>
            </a:r>
          </a:p>
          <a:p>
            <a:pPr marL="633983" lvl="1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807">
                <a:solidFill>
                  <a:srgbClr val="8EFA00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3D geometry</a:t>
            </a:r>
          </a:p>
          <a:p>
            <a:pPr marL="316991" lvl="0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120">
                <a:solidFill>
                  <a:srgbClr val="FF2F92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Diamond Detectors</a:t>
            </a:r>
          </a:p>
          <a:p>
            <a:pPr marL="316991" lvl="0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120">
                <a:solidFill>
                  <a:srgbClr val="FF2F92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LHC</a:t>
            </a:r>
          </a:p>
          <a:p>
            <a:pPr marL="316991" lvl="0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120">
                <a:solidFill>
                  <a:srgbClr val="FF2F92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SuperKEKB</a:t>
            </a:r>
          </a:p>
          <a:p>
            <a:pPr marL="316991" lvl="0" indent="-316991" defTabSz="455675">
              <a:spcBef>
                <a:spcPts val="7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120">
                <a:solidFill>
                  <a:srgbClr val="FF2F92"/>
                </a:solidFill>
                <a:effectLst>
                  <a:outerShdw blurRad="39624" dist="19812" dir="5400000" rotWithShape="0">
                    <a:srgbClr val="000000"/>
                  </a:outerShdw>
                </a:effectLst>
              </a:rPr>
              <a:t>Outlook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xfrm>
            <a:off x="12586422" y="931656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46" name="image1.jpeg" descr="CoEPPlogo3_Small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72613" y="12700"/>
            <a:ext cx="1254469" cy="1447348"/>
          </a:xfrm>
          <a:prstGeom prst="rect">
            <a:avLst/>
          </a:prstGeom>
          <a:ln w="12700">
            <a:solidFill>
              <a:srgbClr val="808080"/>
            </a:solidFill>
            <a:miter lim="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Basics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xfrm>
            <a:off x="12586422" y="931656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3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5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34486" y="945713"/>
            <a:ext cx="7195482" cy="4128884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6697" y="934763"/>
            <a:ext cx="5934629" cy="6399079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/>
          <p:nvPr/>
        </p:nvSpPr>
        <p:spPr>
          <a:xfrm>
            <a:off x="-44124" y="7339059"/>
            <a:ext cx="5934629" cy="411733"/>
          </a:xfrm>
          <a:prstGeom prst="rect">
            <a:avLst/>
          </a:prstGeom>
          <a:gradFill>
            <a:gsLst>
              <a:gs pos="0">
                <a:srgbClr val="FBFBFB">
                  <a:alpha val="80000"/>
                </a:srgbClr>
              </a:gs>
              <a:gs pos="100000">
                <a:srgbClr val="BEBEBE">
                  <a:alpha val="80000"/>
                </a:srgbClr>
              </a:gs>
            </a:gsLst>
            <a:lin ang="5400000"/>
          </a:gra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0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rPr>
              <a:t>Kemmer Process (eg. NIM </a:t>
            </a:r>
            <a:r>
              <a:rPr sz="2000" b="1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  <a:sym typeface="Helvetica Neue"/>
              </a:rPr>
              <a:t>226</a:t>
            </a:r>
            <a:r>
              <a:rPr sz="20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rPr>
              <a:t> (1984) 89-93)</a:t>
            </a:r>
          </a:p>
        </p:txBody>
      </p:sp>
      <p:sp>
        <p:nvSpPr>
          <p:cNvPr id="53" name="Shape 53"/>
          <p:cNvSpPr/>
          <p:nvPr/>
        </p:nvSpPr>
        <p:spPr>
          <a:xfrm>
            <a:off x="6419203" y="5216745"/>
            <a:ext cx="5450079" cy="3545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>
                <a:solidFill>
                  <a:srgbClr val="000000"/>
                </a:solidFill>
                <a:effectLst/>
              </a:defRPr>
            </a:pPr>
            <a:r>
              <a:rPr sz="2800" i="1" u="sng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Basic Semiconductor materials:</a:t>
            </a:r>
          </a:p>
          <a:p>
            <a:pPr lvl="1" algn="l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Silicon</a:t>
            </a:r>
          </a:p>
          <a:p>
            <a:pPr lvl="1" algn="l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Ge</a:t>
            </a:r>
          </a:p>
          <a:p>
            <a:pPr lvl="1" algn="l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GaAs</a:t>
            </a:r>
          </a:p>
          <a:p>
            <a:pPr lvl="1" algn="l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CdTe</a:t>
            </a:r>
          </a:p>
          <a:p>
            <a:pPr lvl="1" algn="l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CdZnTe</a:t>
            </a:r>
          </a:p>
          <a:p>
            <a:pPr lvl="1" algn="l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Diamond</a:t>
            </a:r>
          </a:p>
          <a:p>
            <a:pPr lvl="1" algn="l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Silicon Carbide, …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Semiconductor Detectors</a:t>
            </a:r>
          </a:p>
        </p:txBody>
      </p:sp>
      <p:sp>
        <p:nvSpPr>
          <p:cNvPr id="56" name="Shape 56"/>
          <p:cNvSpPr>
            <a:spLocks noGrp="1"/>
          </p:cNvSpPr>
          <p:nvPr>
            <p:ph type="body" idx="1"/>
          </p:nvPr>
        </p:nvSpPr>
        <p:spPr>
          <a:xfrm>
            <a:off x="622527" y="1191023"/>
            <a:ext cx="4886134" cy="5423273"/>
          </a:xfrm>
          <a:prstGeom prst="rect">
            <a:avLst/>
          </a:prstGeom>
        </p:spPr>
        <p:txBody>
          <a:bodyPr/>
          <a:lstStyle/>
          <a:p>
            <a:pPr marL="402336" lvl="0" indent="-402336" defTabSz="578358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959">
                <a:solidFill>
                  <a:srgbClr val="FF2F92"/>
                </a:solidFill>
                <a:effectLst>
                  <a:outerShdw blurRad="50292" dist="25146" dir="5400000" rotWithShape="0">
                    <a:srgbClr val="000000"/>
                  </a:outerShdw>
                </a:effectLst>
              </a:rPr>
              <a:t>Semiconductor Diode detectors have been used, and highly evolved for decades.</a:t>
            </a:r>
          </a:p>
          <a:p>
            <a:pPr marL="402336" lvl="0" indent="-402336" defTabSz="578358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959">
                <a:solidFill>
                  <a:srgbClr val="FF2F92"/>
                </a:solidFill>
                <a:effectLst>
                  <a:outerShdw blurRad="50292" dist="25146" dir="5400000" rotWithShape="0">
                    <a:srgbClr val="000000"/>
                  </a:outerShdw>
                </a:effectLst>
              </a:rPr>
              <a:t>Technology highly developed but high specialised.</a:t>
            </a:r>
          </a:p>
        </p:txBody>
      </p:sp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xfrm>
            <a:off x="12586422" y="931656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4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58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94395" y="5430639"/>
            <a:ext cx="5956301" cy="4216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94395" y="927859"/>
            <a:ext cx="4886134" cy="44550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Sophisticated integration …</a:t>
            </a:r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xfrm>
            <a:off x="12586422" y="931656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5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63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68322" y="3081424"/>
            <a:ext cx="3415179" cy="4392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65051" y="4452984"/>
            <a:ext cx="4518557" cy="2120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pasted-image.t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25834" y="5966143"/>
            <a:ext cx="5658093" cy="338649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" name="Group 71"/>
          <p:cNvGrpSpPr/>
          <p:nvPr/>
        </p:nvGrpSpPr>
        <p:grpSpPr>
          <a:xfrm>
            <a:off x="4229131" y="1052140"/>
            <a:ext cx="5220311" cy="4039868"/>
            <a:chOff x="0" y="0"/>
            <a:chExt cx="5220309" cy="4039867"/>
          </a:xfrm>
        </p:grpSpPr>
        <p:sp>
          <p:nvSpPr>
            <p:cNvPr id="66" name="Shape 66"/>
            <p:cNvSpPr/>
            <p:nvPr/>
          </p:nvSpPr>
          <p:spPr>
            <a:xfrm>
              <a:off x="0" y="0"/>
              <a:ext cx="5220310" cy="403986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70" name="Group 70"/>
            <p:cNvGrpSpPr/>
            <p:nvPr/>
          </p:nvGrpSpPr>
          <p:grpSpPr>
            <a:xfrm>
              <a:off x="16226" y="5645"/>
              <a:ext cx="5192740" cy="3950165"/>
              <a:chOff x="0" y="0"/>
              <a:chExt cx="5192738" cy="3950163"/>
            </a:xfrm>
          </p:grpSpPr>
          <p:pic>
            <p:nvPicPr>
              <p:cNvPr id="67" name="pasted-image.tif"/>
              <p:cNvPicPr/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0"/>
                <a:ext cx="4067979" cy="185557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68" name="pasted-image.tif"/>
              <p:cNvPicPr/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3717799" y="1034392"/>
                <a:ext cx="1474940" cy="271198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69" name="pasted-image.tif"/>
              <p:cNvPicPr/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538028" y="1821016"/>
                <a:ext cx="4186926" cy="212914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Double-sided Silicon Detectors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622527" y="1191023"/>
            <a:ext cx="5477895" cy="873572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xfrm>
            <a:off x="12586422" y="931656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6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7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3919" y="2032000"/>
            <a:ext cx="8853018" cy="71720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9" name="Shape 79"/>
          <p:cNvSpPr>
            <a:spLocks noGrp="1"/>
          </p:cNvSpPr>
          <p:nvPr>
            <p:ph type="body" idx="1"/>
          </p:nvPr>
        </p:nvSpPr>
        <p:spPr>
          <a:xfrm>
            <a:off x="123857" y="1191023"/>
            <a:ext cx="6226362" cy="806856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n-side (back-side)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positive (fixed) charge at SiO</a:t>
            </a:r>
            <a:r>
              <a:rPr sz="3600" baseline="-5999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2</a:t>
            </a: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 - Si interface attracts electrons to n-side.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Electron accumulation shorts n-side electrodes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p</a:t>
            </a:r>
            <a:r>
              <a:rPr sz="3600" baseline="31999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+</a:t>
            </a: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 “isolation” required</a:t>
            </a:r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xfrm>
            <a:off x="12586422" y="931656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7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81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10273" y="5419580"/>
            <a:ext cx="6086474" cy="34647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7" name="Group 87"/>
          <p:cNvGrpSpPr/>
          <p:nvPr/>
        </p:nvGrpSpPr>
        <p:grpSpPr>
          <a:xfrm>
            <a:off x="6678472" y="1547537"/>
            <a:ext cx="5950075" cy="3464786"/>
            <a:chOff x="0" y="0"/>
            <a:chExt cx="5950074" cy="3464785"/>
          </a:xfrm>
        </p:grpSpPr>
        <p:pic>
          <p:nvPicPr>
            <p:cNvPr id="82" name="pasted-image.ti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950075" cy="34647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3" name="pasted-image.tif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804501" y="1737261"/>
              <a:ext cx="3187018" cy="2923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" name="Shape 84"/>
            <p:cNvSpPr/>
            <p:nvPr/>
          </p:nvSpPr>
          <p:spPr>
            <a:xfrm>
              <a:off x="2040252" y="1631210"/>
              <a:ext cx="2715516" cy="4455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>
                  <a:solidFill>
                    <a:srgbClr val="3B3B3B"/>
                  </a:solidFill>
                  <a:effectLst>
                    <a:outerShdw blurRad="12700" dist="12700" dir="5400000" rotWithShape="0">
                      <a:srgbClr val="FFFFFF">
                        <a:alpha val="25000"/>
                      </a:srgbClr>
                    </a:outerShdw>
                  </a:effectLst>
                </a:rPr>
                <a:t>e</a:t>
              </a:r>
              <a:r>
                <a:rPr baseline="31999">
                  <a:solidFill>
                    <a:srgbClr val="3B3B3B"/>
                  </a:solidFill>
                  <a:effectLst>
                    <a:outerShdw blurRad="12700" dist="12700" dir="5400000" rotWithShape="0">
                      <a:srgbClr val="FFFFFF">
                        <a:alpha val="25000"/>
                      </a:srgbClr>
                    </a:outerShdw>
                  </a:effectLst>
                </a:rPr>
                <a:t>-</a:t>
              </a:r>
              <a:r>
                <a:rPr>
                  <a:solidFill>
                    <a:srgbClr val="3B3B3B"/>
                  </a:solidFill>
                  <a:effectLst>
                    <a:outerShdw blurRad="12700" dist="12700" dir="5400000" rotWithShape="0">
                      <a:srgbClr val="FFFFFF">
                        <a:alpha val="25000"/>
                      </a:srgbClr>
                    </a:outerShdw>
                  </a:effectLst>
                </a:rPr>
                <a:t> accumulation layer</a:t>
              </a:r>
            </a:p>
          </p:txBody>
        </p:sp>
        <p:sp>
          <p:nvSpPr>
            <p:cNvPr id="85" name="Shape 85"/>
            <p:cNvSpPr/>
            <p:nvPr/>
          </p:nvSpPr>
          <p:spPr>
            <a:xfrm>
              <a:off x="2071545" y="305260"/>
              <a:ext cx="2486677" cy="29238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>
              <a:off x="2522335" y="257909"/>
              <a:ext cx="1574944" cy="4455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1800">
                  <a:solidFill>
                    <a:srgbClr val="3B3B3B"/>
                  </a:solidFill>
                  <a:effectLst>
                    <a:outerShdw blurRad="12700" dist="12700" dir="5400000" rotWithShape="0">
                      <a:srgbClr val="FFFFFF">
                        <a:alpha val="25000"/>
                      </a:srgbClr>
                    </a:outerShdw>
                  </a:effectLst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  <a:effectLst/>
                </a:defRPr>
              </a:pPr>
              <a:r>
                <a:rPr>
                  <a:solidFill>
                    <a:srgbClr val="3B3B3B"/>
                  </a:solidFill>
                  <a:effectLst>
                    <a:outerShdw blurRad="12700" dist="12700" dir="5400000" rotWithShape="0">
                      <a:srgbClr val="FFFFFF">
                        <a:alpha val="25000"/>
                      </a:srgbClr>
                    </a:outerShdw>
                  </a:effectLst>
                </a:rPr>
                <a:t>Oxide  layer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Radiation Damage</a:t>
            </a:r>
          </a:p>
        </p:txBody>
      </p:sp>
      <p:sp>
        <p:nvSpPr>
          <p:cNvPr id="90" name="Shape 9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457200" lvl="0" indent="0" algn="just" defTabSz="457200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Three main macroscopic effects are seen in high-resistivity diodes following energetic hadron irradiation: </a:t>
            </a:r>
          </a:p>
          <a:p>
            <a:pPr marL="286870" marR="457200" lvl="0" indent="-286870" algn="just" defTabSz="457200">
              <a:spcBef>
                <a:spcPts val="0"/>
              </a:spcBef>
              <a:tabLst>
                <a:tab pos="228600" algn="l"/>
              </a:tabLst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Change of the doping concentration with severe consequences for the operating voltage needed for total depletion.</a:t>
            </a:r>
          </a:p>
          <a:p>
            <a:pPr marL="286870" marR="457200" lvl="0" indent="-286870" algn="just" defTabSz="457200">
              <a:spcBef>
                <a:spcPts val="0"/>
              </a:spcBef>
              <a:tabLst>
                <a:tab pos="228600" algn="l"/>
              </a:tabLst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Fluence proportional increase in the leakage current, caused by creation of recombination/generation centres</a:t>
            </a:r>
          </a:p>
          <a:p>
            <a:pPr marL="322729" marR="457200" lvl="0" indent="-322729" algn="just" defTabSz="457200">
              <a:spcBef>
                <a:spcPts val="0"/>
              </a:spcBef>
              <a:tabLst>
                <a:tab pos="228600" algn="l"/>
              </a:tabLst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Deterioration of charge collection efficiency due to charge carrier trapping leading eventually to a reduction in the signal height produced by mip’s. </a:t>
            </a:r>
          </a:p>
        </p:txBody>
      </p:sp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xfrm>
            <a:off x="12586422" y="931656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8</a:t>
            </a:fld>
            <a:endParaRPr>
              <a:solidFill>
                <a:srgbClr val="EBEBEB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xfrm>
            <a:off x="5791947" y="338034"/>
            <a:ext cx="5375068" cy="1540411"/>
          </a:xfrm>
          <a:prstGeom prst="rect">
            <a:avLst/>
          </a:prstGeom>
        </p:spPr>
        <p:txBody>
          <a:bodyPr/>
          <a:lstStyle/>
          <a:p>
            <a:pPr marL="377952" lvl="0" indent="-377952" defTabSz="543305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604">
                <a:solidFill>
                  <a:srgbClr val="FF2F92"/>
                </a:solidFill>
                <a:effectLst>
                  <a:outerShdw blurRad="47244" dist="23622" dir="5400000" rotWithShape="0">
                    <a:srgbClr val="000000"/>
                  </a:outerShdw>
                </a:effectLst>
              </a:rPr>
              <a:t>Defect Engineering</a:t>
            </a:r>
          </a:p>
          <a:p>
            <a:pPr marL="377952" lvl="0" indent="-377952" defTabSz="543305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604">
                <a:solidFill>
                  <a:srgbClr val="FF2F92"/>
                </a:solidFill>
                <a:effectLst>
                  <a:outerShdw blurRad="47244" dist="23622" dir="5400000" rotWithShape="0">
                    <a:srgbClr val="000000"/>
                  </a:outerShdw>
                </a:effectLst>
              </a:rPr>
              <a:t>Thin detectors</a:t>
            </a:r>
          </a:p>
          <a:p>
            <a:pPr marL="377952" lvl="0" indent="-377952" defTabSz="543305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2604">
                <a:solidFill>
                  <a:srgbClr val="FF2F92"/>
                </a:solidFill>
                <a:effectLst>
                  <a:outerShdw blurRad="47244" dist="23622" dir="5400000" rotWithShape="0">
                    <a:srgbClr val="000000"/>
                  </a:outerShdw>
                </a:effectLst>
              </a:rPr>
              <a:t>High Bias Operation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xfrm>
            <a:off x="12586422" y="9316565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9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96" name="RadDam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5554" y="2177924"/>
            <a:ext cx="11398333" cy="70226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9" name="Group 99"/>
          <p:cNvGrpSpPr/>
          <p:nvPr/>
        </p:nvGrpSpPr>
        <p:grpSpPr>
          <a:xfrm>
            <a:off x="447639" y="306966"/>
            <a:ext cx="4590302" cy="1685542"/>
            <a:chOff x="0" y="0"/>
            <a:chExt cx="4590300" cy="1685540"/>
          </a:xfrm>
        </p:grpSpPr>
        <p:sp>
          <p:nvSpPr>
            <p:cNvPr id="97" name="Shape 97"/>
            <p:cNvSpPr/>
            <p:nvPr/>
          </p:nvSpPr>
          <p:spPr>
            <a:xfrm>
              <a:off x="0" y="8935"/>
              <a:ext cx="4590301" cy="167660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98" name="pasted-image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5198" y="0"/>
              <a:ext cx="4332638" cy="15726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622527" y="1191023"/>
            <a:ext cx="5364608" cy="1460048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10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04" name="RadDam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3934" y="1509545"/>
            <a:ext cx="10320185" cy="7431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7" name="Group 107"/>
          <p:cNvGrpSpPr/>
          <p:nvPr/>
        </p:nvGrpSpPr>
        <p:grpSpPr>
          <a:xfrm>
            <a:off x="337541" y="239181"/>
            <a:ext cx="4648535" cy="1243704"/>
            <a:chOff x="0" y="0"/>
            <a:chExt cx="4648533" cy="1243702"/>
          </a:xfrm>
        </p:grpSpPr>
        <p:sp>
          <p:nvSpPr>
            <p:cNvPr id="105" name="Shape 105"/>
            <p:cNvSpPr/>
            <p:nvPr/>
          </p:nvSpPr>
          <p:spPr>
            <a:xfrm>
              <a:off x="0" y="0"/>
              <a:ext cx="4648534" cy="124370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06" name="pasted-image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06393" y="20727"/>
              <a:ext cx="3835747" cy="12022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Effect of Temperature</a:t>
            </a:r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xfrm>
            <a:off x="622527" y="1191023"/>
            <a:ext cx="6106564" cy="5431834"/>
          </a:xfrm>
          <a:prstGeom prst="rect">
            <a:avLst/>
          </a:prstGeom>
        </p:spPr>
        <p:txBody>
          <a:bodyPr/>
          <a:lstStyle/>
          <a:p>
            <a:pPr marL="369824" lvl="0" indent="-369824" defTabSz="531622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640">
                <a:solidFill>
                  <a:srgbClr val="FF2F92"/>
                </a:solidFill>
                <a:effectLst>
                  <a:outerShdw blurRad="46228" dist="23114" dir="5400000" rotWithShape="0">
                    <a:srgbClr val="000000"/>
                  </a:outerShdw>
                </a:effectLst>
              </a:rPr>
              <a:t>Strong current reduction with reduced temperature.</a:t>
            </a:r>
          </a:p>
          <a:p>
            <a:pPr marL="369824" lvl="0" indent="-369824" defTabSz="531622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640">
                <a:solidFill>
                  <a:srgbClr val="FF2F92"/>
                </a:solidFill>
                <a:effectLst>
                  <a:outerShdw blurRad="46228" dist="23114" dir="5400000" rotWithShape="0">
                    <a:srgbClr val="000000"/>
                  </a:outerShdw>
                </a:effectLst>
              </a:rPr>
              <a:t>(also Current Annealing)</a:t>
            </a:r>
          </a:p>
          <a:p>
            <a:pPr marL="369824" lvl="0" indent="-369824" defTabSz="531622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endParaRPr sz="3640">
              <a:solidFill>
                <a:srgbClr val="FF2F92"/>
              </a:solidFill>
              <a:effectLst>
                <a:outerShdw blurRad="46228" dist="23114" dir="5400000" rotWithShape="0">
                  <a:srgbClr val="000000"/>
                </a:outerShdw>
              </a:effectLst>
            </a:endParaRPr>
          </a:p>
          <a:p>
            <a:pPr marL="369824" lvl="0" indent="-369824" defTabSz="531622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endParaRPr sz="3640">
              <a:solidFill>
                <a:srgbClr val="FF2F92"/>
              </a:solidFill>
              <a:effectLst>
                <a:outerShdw blurRad="46228" dist="23114" dir="5400000" rotWithShape="0">
                  <a:srgbClr val="000000"/>
                </a:outerShdw>
              </a:effectLst>
            </a:endParaRPr>
          </a:p>
          <a:p>
            <a:pPr marL="369824" lvl="0" indent="-369824" defTabSz="531622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640">
                <a:solidFill>
                  <a:srgbClr val="FF2F92"/>
                </a:solidFill>
                <a:effectLst>
                  <a:outerShdw blurRad="46228" dist="23114" dir="5400000" rotWithShape="0">
                    <a:srgbClr val="000000"/>
                  </a:outerShdw>
                </a:effectLst>
              </a:rPr>
              <a:t>Reverse Annealing of Effective Carrier concentration</a:t>
            </a:r>
          </a:p>
        </p:txBody>
      </p:sp>
      <p:sp>
        <p:nvSpPr>
          <p:cNvPr id="111" name="Shape 1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11</a:t>
            </a:fld>
            <a:endParaRPr>
              <a:solidFill>
                <a:srgbClr val="EBEBEB"/>
              </a:solidFill>
            </a:endParaRPr>
          </a:p>
        </p:txBody>
      </p:sp>
      <p:grpSp>
        <p:nvGrpSpPr>
          <p:cNvPr id="114" name="Group 114"/>
          <p:cNvGrpSpPr/>
          <p:nvPr/>
        </p:nvGrpSpPr>
        <p:grpSpPr>
          <a:xfrm>
            <a:off x="6878376" y="1081797"/>
            <a:ext cx="5247120" cy="1864840"/>
            <a:chOff x="0" y="0"/>
            <a:chExt cx="5247118" cy="1864839"/>
          </a:xfrm>
        </p:grpSpPr>
        <p:sp>
          <p:nvSpPr>
            <p:cNvPr id="112" name="Shape 112"/>
            <p:cNvSpPr/>
            <p:nvPr/>
          </p:nvSpPr>
          <p:spPr>
            <a:xfrm>
              <a:off x="0" y="0"/>
              <a:ext cx="5247119" cy="186484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13" name="pasted-image.pd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87014" y="5167"/>
              <a:ext cx="4846282" cy="1724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15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37920" y="4127006"/>
            <a:ext cx="7002294" cy="44931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Hybrid Pixel Detectors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Electronics chip and sensor chip independently produced, bump bonded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12</a:t>
            </a:fld>
            <a:endParaRPr>
              <a:solidFill>
                <a:srgbClr val="EBEBEB"/>
              </a:solidFill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6588774" y="4597304"/>
            <a:ext cx="127001" cy="125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endParaRPr sz="3800">
              <a:solidFill>
                <a:srgbClr val="EBEBEB"/>
              </a:solidFill>
              <a:effectLst>
                <a:outerShdw blurRad="50800" dist="25400" dir="5400000" rotWithShape="0">
                  <a:srgbClr val="000000"/>
                </a:outerShdw>
              </a:effectLst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6460961" y="4305204"/>
            <a:ext cx="382626" cy="184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endParaRPr sz="3800">
              <a:solidFill>
                <a:srgbClr val="EBEBEB"/>
              </a:solidFill>
              <a:effectLst>
                <a:outerShdw blurRad="50800" dist="25400" dir="5400000" rotWithShape="0">
                  <a:srgbClr val="000000"/>
                </a:outerShdw>
              </a:effectLst>
            </a:endParaRP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 </a:t>
            </a:r>
          </a:p>
        </p:txBody>
      </p:sp>
      <p:pic>
        <p:nvPicPr>
          <p:cNvPr id="122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496" y="2668611"/>
            <a:ext cx="12165808" cy="64630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Integrated Pixel Detectors - MAPS</a:t>
            </a:r>
          </a:p>
        </p:txBody>
      </p:sp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Electronics and detector element on a single substrate</a:t>
            </a:r>
          </a:p>
        </p:txBody>
      </p:sp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13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27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51100" y="2851150"/>
            <a:ext cx="8102600" cy="4051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Silicon Drift Detectors</a:t>
            </a:r>
          </a:p>
        </p:txBody>
      </p:sp>
      <p:sp>
        <p:nvSpPr>
          <p:cNvPr id="130" name="Shape 1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Positive Electrodes set up Drift Potential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Electrons drifted to readout anode pads.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Time/position -&gt; 2D position.</a:t>
            </a:r>
          </a:p>
        </p:txBody>
      </p:sp>
      <p:sp>
        <p:nvSpPr>
          <p:cNvPr id="131" name="Shape 1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14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32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1835" y="3698199"/>
            <a:ext cx="7327901" cy="487680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Shape 133"/>
          <p:cNvSpPr/>
          <p:nvPr/>
        </p:nvSpPr>
        <p:spPr>
          <a:xfrm>
            <a:off x="9290523" y="8613320"/>
            <a:ext cx="3023922" cy="38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defRPr>
            </a:lvl1pPr>
          </a:lstStyle>
          <a:p>
            <a:pPr lvl="0">
              <a:defRPr>
                <a:solidFill>
                  <a:srgbClr val="000000"/>
                </a:solidFill>
                <a:effectLst/>
              </a:defRPr>
            </a:pPr>
            <a:r>
              <a: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rPr>
              <a:t>F. Hartmann, Springer, 2009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z="4608">
                <a:effectLst>
                  <a:outerShdw blurRad="48768" dist="24384" dir="54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608" b="1">
                <a:solidFill>
                  <a:srgbClr val="FFFFFF"/>
                </a:solidFill>
                <a:effectLst>
                  <a:outerShdw blurRad="48768" dist="24384" dir="5400000" rotWithShape="0">
                    <a:srgbClr val="000000"/>
                  </a:outerShdw>
                </a:effectLst>
              </a:rPr>
              <a:t>Integrated Pixel Detectors - DEPFET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Belle II Pixel detector</a:t>
            </a:r>
          </a:p>
        </p:txBody>
      </p:sp>
      <p:sp>
        <p:nvSpPr>
          <p:cNvPr id="137" name="Shape 1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15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38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8004" y="5139623"/>
            <a:ext cx="10566401" cy="356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54374" y="1020293"/>
            <a:ext cx="4368801" cy="4038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xfrm>
            <a:off x="-9589" y="-258855"/>
            <a:ext cx="10320185" cy="1136677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Thinning of silicon detectors</a:t>
            </a:r>
          </a:p>
        </p:txBody>
      </p:sp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xfrm>
            <a:off x="277077" y="1191023"/>
            <a:ext cx="4883212" cy="2853952"/>
          </a:xfrm>
          <a:prstGeom prst="rect">
            <a:avLst/>
          </a:prstGeom>
        </p:spPr>
        <p:txBody>
          <a:bodyPr/>
          <a:lstStyle/>
          <a:p>
            <a:pPr marL="386079" lvl="0" indent="-386079" defTabSz="554990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FF2F92"/>
                </a:solidFill>
                <a:effectLst>
                  <a:outerShdw blurRad="48260" dist="24130" dir="5400000" rotWithShape="0">
                    <a:srgbClr val="000000"/>
                  </a:outerShdw>
                </a:effectLst>
              </a:rPr>
              <a:t>eg. Belle II PXD</a:t>
            </a:r>
          </a:p>
          <a:p>
            <a:pPr marL="386079" lvl="0" indent="-386079" defTabSz="554990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FF2F92"/>
                </a:solidFill>
                <a:effectLst>
                  <a:outerShdw blurRad="48260" dist="24130" dir="5400000" rotWithShape="0">
                    <a:srgbClr val="000000"/>
                  </a:outerShdw>
                </a:effectLst>
              </a:rPr>
              <a:t>Rather complicated process.</a:t>
            </a:r>
          </a:p>
          <a:p>
            <a:pPr marL="386079" lvl="0" indent="-386079" defTabSz="554990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800">
                <a:solidFill>
                  <a:srgbClr val="FF2F92"/>
                </a:solidFill>
                <a:effectLst>
                  <a:outerShdw blurRad="48260" dist="24130" dir="5400000" rotWithShape="0">
                    <a:srgbClr val="000000"/>
                  </a:outerShdw>
                </a:effectLst>
              </a:rPr>
              <a:t>Major benefits</a:t>
            </a:r>
          </a:p>
        </p:txBody>
      </p:sp>
      <p:sp>
        <p:nvSpPr>
          <p:cNvPr id="143" name="Shape 1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16</a:t>
            </a:fld>
            <a:endParaRPr>
              <a:solidFill>
                <a:srgbClr val="EBEBEB"/>
              </a:solidFill>
            </a:endParaRPr>
          </a:p>
        </p:txBody>
      </p:sp>
      <p:grpSp>
        <p:nvGrpSpPr>
          <p:cNvPr id="156" name="Group 156"/>
          <p:cNvGrpSpPr/>
          <p:nvPr/>
        </p:nvGrpSpPr>
        <p:grpSpPr>
          <a:xfrm>
            <a:off x="5709925" y="1118548"/>
            <a:ext cx="6597208" cy="7951056"/>
            <a:chOff x="0" y="0"/>
            <a:chExt cx="6597206" cy="7951054"/>
          </a:xfrm>
        </p:grpSpPr>
        <p:grpSp>
          <p:nvGrpSpPr>
            <p:cNvPr id="149" name="Group 149"/>
            <p:cNvGrpSpPr/>
            <p:nvPr/>
          </p:nvGrpSpPr>
          <p:grpSpPr>
            <a:xfrm>
              <a:off x="0" y="0"/>
              <a:ext cx="6592755" cy="7946664"/>
              <a:chOff x="0" y="0"/>
              <a:chExt cx="6592754" cy="7946663"/>
            </a:xfrm>
          </p:grpSpPr>
          <p:sp>
            <p:nvSpPr>
              <p:cNvPr id="144" name="Shape 144"/>
              <p:cNvSpPr/>
              <p:nvPr/>
            </p:nvSpPr>
            <p:spPr>
              <a:xfrm>
                <a:off x="0" y="0"/>
                <a:ext cx="6592755" cy="7946664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>
                <a:outerShdw blurRad="508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8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pic>
            <p:nvPicPr>
              <p:cNvPr id="145" name="pasted-image.tif"/>
              <p:cNvPicPr/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87957" y="109576"/>
                <a:ext cx="5732188" cy="217427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6" name="pasted-image.tif"/>
              <p:cNvPicPr/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9960" y="2519345"/>
                <a:ext cx="6279558" cy="138363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7" name="pasted-image.tif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208746" y="4138467"/>
                <a:ext cx="5093589" cy="19766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8" name="pasted-image.tif"/>
              <p:cNvPicPr/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1085" y="6265031"/>
                <a:ext cx="5610550" cy="16117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50" name="Shape 150"/>
            <p:cNvSpPr/>
            <p:nvPr/>
          </p:nvSpPr>
          <p:spPr>
            <a:xfrm>
              <a:off x="10751" y="2416003"/>
              <a:ext cx="6571252" cy="1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10751" y="3973331"/>
              <a:ext cx="6571252" cy="1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10751" y="6126903"/>
              <a:ext cx="6571252" cy="1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>
              <a:off x="21503" y="22134"/>
              <a:ext cx="6571251" cy="1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>
              <a:off x="25956" y="7951054"/>
              <a:ext cx="6571251" cy="1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>
              <a:off x="5231780" y="2498057"/>
              <a:ext cx="829311" cy="59393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title"/>
          </p:nvPr>
        </p:nvSpPr>
        <p:spPr>
          <a:xfrm>
            <a:off x="3534" y="3603"/>
            <a:ext cx="11306984" cy="1136677"/>
          </a:xfrm>
          <a:prstGeom prst="rect">
            <a:avLst/>
          </a:prstGeom>
        </p:spPr>
        <p:txBody>
          <a:bodyPr/>
          <a:lstStyle>
            <a:lvl1pPr defTabSz="426466">
              <a:defRPr sz="3504">
                <a:effectLst>
                  <a:outerShdw blurRad="37084" dist="18542" dir="54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3504" b="1">
                <a:solidFill>
                  <a:srgbClr val="FFFFFF"/>
                </a:solidFill>
                <a:effectLst>
                  <a:outerShdw blurRad="37084" dist="18542" dir="5400000" rotWithShape="0">
                    <a:srgbClr val="000000"/>
                  </a:outerShdw>
                </a:effectLst>
              </a:rPr>
              <a:t>Integrated Pixel Detectors: HV-CMOS and HR-CMOS</a:t>
            </a:r>
          </a:p>
        </p:txBody>
      </p:sp>
      <p:sp>
        <p:nvSpPr>
          <p:cNvPr id="159" name="Shape 159"/>
          <p:cNvSpPr>
            <a:spLocks noGrp="1"/>
          </p:cNvSpPr>
          <p:nvPr>
            <p:ph type="body" idx="1"/>
          </p:nvPr>
        </p:nvSpPr>
        <p:spPr>
          <a:xfrm>
            <a:off x="667269" y="1034429"/>
            <a:ext cx="12059493" cy="806856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 dirty="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With a High Resistivity Substrate, the deplection region can be </a:t>
            </a:r>
            <a:r>
              <a:rPr sz="4000" dirty="0" smtClean="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increase</a:t>
            </a:r>
            <a:r>
              <a:rPr lang="en-AU" dirty="0"/>
              <a:t>d</a:t>
            </a:r>
            <a:r>
              <a:rPr sz="4000" dirty="0" smtClean="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 </a:t>
            </a:r>
            <a:r>
              <a:rPr sz="4000" dirty="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over that of the MAPS detectors.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 dirty="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CMOS processing widely available, adaptable to HV and HR  modification</a:t>
            </a:r>
          </a:p>
        </p:txBody>
      </p:sp>
      <p:sp>
        <p:nvSpPr>
          <p:cNvPr id="160" name="Shape 1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17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61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704" y="4584655"/>
            <a:ext cx="12239392" cy="35911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HR-CMOS Options</a:t>
            </a:r>
          </a:p>
        </p:txBody>
      </p:sp>
      <p:sp>
        <p:nvSpPr>
          <p:cNvPr id="164" name="Shape 16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18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66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852" y="1127454"/>
            <a:ext cx="7875181" cy="33457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0667" y="4761853"/>
            <a:ext cx="6367726" cy="33457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42676" y="4801519"/>
            <a:ext cx="5980433" cy="3266422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Shape 169"/>
          <p:cNvSpPr/>
          <p:nvPr/>
        </p:nvSpPr>
        <p:spPr>
          <a:xfrm>
            <a:off x="8345075" y="2257901"/>
            <a:ext cx="2141221" cy="46106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4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rPr>
              <a:t>Drift structure </a:t>
            </a:r>
          </a:p>
        </p:txBody>
      </p:sp>
      <p:sp>
        <p:nvSpPr>
          <p:cNvPr id="170" name="Shape 170"/>
          <p:cNvSpPr/>
          <p:nvPr/>
        </p:nvSpPr>
        <p:spPr>
          <a:xfrm>
            <a:off x="7362321" y="8396252"/>
            <a:ext cx="2943454" cy="46106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4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rPr>
              <a:t>Triple Well Structure</a:t>
            </a:r>
          </a:p>
        </p:txBody>
      </p:sp>
      <p:sp>
        <p:nvSpPr>
          <p:cNvPr id="171" name="Shape 171"/>
          <p:cNvSpPr/>
          <p:nvPr/>
        </p:nvSpPr>
        <p:spPr>
          <a:xfrm>
            <a:off x="1109178" y="8396252"/>
            <a:ext cx="3061717" cy="46106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4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rPr>
              <a:t>Simple well structure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xfrm>
            <a:off x="3534" y="3603"/>
            <a:ext cx="11802150" cy="1266266"/>
          </a:xfrm>
          <a:prstGeom prst="rect">
            <a:avLst/>
          </a:prstGeom>
        </p:spPr>
        <p:txBody>
          <a:bodyPr/>
          <a:lstStyle/>
          <a:p>
            <a:pPr lvl="0" defTabSz="397256">
              <a:defRPr sz="1800" b="0">
                <a:solidFill>
                  <a:srgbClr val="000000"/>
                </a:solidFill>
                <a:effectLst/>
              </a:defRPr>
            </a:pPr>
            <a:r>
              <a:rPr sz="3808" b="1">
                <a:solidFill>
                  <a:srgbClr val="FFFFFF"/>
                </a:solidFill>
                <a:effectLst>
                  <a:outerShdw blurRad="34544" dist="17272" dir="5400000" rotWithShape="0">
                    <a:srgbClr val="000000"/>
                  </a:outerShdw>
                </a:effectLst>
              </a:rPr>
              <a:t>Integration Possibilities, HV-CMOS/HV-CMOS </a:t>
            </a:r>
          </a:p>
          <a:p>
            <a:pPr lvl="0" defTabSz="397256">
              <a:defRPr sz="1800" b="0">
                <a:solidFill>
                  <a:srgbClr val="000000"/>
                </a:solidFill>
                <a:effectLst/>
              </a:defRPr>
            </a:pPr>
            <a:r>
              <a:rPr sz="3808" b="1">
                <a:solidFill>
                  <a:srgbClr val="FFFFFF"/>
                </a:solidFill>
                <a:effectLst>
                  <a:outerShdw blurRad="34544" dist="17272" dir="5400000" rotWithShape="0">
                    <a:srgbClr val="000000"/>
                  </a:outerShdw>
                </a:effectLst>
              </a:rPr>
              <a:t>Hybrid Pixel Development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idx="1"/>
          </p:nvPr>
        </p:nvSpPr>
        <p:spPr>
          <a:xfrm>
            <a:off x="290226" y="1261339"/>
            <a:ext cx="12059493" cy="1129361"/>
          </a:xfrm>
          <a:prstGeom prst="rect">
            <a:avLst/>
          </a:prstGeom>
        </p:spPr>
        <p:txBody>
          <a:bodyPr/>
          <a:lstStyle>
            <a:lvl1pPr marL="406399" indent="-406399">
              <a:defRPr sz="2800"/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8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Amplifier / Discriminator (~100 transistors) per Pixel, Bonded to Digital R/O Chip (&gt;100M transistors)</a:t>
            </a:r>
          </a:p>
        </p:txBody>
      </p:sp>
      <p:sp>
        <p:nvSpPr>
          <p:cNvPr id="175" name="Shape 1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19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76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273532"/>
            <a:ext cx="13004801" cy="2694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60972" y="5809038"/>
            <a:ext cx="4318001" cy="222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hape 178"/>
          <p:cNvSpPr/>
          <p:nvPr/>
        </p:nvSpPr>
        <p:spPr>
          <a:xfrm>
            <a:off x="290226" y="5145343"/>
            <a:ext cx="12059493" cy="818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406399" indent="-406399" algn="l">
              <a:spcBef>
                <a:spcPts val="900"/>
              </a:spcBef>
              <a:buSzPct val="75000"/>
              <a:buChar char="•"/>
              <a:defRPr sz="3000">
                <a:solidFill>
                  <a:srgbClr val="FF2F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Long-term aim: full integration on single, depleted substrate:</a:t>
            </a:r>
          </a:p>
        </p:txBody>
      </p:sp>
      <p:sp>
        <p:nvSpPr>
          <p:cNvPr id="179" name="Shape 179"/>
          <p:cNvSpPr/>
          <p:nvPr/>
        </p:nvSpPr>
        <p:spPr>
          <a:xfrm>
            <a:off x="8467251" y="8915495"/>
            <a:ext cx="4363975" cy="411733"/>
          </a:xfrm>
          <a:prstGeom prst="rect">
            <a:avLst/>
          </a:prstGeom>
          <a:gradFill>
            <a:gsLst>
              <a:gs pos="0">
                <a:srgbClr val="FBFBFB">
                  <a:alpha val="80000"/>
                </a:srgbClr>
              </a:gs>
              <a:gs pos="100000">
                <a:srgbClr val="BEBEBE">
                  <a:alpha val="80000"/>
                </a:srgbClr>
              </a:gs>
            </a:gsLst>
            <a:lin ang="5400000"/>
          </a:gra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0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000">
                <a:solidFill>
                  <a:srgbClr val="3B3B3B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rPr>
              <a:t>F.Hugging, Bonn - AIDA-2 15/4/2014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20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84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60001"/>
            <a:ext cx="13004801" cy="70272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xfrm>
            <a:off x="4182946" y="3604"/>
            <a:ext cx="7479547" cy="1136677"/>
          </a:xfrm>
          <a:prstGeom prst="rect">
            <a:avLst/>
          </a:prstGeom>
        </p:spPr>
        <p:txBody>
          <a:bodyPr/>
          <a:lstStyle>
            <a:lvl1pPr defTabSz="414781">
              <a:defRPr sz="3407">
                <a:effectLst>
                  <a:outerShdw blurRad="36068" dist="18034" dir="54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3407" b="1">
                <a:solidFill>
                  <a:srgbClr val="FFFFFF"/>
                </a:solidFill>
                <a:effectLst>
                  <a:outerShdw blurRad="36068" dist="18034" dir="5400000" rotWithShape="0">
                    <a:srgbClr val="000000"/>
                  </a:outerShdw>
                </a:effectLst>
              </a:rPr>
              <a:t>ATLAS Diamond Beam Condition Monitor and Beam Loss Monitor</a:t>
            </a:r>
          </a:p>
        </p:txBody>
      </p:sp>
      <p:sp>
        <p:nvSpPr>
          <p:cNvPr id="187" name="Shape 1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21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8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16022" y="1991520"/>
            <a:ext cx="8665113" cy="52622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230" y="453079"/>
            <a:ext cx="4571188" cy="25799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88995" y="6067992"/>
            <a:ext cx="4126658" cy="2770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922" y="2957017"/>
            <a:ext cx="3640096" cy="2094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Diamond Beam Monitor </a:t>
            </a:r>
          </a:p>
        </p:txBody>
      </p:sp>
      <p:sp>
        <p:nvSpPr>
          <p:cNvPr id="195" name="Shape 1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22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196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7599" y="5123975"/>
            <a:ext cx="10769601" cy="439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79343" y="1318131"/>
            <a:ext cx="5029201" cy="381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hape 198"/>
          <p:cNvSpPr>
            <a:spLocks noGrp="1"/>
          </p:cNvSpPr>
          <p:nvPr>
            <p:ph type="body" idx="1"/>
          </p:nvPr>
        </p:nvSpPr>
        <p:spPr>
          <a:xfrm>
            <a:off x="260572" y="1550211"/>
            <a:ext cx="7501553" cy="2327628"/>
          </a:xfrm>
          <a:prstGeom prst="rect">
            <a:avLst/>
          </a:prstGeom>
        </p:spPr>
        <p:txBody>
          <a:bodyPr/>
          <a:lstStyle/>
          <a:p>
            <a:pPr marL="398272" lvl="0" indent="-398272" defTabSz="572516">
              <a:spcBef>
                <a:spcPts val="8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920">
                <a:solidFill>
                  <a:srgbClr val="FF2F92"/>
                </a:solidFill>
                <a:effectLst>
                  <a:outerShdw blurRad="49784" dist="24892" dir="5400000" rotWithShape="0">
                    <a:srgbClr val="000000"/>
                  </a:outerShdw>
                </a:effectLst>
              </a:rPr>
              <a:t>Diamond offers advantages: </a:t>
            </a:r>
          </a:p>
          <a:p>
            <a:pPr marL="796544" lvl="1" indent="-398272" defTabSz="572516">
              <a:lnSpc>
                <a:spcPct val="90000"/>
              </a:lnSpc>
              <a:spcBef>
                <a:spcPts val="1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528">
                <a:solidFill>
                  <a:srgbClr val="8EFA00"/>
                </a:solidFill>
                <a:effectLst>
                  <a:outerShdw blurRad="49784" dist="24892" dir="5400000" rotWithShape="0">
                    <a:srgbClr val="000000"/>
                  </a:outerShdw>
                </a:effectLst>
              </a:rPr>
              <a:t>radiation hardness</a:t>
            </a:r>
          </a:p>
          <a:p>
            <a:pPr marL="796544" lvl="1" indent="-398272" defTabSz="572516">
              <a:lnSpc>
                <a:spcPct val="90000"/>
              </a:lnSpc>
              <a:spcBef>
                <a:spcPts val="1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528">
                <a:solidFill>
                  <a:srgbClr val="8EFA00"/>
                </a:solidFill>
                <a:effectLst>
                  <a:outerShdw blurRad="49784" dist="24892" dir="5400000" rotWithShape="0">
                    <a:srgbClr val="000000"/>
                  </a:outerShdw>
                </a:effectLst>
              </a:rPr>
              <a:t>fast signal response</a:t>
            </a:r>
          </a:p>
          <a:p>
            <a:pPr marL="796544" lvl="1" indent="-398272" defTabSz="572516">
              <a:lnSpc>
                <a:spcPct val="90000"/>
              </a:lnSpc>
              <a:spcBef>
                <a:spcPts val="100"/>
              </a:spcBef>
              <a:defRPr sz="1800">
                <a:solidFill>
                  <a:srgbClr val="000000"/>
                </a:solidFill>
                <a:effectLst/>
              </a:defRPr>
            </a:pPr>
            <a:r>
              <a:rPr sz="3528">
                <a:solidFill>
                  <a:srgbClr val="8EFA00"/>
                </a:solidFill>
                <a:effectLst>
                  <a:outerShdw blurRad="49784" dist="24892" dir="5400000" rotWithShape="0">
                    <a:srgbClr val="000000"/>
                  </a:outerShdw>
                </a:effectLst>
              </a:rPr>
              <a:t>simple processing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Diamond Detectors</a:t>
            </a:r>
          </a:p>
        </p:txBody>
      </p:sp>
      <p:sp>
        <p:nvSpPr>
          <p:cNvPr id="201" name="Shape 20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23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202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2542" y="3359426"/>
            <a:ext cx="7818099" cy="5873916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hape 203"/>
          <p:cNvSpPr/>
          <p:nvPr/>
        </p:nvSpPr>
        <p:spPr>
          <a:xfrm>
            <a:off x="8912129" y="4002818"/>
            <a:ext cx="3631693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Diamond Beam  Monitor</a:t>
            </a:r>
          </a:p>
          <a:p>
            <a:pPr lvl="0" algn="l">
              <a:defRPr sz="1800">
                <a:solidFill>
                  <a:srgbClr val="000000"/>
                </a:solidFill>
                <a:effectLst/>
              </a:defRPr>
            </a:pPr>
            <a:r>
              <a:rPr sz="24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IBL Pixel Layer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Si/Diamond as Cryogenic BLM</a:t>
            </a:r>
          </a:p>
        </p:txBody>
      </p:sp>
      <p:sp>
        <p:nvSpPr>
          <p:cNvPr id="206" name="Shape 206"/>
          <p:cNvSpPr>
            <a:spLocks noGrp="1"/>
          </p:cNvSpPr>
          <p:nvPr>
            <p:ph type="body" idx="1"/>
          </p:nvPr>
        </p:nvSpPr>
        <p:spPr>
          <a:xfrm>
            <a:off x="386315" y="963282"/>
            <a:ext cx="9311680" cy="340572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Both seem capable of  operation at LHe temperatures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Suggest operation of BLM within magnet cryostat</a:t>
            </a:r>
          </a:p>
        </p:txBody>
      </p:sp>
      <p:sp>
        <p:nvSpPr>
          <p:cNvPr id="207" name="Shape 2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24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208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508" y="3662636"/>
            <a:ext cx="11188701" cy="5105401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Shape 209"/>
          <p:cNvSpPr/>
          <p:nvPr/>
        </p:nvSpPr>
        <p:spPr>
          <a:xfrm>
            <a:off x="8651861" y="8659506"/>
            <a:ext cx="3837280" cy="38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 lvl="0">
              <a:defRPr>
                <a:solidFill>
                  <a:srgbClr val="000000"/>
                </a:solidFill>
                <a:effectLst/>
              </a:defRPr>
            </a:pPr>
            <a:r>
              <a:rPr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Kurfurst et al., NIM A782 (2015) 149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LHC </a:t>
            </a:r>
          </a:p>
        </p:txBody>
      </p:sp>
      <p:sp>
        <p:nvSpPr>
          <p:cNvPr id="212" name="Shape 2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Diamond detectors in beam monitoring.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3-D Detectors in ATLAS vertex detector</a:t>
            </a:r>
          </a:p>
        </p:txBody>
      </p:sp>
      <p:sp>
        <p:nvSpPr>
          <p:cNvPr id="213" name="Shape 2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25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214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3156" y="2666551"/>
            <a:ext cx="10464801" cy="5969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2724" y="1350414"/>
            <a:ext cx="3922210" cy="33389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9" name="Group 219"/>
          <p:cNvGrpSpPr/>
          <p:nvPr/>
        </p:nvGrpSpPr>
        <p:grpSpPr>
          <a:xfrm>
            <a:off x="44828" y="67232"/>
            <a:ext cx="3626024" cy="2505182"/>
            <a:chOff x="0" y="0"/>
            <a:chExt cx="3626022" cy="2505180"/>
          </a:xfrm>
        </p:grpSpPr>
        <p:pic>
          <p:nvPicPr>
            <p:cNvPr id="217" name="pasted-image.pdf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59723"/>
              <a:ext cx="3626023" cy="24454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8" name="pasted-image.pdf"/>
            <p:cNvPicPr/>
            <p:nvPr/>
          </p:nvPicPr>
          <p:blipFill>
            <a:blip r:embed="rId4">
              <a:extLst/>
            </a:blip>
            <a:srcRect/>
            <a:stretch>
              <a:fillRect/>
            </a:stretch>
          </p:blipFill>
          <p:spPr>
            <a:xfrm>
              <a:off x="158111" y="0"/>
              <a:ext cx="3309800" cy="2129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20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982389" y="262996"/>
            <a:ext cx="3349232" cy="38588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814263" y="165924"/>
            <a:ext cx="6287277" cy="5163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pasted-image.pdf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155799" y="4432262"/>
            <a:ext cx="7326972" cy="5437987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Shape 223"/>
          <p:cNvSpPr/>
          <p:nvPr/>
        </p:nvSpPr>
        <p:spPr>
          <a:xfrm>
            <a:off x="8580657" y="8842136"/>
            <a:ext cx="4320884" cy="70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9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From talk, J. Lange, ATLAS 3D Group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1900">
                <a:solidFill>
                  <a:srgbClr val="EBEBEB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RD50 Workshop 22-24 June, 2015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pasted-image.png"/>
          <p:cNvPicPr/>
          <p:nvPr/>
        </p:nvPicPr>
        <p:blipFill>
          <a:blip r:embed="rId2">
            <a:extLst/>
          </a:blip>
          <a:srcRect l="85"/>
          <a:stretch>
            <a:fillRect/>
          </a:stretch>
        </p:blipFill>
        <p:spPr>
          <a:xfrm>
            <a:off x="4706534" y="3366855"/>
            <a:ext cx="8361807" cy="57939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pasted-image.png"/>
          <p:cNvPicPr/>
          <p:nvPr/>
        </p:nvPicPr>
        <p:blipFill>
          <a:blip r:embed="rId3">
            <a:extLst/>
          </a:blip>
          <a:srcRect r="11292"/>
          <a:stretch>
            <a:fillRect/>
          </a:stretch>
        </p:blipFill>
        <p:spPr>
          <a:xfrm>
            <a:off x="-19787" y="-221330"/>
            <a:ext cx="3802000" cy="40786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pasted-image.pdf"/>
          <p:cNvPicPr/>
          <p:nvPr/>
        </p:nvPicPr>
        <p:blipFill>
          <a:blip r:embed="rId4">
            <a:extLst/>
          </a:blip>
          <a:srcRect l="2678"/>
          <a:stretch>
            <a:fillRect/>
          </a:stretch>
        </p:blipFill>
        <p:spPr>
          <a:xfrm>
            <a:off x="8262592" y="-1590"/>
            <a:ext cx="4772341" cy="3639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pasted-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220847" y="3749250"/>
            <a:ext cx="5257801" cy="5029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“Forward” Physics Detectors</a:t>
            </a:r>
          </a:p>
        </p:txBody>
      </p:sp>
      <p:sp>
        <p:nvSpPr>
          <p:cNvPr id="231" name="Shape 23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Very small angle proton scattering: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Good spatial resolution (~10um)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Sensitivity close to edge.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Good radiation intolerance.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8EFA00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3D detectors very promising.</a:t>
            </a:r>
          </a:p>
        </p:txBody>
      </p:sp>
      <p:sp>
        <p:nvSpPr>
          <p:cNvPr id="232" name="Shape 2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28</a:t>
            </a:fld>
            <a:endParaRPr>
              <a:solidFill>
                <a:srgbClr val="EBEBEB"/>
              </a:solidFill>
            </a:endParaRPr>
          </a:p>
        </p:txBody>
      </p:sp>
      <p:grpSp>
        <p:nvGrpSpPr>
          <p:cNvPr id="239" name="Group 239"/>
          <p:cNvGrpSpPr/>
          <p:nvPr/>
        </p:nvGrpSpPr>
        <p:grpSpPr>
          <a:xfrm>
            <a:off x="411078" y="4894642"/>
            <a:ext cx="12055644" cy="4209154"/>
            <a:chOff x="-127000" y="-88900"/>
            <a:chExt cx="12055643" cy="4209152"/>
          </a:xfrm>
        </p:grpSpPr>
        <p:pic>
          <p:nvPicPr>
            <p:cNvPr id="233" name="pasted-image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2243" y="272152"/>
              <a:ext cx="11836401" cy="38481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36" name="Group 236"/>
            <p:cNvGrpSpPr/>
            <p:nvPr/>
          </p:nvGrpSpPr>
          <p:grpSpPr>
            <a:xfrm>
              <a:off x="-127000" y="-88900"/>
              <a:ext cx="3225800" cy="1625600"/>
              <a:chOff x="-127000" y="-88900"/>
              <a:chExt cx="3225800" cy="1625600"/>
            </a:xfrm>
          </p:grpSpPr>
          <p:pic>
            <p:nvPicPr>
              <p:cNvPr id="235" name="pasted-image.png"/>
              <p:cNvPicPr/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2971800" cy="1295400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234" name="Picture 233"/>
              <p:cNvPicPr/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-127000" y="-88900"/>
                <a:ext cx="3225800" cy="1625600"/>
              </a:xfrm>
              <a:prstGeom prst="rect">
                <a:avLst/>
              </a:prstGeom>
              <a:effectLst/>
            </p:spPr>
          </p:pic>
        </p:grpSp>
        <p:sp>
          <p:nvSpPr>
            <p:cNvPr id="237" name="Shape 237"/>
            <p:cNvSpPr/>
            <p:nvPr/>
          </p:nvSpPr>
          <p:spPr>
            <a:xfrm>
              <a:off x="307338" y="2381507"/>
              <a:ext cx="814288" cy="862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63500" cap="flat">
              <a:solidFill>
                <a:srgbClr val="FF2600"/>
              </a:solidFill>
              <a:prstDash val="solid"/>
              <a:miter lim="400000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8" name="Shape 238"/>
            <p:cNvSpPr/>
            <p:nvPr/>
          </p:nvSpPr>
          <p:spPr>
            <a:xfrm>
              <a:off x="9082756" y="2368807"/>
              <a:ext cx="957563" cy="965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63500" cap="flat">
              <a:solidFill>
                <a:srgbClr val="FF2600"/>
              </a:solidFill>
              <a:prstDash val="solid"/>
              <a:miter lim="400000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8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</p:cSld>
  <p:clrMapOvr>
    <a:masterClrMapping/>
  </p:clrMapOvr>
  <p:transition xmlns:p14="http://schemas.microsoft.com/office/powerpoint/2010/main"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42" name="Shape 24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43" name="Shape 2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29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244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5727" y="36498"/>
            <a:ext cx="4889501" cy="40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4100" y="4111199"/>
            <a:ext cx="9660538" cy="5633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89209" y="430191"/>
            <a:ext cx="4495801" cy="3670301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Shape 247"/>
          <p:cNvSpPr/>
          <p:nvPr/>
        </p:nvSpPr>
        <p:spPr>
          <a:xfrm rot="16200000">
            <a:off x="8288954" y="7281601"/>
            <a:ext cx="4299053" cy="38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800">
                <a:solidFill>
                  <a:srgbClr val="000000"/>
                </a:solidFill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defRPr>
            </a:lvl1pPr>
          </a:lstStyle>
          <a:p>
            <a:pPr lvl="0">
              <a:defRPr>
                <a:effectLst/>
              </a:defRPr>
            </a:pPr>
            <a:r>
              <a:rPr>
                <a:effectLst>
                  <a:outerShdw blurRad="12700" dist="12700" dir="5400000" rotWithShape="0">
                    <a:srgbClr val="FFFFFF">
                      <a:alpha val="25000"/>
                    </a:srgbClr>
                  </a:outerShdw>
                </a:effectLst>
              </a:rPr>
              <a:t>J. Lange et al., JINST 10 (2015) C03031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/>
          </p:cNvSpPr>
          <p:nvPr>
            <p:ph type="title"/>
          </p:nvPr>
        </p:nvSpPr>
        <p:spPr>
          <a:xfrm>
            <a:off x="3534" y="-97997"/>
            <a:ext cx="10320185" cy="1136677"/>
          </a:xfrm>
          <a:prstGeom prst="rect">
            <a:avLst/>
          </a:prstGeom>
        </p:spPr>
        <p:txBody>
          <a:bodyPr/>
          <a:lstStyle>
            <a:lvl1pPr defTabSz="543305">
              <a:defRPr sz="4464">
                <a:effectLst>
                  <a:outerShdw blurRad="47244" dist="23622" dir="54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464" b="1">
                <a:solidFill>
                  <a:srgbClr val="FFFFFF"/>
                </a:solidFill>
                <a:effectLst>
                  <a:outerShdw blurRad="47244" dist="23622" dir="5400000" rotWithShape="0">
                    <a:srgbClr val="000000"/>
                  </a:outerShdw>
                </a:effectLst>
              </a:rPr>
              <a:t>SuperKEKB - Diamond Beam Monitor</a:t>
            </a:r>
          </a:p>
        </p:txBody>
      </p:sp>
      <p:sp>
        <p:nvSpPr>
          <p:cNvPr id="250" name="Shape 250"/>
          <p:cNvSpPr>
            <a:spLocks noGrp="1"/>
          </p:cNvSpPr>
          <p:nvPr>
            <p:ph type="body" idx="1"/>
          </p:nvPr>
        </p:nvSpPr>
        <p:spPr>
          <a:xfrm>
            <a:off x="268209" y="826965"/>
            <a:ext cx="12059493" cy="76500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2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Belle II Pixel and Strip Vertex Detector (VXD) Abort monitors</a:t>
            </a:r>
          </a:p>
        </p:txBody>
      </p:sp>
      <p:sp>
        <p:nvSpPr>
          <p:cNvPr id="251" name="Shape 2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30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252" name="pasted-image.pdf"/>
          <p:cNvPicPr/>
          <p:nvPr/>
        </p:nvPicPr>
        <p:blipFill>
          <a:blip r:embed="rId2">
            <a:extLst/>
          </a:blip>
          <a:srcRect t="2756"/>
          <a:stretch>
            <a:fillRect/>
          </a:stretch>
        </p:blipFill>
        <p:spPr>
          <a:xfrm>
            <a:off x="80070" y="1364833"/>
            <a:ext cx="9144001" cy="64219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pasted-image.pdf"/>
          <p:cNvPicPr/>
          <p:nvPr/>
        </p:nvPicPr>
        <p:blipFill>
          <a:blip r:embed="rId3">
            <a:extLst/>
          </a:blip>
          <a:srcRect l="1844" t="5185"/>
          <a:stretch>
            <a:fillRect/>
          </a:stretch>
        </p:blipFill>
        <p:spPr>
          <a:xfrm>
            <a:off x="4716941" y="7277510"/>
            <a:ext cx="8413527" cy="2401207"/>
          </a:xfrm>
          <a:prstGeom prst="rect">
            <a:avLst/>
          </a:prstGeom>
          <a:ln w="25400">
            <a:solidFill/>
            <a:miter lim="400000"/>
          </a:ln>
        </p:spPr>
      </p:pic>
      <p:sp>
        <p:nvSpPr>
          <p:cNvPr id="254" name="Shape 254"/>
          <p:cNvSpPr/>
          <p:nvPr/>
        </p:nvSpPr>
        <p:spPr>
          <a:xfrm rot="2811053">
            <a:off x="4104733" y="5282596"/>
            <a:ext cx="5139331" cy="296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9" y="14723"/>
                </a:moveTo>
                <a:lnTo>
                  <a:pt x="2049" y="21600"/>
                </a:lnTo>
                <a:lnTo>
                  <a:pt x="0" y="10800"/>
                </a:lnTo>
                <a:lnTo>
                  <a:pt x="2049" y="0"/>
                </a:lnTo>
                <a:lnTo>
                  <a:pt x="2049" y="6877"/>
                </a:lnTo>
                <a:lnTo>
                  <a:pt x="21600" y="6877"/>
                </a:lnTo>
                <a:lnTo>
                  <a:pt x="21600" y="14723"/>
                </a:lnTo>
                <a:close/>
              </a:path>
            </a:pathLst>
          </a:custGeom>
          <a:blipFill>
            <a:blip r:embed="rId4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/>
        </p:nvSpPr>
        <p:spPr>
          <a:xfrm>
            <a:off x="5809580" y="2663467"/>
            <a:ext cx="2095501" cy="8958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3845373" y="1758079"/>
            <a:ext cx="2095501" cy="126657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8" name="Shape 2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Belle II PXD Beam Abort</a:t>
            </a:r>
          </a:p>
        </p:txBody>
      </p:sp>
      <p:sp>
        <p:nvSpPr>
          <p:cNvPr id="259" name="Shape 2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31</a:t>
            </a:fld>
            <a:endParaRPr>
              <a:solidFill>
                <a:srgbClr val="EBEBEB"/>
              </a:solidFill>
            </a:endParaRPr>
          </a:p>
        </p:txBody>
      </p:sp>
      <p:grpSp>
        <p:nvGrpSpPr>
          <p:cNvPr id="262" name="Group 262"/>
          <p:cNvGrpSpPr/>
          <p:nvPr/>
        </p:nvGrpSpPr>
        <p:grpSpPr>
          <a:xfrm>
            <a:off x="7975927" y="1257189"/>
            <a:ext cx="4642304" cy="3759201"/>
            <a:chOff x="-127000" y="-88900"/>
            <a:chExt cx="4642303" cy="3759200"/>
          </a:xfrm>
        </p:grpSpPr>
        <p:pic>
          <p:nvPicPr>
            <p:cNvPr id="261" name="pasted-image.pd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388304" cy="3429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60" name="Picture 259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4642304" cy="3759200"/>
            </a:xfrm>
            <a:prstGeom prst="rect">
              <a:avLst/>
            </a:prstGeom>
            <a:effectLst/>
          </p:spPr>
        </p:pic>
      </p:grpSp>
      <p:pic>
        <p:nvPicPr>
          <p:cNvPr id="263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57759" y="4964815"/>
            <a:ext cx="7823201" cy="2311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82274" y="2611137"/>
            <a:ext cx="2540001" cy="3429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7" name="Group 267"/>
          <p:cNvGrpSpPr/>
          <p:nvPr/>
        </p:nvGrpSpPr>
        <p:grpSpPr>
          <a:xfrm>
            <a:off x="-373202" y="895016"/>
            <a:ext cx="4147950" cy="3759201"/>
            <a:chOff x="-127000" y="-88900"/>
            <a:chExt cx="4147949" cy="3759200"/>
          </a:xfrm>
        </p:grpSpPr>
        <p:pic>
          <p:nvPicPr>
            <p:cNvPr id="266" name="pasted-image.pdf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3893950" cy="3429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65" name="Picture 264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127000" y="-88900"/>
              <a:ext cx="4147950" cy="3759200"/>
            </a:xfrm>
            <a:prstGeom prst="rect">
              <a:avLst/>
            </a:prstGeom>
            <a:effectLst/>
          </p:spPr>
        </p:pic>
      </p:grpSp>
      <p:pic>
        <p:nvPicPr>
          <p:cNvPr id="268" name="pasted-image.pdf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932392" y="1743667"/>
            <a:ext cx="2095501" cy="1219201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Shape 269"/>
          <p:cNvSpPr/>
          <p:nvPr/>
        </p:nvSpPr>
        <p:spPr>
          <a:xfrm>
            <a:off x="4207025" y="2941266"/>
            <a:ext cx="305239" cy="2769800"/>
          </a:xfrm>
          <a:prstGeom prst="line">
            <a:avLst/>
          </a:prstGeom>
          <a:ln w="38100">
            <a:solidFill>
              <a:srgbClr val="FF26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0" name="Shape 270"/>
          <p:cNvSpPr/>
          <p:nvPr/>
        </p:nvSpPr>
        <p:spPr>
          <a:xfrm>
            <a:off x="4329242" y="3015136"/>
            <a:ext cx="3372632" cy="2630985"/>
          </a:xfrm>
          <a:prstGeom prst="line">
            <a:avLst/>
          </a:prstGeom>
          <a:ln w="38100">
            <a:solidFill>
              <a:srgbClr val="FF26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71" name="pasted-image.pdf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480431" y="7410290"/>
            <a:ext cx="3777856" cy="2044057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272" name="Shape 272"/>
          <p:cNvSpPr/>
          <p:nvPr/>
        </p:nvSpPr>
        <p:spPr>
          <a:xfrm>
            <a:off x="2284593" y="7487881"/>
            <a:ext cx="1987288" cy="162744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73" name="pasted-image.pdf"/>
          <p:cNvPicPr/>
          <p:nvPr/>
        </p:nvPicPr>
        <p:blipFill>
          <a:blip r:embed="rId10">
            <a:extLst/>
          </a:blip>
          <a:srcRect/>
          <a:stretch>
            <a:fillRect/>
          </a:stretch>
        </p:blipFill>
        <p:spPr>
          <a:xfrm>
            <a:off x="2335223" y="7525981"/>
            <a:ext cx="1841501" cy="1534584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274" name="Shape 274"/>
          <p:cNvSpPr/>
          <p:nvPr/>
        </p:nvSpPr>
        <p:spPr>
          <a:xfrm>
            <a:off x="8587394" y="7513281"/>
            <a:ext cx="2857501" cy="1219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8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75" name="pasted-image.pdf"/>
          <p:cNvPicPr/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8587394" y="7586814"/>
            <a:ext cx="2857501" cy="939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/>
          </p:cNvSpPr>
          <p:nvPr>
            <p:ph type="body" idx="1"/>
          </p:nvPr>
        </p:nvSpPr>
        <p:spPr>
          <a:xfrm>
            <a:off x="127948" y="126918"/>
            <a:ext cx="12059493" cy="4565978"/>
          </a:xfrm>
          <a:prstGeom prst="rect">
            <a:avLst/>
          </a:prstGeom>
          <a:ln>
            <a:solidFill>
              <a:srgbClr val="EEEEEE"/>
            </a:solidFill>
          </a:ln>
        </p:spPr>
        <p:txBody>
          <a:bodyPr/>
          <a:lstStyle/>
          <a:p>
            <a:pPr marL="0" lvl="0" indent="0" defTabSz="344677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  <a:effectLst/>
              </a:defRPr>
            </a:pPr>
            <a:r>
              <a:rPr sz="4130">
                <a:solidFill>
                  <a:srgbClr val="FFFFFF"/>
                </a:solidFill>
                <a:effectLst>
                  <a:outerShdw blurRad="22479" dist="7492" dir="5400000" rotWithShape="0">
                    <a:srgbClr val="000000">
                      <a:alpha val="80000"/>
                    </a:srgbClr>
                  </a:outerShdw>
                </a:effectLst>
              </a:rPr>
              <a:t>– Based on experience from Belle, BaBar, CDF, LHC</a:t>
            </a:r>
          </a:p>
          <a:p>
            <a:pPr marL="0" lvl="0" indent="0" defTabSz="344677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  <a:effectLst/>
              </a:defRPr>
            </a:pPr>
            <a:r>
              <a:rPr sz="4130">
                <a:solidFill>
                  <a:srgbClr val="FFFFFF"/>
                </a:solidFill>
                <a:effectLst>
                  <a:outerShdw blurRad="22479" dist="7492" dir="5400000" rotWithShape="0">
                    <a:srgbClr val="000000">
                      <a:alpha val="80000"/>
                    </a:srgbClr>
                  </a:outerShdw>
                </a:effectLst>
              </a:rPr>
              <a:t>– scCVD diamond sensors, measurement of currents:</a:t>
            </a:r>
          </a:p>
          <a:p>
            <a:pPr marL="0" lvl="5" indent="674369" defTabSz="344677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  <a:effectLst/>
              </a:defRPr>
            </a:pPr>
            <a:r>
              <a:rPr sz="4130">
                <a:solidFill>
                  <a:srgbClr val="FFFFFF"/>
                </a:solidFill>
                <a:effectLst>
                  <a:outerShdw blurRad="22479" dist="7492" dir="5400000" rotWithShape="0">
                    <a:srgbClr val="000000">
                      <a:alpha val="80000"/>
                    </a:srgbClr>
                  </a:outerShdw>
                </a:effectLst>
              </a:rPr>
              <a:t>- typical pCVD sensor @ 500V: </a:t>
            </a:r>
          </a:p>
          <a:p>
            <a:pPr marL="0" lvl="8" indent="1078991" defTabSz="344677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  <a:effectLst/>
              </a:defRPr>
            </a:pPr>
            <a:r>
              <a:rPr sz="4130">
                <a:solidFill>
                  <a:srgbClr val="FFFFFF"/>
                </a:solidFill>
                <a:effectLst>
                  <a:outerShdw blurRad="22479" dist="7492" dir="5400000" rotWithShape="0">
                    <a:srgbClr val="000000">
                      <a:alpha val="80000"/>
                    </a:srgbClr>
                  </a:outerShdw>
                </a:effectLst>
              </a:rPr>
              <a:t>1nA = 7 mrad/s = 70 μGy/s</a:t>
            </a:r>
          </a:p>
          <a:p>
            <a:pPr marL="0" lvl="5" indent="674369" defTabSz="344677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  <a:effectLst/>
              </a:defRPr>
            </a:pPr>
            <a:r>
              <a:rPr sz="4130">
                <a:solidFill>
                  <a:srgbClr val="FFFFFF"/>
                </a:solidFill>
                <a:effectLst>
                  <a:outerShdw blurRad="22479" dist="7492" dir="5400000" rotWithShape="0">
                    <a:srgbClr val="000000">
                      <a:alpha val="80000"/>
                    </a:srgbClr>
                  </a:outerShdw>
                </a:effectLst>
              </a:rPr>
              <a:t>- Noise a few pA, in current measurements</a:t>
            </a:r>
          </a:p>
        </p:txBody>
      </p:sp>
      <p:sp>
        <p:nvSpPr>
          <p:cNvPr id="278" name="Shape 2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32</a:t>
            </a:fld>
            <a:endParaRPr>
              <a:solidFill>
                <a:srgbClr val="EBEBEB"/>
              </a:solidFill>
            </a:endParaRPr>
          </a:p>
        </p:txBody>
      </p:sp>
      <p:pic>
        <p:nvPicPr>
          <p:cNvPr id="279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6763" y="4641967"/>
            <a:ext cx="7266553" cy="48165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4800" b="1">
                <a:solidFill>
                  <a:srgbClr val="FFFFFF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Outlook</a:t>
            </a:r>
          </a:p>
        </p:txBody>
      </p:sp>
      <p:sp>
        <p:nvSpPr>
          <p:cNvPr id="282" name="Shape 28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Silicon and Diamond detectors effective for both HEP detectors and Beam Monitoring / Beam Loss role.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Pixel devices essential for high rate / high luminosity environments (SuperKEKB, LHC, HL-LHC)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Si and Diamond capable of cryogenic operation</a:t>
            </a:r>
          </a:p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000">
                <a:solidFill>
                  <a:srgbClr val="FF2F92"/>
                </a:solidFill>
                <a:effectLst>
                  <a:outerShdw blurRad="50800" dist="25400" dir="5400000" rotWithShape="0">
                    <a:srgbClr val="000000"/>
                  </a:outerShdw>
                </a:effectLst>
              </a:rPr>
              <a:t>HR-CMOS, HV-CMOS offer future technology for significant integration options.</a:t>
            </a:r>
          </a:p>
        </p:txBody>
      </p:sp>
      <p:sp>
        <p:nvSpPr>
          <p:cNvPr id="283" name="Shape 2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>
                <a:solidFill>
                  <a:srgbClr val="EBEBEB"/>
                </a:solidFill>
              </a:rPr>
              <a:t>33</a:t>
            </a:fld>
            <a:endParaRPr>
              <a:solidFill>
                <a:srgbClr val="EBEBEB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2">
  <a:themeElements>
    <a:clrScheme name="New_Template2">
      <a:dk1>
        <a:srgbClr val="C000EB"/>
      </a:dk1>
      <a:lt1>
        <a:srgbClr val="EBEBEB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EBEBEB"/>
            </a:solidFill>
            <a:effectLst>
              <a:outerShdw blurRad="50800" dist="25400" dir="5400000" rotWithShape="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2">
  <a:themeElements>
    <a:clrScheme name="New_Template2">
      <a:dk1>
        <a:srgbClr val="000000"/>
      </a:dk1>
      <a:lt1>
        <a:srgbClr val="FFFFFF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EBEBEB"/>
            </a:solidFill>
            <a:effectLst>
              <a:outerShdw blurRad="50800" dist="25400" dir="5400000" rotWithShape="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759</Words>
  <Application>Microsoft Macintosh PowerPoint</Application>
  <PresentationFormat>Custom</PresentationFormat>
  <Paragraphs>153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New_Template2</vt:lpstr>
      <vt:lpstr>Semi-conductor Detectors HEP and Accelerators</vt:lpstr>
      <vt:lpstr>Outline</vt:lpstr>
      <vt:lpstr>Basics</vt:lpstr>
      <vt:lpstr>Semiconductor Detectors</vt:lpstr>
      <vt:lpstr>Sophisticated integration …</vt:lpstr>
      <vt:lpstr>Double-sided Silicon Detectors</vt:lpstr>
      <vt:lpstr>PowerPoint Presentation</vt:lpstr>
      <vt:lpstr>Radiation Damage</vt:lpstr>
      <vt:lpstr>PowerPoint Presentation</vt:lpstr>
      <vt:lpstr>PowerPoint Presentation</vt:lpstr>
      <vt:lpstr>Effect of Temperature</vt:lpstr>
      <vt:lpstr>Hybrid Pixel Detectors</vt:lpstr>
      <vt:lpstr>Integrated Pixel Detectors - MAPS</vt:lpstr>
      <vt:lpstr>Silicon Drift Detectors</vt:lpstr>
      <vt:lpstr>Integrated Pixel Detectors - DEPFET</vt:lpstr>
      <vt:lpstr>Thinning of silicon detectors</vt:lpstr>
      <vt:lpstr>Integrated Pixel Detectors: HV-CMOS and HR-CMOS</vt:lpstr>
      <vt:lpstr>HR-CMOS Options</vt:lpstr>
      <vt:lpstr>Integration Possibilities, HV-CMOS/HV-CMOS  Hybrid Pixel Development</vt:lpstr>
      <vt:lpstr>PowerPoint Presentation</vt:lpstr>
      <vt:lpstr>ATLAS Diamond Beam Condition Monitor and Beam Loss Monitor</vt:lpstr>
      <vt:lpstr>Diamond Beam Monitor </vt:lpstr>
      <vt:lpstr>Diamond Detectors</vt:lpstr>
      <vt:lpstr>Si/Diamond as Cryogenic BLM</vt:lpstr>
      <vt:lpstr>LHC </vt:lpstr>
      <vt:lpstr>PowerPoint Presentation</vt:lpstr>
      <vt:lpstr>PowerPoint Presentation</vt:lpstr>
      <vt:lpstr>“Forward” Physics Detectors</vt:lpstr>
      <vt:lpstr>PowerPoint Presentation</vt:lpstr>
      <vt:lpstr>SuperKEKB - Diamond Beam Monitor</vt:lpstr>
      <vt:lpstr>Belle II PXD Beam Abort</vt:lpstr>
      <vt:lpstr>PowerPoint Presentation</vt:lpstr>
      <vt:lpstr>Outlook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Semi-conductor Detectors HEP and Accelerators</dc:title>
  <cp:lastModifiedBy>Geoffrey Taylor</cp:lastModifiedBy>
  <cp:revision>1</cp:revision>
  <dcterms:modified xsi:type="dcterms:W3CDTF">2015-09-13T22:00:45Z</dcterms:modified>
</cp:coreProperties>
</file>