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  <p:sldMasterId id="2147483660" r:id="rId3"/>
  </p:sldMasterIdLst>
  <p:notesMasterIdLst>
    <p:notesMasterId r:id="rId22"/>
  </p:notesMasterIdLst>
  <p:handoutMasterIdLst>
    <p:handoutMasterId r:id="rId23"/>
  </p:handoutMasterIdLst>
  <p:sldIdLst>
    <p:sldId id="265" r:id="rId4"/>
    <p:sldId id="348" r:id="rId5"/>
    <p:sldId id="347" r:id="rId6"/>
    <p:sldId id="365" r:id="rId7"/>
    <p:sldId id="340" r:id="rId8"/>
    <p:sldId id="335" r:id="rId9"/>
    <p:sldId id="366" r:id="rId10"/>
    <p:sldId id="333" r:id="rId11"/>
    <p:sldId id="351" r:id="rId12"/>
    <p:sldId id="352" r:id="rId13"/>
    <p:sldId id="350" r:id="rId14"/>
    <p:sldId id="362" r:id="rId15"/>
    <p:sldId id="334" r:id="rId16"/>
    <p:sldId id="355" r:id="rId17"/>
    <p:sldId id="356" r:id="rId18"/>
    <p:sldId id="367" r:id="rId19"/>
    <p:sldId id="368" r:id="rId20"/>
    <p:sldId id="359" r:id="rId21"/>
  </p:sldIdLst>
  <p:sldSz cx="9144000" cy="6858000" type="screen4x3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orient="horz" pos="4030" userDrawn="1">
          <p15:clr>
            <a:srgbClr val="A4A3A4"/>
          </p15:clr>
        </p15:guide>
        <p15:guide id="3" orient="horz" pos="1200" userDrawn="1">
          <p15:clr>
            <a:srgbClr val="A4A3A4"/>
          </p15:clr>
        </p15:guide>
        <p15:guide id="4" orient="horz" pos="1008" userDrawn="1">
          <p15:clr>
            <a:srgbClr val="A4A3A4"/>
          </p15:clr>
        </p15:guide>
        <p15:guide id="5" orient="horz" pos="379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3360" userDrawn="1">
          <p15:clr>
            <a:srgbClr val="A4A3A4"/>
          </p15:clr>
        </p15:guide>
        <p15:guide id="8" orient="horz" pos="3312" userDrawn="1">
          <p15:clr>
            <a:srgbClr val="A4A3A4"/>
          </p15:clr>
        </p15:guide>
        <p15:guide id="9" orient="horz" pos="240" userDrawn="1">
          <p15:clr>
            <a:srgbClr val="A4A3A4"/>
          </p15:clr>
        </p15:guide>
        <p15:guide id="10" orient="horz" pos="432" userDrawn="1">
          <p15:clr>
            <a:srgbClr val="A4A3A4"/>
          </p15:clr>
        </p15:guide>
        <p15:guide id="11" orient="horz" pos="2784" userDrawn="1">
          <p15:clr>
            <a:srgbClr val="A4A3A4"/>
          </p15:clr>
        </p15:guide>
        <p15:guide id="12" pos="2880" userDrawn="1">
          <p15:clr>
            <a:srgbClr val="A4A3A4"/>
          </p15:clr>
        </p15:guide>
        <p15:guide id="13" pos="719" userDrawn="1">
          <p15:clr>
            <a:srgbClr val="A4A3A4"/>
          </p15:clr>
        </p15:guide>
        <p15:guide id="14" pos="4608" userDrawn="1">
          <p15:clr>
            <a:srgbClr val="A4A3A4"/>
          </p15:clr>
        </p15:guide>
        <p15:guide id="15" pos="935" userDrawn="1">
          <p15:clr>
            <a:srgbClr val="A4A3A4"/>
          </p15:clr>
        </p15:guide>
        <p15:guide id="16" pos="5257" userDrawn="1">
          <p15:clr>
            <a:srgbClr val="A4A3A4"/>
          </p15:clr>
        </p15:guide>
        <p15:guide id="17" pos="4392" userDrawn="1">
          <p15:clr>
            <a:srgbClr val="A4A3A4"/>
          </p15:clr>
        </p15:guide>
        <p15:guide id="18" pos="503" userDrawn="1">
          <p15:clr>
            <a:srgbClr val="A4A3A4"/>
          </p15:clr>
        </p15:guide>
        <p15:guide id="19" pos="5365" userDrawn="1">
          <p15:clr>
            <a:srgbClr val="A4A3A4"/>
          </p15:clr>
        </p15:guide>
        <p15:guide id="20" pos="23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28" autoAdjust="0"/>
    <p:restoredTop sz="94629" autoAdjust="0"/>
  </p:normalViewPr>
  <p:slideViewPr>
    <p:cSldViewPr showGuides="1">
      <p:cViewPr varScale="1">
        <p:scale>
          <a:sx n="64" d="100"/>
          <a:sy n="64" d="100"/>
        </p:scale>
        <p:origin x="-1008" y="-72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40"/>
        <p:guide orient="horz" pos="432"/>
        <p:guide orient="horz" pos="2784"/>
        <p:guide pos="2880"/>
        <p:guide pos="719"/>
        <p:guide pos="4608"/>
        <p:guide pos="935"/>
        <p:guide pos="5257"/>
        <p:guide pos="4392"/>
        <p:guide pos="503"/>
        <p:guide pos="5365"/>
        <p:guide pos="2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6" d="100"/>
          <a:sy n="66" d="100"/>
        </p:scale>
        <p:origin x="22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4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Relationship Id="rId4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kumimoji="1" lang="ja-JP" sz="1200"/>
            </a:lvl1pPr>
          </a:lstStyle>
          <a:p>
            <a:endParaRPr kumimoji="1" lang="ja-JP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kumimoji="1" lang="ja-JP" sz="1200"/>
            </a:lvl1pPr>
          </a:lstStyle>
          <a:p>
            <a:fld id="{59088EAF-6ECA-4616-85EF-35AA19C641F3}" type="datetimeFigureOut">
              <a:rPr kumimoji="1" lang="en-US" altLang="ja-JP"/>
              <a:t>9/16/2015</a:t>
            </a:fld>
            <a:endParaRPr kumimoji="1" 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kumimoji="1" lang="ja-JP" sz="1200"/>
            </a:lvl1pPr>
          </a:lstStyle>
          <a:p>
            <a:endParaRPr kumimoji="1" 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kumimoji="1" lang="ja-JP" sz="1200"/>
            </a:lvl1pPr>
          </a:lstStyle>
          <a:p>
            <a:fld id="{D9F912AB-2776-42F2-A957-313FC7EFEDB9}" type="slidenum">
              <a:rPr kumimoji="1" lang="ja-JP"/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kumimoji="1" lang="ja-JP" sz="1200"/>
            </a:lvl1pPr>
          </a:lstStyle>
          <a:p>
            <a:endParaRPr kumimoji="1" lang="ja-JP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kumimoji="1" lang="ja-JP" sz="1200"/>
            </a:lvl1pPr>
          </a:lstStyle>
          <a:p>
            <a:fld id="{3ABD2D7A-D230-4F91-BD59-0A39C2703BA8}" type="datetimeFigureOut">
              <a:t>2015/9/16</a:t>
            </a:fld>
            <a:endParaRPr kumimoji="1" lang="ja-JP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kumimoji="1" lang="ja-JP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/>
              <a:t>マスター テキストのスタイルを編集するには、ここをクリック</a:t>
            </a:r>
          </a:p>
          <a:p>
            <a:pPr lvl="1"/>
            <a:r>
              <a:rPr kumimoji="1" lang="ja-JP"/>
              <a:t>第 2 レベル</a:t>
            </a:r>
          </a:p>
          <a:p>
            <a:pPr lvl="2"/>
            <a:r>
              <a:rPr kumimoji="1" lang="ja-JP"/>
              <a:t>第 3 レベル</a:t>
            </a:r>
          </a:p>
          <a:p>
            <a:pPr lvl="3"/>
            <a:r>
              <a:rPr kumimoji="1" lang="ja-JP"/>
              <a:t>第 4 レベル</a:t>
            </a:r>
          </a:p>
          <a:p>
            <a:pPr lvl="4"/>
            <a:r>
              <a:rPr kumimoji="1" lang="ja-JP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kumimoji="1" lang="ja-JP" sz="1200"/>
            </a:lvl1pPr>
          </a:lstStyle>
          <a:p>
            <a:endParaRPr kumimoji="1" 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kumimoji="1" lang="ja-JP" sz="1200"/>
            </a:lvl1pPr>
          </a:lstStyle>
          <a:p>
            <a:fld id="{F93199CD-3E1B-4AE6-990F-76F925F5EA9F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07198-FB93-4A6C-A2B1-603317E297AB}" type="slidenum">
              <a:rPr lang="en-US" altLang="ja-JP" smtClean="0">
                <a:solidFill>
                  <a:prstClr val="black"/>
                </a:solidFill>
                <a:latin typeface="Calibri"/>
                <a:ea typeface="ＭＳ Ｐゴシック"/>
              </a:rPr>
              <a:pPr/>
              <a:t>4</a:t>
            </a:fld>
            <a:endParaRPr lang="en-US" altLang="ja-JP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743603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07198-FB93-4A6C-A2B1-603317E297AB}" type="slidenum">
              <a:rPr lang="en-US" altLang="ja-JP" smtClean="0">
                <a:solidFill>
                  <a:prstClr val="black"/>
                </a:solidFill>
                <a:latin typeface="Calibri"/>
                <a:ea typeface="ＭＳ Ｐゴシック"/>
              </a:rPr>
              <a:pPr/>
              <a:t>7</a:t>
            </a:fld>
            <a:endParaRPr lang="en-US" altLang="ja-JP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386171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07198-FB93-4A6C-A2B1-603317E297AB}" type="slidenum">
              <a:rPr lang="en-US" altLang="ja-JP" smtClean="0"/>
              <a:pPr/>
              <a:t>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10431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07198-FB93-4A6C-A2B1-603317E297AB}" type="slidenum">
              <a:rPr lang="en-US" altLang="ja-JP" smtClean="0">
                <a:solidFill>
                  <a:prstClr val="black"/>
                </a:solidFill>
                <a:latin typeface="Calibri"/>
                <a:ea typeface="ＭＳ Ｐゴシック"/>
              </a:rPr>
              <a:pPr/>
              <a:t>11</a:t>
            </a:fld>
            <a:endParaRPr lang="en-US" altLang="ja-JP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50572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407198-FB93-4A6C-A2B1-603317E297AB}" type="slidenum">
              <a:rPr lang="en-US" altLang="ja-JP" smtClean="0">
                <a:solidFill>
                  <a:prstClr val="black"/>
                </a:solidFill>
                <a:latin typeface="Calibri"/>
                <a:ea typeface="ＭＳ Ｐゴシック"/>
              </a:rPr>
              <a:pPr/>
              <a:t>15</a:t>
            </a:fld>
            <a:endParaRPr lang="en-US" altLang="ja-JP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652163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895600"/>
          </a:xfrm>
        </p:spPr>
        <p:txBody>
          <a:bodyPr anchor="b">
            <a:normAutofit/>
          </a:bodyPr>
          <a:lstStyle>
            <a:lvl1pPr latinLnBrk="0">
              <a:lnSpc>
                <a:spcPct val="80000"/>
              </a:lnSpc>
              <a:defRPr kumimoji="1" lang="ja-JP" sz="6600">
                <a:solidFill>
                  <a:schemeClr val="tx1"/>
                </a:solidFill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799118" y="4800600"/>
            <a:ext cx="6173808" cy="1219200"/>
          </a:xfrm>
        </p:spPr>
        <p:txBody>
          <a:bodyPr>
            <a:normAutofit/>
          </a:bodyPr>
          <a:lstStyle>
            <a:lvl1pPr marL="0" indent="0" algn="l" latinLnBrk="0">
              <a:spcBef>
                <a:spcPts val="0"/>
              </a:spcBef>
              <a:buNone/>
              <a:defRPr kumimoji="1" lang="ja-JP" sz="2000" cap="all" spc="200" baseline="0">
                <a:solidFill>
                  <a:schemeClr val="accent1"/>
                </a:solidFill>
              </a:defRPr>
            </a:lvl1pPr>
            <a:lvl2pPr marL="457207" indent="0" algn="ctr" latinLnBrk="0">
              <a:buNone/>
              <a:defRPr kumimoji="1" lang="ja-JP">
                <a:solidFill>
                  <a:schemeClr val="tx1">
                    <a:tint val="75000"/>
                  </a:schemeClr>
                </a:solidFill>
              </a:defRPr>
            </a:lvl2pPr>
            <a:lvl3pPr marL="914415" indent="0" algn="ctr" latinLnBrk="0">
              <a:buNone/>
              <a:defRPr kumimoji="1" lang="ja-JP">
                <a:solidFill>
                  <a:schemeClr val="tx1">
                    <a:tint val="75000"/>
                  </a:schemeClr>
                </a:solidFill>
              </a:defRPr>
            </a:lvl3pPr>
            <a:lvl4pPr marL="1371622" indent="0" algn="ctr" latinLnBrk="0">
              <a:buNone/>
              <a:defRPr kumimoji="1" lang="ja-JP">
                <a:solidFill>
                  <a:schemeClr val="tx1">
                    <a:tint val="75000"/>
                  </a:schemeClr>
                </a:solidFill>
              </a:defRPr>
            </a:lvl4pPr>
            <a:lvl5pPr marL="1828831" indent="0" algn="ctr" latinLnBrk="0">
              <a:buNone/>
              <a:defRPr kumimoji="1" lang="ja-JP">
                <a:solidFill>
                  <a:schemeClr val="tx1">
                    <a:tint val="75000"/>
                  </a:schemeClr>
                </a:solidFill>
              </a:defRPr>
            </a:lvl5pPr>
            <a:lvl6pPr marL="2286038" indent="0" algn="ctr" latinLnBrk="0">
              <a:buNone/>
              <a:defRPr kumimoji="1" lang="ja-JP">
                <a:solidFill>
                  <a:schemeClr val="tx1">
                    <a:tint val="75000"/>
                  </a:schemeClr>
                </a:solidFill>
              </a:defRPr>
            </a:lvl6pPr>
            <a:lvl7pPr marL="2743246" indent="0" algn="ctr" latinLnBrk="0">
              <a:buNone/>
              <a:defRPr kumimoji="1" lang="ja-JP">
                <a:solidFill>
                  <a:schemeClr val="tx1">
                    <a:tint val="75000"/>
                  </a:schemeClr>
                </a:solidFill>
              </a:defRPr>
            </a:lvl7pPr>
            <a:lvl8pPr marL="3200453" indent="0" algn="ctr" latinLnBrk="0">
              <a:buNone/>
              <a:defRPr kumimoji="1" lang="ja-JP">
                <a:solidFill>
                  <a:schemeClr val="tx1">
                    <a:tint val="75000"/>
                  </a:schemeClr>
                </a:solidFill>
              </a:defRPr>
            </a:lvl8pPr>
            <a:lvl9pPr marL="3657661" indent="0" algn="ctr" latinLnBrk="0">
              <a:buNone/>
              <a:defRPr kumimoji="1" lang="ja-JP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5pPr latinLnBrk="0">
              <a:defRPr kumimoji="1" lang="ja-JP"/>
            </a:lvl5pPr>
            <a:lvl6pPr latinLnBrk="0">
              <a:defRPr kumimoji="1" lang="ja-JP"/>
            </a:lvl6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t>2015/9/16</a:t>
            </a:fld>
            <a:endParaRPr kumimoji="1" 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4920" y="2514600"/>
            <a:ext cx="6520997" cy="2819400"/>
          </a:xfrm>
        </p:spPr>
        <p:txBody>
          <a:bodyPr anchor="b">
            <a:normAutofit/>
          </a:bodyPr>
          <a:lstStyle>
            <a:lvl1pPr algn="l" latinLnBrk="0">
              <a:lnSpc>
                <a:spcPct val="80000"/>
              </a:lnSpc>
              <a:defRPr kumimoji="1" lang="ja-JP" sz="4800" b="0" cap="none" baseline="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99120" y="5410205"/>
            <a:ext cx="6517197" cy="609601"/>
          </a:xfrm>
        </p:spPr>
        <p:txBody>
          <a:bodyPr anchor="t">
            <a:normAutofit/>
          </a:bodyPr>
          <a:lstStyle>
            <a:lvl1pPr marL="0" indent="0" latinLnBrk="0">
              <a:spcBef>
                <a:spcPts val="0"/>
              </a:spcBef>
              <a:buNone/>
              <a:defRPr kumimoji="1" lang="ja-JP" sz="2000" cap="all" spc="200" baseline="0">
                <a:solidFill>
                  <a:schemeClr val="accent1"/>
                </a:solidFill>
              </a:defRPr>
            </a:lvl1pPr>
            <a:lvl2pPr marL="457207" indent="0" latinLnBrk="0">
              <a:buNone/>
              <a:defRPr kumimoji="1" lang="ja-JP" sz="1800">
                <a:solidFill>
                  <a:schemeClr val="tx1">
                    <a:tint val="75000"/>
                  </a:schemeClr>
                </a:solidFill>
              </a:defRPr>
            </a:lvl2pPr>
            <a:lvl3pPr marL="914415" indent="0" latinLnBrk="0">
              <a:buNone/>
              <a:defRPr kumimoji="1" lang="ja-JP" sz="1600">
                <a:solidFill>
                  <a:schemeClr val="tx1">
                    <a:tint val="75000"/>
                  </a:schemeClr>
                </a:solidFill>
              </a:defRPr>
            </a:lvl3pPr>
            <a:lvl4pPr marL="1371622" indent="0" latinLnBrk="0">
              <a:buNone/>
              <a:defRPr kumimoji="1" lang="ja-JP" sz="1400">
                <a:solidFill>
                  <a:schemeClr val="tx1">
                    <a:tint val="75000"/>
                  </a:schemeClr>
                </a:solidFill>
              </a:defRPr>
            </a:lvl4pPr>
            <a:lvl5pPr marL="1828831" indent="0" latinLnBrk="0">
              <a:buNone/>
              <a:defRPr kumimoji="1" lang="ja-JP" sz="1400">
                <a:solidFill>
                  <a:schemeClr val="tx1">
                    <a:tint val="75000"/>
                  </a:schemeClr>
                </a:solidFill>
              </a:defRPr>
            </a:lvl5pPr>
            <a:lvl6pPr marL="2286038" indent="0" latinLnBrk="0">
              <a:buNone/>
              <a:defRPr kumimoji="1" lang="ja-JP" sz="1400">
                <a:solidFill>
                  <a:schemeClr val="tx1">
                    <a:tint val="75000"/>
                  </a:schemeClr>
                </a:solidFill>
              </a:defRPr>
            </a:lvl6pPr>
            <a:lvl7pPr marL="2743246" indent="0" latinLnBrk="0">
              <a:buNone/>
              <a:defRPr kumimoji="1" lang="ja-JP" sz="1400">
                <a:solidFill>
                  <a:schemeClr val="tx1">
                    <a:tint val="75000"/>
                  </a:schemeClr>
                </a:solidFill>
              </a:defRPr>
            </a:lvl7pPr>
            <a:lvl8pPr marL="3200453" indent="0" latinLnBrk="0">
              <a:buNone/>
              <a:defRPr kumimoji="1" lang="ja-JP" sz="1400">
                <a:solidFill>
                  <a:schemeClr val="tx1">
                    <a:tint val="75000"/>
                  </a:schemeClr>
                </a:solidFill>
              </a:defRPr>
            </a:lvl8pPr>
            <a:lvl9pPr marL="3657661" indent="0" latinLnBrk="0">
              <a:buNone/>
              <a:defRPr kumimoji="1" lang="ja-JP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t>2015/9/16</a:t>
            </a:fld>
            <a:endParaRPr kumimoji="1" 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42106" y="381000"/>
            <a:ext cx="6859788" cy="1371600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128882" y="1905001"/>
            <a:ext cx="3315563" cy="4114800"/>
          </a:xfrm>
        </p:spPr>
        <p:txBody>
          <a:bodyPr>
            <a:normAutofit/>
          </a:bodyPr>
          <a:lstStyle>
            <a:lvl1pPr latinLnBrk="0">
              <a:defRPr kumimoji="1" lang="ja-JP" sz="2399"/>
            </a:lvl1pPr>
            <a:lvl2pPr latinLnBrk="0">
              <a:defRPr kumimoji="1" lang="ja-JP" sz="2000"/>
            </a:lvl2pPr>
            <a:lvl3pPr latinLnBrk="0">
              <a:defRPr kumimoji="1" lang="ja-JP" sz="1800"/>
            </a:lvl3pPr>
            <a:lvl4pPr latinLnBrk="0">
              <a:defRPr kumimoji="1" lang="ja-JP" sz="1600"/>
            </a:lvl4pPr>
            <a:lvl5pPr latinLnBrk="0">
              <a:defRPr kumimoji="1" lang="ja-JP" sz="1600"/>
            </a:lvl5pPr>
            <a:lvl6pPr latinLnBrk="0">
              <a:defRPr kumimoji="1" lang="ja-JP" sz="1600"/>
            </a:lvl6pPr>
            <a:lvl7pPr latinLnBrk="0">
              <a:defRPr kumimoji="1" lang="ja-JP" sz="1600"/>
            </a:lvl7pPr>
            <a:lvl8pPr latinLnBrk="0">
              <a:defRPr kumimoji="1" lang="ja-JP" sz="1600"/>
            </a:lvl8pPr>
            <a:lvl9pPr latinLnBrk="0">
              <a:defRPr kumimoji="1" lang="ja-JP"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73106" y="1905001"/>
            <a:ext cx="3315563" cy="4114800"/>
          </a:xfrm>
        </p:spPr>
        <p:txBody>
          <a:bodyPr>
            <a:normAutofit/>
          </a:bodyPr>
          <a:lstStyle>
            <a:lvl1pPr latinLnBrk="0">
              <a:defRPr kumimoji="1" lang="ja-JP" sz="2399"/>
            </a:lvl1pPr>
            <a:lvl2pPr latinLnBrk="0">
              <a:defRPr kumimoji="1" lang="ja-JP" sz="2000"/>
            </a:lvl2pPr>
            <a:lvl3pPr latinLnBrk="0">
              <a:defRPr kumimoji="1" lang="ja-JP" sz="1800"/>
            </a:lvl3pPr>
            <a:lvl4pPr latinLnBrk="0">
              <a:defRPr kumimoji="1" lang="ja-JP" sz="1600"/>
            </a:lvl4pPr>
            <a:lvl5pPr latinLnBrk="0">
              <a:defRPr kumimoji="1" lang="ja-JP" sz="1600"/>
            </a:lvl5pPr>
            <a:lvl6pPr latinLnBrk="0">
              <a:defRPr kumimoji="1" lang="ja-JP" sz="1600"/>
            </a:lvl6pPr>
            <a:lvl7pPr latinLnBrk="0">
              <a:defRPr kumimoji="1" lang="ja-JP" sz="1600"/>
            </a:lvl7pPr>
            <a:lvl8pPr latinLnBrk="0">
              <a:defRPr kumimoji="1" lang="ja-JP" sz="1600"/>
            </a:lvl8pPr>
            <a:lvl9pPr latinLnBrk="0">
              <a:defRPr kumimoji="1" lang="ja-JP"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t>2015/9/16</a:t>
            </a:fld>
            <a:endParaRPr kumimoji="1" 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42106" y="381000"/>
            <a:ext cx="6859788" cy="1371600"/>
          </a:xfrm>
        </p:spPr>
        <p:txBody>
          <a:bodyPr/>
          <a:lstStyle>
            <a:lvl1pPr latinLnBrk="0">
              <a:defRPr kumimoji="1" lang="ja-JP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142106" y="1905000"/>
            <a:ext cx="3313277" cy="762000"/>
          </a:xfrm>
        </p:spPr>
        <p:txBody>
          <a:bodyPr anchor="ctr">
            <a:noAutofit/>
          </a:bodyPr>
          <a:lstStyle>
            <a:lvl1pPr marL="0" indent="0" latinLnBrk="0">
              <a:spcBef>
                <a:spcPts val="0"/>
              </a:spcBef>
              <a:buNone/>
              <a:defRPr kumimoji="1" lang="ja-JP" sz="2000" b="0" cap="all" spc="200" baseline="0">
                <a:solidFill>
                  <a:schemeClr val="accent1"/>
                </a:solidFill>
              </a:defRPr>
            </a:lvl1pPr>
            <a:lvl2pPr marL="457207" indent="0" latinLnBrk="0">
              <a:buNone/>
              <a:defRPr kumimoji="1" lang="ja-JP" sz="2000" b="1"/>
            </a:lvl2pPr>
            <a:lvl3pPr marL="914415" indent="0" latinLnBrk="0">
              <a:buNone/>
              <a:defRPr kumimoji="1" lang="ja-JP" sz="1800" b="1"/>
            </a:lvl3pPr>
            <a:lvl4pPr marL="1371622" indent="0" latinLnBrk="0">
              <a:buNone/>
              <a:defRPr kumimoji="1" lang="ja-JP" sz="1600" b="1"/>
            </a:lvl4pPr>
            <a:lvl5pPr marL="1828831" indent="0" latinLnBrk="0">
              <a:buNone/>
              <a:defRPr kumimoji="1" lang="ja-JP" sz="1600" b="1"/>
            </a:lvl5pPr>
            <a:lvl6pPr marL="2286038" indent="0" latinLnBrk="0">
              <a:buNone/>
              <a:defRPr kumimoji="1" lang="ja-JP" sz="1600" b="1"/>
            </a:lvl6pPr>
            <a:lvl7pPr marL="2743246" indent="0" latinLnBrk="0">
              <a:buNone/>
              <a:defRPr kumimoji="1" lang="ja-JP" sz="1600" b="1"/>
            </a:lvl7pPr>
            <a:lvl8pPr marL="3200453" indent="0" latinLnBrk="0">
              <a:buNone/>
              <a:defRPr kumimoji="1" lang="ja-JP" sz="1600" b="1"/>
            </a:lvl8pPr>
            <a:lvl9pPr marL="3657661" indent="0" latinLnBrk="0">
              <a:buNone/>
              <a:defRPr kumimoji="1" lang="ja-JP"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142106" y="2743201"/>
            <a:ext cx="3313277" cy="3276600"/>
          </a:xfrm>
        </p:spPr>
        <p:txBody>
          <a:bodyPr>
            <a:normAutofit/>
          </a:bodyPr>
          <a:lstStyle>
            <a:lvl1pPr latinLnBrk="0">
              <a:defRPr kumimoji="1" lang="ja-JP" sz="2399"/>
            </a:lvl1pPr>
            <a:lvl2pPr latinLnBrk="0">
              <a:defRPr kumimoji="1" lang="ja-JP" sz="2000"/>
            </a:lvl2pPr>
            <a:lvl3pPr latinLnBrk="0">
              <a:defRPr kumimoji="1" lang="ja-JP" sz="1800"/>
            </a:lvl3pPr>
            <a:lvl4pPr latinLnBrk="0">
              <a:defRPr kumimoji="1" lang="ja-JP" sz="1600"/>
            </a:lvl4pPr>
            <a:lvl5pPr latinLnBrk="0">
              <a:defRPr kumimoji="1" lang="ja-JP" sz="1600"/>
            </a:lvl5pPr>
            <a:lvl6pPr latinLnBrk="0">
              <a:defRPr kumimoji="1" lang="ja-JP" sz="1600"/>
            </a:lvl6pPr>
            <a:lvl7pPr latinLnBrk="0">
              <a:defRPr kumimoji="1" lang="ja-JP" sz="1600"/>
            </a:lvl7pPr>
            <a:lvl8pPr latinLnBrk="0">
              <a:defRPr kumimoji="1" lang="ja-JP" sz="1600"/>
            </a:lvl8pPr>
            <a:lvl9pPr latinLnBrk="0">
              <a:defRPr kumimoji="1" lang="ja-JP"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88617" y="1905000"/>
            <a:ext cx="3313277" cy="762000"/>
          </a:xfrm>
        </p:spPr>
        <p:txBody>
          <a:bodyPr anchor="ctr">
            <a:noAutofit/>
          </a:bodyPr>
          <a:lstStyle>
            <a:lvl1pPr marL="0" indent="0" latinLnBrk="0">
              <a:spcBef>
                <a:spcPts val="0"/>
              </a:spcBef>
              <a:buNone/>
              <a:defRPr kumimoji="1" lang="ja-JP" sz="2000" b="0" cap="all" spc="200" baseline="0">
                <a:solidFill>
                  <a:schemeClr val="accent1"/>
                </a:solidFill>
              </a:defRPr>
            </a:lvl1pPr>
            <a:lvl2pPr marL="457207" indent="0" latinLnBrk="0">
              <a:buNone/>
              <a:defRPr kumimoji="1" lang="ja-JP" sz="2000" b="1"/>
            </a:lvl2pPr>
            <a:lvl3pPr marL="914415" indent="0" latinLnBrk="0">
              <a:buNone/>
              <a:defRPr kumimoji="1" lang="ja-JP" sz="1800" b="1"/>
            </a:lvl3pPr>
            <a:lvl4pPr marL="1371622" indent="0" latinLnBrk="0">
              <a:buNone/>
              <a:defRPr kumimoji="1" lang="ja-JP" sz="1600" b="1"/>
            </a:lvl4pPr>
            <a:lvl5pPr marL="1828831" indent="0" latinLnBrk="0">
              <a:buNone/>
              <a:defRPr kumimoji="1" lang="ja-JP" sz="1600" b="1"/>
            </a:lvl5pPr>
            <a:lvl6pPr marL="2286038" indent="0" latinLnBrk="0">
              <a:buNone/>
              <a:defRPr kumimoji="1" lang="ja-JP" sz="1600" b="1"/>
            </a:lvl6pPr>
            <a:lvl7pPr marL="2743246" indent="0" latinLnBrk="0">
              <a:buNone/>
              <a:defRPr kumimoji="1" lang="ja-JP" sz="1600" b="1"/>
            </a:lvl7pPr>
            <a:lvl8pPr marL="3200453" indent="0" latinLnBrk="0">
              <a:buNone/>
              <a:defRPr kumimoji="1" lang="ja-JP" sz="1600" b="1"/>
            </a:lvl8pPr>
            <a:lvl9pPr marL="3657661" indent="0" latinLnBrk="0">
              <a:buNone/>
              <a:defRPr kumimoji="1" lang="ja-JP"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88617" y="2743201"/>
            <a:ext cx="3313277" cy="3276600"/>
          </a:xfrm>
        </p:spPr>
        <p:txBody>
          <a:bodyPr>
            <a:normAutofit/>
          </a:bodyPr>
          <a:lstStyle>
            <a:lvl1pPr latinLnBrk="0">
              <a:defRPr kumimoji="1" lang="ja-JP" sz="2399"/>
            </a:lvl1pPr>
            <a:lvl2pPr latinLnBrk="0">
              <a:defRPr kumimoji="1" lang="ja-JP" sz="2000"/>
            </a:lvl2pPr>
            <a:lvl3pPr latinLnBrk="0">
              <a:defRPr kumimoji="1" lang="ja-JP" sz="1800"/>
            </a:lvl3pPr>
            <a:lvl4pPr latinLnBrk="0">
              <a:defRPr kumimoji="1" lang="ja-JP" sz="1600"/>
            </a:lvl4pPr>
            <a:lvl5pPr latinLnBrk="0">
              <a:defRPr kumimoji="1" lang="ja-JP" sz="1600"/>
            </a:lvl5pPr>
            <a:lvl6pPr latinLnBrk="0">
              <a:defRPr kumimoji="1" lang="ja-JP" sz="1600"/>
            </a:lvl6pPr>
            <a:lvl7pPr latinLnBrk="0">
              <a:defRPr kumimoji="1" lang="ja-JP" sz="1600"/>
            </a:lvl7pPr>
            <a:lvl8pPr latinLnBrk="0">
              <a:defRPr kumimoji="1" lang="ja-JP" sz="1600"/>
            </a:lvl8pPr>
            <a:lvl9pPr latinLnBrk="0">
              <a:defRPr kumimoji="1" lang="ja-JP"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t>2015/9/16</a:t>
            </a:fld>
            <a:endParaRPr kumimoji="1" 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t>2015/9/16</a:t>
            </a:fld>
            <a:endParaRPr kumimoji="1" 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t>2015/9/16</a:t>
            </a:fld>
            <a:endParaRPr kumimoji="1" 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Autofit/>
          </a:bodyPr>
          <a:lstStyle>
            <a:lvl1pPr algn="l" latinLnBrk="0">
              <a:lnSpc>
                <a:spcPct val="90000"/>
              </a:lnSpc>
              <a:defRPr kumimoji="1" lang="ja-JP" sz="3600" b="0" baseline="0">
                <a:solidFill>
                  <a:schemeClr val="tx1"/>
                </a:solidFill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714528" y="685800"/>
            <a:ext cx="4801850" cy="5334000"/>
          </a:xfrm>
        </p:spPr>
        <p:txBody>
          <a:bodyPr>
            <a:normAutofit/>
          </a:bodyPr>
          <a:lstStyle>
            <a:lvl1pPr latinLnBrk="0">
              <a:defRPr kumimoji="1" lang="ja-JP" sz="2399"/>
            </a:lvl1pPr>
            <a:lvl2pPr latinLnBrk="0">
              <a:defRPr kumimoji="1" lang="ja-JP" sz="2000"/>
            </a:lvl2pPr>
            <a:lvl3pPr latinLnBrk="0">
              <a:defRPr kumimoji="1" lang="ja-JP" sz="1800"/>
            </a:lvl3pPr>
            <a:lvl4pPr latinLnBrk="0">
              <a:defRPr kumimoji="1" lang="ja-JP" sz="1600"/>
            </a:lvl4pPr>
            <a:lvl5pPr latinLnBrk="0">
              <a:defRPr kumimoji="1" lang="ja-JP" sz="1600"/>
            </a:lvl5pPr>
            <a:lvl6pPr latinLnBrk="0">
              <a:defRPr kumimoji="1" lang="ja-JP" sz="1600"/>
            </a:lvl6pPr>
            <a:lvl7pPr latinLnBrk="0">
              <a:defRPr kumimoji="1" lang="ja-JP" sz="1600"/>
            </a:lvl7pPr>
            <a:lvl8pPr latinLnBrk="0">
              <a:defRPr kumimoji="1" lang="ja-JP" sz="1600"/>
            </a:lvl8pPr>
            <a:lvl9pPr latinLnBrk="0">
              <a:defRPr kumimoji="1" lang="ja-JP"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99120" y="4648200"/>
            <a:ext cx="2686749" cy="1371600"/>
          </a:xfrm>
        </p:spPr>
        <p:txBody>
          <a:bodyPr>
            <a:normAutofit/>
          </a:bodyPr>
          <a:lstStyle>
            <a:lvl1pPr marL="0" indent="0" latinLnBrk="0">
              <a:lnSpc>
                <a:spcPct val="90000"/>
              </a:lnSpc>
              <a:spcBef>
                <a:spcPts val="1200"/>
              </a:spcBef>
              <a:buNone/>
              <a:defRPr kumimoji="1" lang="ja-JP" sz="1800"/>
            </a:lvl1pPr>
            <a:lvl2pPr marL="457207" indent="0" latinLnBrk="0">
              <a:buNone/>
              <a:defRPr kumimoji="1" lang="ja-JP" sz="1200"/>
            </a:lvl2pPr>
            <a:lvl3pPr marL="914415" indent="0" latinLnBrk="0">
              <a:buNone/>
              <a:defRPr kumimoji="1" lang="ja-JP" sz="1000"/>
            </a:lvl3pPr>
            <a:lvl4pPr marL="1371622" indent="0" latinLnBrk="0">
              <a:buNone/>
              <a:defRPr kumimoji="1" lang="ja-JP" sz="900"/>
            </a:lvl4pPr>
            <a:lvl5pPr marL="1828831" indent="0" latinLnBrk="0">
              <a:buNone/>
              <a:defRPr kumimoji="1" lang="ja-JP" sz="900"/>
            </a:lvl5pPr>
            <a:lvl6pPr marL="2286038" indent="0" latinLnBrk="0">
              <a:buNone/>
              <a:defRPr kumimoji="1" lang="ja-JP" sz="900"/>
            </a:lvl6pPr>
            <a:lvl7pPr marL="2743246" indent="0" latinLnBrk="0">
              <a:buNone/>
              <a:defRPr kumimoji="1" lang="ja-JP" sz="900"/>
            </a:lvl7pPr>
            <a:lvl8pPr marL="3200453" indent="0" latinLnBrk="0">
              <a:buNone/>
              <a:defRPr kumimoji="1" lang="ja-JP" sz="900"/>
            </a:lvl8pPr>
            <a:lvl9pPr marL="3657661" indent="0" latinLnBrk="0">
              <a:buNone/>
              <a:defRPr kumimoji="1" lang="ja-JP"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t>2015/9/16</a:t>
            </a:fld>
            <a:endParaRPr kumimoji="1" 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714528" y="685800"/>
            <a:ext cx="4801850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 latinLnBrk="0">
              <a:buNone/>
              <a:defRPr kumimoji="1" lang="ja-JP" sz="2399"/>
            </a:lvl1pPr>
            <a:lvl2pPr marL="457207" indent="0" latinLnBrk="0">
              <a:buNone/>
              <a:defRPr kumimoji="1" lang="ja-JP" sz="2801"/>
            </a:lvl2pPr>
            <a:lvl3pPr marL="914415" indent="0" latinLnBrk="0">
              <a:buNone/>
              <a:defRPr kumimoji="1" lang="ja-JP" sz="2399"/>
            </a:lvl3pPr>
            <a:lvl4pPr marL="1371622" indent="0" latinLnBrk="0">
              <a:buNone/>
              <a:defRPr kumimoji="1" lang="ja-JP" sz="2000"/>
            </a:lvl4pPr>
            <a:lvl5pPr marL="1828831" indent="0" latinLnBrk="0">
              <a:buNone/>
              <a:defRPr kumimoji="1" lang="ja-JP" sz="2000"/>
            </a:lvl5pPr>
            <a:lvl6pPr marL="2286038" indent="0" latinLnBrk="0">
              <a:buNone/>
              <a:defRPr kumimoji="1" lang="ja-JP" sz="2000"/>
            </a:lvl6pPr>
            <a:lvl7pPr marL="2743246" indent="0" latinLnBrk="0">
              <a:buNone/>
              <a:defRPr kumimoji="1" lang="ja-JP" sz="2000"/>
            </a:lvl7pPr>
            <a:lvl8pPr marL="3200453" indent="0" latinLnBrk="0">
              <a:buNone/>
              <a:defRPr kumimoji="1" lang="ja-JP" sz="2000"/>
            </a:lvl8pPr>
            <a:lvl9pPr marL="3657661" indent="0" latinLnBrk="0">
              <a:buNone/>
              <a:defRPr kumimoji="1" lang="ja-JP" sz="2000"/>
            </a:lvl9pPr>
          </a:lstStyle>
          <a:p>
            <a:r>
              <a:rPr kumimoji="1" lang="ja-JP" altLang="en-US" smtClean="0"/>
              <a:t>図を追加</a:t>
            </a:r>
            <a:endParaRPr kumimoji="1" lang="ja-JP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rmAutofit/>
          </a:bodyPr>
          <a:lstStyle>
            <a:lvl1pPr algn="l" latinLnBrk="0">
              <a:lnSpc>
                <a:spcPct val="90000"/>
              </a:lnSpc>
              <a:defRPr kumimoji="1" lang="ja-JP" sz="3600" b="0" baseline="0">
                <a:solidFill>
                  <a:schemeClr val="tx1"/>
                </a:solidFill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99120" y="4648200"/>
            <a:ext cx="2686749" cy="1371600"/>
          </a:xfrm>
        </p:spPr>
        <p:txBody>
          <a:bodyPr>
            <a:normAutofit/>
          </a:bodyPr>
          <a:lstStyle>
            <a:lvl1pPr marL="0" indent="0" latinLnBrk="0">
              <a:lnSpc>
                <a:spcPct val="90000"/>
              </a:lnSpc>
              <a:spcBef>
                <a:spcPts val="1200"/>
              </a:spcBef>
              <a:buNone/>
              <a:defRPr kumimoji="1" lang="ja-JP" sz="1800"/>
            </a:lvl1pPr>
            <a:lvl2pPr marL="457207" indent="0" latinLnBrk="0">
              <a:buNone/>
              <a:defRPr kumimoji="1" lang="ja-JP" sz="1200"/>
            </a:lvl2pPr>
            <a:lvl3pPr marL="914415" indent="0" latinLnBrk="0">
              <a:buNone/>
              <a:defRPr kumimoji="1" lang="ja-JP" sz="1000"/>
            </a:lvl3pPr>
            <a:lvl4pPr marL="1371622" indent="0" latinLnBrk="0">
              <a:buNone/>
              <a:defRPr kumimoji="1" lang="ja-JP" sz="900"/>
            </a:lvl4pPr>
            <a:lvl5pPr marL="1828831" indent="0" latinLnBrk="0">
              <a:buNone/>
              <a:defRPr kumimoji="1" lang="ja-JP" sz="900"/>
            </a:lvl5pPr>
            <a:lvl6pPr marL="2286038" indent="0" latinLnBrk="0">
              <a:buNone/>
              <a:defRPr kumimoji="1" lang="ja-JP" sz="900"/>
            </a:lvl6pPr>
            <a:lvl7pPr marL="2743246" indent="0" latinLnBrk="0">
              <a:buNone/>
              <a:defRPr kumimoji="1" lang="ja-JP" sz="900"/>
            </a:lvl7pPr>
            <a:lvl8pPr marL="3200453" indent="0" latinLnBrk="0">
              <a:buNone/>
              <a:defRPr kumimoji="1" lang="ja-JP" sz="900"/>
            </a:lvl8pPr>
            <a:lvl9pPr marL="3657661" indent="0" latinLnBrk="0">
              <a:buNone/>
              <a:defRPr kumimoji="1" lang="ja-JP"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pPr/>
              <a:t>2015/9/16</a:t>
            </a:fld>
            <a:endParaRPr kumimoji="1" 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pPr/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t>2015/9/16</a:t>
            </a:fld>
            <a:endParaRPr kumimoji="1" 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858596" y="381001"/>
            <a:ext cx="1143298" cy="56388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1142109" y="381001"/>
            <a:ext cx="5544993" cy="56388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t>2015/9/16</a:t>
            </a:fld>
            <a:endParaRPr kumimoji="1" 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895600"/>
          </a:xfrm>
        </p:spPr>
        <p:txBody>
          <a:bodyPr anchor="b">
            <a:normAutofit/>
          </a:bodyPr>
          <a:lstStyle>
            <a:lvl1pPr latinLnBrk="0">
              <a:lnSpc>
                <a:spcPct val="80000"/>
              </a:lnSpc>
              <a:defRPr kumimoji="1" lang="ja-JP" sz="6600">
                <a:solidFill>
                  <a:schemeClr val="tx1"/>
                </a:solidFill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799118" y="4800600"/>
            <a:ext cx="6173808" cy="1219200"/>
          </a:xfrm>
        </p:spPr>
        <p:txBody>
          <a:bodyPr>
            <a:normAutofit/>
          </a:bodyPr>
          <a:lstStyle>
            <a:lvl1pPr marL="0" indent="0" algn="l" latinLnBrk="0">
              <a:spcBef>
                <a:spcPts val="0"/>
              </a:spcBef>
              <a:buNone/>
              <a:defRPr kumimoji="1" lang="ja-JP" sz="2000" cap="all" spc="200" baseline="0">
                <a:solidFill>
                  <a:schemeClr val="accent1"/>
                </a:solidFill>
              </a:defRPr>
            </a:lvl1pPr>
            <a:lvl2pPr marL="457207" indent="0" algn="ctr" latinLnBrk="0">
              <a:buNone/>
              <a:defRPr kumimoji="1" lang="ja-JP">
                <a:solidFill>
                  <a:schemeClr val="tx1">
                    <a:tint val="75000"/>
                  </a:schemeClr>
                </a:solidFill>
              </a:defRPr>
            </a:lvl2pPr>
            <a:lvl3pPr marL="914415" indent="0" algn="ctr" latinLnBrk="0">
              <a:buNone/>
              <a:defRPr kumimoji="1" lang="ja-JP">
                <a:solidFill>
                  <a:schemeClr val="tx1">
                    <a:tint val="75000"/>
                  </a:schemeClr>
                </a:solidFill>
              </a:defRPr>
            </a:lvl3pPr>
            <a:lvl4pPr marL="1371622" indent="0" algn="ctr" latinLnBrk="0">
              <a:buNone/>
              <a:defRPr kumimoji="1" lang="ja-JP">
                <a:solidFill>
                  <a:schemeClr val="tx1">
                    <a:tint val="75000"/>
                  </a:schemeClr>
                </a:solidFill>
              </a:defRPr>
            </a:lvl4pPr>
            <a:lvl5pPr marL="1828831" indent="0" algn="ctr" latinLnBrk="0">
              <a:buNone/>
              <a:defRPr kumimoji="1" lang="ja-JP">
                <a:solidFill>
                  <a:schemeClr val="tx1">
                    <a:tint val="75000"/>
                  </a:schemeClr>
                </a:solidFill>
              </a:defRPr>
            </a:lvl5pPr>
            <a:lvl6pPr marL="2286038" indent="0" algn="ctr" latinLnBrk="0">
              <a:buNone/>
              <a:defRPr kumimoji="1" lang="ja-JP">
                <a:solidFill>
                  <a:schemeClr val="tx1">
                    <a:tint val="75000"/>
                  </a:schemeClr>
                </a:solidFill>
              </a:defRPr>
            </a:lvl6pPr>
            <a:lvl7pPr marL="2743246" indent="0" algn="ctr" latinLnBrk="0">
              <a:buNone/>
              <a:defRPr kumimoji="1" lang="ja-JP">
                <a:solidFill>
                  <a:schemeClr val="tx1">
                    <a:tint val="75000"/>
                  </a:schemeClr>
                </a:solidFill>
              </a:defRPr>
            </a:lvl7pPr>
            <a:lvl8pPr marL="3200453" indent="0" algn="ctr" latinLnBrk="0">
              <a:buNone/>
              <a:defRPr kumimoji="1" lang="ja-JP">
                <a:solidFill>
                  <a:schemeClr val="tx1">
                    <a:tint val="75000"/>
                  </a:schemeClr>
                </a:solidFill>
              </a:defRPr>
            </a:lvl8pPr>
            <a:lvl9pPr marL="3657661" indent="0" algn="ctr" latinLnBrk="0">
              <a:buNone/>
              <a:defRPr kumimoji="1" lang="ja-JP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180679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5pPr latinLnBrk="0">
              <a:defRPr kumimoji="1" lang="ja-JP"/>
            </a:lvl5pPr>
            <a:lvl6pPr latinLnBrk="0">
              <a:defRPr kumimoji="1" lang="ja-JP"/>
            </a:lvl6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ja-JP" altLang="en-US">
                <a:solidFill>
                  <a:prstClr val="white">
                    <a:tint val="75000"/>
                  </a:prstClr>
                </a:solidFill>
              </a:rPr>
              <a:pPr/>
              <a:t>2015/9/16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altLang="ja-JP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75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4920" y="2514600"/>
            <a:ext cx="6520997" cy="2819400"/>
          </a:xfrm>
        </p:spPr>
        <p:txBody>
          <a:bodyPr anchor="b">
            <a:normAutofit/>
          </a:bodyPr>
          <a:lstStyle>
            <a:lvl1pPr algn="l" latinLnBrk="0">
              <a:lnSpc>
                <a:spcPct val="80000"/>
              </a:lnSpc>
              <a:defRPr kumimoji="1" lang="ja-JP" sz="4800" b="0" cap="none" baseline="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99120" y="5410205"/>
            <a:ext cx="6517197" cy="609601"/>
          </a:xfrm>
        </p:spPr>
        <p:txBody>
          <a:bodyPr anchor="t">
            <a:normAutofit/>
          </a:bodyPr>
          <a:lstStyle>
            <a:lvl1pPr marL="0" indent="0" latinLnBrk="0">
              <a:spcBef>
                <a:spcPts val="0"/>
              </a:spcBef>
              <a:buNone/>
              <a:defRPr kumimoji="1" lang="ja-JP" sz="2000" cap="all" spc="200" baseline="0">
                <a:solidFill>
                  <a:schemeClr val="accent1"/>
                </a:solidFill>
              </a:defRPr>
            </a:lvl1pPr>
            <a:lvl2pPr marL="457207" indent="0" latinLnBrk="0">
              <a:buNone/>
              <a:defRPr kumimoji="1" lang="ja-JP" sz="1800">
                <a:solidFill>
                  <a:schemeClr val="tx1">
                    <a:tint val="75000"/>
                  </a:schemeClr>
                </a:solidFill>
              </a:defRPr>
            </a:lvl2pPr>
            <a:lvl3pPr marL="914415" indent="0" latinLnBrk="0">
              <a:buNone/>
              <a:defRPr kumimoji="1" lang="ja-JP" sz="1600">
                <a:solidFill>
                  <a:schemeClr val="tx1">
                    <a:tint val="75000"/>
                  </a:schemeClr>
                </a:solidFill>
              </a:defRPr>
            </a:lvl3pPr>
            <a:lvl4pPr marL="1371622" indent="0" latinLnBrk="0">
              <a:buNone/>
              <a:defRPr kumimoji="1" lang="ja-JP" sz="1400">
                <a:solidFill>
                  <a:schemeClr val="tx1">
                    <a:tint val="75000"/>
                  </a:schemeClr>
                </a:solidFill>
              </a:defRPr>
            </a:lvl4pPr>
            <a:lvl5pPr marL="1828831" indent="0" latinLnBrk="0">
              <a:buNone/>
              <a:defRPr kumimoji="1" lang="ja-JP" sz="1400">
                <a:solidFill>
                  <a:schemeClr val="tx1">
                    <a:tint val="75000"/>
                  </a:schemeClr>
                </a:solidFill>
              </a:defRPr>
            </a:lvl5pPr>
            <a:lvl6pPr marL="2286038" indent="0" latinLnBrk="0">
              <a:buNone/>
              <a:defRPr kumimoji="1" lang="ja-JP" sz="1400">
                <a:solidFill>
                  <a:schemeClr val="tx1">
                    <a:tint val="75000"/>
                  </a:schemeClr>
                </a:solidFill>
              </a:defRPr>
            </a:lvl6pPr>
            <a:lvl7pPr marL="2743246" indent="0" latinLnBrk="0">
              <a:buNone/>
              <a:defRPr kumimoji="1" lang="ja-JP" sz="1400">
                <a:solidFill>
                  <a:schemeClr val="tx1">
                    <a:tint val="75000"/>
                  </a:schemeClr>
                </a:solidFill>
              </a:defRPr>
            </a:lvl7pPr>
            <a:lvl8pPr marL="3200453" indent="0" latinLnBrk="0">
              <a:buNone/>
              <a:defRPr kumimoji="1" lang="ja-JP" sz="1400">
                <a:solidFill>
                  <a:schemeClr val="tx1">
                    <a:tint val="75000"/>
                  </a:schemeClr>
                </a:solidFill>
              </a:defRPr>
            </a:lvl8pPr>
            <a:lvl9pPr marL="3657661" indent="0" latinLnBrk="0">
              <a:buNone/>
              <a:defRPr kumimoji="1" lang="ja-JP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ja-JP" altLang="en-US">
                <a:solidFill>
                  <a:prstClr val="white">
                    <a:tint val="75000"/>
                  </a:prstClr>
                </a:solidFill>
              </a:rPr>
              <a:pPr/>
              <a:t>2015/9/16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altLang="ja-JP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95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42106" y="381000"/>
            <a:ext cx="6859788" cy="1371600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128882" y="1905001"/>
            <a:ext cx="3315563" cy="4114800"/>
          </a:xfrm>
        </p:spPr>
        <p:txBody>
          <a:bodyPr>
            <a:normAutofit/>
          </a:bodyPr>
          <a:lstStyle>
            <a:lvl1pPr latinLnBrk="0">
              <a:defRPr kumimoji="1" lang="ja-JP" sz="2399"/>
            </a:lvl1pPr>
            <a:lvl2pPr latinLnBrk="0">
              <a:defRPr kumimoji="1" lang="ja-JP" sz="2000"/>
            </a:lvl2pPr>
            <a:lvl3pPr latinLnBrk="0">
              <a:defRPr kumimoji="1" lang="ja-JP" sz="1800"/>
            </a:lvl3pPr>
            <a:lvl4pPr latinLnBrk="0">
              <a:defRPr kumimoji="1" lang="ja-JP" sz="1600"/>
            </a:lvl4pPr>
            <a:lvl5pPr latinLnBrk="0">
              <a:defRPr kumimoji="1" lang="ja-JP" sz="1600"/>
            </a:lvl5pPr>
            <a:lvl6pPr latinLnBrk="0">
              <a:defRPr kumimoji="1" lang="ja-JP" sz="1600"/>
            </a:lvl6pPr>
            <a:lvl7pPr latinLnBrk="0">
              <a:defRPr kumimoji="1" lang="ja-JP" sz="1600"/>
            </a:lvl7pPr>
            <a:lvl8pPr latinLnBrk="0">
              <a:defRPr kumimoji="1" lang="ja-JP" sz="1600"/>
            </a:lvl8pPr>
            <a:lvl9pPr latinLnBrk="0">
              <a:defRPr kumimoji="1" lang="ja-JP"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73106" y="1905001"/>
            <a:ext cx="3315563" cy="4114800"/>
          </a:xfrm>
        </p:spPr>
        <p:txBody>
          <a:bodyPr>
            <a:normAutofit/>
          </a:bodyPr>
          <a:lstStyle>
            <a:lvl1pPr latinLnBrk="0">
              <a:defRPr kumimoji="1" lang="ja-JP" sz="2399"/>
            </a:lvl1pPr>
            <a:lvl2pPr latinLnBrk="0">
              <a:defRPr kumimoji="1" lang="ja-JP" sz="2000"/>
            </a:lvl2pPr>
            <a:lvl3pPr latinLnBrk="0">
              <a:defRPr kumimoji="1" lang="ja-JP" sz="1800"/>
            </a:lvl3pPr>
            <a:lvl4pPr latinLnBrk="0">
              <a:defRPr kumimoji="1" lang="ja-JP" sz="1600"/>
            </a:lvl4pPr>
            <a:lvl5pPr latinLnBrk="0">
              <a:defRPr kumimoji="1" lang="ja-JP" sz="1600"/>
            </a:lvl5pPr>
            <a:lvl6pPr latinLnBrk="0">
              <a:defRPr kumimoji="1" lang="ja-JP" sz="1600"/>
            </a:lvl6pPr>
            <a:lvl7pPr latinLnBrk="0">
              <a:defRPr kumimoji="1" lang="ja-JP" sz="1600"/>
            </a:lvl7pPr>
            <a:lvl8pPr latinLnBrk="0">
              <a:defRPr kumimoji="1" lang="ja-JP" sz="1600"/>
            </a:lvl8pPr>
            <a:lvl9pPr latinLnBrk="0">
              <a:defRPr kumimoji="1" lang="ja-JP"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ja-JP" altLang="en-US">
                <a:solidFill>
                  <a:prstClr val="white">
                    <a:tint val="75000"/>
                  </a:prstClr>
                </a:solidFill>
              </a:rPr>
              <a:pPr/>
              <a:t>2015/9/16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altLang="ja-JP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45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42106" y="381000"/>
            <a:ext cx="6859788" cy="1371600"/>
          </a:xfrm>
        </p:spPr>
        <p:txBody>
          <a:bodyPr/>
          <a:lstStyle>
            <a:lvl1pPr latinLnBrk="0">
              <a:defRPr kumimoji="1" lang="ja-JP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142106" y="1905000"/>
            <a:ext cx="3313277" cy="762000"/>
          </a:xfrm>
        </p:spPr>
        <p:txBody>
          <a:bodyPr anchor="ctr">
            <a:noAutofit/>
          </a:bodyPr>
          <a:lstStyle>
            <a:lvl1pPr marL="0" indent="0" latinLnBrk="0">
              <a:spcBef>
                <a:spcPts val="0"/>
              </a:spcBef>
              <a:buNone/>
              <a:defRPr kumimoji="1" lang="ja-JP" sz="2000" b="0" cap="all" spc="200" baseline="0">
                <a:solidFill>
                  <a:schemeClr val="accent1"/>
                </a:solidFill>
              </a:defRPr>
            </a:lvl1pPr>
            <a:lvl2pPr marL="457207" indent="0" latinLnBrk="0">
              <a:buNone/>
              <a:defRPr kumimoji="1" lang="ja-JP" sz="2000" b="1"/>
            </a:lvl2pPr>
            <a:lvl3pPr marL="914415" indent="0" latinLnBrk="0">
              <a:buNone/>
              <a:defRPr kumimoji="1" lang="ja-JP" sz="1800" b="1"/>
            </a:lvl3pPr>
            <a:lvl4pPr marL="1371622" indent="0" latinLnBrk="0">
              <a:buNone/>
              <a:defRPr kumimoji="1" lang="ja-JP" sz="1600" b="1"/>
            </a:lvl4pPr>
            <a:lvl5pPr marL="1828831" indent="0" latinLnBrk="0">
              <a:buNone/>
              <a:defRPr kumimoji="1" lang="ja-JP" sz="1600" b="1"/>
            </a:lvl5pPr>
            <a:lvl6pPr marL="2286038" indent="0" latinLnBrk="0">
              <a:buNone/>
              <a:defRPr kumimoji="1" lang="ja-JP" sz="1600" b="1"/>
            </a:lvl6pPr>
            <a:lvl7pPr marL="2743246" indent="0" latinLnBrk="0">
              <a:buNone/>
              <a:defRPr kumimoji="1" lang="ja-JP" sz="1600" b="1"/>
            </a:lvl7pPr>
            <a:lvl8pPr marL="3200453" indent="0" latinLnBrk="0">
              <a:buNone/>
              <a:defRPr kumimoji="1" lang="ja-JP" sz="1600" b="1"/>
            </a:lvl8pPr>
            <a:lvl9pPr marL="3657661" indent="0" latinLnBrk="0">
              <a:buNone/>
              <a:defRPr kumimoji="1" lang="ja-JP"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142106" y="2743201"/>
            <a:ext cx="3313277" cy="3276600"/>
          </a:xfrm>
        </p:spPr>
        <p:txBody>
          <a:bodyPr>
            <a:normAutofit/>
          </a:bodyPr>
          <a:lstStyle>
            <a:lvl1pPr latinLnBrk="0">
              <a:defRPr kumimoji="1" lang="ja-JP" sz="2399"/>
            </a:lvl1pPr>
            <a:lvl2pPr latinLnBrk="0">
              <a:defRPr kumimoji="1" lang="ja-JP" sz="2000"/>
            </a:lvl2pPr>
            <a:lvl3pPr latinLnBrk="0">
              <a:defRPr kumimoji="1" lang="ja-JP" sz="1800"/>
            </a:lvl3pPr>
            <a:lvl4pPr latinLnBrk="0">
              <a:defRPr kumimoji="1" lang="ja-JP" sz="1600"/>
            </a:lvl4pPr>
            <a:lvl5pPr latinLnBrk="0">
              <a:defRPr kumimoji="1" lang="ja-JP" sz="1600"/>
            </a:lvl5pPr>
            <a:lvl6pPr latinLnBrk="0">
              <a:defRPr kumimoji="1" lang="ja-JP" sz="1600"/>
            </a:lvl6pPr>
            <a:lvl7pPr latinLnBrk="0">
              <a:defRPr kumimoji="1" lang="ja-JP" sz="1600"/>
            </a:lvl7pPr>
            <a:lvl8pPr latinLnBrk="0">
              <a:defRPr kumimoji="1" lang="ja-JP" sz="1600"/>
            </a:lvl8pPr>
            <a:lvl9pPr latinLnBrk="0">
              <a:defRPr kumimoji="1" lang="ja-JP"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88617" y="1905000"/>
            <a:ext cx="3313277" cy="762000"/>
          </a:xfrm>
        </p:spPr>
        <p:txBody>
          <a:bodyPr anchor="ctr">
            <a:noAutofit/>
          </a:bodyPr>
          <a:lstStyle>
            <a:lvl1pPr marL="0" indent="0" latinLnBrk="0">
              <a:spcBef>
                <a:spcPts val="0"/>
              </a:spcBef>
              <a:buNone/>
              <a:defRPr kumimoji="1" lang="ja-JP" sz="2000" b="0" cap="all" spc="200" baseline="0">
                <a:solidFill>
                  <a:schemeClr val="accent1"/>
                </a:solidFill>
              </a:defRPr>
            </a:lvl1pPr>
            <a:lvl2pPr marL="457207" indent="0" latinLnBrk="0">
              <a:buNone/>
              <a:defRPr kumimoji="1" lang="ja-JP" sz="2000" b="1"/>
            </a:lvl2pPr>
            <a:lvl3pPr marL="914415" indent="0" latinLnBrk="0">
              <a:buNone/>
              <a:defRPr kumimoji="1" lang="ja-JP" sz="1800" b="1"/>
            </a:lvl3pPr>
            <a:lvl4pPr marL="1371622" indent="0" latinLnBrk="0">
              <a:buNone/>
              <a:defRPr kumimoji="1" lang="ja-JP" sz="1600" b="1"/>
            </a:lvl4pPr>
            <a:lvl5pPr marL="1828831" indent="0" latinLnBrk="0">
              <a:buNone/>
              <a:defRPr kumimoji="1" lang="ja-JP" sz="1600" b="1"/>
            </a:lvl5pPr>
            <a:lvl6pPr marL="2286038" indent="0" latinLnBrk="0">
              <a:buNone/>
              <a:defRPr kumimoji="1" lang="ja-JP" sz="1600" b="1"/>
            </a:lvl6pPr>
            <a:lvl7pPr marL="2743246" indent="0" latinLnBrk="0">
              <a:buNone/>
              <a:defRPr kumimoji="1" lang="ja-JP" sz="1600" b="1"/>
            </a:lvl7pPr>
            <a:lvl8pPr marL="3200453" indent="0" latinLnBrk="0">
              <a:buNone/>
              <a:defRPr kumimoji="1" lang="ja-JP" sz="1600" b="1"/>
            </a:lvl8pPr>
            <a:lvl9pPr marL="3657661" indent="0" latinLnBrk="0">
              <a:buNone/>
              <a:defRPr kumimoji="1" lang="ja-JP"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88617" y="2743201"/>
            <a:ext cx="3313277" cy="3276600"/>
          </a:xfrm>
        </p:spPr>
        <p:txBody>
          <a:bodyPr>
            <a:normAutofit/>
          </a:bodyPr>
          <a:lstStyle>
            <a:lvl1pPr latinLnBrk="0">
              <a:defRPr kumimoji="1" lang="ja-JP" sz="2399"/>
            </a:lvl1pPr>
            <a:lvl2pPr latinLnBrk="0">
              <a:defRPr kumimoji="1" lang="ja-JP" sz="2000"/>
            </a:lvl2pPr>
            <a:lvl3pPr latinLnBrk="0">
              <a:defRPr kumimoji="1" lang="ja-JP" sz="1800"/>
            </a:lvl3pPr>
            <a:lvl4pPr latinLnBrk="0">
              <a:defRPr kumimoji="1" lang="ja-JP" sz="1600"/>
            </a:lvl4pPr>
            <a:lvl5pPr latinLnBrk="0">
              <a:defRPr kumimoji="1" lang="ja-JP" sz="1600"/>
            </a:lvl5pPr>
            <a:lvl6pPr latinLnBrk="0">
              <a:defRPr kumimoji="1" lang="ja-JP" sz="1600"/>
            </a:lvl6pPr>
            <a:lvl7pPr latinLnBrk="0">
              <a:defRPr kumimoji="1" lang="ja-JP" sz="1600"/>
            </a:lvl7pPr>
            <a:lvl8pPr latinLnBrk="0">
              <a:defRPr kumimoji="1" lang="ja-JP" sz="1600"/>
            </a:lvl8pPr>
            <a:lvl9pPr latinLnBrk="0">
              <a:defRPr kumimoji="1" lang="ja-JP"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ja-JP" altLang="en-US">
                <a:solidFill>
                  <a:prstClr val="white">
                    <a:tint val="75000"/>
                  </a:prstClr>
                </a:solidFill>
              </a:rPr>
              <a:pPr/>
              <a:t>2015/9/16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altLang="ja-JP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67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ja-JP" altLang="en-US">
                <a:solidFill>
                  <a:prstClr val="white">
                    <a:tint val="75000"/>
                  </a:prstClr>
                </a:solidFill>
              </a:rPr>
              <a:pPr/>
              <a:t>2015/9/16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altLang="ja-JP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51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ja-JP" altLang="en-US">
                <a:solidFill>
                  <a:prstClr val="white">
                    <a:tint val="75000"/>
                  </a:prstClr>
                </a:solidFill>
              </a:rPr>
              <a:pPr/>
              <a:t>2015/9/16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altLang="ja-JP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85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Autofit/>
          </a:bodyPr>
          <a:lstStyle>
            <a:lvl1pPr algn="l" latinLnBrk="0">
              <a:lnSpc>
                <a:spcPct val="90000"/>
              </a:lnSpc>
              <a:defRPr kumimoji="1" lang="ja-JP" sz="3600" b="0" baseline="0">
                <a:solidFill>
                  <a:schemeClr val="tx1"/>
                </a:solidFill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714528" y="685800"/>
            <a:ext cx="4801850" cy="5334000"/>
          </a:xfrm>
        </p:spPr>
        <p:txBody>
          <a:bodyPr>
            <a:normAutofit/>
          </a:bodyPr>
          <a:lstStyle>
            <a:lvl1pPr latinLnBrk="0">
              <a:defRPr kumimoji="1" lang="ja-JP" sz="2399"/>
            </a:lvl1pPr>
            <a:lvl2pPr latinLnBrk="0">
              <a:defRPr kumimoji="1" lang="ja-JP" sz="2000"/>
            </a:lvl2pPr>
            <a:lvl3pPr latinLnBrk="0">
              <a:defRPr kumimoji="1" lang="ja-JP" sz="1800"/>
            </a:lvl3pPr>
            <a:lvl4pPr latinLnBrk="0">
              <a:defRPr kumimoji="1" lang="ja-JP" sz="1600"/>
            </a:lvl4pPr>
            <a:lvl5pPr latinLnBrk="0">
              <a:defRPr kumimoji="1" lang="ja-JP" sz="1600"/>
            </a:lvl5pPr>
            <a:lvl6pPr latinLnBrk="0">
              <a:defRPr kumimoji="1" lang="ja-JP" sz="1600"/>
            </a:lvl6pPr>
            <a:lvl7pPr latinLnBrk="0">
              <a:defRPr kumimoji="1" lang="ja-JP" sz="1600"/>
            </a:lvl7pPr>
            <a:lvl8pPr latinLnBrk="0">
              <a:defRPr kumimoji="1" lang="ja-JP" sz="1600"/>
            </a:lvl8pPr>
            <a:lvl9pPr latinLnBrk="0">
              <a:defRPr kumimoji="1" lang="ja-JP"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99120" y="4648200"/>
            <a:ext cx="2686749" cy="1371600"/>
          </a:xfrm>
        </p:spPr>
        <p:txBody>
          <a:bodyPr>
            <a:normAutofit/>
          </a:bodyPr>
          <a:lstStyle>
            <a:lvl1pPr marL="0" indent="0" latinLnBrk="0">
              <a:lnSpc>
                <a:spcPct val="90000"/>
              </a:lnSpc>
              <a:spcBef>
                <a:spcPts val="1200"/>
              </a:spcBef>
              <a:buNone/>
              <a:defRPr kumimoji="1" lang="ja-JP" sz="1800"/>
            </a:lvl1pPr>
            <a:lvl2pPr marL="457207" indent="0" latinLnBrk="0">
              <a:buNone/>
              <a:defRPr kumimoji="1" lang="ja-JP" sz="1200"/>
            </a:lvl2pPr>
            <a:lvl3pPr marL="914415" indent="0" latinLnBrk="0">
              <a:buNone/>
              <a:defRPr kumimoji="1" lang="ja-JP" sz="1000"/>
            </a:lvl3pPr>
            <a:lvl4pPr marL="1371622" indent="0" latinLnBrk="0">
              <a:buNone/>
              <a:defRPr kumimoji="1" lang="ja-JP" sz="900"/>
            </a:lvl4pPr>
            <a:lvl5pPr marL="1828831" indent="0" latinLnBrk="0">
              <a:buNone/>
              <a:defRPr kumimoji="1" lang="ja-JP" sz="900"/>
            </a:lvl5pPr>
            <a:lvl6pPr marL="2286038" indent="0" latinLnBrk="0">
              <a:buNone/>
              <a:defRPr kumimoji="1" lang="ja-JP" sz="900"/>
            </a:lvl6pPr>
            <a:lvl7pPr marL="2743246" indent="0" latinLnBrk="0">
              <a:buNone/>
              <a:defRPr kumimoji="1" lang="ja-JP" sz="900"/>
            </a:lvl7pPr>
            <a:lvl8pPr marL="3200453" indent="0" latinLnBrk="0">
              <a:buNone/>
              <a:defRPr kumimoji="1" lang="ja-JP" sz="900"/>
            </a:lvl8pPr>
            <a:lvl9pPr marL="3657661" indent="0" latinLnBrk="0">
              <a:buNone/>
              <a:defRPr kumimoji="1" lang="ja-JP"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ja-JP" altLang="en-US">
                <a:solidFill>
                  <a:prstClr val="white">
                    <a:tint val="75000"/>
                  </a:prstClr>
                </a:solidFill>
              </a:rPr>
              <a:pPr/>
              <a:t>2015/9/16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altLang="ja-JP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53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714528" y="685800"/>
            <a:ext cx="4801850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 latinLnBrk="0">
              <a:buNone/>
              <a:defRPr kumimoji="1" lang="ja-JP" sz="2399"/>
            </a:lvl1pPr>
            <a:lvl2pPr marL="457207" indent="0" latinLnBrk="0">
              <a:buNone/>
              <a:defRPr kumimoji="1" lang="ja-JP" sz="2801"/>
            </a:lvl2pPr>
            <a:lvl3pPr marL="914415" indent="0" latinLnBrk="0">
              <a:buNone/>
              <a:defRPr kumimoji="1" lang="ja-JP" sz="2399"/>
            </a:lvl3pPr>
            <a:lvl4pPr marL="1371622" indent="0" latinLnBrk="0">
              <a:buNone/>
              <a:defRPr kumimoji="1" lang="ja-JP" sz="2000"/>
            </a:lvl4pPr>
            <a:lvl5pPr marL="1828831" indent="0" latinLnBrk="0">
              <a:buNone/>
              <a:defRPr kumimoji="1" lang="ja-JP" sz="2000"/>
            </a:lvl5pPr>
            <a:lvl6pPr marL="2286038" indent="0" latinLnBrk="0">
              <a:buNone/>
              <a:defRPr kumimoji="1" lang="ja-JP" sz="2000"/>
            </a:lvl6pPr>
            <a:lvl7pPr marL="2743246" indent="0" latinLnBrk="0">
              <a:buNone/>
              <a:defRPr kumimoji="1" lang="ja-JP" sz="2000"/>
            </a:lvl7pPr>
            <a:lvl8pPr marL="3200453" indent="0" latinLnBrk="0">
              <a:buNone/>
              <a:defRPr kumimoji="1" lang="ja-JP" sz="2000"/>
            </a:lvl8pPr>
            <a:lvl9pPr marL="3657661" indent="0" latinLnBrk="0">
              <a:buNone/>
              <a:defRPr kumimoji="1" lang="ja-JP" sz="2000"/>
            </a:lvl9pPr>
          </a:lstStyle>
          <a:p>
            <a:r>
              <a:rPr kumimoji="1" lang="ja-JP" altLang="en-US" smtClean="0"/>
              <a:t>図を追加</a:t>
            </a:r>
            <a:endParaRPr kumimoji="1" lang="ja-JP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rmAutofit/>
          </a:bodyPr>
          <a:lstStyle>
            <a:lvl1pPr algn="l" latinLnBrk="0">
              <a:lnSpc>
                <a:spcPct val="90000"/>
              </a:lnSpc>
              <a:defRPr kumimoji="1" lang="ja-JP" sz="3600" b="0" baseline="0">
                <a:solidFill>
                  <a:schemeClr val="tx1"/>
                </a:solidFill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99120" y="4648200"/>
            <a:ext cx="2686749" cy="1371600"/>
          </a:xfrm>
        </p:spPr>
        <p:txBody>
          <a:bodyPr>
            <a:normAutofit/>
          </a:bodyPr>
          <a:lstStyle>
            <a:lvl1pPr marL="0" indent="0" latinLnBrk="0">
              <a:lnSpc>
                <a:spcPct val="90000"/>
              </a:lnSpc>
              <a:spcBef>
                <a:spcPts val="1200"/>
              </a:spcBef>
              <a:buNone/>
              <a:defRPr kumimoji="1" lang="ja-JP" sz="1800"/>
            </a:lvl1pPr>
            <a:lvl2pPr marL="457207" indent="0" latinLnBrk="0">
              <a:buNone/>
              <a:defRPr kumimoji="1" lang="ja-JP" sz="1200"/>
            </a:lvl2pPr>
            <a:lvl3pPr marL="914415" indent="0" latinLnBrk="0">
              <a:buNone/>
              <a:defRPr kumimoji="1" lang="ja-JP" sz="1000"/>
            </a:lvl3pPr>
            <a:lvl4pPr marL="1371622" indent="0" latinLnBrk="0">
              <a:buNone/>
              <a:defRPr kumimoji="1" lang="ja-JP" sz="900"/>
            </a:lvl4pPr>
            <a:lvl5pPr marL="1828831" indent="0" latinLnBrk="0">
              <a:buNone/>
              <a:defRPr kumimoji="1" lang="ja-JP" sz="900"/>
            </a:lvl5pPr>
            <a:lvl6pPr marL="2286038" indent="0" latinLnBrk="0">
              <a:buNone/>
              <a:defRPr kumimoji="1" lang="ja-JP" sz="900"/>
            </a:lvl6pPr>
            <a:lvl7pPr marL="2743246" indent="0" latinLnBrk="0">
              <a:buNone/>
              <a:defRPr kumimoji="1" lang="ja-JP" sz="900"/>
            </a:lvl7pPr>
            <a:lvl8pPr marL="3200453" indent="0" latinLnBrk="0">
              <a:buNone/>
              <a:defRPr kumimoji="1" lang="ja-JP" sz="900"/>
            </a:lvl8pPr>
            <a:lvl9pPr marL="3657661" indent="0" latinLnBrk="0">
              <a:buNone/>
              <a:defRPr kumimoji="1" lang="ja-JP"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ja-JP" altLang="en-US">
                <a:solidFill>
                  <a:prstClr val="white">
                    <a:tint val="75000"/>
                  </a:prstClr>
                </a:solidFill>
              </a:rPr>
              <a:pPr/>
              <a:t>2015/9/16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altLang="ja-JP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79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ja-JP" altLang="en-US">
                <a:solidFill>
                  <a:prstClr val="white">
                    <a:tint val="75000"/>
                  </a:prstClr>
                </a:solidFill>
              </a:rPr>
              <a:pPr/>
              <a:t>2015/9/16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altLang="ja-JP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78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858596" y="381001"/>
            <a:ext cx="1143298" cy="56388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1142109" y="381001"/>
            <a:ext cx="5544993" cy="56388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ja-JP" altLang="en-US">
                <a:solidFill>
                  <a:prstClr val="white">
                    <a:tint val="75000"/>
                  </a:prstClr>
                </a:solidFill>
              </a:rPr>
              <a:pPr/>
              <a:t>2015/9/16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altLang="ja-JP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88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142110" y="381000"/>
            <a:ext cx="6859787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ja-JP"/>
              <a:t>マスター タイトルのスタイルを編集するには、ここをクリック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142107" y="1904999"/>
            <a:ext cx="6852578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/>
              <a:t>マスター テキストのスタイルを編集するには、ここをクリック</a:t>
            </a:r>
          </a:p>
          <a:p>
            <a:pPr lvl="1"/>
            <a:r>
              <a:rPr kumimoji="1" lang="ja-JP"/>
              <a:t>第 2 レベル</a:t>
            </a:r>
          </a:p>
          <a:p>
            <a:pPr lvl="2"/>
            <a:r>
              <a:rPr kumimoji="1" lang="ja-JP"/>
              <a:t>第 3 レベル</a:t>
            </a:r>
          </a:p>
          <a:p>
            <a:pPr lvl="3"/>
            <a:r>
              <a:rPr kumimoji="1" lang="ja-JP"/>
              <a:t>第 4 レベル</a:t>
            </a:r>
          </a:p>
          <a:p>
            <a:pPr lvl="4"/>
            <a:r>
              <a:rPr kumimoji="1" lang="ja-J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171426" y="6400800"/>
            <a:ext cx="108732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kumimoji="1" lang="ja-JP" sz="10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03F41C87-7AD9-4845-A077-840E4A0F3F06}" type="datetimeFigureOut">
              <a:rPr lang="en-US" altLang="ja-JP" smtClean="0"/>
              <a:pPr/>
              <a:t>9/16/2015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1142107" y="6400800"/>
            <a:ext cx="4916180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kumimoji="1" lang="ja-JP" sz="10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373078" y="6400800"/>
            <a:ext cx="62881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kumimoji="1" lang="ja-JP" sz="10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2A013F82-EE5E-44EE-A61D-E31C6657F26F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15" rtl="0" eaLnBrk="1" latinLnBrk="0" hangingPunct="1">
        <a:lnSpc>
          <a:spcPct val="90000"/>
        </a:lnSpc>
        <a:spcBef>
          <a:spcPct val="0"/>
        </a:spcBef>
        <a:buNone/>
        <a:defRPr kumimoji="1" lang="ja-JP" sz="3600" kern="1200" spc="1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</p:titleStyle>
    <p:bodyStyle>
      <a:lvl1pPr marL="223841" indent="-223841" algn="l" defTabSz="914415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kumimoji="1" lang="ja-JP" sz="2399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  <a:lvl2pPr marL="463557" indent="-231779" algn="l" defTabSz="914415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kumimoji="1" lang="ja-JP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2pPr>
      <a:lvl3pPr marL="682636" indent="-219079" algn="l" defTabSz="914415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kumimoji="1" lang="ja-JP" sz="1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3pPr>
      <a:lvl4pPr marL="857264" indent="-174628" algn="l" defTabSz="914415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kumimoji="1" lang="ja-JP" sz="16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4pPr>
      <a:lvl5pPr marL="1030305" indent="-173041" algn="l" defTabSz="914415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kumimoji="1" lang="ja-JP" sz="16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5pPr>
      <a:lvl6pPr marL="1207028" indent="-173739" algn="l" defTabSz="914415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kumimoji="1" lang="ja-JP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67" indent="-173739" algn="l" defTabSz="914415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kumimoji="1" lang="ja-JP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506" indent="-173739" algn="l" defTabSz="914415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kumimoji="1" lang="ja-JP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45" indent="-173739" algn="l" defTabSz="914415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kumimoji="1" lang="ja-JP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1" lang="ja-JP"/>
      </a:defPPr>
      <a:lvl1pPr marL="0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1142110" y="381000"/>
            <a:ext cx="6859787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ja-JP"/>
              <a:t>マスター タイトルのスタイルを編集するには、ここをクリック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142107" y="1904999"/>
            <a:ext cx="6852578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/>
              <a:t>マスター テキストのスタイルを編集するには、ここをクリック</a:t>
            </a:r>
          </a:p>
          <a:p>
            <a:pPr lvl="1"/>
            <a:r>
              <a:rPr kumimoji="1" lang="ja-JP"/>
              <a:t>第 2 レベル</a:t>
            </a:r>
          </a:p>
          <a:p>
            <a:pPr lvl="2"/>
            <a:r>
              <a:rPr kumimoji="1" lang="ja-JP"/>
              <a:t>第 3 レベル</a:t>
            </a:r>
          </a:p>
          <a:p>
            <a:pPr lvl="3"/>
            <a:r>
              <a:rPr kumimoji="1" lang="ja-JP"/>
              <a:t>第 4 レベル</a:t>
            </a:r>
          </a:p>
          <a:p>
            <a:pPr lvl="4"/>
            <a:r>
              <a:rPr kumimoji="1" lang="ja-J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171426" y="6400800"/>
            <a:ext cx="108732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kumimoji="1" lang="ja-JP" sz="10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03F41C87-7AD9-4845-A077-840E4A0F3F06}" type="datetimeFigureOut">
              <a:rPr lang="en-US" altLang="ja-JP" smtClean="0">
                <a:solidFill>
                  <a:prstClr val="white">
                    <a:tint val="75000"/>
                  </a:prstClr>
                </a:solidFill>
              </a:rPr>
              <a:pPr/>
              <a:t>9/16/2015</a:t>
            </a:fld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1142107" y="6400800"/>
            <a:ext cx="4916180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kumimoji="1" lang="ja-JP" sz="10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endParaRPr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373078" y="6400800"/>
            <a:ext cx="62881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kumimoji="1" lang="ja-JP" sz="10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2A013F82-EE5E-44EE-A61D-E31C6657F26F}" type="slidenum">
              <a:rPr lang="en-US" altLang="ja-JP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ja-JP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0837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15" rtl="0" eaLnBrk="1" latinLnBrk="0" hangingPunct="1">
        <a:lnSpc>
          <a:spcPct val="90000"/>
        </a:lnSpc>
        <a:spcBef>
          <a:spcPct val="0"/>
        </a:spcBef>
        <a:buNone/>
        <a:defRPr kumimoji="1" lang="ja-JP" sz="3600" kern="1200" spc="1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</p:titleStyle>
    <p:bodyStyle>
      <a:lvl1pPr marL="223841" indent="-223841" algn="l" defTabSz="914415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kumimoji="1" lang="ja-JP" sz="2399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  <a:lvl2pPr marL="463557" indent="-231779" algn="l" defTabSz="914415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kumimoji="1" lang="ja-JP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2pPr>
      <a:lvl3pPr marL="682636" indent="-219079" algn="l" defTabSz="914415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kumimoji="1" lang="ja-JP" sz="1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3pPr>
      <a:lvl4pPr marL="857264" indent="-174628" algn="l" defTabSz="914415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kumimoji="1" lang="ja-JP" sz="16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4pPr>
      <a:lvl5pPr marL="1030305" indent="-173041" algn="l" defTabSz="914415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kumimoji="1" lang="ja-JP" sz="16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5pPr>
      <a:lvl6pPr marL="1207028" indent="-173739" algn="l" defTabSz="914415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kumimoji="1" lang="ja-JP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67" indent="-173739" algn="l" defTabSz="914415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kumimoji="1" lang="ja-JP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506" indent="-173739" algn="l" defTabSz="914415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kumimoji="1" lang="ja-JP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45" indent="-173739" algn="l" defTabSz="914415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kumimoji="1" lang="ja-JP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1" lang="ja-JP"/>
      </a:defPPr>
      <a:lvl1pPr marL="0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914415" rtl="0" eaLnBrk="1" latinLnBrk="0" hangingPunct="1">
        <a:defRPr kumimoji="1" lang="ja-JP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11" Type="http://schemas.openxmlformats.org/officeDocument/2006/relationships/image" Target="../media/image9.emf"/><Relationship Id="rId5" Type="http://schemas.openxmlformats.org/officeDocument/2006/relationships/image" Target="../media/image11.wmf"/><Relationship Id="rId10" Type="http://schemas.openxmlformats.org/officeDocument/2006/relationships/package" Target="../embeddings/Microsoft_Excel_Worksheet1.xlsx"/><Relationship Id="rId4" Type="http://schemas.openxmlformats.org/officeDocument/2006/relationships/image" Target="../media/image10.jpeg"/><Relationship Id="rId9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22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8.emf"/><Relationship Id="rId12" Type="http://schemas.openxmlformats.org/officeDocument/2006/relationships/image" Target="../media/image21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20.emf"/><Relationship Id="rId5" Type="http://schemas.openxmlformats.org/officeDocument/2006/relationships/image" Target="../media/image17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7.bin"/><Relationship Id="rId12" Type="http://schemas.openxmlformats.org/officeDocument/2006/relationships/image" Target="../media/image3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8.e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30.emf"/><Relationship Id="rId4" Type="http://schemas.openxmlformats.org/officeDocument/2006/relationships/image" Target="../media/image32.jpeg"/><Relationship Id="rId9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hyperlink" Target="http://www.jeol.co.jp/en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ctrTitle"/>
          </p:nvPr>
        </p:nvSpPr>
        <p:spPr>
          <a:xfrm>
            <a:off x="107504" y="404664"/>
            <a:ext cx="8028892" cy="2304256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altLang="ja-JP" sz="6000" dirty="0" smtClean="0">
                <a:latin typeface="Corbel" panose="020B0503020204020204" pitchFamily="34" charset="0"/>
              </a:rPr>
              <a:t>HTc-SQUID</a:t>
            </a:r>
            <a:br>
              <a:rPr lang="en-US" altLang="ja-JP" sz="6000" dirty="0" smtClean="0">
                <a:latin typeface="Corbel" panose="020B0503020204020204" pitchFamily="34" charset="0"/>
              </a:rPr>
            </a:br>
            <a:r>
              <a:rPr lang="en-US" altLang="ja-JP" sz="6000" dirty="0" smtClean="0">
                <a:latin typeface="Corbel" panose="020B0503020204020204" pitchFamily="34" charset="0"/>
              </a:rPr>
              <a:t>Beam </a:t>
            </a:r>
            <a:r>
              <a:rPr lang="en-US" altLang="ja-JP" sz="6000" dirty="0">
                <a:latin typeface="Corbel" panose="020B0503020204020204" pitchFamily="34" charset="0"/>
              </a:rPr>
              <a:t>Current </a:t>
            </a:r>
            <a:r>
              <a:rPr lang="en-US" altLang="ja-JP" sz="6000" dirty="0" smtClean="0">
                <a:latin typeface="Corbel" panose="020B0503020204020204" pitchFamily="34" charset="0"/>
              </a:rPr>
              <a:t>Monitor</a:t>
            </a:r>
            <a:br>
              <a:rPr lang="en-US" altLang="ja-JP" sz="6000" dirty="0" smtClean="0">
                <a:latin typeface="Corbel" panose="020B0503020204020204" pitchFamily="34" charset="0"/>
              </a:rPr>
            </a:br>
            <a:r>
              <a:rPr lang="en-US" altLang="ja-JP" sz="6000" dirty="0" smtClean="0">
                <a:latin typeface="Corbel" panose="020B0503020204020204" pitchFamily="34" charset="0"/>
              </a:rPr>
              <a:t>at the RIBF</a:t>
            </a:r>
            <a:endParaRPr kumimoji="1" lang="ja-JP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タイトル 2"/>
          <p:cNvSpPr txBox="1">
            <a:spLocks/>
          </p:cNvSpPr>
          <p:nvPr/>
        </p:nvSpPr>
        <p:spPr>
          <a:xfrm>
            <a:off x="467544" y="4098623"/>
            <a:ext cx="7056784" cy="138499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>
            <a:lvl1pPr algn="l" defTabSz="91441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lang="ja-JP" sz="6600" kern="1200" spc="1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ja-JP" sz="2400" dirty="0" smtClean="0"/>
              <a:t>T. Watanabe</a:t>
            </a:r>
            <a:r>
              <a:rPr lang="en-US" altLang="ja-JP" sz="2400" dirty="0" smtClean="0">
                <a:solidFill>
                  <a:schemeClr val="accent3"/>
                </a:solidFill>
              </a:rPr>
              <a:t>*</a:t>
            </a:r>
            <a:r>
              <a:rPr lang="en-US" altLang="ja-JP" sz="2400" dirty="0" smtClean="0"/>
              <a:t>, N. Fukunishi, M. </a:t>
            </a:r>
            <a:r>
              <a:rPr lang="en-US" altLang="ja-JP" sz="2400" dirty="0" err="1" smtClean="0"/>
              <a:t>Kase</a:t>
            </a:r>
            <a:endParaRPr lang="en-US" altLang="ja-JP" sz="2400" dirty="0" smtClean="0"/>
          </a:p>
          <a:p>
            <a:pPr algn="ctr">
              <a:lnSpc>
                <a:spcPct val="100000"/>
              </a:lnSpc>
            </a:pPr>
            <a:r>
              <a:rPr lang="en-US" altLang="zh-TW" sz="1800" dirty="0" smtClean="0">
                <a:solidFill>
                  <a:schemeClr val="accent1"/>
                </a:solidFill>
              </a:rPr>
              <a:t>RIKEN Nishina Center</a:t>
            </a:r>
            <a:r>
              <a:rPr lang="en-US" altLang="zh-TW" sz="1200" dirty="0" smtClean="0"/>
              <a:t> </a:t>
            </a:r>
          </a:p>
          <a:p>
            <a:pPr algn="ctr">
              <a:lnSpc>
                <a:spcPct val="100000"/>
              </a:lnSpc>
            </a:pPr>
            <a:r>
              <a:rPr lang="en-US" altLang="ja-JP" sz="2400" dirty="0" smtClean="0"/>
              <a:t>S. </a:t>
            </a:r>
            <a:r>
              <a:rPr lang="en-US" altLang="ja-JP" sz="2400" dirty="0" err="1" smtClean="0"/>
              <a:t>Inamori</a:t>
            </a:r>
            <a:r>
              <a:rPr lang="en-US" altLang="ja-JP" sz="2400" dirty="0" smtClean="0"/>
              <a:t>, K. </a:t>
            </a:r>
            <a:r>
              <a:rPr lang="en-US" altLang="ja-JP" sz="2400" dirty="0" err="1" smtClean="0"/>
              <a:t>Kon</a:t>
            </a:r>
            <a:endParaRPr lang="en-US" altLang="ja-JP" sz="2400" dirty="0" smtClean="0"/>
          </a:p>
          <a:p>
            <a:pPr algn="ctr">
              <a:lnSpc>
                <a:spcPct val="100000"/>
              </a:lnSpc>
            </a:pPr>
            <a:r>
              <a:rPr lang="en-US" altLang="ja-JP" sz="1800" dirty="0">
                <a:solidFill>
                  <a:schemeClr val="accent1"/>
                </a:solidFill>
              </a:rPr>
              <a:t>TEP </a:t>
            </a:r>
            <a:r>
              <a:rPr lang="en-US" altLang="ja-JP" sz="1800" dirty="0" smtClean="0">
                <a:solidFill>
                  <a:schemeClr val="accent1"/>
                </a:solidFill>
              </a:rPr>
              <a:t>Corporation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2781501" y="5760687"/>
            <a:ext cx="24288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IBIC 2015</a:t>
            </a:r>
          </a:p>
          <a:p>
            <a:pPr algn="ctr"/>
            <a:r>
              <a:rPr lang="en-US" altLang="zh-CN" dirty="0" smtClean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16 September 2015</a:t>
            </a:r>
            <a:endParaRPr lang="zh-CN" altLang="en-US" dirty="0">
              <a:solidFill>
                <a:schemeClr val="accent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en-US" altLang="zh-CN" dirty="0" smtClean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MCEC MELBORNE</a:t>
            </a:r>
            <a:endParaRPr lang="zh-CN" altLang="en-US" dirty="0">
              <a:solidFill>
                <a:schemeClr val="accent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" name="タイトル 2"/>
          <p:cNvSpPr txBox="1">
            <a:spLocks/>
          </p:cNvSpPr>
          <p:nvPr/>
        </p:nvSpPr>
        <p:spPr>
          <a:xfrm>
            <a:off x="791580" y="2842825"/>
            <a:ext cx="5940660" cy="97872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1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lang="ja-JP" sz="6600" kern="1200" spc="1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>
              <a:tabLst>
                <a:tab pos="1347788" algn="l"/>
              </a:tabLst>
            </a:pPr>
            <a:r>
              <a:rPr lang="en-US" altLang="ja-JP" sz="2400" dirty="0" smtClean="0">
                <a:solidFill>
                  <a:schemeClr val="accent1"/>
                </a:solidFill>
              </a:rPr>
              <a:t>HTc:	</a:t>
            </a:r>
            <a:r>
              <a:rPr lang="en-US" altLang="ja-JP" sz="2400" dirty="0" smtClean="0">
                <a:solidFill>
                  <a:schemeClr val="accent3"/>
                </a:solidFill>
              </a:rPr>
              <a:t>H</a:t>
            </a:r>
            <a:r>
              <a:rPr lang="en-US" altLang="ja-JP" sz="2400" dirty="0" smtClean="0">
                <a:solidFill>
                  <a:schemeClr val="accent1"/>
                </a:solidFill>
              </a:rPr>
              <a:t>igh </a:t>
            </a:r>
            <a:r>
              <a:rPr lang="en-US" altLang="ja-JP" sz="2400" dirty="0" smtClean="0">
                <a:solidFill>
                  <a:schemeClr val="accent3"/>
                </a:solidFill>
              </a:rPr>
              <a:t>C</a:t>
            </a:r>
            <a:r>
              <a:rPr lang="en-US" altLang="ja-JP" sz="2400" dirty="0" smtClean="0">
                <a:solidFill>
                  <a:schemeClr val="accent1"/>
                </a:solidFill>
              </a:rPr>
              <a:t>ritical </a:t>
            </a:r>
            <a:r>
              <a:rPr lang="en-US" altLang="ja-JP" sz="2400" dirty="0" smtClean="0">
                <a:solidFill>
                  <a:schemeClr val="accent3"/>
                </a:solidFill>
              </a:rPr>
              <a:t>T</a:t>
            </a:r>
            <a:r>
              <a:rPr lang="en-US" altLang="ja-JP" sz="2400" dirty="0" smtClean="0">
                <a:solidFill>
                  <a:schemeClr val="accent1"/>
                </a:solidFill>
              </a:rPr>
              <a:t>emperature</a:t>
            </a:r>
          </a:p>
          <a:p>
            <a:pPr>
              <a:tabLst>
                <a:tab pos="1347788" algn="l"/>
              </a:tabLst>
            </a:pPr>
            <a:r>
              <a:rPr lang="en-US" altLang="ja-JP" sz="2400" dirty="0" smtClean="0">
                <a:solidFill>
                  <a:schemeClr val="accent1"/>
                </a:solidFill>
              </a:rPr>
              <a:t>SQUID: 	</a:t>
            </a:r>
            <a:r>
              <a:rPr lang="en-US" altLang="ja-JP" sz="2400" dirty="0" smtClean="0">
                <a:solidFill>
                  <a:schemeClr val="accent3"/>
                </a:solidFill>
              </a:rPr>
              <a:t>S</a:t>
            </a:r>
            <a:r>
              <a:rPr lang="en-US" altLang="ja-JP" sz="2400" dirty="0" smtClean="0">
                <a:solidFill>
                  <a:schemeClr val="accent1"/>
                </a:solidFill>
              </a:rPr>
              <a:t>uperconductive </a:t>
            </a:r>
            <a:r>
              <a:rPr lang="en-US" altLang="ja-JP" sz="2400" dirty="0" smtClean="0">
                <a:solidFill>
                  <a:schemeClr val="accent3"/>
                </a:solidFill>
              </a:rPr>
              <a:t>Qu</a:t>
            </a:r>
            <a:r>
              <a:rPr lang="en-US" altLang="ja-JP" sz="2400" dirty="0" smtClean="0">
                <a:solidFill>
                  <a:schemeClr val="accent1"/>
                </a:solidFill>
              </a:rPr>
              <a:t>antum</a:t>
            </a:r>
          </a:p>
          <a:p>
            <a:pPr>
              <a:tabLst>
                <a:tab pos="1347788" algn="l"/>
              </a:tabLst>
            </a:pPr>
            <a:r>
              <a:rPr lang="en-US" altLang="ja-JP" sz="2400" dirty="0">
                <a:solidFill>
                  <a:schemeClr val="accent1"/>
                </a:solidFill>
              </a:rPr>
              <a:t>	</a:t>
            </a:r>
            <a:r>
              <a:rPr lang="en-US" altLang="ja-JP" sz="2400" dirty="0" smtClean="0">
                <a:solidFill>
                  <a:schemeClr val="accent3"/>
                </a:solidFill>
              </a:rPr>
              <a:t>I</a:t>
            </a:r>
            <a:r>
              <a:rPr lang="en-US" altLang="ja-JP" sz="2400" dirty="0" smtClean="0">
                <a:solidFill>
                  <a:schemeClr val="accent1"/>
                </a:solidFill>
              </a:rPr>
              <a:t>nterference </a:t>
            </a:r>
            <a:r>
              <a:rPr lang="en-US" altLang="ja-JP" sz="2400" dirty="0" smtClean="0">
                <a:solidFill>
                  <a:schemeClr val="accent3"/>
                </a:solidFill>
              </a:rPr>
              <a:t>D</a:t>
            </a:r>
            <a:r>
              <a:rPr lang="en-US" altLang="ja-JP" sz="2400" dirty="0" smtClean="0">
                <a:solidFill>
                  <a:schemeClr val="accent1"/>
                </a:solidFill>
              </a:rPr>
              <a:t>evice</a:t>
            </a:r>
            <a:endParaRPr lang="ja-JP" altLang="en-US" sz="2400" dirty="0">
              <a:solidFill>
                <a:schemeClr val="accent1"/>
              </a:solidFill>
            </a:endParaRPr>
          </a:p>
        </p:txBody>
      </p:sp>
      <p:grpSp>
        <p:nvGrpSpPr>
          <p:cNvPr id="6" name="グループ化 5"/>
          <p:cNvGrpSpPr/>
          <p:nvPr/>
        </p:nvGrpSpPr>
        <p:grpSpPr>
          <a:xfrm>
            <a:off x="7335036" y="2348880"/>
            <a:ext cx="1485436" cy="1966619"/>
            <a:chOff x="504825" y="3929066"/>
            <a:chExt cx="2195513" cy="2906713"/>
          </a:xfrm>
        </p:grpSpPr>
        <p:pic>
          <p:nvPicPr>
            <p:cNvPr id="9" name="Picture 5" descr="C:\Users\Tamaki\Documents\tamaki091225\BIW10\Presentation\SQUID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93877" y="4446955"/>
              <a:ext cx="1785950" cy="2030210"/>
            </a:xfrm>
            <a:prstGeom prst="rect">
              <a:avLst/>
            </a:prstGeom>
            <a:noFill/>
          </p:spPr>
        </p:pic>
        <p:grpSp>
          <p:nvGrpSpPr>
            <p:cNvPr id="10" name="Group 37"/>
            <p:cNvGrpSpPr>
              <a:grpSpLocks/>
            </p:cNvGrpSpPr>
            <p:nvPr/>
          </p:nvGrpSpPr>
          <p:grpSpPr bwMode="auto">
            <a:xfrm>
              <a:off x="504825" y="3929066"/>
              <a:ext cx="2195513" cy="2906713"/>
              <a:chOff x="385" y="2444"/>
              <a:chExt cx="1383" cy="1831"/>
            </a:xfrm>
          </p:grpSpPr>
          <p:grpSp>
            <p:nvGrpSpPr>
              <p:cNvPr id="11" name="Group 33"/>
              <p:cNvGrpSpPr>
                <a:grpSpLocks/>
              </p:cNvGrpSpPr>
              <p:nvPr/>
            </p:nvGrpSpPr>
            <p:grpSpPr bwMode="auto">
              <a:xfrm>
                <a:off x="494" y="2444"/>
                <a:ext cx="1156" cy="1831"/>
                <a:chOff x="494" y="2444"/>
                <a:chExt cx="1156" cy="1831"/>
              </a:xfrm>
            </p:grpSpPr>
            <p:sp>
              <p:nvSpPr>
                <p:cNvPr id="19" name="Oval 24"/>
                <p:cNvSpPr>
                  <a:spLocks noChangeAspect="1" noChangeArrowheads="1"/>
                </p:cNvSpPr>
                <p:nvPr/>
              </p:nvSpPr>
              <p:spPr bwMode="auto">
                <a:xfrm>
                  <a:off x="494" y="2777"/>
                  <a:ext cx="1156" cy="1156"/>
                </a:xfrm>
                <a:prstGeom prst="ellipse">
                  <a:avLst/>
                </a:prstGeom>
                <a:noFill/>
                <a:ln w="88900" algn="ctr">
                  <a:solidFill>
                    <a:srgbClr val="FFFF66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20" name="Line 25"/>
                <p:cNvSpPr>
                  <a:spLocks noChangeShapeType="1"/>
                </p:cNvSpPr>
                <p:nvPr/>
              </p:nvSpPr>
              <p:spPr bwMode="auto">
                <a:xfrm>
                  <a:off x="1072" y="2444"/>
                  <a:ext cx="0" cy="363"/>
                </a:xfrm>
                <a:prstGeom prst="line">
                  <a:avLst/>
                </a:prstGeom>
                <a:noFill/>
                <a:ln w="88900">
                  <a:solidFill>
                    <a:srgbClr val="FFFF66"/>
                  </a:solidFill>
                  <a:round/>
                  <a:headEnd/>
                  <a:tailEnd type="arrow" w="sm" len="sm"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21" name="Line 26"/>
                <p:cNvSpPr>
                  <a:spLocks noChangeShapeType="1"/>
                </p:cNvSpPr>
                <p:nvPr/>
              </p:nvSpPr>
              <p:spPr bwMode="auto">
                <a:xfrm>
                  <a:off x="1072" y="3912"/>
                  <a:ext cx="0" cy="363"/>
                </a:xfrm>
                <a:prstGeom prst="line">
                  <a:avLst/>
                </a:prstGeom>
                <a:noFill/>
                <a:ln w="88900">
                  <a:solidFill>
                    <a:srgbClr val="FFFF66"/>
                  </a:solidFill>
                  <a:round/>
                  <a:headEnd/>
                  <a:tailEnd type="arrow" w="sm" len="sm"/>
                </a:ln>
                <a:effectLst/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12" name="Group 34"/>
              <p:cNvGrpSpPr>
                <a:grpSpLocks/>
              </p:cNvGrpSpPr>
              <p:nvPr/>
            </p:nvGrpSpPr>
            <p:grpSpPr bwMode="auto">
              <a:xfrm>
                <a:off x="385" y="3242"/>
                <a:ext cx="1383" cy="227"/>
                <a:chOff x="379" y="3242"/>
                <a:chExt cx="1383" cy="227"/>
              </a:xfrm>
            </p:grpSpPr>
            <p:grpSp>
              <p:nvGrpSpPr>
                <p:cNvPr id="13" name="Group 29"/>
                <p:cNvGrpSpPr>
                  <a:grpSpLocks/>
                </p:cNvGrpSpPr>
                <p:nvPr/>
              </p:nvGrpSpPr>
              <p:grpSpPr bwMode="auto">
                <a:xfrm>
                  <a:off x="379" y="3242"/>
                  <a:ext cx="228" cy="227"/>
                  <a:chOff x="-307" y="3090"/>
                  <a:chExt cx="228" cy="227"/>
                </a:xfrm>
              </p:grpSpPr>
              <p:sp>
                <p:nvSpPr>
                  <p:cNvPr id="17" name="Line 2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-307" y="3090"/>
                    <a:ext cx="227" cy="227"/>
                  </a:xfrm>
                  <a:prstGeom prst="line">
                    <a:avLst/>
                  </a:prstGeom>
                  <a:noFill/>
                  <a:ln w="889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8" name="Line 28"/>
                  <p:cNvSpPr>
                    <a:spLocks noChangeShapeType="1"/>
                  </p:cNvSpPr>
                  <p:nvPr/>
                </p:nvSpPr>
                <p:spPr bwMode="auto">
                  <a:xfrm rot="16200000" flipH="1">
                    <a:off x="-306" y="3090"/>
                    <a:ext cx="227" cy="227"/>
                  </a:xfrm>
                  <a:prstGeom prst="line">
                    <a:avLst/>
                  </a:prstGeom>
                  <a:noFill/>
                  <a:ln w="889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14" name="Group 30"/>
                <p:cNvGrpSpPr>
                  <a:grpSpLocks/>
                </p:cNvGrpSpPr>
                <p:nvPr/>
              </p:nvGrpSpPr>
              <p:grpSpPr bwMode="auto">
                <a:xfrm>
                  <a:off x="1534" y="3242"/>
                  <a:ext cx="228" cy="227"/>
                  <a:chOff x="-307" y="3090"/>
                  <a:chExt cx="228" cy="227"/>
                </a:xfrm>
              </p:grpSpPr>
              <p:sp>
                <p:nvSpPr>
                  <p:cNvPr id="15" name="Line 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-307" y="3090"/>
                    <a:ext cx="227" cy="227"/>
                  </a:xfrm>
                  <a:prstGeom prst="line">
                    <a:avLst/>
                  </a:prstGeom>
                  <a:noFill/>
                  <a:ln w="889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6" name="Line 32"/>
                  <p:cNvSpPr>
                    <a:spLocks noChangeShapeType="1"/>
                  </p:cNvSpPr>
                  <p:nvPr/>
                </p:nvSpPr>
                <p:spPr bwMode="auto">
                  <a:xfrm rot="16200000" flipH="1">
                    <a:off x="-306" y="3090"/>
                    <a:ext cx="227" cy="227"/>
                  </a:xfrm>
                  <a:prstGeom prst="line">
                    <a:avLst/>
                  </a:prstGeom>
                  <a:noFill/>
                  <a:ln w="8890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14348" y="566637"/>
            <a:ext cx="5429288" cy="846139"/>
          </a:xfrm>
          <a:prstGeom prst="rect">
            <a:avLst/>
          </a:prstGeom>
        </p:spPr>
        <p:txBody>
          <a:bodyPr vert="horz" lIns="0" tIns="9144" rIns="0" bIns="9144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4800" b="1" kern="1200">
                <a:ln w="500">
                  <a:solidFill>
                    <a:schemeClr val="tx2">
                      <a:shade val="20000"/>
                      <a:satMod val="350000"/>
                    </a:schemeClr>
                  </a:solidFill>
                </a:ln>
                <a:solidFill>
                  <a:schemeClr val="tx2">
                    <a:tint val="100000"/>
                    <a:satMod val="250000"/>
                  </a:schemeClr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dirty="0" smtClean="0">
                <a:ln w="500">
                  <a:solidFill>
                    <a:srgbClr val="C1EBF7">
                      <a:shade val="20000"/>
                      <a:satMod val="350000"/>
                    </a:srgbClr>
                  </a:solidFill>
                </a:ln>
                <a:solidFill>
                  <a:srgbClr val="FFFFCC"/>
                </a:solidFill>
                <a:effectLst>
                  <a:outerShdw blurRad="30000" dist="30000" dir="2700000" algn="tl" rotWithShape="0">
                    <a:srgbClr val="001027">
                      <a:shade val="45000"/>
                      <a:satMod val="150000"/>
                      <a:alpha val="90000"/>
                    </a:srgbClr>
                  </a:outerShdw>
                </a:effectLst>
                <a:latin typeface="Comic Sans MS" pitchFamily="66" charset="0"/>
              </a:rPr>
              <a:t>Preview</a:t>
            </a:r>
            <a:endParaRPr lang="ja-JP" altLang="en-US" sz="5400" dirty="0">
              <a:ln w="500">
                <a:solidFill>
                  <a:srgbClr val="C1EBF7">
                    <a:shade val="20000"/>
                    <a:satMod val="350000"/>
                  </a:srgbClr>
                </a:solidFill>
              </a:ln>
              <a:solidFill>
                <a:srgbClr val="FFFFCC"/>
              </a:solidFill>
              <a:effectLst>
                <a:outerShdw blurRad="30000" dist="30000" dir="2700000" algn="tl" rotWithShape="0">
                  <a:srgbClr val="001027">
                    <a:shade val="45000"/>
                    <a:satMod val="150000"/>
                    <a:alpha val="9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1628800"/>
            <a:ext cx="9144000" cy="4392488"/>
          </a:xfrm>
          <a:prstGeom prst="rect">
            <a:avLst/>
          </a:prstGeom>
          <a:ln>
            <a:noFill/>
          </a:ln>
        </p:spPr>
        <p:txBody>
          <a:bodyPr vert="horz" lIns="91440">
            <a:noAutofit/>
          </a:bodyPr>
          <a:lstStyle>
            <a:lvl1pPr marL="320040" indent="-32004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"/>
              <a:defRPr kumimoji="1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936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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3544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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"/>
              <a:defRPr kumimoji="1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Char char="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73352" indent="-22860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Char char="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11096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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21408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22576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buClr>
                <a:srgbClr val="F8BD52"/>
              </a:buClr>
              <a:buFont typeface="Wingdings" pitchFamily="2" charset="2"/>
              <a:buChar char="n"/>
              <a:defRPr/>
            </a:pPr>
            <a:r>
              <a:rPr lang="en-US" altLang="ja-JP" sz="3600" dirty="0" smtClean="0">
                <a:solidFill>
                  <a:sysClr val="window" lastClr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Purpose and Importance</a:t>
            </a:r>
          </a:p>
          <a:p>
            <a:pPr>
              <a:lnSpc>
                <a:spcPct val="140000"/>
              </a:lnSpc>
              <a:buClr>
                <a:srgbClr val="F8BD52"/>
              </a:buClr>
              <a:buFont typeface="Wingdings" pitchFamily="2" charset="2"/>
              <a:buChar char="n"/>
              <a:defRPr/>
            </a:pPr>
            <a:r>
              <a:rPr lang="en-US" altLang="ja-JP" sz="3600" dirty="0">
                <a:solidFill>
                  <a:sysClr val="window" lastClr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How to measure?</a:t>
            </a:r>
          </a:p>
          <a:p>
            <a:pPr>
              <a:lnSpc>
                <a:spcPct val="140000"/>
              </a:lnSpc>
              <a:buClr>
                <a:srgbClr val="F8BD52"/>
              </a:buClr>
              <a:buFont typeface="Wingdings" pitchFamily="2" charset="2"/>
              <a:buChar char="n"/>
              <a:defRPr/>
            </a:pPr>
            <a:r>
              <a:rPr lang="en-US" altLang="ja-JP" sz="3600" dirty="0" smtClean="0">
                <a:solidFill>
                  <a:sysClr val="window" lastClr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What Can the HTc SQUID Monitor Do? </a:t>
            </a:r>
          </a:p>
          <a:p>
            <a:pPr>
              <a:lnSpc>
                <a:spcPct val="140000"/>
              </a:lnSpc>
              <a:buClr>
                <a:srgbClr val="F8BD52"/>
              </a:buClr>
              <a:buFont typeface="Wingdings" pitchFamily="2" charset="2"/>
              <a:buChar char="n"/>
              <a:defRPr/>
            </a:pPr>
            <a:r>
              <a:rPr lang="en-US" altLang="ja-JP" sz="3600" dirty="0" smtClean="0">
                <a:solidFill>
                  <a:sysClr val="window" lastClr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Improvement of Magnetic </a:t>
            </a:r>
            <a:r>
              <a:rPr lang="en-US" altLang="ja-JP" sz="3600" dirty="0">
                <a:solidFill>
                  <a:sysClr val="window" lastClr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</a:t>
            </a:r>
            <a:r>
              <a:rPr lang="en-US" altLang="ja-JP" sz="3600" dirty="0" smtClean="0">
                <a:solidFill>
                  <a:sysClr val="window" lastClr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hield</a:t>
            </a:r>
          </a:p>
          <a:p>
            <a:pPr>
              <a:lnSpc>
                <a:spcPct val="140000"/>
              </a:lnSpc>
              <a:buClr>
                <a:srgbClr val="F8BD52"/>
              </a:buClr>
              <a:buFont typeface="Wingdings" pitchFamily="2" charset="2"/>
              <a:buChar char="n"/>
              <a:defRPr/>
            </a:pPr>
            <a:r>
              <a:rPr lang="en-US" altLang="ja-JP" sz="3600" dirty="0" smtClean="0">
                <a:solidFill>
                  <a:sysClr val="window" lastClr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Conclusion</a:t>
            </a:r>
            <a:endParaRPr lang="ja-JP" altLang="en-US" sz="3600" dirty="0">
              <a:solidFill>
                <a:sysClr val="window" lastClr="FFFF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008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276076" y="849563"/>
            <a:ext cx="8569325" cy="5429288"/>
          </a:xfrm>
          <a:prstGeom prst="rect">
            <a:avLst/>
          </a:prstGeom>
          <a:ln>
            <a:noFill/>
          </a:ln>
        </p:spPr>
        <p:txBody>
          <a:bodyPr vert="horz" lIns="91440" anchor="ctr" anchorCtr="0">
            <a:normAutofit fontScale="85000" lnSpcReduction="10000"/>
          </a:bodyPr>
          <a:lstStyle>
            <a:lvl1pPr marL="320040" indent="-32004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"/>
              <a:defRPr kumimoji="1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936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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3544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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"/>
              <a:defRPr kumimoji="1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Char char="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73352" indent="-22860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Char char="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11096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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21408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22576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Clr>
                <a:srgbClr val="F8BD52"/>
              </a:buClr>
              <a:buNone/>
              <a:defRPr/>
            </a:pPr>
            <a:endParaRPr lang="en-US" altLang="ja-JP" sz="6500" dirty="0" smtClean="0">
              <a:solidFill>
                <a:sysClr val="window" lastClr="FFFFFF"/>
              </a:solidFill>
              <a:latin typeface="HG丸ｺﾞｼｯｸM-PRO" pitchFamily="49" charset="-128"/>
              <a:ea typeface="HG丸ｺﾞｼｯｸM-PRO" pitchFamily="49" charset="-128"/>
            </a:endParaRPr>
          </a:p>
          <a:p>
            <a:pPr>
              <a:lnSpc>
                <a:spcPct val="120000"/>
              </a:lnSpc>
              <a:buClr>
                <a:srgbClr val="F8BD52"/>
              </a:buClr>
              <a:buSzPct val="100000"/>
              <a:buFont typeface="Wingdings" pitchFamily="2" charset="2"/>
              <a:buChar char="n"/>
              <a:defRPr/>
            </a:pPr>
            <a:r>
              <a:rPr lang="en-US" altLang="ja-JP" sz="2400" dirty="0" smtClean="0">
                <a:solidFill>
                  <a:sysClr val="window" lastClr="FFFFFF"/>
                </a:solidFill>
                <a:latin typeface="Century Gothic" pitchFamily="34" charset="0"/>
                <a:ea typeface="HG丸ｺﾞｼｯｸM-PRO" pitchFamily="49" charset="-128"/>
              </a:rPr>
              <a:t>What do we measure?</a:t>
            </a:r>
          </a:p>
          <a:p>
            <a:pPr>
              <a:lnSpc>
                <a:spcPct val="120000"/>
              </a:lnSpc>
              <a:buClr>
                <a:srgbClr val="F8BD52"/>
              </a:buClr>
              <a:buFont typeface="Wingdings 2"/>
              <a:buNone/>
              <a:tabLst>
                <a:tab pos="1970088" algn="l"/>
              </a:tabLst>
              <a:defRPr/>
            </a:pPr>
            <a:r>
              <a:rPr lang="en-US" altLang="ja-JP" sz="2400" dirty="0" smtClean="0">
                <a:solidFill>
                  <a:sysClr val="window" lastClr="FFFFFF"/>
                </a:solidFill>
                <a:latin typeface="Century Gothic" pitchFamily="34" charset="0"/>
                <a:ea typeface="HG丸ｺﾞｼｯｸM-PRO" pitchFamily="49" charset="-128"/>
              </a:rPr>
              <a:t>		</a:t>
            </a:r>
            <a:r>
              <a:rPr lang="en-US" altLang="ja-JP" sz="2400" dirty="0" smtClean="0">
                <a:solidFill>
                  <a:srgbClr val="FFFF66"/>
                </a:solidFill>
                <a:latin typeface="Century Gothic" pitchFamily="34" charset="0"/>
                <a:ea typeface="HG丸ｺﾞｼｯｸM-PRO" pitchFamily="49" charset="-128"/>
              </a:rPr>
              <a:t>The current (position) of the DC beam</a:t>
            </a:r>
          </a:p>
          <a:p>
            <a:pPr>
              <a:lnSpc>
                <a:spcPct val="120000"/>
              </a:lnSpc>
              <a:buClr>
                <a:srgbClr val="F8BD52"/>
              </a:buClr>
              <a:buSzPct val="100000"/>
              <a:buFont typeface="Wingdings" pitchFamily="2" charset="2"/>
              <a:buChar char="n"/>
              <a:tabLst>
                <a:tab pos="2333625" algn="l"/>
              </a:tabLst>
              <a:defRPr/>
            </a:pPr>
            <a:r>
              <a:rPr lang="en-US" altLang="ja-JP" sz="2400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49" charset="-128"/>
              </a:rPr>
              <a:t>What are the advantages of measuring a beam using a SQUID?</a:t>
            </a:r>
          </a:p>
          <a:p>
            <a:pPr>
              <a:lnSpc>
                <a:spcPct val="120000"/>
              </a:lnSpc>
              <a:buClr>
                <a:srgbClr val="F8BD52"/>
              </a:buClr>
              <a:buFont typeface="Wingdings 2"/>
              <a:buNone/>
              <a:tabLst>
                <a:tab pos="1970088" algn="l"/>
              </a:tabLst>
              <a:defRPr/>
            </a:pPr>
            <a:r>
              <a:rPr lang="en-US" altLang="ja-JP" sz="2400" dirty="0" smtClean="0">
                <a:solidFill>
                  <a:sysClr val="window" lastClr="FFFFFF"/>
                </a:solidFill>
                <a:latin typeface="Century Gothic" pitchFamily="34" charset="0"/>
                <a:ea typeface="HG丸ｺﾞｼｯｸM-PRO" pitchFamily="49" charset="-128"/>
              </a:rPr>
              <a:t>		 (1)</a:t>
            </a:r>
            <a:r>
              <a:rPr lang="en-US" altLang="ja-JP" sz="2400" dirty="0" smtClean="0">
                <a:solidFill>
                  <a:srgbClr val="FFFF66"/>
                </a:solidFill>
                <a:latin typeface="Century Gothic" pitchFamily="34" charset="0"/>
                <a:ea typeface="HG丸ｺﾞｼｯｸM-PRO" pitchFamily="49" charset="-128"/>
              </a:rPr>
              <a:t> Nondestructively</a:t>
            </a:r>
            <a:r>
              <a:rPr lang="en-US" altLang="ja-JP" sz="2400" dirty="0" smtClean="0">
                <a:solidFill>
                  <a:sysClr val="window" lastClr="FFFFFF"/>
                </a:solidFill>
                <a:latin typeface="Century Gothic" pitchFamily="34" charset="0"/>
                <a:ea typeface="HG丸ｺﾞｼｯｸM-PRO" pitchFamily="49" charset="-128"/>
              </a:rPr>
              <a:t>, (2) </a:t>
            </a:r>
            <a:r>
              <a:rPr lang="en-US" altLang="ja-JP" sz="2400" dirty="0" smtClean="0">
                <a:solidFill>
                  <a:srgbClr val="FFFF66"/>
                </a:solidFill>
                <a:latin typeface="Century Gothic" pitchFamily="34" charset="0"/>
                <a:ea typeface="HG丸ｺﾞｼｯｸM-PRO" pitchFamily="49" charset="-128"/>
              </a:rPr>
              <a:t>Accurately</a:t>
            </a:r>
            <a:r>
              <a:rPr lang="en-US" altLang="ja-JP" sz="2400" dirty="0" smtClean="0">
                <a:solidFill>
                  <a:sysClr val="window" lastClr="FFFFFF"/>
                </a:solidFill>
                <a:latin typeface="Century Gothic" pitchFamily="34" charset="0"/>
                <a:ea typeface="HG丸ｺﾞｼｯｸM-PRO" pitchFamily="49" charset="-128"/>
              </a:rPr>
              <a:t>, (3) </a:t>
            </a:r>
            <a:r>
              <a:rPr lang="en-US" altLang="ja-JP" sz="2400" dirty="0" smtClean="0">
                <a:solidFill>
                  <a:srgbClr val="FFFF66"/>
                </a:solidFill>
                <a:latin typeface="Century Gothic" pitchFamily="34" charset="0"/>
                <a:ea typeface="HG丸ｺﾞｼｯｸM-PRO" pitchFamily="49" charset="-128"/>
              </a:rPr>
              <a:t>In real time</a:t>
            </a:r>
          </a:p>
          <a:p>
            <a:pPr>
              <a:lnSpc>
                <a:spcPct val="120000"/>
              </a:lnSpc>
              <a:buClr>
                <a:srgbClr val="F8BD52"/>
              </a:buClr>
              <a:buSzPct val="100000"/>
              <a:buFont typeface="Wingdings" pitchFamily="2" charset="2"/>
              <a:buChar char="n"/>
              <a:tabLst>
                <a:tab pos="2870200" algn="l"/>
              </a:tabLst>
              <a:defRPr/>
            </a:pPr>
            <a:r>
              <a:rPr lang="en-US" altLang="ja-JP" sz="2400" dirty="0" smtClean="0">
                <a:solidFill>
                  <a:sysClr val="window" lastClr="FFFFFF"/>
                </a:solidFill>
                <a:latin typeface="Century Gothic" pitchFamily="34" charset="0"/>
                <a:ea typeface="HG丸ｺﾞｼｯｸM-PRO" pitchFamily="49" charset="-128"/>
              </a:rPr>
              <a:t>Why do we need a SQUID monitor?</a:t>
            </a:r>
            <a:endParaRPr lang="ja-JP" altLang="en-US" sz="2400" dirty="0" smtClean="0">
              <a:solidFill>
                <a:sysClr val="window" lastClr="FFFFFF"/>
              </a:solidFill>
              <a:latin typeface="Century Gothic" pitchFamily="34" charset="0"/>
              <a:ea typeface="HG丸ｺﾞｼｯｸM-PRO" pitchFamily="49" charset="-128"/>
            </a:endParaRPr>
          </a:p>
          <a:p>
            <a:pPr lvl="1">
              <a:lnSpc>
                <a:spcPct val="120000"/>
              </a:lnSpc>
              <a:buClr>
                <a:srgbClr val="FF6F61"/>
              </a:buClr>
              <a:buSzPct val="70000"/>
              <a:buFont typeface="Wingdings" pitchFamily="2" charset="2"/>
              <a:buChar char="u"/>
              <a:defRPr/>
            </a:pPr>
            <a:r>
              <a:rPr lang="en-US" altLang="ja-JP" sz="2400" dirty="0" smtClean="0">
                <a:solidFill>
                  <a:sysClr val="window" lastClr="FFFFFF"/>
                </a:solidFill>
                <a:latin typeface="Century Gothic" pitchFamily="34" charset="0"/>
                <a:ea typeface="HG丸ｺﾞｼｯｸM-PRO" pitchFamily="49" charset="-128"/>
              </a:rPr>
              <a:t>For high-energy heavy-ion beams,</a:t>
            </a:r>
          </a:p>
          <a:p>
            <a:pPr lvl="2">
              <a:lnSpc>
                <a:spcPct val="120000"/>
              </a:lnSpc>
              <a:buClr>
                <a:srgbClr val="FF953E"/>
              </a:buClr>
              <a:buFont typeface="Wingdings 2"/>
              <a:buNone/>
              <a:defRPr/>
            </a:pPr>
            <a:r>
              <a:rPr lang="en-US" altLang="ja-JP" dirty="0" smtClean="0">
                <a:solidFill>
                  <a:sysClr val="window" lastClr="FFFFFF"/>
                </a:solidFill>
                <a:latin typeface="Century Gothic" pitchFamily="34" charset="0"/>
              </a:rPr>
              <a:t>If a beam is stopped by a Faraday cup,</a:t>
            </a:r>
          </a:p>
          <a:p>
            <a:pPr lvl="2">
              <a:lnSpc>
                <a:spcPct val="120000"/>
              </a:lnSpc>
              <a:buClr>
                <a:srgbClr val="FF953E"/>
              </a:buClr>
              <a:buFont typeface="Wingdings 2"/>
              <a:buNone/>
              <a:defRPr/>
            </a:pPr>
            <a:r>
              <a:rPr lang="en-US" altLang="ja-JP" dirty="0" smtClean="0">
                <a:solidFill>
                  <a:sysClr val="window" lastClr="FFFFFF"/>
                </a:solidFill>
                <a:latin typeface="Century Gothic" pitchFamily="34" charset="0"/>
                <a:ea typeface="HG丸ｺﾞｼｯｸM-PRO" pitchFamily="49" charset="-128"/>
              </a:rPr>
              <a:t>	(1) the </a:t>
            </a:r>
            <a:r>
              <a:rPr lang="en-US" altLang="ja-JP" dirty="0" smtClean="0">
                <a:solidFill>
                  <a:sysClr val="window" lastClr="FFFFFF"/>
                </a:solidFill>
                <a:latin typeface="Century Gothic" pitchFamily="34" charset="0"/>
              </a:rPr>
              <a:t>beam can no longer be used;</a:t>
            </a:r>
            <a:endParaRPr lang="en-US" altLang="ja-JP" dirty="0" smtClean="0">
              <a:solidFill>
                <a:sysClr val="window" lastClr="FFFFFF"/>
              </a:solidFill>
              <a:latin typeface="Century Gothic" pitchFamily="34" charset="0"/>
              <a:ea typeface="HG丸ｺﾞｼｯｸM-PRO" pitchFamily="49" charset="-128"/>
            </a:endParaRPr>
          </a:p>
          <a:p>
            <a:pPr lvl="2">
              <a:lnSpc>
                <a:spcPct val="120000"/>
              </a:lnSpc>
              <a:buClr>
                <a:srgbClr val="FF953E"/>
              </a:buClr>
              <a:buFont typeface="Wingdings 2"/>
              <a:buNone/>
              <a:defRPr/>
            </a:pPr>
            <a:r>
              <a:rPr lang="en-US" altLang="ja-JP" dirty="0" smtClean="0">
                <a:solidFill>
                  <a:sysClr val="window" lastClr="FFFFFF"/>
                </a:solidFill>
                <a:latin typeface="Century Gothic" pitchFamily="34" charset="0"/>
                <a:ea typeface="HG丸ｺﾞｼｯｸM-PRO" pitchFamily="49" charset="-128"/>
              </a:rPr>
              <a:t>	</a:t>
            </a:r>
            <a:r>
              <a:rPr lang="en-US" altLang="ja-JP" dirty="0" smtClean="0">
                <a:solidFill>
                  <a:sysClr val="window" lastClr="FFFFFF"/>
                </a:solidFill>
                <a:latin typeface="Century Gothic" pitchFamily="34" charset="0"/>
              </a:rPr>
              <a:t>(2) there is a danger of melting and activating of cup;</a:t>
            </a:r>
            <a:endParaRPr lang="en-US" altLang="ja-JP" dirty="0" smtClean="0">
              <a:solidFill>
                <a:sysClr val="window" lastClr="FFFFFF"/>
              </a:solidFill>
              <a:latin typeface="Century Gothic" pitchFamily="34" charset="0"/>
              <a:ea typeface="HG丸ｺﾞｼｯｸM-PRO" pitchFamily="49" charset="-128"/>
            </a:endParaRPr>
          </a:p>
          <a:p>
            <a:pPr lvl="2">
              <a:lnSpc>
                <a:spcPct val="120000"/>
              </a:lnSpc>
              <a:buClr>
                <a:srgbClr val="FF953E"/>
              </a:buClr>
              <a:buFontTx/>
              <a:buNone/>
              <a:defRPr/>
            </a:pPr>
            <a:r>
              <a:rPr lang="en-US" altLang="ja-JP" dirty="0" smtClean="0">
                <a:solidFill>
                  <a:sysClr val="window" lastClr="FFFFFF"/>
                </a:solidFill>
                <a:latin typeface="Century Gothic" pitchFamily="34" charset="0"/>
                <a:ea typeface="HG丸ｺﾞｼｯｸM-PRO" pitchFamily="49" charset="-128"/>
              </a:rPr>
              <a:t>	(3) it is difficult to completely suppress secondary electrons.</a:t>
            </a:r>
            <a:endParaRPr lang="ja-JP" altLang="en-US" dirty="0" smtClean="0">
              <a:solidFill>
                <a:sysClr val="window" lastClr="FFFFFF"/>
              </a:solidFill>
              <a:latin typeface="Century Gothic" pitchFamily="34" charset="0"/>
              <a:ea typeface="HG丸ｺﾞｼｯｸM-PRO" pitchFamily="49" charset="-128"/>
            </a:endParaRPr>
          </a:p>
          <a:p>
            <a:pPr>
              <a:lnSpc>
                <a:spcPct val="120000"/>
              </a:lnSpc>
              <a:buClr>
                <a:srgbClr val="F8BD52"/>
              </a:buClr>
              <a:buSzPct val="100000"/>
              <a:buFont typeface="Wingdings" pitchFamily="2" charset="2"/>
              <a:buChar char="n"/>
              <a:defRPr/>
            </a:pPr>
            <a:r>
              <a:rPr lang="en-US" altLang="ja-JP" sz="2400" dirty="0" smtClean="0">
                <a:solidFill>
                  <a:sysClr val="window" lastClr="FFFFFF"/>
                </a:solidFill>
                <a:latin typeface="Century Gothic" pitchFamily="34" charset="0"/>
                <a:ea typeface="HG丸ｺﾞｼｯｸM-PRO" pitchFamily="49" charset="-128"/>
              </a:rPr>
              <a:t> HTc SQUID monitor can address all these problems !</a:t>
            </a: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6762632" y="4138676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ja-JP" altLang="ja-JP">
              <a:solidFill>
                <a:srgbClr val="FFF9E5"/>
              </a:solidFill>
              <a:latin typeface="Tahoma" pitchFamily="34" charset="0"/>
              <a:ea typeface="ＭＳ Ｐゴシック" pitchFamily="50" charset="-128"/>
            </a:endParaRPr>
          </a:p>
        </p:txBody>
      </p:sp>
      <p:pic>
        <p:nvPicPr>
          <p:cNvPr id="19" name="Picture 1" descr="O:\tamaki080614\理研レビュー080616\3dots\3dots\y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952" y="2281605"/>
            <a:ext cx="1878003" cy="359265"/>
          </a:xfrm>
          <a:prstGeom prst="rect">
            <a:avLst/>
          </a:prstGeom>
          <a:noFill/>
        </p:spPr>
      </p:pic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5912939" y="3429161"/>
            <a:ext cx="1042273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kumimoji="1" lang="en-US" altLang="ja-JP" sz="2800" dirty="0">
                <a:solidFill>
                  <a:prstClr val="white"/>
                </a:solidFill>
                <a:latin typeface="Book Antiqua" pitchFamily="18" charset="0"/>
                <a:ea typeface="ＭＳ Ｐゴシック" pitchFamily="50" charset="-128"/>
              </a:rPr>
              <a:t>Why </a:t>
            </a:r>
          </a:p>
        </p:txBody>
      </p:sp>
      <p:pic>
        <p:nvPicPr>
          <p:cNvPr id="21" name="Picture 5" descr="C:\Users\Tamaki\Documents\tamaki080614\理研レビュー080616\question1\gif02_0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2904" y="3421331"/>
            <a:ext cx="290864" cy="547676"/>
          </a:xfrm>
          <a:prstGeom prst="rect">
            <a:avLst/>
          </a:prstGeom>
          <a:noFill/>
        </p:spPr>
      </p:pic>
      <p:pic>
        <p:nvPicPr>
          <p:cNvPr id="22" name="Picture 1" descr="O:\tamaki080614\理研レビュー080616\3dots\3dots\y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952" y="3110110"/>
            <a:ext cx="1878003" cy="359265"/>
          </a:xfrm>
          <a:prstGeom prst="rect">
            <a:avLst/>
          </a:prstGeom>
          <a:noFill/>
        </p:spPr>
      </p:pic>
      <p:pic>
        <p:nvPicPr>
          <p:cNvPr id="23" name="Picture 6" descr="C:\Users\Tamaki\Documents\tamaki080614\理研レビュー080616\look\look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3212" y="5591305"/>
            <a:ext cx="773498" cy="862031"/>
          </a:xfrm>
          <a:prstGeom prst="rect">
            <a:avLst/>
          </a:prstGeom>
          <a:noFill/>
        </p:spPr>
      </p:pic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516500" y="300634"/>
            <a:ext cx="8624948" cy="1382398"/>
          </a:xfrm>
          <a:prstGeom prst="rect">
            <a:avLst/>
          </a:prstGeom>
        </p:spPr>
        <p:txBody>
          <a:bodyPr vert="horz" lIns="0" tIns="9144" rIns="0" bIns="9144" anchor="b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kumimoji="1" lang="en-US" altLang="ja-JP" sz="4400" b="1" dirty="0">
                <a:ln w="500">
                  <a:solidFill>
                    <a:srgbClr val="FFF9E5">
                      <a:shade val="20000"/>
                      <a:satMod val="350000"/>
                    </a:srgbClr>
                  </a:solidFill>
                </a:ln>
                <a:solidFill>
                  <a:srgbClr val="FFFFCC"/>
                </a:solidFill>
                <a:effectLst>
                  <a:outerShdw blurRad="30000" dist="30000" dir="2700000" algn="tl" rotWithShape="0">
                    <a:srgbClr val="30356E">
                      <a:shade val="45000"/>
                      <a:satMod val="150000"/>
                      <a:alpha val="90000"/>
                    </a:srgbClr>
                  </a:outerShdw>
                </a:effectLst>
                <a:latin typeface="Comic Sans MS" pitchFamily="66" charset="0"/>
                <a:ea typeface="HG丸ｺﾞｼｯｸM-PRO" pitchFamily="49" charset="-128"/>
              </a:rPr>
              <a:t>Purpose and </a:t>
            </a:r>
            <a:r>
              <a:rPr kumimoji="1" lang="en-US" altLang="ja-JP" sz="4400" b="1" dirty="0" smtClean="0">
                <a:ln w="500">
                  <a:solidFill>
                    <a:srgbClr val="FFF9E5">
                      <a:shade val="20000"/>
                      <a:satMod val="350000"/>
                    </a:srgbClr>
                  </a:solidFill>
                </a:ln>
                <a:solidFill>
                  <a:srgbClr val="FFFFCC"/>
                </a:solidFill>
                <a:effectLst>
                  <a:outerShdw blurRad="30000" dist="30000" dir="2700000" algn="tl" rotWithShape="0">
                    <a:srgbClr val="30356E">
                      <a:shade val="45000"/>
                      <a:satMod val="150000"/>
                      <a:alpha val="90000"/>
                    </a:srgbClr>
                  </a:outerShdw>
                </a:effectLst>
                <a:latin typeface="Comic Sans MS" pitchFamily="66" charset="0"/>
                <a:ea typeface="HG丸ｺﾞｼｯｸM-PRO" pitchFamily="49" charset="-128"/>
              </a:rPr>
              <a:t>Importance </a:t>
            </a:r>
            <a:r>
              <a:rPr kumimoji="1" lang="en-US" altLang="ja-JP" sz="4400" b="1" dirty="0">
                <a:ln w="500">
                  <a:solidFill>
                    <a:srgbClr val="FFF9E5">
                      <a:shade val="20000"/>
                      <a:satMod val="350000"/>
                    </a:srgbClr>
                  </a:solidFill>
                </a:ln>
                <a:solidFill>
                  <a:srgbClr val="FFFFCC"/>
                </a:solidFill>
                <a:effectLst>
                  <a:outerShdw blurRad="30000" dist="30000" dir="2700000" algn="tl" rotWithShape="0">
                    <a:srgbClr val="30356E">
                      <a:shade val="45000"/>
                      <a:satMod val="150000"/>
                      <a:alpha val="90000"/>
                    </a:srgbClr>
                  </a:outerShdw>
                </a:effectLst>
                <a:latin typeface="Comic Sans MS" pitchFamily="66" charset="0"/>
                <a:ea typeface="HG丸ｺﾞｼｯｸM-PRO" pitchFamily="49" charset="-128"/>
              </a:rPr>
              <a:t>of </a:t>
            </a:r>
            <a:r>
              <a:rPr kumimoji="1" lang="en-US" altLang="ja-JP" sz="4400" b="1" dirty="0" smtClean="0">
                <a:ln w="500">
                  <a:solidFill>
                    <a:srgbClr val="FFF9E5">
                      <a:shade val="20000"/>
                      <a:satMod val="350000"/>
                    </a:srgbClr>
                  </a:solidFill>
                </a:ln>
                <a:solidFill>
                  <a:srgbClr val="FFFFCC"/>
                </a:solidFill>
                <a:effectLst>
                  <a:outerShdw blurRad="30000" dist="30000" dir="2700000" algn="tl" rotWithShape="0">
                    <a:srgbClr val="30356E">
                      <a:shade val="45000"/>
                      <a:satMod val="150000"/>
                      <a:alpha val="90000"/>
                    </a:srgbClr>
                  </a:outerShdw>
                </a:effectLst>
                <a:latin typeface="Comic Sans MS" pitchFamily="66" charset="0"/>
                <a:ea typeface="HG丸ｺﾞｼｯｸM-PRO" pitchFamily="49" charset="-128"/>
              </a:rPr>
              <a:t>High-Tc </a:t>
            </a:r>
            <a:r>
              <a:rPr kumimoji="1" lang="en-US" altLang="ja-JP" sz="4400" b="1" dirty="0">
                <a:ln w="500">
                  <a:solidFill>
                    <a:srgbClr val="FFF9E5">
                      <a:shade val="20000"/>
                      <a:satMod val="350000"/>
                    </a:srgbClr>
                  </a:solidFill>
                </a:ln>
                <a:solidFill>
                  <a:srgbClr val="FFFFCC"/>
                </a:solidFill>
                <a:effectLst>
                  <a:outerShdw blurRad="30000" dist="30000" dir="2700000" algn="tl" rotWithShape="0">
                    <a:srgbClr val="30356E">
                      <a:shade val="45000"/>
                      <a:satMod val="150000"/>
                      <a:alpha val="90000"/>
                    </a:srgbClr>
                  </a:outerShdw>
                </a:effectLst>
                <a:latin typeface="Comic Sans MS" pitchFamily="66" charset="0"/>
                <a:ea typeface="HG丸ｺﾞｼｯｸM-PRO" pitchFamily="49" charset="-128"/>
              </a:rPr>
              <a:t>SQUID </a:t>
            </a:r>
            <a:r>
              <a:rPr kumimoji="1" lang="en-US" altLang="ja-JP" sz="4400" b="1" dirty="0" smtClean="0">
                <a:ln w="500">
                  <a:solidFill>
                    <a:srgbClr val="FFF9E5">
                      <a:shade val="20000"/>
                      <a:satMod val="350000"/>
                    </a:srgbClr>
                  </a:solidFill>
                </a:ln>
                <a:solidFill>
                  <a:srgbClr val="FFFFCC"/>
                </a:solidFill>
                <a:effectLst>
                  <a:outerShdw blurRad="30000" dist="30000" dir="2700000" algn="tl" rotWithShape="0">
                    <a:srgbClr val="30356E">
                      <a:shade val="45000"/>
                      <a:satMod val="150000"/>
                      <a:alpha val="90000"/>
                    </a:srgbClr>
                  </a:outerShdw>
                </a:effectLst>
                <a:latin typeface="Comic Sans MS" pitchFamily="66" charset="0"/>
                <a:ea typeface="HG丸ｺﾞｼｯｸM-PRO" pitchFamily="49" charset="-128"/>
              </a:rPr>
              <a:t>Monitor</a:t>
            </a:r>
            <a:endParaRPr kumimoji="1" lang="en-US" altLang="ja-JP" sz="4400" b="1" dirty="0">
              <a:ln w="500">
                <a:solidFill>
                  <a:srgbClr val="FFF9E5">
                    <a:shade val="20000"/>
                    <a:satMod val="350000"/>
                  </a:srgbClr>
                </a:solidFill>
              </a:ln>
              <a:solidFill>
                <a:srgbClr val="FFFFCC"/>
              </a:solidFill>
              <a:effectLst>
                <a:outerShdw blurRad="30000" dist="30000" dir="2700000" algn="tl" rotWithShape="0">
                  <a:srgbClr val="30356E">
                    <a:shade val="45000"/>
                    <a:satMod val="150000"/>
                    <a:alpha val="90000"/>
                  </a:srgbClr>
                </a:outerShdw>
              </a:effectLst>
              <a:latin typeface="Comic Sans MS" pitchFamily="66" charset="0"/>
              <a:ea typeface="HG丸ｺﾞｼｯｸM-PR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531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CCFF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3"/>
          <p:cNvSpPr txBox="1">
            <a:spLocks noChangeArrowheads="1"/>
          </p:cNvSpPr>
          <p:nvPr/>
        </p:nvSpPr>
        <p:spPr>
          <a:xfrm>
            <a:off x="142844" y="1000108"/>
            <a:ext cx="8496300" cy="3857652"/>
          </a:xfrm>
          <a:prstGeom prst="rect">
            <a:avLst/>
          </a:prstGeom>
        </p:spPr>
        <p:txBody>
          <a:bodyPr vert="horz" lIns="91440">
            <a:normAutofit lnSpcReduction="10000"/>
          </a:bodyPr>
          <a:lstStyle>
            <a:lvl1pPr marL="320040" indent="-32004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"/>
              <a:defRPr kumimoji="1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936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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3544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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"/>
              <a:defRPr kumimoji="1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Char char="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73352" indent="-22860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Char char="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11096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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21408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22576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8BD52"/>
              </a:buClr>
              <a:buFont typeface="Wingdings" pitchFamily="2" charset="2"/>
              <a:buChar char="n"/>
              <a:defRPr/>
            </a:pPr>
            <a:r>
              <a:rPr lang="en-US" altLang="ja-JP" dirty="0" smtClean="0">
                <a:solidFill>
                  <a:sysClr val="window" lastClr="FFFFFF"/>
                </a:solidFill>
                <a:latin typeface="Century Gothic" pitchFamily="34" charset="0"/>
                <a:ea typeface="HG丸ｺﾞｼｯｸM-PRO" pitchFamily="50" charset="-128"/>
              </a:rPr>
              <a:t>Why</a:t>
            </a:r>
            <a:r>
              <a:rPr lang="ja-JP" altLang="en-US" dirty="0" smtClean="0">
                <a:solidFill>
                  <a:sysClr val="window" lastClr="FFFFFF"/>
                </a:solidFill>
                <a:latin typeface="Century Gothic" pitchFamily="34" charset="0"/>
              </a:rPr>
              <a:t> </a:t>
            </a:r>
            <a:r>
              <a:rPr lang="en-US" altLang="ja-JP" dirty="0" smtClean="0">
                <a:solidFill>
                  <a:sysClr val="window" lastClr="FFFFFF"/>
                </a:solidFill>
                <a:latin typeface="Century Gothic" pitchFamily="34" charset="0"/>
              </a:rPr>
              <a:t>SQUID?</a:t>
            </a:r>
          </a:p>
          <a:p>
            <a:pPr marL="534988" lvl="1" indent="-273050">
              <a:buClr>
                <a:srgbClr val="FF6F61"/>
              </a:buClr>
              <a:buSzPct val="70000"/>
              <a:buFont typeface="Wingdings" pitchFamily="2" charset="2"/>
              <a:buChar char="u"/>
              <a:defRPr/>
            </a:pPr>
            <a:r>
              <a:rPr lang="en-US" altLang="ja-JP" sz="2000" dirty="0" smtClean="0">
                <a:solidFill>
                  <a:sysClr val="window" lastClr="FFFFFF"/>
                </a:solidFill>
                <a:latin typeface="Century Gothic" pitchFamily="34" charset="0"/>
              </a:rPr>
              <a:t>DC Current Transformer  =&gt; Sensitivity ~1</a:t>
            </a:r>
            <a:r>
              <a:rPr lang="en-US" altLang="ja-JP" sz="2000" dirty="0" smtClean="0">
                <a:solidFill>
                  <a:sysClr val="window" lastClr="FFFFFF"/>
                </a:solidFill>
                <a:latin typeface="Symbol" pitchFamily="18" charset="2"/>
              </a:rPr>
              <a:t>m</a:t>
            </a:r>
            <a:r>
              <a:rPr lang="en-US" altLang="ja-JP" sz="2000" dirty="0" smtClean="0">
                <a:solidFill>
                  <a:sysClr val="window" lastClr="FFFFFF"/>
                </a:solidFill>
                <a:latin typeface="Century Gothic" pitchFamily="34" charset="0"/>
              </a:rPr>
              <a:t>A</a:t>
            </a:r>
            <a:endParaRPr lang="ja-JP" altLang="en-US" sz="2000" dirty="0" smtClean="0">
              <a:solidFill>
                <a:srgbClr val="FFFF00"/>
              </a:solidFill>
              <a:latin typeface="Book Antiqua" pitchFamily="18" charset="0"/>
            </a:endParaRPr>
          </a:p>
          <a:p>
            <a:pPr lvl="1">
              <a:buClr>
                <a:srgbClr val="FF6F61"/>
              </a:buClr>
              <a:defRPr/>
            </a:pPr>
            <a:endParaRPr lang="ja-JP" altLang="en-US" sz="18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lvl="1">
              <a:buClr>
                <a:srgbClr val="FF6F61"/>
              </a:buClr>
              <a:defRPr/>
            </a:pPr>
            <a:endParaRPr lang="ja-JP" altLang="en-US" sz="18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lvl="1">
              <a:buClr>
                <a:srgbClr val="FF6F61"/>
              </a:buClr>
              <a:defRPr/>
            </a:pPr>
            <a:endParaRPr lang="ja-JP" altLang="en-US" sz="18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lvl="1">
              <a:buClr>
                <a:srgbClr val="FF6F61"/>
              </a:buClr>
              <a:defRPr/>
            </a:pPr>
            <a:endParaRPr lang="ja-JP" altLang="en-US" sz="18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lvl="1">
              <a:buClr>
                <a:srgbClr val="FF6F61"/>
              </a:buClr>
              <a:defRPr/>
            </a:pPr>
            <a:endParaRPr lang="ja-JP" altLang="en-US" sz="18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lvl="1">
              <a:buClr>
                <a:srgbClr val="FF6F61"/>
              </a:buClr>
              <a:defRPr/>
            </a:pPr>
            <a:endParaRPr lang="ja-JP" altLang="en-US" sz="18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lvl="1">
              <a:buClr>
                <a:srgbClr val="FF6F61"/>
              </a:buClr>
              <a:defRPr/>
            </a:pPr>
            <a:endParaRPr lang="ja-JP" altLang="en-US" sz="18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lvl="1">
              <a:buClr>
                <a:srgbClr val="FF6F61"/>
              </a:buClr>
              <a:defRPr/>
            </a:pPr>
            <a:endParaRPr lang="ja-JP" altLang="en-US" sz="8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lvl="1">
              <a:buClr>
                <a:srgbClr val="FF6F61"/>
              </a:buClr>
              <a:defRPr/>
            </a:pPr>
            <a:endParaRPr lang="ja-JP" altLang="en-US" sz="800" dirty="0" smtClean="0">
              <a:solidFill>
                <a:srgbClr val="FF0000"/>
              </a:solidFill>
            </a:endParaRPr>
          </a:p>
          <a:p>
            <a:pPr>
              <a:buClr>
                <a:srgbClr val="F8BD52"/>
              </a:buClr>
              <a:buFont typeface="Wingdings" pitchFamily="2" charset="2"/>
              <a:buChar char="n"/>
              <a:defRPr/>
            </a:pPr>
            <a:r>
              <a:rPr lang="en-US" altLang="ja-JP" dirty="0" smtClean="0">
                <a:solidFill>
                  <a:sysClr val="window" lastClr="FFFFFF"/>
                </a:solidFill>
                <a:latin typeface="Century Gothic" pitchFamily="34" charset="0"/>
              </a:rPr>
              <a:t>Why High-Tc superconductor?</a:t>
            </a:r>
            <a:endParaRPr lang="en-US" altLang="ja-JP" dirty="0">
              <a:solidFill>
                <a:sysClr val="window" lastClr="FFFFFF"/>
              </a:solidFill>
              <a:latin typeface="Century Gothic" pitchFamily="34" charset="0"/>
            </a:endParaRPr>
          </a:p>
        </p:txBody>
      </p:sp>
      <p:sp>
        <p:nvSpPr>
          <p:cNvPr id="54" name="Text Box 8"/>
          <p:cNvSpPr txBox="1">
            <a:spLocks noChangeArrowheads="1"/>
          </p:cNvSpPr>
          <p:nvPr/>
        </p:nvSpPr>
        <p:spPr bwMode="auto">
          <a:xfrm>
            <a:off x="1779588" y="2609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ja-JP" altLang="ja-JP">
              <a:solidFill>
                <a:srgbClr val="FFF9E5"/>
              </a:solidFill>
              <a:latin typeface="Century Gothic" pitchFamily="34" charset="0"/>
              <a:ea typeface="ＭＳ Ｐゴシック" pitchFamily="50" charset="-128"/>
            </a:endParaRPr>
          </a:p>
        </p:txBody>
      </p:sp>
      <p:grpSp>
        <p:nvGrpSpPr>
          <p:cNvPr id="55" name="Group 9"/>
          <p:cNvGrpSpPr>
            <a:grpSpLocks/>
          </p:cNvGrpSpPr>
          <p:nvPr/>
        </p:nvGrpSpPr>
        <p:grpSpPr bwMode="auto">
          <a:xfrm>
            <a:off x="1479550" y="3609194"/>
            <a:ext cx="6735788" cy="419100"/>
            <a:chOff x="932" y="2233"/>
            <a:chExt cx="3687" cy="264"/>
          </a:xfrm>
        </p:grpSpPr>
        <p:grpSp>
          <p:nvGrpSpPr>
            <p:cNvPr id="56" name="Group 10"/>
            <p:cNvGrpSpPr>
              <a:grpSpLocks/>
            </p:cNvGrpSpPr>
            <p:nvPr/>
          </p:nvGrpSpPr>
          <p:grpSpPr bwMode="auto">
            <a:xfrm>
              <a:off x="932" y="2304"/>
              <a:ext cx="3687" cy="193"/>
              <a:chOff x="962" y="2289"/>
              <a:chExt cx="3687" cy="193"/>
            </a:xfrm>
          </p:grpSpPr>
          <p:sp>
            <p:nvSpPr>
              <p:cNvPr id="58" name="Line 11"/>
              <p:cNvSpPr>
                <a:spLocks noChangeShapeType="1"/>
              </p:cNvSpPr>
              <p:nvPr/>
            </p:nvSpPr>
            <p:spPr bwMode="auto">
              <a:xfrm>
                <a:off x="973" y="2345"/>
                <a:ext cx="0" cy="113"/>
              </a:xfrm>
              <a:prstGeom prst="line">
                <a:avLst/>
              </a:prstGeom>
              <a:noFill/>
              <a:ln w="38100">
                <a:solidFill>
                  <a:srgbClr val="FF6699"/>
                </a:solidFill>
                <a:round/>
                <a:headEnd type="oval" w="med" len="med"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b="1">
                  <a:solidFill>
                    <a:prstClr val="white"/>
                  </a:solidFill>
                  <a:latin typeface="Century Gothic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59" name="Line 12"/>
              <p:cNvSpPr>
                <a:spLocks noChangeShapeType="1"/>
              </p:cNvSpPr>
              <p:nvPr/>
            </p:nvSpPr>
            <p:spPr bwMode="auto">
              <a:xfrm flipH="1" flipV="1">
                <a:off x="4637" y="2289"/>
                <a:ext cx="1" cy="188"/>
              </a:xfrm>
              <a:prstGeom prst="line">
                <a:avLst/>
              </a:prstGeom>
              <a:noFill/>
              <a:ln w="38100">
                <a:solidFill>
                  <a:srgbClr val="6699FF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b="1">
                  <a:solidFill>
                    <a:prstClr val="white"/>
                  </a:solidFill>
                  <a:latin typeface="Century Gothic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0" name="Rectangle 13"/>
              <p:cNvSpPr>
                <a:spLocks noChangeArrowheads="1"/>
              </p:cNvSpPr>
              <p:nvPr/>
            </p:nvSpPr>
            <p:spPr bwMode="auto">
              <a:xfrm flipV="1">
                <a:off x="962" y="2455"/>
                <a:ext cx="3687" cy="27"/>
              </a:xfrm>
              <a:prstGeom prst="rect">
                <a:avLst/>
              </a:prstGeom>
              <a:gradFill rotWithShape="1">
                <a:gsLst>
                  <a:gs pos="0">
                    <a:srgbClr val="FF6699"/>
                  </a:gs>
                  <a:gs pos="100000">
                    <a:srgbClr val="6699FF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b="1">
                  <a:solidFill>
                    <a:prstClr val="white"/>
                  </a:solidFill>
                  <a:latin typeface="Century Gothic" pitchFamily="34" charset="0"/>
                  <a:ea typeface="ＭＳ Ｐゴシック" pitchFamily="50" charset="-128"/>
                </a:endParaRPr>
              </a:p>
            </p:txBody>
          </p:sp>
        </p:grpSp>
        <p:sp>
          <p:nvSpPr>
            <p:cNvPr id="57" name="Text Box 14"/>
            <p:cNvSpPr txBox="1">
              <a:spLocks noChangeArrowheads="1"/>
            </p:cNvSpPr>
            <p:nvPr/>
          </p:nvSpPr>
          <p:spPr bwMode="auto">
            <a:xfrm>
              <a:off x="2456" y="2233"/>
              <a:ext cx="7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2000" dirty="0">
                  <a:solidFill>
                    <a:srgbClr val="FFFF00"/>
                  </a:solidFill>
                  <a:latin typeface="Century Gothic" pitchFamily="34" charset="0"/>
                  <a:ea typeface="ＭＳ Ｐゴシック" pitchFamily="50" charset="-128"/>
                </a:rPr>
                <a:t>1/10</a:t>
              </a:r>
              <a:r>
                <a:rPr kumimoji="1" lang="en-US" altLang="ja-JP" sz="2000" baseline="30000" dirty="0">
                  <a:solidFill>
                    <a:srgbClr val="FFFF00"/>
                  </a:solidFill>
                  <a:latin typeface="Century Gothic" pitchFamily="34" charset="0"/>
                  <a:ea typeface="ＭＳ Ｐゴシック" pitchFamily="50" charset="-128"/>
                </a:rPr>
                <a:t>10</a:t>
              </a:r>
              <a:r>
                <a:rPr kumimoji="1" lang="en-US" altLang="ja-JP" sz="2000" dirty="0">
                  <a:solidFill>
                    <a:srgbClr val="FFFF00"/>
                  </a:solidFill>
                  <a:latin typeface="Century Gothic" pitchFamily="34" charset="0"/>
                  <a:ea typeface="ＭＳ Ｐゴシック" pitchFamily="50" charset="-128"/>
                </a:rPr>
                <a:t> !!</a:t>
              </a:r>
            </a:p>
          </p:txBody>
        </p:sp>
      </p:grpSp>
      <p:grpSp>
        <p:nvGrpSpPr>
          <p:cNvPr id="61" name="グループ化 60"/>
          <p:cNvGrpSpPr/>
          <p:nvPr/>
        </p:nvGrpSpPr>
        <p:grpSpPr>
          <a:xfrm>
            <a:off x="527050" y="2036816"/>
            <a:ext cx="1928813" cy="1698207"/>
            <a:chOff x="527050" y="2036816"/>
            <a:chExt cx="1928813" cy="1698207"/>
          </a:xfrm>
        </p:grpSpPr>
        <p:pic>
          <p:nvPicPr>
            <p:cNvPr id="62" name="Picture 16" descr="mso9F8E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52513" y="2708275"/>
              <a:ext cx="877888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" name="Text Box 17"/>
            <p:cNvSpPr txBox="1">
              <a:spLocks noChangeArrowheads="1"/>
            </p:cNvSpPr>
            <p:nvPr/>
          </p:nvSpPr>
          <p:spPr bwMode="auto">
            <a:xfrm>
              <a:off x="527050" y="2036816"/>
              <a:ext cx="1928813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dirty="0" smtClean="0">
                  <a:solidFill>
                    <a:prstClr val="white"/>
                  </a:solidFill>
                  <a:latin typeface="Century Gothic" pitchFamily="34" charset="0"/>
                  <a:ea typeface="ＭＳ Ｐゴシック" pitchFamily="50" charset="-128"/>
                </a:rPr>
                <a:t>Earth’s magnetic field</a:t>
              </a:r>
              <a:endParaRPr kumimoji="1" lang="ja-JP" altLang="en-US" dirty="0">
                <a:solidFill>
                  <a:prstClr val="white"/>
                </a:solidFill>
                <a:latin typeface="Century Gothic" pitchFamily="34" charset="0"/>
                <a:ea typeface="ＭＳ Ｐゴシック" pitchFamily="50" charset="-128"/>
              </a:endParaRPr>
            </a:p>
          </p:txBody>
        </p:sp>
        <p:sp>
          <p:nvSpPr>
            <p:cNvPr id="64" name="Text Box 18"/>
            <p:cNvSpPr txBox="1">
              <a:spLocks noChangeArrowheads="1"/>
            </p:cNvSpPr>
            <p:nvPr/>
          </p:nvSpPr>
          <p:spPr bwMode="auto">
            <a:xfrm>
              <a:off x="1236663" y="3368310"/>
              <a:ext cx="71913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tabLst>
                  <a:tab pos="1166813" algn="l"/>
                  <a:tab pos="2152650" algn="l"/>
                </a:tabLst>
              </a:pPr>
              <a:r>
                <a:rPr kumimoji="1" lang="en-US" altLang="en-US" dirty="0">
                  <a:solidFill>
                    <a:srgbClr val="FF0000"/>
                  </a:solidFill>
                  <a:latin typeface="Century Gothic" pitchFamily="34" charset="0"/>
                  <a:ea typeface="ＭＳ Ｐゴシック" pitchFamily="50" charset="-128"/>
                </a:rPr>
                <a:t>10</a:t>
              </a:r>
              <a:r>
                <a:rPr kumimoji="1" lang="en-US" altLang="en-US" baseline="30000" dirty="0">
                  <a:solidFill>
                    <a:srgbClr val="FF0000"/>
                  </a:solidFill>
                  <a:latin typeface="Century Gothic" pitchFamily="34" charset="0"/>
                  <a:ea typeface="ＭＳ Ｐゴシック" pitchFamily="50" charset="-128"/>
                </a:rPr>
                <a:t>-5</a:t>
              </a:r>
              <a:endParaRPr kumimoji="1" lang="en-US" altLang="ja-JP" dirty="0">
                <a:solidFill>
                  <a:srgbClr val="336600"/>
                </a:solidFill>
                <a:latin typeface="Century Gothic" pitchFamily="34" charset="0"/>
                <a:ea typeface="ＭＳ Ｐゴシック" pitchFamily="50" charset="-128"/>
              </a:endParaRPr>
            </a:p>
          </p:txBody>
        </p:sp>
      </p:grpSp>
      <p:grpSp>
        <p:nvGrpSpPr>
          <p:cNvPr id="65" name="グループ化 64"/>
          <p:cNvGrpSpPr/>
          <p:nvPr/>
        </p:nvGrpSpPr>
        <p:grpSpPr>
          <a:xfrm>
            <a:off x="1100138" y="3276600"/>
            <a:ext cx="7766078" cy="481012"/>
            <a:chOff x="1100138" y="3276600"/>
            <a:chExt cx="7766078" cy="481012"/>
          </a:xfrm>
        </p:grpSpPr>
        <p:sp>
          <p:nvSpPr>
            <p:cNvPr id="66" name="Rectangle 20"/>
            <p:cNvSpPr>
              <a:spLocks noChangeArrowheads="1"/>
            </p:cNvSpPr>
            <p:nvPr/>
          </p:nvSpPr>
          <p:spPr bwMode="auto">
            <a:xfrm>
              <a:off x="1100138" y="3276600"/>
              <a:ext cx="7686704" cy="152400"/>
            </a:xfrm>
            <a:prstGeom prst="rect">
              <a:avLst/>
            </a:prstGeom>
            <a:gradFill rotWithShape="1">
              <a:gsLst>
                <a:gs pos="0">
                  <a:srgbClr val="FF6699"/>
                </a:gs>
                <a:gs pos="100000">
                  <a:srgbClr val="6699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b="1">
                <a:solidFill>
                  <a:prstClr val="white"/>
                </a:solidFill>
                <a:latin typeface="Century Gothic" pitchFamily="34" charset="0"/>
                <a:ea typeface="ＭＳ Ｐゴシック" pitchFamily="50" charset="-128"/>
              </a:endParaRPr>
            </a:p>
          </p:txBody>
        </p:sp>
        <p:sp>
          <p:nvSpPr>
            <p:cNvPr id="67" name="Text Box 21"/>
            <p:cNvSpPr txBox="1">
              <a:spLocks noChangeArrowheads="1"/>
            </p:cNvSpPr>
            <p:nvPr/>
          </p:nvSpPr>
          <p:spPr bwMode="auto">
            <a:xfrm>
              <a:off x="8572528" y="3357562"/>
              <a:ext cx="293688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2000" dirty="0">
                  <a:solidFill>
                    <a:srgbClr val="FFF9E5"/>
                  </a:solidFill>
                  <a:latin typeface="Century Gothic" pitchFamily="34" charset="0"/>
                  <a:ea typeface="ＭＳ Ｐゴシック" pitchFamily="50" charset="-128"/>
                </a:rPr>
                <a:t>T</a:t>
              </a:r>
              <a:endParaRPr kumimoji="1" lang="en-US" altLang="ja-JP" sz="2000" dirty="0">
                <a:solidFill>
                  <a:prstClr val="white"/>
                </a:solidFill>
                <a:latin typeface="Century Gothic" pitchFamily="34" charset="0"/>
                <a:ea typeface="ＭＳ Ｐゴシック" pitchFamily="50" charset="-128"/>
              </a:endParaRPr>
            </a:p>
          </p:txBody>
        </p:sp>
      </p:grpSp>
      <p:grpSp>
        <p:nvGrpSpPr>
          <p:cNvPr id="68" name="グループ化 67"/>
          <p:cNvGrpSpPr/>
          <p:nvPr/>
        </p:nvGrpSpPr>
        <p:grpSpPr>
          <a:xfrm>
            <a:off x="1922463" y="1782756"/>
            <a:ext cx="1928812" cy="1952266"/>
            <a:chOff x="1922463" y="1782756"/>
            <a:chExt cx="1928812" cy="1952266"/>
          </a:xfrm>
        </p:grpSpPr>
        <p:pic>
          <p:nvPicPr>
            <p:cNvPr id="69" name="Picture 31" descr="2_SNE_ENVR_08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78063" y="2368539"/>
              <a:ext cx="1216025" cy="836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" name="Text Box 32"/>
            <p:cNvSpPr txBox="1">
              <a:spLocks noChangeArrowheads="1"/>
            </p:cNvSpPr>
            <p:nvPr/>
          </p:nvSpPr>
          <p:spPr bwMode="auto">
            <a:xfrm>
              <a:off x="1922463" y="1782756"/>
              <a:ext cx="1928812" cy="64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base">
                <a:lnSpc>
                  <a:spcPts val="216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dirty="0" smtClean="0">
                  <a:solidFill>
                    <a:prstClr val="white"/>
                  </a:solidFill>
                  <a:latin typeface="Century Gothic" pitchFamily="34" charset="0"/>
                  <a:ea typeface="ＭＳ Ｐゴシック" pitchFamily="50" charset="-128"/>
                </a:rPr>
                <a:t>Environmental</a:t>
              </a:r>
            </a:p>
            <a:p>
              <a:pPr algn="ctr" fontAlgn="base">
                <a:lnSpc>
                  <a:spcPts val="216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dirty="0" smtClean="0">
                  <a:solidFill>
                    <a:prstClr val="white"/>
                  </a:solidFill>
                  <a:latin typeface="Century Gothic" pitchFamily="34" charset="0"/>
                  <a:ea typeface="ＭＳ Ｐゴシック" pitchFamily="50" charset="-128"/>
                </a:rPr>
                <a:t>Noise</a:t>
              </a:r>
              <a:endParaRPr kumimoji="1" lang="ja-JP" altLang="en-US" dirty="0">
                <a:solidFill>
                  <a:prstClr val="white"/>
                </a:solidFill>
                <a:latin typeface="Century Gothic" pitchFamily="34" charset="0"/>
                <a:ea typeface="ＭＳ Ｐゴシック" pitchFamily="50" charset="-128"/>
              </a:endParaRPr>
            </a:p>
          </p:txBody>
        </p:sp>
        <p:sp>
          <p:nvSpPr>
            <p:cNvPr id="71" name="Text Box 33"/>
            <p:cNvSpPr txBox="1">
              <a:spLocks noChangeArrowheads="1"/>
            </p:cNvSpPr>
            <p:nvPr/>
          </p:nvSpPr>
          <p:spPr bwMode="auto">
            <a:xfrm>
              <a:off x="2582863" y="3368310"/>
              <a:ext cx="719137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tabLst>
                  <a:tab pos="1166813" algn="l"/>
                  <a:tab pos="2152650" algn="l"/>
                </a:tabLst>
              </a:pPr>
              <a:r>
                <a:rPr kumimoji="1" lang="en-US" altLang="en-US" dirty="0">
                  <a:solidFill>
                    <a:prstClr val="white"/>
                  </a:solidFill>
                  <a:latin typeface="Century Gothic" pitchFamily="34" charset="0"/>
                  <a:ea typeface="ＭＳ Ｐゴシック" pitchFamily="50" charset="-128"/>
                </a:rPr>
                <a:t>10</a:t>
              </a:r>
              <a:r>
                <a:rPr kumimoji="1" lang="en-US" altLang="en-US" baseline="30000" dirty="0">
                  <a:solidFill>
                    <a:prstClr val="white"/>
                  </a:solidFill>
                  <a:latin typeface="Century Gothic" pitchFamily="34" charset="0"/>
                  <a:ea typeface="ＭＳ Ｐゴシック" pitchFamily="50" charset="-128"/>
                </a:rPr>
                <a:t>-</a:t>
              </a:r>
              <a:r>
                <a:rPr kumimoji="1" lang="en-US" altLang="ja-JP" baseline="30000" dirty="0">
                  <a:solidFill>
                    <a:prstClr val="white"/>
                  </a:solidFill>
                  <a:latin typeface="Century Gothic" pitchFamily="34" charset="0"/>
                  <a:ea typeface="ＭＳ Ｐゴシック" pitchFamily="50" charset="-128"/>
                </a:rPr>
                <a:t>6</a:t>
              </a:r>
              <a:endParaRPr kumimoji="1" lang="en-US" altLang="ja-JP" dirty="0">
                <a:solidFill>
                  <a:prstClr val="white"/>
                </a:solidFill>
                <a:latin typeface="Century Gothic" pitchFamily="34" charset="0"/>
                <a:ea typeface="ＭＳ Ｐゴシック" pitchFamily="50" charset="-128"/>
              </a:endParaRPr>
            </a:p>
          </p:txBody>
        </p:sp>
      </p:grpSp>
      <p:grpSp>
        <p:nvGrpSpPr>
          <p:cNvPr id="72" name="グループ化 71"/>
          <p:cNvGrpSpPr/>
          <p:nvPr/>
        </p:nvGrpSpPr>
        <p:grpSpPr>
          <a:xfrm>
            <a:off x="4714876" y="1981200"/>
            <a:ext cx="835025" cy="1753823"/>
            <a:chOff x="4714876" y="1981200"/>
            <a:chExt cx="835025" cy="1753823"/>
          </a:xfrm>
        </p:grpSpPr>
        <p:pic>
          <p:nvPicPr>
            <p:cNvPr id="73" name="Picture 35" descr="2_SNE_MEDI_10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14876" y="2336800"/>
              <a:ext cx="835025" cy="876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" name="Text Box 36"/>
            <p:cNvSpPr txBox="1">
              <a:spLocks noChangeArrowheads="1"/>
            </p:cNvSpPr>
            <p:nvPr/>
          </p:nvSpPr>
          <p:spPr bwMode="auto">
            <a:xfrm>
              <a:off x="4822889" y="3368310"/>
              <a:ext cx="71913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tabLst>
                  <a:tab pos="1166813" algn="l"/>
                  <a:tab pos="2152650" algn="l"/>
                </a:tabLst>
              </a:pPr>
              <a:r>
                <a:rPr kumimoji="1" lang="en-US" altLang="en-US" dirty="0">
                  <a:solidFill>
                    <a:prstClr val="white"/>
                  </a:solidFill>
                  <a:latin typeface="Century Gothic" pitchFamily="34" charset="0"/>
                  <a:ea typeface="ＭＳ Ｐゴシック" pitchFamily="50" charset="-128"/>
                </a:rPr>
                <a:t>10</a:t>
              </a:r>
              <a:r>
                <a:rPr kumimoji="1" lang="en-US" altLang="en-US" baseline="30000" dirty="0">
                  <a:solidFill>
                    <a:prstClr val="white"/>
                  </a:solidFill>
                  <a:latin typeface="Century Gothic" pitchFamily="34" charset="0"/>
                  <a:ea typeface="ＭＳ Ｐゴシック" pitchFamily="50" charset="-128"/>
                </a:rPr>
                <a:t>-</a:t>
              </a:r>
              <a:r>
                <a:rPr kumimoji="1" lang="en-US" altLang="ja-JP" baseline="30000" dirty="0">
                  <a:solidFill>
                    <a:prstClr val="white"/>
                  </a:solidFill>
                  <a:latin typeface="Century Gothic" pitchFamily="34" charset="0"/>
                  <a:ea typeface="ＭＳ Ｐゴシック" pitchFamily="50" charset="-128"/>
                </a:rPr>
                <a:t>10</a:t>
              </a:r>
              <a:endParaRPr kumimoji="1" lang="en-US" altLang="ja-JP" dirty="0">
                <a:solidFill>
                  <a:prstClr val="white"/>
                </a:solidFill>
                <a:latin typeface="Century Gothic" pitchFamily="34" charset="0"/>
                <a:ea typeface="ＭＳ Ｐゴシック" pitchFamily="50" charset="-128"/>
              </a:endParaRPr>
            </a:p>
          </p:txBody>
        </p:sp>
        <p:sp>
          <p:nvSpPr>
            <p:cNvPr id="75" name="Text Box 37"/>
            <p:cNvSpPr txBox="1">
              <a:spLocks noChangeArrowheads="1"/>
            </p:cNvSpPr>
            <p:nvPr/>
          </p:nvSpPr>
          <p:spPr bwMode="auto">
            <a:xfrm>
              <a:off x="4733882" y="1981200"/>
              <a:ext cx="79701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dirty="0" smtClean="0">
                  <a:solidFill>
                    <a:srgbClr val="FFF9E5"/>
                  </a:solidFill>
                  <a:latin typeface="Century Gothic" pitchFamily="34" charset="0"/>
                  <a:ea typeface="ＭＳ Ｐゴシック" pitchFamily="50" charset="-128"/>
                </a:rPr>
                <a:t>Heart</a:t>
              </a:r>
              <a:endParaRPr kumimoji="1" lang="ja-JP" altLang="en-US" dirty="0">
                <a:solidFill>
                  <a:srgbClr val="FFF9E5"/>
                </a:solidFill>
                <a:latin typeface="Century Gothic" pitchFamily="34" charset="0"/>
                <a:ea typeface="ＭＳ Ｐゴシック" pitchFamily="50" charset="-128"/>
              </a:endParaRPr>
            </a:p>
          </p:txBody>
        </p:sp>
      </p:grpSp>
      <p:sp>
        <p:nvSpPr>
          <p:cNvPr id="76" name="正方形/長方形 75"/>
          <p:cNvSpPr/>
          <p:nvPr/>
        </p:nvSpPr>
        <p:spPr>
          <a:xfrm>
            <a:off x="142844" y="1000108"/>
            <a:ext cx="8858312" cy="3143272"/>
          </a:xfrm>
          <a:prstGeom prst="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ja-JP" altLang="en-US" b="1" kern="0" smtClean="0">
              <a:solidFill>
                <a:prstClr val="white"/>
              </a:solidFill>
            </a:endParaRPr>
          </a:p>
        </p:txBody>
      </p:sp>
      <p:sp>
        <p:nvSpPr>
          <p:cNvPr id="77" name="正方形/長方形 76"/>
          <p:cNvSpPr/>
          <p:nvPr/>
        </p:nvSpPr>
        <p:spPr>
          <a:xfrm>
            <a:off x="142844" y="4214818"/>
            <a:ext cx="8858312" cy="2500330"/>
          </a:xfrm>
          <a:prstGeom prst="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ja-JP" altLang="en-US" b="1" kern="0" smtClean="0">
              <a:solidFill>
                <a:prstClr val="white"/>
              </a:solidFill>
            </a:endParaRPr>
          </a:p>
        </p:txBody>
      </p:sp>
      <p:sp>
        <p:nvSpPr>
          <p:cNvPr id="78" name="Rectangle 2"/>
          <p:cNvSpPr txBox="1">
            <a:spLocks noChangeArrowheads="1"/>
          </p:cNvSpPr>
          <p:nvPr/>
        </p:nvSpPr>
        <p:spPr>
          <a:xfrm>
            <a:off x="428596" y="142852"/>
            <a:ext cx="4000528" cy="761965"/>
          </a:xfrm>
          <a:prstGeom prst="rect">
            <a:avLst/>
          </a:prstGeom>
        </p:spPr>
        <p:txBody>
          <a:bodyPr vert="horz" lIns="0" tIns="9144" rIns="0" bIns="9144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4800" b="1" kern="1200">
                <a:ln w="500">
                  <a:solidFill>
                    <a:schemeClr val="tx2">
                      <a:shade val="20000"/>
                      <a:satMod val="350000"/>
                    </a:schemeClr>
                  </a:solidFill>
                </a:ln>
                <a:solidFill>
                  <a:schemeClr val="tx2">
                    <a:tint val="100000"/>
                    <a:satMod val="250000"/>
                  </a:schemeClr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mtClean="0">
                <a:ln w="500">
                  <a:solidFill>
                    <a:srgbClr val="C1EBF7">
                      <a:shade val="20000"/>
                      <a:satMod val="350000"/>
                    </a:srgbClr>
                  </a:solidFill>
                </a:ln>
                <a:solidFill>
                  <a:srgbClr val="FFFF99"/>
                </a:solidFill>
                <a:effectLst>
                  <a:outerShdw blurRad="30000" dist="30000" dir="2700000" algn="tl" rotWithShape="0">
                    <a:srgbClr val="001027">
                      <a:shade val="45000"/>
                      <a:satMod val="150000"/>
                      <a:alpha val="90000"/>
                    </a:srgbClr>
                  </a:outerShdw>
                </a:effectLst>
                <a:latin typeface="Comic Sans MS" pitchFamily="66" charset="0"/>
                <a:ea typeface="HG丸ｺﾞｼｯｸM-PRO" pitchFamily="49" charset="-128"/>
              </a:rPr>
              <a:t>Motivation</a:t>
            </a:r>
            <a:endParaRPr lang="ja-JP" altLang="en-US" dirty="0" smtClean="0">
              <a:ln w="500">
                <a:solidFill>
                  <a:srgbClr val="C1EBF7">
                    <a:shade val="20000"/>
                    <a:satMod val="350000"/>
                  </a:srgbClr>
                </a:solidFill>
              </a:ln>
              <a:solidFill>
                <a:srgbClr val="FFFF99"/>
              </a:solidFill>
              <a:effectLst>
                <a:outerShdw blurRad="30000" dist="30000" dir="2700000" algn="tl" rotWithShape="0">
                  <a:srgbClr val="001027">
                    <a:shade val="45000"/>
                    <a:satMod val="150000"/>
                    <a:alpha val="90000"/>
                  </a:srgbClr>
                </a:outerShdw>
              </a:effectLst>
              <a:latin typeface="Comic Sans MS" pitchFamily="66" charset="0"/>
              <a:ea typeface="HG丸ｺﾞｼｯｸM-PRO" pitchFamily="49" charset="-128"/>
            </a:endParaRPr>
          </a:p>
        </p:txBody>
      </p:sp>
      <p:grpSp>
        <p:nvGrpSpPr>
          <p:cNvPr id="79" name="グループ化 78"/>
          <p:cNvGrpSpPr/>
          <p:nvPr/>
        </p:nvGrpSpPr>
        <p:grpSpPr>
          <a:xfrm>
            <a:off x="6058629" y="1031912"/>
            <a:ext cx="1299453" cy="2703111"/>
            <a:chOff x="6058629" y="1031912"/>
            <a:chExt cx="1299453" cy="2703111"/>
          </a:xfrm>
        </p:grpSpPr>
        <p:sp>
          <p:nvSpPr>
            <p:cNvPr id="80" name="Text Box 36"/>
            <p:cNvSpPr txBox="1">
              <a:spLocks noChangeArrowheads="1"/>
            </p:cNvSpPr>
            <p:nvPr/>
          </p:nvSpPr>
          <p:spPr bwMode="auto">
            <a:xfrm>
              <a:off x="6348786" y="3368310"/>
              <a:ext cx="719138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tabLst>
                  <a:tab pos="1166813" algn="l"/>
                  <a:tab pos="2152650" algn="l"/>
                </a:tabLst>
              </a:pPr>
              <a:r>
                <a:rPr kumimoji="1" lang="en-US" altLang="en-US" dirty="0" smtClean="0">
                  <a:solidFill>
                    <a:prstClr val="white"/>
                  </a:solidFill>
                  <a:latin typeface="Century Gothic" pitchFamily="34" charset="0"/>
                  <a:ea typeface="ＭＳ Ｐゴシック" pitchFamily="50" charset="-128"/>
                </a:rPr>
                <a:t>10</a:t>
              </a:r>
              <a:r>
                <a:rPr kumimoji="1" lang="en-US" altLang="en-US" baseline="30000" dirty="0" smtClean="0">
                  <a:solidFill>
                    <a:prstClr val="white"/>
                  </a:solidFill>
                  <a:latin typeface="Century Gothic" pitchFamily="34" charset="0"/>
                  <a:ea typeface="ＭＳ Ｐゴシック" pitchFamily="50" charset="-128"/>
                </a:rPr>
                <a:t>-</a:t>
              </a:r>
              <a:r>
                <a:rPr kumimoji="1" lang="en-US" altLang="ja-JP" baseline="30000" dirty="0" smtClean="0">
                  <a:solidFill>
                    <a:prstClr val="white"/>
                  </a:solidFill>
                  <a:latin typeface="Century Gothic" pitchFamily="34" charset="0"/>
                  <a:ea typeface="ＭＳ Ｐゴシック" pitchFamily="50" charset="-128"/>
                </a:rPr>
                <a:t>13</a:t>
              </a:r>
              <a:endParaRPr kumimoji="1" lang="en-US" altLang="ja-JP" dirty="0">
                <a:solidFill>
                  <a:prstClr val="white"/>
                </a:solidFill>
                <a:latin typeface="Century Gothic" pitchFamily="34" charset="0"/>
                <a:ea typeface="ＭＳ Ｐゴシック" pitchFamily="50" charset="-128"/>
              </a:endParaRPr>
            </a:p>
          </p:txBody>
        </p:sp>
        <p:pic>
          <p:nvPicPr>
            <p:cNvPr id="81" name="Picture 4" descr="http://farm4.static.flickr.com/3582/3309410869_5a223f95e1.jpg"/>
            <p:cNvPicPr>
              <a:picLocks noChangeAspect="1" noChangeArrowheads="1"/>
            </p:cNvPicPr>
            <p:nvPr/>
          </p:nvPicPr>
          <p:blipFill>
            <a:blip r:embed="rId7" cstate="print"/>
            <a:srcRect l="7094" t="7087" r="21281" b="11811"/>
            <a:stretch>
              <a:fillRect/>
            </a:stretch>
          </p:blipFill>
          <p:spPr bwMode="auto">
            <a:xfrm>
              <a:off x="6058629" y="1031912"/>
              <a:ext cx="1299453" cy="2213982"/>
            </a:xfrm>
            <a:prstGeom prst="rect">
              <a:avLst/>
            </a:prstGeom>
            <a:noFill/>
          </p:spPr>
        </p:pic>
        <p:sp>
          <p:nvSpPr>
            <p:cNvPr id="82" name="Text Box 40"/>
            <p:cNvSpPr txBox="1">
              <a:spLocks noChangeArrowheads="1"/>
            </p:cNvSpPr>
            <p:nvPr/>
          </p:nvSpPr>
          <p:spPr bwMode="auto">
            <a:xfrm>
              <a:off x="6342710" y="1571612"/>
              <a:ext cx="7312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dirty="0" smtClean="0">
                  <a:solidFill>
                    <a:prstClr val="black"/>
                  </a:solidFill>
                  <a:latin typeface="Century Gothic" pitchFamily="34" charset="0"/>
                  <a:ea typeface="ＭＳ Ｐゴシック" pitchFamily="50" charset="-128"/>
                </a:rPr>
                <a:t>Brain</a:t>
              </a:r>
              <a:endParaRPr kumimoji="1" lang="ja-JP" altLang="en-US" dirty="0">
                <a:solidFill>
                  <a:prstClr val="black"/>
                </a:solidFill>
                <a:latin typeface="Century Gothic" pitchFamily="34" charset="0"/>
                <a:ea typeface="ＭＳ Ｐゴシック" pitchFamily="50" charset="-128"/>
              </a:endParaRPr>
            </a:p>
          </p:txBody>
        </p:sp>
      </p:grpSp>
      <p:grpSp>
        <p:nvGrpSpPr>
          <p:cNvPr id="83" name="グループ化 82"/>
          <p:cNvGrpSpPr/>
          <p:nvPr/>
        </p:nvGrpSpPr>
        <p:grpSpPr>
          <a:xfrm>
            <a:off x="7407216" y="1142984"/>
            <a:ext cx="1571635" cy="2592038"/>
            <a:chOff x="7407216" y="1142984"/>
            <a:chExt cx="1571635" cy="2592038"/>
          </a:xfrm>
        </p:grpSpPr>
        <p:sp>
          <p:nvSpPr>
            <p:cNvPr id="84" name="Text Box 41"/>
            <p:cNvSpPr txBox="1">
              <a:spLocks noChangeArrowheads="1"/>
            </p:cNvSpPr>
            <p:nvPr/>
          </p:nvSpPr>
          <p:spPr bwMode="auto">
            <a:xfrm>
              <a:off x="7487551" y="2496917"/>
              <a:ext cx="141096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en-US" dirty="0" smtClean="0">
                  <a:solidFill>
                    <a:srgbClr val="FFFF00"/>
                  </a:solidFill>
                  <a:latin typeface="Century Gothic" pitchFamily="34" charset="0"/>
                  <a:ea typeface="ＭＳ Ｐゴシック" pitchFamily="50" charset="-128"/>
                </a:rPr>
                <a:t>1 </a:t>
              </a:r>
              <a:r>
                <a:rPr kumimoji="1" lang="en-US" altLang="en-US" dirty="0" err="1" smtClean="0">
                  <a:solidFill>
                    <a:srgbClr val="FFFF00"/>
                  </a:solidFill>
                  <a:latin typeface="Century Gothic" pitchFamily="34" charset="0"/>
                  <a:ea typeface="ＭＳ Ｐゴシック" pitchFamily="50" charset="-128"/>
                </a:rPr>
                <a:t>nA</a:t>
              </a:r>
              <a:r>
                <a:rPr kumimoji="1" lang="en-US" altLang="en-US" dirty="0" smtClean="0">
                  <a:solidFill>
                    <a:srgbClr val="FFFF00"/>
                  </a:solidFill>
                  <a:latin typeface="Century Gothic" pitchFamily="34" charset="0"/>
                  <a:ea typeface="ＭＳ Ｐゴシック" pitchFamily="50" charset="-128"/>
                </a:rPr>
                <a:t> Beam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en-US" dirty="0" smtClean="0">
                  <a:solidFill>
                    <a:srgbClr val="FFFF00"/>
                  </a:solidFill>
                  <a:latin typeface="Century Gothic" pitchFamily="34" charset="0"/>
                  <a:ea typeface="ＭＳ Ｐゴシック" pitchFamily="50" charset="-128"/>
                </a:rPr>
                <a:t>@10 cm</a:t>
              </a:r>
              <a:endParaRPr kumimoji="1" lang="en-US" altLang="ja-JP" dirty="0">
                <a:solidFill>
                  <a:srgbClr val="FFFF00"/>
                </a:solidFill>
                <a:latin typeface="Century Gothic" pitchFamily="34" charset="0"/>
                <a:ea typeface="ＭＳ Ｐゴシック" pitchFamily="50" charset="-128"/>
              </a:endParaRPr>
            </a:p>
          </p:txBody>
        </p:sp>
        <p:sp>
          <p:nvSpPr>
            <p:cNvPr id="85" name="Text Box 43"/>
            <p:cNvSpPr txBox="1">
              <a:spLocks noChangeArrowheads="1"/>
            </p:cNvSpPr>
            <p:nvPr/>
          </p:nvSpPr>
          <p:spPr bwMode="auto">
            <a:xfrm>
              <a:off x="7833464" y="3368310"/>
              <a:ext cx="719138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tabLst>
                  <a:tab pos="1166813" algn="l"/>
                  <a:tab pos="2152650" algn="l"/>
                </a:tabLst>
              </a:pPr>
              <a:r>
                <a:rPr kumimoji="1" lang="en-US" altLang="en-US" dirty="0">
                  <a:solidFill>
                    <a:srgbClr val="33CCFF"/>
                  </a:solidFill>
                  <a:latin typeface="Century Gothic" pitchFamily="34" charset="0"/>
                  <a:ea typeface="ＭＳ Ｐゴシック" pitchFamily="50" charset="-128"/>
                </a:rPr>
                <a:t>10</a:t>
              </a:r>
              <a:r>
                <a:rPr kumimoji="1" lang="en-US" altLang="en-US" baseline="30000" dirty="0">
                  <a:solidFill>
                    <a:srgbClr val="33CCFF"/>
                  </a:solidFill>
                  <a:latin typeface="Century Gothic" pitchFamily="34" charset="0"/>
                  <a:ea typeface="ＭＳ Ｐゴシック" pitchFamily="50" charset="-128"/>
                </a:rPr>
                <a:t>-</a:t>
              </a:r>
              <a:r>
                <a:rPr kumimoji="1" lang="en-US" altLang="ja-JP" baseline="30000" dirty="0">
                  <a:solidFill>
                    <a:srgbClr val="33CCFF"/>
                  </a:solidFill>
                  <a:latin typeface="Century Gothic" pitchFamily="34" charset="0"/>
                  <a:ea typeface="ＭＳ Ｐゴシック" pitchFamily="50" charset="-128"/>
                </a:rPr>
                <a:t>15</a:t>
              </a:r>
              <a:endParaRPr kumimoji="1" lang="en-US" altLang="ja-JP" dirty="0">
                <a:solidFill>
                  <a:srgbClr val="33CCFF"/>
                </a:solidFill>
                <a:latin typeface="Century Gothic" pitchFamily="34" charset="0"/>
                <a:ea typeface="ＭＳ Ｐゴシック" pitchFamily="50" charset="-128"/>
              </a:endParaRPr>
            </a:p>
          </p:txBody>
        </p:sp>
        <p:pic>
          <p:nvPicPr>
            <p:cNvPr id="86" name="Picture 8" descr="http://unit.aist.go.jp/riif/adcg/english/bunch_a.gif"/>
            <p:cNvPicPr>
              <a:picLocks noChangeAspect="1" noChangeArrowheads="1" noCrop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407216" y="1142984"/>
              <a:ext cx="1571635" cy="1357322"/>
            </a:xfrm>
            <a:prstGeom prst="rect">
              <a:avLst/>
            </a:prstGeom>
            <a:noFill/>
          </p:spPr>
        </p:pic>
      </p:grpSp>
      <p:grpSp>
        <p:nvGrpSpPr>
          <p:cNvPr id="87" name="Group 51"/>
          <p:cNvGrpSpPr>
            <a:grpSpLocks/>
          </p:cNvGrpSpPr>
          <p:nvPr/>
        </p:nvGrpSpPr>
        <p:grpSpPr bwMode="auto">
          <a:xfrm>
            <a:off x="2906783" y="4602224"/>
            <a:ext cx="2779712" cy="1225550"/>
            <a:chOff x="1969" y="2840"/>
            <a:chExt cx="1751" cy="772"/>
          </a:xfrm>
        </p:grpSpPr>
        <p:sp>
          <p:nvSpPr>
            <p:cNvPr id="88" name="Oval 4"/>
            <p:cNvSpPr>
              <a:spLocks noChangeArrowheads="1"/>
            </p:cNvSpPr>
            <p:nvPr/>
          </p:nvSpPr>
          <p:spPr bwMode="auto">
            <a:xfrm>
              <a:off x="1969" y="2840"/>
              <a:ext cx="1315" cy="772"/>
            </a:xfrm>
            <a:prstGeom prst="ellipse">
              <a:avLst/>
            </a:prstGeom>
            <a:gradFill rotWithShape="0">
              <a:gsLst>
                <a:gs pos="0">
                  <a:srgbClr val="FFFFCC"/>
                </a:gs>
                <a:gs pos="50000">
                  <a:srgbClr val="FFFFFF"/>
                </a:gs>
                <a:gs pos="100000">
                  <a:srgbClr val="FFFFCC"/>
                </a:gs>
              </a:gsLst>
              <a:lin ang="5400000" scaled="1"/>
            </a:gradFill>
            <a:ln w="9525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ts val="1800"/>
                </a:lnSpc>
                <a:tabLst>
                  <a:tab pos="715963" algn="l"/>
                </a:tabLst>
                <a:defRPr/>
              </a:pPr>
              <a:r>
                <a:rPr lang="en-US" altLang="ja-JP" kern="0" dirty="0" smtClean="0">
                  <a:solidFill>
                    <a:srgbClr val="000000"/>
                  </a:solidFill>
                  <a:latin typeface="Tahoma" pitchFamily="34" charset="0"/>
                  <a:ea typeface="ＭＳ Ｐゴシック" pitchFamily="50" charset="-128"/>
                </a:rPr>
                <a:t>Operation</a:t>
              </a:r>
            </a:p>
            <a:p>
              <a:pPr algn="ctr">
                <a:lnSpc>
                  <a:spcPts val="1800"/>
                </a:lnSpc>
                <a:tabLst>
                  <a:tab pos="715963" algn="l"/>
                </a:tabLst>
                <a:defRPr/>
              </a:pPr>
              <a:r>
                <a:rPr lang="en-US" altLang="ja-JP" kern="0" dirty="0" smtClean="0">
                  <a:solidFill>
                    <a:srgbClr val="000000"/>
                  </a:solidFill>
                  <a:latin typeface="Tahoma" pitchFamily="34" charset="0"/>
                  <a:ea typeface="ＭＳ Ｐゴシック" pitchFamily="50" charset="-128"/>
                </a:rPr>
                <a:t>Temperature</a:t>
              </a:r>
            </a:p>
            <a:p>
              <a:pPr algn="ctr">
                <a:lnSpc>
                  <a:spcPts val="1800"/>
                </a:lnSpc>
                <a:tabLst>
                  <a:tab pos="715963" algn="l"/>
                </a:tabLst>
                <a:defRPr/>
              </a:pPr>
              <a:r>
                <a:rPr lang="en-US" altLang="ja-JP" kern="0" dirty="0" err="1" smtClean="0">
                  <a:solidFill>
                    <a:srgbClr val="000000"/>
                  </a:solidFill>
                  <a:latin typeface="Tahoma" pitchFamily="34" charset="0"/>
                  <a:ea typeface="ＭＳ Ｐゴシック" pitchFamily="50" charset="-128"/>
                </a:rPr>
                <a:t>Lq</a:t>
              </a:r>
              <a:r>
                <a:rPr lang="en-US" altLang="ja-JP" kern="0" dirty="0" smtClean="0">
                  <a:solidFill>
                    <a:srgbClr val="000000"/>
                  </a:solidFill>
                  <a:latin typeface="Tahoma" pitchFamily="34" charset="0"/>
                  <a:ea typeface="ＭＳ Ｐゴシック" pitchFamily="50" charset="-128"/>
                </a:rPr>
                <a:t>. He ⇒ </a:t>
              </a:r>
              <a:r>
                <a:rPr lang="en-US" altLang="ja-JP" kern="0" dirty="0" err="1" smtClean="0">
                  <a:solidFill>
                    <a:srgbClr val="000000"/>
                  </a:solidFill>
                  <a:latin typeface="Tahoma" pitchFamily="34" charset="0"/>
                  <a:ea typeface="ＭＳ Ｐゴシック" pitchFamily="50" charset="-128"/>
                </a:rPr>
                <a:t>Lq</a:t>
              </a:r>
              <a:r>
                <a:rPr lang="en-US" altLang="ja-JP" kern="0" dirty="0" smtClean="0">
                  <a:solidFill>
                    <a:srgbClr val="000000"/>
                  </a:solidFill>
                  <a:latin typeface="Tahoma" pitchFamily="34" charset="0"/>
                  <a:ea typeface="ＭＳ Ｐゴシック" pitchFamily="50" charset="-128"/>
                </a:rPr>
                <a:t>. N</a:t>
              </a:r>
              <a:r>
                <a:rPr lang="en-US" altLang="ja-JP" kern="0" baseline="-25000" dirty="0" smtClean="0">
                  <a:solidFill>
                    <a:srgbClr val="000000"/>
                  </a:solidFill>
                  <a:latin typeface="Tahoma" pitchFamily="34" charset="0"/>
                  <a:ea typeface="ＭＳ Ｐゴシック" pitchFamily="50" charset="-128"/>
                </a:rPr>
                <a:t>2</a:t>
              </a:r>
            </a:p>
            <a:p>
              <a:pPr algn="ctr">
                <a:lnSpc>
                  <a:spcPts val="1800"/>
                </a:lnSpc>
                <a:tabLst>
                  <a:tab pos="715963" algn="l"/>
                </a:tabLst>
                <a:defRPr/>
              </a:pPr>
              <a:r>
                <a:rPr lang="en-US" altLang="ja-JP" kern="0" dirty="0" smtClean="0">
                  <a:solidFill>
                    <a:srgbClr val="000000"/>
                  </a:solidFill>
                  <a:latin typeface="Tahoma" pitchFamily="34" charset="0"/>
                  <a:ea typeface="ＭＳ Ｐゴシック" pitchFamily="50" charset="-128"/>
                </a:rPr>
                <a:t>4.2 K  ⇒ 77.3K</a:t>
              </a:r>
            </a:p>
          </p:txBody>
        </p:sp>
        <p:sp>
          <p:nvSpPr>
            <p:cNvPr id="89" name="AutoShape 5"/>
            <p:cNvSpPr>
              <a:spLocks noChangeArrowheads="1"/>
            </p:cNvSpPr>
            <p:nvPr/>
          </p:nvSpPr>
          <p:spPr bwMode="auto">
            <a:xfrm>
              <a:off x="3346" y="3106"/>
              <a:ext cx="374" cy="24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0">
              <a:gsLst>
                <a:gs pos="0">
                  <a:srgbClr val="FFFFCC"/>
                </a:gs>
                <a:gs pos="100000">
                  <a:srgbClr val="66FFFF"/>
                </a:gs>
              </a:gsLst>
              <a:lin ang="0" scaled="1"/>
            </a:gradFill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kern="0" smtClean="0">
                <a:solidFill>
                  <a:sysClr val="windowText" lastClr="000000"/>
                </a:solidFill>
                <a:latin typeface="Book Antiqua" pitchFamily="18" charset="0"/>
                <a:ea typeface="ＭＳ Ｐゴシック" pitchFamily="50" charset="-128"/>
              </a:endParaRPr>
            </a:p>
          </p:txBody>
        </p:sp>
      </p:grpSp>
      <p:grpSp>
        <p:nvGrpSpPr>
          <p:cNvPr id="90" name="Group 49"/>
          <p:cNvGrpSpPr>
            <a:grpSpLocks/>
          </p:cNvGrpSpPr>
          <p:nvPr/>
        </p:nvGrpSpPr>
        <p:grpSpPr bwMode="auto">
          <a:xfrm>
            <a:off x="5786508" y="4795899"/>
            <a:ext cx="2887662" cy="836613"/>
            <a:chOff x="3651" y="2943"/>
            <a:chExt cx="1773" cy="527"/>
          </a:xfrm>
        </p:grpSpPr>
        <p:sp>
          <p:nvSpPr>
            <p:cNvPr id="91" name="AutoShape 25"/>
            <p:cNvSpPr>
              <a:spLocks noChangeArrowheads="1"/>
            </p:cNvSpPr>
            <p:nvPr/>
          </p:nvSpPr>
          <p:spPr bwMode="auto">
            <a:xfrm>
              <a:off x="3653" y="3257"/>
              <a:ext cx="1769" cy="213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66FFFF"/>
                </a:gs>
                <a:gs pos="50000">
                  <a:srgbClr val="FFFFFF"/>
                </a:gs>
                <a:gs pos="100000">
                  <a:srgbClr val="66FFFF"/>
                </a:gs>
              </a:gsLst>
              <a:lin ang="5400000" scaled="1"/>
            </a:gradFill>
            <a:ln w="9525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 lIns="54000" tIns="10800" rIns="54000" bIns="10800" anchor="ctr">
              <a:spAutoFit/>
            </a:bodyPr>
            <a:lstStyle/>
            <a:p>
              <a:pPr algn="ctr">
                <a:defRPr/>
              </a:pPr>
              <a:r>
                <a:rPr lang="en-US" altLang="ja-JP" kern="0" smtClean="0">
                  <a:solidFill>
                    <a:srgbClr val="CC0000"/>
                  </a:solidFill>
                  <a:latin typeface="Tahoma" pitchFamily="34" charset="0"/>
                  <a:ea typeface="ＭＳ Ｐゴシック" pitchFamily="50" charset="-128"/>
                </a:rPr>
                <a:t>Reduction of running costs</a:t>
              </a:r>
            </a:p>
          </p:txBody>
        </p:sp>
        <p:sp>
          <p:nvSpPr>
            <p:cNvPr id="92" name="AutoShape 26"/>
            <p:cNvSpPr>
              <a:spLocks noChangeArrowheads="1"/>
            </p:cNvSpPr>
            <p:nvPr/>
          </p:nvSpPr>
          <p:spPr bwMode="auto">
            <a:xfrm>
              <a:off x="3651" y="2943"/>
              <a:ext cx="1773" cy="213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66FFFF"/>
                </a:gs>
                <a:gs pos="50000">
                  <a:srgbClr val="FFFFFF"/>
                </a:gs>
                <a:gs pos="100000">
                  <a:srgbClr val="66FFFF"/>
                </a:gs>
              </a:gsLst>
              <a:lin ang="5400000" scaled="1"/>
            </a:gradFill>
            <a:ln w="9525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 lIns="54000" tIns="10800" rIns="54000" bIns="10800" anchor="ctr">
              <a:spAutoFit/>
            </a:bodyPr>
            <a:lstStyle/>
            <a:p>
              <a:pPr algn="ctr">
                <a:defRPr/>
              </a:pPr>
              <a:r>
                <a:rPr lang="en-US" altLang="ja-JP" kern="0" dirty="0" smtClean="0">
                  <a:solidFill>
                    <a:srgbClr val="CC0000"/>
                  </a:solidFill>
                  <a:latin typeface="Tahoma" pitchFamily="34" charset="0"/>
                  <a:ea typeface="ＭＳ Ｐゴシック" pitchFamily="50" charset="-128"/>
                </a:rPr>
                <a:t>Downsizing System</a:t>
              </a:r>
            </a:p>
          </p:txBody>
        </p:sp>
      </p:grpSp>
      <p:grpSp>
        <p:nvGrpSpPr>
          <p:cNvPr id="93" name="Group 50"/>
          <p:cNvGrpSpPr>
            <a:grpSpLocks/>
          </p:cNvGrpSpPr>
          <p:nvPr/>
        </p:nvGrpSpPr>
        <p:grpSpPr bwMode="auto">
          <a:xfrm>
            <a:off x="314395" y="4795899"/>
            <a:ext cx="2492375" cy="836613"/>
            <a:chOff x="336" y="2962"/>
            <a:chExt cx="1570" cy="527"/>
          </a:xfrm>
        </p:grpSpPr>
        <p:sp>
          <p:nvSpPr>
            <p:cNvPr id="94" name="AutoShape 27"/>
            <p:cNvSpPr>
              <a:spLocks noChangeArrowheads="1"/>
            </p:cNvSpPr>
            <p:nvPr/>
          </p:nvSpPr>
          <p:spPr bwMode="auto">
            <a:xfrm>
              <a:off x="1532" y="3106"/>
              <a:ext cx="374" cy="24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gradFill rotWithShape="0">
              <a:gsLst>
                <a:gs pos="0">
                  <a:srgbClr val="FFCCFF"/>
                </a:gs>
                <a:gs pos="100000">
                  <a:srgbClr val="FFFFCC"/>
                </a:gs>
              </a:gsLst>
              <a:lin ang="0" scaled="1"/>
            </a:gradFill>
            <a:ln w="9525">
              <a:solidFill>
                <a:srgbClr val="3333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 kern="0" smtClean="0">
                <a:solidFill>
                  <a:sysClr val="windowText" lastClr="000000"/>
                </a:solidFill>
                <a:latin typeface="Book Antiqua" pitchFamily="18" charset="0"/>
                <a:ea typeface="ＭＳ Ｐゴシック" pitchFamily="50" charset="-128"/>
              </a:endParaRPr>
            </a:p>
          </p:txBody>
        </p:sp>
        <p:grpSp>
          <p:nvGrpSpPr>
            <p:cNvPr id="95" name="Group 48"/>
            <p:cNvGrpSpPr>
              <a:grpSpLocks/>
            </p:cNvGrpSpPr>
            <p:nvPr/>
          </p:nvGrpSpPr>
          <p:grpSpPr bwMode="auto">
            <a:xfrm>
              <a:off x="336" y="2962"/>
              <a:ext cx="1134" cy="527"/>
              <a:chOff x="204" y="2942"/>
              <a:chExt cx="1134" cy="527"/>
            </a:xfrm>
          </p:grpSpPr>
          <p:sp>
            <p:nvSpPr>
              <p:cNvPr id="96" name="AutoShape 29"/>
              <p:cNvSpPr>
                <a:spLocks noChangeArrowheads="1"/>
              </p:cNvSpPr>
              <p:nvPr/>
            </p:nvSpPr>
            <p:spPr bwMode="auto">
              <a:xfrm>
                <a:off x="204" y="2942"/>
                <a:ext cx="1134" cy="213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CCFF"/>
                  </a:gs>
                  <a:gs pos="50000">
                    <a:srgbClr val="FFFFFF"/>
                  </a:gs>
                  <a:gs pos="100000">
                    <a:srgbClr val="FFCCFF"/>
                  </a:gs>
                </a:gsLst>
                <a:lin ang="5400000" scaled="1"/>
              </a:gradFill>
              <a:ln w="9525">
                <a:solidFill>
                  <a:srgbClr val="3333CC"/>
                </a:solidFill>
                <a:round/>
                <a:headEnd/>
                <a:tailEnd/>
              </a:ln>
              <a:effectLst/>
            </p:spPr>
            <p:txBody>
              <a:bodyPr lIns="54000" tIns="10800" rIns="54000" bIns="10800" anchor="ctr">
                <a:spAutoFit/>
              </a:bodyPr>
              <a:lstStyle/>
              <a:p>
                <a:pPr algn="ctr">
                  <a:defRPr/>
                </a:pPr>
                <a:r>
                  <a:rPr lang="en-US" altLang="ja-JP" kern="0" dirty="0" smtClean="0">
                    <a:solidFill>
                      <a:srgbClr val="000000"/>
                    </a:solidFill>
                    <a:latin typeface="Tahoma" pitchFamily="34" charset="0"/>
                    <a:ea typeface="ＭＳ Ｐゴシック" pitchFamily="50" charset="-128"/>
                  </a:rPr>
                  <a:t>Superconductor</a:t>
                </a:r>
              </a:p>
            </p:txBody>
          </p:sp>
          <p:sp>
            <p:nvSpPr>
              <p:cNvPr id="97" name="AutoShape 30"/>
              <p:cNvSpPr>
                <a:spLocks noChangeArrowheads="1"/>
              </p:cNvSpPr>
              <p:nvPr/>
            </p:nvSpPr>
            <p:spPr bwMode="auto">
              <a:xfrm>
                <a:off x="204" y="3256"/>
                <a:ext cx="1134" cy="213"/>
              </a:xfrm>
              <a:prstGeom prst="roundRect">
                <a:avLst>
                  <a:gd name="adj" fmla="val 16667"/>
                </a:avLst>
              </a:prstGeom>
              <a:gradFill rotWithShape="0">
                <a:gsLst>
                  <a:gs pos="0">
                    <a:srgbClr val="FFCCFF"/>
                  </a:gs>
                  <a:gs pos="50000">
                    <a:srgbClr val="FFFFFF"/>
                  </a:gs>
                  <a:gs pos="100000">
                    <a:srgbClr val="FFCCFF"/>
                  </a:gs>
                </a:gsLst>
                <a:lin ang="5400000" scaled="1"/>
              </a:gradFill>
              <a:ln w="9525">
                <a:solidFill>
                  <a:srgbClr val="3333CC"/>
                </a:solidFill>
                <a:round/>
                <a:headEnd/>
                <a:tailEnd/>
              </a:ln>
              <a:effectLst/>
            </p:spPr>
            <p:txBody>
              <a:bodyPr lIns="54000" tIns="10800" rIns="54000" bIns="10800" anchor="ctr">
                <a:spAutoFit/>
              </a:bodyPr>
              <a:lstStyle/>
              <a:p>
                <a:pPr algn="ctr">
                  <a:defRPr/>
                </a:pPr>
                <a:r>
                  <a:rPr lang="en-US" altLang="ja-JP" kern="0" smtClean="0">
                    <a:solidFill>
                      <a:srgbClr val="000000"/>
                    </a:solidFill>
                    <a:latin typeface="Tahoma" pitchFamily="34" charset="0"/>
                    <a:ea typeface="ＭＳ Ｐゴシック" pitchFamily="50" charset="-128"/>
                  </a:rPr>
                  <a:t>SQUID</a:t>
                </a:r>
              </a:p>
            </p:txBody>
          </p:sp>
        </p:grpSp>
      </p:grpSp>
      <p:sp>
        <p:nvSpPr>
          <p:cNvPr id="98" name="正方形/長方形 97"/>
          <p:cNvSpPr/>
          <p:nvPr/>
        </p:nvSpPr>
        <p:spPr>
          <a:xfrm>
            <a:off x="3571868" y="354557"/>
            <a:ext cx="49292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dirty="0" smtClean="0">
                <a:solidFill>
                  <a:prstClr val="white"/>
                </a:solidFill>
                <a:latin typeface="HG丸ｺﾞｼｯｸM-PRO" pitchFamily="50" charset="-128"/>
                <a:ea typeface="HG丸ｺﾞｼｯｸM-PRO" pitchFamily="50" charset="-128"/>
              </a:rPr>
              <a:t>- Why we decided to conduct present work -</a:t>
            </a:r>
            <a:endParaRPr kumimoji="1" lang="ja-JP" altLang="en-US" sz="1600" dirty="0">
              <a:solidFill>
                <a:prstClr val="white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99" name="Text Box 37"/>
          <p:cNvSpPr txBox="1">
            <a:spLocks noChangeArrowheads="1"/>
          </p:cNvSpPr>
          <p:nvPr/>
        </p:nvSpPr>
        <p:spPr bwMode="auto">
          <a:xfrm>
            <a:off x="5429256" y="3429000"/>
            <a:ext cx="8755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b="1" dirty="0" smtClean="0">
                <a:solidFill>
                  <a:srgbClr val="FFFF00"/>
                </a:solidFill>
                <a:latin typeface="Century Gothic" pitchFamily="34" charset="0"/>
                <a:ea typeface="ＭＳ Ｐゴシック" pitchFamily="50" charset="-128"/>
              </a:rPr>
              <a:t>SQUID</a:t>
            </a:r>
            <a:endParaRPr kumimoji="1" lang="ja-JP" altLang="en-US" b="1" dirty="0">
              <a:solidFill>
                <a:srgbClr val="FFFF00"/>
              </a:solidFill>
              <a:latin typeface="Century Gothic" pitchFamily="34" charset="0"/>
              <a:ea typeface="ＭＳ Ｐゴシック" pitchFamily="50" charset="-128"/>
            </a:endParaRPr>
          </a:p>
        </p:txBody>
      </p:sp>
      <p:grpSp>
        <p:nvGrpSpPr>
          <p:cNvPr id="101" name="グループ化 100"/>
          <p:cNvGrpSpPr/>
          <p:nvPr/>
        </p:nvGrpSpPr>
        <p:grpSpPr>
          <a:xfrm>
            <a:off x="911176" y="5643578"/>
            <a:ext cx="7321649" cy="1025782"/>
            <a:chOff x="911176" y="5643578"/>
            <a:chExt cx="7321649" cy="1025782"/>
          </a:xfrm>
        </p:grpSpPr>
        <p:sp>
          <p:nvSpPr>
            <p:cNvPr id="102" name="Text Box 41"/>
            <p:cNvSpPr txBox="1">
              <a:spLocks noChangeArrowheads="1"/>
            </p:cNvSpPr>
            <p:nvPr/>
          </p:nvSpPr>
          <p:spPr bwMode="auto">
            <a:xfrm>
              <a:off x="4860032" y="5643578"/>
              <a:ext cx="336502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en-US" sz="1600" kern="0" dirty="0" smtClean="0">
                  <a:solidFill>
                    <a:srgbClr val="FFFF00"/>
                  </a:solidFill>
                  <a:latin typeface="Century Gothic" pitchFamily="34" charset="0"/>
                  <a:ea typeface="ＭＳ Ｐゴシック" pitchFamily="50" charset="-128"/>
                </a:rPr>
                <a:t>Estimation using Japanese price</a:t>
              </a:r>
              <a:endParaRPr kumimoji="1" lang="en-US" altLang="ja-JP" sz="1600" kern="0" dirty="0" smtClean="0">
                <a:solidFill>
                  <a:srgbClr val="FFFF00"/>
                </a:solidFill>
                <a:latin typeface="Century Gothic" pitchFamily="34" charset="0"/>
                <a:ea typeface="ＭＳ Ｐゴシック" pitchFamily="50" charset="-128"/>
              </a:endParaRPr>
            </a:p>
          </p:txBody>
        </p:sp>
        <p:graphicFrame>
          <p:nvGraphicFramePr>
            <p:cNvPr id="103" name="オブジェクト 102"/>
            <p:cNvGraphicFramePr>
              <a:graphicFrameLocks noChangeAspect="1"/>
            </p:cNvGraphicFramePr>
            <p:nvPr>
              <p:extLst/>
            </p:nvPr>
          </p:nvGraphicFramePr>
          <p:xfrm>
            <a:off x="911176" y="5992403"/>
            <a:ext cx="7321649" cy="6769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25" name="ワークシート" r:id="rId10" imgW="10610955" imgH="981180" progId="Excel.Sheet.12">
                    <p:embed/>
                  </p:oleObj>
                </mc:Choice>
                <mc:Fallback>
                  <p:oleObj name="ワークシート" r:id="rId10" imgW="10610955" imgH="981180" progId="Excel.Shee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1176" y="5992403"/>
                          <a:ext cx="7321649" cy="6769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グループ化 4"/>
          <p:cNvGrpSpPr/>
          <p:nvPr/>
        </p:nvGrpSpPr>
        <p:grpSpPr>
          <a:xfrm>
            <a:off x="6968008" y="3573016"/>
            <a:ext cx="1780456" cy="369332"/>
            <a:chOff x="6612160" y="3631193"/>
            <a:chExt cx="1780456" cy="369332"/>
          </a:xfrm>
        </p:grpSpPr>
        <p:sp>
          <p:nvSpPr>
            <p:cNvPr id="2" name="円/楕円 1"/>
            <p:cNvSpPr/>
            <p:nvPr/>
          </p:nvSpPr>
          <p:spPr>
            <a:xfrm>
              <a:off x="6612160" y="3681715"/>
              <a:ext cx="268288" cy="2682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4" name="Text Box 41"/>
            <p:cNvSpPr txBox="1">
              <a:spLocks noChangeArrowheads="1"/>
            </p:cNvSpPr>
            <p:nvPr/>
          </p:nvSpPr>
          <p:spPr bwMode="auto">
            <a:xfrm>
              <a:off x="6797306" y="3631193"/>
              <a:ext cx="159531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en-US" dirty="0" smtClean="0">
                  <a:solidFill>
                    <a:srgbClr val="FFFF00"/>
                  </a:solidFill>
                  <a:latin typeface="Century Gothic" pitchFamily="34" charset="0"/>
                  <a:ea typeface="ＭＳ Ｐゴシック" pitchFamily="50" charset="-128"/>
                </a:rPr>
                <a:t>0.1 </a:t>
              </a:r>
              <a:r>
                <a:rPr kumimoji="1" lang="en-US" altLang="en-US" dirty="0">
                  <a:solidFill>
                    <a:srgbClr val="FFFF00"/>
                  </a:solidFill>
                  <a:latin typeface="Symbol" panose="05050102010706020507" pitchFamily="18" charset="2"/>
                  <a:ea typeface="ＭＳ Ｐゴシック" pitchFamily="50" charset="-128"/>
                </a:rPr>
                <a:t>m</a:t>
              </a:r>
              <a:r>
                <a:rPr kumimoji="1" lang="en-US" altLang="en-US" dirty="0" smtClean="0">
                  <a:solidFill>
                    <a:srgbClr val="FFFF00"/>
                  </a:solidFill>
                  <a:latin typeface="Century Gothic" pitchFamily="34" charset="0"/>
                  <a:ea typeface="ＭＳ Ｐゴシック" pitchFamily="50" charset="-128"/>
                </a:rPr>
                <a:t>A Beam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151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649">
        <p:fade/>
      </p:transition>
    </mc:Choice>
    <mc:Fallback xmlns="">
      <p:transition spd="med" advTm="46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9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3832"/>
            <a:ext cx="9144000" cy="4343400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shape">
              <a:fillToRect l="50000" t="50000" r="50000" b="50000"/>
            </a:path>
          </a:gradFill>
        </p:spPr>
      </p:pic>
      <p:sp>
        <p:nvSpPr>
          <p:cNvPr id="13" name="タイトル 12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671736"/>
          </a:xfrm>
        </p:spPr>
        <p:txBody>
          <a:bodyPr>
            <a:noAutofit/>
          </a:bodyPr>
          <a:lstStyle/>
          <a:p>
            <a:pPr lvl="0" algn="ctr">
              <a:spcBef>
                <a:spcPts val="1800"/>
              </a:spcBef>
              <a:buClr>
                <a:srgbClr val="56C5FF"/>
              </a:buClr>
            </a:pPr>
            <a:r>
              <a:rPr lang="en-US" altLang="ja-JP" sz="4400" spc="0" dirty="0" smtClean="0">
                <a:solidFill>
                  <a:srgbClr val="FFFFCC"/>
                </a:solidFill>
                <a:latin typeface="Comic Sans MS" panose="030F0702030302020204" pitchFamily="66" charset="0"/>
              </a:rPr>
              <a:t>Where is the SQUID Monitor?</a:t>
            </a:r>
            <a:endParaRPr lang="en-US" altLang="ja-JP" sz="4400" spc="0" dirty="0">
              <a:solidFill>
                <a:srgbClr val="FFFFCC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2555776" y="4212237"/>
            <a:ext cx="213717" cy="211369"/>
          </a:xfrm>
          <a:prstGeom prst="ellipse">
            <a:avLst/>
          </a:prstGeom>
          <a:solidFill>
            <a:schemeClr val="accent3"/>
          </a:solidFill>
          <a:ln w="158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1164267" y="4905340"/>
            <a:ext cx="222746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tabLst>
                <a:tab pos="180975" algn="l"/>
              </a:tabLst>
            </a:pPr>
            <a:r>
              <a:rPr lang="en-US" altLang="ja-JP" sz="2000" b="1" dirty="0" smtClean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SQUID</a:t>
            </a:r>
            <a:r>
              <a:rPr lang="ja-JP" altLang="en-US" sz="2000" b="1" dirty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en-US" altLang="ja-JP" sz="2000" b="1" dirty="0" smtClean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Monitor</a:t>
            </a:r>
            <a:endParaRPr lang="ja-JP" altLang="en-US" sz="2000" b="1" dirty="0">
              <a:solidFill>
                <a:schemeClr val="accent6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 flipV="1">
            <a:off x="2267744" y="4422686"/>
            <a:ext cx="318208" cy="493122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583668" y="5517232"/>
            <a:ext cx="59766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buClr>
                <a:srgbClr val="56C5FF"/>
              </a:buClr>
              <a:buFont typeface="Arial" panose="020B0604020202020204" pitchFamily="34" charset="0"/>
              <a:buChar char="•"/>
              <a:tabLst>
                <a:tab pos="1162050" algn="l"/>
                <a:tab pos="3409950" algn="l"/>
              </a:tabLst>
            </a:pPr>
            <a:r>
              <a:rPr lang="en-US" altLang="ja-JP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ECR</a:t>
            </a:r>
            <a:r>
              <a:rPr lang="ja-JP" altLang="en-US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en-US" altLang="ja-JP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Ion Source	</a:t>
            </a:r>
            <a:r>
              <a:rPr lang="en-US" altLang="ja-JP" sz="2800" dirty="0" err="1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Ar</a:t>
            </a:r>
            <a:endParaRPr lang="en-US" altLang="ja-JP" sz="2800" dirty="0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265113" indent="-265113">
              <a:buClr>
                <a:srgbClr val="56C5FF"/>
              </a:buClr>
              <a:buFont typeface="Arial" panose="020B0604020202020204" pitchFamily="34" charset="0"/>
              <a:buChar char="•"/>
              <a:tabLst>
                <a:tab pos="1162050" algn="l"/>
                <a:tab pos="3409950" algn="l"/>
              </a:tabLst>
            </a:pPr>
            <a:r>
              <a:rPr lang="en-US" altLang="ja-JP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RRC</a:t>
            </a:r>
            <a:r>
              <a:rPr lang="en-US" altLang="ja-JP" sz="280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</a:t>
            </a:r>
            <a:r>
              <a:rPr lang="en-US" altLang="ja-JP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A01	</a:t>
            </a:r>
            <a:r>
              <a:rPr lang="en-US" altLang="ja-JP" sz="2800" dirty="0" err="1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Ar</a:t>
            </a:r>
            <a:endParaRPr lang="en-US" altLang="ja-JP" sz="2800" dirty="0" smtClean="0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265113" indent="-265113">
              <a:buClr>
                <a:srgbClr val="56C5FF"/>
              </a:buClr>
              <a:buFont typeface="Arial" panose="020B0604020202020204" pitchFamily="34" charset="0"/>
              <a:buChar char="•"/>
              <a:tabLst>
                <a:tab pos="1162050" algn="l"/>
                <a:tab pos="3409950" algn="l"/>
              </a:tabLst>
            </a:pPr>
            <a:r>
              <a:rPr lang="en-US" altLang="ja-JP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IRC </a:t>
            </a:r>
            <a:r>
              <a:rPr lang="en-US" altLang="ja-JP" sz="280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	</a:t>
            </a:r>
            <a:r>
              <a:rPr lang="en-US" altLang="ja-JP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H11 (NOW)	Ca, Zn, Kr, U</a:t>
            </a:r>
          </a:p>
        </p:txBody>
      </p:sp>
    </p:spTree>
    <p:extLst>
      <p:ext uri="{BB962C8B-B14F-4D97-AF65-F5344CB8AC3E}">
        <p14:creationId xmlns:p14="http://schemas.microsoft.com/office/powerpoint/2010/main" val="149422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52" descr="C:\Multimedia Files\Photo\CASAMPLE\yach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8574573" cy="5544616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39552" y="1268760"/>
            <a:ext cx="8136904" cy="2232248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 marL="539750" indent="-539750" defTabSz="914415"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 charset="0"/>
              <a:buChar char="•"/>
            </a:pPr>
            <a:r>
              <a:rPr lang="en-US" altLang="ja-JP" sz="4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Purpose and Importance</a:t>
            </a:r>
          </a:p>
          <a:p>
            <a:pPr marL="539750" lvl="0" indent="-539750" defTabSz="914415"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 charset="0"/>
              <a:buChar char="•"/>
            </a:pPr>
            <a:r>
              <a:rPr lang="en-US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How to measure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730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AutoShape 21"/>
          <p:cNvSpPr>
            <a:spLocks noChangeArrowheads="1"/>
          </p:cNvSpPr>
          <p:nvPr/>
        </p:nvSpPr>
        <p:spPr bwMode="auto">
          <a:xfrm rot="5400000">
            <a:off x="2328279" y="1273746"/>
            <a:ext cx="272598" cy="274335"/>
          </a:xfrm>
          <a:custGeom>
            <a:avLst/>
            <a:gdLst>
              <a:gd name="G0" fmla="+- 13702 0 0"/>
              <a:gd name="G1" fmla="+- 3927 0 0"/>
              <a:gd name="G2" fmla="+- 21600 0 3927"/>
              <a:gd name="G3" fmla="+- 10800 0 3927"/>
              <a:gd name="G4" fmla="+- 21600 0 13702"/>
              <a:gd name="G5" fmla="*/ G4 G3 10800"/>
              <a:gd name="G6" fmla="+- 21600 0 G5"/>
              <a:gd name="T0" fmla="*/ 13702 w 21600"/>
              <a:gd name="T1" fmla="*/ 0 h 21600"/>
              <a:gd name="T2" fmla="*/ 0 w 21600"/>
              <a:gd name="T3" fmla="*/ 10800 h 21600"/>
              <a:gd name="T4" fmla="*/ 13702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3702" y="0"/>
                </a:moveTo>
                <a:lnTo>
                  <a:pt x="13702" y="3927"/>
                </a:lnTo>
                <a:lnTo>
                  <a:pt x="3375" y="3927"/>
                </a:lnTo>
                <a:lnTo>
                  <a:pt x="3375" y="17673"/>
                </a:lnTo>
                <a:lnTo>
                  <a:pt x="13702" y="17673"/>
                </a:lnTo>
                <a:lnTo>
                  <a:pt x="13702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3927"/>
                </a:moveTo>
                <a:lnTo>
                  <a:pt x="1350" y="17673"/>
                </a:lnTo>
                <a:lnTo>
                  <a:pt x="2700" y="17673"/>
                </a:lnTo>
                <a:lnTo>
                  <a:pt x="2700" y="3927"/>
                </a:lnTo>
                <a:close/>
              </a:path>
              <a:path w="21600" h="21600">
                <a:moveTo>
                  <a:pt x="0" y="3927"/>
                </a:moveTo>
                <a:lnTo>
                  <a:pt x="0" y="17673"/>
                </a:lnTo>
                <a:lnTo>
                  <a:pt x="675" y="17673"/>
                </a:lnTo>
                <a:lnTo>
                  <a:pt x="675" y="3927"/>
                </a:lnTo>
                <a:close/>
              </a:path>
            </a:pathLst>
          </a:custGeom>
          <a:gradFill rotWithShape="0">
            <a:gsLst>
              <a:gs pos="0">
                <a:srgbClr val="FF99FF"/>
              </a:gs>
              <a:gs pos="100000">
                <a:srgbClr val="FFFF99"/>
              </a:gs>
            </a:gsLst>
            <a:lin ang="5400000" scaled="1"/>
          </a:gradFill>
          <a:ln w="9525">
            <a:solidFill>
              <a:srgbClr val="FF6F6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ja-JP" altLang="en-US" b="1" kern="0" smtClean="0">
              <a:solidFill>
                <a:prstClr val="white"/>
              </a:solidFill>
              <a:latin typeface="Book Antiqua" pitchFamily="18" charset="0"/>
              <a:ea typeface="ＭＳ Ｐゴシック" pitchFamily="50" charset="-128"/>
            </a:endParaRPr>
          </a:p>
        </p:txBody>
      </p:sp>
      <p:sp>
        <p:nvSpPr>
          <p:cNvPr id="57" name="AutoShape 22"/>
          <p:cNvSpPr>
            <a:spLocks noChangeArrowheads="1"/>
          </p:cNvSpPr>
          <p:nvPr/>
        </p:nvSpPr>
        <p:spPr bwMode="auto">
          <a:xfrm>
            <a:off x="1296178" y="868257"/>
            <a:ext cx="2336800" cy="37194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99FF"/>
              </a:gs>
              <a:gs pos="50000">
                <a:srgbClr val="FFFFFF"/>
              </a:gs>
              <a:gs pos="100000">
                <a:srgbClr val="FF99FF"/>
              </a:gs>
            </a:gsLst>
            <a:lin ang="5400000" scaled="1"/>
          </a:gradFill>
          <a:ln w="9525">
            <a:solidFill>
              <a:srgbClr val="FF6F6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ja-JP" sz="1600" kern="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Nirmala UI" panose="020B0502040204020203" pitchFamily="34" charset="0"/>
              </a:rPr>
              <a:t>Irradiation of beam</a:t>
            </a:r>
          </a:p>
        </p:txBody>
      </p:sp>
      <p:sp>
        <p:nvSpPr>
          <p:cNvPr id="58" name="AutoShape 23"/>
          <p:cNvSpPr>
            <a:spLocks noChangeArrowheads="1"/>
          </p:cNvSpPr>
          <p:nvPr/>
        </p:nvSpPr>
        <p:spPr bwMode="auto">
          <a:xfrm>
            <a:off x="779447" y="1581625"/>
            <a:ext cx="3370263" cy="64698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99"/>
              </a:gs>
              <a:gs pos="50000">
                <a:srgbClr val="FFFFFF"/>
              </a:gs>
              <a:gs pos="100000">
                <a:srgbClr val="FFFF99"/>
              </a:gs>
            </a:gsLst>
            <a:lin ang="5400000" scaled="1"/>
          </a:gradFill>
          <a:ln w="9525">
            <a:solidFill>
              <a:srgbClr val="FF6F6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ja-JP" sz="1600" kern="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Shielding current is produced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ja-JP" sz="1600" kern="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by Meissner effect</a:t>
            </a:r>
          </a:p>
        </p:txBody>
      </p:sp>
      <p:sp>
        <p:nvSpPr>
          <p:cNvPr id="59" name="AutoShape 24"/>
          <p:cNvSpPr>
            <a:spLocks noChangeArrowheads="1"/>
          </p:cNvSpPr>
          <p:nvPr/>
        </p:nvSpPr>
        <p:spPr bwMode="auto">
          <a:xfrm>
            <a:off x="285720" y="2564904"/>
            <a:ext cx="4357717" cy="89768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66FFFF"/>
              </a:gs>
              <a:gs pos="50000">
                <a:srgbClr val="FFFFFF"/>
              </a:gs>
              <a:gs pos="100000">
                <a:srgbClr val="66FFFF"/>
              </a:gs>
            </a:gsLst>
            <a:lin ang="5400000" scaled="1"/>
          </a:gradFill>
          <a:ln w="9525">
            <a:solidFill>
              <a:srgbClr val="FF6F61"/>
            </a:solidFill>
            <a:round/>
            <a:headEnd/>
            <a:tailEnd/>
          </a:ln>
          <a:effectLst/>
        </p:spPr>
        <p:txBody>
          <a:bodyPr wrap="square" lIns="54000" tIns="36000" rIns="54000" bIns="36000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ja-JP" sz="1600" kern="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Designed to have a bridge circuit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ja-JP" sz="1600" kern="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Current is concentrated in bridge circuit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ja-JP" sz="1600" kern="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SQUID can detect </a:t>
            </a:r>
            <a:r>
              <a:rPr kumimoji="1" lang="en-US" altLang="ja-JP" sz="1600" i="1" kern="0" dirty="0" smtClean="0">
                <a:solidFill>
                  <a:prstClr val="black"/>
                </a:solidFill>
                <a:latin typeface="Symbol" panose="05050102010706020507" pitchFamily="18" charset="2"/>
                <a:ea typeface="Meiryo UI" panose="020B0604030504040204" pitchFamily="50" charset="-128"/>
              </a:rPr>
              <a:t>F</a:t>
            </a:r>
            <a:r>
              <a:rPr kumimoji="1" lang="en-US" altLang="ja-JP" sz="1600" kern="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with high S/N ratio</a:t>
            </a:r>
          </a:p>
        </p:txBody>
      </p:sp>
      <p:sp>
        <p:nvSpPr>
          <p:cNvPr id="60" name="AutoShape 28"/>
          <p:cNvSpPr>
            <a:spLocks noChangeArrowheads="1"/>
          </p:cNvSpPr>
          <p:nvPr/>
        </p:nvSpPr>
        <p:spPr bwMode="auto">
          <a:xfrm rot="5400000">
            <a:off x="2330844" y="2259588"/>
            <a:ext cx="267468" cy="274337"/>
          </a:xfrm>
          <a:custGeom>
            <a:avLst/>
            <a:gdLst>
              <a:gd name="G0" fmla="+- 13702 0 0"/>
              <a:gd name="G1" fmla="+- 3927 0 0"/>
              <a:gd name="G2" fmla="+- 21600 0 3927"/>
              <a:gd name="G3" fmla="+- 10800 0 3927"/>
              <a:gd name="G4" fmla="+- 21600 0 13702"/>
              <a:gd name="G5" fmla="*/ G4 G3 10800"/>
              <a:gd name="G6" fmla="+- 21600 0 G5"/>
              <a:gd name="T0" fmla="*/ 13702 w 21600"/>
              <a:gd name="T1" fmla="*/ 0 h 21600"/>
              <a:gd name="T2" fmla="*/ 0 w 21600"/>
              <a:gd name="T3" fmla="*/ 10800 h 21600"/>
              <a:gd name="T4" fmla="*/ 13702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3702" y="0"/>
                </a:moveTo>
                <a:lnTo>
                  <a:pt x="13702" y="3927"/>
                </a:lnTo>
                <a:lnTo>
                  <a:pt x="3375" y="3927"/>
                </a:lnTo>
                <a:lnTo>
                  <a:pt x="3375" y="17673"/>
                </a:lnTo>
                <a:lnTo>
                  <a:pt x="13702" y="17673"/>
                </a:lnTo>
                <a:lnTo>
                  <a:pt x="13702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3927"/>
                </a:moveTo>
                <a:lnTo>
                  <a:pt x="1350" y="17673"/>
                </a:lnTo>
                <a:lnTo>
                  <a:pt x="2700" y="17673"/>
                </a:lnTo>
                <a:lnTo>
                  <a:pt x="2700" y="3927"/>
                </a:lnTo>
                <a:close/>
              </a:path>
              <a:path w="21600" h="21600">
                <a:moveTo>
                  <a:pt x="0" y="3927"/>
                </a:moveTo>
                <a:lnTo>
                  <a:pt x="0" y="17673"/>
                </a:lnTo>
                <a:lnTo>
                  <a:pt x="675" y="17673"/>
                </a:lnTo>
                <a:lnTo>
                  <a:pt x="675" y="3927"/>
                </a:lnTo>
                <a:close/>
              </a:path>
            </a:pathLst>
          </a:custGeom>
          <a:gradFill rotWithShape="0">
            <a:gsLst>
              <a:gs pos="0">
                <a:srgbClr val="FFFF99"/>
              </a:gs>
              <a:gs pos="100000">
                <a:srgbClr val="66FFFF"/>
              </a:gs>
            </a:gsLst>
            <a:lin ang="5400000" scaled="1"/>
          </a:gradFill>
          <a:ln w="9525">
            <a:solidFill>
              <a:srgbClr val="FF6F6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ja-JP" altLang="en-US" b="1" kern="0" smtClean="0">
              <a:solidFill>
                <a:prstClr val="white"/>
              </a:solidFill>
              <a:latin typeface="Book Antiqua" pitchFamily="18" charset="0"/>
              <a:ea typeface="ＭＳ Ｐゴシック" pitchFamily="50" charset="-128"/>
            </a:endParaRPr>
          </a:p>
        </p:txBody>
      </p:sp>
      <p:sp>
        <p:nvSpPr>
          <p:cNvPr id="61" name="AutoShape 36"/>
          <p:cNvSpPr>
            <a:spLocks noChangeArrowheads="1"/>
          </p:cNvSpPr>
          <p:nvPr/>
        </p:nvSpPr>
        <p:spPr bwMode="auto">
          <a:xfrm>
            <a:off x="4929190" y="1893907"/>
            <a:ext cx="3887787" cy="4392613"/>
          </a:xfrm>
          <a:prstGeom prst="roundRect">
            <a:avLst>
              <a:gd name="adj" fmla="val 9310"/>
            </a:avLst>
          </a:prstGeom>
          <a:solidFill>
            <a:sysClr val="window" lastClr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ja-JP" altLang="en-US" b="1" kern="0" smtClean="0">
              <a:solidFill>
                <a:prstClr val="white"/>
              </a:solidFill>
              <a:latin typeface="Book Antiqua" pitchFamily="18" charset="0"/>
              <a:ea typeface="ＭＳ Ｐゴシック" pitchFamily="50" charset="-128"/>
            </a:endParaRPr>
          </a:p>
        </p:txBody>
      </p:sp>
      <p:grpSp>
        <p:nvGrpSpPr>
          <p:cNvPr id="62" name="Group 43"/>
          <p:cNvGrpSpPr>
            <a:grpSpLocks noChangeAspect="1"/>
          </p:cNvGrpSpPr>
          <p:nvPr/>
        </p:nvGrpSpPr>
        <p:grpSpPr bwMode="auto">
          <a:xfrm>
            <a:off x="4341304" y="1190569"/>
            <a:ext cx="5131137" cy="5101410"/>
            <a:chOff x="2862" y="633"/>
            <a:chExt cx="3107" cy="3089"/>
          </a:xfrm>
        </p:grpSpPr>
        <p:sp>
          <p:nvSpPr>
            <p:cNvPr id="63" name="Text Box 20"/>
            <p:cNvSpPr txBox="1">
              <a:spLocks noChangeArrowheads="1"/>
            </p:cNvSpPr>
            <p:nvPr/>
          </p:nvSpPr>
          <p:spPr bwMode="auto">
            <a:xfrm>
              <a:off x="2862" y="633"/>
              <a:ext cx="3107" cy="3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1617663" algn="l"/>
                </a:tabLst>
                <a:defRPr/>
              </a:pPr>
              <a:r>
                <a:rPr kumimoji="1" lang="en-US" altLang="ja-JP" sz="1600" kern="0" dirty="0" smtClean="0">
                  <a:solidFill>
                    <a:prstClr val="white"/>
                  </a:solidFill>
                  <a:latin typeface="Tahoma" pitchFamily="34" charset="0"/>
                  <a:ea typeface="ＭＳ Ｐゴシック" pitchFamily="50" charset="-128"/>
                </a:rPr>
                <a:t>Superconductor:	Bi(</a:t>
              </a:r>
              <a:r>
                <a:rPr kumimoji="1" lang="en-US" altLang="ja-JP" sz="1600" kern="0" dirty="0" err="1" smtClean="0">
                  <a:solidFill>
                    <a:prstClr val="white"/>
                  </a:solidFill>
                  <a:latin typeface="Tahoma" pitchFamily="34" charset="0"/>
                  <a:ea typeface="ＭＳ Ｐゴシック" pitchFamily="50" charset="-128"/>
                </a:rPr>
                <a:t>Pb</a:t>
              </a:r>
              <a:r>
                <a:rPr kumimoji="1" lang="en-US" altLang="ja-JP" sz="1600" kern="0" dirty="0" smtClean="0">
                  <a:solidFill>
                    <a:prstClr val="white"/>
                  </a:solidFill>
                  <a:latin typeface="Tahoma" pitchFamily="34" charset="0"/>
                  <a:ea typeface="ＭＳ Ｐゴシック" pitchFamily="50" charset="-128"/>
                </a:rPr>
                <a:t>)</a:t>
              </a:r>
              <a:r>
                <a:rPr kumimoji="1" lang="en-US" altLang="ja-JP" sz="1600" kern="0" baseline="-25000" dirty="0" smtClean="0">
                  <a:solidFill>
                    <a:prstClr val="white"/>
                  </a:solidFill>
                  <a:latin typeface="Tahoma" pitchFamily="34" charset="0"/>
                  <a:ea typeface="ＭＳ Ｐゴシック" pitchFamily="50" charset="-128"/>
                </a:rPr>
                <a:t>2</a:t>
              </a:r>
              <a:r>
                <a:rPr kumimoji="1" lang="en-US" altLang="ja-JP" sz="1600" kern="0" dirty="0" smtClean="0">
                  <a:solidFill>
                    <a:prstClr val="white"/>
                  </a:solidFill>
                  <a:latin typeface="Tahoma" pitchFamily="34" charset="0"/>
                  <a:ea typeface="ＭＳ Ｐゴシック" pitchFamily="50" charset="-128"/>
                </a:rPr>
                <a:t>-Sr</a:t>
              </a:r>
              <a:r>
                <a:rPr kumimoji="1" lang="en-US" altLang="ja-JP" sz="1600" kern="0" baseline="-25000" dirty="0" smtClean="0">
                  <a:solidFill>
                    <a:prstClr val="white"/>
                  </a:solidFill>
                  <a:latin typeface="Tahoma" pitchFamily="34" charset="0"/>
                  <a:ea typeface="ＭＳ Ｐゴシック" pitchFamily="50" charset="-128"/>
                </a:rPr>
                <a:t>2</a:t>
              </a:r>
              <a:r>
                <a:rPr kumimoji="1" lang="en-US" altLang="ja-JP" sz="1600" kern="0" dirty="0" smtClean="0">
                  <a:solidFill>
                    <a:prstClr val="white"/>
                  </a:solidFill>
                  <a:latin typeface="Tahoma" pitchFamily="34" charset="0"/>
                  <a:ea typeface="ＭＳ Ｐゴシック" pitchFamily="50" charset="-128"/>
                </a:rPr>
                <a:t>-Ca</a:t>
              </a:r>
              <a:r>
                <a:rPr kumimoji="1" lang="en-US" altLang="ja-JP" sz="1600" kern="0" baseline="-25000" dirty="0" smtClean="0">
                  <a:solidFill>
                    <a:prstClr val="white"/>
                  </a:solidFill>
                  <a:latin typeface="Tahoma" pitchFamily="34" charset="0"/>
                  <a:ea typeface="ＭＳ Ｐゴシック" pitchFamily="50" charset="-128"/>
                </a:rPr>
                <a:t>2</a:t>
              </a:r>
              <a:r>
                <a:rPr kumimoji="1" lang="en-US" altLang="ja-JP" sz="1600" kern="0" dirty="0" smtClean="0">
                  <a:solidFill>
                    <a:prstClr val="white"/>
                  </a:solidFill>
                  <a:latin typeface="Tahoma" pitchFamily="34" charset="0"/>
                  <a:ea typeface="ＭＳ Ｐゴシック" pitchFamily="50" charset="-128"/>
                </a:rPr>
                <a:t>-Cu</a:t>
              </a:r>
              <a:r>
                <a:rPr kumimoji="1" lang="en-US" altLang="ja-JP" sz="1600" kern="0" baseline="-25000" dirty="0" smtClean="0">
                  <a:solidFill>
                    <a:prstClr val="white"/>
                  </a:solidFill>
                  <a:latin typeface="Tahoma" pitchFamily="34" charset="0"/>
                  <a:ea typeface="ＭＳ Ｐゴシック" pitchFamily="50" charset="-128"/>
                </a:rPr>
                <a:t>3</a:t>
              </a:r>
              <a:r>
                <a:rPr kumimoji="1" lang="en-US" altLang="ja-JP" sz="1600" kern="0" dirty="0" smtClean="0">
                  <a:solidFill>
                    <a:prstClr val="white"/>
                  </a:solidFill>
                  <a:latin typeface="Tahoma" pitchFamily="34" charset="0"/>
                  <a:ea typeface="ＭＳ Ｐゴシック" pitchFamily="50" charset="-128"/>
                </a:rPr>
                <a:t>-O</a:t>
              </a:r>
              <a:r>
                <a:rPr kumimoji="1" lang="en-US" altLang="ja-JP" sz="1600" kern="0" baseline="-25000" dirty="0" smtClean="0">
                  <a:solidFill>
                    <a:prstClr val="white"/>
                  </a:solidFill>
                  <a:latin typeface="Tahoma" pitchFamily="34" charset="0"/>
                  <a:ea typeface="ＭＳ Ｐゴシック" pitchFamily="50" charset="-128"/>
                </a:rPr>
                <a:t>x</a:t>
              </a:r>
              <a:r>
                <a:rPr kumimoji="1" lang="en-US" altLang="ja-JP" sz="1600" kern="0" dirty="0" smtClean="0">
                  <a:solidFill>
                    <a:prstClr val="white"/>
                  </a:solidFill>
                  <a:latin typeface="Tahoma" pitchFamily="34" charset="0"/>
                  <a:ea typeface="ＭＳ Ｐゴシック" pitchFamily="50" charset="-128"/>
                </a:rPr>
                <a:t> (Bi2223)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  <a:tab pos="1617663" algn="l"/>
                </a:tabLst>
                <a:defRPr/>
              </a:pPr>
              <a:r>
                <a:rPr kumimoji="1" lang="en-US" altLang="ja-JP" sz="1600" kern="0" dirty="0" smtClean="0">
                  <a:solidFill>
                    <a:prstClr val="white"/>
                  </a:solidFill>
                  <a:latin typeface="Tahoma" pitchFamily="34" charset="0"/>
                  <a:ea typeface="ＭＳ Ｐゴシック" pitchFamily="50" charset="-128"/>
                </a:rPr>
                <a:t>Substrate:	99.9% </a:t>
              </a:r>
              <a:r>
                <a:rPr kumimoji="1" lang="en-US" altLang="ja-JP" sz="1600" kern="0" dirty="0" err="1" smtClean="0">
                  <a:solidFill>
                    <a:prstClr val="white"/>
                  </a:solidFill>
                  <a:latin typeface="Tahoma" pitchFamily="34" charset="0"/>
                  <a:ea typeface="ＭＳ Ｐゴシック" pitchFamily="50" charset="-128"/>
                </a:rPr>
                <a:t>MgO</a:t>
              </a:r>
              <a:r>
                <a:rPr kumimoji="1" lang="en-US" altLang="ja-JP" sz="1600" kern="0" dirty="0" smtClean="0">
                  <a:solidFill>
                    <a:prstClr val="white"/>
                  </a:solidFill>
                  <a:latin typeface="Tahoma" pitchFamily="34" charset="0"/>
                  <a:ea typeface="ＭＳ Ｐゴシック" pitchFamily="50" charset="-128"/>
                </a:rPr>
                <a:t> ceramic</a:t>
              </a:r>
              <a:endParaRPr kumimoji="1" lang="en-US" altLang="ja-JP" b="1" kern="0" dirty="0" smtClean="0">
                <a:solidFill>
                  <a:prstClr val="white"/>
                </a:solidFill>
                <a:latin typeface="Book Antiqua" pitchFamily="18" charset="0"/>
                <a:ea typeface="ＭＳ Ｐゴシック" pitchFamily="50" charset="-128"/>
              </a:endParaRPr>
            </a:p>
          </p:txBody>
        </p:sp>
        <p:graphicFrame>
          <p:nvGraphicFramePr>
            <p:cNvPr id="64" name="Object 39"/>
            <p:cNvGraphicFramePr>
              <a:graphicFrameLocks noChangeAspect="1"/>
            </p:cNvGraphicFramePr>
            <p:nvPr/>
          </p:nvGraphicFramePr>
          <p:xfrm>
            <a:off x="3211" y="1046"/>
            <a:ext cx="2229" cy="26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94" name="Visio" r:id="rId4" imgW="7003117" imgH="9418266" progId="Visio.Drawing.11">
                    <p:embed/>
                  </p:oleObj>
                </mc:Choice>
                <mc:Fallback>
                  <p:oleObj name="Visio" r:id="rId4" imgW="7003117" imgH="9418266" progId="Visio.Drawing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1" y="1046"/>
                          <a:ext cx="2229" cy="26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5" name="Object 40"/>
          <p:cNvGraphicFramePr>
            <a:graphicFrameLocks noChangeAspect="1"/>
          </p:cNvGraphicFramePr>
          <p:nvPr/>
        </p:nvGraphicFramePr>
        <p:xfrm>
          <a:off x="5143504" y="2716232"/>
          <a:ext cx="3338513" cy="322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5" name="Visio" r:id="rId6" imgW="6728079" imgH="7043830" progId="Visio.Drawing.11">
                  <p:embed/>
                </p:oleObj>
              </mc:Choice>
              <mc:Fallback>
                <p:oleObj name="Visio" r:id="rId6" imgW="6728079" imgH="704383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4" y="2716232"/>
                        <a:ext cx="3338513" cy="322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41"/>
          <p:cNvGraphicFramePr>
            <a:graphicFrameLocks noChangeAspect="1"/>
          </p:cNvGraphicFramePr>
          <p:nvPr/>
        </p:nvGraphicFramePr>
        <p:xfrm>
          <a:off x="7286644" y="3181370"/>
          <a:ext cx="1157288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6" name="Visio" r:id="rId8" imgW="2326386" imgH="1284953" progId="Visio.Drawing.11">
                  <p:embed/>
                </p:oleObj>
              </mc:Choice>
              <mc:Fallback>
                <p:oleObj name="Visio" r:id="rId8" imgW="2326386" imgH="128495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44" y="3181370"/>
                        <a:ext cx="1157288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ct 42"/>
          <p:cNvGraphicFramePr>
            <a:graphicFrameLocks noChangeAspect="1"/>
          </p:cNvGraphicFramePr>
          <p:nvPr/>
        </p:nvGraphicFramePr>
        <p:xfrm>
          <a:off x="5857884" y="2974995"/>
          <a:ext cx="1150937" cy="232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7" name="Visio" r:id="rId10" imgW="2301621" imgH="5034362" progId="Visio.Drawing.11">
                  <p:embed/>
                </p:oleObj>
              </mc:Choice>
              <mc:Fallback>
                <p:oleObj name="Visio" r:id="rId10" imgW="2301621" imgH="5034362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4" y="2974995"/>
                        <a:ext cx="1150937" cy="232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Rectangle 49"/>
          <p:cNvSpPr>
            <a:spLocks noChangeArrowheads="1"/>
          </p:cNvSpPr>
          <p:nvPr/>
        </p:nvSpPr>
        <p:spPr bwMode="auto">
          <a:xfrm>
            <a:off x="-142908" y="31623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b="1">
              <a:solidFill>
                <a:prstClr val="white"/>
              </a:solidFill>
              <a:latin typeface="Book Antiqua" pitchFamily="18" charset="0"/>
              <a:ea typeface="ＭＳ Ｐゴシック" pitchFamily="50" charset="-128"/>
            </a:endParaRPr>
          </a:p>
        </p:txBody>
      </p:sp>
      <p:sp>
        <p:nvSpPr>
          <p:cNvPr id="69" name="Rectangle 51"/>
          <p:cNvSpPr>
            <a:spLocks noChangeArrowheads="1"/>
          </p:cNvSpPr>
          <p:nvPr/>
        </p:nvSpPr>
        <p:spPr bwMode="auto">
          <a:xfrm>
            <a:off x="-142908" y="2828925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b="1">
              <a:solidFill>
                <a:prstClr val="white"/>
              </a:solidFill>
              <a:latin typeface="Book Antiqua" pitchFamily="18" charset="0"/>
              <a:ea typeface="ＭＳ Ｐゴシック" pitchFamily="50" charset="-128"/>
            </a:endParaRPr>
          </a:p>
        </p:txBody>
      </p:sp>
      <p:sp>
        <p:nvSpPr>
          <p:cNvPr id="70" name="Rectangle 2"/>
          <p:cNvSpPr txBox="1">
            <a:spLocks noChangeArrowheads="1"/>
          </p:cNvSpPr>
          <p:nvPr/>
        </p:nvSpPr>
        <p:spPr>
          <a:xfrm>
            <a:off x="163488" y="164201"/>
            <a:ext cx="8318529" cy="585787"/>
          </a:xfrm>
          <a:prstGeom prst="rect">
            <a:avLst/>
          </a:prstGeom>
        </p:spPr>
        <p:txBody>
          <a:bodyPr vert="horz" lIns="0" tIns="9144" rIns="0" bIns="9144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4800" b="1" kern="1200">
                <a:ln w="500">
                  <a:solidFill>
                    <a:schemeClr val="tx2">
                      <a:shade val="20000"/>
                      <a:satMod val="350000"/>
                    </a:schemeClr>
                  </a:solidFill>
                </a:ln>
                <a:solidFill>
                  <a:schemeClr val="tx2">
                    <a:tint val="100000"/>
                    <a:satMod val="250000"/>
                  </a:schemeClr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4000" dirty="0" smtClean="0">
                <a:ln w="500">
                  <a:solidFill>
                    <a:srgbClr val="C1EBF7">
                      <a:shade val="20000"/>
                      <a:satMod val="350000"/>
                    </a:srgbClr>
                  </a:solidFill>
                </a:ln>
                <a:solidFill>
                  <a:srgbClr val="FFFFCC"/>
                </a:solidFill>
                <a:effectLst>
                  <a:outerShdw blurRad="30000" dist="30000" dir="2700000" algn="tl" rotWithShape="0">
                    <a:srgbClr val="001027">
                      <a:shade val="45000"/>
                      <a:satMod val="150000"/>
                      <a:alpha val="90000"/>
                    </a:srgbClr>
                  </a:outerShdw>
                </a:effectLst>
                <a:latin typeface="Comic Sans MS" pitchFamily="66" charset="0"/>
                <a:ea typeface="HG丸ｺﾞｼｯｸM-PRO" pitchFamily="50" charset="-128"/>
              </a:rPr>
              <a:t>Principle of HTc SQUID monitor</a:t>
            </a:r>
            <a:endParaRPr lang="ja-JP" altLang="en-US" sz="4000" dirty="0">
              <a:ln w="500">
                <a:solidFill>
                  <a:srgbClr val="C1EBF7">
                    <a:shade val="20000"/>
                    <a:satMod val="350000"/>
                  </a:srgbClr>
                </a:solidFill>
              </a:ln>
              <a:solidFill>
                <a:srgbClr val="FFFFCC"/>
              </a:solidFill>
              <a:effectLst>
                <a:outerShdw blurRad="30000" dist="30000" dir="2700000" algn="tl" rotWithShape="0">
                  <a:srgbClr val="001027">
                    <a:shade val="45000"/>
                    <a:satMod val="150000"/>
                    <a:alpha val="90000"/>
                  </a:srgbClr>
                </a:outerShdw>
              </a:effectLst>
              <a:latin typeface="Comic Sans MS" pitchFamily="66" charset="0"/>
              <a:ea typeface="HG丸ｺﾞｼｯｸM-PRO" pitchFamily="50" charset="-128"/>
            </a:endParaRPr>
          </a:p>
        </p:txBody>
      </p:sp>
      <p:sp>
        <p:nvSpPr>
          <p:cNvPr id="82" name="Text Box 27"/>
          <p:cNvSpPr txBox="1">
            <a:spLocks noChangeArrowheads="1"/>
          </p:cNvSpPr>
          <p:nvPr/>
        </p:nvSpPr>
        <p:spPr bwMode="auto">
          <a:xfrm>
            <a:off x="5484664" y="3857628"/>
            <a:ext cx="15368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dirty="0" smtClean="0">
                <a:solidFill>
                  <a:srgbClr val="FFFFCC"/>
                </a:solidFill>
                <a:latin typeface="Tahoma" pitchFamily="34" charset="0"/>
                <a:ea typeface="ＭＳ Ｐゴシック" pitchFamily="50" charset="-128"/>
              </a:rPr>
              <a:t>Concentrated</a:t>
            </a:r>
            <a:endParaRPr kumimoji="1" lang="en-US" altLang="ja-JP" dirty="0">
              <a:solidFill>
                <a:srgbClr val="FFFFCC"/>
              </a:solidFill>
              <a:latin typeface="Tahoma" pitchFamily="34" charset="0"/>
              <a:ea typeface="ＭＳ Ｐゴシック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2" y="3656145"/>
            <a:ext cx="2546504" cy="3085514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800" y="4732017"/>
            <a:ext cx="2739194" cy="200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2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649">
        <p:fade/>
      </p:transition>
    </mc:Choice>
    <mc:Fallback xmlns="">
      <p:transition spd="med" advTm="46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3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sea-sk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9985" y="836712"/>
            <a:ext cx="8828557" cy="5832648"/>
          </a:xfrm>
          <a:prstGeom prst="rect">
            <a:avLst/>
          </a:prstGeom>
          <a:noFill/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020564" y="1196752"/>
            <a:ext cx="7223844" cy="864096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 marL="539750" lvl="0" indent="-539750" defTabSz="914415"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 charset="0"/>
              <a:buChar char="•"/>
            </a:pPr>
            <a:r>
              <a:rPr kumimoji="1" lang="en-US" altLang="zh-TW" sz="480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How to </a:t>
            </a:r>
            <a:r>
              <a:rPr kumimoji="1" lang="en-US" altLang="zh-TW" sz="4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measure</a:t>
            </a:r>
          </a:p>
          <a:p>
            <a:pPr marL="539750" lvl="0" indent="-539750" defTabSz="914415"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 charset="0"/>
              <a:buChar char="•"/>
            </a:pPr>
            <a:r>
              <a:rPr kumimoji="1" lang="en-US" altLang="zh-TW" sz="4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What can the HTc SQUID Monitor Do? </a:t>
            </a:r>
            <a:endParaRPr kumimoji="1" lang="en-US" altLang="zh-TW" sz="4800" dirty="0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807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128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2" y="2077727"/>
            <a:ext cx="3598827" cy="304690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916" y="1956013"/>
            <a:ext cx="5400913" cy="3290330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"/>
            <a:ext cx="9144000" cy="1408190"/>
          </a:xfrm>
          <a:prstGeom prst="rect">
            <a:avLst/>
          </a:prstGeom>
        </p:spPr>
        <p:txBody>
          <a:bodyPr vert="horz" lIns="91440" tIns="0" rIns="91440" bIns="0" rtlCol="0" anchor="ctr" anchorCtr="0">
            <a:noAutofit/>
          </a:bodyPr>
          <a:lstStyle>
            <a:lvl1pPr algn="l" defTabSz="91441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lang="ja-JP" sz="6600" kern="1200" spc="1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algn="ctr"/>
            <a:r>
              <a:rPr lang="en-US" altLang="ja-JP" sz="4800" dirty="0" smtClean="0">
                <a:solidFill>
                  <a:srgbClr val="FFFFCC"/>
                </a:solidFill>
                <a:latin typeface="Comic Sans MS" pitchFamily="66" charset="0"/>
              </a:rPr>
              <a:t>Measurement for</a:t>
            </a:r>
          </a:p>
          <a:p>
            <a:pPr algn="ctr"/>
            <a:r>
              <a:rPr lang="en-US" altLang="ja-JP" sz="4800" dirty="0" smtClean="0">
                <a:solidFill>
                  <a:srgbClr val="FFFFCC"/>
                </a:solidFill>
                <a:latin typeface="Comic Sans MS" pitchFamily="66" charset="0"/>
              </a:rPr>
              <a:t>heavy ion beams (2014)</a:t>
            </a:r>
            <a:r>
              <a:rPr altLang="en-US" sz="4800" dirty="0" smtClean="0">
                <a:solidFill>
                  <a:srgbClr val="FFFFCC"/>
                </a:solidFill>
                <a:latin typeface="Comic Sans MS" pitchFamily="66" charset="0"/>
              </a:rPr>
              <a:t> </a:t>
            </a:r>
            <a:endParaRPr altLang="en-US" sz="4800" dirty="0">
              <a:solidFill>
                <a:srgbClr val="FFFFCC"/>
              </a:solidFill>
              <a:latin typeface="Comic Sans MS" pitchFamily="66" charset="0"/>
              <a:ea typeface="HG丸ｺﾞｼｯｸM-PRO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-36513" y="5356373"/>
            <a:ext cx="39604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7813" indent="-277813">
              <a:buClr>
                <a:srgbClr val="56C5FF"/>
              </a:buClr>
              <a:buFont typeface="Arial" panose="020B0604020202020204" pitchFamily="34" charset="0"/>
              <a:buChar char="•"/>
              <a:tabLst>
                <a:tab pos="1162050" algn="l"/>
                <a:tab pos="3409950" algn="l"/>
              </a:tabLst>
            </a:pPr>
            <a:r>
              <a:rPr lang="en-US" altLang="ja-JP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HTc SQUID</a:t>
            </a:r>
            <a:r>
              <a:rPr lang="ja-JP" altLang="en-US" sz="280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en-US" altLang="ja-JP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monitor installed in the IRC beam line</a:t>
            </a:r>
          </a:p>
        </p:txBody>
      </p:sp>
      <p:sp>
        <p:nvSpPr>
          <p:cNvPr id="6" name="AutoShape 57"/>
          <p:cNvSpPr>
            <a:spLocks noChangeArrowheads="1"/>
          </p:cNvSpPr>
          <p:nvPr/>
        </p:nvSpPr>
        <p:spPr bwMode="auto">
          <a:xfrm>
            <a:off x="5724128" y="1552182"/>
            <a:ext cx="3312368" cy="36465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99"/>
              </a:gs>
              <a:gs pos="50000">
                <a:srgbClr val="FFFFFF"/>
              </a:gs>
              <a:gs pos="100000">
                <a:srgbClr val="FFFF99"/>
              </a:gs>
            </a:gsLst>
            <a:lin ang="5400000" scaled="1"/>
          </a:gra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square" lIns="54000" tIns="10800" rIns="54000" bIns="10800" anchor="ctr">
            <a:spAutoFit/>
          </a:bodyPr>
          <a:lstStyle/>
          <a:p>
            <a:pPr marL="182563" indent="-182563">
              <a:tabLst>
                <a:tab pos="717550" algn="l"/>
              </a:tabLst>
            </a:pPr>
            <a:r>
              <a:rPr lang="en-US" altLang="ja-JP" sz="2000" dirty="0">
                <a:solidFill>
                  <a:srgbClr val="CC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Beam</a:t>
            </a:r>
            <a:r>
              <a:rPr lang="en-US" altLang="ja-JP" sz="200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:</a:t>
            </a:r>
            <a:r>
              <a:rPr lang="en-US" altLang="ja-JP" dirty="0">
                <a:solidFill>
                  <a:srgbClr val="CC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en-US" altLang="ja-JP" sz="1400" baseline="3000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48</a:t>
            </a:r>
            <a:r>
              <a:rPr lang="en-US" altLang="ja-JP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Ca</a:t>
            </a:r>
            <a:r>
              <a:rPr lang="en-US" altLang="ja-JP" sz="1400" baseline="3000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+20 </a:t>
            </a:r>
            <a:r>
              <a:rPr lang="en-US" altLang="ja-JP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(45.5 </a:t>
            </a:r>
            <a:r>
              <a:rPr lang="en-US" altLang="ja-JP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MeV/u)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4424550" y="5356373"/>
            <a:ext cx="39636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7813" indent="-277813">
              <a:buClr>
                <a:srgbClr val="56C5FF"/>
              </a:buClr>
              <a:buFont typeface="Arial" panose="020B0604020202020204" pitchFamily="34" charset="0"/>
              <a:buChar char="•"/>
              <a:tabLst>
                <a:tab pos="1162050" algn="l"/>
                <a:tab pos="3409950" algn="l"/>
              </a:tabLst>
            </a:pPr>
            <a:r>
              <a:rPr lang="en-US" altLang="ja-JP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2014/12/10</a:t>
            </a:r>
            <a:r>
              <a:rPr lang="ja-JP" altLang="en-US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en-US" altLang="ja-JP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19:22</a:t>
            </a:r>
          </a:p>
        </p:txBody>
      </p:sp>
    </p:spTree>
    <p:extLst>
      <p:ext uri="{BB962C8B-B14F-4D97-AF65-F5344CB8AC3E}">
        <p14:creationId xmlns:p14="http://schemas.microsoft.com/office/powerpoint/2010/main" val="383024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4"/>
            <a:ext cx="9144000" cy="1408190"/>
          </a:xfrm>
          <a:prstGeom prst="rect">
            <a:avLst/>
          </a:prstGeom>
        </p:spPr>
        <p:txBody>
          <a:bodyPr vert="horz" lIns="91440" tIns="0" rIns="91440" bIns="0" rtlCol="0" anchor="ctr" anchorCtr="0">
            <a:noAutofit/>
          </a:bodyPr>
          <a:lstStyle>
            <a:lvl1pPr algn="l" defTabSz="91441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lang="ja-JP" sz="6600" kern="1200" spc="1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algn="ctr"/>
            <a:r>
              <a:rPr lang="en-US" altLang="ja-JP" sz="4800" dirty="0" smtClean="0">
                <a:solidFill>
                  <a:srgbClr val="FFFFCC"/>
                </a:solidFill>
                <a:latin typeface="Comic Sans MS" pitchFamily="66" charset="0"/>
              </a:rPr>
              <a:t>Measurement for</a:t>
            </a:r>
          </a:p>
          <a:p>
            <a:pPr algn="ctr"/>
            <a:r>
              <a:rPr lang="en-US" altLang="ja-JP" sz="4800" dirty="0" smtClean="0">
                <a:solidFill>
                  <a:srgbClr val="FFFFCC"/>
                </a:solidFill>
                <a:latin typeface="Comic Sans MS" pitchFamily="66" charset="0"/>
              </a:rPr>
              <a:t>heavy ion beams (2015)</a:t>
            </a:r>
            <a:r>
              <a:rPr altLang="en-US" sz="4800" dirty="0" smtClean="0">
                <a:solidFill>
                  <a:srgbClr val="FFFFCC"/>
                </a:solidFill>
                <a:latin typeface="Comic Sans MS" pitchFamily="66" charset="0"/>
              </a:rPr>
              <a:t> </a:t>
            </a:r>
            <a:endParaRPr altLang="en-US" sz="4800" dirty="0">
              <a:solidFill>
                <a:srgbClr val="FFFFCC"/>
              </a:solidFill>
              <a:latin typeface="Comic Sans MS" pitchFamily="66" charset="0"/>
              <a:ea typeface="HG丸ｺﾞｼｯｸM-PRO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-36513" y="5644405"/>
            <a:ext cx="33218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7813" indent="-277813">
              <a:buClr>
                <a:srgbClr val="56C5FF"/>
              </a:buClr>
              <a:buFont typeface="Arial" panose="020B0604020202020204" pitchFamily="34" charset="0"/>
              <a:buChar char="•"/>
              <a:tabLst>
                <a:tab pos="1162050" algn="l"/>
                <a:tab pos="3409950" algn="l"/>
              </a:tabLst>
            </a:pPr>
            <a:r>
              <a:rPr lang="en-US" altLang="ja-JP" sz="280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Programed by LabVIEW</a:t>
            </a:r>
          </a:p>
        </p:txBody>
      </p:sp>
      <p:sp>
        <p:nvSpPr>
          <p:cNvPr id="6" name="AutoShape 57"/>
          <p:cNvSpPr>
            <a:spLocks noChangeArrowheads="1"/>
          </p:cNvSpPr>
          <p:nvPr/>
        </p:nvSpPr>
        <p:spPr bwMode="auto">
          <a:xfrm>
            <a:off x="5724128" y="1505494"/>
            <a:ext cx="3312368" cy="36465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99"/>
              </a:gs>
              <a:gs pos="50000">
                <a:srgbClr val="FFFFFF"/>
              </a:gs>
              <a:gs pos="100000">
                <a:srgbClr val="FFFF99"/>
              </a:gs>
            </a:gsLst>
            <a:lin ang="5400000" scaled="1"/>
          </a:gra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square" lIns="54000" tIns="10800" rIns="54000" bIns="10800" anchor="ctr">
            <a:spAutoFit/>
          </a:bodyPr>
          <a:lstStyle/>
          <a:p>
            <a:pPr marL="182563" indent="-182563">
              <a:tabLst>
                <a:tab pos="717550" algn="l"/>
              </a:tabLst>
            </a:pPr>
            <a:r>
              <a:rPr lang="en-US" altLang="ja-JP" sz="2000" dirty="0">
                <a:solidFill>
                  <a:srgbClr val="CC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Beam</a:t>
            </a:r>
            <a:r>
              <a:rPr lang="en-US" altLang="ja-JP" sz="200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:</a:t>
            </a:r>
            <a:r>
              <a:rPr lang="en-US" altLang="ja-JP" dirty="0">
                <a:solidFill>
                  <a:srgbClr val="CC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en-US" altLang="ja-JP" sz="1400" baseline="3000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78</a:t>
            </a:r>
            <a:r>
              <a:rPr lang="en-US" altLang="ja-JP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Kr</a:t>
            </a:r>
            <a:r>
              <a:rPr lang="en-US" altLang="ja-JP" sz="1400" baseline="3000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+60 </a:t>
            </a:r>
            <a:r>
              <a:rPr lang="en-US" altLang="ja-JP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(50.0 </a:t>
            </a:r>
            <a:r>
              <a:rPr lang="en-US" altLang="ja-JP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MeV/u)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4064739" y="5644405"/>
            <a:ext cx="46832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7813" indent="-277813">
              <a:buClr>
                <a:srgbClr val="56C5FF"/>
              </a:buClr>
              <a:buFont typeface="Arial" panose="020B0604020202020204" pitchFamily="34" charset="0"/>
              <a:buChar char="•"/>
              <a:tabLst>
                <a:tab pos="1162050" algn="l"/>
                <a:tab pos="3409950" algn="l"/>
              </a:tabLst>
            </a:pPr>
            <a:r>
              <a:rPr lang="en-US" altLang="ja-JP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2015/ 6/19</a:t>
            </a: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060848"/>
            <a:ext cx="5796136" cy="3542311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4" y="2604281"/>
            <a:ext cx="3250928" cy="245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11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グループ化 31"/>
          <p:cNvGrpSpPr/>
          <p:nvPr/>
        </p:nvGrpSpPr>
        <p:grpSpPr>
          <a:xfrm>
            <a:off x="636502" y="928670"/>
            <a:ext cx="3660775" cy="2887704"/>
            <a:chOff x="636502" y="928670"/>
            <a:chExt cx="3660775" cy="2887704"/>
          </a:xfrm>
        </p:grpSpPr>
        <p:pic>
          <p:nvPicPr>
            <p:cNvPr id="33" name="Picture 2" descr="050204Lo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6502" y="1374799"/>
              <a:ext cx="3660775" cy="2441575"/>
            </a:xfrm>
            <a:prstGeom prst="rect">
              <a:avLst/>
            </a:prstGeom>
            <a:noFill/>
            <a:ln w="9525">
              <a:solidFill>
                <a:sysClr val="window" lastClr="FFFFFF"/>
              </a:solidFill>
              <a:miter lim="800000"/>
              <a:headEnd/>
              <a:tailEnd/>
            </a:ln>
          </p:spPr>
        </p:pic>
        <p:sp>
          <p:nvSpPr>
            <p:cNvPr id="34" name="AutoShape 57"/>
            <p:cNvSpPr>
              <a:spLocks noChangeArrowheads="1"/>
            </p:cNvSpPr>
            <p:nvPr/>
          </p:nvSpPr>
          <p:spPr bwMode="auto">
            <a:xfrm>
              <a:off x="1098464" y="928670"/>
              <a:ext cx="2736850" cy="37147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99"/>
                </a:gs>
                <a:gs pos="50000">
                  <a:srgbClr val="FFFFFF"/>
                </a:gs>
                <a:gs pos="100000">
                  <a:srgbClr val="FFFF99"/>
                </a:gs>
              </a:gsLst>
              <a:lin ang="5400000" scaled="1"/>
            </a:gradFill>
            <a:ln w="9525">
              <a:solidFill>
                <a:srgbClr val="FF6F61"/>
              </a:solidFill>
              <a:round/>
              <a:headEnd/>
              <a:tailEnd/>
            </a:ln>
            <a:effectLst/>
          </p:spPr>
          <p:txBody>
            <a:bodyPr lIns="54000" tIns="10800" rIns="54000" bIns="10800" anchor="ctr">
              <a:spAutoFit/>
            </a:bodyPr>
            <a:lstStyle/>
            <a:p>
              <a:pPr marL="182563" indent="-182563" fontAlgn="base">
                <a:spcBef>
                  <a:spcPct val="0"/>
                </a:spcBef>
                <a:spcAft>
                  <a:spcPct val="0"/>
                </a:spcAft>
                <a:tabLst>
                  <a:tab pos="717550" algn="l"/>
                </a:tabLst>
                <a:defRPr/>
              </a:pPr>
              <a:r>
                <a:rPr kumimoji="1" lang="en-US" altLang="ja-JP" sz="2000" kern="0" dirty="0" smtClean="0">
                  <a:solidFill>
                    <a:srgbClr val="CC0000"/>
                  </a:solidFill>
                  <a:latin typeface="Book Antiqua" pitchFamily="18" charset="0"/>
                  <a:ea typeface="ＭＳ Ｐゴシック" pitchFamily="50" charset="-128"/>
                  <a:cs typeface="Times New Roman" pitchFamily="18" charset="0"/>
                </a:rPr>
                <a:t>Beam</a:t>
              </a:r>
              <a:r>
                <a:rPr kumimoji="1" lang="en-US" altLang="ja-JP" sz="2000" kern="0" dirty="0" smtClean="0">
                  <a:solidFill>
                    <a:prstClr val="white"/>
                  </a:solidFill>
                  <a:latin typeface="Book Antiqua" pitchFamily="18" charset="0"/>
                  <a:ea typeface="ＭＳ Ｐゴシック" pitchFamily="50" charset="-128"/>
                  <a:cs typeface="Times New Roman" pitchFamily="18" charset="0"/>
                </a:rPr>
                <a:t>:</a:t>
              </a:r>
              <a:r>
                <a:rPr kumimoji="1" lang="en-US" altLang="ja-JP" kern="0" dirty="0" smtClean="0">
                  <a:solidFill>
                    <a:srgbClr val="CC0000"/>
                  </a:solidFill>
                  <a:latin typeface="Book Antiqua" pitchFamily="18" charset="0"/>
                  <a:ea typeface="ＭＳ Ｐゴシック" pitchFamily="50" charset="-128"/>
                  <a:cs typeface="Times New Roman" pitchFamily="18" charset="0"/>
                </a:rPr>
                <a:t> </a:t>
              </a:r>
              <a:r>
                <a:rPr kumimoji="1" lang="en-US" altLang="ja-JP" sz="1400" kern="0" baseline="30000" dirty="0" smtClean="0">
                  <a:solidFill>
                    <a:srgbClr val="000000"/>
                  </a:solidFill>
                  <a:latin typeface="Book Antiqua" pitchFamily="18" charset="0"/>
                  <a:ea typeface="ＭＳ Ｐゴシック" pitchFamily="50" charset="-128"/>
                  <a:cs typeface="Times New Roman" pitchFamily="18" charset="0"/>
                </a:rPr>
                <a:t>40</a:t>
              </a:r>
              <a:r>
                <a:rPr kumimoji="1" lang="en-US" altLang="ja-JP" kern="0" dirty="0" smtClean="0">
                  <a:solidFill>
                    <a:srgbClr val="000000"/>
                  </a:solidFill>
                  <a:latin typeface="Book Antiqua" pitchFamily="18" charset="0"/>
                  <a:ea typeface="ＭＳ Ｐゴシック" pitchFamily="50" charset="-128"/>
                  <a:cs typeface="Times New Roman" pitchFamily="18" charset="0"/>
                </a:rPr>
                <a:t>Ar</a:t>
              </a:r>
              <a:r>
                <a:rPr kumimoji="1" lang="en-US" altLang="ja-JP" sz="1400" kern="0" baseline="30000" dirty="0" smtClean="0">
                  <a:solidFill>
                    <a:srgbClr val="000000"/>
                  </a:solidFill>
                  <a:latin typeface="Book Antiqua" pitchFamily="18" charset="0"/>
                  <a:ea typeface="ＭＳ Ｐゴシック" pitchFamily="50" charset="-128"/>
                  <a:cs typeface="Times New Roman" pitchFamily="18" charset="0"/>
                </a:rPr>
                <a:t>+15 </a:t>
              </a:r>
              <a:r>
                <a:rPr kumimoji="1" lang="en-US" altLang="ja-JP" kern="0" dirty="0" smtClean="0">
                  <a:solidFill>
                    <a:srgbClr val="000000"/>
                  </a:solidFill>
                  <a:latin typeface="Book Antiqua" pitchFamily="18" charset="0"/>
                  <a:ea typeface="ＭＳ Ｐゴシック" pitchFamily="50" charset="-128"/>
                  <a:cs typeface="Times New Roman" pitchFamily="18" charset="0"/>
                </a:rPr>
                <a:t>(63 </a:t>
              </a:r>
              <a:r>
                <a:rPr kumimoji="1" lang="en-US" altLang="ja-JP" kern="0" dirty="0" err="1" smtClean="0">
                  <a:solidFill>
                    <a:srgbClr val="000000"/>
                  </a:solidFill>
                  <a:latin typeface="Book Antiqua" pitchFamily="18" charset="0"/>
                  <a:ea typeface="ＭＳ Ｐゴシック" pitchFamily="50" charset="-128"/>
                  <a:cs typeface="Times New Roman" pitchFamily="18" charset="0"/>
                </a:rPr>
                <a:t>MeV</a:t>
              </a:r>
              <a:r>
                <a:rPr kumimoji="1" lang="en-US" altLang="ja-JP" kern="0" dirty="0" smtClean="0">
                  <a:solidFill>
                    <a:srgbClr val="000000"/>
                  </a:solidFill>
                  <a:latin typeface="Book Antiqua" pitchFamily="18" charset="0"/>
                  <a:ea typeface="ＭＳ Ｐゴシック" pitchFamily="50" charset="-128"/>
                  <a:cs typeface="Times New Roman" pitchFamily="18" charset="0"/>
                </a:rPr>
                <a:t>/u)</a:t>
              </a:r>
            </a:p>
          </p:txBody>
        </p:sp>
      </p:grpSp>
      <p:sp>
        <p:nvSpPr>
          <p:cNvPr id="35" name="Rectangle 4"/>
          <p:cNvSpPr txBox="1">
            <a:spLocks noChangeArrowheads="1"/>
          </p:cNvSpPr>
          <p:nvPr/>
        </p:nvSpPr>
        <p:spPr>
          <a:xfrm>
            <a:off x="5000628" y="857232"/>
            <a:ext cx="3714776" cy="928694"/>
          </a:xfrm>
          <a:prstGeom prst="rect">
            <a:avLst/>
          </a:prstGeom>
        </p:spPr>
        <p:txBody>
          <a:bodyPr vert="horz" lIns="91440">
            <a:noAutofit/>
          </a:bodyPr>
          <a:lstStyle>
            <a:lvl1pPr marL="320040" indent="-32004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"/>
              <a:defRPr kumimoji="1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936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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3544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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"/>
              <a:defRPr kumimoji="1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Char char="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73352" indent="-22860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Char char="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11096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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21408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22576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buClr>
                <a:srgbClr val="972ACD"/>
              </a:buClr>
              <a:buSzPct val="100000"/>
              <a:buFont typeface="Wingdings" pitchFamily="2" charset="2"/>
              <a:buChar char="n"/>
            </a:pPr>
            <a:r>
              <a:rPr lang="en-US" altLang="ja-JP" sz="260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Discharge of ECR ion source</a:t>
            </a:r>
            <a:endParaRPr lang="ja-JP" altLang="en-US" sz="2600" dirty="0">
              <a:solidFill>
                <a:prstClr val="white"/>
              </a:solidFill>
              <a:latin typeface="Century Gothic" pitchFamily="34" charset="0"/>
              <a:ea typeface="HG丸ｺﾞｼｯｸM-PRO" pitchFamily="50" charset="-128"/>
            </a:endParaRPr>
          </a:p>
        </p:txBody>
      </p:sp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285720" y="3895749"/>
            <a:ext cx="7286676" cy="434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342900" indent="-3429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8BD52"/>
              </a:buClr>
              <a:buSzPct val="100000"/>
              <a:buFont typeface="Wingdings" pitchFamily="2" charset="2"/>
              <a:buChar char="n"/>
            </a:pPr>
            <a:r>
              <a:rPr kumimoji="1" lang="en-US" altLang="ja-JP" sz="2600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Amplitudes of ripples in modulated beam</a:t>
            </a:r>
            <a:endParaRPr kumimoji="1" lang="ja-JP" altLang="en-US" sz="2600" dirty="0">
              <a:solidFill>
                <a:prstClr val="white"/>
              </a:solidFill>
              <a:latin typeface="Century Gothic" pitchFamily="34" charset="0"/>
              <a:ea typeface="HG丸ｺﾞｼｯｸM-PRO" pitchFamily="50" charset="-128"/>
            </a:endParaRPr>
          </a:p>
        </p:txBody>
      </p:sp>
      <p:grpSp>
        <p:nvGrpSpPr>
          <p:cNvPr id="37" name="Group 6"/>
          <p:cNvGrpSpPr>
            <a:grpSpLocks/>
          </p:cNvGrpSpPr>
          <p:nvPr/>
        </p:nvGrpSpPr>
        <p:grpSpPr bwMode="auto">
          <a:xfrm>
            <a:off x="3494022" y="1733574"/>
            <a:ext cx="5010150" cy="2055813"/>
            <a:chOff x="1917" y="934"/>
            <a:chExt cx="3156" cy="1295"/>
          </a:xfrm>
        </p:grpSpPr>
        <p:grpSp>
          <p:nvGrpSpPr>
            <p:cNvPr id="38" name="Group 7"/>
            <p:cNvGrpSpPr>
              <a:grpSpLocks/>
            </p:cNvGrpSpPr>
            <p:nvPr/>
          </p:nvGrpSpPr>
          <p:grpSpPr bwMode="auto">
            <a:xfrm>
              <a:off x="1917" y="934"/>
              <a:ext cx="3156" cy="1295"/>
              <a:chOff x="1917" y="934"/>
              <a:chExt cx="3156" cy="1295"/>
            </a:xfrm>
          </p:grpSpPr>
          <p:graphicFrame>
            <p:nvGraphicFramePr>
              <p:cNvPr id="40" name="Object 8"/>
              <p:cNvGraphicFramePr>
                <a:graphicFrameLocks noChangeAspect="1"/>
              </p:cNvGraphicFramePr>
              <p:nvPr/>
            </p:nvGraphicFramePr>
            <p:xfrm>
              <a:off x="3137" y="934"/>
              <a:ext cx="1936" cy="129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34" name="Visio" r:id="rId5" imgW="5592699" imgH="3738753" progId="Visio.Drawing.11">
                      <p:embed/>
                    </p:oleObj>
                  </mc:Choice>
                  <mc:Fallback>
                    <p:oleObj name="Visio" r:id="rId5" imgW="5592699" imgH="3738753" progId="Visio.Drawing.11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37" y="934"/>
                            <a:ext cx="1936" cy="1295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ysClr val="window" lastClr="FFFFFF"/>
                            </a:solidFill>
                            <a:miter lim="800000"/>
                            <a:headEnd/>
                            <a:tailEnd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" name="AutoShape 9"/>
              <p:cNvSpPr>
                <a:spLocks noChangeArrowheads="1"/>
              </p:cNvSpPr>
              <p:nvPr/>
            </p:nvSpPr>
            <p:spPr bwMode="auto">
              <a:xfrm rot="11145470" flipH="1">
                <a:off x="1917" y="1676"/>
                <a:ext cx="1443" cy="163"/>
              </a:xfrm>
              <a:custGeom>
                <a:avLst/>
                <a:gdLst>
                  <a:gd name="G0" fmla="+- 18304 0 0"/>
                  <a:gd name="G1" fmla="+- 6610 0 0"/>
                  <a:gd name="G2" fmla="+- 21600 0 6610"/>
                  <a:gd name="G3" fmla="+- 10800 0 6610"/>
                  <a:gd name="G4" fmla="+- 21600 0 18304"/>
                  <a:gd name="G5" fmla="*/ G4 G3 10800"/>
                  <a:gd name="G6" fmla="+- 21600 0 G5"/>
                  <a:gd name="T0" fmla="*/ 18304 w 21600"/>
                  <a:gd name="T1" fmla="*/ 0 h 21600"/>
                  <a:gd name="T2" fmla="*/ 0 w 21600"/>
                  <a:gd name="T3" fmla="*/ 10800 h 21600"/>
                  <a:gd name="T4" fmla="*/ 18304 w 21600"/>
                  <a:gd name="T5" fmla="*/ 21600 h 21600"/>
                  <a:gd name="T6" fmla="*/ 21600 w 21600"/>
                  <a:gd name="T7" fmla="*/ 1080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5 w 21600"/>
                  <a:gd name="T13" fmla="*/ G1 h 21600"/>
                  <a:gd name="T14" fmla="*/ G6 w 21600"/>
                  <a:gd name="T15" fmla="*/ G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304" y="0"/>
                    </a:moveTo>
                    <a:lnTo>
                      <a:pt x="18304" y="6610"/>
                    </a:lnTo>
                    <a:lnTo>
                      <a:pt x="3375" y="6610"/>
                    </a:lnTo>
                    <a:lnTo>
                      <a:pt x="3375" y="14990"/>
                    </a:lnTo>
                    <a:lnTo>
                      <a:pt x="18304" y="14990"/>
                    </a:lnTo>
                    <a:lnTo>
                      <a:pt x="18304" y="21600"/>
                    </a:lnTo>
                    <a:lnTo>
                      <a:pt x="21600" y="10800"/>
                    </a:lnTo>
                    <a:close/>
                  </a:path>
                  <a:path w="21600" h="21600">
                    <a:moveTo>
                      <a:pt x="1350" y="6610"/>
                    </a:moveTo>
                    <a:lnTo>
                      <a:pt x="1350" y="14990"/>
                    </a:lnTo>
                    <a:lnTo>
                      <a:pt x="2700" y="14990"/>
                    </a:lnTo>
                    <a:lnTo>
                      <a:pt x="2700" y="6610"/>
                    </a:lnTo>
                    <a:close/>
                  </a:path>
                  <a:path w="21600" h="21600">
                    <a:moveTo>
                      <a:pt x="0" y="6610"/>
                    </a:moveTo>
                    <a:lnTo>
                      <a:pt x="0" y="14990"/>
                    </a:lnTo>
                    <a:lnTo>
                      <a:pt x="675" y="14990"/>
                    </a:lnTo>
                    <a:lnTo>
                      <a:pt x="675" y="661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CC"/>
                  </a:gs>
                  <a:gs pos="100000">
                    <a:srgbClr val="66FFFF"/>
                  </a:gs>
                </a:gsLst>
                <a:lin ang="0" scaled="1"/>
              </a:gradFill>
              <a:ln w="9525">
                <a:solidFill>
                  <a:srgbClr val="FF6F6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ja-JP" altLang="en-US" b="1" kern="0" smtClean="0">
                  <a:solidFill>
                    <a:prstClr val="white"/>
                  </a:solidFill>
                  <a:latin typeface="Book Antiqua" pitchFamily="18" charset="0"/>
                  <a:ea typeface="ＭＳ Ｐゴシック" pitchFamily="50" charset="-128"/>
                </a:endParaRPr>
              </a:p>
            </p:txBody>
          </p:sp>
        </p:grpSp>
        <p:sp>
          <p:nvSpPr>
            <p:cNvPr id="39" name="Text Box 10"/>
            <p:cNvSpPr txBox="1">
              <a:spLocks noChangeArrowheads="1"/>
            </p:cNvSpPr>
            <p:nvPr/>
          </p:nvSpPr>
          <p:spPr bwMode="auto">
            <a:xfrm>
              <a:off x="2412" y="1440"/>
              <a:ext cx="779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/>
              </a:pPr>
              <a:r>
                <a:rPr kumimoji="1" lang="en-US" altLang="ja-JP" kern="0" dirty="0" smtClean="0">
                  <a:solidFill>
                    <a:prstClr val="white"/>
                  </a:solidFill>
                  <a:latin typeface="Century Gothic" pitchFamily="34" charset="0"/>
                  <a:ea typeface="ＭＳ Ｐゴシック" pitchFamily="50" charset="-128"/>
                </a:rPr>
                <a:t> Close up</a:t>
              </a:r>
            </a:p>
          </p:txBody>
        </p:sp>
      </p:grpSp>
      <p:grpSp>
        <p:nvGrpSpPr>
          <p:cNvPr id="42" name="Group 11"/>
          <p:cNvGrpSpPr>
            <a:grpSpLocks/>
          </p:cNvGrpSpPr>
          <p:nvPr/>
        </p:nvGrpSpPr>
        <p:grpSpPr bwMode="auto">
          <a:xfrm>
            <a:off x="704820" y="3103587"/>
            <a:ext cx="2152651" cy="3754437"/>
            <a:chOff x="332" y="1797"/>
            <a:chExt cx="1356" cy="2365"/>
          </a:xfrm>
        </p:grpSpPr>
        <p:sp>
          <p:nvSpPr>
            <p:cNvPr id="43" name="Text Box 12"/>
            <p:cNvSpPr txBox="1">
              <a:spLocks noChangeArrowheads="1"/>
            </p:cNvSpPr>
            <p:nvPr/>
          </p:nvSpPr>
          <p:spPr bwMode="auto">
            <a:xfrm>
              <a:off x="332" y="3929"/>
              <a:ext cx="1356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/>
              </a:pPr>
              <a:r>
                <a:rPr kumimoji="1" lang="en-US" altLang="ja-JP" kern="0" dirty="0" smtClean="0">
                  <a:solidFill>
                    <a:prstClr val="white"/>
                  </a:solidFill>
                  <a:latin typeface="Century Gothic" pitchFamily="34" charset="0"/>
                  <a:ea typeface="Tahoma" pitchFamily="34" charset="0"/>
                  <a:cs typeface="Tahoma" pitchFamily="34" charset="0"/>
                </a:rPr>
                <a:t>0 </a:t>
              </a:r>
              <a:r>
                <a:rPr kumimoji="1" lang="en-US" altLang="ja-JP" kern="0" dirty="0" smtClean="0">
                  <a:solidFill>
                    <a:prstClr val="white"/>
                  </a:solidFill>
                  <a:latin typeface="Century Gothic" pitchFamily="34" charset="0"/>
                  <a:ea typeface="HG丸ｺﾞｼｯｸM-PRO" pitchFamily="50" charset="-128"/>
                  <a:cs typeface="Tahoma" pitchFamily="34" charset="0"/>
                </a:rPr>
                <a:t>hour</a:t>
              </a:r>
              <a:r>
                <a:rPr kumimoji="1" lang="ja-JP" altLang="en-US" kern="0" dirty="0" smtClean="0">
                  <a:solidFill>
                    <a:prstClr val="white"/>
                  </a:solidFill>
                  <a:latin typeface="Century Gothic" pitchFamily="34" charset="0"/>
                  <a:ea typeface="HG丸ｺﾞｼｯｸM-PRO" pitchFamily="50" charset="-128"/>
                  <a:cs typeface="Tahoma" pitchFamily="34" charset="0"/>
                </a:rPr>
                <a:t> </a:t>
              </a:r>
              <a:r>
                <a:rPr kumimoji="1" lang="en-US" altLang="ja-JP" kern="0" dirty="0" smtClean="0">
                  <a:solidFill>
                    <a:prstClr val="white"/>
                  </a:solidFill>
                  <a:latin typeface="Century Gothic" pitchFamily="34" charset="0"/>
                  <a:ea typeface="HG丸ｺﾞｼｯｸM-PRO" pitchFamily="50" charset="-128"/>
                  <a:cs typeface="Tahoma" pitchFamily="34" charset="0"/>
                </a:rPr>
                <a:t>(beam off)</a:t>
              </a:r>
              <a:endParaRPr kumimoji="1" lang="ja-JP" altLang="en-US" kern="0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  <a:cs typeface="Tahoma" pitchFamily="34" charset="0"/>
              </a:endParaRPr>
            </a:p>
          </p:txBody>
        </p:sp>
        <p:grpSp>
          <p:nvGrpSpPr>
            <p:cNvPr id="44" name="Group 13"/>
            <p:cNvGrpSpPr>
              <a:grpSpLocks/>
            </p:cNvGrpSpPr>
            <p:nvPr/>
          </p:nvGrpSpPr>
          <p:grpSpPr bwMode="auto">
            <a:xfrm>
              <a:off x="363" y="1797"/>
              <a:ext cx="1177" cy="2177"/>
              <a:chOff x="363" y="1797"/>
              <a:chExt cx="1177" cy="2177"/>
            </a:xfrm>
          </p:grpSpPr>
          <p:graphicFrame>
            <p:nvGraphicFramePr>
              <p:cNvPr id="45" name="Object 14"/>
              <p:cNvGraphicFramePr>
                <a:graphicFrameLocks noChangeAspect="1"/>
              </p:cNvGraphicFramePr>
              <p:nvPr/>
            </p:nvGraphicFramePr>
            <p:xfrm>
              <a:off x="363" y="2627"/>
              <a:ext cx="1177" cy="134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35" name="Visio" r:id="rId7" imgW="3220795" imgH="3674623" progId="Visio.Drawing.11">
                      <p:embed/>
                    </p:oleObj>
                  </mc:Choice>
                  <mc:Fallback>
                    <p:oleObj name="Visio" r:id="rId7" imgW="3220795" imgH="3674623" progId="Visio.Drawing.11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3" y="2627"/>
                            <a:ext cx="1177" cy="134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6" name="Line 15"/>
              <p:cNvSpPr>
                <a:spLocks noChangeShapeType="1"/>
              </p:cNvSpPr>
              <p:nvPr/>
            </p:nvSpPr>
            <p:spPr bwMode="auto">
              <a:xfrm>
                <a:off x="773" y="1976"/>
                <a:ext cx="247" cy="638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 type="triangle" w="med" len="lg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ja-JP" altLang="en-US" b="1" kern="0" smtClean="0">
                  <a:solidFill>
                    <a:prstClr val="white"/>
                  </a:solidFill>
                  <a:latin typeface="Book Antiqua" pitchFamily="18" charset="0"/>
                  <a:ea typeface="ＭＳ Ｐゴシック" pitchFamily="50" charset="-128"/>
                </a:endParaRPr>
              </a:p>
            </p:txBody>
          </p:sp>
          <p:sp>
            <p:nvSpPr>
              <p:cNvPr id="47" name="Oval 16"/>
              <p:cNvSpPr>
                <a:spLocks noChangeArrowheads="1"/>
              </p:cNvSpPr>
              <p:nvPr/>
            </p:nvSpPr>
            <p:spPr bwMode="auto">
              <a:xfrm>
                <a:off x="654" y="1797"/>
                <a:ext cx="181" cy="181"/>
              </a:xfrm>
              <a:prstGeom prst="ellipse">
                <a:avLst/>
              </a:prstGeom>
              <a:noFill/>
              <a:ln w="22225" algn="ctr">
                <a:solidFill>
                  <a:sysClr val="window" lastClr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ja-JP" altLang="en-US" b="1" kern="0" smtClean="0">
                  <a:solidFill>
                    <a:prstClr val="white"/>
                  </a:solidFill>
                  <a:latin typeface="Book Antiqua" pitchFamily="18" charset="0"/>
                  <a:ea typeface="ＭＳ Ｐゴシック" pitchFamily="50" charset="-128"/>
                </a:endParaRPr>
              </a:p>
            </p:txBody>
          </p:sp>
        </p:grpSp>
      </p:grpSp>
      <p:grpSp>
        <p:nvGrpSpPr>
          <p:cNvPr id="48" name="Group 17"/>
          <p:cNvGrpSpPr>
            <a:grpSpLocks/>
          </p:cNvGrpSpPr>
          <p:nvPr/>
        </p:nvGrpSpPr>
        <p:grpSpPr bwMode="auto">
          <a:xfrm>
            <a:off x="1581120" y="2455887"/>
            <a:ext cx="3040063" cy="4402137"/>
            <a:chOff x="884" y="1389"/>
            <a:chExt cx="1915" cy="2773"/>
          </a:xfrm>
        </p:grpSpPr>
        <p:sp>
          <p:nvSpPr>
            <p:cNvPr id="49" name="Text Box 18"/>
            <p:cNvSpPr txBox="1">
              <a:spLocks noChangeArrowheads="1"/>
            </p:cNvSpPr>
            <p:nvPr/>
          </p:nvSpPr>
          <p:spPr bwMode="auto">
            <a:xfrm>
              <a:off x="2061" y="3929"/>
              <a:ext cx="448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/>
              </a:pPr>
              <a:r>
                <a:rPr kumimoji="1" lang="en-US" altLang="ja-JP" kern="0" dirty="0" smtClean="0">
                  <a:solidFill>
                    <a:prstClr val="white"/>
                  </a:solidFill>
                  <a:latin typeface="Century Gothic" pitchFamily="34" charset="0"/>
                  <a:ea typeface="HG丸ｺﾞｼｯｸM-PRO" pitchFamily="50" charset="-128"/>
                </a:rPr>
                <a:t>0.7 h</a:t>
              </a:r>
              <a:endParaRPr kumimoji="1" lang="ja-JP" altLang="en-US" kern="0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endParaRPr>
            </a:p>
          </p:txBody>
        </p:sp>
        <p:grpSp>
          <p:nvGrpSpPr>
            <p:cNvPr id="50" name="Group 19"/>
            <p:cNvGrpSpPr>
              <a:grpSpLocks/>
            </p:cNvGrpSpPr>
            <p:nvPr/>
          </p:nvGrpSpPr>
          <p:grpSpPr bwMode="auto">
            <a:xfrm>
              <a:off x="884" y="1389"/>
              <a:ext cx="1915" cy="2498"/>
              <a:chOff x="884" y="1389"/>
              <a:chExt cx="1915" cy="2498"/>
            </a:xfrm>
          </p:grpSpPr>
          <p:graphicFrame>
            <p:nvGraphicFramePr>
              <p:cNvPr id="51" name="Object 20"/>
              <p:cNvGraphicFramePr>
                <a:graphicFrameLocks noChangeAspect="1"/>
              </p:cNvGraphicFramePr>
              <p:nvPr/>
            </p:nvGraphicFramePr>
            <p:xfrm>
              <a:off x="1734" y="2627"/>
              <a:ext cx="1065" cy="126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36" name="Visio" r:id="rId9" imgW="3078099" imgH="3641598" progId="Visio.Drawing.11">
                      <p:embed/>
                    </p:oleObj>
                  </mc:Choice>
                  <mc:Fallback>
                    <p:oleObj name="Visio" r:id="rId9" imgW="3078099" imgH="3641598" progId="Visio.Drawing.11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34" y="2627"/>
                            <a:ext cx="1065" cy="126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2" name="Line 21"/>
              <p:cNvSpPr>
                <a:spLocks noChangeShapeType="1"/>
              </p:cNvSpPr>
              <p:nvPr/>
            </p:nvSpPr>
            <p:spPr bwMode="auto">
              <a:xfrm>
                <a:off x="1038" y="1555"/>
                <a:ext cx="1226" cy="1057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 type="triangle" w="med" len="lg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ja-JP" altLang="en-US" b="1" kern="0" smtClean="0">
                  <a:solidFill>
                    <a:prstClr val="white"/>
                  </a:solidFill>
                  <a:latin typeface="Book Antiqua" pitchFamily="18" charset="0"/>
                  <a:ea typeface="ＭＳ Ｐゴシック" pitchFamily="50" charset="-128"/>
                </a:endParaRPr>
              </a:p>
            </p:txBody>
          </p:sp>
          <p:sp>
            <p:nvSpPr>
              <p:cNvPr id="53" name="Oval 22"/>
              <p:cNvSpPr>
                <a:spLocks noChangeArrowheads="1"/>
              </p:cNvSpPr>
              <p:nvPr/>
            </p:nvSpPr>
            <p:spPr bwMode="auto">
              <a:xfrm>
                <a:off x="884" y="1389"/>
                <a:ext cx="181" cy="181"/>
              </a:xfrm>
              <a:prstGeom prst="ellipse">
                <a:avLst/>
              </a:prstGeom>
              <a:noFill/>
              <a:ln w="22225" algn="ctr">
                <a:solidFill>
                  <a:sysClr val="window" lastClr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ja-JP" altLang="en-US" b="1" kern="0" smtClean="0">
                  <a:solidFill>
                    <a:prstClr val="white"/>
                  </a:solidFill>
                  <a:latin typeface="Book Antiqua" pitchFamily="18" charset="0"/>
                  <a:ea typeface="ＭＳ Ｐゴシック" pitchFamily="50" charset="-128"/>
                </a:endParaRPr>
              </a:p>
            </p:txBody>
          </p:sp>
        </p:grpSp>
      </p:grpSp>
      <p:grpSp>
        <p:nvGrpSpPr>
          <p:cNvPr id="54" name="Group 23"/>
          <p:cNvGrpSpPr>
            <a:grpSpLocks/>
          </p:cNvGrpSpPr>
          <p:nvPr/>
        </p:nvGrpSpPr>
        <p:grpSpPr bwMode="auto">
          <a:xfrm>
            <a:off x="3506758" y="2152674"/>
            <a:ext cx="3114675" cy="4705350"/>
            <a:chOff x="2097" y="1198"/>
            <a:chExt cx="1962" cy="2964"/>
          </a:xfrm>
        </p:grpSpPr>
        <p:sp>
          <p:nvSpPr>
            <p:cNvPr id="55" name="Text Box 24"/>
            <p:cNvSpPr txBox="1">
              <a:spLocks noChangeArrowheads="1"/>
            </p:cNvSpPr>
            <p:nvPr/>
          </p:nvSpPr>
          <p:spPr bwMode="auto">
            <a:xfrm>
              <a:off x="3320" y="3929"/>
              <a:ext cx="448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tabLst>
                  <a:tab pos="180975" algn="l"/>
                </a:tabLst>
                <a:defRPr/>
              </a:pPr>
              <a:r>
                <a:rPr kumimoji="1" lang="en-US" altLang="ja-JP" kern="0" dirty="0" smtClean="0">
                  <a:solidFill>
                    <a:prstClr val="white"/>
                  </a:solidFill>
                  <a:latin typeface="Century Gothic" pitchFamily="34" charset="0"/>
                  <a:ea typeface="HG丸ｺﾞｼｯｸM-PRO" pitchFamily="50" charset="-128"/>
                </a:rPr>
                <a:t>3.8 h</a:t>
              </a:r>
              <a:endParaRPr kumimoji="1" lang="ja-JP" altLang="en-US" kern="0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endParaRPr>
            </a:p>
          </p:txBody>
        </p:sp>
        <p:grpSp>
          <p:nvGrpSpPr>
            <p:cNvPr id="56" name="Group 25"/>
            <p:cNvGrpSpPr>
              <a:grpSpLocks/>
            </p:cNvGrpSpPr>
            <p:nvPr/>
          </p:nvGrpSpPr>
          <p:grpSpPr bwMode="auto">
            <a:xfrm>
              <a:off x="2097" y="1198"/>
              <a:ext cx="1962" cy="2689"/>
              <a:chOff x="2097" y="1198"/>
              <a:chExt cx="1962" cy="2689"/>
            </a:xfrm>
          </p:grpSpPr>
          <p:graphicFrame>
            <p:nvGraphicFramePr>
              <p:cNvPr id="57" name="Object 26"/>
              <p:cNvGraphicFramePr>
                <a:graphicFrameLocks noChangeAspect="1"/>
              </p:cNvGraphicFramePr>
              <p:nvPr/>
            </p:nvGraphicFramePr>
            <p:xfrm>
              <a:off x="2994" y="2627"/>
              <a:ext cx="1065" cy="126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37" name="Visio" r:id="rId11" imgW="3078099" imgH="3641598" progId="Visio.Drawing.11">
                      <p:embed/>
                    </p:oleObj>
                  </mc:Choice>
                  <mc:Fallback>
                    <p:oleObj name="Visio" r:id="rId11" imgW="3078099" imgH="3641598" progId="Visio.Drawing.11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94" y="2627"/>
                            <a:ext cx="1065" cy="126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8" name="Line 27"/>
              <p:cNvSpPr>
                <a:spLocks noChangeShapeType="1"/>
              </p:cNvSpPr>
              <p:nvPr/>
            </p:nvSpPr>
            <p:spPr bwMode="auto">
              <a:xfrm>
                <a:off x="2240" y="1357"/>
                <a:ext cx="1287" cy="1261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 type="triangle" w="med" len="lg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ja-JP" altLang="en-US" b="1" kern="0" smtClean="0">
                  <a:solidFill>
                    <a:prstClr val="white"/>
                  </a:solidFill>
                  <a:latin typeface="Book Antiqua" pitchFamily="18" charset="0"/>
                  <a:ea typeface="ＭＳ Ｐゴシック" pitchFamily="50" charset="-128"/>
                </a:endParaRPr>
              </a:p>
            </p:txBody>
          </p:sp>
          <p:sp>
            <p:nvSpPr>
              <p:cNvPr id="59" name="Oval 28"/>
              <p:cNvSpPr>
                <a:spLocks noChangeArrowheads="1"/>
              </p:cNvSpPr>
              <p:nvPr/>
            </p:nvSpPr>
            <p:spPr bwMode="auto">
              <a:xfrm>
                <a:off x="2097" y="1198"/>
                <a:ext cx="181" cy="181"/>
              </a:xfrm>
              <a:prstGeom prst="ellipse">
                <a:avLst/>
              </a:prstGeom>
              <a:noFill/>
              <a:ln w="22225" algn="ctr">
                <a:solidFill>
                  <a:sysClr val="window" lastClr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1" lang="ja-JP" altLang="en-US" b="1" kern="0" smtClean="0">
                  <a:solidFill>
                    <a:prstClr val="white"/>
                  </a:solidFill>
                  <a:latin typeface="Book Antiqua" pitchFamily="18" charset="0"/>
                  <a:ea typeface="ＭＳ Ｐゴシック" pitchFamily="50" charset="-128"/>
                </a:endParaRPr>
              </a:p>
            </p:txBody>
          </p:sp>
        </p:grpSp>
      </p:grpSp>
      <p:sp>
        <p:nvSpPr>
          <p:cNvPr id="60" name="タイトル 29"/>
          <p:cNvSpPr txBox="1">
            <a:spLocks/>
          </p:cNvSpPr>
          <p:nvPr/>
        </p:nvSpPr>
        <p:spPr>
          <a:xfrm>
            <a:off x="214314" y="71414"/>
            <a:ext cx="5715008" cy="785794"/>
          </a:xfrm>
          <a:prstGeom prst="rect">
            <a:avLst/>
          </a:prstGeom>
        </p:spPr>
        <p:txBody>
          <a:bodyPr vert="horz" lIns="0" tIns="9144" rIns="0" bIns="9144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4800" b="1" kern="1200">
                <a:ln w="500">
                  <a:solidFill>
                    <a:schemeClr val="tx2">
                      <a:shade val="20000"/>
                      <a:satMod val="350000"/>
                    </a:schemeClr>
                  </a:solidFill>
                </a:ln>
                <a:solidFill>
                  <a:schemeClr val="tx2">
                    <a:tint val="100000"/>
                    <a:satMod val="250000"/>
                  </a:schemeClr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 smtClean="0">
                <a:ln w="500">
                  <a:solidFill>
                    <a:srgbClr val="C1EBF7">
                      <a:shade val="20000"/>
                      <a:satMod val="350000"/>
                    </a:srgbClr>
                  </a:solidFill>
                </a:ln>
                <a:solidFill>
                  <a:srgbClr val="FFFFCC"/>
                </a:solidFill>
                <a:effectLst>
                  <a:outerShdw blurRad="30000" dist="30000" dir="2700000" algn="tl" rotWithShape="0">
                    <a:srgbClr val="001027">
                      <a:shade val="45000"/>
                      <a:satMod val="150000"/>
                      <a:alpha val="90000"/>
                    </a:srgbClr>
                  </a:outerShdw>
                </a:effectLst>
                <a:latin typeface="Comic Sans MS" pitchFamily="66" charset="0"/>
                <a:ea typeface="HG丸ｺﾞｼｯｸM-PRO" pitchFamily="50" charset="-128"/>
              </a:rPr>
              <a:t>FFT analysis</a:t>
            </a:r>
            <a:endParaRPr lang="ja-JP" altLang="en-US" dirty="0">
              <a:ln w="500">
                <a:solidFill>
                  <a:srgbClr val="C1EBF7">
                    <a:shade val="20000"/>
                    <a:satMod val="350000"/>
                  </a:srgbClr>
                </a:solidFill>
              </a:ln>
              <a:solidFill>
                <a:srgbClr val="FFFFCC"/>
              </a:solidFill>
              <a:effectLst>
                <a:outerShdw blurRad="30000" dist="30000" dir="2700000" algn="tl" rotWithShape="0">
                  <a:srgbClr val="001027">
                    <a:shade val="45000"/>
                    <a:satMod val="150000"/>
                    <a:alpha val="90000"/>
                  </a:srgbClr>
                </a:outerShdw>
              </a:effectLst>
              <a:latin typeface="Comic Sans MS" pitchFamily="66" charset="0"/>
              <a:ea typeface="HG丸ｺﾞｼｯｸM-PRO" pitchFamily="50" charset="-128"/>
            </a:endParaRPr>
          </a:p>
        </p:txBody>
      </p:sp>
      <p:sp>
        <p:nvSpPr>
          <p:cNvPr id="61" name="正方形/長方形 60"/>
          <p:cNvSpPr/>
          <p:nvPr/>
        </p:nvSpPr>
        <p:spPr>
          <a:xfrm>
            <a:off x="6572264" y="4492832"/>
            <a:ext cx="2571736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3363" indent="-233363">
              <a:spcBef>
                <a:spcPct val="20000"/>
              </a:spcBef>
              <a:buClr>
                <a:srgbClr val="F8BD52"/>
              </a:buClr>
              <a:buSzPct val="70000"/>
              <a:buFont typeface="Wingdings" pitchFamily="2" charset="2"/>
              <a:buChar char="n"/>
            </a:pPr>
            <a:r>
              <a:rPr kumimoji="1" lang="en-US" altLang="ja-JP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49" charset="-128"/>
              </a:rPr>
              <a:t>Measurements and analyses</a:t>
            </a:r>
          </a:p>
          <a:p>
            <a:pPr marL="233363" indent="-233363">
              <a:spcBef>
                <a:spcPct val="20000"/>
              </a:spcBef>
              <a:buClr>
                <a:srgbClr val="F8BD52"/>
              </a:buClr>
              <a:buSzPct val="70000"/>
              <a:buFont typeface="Wingdings" pitchFamily="2" charset="2"/>
              <a:buChar char="n"/>
            </a:pPr>
            <a:r>
              <a:rPr kumimoji="1" lang="en-US" altLang="ja-JP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49" charset="-128"/>
              </a:rPr>
              <a:t>In real time</a:t>
            </a:r>
          </a:p>
          <a:p>
            <a:pPr marL="233363" indent="-233363">
              <a:spcBef>
                <a:spcPct val="20000"/>
              </a:spcBef>
              <a:buClr>
                <a:srgbClr val="F8BD52"/>
              </a:buClr>
              <a:buSzPct val="70000"/>
              <a:buFont typeface="Wingdings" pitchFamily="2" charset="2"/>
              <a:buChar char="n"/>
            </a:pPr>
            <a:r>
              <a:rPr kumimoji="1" lang="en-US" altLang="ja-JP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49" charset="-128"/>
              </a:rPr>
              <a:t>Without interrupting  beam user’s experiments</a:t>
            </a:r>
          </a:p>
        </p:txBody>
      </p:sp>
    </p:spTree>
    <p:extLst>
      <p:ext uri="{BB962C8B-B14F-4D97-AF65-F5344CB8AC3E}">
        <p14:creationId xmlns:p14="http://schemas.microsoft.com/office/powerpoint/2010/main" val="388037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64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3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uild="p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67544" y="0"/>
            <a:ext cx="9144000" cy="1408190"/>
          </a:xfrm>
          <a:prstGeom prst="rect">
            <a:avLst/>
          </a:prstGeom>
        </p:spPr>
        <p:txBody>
          <a:bodyPr vert="horz" lIns="91440" tIns="0" rIns="91440" bIns="0" rtlCol="0" anchor="ctr" anchorCtr="0">
            <a:noAutofit/>
          </a:bodyPr>
          <a:lstStyle>
            <a:lvl1pPr algn="l" defTabSz="91441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lang="ja-JP" sz="6600" kern="1200" spc="1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lang="en-US" altLang="ja-JP" sz="4800" dirty="0">
                <a:ln w="500">
                  <a:solidFill>
                    <a:srgbClr val="C1EBF7">
                      <a:shade val="20000"/>
                      <a:satMod val="350000"/>
                    </a:srgbClr>
                  </a:solidFill>
                </a:ln>
                <a:solidFill>
                  <a:srgbClr val="FFFFCC"/>
                </a:solidFill>
                <a:effectLst>
                  <a:outerShdw blurRad="30000" dist="30000" dir="2700000" algn="tl" rotWithShape="0">
                    <a:srgbClr val="001027">
                      <a:shade val="45000"/>
                      <a:satMod val="150000"/>
                      <a:alpha val="90000"/>
                    </a:srgbClr>
                  </a:outerShdw>
                </a:effectLst>
                <a:latin typeface="Comic Sans MS" pitchFamily="66" charset="0"/>
                <a:ea typeface="HG丸ｺﾞｼｯｸM-PRO" pitchFamily="50" charset="-128"/>
              </a:rPr>
              <a:t>FFT analysis</a:t>
            </a:r>
            <a:endParaRPr lang="ja-JP" altLang="en-US" sz="4800" dirty="0">
              <a:ln w="500">
                <a:solidFill>
                  <a:srgbClr val="C1EBF7">
                    <a:shade val="20000"/>
                    <a:satMod val="350000"/>
                  </a:srgbClr>
                </a:solidFill>
              </a:ln>
              <a:solidFill>
                <a:srgbClr val="FFFFCC"/>
              </a:solidFill>
              <a:effectLst>
                <a:outerShdw blurRad="30000" dist="30000" dir="2700000" algn="tl" rotWithShape="0">
                  <a:srgbClr val="001027">
                    <a:shade val="45000"/>
                    <a:satMod val="150000"/>
                    <a:alpha val="90000"/>
                  </a:srgbClr>
                </a:outerShdw>
              </a:effectLst>
              <a:latin typeface="Comic Sans MS" pitchFamily="66" charset="0"/>
              <a:ea typeface="HG丸ｺﾞｼｯｸM-PRO" pitchFamily="50" charset="-128"/>
            </a:endParaRPr>
          </a:p>
        </p:txBody>
      </p:sp>
      <p:sp>
        <p:nvSpPr>
          <p:cNvPr id="6" name="AutoShape 57"/>
          <p:cNvSpPr>
            <a:spLocks noChangeArrowheads="1"/>
          </p:cNvSpPr>
          <p:nvPr/>
        </p:nvSpPr>
        <p:spPr bwMode="auto">
          <a:xfrm>
            <a:off x="5364088" y="760094"/>
            <a:ext cx="3312368" cy="36465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99"/>
              </a:gs>
              <a:gs pos="50000">
                <a:srgbClr val="FFFFFF"/>
              </a:gs>
              <a:gs pos="100000">
                <a:srgbClr val="FFFF99"/>
              </a:gs>
            </a:gsLst>
            <a:lin ang="5400000" scaled="1"/>
          </a:gra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square" lIns="54000" tIns="10800" rIns="54000" bIns="10800" anchor="ctr">
            <a:spAutoFit/>
          </a:bodyPr>
          <a:lstStyle/>
          <a:p>
            <a:pPr marL="182563" indent="-182563">
              <a:tabLst>
                <a:tab pos="717550" algn="l"/>
              </a:tabLst>
            </a:pPr>
            <a:r>
              <a:rPr lang="en-US" altLang="ja-JP" sz="2000" dirty="0">
                <a:solidFill>
                  <a:srgbClr val="CC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Beam</a:t>
            </a:r>
            <a:r>
              <a:rPr lang="en-US" altLang="ja-JP" sz="200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:</a:t>
            </a:r>
            <a:r>
              <a:rPr lang="en-US" altLang="ja-JP" dirty="0">
                <a:solidFill>
                  <a:srgbClr val="CC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en-US" altLang="ja-JP" sz="1400" baseline="3000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78</a:t>
            </a:r>
            <a:r>
              <a:rPr lang="en-US" altLang="ja-JP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Kr</a:t>
            </a:r>
            <a:r>
              <a:rPr lang="en-US" altLang="ja-JP" sz="1400" baseline="3000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+60 </a:t>
            </a:r>
            <a:r>
              <a:rPr lang="en-US" altLang="ja-JP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(50.0 </a:t>
            </a:r>
            <a:r>
              <a:rPr lang="en-US" altLang="ja-JP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MeV/u)</a:t>
            </a: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13423"/>
            <a:ext cx="7272808" cy="5085209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13423"/>
            <a:ext cx="7272808" cy="5085209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13423"/>
            <a:ext cx="7272808" cy="5085209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13423"/>
            <a:ext cx="7272808" cy="508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7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img_1234429_31006902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548680"/>
            <a:ext cx="8136904" cy="6102679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7544" y="548680"/>
            <a:ext cx="8136904" cy="2232248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 marL="539750" lvl="0" indent="-539750" defTabSz="914415"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 charset="0"/>
              <a:buChar char="•"/>
            </a:pPr>
            <a:r>
              <a:rPr kumimoji="1" lang="en-US" altLang="zh-TW" sz="440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What Can the HTc SQUID Monitor Do? </a:t>
            </a:r>
          </a:p>
          <a:p>
            <a:pPr marL="539750" lvl="0" indent="-539750" defTabSz="914415">
              <a:spcBef>
                <a:spcPts val="1800"/>
              </a:spcBef>
              <a:buClr>
                <a:srgbClr val="56C5FF"/>
              </a:buClr>
              <a:buSzPct val="100000"/>
              <a:buFont typeface="Arial" pitchFamily="34" charset="0"/>
              <a:buChar char="•"/>
            </a:pPr>
            <a:r>
              <a:rPr lang="en-US" altLang="ja-JP" sz="4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Improvement of Magnetic </a:t>
            </a:r>
            <a:r>
              <a:rPr lang="en-US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Shield</a:t>
            </a:r>
            <a:endParaRPr lang="en-US" altLang="ja-JP" sz="4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535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タイトル 12"/>
          <p:cNvSpPr>
            <a:spLocks noGrp="1"/>
          </p:cNvSpPr>
          <p:nvPr>
            <p:ph type="title"/>
          </p:nvPr>
        </p:nvSpPr>
        <p:spPr>
          <a:xfrm>
            <a:off x="107504" y="92968"/>
            <a:ext cx="8064896" cy="815752"/>
          </a:xfrm>
        </p:spPr>
        <p:txBody>
          <a:bodyPr>
            <a:normAutofit fontScale="90000"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</a:pPr>
            <a:r>
              <a:rPr kumimoji="0" lang="en-US" altLang="ja-JP" sz="4300" spc="0" dirty="0">
                <a:solidFill>
                  <a:srgbClr val="FFFFCC"/>
                </a:solidFill>
                <a:latin typeface="Comic Sans MS" pitchFamily="66" charset="0"/>
                <a:ea typeface="HG丸ｺﾞｼｯｸM-PRO" pitchFamily="49" charset="-128"/>
                <a:cs typeface="+mn-cs"/>
              </a:rPr>
              <a:t>Hybrid magnetic shielding system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6780395" y="4424810"/>
            <a:ext cx="2304256" cy="1561178"/>
          </a:xfrm>
          <a:prstGeom prst="rect">
            <a:avLst/>
          </a:prstGeom>
          <a:ln>
            <a:noFill/>
          </a:ln>
        </p:spPr>
        <p:txBody>
          <a:bodyPr wrap="square" lIns="108000" tIns="72000" rIns="108000" bIns="72000">
            <a:spAutoFit/>
          </a:bodyPr>
          <a:lstStyle>
            <a:lvl1pPr marL="1460500" indent="-1460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"/>
              <a:defRPr kumimoji="1" sz="1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1313" indent="-12525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"/>
              <a:defRPr kumimoji="1" sz="1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216400" indent="-12525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53E"/>
              </a:buClr>
              <a:buFont typeface="Wingdings 2" pitchFamily="18" charset="2"/>
              <a:buChar char=""/>
              <a:defRPr kumimoji="1" sz="1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27663" indent="-10429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D52"/>
              </a:buClr>
              <a:buFont typeface="Wingdings 2" pitchFamily="18" charset="2"/>
              <a:buChar char=""/>
              <a:defRPr kumimoji="1" sz="10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513513" indent="-10429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6A6BD"/>
              </a:buClr>
              <a:buFont typeface="Wingdings 2" pitchFamily="18" charset="2"/>
              <a:buChar char=""/>
              <a:defRPr kumimoji="1"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641864" indent="-104397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Char char=""/>
              <a:defRPr kumimoji="1"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727593" indent="-104397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"/>
              <a:defRPr kumimoji="1"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688046" indent="-835176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kumimoji="1"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06740" indent="-835176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kumimoji="1"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269875">
              <a:buClr>
                <a:srgbClr val="972ACD"/>
              </a:buClr>
              <a:buFont typeface="Wingdings 2" pitchFamily="18" charset="2"/>
              <a:buNone/>
            </a:pPr>
            <a:r>
              <a:rPr lang="en-US" altLang="ja-JP" sz="2000" dirty="0" smtClean="0">
                <a:solidFill>
                  <a:srgbClr val="F8B004"/>
                </a:solidFill>
                <a:latin typeface="Century Gothic" pitchFamily="34" charset="0"/>
                <a:ea typeface="HG丸ｺﾞｼｯｸM-PRO" pitchFamily="50" charset="-128"/>
              </a:rPr>
              <a:t>External</a:t>
            </a:r>
          </a:p>
          <a:p>
            <a:pPr marL="363538" indent="-269875">
              <a:buClr>
                <a:srgbClr val="972ACD"/>
              </a:buClr>
              <a:buFont typeface="Wingdings 2" pitchFamily="18" charset="2"/>
              <a:buNone/>
            </a:pPr>
            <a:r>
              <a:rPr lang="en-US" altLang="ja-JP" sz="2000" dirty="0" smtClean="0">
                <a:solidFill>
                  <a:srgbClr val="F8B004"/>
                </a:solidFill>
                <a:latin typeface="Century Gothic" pitchFamily="34" charset="0"/>
                <a:ea typeface="HG丸ｺﾞｼｯｸM-PRO" pitchFamily="50" charset="-128"/>
              </a:rPr>
              <a:t>Magnetic Field</a:t>
            </a:r>
          </a:p>
          <a:p>
            <a:pPr marL="534988" indent="-177800">
              <a:buClr>
                <a:srgbClr val="56C5F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ja-JP" sz="2000" dirty="0" smtClean="0">
                <a:solidFill>
                  <a:srgbClr val="F8B004"/>
                </a:solidFill>
                <a:latin typeface="Century Gothic" pitchFamily="34" charset="0"/>
                <a:ea typeface="HG丸ｺﾞｼｯｸM-PRO" pitchFamily="50" charset="-128"/>
              </a:rPr>
              <a:t>1.0 x 10</a:t>
            </a:r>
            <a:r>
              <a:rPr lang="en-US" altLang="ja-JP" sz="2000" baseline="30000" dirty="0" smtClean="0">
                <a:solidFill>
                  <a:srgbClr val="F8B004"/>
                </a:solidFill>
                <a:latin typeface="Century Gothic" pitchFamily="34" charset="0"/>
                <a:ea typeface="HG丸ｺﾞｼｯｸM-PRO" pitchFamily="50" charset="-128"/>
              </a:rPr>
              <a:t>-5</a:t>
            </a:r>
            <a:r>
              <a:rPr lang="en-US" altLang="ja-JP" sz="2000" dirty="0" smtClean="0">
                <a:solidFill>
                  <a:srgbClr val="F8B004"/>
                </a:solidFill>
                <a:latin typeface="Century Gothic" pitchFamily="34" charset="0"/>
                <a:ea typeface="HG丸ｺﾞｼｯｸM-PRO" pitchFamily="50" charset="-128"/>
              </a:rPr>
              <a:t> T</a:t>
            </a:r>
          </a:p>
          <a:p>
            <a:pPr marL="534988" indent="-177800">
              <a:buClr>
                <a:srgbClr val="56C5FF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ja-JP" sz="2000" dirty="0" smtClean="0">
                <a:solidFill>
                  <a:srgbClr val="F8B004"/>
                </a:solidFill>
                <a:latin typeface="Century Gothic" pitchFamily="34" charset="0"/>
                <a:ea typeface="HG丸ｺﾞｼｯｸM-PRO" pitchFamily="50" charset="-128"/>
              </a:rPr>
              <a:t>3(4) x 10</a:t>
            </a:r>
            <a:r>
              <a:rPr lang="en-US" altLang="ja-JP" sz="2000" baseline="30000" dirty="0" smtClean="0">
                <a:solidFill>
                  <a:srgbClr val="F8B004"/>
                </a:solidFill>
                <a:latin typeface="Century Gothic" pitchFamily="34" charset="0"/>
                <a:ea typeface="HG丸ｺﾞｼｯｸM-PRO" pitchFamily="50" charset="-128"/>
              </a:rPr>
              <a:t>-10</a:t>
            </a:r>
            <a:r>
              <a:rPr lang="en-US" altLang="ja-JP" sz="2000" dirty="0" smtClean="0">
                <a:solidFill>
                  <a:srgbClr val="F8B004"/>
                </a:solidFill>
                <a:latin typeface="Century Gothic" pitchFamily="34" charset="0"/>
                <a:ea typeface="HG丸ｺﾞｼｯｸM-PRO" pitchFamily="50" charset="-128"/>
              </a:rPr>
              <a:t> T</a:t>
            </a:r>
          </a:p>
        </p:txBody>
      </p:sp>
      <p:sp>
        <p:nvSpPr>
          <p:cNvPr id="12" name="右カーブ矢印 11"/>
          <p:cNvSpPr/>
          <p:nvPr/>
        </p:nvSpPr>
        <p:spPr>
          <a:xfrm>
            <a:off x="6931234" y="5369708"/>
            <a:ext cx="262810" cy="467261"/>
          </a:xfrm>
          <a:prstGeom prst="curvedRightArrow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8092" y="5498466"/>
            <a:ext cx="3419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1</a:t>
            </a:r>
            <a:r>
              <a:rPr lang="en-US" altLang="ja-JP" dirty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. HTc current </a:t>
            </a:r>
            <a:r>
              <a:rPr lang="en-US" altLang="ja-JP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sensor with</a:t>
            </a:r>
            <a:endParaRPr lang="en-US" altLang="ja-JP" dirty="0">
              <a:solidFill>
                <a:prstClr val="white"/>
              </a:solidFill>
              <a:latin typeface="Century Gothic" pitchFamily="34" charset="0"/>
              <a:ea typeface="HG丸ｺﾞｼｯｸM-PRO" pitchFamily="50" charset="-128"/>
            </a:endParaRPr>
          </a:p>
          <a:p>
            <a:r>
              <a:rPr lang="en-US" altLang="ja-JP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Ferromagnetic</a:t>
            </a:r>
          </a:p>
          <a:p>
            <a:r>
              <a:rPr lang="en-US" altLang="ja-JP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shielding materials,</a:t>
            </a:r>
          </a:p>
          <a:p>
            <a:r>
              <a:rPr lang="en-US" altLang="ja-JP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2</a:t>
            </a:r>
            <a:r>
              <a:rPr lang="en-US" altLang="ja-JP" dirty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: </a:t>
            </a:r>
            <a:r>
              <a:rPr lang="en-US" altLang="ja-JP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frame, 3:cap </a:t>
            </a:r>
            <a:r>
              <a:rPr lang="en-US" altLang="ja-JP" dirty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and 4: band.</a:t>
            </a:r>
            <a:endParaRPr lang="ja-JP" altLang="en-US" dirty="0">
              <a:solidFill>
                <a:prstClr val="white"/>
              </a:solidFill>
              <a:latin typeface="Century Gothic" pitchFamily="34" charset="0"/>
              <a:ea typeface="HG丸ｺﾞｼｯｸM-PRO" pitchFamily="50" charset="-128"/>
            </a:endParaRPr>
          </a:p>
        </p:txBody>
      </p:sp>
      <p:pic>
        <p:nvPicPr>
          <p:cNvPr id="15" name="Picture 1281" descr="C:\Users\Tamaki\Documents\tamaki120806\日本加速器学会年会\第10回日本加速器学会年会\素材\Magnetic_Shield_All_2-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56" y="1610300"/>
            <a:ext cx="3096344" cy="383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E:\EUCAS2013\素材\Calc_pictur-en-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010" y="4048236"/>
            <a:ext cx="3356583" cy="23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107504" y="908720"/>
            <a:ext cx="5832648" cy="467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342900" indent="-3429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F8BD52"/>
              </a:buClr>
              <a:buSzPct val="100000"/>
              <a:buFont typeface="Wingdings" pitchFamily="2" charset="2"/>
              <a:buChar char="n"/>
            </a:pPr>
            <a:r>
              <a:rPr kumimoji="1" lang="en-US" altLang="ja-JP" sz="2800" dirty="0">
                <a:solidFill>
                  <a:prstClr val="white"/>
                </a:solidFill>
                <a:latin typeface="Century Gothic" pitchFamily="34" charset="0"/>
                <a:ea typeface="ＭＳ Ｐゴシック" pitchFamily="50" charset="-128"/>
              </a:rPr>
              <a:t>Calculated result by Opera-3d</a:t>
            </a:r>
            <a:endParaRPr kumimoji="1" lang="en-US" altLang="ja-JP" sz="2600" dirty="0">
              <a:solidFill>
                <a:prstClr val="white"/>
              </a:solidFill>
              <a:latin typeface="Century Gothic" pitchFamily="34" charset="0"/>
              <a:ea typeface="HG丸ｺﾞｼｯｸM-PRO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496574"/>
            <a:ext cx="2952328" cy="2087296"/>
          </a:xfrm>
          <a:prstGeom prst="rect">
            <a:avLst/>
          </a:prstGeom>
        </p:spPr>
      </p:pic>
      <p:pic>
        <p:nvPicPr>
          <p:cNvPr id="16" name="Picture 2" descr="E:\EUCAS2013\素材\Calc_pictur-en_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179" y="1610300"/>
            <a:ext cx="3888432" cy="22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01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 txBox="1">
            <a:spLocks noChangeArrowheads="1"/>
          </p:cNvSpPr>
          <p:nvPr/>
        </p:nvSpPr>
        <p:spPr>
          <a:xfrm>
            <a:off x="143131" y="156991"/>
            <a:ext cx="8675687" cy="735904"/>
          </a:xfrm>
          <a:prstGeom prst="rect">
            <a:avLst/>
          </a:prstGeom>
        </p:spPr>
        <p:txBody>
          <a:bodyPr vert="horz" lIns="0" tIns="9144" rIns="0" bIns="9144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4800" b="1" kern="1200">
                <a:ln w="500">
                  <a:solidFill>
                    <a:schemeClr val="tx2">
                      <a:shade val="20000"/>
                      <a:satMod val="350000"/>
                    </a:schemeClr>
                  </a:solidFill>
                </a:ln>
                <a:solidFill>
                  <a:schemeClr val="tx2">
                    <a:tint val="100000"/>
                    <a:satMod val="250000"/>
                  </a:schemeClr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ja-JP" sz="4400" dirty="0" smtClean="0">
                <a:ln w="500">
                  <a:solidFill>
                    <a:srgbClr val="FFF9E5">
                      <a:shade val="20000"/>
                      <a:satMod val="350000"/>
                    </a:srgbClr>
                  </a:solidFill>
                </a:ln>
                <a:solidFill>
                  <a:srgbClr val="FFFFCC"/>
                </a:solidFill>
                <a:effectLst>
                  <a:outerShdw blurRad="30000" dist="30000" dir="2700000" algn="tl" rotWithShape="0">
                    <a:srgbClr val="30356E">
                      <a:shade val="45000"/>
                      <a:satMod val="150000"/>
                      <a:alpha val="90000"/>
                    </a:srgbClr>
                  </a:outerShdw>
                </a:effectLst>
                <a:latin typeface="Comic Sans MS" pitchFamily="66" charset="0"/>
                <a:ea typeface="HG丸ｺﾞｼｯｸM-PRO" pitchFamily="49" charset="-128"/>
              </a:rPr>
              <a:t>Active noise canceller system</a:t>
            </a:r>
            <a:endParaRPr lang="ja-JP" altLang="en-US" sz="4400" dirty="0">
              <a:ln w="500">
                <a:solidFill>
                  <a:srgbClr val="FFF9E5">
                    <a:shade val="20000"/>
                    <a:satMod val="350000"/>
                  </a:srgbClr>
                </a:solidFill>
              </a:ln>
              <a:solidFill>
                <a:srgbClr val="FFFFCC"/>
              </a:solidFill>
              <a:effectLst>
                <a:outerShdw blurRad="30000" dist="30000" dir="2700000" algn="tl" rotWithShape="0">
                  <a:srgbClr val="30356E">
                    <a:shade val="45000"/>
                    <a:satMod val="150000"/>
                    <a:alpha val="90000"/>
                  </a:srgbClr>
                </a:outerShdw>
              </a:effectLst>
              <a:latin typeface="Comic Sans MS" pitchFamily="66" charset="0"/>
              <a:ea typeface="HG丸ｺﾞｼｯｸM-PRO" pitchFamily="49" charset="-128"/>
            </a:endParaRPr>
          </a:p>
        </p:txBody>
      </p:sp>
      <p:pic>
        <p:nvPicPr>
          <p:cNvPr id="29" name="Picture 988" descr="C:\Users\Tamaki\Documents\tamaki120806\日本加速器学会年会\第10回日本加速器学会年会\素材\P1040983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05" y="1556792"/>
            <a:ext cx="4913932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 Box 12"/>
          <p:cNvSpPr txBox="1">
            <a:spLocks noChangeArrowheads="1"/>
          </p:cNvSpPr>
          <p:nvPr/>
        </p:nvSpPr>
        <p:spPr bwMode="auto">
          <a:xfrm>
            <a:off x="2538676" y="3352956"/>
            <a:ext cx="983647" cy="724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 smtClean="0">
                <a:solidFill>
                  <a:prstClr val="black"/>
                </a:solidFill>
                <a:latin typeface="Century Gothic" pitchFamily="34" charset="0"/>
                <a:ea typeface="HG丸ｺﾞｼｯｸM-PRO" pitchFamily="50" charset="-128"/>
              </a:rPr>
              <a:t>HTc</a:t>
            </a:r>
            <a:endParaRPr kumimoji="1" lang="en-US" altLang="ja-JP" sz="2000" dirty="0">
              <a:solidFill>
                <a:prstClr val="black"/>
              </a:solidFill>
              <a:latin typeface="Century Gothic" pitchFamily="34" charset="0"/>
              <a:ea typeface="HG丸ｺﾞｼｯｸM-PRO" pitchFamily="50" charset="-128"/>
            </a:endParaRP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prstClr val="black"/>
                </a:solidFill>
                <a:latin typeface="Century Gothic" pitchFamily="34" charset="0"/>
                <a:ea typeface="HG丸ｺﾞｼｯｸM-PRO" pitchFamily="50" charset="-128"/>
              </a:rPr>
              <a:t>SQUID</a:t>
            </a:r>
          </a:p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dirty="0">
                <a:solidFill>
                  <a:prstClr val="black"/>
                </a:solidFill>
                <a:latin typeface="Century Gothic" pitchFamily="34" charset="0"/>
                <a:ea typeface="HG丸ｺﾞｼｯｸM-PRO" pitchFamily="50" charset="-128"/>
              </a:rPr>
              <a:t>Monitor</a:t>
            </a:r>
          </a:p>
        </p:txBody>
      </p:sp>
      <p:sp>
        <p:nvSpPr>
          <p:cNvPr id="31" name="円/楕円 30"/>
          <p:cNvSpPr/>
          <p:nvPr/>
        </p:nvSpPr>
        <p:spPr>
          <a:xfrm>
            <a:off x="1568288" y="3727455"/>
            <a:ext cx="1010629" cy="421625"/>
          </a:xfrm>
          <a:prstGeom prst="ellipse">
            <a:avLst/>
          </a:prstGeom>
          <a:noFill/>
          <a:ln w="44450" cap="flat" cmpd="sng" algn="ctr">
            <a:solidFill>
              <a:srgbClr val="30356E"/>
            </a:solidFill>
            <a:prstDash val="soli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ja-JP" altLang="en-US" kern="0" smtClean="0">
              <a:solidFill>
                <a:srgbClr val="FFFF00"/>
              </a:solidFill>
              <a:latin typeface="Century Gothic" pitchFamily="34" charset="0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098516" y="4173861"/>
            <a:ext cx="1296144" cy="1631403"/>
            <a:chOff x="1098516" y="4173861"/>
            <a:chExt cx="1296144" cy="1631403"/>
          </a:xfrm>
        </p:grpSpPr>
        <p:cxnSp>
          <p:nvCxnSpPr>
            <p:cNvPr id="32" name="直線矢印コネクタ 31"/>
            <p:cNvCxnSpPr>
              <a:stCxn id="33" idx="0"/>
            </p:cNvCxnSpPr>
            <p:nvPr/>
          </p:nvCxnSpPr>
          <p:spPr>
            <a:xfrm flipV="1">
              <a:off x="1746588" y="4173861"/>
              <a:ext cx="258012" cy="823490"/>
            </a:xfrm>
            <a:prstGeom prst="straightConnector1">
              <a:avLst/>
            </a:prstGeom>
            <a:noFill/>
            <a:ln w="41275" cap="sq" cmpd="sng" algn="ctr">
              <a:solidFill>
                <a:srgbClr val="00FFFF"/>
              </a:solidFill>
              <a:prstDash val="solid"/>
              <a:miter lim="800000"/>
              <a:tailEnd type="triangle" w="med" len="lg"/>
            </a:ln>
            <a:effectLst/>
          </p:spPr>
        </p:cxnSp>
        <p:sp>
          <p:nvSpPr>
            <p:cNvPr id="33" name="正方形/長方形 32"/>
            <p:cNvSpPr/>
            <p:nvPr/>
          </p:nvSpPr>
          <p:spPr>
            <a:xfrm>
              <a:off x="1098516" y="4997351"/>
              <a:ext cx="1296144" cy="807913"/>
            </a:xfrm>
            <a:prstGeom prst="rect">
              <a:avLst/>
            </a:prstGeom>
            <a:solidFill>
              <a:srgbClr val="00FFFF"/>
            </a:solidFill>
            <a:effectLst/>
          </p:spPr>
          <p:txBody>
            <a:bodyPr wrap="square" lIns="0" tIns="0" rIns="0" bIns="0">
              <a:spAutoFit/>
            </a:bodyPr>
            <a:lstStyle/>
            <a:p>
              <a:pPr algn="ctr" fontAlgn="base">
                <a:lnSpc>
                  <a:spcPts val="21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sz="2000" dirty="0" smtClean="0">
                  <a:solidFill>
                    <a:prstClr val="black"/>
                  </a:solidFill>
                  <a:latin typeface="Century Gothic" pitchFamily="34" charset="0"/>
                  <a:ea typeface="HG丸ｺﾞｼｯｸM-PRO" pitchFamily="50" charset="-128"/>
                </a:rPr>
                <a:t>3 axis Magnetic Sensor</a:t>
              </a:r>
            </a:p>
          </p:txBody>
        </p:sp>
      </p:grpSp>
      <p:grpSp>
        <p:nvGrpSpPr>
          <p:cNvPr id="34" name="グループ化 33"/>
          <p:cNvGrpSpPr/>
          <p:nvPr/>
        </p:nvGrpSpPr>
        <p:grpSpPr>
          <a:xfrm>
            <a:off x="35496" y="1875853"/>
            <a:ext cx="2143140" cy="1433108"/>
            <a:chOff x="52596" y="2019869"/>
            <a:chExt cx="2143140" cy="1433108"/>
          </a:xfrm>
        </p:grpSpPr>
        <p:cxnSp>
          <p:nvCxnSpPr>
            <p:cNvPr id="35" name="直線矢印コネクタ 34"/>
            <p:cNvCxnSpPr>
              <a:stCxn id="36" idx="0"/>
            </p:cNvCxnSpPr>
            <p:nvPr/>
          </p:nvCxnSpPr>
          <p:spPr>
            <a:xfrm flipV="1">
              <a:off x="1124166" y="2019869"/>
              <a:ext cx="813816" cy="552491"/>
            </a:xfrm>
            <a:prstGeom prst="straightConnector1">
              <a:avLst/>
            </a:prstGeom>
            <a:noFill/>
            <a:ln w="41275" cap="sq" cmpd="sng" algn="ctr">
              <a:solidFill>
                <a:srgbClr val="00FFFF"/>
              </a:solidFill>
              <a:prstDash val="solid"/>
              <a:miter lim="800000"/>
              <a:tailEnd type="triangle" w="med" len="lg"/>
            </a:ln>
            <a:effectLst/>
          </p:spPr>
        </p:cxnSp>
        <p:sp>
          <p:nvSpPr>
            <p:cNvPr id="36" name="正方形/長方形 35"/>
            <p:cNvSpPr/>
            <p:nvPr/>
          </p:nvSpPr>
          <p:spPr>
            <a:xfrm>
              <a:off x="52596" y="2572360"/>
              <a:ext cx="2143140" cy="880617"/>
            </a:xfrm>
            <a:prstGeom prst="rect">
              <a:avLst/>
            </a:prstGeom>
            <a:solidFill>
              <a:srgbClr val="00FFFF"/>
            </a:solidFill>
            <a:effectLst/>
          </p:spPr>
          <p:txBody>
            <a:bodyPr wrap="square" lIns="36000" tIns="36000" rIns="36000" bIns="36000">
              <a:spAutoFit/>
            </a:bodyPr>
            <a:lstStyle/>
            <a:p>
              <a:pPr algn="ctr" fontAlgn="base">
                <a:lnSpc>
                  <a:spcPts val="21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ja-JP" sz="2000" kern="0" dirty="0" smtClean="0">
                  <a:solidFill>
                    <a:prstClr val="black"/>
                  </a:solidFill>
                  <a:latin typeface="Century Gothic" pitchFamily="34" charset="0"/>
                  <a:ea typeface="HG丸ｺﾞｼｯｸM-PRO" pitchFamily="50" charset="-128"/>
                </a:rPr>
                <a:t>Hexahedron</a:t>
              </a:r>
            </a:p>
            <a:p>
              <a:pPr algn="ctr" fontAlgn="base">
                <a:lnSpc>
                  <a:spcPts val="21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ja-JP" sz="2000" kern="0" dirty="0" smtClean="0">
                  <a:solidFill>
                    <a:prstClr val="black"/>
                  </a:solidFill>
                  <a:latin typeface="Century Gothic" pitchFamily="34" charset="0"/>
                  <a:ea typeface="HG丸ｺﾞｼｯｸM-PRO" pitchFamily="50" charset="-128"/>
                </a:rPr>
                <a:t>3-axis Helmholtz Coil Cage</a:t>
              </a:r>
              <a:endParaRPr kumimoji="1" lang="ja-JP" altLang="en-US" sz="2000" kern="0" dirty="0" smtClean="0">
                <a:solidFill>
                  <a:prstClr val="black"/>
                </a:solidFill>
                <a:latin typeface="Century Gothic" pitchFamily="34" charset="0"/>
                <a:ea typeface="HG丸ｺﾞｼｯｸM-PRO" pitchFamily="50" charset="-128"/>
              </a:endParaRPr>
            </a:p>
          </p:txBody>
        </p:sp>
      </p:grpSp>
      <p:sp>
        <p:nvSpPr>
          <p:cNvPr id="37" name="正方形/長方形 36"/>
          <p:cNvSpPr/>
          <p:nvPr/>
        </p:nvSpPr>
        <p:spPr>
          <a:xfrm>
            <a:off x="5148064" y="1412776"/>
            <a:ext cx="381477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</a:pPr>
            <a:r>
              <a:rPr kumimoji="1" lang="en-US" altLang="ja-JP" sz="1400" u="sng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Specifications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</a:pPr>
            <a:endParaRPr kumimoji="1" lang="en-US" altLang="ja-JP" sz="1400" u="sng" dirty="0">
              <a:solidFill>
                <a:prstClr val="white"/>
              </a:solidFill>
              <a:latin typeface="Century Gothic" pitchFamily="34" charset="0"/>
              <a:ea typeface="HG丸ｺﾞｼｯｸM-PRO" pitchFamily="50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</a:pPr>
            <a:r>
              <a:rPr kumimoji="1" lang="en-US" altLang="zh-TW" sz="1400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Field </a:t>
            </a:r>
            <a:r>
              <a:rPr kumimoji="1" lang="en-US" altLang="zh-TW" sz="1400" dirty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attenuation</a:t>
            </a:r>
            <a:r>
              <a:rPr kumimoji="1" lang="en-US" altLang="zh-TW" sz="1400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	-40 </a:t>
            </a:r>
            <a:r>
              <a:rPr kumimoji="1" lang="en-US" altLang="zh-TW" sz="1400" dirty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dB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</a:pPr>
            <a:r>
              <a:rPr kumimoji="1" lang="en-US" altLang="zh-TW" sz="1400" dirty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Max. compensation</a:t>
            </a:r>
            <a:r>
              <a:rPr kumimoji="1" lang="en-US" altLang="zh-TW" sz="1400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	6 </a:t>
            </a:r>
            <a:r>
              <a:rPr kumimoji="1" lang="en-US" altLang="zh-TW" sz="1400" dirty="0" err="1" smtClean="0">
                <a:solidFill>
                  <a:prstClr val="white"/>
                </a:solidFill>
                <a:latin typeface="Symbol" pitchFamily="18" charset="2"/>
                <a:ea typeface="HG丸ｺﾞｼｯｸM-PRO" pitchFamily="50" charset="-128"/>
              </a:rPr>
              <a:t>m</a:t>
            </a:r>
            <a:r>
              <a:rPr kumimoji="1" lang="en-US" altLang="zh-TW" sz="1400" dirty="0" err="1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T</a:t>
            </a:r>
            <a:endParaRPr kumimoji="1" lang="en-US" altLang="zh-TW" sz="1400" dirty="0">
              <a:solidFill>
                <a:prstClr val="white"/>
              </a:solidFill>
              <a:latin typeface="Century Gothic" pitchFamily="34" charset="0"/>
              <a:ea typeface="HG丸ｺﾞｼｯｸM-PRO" pitchFamily="50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</a:pPr>
            <a:r>
              <a:rPr kumimoji="1" lang="en-US" altLang="ja-JP" sz="1400" dirty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Bandwidth</a:t>
            </a:r>
            <a:r>
              <a:rPr kumimoji="1" lang="en-US" altLang="ja-JP" sz="1400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	DC(0</a:t>
            </a:r>
            <a:r>
              <a:rPr kumimoji="1" lang="en-US" altLang="ja-JP" sz="1400" dirty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)</a:t>
            </a:r>
            <a:r>
              <a:rPr kumimoji="1" lang="ja-JP" altLang="en-US" sz="1400" dirty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～</a:t>
            </a:r>
            <a:r>
              <a:rPr kumimoji="1" lang="en-US" altLang="ja-JP" sz="1400" dirty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1,000 Hz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</a:pPr>
            <a:r>
              <a:rPr kumimoji="1" lang="en-US" altLang="ja-JP" sz="1400" dirty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AD/DA </a:t>
            </a:r>
            <a:r>
              <a:rPr kumimoji="1" lang="en-US" altLang="ja-JP" sz="1400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converter	16 bit</a:t>
            </a:r>
            <a:endParaRPr kumimoji="1" lang="ja-JP" altLang="en-US" sz="1400" dirty="0">
              <a:solidFill>
                <a:prstClr val="white"/>
              </a:solidFill>
              <a:latin typeface="Century Gothic" pitchFamily="34" charset="0"/>
              <a:ea typeface="HG丸ｺﾞｼｯｸM-PRO" pitchFamily="50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</a:pPr>
            <a:r>
              <a:rPr kumimoji="1" lang="en-US" altLang="ja-JP" sz="1400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Magnetic sensor	DC : 3 axis </a:t>
            </a:r>
            <a:r>
              <a:rPr kumimoji="1" lang="en-US" altLang="ja-JP" sz="1400" dirty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Flux </a:t>
            </a:r>
            <a:r>
              <a:rPr kumimoji="1" lang="en-US" altLang="ja-JP" sz="1400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gate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</a:pPr>
            <a:r>
              <a:rPr kumimoji="1" lang="en-US" altLang="ja-JP" sz="1400" dirty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	</a:t>
            </a:r>
            <a:r>
              <a:rPr kumimoji="1" lang="en-US" altLang="ja-JP" sz="1400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Magnetometer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93875" algn="l"/>
              </a:tabLst>
            </a:pPr>
            <a:r>
              <a:rPr kumimoji="1" lang="en-US" altLang="ja-JP" sz="1400" dirty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*JEOL </a:t>
            </a:r>
            <a:r>
              <a:rPr kumimoji="1" lang="en-US" altLang="ja-JP" sz="1400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</a:rPr>
              <a:t>Ltd.     </a:t>
            </a:r>
            <a:r>
              <a:rPr kumimoji="1" lang="en-US" altLang="ja-JP" sz="1400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  <a:hlinkClick r:id="rId4"/>
              </a:rPr>
              <a:t>http</a:t>
            </a:r>
            <a:r>
              <a:rPr kumimoji="1" lang="en-US" altLang="ja-JP" sz="1400" dirty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  <a:hlinkClick r:id="rId4"/>
              </a:rPr>
              <a:t>://www.jeol.co.jp/en</a:t>
            </a:r>
            <a:r>
              <a:rPr kumimoji="1" lang="en-US" altLang="ja-JP" sz="1400" dirty="0" smtClean="0">
                <a:solidFill>
                  <a:prstClr val="white"/>
                </a:solidFill>
                <a:latin typeface="Century Gothic" pitchFamily="34" charset="0"/>
                <a:ea typeface="HG丸ｺﾞｼｯｸM-PRO" pitchFamily="50" charset="-128"/>
                <a:hlinkClick r:id="rId4"/>
              </a:rPr>
              <a:t>/</a:t>
            </a:r>
            <a:endParaRPr kumimoji="1" lang="en-US" altLang="ja-JP" sz="1400" dirty="0" smtClean="0">
              <a:solidFill>
                <a:prstClr val="white"/>
              </a:solidFill>
              <a:latin typeface="Century Gothic" pitchFamily="34" charset="0"/>
              <a:ea typeface="HG丸ｺﾞｼｯｸM-PRO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5153779" y="4355812"/>
            <a:ext cx="1872208" cy="2313548"/>
            <a:chOff x="5225787" y="4482408"/>
            <a:chExt cx="1872208" cy="2313548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25787" y="4482408"/>
              <a:ext cx="1872208" cy="1872208"/>
            </a:xfrm>
            <a:prstGeom prst="rect">
              <a:avLst/>
            </a:prstGeom>
            <a:noFill/>
          </p:spPr>
        </p:pic>
        <p:sp>
          <p:nvSpPr>
            <p:cNvPr id="14" name="Text Box 3"/>
            <p:cNvSpPr txBox="1">
              <a:spLocks noChangeArrowheads="1"/>
            </p:cNvSpPr>
            <p:nvPr/>
          </p:nvSpPr>
          <p:spPr bwMode="auto">
            <a:xfrm>
              <a:off x="5296109" y="6426624"/>
              <a:ext cx="173156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dirty="0" smtClean="0">
                  <a:solidFill>
                    <a:srgbClr val="C1EBF7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Canceller OFF</a:t>
              </a:r>
            </a:p>
          </p:txBody>
        </p:sp>
      </p:grpSp>
      <p:grpSp>
        <p:nvGrpSpPr>
          <p:cNvPr id="15" name="グループ化 14"/>
          <p:cNvGrpSpPr/>
          <p:nvPr/>
        </p:nvGrpSpPr>
        <p:grpSpPr>
          <a:xfrm>
            <a:off x="7092280" y="4355812"/>
            <a:ext cx="1872208" cy="2313548"/>
            <a:chOff x="7164288" y="4482408"/>
            <a:chExt cx="1872208" cy="2313548"/>
          </a:xfrm>
        </p:grpSpPr>
        <p:pic>
          <p:nvPicPr>
            <p:cNvPr id="16" name="図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64288" y="4482408"/>
              <a:ext cx="1872208" cy="187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 Box 3"/>
            <p:cNvSpPr txBox="1">
              <a:spLocks noChangeArrowheads="1"/>
            </p:cNvSpPr>
            <p:nvPr/>
          </p:nvSpPr>
          <p:spPr bwMode="auto">
            <a:xfrm>
              <a:off x="7280296" y="6426624"/>
              <a:ext cx="16401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 dirty="0" smtClean="0">
                  <a:solidFill>
                    <a:srgbClr val="C1EBF7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Canceller ON</a:t>
              </a:r>
              <a:endParaRPr lang="en-US" altLang="ja-JP" dirty="0">
                <a:solidFill>
                  <a:srgbClr val="C1EBF7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</p:grpSp>
      <p:sp>
        <p:nvSpPr>
          <p:cNvPr id="18" name="正方形/長方形 17"/>
          <p:cNvSpPr/>
          <p:nvPr/>
        </p:nvSpPr>
        <p:spPr>
          <a:xfrm>
            <a:off x="5698238" y="3851756"/>
            <a:ext cx="27144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Surface of Si </a:t>
            </a:r>
            <a:r>
              <a:rPr kumimoji="1"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[110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]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810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649">
        <p:fade/>
      </p:transition>
    </mc:Choice>
    <mc:Fallback xmlns="">
      <p:transition spd="med" advTm="46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2" y="2758363"/>
            <a:ext cx="3598827" cy="3046901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220610"/>
            <a:ext cx="9144000" cy="1408190"/>
          </a:xfrm>
          <a:prstGeom prst="rect">
            <a:avLst/>
          </a:prstGeom>
        </p:spPr>
        <p:txBody>
          <a:bodyPr vert="horz" lIns="91440" tIns="0" rIns="91440" bIns="0" rtlCol="0" anchor="ctr" anchorCtr="0">
            <a:noAutofit/>
          </a:bodyPr>
          <a:lstStyle>
            <a:lvl1pPr algn="l" defTabSz="914415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1" lang="ja-JP" sz="6600" kern="1200" spc="1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algn="ctr"/>
            <a:r>
              <a:rPr lang="en-US" altLang="ja-JP" sz="4800" dirty="0" smtClean="0">
                <a:solidFill>
                  <a:srgbClr val="FFFFCC"/>
                </a:solidFill>
                <a:latin typeface="Comic Sans MS" pitchFamily="66" charset="0"/>
              </a:rPr>
              <a:t>Measurement for</a:t>
            </a:r>
          </a:p>
          <a:p>
            <a:pPr algn="ctr"/>
            <a:r>
              <a:rPr lang="en-US" altLang="ja-JP" sz="4800" dirty="0" smtClean="0">
                <a:solidFill>
                  <a:srgbClr val="FFFFCC"/>
                </a:solidFill>
                <a:latin typeface="Comic Sans MS" pitchFamily="66" charset="0"/>
              </a:rPr>
              <a:t>heavy ion beams</a:t>
            </a:r>
            <a:r>
              <a:rPr altLang="en-US" sz="4800" dirty="0" smtClean="0">
                <a:solidFill>
                  <a:srgbClr val="FFFFCC"/>
                </a:solidFill>
                <a:latin typeface="Comic Sans MS" pitchFamily="66" charset="0"/>
              </a:rPr>
              <a:t> </a:t>
            </a:r>
            <a:endParaRPr altLang="en-US" sz="4800" dirty="0">
              <a:solidFill>
                <a:srgbClr val="FFFFCC"/>
              </a:solidFill>
              <a:latin typeface="Comic Sans MS" pitchFamily="66" charset="0"/>
              <a:ea typeface="HG丸ｺﾞｼｯｸM-PRO" pitchFamily="50" charset="-128"/>
            </a:endParaRPr>
          </a:p>
        </p:txBody>
      </p:sp>
      <p:sp>
        <p:nvSpPr>
          <p:cNvPr id="8" name="AutoShape 57"/>
          <p:cNvSpPr>
            <a:spLocks noChangeArrowheads="1"/>
          </p:cNvSpPr>
          <p:nvPr/>
        </p:nvSpPr>
        <p:spPr bwMode="auto">
          <a:xfrm>
            <a:off x="5724128" y="1840214"/>
            <a:ext cx="3312368" cy="36465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99"/>
              </a:gs>
              <a:gs pos="50000">
                <a:srgbClr val="FFFFFF"/>
              </a:gs>
              <a:gs pos="100000">
                <a:srgbClr val="FFFF99"/>
              </a:gs>
            </a:gsLst>
            <a:lin ang="5400000" scaled="1"/>
          </a:gra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square" lIns="54000" tIns="10800" rIns="54000" bIns="10800" anchor="ctr">
            <a:spAutoFit/>
          </a:bodyPr>
          <a:lstStyle/>
          <a:p>
            <a:pPr marL="182563" indent="-182563">
              <a:tabLst>
                <a:tab pos="717550" algn="l"/>
              </a:tabLst>
            </a:pPr>
            <a:r>
              <a:rPr lang="en-US" altLang="ja-JP" sz="2000" dirty="0">
                <a:solidFill>
                  <a:srgbClr val="CC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Beam</a:t>
            </a:r>
            <a:r>
              <a:rPr lang="en-US" altLang="ja-JP" sz="200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:</a:t>
            </a:r>
            <a:r>
              <a:rPr lang="en-US" altLang="ja-JP" dirty="0">
                <a:solidFill>
                  <a:srgbClr val="CC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en-US" altLang="ja-JP" sz="1400" baseline="3000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78</a:t>
            </a:r>
            <a:r>
              <a:rPr lang="en-US" altLang="ja-JP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Kr</a:t>
            </a:r>
            <a:r>
              <a:rPr lang="en-US" altLang="ja-JP" sz="1400" baseline="30000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+60 </a:t>
            </a:r>
            <a:r>
              <a:rPr lang="en-US" altLang="ja-JP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(50.0 </a:t>
            </a:r>
            <a:r>
              <a:rPr lang="en-US" altLang="ja-JP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MeV/u)</a:t>
            </a: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550985"/>
            <a:ext cx="5796136" cy="354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98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14348" y="566637"/>
            <a:ext cx="5429288" cy="846139"/>
          </a:xfrm>
          <a:prstGeom prst="rect">
            <a:avLst/>
          </a:prstGeom>
        </p:spPr>
        <p:txBody>
          <a:bodyPr vert="horz" lIns="0" tIns="9144" rIns="0" bIns="9144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1" sz="4800" b="1" kern="1200">
                <a:ln w="500">
                  <a:solidFill>
                    <a:schemeClr val="tx2">
                      <a:shade val="20000"/>
                      <a:satMod val="350000"/>
                    </a:schemeClr>
                  </a:solidFill>
                </a:ln>
                <a:solidFill>
                  <a:schemeClr val="tx2">
                    <a:tint val="100000"/>
                    <a:satMod val="250000"/>
                  </a:schemeClr>
                </a:solidFill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dirty="0" smtClean="0">
                <a:ln w="500">
                  <a:solidFill>
                    <a:srgbClr val="C1EBF7">
                      <a:shade val="20000"/>
                      <a:satMod val="350000"/>
                    </a:srgbClr>
                  </a:solidFill>
                </a:ln>
                <a:solidFill>
                  <a:srgbClr val="FFFFCC"/>
                </a:solidFill>
                <a:effectLst>
                  <a:outerShdw blurRad="30000" dist="30000" dir="2700000" algn="tl" rotWithShape="0">
                    <a:srgbClr val="001027">
                      <a:shade val="45000"/>
                      <a:satMod val="150000"/>
                      <a:alpha val="90000"/>
                    </a:srgbClr>
                  </a:outerShdw>
                </a:effectLst>
                <a:latin typeface="Comic Sans MS" pitchFamily="66" charset="0"/>
              </a:rPr>
              <a:t>Conclusion</a:t>
            </a:r>
            <a:endParaRPr lang="ja-JP" altLang="en-US" sz="5400" dirty="0">
              <a:ln w="500">
                <a:solidFill>
                  <a:srgbClr val="C1EBF7">
                    <a:shade val="20000"/>
                    <a:satMod val="350000"/>
                  </a:srgbClr>
                </a:solidFill>
              </a:ln>
              <a:solidFill>
                <a:srgbClr val="FFFFCC"/>
              </a:solidFill>
              <a:effectLst>
                <a:outerShdw blurRad="30000" dist="30000" dir="2700000" algn="tl" rotWithShape="0">
                  <a:srgbClr val="001027">
                    <a:shade val="45000"/>
                    <a:satMod val="150000"/>
                    <a:alpha val="9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1628800"/>
            <a:ext cx="9144000" cy="4392488"/>
          </a:xfrm>
          <a:prstGeom prst="rect">
            <a:avLst/>
          </a:prstGeom>
          <a:ln>
            <a:noFill/>
          </a:ln>
        </p:spPr>
        <p:txBody>
          <a:bodyPr vert="horz" lIns="91440">
            <a:noAutofit/>
          </a:bodyPr>
          <a:lstStyle>
            <a:lvl1pPr marL="320040" indent="-32004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"/>
              <a:defRPr kumimoji="1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936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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3544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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"/>
              <a:defRPr kumimoji="1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2"/>
              <a:buChar char="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73352" indent="-22860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 2"/>
              <a:buChar char="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11096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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21408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22576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 typeface="Wingdings 2"/>
              <a:buChar char=""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buClr>
                <a:srgbClr val="F8BD52"/>
              </a:buClr>
              <a:buFont typeface="Wingdings" pitchFamily="2" charset="2"/>
              <a:buChar char="n"/>
              <a:defRPr/>
            </a:pPr>
            <a:r>
              <a:rPr lang="en-US" altLang="ja-JP" sz="3600" dirty="0">
                <a:solidFill>
                  <a:sysClr val="window" lastClr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To measure the DC current of heavy-ion beams non-destructively, we have developed a SQUID monitor for practical use in acceleration operation.</a:t>
            </a:r>
          </a:p>
          <a:p>
            <a:pPr>
              <a:lnSpc>
                <a:spcPct val="140000"/>
              </a:lnSpc>
              <a:buClr>
                <a:srgbClr val="F8BD52"/>
              </a:buClr>
              <a:buFont typeface="Wingdings" pitchFamily="2" charset="2"/>
              <a:buChar char="n"/>
              <a:defRPr/>
            </a:pPr>
            <a:r>
              <a:rPr lang="en-US" altLang="ja-JP" sz="3600" dirty="0" smtClean="0">
                <a:solidFill>
                  <a:sysClr val="window" lastClr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We </a:t>
            </a:r>
            <a:r>
              <a:rPr lang="en-US" altLang="ja-JP" sz="3600" dirty="0">
                <a:solidFill>
                  <a:sysClr val="window" lastClr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strongly reinforced the magnetic shielding system</a:t>
            </a:r>
            <a:r>
              <a:rPr lang="en-US" altLang="ja-JP" sz="3600" dirty="0" smtClean="0">
                <a:solidFill>
                  <a:sysClr val="window" lastClr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.</a:t>
            </a:r>
            <a:endParaRPr lang="ja-JP" altLang="en-US" sz="3600" dirty="0">
              <a:solidFill>
                <a:sysClr val="window" lastClr="FFFF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915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34" y="812592"/>
            <a:ext cx="7956376" cy="5306841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07072" y="160782"/>
            <a:ext cx="8369300" cy="669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5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ＭＳ Ｐゴシック" pitchFamily="50" charset="-128"/>
              </a:rPr>
              <a:t>Thank you for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5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ＭＳ Ｐゴシック" pitchFamily="50" charset="-128"/>
              </a:rPr>
              <a:t>your kind attention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6600" dirty="0">
              <a:solidFill>
                <a:srgbClr val="CC4757"/>
              </a:solidFill>
              <a:latin typeface="Times New Roman" pitchFamily="18" charset="0"/>
              <a:ea typeface="ＭＳ Ｐゴシック" pitchFamily="50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6281738" algn="l"/>
              </a:tabLst>
            </a:pPr>
            <a:r>
              <a:rPr kumimoji="1" lang="en-US" altLang="ja-JP" sz="6600" dirty="0" smtClean="0">
                <a:solidFill>
                  <a:srgbClr val="CC4757"/>
                </a:solidFill>
                <a:latin typeface="Times New Roman" pitchFamily="18" charset="0"/>
                <a:ea typeface="ＭＳ Ｐゴシック" pitchFamily="50" charset="-128"/>
              </a:rPr>
              <a:t>	</a:t>
            </a:r>
            <a:endParaRPr kumimoji="1" lang="ja-JP" altLang="en-US" sz="6600" dirty="0" smtClean="0">
              <a:solidFill>
                <a:srgbClr val="CC4757"/>
              </a:solidFill>
              <a:latin typeface="Times New Roman" pitchFamily="18" charset="0"/>
              <a:ea typeface="ＭＳ Ｐゴシック" pitchFamily="50" charset="-128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6365875" algn="l"/>
              </a:tabLst>
            </a:pPr>
            <a:r>
              <a:rPr kumimoji="1" lang="en-US" altLang="ja-JP" sz="6600" dirty="0" smtClean="0">
                <a:solidFill>
                  <a:srgbClr val="CC4757"/>
                </a:solidFill>
                <a:latin typeface="Times New Roman" pitchFamily="18" charset="0"/>
                <a:ea typeface="ＭＳ Ｐゴシック" pitchFamily="50" charset="-128"/>
              </a:rPr>
              <a:t>	</a:t>
            </a:r>
            <a:endParaRPr kumimoji="1" lang="ja-JP" altLang="en-US" sz="6600" dirty="0">
              <a:solidFill>
                <a:srgbClr val="CC4757"/>
              </a:solidFill>
              <a:latin typeface="Times New Roman" pitchFamily="18" charset="0"/>
              <a:ea typeface="ＭＳ Ｐゴシック" pitchFamily="50" charset="-128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6600" dirty="0">
              <a:solidFill>
                <a:srgbClr val="CC4757"/>
              </a:solidFill>
              <a:latin typeface="Times New Roman" pitchFamily="18" charset="0"/>
              <a:ea typeface="ＭＳ Ｐゴシック" pitchFamily="50" charset="-128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800" dirty="0">
              <a:solidFill>
                <a:srgbClr val="CC4757"/>
              </a:solidFill>
              <a:latin typeface="Times New Roman" pitchFamily="18" charset="0"/>
              <a:ea typeface="ＭＳ Ｐゴシック" pitchFamily="50" charset="-128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ＭＳ Ｐゴシック" pitchFamily="50" charset="-128"/>
              </a:rPr>
              <a:t>Tamaki Watanabe</a:t>
            </a:r>
            <a:endParaRPr kumimoji="1" lang="ja-JP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ea typeface="ＭＳ Ｐゴシック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0" y="5013176"/>
            <a:ext cx="32758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* This work </a:t>
            </a:r>
            <a:r>
              <a:rPr lang="en-US" altLang="ja-JP" sz="2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is supported 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by JSPS KAKENHI Grant </a:t>
            </a:r>
            <a:r>
              <a:rPr lang="en-US" altLang="ja-JP" sz="2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Number 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15K04749.</a:t>
            </a:r>
            <a:endParaRPr lang="ja-JP" altLang="en-US" sz="2000" u="sng" baseline="30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258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1_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E257D54-B65D-4775-8A47-BF76CA13EE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電子的な青いトンネルのプレゼンテーション (ワイドスクリーン)</Template>
  <TotalTime>0</TotalTime>
  <Words>454</Words>
  <Application>Microsoft Office PowerPoint</Application>
  <PresentationFormat>画面に合わせる (4:3)</PresentationFormat>
  <Paragraphs>163</Paragraphs>
  <Slides>18</Slides>
  <Notes>5</Notes>
  <HiddenSlides>0</HiddenSlides>
  <MMClips>0</MMClips>
  <ScaleCrop>false</ScaleCrop>
  <HeadingPairs>
    <vt:vector size="6" baseType="variant"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18</vt:i4>
      </vt:variant>
    </vt:vector>
  </HeadingPairs>
  <TitlesOfParts>
    <vt:vector size="22" baseType="lpstr">
      <vt:lpstr>Digital Blue Tunnel 16x9</vt:lpstr>
      <vt:lpstr>1_Digital Blue Tunnel 16x9</vt:lpstr>
      <vt:lpstr>ワークシート</vt:lpstr>
      <vt:lpstr>Visio</vt:lpstr>
      <vt:lpstr>HTc-SQUID Beam Current Monitor at the RIBF</vt:lpstr>
      <vt:lpstr>PowerPoint プレゼンテーション</vt:lpstr>
      <vt:lpstr>PowerPoint プレゼンテーション</vt:lpstr>
      <vt:lpstr>PowerPoint プレゼンテーション</vt:lpstr>
      <vt:lpstr>Where is the SQUID Monitor?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Hybrid magnetic shielding system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2014-07-10T05:57:05Z</dcterms:created>
  <dcterms:modified xsi:type="dcterms:W3CDTF">2015-09-16T03:43:11Z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