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91" r:id="rId2"/>
    <p:sldId id="321" r:id="rId3"/>
    <p:sldId id="292" r:id="rId4"/>
    <p:sldId id="293" r:id="rId5"/>
    <p:sldId id="294" r:id="rId6"/>
    <p:sldId id="296" r:id="rId7"/>
    <p:sldId id="298" r:id="rId8"/>
    <p:sldId id="297" r:id="rId9"/>
    <p:sldId id="308" r:id="rId10"/>
    <p:sldId id="320" r:id="rId11"/>
    <p:sldId id="325" r:id="rId12"/>
    <p:sldId id="290" r:id="rId13"/>
    <p:sldId id="262" r:id="rId14"/>
    <p:sldId id="305" r:id="rId15"/>
    <p:sldId id="277" r:id="rId16"/>
    <p:sldId id="319" r:id="rId17"/>
    <p:sldId id="278" r:id="rId18"/>
    <p:sldId id="309" r:id="rId19"/>
    <p:sldId id="310" r:id="rId20"/>
    <p:sldId id="311" r:id="rId21"/>
    <p:sldId id="312" r:id="rId22"/>
    <p:sldId id="313" r:id="rId23"/>
    <p:sldId id="317" r:id="rId24"/>
    <p:sldId id="314" r:id="rId25"/>
    <p:sldId id="301" r:id="rId26"/>
    <p:sldId id="267" r:id="rId27"/>
    <p:sldId id="330" r:id="rId28"/>
    <p:sldId id="323" r:id="rId29"/>
    <p:sldId id="322" r:id="rId30"/>
    <p:sldId id="329" r:id="rId31"/>
    <p:sldId id="326" r:id="rId32"/>
    <p:sldId id="327" r:id="rId33"/>
    <p:sldId id="328" r:id="rId34"/>
  </p:sldIdLst>
  <p:sldSz cx="9144000" cy="6858000" type="screen4x3"/>
  <p:notesSz cx="6794500" cy="9931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D69494"/>
    <a:srgbClr val="88D7E2"/>
    <a:srgbClr val="F39A77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9" autoAdjust="0"/>
    <p:restoredTop sz="75604" autoAdjust="0"/>
  </p:normalViewPr>
  <p:slideViewPr>
    <p:cSldViewPr>
      <p:cViewPr varScale="1">
        <p:scale>
          <a:sx n="63" d="100"/>
          <a:sy n="63" d="100"/>
        </p:scale>
        <p:origin x="-917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6570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AD1B385C-CA9C-4413-BFF0-D631390E12C9}" type="datetimeFigureOut">
              <a:rPr lang="de-DE" smtClean="0"/>
              <a:t>16.09.2015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6570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54CE9859-0D8C-4874-BC8E-3C1F28FC86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0199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A8DEB5-212A-4CAF-9880-70E92CE7410A}" type="slidenum">
              <a:rPr lang="de-DE"/>
              <a:pPr/>
              <a:t>1</a:t>
            </a:fld>
            <a:endParaRPr lang="de-DE"/>
          </a:p>
        </p:txBody>
      </p:sp>
      <p:sp>
        <p:nvSpPr>
          <p:cNvPr id="106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r>
              <a:rPr lang="en-GB" sz="1100" dirty="0" smtClean="0"/>
              <a:t>… thank you Mr. Chairman</a:t>
            </a:r>
            <a:r>
              <a:rPr lang="en-GB" sz="1100" baseline="0" dirty="0" smtClean="0"/>
              <a:t> for the kind introduction </a:t>
            </a: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sz="1100" baseline="0" dirty="0" smtClean="0"/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r>
              <a:rPr lang="en-GB" sz="1100" baseline="0" dirty="0" smtClean="0"/>
              <a:t>… and the opportunity to present this talk …</a:t>
            </a: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sz="1100" baseline="0" dirty="0" smtClean="0"/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r>
              <a:rPr lang="en-GB" sz="1100" baseline="0" dirty="0" smtClean="0"/>
              <a:t>… hello everybody … </a:t>
            </a: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sz="1100" baseline="0" dirty="0" smtClean="0"/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r>
              <a:rPr lang="en-GB" sz="1100" baseline="0" dirty="0" smtClean="0"/>
              <a:t>… I will report on a short </a:t>
            </a:r>
            <a:r>
              <a:rPr lang="en-GB" sz="1100" baseline="0" dirty="0" err="1" smtClean="0"/>
              <a:t>commisioning</a:t>
            </a:r>
            <a:r>
              <a:rPr lang="en-GB" sz="1100" baseline="0" dirty="0" smtClean="0"/>
              <a:t> status overview of the new radiation-monitoring-system for the European XFEL …</a:t>
            </a:r>
          </a:p>
          <a:p>
            <a:pPr marL="228600" indent="-228600">
              <a:spcBef>
                <a:spcPct val="0"/>
              </a:spcBef>
              <a:spcAft>
                <a:spcPct val="20000"/>
              </a:spcAft>
            </a:pPr>
            <a:endParaRPr lang="en-GB" sz="1100" baseline="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41165D-8C60-4D83-B3C2-DB0C16BC1284}" type="slidenum">
              <a:rPr lang="de-DE"/>
              <a:pPr/>
              <a:t>3</a:t>
            </a:fld>
            <a:endParaRPr lang="de-DE"/>
          </a:p>
        </p:txBody>
      </p:sp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1100" dirty="0" smtClean="0">
                <a:sym typeface="Wingdings" pitchFamily="2" charset="2"/>
              </a:rPr>
              <a:t>At the beginning … a</a:t>
            </a:r>
            <a:r>
              <a:rPr lang="en-US" sz="1100" baseline="0" dirty="0" smtClean="0">
                <a:sym typeface="Wingdings" pitchFamily="2" charset="2"/>
              </a:rPr>
              <a:t> very brief overview about the European-XFEL …</a:t>
            </a:r>
          </a:p>
          <a:p>
            <a:pPr marL="228600" indent="-2286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 </a:t>
            </a:r>
            <a:r>
              <a:rPr lang="de-DE" dirty="0" err="1" smtClean="0"/>
              <a:t>look</a:t>
            </a:r>
            <a:r>
              <a:rPr lang="de-DE" dirty="0" smtClean="0"/>
              <a:t> </a:t>
            </a:r>
            <a:r>
              <a:rPr lang="de-DE" dirty="0" err="1" smtClean="0"/>
              <a:t>onto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XFEL </a:t>
            </a:r>
            <a:r>
              <a:rPr lang="de-DE" dirty="0" err="1" smtClean="0"/>
              <a:t>site</a:t>
            </a:r>
            <a:r>
              <a:rPr lang="de-DE" dirty="0" smtClean="0"/>
              <a:t> …</a:t>
            </a:r>
          </a:p>
          <a:p>
            <a:endParaRPr lang="de-DE" dirty="0" smtClean="0"/>
          </a:p>
          <a:p>
            <a:pPr marL="171450" indent="-171450">
              <a:buFontTx/>
              <a:buChar char="-"/>
            </a:pPr>
            <a:r>
              <a:rPr lang="de-DE" dirty="0" smtClean="0"/>
              <a:t>Goes </a:t>
            </a:r>
            <a:r>
              <a:rPr lang="de-DE" dirty="0" err="1" smtClean="0"/>
              <a:t>from</a:t>
            </a:r>
            <a:r>
              <a:rPr lang="de-DE" dirty="0" smtClean="0"/>
              <a:t> DESY </a:t>
            </a:r>
            <a:r>
              <a:rPr lang="de-DE" dirty="0" err="1" smtClean="0"/>
              <a:t>campus</a:t>
            </a:r>
            <a:r>
              <a:rPr lang="de-DE" dirty="0" smtClean="0"/>
              <a:t> </a:t>
            </a:r>
            <a:r>
              <a:rPr lang="de-DE" dirty="0" err="1" smtClean="0"/>
              <a:t>across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border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Hamburg </a:t>
            </a:r>
            <a:r>
              <a:rPr lang="de-DE" baseline="0" dirty="0" err="1" smtClean="0"/>
              <a:t>into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adjacent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state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Schleswig-Holstein …</a:t>
            </a:r>
          </a:p>
          <a:p>
            <a:pPr marL="171450" indent="-171450">
              <a:buFontTx/>
              <a:buChar char="-"/>
            </a:pPr>
            <a:r>
              <a:rPr lang="de-DE" baseline="0" dirty="0" err="1" smtClean="0"/>
              <a:t>Direct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access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Injector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Linear </a:t>
            </a:r>
            <a:r>
              <a:rPr lang="de-DE" baseline="0" dirty="0" err="1" smtClean="0"/>
              <a:t>accelerator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infrastructure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DESY </a:t>
            </a:r>
            <a:r>
              <a:rPr lang="de-DE" baseline="0" dirty="0" err="1" smtClean="0"/>
              <a:t>site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possible</a:t>
            </a:r>
            <a:r>
              <a:rPr lang="de-DE" baseline="0" dirty="0" smtClean="0"/>
              <a:t> …</a:t>
            </a:r>
          </a:p>
          <a:p>
            <a:pPr marL="171450" indent="-171450">
              <a:buFontTx/>
              <a:buChar char="-"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E9859-0D8C-4874-BC8E-3C1F28FC86C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5401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 </a:t>
            </a:r>
            <a:r>
              <a:rPr lang="de-DE" dirty="0" err="1" smtClean="0"/>
              <a:t>short</a:t>
            </a:r>
            <a:r>
              <a:rPr lang="de-DE" dirty="0" smtClean="0"/>
              <a:t> </a:t>
            </a:r>
            <a:r>
              <a:rPr lang="de-DE" dirty="0" err="1" smtClean="0"/>
              <a:t>look</a:t>
            </a:r>
            <a:r>
              <a:rPr lang="de-DE" dirty="0" smtClean="0"/>
              <a:t> at </a:t>
            </a:r>
            <a:r>
              <a:rPr lang="de-DE" dirty="0" err="1" smtClean="0"/>
              <a:t>the</a:t>
            </a:r>
            <a:r>
              <a:rPr lang="de-DE" dirty="0" smtClean="0"/>
              <a:t> RF </a:t>
            </a:r>
            <a:r>
              <a:rPr lang="de-DE" dirty="0" err="1" smtClean="0"/>
              <a:t>Photo</a:t>
            </a:r>
            <a:r>
              <a:rPr lang="de-DE" dirty="0" smtClean="0"/>
              <a:t> </a:t>
            </a:r>
            <a:r>
              <a:rPr lang="de-DE" dirty="0" err="1" smtClean="0"/>
              <a:t>Injector</a:t>
            </a:r>
            <a:r>
              <a:rPr lang="de-DE" dirty="0" smtClean="0"/>
              <a:t> …</a:t>
            </a:r>
          </a:p>
          <a:p>
            <a:pPr marL="171450" indent="-171450">
              <a:buFontTx/>
              <a:buChar char="-"/>
            </a:pPr>
            <a:r>
              <a:rPr lang="de-DE" dirty="0" err="1" smtClean="0"/>
              <a:t>With</a:t>
            </a:r>
            <a:r>
              <a:rPr lang="de-DE" dirty="0" smtClean="0"/>
              <a:t> Laser, </a:t>
            </a:r>
            <a:r>
              <a:rPr lang="de-DE" dirty="0" err="1" smtClean="0"/>
              <a:t>Injector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High-Power RF-system</a:t>
            </a:r>
          </a:p>
          <a:p>
            <a:pPr marL="171450" indent="-171450">
              <a:buFontTx/>
              <a:buChar char="-"/>
            </a:pPr>
            <a:r>
              <a:rPr lang="de-DE" dirty="0" smtClean="0"/>
              <a:t>First </a:t>
            </a:r>
            <a:r>
              <a:rPr lang="de-DE" dirty="0" err="1" smtClean="0"/>
              <a:t>photoelectrons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seen</a:t>
            </a:r>
            <a:r>
              <a:rPr lang="de-DE" baseline="0" dirty="0" smtClean="0"/>
              <a:t> in a </a:t>
            </a:r>
            <a:r>
              <a:rPr lang="de-DE" baseline="0" dirty="0" err="1" smtClean="0"/>
              <a:t>first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run</a:t>
            </a:r>
            <a:r>
              <a:rPr lang="de-DE" baseline="0" dirty="0" smtClean="0"/>
              <a:t> at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beginning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year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E9859-0D8C-4874-BC8E-3C1F28FC86C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471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This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tunnel</a:t>
            </a:r>
            <a:r>
              <a:rPr lang="de-DE" dirty="0" smtClean="0"/>
              <a:t> </a:t>
            </a:r>
            <a:r>
              <a:rPr lang="de-DE" dirty="0" err="1" smtClean="0"/>
              <a:t>looks</a:t>
            </a:r>
            <a:r>
              <a:rPr lang="de-DE" dirty="0" smtClean="0"/>
              <a:t> like </a:t>
            </a:r>
            <a:r>
              <a:rPr lang="de-DE" dirty="0" err="1" smtClean="0"/>
              <a:t>today</a:t>
            </a:r>
            <a:r>
              <a:rPr lang="de-DE" baseline="0" dirty="0" smtClean="0"/>
              <a:t> … </a:t>
            </a:r>
            <a:r>
              <a:rPr lang="de-DE" baseline="0" dirty="0" err="1" smtClean="0"/>
              <a:t>installation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work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heavily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underway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many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main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components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already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place</a:t>
            </a:r>
            <a:r>
              <a:rPr lang="de-DE" baseline="0" dirty="0" smtClean="0"/>
              <a:t> (like </a:t>
            </a:r>
            <a:r>
              <a:rPr lang="de-DE" baseline="0" dirty="0" err="1" smtClean="0"/>
              <a:t>most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superconducting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acceleration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modules</a:t>
            </a:r>
            <a:r>
              <a:rPr lang="de-DE" baseline="0" dirty="0" smtClean="0"/>
              <a:t>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E9859-0D8C-4874-BC8E-3C1F28FC86C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682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… also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installation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undulators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first</a:t>
            </a:r>
            <a:r>
              <a:rPr lang="de-DE" dirty="0" smtClean="0"/>
              <a:t> </a:t>
            </a:r>
            <a:r>
              <a:rPr lang="de-DE" dirty="0" err="1" smtClean="0"/>
              <a:t>undulator</a:t>
            </a:r>
            <a:r>
              <a:rPr lang="de-DE" dirty="0" smtClean="0"/>
              <a:t> </a:t>
            </a:r>
            <a:r>
              <a:rPr lang="de-DE" dirty="0" err="1" smtClean="0"/>
              <a:t>section</a:t>
            </a:r>
            <a:r>
              <a:rPr lang="de-DE" dirty="0" smtClean="0"/>
              <a:t> </a:t>
            </a:r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started</a:t>
            </a:r>
            <a:r>
              <a:rPr lang="de-DE" dirty="0" smtClean="0"/>
              <a:t> …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E9859-0D8C-4874-BC8E-3C1F28FC86C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5425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…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an </a:t>
            </a:r>
            <a:r>
              <a:rPr lang="de-DE" dirty="0" err="1" smtClean="0"/>
              <a:t>overview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Photon System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XFEL …</a:t>
            </a:r>
          </a:p>
          <a:p>
            <a:endParaRPr lang="de-DE" dirty="0" smtClean="0"/>
          </a:p>
          <a:p>
            <a:r>
              <a:rPr lang="de-DE" dirty="0" smtClean="0"/>
              <a:t>3</a:t>
            </a:r>
            <a:r>
              <a:rPr lang="de-DE" baseline="0" dirty="0" smtClean="0"/>
              <a:t> SASE </a:t>
            </a:r>
            <a:r>
              <a:rPr lang="de-DE" baseline="0" dirty="0" err="1" smtClean="0"/>
              <a:t>sections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~35 </a:t>
            </a:r>
            <a:r>
              <a:rPr lang="de-DE" baseline="0" dirty="0" err="1" smtClean="0"/>
              <a:t>movable-gap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undulators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each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deliver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photons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at variable </a:t>
            </a:r>
            <a:r>
              <a:rPr lang="de-DE" baseline="0" dirty="0" err="1" smtClean="0"/>
              <a:t>wavelength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bunch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patterns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beamlines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-&gt; 2 </a:t>
            </a:r>
            <a:r>
              <a:rPr lang="de-DE" baseline="0" dirty="0" err="1" smtClean="0"/>
              <a:t>RadFet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sensors</a:t>
            </a:r>
            <a:r>
              <a:rPr lang="de-DE" baseline="0" dirty="0" smtClean="0"/>
              <a:t> per </a:t>
            </a:r>
            <a:r>
              <a:rPr lang="de-DE" baseline="0" dirty="0" err="1" smtClean="0"/>
              <a:t>Undulator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measurement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estimation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absorbed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gamma</a:t>
            </a:r>
            <a:r>
              <a:rPr lang="de-DE" baseline="0" dirty="0" smtClean="0"/>
              <a:t> dose in </a:t>
            </a:r>
            <a:r>
              <a:rPr lang="de-DE" baseline="0" dirty="0" err="1" smtClean="0"/>
              <a:t>each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undulator</a:t>
            </a:r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E9859-0D8C-4874-BC8E-3C1F28FC86C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5957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9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… a brief overview of the intended radiation measurement points along the XFEL …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 smtClean="0">
              <a:sym typeface="Wingdings" pitchFamily="2" charset="2"/>
            </a:endParaRP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smtClean="0">
                <a:sym typeface="Wingdings" pitchFamily="2" charset="2"/>
              </a:rPr>
              <a:t>… divided into </a:t>
            </a:r>
            <a:r>
              <a:rPr lang="en-US" sz="1100" b="1" dirty="0" smtClean="0">
                <a:sym typeface="Wingdings" pitchFamily="2" charset="2"/>
              </a:rPr>
              <a:t>external monitoring </a:t>
            </a:r>
            <a:r>
              <a:rPr lang="en-US" sz="1100" b="1" baseline="0" dirty="0" smtClean="0">
                <a:sym typeface="Wingdings" pitchFamily="2" charset="2"/>
              </a:rPr>
              <a:t>positions</a:t>
            </a:r>
            <a:r>
              <a:rPr lang="en-US" sz="1100" dirty="0" smtClean="0">
                <a:sym typeface="Wingdings" pitchFamily="2" charset="2"/>
              </a:rPr>
              <a:t>, that are located </a:t>
            </a:r>
            <a:r>
              <a:rPr lang="en-US" sz="1100" b="1" dirty="0" smtClean="0">
                <a:sym typeface="Wingdings" pitchFamily="2" charset="2"/>
              </a:rPr>
              <a:t>outside the electronic</a:t>
            </a:r>
            <a:r>
              <a:rPr lang="en-US" sz="1100" b="1" baseline="0" dirty="0" smtClean="0">
                <a:sym typeface="Wingdings" pitchFamily="2" charset="2"/>
              </a:rPr>
              <a:t> racks - along the XFEL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1100" baseline="0" dirty="0" smtClean="0">
                <a:sym typeface="Wingdings" pitchFamily="2" charset="2"/>
              </a:rPr>
              <a:t> - at different frontend measurement positions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baseline="0" dirty="0" smtClean="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sz="1100" baseline="0" dirty="0" smtClean="0">
                <a:sym typeface="Wingdings" pitchFamily="2" charset="2"/>
              </a:rPr>
              <a:t>… and </a:t>
            </a:r>
            <a:r>
              <a:rPr lang="en-US" sz="1100" b="1" baseline="0" dirty="0" smtClean="0">
                <a:sym typeface="Wingdings" pitchFamily="2" charset="2"/>
              </a:rPr>
              <a:t>internal </a:t>
            </a:r>
            <a:r>
              <a:rPr lang="en-US" sz="1100" b="1" dirty="0" smtClean="0">
                <a:sym typeface="Wingdings" pitchFamily="2" charset="2"/>
              </a:rPr>
              <a:t>monitoring </a:t>
            </a:r>
            <a:r>
              <a:rPr lang="en-US" sz="1100" b="1" baseline="0" dirty="0" smtClean="0">
                <a:sym typeface="Wingdings" pitchFamily="2" charset="2"/>
              </a:rPr>
              <a:t>positions </a:t>
            </a:r>
            <a:r>
              <a:rPr lang="en-US" sz="1100" baseline="0" dirty="0" smtClean="0">
                <a:sym typeface="Wingdings" pitchFamily="2" charset="2"/>
              </a:rPr>
              <a:t>- inside of electronic racks – all along the XFEL for the </a:t>
            </a:r>
            <a:r>
              <a:rPr lang="en-US" sz="1100" b="1" baseline="0" dirty="0" smtClean="0">
                <a:sym typeface="Wingdings" pitchFamily="2" charset="2"/>
              </a:rPr>
              <a:t>surveillance of the deposited dose at the electronics</a:t>
            </a:r>
            <a:r>
              <a:rPr lang="en-US" sz="1100" baseline="0" dirty="0" smtClean="0">
                <a:sym typeface="Wingdings" pitchFamily="2" charset="2"/>
              </a:rPr>
              <a:t>, that is </a:t>
            </a:r>
            <a:r>
              <a:rPr lang="en-US" sz="1100" b="1" baseline="0" dirty="0" smtClean="0">
                <a:sym typeface="Wingdings" pitchFamily="2" charset="2"/>
              </a:rPr>
              <a:t>completely located inside of the XFEL tunnel </a:t>
            </a:r>
            <a:r>
              <a:rPr lang="en-US" sz="1100" baseline="0" dirty="0" smtClean="0">
                <a:sym typeface="Wingdings" pitchFamily="2" charset="2"/>
              </a:rPr>
              <a:t>…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10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sz="1100" b="1"/>
              <a:t>Before you start</a:t>
            </a:r>
            <a:r>
              <a:rPr lang="en-GB" sz="1100"/>
              <a:t> editing the slides of your talk change to the </a:t>
            </a:r>
            <a:r>
              <a:rPr lang="en-GB" sz="1100" b="1"/>
              <a:t>Master Slide view</a:t>
            </a:r>
            <a:r>
              <a:rPr lang="en-GB" sz="1100"/>
              <a:t>:   </a:t>
            </a:r>
            <a:br>
              <a:rPr lang="en-GB" sz="1100"/>
            </a:br>
            <a:r>
              <a:rPr lang="en-GB" sz="1100"/>
              <a:t>   Menu button “View”,</a:t>
            </a:r>
            <a:r>
              <a:rPr lang="en-GB" sz="1100">
                <a:sym typeface="Wingdings" pitchFamily="2" charset="2"/>
              </a:rPr>
              <a:t> Master, Slide Master:</a:t>
            </a:r>
            <a:br>
              <a:rPr lang="en-GB" sz="1100">
                <a:sym typeface="Wingdings" pitchFamily="2" charset="2"/>
              </a:rPr>
            </a:br>
            <a:endParaRPr lang="en-GB" sz="110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>
                <a:sym typeface="Wingdings" pitchFamily="2" charset="2"/>
              </a:rPr>
              <a:t>   </a:t>
            </a:r>
            <a:r>
              <a:rPr lang="en-GB" sz="1100" b="1">
                <a:sym typeface="Wingdings" pitchFamily="2" charset="2"/>
              </a:rPr>
              <a:t>Edit the following 2 items in the 1st slide:</a:t>
            </a:r>
            <a:r>
              <a:rPr lang="en-GB" sz="1100">
                <a:sym typeface="Wingdings" pitchFamily="2" charset="2"/>
              </a:rPr>
              <a:t/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1)  1st row in the violet header: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2)  The 2 rows in the footer area: Delete the text and write the information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    regarding your talk (same as on the Title Slide) into this text field.  </a:t>
            </a:r>
            <a:br>
              <a:rPr lang="en-GB" sz="1100">
                <a:sym typeface="Wingdings" pitchFamily="2" charset="2"/>
              </a:rPr>
            </a:br>
            <a:endParaRPr lang="en-GB" sz="110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>
                <a:sym typeface="Wingdings" pitchFamily="2" charset="2"/>
              </a:rPr>
              <a:t>   If you want to use more </a:t>
            </a:r>
            <a:r>
              <a:rPr lang="en-GB" sz="1100" b="1">
                <a:sym typeface="Wingdings" pitchFamily="2" charset="2"/>
              </a:rPr>
              <a:t>partner logos</a:t>
            </a:r>
            <a:r>
              <a:rPr lang="en-GB" sz="1100">
                <a:sym typeface="Wingdings" pitchFamily="2" charset="2"/>
              </a:rPr>
              <a:t> position them left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beside the DESY logo in the footer area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</a:t>
            </a:r>
            <a:r>
              <a:rPr lang="en-GB" sz="1100" b="1">
                <a:sym typeface="Wingdings" pitchFamily="2" charset="2"/>
              </a:rPr>
              <a:t>Close Master View</a:t>
            </a:r>
            <a:endParaRPr lang="en-GB" sz="1100" b="1"/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11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RADFET is basically a p-channel MOSFET with 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unusually thick layer of silicon dioxide below the gate electrode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(Fig. 1). Ionizing radiation causes the removal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electrons, leaving behind a stationary positive space charge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oxide layer. The build-up of this space charge can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substantially enhanced by applying a positive bias voltage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gate electrode, but it also takes place when all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electrodes are short-circuited (under zero bias).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more dose is deposited on the dosimeter, the higher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amount of positive charge stored in the oxide layer.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presence of this positive electric potential makes it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harder to put the MOSFET into its conductive state –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 words, a stronger negative potential has to be applied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gate electrode in order to create a conductive inversion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layer in the bulk silicon below the oxide. The readout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 (or reader) uses this effect by forcing a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welldefined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constant current through the transistor: The higher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threshold voltage (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needed to obtain this current,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higher the dose absorbed by the RADFET.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12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de-DE" dirty="0" smtClean="0"/>
              <a:t>…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,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system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build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up</a:t>
            </a:r>
            <a:r>
              <a:rPr lang="de-DE" baseline="0" dirty="0" smtClean="0"/>
              <a:t> …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de-DE" dirty="0" smtClean="0"/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de-DE" dirty="0" smtClean="0"/>
              <a:t>This</a:t>
            </a:r>
            <a:r>
              <a:rPr lang="de-DE" baseline="0" dirty="0" smtClean="0"/>
              <a:t> </a:t>
            </a:r>
            <a:r>
              <a:rPr lang="de-DE" b="1" baseline="0" dirty="0" err="1" smtClean="0">
                <a:solidFill>
                  <a:srgbClr val="FF0000"/>
                </a:solidFill>
              </a:rPr>
              <a:t>schematic</a:t>
            </a:r>
            <a:r>
              <a:rPr lang="de-DE" b="1" baseline="0" dirty="0" smtClean="0">
                <a:solidFill>
                  <a:srgbClr val="FF0000"/>
                </a:solidFill>
              </a:rPr>
              <a:t> block </a:t>
            </a:r>
            <a:r>
              <a:rPr lang="de-DE" b="1" baseline="0" dirty="0" err="1" smtClean="0">
                <a:solidFill>
                  <a:srgbClr val="FF0000"/>
                </a:solidFill>
              </a:rPr>
              <a:t>diagram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shows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="1" dirty="0" err="1" smtClean="0"/>
              <a:t>concept</a:t>
            </a:r>
            <a:r>
              <a:rPr lang="de-DE" b="1" dirty="0" smtClean="0"/>
              <a:t> &amp; </a:t>
            </a:r>
            <a:r>
              <a:rPr lang="de-DE" b="1" dirty="0" err="1" smtClean="0"/>
              <a:t>topology</a:t>
            </a:r>
            <a:r>
              <a:rPr lang="de-DE" b="1" dirty="0" smtClean="0"/>
              <a:t>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sz="1100" b="1" dirty="0" err="1" smtClean="0"/>
              <a:t>system</a:t>
            </a:r>
            <a:r>
              <a:rPr lang="de-DE" sz="1100" b="1" dirty="0" smtClean="0"/>
              <a:t> </a:t>
            </a:r>
            <a:r>
              <a:rPr lang="de-DE" sz="1100" dirty="0" smtClean="0"/>
              <a:t>…</a:t>
            </a: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r>
              <a:rPr lang="de-DE" sz="1100" b="0" baseline="0" dirty="0" smtClean="0">
                <a:sym typeface="Wingdings" pitchFamily="2" charset="2"/>
              </a:rPr>
              <a:t>The </a:t>
            </a:r>
            <a:r>
              <a:rPr lang="de-DE" sz="1100" b="0" baseline="0" dirty="0" err="1" smtClean="0">
                <a:sym typeface="Wingdings" pitchFamily="2" charset="2"/>
              </a:rPr>
              <a:t>system</a:t>
            </a:r>
            <a:r>
              <a:rPr lang="de-DE" sz="1100" b="0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is</a:t>
            </a:r>
            <a:r>
              <a:rPr lang="de-DE" sz="1100" b="0" baseline="0" dirty="0" smtClean="0">
                <a:sym typeface="Wingdings" pitchFamily="2" charset="2"/>
              </a:rPr>
              <a:t> </a:t>
            </a:r>
            <a:r>
              <a:rPr lang="de-DE" sz="1100" b="1" baseline="0" dirty="0" smtClean="0">
                <a:sym typeface="Wingdings" pitchFamily="2" charset="2"/>
              </a:rPr>
              <a:t>modular </a:t>
            </a:r>
            <a:r>
              <a:rPr lang="de-DE" sz="1100" b="1" baseline="0" dirty="0" err="1" smtClean="0">
                <a:sym typeface="Wingdings" pitchFamily="2" charset="2"/>
              </a:rPr>
              <a:t>and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scalable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to</a:t>
            </a:r>
            <a:r>
              <a:rPr lang="de-DE" sz="1100" b="1" baseline="0" dirty="0" smtClean="0">
                <a:sym typeface="Wingdings" pitchFamily="2" charset="2"/>
              </a:rPr>
              <a:t> fit </a:t>
            </a:r>
            <a:r>
              <a:rPr lang="de-DE" sz="1100" b="1" baseline="0" dirty="0" err="1" smtClean="0">
                <a:sym typeface="Wingdings" pitchFamily="2" charset="2"/>
              </a:rPr>
              <a:t>to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needs</a:t>
            </a:r>
            <a:r>
              <a:rPr lang="de-DE" sz="1100" b="1" baseline="0" dirty="0" smtClean="0">
                <a:sym typeface="Wingdings" pitchFamily="2" charset="2"/>
              </a:rPr>
              <a:t> at </a:t>
            </a:r>
            <a:r>
              <a:rPr lang="de-DE" sz="1100" b="1" baseline="0" dirty="0" err="1" smtClean="0">
                <a:sym typeface="Wingdings" pitchFamily="2" charset="2"/>
              </a:rPr>
              <a:t>each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position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along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accelerator</a:t>
            </a:r>
            <a:endParaRPr lang="de-DE" sz="1100" b="1" baseline="0" dirty="0" smtClean="0">
              <a:sym typeface="Wingdings" pitchFamily="2" charset="2"/>
            </a:endParaRP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r>
              <a:rPr lang="de-DE" sz="1100" b="1" baseline="0" dirty="0" err="1" smtClean="0">
                <a:sym typeface="Wingdings" pitchFamily="2" charset="2"/>
              </a:rPr>
              <a:t>each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DosiMon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system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is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divided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into</a:t>
            </a:r>
            <a:r>
              <a:rPr lang="de-DE" sz="1100" b="1" baseline="0" dirty="0" smtClean="0">
                <a:sym typeface="Wingdings" pitchFamily="2" charset="2"/>
              </a:rPr>
              <a:t> 2 </a:t>
            </a:r>
            <a:r>
              <a:rPr lang="de-DE" sz="1100" b="1" baseline="0" dirty="0" err="1" smtClean="0">
                <a:sym typeface="Wingdings" pitchFamily="2" charset="2"/>
              </a:rPr>
              <a:t>parts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smtClean="0">
                <a:sym typeface="Wingdings" pitchFamily="2" charset="2"/>
              </a:rPr>
              <a:t>– </a:t>
            </a:r>
            <a:r>
              <a:rPr lang="de-DE" sz="1100" b="1" baseline="0" dirty="0" err="1" smtClean="0">
                <a:sym typeface="Wingdings" pitchFamily="2" charset="2"/>
              </a:rPr>
              <a:t>separated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by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the</a:t>
            </a:r>
            <a:r>
              <a:rPr lang="de-DE" sz="1100" b="0" baseline="0" dirty="0" smtClean="0">
                <a:sym typeface="Wingdings" pitchFamily="2" charset="2"/>
              </a:rPr>
              <a:t> horizontal </a:t>
            </a:r>
            <a:r>
              <a:rPr lang="de-DE" sz="1100" b="1" baseline="0" dirty="0" err="1" smtClean="0">
                <a:sym typeface="Wingdings" pitchFamily="2" charset="2"/>
              </a:rPr>
              <a:t>dashed</a:t>
            </a:r>
            <a:r>
              <a:rPr lang="de-DE" sz="1100" b="1" baseline="0" dirty="0" smtClean="0">
                <a:sym typeface="Wingdings" pitchFamily="2" charset="2"/>
              </a:rPr>
              <a:t> ------ </a:t>
            </a:r>
            <a:r>
              <a:rPr lang="de-DE" sz="1100" b="1" baseline="0" dirty="0" err="1" smtClean="0">
                <a:sym typeface="Wingdings" pitchFamily="2" charset="2"/>
              </a:rPr>
              <a:t>line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smtClean="0">
                <a:sym typeface="Wingdings" pitchFamily="2" charset="2"/>
              </a:rPr>
              <a:t>in </a:t>
            </a:r>
            <a:r>
              <a:rPr lang="de-DE" sz="1100" baseline="0" dirty="0" err="1" smtClean="0">
                <a:sym typeface="Wingdings" pitchFamily="2" charset="2"/>
              </a:rPr>
              <a:t>the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middle</a:t>
            </a:r>
            <a:r>
              <a:rPr lang="de-DE" sz="1100" baseline="0" dirty="0" smtClean="0">
                <a:sym typeface="Wingdings" pitchFamily="2" charset="2"/>
              </a:rPr>
              <a:t> …</a:t>
            </a: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endParaRPr lang="de-DE" sz="1100" baseline="0" dirty="0" smtClean="0">
              <a:sym typeface="Wingdings" pitchFamily="2" charset="2"/>
            </a:endParaRP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r>
              <a:rPr lang="de-DE" sz="1100" baseline="0" dirty="0" smtClean="0">
                <a:sym typeface="Wingdings" pitchFamily="2" charset="2"/>
              </a:rPr>
              <a:t>1. (</a:t>
            </a:r>
            <a:r>
              <a:rPr lang="de-DE" sz="1100" b="1" baseline="0" dirty="0" err="1" smtClean="0">
                <a:sym typeface="Wingdings" pitchFamily="2" charset="2"/>
              </a:rPr>
              <a:t>below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line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smtClean="0">
                <a:sym typeface="Wingdings" pitchFamily="2" charset="2"/>
              </a:rPr>
              <a:t>…) internal </a:t>
            </a:r>
            <a:r>
              <a:rPr lang="de-DE" sz="1100" baseline="0" dirty="0" err="1" smtClean="0">
                <a:sym typeface="Wingdings" pitchFamily="2" charset="2"/>
              </a:rPr>
              <a:t>parts</a:t>
            </a:r>
            <a:r>
              <a:rPr lang="de-DE" sz="1100" baseline="0" dirty="0" smtClean="0">
                <a:sym typeface="Wingdings" pitchFamily="2" charset="2"/>
              </a:rPr>
              <a:t>, </a:t>
            </a:r>
            <a:r>
              <a:rPr lang="de-DE" sz="1100" baseline="0" dirty="0" err="1" smtClean="0">
                <a:sym typeface="Wingdings" pitchFamily="2" charset="2"/>
              </a:rPr>
              <a:t>located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inside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crate</a:t>
            </a:r>
            <a:r>
              <a:rPr lang="de-DE" sz="1100" b="1" baseline="0" dirty="0" smtClean="0">
                <a:sym typeface="Wingdings" pitchFamily="2" charset="2"/>
              </a:rPr>
              <a:t>, </a:t>
            </a:r>
            <a:r>
              <a:rPr lang="de-DE" sz="1100" b="1" baseline="0" dirty="0" err="1" smtClean="0">
                <a:sym typeface="Wingdings" pitchFamily="2" charset="2"/>
              </a:rPr>
              <a:t>rack</a:t>
            </a:r>
            <a:r>
              <a:rPr lang="de-DE" sz="1100" b="1" baseline="0" dirty="0" smtClean="0">
                <a:sym typeface="Wingdings" pitchFamily="2" charset="2"/>
              </a:rPr>
              <a:t> &amp; </a:t>
            </a:r>
            <a:r>
              <a:rPr lang="de-DE" sz="1100" b="1" baseline="0" dirty="0" err="1" smtClean="0">
                <a:sym typeface="Wingdings" pitchFamily="2" charset="2"/>
              </a:rPr>
              <a:t>shielding</a:t>
            </a:r>
            <a:r>
              <a:rPr lang="de-DE" sz="1100" b="1" baseline="0" dirty="0" smtClean="0">
                <a:sym typeface="Wingdings" pitchFamily="2" charset="2"/>
              </a:rPr>
              <a:t> …</a:t>
            </a: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r>
              <a:rPr lang="de-DE" sz="1100" baseline="0" dirty="0" smtClean="0">
                <a:sym typeface="Wingdings" pitchFamily="2" charset="2"/>
              </a:rPr>
              <a:t> </a:t>
            </a:r>
            <a:r>
              <a:rPr lang="de-DE" sz="1100" baseline="0" dirty="0" err="1" smtClean="0">
                <a:sym typeface="Wingdings" pitchFamily="2" charset="2"/>
              </a:rPr>
              <a:t>the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heart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each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DosiMon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system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beats</a:t>
            </a:r>
            <a:r>
              <a:rPr lang="de-DE" sz="1100" b="1" baseline="0" dirty="0" smtClean="0">
                <a:sym typeface="Wingdings" pitchFamily="2" charset="2"/>
              </a:rPr>
              <a:t> on a so-</a:t>
            </a:r>
            <a:r>
              <a:rPr lang="de-DE" sz="1100" b="1" baseline="0" dirty="0" err="1" smtClean="0">
                <a:sym typeface="Wingdings" pitchFamily="2" charset="2"/>
              </a:rPr>
              <a:t>called</a:t>
            </a:r>
            <a:r>
              <a:rPr lang="de-DE" sz="1100" b="1" baseline="0" dirty="0" smtClean="0">
                <a:sym typeface="Wingdings" pitchFamily="2" charset="2"/>
              </a:rPr>
              <a:t> FMC </a:t>
            </a:r>
            <a:r>
              <a:rPr lang="de-DE" sz="1100" b="1" baseline="0" dirty="0" err="1" smtClean="0">
                <a:sym typeface="Wingdings" pitchFamily="2" charset="2"/>
              </a:rPr>
              <a:t>module</a:t>
            </a:r>
            <a:endParaRPr lang="de-DE" sz="1100" b="1" baseline="0" dirty="0" smtClean="0">
              <a:sym typeface="Wingdings" pitchFamily="2" charset="2"/>
            </a:endParaRP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r>
              <a:rPr lang="de-DE" sz="1100" baseline="0" dirty="0" smtClean="0">
                <a:sym typeface="Wingdings" pitchFamily="2" charset="2"/>
              </a:rPr>
              <a:t> FMC </a:t>
            </a:r>
            <a:r>
              <a:rPr lang="de-DE" sz="1100" baseline="0" dirty="0" err="1" smtClean="0">
                <a:sym typeface="Wingdings" pitchFamily="2" charset="2"/>
              </a:rPr>
              <a:t>module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is</a:t>
            </a:r>
            <a:r>
              <a:rPr lang="de-DE" sz="1100" baseline="0" dirty="0" smtClean="0">
                <a:sym typeface="Wingdings" pitchFamily="2" charset="2"/>
              </a:rPr>
              <a:t> a </a:t>
            </a:r>
            <a:r>
              <a:rPr lang="de-DE" sz="1100" b="1" baseline="0" dirty="0" err="1" smtClean="0">
                <a:sym typeface="Wingdings" pitchFamily="2" charset="2"/>
              </a:rPr>
              <a:t>mezzanine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card</a:t>
            </a:r>
            <a:r>
              <a:rPr lang="de-DE" sz="1100" baseline="0" dirty="0" smtClean="0">
                <a:sym typeface="Wingdings" pitchFamily="2" charset="2"/>
              </a:rPr>
              <a:t>, </a:t>
            </a:r>
            <a:r>
              <a:rPr lang="de-DE" sz="1100" baseline="0" dirty="0" err="1" smtClean="0">
                <a:sym typeface="Wingdings" pitchFamily="2" charset="2"/>
              </a:rPr>
              <a:t>mounted</a:t>
            </a:r>
            <a:r>
              <a:rPr lang="de-DE" sz="1100" baseline="0" dirty="0" smtClean="0">
                <a:sym typeface="Wingdings" pitchFamily="2" charset="2"/>
              </a:rPr>
              <a:t> on a </a:t>
            </a:r>
            <a:r>
              <a:rPr lang="de-DE" sz="1100" b="1" baseline="0" dirty="0" err="1" smtClean="0">
                <a:sym typeface="Wingdings" pitchFamily="2" charset="2"/>
              </a:rPr>
              <a:t>carrier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card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with</a:t>
            </a:r>
            <a:r>
              <a:rPr lang="de-DE" sz="1100" b="1" baseline="0" dirty="0" smtClean="0">
                <a:sym typeface="Wingdings" pitchFamily="2" charset="2"/>
              </a:rPr>
              <a:t> a FMC </a:t>
            </a:r>
            <a:r>
              <a:rPr lang="de-DE" sz="1100" b="1" baseline="0" dirty="0" err="1" smtClean="0">
                <a:sym typeface="Wingdings" pitchFamily="2" charset="2"/>
              </a:rPr>
              <a:t>standard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mezzanine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slot</a:t>
            </a:r>
            <a:endParaRPr lang="de-DE" sz="1100" b="1" baseline="0" dirty="0" smtClean="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aseline="0" dirty="0" smtClean="0">
                <a:sym typeface="Wingdings" pitchFamily="2" charset="2"/>
              </a:rPr>
              <a:t> </a:t>
            </a:r>
            <a:r>
              <a:rPr lang="de-DE" sz="1100" b="1" baseline="0" dirty="0" err="1" smtClean="0">
                <a:sym typeface="Wingdings" pitchFamily="2" charset="2"/>
              </a:rPr>
              <a:t>register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driven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interface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between</a:t>
            </a:r>
            <a:r>
              <a:rPr lang="de-DE" sz="1100" b="1" baseline="0" dirty="0" smtClean="0">
                <a:sym typeface="Wingdings" pitchFamily="2" charset="2"/>
              </a:rPr>
              <a:t> FMC </a:t>
            </a:r>
            <a:r>
              <a:rPr lang="de-DE" sz="1100" b="1" baseline="0" dirty="0" err="1" smtClean="0">
                <a:sym typeface="Wingdings" pitchFamily="2" charset="2"/>
              </a:rPr>
              <a:t>and</a:t>
            </a:r>
            <a:r>
              <a:rPr lang="de-DE" sz="1100" b="1" baseline="0" dirty="0" smtClean="0">
                <a:sym typeface="Wingdings" pitchFamily="2" charset="2"/>
              </a:rPr>
              <a:t> host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card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logic</a:t>
            </a:r>
            <a:r>
              <a:rPr lang="de-DE" sz="1100" baseline="0" dirty="0" smtClean="0">
                <a:sym typeface="Wingdings" pitchFamily="2" charset="2"/>
              </a:rPr>
              <a:t>  </a:t>
            </a:r>
            <a:r>
              <a:rPr lang="de-DE" sz="1100" b="1" baseline="0" dirty="0" err="1" smtClean="0">
                <a:sym typeface="Wingdings" pitchFamily="2" charset="2"/>
              </a:rPr>
              <a:t>based</a:t>
            </a:r>
            <a:r>
              <a:rPr lang="de-DE" sz="1100" b="1" baseline="0" dirty="0" smtClean="0">
                <a:sym typeface="Wingdings" pitchFamily="2" charset="2"/>
              </a:rPr>
              <a:t> on I2C </a:t>
            </a:r>
            <a:r>
              <a:rPr lang="de-DE" sz="1100" b="1" baseline="0" dirty="0" err="1" smtClean="0">
                <a:sym typeface="Wingdings" pitchFamily="2" charset="2"/>
              </a:rPr>
              <a:t>bus</a:t>
            </a:r>
            <a:endParaRPr lang="de-DE" sz="1100" b="1" baseline="0" dirty="0" smtClean="0">
              <a:sym typeface="Wingdings" pitchFamily="2" charset="2"/>
            </a:endParaRP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r>
              <a:rPr lang="de-DE" sz="1100" baseline="0" dirty="0" smtClean="0">
                <a:sym typeface="Wingdings" pitchFamily="2" charset="2"/>
              </a:rPr>
              <a:t> </a:t>
            </a:r>
            <a:r>
              <a:rPr lang="de-DE" sz="1100" baseline="0" dirty="0" err="1" smtClean="0">
                <a:sym typeface="Wingdings" pitchFamily="2" charset="2"/>
              </a:rPr>
              <a:t>hw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alarm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lines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are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available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for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notification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of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certain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events</a:t>
            </a:r>
            <a:r>
              <a:rPr lang="de-DE" sz="1100" baseline="0" dirty="0" smtClean="0">
                <a:sym typeface="Wingdings" pitchFamily="2" charset="2"/>
              </a:rPr>
              <a:t> (</a:t>
            </a:r>
            <a:r>
              <a:rPr lang="de-DE" sz="1100" b="1" baseline="0" dirty="0" smtClean="0">
                <a:sym typeface="Wingdings" pitchFamily="2" charset="2"/>
              </a:rPr>
              <a:t>e. g. dose </a:t>
            </a:r>
            <a:r>
              <a:rPr lang="de-DE" sz="1100" b="1" baseline="0" dirty="0" err="1" smtClean="0">
                <a:sym typeface="Wingdings" pitchFamily="2" charset="2"/>
              </a:rPr>
              <a:t>or</a:t>
            </a:r>
            <a:r>
              <a:rPr lang="de-DE" sz="1100" b="1" baseline="0" dirty="0" smtClean="0">
                <a:sym typeface="Wingdings" pitchFamily="2" charset="2"/>
              </a:rPr>
              <a:t> dose rate </a:t>
            </a:r>
            <a:r>
              <a:rPr lang="de-DE" sz="1100" b="1" baseline="0" dirty="0" err="1" smtClean="0">
                <a:sym typeface="Wingdings" pitchFamily="2" charset="2"/>
              </a:rPr>
              <a:t>above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thresholds</a:t>
            </a:r>
            <a:r>
              <a:rPr lang="de-DE" sz="1100" baseline="0" dirty="0" smtClean="0">
                <a:sym typeface="Wingdings" pitchFamily="2" charset="2"/>
              </a:rPr>
              <a:t>) </a:t>
            </a:r>
            <a:r>
              <a:rPr lang="de-DE" sz="1100" baseline="0" dirty="0" err="1" smtClean="0">
                <a:sym typeface="Wingdings" pitchFamily="2" charset="2"/>
              </a:rPr>
              <a:t>to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the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machine</a:t>
            </a:r>
            <a:r>
              <a:rPr lang="de-DE" sz="1100" baseline="0" dirty="0" smtClean="0">
                <a:sym typeface="Wingdings" pitchFamily="2" charset="2"/>
              </a:rPr>
              <a:t>-</a:t>
            </a:r>
            <a:r>
              <a:rPr lang="de-DE" sz="1100" baseline="0" dirty="0" err="1" smtClean="0">
                <a:sym typeface="Wingdings" pitchFamily="2" charset="2"/>
              </a:rPr>
              <a:t>protection</a:t>
            </a:r>
            <a:r>
              <a:rPr lang="de-DE" sz="1100" baseline="0" dirty="0" smtClean="0">
                <a:sym typeface="Wingdings" pitchFamily="2" charset="2"/>
              </a:rPr>
              <a:t>-system (MPS)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="1" baseline="0" dirty="0" smtClean="0">
                <a:sym typeface="Wingdings" pitchFamily="2" charset="2"/>
              </a:rPr>
              <a:t> FMC </a:t>
            </a:r>
            <a:r>
              <a:rPr lang="de-DE" sz="1100" b="1" baseline="0" dirty="0" err="1" smtClean="0">
                <a:sym typeface="Wingdings" pitchFamily="2" charset="2"/>
              </a:rPr>
              <a:t>is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able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to</a:t>
            </a:r>
            <a:r>
              <a:rPr lang="de-DE" sz="1100" b="1" baseline="0" dirty="0" smtClean="0">
                <a:sym typeface="Wingdings" pitchFamily="2" charset="2"/>
              </a:rPr>
              <a:t> carry 1 </a:t>
            </a:r>
            <a:r>
              <a:rPr lang="de-DE" sz="1100" b="1" baseline="0" dirty="0" err="1" smtClean="0">
                <a:sym typeface="Wingdings" pitchFamily="2" charset="2"/>
              </a:rPr>
              <a:t>RadFet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gamma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radiation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sensor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and</a:t>
            </a:r>
            <a:r>
              <a:rPr lang="de-DE" sz="1100" b="1" baseline="0" dirty="0" smtClean="0">
                <a:sym typeface="Wingdings" pitchFamily="2" charset="2"/>
              </a:rPr>
              <a:t> 1 TLD </a:t>
            </a:r>
            <a:r>
              <a:rPr lang="de-DE" sz="1100" b="1" baseline="0" dirty="0" err="1" smtClean="0">
                <a:sym typeface="Wingdings" pitchFamily="2" charset="2"/>
              </a:rPr>
              <a:t>reference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sensor</a:t>
            </a:r>
            <a:r>
              <a:rPr lang="de-DE" sz="1100" b="1" baseline="0" dirty="0" smtClean="0">
                <a:sym typeface="Wingdings" pitchFamily="2" charset="2"/>
              </a:rPr>
              <a:t>  THIS SETUP IS USED FOR RACK-SURVEILLANCE OPERATION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="0" baseline="0" dirty="0" smtClean="0">
                <a:sym typeface="Wingdings" pitchFamily="2" charset="2"/>
              </a:rPr>
              <a:t> FMC </a:t>
            </a:r>
            <a:r>
              <a:rPr lang="de-DE" sz="1100" b="0" baseline="0" dirty="0" err="1" smtClean="0">
                <a:sym typeface="Wingdings" pitchFamily="2" charset="2"/>
              </a:rPr>
              <a:t>provides</a:t>
            </a:r>
            <a:r>
              <a:rPr lang="de-DE" sz="1100" b="0" baseline="0" dirty="0" smtClean="0">
                <a:sym typeface="Wingdings" pitchFamily="2" charset="2"/>
              </a:rPr>
              <a:t> a </a:t>
            </a:r>
            <a:r>
              <a:rPr lang="de-DE" sz="1100" b="0" baseline="0" dirty="0" err="1" smtClean="0">
                <a:sym typeface="Wingdings" pitchFamily="2" charset="2"/>
              </a:rPr>
              <a:t>slot</a:t>
            </a:r>
            <a:r>
              <a:rPr lang="de-DE" sz="1100" b="0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for</a:t>
            </a:r>
            <a:r>
              <a:rPr lang="de-DE" sz="1100" b="0" baseline="0" dirty="0" smtClean="0">
                <a:sym typeface="Wingdings" pitchFamily="2" charset="2"/>
              </a:rPr>
              <a:t> 1 optional Neutron </a:t>
            </a:r>
            <a:r>
              <a:rPr lang="de-DE" sz="1100" b="0" baseline="0" dirty="0" err="1" smtClean="0">
                <a:sym typeface="Wingdings" pitchFamily="2" charset="2"/>
              </a:rPr>
              <a:t>sensor</a:t>
            </a:r>
            <a:r>
              <a:rPr lang="de-DE" sz="1100" b="0" baseline="0" dirty="0" smtClean="0">
                <a:sym typeface="Wingdings" pitchFamily="2" charset="2"/>
              </a:rPr>
              <a:t> (</a:t>
            </a:r>
            <a:r>
              <a:rPr lang="de-DE" sz="1100" b="0" baseline="0" dirty="0" err="1" smtClean="0">
                <a:sym typeface="Wingdings" pitchFamily="2" charset="2"/>
              </a:rPr>
              <a:t>currently</a:t>
            </a:r>
            <a:r>
              <a:rPr lang="de-DE" sz="1100" b="0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under</a:t>
            </a:r>
            <a:r>
              <a:rPr lang="de-DE" sz="1100" b="0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development</a:t>
            </a:r>
            <a:r>
              <a:rPr lang="de-DE" sz="1100" b="0" baseline="0" dirty="0" smtClean="0">
                <a:sym typeface="Wingdings" pitchFamily="2" charset="2"/>
              </a:rPr>
              <a:t>)</a:t>
            </a: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r>
              <a:rPr lang="de-DE" sz="1100" baseline="0" dirty="0" smtClean="0">
                <a:sym typeface="Wingdings" pitchFamily="2" charset="2"/>
              </a:rPr>
              <a:t> in </a:t>
            </a:r>
            <a:r>
              <a:rPr lang="de-DE" sz="1100" baseline="0" dirty="0" err="1" smtClean="0">
                <a:sym typeface="Wingdings" pitchFamily="2" charset="2"/>
              </a:rPr>
              <a:t>the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smtClean="0">
                <a:sym typeface="Wingdings" pitchFamily="2" charset="2"/>
              </a:rPr>
              <a:t>XFEL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system</a:t>
            </a:r>
            <a:r>
              <a:rPr lang="de-DE" sz="1100" baseline="0" dirty="0" smtClean="0">
                <a:sym typeface="Wingdings" pitchFamily="2" charset="2"/>
              </a:rPr>
              <a:t>, </a:t>
            </a:r>
            <a:r>
              <a:rPr lang="de-DE" sz="1100" baseline="0" dirty="0" err="1" smtClean="0">
                <a:sym typeface="Wingdings" pitchFamily="2" charset="2"/>
              </a:rPr>
              <a:t>the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Machine-Protection-uTCA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card</a:t>
            </a:r>
            <a:r>
              <a:rPr lang="de-DE" sz="1100" b="1" baseline="0" dirty="0" smtClean="0">
                <a:sym typeface="Wingdings" pitchFamily="2" charset="2"/>
              </a:rPr>
              <a:t> (D-AMC-2) </a:t>
            </a:r>
            <a:r>
              <a:rPr lang="de-DE" sz="1100" baseline="0" dirty="0" err="1" smtClean="0">
                <a:sym typeface="Wingdings" pitchFamily="2" charset="2"/>
              </a:rPr>
              <a:t>and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smtClean="0">
                <a:sym typeface="Wingdings" pitchFamily="2" charset="2"/>
              </a:rPr>
              <a:t>a </a:t>
            </a:r>
            <a:r>
              <a:rPr lang="de-DE" sz="1100" b="1" baseline="0" dirty="0" err="1" smtClean="0">
                <a:sym typeface="Wingdings" pitchFamily="2" charset="2"/>
              </a:rPr>
              <a:t>special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carrier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card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inside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Modular-BPM-Units (MBU)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PSI </a:t>
            </a:r>
            <a:r>
              <a:rPr lang="de-DE" sz="1100" baseline="0" dirty="0" err="1" smtClean="0">
                <a:sym typeface="Wingdings" pitchFamily="2" charset="2"/>
              </a:rPr>
              <a:t>serve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as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smtClean="0">
                <a:sym typeface="Wingdings" pitchFamily="2" charset="2"/>
              </a:rPr>
              <a:t>host </a:t>
            </a:r>
            <a:r>
              <a:rPr lang="de-DE" sz="1100" b="1" baseline="0" dirty="0" err="1" smtClean="0">
                <a:sym typeface="Wingdings" pitchFamily="2" charset="2"/>
              </a:rPr>
              <a:t>cards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for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the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DosiMon</a:t>
            </a:r>
            <a:r>
              <a:rPr lang="de-DE" sz="1100" baseline="0" dirty="0" smtClean="0">
                <a:sym typeface="Wingdings" pitchFamily="2" charset="2"/>
              </a:rPr>
              <a:t> FMC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endParaRPr lang="de-DE" sz="1100" baseline="0" dirty="0" smtClean="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aseline="0" dirty="0" smtClean="0">
                <a:sym typeface="Wingdings" pitchFamily="2" charset="2"/>
              </a:rPr>
              <a:t>2. (</a:t>
            </a:r>
            <a:r>
              <a:rPr lang="de-DE" sz="1100" b="1" baseline="0" dirty="0" err="1" smtClean="0">
                <a:sym typeface="Wingdings" pitchFamily="2" charset="2"/>
              </a:rPr>
              <a:t>above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line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smtClean="0">
                <a:sym typeface="Wingdings" pitchFamily="2" charset="2"/>
              </a:rPr>
              <a:t>…) all </a:t>
            </a:r>
            <a:r>
              <a:rPr lang="de-DE" sz="1100" b="1" baseline="0" dirty="0" err="1" smtClean="0">
                <a:sym typeface="Wingdings" pitchFamily="2" charset="2"/>
              </a:rPr>
              <a:t>External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parts</a:t>
            </a:r>
            <a:r>
              <a:rPr lang="de-DE" sz="1100" baseline="0" dirty="0" smtClean="0">
                <a:sym typeface="Wingdings" pitchFamily="2" charset="2"/>
              </a:rPr>
              <a:t>, </a:t>
            </a:r>
            <a:r>
              <a:rPr lang="de-DE" sz="1100" baseline="0" dirty="0" err="1" smtClean="0">
                <a:sym typeface="Wingdings" pitchFamily="2" charset="2"/>
              </a:rPr>
              <a:t>located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smtClean="0">
                <a:sym typeface="Wingdings" pitchFamily="2" charset="2"/>
              </a:rPr>
              <a:t>outside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electronics</a:t>
            </a:r>
            <a:r>
              <a:rPr lang="de-DE" sz="1100" b="1" baseline="0" dirty="0" smtClean="0">
                <a:sym typeface="Wingdings" pitchFamily="2" charset="2"/>
              </a:rPr>
              <a:t> in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uTCA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crate</a:t>
            </a:r>
            <a:endParaRPr lang="de-DE" sz="1100" b="1" baseline="0" dirty="0" smtClean="0">
              <a:sym typeface="Wingdings" pitchFamily="2" charset="2"/>
            </a:endParaRPr>
          </a:p>
          <a:p>
            <a:pPr marL="228213" marR="0" indent="-228213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Tx/>
              <a:buSzTx/>
              <a:buFontTx/>
              <a:buChar char="-"/>
              <a:tabLst/>
              <a:defRPr/>
            </a:pPr>
            <a:r>
              <a:rPr lang="de-DE" sz="1100" baseline="0" dirty="0" smtClean="0">
                <a:sym typeface="Wingdings" pitchFamily="2" charset="2"/>
              </a:rPr>
              <a:t> </a:t>
            </a:r>
            <a:r>
              <a:rPr lang="de-DE" sz="1100" b="1" baseline="0" dirty="0" err="1" smtClean="0">
                <a:sym typeface="Wingdings" pitchFamily="2" charset="2"/>
              </a:rPr>
              <a:t>external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readout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electronics</a:t>
            </a:r>
            <a:r>
              <a:rPr lang="de-DE" sz="1100" b="1" baseline="0" dirty="0" smtClean="0">
                <a:sym typeface="Wingdings" pitchFamily="2" charset="2"/>
              </a:rPr>
              <a:t> box(es) - </a:t>
            </a:r>
            <a:r>
              <a:rPr lang="de-DE" sz="1100" b="1" baseline="0" dirty="0" err="1" smtClean="0">
                <a:sym typeface="Wingdings" pitchFamily="2" charset="2"/>
              </a:rPr>
              <a:t>called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DosiBox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smtClean="0">
                <a:sym typeface="Wingdings" pitchFamily="2" charset="2"/>
              </a:rPr>
              <a:t>– </a:t>
            </a:r>
            <a:r>
              <a:rPr lang="de-DE" sz="1100" baseline="0" dirty="0" err="1" smtClean="0">
                <a:sym typeface="Wingdings" pitchFamily="2" charset="2"/>
              </a:rPr>
              <a:t>pretty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much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alike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FMC </a:t>
            </a:r>
            <a:r>
              <a:rPr lang="de-DE" sz="1100" b="0" baseline="0" dirty="0" err="1" smtClean="0">
                <a:sym typeface="Wingdings" pitchFamily="2" charset="2"/>
              </a:rPr>
              <a:t>electronics</a:t>
            </a:r>
            <a:r>
              <a:rPr lang="de-DE" sz="1100" baseline="0" dirty="0" smtClean="0">
                <a:sym typeface="Wingdings" pitchFamily="2" charset="2"/>
              </a:rPr>
              <a:t>, but </a:t>
            </a:r>
            <a:r>
              <a:rPr lang="de-DE" sz="1100" baseline="0" dirty="0" err="1" smtClean="0">
                <a:sym typeface="Wingdings" pitchFamily="2" charset="2"/>
              </a:rPr>
              <a:t>mounted</a:t>
            </a:r>
            <a:r>
              <a:rPr lang="de-DE" sz="1100" baseline="0" dirty="0" smtClean="0">
                <a:sym typeface="Wingdings" pitchFamily="2" charset="2"/>
              </a:rPr>
              <a:t> in a box – </a:t>
            </a:r>
            <a:r>
              <a:rPr lang="de-DE" sz="1100" baseline="0" dirty="0" err="1" smtClean="0">
                <a:sym typeface="Wingdings" pitchFamily="2" charset="2"/>
              </a:rPr>
              <a:t>for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readout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up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to</a:t>
            </a:r>
            <a:r>
              <a:rPr lang="de-DE" sz="1100" b="1" baseline="0" dirty="0" smtClean="0">
                <a:sym typeface="Wingdings" pitchFamily="2" charset="2"/>
              </a:rPr>
              <a:t> 4 </a:t>
            </a:r>
            <a:r>
              <a:rPr lang="de-DE" sz="1100" b="1" baseline="0" dirty="0" err="1" smtClean="0">
                <a:sym typeface="Wingdings" pitchFamily="2" charset="2"/>
              </a:rPr>
              <a:t>radiation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sensors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is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connected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to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FMC  THIS SETUP IS USED FOR EXTERNAL SENSORS OPERATION (e. g. at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Undulators</a:t>
            </a:r>
            <a:r>
              <a:rPr lang="de-DE" sz="1100" b="1" baseline="0" dirty="0" smtClean="0">
                <a:sym typeface="Wingdings" pitchFamily="2" charset="2"/>
              </a:rPr>
              <a:t> in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SASE </a:t>
            </a:r>
            <a:r>
              <a:rPr lang="de-DE" sz="1100" b="1" baseline="0" dirty="0" err="1" smtClean="0">
                <a:sym typeface="Wingdings" pitchFamily="2" charset="2"/>
              </a:rPr>
              <a:t>sections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XFEL)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endParaRPr lang="de-DE" sz="1100" b="1" baseline="0" dirty="0" smtClean="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="1" baseline="0" dirty="0" smtClean="0">
                <a:sym typeface="Wingdings" pitchFamily="2" charset="2"/>
              </a:rPr>
              <a:t> </a:t>
            </a:r>
            <a:r>
              <a:rPr lang="de-DE" sz="1100" b="1" baseline="0" dirty="0" err="1" smtClean="0">
                <a:sym typeface="Wingdings" pitchFamily="2" charset="2"/>
              </a:rPr>
              <a:t>DosiBox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is</a:t>
            </a:r>
            <a:r>
              <a:rPr lang="de-DE" sz="1100" b="1" baseline="0" dirty="0" smtClean="0">
                <a:sym typeface="Wingdings" pitchFamily="2" charset="2"/>
              </a:rPr>
              <a:t> also </a:t>
            </a:r>
            <a:r>
              <a:rPr lang="de-DE" sz="1100" b="1" baseline="0" dirty="0" err="1" smtClean="0">
                <a:sym typeface="Wingdings" pitchFamily="2" charset="2"/>
              </a:rPr>
              <a:t>able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to</a:t>
            </a:r>
            <a:r>
              <a:rPr lang="de-DE" sz="1100" b="1" baseline="0" dirty="0" smtClean="0">
                <a:sym typeface="Wingdings" pitchFamily="2" charset="2"/>
              </a:rPr>
              <a:t> carry a </a:t>
            </a:r>
            <a:r>
              <a:rPr lang="de-DE" sz="1100" b="1" baseline="0" dirty="0" err="1" smtClean="0">
                <a:sym typeface="Wingdings" pitchFamily="2" charset="2"/>
              </a:rPr>
              <a:t>RadFet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gamma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radiation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sensor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and</a:t>
            </a:r>
            <a:r>
              <a:rPr lang="de-DE" sz="1100" b="1" baseline="0" dirty="0" smtClean="0">
                <a:sym typeface="Wingdings" pitchFamily="2" charset="2"/>
              </a:rPr>
              <a:t> a TLD </a:t>
            </a:r>
            <a:r>
              <a:rPr lang="de-DE" sz="1100" b="1" baseline="0" dirty="0" err="1" smtClean="0">
                <a:sym typeface="Wingdings" pitchFamily="2" charset="2"/>
              </a:rPr>
              <a:t>reference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sensor</a:t>
            </a:r>
            <a:endParaRPr lang="de-DE" sz="1100" b="1" baseline="0" dirty="0" smtClean="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="0" baseline="0" dirty="0" smtClean="0">
                <a:sym typeface="Wingdings" pitchFamily="2" charset="2"/>
              </a:rPr>
              <a:t> </a:t>
            </a:r>
            <a:r>
              <a:rPr lang="de-DE" sz="1100" b="0" baseline="0" dirty="0" err="1" smtClean="0">
                <a:sym typeface="Wingdings" pitchFamily="2" charset="2"/>
              </a:rPr>
              <a:t>provides</a:t>
            </a:r>
            <a:r>
              <a:rPr lang="de-DE" sz="1100" b="0" baseline="0" dirty="0" smtClean="0">
                <a:sym typeface="Wingdings" pitchFamily="2" charset="2"/>
              </a:rPr>
              <a:t> a </a:t>
            </a:r>
            <a:r>
              <a:rPr lang="de-DE" sz="1100" b="0" baseline="0" dirty="0" err="1" smtClean="0">
                <a:sym typeface="Wingdings" pitchFamily="2" charset="2"/>
              </a:rPr>
              <a:t>slot</a:t>
            </a:r>
            <a:r>
              <a:rPr lang="de-DE" sz="1100" b="0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for</a:t>
            </a:r>
            <a:r>
              <a:rPr lang="de-DE" sz="1100" b="0" baseline="0" dirty="0" smtClean="0">
                <a:sym typeface="Wingdings" pitchFamily="2" charset="2"/>
              </a:rPr>
              <a:t> optional Neutron </a:t>
            </a:r>
            <a:r>
              <a:rPr lang="de-DE" sz="1100" b="0" baseline="0" dirty="0" err="1" smtClean="0">
                <a:sym typeface="Wingdings" pitchFamily="2" charset="2"/>
              </a:rPr>
              <a:t>sensor</a:t>
            </a:r>
            <a:r>
              <a:rPr lang="de-DE" sz="1100" b="0" baseline="0" dirty="0" smtClean="0">
                <a:sym typeface="Wingdings" pitchFamily="2" charset="2"/>
              </a:rPr>
              <a:t> (</a:t>
            </a:r>
            <a:r>
              <a:rPr lang="de-DE" sz="1100" b="0" baseline="0" dirty="0" err="1" smtClean="0">
                <a:sym typeface="Wingdings" pitchFamily="2" charset="2"/>
              </a:rPr>
              <a:t>currently</a:t>
            </a:r>
            <a:r>
              <a:rPr lang="de-DE" sz="1100" b="0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under</a:t>
            </a:r>
            <a:r>
              <a:rPr lang="de-DE" sz="1100" b="0" baseline="0" dirty="0" smtClean="0">
                <a:sym typeface="Wingdings" pitchFamily="2" charset="2"/>
              </a:rPr>
              <a:t> </a:t>
            </a:r>
            <a:r>
              <a:rPr lang="de-DE" sz="1100" b="0" baseline="0" dirty="0" err="1" smtClean="0">
                <a:sym typeface="Wingdings" pitchFamily="2" charset="2"/>
              </a:rPr>
              <a:t>development</a:t>
            </a:r>
            <a:r>
              <a:rPr lang="de-DE" sz="1100" b="0" baseline="0" dirty="0" smtClean="0">
                <a:sym typeface="Wingdings" pitchFamily="2" charset="2"/>
              </a:rPr>
              <a:t>)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endParaRPr lang="de-DE" sz="1100" b="0" baseline="0" dirty="0" smtClean="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="1" baseline="0" dirty="0" err="1" smtClean="0">
                <a:sym typeface="Wingdings" pitchFamily="2" charset="2"/>
              </a:rPr>
              <a:t>Both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parts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smtClean="0">
                <a:sym typeface="Wingdings" pitchFamily="2" charset="2"/>
              </a:rPr>
              <a:t> </a:t>
            </a:r>
            <a:r>
              <a:rPr lang="de-DE" sz="1100" baseline="0" dirty="0" err="1" smtClean="0">
                <a:sym typeface="Wingdings" pitchFamily="2" charset="2"/>
              </a:rPr>
              <a:t>connected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by</a:t>
            </a:r>
            <a:r>
              <a:rPr lang="de-DE" sz="1100" baseline="0" dirty="0" smtClean="0">
                <a:sym typeface="Wingdings" pitchFamily="2" charset="2"/>
              </a:rPr>
              <a:t> a </a:t>
            </a:r>
            <a:r>
              <a:rPr lang="de-DE" sz="1100" b="1" baseline="0" dirty="0" err="1" smtClean="0">
                <a:sym typeface="Wingdings" pitchFamily="2" charset="2"/>
              </a:rPr>
              <a:t>generic</a:t>
            </a:r>
            <a:r>
              <a:rPr lang="de-DE" sz="1100" b="1" baseline="0" dirty="0" smtClean="0">
                <a:sym typeface="Wingdings" pitchFamily="2" charset="2"/>
              </a:rPr>
              <a:t> digital </a:t>
            </a:r>
            <a:r>
              <a:rPr lang="de-DE" sz="1100" b="1" baseline="0" dirty="0" err="1" smtClean="0">
                <a:sym typeface="Wingdings" pitchFamily="2" charset="2"/>
              </a:rPr>
              <a:t>bus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system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aseline="0" dirty="0" smtClean="0">
                <a:sym typeface="Wingdings" pitchFamily="2" charset="2"/>
              </a:rPr>
              <a:t>…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aseline="0" dirty="0" smtClean="0">
                <a:sym typeface="Wingdings" pitchFamily="2" charset="2"/>
              </a:rPr>
              <a:t> </a:t>
            </a:r>
            <a:r>
              <a:rPr lang="de-DE" sz="1100" b="1" baseline="0" dirty="0" err="1" smtClean="0">
                <a:sym typeface="Wingdings" pitchFamily="2" charset="2"/>
              </a:rPr>
              <a:t>master</a:t>
            </a:r>
            <a:r>
              <a:rPr lang="de-DE" sz="1100" b="1" baseline="0" dirty="0" smtClean="0">
                <a:sym typeface="Wingdings" pitchFamily="2" charset="2"/>
              </a:rPr>
              <a:t>/</a:t>
            </a:r>
            <a:r>
              <a:rPr lang="de-DE" sz="1100" b="1" baseline="0" dirty="0" err="1" smtClean="0">
                <a:sym typeface="Wingdings" pitchFamily="2" charset="2"/>
              </a:rPr>
              <a:t>slave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aseline="0" dirty="0" err="1" smtClean="0">
                <a:sym typeface="Wingdings" pitchFamily="2" charset="2"/>
              </a:rPr>
              <a:t>system</a:t>
            </a:r>
            <a:r>
              <a:rPr lang="de-DE" sz="1100" baseline="0" dirty="0" smtClean="0">
                <a:sym typeface="Wingdings" pitchFamily="2" charset="2"/>
              </a:rPr>
              <a:t> 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aseline="0" dirty="0" smtClean="0">
                <a:sym typeface="Wingdings" pitchFamily="2" charset="2"/>
              </a:rPr>
              <a:t> </a:t>
            </a:r>
            <a:r>
              <a:rPr lang="de-DE" sz="1100" baseline="0" dirty="0" err="1" smtClean="0">
                <a:sym typeface="Wingdings" pitchFamily="2" charset="2"/>
              </a:rPr>
              <a:t>electrically</a:t>
            </a:r>
            <a:r>
              <a:rPr lang="de-DE" sz="1100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based</a:t>
            </a:r>
            <a:r>
              <a:rPr lang="de-DE" sz="1100" b="1" baseline="0" dirty="0" smtClean="0">
                <a:sym typeface="Wingdings" pitchFamily="2" charset="2"/>
              </a:rPr>
              <a:t> on RS485 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aseline="0" dirty="0" smtClean="0">
                <a:sym typeface="Wingdings" pitchFamily="2" charset="2"/>
              </a:rPr>
              <a:t> </a:t>
            </a:r>
            <a:r>
              <a:rPr lang="de-DE" sz="1100" b="1" baseline="0" dirty="0" err="1" smtClean="0">
                <a:sym typeface="Wingdings" pitchFamily="2" charset="2"/>
              </a:rPr>
              <a:t>telegram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driven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generic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protocol</a:t>
            </a:r>
            <a:endParaRPr lang="de-DE" sz="1100" b="1" baseline="0" dirty="0" smtClean="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de-DE" sz="1100" b="1" baseline="0" dirty="0" smtClean="0">
                <a:sym typeface="Wingdings" pitchFamily="2" charset="2"/>
              </a:rPr>
              <a:t> ring-</a:t>
            </a:r>
            <a:r>
              <a:rPr lang="de-DE" sz="1100" b="1" baseline="0" dirty="0" err="1" smtClean="0">
                <a:sym typeface="Wingdings" pitchFamily="2" charset="2"/>
              </a:rPr>
              <a:t>topology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gives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built</a:t>
            </a:r>
            <a:r>
              <a:rPr lang="de-DE" sz="1100" b="1" baseline="0" dirty="0" smtClean="0">
                <a:sym typeface="Wingdings" pitchFamily="2" charset="2"/>
              </a:rPr>
              <a:t>-in </a:t>
            </a:r>
            <a:r>
              <a:rPr lang="de-DE" sz="1100" b="1" baseline="0" dirty="0" err="1" smtClean="0">
                <a:sym typeface="Wingdings" pitchFamily="2" charset="2"/>
              </a:rPr>
              <a:t>redundancy</a:t>
            </a:r>
            <a:r>
              <a:rPr lang="de-DE" sz="1100" b="1" baseline="0" dirty="0" smtClean="0">
                <a:sym typeface="Wingdings" pitchFamily="2" charset="2"/>
              </a:rPr>
              <a:t>  i. e. </a:t>
            </a:r>
            <a:r>
              <a:rPr lang="de-DE" sz="1100" b="1" baseline="0" dirty="0" err="1" smtClean="0">
                <a:sym typeface="Wingdings" pitchFamily="2" charset="2"/>
              </a:rPr>
              <a:t>if</a:t>
            </a:r>
            <a:r>
              <a:rPr lang="de-DE" sz="1100" b="1" baseline="0" dirty="0" smtClean="0">
                <a:sym typeface="Wingdings" pitchFamily="2" charset="2"/>
              </a:rPr>
              <a:t> a </a:t>
            </a:r>
            <a:r>
              <a:rPr lang="de-DE" sz="1100" b="1" baseline="0" dirty="0" err="1" smtClean="0">
                <a:sym typeface="Wingdings" pitchFamily="2" charset="2"/>
              </a:rPr>
              <a:t>connection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from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one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side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an </a:t>
            </a:r>
            <a:r>
              <a:rPr lang="de-DE" sz="1100" b="1" baseline="0" dirty="0" err="1" smtClean="0">
                <a:sym typeface="Wingdings" pitchFamily="2" charset="2"/>
              </a:rPr>
              <a:t>external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DosiBox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fails</a:t>
            </a:r>
            <a:r>
              <a:rPr lang="de-DE" sz="1100" b="1" baseline="0" dirty="0" smtClean="0">
                <a:sym typeface="Wingdings" pitchFamily="2" charset="2"/>
              </a:rPr>
              <a:t>, </a:t>
            </a:r>
            <a:r>
              <a:rPr lang="de-DE" sz="1100" b="1" baseline="0" dirty="0" err="1" smtClean="0">
                <a:sym typeface="Wingdings" pitchFamily="2" charset="2"/>
              </a:rPr>
              <a:t>DosiBox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can</a:t>
            </a:r>
            <a:r>
              <a:rPr lang="de-DE" sz="1100" b="1" baseline="0" dirty="0" smtClean="0">
                <a:sym typeface="Wingdings" pitchFamily="2" charset="2"/>
              </a:rPr>
              <a:t> still </a:t>
            </a:r>
            <a:r>
              <a:rPr lang="de-DE" sz="1100" b="1" baseline="0" dirty="0" err="1" smtClean="0">
                <a:sym typeface="Wingdings" pitchFamily="2" charset="2"/>
              </a:rPr>
              <a:t>be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processed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from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other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side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ring 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system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remains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working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and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the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point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of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failure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can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be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detected</a:t>
            </a:r>
            <a:r>
              <a:rPr lang="de-DE" sz="1100" b="1" baseline="0" dirty="0" smtClean="0">
                <a:sym typeface="Wingdings" pitchFamily="2" charset="2"/>
              </a:rPr>
              <a:t> online </a:t>
            </a:r>
            <a:r>
              <a:rPr lang="de-DE" sz="1100" b="1" baseline="0" dirty="0" err="1" smtClean="0">
                <a:sym typeface="Wingdings" pitchFamily="2" charset="2"/>
              </a:rPr>
              <a:t>and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serviced</a:t>
            </a:r>
            <a:r>
              <a:rPr lang="de-DE" sz="1100" b="1" baseline="0" dirty="0" smtClean="0">
                <a:sym typeface="Wingdings" pitchFamily="2" charset="2"/>
              </a:rPr>
              <a:t> </a:t>
            </a:r>
            <a:r>
              <a:rPr lang="de-DE" sz="1100" b="1" baseline="0" dirty="0" err="1" smtClean="0">
                <a:sym typeface="Wingdings" pitchFamily="2" charset="2"/>
              </a:rPr>
              <a:t>afterwards</a:t>
            </a:r>
            <a:endParaRPr lang="de-DE" sz="1100" b="1" baseline="0" dirty="0" smtClean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13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… and </a:t>
            </a:r>
            <a:r>
              <a:rPr lang="en-GB" sz="1100" b="1" dirty="0" smtClean="0"/>
              <a:t>this is</a:t>
            </a:r>
            <a:r>
              <a:rPr lang="en-GB" sz="1100" b="1" baseline="0" dirty="0" smtClean="0"/>
              <a:t> </a:t>
            </a:r>
            <a:r>
              <a:rPr lang="en-GB" sz="1100" b="1" dirty="0" smtClean="0"/>
              <a:t>how it looks like, when it comes out-of-the-box … ;-)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14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… </a:t>
            </a:r>
            <a:r>
              <a:rPr lang="en-GB" sz="1100" b="1" dirty="0" smtClean="0"/>
              <a:t>when you tidy-up a little and connect the components</a:t>
            </a:r>
            <a:r>
              <a:rPr lang="en-GB" sz="1100" b="1" baseline="0" dirty="0" smtClean="0"/>
              <a:t>, you will see this …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sz="1100" b="1" baseline="0" dirty="0" smtClean="0"/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en-GB" sz="1100" b="1" baseline="0" dirty="0" smtClean="0"/>
              <a:t>FMC, plugged on the carrier card, inside a slot of the crate, with a </a:t>
            </a:r>
            <a:r>
              <a:rPr lang="en-GB" sz="1100" b="1" baseline="0" dirty="0" err="1" smtClean="0"/>
              <a:t>RadFet</a:t>
            </a:r>
            <a:r>
              <a:rPr lang="en-GB" sz="1100" b="1" baseline="0" dirty="0" smtClean="0"/>
              <a:t> gamma sensor and an optional TLD reference sensor on it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endParaRPr lang="en-GB" sz="1100" b="1" baseline="0" dirty="0" smtClean="0"/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en-GB" sz="1100" b="1" baseline="0" dirty="0" smtClean="0"/>
              <a:t>2 </a:t>
            </a:r>
            <a:r>
              <a:rPr lang="en-GB" sz="1100" b="1" baseline="0" dirty="0" err="1" smtClean="0"/>
              <a:t>DosiBoxes</a:t>
            </a:r>
            <a:r>
              <a:rPr lang="en-GB" sz="1100" b="1" baseline="0" dirty="0" smtClean="0"/>
              <a:t> (external readout electronics), connected by a hydra-cable (remember … the snake with the two heads) to the FMC, connected by a single cable together to close the ring topology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endParaRPr lang="en-GB" sz="1100" b="1" baseline="0" dirty="0" smtClean="0"/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FontTx/>
              <a:buChar char="-"/>
            </a:pPr>
            <a:r>
              <a:rPr lang="en-GB" sz="1100" b="1" baseline="0" dirty="0" smtClean="0"/>
              <a:t>In this example system … 1 external sensor-holder-set holding a </a:t>
            </a:r>
            <a:r>
              <a:rPr lang="en-GB" sz="1100" b="1" baseline="0" dirty="0" err="1" smtClean="0"/>
              <a:t>RadFet</a:t>
            </a:r>
            <a:r>
              <a:rPr lang="en-GB" sz="1100" b="1" baseline="0" dirty="0" smtClean="0"/>
              <a:t> sensor and an optional TLD reference sensor for an </a:t>
            </a:r>
            <a:r>
              <a:rPr lang="en-GB" sz="1100" b="1" baseline="0" dirty="0" err="1" smtClean="0"/>
              <a:t>Undulator</a:t>
            </a:r>
            <a:r>
              <a:rPr lang="en-GB" sz="1100" b="1" baseline="0" dirty="0" smtClean="0"/>
              <a:t> measurement point</a:t>
            </a:r>
            <a:endParaRPr lang="en-GB" sz="1100" b="1" dirty="0" smtClean="0"/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15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…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this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timeline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XFEL </a:t>
            </a:r>
            <a:r>
              <a:rPr lang="de-DE" dirty="0" err="1" smtClean="0"/>
              <a:t>project</a:t>
            </a:r>
            <a:r>
              <a:rPr lang="de-DE" dirty="0" smtClean="0"/>
              <a:t> …</a:t>
            </a:r>
          </a:p>
          <a:p>
            <a:endParaRPr lang="de-DE" dirty="0" smtClean="0"/>
          </a:p>
          <a:p>
            <a:r>
              <a:rPr lang="de-DE" dirty="0" smtClean="0"/>
              <a:t>… </a:t>
            </a:r>
            <a:r>
              <a:rPr lang="de-DE" b="1" dirty="0" err="1" smtClean="0"/>
              <a:t>especially</a:t>
            </a:r>
            <a:r>
              <a:rPr lang="de-DE" b="1" dirty="0" smtClean="0"/>
              <a:t> </a:t>
            </a:r>
            <a:r>
              <a:rPr lang="de-DE" b="1" dirty="0" err="1" smtClean="0"/>
              <a:t>interesting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information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presented</a:t>
            </a:r>
            <a:r>
              <a:rPr lang="de-DE" baseline="0" dirty="0" smtClean="0"/>
              <a:t> </a:t>
            </a:r>
            <a:r>
              <a:rPr lang="de-DE" b="1" baseline="0" dirty="0" err="1" smtClean="0"/>
              <a:t>here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="1" baseline="0" dirty="0" err="1" smtClean="0"/>
              <a:t>two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main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milestones</a:t>
            </a:r>
            <a:r>
              <a:rPr lang="de-DE" b="1" baseline="0" dirty="0" smtClean="0"/>
              <a:t> in 2015 …</a:t>
            </a:r>
          </a:p>
          <a:p>
            <a:endParaRPr lang="de-DE" baseline="0" dirty="0" smtClean="0"/>
          </a:p>
          <a:p>
            <a:pPr marL="171450" indent="-171450">
              <a:buFontTx/>
              <a:buChar char="-"/>
            </a:pP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="1" baseline="0" dirty="0" err="1" smtClean="0"/>
              <a:t>had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first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electron</a:t>
            </a:r>
            <a:r>
              <a:rPr lang="de-DE" b="1" baseline="0" dirty="0" smtClean="0"/>
              <a:t>-beam out </a:t>
            </a:r>
            <a:r>
              <a:rPr lang="de-DE" b="1" baseline="0" dirty="0" err="1" smtClean="0"/>
              <a:t>of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the</a:t>
            </a:r>
            <a:r>
              <a:rPr lang="de-DE" b="1" baseline="0" dirty="0" smtClean="0"/>
              <a:t> RF-</a:t>
            </a:r>
            <a:r>
              <a:rPr lang="de-DE" b="1" baseline="0" dirty="0" err="1" smtClean="0"/>
              <a:t>gun</a:t>
            </a:r>
            <a:r>
              <a:rPr lang="de-DE" b="1" baseline="0" dirty="0" smtClean="0"/>
              <a:t> in </a:t>
            </a:r>
            <a:r>
              <a:rPr lang="de-DE" b="1" baseline="0" dirty="0" err="1" smtClean="0"/>
              <a:t>the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beginning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of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this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year</a:t>
            </a:r>
            <a:r>
              <a:rPr lang="de-DE" b="1" baseline="0" dirty="0" smtClean="0"/>
              <a:t> </a:t>
            </a:r>
            <a:r>
              <a:rPr lang="de-DE" baseline="0" dirty="0" smtClean="0"/>
              <a:t>…</a:t>
            </a:r>
          </a:p>
          <a:p>
            <a:pPr marL="171450" indent="-171450">
              <a:buFontTx/>
              <a:buChar char="-"/>
            </a:pP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="1" baseline="0" dirty="0" smtClean="0"/>
              <a:t>will </a:t>
            </a:r>
            <a:r>
              <a:rPr lang="de-DE" b="1" baseline="0" dirty="0" err="1" smtClean="0"/>
              <a:t>encounter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the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Injector</a:t>
            </a:r>
            <a:r>
              <a:rPr lang="de-DE" b="1" baseline="0" dirty="0" smtClean="0"/>
              <a:t> </a:t>
            </a:r>
            <a:r>
              <a:rPr lang="de-DE" b="1" baseline="0" dirty="0" err="1" smtClean="0"/>
              <a:t>Cooldown</a:t>
            </a:r>
            <a:r>
              <a:rPr lang="de-DE" b="1" baseline="0" dirty="0" smtClean="0"/>
              <a:t> </a:t>
            </a:r>
            <a:r>
              <a:rPr lang="de-DE" baseline="0" dirty="0" smtClean="0"/>
              <a:t>--- </a:t>
            </a:r>
            <a:r>
              <a:rPr lang="de-DE" baseline="0" dirty="0" err="1" smtClean="0"/>
              <a:t>preparing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Commissioning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65m </a:t>
            </a:r>
            <a:r>
              <a:rPr lang="de-DE" baseline="0" dirty="0" err="1" smtClean="0"/>
              <a:t>long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Injector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part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Injector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dump</a:t>
            </a:r>
            <a:r>
              <a:rPr lang="de-DE" baseline="0" dirty="0" smtClean="0"/>
              <a:t> … in November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year</a:t>
            </a:r>
            <a:r>
              <a:rPr lang="de-DE" baseline="0" dirty="0" smtClean="0"/>
              <a:t> !</a:t>
            </a:r>
          </a:p>
          <a:p>
            <a:pPr marL="171450" indent="-171450">
              <a:buFontTx/>
              <a:buChar char="-"/>
            </a:pPr>
            <a:endParaRPr lang="de-DE" dirty="0" smtClean="0"/>
          </a:p>
          <a:p>
            <a:r>
              <a:rPr lang="de-DE" dirty="0" smtClean="0"/>
              <a:t>A </a:t>
            </a:r>
            <a:r>
              <a:rPr lang="de-DE" dirty="0" err="1" smtClean="0"/>
              <a:t>short</a:t>
            </a:r>
            <a:r>
              <a:rPr lang="de-DE" dirty="0" smtClean="0"/>
              <a:t> </a:t>
            </a:r>
            <a:r>
              <a:rPr lang="de-DE" dirty="0" err="1" smtClean="0"/>
              <a:t>look</a:t>
            </a:r>
            <a:r>
              <a:rPr lang="de-DE" dirty="0" smtClean="0"/>
              <a:t> at </a:t>
            </a:r>
            <a:r>
              <a:rPr lang="de-DE" dirty="0" err="1" smtClean="0"/>
              <a:t>the</a:t>
            </a:r>
            <a:r>
              <a:rPr lang="de-DE" dirty="0" smtClean="0"/>
              <a:t> XFEL </a:t>
            </a:r>
            <a:r>
              <a:rPr lang="de-DE" dirty="0" err="1" smtClean="0"/>
              <a:t>timeline</a:t>
            </a:r>
            <a:r>
              <a:rPr lang="de-DE" dirty="0" smtClean="0"/>
              <a:t> </a:t>
            </a:r>
            <a:r>
              <a:rPr lang="de-DE" dirty="0" err="1" smtClean="0"/>
              <a:t>shows</a:t>
            </a:r>
            <a:r>
              <a:rPr lang="de-DE" dirty="0" smtClean="0"/>
              <a:t>,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next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run</a:t>
            </a:r>
            <a:r>
              <a:rPr lang="de-DE" baseline="0" dirty="0" smtClean="0"/>
              <a:t> after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installation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DosiMon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system</a:t>
            </a:r>
            <a:r>
              <a:rPr lang="de-DE" baseline="0" dirty="0" smtClean="0"/>
              <a:t> at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XFEL </a:t>
            </a:r>
            <a:r>
              <a:rPr lang="de-DE" baseline="0" dirty="0" err="1" smtClean="0"/>
              <a:t>injector</a:t>
            </a:r>
            <a:r>
              <a:rPr lang="de-DE" baseline="0" dirty="0" smtClean="0"/>
              <a:t> </a:t>
            </a:r>
            <a:r>
              <a:rPr lang="de-DE" baseline="0" dirty="0" smtClean="0"/>
              <a:t>will </a:t>
            </a:r>
            <a:r>
              <a:rPr lang="de-DE" baseline="0" dirty="0" err="1" smtClean="0"/>
              <a:t>be</a:t>
            </a:r>
            <a:r>
              <a:rPr lang="de-DE" baseline="0" dirty="0" smtClean="0"/>
              <a:t>  after XFEL </a:t>
            </a:r>
            <a:r>
              <a:rPr lang="de-DE" baseline="0" dirty="0" err="1" smtClean="0"/>
              <a:t>injector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commissioning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start</a:t>
            </a:r>
            <a:r>
              <a:rPr lang="de-DE" baseline="0" dirty="0" smtClean="0"/>
              <a:t> at November 2015 …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Hence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needed</a:t>
            </a:r>
            <a:endParaRPr lang="de-DE" baseline="0" dirty="0" smtClean="0"/>
          </a:p>
          <a:p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test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DosiMon</a:t>
            </a:r>
            <a:r>
              <a:rPr lang="de-DE" baseline="0" dirty="0" smtClean="0"/>
              <a:t> high-</a:t>
            </a:r>
            <a:r>
              <a:rPr lang="de-DE" baseline="0" dirty="0" err="1" smtClean="0"/>
              <a:t>sensitivity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mode</a:t>
            </a:r>
            <a:r>
              <a:rPr lang="de-DE" baseline="0" dirty="0" smtClean="0"/>
              <a:t> at </a:t>
            </a:r>
            <a:r>
              <a:rPr lang="de-DE" baseline="0" dirty="0" err="1" smtClean="0"/>
              <a:t>other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machines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environments</a:t>
            </a:r>
            <a:r>
              <a:rPr lang="de-DE" baseline="0" dirty="0" smtClean="0"/>
              <a:t> …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E9859-0D8C-4874-BC8E-3C1F28FC86CD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335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17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18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similar</a:t>
            </a:r>
            <a:r>
              <a:rPr lang="en-GB" b="1" baseline="0" dirty="0" smtClean="0"/>
              <a:t> conditions between FLASH and XFEL 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baseline="0" dirty="0" smtClean="0"/>
              <a:t>-&gt; at that position (~130 MeV) and 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baseline="0" dirty="0" smtClean="0"/>
              <a:t>-&gt; bunch timing is similar</a:t>
            </a: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GB" sz="1100" b="1" baseline="0" dirty="0" smtClean="0">
              <a:sym typeface="Wingdings" pitchFamily="2" charset="2"/>
            </a:endParaRPr>
          </a:p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 b="1" baseline="0" dirty="0" err="1" smtClean="0">
                <a:sym typeface="Wingdings" pitchFamily="2" charset="2"/>
              </a:rPr>
              <a:t>Datta</a:t>
            </a:r>
            <a:r>
              <a:rPr lang="en-GB" sz="1100" b="1" baseline="0" dirty="0" smtClean="0">
                <a:sym typeface="Wingdings" pitchFamily="2" charset="2"/>
              </a:rPr>
              <a:t> analysis is ongoing -&gt; based on the calibration measurement presented later in this talk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19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20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21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22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23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24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25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dirty="0" smtClean="0"/>
              <a:t>   </a:t>
            </a: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26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27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28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29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Here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injector</a:t>
            </a:r>
            <a:r>
              <a:rPr lang="de-DE" dirty="0" smtClean="0"/>
              <a:t> </a:t>
            </a:r>
            <a:r>
              <a:rPr lang="de-DE" dirty="0" err="1" smtClean="0"/>
              <a:t>parameters</a:t>
            </a:r>
            <a:r>
              <a:rPr lang="de-DE" baseline="0" dirty="0" smtClean="0"/>
              <a:t> …</a:t>
            </a:r>
          </a:p>
          <a:p>
            <a:endParaRPr lang="de-DE" baseline="0" dirty="0" smtClean="0"/>
          </a:p>
          <a:p>
            <a:pPr marL="171450" indent="-171450">
              <a:buFontTx/>
              <a:buChar char="-"/>
            </a:pPr>
            <a:r>
              <a:rPr lang="de-DE" baseline="0" dirty="0" smtClean="0"/>
              <a:t>A 1.3 GHz RF-system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10 Hz </a:t>
            </a:r>
            <a:r>
              <a:rPr lang="de-DE" baseline="0" dirty="0" err="1" smtClean="0"/>
              <a:t>macropulse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repetition</a:t>
            </a:r>
            <a:r>
              <a:rPr lang="de-DE" baseline="0" dirty="0" smtClean="0"/>
              <a:t> rate</a:t>
            </a:r>
          </a:p>
          <a:p>
            <a:pPr marL="171450" indent="-171450">
              <a:buFontTx/>
              <a:buChar char="-"/>
            </a:pPr>
            <a:r>
              <a:rPr lang="de-DE" baseline="0" dirty="0" err="1" smtClean="0"/>
              <a:t>Injector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capable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delivering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bunch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pulses</a:t>
            </a:r>
            <a:r>
              <a:rPr lang="de-DE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… at </a:t>
            </a:r>
            <a:r>
              <a:rPr lang="de-DE" baseline="0" dirty="0" err="1" smtClean="0"/>
              <a:t>charges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between</a:t>
            </a:r>
            <a:r>
              <a:rPr lang="de-DE" baseline="0" dirty="0" smtClean="0"/>
              <a:t> nominal 20 </a:t>
            </a:r>
            <a:r>
              <a:rPr lang="de-DE" baseline="0" dirty="0" err="1" smtClean="0"/>
              <a:t>pC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1 </a:t>
            </a:r>
            <a:r>
              <a:rPr lang="de-DE" baseline="0" dirty="0" err="1" smtClean="0"/>
              <a:t>nC</a:t>
            </a:r>
            <a:endParaRPr lang="de-DE" baseline="0" dirty="0" smtClean="0"/>
          </a:p>
          <a:p>
            <a:pPr marL="171450" indent="-171450">
              <a:buFontTx/>
              <a:buChar char="-"/>
            </a:pPr>
            <a:r>
              <a:rPr lang="de-DE" baseline="0" dirty="0" smtClean="0"/>
              <a:t>…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at a </a:t>
            </a:r>
            <a:r>
              <a:rPr lang="de-DE" baseline="0" dirty="0" err="1" smtClean="0"/>
              <a:t>bunch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rep</a:t>
            </a:r>
            <a:r>
              <a:rPr lang="de-DE" baseline="0" dirty="0" smtClean="0"/>
              <a:t> rate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stepwise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4.5 MHz</a:t>
            </a:r>
          </a:p>
          <a:p>
            <a:pPr marL="171450" indent="-171450">
              <a:buFontTx/>
              <a:buChar char="-"/>
            </a:pP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E9859-0D8C-4874-BC8E-3C1F28FC86CD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84228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31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32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16802" indent="-275693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02773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543881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1984990" indent="-220555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42609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867209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308318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749427" indent="-22055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3254981-A202-451B-A77C-D658770AA962}" type="slidenum">
              <a:rPr lang="de-DE" sz="1200">
                <a:solidFill>
                  <a:prstClr val="black"/>
                </a:solidFill>
              </a:rPr>
              <a:pPr/>
              <a:t>33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6125"/>
            <a:ext cx="4962525" cy="37226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528" y="4716916"/>
            <a:ext cx="4983444" cy="44688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4" tIns="45712" rIns="91424" bIns="45712"/>
          <a:lstStyle/>
          <a:p>
            <a:pPr marL="228213" indent="-228213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 dirty="0">
              <a:sym typeface="Wingdings" pitchFamily="2" charset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3"/>
          <p:cNvSpPr>
            <a:spLocks noChangeShapeType="1"/>
          </p:cNvSpPr>
          <p:nvPr userDrawn="1"/>
        </p:nvSpPr>
        <p:spPr bwMode="auto">
          <a:xfrm>
            <a:off x="115888" y="6477000"/>
            <a:ext cx="8904287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sz="900">
              <a:solidFill>
                <a:srgbClr val="261748"/>
              </a:solidFill>
            </a:endParaRPr>
          </a:p>
        </p:txBody>
      </p:sp>
      <p:sp>
        <p:nvSpPr>
          <p:cNvPr id="5" name="Rectangle 82"/>
          <p:cNvSpPr>
            <a:spLocks noChangeArrowheads="1"/>
          </p:cNvSpPr>
          <p:nvPr userDrawn="1"/>
        </p:nvSpPr>
        <p:spPr bwMode="auto">
          <a:xfrm>
            <a:off x="8448675" y="119063"/>
            <a:ext cx="569913" cy="903287"/>
          </a:xfrm>
          <a:prstGeom prst="rect">
            <a:avLst/>
          </a:prstGeom>
          <a:solidFill>
            <a:schemeClr val="hlink"/>
          </a:solidFill>
          <a:ln w="9525">
            <a:solidFill>
              <a:srgbClr val="261748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</a:pPr>
            <a:endParaRPr lang="de-DE" sz="900">
              <a:solidFill>
                <a:srgbClr val="261748"/>
              </a:solidFill>
            </a:endParaRPr>
          </a:p>
        </p:txBody>
      </p:sp>
      <p:pic>
        <p:nvPicPr>
          <p:cNvPr id="6" name="Picture 83" descr="logo-XFEL_r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114300"/>
            <a:ext cx="9112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85"/>
          <p:cNvSpPr>
            <a:spLocks noChangeShapeType="1"/>
          </p:cNvSpPr>
          <p:nvPr userDrawn="1"/>
        </p:nvSpPr>
        <p:spPr bwMode="auto">
          <a:xfrm>
            <a:off x="115888" y="6477000"/>
            <a:ext cx="8904287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sz="900">
              <a:solidFill>
                <a:srgbClr val="261748"/>
              </a:solidFill>
            </a:endParaRPr>
          </a:p>
        </p:txBody>
      </p:sp>
      <p:pic>
        <p:nvPicPr>
          <p:cNvPr id="8" name="Picture 87" descr="Undulator_final_nurh#50DE97_links4-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14300"/>
            <a:ext cx="72818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4" name="Rectangle 8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42975" y="3411538"/>
            <a:ext cx="7258050" cy="2868612"/>
          </a:xfrm>
          <a:extLs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bIns="0"/>
          <a:lstStyle>
            <a:lvl1pPr marL="0" indent="0" algn="ctr">
              <a:buFont typeface="Wingdings" pitchFamily="2" charset="2"/>
              <a:buNone/>
              <a:defRPr sz="3200">
                <a:solidFill>
                  <a:schemeClr val="hlink"/>
                </a:solidFill>
              </a:defRPr>
            </a:lvl1pPr>
          </a:lstStyle>
          <a:p>
            <a:pPr lvl="0"/>
            <a:r>
              <a:rPr lang="en-GB" noProof="0" smtClean="0"/>
              <a:t>Subtitle format (max. 4 lines)</a:t>
            </a:r>
          </a:p>
          <a:p>
            <a:pPr lvl="0"/>
            <a:r>
              <a:rPr lang="en-GB" noProof="0" smtClean="0"/>
              <a:t>(conference, location, name of the speaker, date)</a:t>
            </a:r>
          </a:p>
          <a:p>
            <a:pPr lvl="0"/>
            <a:r>
              <a:rPr lang="en-GB" noProof="0" smtClean="0"/>
              <a:t>You are in the slide master view: Don’t edit here!</a:t>
            </a:r>
          </a:p>
        </p:txBody>
      </p:sp>
      <p:sp>
        <p:nvSpPr>
          <p:cNvPr id="10326" name="Rectangle 86"/>
          <p:cNvSpPr>
            <a:spLocks noGrp="1" noChangeArrowheads="1"/>
          </p:cNvSpPr>
          <p:nvPr>
            <p:ph type="ctrTitle" sz="quarter"/>
          </p:nvPr>
        </p:nvSpPr>
        <p:spPr>
          <a:xfrm>
            <a:off x="939800" y="1314450"/>
            <a:ext cx="7251700" cy="18446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bIns="45720" anchor="ctr"/>
          <a:lstStyle>
            <a:lvl1pPr algn="ctr">
              <a:defRPr sz="5500" b="0">
                <a:solidFill>
                  <a:schemeClr val="hlink"/>
                </a:solidFill>
              </a:defRPr>
            </a:lvl1pPr>
          </a:lstStyle>
          <a:p>
            <a:pPr lvl="0"/>
            <a:r>
              <a:rPr lang="en-GB" noProof="0" smtClean="0"/>
              <a:t>Title format (max. 2 lines), don’t edit here</a:t>
            </a:r>
          </a:p>
        </p:txBody>
      </p:sp>
    </p:spTree>
    <p:extLst>
      <p:ext uri="{BB962C8B-B14F-4D97-AF65-F5344CB8AC3E}">
        <p14:creationId xmlns:p14="http://schemas.microsoft.com/office/powerpoint/2010/main" val="1986857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CE0B4-B0D0-4436-92CA-7179F5F768CC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Delete this text and put in here: Date of the Talk, location, … (max: 1 line)</a:t>
            </a:r>
          </a:p>
          <a:p>
            <a:pPr>
              <a:defRPr/>
            </a:pPr>
            <a:r>
              <a:rPr lang="en-GB" dirty="0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13344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183FF-0C1A-4DEC-B78B-F25B2F3B1EB9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241970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7475" y="1347788"/>
            <a:ext cx="2774950" cy="4459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044825" y="1347788"/>
            <a:ext cx="2774950" cy="4459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CB7E1-77A6-4FE3-A013-30F24A9A4B4F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91087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3227A-D9D7-4D2E-8D26-84D93BBD9D88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194103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2C05E-07D4-4072-B8A0-F8EC81AFAF89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167387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C7B65-82B5-4BDB-9454-B9125C19F66A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1775105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1FD9D-4916-4955-B159-2325F7B4FEC9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3778514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BB8F0-370B-47C6-8ADB-CD9FD26B6B8D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385883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EC4BA-B29B-492D-BA14-0F7A8541A470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2842080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313488" y="541338"/>
            <a:ext cx="2063750" cy="526573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17475" y="541338"/>
            <a:ext cx="6043613" cy="526573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52E2A-E9DF-4CD5-9A8B-A2B7B35B5024}" type="slidenum">
              <a:rPr lang="en-GB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Delete this text and put in here: Date of the Talk, location, … (max: 1 line)</a:t>
            </a:r>
          </a:p>
          <a:p>
            <a:pPr>
              <a:defRPr/>
            </a:pPr>
            <a:r>
              <a:rPr lang="en-GB"/>
              <a:t>Put in here: Name of the speaker, function, affiliation, … (max. 1 line)</a:t>
            </a:r>
          </a:p>
        </p:txBody>
      </p:sp>
    </p:spTree>
    <p:extLst>
      <p:ext uri="{BB962C8B-B14F-4D97-AF65-F5344CB8AC3E}">
        <p14:creationId xmlns:p14="http://schemas.microsoft.com/office/powerpoint/2010/main" val="253037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4" descr="Undulator_final_nurh#50DE97_rechts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88" y="117475"/>
            <a:ext cx="5778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0" name="Rectangle 1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42325" y="114300"/>
            <a:ext cx="57626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000" tIns="45720" rIns="54000" bIns="1800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ClrTx/>
              <a:buFontTx/>
              <a:buNone/>
              <a:defRPr sz="1000" b="1">
                <a:solidFill>
                  <a:schemeClr val="bg1"/>
                </a:solidFill>
                <a:ea typeface="Geneva" pitchFamily="1" charset="-128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32DD0E50-0139-4A6B-8037-FF048650E62D}" type="slidenum">
              <a:rPr lang="en-GB">
                <a:solidFill>
                  <a:srgbClr val="FFFFFF"/>
                </a:solidFill>
              </a:rPr>
              <a:pPr fontAlgn="base">
                <a:spcAft>
                  <a:spcPct val="0"/>
                </a:spcAft>
                <a:defRPr/>
              </a:pPr>
              <a:t>‹Nr.›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1028" name="Picture 37" descr="Helmholtz_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00" y="6516688"/>
            <a:ext cx="584200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0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7475" y="6505575"/>
            <a:ext cx="57023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800">
                <a:solidFill>
                  <a:srgbClr val="000000"/>
                </a:solidFill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GB" dirty="0"/>
              <a:t>Delete this text and put in here: Date of the Talk, location, … (max: 1 line)</a:t>
            </a:r>
          </a:p>
          <a:p>
            <a:pPr fontAlgn="base">
              <a:spcAft>
                <a:spcPct val="0"/>
              </a:spcAft>
              <a:defRPr/>
            </a:pPr>
            <a:r>
              <a:rPr lang="en-GB" dirty="0"/>
              <a:t>Put in here: Name of the speaker, function, affiliation, … (max. 1 line)</a:t>
            </a:r>
          </a:p>
        </p:txBody>
      </p:sp>
      <p:sp>
        <p:nvSpPr>
          <p:cNvPr id="1144" name="Line 120"/>
          <p:cNvSpPr>
            <a:spLocks noChangeShapeType="1"/>
          </p:cNvSpPr>
          <p:nvPr userDrawn="1"/>
        </p:nvSpPr>
        <p:spPr bwMode="auto">
          <a:xfrm>
            <a:off x="115888" y="6477000"/>
            <a:ext cx="8904287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sz="900">
              <a:solidFill>
                <a:srgbClr val="261748"/>
              </a:solidFill>
            </a:endParaRPr>
          </a:p>
        </p:txBody>
      </p:sp>
      <p:pic>
        <p:nvPicPr>
          <p:cNvPr id="1031" name="Picture 121" descr="DESY-Logo-cyan-RGB_Hintergrund weiss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888" y="6511925"/>
            <a:ext cx="252412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122"/>
          <p:cNvSpPr>
            <a:spLocks noChangeArrowheads="1"/>
          </p:cNvSpPr>
          <p:nvPr userDrawn="1"/>
        </p:nvSpPr>
        <p:spPr bwMode="auto">
          <a:xfrm>
            <a:off x="1093788" y="114300"/>
            <a:ext cx="7283450" cy="9159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261748"/>
              </a:solidFill>
            </a:endParaRPr>
          </a:p>
        </p:txBody>
      </p:sp>
      <p:sp>
        <p:nvSpPr>
          <p:cNvPr id="1033" name="Text Box 123"/>
          <p:cNvSpPr txBox="1">
            <a:spLocks noChangeArrowheads="1"/>
          </p:cNvSpPr>
          <p:nvPr userDrawn="1"/>
        </p:nvSpPr>
        <p:spPr bwMode="auto">
          <a:xfrm>
            <a:off x="1022896" y="114300"/>
            <a:ext cx="7588879" cy="362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25155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79200" tIns="0" rIns="46800" bIns="0" anchor="b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000" baseline="0" dirty="0" smtClean="0">
                <a:solidFill>
                  <a:srgbClr val="FFFFFF"/>
                </a:solidFill>
              </a:rPr>
              <a:t>Commissioning &amp; First Tests of the High-Sensitivity-Mode of the New Online-Radiation-Monitoring-System at the European XFEL</a:t>
            </a:r>
            <a:r>
              <a:rPr lang="en-GB" sz="1000" dirty="0" smtClean="0">
                <a:solidFill>
                  <a:srgbClr val="FFFFFF"/>
                </a:solidFill>
              </a:rPr>
              <a:t/>
            </a:r>
            <a:br>
              <a:rPr lang="en-GB" sz="1000" dirty="0" smtClean="0">
                <a:solidFill>
                  <a:srgbClr val="FFFFFF"/>
                </a:solidFill>
              </a:rPr>
            </a:br>
            <a:r>
              <a:rPr lang="en-GB" sz="1000" dirty="0" smtClean="0">
                <a:solidFill>
                  <a:srgbClr val="FFFFFF"/>
                </a:solidFill>
              </a:rPr>
              <a:t>International Beam Instrumentation</a:t>
            </a:r>
            <a:r>
              <a:rPr lang="en-GB" sz="1000" baseline="0" dirty="0" smtClean="0">
                <a:solidFill>
                  <a:srgbClr val="FFFFFF"/>
                </a:solidFill>
              </a:rPr>
              <a:t> Conference (IBIC) 2015, Melbourne, Australia</a:t>
            </a:r>
            <a:endParaRPr lang="en-GB" sz="1000" dirty="0" smtClean="0">
              <a:solidFill>
                <a:srgbClr val="FFFFFF"/>
              </a:solidFill>
            </a:endParaRPr>
          </a:p>
        </p:txBody>
      </p:sp>
      <p:pic>
        <p:nvPicPr>
          <p:cNvPr id="1034" name="Picture 127" descr="logo-XFEL_rgb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114300"/>
            <a:ext cx="9112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Rectangle 130"/>
          <p:cNvSpPr>
            <a:spLocks noGrp="1" noChangeArrowheads="1"/>
          </p:cNvSpPr>
          <p:nvPr>
            <p:ph type="title"/>
          </p:nvPr>
        </p:nvSpPr>
        <p:spPr bwMode="auto">
          <a:xfrm>
            <a:off x="1093788" y="541338"/>
            <a:ext cx="728345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Slide title: Don’t edit here!</a:t>
            </a:r>
          </a:p>
        </p:txBody>
      </p:sp>
      <p:sp>
        <p:nvSpPr>
          <p:cNvPr id="1036" name="Rectangle 132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117475" y="1347788"/>
            <a:ext cx="5702300" cy="445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7000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 format – don’t edit!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</a:t>
            </a:r>
            <a:r>
              <a:rPr lang="de-DE" smtClean="0"/>
              <a:t>level</a:t>
            </a: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3285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1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1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1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12" charset="-128"/>
        </a:defRPr>
      </a:lvl9pPr>
    </p:titleStyle>
    <p:bodyStyle>
      <a:lvl1pPr marL="298450" indent="-298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n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558800" indent="-2587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2"/>
          </a:solidFill>
          <a:latin typeface="+mn-lt"/>
          <a:ea typeface="+mn-ea"/>
        </a:defRPr>
      </a:lvl2pPr>
      <a:lvl3pPr marL="817563" indent="-257175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"/>
        <a:defRPr sz="2400">
          <a:solidFill>
            <a:schemeClr val="tx2"/>
          </a:solidFill>
          <a:latin typeface="+mn-lt"/>
          <a:ea typeface="+mn-ea"/>
        </a:defRPr>
      </a:lvl3pPr>
      <a:lvl4pPr marL="1077913" indent="-25876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rgbClr val="100F2E"/>
          </a:solidFill>
          <a:latin typeface="+mn-lt"/>
          <a:ea typeface="+mn-ea"/>
        </a:defRPr>
      </a:lvl4pPr>
      <a:lvl5pPr marL="1312863" indent="-22383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»"/>
        <a:defRPr sz="2400">
          <a:solidFill>
            <a:srgbClr val="100F2E"/>
          </a:solidFill>
          <a:latin typeface="+mn-lt"/>
          <a:ea typeface="+mn-ea"/>
        </a:defRPr>
      </a:lvl5pPr>
      <a:lvl6pPr marL="1770063" indent="-223838" algn="l" rtl="0" fontAlgn="base">
        <a:spcBef>
          <a:spcPct val="20000"/>
        </a:spcBef>
        <a:spcAft>
          <a:spcPct val="0"/>
        </a:spcAft>
        <a:buClr>
          <a:schemeClr val="folHlink"/>
        </a:buClr>
        <a:buChar char="»"/>
        <a:defRPr sz="2400">
          <a:solidFill>
            <a:srgbClr val="100F2E"/>
          </a:solidFill>
          <a:latin typeface="+mn-lt"/>
          <a:ea typeface="+mn-ea"/>
        </a:defRPr>
      </a:lvl6pPr>
      <a:lvl7pPr marL="2227263" indent="-223838" algn="l" rtl="0" fontAlgn="base">
        <a:spcBef>
          <a:spcPct val="20000"/>
        </a:spcBef>
        <a:spcAft>
          <a:spcPct val="0"/>
        </a:spcAft>
        <a:buClr>
          <a:schemeClr val="folHlink"/>
        </a:buClr>
        <a:buChar char="»"/>
        <a:defRPr sz="2400">
          <a:solidFill>
            <a:srgbClr val="100F2E"/>
          </a:solidFill>
          <a:latin typeface="+mn-lt"/>
          <a:ea typeface="+mn-ea"/>
        </a:defRPr>
      </a:lvl7pPr>
      <a:lvl8pPr marL="2684463" indent="-223838" algn="l" rtl="0" fontAlgn="base">
        <a:spcBef>
          <a:spcPct val="20000"/>
        </a:spcBef>
        <a:spcAft>
          <a:spcPct val="0"/>
        </a:spcAft>
        <a:buClr>
          <a:schemeClr val="folHlink"/>
        </a:buClr>
        <a:buChar char="»"/>
        <a:defRPr sz="2400">
          <a:solidFill>
            <a:srgbClr val="100F2E"/>
          </a:solidFill>
          <a:latin typeface="+mn-lt"/>
          <a:ea typeface="+mn-ea"/>
        </a:defRPr>
      </a:lvl8pPr>
      <a:lvl9pPr marL="3141663" indent="-223838" algn="l" rtl="0" fontAlgn="base">
        <a:spcBef>
          <a:spcPct val="20000"/>
        </a:spcBef>
        <a:spcAft>
          <a:spcPct val="0"/>
        </a:spcAft>
        <a:buClr>
          <a:schemeClr val="folHlink"/>
        </a:buClr>
        <a:buChar char="»"/>
        <a:defRPr sz="2400">
          <a:solidFill>
            <a:srgbClr val="100F2E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bic2013.org/prepress/papers/tupc45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0186" y="4437112"/>
            <a:ext cx="8763000" cy="636856"/>
          </a:xfrm>
        </p:spPr>
        <p:txBody>
          <a:bodyPr/>
          <a:lstStyle/>
          <a:p>
            <a:r>
              <a:rPr lang="en-GB" sz="2800" dirty="0" smtClean="0"/>
              <a:t>Frank Schmidt-</a:t>
            </a:r>
            <a:r>
              <a:rPr lang="en-GB" sz="2800" dirty="0" err="1" smtClean="0"/>
              <a:t>Föhre</a:t>
            </a:r>
            <a:r>
              <a:rPr lang="en-GB" sz="2800" dirty="0" smtClean="0"/>
              <a:t>, DESY</a:t>
            </a:r>
          </a:p>
        </p:txBody>
      </p:sp>
      <p:sp>
        <p:nvSpPr>
          <p:cNvPr id="83986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395536" y="1844824"/>
            <a:ext cx="8496944" cy="1844675"/>
          </a:xfrm>
          <a:ln/>
        </p:spPr>
        <p:txBody>
          <a:bodyPr/>
          <a:lstStyle/>
          <a:p>
            <a:r>
              <a:rPr lang="en-US" sz="3600" dirty="0"/>
              <a:t>Commissioning of the New Online-Radiation-Monitoring-System at the New European XFEL Injector with First Tests of the High-Sensitivity-Mode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for </a:t>
            </a:r>
            <a:r>
              <a:rPr lang="en-US" sz="3600" dirty="0"/>
              <a:t>Intra-Tunnel Rack Surveillance</a:t>
            </a:r>
            <a:endParaRPr lang="en-GB" sz="3600" dirty="0"/>
          </a:p>
        </p:txBody>
      </p:sp>
      <p:pic>
        <p:nvPicPr>
          <p:cNvPr id="6" name="Picture 19" descr="DESY-Logo-cyan-RGB_Hintergrund wei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348288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 descr="Helmholtz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348288"/>
            <a:ext cx="2201863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:\My Documents\work\org\Reisen\reise_ibic2015_melbourne\talk\logo_IBIC20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435542"/>
            <a:ext cx="2808313" cy="81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90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201049"/>
            <a:ext cx="8572279" cy="5036263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sz="16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Short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overview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European XFEL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The online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machine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dosimetry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purposes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at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XFEL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>
                <a:solidFill>
                  <a:schemeClr val="tx1"/>
                </a:solidFill>
              </a:rPr>
              <a:t>Radiation </a:t>
            </a:r>
            <a:r>
              <a:rPr lang="de-DE" sz="1600" dirty="0" err="1">
                <a:solidFill>
                  <a:schemeClr val="tx1"/>
                </a:solidFill>
              </a:rPr>
              <a:t>monitor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positions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along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the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smtClean="0">
                <a:solidFill>
                  <a:schemeClr val="tx1"/>
                </a:solidFill>
              </a:rPr>
              <a:t>XFEL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>
                <a:solidFill>
                  <a:srgbClr val="000000"/>
                </a:solidFill>
              </a:rPr>
              <a:t>System design </a:t>
            </a:r>
            <a:r>
              <a:rPr lang="de-DE" sz="1600" dirty="0" err="1">
                <a:solidFill>
                  <a:srgbClr val="000000"/>
                </a:solidFill>
              </a:rPr>
              <a:t>goals</a:t>
            </a:r>
            <a:endParaRPr lang="de-DE" sz="16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Overview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DosiMon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Online-Radiation-Monitoring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system</a:t>
            </a:r>
            <a:endParaRPr lang="de-DE" sz="16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err="1" smtClean="0">
                <a:solidFill>
                  <a:schemeClr val="tx1"/>
                </a:solidFill>
              </a:rPr>
              <a:t>system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concept</a:t>
            </a:r>
            <a:r>
              <a:rPr lang="de-DE" sz="1600" dirty="0">
                <a:solidFill>
                  <a:schemeClr val="tx1"/>
                </a:solidFill>
              </a:rPr>
              <a:t> &amp; </a:t>
            </a:r>
            <a:r>
              <a:rPr lang="de-DE" sz="1600" dirty="0" err="1" smtClean="0">
                <a:solidFill>
                  <a:schemeClr val="tx1"/>
                </a:solidFill>
              </a:rPr>
              <a:t>topology</a:t>
            </a:r>
            <a:endParaRPr lang="de-DE" sz="1600" dirty="0" smtClean="0">
              <a:solidFill>
                <a:schemeClr val="tx1"/>
              </a:solidFill>
            </a:endParaRP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err="1">
                <a:solidFill>
                  <a:schemeClr val="tx1"/>
                </a:solidFill>
              </a:rPr>
              <a:t>components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and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connections</a:t>
            </a:r>
            <a:endParaRPr lang="de-DE" sz="1600" dirty="0" smtClean="0">
              <a:solidFill>
                <a:schemeClr val="tx1"/>
              </a:solidFill>
            </a:endParaRP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err="1">
                <a:solidFill>
                  <a:schemeClr val="tx1"/>
                </a:solidFill>
              </a:rPr>
              <a:t>RadFet</a:t>
            </a:r>
            <a:r>
              <a:rPr lang="de-DE" sz="1600" dirty="0">
                <a:solidFill>
                  <a:schemeClr val="tx1"/>
                </a:solidFill>
              </a:rPr>
              <a:t> &amp; TLD </a:t>
            </a:r>
            <a:r>
              <a:rPr lang="de-DE" sz="1600" dirty="0" err="1">
                <a:solidFill>
                  <a:schemeClr val="tx1"/>
                </a:solidFill>
              </a:rPr>
              <a:t>sensors</a:t>
            </a:r>
            <a:r>
              <a:rPr lang="de-DE" sz="1600" dirty="0">
                <a:solidFill>
                  <a:schemeClr val="tx1"/>
                </a:solidFill>
              </a:rPr>
              <a:t> at different </a:t>
            </a:r>
            <a:r>
              <a:rPr lang="de-DE" sz="1600" dirty="0" err="1" smtClean="0">
                <a:solidFill>
                  <a:schemeClr val="tx1"/>
                </a:solidFill>
              </a:rPr>
              <a:t>locations</a:t>
            </a:r>
            <a:endParaRPr lang="de-DE" sz="1600" dirty="0" smtClean="0">
              <a:solidFill>
                <a:schemeClr val="tx1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DosiMon</a:t>
            </a:r>
            <a:r>
              <a:rPr lang="de-DE" sz="16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test</a:t>
            </a:r>
            <a:r>
              <a:rPr lang="de-DE" sz="16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setup</a:t>
            </a:r>
            <a:r>
              <a:rPr lang="de-DE" sz="1600" dirty="0">
                <a:solidFill>
                  <a:schemeClr val="tx1"/>
                </a:solidFill>
                <a:sym typeface="Wingdings" panose="05000000000000000000" pitchFamily="2" charset="2"/>
              </a:rPr>
              <a:t> at </a:t>
            </a:r>
            <a:r>
              <a:rPr lang="de-DE" sz="1600" dirty="0" err="1">
                <a:solidFill>
                  <a:schemeClr val="tx1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1"/>
                </a:solidFill>
                <a:sym typeface="Wingdings" panose="05000000000000000000" pitchFamily="2" charset="2"/>
              </a:rPr>
              <a:t> XFEL </a:t>
            </a:r>
            <a:r>
              <a:rPr lang="de-DE" sz="16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injector</a:t>
            </a:r>
            <a:endParaRPr lang="de-DE" sz="1600" dirty="0" smtClean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err="1">
                <a:solidFill>
                  <a:schemeClr val="tx1"/>
                </a:solidFill>
              </a:rPr>
              <a:t>DosiMon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system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commisioning</a:t>
            </a:r>
            <a:r>
              <a:rPr lang="de-DE" sz="1600" dirty="0">
                <a:solidFill>
                  <a:schemeClr val="tx1"/>
                </a:solidFill>
              </a:rPr>
              <a:t> at </a:t>
            </a:r>
            <a:r>
              <a:rPr lang="de-DE" sz="1600" dirty="0" err="1">
                <a:solidFill>
                  <a:schemeClr val="tx1"/>
                </a:solidFill>
              </a:rPr>
              <a:t>the</a:t>
            </a:r>
            <a:r>
              <a:rPr lang="de-DE" sz="1600" dirty="0">
                <a:solidFill>
                  <a:schemeClr val="tx1"/>
                </a:solidFill>
              </a:rPr>
              <a:t> FLASH </a:t>
            </a:r>
            <a:r>
              <a:rPr lang="de-DE" sz="1600" dirty="0" err="1" smtClean="0">
                <a:solidFill>
                  <a:schemeClr val="tx1"/>
                </a:solidFill>
              </a:rPr>
              <a:t>gun</a:t>
            </a:r>
            <a:endParaRPr lang="de-DE" sz="1600" dirty="0" smtClean="0">
              <a:solidFill>
                <a:schemeClr val="tx1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>
                <a:solidFill>
                  <a:schemeClr val="tx1"/>
                </a:solidFill>
              </a:rPr>
              <a:t>Cs-137 </a:t>
            </a:r>
            <a:r>
              <a:rPr lang="de-DE" sz="1600" dirty="0" err="1">
                <a:solidFill>
                  <a:schemeClr val="tx1"/>
                </a:solidFill>
              </a:rPr>
              <a:t>calibration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measurement</a:t>
            </a:r>
            <a:endParaRPr lang="de-DE" sz="1600" dirty="0" smtClean="0">
              <a:solidFill>
                <a:schemeClr val="tx1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chemeClr val="tx1"/>
                </a:solidFill>
              </a:rPr>
              <a:t>Test setup at DESY2 booster </a:t>
            </a:r>
            <a:r>
              <a:rPr lang="en-US" sz="1600" dirty="0" smtClean="0">
                <a:solidFill>
                  <a:schemeClr val="tx1"/>
                </a:solidFill>
              </a:rPr>
              <a:t>ring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chemeClr val="tx1"/>
                </a:solidFill>
                <a:sym typeface="Wingdings" panose="05000000000000000000" pitchFamily="2" charset="2"/>
              </a:rPr>
              <a:t>Results of tests and measurements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>
                <a:solidFill>
                  <a:srgbClr val="000000"/>
                </a:solidFill>
              </a:rPr>
              <a:t>Outlook</a:t>
            </a:r>
            <a:endParaRPr lang="de-DE" sz="1600" dirty="0" smtClean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err="1" smtClean="0"/>
              <a:t>Overview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2987824" y="1340768"/>
            <a:ext cx="2592288" cy="360040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Overview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94170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XFEL at a Glance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46146-BDD9-4C97-8272-670ED94D12DF}" type="slidenum">
              <a:rPr lang="en-GB"/>
              <a:pPr/>
              <a:t>3</a:t>
            </a:fld>
            <a:endParaRPr lang="en-GB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7357" y="3142482"/>
            <a:ext cx="9178634" cy="3412065"/>
            <a:chOff x="38" y="744"/>
            <a:chExt cx="5138" cy="2014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" y="744"/>
              <a:ext cx="5138" cy="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800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" y="744"/>
              <a:ext cx="4941" cy="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5043" y="2508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02" y="2602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51" y="964"/>
              <a:ext cx="101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Experimental Hall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922" y="946"/>
              <a:ext cx="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346" y="1030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949" y="1297"/>
              <a:ext cx="785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Beam Dumps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1611" y="1297"/>
              <a:ext cx="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1165" y="1381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1426" y="1429"/>
              <a:ext cx="627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Undulators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1893" y="1422"/>
              <a:ext cx="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537" y="1506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2287" y="1853"/>
              <a:ext cx="641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Collimation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2352" y="1861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3502" y="2167"/>
              <a:ext cx="403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Bunch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3502" y="2251"/>
              <a:ext cx="771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Compressors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940" y="2251"/>
              <a:ext cx="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3502" y="2335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2757" y="1996"/>
              <a:ext cx="1045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Linear Accelerator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462" y="1984"/>
              <a:ext cx="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2865" y="2068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4157" y="2354"/>
              <a:ext cx="45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Inject or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8" name="Rectangle 28"/>
            <p:cNvSpPr>
              <a:spLocks noChangeArrowheads="1"/>
            </p:cNvSpPr>
            <p:nvPr/>
          </p:nvSpPr>
          <p:spPr bwMode="auto">
            <a:xfrm>
              <a:off x="4385" y="2414"/>
              <a:ext cx="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49" name="Rectangle 29"/>
            <p:cNvSpPr>
              <a:spLocks noChangeArrowheads="1"/>
            </p:cNvSpPr>
            <p:nvPr/>
          </p:nvSpPr>
          <p:spPr bwMode="auto">
            <a:xfrm>
              <a:off x="4144" y="2498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0" name="Rectangle 30"/>
            <p:cNvSpPr>
              <a:spLocks noChangeArrowheads="1"/>
            </p:cNvSpPr>
            <p:nvPr/>
          </p:nvSpPr>
          <p:spPr bwMode="auto">
            <a:xfrm>
              <a:off x="422" y="1157"/>
              <a:ext cx="1131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Photon Beam Lines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1" name="Rectangle 31"/>
            <p:cNvSpPr>
              <a:spLocks noChangeArrowheads="1"/>
            </p:cNvSpPr>
            <p:nvPr/>
          </p:nvSpPr>
          <p:spPr bwMode="auto">
            <a:xfrm>
              <a:off x="1365" y="1152"/>
              <a:ext cx="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2" name="Rectangle 32"/>
            <p:cNvSpPr>
              <a:spLocks noChangeArrowheads="1"/>
            </p:cNvSpPr>
            <p:nvPr/>
          </p:nvSpPr>
          <p:spPr bwMode="auto">
            <a:xfrm>
              <a:off x="723" y="1236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5" name="Rectangle 34"/>
            <p:cNvSpPr>
              <a:spLocks noChangeArrowheads="1"/>
            </p:cNvSpPr>
            <p:nvPr/>
          </p:nvSpPr>
          <p:spPr bwMode="auto">
            <a:xfrm>
              <a:off x="1557" y="1692"/>
              <a:ext cx="847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19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Electron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Beam </a:t>
              </a: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Distribution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6" name="Rectangle 35"/>
            <p:cNvSpPr>
              <a:spLocks noChangeArrowheads="1"/>
            </p:cNvSpPr>
            <p:nvPr/>
          </p:nvSpPr>
          <p:spPr bwMode="auto">
            <a:xfrm>
              <a:off x="2679" y="1386"/>
              <a:ext cx="36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</a:rPr>
                <a:t>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7" name="Rectangle 36"/>
            <p:cNvSpPr>
              <a:spLocks noChangeArrowheads="1"/>
            </p:cNvSpPr>
            <p:nvPr/>
          </p:nvSpPr>
          <p:spPr bwMode="auto">
            <a:xfrm>
              <a:off x="2311" y="1470"/>
              <a:ext cx="32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58" name="Rectangle 37"/>
            <p:cNvSpPr>
              <a:spLocks noChangeArrowheads="1"/>
            </p:cNvSpPr>
            <p:nvPr/>
          </p:nvSpPr>
          <p:spPr bwMode="auto">
            <a:xfrm>
              <a:off x="1002" y="809"/>
              <a:ext cx="580" cy="115"/>
            </a:xfrm>
            <a:prstGeom prst="rect">
              <a:avLst/>
            </a:prstGeom>
            <a:noFill/>
            <a:ln w="8" cap="rnd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800"/>
            </a:p>
          </p:txBody>
        </p:sp>
        <p:sp>
          <p:nvSpPr>
            <p:cNvPr id="2059" name="Rectangle 38"/>
            <p:cNvSpPr>
              <a:spLocks noChangeArrowheads="1"/>
            </p:cNvSpPr>
            <p:nvPr/>
          </p:nvSpPr>
          <p:spPr bwMode="auto">
            <a:xfrm>
              <a:off x="1739" y="1584"/>
              <a:ext cx="648" cy="114"/>
            </a:xfrm>
            <a:prstGeom prst="rect">
              <a:avLst/>
            </a:prstGeom>
            <a:noFill/>
            <a:ln w="8" cap="rnd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800"/>
            </a:p>
          </p:txBody>
        </p:sp>
        <p:sp>
          <p:nvSpPr>
            <p:cNvPr id="2060" name="Rectangle 39"/>
            <p:cNvSpPr>
              <a:spLocks noChangeArrowheads="1"/>
            </p:cNvSpPr>
            <p:nvPr/>
          </p:nvSpPr>
          <p:spPr bwMode="auto">
            <a:xfrm>
              <a:off x="4008" y="2098"/>
              <a:ext cx="784" cy="125"/>
            </a:xfrm>
            <a:prstGeom prst="rect">
              <a:avLst/>
            </a:prstGeom>
            <a:noFill/>
            <a:ln w="8" cap="rnd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800"/>
            </a:p>
          </p:txBody>
        </p:sp>
      </p:grpSp>
      <p:sp>
        <p:nvSpPr>
          <p:cNvPr id="5" name="Rectangle 4"/>
          <p:cNvSpPr/>
          <p:nvPr/>
        </p:nvSpPr>
        <p:spPr>
          <a:xfrm>
            <a:off x="198853" y="1048511"/>
            <a:ext cx="8800818" cy="243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lvl="0" indent="-298450">
              <a:spcBef>
                <a:spcPts val="200"/>
              </a:spcBef>
              <a:buClr>
                <a:srgbClr val="FD930A"/>
              </a:buClr>
              <a:buSzPct val="80000"/>
            </a:pPr>
            <a:r>
              <a:rPr lang="en-GB" sz="2400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International project realised in Hamburg, Germany</a:t>
            </a:r>
          </a:p>
          <a:p>
            <a:pPr marL="298450" lvl="0" indent="-298450">
              <a:spcBef>
                <a:spcPts val="200"/>
              </a:spcBef>
              <a:buClr>
                <a:srgbClr val="FD930A"/>
              </a:buClr>
              <a:buSzPct val="80000"/>
            </a:pPr>
            <a:r>
              <a:rPr lang="en-GB" sz="2400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17.5 GeV</a:t>
            </a:r>
            <a:r>
              <a:rPr lang="en-GB" sz="2400" kern="0" dirty="0">
                <a:solidFill>
                  <a:srgbClr val="000000"/>
                </a:solidFill>
                <a:latin typeface="Arial"/>
                <a:ea typeface="ＭＳ Ｐゴシック"/>
              </a:rPr>
              <a:t> </a:t>
            </a:r>
            <a:r>
              <a:rPr lang="en-GB" sz="2400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superconducting linac, almost 1 MW beam power</a:t>
            </a:r>
          </a:p>
          <a:p>
            <a:pPr marL="298450" lvl="0" indent="-298450">
              <a:spcBef>
                <a:spcPts val="200"/>
              </a:spcBef>
              <a:buClr>
                <a:srgbClr val="FD930A"/>
              </a:buClr>
              <a:buSzPct val="80000"/>
            </a:pPr>
            <a:r>
              <a:rPr lang="en-GB" sz="2400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27000 </a:t>
            </a:r>
            <a:r>
              <a:rPr lang="en-GB" sz="2400" kern="0" dirty="0">
                <a:solidFill>
                  <a:srgbClr val="000000"/>
                </a:solidFill>
                <a:latin typeface="Arial"/>
                <a:ea typeface="ＭＳ Ｐゴシック"/>
              </a:rPr>
              <a:t>pulses per </a:t>
            </a:r>
            <a:r>
              <a:rPr lang="en-GB" sz="2400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second in 10 Hz burst mode</a:t>
            </a:r>
            <a:endParaRPr lang="en-GB" sz="2400" kern="0" dirty="0">
              <a:solidFill>
                <a:srgbClr val="000000"/>
              </a:solidFill>
              <a:latin typeface="Arial"/>
              <a:ea typeface="ＭＳ Ｐゴシック"/>
            </a:endParaRPr>
          </a:p>
          <a:p>
            <a:pPr marL="298450" lvl="0" indent="-298450">
              <a:spcBef>
                <a:spcPts val="200"/>
              </a:spcBef>
              <a:buClr>
                <a:srgbClr val="FD930A"/>
              </a:buClr>
              <a:buSzPct val="80000"/>
            </a:pPr>
            <a:r>
              <a:rPr lang="en-GB" sz="2400" kern="0" dirty="0">
                <a:solidFill>
                  <a:srgbClr val="000000"/>
                </a:solidFill>
                <a:latin typeface="Arial"/>
                <a:ea typeface="ＭＳ Ｐゴシック"/>
              </a:rPr>
              <a:t>Three </a:t>
            </a:r>
            <a:r>
              <a:rPr lang="en-GB" sz="2400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variable </a:t>
            </a:r>
            <a:r>
              <a:rPr lang="en-GB" sz="2400" kern="0" dirty="0">
                <a:solidFill>
                  <a:srgbClr val="000000"/>
                </a:solidFill>
                <a:latin typeface="Arial"/>
                <a:ea typeface="ＭＳ Ｐゴシック"/>
              </a:rPr>
              <a:t>gap undulators for hard and soft X-rays</a:t>
            </a:r>
          </a:p>
          <a:p>
            <a:pPr marL="298450" lvl="0" indent="-298450">
              <a:spcBef>
                <a:spcPts val="200"/>
              </a:spcBef>
              <a:buClr>
                <a:srgbClr val="FD930A"/>
              </a:buClr>
              <a:buSzPct val="80000"/>
            </a:pPr>
            <a:r>
              <a:rPr lang="en-GB" sz="2400" kern="0" dirty="0">
                <a:solidFill>
                  <a:srgbClr val="000000"/>
                </a:solidFill>
                <a:latin typeface="Arial"/>
                <a:ea typeface="ＭＳ Ｐゴシック"/>
              </a:rPr>
              <a:t>Initially 6 equipped </a:t>
            </a:r>
            <a:r>
              <a:rPr lang="en-GB" sz="2400" kern="0" dirty="0" smtClean="0">
                <a:solidFill>
                  <a:srgbClr val="000000"/>
                </a:solidFill>
                <a:latin typeface="Arial"/>
                <a:ea typeface="ＭＳ Ｐゴシック"/>
              </a:rPr>
              <a:t>experiments</a:t>
            </a:r>
          </a:p>
          <a:p>
            <a:pPr marL="298450" lvl="0" indent="-298450">
              <a:spcBef>
                <a:spcPts val="200"/>
              </a:spcBef>
              <a:buClr>
                <a:srgbClr val="FD930A"/>
              </a:buClr>
              <a:buSzPct val="80000"/>
            </a:pPr>
            <a:endParaRPr lang="en-GB" sz="2400" kern="0" dirty="0" smtClean="0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pic>
        <p:nvPicPr>
          <p:cNvPr id="43" name="Picture 2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0850" y="3142482"/>
            <a:ext cx="6248400" cy="43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49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47" name="Rectangle 34"/>
          <p:cNvSpPr>
            <a:spLocks noChangeArrowheads="1"/>
          </p:cNvSpPr>
          <p:nvPr/>
        </p:nvSpPr>
        <p:spPr bwMode="auto">
          <a:xfrm rot="1263989">
            <a:off x="4349602" y="4487013"/>
            <a:ext cx="15130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3.3 km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W. Decking, DESY)</a:t>
            </a:r>
          </a:p>
        </p:txBody>
      </p:sp>
      <p:sp>
        <p:nvSpPr>
          <p:cNvPr id="4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96520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270" y="3086581"/>
            <a:ext cx="8826709" cy="3317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&amp; Injector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8258" y="1087693"/>
            <a:ext cx="5702300" cy="4459287"/>
          </a:xfrm>
        </p:spPr>
        <p:txBody>
          <a:bodyPr/>
          <a:lstStyle/>
          <a:p>
            <a:r>
              <a:rPr lang="en-US" dirty="0"/>
              <a:t>On DESY </a:t>
            </a:r>
            <a:r>
              <a:rPr lang="en-US" dirty="0" smtClean="0"/>
              <a:t>campus</a:t>
            </a:r>
          </a:p>
          <a:p>
            <a:r>
              <a:rPr lang="en-US" dirty="0" smtClean="0"/>
              <a:t>Primary access to accelerator</a:t>
            </a:r>
          </a:p>
          <a:p>
            <a:r>
              <a:rPr lang="en-US" dirty="0" smtClean="0"/>
              <a:t>Linear accelerator infrastructure</a:t>
            </a:r>
          </a:p>
          <a:p>
            <a:r>
              <a:rPr lang="en-US" dirty="0" smtClean="0"/>
              <a:t>Injector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18E81-CA98-483E-BA30-586BB5DF9225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5" name="AutoShape 3"/>
          <p:cNvSpPr>
            <a:spLocks noChangeAspect="1" noChangeArrowheads="1" noTextEdit="1"/>
          </p:cNvSpPr>
          <p:nvPr/>
        </p:nvSpPr>
        <p:spPr bwMode="auto">
          <a:xfrm>
            <a:off x="138258" y="2133154"/>
            <a:ext cx="9178634" cy="352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800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252589" y="5452325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717455" y="2494011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88476" y="2644071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Rectangle 31"/>
          <p:cNvSpPr>
            <a:spLocks noChangeArrowheads="1"/>
          </p:cNvSpPr>
          <p:nvPr/>
        </p:nvSpPr>
        <p:spPr bwMode="auto">
          <a:xfrm>
            <a:off x="2508839" y="2862014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Rectangle 32"/>
          <p:cNvSpPr>
            <a:spLocks noChangeArrowheads="1"/>
          </p:cNvSpPr>
          <p:nvPr/>
        </p:nvSpPr>
        <p:spPr bwMode="auto">
          <a:xfrm>
            <a:off x="1361957" y="3012073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66155" y="3540782"/>
            <a:ext cx="2187660" cy="1790292"/>
          </a:xfrm>
          <a:prstGeom prst="rect">
            <a:avLst/>
          </a:prstGeom>
          <a:noFill/>
          <a:ln w="317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 bwMode="auto">
          <a:xfrm>
            <a:off x="6950195" y="5452325"/>
            <a:ext cx="1544388" cy="694307"/>
          </a:xfrm>
          <a:prstGeom prst="roundRect">
            <a:avLst/>
          </a:prstGeom>
          <a:noFill/>
          <a:ln w="28575" cap="flat" cmpd="sng" algn="ctr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SzTx/>
              <a:buFont typeface="Wingdings" pitchFamily="2" charset="2"/>
              <a:buChar char="n"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12" charset="-128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26186" y="1087693"/>
            <a:ext cx="3870793" cy="239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AutoShape 3"/>
          <p:cNvSpPr>
            <a:spLocks noChangeAspect="1" noChangeArrowheads="1" noTextEdit="1"/>
          </p:cNvSpPr>
          <p:nvPr/>
        </p:nvSpPr>
        <p:spPr bwMode="auto">
          <a:xfrm>
            <a:off x="27357" y="3142482"/>
            <a:ext cx="9178634" cy="352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800"/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141688" y="6461653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" name="Rectangle 10"/>
          <p:cNvSpPr>
            <a:spLocks noChangeArrowheads="1"/>
          </p:cNvSpPr>
          <p:nvPr/>
        </p:nvSpPr>
        <p:spPr bwMode="auto">
          <a:xfrm>
            <a:off x="577575" y="3653399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sp>
        <p:nvSpPr>
          <p:cNvPr id="22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W. Decking, DESY)</a:t>
            </a:r>
          </a:p>
        </p:txBody>
      </p:sp>
    </p:spTree>
    <p:extLst>
      <p:ext uri="{BB962C8B-B14F-4D97-AF65-F5344CB8AC3E}">
        <p14:creationId xmlns:p14="http://schemas.microsoft.com/office/powerpoint/2010/main" val="136043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 Photo Injector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22800" y="3742875"/>
            <a:ext cx="4016317" cy="270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18E81-CA98-483E-BA30-586BB5DF9225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730229" y="5255596"/>
            <a:ext cx="3744936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10.02.2015</a:t>
            </a:r>
            <a:r>
              <a:rPr lang="en-US" sz="2000" dirty="0">
                <a:solidFill>
                  <a:schemeClr val="bg1"/>
                </a:solidFill>
              </a:rPr>
              <a:t>: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First photoelectrons at XFEL 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About </a:t>
            </a:r>
            <a:r>
              <a:rPr lang="en-US" sz="2000" dirty="0">
                <a:solidFill>
                  <a:schemeClr val="bg1"/>
                </a:solidFill>
              </a:rPr>
              <a:t>3 </a:t>
            </a:r>
            <a:r>
              <a:rPr lang="en-US" sz="2000" dirty="0" err="1">
                <a:solidFill>
                  <a:schemeClr val="bg1"/>
                </a:solidFill>
              </a:rPr>
              <a:t>nC</a:t>
            </a:r>
            <a:r>
              <a:rPr lang="en-US" sz="2000" dirty="0">
                <a:solidFill>
                  <a:schemeClr val="bg1"/>
                </a:solidFill>
              </a:rPr>
              <a:t>, 20 bunches, 10 Hz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5858" y="1045632"/>
            <a:ext cx="3986742" cy="2700000"/>
            <a:chOff x="305858" y="1045632"/>
            <a:chExt cx="3986742" cy="2700000"/>
          </a:xfrm>
        </p:grpSpPr>
        <p:pic>
          <p:nvPicPr>
            <p:cNvPr id="2051" name="Picture 3" descr="S:\user\groups\mdi\dnoelle\public\20140604_InjectorLaser\images\large\20140604-MK3_5494.jp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05858" y="1045632"/>
              <a:ext cx="3986742" cy="27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390526" y="1106935"/>
              <a:ext cx="82586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Laser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05857" y="3748938"/>
            <a:ext cx="3986743" cy="2700000"/>
            <a:chOff x="305857" y="3748938"/>
            <a:chExt cx="3986743" cy="270000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05857" y="3748938"/>
              <a:ext cx="3986743" cy="27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305858" y="3748938"/>
              <a:ext cx="2792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High-power RF system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22800" y="1047664"/>
            <a:ext cx="4013200" cy="2700000"/>
            <a:chOff x="4622800" y="1047664"/>
            <a:chExt cx="4013200" cy="2700000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22800" y="1047664"/>
              <a:ext cx="4013200" cy="27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4622800" y="1175072"/>
              <a:ext cx="17652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buNone/>
              </a:pPr>
              <a:r>
                <a:rPr lang="en-US" sz="2000" dirty="0" smtClean="0">
                  <a:solidFill>
                    <a:schemeClr val="bg1"/>
                  </a:solidFill>
                </a:rPr>
                <a:t>Photo Injector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sp>
        <p:nvSpPr>
          <p:cNvPr id="18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W. Decking, DESY)</a:t>
            </a:r>
          </a:p>
        </p:txBody>
      </p:sp>
    </p:spTree>
    <p:extLst>
      <p:ext uri="{BB962C8B-B14F-4D97-AF65-F5344CB8AC3E}">
        <p14:creationId xmlns:p14="http://schemas.microsoft.com/office/powerpoint/2010/main" val="144568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Tunnel installation status of today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18E81-CA98-483E-BA30-586BB5DF9225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5" name="AutoShape 3"/>
          <p:cNvSpPr>
            <a:spLocks noChangeAspect="1" noChangeArrowheads="1" noTextEdit="1"/>
          </p:cNvSpPr>
          <p:nvPr/>
        </p:nvSpPr>
        <p:spPr bwMode="auto">
          <a:xfrm>
            <a:off x="138258" y="2133154"/>
            <a:ext cx="9178634" cy="352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80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9079298" y="5284402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252589" y="5452325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717455" y="2494011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88476" y="2644071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2948299" y="3121045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2151555" y="3271105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3452070" y="3344348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2816104" y="349440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4272038" y="412858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6326422" y="4675232"/>
            <a:ext cx="719928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Bunch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7108875" y="4825291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6326422" y="4975351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6254965" y="4348317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26"/>
          <p:cNvSpPr>
            <a:spLocks noChangeArrowheads="1"/>
          </p:cNvSpPr>
          <p:nvPr/>
        </p:nvSpPr>
        <p:spPr bwMode="auto">
          <a:xfrm>
            <a:off x="5188472" y="4498376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Rectangle 28"/>
          <p:cNvSpPr>
            <a:spLocks noChangeArrowheads="1"/>
          </p:cNvSpPr>
          <p:nvPr/>
        </p:nvSpPr>
        <p:spPr bwMode="auto">
          <a:xfrm>
            <a:off x="7903833" y="5116478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29"/>
          <p:cNvSpPr>
            <a:spLocks noChangeArrowheads="1"/>
          </p:cNvSpPr>
          <p:nvPr/>
        </p:nvSpPr>
        <p:spPr bwMode="auto">
          <a:xfrm>
            <a:off x="7473305" y="526653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Rectangle 31"/>
          <p:cNvSpPr>
            <a:spLocks noChangeArrowheads="1"/>
          </p:cNvSpPr>
          <p:nvPr/>
        </p:nvSpPr>
        <p:spPr bwMode="auto">
          <a:xfrm>
            <a:off x="2508839" y="2862014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Rectangle 32"/>
          <p:cNvSpPr>
            <a:spLocks noChangeArrowheads="1"/>
          </p:cNvSpPr>
          <p:nvPr/>
        </p:nvSpPr>
        <p:spPr bwMode="auto">
          <a:xfrm>
            <a:off x="1361957" y="3012073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Rectangle 35"/>
          <p:cNvSpPr>
            <a:spLocks noChangeArrowheads="1"/>
          </p:cNvSpPr>
          <p:nvPr/>
        </p:nvSpPr>
        <p:spPr bwMode="auto">
          <a:xfrm>
            <a:off x="4856197" y="3280037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Rectangle 36"/>
          <p:cNvSpPr>
            <a:spLocks noChangeArrowheads="1"/>
          </p:cNvSpPr>
          <p:nvPr/>
        </p:nvSpPr>
        <p:spPr bwMode="auto">
          <a:xfrm>
            <a:off x="4198794" y="3430096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20508" y="1082283"/>
            <a:ext cx="4102144" cy="178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 bwMode="auto">
          <a:xfrm rot="1380000">
            <a:off x="6923037" y="2166591"/>
            <a:ext cx="1525126" cy="320901"/>
          </a:xfrm>
          <a:prstGeom prst="roundRect">
            <a:avLst/>
          </a:prstGeom>
          <a:noFill/>
          <a:ln w="28575" cap="flat" cmpd="sng" algn="ctr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SzTx/>
              <a:buFont typeface="Wingdings" pitchFamily="2" charset="2"/>
              <a:buChar char="n"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12" charset="-128"/>
            </a:endParaRPr>
          </a:p>
        </p:txBody>
      </p:sp>
      <p:pic>
        <p:nvPicPr>
          <p:cNvPr id="6146" name="Picture 2" descr="C:\Users\wdecking\Documents\Local H\My Documents\XFEL\Papers\FEL2015\2015-02-25_XFEL_Rack_Shielding_DN-MK3-7558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83" y="1066809"/>
            <a:ext cx="8917444" cy="538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sp>
        <p:nvSpPr>
          <p:cNvPr id="31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W. Decking, DESY)</a:t>
            </a:r>
          </a:p>
        </p:txBody>
      </p:sp>
    </p:spTree>
    <p:extLst>
      <p:ext uri="{BB962C8B-B14F-4D97-AF65-F5344CB8AC3E}">
        <p14:creationId xmlns:p14="http://schemas.microsoft.com/office/powerpoint/2010/main" val="429337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Undulator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18E81-CA98-483E-BA30-586BB5DF9225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5" name="AutoShape 3"/>
          <p:cNvSpPr>
            <a:spLocks noChangeAspect="1" noChangeArrowheads="1" noTextEdit="1"/>
          </p:cNvSpPr>
          <p:nvPr/>
        </p:nvSpPr>
        <p:spPr bwMode="auto">
          <a:xfrm>
            <a:off x="138258" y="2133154"/>
            <a:ext cx="9178634" cy="352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80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9079298" y="5284402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252589" y="5452325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717455" y="2494011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88476" y="2644071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2948299" y="3121045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2151555" y="3271105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3452070" y="3344348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2816104" y="349440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4272038" y="412858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6326422" y="4675232"/>
            <a:ext cx="719928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Bunch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7108875" y="4825291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6326422" y="4975351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6254965" y="4348317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26"/>
          <p:cNvSpPr>
            <a:spLocks noChangeArrowheads="1"/>
          </p:cNvSpPr>
          <p:nvPr/>
        </p:nvSpPr>
        <p:spPr bwMode="auto">
          <a:xfrm>
            <a:off x="5188472" y="4498376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Rectangle 28"/>
          <p:cNvSpPr>
            <a:spLocks noChangeArrowheads="1"/>
          </p:cNvSpPr>
          <p:nvPr/>
        </p:nvSpPr>
        <p:spPr bwMode="auto">
          <a:xfrm>
            <a:off x="7903833" y="5116478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29"/>
          <p:cNvSpPr>
            <a:spLocks noChangeArrowheads="1"/>
          </p:cNvSpPr>
          <p:nvPr/>
        </p:nvSpPr>
        <p:spPr bwMode="auto">
          <a:xfrm>
            <a:off x="7473305" y="526653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Rectangle 31"/>
          <p:cNvSpPr>
            <a:spLocks noChangeArrowheads="1"/>
          </p:cNvSpPr>
          <p:nvPr/>
        </p:nvSpPr>
        <p:spPr bwMode="auto">
          <a:xfrm>
            <a:off x="2508839" y="2862014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Rectangle 32"/>
          <p:cNvSpPr>
            <a:spLocks noChangeArrowheads="1"/>
          </p:cNvSpPr>
          <p:nvPr/>
        </p:nvSpPr>
        <p:spPr bwMode="auto">
          <a:xfrm>
            <a:off x="1361957" y="3012073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Rectangle 35"/>
          <p:cNvSpPr>
            <a:spLocks noChangeArrowheads="1"/>
          </p:cNvSpPr>
          <p:nvPr/>
        </p:nvSpPr>
        <p:spPr bwMode="auto">
          <a:xfrm>
            <a:off x="4856197" y="3280037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Rectangle 36"/>
          <p:cNvSpPr>
            <a:spLocks noChangeArrowheads="1"/>
          </p:cNvSpPr>
          <p:nvPr/>
        </p:nvSpPr>
        <p:spPr bwMode="auto">
          <a:xfrm>
            <a:off x="4198794" y="3430096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0" name="Picture 2" descr="C:\Users\wdecking\Documents\Local H\My Documents\XFEL\Papers\FEL2015\20150715-MKX_3195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8258" y="1065418"/>
            <a:ext cx="8864228" cy="506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625846" y="5646460"/>
            <a:ext cx="5133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First undulator installed in the tunnel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sp>
        <p:nvSpPr>
          <p:cNvPr id="34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W. Decking, DESY)</a:t>
            </a:r>
          </a:p>
        </p:txBody>
      </p:sp>
    </p:spTree>
    <p:extLst>
      <p:ext uri="{BB962C8B-B14F-4D97-AF65-F5344CB8AC3E}">
        <p14:creationId xmlns:p14="http://schemas.microsoft.com/office/powerpoint/2010/main" val="156830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Photon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18E81-CA98-483E-BA30-586BB5DF9225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5" name="AutoShape 3"/>
          <p:cNvSpPr>
            <a:spLocks noChangeAspect="1" noChangeArrowheads="1" noTextEdit="1"/>
          </p:cNvSpPr>
          <p:nvPr/>
        </p:nvSpPr>
        <p:spPr bwMode="auto">
          <a:xfrm>
            <a:off x="138258" y="2133154"/>
            <a:ext cx="9178634" cy="352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80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9079298" y="5284402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252589" y="5452325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717455" y="2494011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88476" y="2644071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2948299" y="3121045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2151555" y="3271105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3452070" y="3344348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2816104" y="349440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4272038" y="412858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6326422" y="4675232"/>
            <a:ext cx="719928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Bunch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7108875" y="4825291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6326422" y="4975351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6254965" y="4348317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26"/>
          <p:cNvSpPr>
            <a:spLocks noChangeArrowheads="1"/>
          </p:cNvSpPr>
          <p:nvPr/>
        </p:nvSpPr>
        <p:spPr bwMode="auto">
          <a:xfrm>
            <a:off x="5188472" y="4498376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" name="Rectangle 28"/>
          <p:cNvSpPr>
            <a:spLocks noChangeArrowheads="1"/>
          </p:cNvSpPr>
          <p:nvPr/>
        </p:nvSpPr>
        <p:spPr bwMode="auto">
          <a:xfrm>
            <a:off x="7903833" y="5116478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29"/>
          <p:cNvSpPr>
            <a:spLocks noChangeArrowheads="1"/>
          </p:cNvSpPr>
          <p:nvPr/>
        </p:nvSpPr>
        <p:spPr bwMode="auto">
          <a:xfrm>
            <a:off x="7473305" y="5266537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Rectangle 31"/>
          <p:cNvSpPr>
            <a:spLocks noChangeArrowheads="1"/>
          </p:cNvSpPr>
          <p:nvPr/>
        </p:nvSpPr>
        <p:spPr bwMode="auto">
          <a:xfrm>
            <a:off x="2508839" y="2862014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Rectangle 32"/>
          <p:cNvSpPr>
            <a:spLocks noChangeArrowheads="1"/>
          </p:cNvSpPr>
          <p:nvPr/>
        </p:nvSpPr>
        <p:spPr bwMode="auto">
          <a:xfrm>
            <a:off x="1361957" y="3012073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Rectangle 35"/>
          <p:cNvSpPr>
            <a:spLocks noChangeArrowheads="1"/>
          </p:cNvSpPr>
          <p:nvPr/>
        </p:nvSpPr>
        <p:spPr bwMode="auto">
          <a:xfrm>
            <a:off x="4856197" y="3280037"/>
            <a:ext cx="64311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Rectangle 36"/>
          <p:cNvSpPr>
            <a:spLocks noChangeArrowheads="1"/>
          </p:cNvSpPr>
          <p:nvPr/>
        </p:nvSpPr>
        <p:spPr bwMode="auto">
          <a:xfrm>
            <a:off x="4198794" y="3430096"/>
            <a:ext cx="57165" cy="27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20508" y="5915839"/>
            <a:ext cx="3366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Photon beam lines vacuum system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7058" y="5098914"/>
            <a:ext cx="6514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3 </a:t>
            </a:r>
            <a:r>
              <a:rPr lang="de-DE" sz="1600" dirty="0"/>
              <a:t>SASE </a:t>
            </a:r>
            <a:r>
              <a:rPr lang="de-DE" sz="1600" dirty="0" err="1"/>
              <a:t>sections</a:t>
            </a:r>
            <a:r>
              <a:rPr lang="de-DE" sz="1600" dirty="0"/>
              <a:t> </a:t>
            </a:r>
            <a:r>
              <a:rPr lang="de-DE" sz="1600" dirty="0" smtClean="0"/>
              <a:t>(SASE1, SASE2, SASE3) </a:t>
            </a:r>
            <a:r>
              <a:rPr lang="de-DE" sz="1600" dirty="0" err="1" smtClean="0"/>
              <a:t>with</a:t>
            </a:r>
            <a:r>
              <a:rPr lang="de-DE" sz="1600" dirty="0" smtClean="0"/>
              <a:t> </a:t>
            </a:r>
            <a:r>
              <a:rPr lang="de-DE" sz="1600" dirty="0"/>
              <a:t>~35 </a:t>
            </a:r>
            <a:r>
              <a:rPr lang="de-DE" sz="1600" dirty="0" err="1"/>
              <a:t>undulators</a:t>
            </a:r>
            <a:r>
              <a:rPr lang="de-DE" sz="1600" dirty="0"/>
              <a:t> </a:t>
            </a:r>
            <a:r>
              <a:rPr lang="de-DE" sz="1600" dirty="0" err="1"/>
              <a:t>each</a:t>
            </a:r>
            <a:r>
              <a:rPr lang="de-DE" sz="1600" dirty="0"/>
              <a:t> 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bg1"/>
                </a:solidFill>
              </a:rPr>
              <a:t>ror</a:t>
            </a:r>
            <a:r>
              <a:rPr lang="en-US" sz="1600" dirty="0" smtClean="0">
                <a:solidFill>
                  <a:schemeClr val="bg1"/>
                </a:solidFill>
              </a:rPr>
              <a:t> chamber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257" y="1482066"/>
            <a:ext cx="8893023" cy="333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sp>
        <p:nvSpPr>
          <p:cNvPr id="34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W. Decking, DESY)</a:t>
            </a:r>
          </a:p>
        </p:txBody>
      </p:sp>
    </p:spTree>
    <p:extLst>
      <p:ext uri="{BB962C8B-B14F-4D97-AF65-F5344CB8AC3E}">
        <p14:creationId xmlns:p14="http://schemas.microsoft.com/office/powerpoint/2010/main" val="68452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201049"/>
            <a:ext cx="8572279" cy="4964255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i="1" dirty="0" smtClean="0">
                <a:solidFill>
                  <a:schemeClr val="tx2"/>
                </a:solidFill>
              </a:rPr>
              <a:t>(</a:t>
            </a:r>
            <a:r>
              <a:rPr lang="de-DE" i="1" dirty="0" err="1">
                <a:solidFill>
                  <a:schemeClr val="tx2"/>
                </a:solidFill>
              </a:rPr>
              <a:t>External</a:t>
            </a:r>
            <a:r>
              <a:rPr lang="de-DE" i="1" dirty="0">
                <a:solidFill>
                  <a:schemeClr val="tx2"/>
                </a:solidFill>
              </a:rPr>
              <a:t> </a:t>
            </a:r>
            <a:r>
              <a:rPr lang="de-DE" i="1" dirty="0" err="1">
                <a:solidFill>
                  <a:schemeClr val="tx2"/>
                </a:solidFill>
              </a:rPr>
              <a:t>sensors</a:t>
            </a:r>
            <a:r>
              <a:rPr lang="de-DE" i="1" dirty="0">
                <a:solidFill>
                  <a:schemeClr val="tx2"/>
                </a:solidFill>
              </a:rPr>
              <a:t> ...)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>
                <a:solidFill>
                  <a:schemeClr val="tx2"/>
                </a:solidFill>
              </a:rPr>
              <a:t>Undulators</a:t>
            </a:r>
            <a:r>
              <a:rPr lang="de-DE" dirty="0">
                <a:solidFill>
                  <a:schemeClr val="tx2"/>
                </a:solidFill>
              </a:rPr>
              <a:t> (~</a:t>
            </a:r>
            <a:r>
              <a:rPr lang="de-DE" dirty="0" smtClean="0">
                <a:solidFill>
                  <a:schemeClr val="tx2"/>
                </a:solidFill>
              </a:rPr>
              <a:t>100 </a:t>
            </a:r>
            <a:r>
              <a:rPr lang="de-DE" dirty="0" err="1" smtClean="0">
                <a:solidFill>
                  <a:schemeClr val="tx2"/>
                </a:solidFill>
              </a:rPr>
              <a:t>pcs</a:t>
            </a:r>
            <a:r>
              <a:rPr lang="de-DE" dirty="0" smtClean="0">
                <a:solidFill>
                  <a:schemeClr val="tx2"/>
                </a:solidFill>
              </a:rPr>
              <a:t>., 2 </a:t>
            </a:r>
            <a:r>
              <a:rPr lang="de-DE" dirty="0" err="1">
                <a:solidFill>
                  <a:schemeClr val="tx2"/>
                </a:solidFill>
              </a:rPr>
              <a:t>sensors</a:t>
            </a:r>
            <a:r>
              <a:rPr lang="de-DE" dirty="0">
                <a:solidFill>
                  <a:schemeClr val="tx2"/>
                </a:solidFill>
              </a:rPr>
              <a:t> per </a:t>
            </a:r>
            <a:r>
              <a:rPr lang="de-DE" dirty="0" err="1" smtClean="0">
                <a:solidFill>
                  <a:schemeClr val="tx2"/>
                </a:solidFill>
              </a:rPr>
              <a:t>undulator</a:t>
            </a:r>
            <a:r>
              <a:rPr lang="de-DE" dirty="0" smtClean="0">
                <a:solidFill>
                  <a:schemeClr val="tx2"/>
                </a:solidFill>
              </a:rPr>
              <a:t>): ~200 </a:t>
            </a:r>
            <a:r>
              <a:rPr lang="de-DE" dirty="0" err="1" smtClean="0">
                <a:solidFill>
                  <a:schemeClr val="tx2"/>
                </a:solidFill>
              </a:rPr>
              <a:t>sensors</a:t>
            </a:r>
            <a:endParaRPr lang="de-DE" dirty="0">
              <a:solidFill>
                <a:schemeClr val="tx2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>
                <a:solidFill>
                  <a:schemeClr val="tx2"/>
                </a:solidFill>
              </a:rPr>
              <a:t>Linac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section</a:t>
            </a:r>
            <a:r>
              <a:rPr lang="de-DE" dirty="0">
                <a:solidFill>
                  <a:schemeClr val="tx2"/>
                </a:solidFill>
              </a:rPr>
              <a:t>, </a:t>
            </a:r>
            <a:r>
              <a:rPr lang="de-DE" dirty="0" err="1">
                <a:solidFill>
                  <a:schemeClr val="tx2"/>
                </a:solidFill>
              </a:rPr>
              <a:t>cold</a:t>
            </a:r>
            <a:r>
              <a:rPr lang="de-DE" dirty="0">
                <a:solidFill>
                  <a:schemeClr val="tx2"/>
                </a:solidFill>
              </a:rPr>
              <a:t> (25 RF-</a:t>
            </a:r>
            <a:r>
              <a:rPr lang="de-DE" dirty="0" err="1">
                <a:solidFill>
                  <a:schemeClr val="tx2"/>
                </a:solidFill>
              </a:rPr>
              <a:t>stations</a:t>
            </a:r>
            <a:r>
              <a:rPr lang="de-DE" dirty="0">
                <a:solidFill>
                  <a:schemeClr val="tx2"/>
                </a:solidFill>
              </a:rPr>
              <a:t> incl. </a:t>
            </a:r>
            <a:r>
              <a:rPr lang="de-DE" dirty="0" smtClean="0">
                <a:solidFill>
                  <a:schemeClr val="tx2"/>
                </a:solidFill>
              </a:rPr>
              <a:t>LLRF, ~4 </a:t>
            </a:r>
            <a:r>
              <a:rPr lang="de-DE" dirty="0" err="1">
                <a:solidFill>
                  <a:schemeClr val="tx2"/>
                </a:solidFill>
              </a:rPr>
              <a:t>sensors</a:t>
            </a:r>
            <a:r>
              <a:rPr lang="de-DE" dirty="0">
                <a:solidFill>
                  <a:schemeClr val="tx2"/>
                </a:solidFill>
              </a:rPr>
              <a:t> per </a:t>
            </a:r>
            <a:r>
              <a:rPr lang="de-DE" dirty="0" smtClean="0">
                <a:solidFill>
                  <a:schemeClr val="tx2"/>
                </a:solidFill>
              </a:rPr>
              <a:t>RF-station): </a:t>
            </a:r>
            <a:br>
              <a:rPr lang="de-DE" dirty="0" smtClean="0">
                <a:solidFill>
                  <a:schemeClr val="tx2"/>
                </a:solidFill>
              </a:rPr>
            </a:br>
            <a:r>
              <a:rPr lang="de-DE" dirty="0" smtClean="0">
                <a:solidFill>
                  <a:schemeClr val="tx2"/>
                </a:solidFill>
              </a:rPr>
              <a:t>   ~100 </a:t>
            </a:r>
            <a:r>
              <a:rPr lang="de-DE" dirty="0" err="1" smtClean="0">
                <a:solidFill>
                  <a:schemeClr val="tx2"/>
                </a:solidFill>
              </a:rPr>
              <a:t>sensors</a:t>
            </a:r>
            <a:r>
              <a:rPr lang="de-DE" dirty="0" smtClean="0">
                <a:solidFill>
                  <a:schemeClr val="tx2"/>
                </a:solidFill>
              </a:rPr>
              <a:t>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>
                <a:solidFill>
                  <a:schemeClr val="tx2"/>
                </a:solidFill>
              </a:rPr>
              <a:t>Linac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section</a:t>
            </a:r>
            <a:r>
              <a:rPr lang="de-DE" dirty="0">
                <a:solidFill>
                  <a:schemeClr val="tx2"/>
                </a:solidFill>
              </a:rPr>
              <a:t>, warm (~ 10 </a:t>
            </a:r>
            <a:r>
              <a:rPr lang="de-DE" dirty="0" err="1">
                <a:solidFill>
                  <a:schemeClr val="tx2"/>
                </a:solidFill>
              </a:rPr>
              <a:t>sections</a:t>
            </a:r>
            <a:r>
              <a:rPr lang="de-DE" dirty="0">
                <a:solidFill>
                  <a:schemeClr val="tx2"/>
                </a:solidFill>
              </a:rPr>
              <a:t> incl. </a:t>
            </a:r>
            <a:r>
              <a:rPr lang="de-DE" dirty="0" err="1">
                <a:solidFill>
                  <a:schemeClr val="tx2"/>
                </a:solidFill>
              </a:rPr>
              <a:t>Bunch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 smtClean="0">
                <a:solidFill>
                  <a:schemeClr val="tx2"/>
                </a:solidFill>
              </a:rPr>
              <a:t>Compressor</a:t>
            </a:r>
            <a:r>
              <a:rPr lang="de-DE" dirty="0" smtClean="0">
                <a:solidFill>
                  <a:schemeClr val="tx2"/>
                </a:solidFill>
              </a:rPr>
              <a:t>, </a:t>
            </a:r>
            <a:br>
              <a:rPr lang="de-DE" dirty="0" smtClean="0">
                <a:solidFill>
                  <a:schemeClr val="tx2"/>
                </a:solidFill>
              </a:rPr>
            </a:br>
            <a:r>
              <a:rPr lang="de-DE" dirty="0" smtClean="0">
                <a:solidFill>
                  <a:schemeClr val="tx2"/>
                </a:solidFill>
              </a:rPr>
              <a:t>   ~4 </a:t>
            </a:r>
            <a:r>
              <a:rPr lang="de-DE" dirty="0" err="1">
                <a:solidFill>
                  <a:schemeClr val="tx2"/>
                </a:solidFill>
              </a:rPr>
              <a:t>sensors</a:t>
            </a:r>
            <a:r>
              <a:rPr lang="de-DE" dirty="0">
                <a:solidFill>
                  <a:schemeClr val="tx2"/>
                </a:solidFill>
              </a:rPr>
              <a:t> per </a:t>
            </a:r>
            <a:r>
              <a:rPr lang="de-DE" dirty="0" err="1" smtClean="0">
                <a:solidFill>
                  <a:schemeClr val="tx2"/>
                </a:solidFill>
              </a:rPr>
              <a:t>section</a:t>
            </a:r>
            <a:r>
              <a:rPr lang="de-DE" dirty="0" smtClean="0">
                <a:solidFill>
                  <a:schemeClr val="tx2"/>
                </a:solidFill>
              </a:rPr>
              <a:t>): </a:t>
            </a:r>
            <a:r>
              <a:rPr lang="de-DE" dirty="0">
                <a:solidFill>
                  <a:schemeClr val="tx2"/>
                </a:solidFill>
              </a:rPr>
              <a:t>~ 4</a:t>
            </a:r>
            <a:r>
              <a:rPr lang="de-DE" dirty="0" smtClean="0">
                <a:solidFill>
                  <a:schemeClr val="tx2"/>
                </a:solidFill>
              </a:rPr>
              <a:t>0 </a:t>
            </a:r>
            <a:r>
              <a:rPr lang="de-DE" dirty="0" err="1" smtClean="0">
                <a:solidFill>
                  <a:schemeClr val="tx2"/>
                </a:solidFill>
              </a:rPr>
              <a:t>sensors</a:t>
            </a:r>
            <a:endParaRPr lang="de-DE" dirty="0" smtClean="0">
              <a:solidFill>
                <a:schemeClr val="tx2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>
                <a:solidFill>
                  <a:srgbClr val="000000"/>
                </a:solidFill>
              </a:rPr>
              <a:t>Beam </a:t>
            </a:r>
            <a:r>
              <a:rPr lang="de-DE" dirty="0" err="1">
                <a:solidFill>
                  <a:srgbClr val="000000"/>
                </a:solidFill>
              </a:rPr>
              <a:t>stop</a:t>
            </a:r>
            <a:r>
              <a:rPr lang="de-DE" dirty="0">
                <a:solidFill>
                  <a:srgbClr val="000000"/>
                </a:solidFill>
              </a:rPr>
              <a:t> (D3) permanent </a:t>
            </a:r>
            <a:r>
              <a:rPr lang="de-DE" dirty="0" err="1" smtClean="0">
                <a:solidFill>
                  <a:srgbClr val="000000"/>
                </a:solidFill>
              </a:rPr>
              <a:t>magnets</a:t>
            </a:r>
            <a:r>
              <a:rPr lang="de-DE" dirty="0" smtClean="0">
                <a:solidFill>
                  <a:srgbClr val="000000"/>
                </a:solidFill>
              </a:rPr>
              <a:t>: 16 </a:t>
            </a:r>
            <a:r>
              <a:rPr lang="de-DE" dirty="0" err="1" smtClean="0">
                <a:solidFill>
                  <a:srgbClr val="000000"/>
                </a:solidFill>
              </a:rPr>
              <a:t>sensors</a:t>
            </a:r>
            <a:endParaRPr lang="de-DE" dirty="0" smtClean="0">
              <a:solidFill>
                <a:schemeClr val="tx2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chemeClr val="tx2"/>
              </a:solidFill>
              <a:sym typeface="Wingdings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i="1" dirty="0">
                <a:solidFill>
                  <a:schemeClr val="tx2"/>
                </a:solidFill>
              </a:rPr>
              <a:t>(Internal </a:t>
            </a:r>
            <a:r>
              <a:rPr lang="de-DE" i="1" dirty="0" err="1">
                <a:solidFill>
                  <a:schemeClr val="tx2"/>
                </a:solidFill>
              </a:rPr>
              <a:t>sensors</a:t>
            </a:r>
            <a:r>
              <a:rPr lang="de-DE" i="1" dirty="0">
                <a:solidFill>
                  <a:schemeClr val="tx2"/>
                </a:solidFill>
              </a:rPr>
              <a:t> ...)</a:t>
            </a:r>
            <a:endParaRPr lang="de-DE" i="1" dirty="0" smtClean="0">
              <a:solidFill>
                <a:schemeClr val="tx2"/>
              </a:solidFill>
              <a:sym typeface="Wingdings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>
                <a:solidFill>
                  <a:schemeClr val="tx2"/>
                </a:solidFill>
              </a:rPr>
              <a:t>Machine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Protection</a:t>
            </a:r>
            <a:r>
              <a:rPr lang="de-DE" dirty="0">
                <a:solidFill>
                  <a:schemeClr val="tx2"/>
                </a:solidFill>
              </a:rPr>
              <a:t> System (MPS) </a:t>
            </a:r>
            <a:r>
              <a:rPr lang="de-DE" dirty="0" err="1" smtClean="0">
                <a:solidFill>
                  <a:schemeClr val="tx2"/>
                </a:solidFill>
              </a:rPr>
              <a:t>modules</a:t>
            </a:r>
            <a:r>
              <a:rPr lang="de-DE" dirty="0" smtClean="0">
                <a:solidFill>
                  <a:schemeClr val="tx2"/>
                </a:solidFill>
              </a:rPr>
              <a:t>: ~150 </a:t>
            </a:r>
            <a:r>
              <a:rPr lang="de-DE" dirty="0" err="1">
                <a:solidFill>
                  <a:schemeClr val="tx2"/>
                </a:solidFill>
              </a:rPr>
              <a:t>sensors</a:t>
            </a:r>
            <a:endParaRPr lang="de-DE" dirty="0" smtClean="0">
              <a:solidFill>
                <a:schemeClr val="tx2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>
                <a:solidFill>
                  <a:schemeClr val="tx2"/>
                </a:solidFill>
              </a:rPr>
              <a:t>Modular BPM Units (MBU, PSI): </a:t>
            </a:r>
            <a:r>
              <a:rPr lang="de-DE" dirty="0" smtClean="0">
                <a:solidFill>
                  <a:schemeClr val="tx2"/>
                </a:solidFill>
              </a:rPr>
              <a:t>~180 </a:t>
            </a:r>
            <a:r>
              <a:rPr lang="de-DE" dirty="0" err="1">
                <a:solidFill>
                  <a:schemeClr val="tx2"/>
                </a:solidFill>
              </a:rPr>
              <a:t>sensors</a:t>
            </a:r>
            <a:endParaRPr lang="de-DE" dirty="0" smtClean="0">
              <a:solidFill>
                <a:schemeClr val="tx2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chemeClr val="tx2"/>
              </a:solidFill>
              <a:sym typeface="Wingdings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>
                <a:solidFill>
                  <a:schemeClr val="tx2"/>
                </a:solidFill>
              </a:rPr>
              <a:t>=&gt; Total: 340 </a:t>
            </a:r>
            <a:r>
              <a:rPr lang="de-DE" dirty="0" err="1">
                <a:solidFill>
                  <a:schemeClr val="tx2"/>
                </a:solidFill>
              </a:rPr>
              <a:t>external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sensors</a:t>
            </a:r>
            <a:r>
              <a:rPr lang="de-DE" dirty="0">
                <a:solidFill>
                  <a:schemeClr val="tx2"/>
                </a:solidFill>
              </a:rPr>
              <a:t> + 330 internal </a:t>
            </a:r>
            <a:r>
              <a:rPr lang="de-DE" dirty="0" err="1">
                <a:solidFill>
                  <a:schemeClr val="tx2"/>
                </a:solidFill>
              </a:rPr>
              <a:t>sensors</a:t>
            </a:r>
            <a:endParaRPr lang="de-DE" dirty="0" smtClean="0">
              <a:solidFill>
                <a:schemeClr val="tx2"/>
              </a:solidFill>
              <a:sym typeface="Wingdings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9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smtClean="0"/>
              <a:t>Radiation </a:t>
            </a:r>
            <a:r>
              <a:rPr lang="de-DE" dirty="0" err="1" smtClean="0"/>
              <a:t>monitor</a:t>
            </a:r>
            <a:r>
              <a:rPr lang="de-DE" dirty="0" smtClean="0"/>
              <a:t> </a:t>
            </a:r>
            <a:r>
              <a:rPr lang="de-DE" dirty="0" err="1" smtClean="0"/>
              <a:t>positions</a:t>
            </a:r>
            <a:r>
              <a:rPr lang="de-DE" dirty="0" smtClean="0"/>
              <a:t> </a:t>
            </a:r>
            <a:r>
              <a:rPr lang="de-DE" dirty="0" err="1" smtClean="0"/>
              <a:t>along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XFEL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899592" y="1268760"/>
            <a:ext cx="7200800" cy="4896544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Radiation </a:t>
            </a:r>
            <a:r>
              <a:rPr lang="de-DE" dirty="0" err="1" smtClean="0">
                <a:solidFill>
                  <a:srgbClr val="000000"/>
                </a:solidFill>
              </a:rPr>
              <a:t>monitors</a:t>
            </a:r>
            <a:r>
              <a:rPr lang="de-DE" dirty="0" smtClean="0">
                <a:solidFill>
                  <a:srgbClr val="000000"/>
                </a:solidFill>
              </a:rPr>
              <a:t> (</a:t>
            </a:r>
            <a:r>
              <a:rPr lang="de-DE" dirty="0" err="1" smtClean="0">
                <a:solidFill>
                  <a:srgbClr val="000000"/>
                </a:solidFill>
              </a:rPr>
              <a:t>estimation</a:t>
            </a:r>
            <a:r>
              <a:rPr lang="de-DE" dirty="0" smtClean="0">
                <a:solidFill>
                  <a:srgbClr val="000000"/>
                </a:solidFill>
              </a:rPr>
              <a:t>) </a:t>
            </a:r>
            <a:r>
              <a:rPr lang="de-DE" dirty="0" err="1" smtClean="0">
                <a:solidFill>
                  <a:srgbClr val="000000"/>
                </a:solidFill>
              </a:rPr>
              <a:t>foreseen</a:t>
            </a:r>
            <a:r>
              <a:rPr lang="de-DE" dirty="0" smtClean="0">
                <a:solidFill>
                  <a:srgbClr val="000000"/>
                </a:solidFill>
              </a:rPr>
              <a:t> at …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416220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232637" y="1109820"/>
            <a:ext cx="8659843" cy="4767451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</a:rPr>
              <a:t>System </a:t>
            </a:r>
            <a:r>
              <a:rPr lang="de-DE" dirty="0" err="1" smtClean="0">
                <a:solidFill>
                  <a:srgbClr val="000000"/>
                </a:solidFill>
              </a:rPr>
              <a:t>integrates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internal</a:t>
            </a:r>
            <a:r>
              <a:rPr lang="de-DE" dirty="0" smtClean="0">
                <a:solidFill>
                  <a:srgbClr val="000000"/>
                </a:solidFill>
              </a:rPr>
              <a:t> &amp; </a:t>
            </a:r>
            <a:r>
              <a:rPr lang="de-DE" dirty="0" err="1" smtClean="0">
                <a:solidFill>
                  <a:srgbClr val="000000"/>
                </a:solidFill>
              </a:rPr>
              <a:t>external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sensors</a:t>
            </a:r>
            <a:r>
              <a:rPr lang="de-DE" dirty="0" smtClean="0">
                <a:solidFill>
                  <a:srgbClr val="000000"/>
                </a:solidFill>
              </a:rPr>
              <a:t> (**)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Use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of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small</a:t>
            </a:r>
            <a:r>
              <a:rPr lang="de-DE" dirty="0" smtClean="0">
                <a:solidFill>
                  <a:srgbClr val="000000"/>
                </a:solidFill>
              </a:rPr>
              <a:t>, </a:t>
            </a:r>
            <a:r>
              <a:rPr lang="de-DE" dirty="0" err="1" smtClean="0">
                <a:solidFill>
                  <a:srgbClr val="000000"/>
                </a:solidFill>
              </a:rPr>
              <a:t>self-integrating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>
                <a:solidFill>
                  <a:srgbClr val="000000"/>
                </a:solidFill>
              </a:rPr>
              <a:t>(</a:t>
            </a:r>
            <a:r>
              <a:rPr lang="de-DE" dirty="0" err="1">
                <a:solidFill>
                  <a:srgbClr val="000000"/>
                </a:solidFill>
              </a:rPr>
              <a:t>by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physical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nature</a:t>
            </a:r>
            <a:r>
              <a:rPr lang="de-DE" dirty="0" smtClean="0">
                <a:solidFill>
                  <a:srgbClr val="000000"/>
                </a:solidFill>
              </a:rPr>
              <a:t>) </a:t>
            </a:r>
            <a:r>
              <a:rPr lang="de-DE" dirty="0" err="1" smtClean="0">
                <a:solidFill>
                  <a:srgbClr val="000000"/>
                </a:solidFill>
              </a:rPr>
              <a:t>radiation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sensors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l-GR" dirty="0" smtClean="0">
                <a:solidFill>
                  <a:srgbClr val="000000"/>
                </a:solidFill>
              </a:rPr>
              <a:t>γ</a:t>
            </a:r>
            <a:r>
              <a:rPr lang="de-DE" dirty="0" smtClean="0">
                <a:solidFill>
                  <a:srgbClr val="000000"/>
                </a:solidFill>
              </a:rPr>
              <a:t>-dose </a:t>
            </a:r>
            <a:r>
              <a:rPr lang="de-DE" dirty="0" err="1" smtClean="0">
                <a:solidFill>
                  <a:srgbClr val="000000"/>
                </a:solidFill>
              </a:rPr>
              <a:t>range</a:t>
            </a:r>
            <a:r>
              <a:rPr lang="de-DE" dirty="0" smtClean="0">
                <a:solidFill>
                  <a:srgbClr val="000000"/>
                </a:solidFill>
              </a:rPr>
              <a:t> (</a:t>
            </a:r>
            <a:r>
              <a:rPr lang="de-DE" dirty="0" err="1" smtClean="0">
                <a:solidFill>
                  <a:srgbClr val="000000"/>
                </a:solidFill>
              </a:rPr>
              <a:t>external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sensors</a:t>
            </a:r>
            <a:r>
              <a:rPr lang="de-DE" dirty="0" smtClean="0">
                <a:solidFill>
                  <a:srgbClr val="000000"/>
                </a:solidFill>
              </a:rPr>
              <a:t>): 0.1 Gy – 2 </a:t>
            </a:r>
            <a:r>
              <a:rPr lang="de-DE" dirty="0" err="1" smtClean="0">
                <a:solidFill>
                  <a:srgbClr val="000000"/>
                </a:solidFill>
              </a:rPr>
              <a:t>kGy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smtClean="0">
                <a:solidFill>
                  <a:srgbClr val="000000"/>
                </a:solidFill>
              </a:rPr>
              <a:t>(***) </a:t>
            </a:r>
            <a:br>
              <a:rPr lang="de-DE" dirty="0" smtClean="0">
                <a:solidFill>
                  <a:srgbClr val="000000"/>
                </a:solidFill>
              </a:rPr>
            </a:br>
            <a:r>
              <a:rPr lang="de-DE" dirty="0" smtClean="0">
                <a:solidFill>
                  <a:srgbClr val="000000"/>
                </a:solidFill>
              </a:rPr>
              <a:t>			(</a:t>
            </a:r>
            <a:r>
              <a:rPr lang="de-DE" dirty="0" err="1" smtClean="0">
                <a:solidFill>
                  <a:srgbClr val="000000"/>
                </a:solidFill>
              </a:rPr>
              <a:t>up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to</a:t>
            </a:r>
            <a:r>
              <a:rPr lang="de-DE" dirty="0" smtClean="0">
                <a:solidFill>
                  <a:srgbClr val="000000"/>
                </a:solidFill>
              </a:rPr>
              <a:t> 10 </a:t>
            </a:r>
            <a:r>
              <a:rPr lang="de-DE" dirty="0" err="1" smtClean="0">
                <a:solidFill>
                  <a:srgbClr val="000000"/>
                </a:solidFill>
              </a:rPr>
              <a:t>kGy</a:t>
            </a:r>
            <a:r>
              <a:rPr lang="de-DE" dirty="0" smtClean="0">
                <a:solidFill>
                  <a:srgbClr val="000000"/>
                </a:solidFill>
              </a:rPr>
              <a:t> =&gt; </a:t>
            </a:r>
            <a:r>
              <a:rPr lang="de-DE" dirty="0" err="1" smtClean="0">
                <a:solidFill>
                  <a:srgbClr val="000000"/>
                </a:solidFill>
              </a:rPr>
              <a:t>reduced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resolution</a:t>
            </a:r>
            <a:r>
              <a:rPr lang="de-DE" dirty="0" smtClean="0">
                <a:solidFill>
                  <a:srgbClr val="000000"/>
                </a:solidFill>
              </a:rPr>
              <a:t>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l-GR" dirty="0" smtClean="0">
                <a:solidFill>
                  <a:srgbClr val="000000"/>
                </a:solidFill>
              </a:rPr>
              <a:t>γ</a:t>
            </a:r>
            <a:r>
              <a:rPr lang="de-DE" dirty="0">
                <a:solidFill>
                  <a:srgbClr val="000000"/>
                </a:solidFill>
              </a:rPr>
              <a:t> -dose </a:t>
            </a:r>
            <a:r>
              <a:rPr lang="de-DE" dirty="0" err="1">
                <a:solidFill>
                  <a:srgbClr val="000000"/>
                </a:solidFill>
              </a:rPr>
              <a:t>range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smtClean="0">
                <a:solidFill>
                  <a:srgbClr val="000000"/>
                </a:solidFill>
              </a:rPr>
              <a:t>(internal </a:t>
            </a:r>
            <a:r>
              <a:rPr lang="de-DE" dirty="0" err="1">
                <a:solidFill>
                  <a:srgbClr val="000000"/>
                </a:solidFill>
              </a:rPr>
              <a:t>sensors</a:t>
            </a:r>
            <a:r>
              <a:rPr lang="de-DE" dirty="0">
                <a:solidFill>
                  <a:srgbClr val="000000"/>
                </a:solidFill>
              </a:rPr>
              <a:t>): </a:t>
            </a:r>
            <a:r>
              <a:rPr lang="de-DE" dirty="0" smtClean="0">
                <a:solidFill>
                  <a:srgbClr val="000000"/>
                </a:solidFill>
              </a:rPr>
              <a:t>0.01 Gy </a:t>
            </a:r>
            <a:r>
              <a:rPr lang="de-DE" dirty="0">
                <a:solidFill>
                  <a:srgbClr val="000000"/>
                </a:solidFill>
              </a:rPr>
              <a:t>– </a:t>
            </a:r>
            <a:r>
              <a:rPr lang="de-DE" dirty="0" smtClean="0">
                <a:solidFill>
                  <a:srgbClr val="000000"/>
                </a:solidFill>
              </a:rPr>
              <a:t>10 Gy</a:t>
            </a:r>
            <a:r>
              <a:rPr lang="de-DE" dirty="0">
                <a:solidFill>
                  <a:srgbClr val="000000"/>
                </a:solidFill>
              </a:rPr>
              <a:t> (***) </a:t>
            </a:r>
            <a:r>
              <a:rPr lang="de-DE" dirty="0" smtClean="0">
                <a:solidFill>
                  <a:srgbClr val="000000"/>
                </a:solidFill>
              </a:rPr>
              <a:t>        </a:t>
            </a:r>
            <a:r>
              <a:rPr lang="de-DE" dirty="0" smtClean="0">
                <a:solidFill>
                  <a:srgbClr val="FF0000"/>
                </a:solidFill>
              </a:rPr>
              <a:t>+18V </a:t>
            </a:r>
            <a:r>
              <a:rPr lang="de-DE" dirty="0" err="1" smtClean="0">
                <a:solidFill>
                  <a:srgbClr val="FF0000"/>
                </a:solidFill>
              </a:rPr>
              <a:t>bias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mode</a:t>
            </a:r>
            <a:r>
              <a:rPr lang="de-DE" dirty="0" smtClean="0">
                <a:solidFill>
                  <a:srgbClr val="FF0000"/>
                </a:solidFill>
              </a:rPr>
              <a:t>!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</a:rPr>
              <a:t>Internal </a:t>
            </a:r>
            <a:r>
              <a:rPr lang="de-DE" dirty="0" err="1" smtClean="0">
                <a:solidFill>
                  <a:srgbClr val="000000"/>
                </a:solidFill>
              </a:rPr>
              <a:t>sensor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for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estimation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of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integrated</a:t>
            </a:r>
            <a:r>
              <a:rPr lang="de-DE" dirty="0" smtClean="0">
                <a:solidFill>
                  <a:srgbClr val="000000"/>
                </a:solidFill>
              </a:rPr>
              <a:t> n </a:t>
            </a:r>
            <a:r>
              <a:rPr lang="de-DE" dirty="0" err="1" smtClean="0">
                <a:solidFill>
                  <a:srgbClr val="000000"/>
                </a:solidFill>
              </a:rPr>
              <a:t>fluence</a:t>
            </a:r>
            <a:r>
              <a:rPr lang="de-DE" dirty="0" smtClean="0">
                <a:solidFill>
                  <a:srgbClr val="000000"/>
                </a:solidFill>
              </a:rPr>
              <a:t> -&gt; </a:t>
            </a:r>
            <a:r>
              <a:rPr lang="de-DE" dirty="0" err="1" smtClean="0">
                <a:solidFill>
                  <a:srgbClr val="000000"/>
                </a:solidFill>
              </a:rPr>
              <a:t>under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development</a:t>
            </a: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>
                <a:solidFill>
                  <a:srgbClr val="000000"/>
                </a:solidFill>
              </a:rPr>
              <a:t>R</a:t>
            </a:r>
            <a:r>
              <a:rPr lang="de-DE" dirty="0" smtClean="0">
                <a:solidFill>
                  <a:srgbClr val="000000"/>
                </a:solidFill>
              </a:rPr>
              <a:t>eference </a:t>
            </a:r>
            <a:r>
              <a:rPr lang="de-DE" dirty="0" err="1" smtClean="0">
                <a:solidFill>
                  <a:srgbClr val="000000"/>
                </a:solidFill>
              </a:rPr>
              <a:t>temperature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logging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at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internal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>
                <a:solidFill>
                  <a:srgbClr val="000000"/>
                </a:solidFill>
              </a:rPr>
              <a:t>&amp; </a:t>
            </a:r>
            <a:r>
              <a:rPr lang="de-DE" dirty="0" err="1">
                <a:solidFill>
                  <a:srgbClr val="000000"/>
                </a:solidFill>
              </a:rPr>
              <a:t>external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radiation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sensors</a:t>
            </a: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Scalable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frontend</a:t>
            </a:r>
            <a:r>
              <a:rPr lang="de-DE" dirty="0" smtClean="0">
                <a:solidFill>
                  <a:srgbClr val="000000"/>
                </a:solidFill>
              </a:rPr>
              <a:t> (# </a:t>
            </a:r>
            <a:r>
              <a:rPr lang="de-DE" dirty="0" err="1">
                <a:solidFill>
                  <a:srgbClr val="000000"/>
                </a:solidFill>
              </a:rPr>
              <a:t>of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channels</a:t>
            </a:r>
            <a:r>
              <a:rPr lang="de-DE" dirty="0" smtClean="0">
                <a:solidFill>
                  <a:srgbClr val="000000"/>
                </a:solidFill>
              </a:rPr>
              <a:t>, # </a:t>
            </a:r>
            <a:r>
              <a:rPr lang="de-DE" dirty="0" err="1" smtClean="0">
                <a:solidFill>
                  <a:srgbClr val="000000"/>
                </a:solidFill>
              </a:rPr>
              <a:t>of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readout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electronics</a:t>
            </a:r>
            <a:r>
              <a:rPr lang="de-DE" dirty="0" smtClean="0">
                <a:solidFill>
                  <a:srgbClr val="000000"/>
                </a:solidFill>
              </a:rPr>
              <a:t>, </a:t>
            </a:r>
            <a:r>
              <a:rPr lang="de-DE" dirty="0" err="1" smtClean="0">
                <a:solidFill>
                  <a:srgbClr val="000000"/>
                </a:solidFill>
              </a:rPr>
              <a:t>cabling</a:t>
            </a:r>
            <a:r>
              <a:rPr lang="de-DE" dirty="0" smtClean="0">
                <a:solidFill>
                  <a:srgbClr val="000000"/>
                </a:solidFill>
              </a:rPr>
              <a:t>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</a:rPr>
              <a:t>Alarm </a:t>
            </a:r>
            <a:r>
              <a:rPr lang="de-DE" dirty="0" err="1" smtClean="0">
                <a:solidFill>
                  <a:srgbClr val="000000"/>
                </a:solidFill>
              </a:rPr>
              <a:t>generation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into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the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machine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protection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system</a:t>
            </a:r>
            <a:r>
              <a:rPr lang="de-DE" dirty="0" smtClean="0">
                <a:solidFill>
                  <a:srgbClr val="000000"/>
                </a:solidFill>
              </a:rPr>
              <a:t> (dose rate, dose </a:t>
            </a:r>
            <a:r>
              <a:rPr lang="de-DE" dirty="0" err="1" smtClean="0">
                <a:solidFill>
                  <a:srgbClr val="000000"/>
                </a:solidFill>
              </a:rPr>
              <a:t>limits</a:t>
            </a:r>
            <a:r>
              <a:rPr lang="de-DE" dirty="0" smtClean="0">
                <a:solidFill>
                  <a:srgbClr val="000000"/>
                </a:solidFill>
              </a:rPr>
              <a:t>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>
                <a:solidFill>
                  <a:srgbClr val="000000"/>
                </a:solidFill>
              </a:rPr>
              <a:t>P</a:t>
            </a:r>
            <a:r>
              <a:rPr lang="de-DE" dirty="0" err="1" smtClean="0">
                <a:solidFill>
                  <a:srgbClr val="000000"/>
                </a:solidFill>
              </a:rPr>
              <a:t>lug-in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readout</a:t>
            </a:r>
            <a:r>
              <a:rPr lang="de-DE" dirty="0" smtClean="0">
                <a:solidFill>
                  <a:srgbClr val="000000"/>
                </a:solidFill>
              </a:rPr>
              <a:t>-module on </a:t>
            </a:r>
            <a:r>
              <a:rPr lang="de-DE" dirty="0" err="1" smtClean="0">
                <a:solidFill>
                  <a:srgbClr val="000000"/>
                </a:solidFill>
              </a:rPr>
              <a:t>standardized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small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>
                <a:solidFill>
                  <a:srgbClr val="000000"/>
                </a:solidFill>
              </a:rPr>
              <a:t>form </a:t>
            </a:r>
            <a:r>
              <a:rPr lang="de-DE" dirty="0" err="1" smtClean="0">
                <a:solidFill>
                  <a:srgbClr val="000000"/>
                </a:solidFill>
              </a:rPr>
              <a:t>factor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mezzanine</a:t>
            </a:r>
            <a:r>
              <a:rPr lang="de-DE" dirty="0" smtClean="0">
                <a:solidFill>
                  <a:srgbClr val="000000"/>
                </a:solidFill>
              </a:rPr>
              <a:t> (FMC)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Compatible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to</a:t>
            </a:r>
            <a:r>
              <a:rPr lang="de-DE" dirty="0" smtClean="0">
                <a:solidFill>
                  <a:srgbClr val="000000"/>
                </a:solidFill>
              </a:rPr>
              <a:t> XFEL </a:t>
            </a:r>
            <a:r>
              <a:rPr lang="de-DE" dirty="0" err="1" smtClean="0">
                <a:solidFill>
                  <a:srgbClr val="000000"/>
                </a:solidFill>
              </a:rPr>
              <a:t>machine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protection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system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host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board</a:t>
            </a:r>
            <a:r>
              <a:rPr lang="de-DE" dirty="0" smtClean="0">
                <a:solidFill>
                  <a:srgbClr val="000000"/>
                </a:solidFill>
              </a:rPr>
              <a:t> (DAMC2)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Easily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integratable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into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other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host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systems</a:t>
            </a:r>
            <a:r>
              <a:rPr lang="de-DE" dirty="0" smtClean="0">
                <a:solidFill>
                  <a:srgbClr val="000000"/>
                </a:solidFill>
              </a:rPr>
              <a:t> (e. g. PSI MBU </a:t>
            </a:r>
            <a:r>
              <a:rPr lang="de-DE" dirty="0" err="1" smtClean="0">
                <a:solidFill>
                  <a:srgbClr val="000000"/>
                </a:solidFill>
              </a:rPr>
              <a:t>carrier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board</a:t>
            </a:r>
            <a:r>
              <a:rPr lang="de-DE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10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smtClean="0"/>
              <a:t>The </a:t>
            </a:r>
            <a:r>
              <a:rPr lang="de-DE" dirty="0" err="1" smtClean="0"/>
              <a:t>radiation</a:t>
            </a:r>
            <a:r>
              <a:rPr lang="de-DE" dirty="0" smtClean="0"/>
              <a:t> </a:t>
            </a:r>
            <a:r>
              <a:rPr lang="de-DE" dirty="0" err="1" smtClean="0"/>
              <a:t>monitoring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– </a:t>
            </a:r>
            <a:r>
              <a:rPr lang="de-DE" dirty="0" err="1" smtClean="0"/>
              <a:t>features</a:t>
            </a:r>
            <a:r>
              <a:rPr lang="de-DE" dirty="0" smtClean="0"/>
              <a:t> </a:t>
            </a:r>
            <a:r>
              <a:rPr lang="de-DE" dirty="0" err="1" smtClean="0"/>
              <a:t>list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763688" y="1268760"/>
            <a:ext cx="5688632" cy="504056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DosiMon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system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smtClean="0">
                <a:solidFill>
                  <a:srgbClr val="000000"/>
                </a:solidFill>
              </a:rPr>
              <a:t>design </a:t>
            </a:r>
            <a:r>
              <a:rPr lang="de-DE" dirty="0" err="1" smtClean="0">
                <a:solidFill>
                  <a:srgbClr val="000000"/>
                </a:solidFill>
              </a:rPr>
              <a:t>goals</a:t>
            </a:r>
            <a:r>
              <a:rPr lang="de-DE" dirty="0" smtClean="0">
                <a:solidFill>
                  <a:srgbClr val="000000"/>
                </a:solidFill>
              </a:rPr>
              <a:t> (*)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467544" y="5968500"/>
            <a:ext cx="6192688" cy="48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(*)  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Only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main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features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listed</a:t>
            </a:r>
            <a:r>
              <a:rPr lang="de-DE" sz="1000" dirty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important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for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integration</a:t>
            </a:r>
            <a:r>
              <a:rPr lang="de-DE" sz="1000" dirty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into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typical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XFEL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environment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(</a:t>
            </a:r>
            <a:r>
              <a:rPr lang="de-DE" sz="1000" dirty="0" err="1">
                <a:solidFill>
                  <a:srgbClr val="261748"/>
                </a:solidFill>
                <a:ea typeface="Geneva" pitchFamily="1" charset="-128"/>
              </a:rPr>
              <a:t>host</a:t>
            </a:r>
            <a:r>
              <a:rPr lang="de-DE" sz="1000" dirty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systems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,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frontend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)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(**)  Internal/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external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=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inside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/outside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of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electronic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racks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(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shielded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(***)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Exact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feasable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limits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currently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under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investigation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 (design </a:t>
            </a:r>
            <a:r>
              <a:rPr lang="de-DE" sz="1000" dirty="0" err="1" smtClean="0">
                <a:solidFill>
                  <a:srgbClr val="261748"/>
                </a:solidFill>
                <a:ea typeface="Geneva" pitchFamily="1" charset="-128"/>
              </a:rPr>
              <a:t>ongoing</a:t>
            </a:r>
            <a:r>
              <a:rPr lang="de-DE" sz="1000" dirty="0" smtClean="0">
                <a:solidFill>
                  <a:srgbClr val="261748"/>
                </a:solidFill>
                <a:ea typeface="Geneva" pitchFamily="1" charset="-128"/>
              </a:rPr>
              <a:t>)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cxnSp>
        <p:nvCxnSpPr>
          <p:cNvPr id="9" name="Gerade Verbindung mit Pfeil 8"/>
          <p:cNvCxnSpPr/>
          <p:nvPr/>
        </p:nvCxnSpPr>
        <p:spPr bwMode="auto">
          <a:xfrm flipH="1">
            <a:off x="6276570" y="3148319"/>
            <a:ext cx="432048" cy="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270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11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134507" y="116632"/>
            <a:ext cx="7273925" cy="911225"/>
          </a:xfrm>
        </p:spPr>
        <p:txBody>
          <a:bodyPr/>
          <a:lstStyle/>
          <a:p>
            <a:pPr eaLnBrk="1" hangingPunct="1"/>
            <a:r>
              <a:rPr lang="en-GB" dirty="0"/>
              <a:t>P-channel </a:t>
            </a:r>
            <a:r>
              <a:rPr lang="en-GB" dirty="0" err="1" smtClean="0"/>
              <a:t>MosFet</a:t>
            </a:r>
            <a:r>
              <a:rPr lang="en-GB" dirty="0" smtClean="0"/>
              <a:t> </a:t>
            </a:r>
            <a:r>
              <a:rPr lang="en-GB" dirty="0"/>
              <a:t>- </a:t>
            </a:r>
            <a:r>
              <a:rPr lang="en-GB" dirty="0" smtClean="0"/>
              <a:t>principle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428959" y="3061497"/>
            <a:ext cx="7704856" cy="864096"/>
          </a:xfrm>
        </p:spPr>
        <p:txBody>
          <a:bodyPr/>
          <a:lstStyle/>
          <a:p>
            <a:pPr marL="0" indent="0">
              <a:buClr>
                <a:srgbClr val="F8B323"/>
              </a:buClr>
              <a:buNone/>
              <a:defRPr/>
            </a:pPr>
            <a:r>
              <a:rPr lang="de-DE" sz="3200" dirty="0" err="1" smtClean="0">
                <a:solidFill>
                  <a:srgbClr val="000000"/>
                </a:solidFill>
              </a:rPr>
              <a:t>Thanks</a:t>
            </a:r>
            <a:r>
              <a:rPr lang="de-DE" sz="3200" dirty="0" smtClean="0">
                <a:solidFill>
                  <a:srgbClr val="000000"/>
                </a:solidFill>
              </a:rPr>
              <a:t> for </a:t>
            </a:r>
            <a:r>
              <a:rPr lang="de-DE" sz="3200" dirty="0" err="1" smtClean="0">
                <a:solidFill>
                  <a:srgbClr val="000000"/>
                </a:solidFill>
              </a:rPr>
              <a:t>your</a:t>
            </a:r>
            <a:r>
              <a:rPr lang="de-DE" sz="3200" dirty="0" smtClean="0">
                <a:solidFill>
                  <a:srgbClr val="000000"/>
                </a:solidFill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</a:rPr>
              <a:t>attention</a:t>
            </a:r>
            <a:r>
              <a:rPr lang="de-DE" sz="3200" dirty="0" smtClean="0">
                <a:solidFill>
                  <a:srgbClr val="000000"/>
                </a:solidFill>
              </a:rPr>
              <a:t>!</a:t>
            </a:r>
            <a:endParaRPr lang="de-DE" sz="3200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7868880" cy="480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</a:t>
            </a:r>
            <a:r>
              <a:rPr lang="en-GB" sz="800" dirty="0" smtClean="0"/>
              <a:t>L. </a:t>
            </a:r>
            <a:r>
              <a:rPr lang="en-GB" sz="800" dirty="0" err="1" smtClean="0"/>
              <a:t>Fröhlich</a:t>
            </a:r>
            <a:r>
              <a:rPr lang="en-GB" sz="800" dirty="0" smtClean="0"/>
              <a:t>, </a:t>
            </a:r>
            <a:r>
              <a:rPr lang="en-GB" sz="800" dirty="0" smtClean="0"/>
              <a:t>DESY)</a:t>
            </a:r>
          </a:p>
        </p:txBody>
      </p:sp>
    </p:spTree>
    <p:extLst>
      <p:ext uri="{BB962C8B-B14F-4D97-AF65-F5344CB8AC3E}">
        <p14:creationId xmlns:p14="http://schemas.microsoft.com/office/powerpoint/2010/main" val="321598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12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err="1" smtClean="0"/>
              <a:t>DosiMon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</a:t>
            </a:r>
            <a:r>
              <a:rPr lang="de-DE" dirty="0" err="1" smtClean="0"/>
              <a:t>concept</a:t>
            </a:r>
            <a:r>
              <a:rPr lang="de-DE" dirty="0" smtClean="0"/>
              <a:t> &amp; </a:t>
            </a:r>
            <a:r>
              <a:rPr lang="de-DE" dirty="0" err="1" smtClean="0"/>
              <a:t>topology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6876256" y="1340768"/>
            <a:ext cx="2160575" cy="931999"/>
          </a:xfrm>
        </p:spPr>
        <p:txBody>
          <a:bodyPr/>
          <a:lstStyle/>
          <a:p>
            <a:pPr eaLnBrk="1" hangingPunct="1"/>
            <a:r>
              <a:rPr lang="en-GB" sz="1800" dirty="0"/>
              <a:t>Scalable </a:t>
            </a:r>
            <a:r>
              <a:rPr lang="en-GB" sz="1800" dirty="0" smtClean="0"/>
              <a:t>frontend </a:t>
            </a:r>
            <a:r>
              <a:rPr lang="en-GB" sz="1800" dirty="0"/>
              <a:t>: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>- # of channels</a:t>
            </a:r>
            <a:br>
              <a:rPr lang="en-GB" sz="1800" dirty="0" smtClean="0"/>
            </a:br>
            <a:r>
              <a:rPr lang="en-GB" sz="1800" dirty="0" smtClean="0"/>
              <a:t>- # of readout</a:t>
            </a:r>
            <a:br>
              <a:rPr lang="en-GB" sz="1800" dirty="0" smtClean="0"/>
            </a:br>
            <a:r>
              <a:rPr lang="en-GB" sz="1800" dirty="0" smtClean="0"/>
              <a:t>  modules</a:t>
            </a:r>
            <a:br>
              <a:rPr lang="en-GB" sz="1800" dirty="0" smtClean="0"/>
            </a:br>
            <a:r>
              <a:rPr lang="en-GB" sz="1800" dirty="0" smtClean="0"/>
              <a:t>- cabling</a:t>
            </a:r>
            <a:br>
              <a:rPr lang="en-GB" sz="1800" dirty="0" smtClean="0"/>
            </a:br>
            <a:endParaRPr lang="en-GB" sz="1800" dirty="0" smtClean="0"/>
          </a:p>
        </p:txBody>
      </p:sp>
      <p:sp>
        <p:nvSpPr>
          <p:cNvPr id="11287" name="Text Box 17"/>
          <p:cNvSpPr txBox="1">
            <a:spLocks noChangeArrowheads="1"/>
          </p:cNvSpPr>
          <p:nvPr/>
        </p:nvSpPr>
        <p:spPr bwMode="auto">
          <a:xfrm>
            <a:off x="1880623" y="5960977"/>
            <a:ext cx="3843505" cy="600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solidFill>
                  <a:srgbClr val="261748"/>
                </a:solidFill>
                <a:ea typeface="Geneva" pitchFamily="1" charset="-128"/>
              </a:rPr>
              <a:t>Frontend module connections and cabling</a:t>
            </a:r>
            <a:endParaRPr lang="en-GB" sz="1600" dirty="0">
              <a:solidFill>
                <a:srgbClr val="261748"/>
              </a:solidFill>
              <a:ea typeface="Geneva" pitchFamily="1" charset="-128"/>
            </a:endParaRPr>
          </a:p>
        </p:txBody>
      </p:sp>
      <p:pic>
        <p:nvPicPr>
          <p:cNvPr id="1030" name="Picture 6" descr="C:\Documents and Settings\fsfhh\Desktop\dosi\XFEL_1st_consortium_ws_2012\Verkabelungskonzept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66" y="1176452"/>
            <a:ext cx="6811948" cy="467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 bwMode="auto">
          <a:xfrm>
            <a:off x="611560" y="1124744"/>
            <a:ext cx="108012" cy="489654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SzTx/>
              <a:buFont typeface="Wingdings" pitchFamily="2" charset="2"/>
              <a:buChar char="n"/>
              <a:tabLst/>
            </a:pPr>
            <a:endParaRPr kumimoji="0" lang="de-DE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7020272" y="1064433"/>
            <a:ext cx="108012" cy="489654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SzTx/>
              <a:buFont typeface="Wingdings" pitchFamily="2" charset="2"/>
              <a:buChar char="n"/>
              <a:tabLst/>
            </a:pPr>
            <a:endParaRPr kumimoji="0" lang="de-DE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9" name="Rounded Rectangular Callout 8"/>
          <p:cNvSpPr/>
          <p:nvPr/>
        </p:nvSpPr>
        <p:spPr bwMode="auto">
          <a:xfrm>
            <a:off x="4106589" y="1484784"/>
            <a:ext cx="1080120" cy="1008112"/>
          </a:xfrm>
          <a:prstGeom prst="wedgeRoundRectCallout">
            <a:avLst>
              <a:gd name="adj1" fmla="val -114497"/>
              <a:gd name="adj2" fmla="val 26725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external </a:t>
            </a:r>
            <a:r>
              <a:rPr lang="en-US" sz="1200" dirty="0" err="1">
                <a:solidFill>
                  <a:srgbClr val="000000"/>
                </a:solidFill>
              </a:rPr>
              <a:t>dosimetry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sensors</a:t>
            </a:r>
            <a:br>
              <a:rPr lang="en-US" sz="1200" dirty="0" smtClean="0">
                <a:solidFill>
                  <a:srgbClr val="000000"/>
                </a:solidFill>
              </a:rPr>
            </a:br>
            <a:r>
              <a:rPr lang="en-US" sz="1200" dirty="0" smtClean="0">
                <a:solidFill>
                  <a:srgbClr val="000000"/>
                </a:solidFill>
              </a:rPr>
              <a:t>(e. g. at </a:t>
            </a:r>
            <a:r>
              <a:rPr lang="en-US" sz="1200" dirty="0" err="1" smtClean="0">
                <a:solidFill>
                  <a:srgbClr val="000000"/>
                </a:solidFill>
              </a:rPr>
              <a:t>undulators</a:t>
            </a:r>
            <a:r>
              <a:rPr lang="en-US" sz="1200" dirty="0" smtClean="0">
                <a:solidFill>
                  <a:srgbClr val="000000"/>
                </a:solidFill>
              </a:rPr>
              <a:t>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" name="Rounded Rectangular Callout 8"/>
          <p:cNvSpPr/>
          <p:nvPr/>
        </p:nvSpPr>
        <p:spPr bwMode="auto">
          <a:xfrm>
            <a:off x="5996787" y="4653136"/>
            <a:ext cx="1080120" cy="648072"/>
          </a:xfrm>
          <a:prstGeom prst="wedgeRoundRectCallout">
            <a:avLst>
              <a:gd name="adj1" fmla="val -107443"/>
              <a:gd name="adj2" fmla="val -18214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internal </a:t>
            </a:r>
            <a:r>
              <a:rPr lang="en-US" sz="1200" dirty="0" err="1">
                <a:solidFill>
                  <a:srgbClr val="000000"/>
                </a:solidFill>
              </a:rPr>
              <a:t>dosimetry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sensors</a:t>
            </a:r>
            <a:br>
              <a:rPr lang="en-US" sz="1200" dirty="0" smtClean="0">
                <a:solidFill>
                  <a:srgbClr val="000000"/>
                </a:solidFill>
              </a:rPr>
            </a:b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1" name="Rounded Rectangular Callout 8"/>
          <p:cNvSpPr/>
          <p:nvPr/>
        </p:nvSpPr>
        <p:spPr bwMode="auto">
          <a:xfrm>
            <a:off x="251520" y="4581128"/>
            <a:ext cx="1152128" cy="1584176"/>
          </a:xfrm>
          <a:prstGeom prst="wedgeRoundRectCallout">
            <a:avLst>
              <a:gd name="adj1" fmla="val 110077"/>
              <a:gd name="adj2" fmla="val -8858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Example: (MPS-) carrier module for connection to the XFEL control system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5" name="Gerade Verbindung 4"/>
          <p:cNvCxnSpPr/>
          <p:nvPr/>
        </p:nvCxnSpPr>
        <p:spPr bwMode="auto">
          <a:xfrm>
            <a:off x="179512" y="4437112"/>
            <a:ext cx="8712968" cy="0"/>
          </a:xfrm>
          <a:prstGeom prst="line">
            <a:avLst/>
          </a:prstGeom>
          <a:noFill/>
          <a:ln w="28575" cap="flat" cmpd="sng" algn="ctr">
            <a:solidFill>
              <a:schemeClr val="folHlink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7804902" y="3789040"/>
            <a:ext cx="1080120" cy="56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External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(outside of electronic rack)</a:t>
            </a:r>
            <a:endParaRPr lang="en-GB" sz="1200" dirty="0">
              <a:solidFill>
                <a:srgbClr val="261748"/>
              </a:solidFill>
              <a:ea typeface="Geneva" pitchFamily="1" charset="-128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7804902" y="4565468"/>
            <a:ext cx="1080120" cy="695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Internal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(inside electronic </a:t>
            </a:r>
            <a:r>
              <a:rPr lang="en-GB" sz="1200" dirty="0">
                <a:solidFill>
                  <a:srgbClr val="261748"/>
                </a:solidFill>
                <a:ea typeface="Geneva" pitchFamily="1" charset="-128"/>
              </a:rPr>
              <a:t>rack)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261748"/>
              </a:solidFill>
              <a:ea typeface="Geneva" pitchFamily="1" charset="-128"/>
            </a:endParaRPr>
          </a:p>
        </p:txBody>
      </p:sp>
      <p:sp>
        <p:nvSpPr>
          <p:cNvPr id="37" name="Rounded Rectangular Callout 8"/>
          <p:cNvSpPr/>
          <p:nvPr/>
        </p:nvSpPr>
        <p:spPr bwMode="auto">
          <a:xfrm>
            <a:off x="4427984" y="3224759"/>
            <a:ext cx="1080120" cy="847154"/>
          </a:xfrm>
          <a:prstGeom prst="wedgeRoundRectCallout">
            <a:avLst>
              <a:gd name="adj1" fmla="val -146244"/>
              <a:gd name="adj2" fmla="val 25288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Frontend readout electronic</a:t>
            </a:r>
          </a:p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module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9951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13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err="1"/>
              <a:t>DosiMon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smtClean="0"/>
              <a:t>– out-</a:t>
            </a:r>
            <a:r>
              <a:rPr lang="de-DE" dirty="0" err="1" smtClean="0"/>
              <a:t>of</a:t>
            </a:r>
            <a:r>
              <a:rPr lang="de-DE" dirty="0" smtClean="0"/>
              <a:t>-</a:t>
            </a:r>
            <a:r>
              <a:rPr lang="de-DE" dirty="0" err="1" smtClean="0"/>
              <a:t>the</a:t>
            </a:r>
            <a:r>
              <a:rPr lang="de-DE" dirty="0" smtClean="0"/>
              <a:t>-box …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6876256" y="1340768"/>
            <a:ext cx="2160575" cy="931999"/>
          </a:xfrm>
        </p:spPr>
        <p:txBody>
          <a:bodyPr/>
          <a:lstStyle/>
          <a:p>
            <a:pPr eaLnBrk="1" hangingPunct="1"/>
            <a:r>
              <a:rPr lang="en-GB" sz="1800" dirty="0"/>
              <a:t>Scalable </a:t>
            </a:r>
            <a:r>
              <a:rPr lang="en-GB" sz="1800" dirty="0" smtClean="0"/>
              <a:t>frontend </a:t>
            </a:r>
            <a:r>
              <a:rPr lang="en-GB" sz="1800" dirty="0"/>
              <a:t>: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>- # of channels</a:t>
            </a:r>
            <a:br>
              <a:rPr lang="en-GB" sz="1800" dirty="0" smtClean="0"/>
            </a:br>
            <a:r>
              <a:rPr lang="en-GB" sz="1800" dirty="0" smtClean="0"/>
              <a:t>- # of readout</a:t>
            </a:r>
            <a:br>
              <a:rPr lang="en-GB" sz="1800" dirty="0" smtClean="0"/>
            </a:br>
            <a:r>
              <a:rPr lang="en-GB" sz="1800" dirty="0" smtClean="0"/>
              <a:t>  modules</a:t>
            </a:r>
            <a:br>
              <a:rPr lang="en-GB" sz="1800" dirty="0" smtClean="0"/>
            </a:br>
            <a:r>
              <a:rPr lang="en-GB" sz="1800" dirty="0" smtClean="0"/>
              <a:t>- cabling</a:t>
            </a:r>
            <a:br>
              <a:rPr lang="en-GB" sz="1800" dirty="0" smtClean="0"/>
            </a:br>
            <a:endParaRPr lang="en-GB" sz="1800" dirty="0" smtClean="0"/>
          </a:p>
        </p:txBody>
      </p:sp>
      <p:sp>
        <p:nvSpPr>
          <p:cNvPr id="11287" name="Text Box 17"/>
          <p:cNvSpPr txBox="1">
            <a:spLocks noChangeArrowheads="1"/>
          </p:cNvSpPr>
          <p:nvPr/>
        </p:nvSpPr>
        <p:spPr bwMode="auto">
          <a:xfrm>
            <a:off x="1880623" y="5960977"/>
            <a:ext cx="3843505" cy="600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solidFill>
                  <a:srgbClr val="261748"/>
                </a:solidFill>
                <a:ea typeface="Geneva" pitchFamily="1" charset="-128"/>
              </a:rPr>
              <a:t>Frontend module connections and cabling</a:t>
            </a:r>
            <a:endParaRPr lang="en-GB" sz="1600" dirty="0">
              <a:solidFill>
                <a:srgbClr val="261748"/>
              </a:solidFill>
              <a:ea typeface="Geneva" pitchFamily="1" charset="-128"/>
            </a:endParaRPr>
          </a:p>
        </p:txBody>
      </p:sp>
      <p:pic>
        <p:nvPicPr>
          <p:cNvPr id="1030" name="Picture 6" descr="C:\Documents and Settings\fsfhh\Desktop\dosi\XFEL_1st_consortium_ws_2012\Verkabelungskonzept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66" y="1176452"/>
            <a:ext cx="6811948" cy="467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 bwMode="auto">
          <a:xfrm>
            <a:off x="611560" y="1124744"/>
            <a:ext cx="108012" cy="489654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SzTx/>
              <a:buFont typeface="Wingdings" pitchFamily="2" charset="2"/>
              <a:buChar char="n"/>
              <a:tabLst/>
            </a:pPr>
            <a:endParaRPr kumimoji="0" lang="de-DE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7020272" y="1064433"/>
            <a:ext cx="108012" cy="489654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SzTx/>
              <a:buFont typeface="Wingdings" pitchFamily="2" charset="2"/>
              <a:buChar char="n"/>
              <a:tabLst/>
            </a:pPr>
            <a:endParaRPr kumimoji="0" lang="de-DE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9" name="Rounded Rectangular Callout 8"/>
          <p:cNvSpPr/>
          <p:nvPr/>
        </p:nvSpPr>
        <p:spPr bwMode="auto">
          <a:xfrm>
            <a:off x="4106589" y="1484784"/>
            <a:ext cx="1080120" cy="1008112"/>
          </a:xfrm>
          <a:prstGeom prst="wedgeRoundRectCallout">
            <a:avLst>
              <a:gd name="adj1" fmla="val -114497"/>
              <a:gd name="adj2" fmla="val 26725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external </a:t>
            </a:r>
            <a:r>
              <a:rPr lang="en-US" sz="1200" dirty="0" err="1">
                <a:solidFill>
                  <a:srgbClr val="000000"/>
                </a:solidFill>
              </a:rPr>
              <a:t>dosimetry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sensors</a:t>
            </a:r>
            <a:br>
              <a:rPr lang="en-US" sz="1200" dirty="0" smtClean="0">
                <a:solidFill>
                  <a:srgbClr val="000000"/>
                </a:solidFill>
              </a:rPr>
            </a:br>
            <a:r>
              <a:rPr lang="en-US" sz="1200" dirty="0" smtClean="0">
                <a:solidFill>
                  <a:srgbClr val="000000"/>
                </a:solidFill>
              </a:rPr>
              <a:t>(e. g. at </a:t>
            </a:r>
            <a:r>
              <a:rPr lang="en-US" sz="1200" dirty="0" err="1" smtClean="0">
                <a:solidFill>
                  <a:srgbClr val="000000"/>
                </a:solidFill>
              </a:rPr>
              <a:t>undulators</a:t>
            </a:r>
            <a:r>
              <a:rPr lang="en-US" sz="1200" dirty="0" smtClean="0">
                <a:solidFill>
                  <a:srgbClr val="000000"/>
                </a:solidFill>
              </a:rPr>
              <a:t>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" name="Rounded Rectangular Callout 8"/>
          <p:cNvSpPr/>
          <p:nvPr/>
        </p:nvSpPr>
        <p:spPr bwMode="auto">
          <a:xfrm>
            <a:off x="5996787" y="4653136"/>
            <a:ext cx="1080120" cy="648072"/>
          </a:xfrm>
          <a:prstGeom prst="wedgeRoundRectCallout">
            <a:avLst>
              <a:gd name="adj1" fmla="val -107443"/>
              <a:gd name="adj2" fmla="val -18214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internal </a:t>
            </a:r>
            <a:r>
              <a:rPr lang="en-US" sz="1200" dirty="0" err="1">
                <a:solidFill>
                  <a:srgbClr val="000000"/>
                </a:solidFill>
              </a:rPr>
              <a:t>dosimetry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sensors</a:t>
            </a:r>
            <a:br>
              <a:rPr lang="en-US" sz="1200" dirty="0" smtClean="0">
                <a:solidFill>
                  <a:srgbClr val="000000"/>
                </a:solidFill>
              </a:rPr>
            </a:b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1" name="Rounded Rectangular Callout 8"/>
          <p:cNvSpPr/>
          <p:nvPr/>
        </p:nvSpPr>
        <p:spPr bwMode="auto">
          <a:xfrm>
            <a:off x="251520" y="4581128"/>
            <a:ext cx="1152128" cy="1584176"/>
          </a:xfrm>
          <a:prstGeom prst="wedgeRoundRectCallout">
            <a:avLst>
              <a:gd name="adj1" fmla="val 110077"/>
              <a:gd name="adj2" fmla="val -8858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Example: (MPS-) carrier module for connection to the XFEL control system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5" name="Gerade Verbindung 4"/>
          <p:cNvCxnSpPr/>
          <p:nvPr/>
        </p:nvCxnSpPr>
        <p:spPr bwMode="auto">
          <a:xfrm>
            <a:off x="179512" y="4437112"/>
            <a:ext cx="8712968" cy="0"/>
          </a:xfrm>
          <a:prstGeom prst="line">
            <a:avLst/>
          </a:prstGeom>
          <a:noFill/>
          <a:ln w="28575" cap="flat" cmpd="sng" algn="ctr">
            <a:solidFill>
              <a:schemeClr val="folHlink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7804902" y="3789040"/>
            <a:ext cx="1080120" cy="56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External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(outside of electronic rack)</a:t>
            </a:r>
            <a:endParaRPr lang="en-GB" sz="1200" dirty="0">
              <a:solidFill>
                <a:srgbClr val="261748"/>
              </a:solidFill>
              <a:ea typeface="Geneva" pitchFamily="1" charset="-128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7804902" y="4565468"/>
            <a:ext cx="1080120" cy="695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Internal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(inside electronic </a:t>
            </a:r>
            <a:r>
              <a:rPr lang="en-GB" sz="1200" dirty="0">
                <a:solidFill>
                  <a:srgbClr val="261748"/>
                </a:solidFill>
                <a:ea typeface="Geneva" pitchFamily="1" charset="-128"/>
              </a:rPr>
              <a:t>rack)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261748"/>
              </a:solidFill>
              <a:ea typeface="Geneva" pitchFamily="1" charset="-128"/>
            </a:endParaRPr>
          </a:p>
        </p:txBody>
      </p:sp>
      <p:sp>
        <p:nvSpPr>
          <p:cNvPr id="37" name="Rounded Rectangular Callout 8"/>
          <p:cNvSpPr/>
          <p:nvPr/>
        </p:nvSpPr>
        <p:spPr bwMode="auto">
          <a:xfrm>
            <a:off x="4427984" y="3224759"/>
            <a:ext cx="1080120" cy="847154"/>
          </a:xfrm>
          <a:prstGeom prst="wedgeRoundRectCallout">
            <a:avLst>
              <a:gd name="adj1" fmla="val -146244"/>
              <a:gd name="adj2" fmla="val 25288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Frontend readout electronic</a:t>
            </a:r>
          </a:p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module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2050" name="Picture 2" descr="D:\reise_ibic2015_melbourne\talk\quellen_others\quellen_dn\pict_optimal\20150908-MK3_76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38" y="1616486"/>
            <a:ext cx="2528292" cy="379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15462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14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err="1"/>
              <a:t>DosiMon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smtClean="0"/>
              <a:t>– </a:t>
            </a:r>
            <a:r>
              <a:rPr lang="de-DE" dirty="0" err="1" smtClean="0"/>
              <a:t>components</a:t>
            </a:r>
            <a:r>
              <a:rPr lang="de-DE" dirty="0" smtClean="0"/>
              <a:t> &amp; </a:t>
            </a:r>
            <a:r>
              <a:rPr lang="de-DE" dirty="0" err="1" smtClean="0"/>
              <a:t>connections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6876256" y="1340768"/>
            <a:ext cx="2160575" cy="931999"/>
          </a:xfrm>
        </p:spPr>
        <p:txBody>
          <a:bodyPr/>
          <a:lstStyle/>
          <a:p>
            <a:pPr eaLnBrk="1" hangingPunct="1"/>
            <a:r>
              <a:rPr lang="en-GB" sz="1800" dirty="0"/>
              <a:t>Scalable </a:t>
            </a:r>
            <a:r>
              <a:rPr lang="en-GB" sz="1800" dirty="0" smtClean="0"/>
              <a:t>frontend </a:t>
            </a:r>
            <a:r>
              <a:rPr lang="en-GB" sz="1800" dirty="0"/>
              <a:t>: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>- # of channels</a:t>
            </a:r>
            <a:br>
              <a:rPr lang="en-GB" sz="1800" dirty="0" smtClean="0"/>
            </a:br>
            <a:r>
              <a:rPr lang="en-GB" sz="1800" dirty="0" smtClean="0"/>
              <a:t>- # of readout</a:t>
            </a:r>
            <a:br>
              <a:rPr lang="en-GB" sz="1800" dirty="0" smtClean="0"/>
            </a:br>
            <a:r>
              <a:rPr lang="en-GB" sz="1800" dirty="0" smtClean="0"/>
              <a:t>  modules</a:t>
            </a:r>
            <a:br>
              <a:rPr lang="en-GB" sz="1800" dirty="0" smtClean="0"/>
            </a:br>
            <a:r>
              <a:rPr lang="en-GB" sz="1800" dirty="0" smtClean="0"/>
              <a:t>- cabling</a:t>
            </a:r>
            <a:br>
              <a:rPr lang="en-GB" sz="1800" dirty="0" smtClean="0"/>
            </a:br>
            <a:endParaRPr lang="en-GB" sz="1800" dirty="0" smtClean="0"/>
          </a:p>
        </p:txBody>
      </p:sp>
      <p:sp>
        <p:nvSpPr>
          <p:cNvPr id="11287" name="Text Box 17"/>
          <p:cNvSpPr txBox="1">
            <a:spLocks noChangeArrowheads="1"/>
          </p:cNvSpPr>
          <p:nvPr/>
        </p:nvSpPr>
        <p:spPr bwMode="auto">
          <a:xfrm>
            <a:off x="1880623" y="5960977"/>
            <a:ext cx="3843505" cy="600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solidFill>
                  <a:srgbClr val="261748"/>
                </a:solidFill>
                <a:ea typeface="Geneva" pitchFamily="1" charset="-128"/>
              </a:rPr>
              <a:t>Frontend module connections and cabling</a:t>
            </a:r>
            <a:endParaRPr lang="en-GB" sz="1600" dirty="0">
              <a:solidFill>
                <a:srgbClr val="261748"/>
              </a:solidFill>
              <a:ea typeface="Geneva" pitchFamily="1" charset="-128"/>
            </a:endParaRPr>
          </a:p>
        </p:txBody>
      </p:sp>
      <p:pic>
        <p:nvPicPr>
          <p:cNvPr id="1030" name="Picture 6" descr="C:\Documents and Settings\fsfhh\Desktop\dosi\XFEL_1st_consortium_ws_2012\Verkabelungskonzept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66" y="1176452"/>
            <a:ext cx="6811948" cy="467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 bwMode="auto">
          <a:xfrm>
            <a:off x="611560" y="1124744"/>
            <a:ext cx="108012" cy="489654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SzTx/>
              <a:buFont typeface="Wingdings" pitchFamily="2" charset="2"/>
              <a:buChar char="n"/>
              <a:tabLst/>
            </a:pPr>
            <a:endParaRPr kumimoji="0" lang="de-DE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7020272" y="1064433"/>
            <a:ext cx="108012" cy="489654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SzTx/>
              <a:buFont typeface="Wingdings" pitchFamily="2" charset="2"/>
              <a:buChar char="n"/>
              <a:tabLst/>
            </a:pPr>
            <a:endParaRPr kumimoji="0" lang="de-DE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9" name="Rounded Rectangular Callout 8"/>
          <p:cNvSpPr/>
          <p:nvPr/>
        </p:nvSpPr>
        <p:spPr bwMode="auto">
          <a:xfrm>
            <a:off x="4106589" y="1484784"/>
            <a:ext cx="1080120" cy="1008112"/>
          </a:xfrm>
          <a:prstGeom prst="wedgeRoundRectCallout">
            <a:avLst>
              <a:gd name="adj1" fmla="val -114497"/>
              <a:gd name="adj2" fmla="val 26725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external </a:t>
            </a:r>
            <a:r>
              <a:rPr lang="en-US" sz="1200" dirty="0" err="1">
                <a:solidFill>
                  <a:srgbClr val="000000"/>
                </a:solidFill>
              </a:rPr>
              <a:t>dosimetry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sensors</a:t>
            </a:r>
            <a:br>
              <a:rPr lang="en-US" sz="1200" dirty="0" smtClean="0">
                <a:solidFill>
                  <a:srgbClr val="000000"/>
                </a:solidFill>
              </a:rPr>
            </a:br>
            <a:r>
              <a:rPr lang="en-US" sz="1200" dirty="0" smtClean="0">
                <a:solidFill>
                  <a:srgbClr val="000000"/>
                </a:solidFill>
              </a:rPr>
              <a:t>(e. g. at </a:t>
            </a:r>
            <a:r>
              <a:rPr lang="en-US" sz="1200" dirty="0" err="1" smtClean="0">
                <a:solidFill>
                  <a:srgbClr val="000000"/>
                </a:solidFill>
              </a:rPr>
              <a:t>undulators</a:t>
            </a:r>
            <a:r>
              <a:rPr lang="en-US" sz="1200" dirty="0" smtClean="0">
                <a:solidFill>
                  <a:srgbClr val="000000"/>
                </a:solidFill>
              </a:rPr>
              <a:t>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0" name="Rounded Rectangular Callout 8"/>
          <p:cNvSpPr/>
          <p:nvPr/>
        </p:nvSpPr>
        <p:spPr bwMode="auto">
          <a:xfrm>
            <a:off x="5996787" y="4653136"/>
            <a:ext cx="1080120" cy="648072"/>
          </a:xfrm>
          <a:prstGeom prst="wedgeRoundRectCallout">
            <a:avLst>
              <a:gd name="adj1" fmla="val -107443"/>
              <a:gd name="adj2" fmla="val -18214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internal </a:t>
            </a:r>
            <a:r>
              <a:rPr lang="en-US" sz="1200" dirty="0" err="1">
                <a:solidFill>
                  <a:srgbClr val="000000"/>
                </a:solidFill>
              </a:rPr>
              <a:t>dosimetry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sensors</a:t>
            </a:r>
            <a:br>
              <a:rPr lang="en-US" sz="1200" dirty="0" smtClean="0">
                <a:solidFill>
                  <a:srgbClr val="000000"/>
                </a:solidFill>
              </a:rPr>
            </a:b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1" name="Rounded Rectangular Callout 8"/>
          <p:cNvSpPr/>
          <p:nvPr/>
        </p:nvSpPr>
        <p:spPr bwMode="auto">
          <a:xfrm>
            <a:off x="251520" y="4581128"/>
            <a:ext cx="1152128" cy="1584176"/>
          </a:xfrm>
          <a:prstGeom prst="wedgeRoundRectCallout">
            <a:avLst>
              <a:gd name="adj1" fmla="val 110077"/>
              <a:gd name="adj2" fmla="val -8858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Example: (MPS-) carrier module for connection to the XFEL control system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5" name="Gerade Verbindung 4"/>
          <p:cNvCxnSpPr/>
          <p:nvPr/>
        </p:nvCxnSpPr>
        <p:spPr bwMode="auto">
          <a:xfrm>
            <a:off x="179512" y="4437112"/>
            <a:ext cx="8712968" cy="0"/>
          </a:xfrm>
          <a:prstGeom prst="line">
            <a:avLst/>
          </a:prstGeom>
          <a:noFill/>
          <a:ln w="28575" cap="flat" cmpd="sng" algn="ctr">
            <a:solidFill>
              <a:schemeClr val="folHlink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7804902" y="3789040"/>
            <a:ext cx="1080120" cy="56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External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(outside of electronic rack)</a:t>
            </a:r>
            <a:endParaRPr lang="en-GB" sz="1200" dirty="0">
              <a:solidFill>
                <a:srgbClr val="261748"/>
              </a:solidFill>
              <a:ea typeface="Geneva" pitchFamily="1" charset="-128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7804902" y="4565468"/>
            <a:ext cx="1080120" cy="695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Internal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61748"/>
                </a:solidFill>
                <a:ea typeface="Geneva" pitchFamily="1" charset="-128"/>
              </a:rPr>
              <a:t>(inside electronic </a:t>
            </a:r>
            <a:r>
              <a:rPr lang="en-GB" sz="1200" dirty="0">
                <a:solidFill>
                  <a:srgbClr val="261748"/>
                </a:solidFill>
                <a:ea typeface="Geneva" pitchFamily="1" charset="-128"/>
              </a:rPr>
              <a:t>rack)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261748"/>
              </a:solidFill>
              <a:ea typeface="Geneva" pitchFamily="1" charset="-128"/>
            </a:endParaRPr>
          </a:p>
        </p:txBody>
      </p:sp>
      <p:sp>
        <p:nvSpPr>
          <p:cNvPr id="37" name="Rounded Rectangular Callout 8"/>
          <p:cNvSpPr/>
          <p:nvPr/>
        </p:nvSpPr>
        <p:spPr bwMode="auto">
          <a:xfrm>
            <a:off x="4427984" y="3224759"/>
            <a:ext cx="1080120" cy="847154"/>
          </a:xfrm>
          <a:prstGeom prst="wedgeRoundRectCallout">
            <a:avLst>
              <a:gd name="adj1" fmla="val -146244"/>
              <a:gd name="adj2" fmla="val 25288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Frontend readout electronic</a:t>
            </a:r>
          </a:p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en-US" sz="1200" dirty="0" smtClean="0">
                <a:solidFill>
                  <a:srgbClr val="000000"/>
                </a:solidFill>
              </a:rPr>
              <a:t>module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74" y="2072624"/>
            <a:ext cx="4570243" cy="304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456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ular Callout 8"/>
          <p:cNvSpPr/>
          <p:nvPr/>
        </p:nvSpPr>
        <p:spPr bwMode="auto">
          <a:xfrm>
            <a:off x="323528" y="1268760"/>
            <a:ext cx="8572279" cy="5184576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US" dirty="0" smtClean="0">
                <a:solidFill>
                  <a:srgbClr val="000000"/>
                </a:solidFill>
              </a:rPr>
              <a:t>Very </a:t>
            </a:r>
            <a:r>
              <a:rPr lang="en-US" dirty="0">
                <a:solidFill>
                  <a:srgbClr val="000000"/>
                </a:solidFill>
              </a:rPr>
              <a:t>small </a:t>
            </a:r>
            <a:r>
              <a:rPr lang="en-US" dirty="0" err="1">
                <a:solidFill>
                  <a:srgbClr val="000000"/>
                </a:solidFill>
              </a:rPr>
              <a:t>RadFet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Sensor, 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   </a:t>
            </a:r>
            <a:r>
              <a:rPr lang="en-GB" dirty="0" smtClean="0">
                <a:solidFill>
                  <a:srgbClr val="000000"/>
                </a:solidFill>
              </a:rPr>
              <a:t>type </a:t>
            </a:r>
            <a:r>
              <a:rPr lang="en-US" dirty="0">
                <a:solidFill>
                  <a:srgbClr val="000000"/>
                </a:solidFill>
              </a:rPr>
              <a:t>RFT-300-CC10G1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   (REM </a:t>
            </a:r>
            <a:r>
              <a:rPr lang="en-US" dirty="0">
                <a:solidFill>
                  <a:srgbClr val="000000"/>
                </a:solidFill>
              </a:rPr>
              <a:t>Oxford Ltd</a:t>
            </a:r>
            <a:r>
              <a:rPr lang="en-US" dirty="0" smtClean="0">
                <a:solidFill>
                  <a:srgbClr val="000000"/>
                </a:solidFill>
              </a:rPr>
              <a:t>.), 2 channels,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   integrated diode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US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RadFet</a:t>
            </a:r>
            <a:r>
              <a:rPr lang="en-US" dirty="0" smtClean="0">
                <a:solidFill>
                  <a:srgbClr val="000000"/>
                </a:solidFill>
              </a:rPr>
              <a:t> of comparable size as the well-known TLD-type reference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   </a:t>
            </a:r>
            <a:r>
              <a:rPr lang="en-US" dirty="0" err="1" smtClean="0">
                <a:solidFill>
                  <a:srgbClr val="000000"/>
                </a:solidFill>
              </a:rPr>
              <a:t>reference</a:t>
            </a:r>
            <a:r>
              <a:rPr lang="en-US" dirty="0" smtClean="0">
                <a:solidFill>
                  <a:srgbClr val="000000"/>
                </a:solidFill>
              </a:rPr>
              <a:t> sensors used</a:t>
            </a:r>
            <a:endParaRPr lang="en-US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US" dirty="0" smtClean="0">
                <a:solidFill>
                  <a:srgbClr val="000000"/>
                </a:solidFill>
              </a:rPr>
              <a:t>1 </a:t>
            </a:r>
            <a:r>
              <a:rPr lang="en-US" dirty="0" err="1">
                <a:solidFill>
                  <a:srgbClr val="000000"/>
                </a:solidFill>
              </a:rPr>
              <a:t>RadFet</a:t>
            </a:r>
            <a:r>
              <a:rPr lang="en-US" dirty="0">
                <a:solidFill>
                  <a:srgbClr val="000000"/>
                </a:solidFill>
              </a:rPr>
              <a:t>/TLD pair located 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   on the </a:t>
            </a:r>
            <a:r>
              <a:rPr lang="en-US" dirty="0" err="1">
                <a:solidFill>
                  <a:srgbClr val="000000"/>
                </a:solidFill>
              </a:rPr>
              <a:t>DosiMon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FMC</a:t>
            </a:r>
            <a:endParaRPr lang="en-US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US" dirty="0">
                <a:solidFill>
                  <a:srgbClr val="000000"/>
                </a:solidFill>
              </a:rPr>
              <a:t>1 </a:t>
            </a:r>
            <a:r>
              <a:rPr lang="en-US" dirty="0" err="1" smtClean="0">
                <a:solidFill>
                  <a:srgbClr val="000000"/>
                </a:solidFill>
              </a:rPr>
              <a:t>RadFet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located in each </a:t>
            </a:r>
            <a:r>
              <a:rPr lang="en-US" dirty="0" err="1" smtClean="0">
                <a:solidFill>
                  <a:srgbClr val="000000"/>
                </a:solidFill>
              </a:rPr>
              <a:t>DosiBox</a:t>
            </a:r>
            <a:endParaRPr lang="en-US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US" dirty="0" smtClean="0">
                <a:solidFill>
                  <a:srgbClr val="000000"/>
                </a:solidFill>
              </a:rPr>
              <a:t>1 </a:t>
            </a:r>
            <a:r>
              <a:rPr lang="en-US" dirty="0" err="1">
                <a:solidFill>
                  <a:srgbClr val="000000"/>
                </a:solidFill>
              </a:rPr>
              <a:t>RadFet</a:t>
            </a:r>
            <a:r>
              <a:rPr lang="en-US" dirty="0">
                <a:solidFill>
                  <a:srgbClr val="000000"/>
                </a:solidFill>
              </a:rPr>
              <a:t>/TLD pair located 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   on the </a:t>
            </a:r>
            <a:r>
              <a:rPr lang="en-US" dirty="0">
                <a:solidFill>
                  <a:srgbClr val="000000"/>
                </a:solidFill>
              </a:rPr>
              <a:t>external </a:t>
            </a:r>
            <a:r>
              <a:rPr lang="en-US" dirty="0" smtClean="0">
                <a:solidFill>
                  <a:srgbClr val="000000"/>
                </a:solidFill>
              </a:rPr>
              <a:t>sensor-holder</a:t>
            </a:r>
            <a:endParaRPr lang="en-US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15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err="1" smtClean="0"/>
              <a:t>RadFet</a:t>
            </a:r>
            <a:r>
              <a:rPr lang="de-DE" dirty="0"/>
              <a:t> &amp; TLD </a:t>
            </a:r>
            <a:r>
              <a:rPr lang="de-DE" dirty="0" err="1" smtClean="0"/>
              <a:t>sensors</a:t>
            </a:r>
            <a:r>
              <a:rPr lang="de-DE" dirty="0" smtClean="0"/>
              <a:t> at different </a:t>
            </a:r>
            <a:r>
              <a:rPr lang="de-DE" dirty="0" err="1" smtClean="0"/>
              <a:t>locations</a:t>
            </a:r>
            <a:endParaRPr lang="en-GB" dirty="0" smtClean="0"/>
          </a:p>
        </p:txBody>
      </p:sp>
      <p:pic>
        <p:nvPicPr>
          <p:cNvPr id="11288" name="Picture 25" descr="\\win.desy.de\home\fsfhh\My Documents\work\papers_posters_talks\psi_collaboration-ws_2011_xfel-dosi\psi_coll_ws_032011_datensammlung\psi_coll_ws_picts_vorber\pict_gam_sens_f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408" y="1412776"/>
            <a:ext cx="1152128" cy="171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reise_ibic2015_melbourne\talk\quellen_others\quellen_dn\pict_optimal\20150908-IMG_27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780928"/>
            <a:ext cx="21602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reise_ibic2015_melbourne\talk\quellen_others\quellen_dn\pict_optimal\20150908-IMG_28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76765"/>
            <a:ext cx="1962629" cy="130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reise_ibic2015_melbourne\talk\quellen_others\quellen_dn\20130412-IMG_686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12777"/>
            <a:ext cx="1621143" cy="108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reise_ibic2015_melbourne\talk\quellen_others\quellen_dn\FürFrank\20150908-IMG_282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440324"/>
            <a:ext cx="2160240" cy="144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reise_ibic2015_melbourne\talk\quellen_others\quellen_dn\pict_FürFrank_optimal\20150908-IMG_2803 - Kopi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772" y="5557246"/>
            <a:ext cx="1301400" cy="86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Gerade Verbindung mit Pfeil 22"/>
          <p:cNvCxnSpPr/>
          <p:nvPr/>
        </p:nvCxnSpPr>
        <p:spPr bwMode="auto">
          <a:xfrm>
            <a:off x="4347208" y="5373216"/>
            <a:ext cx="2097000" cy="0"/>
          </a:xfrm>
          <a:prstGeom prst="straightConnector1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3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62317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46676" y="5951227"/>
            <a:ext cx="8198605" cy="481673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  <a:ln>
            <a:solidFill>
              <a:srgbClr val="FFC000"/>
            </a:solidFill>
          </a:ln>
        </p:spPr>
        <p:txBody>
          <a:bodyPr wrap="none" tIns="0" rtlCol="0" anchor="ctr">
            <a:noAutofit/>
          </a:bodyPr>
          <a:lstStyle/>
          <a:p>
            <a:pPr>
              <a:buNone/>
            </a:pPr>
            <a:endParaRPr lang="en-US" sz="2400" b="1" dirty="0">
              <a:latin typeface="Symbol" panose="050501020107060205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794" y="5544008"/>
            <a:ext cx="8198605" cy="3619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txBody>
          <a:bodyPr wrap="none" tIns="0" rtlCol="0" anchor="ctr"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Symbol" panose="05050102010706020507" pitchFamily="18" charset="2"/>
              </a:rPr>
              <a:t>g</a:t>
            </a:r>
            <a:endParaRPr lang="en-US" sz="2400" b="1" dirty="0">
              <a:latin typeface="Symbol" panose="05050102010706020507" pitchFamily="18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5795" y="4332471"/>
            <a:ext cx="8198605" cy="117519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none" rtlCol="0">
            <a:noAutofit/>
          </a:bodyPr>
          <a:lstStyle/>
          <a:p>
            <a:pPr>
              <a:buNone/>
            </a:pPr>
            <a:r>
              <a:rPr lang="en-US" sz="2400" dirty="0" smtClean="0"/>
              <a:t>e</a:t>
            </a:r>
            <a:r>
              <a:rPr lang="en-US" sz="2400" baseline="30000" dirty="0" smtClean="0"/>
              <a:t>-</a:t>
            </a:r>
            <a:endParaRPr lang="en-US" sz="2400" dirty="0"/>
          </a:p>
        </p:txBody>
      </p:sp>
      <p:cxnSp>
        <p:nvCxnSpPr>
          <p:cNvPr id="147" name="Straight Connector 146"/>
          <p:cNvCxnSpPr/>
          <p:nvPr/>
        </p:nvCxnSpPr>
        <p:spPr bwMode="auto">
          <a:xfrm>
            <a:off x="6180767" y="3408633"/>
            <a:ext cx="929593" cy="96591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6" name="Straight Connector 145"/>
          <p:cNvCxnSpPr/>
          <p:nvPr/>
        </p:nvCxnSpPr>
        <p:spPr bwMode="auto">
          <a:xfrm>
            <a:off x="5895059" y="3416037"/>
            <a:ext cx="677940" cy="89187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5" name="Straight Connector 144"/>
          <p:cNvCxnSpPr/>
          <p:nvPr/>
        </p:nvCxnSpPr>
        <p:spPr bwMode="auto">
          <a:xfrm>
            <a:off x="5535670" y="3428737"/>
            <a:ext cx="523409" cy="87931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8" name="Straight Connector 137"/>
          <p:cNvCxnSpPr/>
          <p:nvPr/>
        </p:nvCxnSpPr>
        <p:spPr bwMode="auto">
          <a:xfrm>
            <a:off x="1159104" y="3098516"/>
            <a:ext cx="1" cy="406708"/>
          </a:xfrm>
          <a:prstGeom prst="line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0" name="Straight Connector 139"/>
          <p:cNvCxnSpPr/>
          <p:nvPr/>
        </p:nvCxnSpPr>
        <p:spPr bwMode="auto">
          <a:xfrm>
            <a:off x="4197557" y="3077898"/>
            <a:ext cx="0" cy="442077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1" name="Straight Connector 140"/>
          <p:cNvCxnSpPr/>
          <p:nvPr/>
        </p:nvCxnSpPr>
        <p:spPr bwMode="auto">
          <a:xfrm>
            <a:off x="5289048" y="3090897"/>
            <a:ext cx="0" cy="414327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2" name="Straight Connector 141"/>
          <p:cNvCxnSpPr/>
          <p:nvPr/>
        </p:nvCxnSpPr>
        <p:spPr bwMode="auto">
          <a:xfrm>
            <a:off x="5535670" y="3117000"/>
            <a:ext cx="0" cy="324611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Connector 142"/>
          <p:cNvCxnSpPr/>
          <p:nvPr/>
        </p:nvCxnSpPr>
        <p:spPr bwMode="auto">
          <a:xfrm>
            <a:off x="6180767" y="3117000"/>
            <a:ext cx="0" cy="291633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Connector 143"/>
          <p:cNvCxnSpPr/>
          <p:nvPr/>
        </p:nvCxnSpPr>
        <p:spPr bwMode="auto">
          <a:xfrm>
            <a:off x="5895059" y="3117000"/>
            <a:ext cx="0" cy="322750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8" name="Straight Connector 147"/>
          <p:cNvCxnSpPr/>
          <p:nvPr/>
        </p:nvCxnSpPr>
        <p:spPr bwMode="auto">
          <a:xfrm>
            <a:off x="8528671" y="3096655"/>
            <a:ext cx="0" cy="404564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9" name="Straight Connector 138"/>
          <p:cNvCxnSpPr/>
          <p:nvPr/>
        </p:nvCxnSpPr>
        <p:spPr bwMode="auto">
          <a:xfrm flipH="1">
            <a:off x="2941310" y="3083762"/>
            <a:ext cx="2308" cy="407932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18E81-CA98-483E-BA30-586BB5DF9225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for the XFEL project</a:t>
            </a:r>
            <a:endParaRPr lang="en-US" dirty="0"/>
          </a:p>
        </p:txBody>
      </p:sp>
      <p:sp>
        <p:nvSpPr>
          <p:cNvPr id="151" name="Rectangle 150"/>
          <p:cNvSpPr/>
          <p:nvPr/>
        </p:nvSpPr>
        <p:spPr bwMode="auto">
          <a:xfrm>
            <a:off x="963537" y="3093287"/>
            <a:ext cx="2160000" cy="324000"/>
          </a:xfrm>
          <a:prstGeom prst="rect">
            <a:avLst/>
          </a:prstGeom>
          <a:solidFill>
            <a:srgbClr val="BBE0E3">
              <a:lumMod val="75000"/>
              <a:alpha val="80000"/>
            </a:srgb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55563" algn="l" defTabSz="39846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charset="0"/>
              </a:rPr>
              <a:t>2015</a:t>
            </a:r>
          </a:p>
        </p:txBody>
      </p:sp>
      <p:sp>
        <p:nvSpPr>
          <p:cNvPr id="152" name="Rectangle 151"/>
          <p:cNvSpPr/>
          <p:nvPr/>
        </p:nvSpPr>
        <p:spPr bwMode="auto">
          <a:xfrm>
            <a:off x="3117557" y="3096655"/>
            <a:ext cx="2160000" cy="322750"/>
          </a:xfrm>
          <a:prstGeom prst="rect">
            <a:avLst/>
          </a:prstGeom>
          <a:solidFill>
            <a:srgbClr val="BBE0E3">
              <a:alpha val="80000"/>
            </a:srgb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55563" algn="l" defTabSz="39846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charset="0"/>
              </a:rPr>
              <a:t>2016</a:t>
            </a:r>
          </a:p>
        </p:txBody>
      </p:sp>
      <p:sp>
        <p:nvSpPr>
          <p:cNvPr id="154" name="Pentagon 153"/>
          <p:cNvSpPr/>
          <p:nvPr/>
        </p:nvSpPr>
        <p:spPr bwMode="auto">
          <a:xfrm>
            <a:off x="7438382" y="3096655"/>
            <a:ext cx="1455512" cy="322750"/>
          </a:xfrm>
          <a:prstGeom prst="homePlate">
            <a:avLst/>
          </a:prstGeom>
          <a:solidFill>
            <a:srgbClr val="BBE0E3">
              <a:alpha val="80000"/>
            </a:srgb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55563" algn="l" defTabSz="39846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charset="0"/>
              </a:rPr>
              <a:t>2018</a:t>
            </a:r>
          </a:p>
        </p:txBody>
      </p:sp>
      <p:sp>
        <p:nvSpPr>
          <p:cNvPr id="119" name="Rectangle 202"/>
          <p:cNvSpPr>
            <a:spLocks noChangeArrowheads="1"/>
          </p:cNvSpPr>
          <p:nvPr/>
        </p:nvSpPr>
        <p:spPr bwMode="auto">
          <a:xfrm>
            <a:off x="989063" y="3493832"/>
            <a:ext cx="1456386" cy="6898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Times New Roman" pitchFamily="18" charset="0"/>
              </a:rPr>
              <a:t>First e-beam out of RF gun installed at XFEL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A6EB"/>
                </a:solidFill>
                <a:effectLst/>
                <a:uLnTx/>
                <a:uFillTx/>
                <a:cs typeface="Times New Roman" pitchFamily="18" charset="0"/>
              </a:rPr>
              <a:t/>
            </a:r>
            <a:b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A6EB"/>
                </a:solidFill>
                <a:effectLst/>
                <a:uLnTx/>
                <a:uFillTx/>
                <a:cs typeface="Times New Roman" pitchFamily="18" charset="0"/>
              </a:rPr>
            </a:b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0" name="Rectangle 202"/>
          <p:cNvSpPr>
            <a:spLocks noChangeArrowheads="1"/>
          </p:cNvSpPr>
          <p:nvPr/>
        </p:nvSpPr>
        <p:spPr bwMode="auto">
          <a:xfrm>
            <a:off x="2517521" y="3491694"/>
            <a:ext cx="875900" cy="5036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Injector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cooldown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A6EB"/>
                </a:solidFill>
                <a:effectLst/>
                <a:uLnTx/>
                <a:uFillTx/>
                <a:cs typeface="Times New Roman" pitchFamily="18" charset="0"/>
              </a:rPr>
              <a:t/>
            </a:r>
            <a:b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A6EB"/>
                </a:solidFill>
                <a:effectLst/>
                <a:uLnTx/>
                <a:uFillTx/>
                <a:cs typeface="Times New Roman" pitchFamily="18" charset="0"/>
              </a:rPr>
            </a:b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1" name="Rectangle 202"/>
          <p:cNvSpPr>
            <a:spLocks noChangeArrowheads="1"/>
          </p:cNvSpPr>
          <p:nvPr/>
        </p:nvSpPr>
        <p:spPr bwMode="auto">
          <a:xfrm>
            <a:off x="2810678" y="4324852"/>
            <a:ext cx="1518868" cy="118504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Injector com. up to full XFEL performance (varying charges and bunch patterns</a:t>
            </a:r>
            <a:r>
              <a:rPr lang="en-US" sz="1200" kern="0" dirty="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2" name="Rectangle 202"/>
          <p:cNvSpPr>
            <a:spLocks noChangeArrowheads="1"/>
          </p:cNvSpPr>
          <p:nvPr/>
        </p:nvSpPr>
        <p:spPr bwMode="auto">
          <a:xfrm>
            <a:off x="3981413" y="3501219"/>
            <a:ext cx="1080444" cy="5035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Linac  </a:t>
            </a:r>
            <a:r>
              <a:rPr lang="en-US" sz="1400" kern="0" noProof="0" dirty="0" smtClean="0">
                <a:solidFill>
                  <a:srgbClr val="000000"/>
                </a:solidFill>
                <a:cs typeface="Times New Roman" pitchFamily="18" charset="0"/>
              </a:rPr>
              <a:t>tunnel closed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123" name="Rectangle 202"/>
          <p:cNvSpPr>
            <a:spLocks noChangeArrowheads="1"/>
          </p:cNvSpPr>
          <p:nvPr/>
        </p:nvSpPr>
        <p:spPr bwMode="auto">
          <a:xfrm>
            <a:off x="5288024" y="3513920"/>
            <a:ext cx="428749" cy="2881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SA1</a:t>
            </a: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6" name="Rectangle 202"/>
          <p:cNvSpPr>
            <a:spLocks noChangeArrowheads="1"/>
          </p:cNvSpPr>
          <p:nvPr/>
        </p:nvSpPr>
        <p:spPr bwMode="auto">
          <a:xfrm>
            <a:off x="4350328" y="4324851"/>
            <a:ext cx="961866" cy="118504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Initial 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linac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 com. with reduced performance</a:t>
            </a:r>
          </a:p>
        </p:txBody>
      </p:sp>
      <p:sp>
        <p:nvSpPr>
          <p:cNvPr id="127" name="Rectangle 202"/>
          <p:cNvSpPr>
            <a:spLocks noChangeArrowheads="1"/>
          </p:cNvSpPr>
          <p:nvPr/>
        </p:nvSpPr>
        <p:spPr bwMode="auto">
          <a:xfrm>
            <a:off x="6833280" y="3519946"/>
            <a:ext cx="883920" cy="5036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Start user operation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A6EB"/>
                </a:solidFill>
                <a:effectLst/>
                <a:uLnTx/>
                <a:uFillTx/>
                <a:cs typeface="Times New Roman" pitchFamily="18" charset="0"/>
              </a:rPr>
              <a:t/>
            </a:r>
            <a:b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A6EB"/>
                </a:solidFill>
                <a:effectLst/>
                <a:uLnTx/>
                <a:uFillTx/>
                <a:cs typeface="Times New Roman" pitchFamily="18" charset="0"/>
              </a:rPr>
            </a:b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8" name="Rectangle 202"/>
          <p:cNvSpPr>
            <a:spLocks noChangeArrowheads="1"/>
          </p:cNvSpPr>
          <p:nvPr/>
        </p:nvSpPr>
        <p:spPr bwMode="auto">
          <a:xfrm>
            <a:off x="7838169" y="3513920"/>
            <a:ext cx="1102832" cy="5036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smtClean="0">
                <a:cs typeface="Times New Roman" pitchFamily="18" charset="0"/>
              </a:rPr>
              <a:t>F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cs typeface="Times New Roman" pitchFamily="18" charset="0"/>
              </a:rPr>
              <a:t>ull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Times New Roman" pitchFamily="18" charset="0"/>
              </a:rPr>
              <a:t> TDR performance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A6EB"/>
                </a:solidFill>
                <a:effectLst/>
                <a:uLnTx/>
                <a:uFillTx/>
                <a:cs typeface="Times New Roman" pitchFamily="18" charset="0"/>
              </a:rPr>
              <a:t/>
            </a:r>
            <a:b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A6EB"/>
                </a:solidFill>
                <a:effectLst/>
                <a:uLnTx/>
                <a:uFillTx/>
                <a:cs typeface="Times New Roman" pitchFamily="18" charset="0"/>
              </a:rPr>
            </a:br>
            <a: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/>
            </a:r>
            <a:br>
              <a:rPr kumimoji="0" lang="de-DE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9" name="Rectangle 202"/>
          <p:cNvSpPr>
            <a:spLocks noChangeArrowheads="1"/>
          </p:cNvSpPr>
          <p:nvPr/>
        </p:nvSpPr>
        <p:spPr bwMode="auto">
          <a:xfrm>
            <a:off x="5334023" y="4324851"/>
            <a:ext cx="3194647" cy="11828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Continued accelerator com. to full performance (high beam power, bunch length flexibility, multiple bunch properties per 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rf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-pulse, full wavelength 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tuneability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, ….)</a:t>
            </a: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0" name="Rectangle 202"/>
          <p:cNvSpPr>
            <a:spLocks noChangeArrowheads="1"/>
          </p:cNvSpPr>
          <p:nvPr/>
        </p:nvSpPr>
        <p:spPr bwMode="auto">
          <a:xfrm>
            <a:off x="5334023" y="5544008"/>
            <a:ext cx="3194648" cy="3619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Beam line and experiment com.</a:t>
            </a: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31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875" y="1299303"/>
            <a:ext cx="8828791" cy="1603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2" name="Straight Connector 131"/>
          <p:cNvCxnSpPr/>
          <p:nvPr/>
        </p:nvCxnSpPr>
        <p:spPr bwMode="auto">
          <a:xfrm>
            <a:off x="819022" y="1592690"/>
            <a:ext cx="340082" cy="1491072"/>
          </a:xfrm>
          <a:prstGeom prst="line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Straight Connector 132"/>
          <p:cNvCxnSpPr/>
          <p:nvPr/>
        </p:nvCxnSpPr>
        <p:spPr bwMode="auto">
          <a:xfrm>
            <a:off x="875805" y="1592690"/>
            <a:ext cx="2079666" cy="1507924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4" name="Straight Connector 133"/>
          <p:cNvCxnSpPr>
            <a:endCxn id="152" idx="0"/>
          </p:cNvCxnSpPr>
          <p:nvPr/>
        </p:nvCxnSpPr>
        <p:spPr bwMode="auto">
          <a:xfrm>
            <a:off x="2528295" y="1800420"/>
            <a:ext cx="1669262" cy="1296235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Straight Connector 134"/>
          <p:cNvCxnSpPr/>
          <p:nvPr/>
        </p:nvCxnSpPr>
        <p:spPr bwMode="auto">
          <a:xfrm>
            <a:off x="5195455" y="2101141"/>
            <a:ext cx="93593" cy="1015859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6" name="Straight Connector 135"/>
          <p:cNvCxnSpPr/>
          <p:nvPr/>
        </p:nvCxnSpPr>
        <p:spPr bwMode="auto">
          <a:xfrm flipH="1">
            <a:off x="5535672" y="2202873"/>
            <a:ext cx="203964" cy="914127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" name="Straight Connector 136"/>
          <p:cNvCxnSpPr/>
          <p:nvPr/>
        </p:nvCxnSpPr>
        <p:spPr bwMode="auto">
          <a:xfrm flipH="1">
            <a:off x="5895060" y="2154382"/>
            <a:ext cx="62569" cy="96261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Rectangle 202"/>
          <p:cNvSpPr>
            <a:spLocks noChangeArrowheads="1"/>
          </p:cNvSpPr>
          <p:nvPr/>
        </p:nvSpPr>
        <p:spPr bwMode="auto">
          <a:xfrm>
            <a:off x="5288024" y="3833523"/>
            <a:ext cx="1464352" cy="2881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36000" rIns="0" bIns="3600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1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st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 lasing possible</a:t>
            </a:r>
          </a:p>
        </p:txBody>
      </p:sp>
      <p:sp>
        <p:nvSpPr>
          <p:cNvPr id="170" name="Rectangle 202"/>
          <p:cNvSpPr>
            <a:spLocks noChangeArrowheads="1"/>
          </p:cNvSpPr>
          <p:nvPr/>
        </p:nvSpPr>
        <p:spPr bwMode="auto">
          <a:xfrm>
            <a:off x="5809707" y="3513920"/>
            <a:ext cx="428749" cy="2881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SA3</a:t>
            </a: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71" name="Rectangle 202"/>
          <p:cNvSpPr>
            <a:spLocks noChangeArrowheads="1"/>
          </p:cNvSpPr>
          <p:nvPr/>
        </p:nvSpPr>
        <p:spPr bwMode="auto">
          <a:xfrm>
            <a:off x="6323627" y="3513920"/>
            <a:ext cx="428749" cy="2881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SA2</a:t>
            </a: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41" name="Rectangle 202"/>
          <p:cNvSpPr>
            <a:spLocks noChangeArrowheads="1"/>
          </p:cNvSpPr>
          <p:nvPr/>
        </p:nvSpPr>
        <p:spPr bwMode="auto">
          <a:xfrm>
            <a:off x="1159105" y="4335737"/>
            <a:ext cx="690734" cy="117519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Times New Roman" pitchFamily="18" charset="0"/>
              </a:rPr>
              <a:t>Gun and</a:t>
            </a:r>
            <a:r>
              <a:rPr kumimoji="0" lang="en-US" sz="1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cs typeface="Times New Roman" pitchFamily="18" charset="0"/>
              </a:rPr>
              <a:t> injector laser com.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42" name="Rectangle 202"/>
          <p:cNvSpPr>
            <a:spLocks noChangeArrowheads="1"/>
          </p:cNvSpPr>
          <p:nvPr/>
        </p:nvSpPr>
        <p:spPr bwMode="auto">
          <a:xfrm>
            <a:off x="6180766" y="5951226"/>
            <a:ext cx="2347905" cy="48167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.</a:t>
            </a:r>
            <a:r>
              <a:rPr kumimoji="0" lang="en-US" sz="12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itchFamily="18" charset="0"/>
              </a:rPr>
              <a:t>First user operation</a:t>
            </a:r>
            <a:endParaRPr kumimoji="0" lang="de-DE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46" name="图片 8" descr="Fig56_SingleshotExptSetup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5794" y="5951227"/>
            <a:ext cx="435555" cy="481673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53" name="Rectangle 152"/>
          <p:cNvSpPr/>
          <p:nvPr/>
        </p:nvSpPr>
        <p:spPr bwMode="auto">
          <a:xfrm>
            <a:off x="5277554" y="3100614"/>
            <a:ext cx="2160000" cy="322750"/>
          </a:xfrm>
          <a:prstGeom prst="rect">
            <a:avLst/>
          </a:prstGeom>
          <a:solidFill>
            <a:srgbClr val="BBE0E3">
              <a:lumMod val="75000"/>
              <a:alpha val="80000"/>
            </a:srgbClr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55563" defTabSz="39846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515151"/>
                </a:solidFill>
                <a:effectLst/>
                <a:uLnTx/>
                <a:uFillTx/>
                <a:latin typeface="Arial" charset="0"/>
              </a:rPr>
              <a:t>2017</a:t>
            </a:r>
          </a:p>
        </p:txBody>
      </p:sp>
      <p:sp>
        <p:nvSpPr>
          <p:cNvPr id="4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sp>
        <p:nvSpPr>
          <p:cNvPr id="47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W. Decking, DESY)</a:t>
            </a:r>
          </a:p>
        </p:txBody>
      </p:sp>
      <p:sp>
        <p:nvSpPr>
          <p:cNvPr id="49" name="Rounded Rectangular Callout 8"/>
          <p:cNvSpPr/>
          <p:nvPr/>
        </p:nvSpPr>
        <p:spPr bwMode="auto">
          <a:xfrm>
            <a:off x="33881" y="2057296"/>
            <a:ext cx="737468" cy="1033601"/>
          </a:xfrm>
          <a:prstGeom prst="wedgeRoundRectCallout">
            <a:avLst>
              <a:gd name="adj1" fmla="val 107617"/>
              <a:gd name="adj2" fmla="val 65138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de-DE" sz="1300" b="1" dirty="0" smtClean="0">
                <a:solidFill>
                  <a:srgbClr val="000000"/>
                </a:solidFill>
              </a:rPr>
              <a:t>First</a:t>
            </a:r>
            <a:r>
              <a:rPr lang="de-DE" sz="1300" dirty="0" smtClean="0">
                <a:solidFill>
                  <a:srgbClr val="000000"/>
                </a:solidFill>
              </a:rPr>
              <a:t> RF-</a:t>
            </a:r>
            <a:r>
              <a:rPr lang="de-DE" sz="1300" dirty="0" err="1" smtClean="0">
                <a:solidFill>
                  <a:srgbClr val="000000"/>
                </a:solidFill>
              </a:rPr>
              <a:t>Gun</a:t>
            </a:r>
            <a:r>
              <a:rPr lang="de-DE" sz="1300" dirty="0" smtClean="0">
                <a:solidFill>
                  <a:srgbClr val="000000"/>
                </a:solidFill>
              </a:rPr>
              <a:t> </a:t>
            </a:r>
            <a:r>
              <a:rPr lang="de-DE" sz="1300" b="1" dirty="0" err="1" smtClean="0">
                <a:solidFill>
                  <a:srgbClr val="000000"/>
                </a:solidFill>
              </a:rPr>
              <a:t>opera-tion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51" name="Rounded Rectangular Callout 8"/>
          <p:cNvSpPr/>
          <p:nvPr/>
        </p:nvSpPr>
        <p:spPr bwMode="auto">
          <a:xfrm>
            <a:off x="3248513" y="3321948"/>
            <a:ext cx="737468" cy="1033601"/>
          </a:xfrm>
          <a:prstGeom prst="wedgeRoundRectCallout">
            <a:avLst>
              <a:gd name="adj1" fmla="val -93281"/>
              <a:gd name="adj2" fmla="val -67004"/>
              <a:gd name="adj3" fmla="val 16667"/>
            </a:avLst>
          </a:prstGeom>
          <a:solidFill>
            <a:schemeClr val="accent2"/>
          </a:soli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defTabSz="449263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lang="de-DE" sz="1300" b="1" dirty="0" smtClean="0">
                <a:solidFill>
                  <a:srgbClr val="000000"/>
                </a:solidFill>
              </a:rPr>
              <a:t>Next</a:t>
            </a:r>
            <a:r>
              <a:rPr lang="de-DE" sz="1300" dirty="0" smtClean="0">
                <a:solidFill>
                  <a:srgbClr val="000000"/>
                </a:solidFill>
              </a:rPr>
              <a:t> RF-</a:t>
            </a:r>
            <a:r>
              <a:rPr lang="de-DE" sz="1300" dirty="0" err="1" smtClean="0">
                <a:solidFill>
                  <a:srgbClr val="000000"/>
                </a:solidFill>
              </a:rPr>
              <a:t>Gun</a:t>
            </a:r>
            <a:r>
              <a:rPr lang="de-DE" sz="1300" dirty="0" smtClean="0">
                <a:solidFill>
                  <a:srgbClr val="000000"/>
                </a:solidFill>
              </a:rPr>
              <a:t> </a:t>
            </a:r>
            <a:r>
              <a:rPr lang="de-DE" sz="1300" b="1" dirty="0" err="1" smtClean="0">
                <a:solidFill>
                  <a:srgbClr val="000000"/>
                </a:solidFill>
              </a:rPr>
              <a:t>opera-tion</a:t>
            </a:r>
            <a:endParaRPr lang="en-US" sz="1300" b="1" dirty="0">
              <a:solidFill>
                <a:srgbClr val="000000"/>
              </a:solidFill>
            </a:endParaRPr>
          </a:p>
        </p:txBody>
      </p:sp>
      <p:sp>
        <p:nvSpPr>
          <p:cNvPr id="50" name="Fußzeilenplatzhalter 4"/>
          <p:cNvSpPr txBox="1">
            <a:spLocks/>
          </p:cNvSpPr>
          <p:nvPr/>
        </p:nvSpPr>
        <p:spPr bwMode="auto">
          <a:xfrm>
            <a:off x="4033088" y="1084034"/>
            <a:ext cx="5110912" cy="508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de-DE" sz="1600" dirty="0" err="1" smtClean="0">
                <a:solidFill>
                  <a:srgbClr val="FF0000"/>
                </a:solidFill>
              </a:rPr>
              <a:t>Hence</a:t>
            </a:r>
            <a:r>
              <a:rPr lang="de-DE" sz="1600" dirty="0" smtClean="0">
                <a:solidFill>
                  <a:srgbClr val="FF0000"/>
                </a:solidFill>
              </a:rPr>
              <a:t>, a </a:t>
            </a:r>
            <a:r>
              <a:rPr lang="de-DE" sz="1600" dirty="0" err="1" smtClean="0">
                <a:solidFill>
                  <a:srgbClr val="FF0000"/>
                </a:solidFill>
              </a:rPr>
              <a:t>decision</a:t>
            </a:r>
            <a:r>
              <a:rPr lang="de-DE" sz="1600" dirty="0" smtClean="0">
                <a:solidFill>
                  <a:srgbClr val="FF0000"/>
                </a:solidFill>
              </a:rPr>
              <a:t> was </a:t>
            </a:r>
            <a:r>
              <a:rPr lang="de-DE" sz="1600" dirty="0" err="1" smtClean="0">
                <a:solidFill>
                  <a:srgbClr val="FF0000"/>
                </a:solidFill>
              </a:rPr>
              <a:t>made</a:t>
            </a:r>
            <a:r>
              <a:rPr lang="de-DE" sz="1600" dirty="0" smtClean="0">
                <a:solidFill>
                  <a:srgbClr val="FF0000"/>
                </a:solidFill>
              </a:rPr>
              <a:t>, </a:t>
            </a:r>
            <a:r>
              <a:rPr lang="de-DE" sz="1600" dirty="0" err="1" smtClean="0">
                <a:solidFill>
                  <a:srgbClr val="FF0000"/>
                </a:solidFill>
              </a:rPr>
              <a:t>to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test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>
                <a:solidFill>
                  <a:srgbClr val="FF0000"/>
                </a:solidFill>
              </a:rPr>
              <a:t>the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 err="1">
                <a:solidFill>
                  <a:srgbClr val="FF0000"/>
                </a:solidFill>
              </a:rPr>
              <a:t>DosiMon</a:t>
            </a:r>
            <a:r>
              <a:rPr lang="de-DE" sz="1600" dirty="0">
                <a:solidFill>
                  <a:srgbClr val="FF0000"/>
                </a:solidFill>
              </a:rPr>
              <a:t> high-</a:t>
            </a:r>
            <a:r>
              <a:rPr lang="de-DE" sz="1600" dirty="0" err="1">
                <a:solidFill>
                  <a:srgbClr val="FF0000"/>
                </a:solidFill>
              </a:rPr>
              <a:t>sensitivity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 err="1">
                <a:solidFill>
                  <a:srgbClr val="FF0000"/>
                </a:solidFill>
              </a:rPr>
              <a:t>mode</a:t>
            </a:r>
            <a:r>
              <a:rPr lang="de-DE" sz="1600" dirty="0">
                <a:solidFill>
                  <a:srgbClr val="FF0000"/>
                </a:solidFill>
              </a:rPr>
              <a:t> at </a:t>
            </a:r>
            <a:r>
              <a:rPr lang="de-DE" sz="1600" dirty="0" err="1">
                <a:solidFill>
                  <a:srgbClr val="FF0000"/>
                </a:solidFill>
              </a:rPr>
              <a:t>other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 err="1">
                <a:solidFill>
                  <a:srgbClr val="FF0000"/>
                </a:solidFill>
              </a:rPr>
              <a:t>machines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 err="1">
                <a:solidFill>
                  <a:srgbClr val="FF0000"/>
                </a:solidFill>
              </a:rPr>
              <a:t>and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environments</a:t>
            </a:r>
            <a:r>
              <a:rPr lang="de-DE" sz="1600" dirty="0" smtClean="0">
                <a:solidFill>
                  <a:srgbClr val="FF0000"/>
                </a:solidFill>
              </a:rPr>
              <a:t>!</a:t>
            </a:r>
            <a:endParaRPr lang="de-DE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0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201049"/>
            <a:ext cx="8572279" cy="5252287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DosiMon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test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setup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at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 XFEL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injector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…</a:t>
            </a: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…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today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only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rgbClr val="000000"/>
                </a:solidFill>
                <a:sym typeface="Wingdings" panose="05000000000000000000" pitchFamily="2" charset="2"/>
              </a:rPr>
              <a:t>noise</a:t>
            </a: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 on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RadFet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radiation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channels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+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operating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temperature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/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						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measurement</a:t>
            </a: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…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next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beam not </a:t>
            </a:r>
            <a:r>
              <a:rPr lang="de-DE" dirty="0" err="1">
                <a:solidFill>
                  <a:srgbClr val="000000"/>
                </a:solidFill>
                <a:sym typeface="Wingdings" panose="05000000000000000000" pitchFamily="2" charset="2"/>
              </a:rPr>
              <a:t>before</a:t>
            </a: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 November 2015 (</a:t>
            </a:r>
            <a:r>
              <a:rPr lang="de-DE" dirty="0" err="1">
                <a:solidFill>
                  <a:srgbClr val="000000"/>
                </a:solidFill>
                <a:sym typeface="Wingdings" panose="05000000000000000000" pitchFamily="2" charset="2"/>
              </a:rPr>
              <a:t>injector</a:t>
            </a: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rgbClr val="000000"/>
                </a:solidFill>
                <a:sym typeface="Wingdings" panose="05000000000000000000" pitchFamily="2" charset="2"/>
              </a:rPr>
              <a:t>commisioning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>
                <a:solidFill>
                  <a:srgbClr val="FF0000"/>
                </a:solidFill>
              </a:rPr>
              <a:t>Hence</a:t>
            </a:r>
            <a:r>
              <a:rPr lang="de-DE" dirty="0">
                <a:solidFill>
                  <a:srgbClr val="FF0000"/>
                </a:solidFill>
              </a:rPr>
              <a:t>, a </a:t>
            </a:r>
            <a:r>
              <a:rPr lang="de-DE" dirty="0" err="1">
                <a:solidFill>
                  <a:srgbClr val="FF0000"/>
                </a:solidFill>
              </a:rPr>
              <a:t>decision</a:t>
            </a:r>
            <a:r>
              <a:rPr lang="de-DE" dirty="0">
                <a:solidFill>
                  <a:srgbClr val="FF0000"/>
                </a:solidFill>
              </a:rPr>
              <a:t> was </a:t>
            </a:r>
            <a:r>
              <a:rPr lang="de-DE" dirty="0" err="1">
                <a:solidFill>
                  <a:srgbClr val="FF0000"/>
                </a:solidFill>
              </a:rPr>
              <a:t>made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dirty="0" err="1">
                <a:solidFill>
                  <a:srgbClr val="FF0000"/>
                </a:solidFill>
              </a:rPr>
              <a:t>to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test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the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DosiMon</a:t>
            </a:r>
            <a:r>
              <a:rPr lang="de-DE" dirty="0">
                <a:solidFill>
                  <a:srgbClr val="FF0000"/>
                </a:solidFill>
              </a:rPr>
              <a:t> high-</a:t>
            </a:r>
            <a:r>
              <a:rPr lang="de-DE" dirty="0" err="1">
                <a:solidFill>
                  <a:srgbClr val="FF0000"/>
                </a:solidFill>
              </a:rPr>
              <a:t>sensitivity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mode</a:t>
            </a:r>
            <a:r>
              <a:rPr lang="de-DE" dirty="0">
                <a:solidFill>
                  <a:srgbClr val="FF0000"/>
                </a:solidFill>
              </a:rPr>
              <a:t> at </a:t>
            </a:r>
            <a:r>
              <a:rPr lang="de-DE" dirty="0" err="1">
                <a:solidFill>
                  <a:srgbClr val="FF0000"/>
                </a:solidFill>
              </a:rPr>
              <a:t>other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machines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and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environments</a:t>
            </a:r>
            <a:r>
              <a:rPr lang="de-DE" dirty="0">
                <a:solidFill>
                  <a:srgbClr val="FF0000"/>
                </a:solidFill>
              </a:rPr>
              <a:t>!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17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err="1">
                <a:sym typeface="Wingdings" panose="05000000000000000000" pitchFamily="2" charset="2"/>
              </a:rPr>
              <a:t>DosiMon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test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setup</a:t>
            </a:r>
            <a:r>
              <a:rPr lang="de-DE" dirty="0">
                <a:sym typeface="Wingdings" panose="05000000000000000000" pitchFamily="2" charset="2"/>
              </a:rPr>
              <a:t> at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XFEL </a:t>
            </a:r>
            <a:r>
              <a:rPr lang="de-DE" dirty="0" err="1">
                <a:sym typeface="Wingdings" panose="05000000000000000000" pitchFamily="2" charset="2"/>
              </a:rPr>
              <a:t>injector</a:t>
            </a:r>
            <a:endParaRPr lang="en-GB" dirty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899592" y="1340768"/>
            <a:ext cx="7200800" cy="504056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… </a:t>
            </a:r>
            <a:r>
              <a:rPr lang="de-DE" dirty="0" err="1" smtClean="0">
                <a:solidFill>
                  <a:srgbClr val="000000"/>
                </a:solidFill>
              </a:rPr>
              <a:t>DosiMon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>
                <a:solidFill>
                  <a:srgbClr val="000000"/>
                </a:solidFill>
              </a:rPr>
              <a:t>+18V </a:t>
            </a:r>
            <a:r>
              <a:rPr lang="de-DE" dirty="0" err="1">
                <a:solidFill>
                  <a:srgbClr val="000000"/>
                </a:solidFill>
              </a:rPr>
              <a:t>bias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test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setup</a:t>
            </a:r>
            <a:r>
              <a:rPr lang="de-DE" dirty="0" smtClean="0">
                <a:solidFill>
                  <a:srgbClr val="000000"/>
                </a:solidFill>
              </a:rPr>
              <a:t> at XFEL </a:t>
            </a:r>
            <a:r>
              <a:rPr lang="de-DE" dirty="0" err="1" smtClean="0">
                <a:solidFill>
                  <a:srgbClr val="000000"/>
                </a:solidFill>
              </a:rPr>
              <a:t>injector</a:t>
            </a:r>
            <a:r>
              <a:rPr lang="de-DE" dirty="0" smtClean="0">
                <a:solidFill>
                  <a:srgbClr val="000000"/>
                </a:solidFill>
              </a:rPr>
              <a:t> operational </a:t>
            </a:r>
            <a:r>
              <a:rPr lang="de-DE" dirty="0" err="1" smtClean="0">
                <a:solidFill>
                  <a:srgbClr val="000000"/>
                </a:solidFill>
              </a:rPr>
              <a:t>since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mid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of</a:t>
            </a:r>
            <a:r>
              <a:rPr lang="de-DE" dirty="0" smtClean="0">
                <a:solidFill>
                  <a:srgbClr val="000000"/>
                </a:solidFill>
              </a:rPr>
              <a:t> August 2015 …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2051" name="Picture 3" descr="D:\reise_ibic2015_melbourne\paper\pict\xfel_dosi_panel_sensors_example_dbox1_dbox2_pt1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534753"/>
            <a:ext cx="3144007" cy="219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mit Pfeil 2"/>
          <p:cNvCxnSpPr/>
          <p:nvPr/>
        </p:nvCxnSpPr>
        <p:spPr bwMode="auto">
          <a:xfrm>
            <a:off x="4271836" y="3780039"/>
            <a:ext cx="792088" cy="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" name="Gerade Verbindung mit Pfeil 10"/>
          <p:cNvCxnSpPr/>
          <p:nvPr/>
        </p:nvCxnSpPr>
        <p:spPr bwMode="auto">
          <a:xfrm flipV="1">
            <a:off x="7380312" y="3629949"/>
            <a:ext cx="0" cy="1239211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pic>
        <p:nvPicPr>
          <p:cNvPr id="9" name="Picture 3" descr="D:\reise_ibic2015_melbourne\paper\pict\pict_dosi_at_xfel_inj_WP_20150903_503x_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34754"/>
            <a:ext cx="3301136" cy="219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1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124745"/>
            <a:ext cx="8572279" cy="5112568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GB" dirty="0" smtClean="0">
                <a:solidFill>
                  <a:schemeClr val="tx2"/>
                </a:solidFill>
              </a:rPr>
              <a:t>full </a:t>
            </a:r>
            <a:r>
              <a:rPr lang="de-DE" dirty="0">
                <a:solidFill>
                  <a:srgbClr val="000000"/>
                </a:solidFill>
              </a:rPr>
              <a:t>+18V </a:t>
            </a:r>
            <a:r>
              <a:rPr lang="de-DE" dirty="0" err="1">
                <a:solidFill>
                  <a:srgbClr val="000000"/>
                </a:solidFill>
              </a:rPr>
              <a:t>bias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en-GB" dirty="0" smtClean="0">
                <a:solidFill>
                  <a:schemeClr val="tx2"/>
                </a:solidFill>
              </a:rPr>
              <a:t>system </a:t>
            </a:r>
            <a:r>
              <a:rPr lang="en-GB" dirty="0">
                <a:solidFill>
                  <a:schemeClr val="tx2"/>
                </a:solidFill>
              </a:rPr>
              <a:t>setup at </a:t>
            </a:r>
            <a:r>
              <a:rPr lang="en-GB" dirty="0" smtClean="0">
                <a:solidFill>
                  <a:schemeClr val="tx2"/>
                </a:solidFill>
              </a:rPr>
              <a:t/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dirty="0" smtClean="0">
                <a:solidFill>
                  <a:schemeClr val="tx2"/>
                </a:solidFill>
              </a:rPr>
              <a:t>   the FLASH RF-Gun Rack (FMC 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dirty="0" smtClean="0">
                <a:solidFill>
                  <a:schemeClr val="tx2"/>
                </a:solidFill>
              </a:rPr>
              <a:t>   with </a:t>
            </a:r>
            <a:r>
              <a:rPr lang="en-GB" dirty="0" err="1" smtClean="0">
                <a:solidFill>
                  <a:schemeClr val="tx2"/>
                </a:solidFill>
              </a:rPr>
              <a:t>RadFet</a:t>
            </a:r>
            <a:r>
              <a:rPr lang="en-GB" dirty="0" smtClean="0">
                <a:solidFill>
                  <a:schemeClr val="tx2"/>
                </a:solidFill>
              </a:rPr>
              <a:t> &amp; TLD100 ref. sensor)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GB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DosiBox</a:t>
            </a:r>
            <a:r>
              <a:rPr lang="en-GB" dirty="0" smtClean="0">
                <a:solidFill>
                  <a:srgbClr val="000000"/>
                </a:solidFill>
                <a:sym typeface="Wingdings" panose="05000000000000000000" pitchFamily="2" charset="2"/>
              </a:rPr>
              <a:t> behind rack shielding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GB" dirty="0" smtClean="0">
                <a:solidFill>
                  <a:srgbClr val="000000"/>
                </a:solidFill>
                <a:sym typeface="Wingdings" panose="05000000000000000000" pitchFamily="2" charset="2"/>
              </a:rPr>
              <a:t>2 external </a:t>
            </a:r>
            <a:r>
              <a:rPr lang="en-GB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RadFet</a:t>
            </a:r>
            <a:r>
              <a:rPr lang="en-GB" dirty="0" smtClean="0">
                <a:solidFill>
                  <a:srgbClr val="000000"/>
                </a:solidFill>
                <a:sym typeface="Wingdings" panose="05000000000000000000" pitchFamily="2" charset="2"/>
              </a:rPr>
              <a:t> with TLD100s</a:t>
            </a: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GB" dirty="0" smtClean="0">
                <a:solidFill>
                  <a:schemeClr val="tx2"/>
                </a:solidFill>
              </a:rPr>
              <a:t>example: uncorrected </a:t>
            </a:r>
            <a:r>
              <a:rPr lang="en-GB" dirty="0" err="1">
                <a:solidFill>
                  <a:schemeClr val="tx2"/>
                </a:solidFill>
              </a:rPr>
              <a:t>RadFet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dirty="0" smtClean="0">
                <a:solidFill>
                  <a:schemeClr val="tx2"/>
                </a:solidFill>
              </a:rPr>
              <a:t>threshold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dirty="0" smtClean="0">
                <a:solidFill>
                  <a:schemeClr val="tx2"/>
                </a:solidFill>
              </a:rPr>
              <a:t>   voltages vs </a:t>
            </a:r>
            <a:r>
              <a:rPr lang="en-GB" dirty="0">
                <a:solidFill>
                  <a:schemeClr val="tx2"/>
                </a:solidFill>
              </a:rPr>
              <a:t>time show increasing </a:t>
            </a:r>
            <a:r>
              <a:rPr lang="en-GB" dirty="0" smtClean="0">
                <a:solidFill>
                  <a:schemeClr val="tx2"/>
                </a:solidFill>
              </a:rPr>
              <a:t>signal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dirty="0" smtClean="0">
                <a:solidFill>
                  <a:schemeClr val="tx2"/>
                </a:solidFill>
              </a:rPr>
              <a:t>   (</a:t>
            </a:r>
            <a:r>
              <a:rPr lang="en-GB" dirty="0">
                <a:solidFill>
                  <a:schemeClr val="tx2"/>
                </a:solidFill>
              </a:rPr>
              <a:t>interrupted </a:t>
            </a:r>
            <a:r>
              <a:rPr lang="en-GB" dirty="0" smtClean="0">
                <a:solidFill>
                  <a:schemeClr val="tx2"/>
                </a:solidFill>
              </a:rPr>
              <a:t>due </a:t>
            </a:r>
            <a:r>
              <a:rPr lang="en-GB" dirty="0">
                <a:solidFill>
                  <a:schemeClr val="tx2"/>
                </a:solidFill>
              </a:rPr>
              <a:t>to archive work)</a:t>
            </a:r>
            <a:endParaRPr lang="de-DE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GB" dirty="0">
              <a:solidFill>
                <a:schemeClr val="tx2"/>
              </a:solidFill>
            </a:endParaRP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GB" dirty="0" smtClean="0">
              <a:solidFill>
                <a:schemeClr val="tx2"/>
              </a:solidFill>
            </a:endParaRP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GB" dirty="0">
              <a:solidFill>
                <a:schemeClr val="tx2"/>
              </a:solidFill>
            </a:endParaRP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en-GB" dirty="0" smtClean="0">
                <a:solidFill>
                  <a:schemeClr val="tx2"/>
                </a:solidFill>
              </a:rPr>
              <a:t>dose </a:t>
            </a:r>
            <a:r>
              <a:rPr lang="en-GB" dirty="0">
                <a:solidFill>
                  <a:schemeClr val="tx2"/>
                </a:solidFill>
              </a:rPr>
              <a:t>level [</a:t>
            </a:r>
            <a:r>
              <a:rPr lang="en-GB" dirty="0" err="1">
                <a:solidFill>
                  <a:schemeClr val="tx2"/>
                </a:solidFill>
              </a:rPr>
              <a:t>uSv</a:t>
            </a:r>
            <a:r>
              <a:rPr lang="en-GB" dirty="0">
                <a:solidFill>
                  <a:schemeClr val="tx2"/>
                </a:solidFill>
              </a:rPr>
              <a:t>] vs time </a:t>
            </a:r>
            <a:r>
              <a:rPr lang="en-GB" dirty="0" smtClean="0">
                <a:solidFill>
                  <a:schemeClr val="tx2"/>
                </a:solidFill>
              </a:rPr>
              <a:t>(personal safety online dosimeter, ‘Pandora’)</a:t>
            </a: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GB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GB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GB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lvl="8"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en-GB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pic>
        <p:nvPicPr>
          <p:cNvPr id="26" name="Picture 2" descr="D:\reise_ibic2015_melbourne\paper\pict\pict_dosi_flash_rf-gun_rack_w_hints_WP_20150901_047_x_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10" y="3356992"/>
            <a:ext cx="3424143" cy="214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18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438652" cy="911225"/>
          </a:xfrm>
        </p:spPr>
        <p:txBody>
          <a:bodyPr/>
          <a:lstStyle/>
          <a:p>
            <a:pPr eaLnBrk="1" hangingPunct="1"/>
            <a:r>
              <a:rPr lang="de-DE" dirty="0" err="1" smtClean="0"/>
              <a:t>DosiMon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</a:t>
            </a:r>
            <a:r>
              <a:rPr lang="de-DE" dirty="0" err="1" smtClean="0"/>
              <a:t>commisioning</a:t>
            </a:r>
            <a:r>
              <a:rPr lang="de-DE" dirty="0" smtClean="0"/>
              <a:t> at </a:t>
            </a:r>
            <a:r>
              <a:rPr lang="de-DE" dirty="0" err="1" smtClean="0"/>
              <a:t>the</a:t>
            </a:r>
            <a:r>
              <a:rPr lang="de-DE" dirty="0" smtClean="0"/>
              <a:t> FLASH </a:t>
            </a:r>
            <a:r>
              <a:rPr lang="de-DE" dirty="0" err="1" smtClean="0"/>
              <a:t>gun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289187" y="1263107"/>
            <a:ext cx="8640960" cy="697953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sz="2000" dirty="0" err="1" smtClean="0">
                <a:solidFill>
                  <a:srgbClr val="000000"/>
                </a:solidFill>
              </a:rPr>
              <a:t>DosiMon</a:t>
            </a:r>
            <a:r>
              <a:rPr lang="de-DE" sz="2000" dirty="0" smtClean="0">
                <a:solidFill>
                  <a:srgbClr val="000000"/>
                </a:solidFill>
              </a:rPr>
              <a:t> </a:t>
            </a:r>
            <a:r>
              <a:rPr lang="de-DE" sz="2000" dirty="0" err="1" smtClean="0">
                <a:solidFill>
                  <a:srgbClr val="000000"/>
                </a:solidFill>
              </a:rPr>
              <a:t>system</a:t>
            </a:r>
            <a:r>
              <a:rPr lang="de-DE" sz="2000" dirty="0" smtClean="0">
                <a:solidFill>
                  <a:srgbClr val="000000"/>
                </a:solidFill>
              </a:rPr>
              <a:t> at FLASH </a:t>
            </a:r>
            <a:r>
              <a:rPr lang="de-DE" sz="2000" dirty="0" err="1" smtClean="0">
                <a:solidFill>
                  <a:srgbClr val="000000"/>
                </a:solidFill>
              </a:rPr>
              <a:t>gun</a:t>
            </a:r>
            <a:r>
              <a:rPr lang="de-DE" sz="2000" dirty="0" smtClean="0">
                <a:solidFill>
                  <a:srgbClr val="000000"/>
                </a:solidFill>
              </a:rPr>
              <a:t> in </a:t>
            </a:r>
            <a:r>
              <a:rPr lang="de-DE" sz="2000" dirty="0" err="1">
                <a:solidFill>
                  <a:srgbClr val="000000"/>
                </a:solidFill>
              </a:rPr>
              <a:t>operation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since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mid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of</a:t>
            </a:r>
            <a:r>
              <a:rPr lang="de-DE" sz="2000" dirty="0">
                <a:solidFill>
                  <a:srgbClr val="000000"/>
                </a:solidFill>
              </a:rPr>
              <a:t> August </a:t>
            </a:r>
            <a:r>
              <a:rPr lang="de-DE" sz="2000" dirty="0" smtClean="0">
                <a:solidFill>
                  <a:srgbClr val="000000"/>
                </a:solidFill>
              </a:rPr>
              <a:t>2015</a:t>
            </a:r>
            <a:endParaRPr lang="de-DE" sz="2000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59755"/>
            <a:ext cx="2865072" cy="134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88840"/>
            <a:ext cx="286507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Gerade Verbindung mit Pfeil 13"/>
          <p:cNvCxnSpPr/>
          <p:nvPr/>
        </p:nvCxnSpPr>
        <p:spPr bwMode="auto">
          <a:xfrm>
            <a:off x="2267744" y="3356992"/>
            <a:ext cx="792088" cy="107280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2" name="Fußzeilenplatzhalter 4"/>
          <p:cNvSpPr txBox="1">
            <a:spLocks/>
          </p:cNvSpPr>
          <p:nvPr/>
        </p:nvSpPr>
        <p:spPr bwMode="auto">
          <a:xfrm>
            <a:off x="897637" y="5733256"/>
            <a:ext cx="3026291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200" dirty="0" smtClean="0"/>
              <a:t>(data analysis ongoing, based on calibration measurement presented in this talk)</a:t>
            </a:r>
          </a:p>
        </p:txBody>
      </p:sp>
      <p:cxnSp>
        <p:nvCxnSpPr>
          <p:cNvPr id="41" name="Gerade Verbindung mit Pfeil 40"/>
          <p:cNvCxnSpPr/>
          <p:nvPr/>
        </p:nvCxnSpPr>
        <p:spPr bwMode="auto">
          <a:xfrm>
            <a:off x="2339752" y="3356992"/>
            <a:ext cx="800884" cy="78180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" name="Gerade Verbindung mit Pfeil 43"/>
          <p:cNvCxnSpPr/>
          <p:nvPr/>
        </p:nvCxnSpPr>
        <p:spPr bwMode="auto">
          <a:xfrm flipH="1">
            <a:off x="3059832" y="2764552"/>
            <a:ext cx="1631444" cy="166524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" name="Gerade Verbindung mit Pfeil 44"/>
          <p:cNvCxnSpPr/>
          <p:nvPr/>
        </p:nvCxnSpPr>
        <p:spPr bwMode="auto">
          <a:xfrm flipH="1">
            <a:off x="3140636" y="4611083"/>
            <a:ext cx="1852344" cy="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5" name="Fußzeilenplatzhalter 4"/>
          <p:cNvSpPr txBox="1">
            <a:spLocks/>
          </p:cNvSpPr>
          <p:nvPr/>
        </p:nvSpPr>
        <p:spPr bwMode="auto">
          <a:xfrm>
            <a:off x="4263989" y="1693615"/>
            <a:ext cx="4611839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200" dirty="0" smtClean="0"/>
              <a:t>(The energy of </a:t>
            </a:r>
            <a:r>
              <a:rPr lang="en-GB" sz="1200" dirty="0"/>
              <a:t>FLASH </a:t>
            </a:r>
            <a:r>
              <a:rPr lang="en-GB" sz="1200" dirty="0" smtClean="0"/>
              <a:t>at that position (~130 MeV) and the bunch timing is similar </a:t>
            </a:r>
            <a:r>
              <a:rPr lang="en-GB" sz="1200" dirty="0"/>
              <a:t>to the </a:t>
            </a:r>
            <a:r>
              <a:rPr lang="en-GB" sz="1200" dirty="0" smtClean="0"/>
              <a:t>XFEL)</a:t>
            </a:r>
          </a:p>
        </p:txBody>
      </p:sp>
      <p:sp>
        <p:nvSpPr>
          <p:cNvPr id="16" name="Fußzeilenplatzhalter 4"/>
          <p:cNvSpPr txBox="1">
            <a:spLocks/>
          </p:cNvSpPr>
          <p:nvPr/>
        </p:nvSpPr>
        <p:spPr bwMode="auto">
          <a:xfrm>
            <a:off x="6832040" y="4831183"/>
            <a:ext cx="121651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200" dirty="0" smtClean="0"/>
              <a:t>approx. 18 </a:t>
            </a:r>
            <a:r>
              <a:rPr lang="en-GB" sz="1200" dirty="0" err="1" smtClean="0"/>
              <a:t>mSv</a:t>
            </a:r>
            <a:r>
              <a:rPr lang="en-GB" sz="1200" dirty="0" smtClean="0"/>
              <a:t/>
            </a:r>
            <a:br>
              <a:rPr lang="en-GB" sz="1200" dirty="0" smtClean="0"/>
            </a:br>
            <a:r>
              <a:rPr lang="en-GB" sz="1200" dirty="0" smtClean="0"/>
              <a:t>per 8 days</a:t>
            </a:r>
          </a:p>
        </p:txBody>
      </p:sp>
    </p:spTree>
    <p:extLst>
      <p:ext uri="{BB962C8B-B14F-4D97-AF65-F5344CB8AC3E}">
        <p14:creationId xmlns:p14="http://schemas.microsoft.com/office/powerpoint/2010/main" val="19456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201049"/>
            <a:ext cx="8572279" cy="5036263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19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smtClean="0"/>
              <a:t>Cs-137 </a:t>
            </a:r>
            <a:r>
              <a:rPr lang="de-DE" dirty="0" err="1" smtClean="0"/>
              <a:t>calibration</a:t>
            </a:r>
            <a:r>
              <a:rPr lang="de-DE" dirty="0" smtClean="0"/>
              <a:t> </a:t>
            </a:r>
            <a:r>
              <a:rPr lang="de-DE" dirty="0" err="1" smtClean="0"/>
              <a:t>measurement</a:t>
            </a:r>
            <a:r>
              <a:rPr lang="de-DE" dirty="0" smtClean="0"/>
              <a:t> (1)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45171" y="1340768"/>
            <a:ext cx="8170458" cy="504056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RadFet</a:t>
            </a:r>
            <a:r>
              <a:rPr lang="de-DE" dirty="0" smtClean="0">
                <a:solidFill>
                  <a:srgbClr val="000000"/>
                </a:solidFill>
              </a:rPr>
              <a:t> (RF) </a:t>
            </a:r>
            <a:r>
              <a:rPr lang="de-DE" dirty="0" err="1" smtClean="0">
                <a:solidFill>
                  <a:srgbClr val="000000"/>
                </a:solidFill>
              </a:rPr>
              <a:t>sensors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have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been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irradiated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>
                <a:solidFill>
                  <a:srgbClr val="000000"/>
                </a:solidFill>
              </a:rPr>
              <a:t>at +18V </a:t>
            </a:r>
            <a:r>
              <a:rPr lang="de-DE" dirty="0" err="1">
                <a:solidFill>
                  <a:srgbClr val="000000"/>
                </a:solidFill>
              </a:rPr>
              <a:t>bias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mode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by</a:t>
            </a:r>
            <a:r>
              <a:rPr lang="de-DE" dirty="0" smtClean="0">
                <a:solidFill>
                  <a:srgbClr val="000000"/>
                </a:solidFill>
              </a:rPr>
              <a:t> a Cs-137 </a:t>
            </a:r>
            <a:r>
              <a:rPr lang="de-DE" dirty="0" err="1" smtClean="0">
                <a:solidFill>
                  <a:srgbClr val="000000"/>
                </a:solidFill>
              </a:rPr>
              <a:t>calibration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source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over</a:t>
            </a:r>
            <a:r>
              <a:rPr lang="de-DE" dirty="0" smtClean="0">
                <a:solidFill>
                  <a:srgbClr val="000000"/>
                </a:solidFill>
              </a:rPr>
              <a:t> 2 </a:t>
            </a:r>
            <a:r>
              <a:rPr lang="de-DE" dirty="0" err="1" smtClean="0">
                <a:solidFill>
                  <a:srgbClr val="000000"/>
                </a:solidFill>
              </a:rPr>
              <a:t>weeks</a:t>
            </a:r>
            <a:r>
              <a:rPr lang="de-DE" dirty="0" smtClean="0">
                <a:solidFill>
                  <a:srgbClr val="000000"/>
                </a:solidFill>
              </a:rPr>
              <a:t>…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13051"/>
            <a:ext cx="2377776" cy="178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ußzeilenplatzhalter 4"/>
          <p:cNvSpPr txBox="1">
            <a:spLocks/>
          </p:cNvSpPr>
          <p:nvPr/>
        </p:nvSpPr>
        <p:spPr bwMode="auto">
          <a:xfrm>
            <a:off x="7573887" y="3703851"/>
            <a:ext cx="1288724" cy="74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b="1" dirty="0"/>
              <a:t>Cs-137 calibration setup (top view)</a:t>
            </a:r>
            <a:endParaRPr lang="en-GB" sz="1600" b="1" dirty="0" smtClean="0"/>
          </a:p>
        </p:txBody>
      </p:sp>
      <p:pic>
        <p:nvPicPr>
          <p:cNvPr id="4099" name="Picture 3" descr="D:\reise_ibic2015_melbourne\paper\pict\d3_cs-137_WP_20150901_0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149080"/>
            <a:ext cx="2410645" cy="180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reise_ibic2015_melbourne\paper\pict\dosi - picts diverse - 150818-150904 - fsf\pict_d3_cal_mess_demontage_20150901_msalmani_rs_fsf\WP_20150901_0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78850"/>
            <a:ext cx="2410644" cy="180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reise_ibic2015_melbourne\paper\pict\dosi - picts diverse - 150818-150904 - fsf\pict_d3_cal_mess_einruestung_20150818_msalmani_rs_fsf\WP_20150818_0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887" y="2138924"/>
            <a:ext cx="677995" cy="90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Gerade Verbindung mit Pfeil 11"/>
          <p:cNvCxnSpPr/>
          <p:nvPr/>
        </p:nvCxnSpPr>
        <p:spPr bwMode="auto">
          <a:xfrm flipH="1">
            <a:off x="6299369" y="2708920"/>
            <a:ext cx="1440983" cy="116662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4" name="Gerade Verbindung mit Pfeil 13"/>
          <p:cNvCxnSpPr/>
          <p:nvPr/>
        </p:nvCxnSpPr>
        <p:spPr bwMode="auto">
          <a:xfrm>
            <a:off x="5148064" y="2708920"/>
            <a:ext cx="324381" cy="104862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5" name="Gerade Verbindung mit Pfeil 14"/>
          <p:cNvCxnSpPr/>
          <p:nvPr/>
        </p:nvCxnSpPr>
        <p:spPr bwMode="auto">
          <a:xfrm flipH="1" flipV="1">
            <a:off x="6853396" y="4611250"/>
            <a:ext cx="454908" cy="54594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8" name="Gerade Verbindung mit Pfeil 17"/>
          <p:cNvCxnSpPr/>
          <p:nvPr/>
        </p:nvCxnSpPr>
        <p:spPr bwMode="auto">
          <a:xfrm flipV="1">
            <a:off x="5148064" y="4149080"/>
            <a:ext cx="324381" cy="73514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2" name="Fußzeilenplatzhalter 4"/>
          <p:cNvSpPr txBox="1">
            <a:spLocks/>
          </p:cNvSpPr>
          <p:nvPr/>
        </p:nvSpPr>
        <p:spPr bwMode="auto">
          <a:xfrm>
            <a:off x="6817802" y="5053072"/>
            <a:ext cx="1914255" cy="69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dirty="0" smtClean="0"/>
              <a:t>4(-6) TLD100 </a:t>
            </a:r>
            <a:br>
              <a:rPr lang="en-GB" sz="1600" dirty="0" smtClean="0"/>
            </a:br>
            <a:r>
              <a:rPr lang="en-GB" sz="1600" dirty="0" smtClean="0"/>
              <a:t>reference sensors</a:t>
            </a:r>
          </a:p>
        </p:txBody>
      </p:sp>
      <p:sp>
        <p:nvSpPr>
          <p:cNvPr id="23" name="Fußzeilenplatzhalter 4"/>
          <p:cNvSpPr txBox="1">
            <a:spLocks/>
          </p:cNvSpPr>
          <p:nvPr/>
        </p:nvSpPr>
        <p:spPr bwMode="auto">
          <a:xfrm>
            <a:off x="6061718" y="2178850"/>
            <a:ext cx="151216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dirty="0" smtClean="0"/>
              <a:t>Cs-137 source position </a:t>
            </a:r>
            <a:r>
              <a:rPr lang="en-GB" sz="1600" dirty="0"/>
              <a:t>(pellet</a:t>
            </a:r>
            <a:r>
              <a:rPr lang="en-GB" sz="1600" dirty="0" smtClean="0"/>
              <a:t>)</a:t>
            </a:r>
          </a:p>
        </p:txBody>
      </p:sp>
      <p:sp>
        <p:nvSpPr>
          <p:cNvPr id="24" name="Fußzeilenplatzhalter 4"/>
          <p:cNvSpPr txBox="1">
            <a:spLocks/>
          </p:cNvSpPr>
          <p:nvPr/>
        </p:nvSpPr>
        <p:spPr bwMode="auto">
          <a:xfrm>
            <a:off x="4193719" y="2230880"/>
            <a:ext cx="1602418" cy="6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dirty="0" smtClean="0"/>
              <a:t>4(-6) TLD100 reference sensors</a:t>
            </a:r>
          </a:p>
        </p:txBody>
      </p:sp>
      <p:sp>
        <p:nvSpPr>
          <p:cNvPr id="25" name="Fußzeilenplatzhalter 4"/>
          <p:cNvSpPr txBox="1">
            <a:spLocks/>
          </p:cNvSpPr>
          <p:nvPr/>
        </p:nvSpPr>
        <p:spPr bwMode="auto">
          <a:xfrm>
            <a:off x="4346118" y="5053072"/>
            <a:ext cx="1846818" cy="6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dirty="0" smtClean="0"/>
              <a:t>2 TLD100 reference sensors in direct vicinity to </a:t>
            </a:r>
            <a:r>
              <a:rPr lang="en-GB" sz="1600" dirty="0" err="1" smtClean="0"/>
              <a:t>RadFets</a:t>
            </a:r>
            <a:endParaRPr lang="en-GB" sz="1600" dirty="0" smtClean="0"/>
          </a:p>
        </p:txBody>
      </p:sp>
      <p:cxnSp>
        <p:nvCxnSpPr>
          <p:cNvPr id="27" name="Gerade Verbindung mit Pfeil 26"/>
          <p:cNvCxnSpPr/>
          <p:nvPr/>
        </p:nvCxnSpPr>
        <p:spPr bwMode="auto">
          <a:xfrm flipV="1">
            <a:off x="1403648" y="3203152"/>
            <a:ext cx="1583536" cy="55438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" name="Gerade Verbindung mit Pfeil 31"/>
          <p:cNvCxnSpPr/>
          <p:nvPr/>
        </p:nvCxnSpPr>
        <p:spPr bwMode="auto">
          <a:xfrm flipH="1" flipV="1">
            <a:off x="6299369" y="3958493"/>
            <a:ext cx="454908" cy="54594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3" name="Fußzeilenplatzhalter 4"/>
          <p:cNvSpPr txBox="1">
            <a:spLocks/>
          </p:cNvSpPr>
          <p:nvPr/>
        </p:nvSpPr>
        <p:spPr bwMode="auto">
          <a:xfrm>
            <a:off x="6593324" y="3859732"/>
            <a:ext cx="728323" cy="42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dirty="0" smtClean="0">
                <a:solidFill>
                  <a:srgbClr val="FF0000"/>
                </a:solidFill>
              </a:rPr>
              <a:t>dist.</a:t>
            </a:r>
            <a:br>
              <a:rPr lang="en-GB" sz="1600" dirty="0" smtClean="0">
                <a:solidFill>
                  <a:srgbClr val="FF0000"/>
                </a:solidFill>
              </a:rPr>
            </a:br>
            <a:r>
              <a:rPr lang="en-GB" sz="1600" dirty="0" smtClean="0">
                <a:solidFill>
                  <a:srgbClr val="FF0000"/>
                </a:solidFill>
              </a:rPr>
              <a:t>30 cm</a:t>
            </a:r>
          </a:p>
        </p:txBody>
      </p:sp>
      <p:sp>
        <p:nvSpPr>
          <p:cNvPr id="34" name="Fußzeilenplatzhalter 4"/>
          <p:cNvSpPr txBox="1">
            <a:spLocks/>
          </p:cNvSpPr>
          <p:nvPr/>
        </p:nvSpPr>
        <p:spPr bwMode="auto">
          <a:xfrm>
            <a:off x="442070" y="3082841"/>
            <a:ext cx="1266183" cy="171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dirty="0" smtClean="0"/>
              <a:t>Readout </a:t>
            </a:r>
            <a:br>
              <a:rPr lang="en-GB" sz="1600" dirty="0" smtClean="0"/>
            </a:br>
            <a:r>
              <a:rPr lang="en-GB" sz="1600" dirty="0" smtClean="0"/>
              <a:t>electronics</a:t>
            </a:r>
          </a:p>
          <a:p>
            <a:r>
              <a:rPr lang="en-GB" sz="1600" dirty="0" smtClean="0"/>
              <a:t>(similar to</a:t>
            </a:r>
            <a:br>
              <a:rPr lang="en-GB" sz="1600" dirty="0" smtClean="0"/>
            </a:br>
            <a:r>
              <a:rPr lang="en-GB" sz="1600" dirty="0" err="1" smtClean="0"/>
              <a:t>DosiMon</a:t>
            </a:r>
            <a:r>
              <a:rPr lang="en-GB" sz="1600" dirty="0" smtClean="0"/>
              <a:t> series system)</a:t>
            </a:r>
          </a:p>
        </p:txBody>
      </p:sp>
      <p:sp>
        <p:nvSpPr>
          <p:cNvPr id="35" name="Fußzeilenplatzhalter 4"/>
          <p:cNvSpPr txBox="1">
            <a:spLocks/>
          </p:cNvSpPr>
          <p:nvPr/>
        </p:nvSpPr>
        <p:spPr bwMode="auto">
          <a:xfrm>
            <a:off x="442070" y="5089197"/>
            <a:ext cx="1101144" cy="69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dirty="0" smtClean="0"/>
              <a:t>Cs-137 calibration</a:t>
            </a:r>
            <a:br>
              <a:rPr lang="en-GB" sz="1600" dirty="0" smtClean="0"/>
            </a:br>
            <a:r>
              <a:rPr lang="en-GB" sz="1600" dirty="0" smtClean="0"/>
              <a:t>setup</a:t>
            </a:r>
          </a:p>
        </p:txBody>
      </p:sp>
      <p:cxnSp>
        <p:nvCxnSpPr>
          <p:cNvPr id="36" name="Gerade Verbindung mit Pfeil 35"/>
          <p:cNvCxnSpPr/>
          <p:nvPr/>
        </p:nvCxnSpPr>
        <p:spPr bwMode="auto">
          <a:xfrm flipV="1">
            <a:off x="1403648" y="5012868"/>
            <a:ext cx="966438" cy="14432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8" name="Fußzeilenplatzhalter 4"/>
          <p:cNvSpPr txBox="1">
            <a:spLocks/>
          </p:cNvSpPr>
          <p:nvPr/>
        </p:nvSpPr>
        <p:spPr bwMode="auto">
          <a:xfrm>
            <a:off x="445171" y="2244324"/>
            <a:ext cx="1266183" cy="69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600" dirty="0" smtClean="0"/>
              <a:t>PC for stand-alone data readout</a:t>
            </a:r>
          </a:p>
        </p:txBody>
      </p:sp>
      <p:cxnSp>
        <p:nvCxnSpPr>
          <p:cNvPr id="39" name="Gerade Verbindung mit Pfeil 38"/>
          <p:cNvCxnSpPr/>
          <p:nvPr/>
        </p:nvCxnSpPr>
        <p:spPr bwMode="auto">
          <a:xfrm>
            <a:off x="1543214" y="2466882"/>
            <a:ext cx="2236698" cy="82534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456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124745"/>
            <a:ext cx="8572279" cy="5112568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correction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electronical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errors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correction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ambient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temperature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at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RadFet</a:t>
            </a:r>
            <a:endParaRPr lang="de-DE" sz="12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yet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no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correction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statistical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errors</a:t>
            </a:r>
            <a:endParaRPr lang="de-DE" sz="12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good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compliance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former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positive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/>
            </a:r>
            <a:b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calibration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measurements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achieved</a:t>
            </a:r>
            <a:endParaRPr lang="de-DE" sz="12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Estimation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Sensitivity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in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startup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-</a:t>
            </a:r>
            <a:b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range</a:t>
            </a:r>
            <a:r>
              <a:rPr lang="de-DE" sz="12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yields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an initial </a:t>
            </a:r>
            <a:r>
              <a:rPr lang="de-DE" sz="1200" dirty="0" err="1">
                <a:solidFill>
                  <a:srgbClr val="000000"/>
                </a:solidFill>
                <a:sym typeface="Wingdings" panose="05000000000000000000" pitchFamily="2" charset="2"/>
              </a:rPr>
              <a:t>sensitivity</a:t>
            </a:r>
            <a:r>
              <a:rPr lang="de-DE" sz="1200" dirty="0">
                <a:solidFill>
                  <a:srgbClr val="000000"/>
                </a:solidFill>
                <a:sym typeface="Wingdings" panose="05000000000000000000" pitchFamily="2" charset="2"/>
              </a:rPr>
              <a:t> &lt; 20-30 </a:t>
            </a:r>
            <a:r>
              <a:rPr lang="de-DE" sz="12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mGy</a:t>
            </a:r>
            <a:endParaRPr lang="de-DE" sz="12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20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/>
              <a:t>Cs-137 </a:t>
            </a:r>
            <a:r>
              <a:rPr lang="de-DE" dirty="0" err="1"/>
              <a:t>calibration</a:t>
            </a:r>
            <a:r>
              <a:rPr lang="de-DE" dirty="0"/>
              <a:t> </a:t>
            </a:r>
            <a:r>
              <a:rPr lang="de-DE" dirty="0" err="1"/>
              <a:t>measurement</a:t>
            </a:r>
            <a:r>
              <a:rPr lang="de-DE" dirty="0"/>
              <a:t> </a:t>
            </a:r>
            <a:r>
              <a:rPr lang="de-DE" dirty="0" smtClean="0"/>
              <a:t>(2)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503041" y="1189747"/>
            <a:ext cx="8640959" cy="330067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sz="2000" dirty="0" err="1" smtClean="0">
                <a:solidFill>
                  <a:srgbClr val="000000"/>
                </a:solidFill>
              </a:rPr>
              <a:t>Results</a:t>
            </a:r>
            <a:r>
              <a:rPr lang="de-DE" sz="2000" dirty="0" smtClean="0">
                <a:solidFill>
                  <a:srgbClr val="000000"/>
                </a:solidFill>
              </a:rPr>
              <a:t> </a:t>
            </a:r>
            <a:r>
              <a:rPr lang="de-DE" sz="2000" dirty="0" err="1" smtClean="0">
                <a:solidFill>
                  <a:srgbClr val="000000"/>
                </a:solidFill>
              </a:rPr>
              <a:t>of</a:t>
            </a:r>
            <a:r>
              <a:rPr lang="de-DE" sz="2000" dirty="0" smtClean="0">
                <a:solidFill>
                  <a:srgbClr val="000000"/>
                </a:solidFill>
              </a:rPr>
              <a:t> Cs-137 </a:t>
            </a:r>
            <a:r>
              <a:rPr lang="de-DE" sz="2000" dirty="0" err="1" smtClean="0">
                <a:solidFill>
                  <a:srgbClr val="000000"/>
                </a:solidFill>
              </a:rPr>
              <a:t>calibration</a:t>
            </a:r>
            <a:r>
              <a:rPr lang="de-DE" sz="2000" dirty="0" smtClean="0">
                <a:solidFill>
                  <a:srgbClr val="000000"/>
                </a:solidFill>
              </a:rPr>
              <a:t> </a:t>
            </a:r>
            <a:r>
              <a:rPr lang="de-DE" sz="2000" dirty="0" err="1" smtClean="0">
                <a:solidFill>
                  <a:srgbClr val="000000"/>
                </a:solidFill>
              </a:rPr>
              <a:t>measurement</a:t>
            </a:r>
            <a:r>
              <a:rPr lang="de-DE" sz="2000" dirty="0" smtClean="0">
                <a:solidFill>
                  <a:srgbClr val="000000"/>
                </a:solidFill>
              </a:rPr>
              <a:t> at +18V </a:t>
            </a:r>
            <a:r>
              <a:rPr lang="de-DE" sz="2000" dirty="0" err="1" smtClean="0">
                <a:solidFill>
                  <a:srgbClr val="000000"/>
                </a:solidFill>
              </a:rPr>
              <a:t>bias</a:t>
            </a:r>
            <a:r>
              <a:rPr lang="de-DE" sz="2000" dirty="0" smtClean="0">
                <a:solidFill>
                  <a:srgbClr val="000000"/>
                </a:solidFill>
              </a:rPr>
              <a:t>-mode …</a:t>
            </a:r>
            <a:endParaRPr lang="de-DE" sz="2000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5123" name="Picture 3" descr="D:\reise_ibic2015_melbourne\paper\pict\paper_pict_neu\figure6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214" y="2270279"/>
            <a:ext cx="4512618" cy="338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reise_ibic2015_melbourne\paper\pict\paper_pict_neu\figure1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63" y="2924944"/>
            <a:ext cx="1872209" cy="114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reise_ibic2015_melbourne\paper\pict\paper_pict_neu\figure4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89" y="4509120"/>
            <a:ext cx="1886395" cy="116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ußzeilenplatzhalter 4"/>
          <p:cNvSpPr txBox="1">
            <a:spLocks/>
          </p:cNvSpPr>
          <p:nvPr/>
        </p:nvSpPr>
        <p:spPr bwMode="auto">
          <a:xfrm>
            <a:off x="741390" y="3962510"/>
            <a:ext cx="2016224" cy="51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400" dirty="0" err="1" smtClean="0"/>
              <a:t>RadFet</a:t>
            </a:r>
            <a:r>
              <a:rPr lang="en-GB" sz="1400" dirty="0" smtClean="0"/>
              <a:t> threshold voltage raw data (both channels)</a:t>
            </a:r>
          </a:p>
        </p:txBody>
      </p:sp>
      <p:sp>
        <p:nvSpPr>
          <p:cNvPr id="12" name="Fußzeilenplatzhalter 4"/>
          <p:cNvSpPr txBox="1">
            <a:spLocks/>
          </p:cNvSpPr>
          <p:nvPr/>
        </p:nvSpPr>
        <p:spPr bwMode="auto">
          <a:xfrm>
            <a:off x="755576" y="5654742"/>
            <a:ext cx="2016224" cy="51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400" dirty="0" err="1" smtClean="0"/>
              <a:t>RadFet</a:t>
            </a:r>
            <a:r>
              <a:rPr lang="en-GB" sz="1400" dirty="0" smtClean="0"/>
              <a:t> ambient temperature vs time</a:t>
            </a:r>
          </a:p>
        </p:txBody>
      </p:sp>
      <p:sp>
        <p:nvSpPr>
          <p:cNvPr id="13" name="Fußzeilenplatzhalter 4"/>
          <p:cNvSpPr txBox="1">
            <a:spLocks/>
          </p:cNvSpPr>
          <p:nvPr/>
        </p:nvSpPr>
        <p:spPr bwMode="auto">
          <a:xfrm>
            <a:off x="3902174" y="5675932"/>
            <a:ext cx="4613920" cy="51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400" dirty="0" smtClean="0"/>
              <a:t>Temperature-corrected  threshold voltage vs time</a:t>
            </a:r>
            <a:br>
              <a:rPr lang="en-GB" sz="1400" dirty="0" smtClean="0"/>
            </a:br>
            <a:r>
              <a:rPr lang="en-GB" sz="1400" dirty="0" smtClean="0"/>
              <a:t>(</a:t>
            </a:r>
            <a:r>
              <a:rPr lang="en-GB" sz="1400" dirty="0" err="1" smtClean="0"/>
              <a:t>startup</a:t>
            </a:r>
            <a:r>
              <a:rPr lang="en-GB" sz="1400" dirty="0" smtClean="0"/>
              <a:t> phase 0-4 days yet not clearly understood)</a:t>
            </a:r>
          </a:p>
        </p:txBody>
      </p:sp>
      <p:sp>
        <p:nvSpPr>
          <p:cNvPr id="14" name="Fußzeilenplatzhalter 4"/>
          <p:cNvSpPr txBox="1">
            <a:spLocks/>
          </p:cNvSpPr>
          <p:nvPr/>
        </p:nvSpPr>
        <p:spPr bwMode="auto">
          <a:xfrm>
            <a:off x="6300192" y="3011163"/>
            <a:ext cx="1008112" cy="33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400" dirty="0" smtClean="0"/>
              <a:t/>
            </a:r>
            <a:br>
              <a:rPr lang="en-GB" sz="1400" dirty="0" smtClean="0"/>
            </a:br>
            <a:r>
              <a:rPr lang="en-GB" sz="1400" dirty="0" smtClean="0">
                <a:solidFill>
                  <a:srgbClr val="FF0000"/>
                </a:solidFill>
              </a:rPr>
              <a:t>5.639 </a:t>
            </a:r>
            <a:r>
              <a:rPr lang="en-GB" sz="1400" dirty="0" err="1" smtClean="0">
                <a:solidFill>
                  <a:srgbClr val="FF0000"/>
                </a:solidFill>
              </a:rPr>
              <a:t>Sv</a:t>
            </a:r>
            <a:r>
              <a:rPr lang="en-GB" sz="1400" dirty="0" smtClean="0">
                <a:solidFill>
                  <a:srgbClr val="FF0000"/>
                </a:solidFill>
              </a:rPr>
              <a:t>/V</a:t>
            </a:r>
          </a:p>
        </p:txBody>
      </p:sp>
      <p:sp>
        <p:nvSpPr>
          <p:cNvPr id="15" name="Fußzeilenplatzhalter 4"/>
          <p:cNvSpPr txBox="1">
            <a:spLocks/>
          </p:cNvSpPr>
          <p:nvPr/>
        </p:nvSpPr>
        <p:spPr bwMode="auto">
          <a:xfrm>
            <a:off x="6948264" y="4741990"/>
            <a:ext cx="1152128" cy="51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400" dirty="0" smtClean="0"/>
              <a:t>Constant irradiation up to 105 </a:t>
            </a:r>
            <a:r>
              <a:rPr lang="en-GB" sz="1400" dirty="0" err="1" smtClean="0"/>
              <a:t>mSv</a:t>
            </a:r>
            <a:endParaRPr lang="en-GB" sz="1400" dirty="0" smtClean="0"/>
          </a:p>
          <a:p>
            <a:r>
              <a:rPr lang="en-GB" sz="1400" dirty="0" smtClean="0"/>
              <a:t>after </a:t>
            </a:r>
            <a:br>
              <a:rPr lang="en-GB" sz="1400" dirty="0" smtClean="0"/>
            </a:br>
            <a:r>
              <a:rPr lang="en-GB" sz="1400" dirty="0" smtClean="0"/>
              <a:t>13.7 days</a:t>
            </a:r>
          </a:p>
        </p:txBody>
      </p:sp>
      <p:sp>
        <p:nvSpPr>
          <p:cNvPr id="16" name="Fußzeilenplatzhalter 4"/>
          <p:cNvSpPr txBox="1">
            <a:spLocks/>
          </p:cNvSpPr>
          <p:nvPr/>
        </p:nvSpPr>
        <p:spPr bwMode="auto">
          <a:xfrm>
            <a:off x="4265190" y="1628800"/>
            <a:ext cx="4613920" cy="51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000" dirty="0" smtClean="0"/>
              <a:t>(TLD reference sensors are calibrated against dose in </a:t>
            </a:r>
            <a:r>
              <a:rPr lang="en-GB" sz="1000" dirty="0" err="1" smtClean="0"/>
              <a:t>Sv</a:t>
            </a:r>
            <a:r>
              <a:rPr lang="en-GB" sz="1000" dirty="0" smtClean="0"/>
              <a:t>;</a:t>
            </a:r>
            <a:br>
              <a:rPr lang="en-GB" sz="1000" dirty="0" smtClean="0"/>
            </a:br>
            <a:r>
              <a:rPr lang="en-GB" sz="1000" dirty="0" smtClean="0"/>
              <a:t>a relative </a:t>
            </a:r>
            <a:r>
              <a:rPr lang="en-GB" sz="1000" dirty="0"/>
              <a:t>error below 0.1% </a:t>
            </a:r>
            <a:r>
              <a:rPr lang="en-GB" sz="1000" dirty="0" smtClean="0"/>
              <a:t>due to short breaks during the irradiation phase the was neglected </a:t>
            </a:r>
            <a:r>
              <a:rPr lang="en-GB" sz="1000" dirty="0"/>
              <a:t>in </a:t>
            </a:r>
            <a:r>
              <a:rPr lang="en-GB" sz="1000" dirty="0" smtClean="0"/>
              <a:t>the calibration)</a:t>
            </a:r>
          </a:p>
        </p:txBody>
      </p:sp>
    </p:spTree>
    <p:extLst>
      <p:ext uri="{BB962C8B-B14F-4D97-AF65-F5344CB8AC3E}">
        <p14:creationId xmlns:p14="http://schemas.microsoft.com/office/powerpoint/2010/main" val="19456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201049"/>
            <a:ext cx="8572279" cy="5036263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Estimated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calibration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factor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/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5.639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Sv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/V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for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DosiMon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/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+18V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calibration</a:t>
            </a: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Quality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factor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for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equivalent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dose in Gy was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estimated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to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~ 1 </a:t>
            </a: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chemeClr val="tx2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FF0000"/>
                </a:solidFill>
              </a:rPr>
              <a:t>As </a:t>
            </a:r>
            <a:r>
              <a:rPr lang="de-DE" dirty="0" err="1">
                <a:solidFill>
                  <a:srgbClr val="FF0000"/>
                </a:solidFill>
              </a:rPr>
              <a:t>expected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dirty="0" err="1">
                <a:solidFill>
                  <a:srgbClr val="FF0000"/>
                </a:solidFill>
              </a:rPr>
              <a:t>this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result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>   falls </a:t>
            </a:r>
            <a:r>
              <a:rPr lang="de-DE" dirty="0">
                <a:solidFill>
                  <a:srgbClr val="FF0000"/>
                </a:solidFill>
              </a:rPr>
              <a:t>in </a:t>
            </a:r>
            <a:r>
              <a:rPr lang="de-DE" dirty="0" err="1">
                <a:solidFill>
                  <a:srgbClr val="FF0000"/>
                </a:solidFill>
              </a:rPr>
              <a:t>between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the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>   </a:t>
            </a:r>
            <a:r>
              <a:rPr lang="de-DE" dirty="0" err="1" smtClean="0">
                <a:solidFill>
                  <a:srgbClr val="FF0000"/>
                </a:solidFill>
              </a:rPr>
              <a:t>measurements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of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>   +9V </a:t>
            </a:r>
            <a:r>
              <a:rPr lang="de-DE" dirty="0" err="1" smtClean="0">
                <a:solidFill>
                  <a:srgbClr val="FF0000"/>
                </a:solidFill>
              </a:rPr>
              <a:t>and</a:t>
            </a:r>
            <a:r>
              <a:rPr lang="de-DE" dirty="0" smtClean="0">
                <a:solidFill>
                  <a:srgbClr val="FF0000"/>
                </a:solidFill>
              </a:rPr>
              <a:t> +25V </a:t>
            </a:r>
            <a:r>
              <a:rPr lang="de-DE" dirty="0" err="1" smtClean="0">
                <a:solidFill>
                  <a:srgbClr val="FF0000"/>
                </a:solidFill>
              </a:rPr>
              <a:t>bias</a:t>
            </a:r>
            <a:endParaRPr lang="de-DE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21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/>
              <a:t>Cs-137 </a:t>
            </a:r>
            <a:r>
              <a:rPr lang="de-DE" dirty="0" err="1"/>
              <a:t>calibration</a:t>
            </a:r>
            <a:r>
              <a:rPr lang="de-DE" dirty="0"/>
              <a:t> </a:t>
            </a:r>
            <a:r>
              <a:rPr lang="de-DE" dirty="0" err="1"/>
              <a:t>measurement</a:t>
            </a:r>
            <a:r>
              <a:rPr lang="de-DE" dirty="0"/>
              <a:t> </a:t>
            </a:r>
            <a:r>
              <a:rPr lang="de-DE" dirty="0" smtClean="0"/>
              <a:t>(3)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755576" y="1340768"/>
            <a:ext cx="7996215" cy="504056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>
                <a:solidFill>
                  <a:srgbClr val="000000"/>
                </a:solidFill>
              </a:rPr>
              <a:t>Cs-137 </a:t>
            </a:r>
            <a:r>
              <a:rPr lang="de-DE" dirty="0" err="1">
                <a:solidFill>
                  <a:srgbClr val="000000"/>
                </a:solidFill>
              </a:rPr>
              <a:t>calibration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measurement</a:t>
            </a:r>
            <a:r>
              <a:rPr lang="de-DE" dirty="0">
                <a:solidFill>
                  <a:srgbClr val="000000"/>
                </a:solidFill>
              </a:rPr>
              <a:t> at +18V </a:t>
            </a:r>
            <a:r>
              <a:rPr lang="de-DE" dirty="0" err="1" smtClean="0">
                <a:solidFill>
                  <a:srgbClr val="000000"/>
                </a:solidFill>
              </a:rPr>
              <a:t>bias</a:t>
            </a:r>
            <a:r>
              <a:rPr lang="de-DE" dirty="0" smtClean="0">
                <a:solidFill>
                  <a:srgbClr val="000000"/>
                </a:solidFill>
              </a:rPr>
              <a:t>-mode in </a:t>
            </a:r>
            <a:r>
              <a:rPr lang="de-DE" dirty="0" err="1" smtClean="0">
                <a:solidFill>
                  <a:srgbClr val="000000"/>
                </a:solidFill>
              </a:rPr>
              <a:t>comparison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to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other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bias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measurements</a:t>
            </a:r>
            <a:r>
              <a:rPr lang="de-DE" dirty="0" smtClean="0">
                <a:solidFill>
                  <a:srgbClr val="000000"/>
                </a:solidFill>
              </a:rPr>
              <a:t> …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6146" name="Picture 2" descr="D:\reise_ibic2015_melbourne\talk\quellen_others\quellen_lf\ibic2013_oxford_lf_pos-bias_0_9_25_with_DosiMon_18V_cal_dat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8880"/>
            <a:ext cx="3563212" cy="31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ußzeilenplatzhalter 4"/>
          <p:cNvSpPr txBox="1">
            <a:spLocks/>
          </p:cNvSpPr>
          <p:nvPr/>
        </p:nvSpPr>
        <p:spPr bwMode="auto">
          <a:xfrm>
            <a:off x="3995936" y="5753672"/>
            <a:ext cx="4613920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1000" dirty="0"/>
              <a:t>L. </a:t>
            </a:r>
            <a:r>
              <a:rPr lang="en-GB" sz="1000" dirty="0" err="1"/>
              <a:t>Fröhlich</a:t>
            </a:r>
            <a:r>
              <a:rPr lang="en-GB" sz="1000" dirty="0"/>
              <a:t>, S. </a:t>
            </a:r>
            <a:r>
              <a:rPr lang="en-GB" sz="1000" dirty="0" err="1"/>
              <a:t>Grulja</a:t>
            </a:r>
            <a:r>
              <a:rPr lang="en-GB" sz="1000" dirty="0"/>
              <a:t>, and F. </a:t>
            </a:r>
            <a:r>
              <a:rPr lang="en-GB" sz="1000" dirty="0" err="1"/>
              <a:t>Löhl</a:t>
            </a:r>
            <a:r>
              <a:rPr lang="en-GB" sz="1000" dirty="0"/>
              <a:t>,</a:t>
            </a:r>
            <a:br>
              <a:rPr lang="en-GB" sz="1000" dirty="0"/>
            </a:br>
            <a:r>
              <a:rPr lang="en-GB" sz="1000" u="sng" dirty="0">
                <a:hlinkClick r:id="rId4"/>
              </a:rPr>
              <a:t>DOSFET-L02: An advanced online dosimetry system for RADFET sensors.</a:t>
            </a:r>
            <a:r>
              <a:rPr lang="en-GB" sz="1000" dirty="0"/>
              <a:t/>
            </a:r>
            <a:br>
              <a:rPr lang="en-GB" sz="1000" dirty="0"/>
            </a:br>
            <a:r>
              <a:rPr lang="en-GB" sz="1000" dirty="0"/>
              <a:t>Proc. IBIC'13, pp. 481–484, Oxford, UK, September 2013.</a:t>
            </a:r>
            <a:endParaRPr lang="en-GB" sz="1000" dirty="0" smtClean="0"/>
          </a:p>
        </p:txBody>
      </p:sp>
    </p:spTree>
    <p:extLst>
      <p:ext uri="{BB962C8B-B14F-4D97-AF65-F5344CB8AC3E}">
        <p14:creationId xmlns:p14="http://schemas.microsoft.com/office/powerpoint/2010/main" val="19456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201049"/>
            <a:ext cx="8572279" cy="5036263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Normal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accelerator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operation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with</a:t>
            </a: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long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breaks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during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regular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service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times</a:t>
            </a: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Goal: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study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and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estimation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fading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effects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at +18V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mode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,  </a:t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at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low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dose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levels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up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to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100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mGy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, high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energy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(6GeV) </a:t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and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high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bunch</a:t>
            </a: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rate (1MHz)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System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seems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to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show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plausible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results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corresponding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to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irradiation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status</a:t>
            </a: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Data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interpretation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hampered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by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strong </a:t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neutron</a:t>
            </a:r>
            <a:r>
              <a:rPr lang="de-DE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dose at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this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position</a:t>
            </a: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TLD100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reference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sensors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are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influenced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by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neutrons</a:t>
            </a:r>
            <a:endParaRPr lang="de-DE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TLD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reference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results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have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been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corrected</a:t>
            </a:r>
            <a:endParaRPr lang="de-DE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data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analysis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based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on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these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corrected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reference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values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is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ongoing</a:t>
            </a: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/>
            </a:r>
            <a:b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de-DE" dirty="0" smtClean="0">
                <a:solidFill>
                  <a:srgbClr val="000000"/>
                </a:solidFill>
                <a:sym typeface="Wingdings" panose="05000000000000000000" pitchFamily="2" charset="2"/>
              </a:rPr>
              <a:t>   </a:t>
            </a: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22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en-US" dirty="0"/>
              <a:t>Test setup at DESY2 booster </a:t>
            </a:r>
            <a:r>
              <a:rPr lang="en-US" dirty="0" smtClean="0"/>
              <a:t>ring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899592" y="1340768"/>
            <a:ext cx="7200800" cy="504056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Desy2 </a:t>
            </a:r>
            <a:r>
              <a:rPr lang="de-DE" dirty="0" err="1" smtClean="0">
                <a:solidFill>
                  <a:srgbClr val="000000"/>
                </a:solidFill>
              </a:rPr>
              <a:t>long</a:t>
            </a:r>
            <a:r>
              <a:rPr lang="de-DE" dirty="0" smtClean="0">
                <a:solidFill>
                  <a:srgbClr val="000000"/>
                </a:solidFill>
              </a:rPr>
              <a:t>-term </a:t>
            </a:r>
            <a:r>
              <a:rPr lang="de-DE" dirty="0" err="1" smtClean="0">
                <a:solidFill>
                  <a:srgbClr val="000000"/>
                </a:solidFill>
              </a:rPr>
              <a:t>measurement</a:t>
            </a:r>
            <a:r>
              <a:rPr lang="de-DE" dirty="0" smtClean="0">
                <a:solidFill>
                  <a:srgbClr val="000000"/>
                </a:solidFill>
              </a:rPr>
              <a:t> at +18V </a:t>
            </a:r>
            <a:r>
              <a:rPr lang="de-DE" dirty="0" err="1" smtClean="0">
                <a:solidFill>
                  <a:srgbClr val="000000"/>
                </a:solidFill>
              </a:rPr>
              <a:t>bias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ongoing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since</a:t>
            </a:r>
            <a:r>
              <a:rPr lang="de-DE" dirty="0" smtClean="0">
                <a:solidFill>
                  <a:srgbClr val="000000"/>
                </a:solidFill>
              </a:rPr>
              <a:t> April 1, 2015 …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1026" name="Picture 2" descr="D:\reise_ibic2015_melbourne\paper\pict\desy2_elwis_pandora_tlds_radfet_IMG_26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1" y="3738404"/>
            <a:ext cx="2071767" cy="155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reise_ibic2015_melbourne\paper\pict\desy2_elwis_pandora_tlds_radfet_IMG_27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38404"/>
            <a:ext cx="2112041" cy="155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6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201049"/>
            <a:ext cx="8572279" cy="5252287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The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DosiMon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system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shown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sufficient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dynamic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range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at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high-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sensitivity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mode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(+18V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)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based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on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extrapolation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dose-range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from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calibration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data</a:t>
            </a:r>
            <a:endParaRPr lang="de-DE" sz="16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A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single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calibration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measurement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with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 Cs-137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gamma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source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showed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overlaying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effects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in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startup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region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+18V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in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DosiMon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system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that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have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to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investigated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in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further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measurements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.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Estimation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Sensitivity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in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startup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-range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yields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an initial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sensitivity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&lt; 20-30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mGy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sufficient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XFEL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rack-surveillance</a:t>
            </a:r>
            <a:endParaRPr lang="de-DE" sz="16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Overall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sensitivity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+18V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mode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been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estimated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on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assumption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an ideal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physical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model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used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RadFet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sensors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.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It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showed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reasonable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results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in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comparison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to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former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measurements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zero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, +9V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and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+25V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mode</a:t>
            </a:r>
            <a:endParaRPr lang="de-DE" sz="16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A 1st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complete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installation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DosiMon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system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inside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XFEL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injector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shows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reasonable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data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without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beam -&gt;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system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performance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will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investigated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with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beam after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start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XFEL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injector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commissioning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in November 2015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An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installation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complete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DosiMon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reference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system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at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FLASH RF-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gun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rack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shows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reasonable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results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–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data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analysis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based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on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calibration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presented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here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is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ongoing</a:t>
            </a:r>
            <a:endParaRPr lang="de-DE" sz="16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Further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tests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fading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effects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at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+18V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mode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at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Desy2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accelerator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have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been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hampered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by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strong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neutron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radiation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– TLD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reference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sensor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performance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was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evaluated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such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conditions</a:t>
            </a:r>
            <a:endParaRPr lang="de-DE" sz="16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The 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+18V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bias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mode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in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DosiMon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system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has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proven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to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be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adequate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rack-surveillance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at  intra-rack </a:t>
            </a:r>
            <a:r>
              <a:rPr lang="de-DE" sz="1600" dirty="0" err="1">
                <a:solidFill>
                  <a:srgbClr val="000000"/>
                </a:solidFill>
                <a:sym typeface="Wingdings" panose="05000000000000000000" pitchFamily="2" charset="2"/>
              </a:rPr>
              <a:t>measurements</a:t>
            </a:r>
            <a:r>
              <a:rPr lang="de-DE" sz="16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in </a:t>
            </a:r>
            <a:r>
              <a:rPr lang="de-DE" sz="1600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 smtClean="0">
                <a:solidFill>
                  <a:srgbClr val="000000"/>
                </a:solidFill>
                <a:sym typeface="Wingdings" panose="05000000000000000000" pitchFamily="2" charset="2"/>
              </a:rPr>
              <a:t> XFEL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sz="1600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23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smtClean="0"/>
              <a:t>Test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measurement</a:t>
            </a:r>
            <a:r>
              <a:rPr lang="de-DE" dirty="0" smtClean="0"/>
              <a:t> </a:t>
            </a:r>
            <a:r>
              <a:rPr lang="de-DE" dirty="0" err="1" smtClean="0"/>
              <a:t>results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2987824" y="1206532"/>
            <a:ext cx="2592288" cy="360040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Results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47514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23528" y="1201049"/>
            <a:ext cx="8572279" cy="5036263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285750" lvl="0" indent="-285750">
              <a:buFontTx/>
              <a:buChar char="-"/>
            </a:pPr>
            <a:endParaRPr lang="de-DE" sz="1600" dirty="0" smtClean="0"/>
          </a:p>
          <a:p>
            <a:pPr marL="285750" indent="-285750">
              <a:buFontTx/>
              <a:buChar char="-"/>
            </a:pPr>
            <a:r>
              <a:rPr lang="de-DE" sz="1600" dirty="0" err="1">
                <a:solidFill>
                  <a:schemeClr val="tx2"/>
                </a:solidFill>
              </a:rPr>
              <a:t>Commisioning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of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the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DosiMon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system</a:t>
            </a:r>
            <a:r>
              <a:rPr lang="de-DE" sz="1600" dirty="0">
                <a:solidFill>
                  <a:schemeClr val="tx2"/>
                </a:solidFill>
              </a:rPr>
              <a:t> at </a:t>
            </a:r>
            <a:r>
              <a:rPr lang="de-DE" sz="1600" dirty="0" err="1">
                <a:solidFill>
                  <a:schemeClr val="tx2"/>
                </a:solidFill>
              </a:rPr>
              <a:t>the</a:t>
            </a:r>
            <a:r>
              <a:rPr lang="de-DE" sz="1600" dirty="0">
                <a:solidFill>
                  <a:schemeClr val="tx2"/>
                </a:solidFill>
              </a:rPr>
              <a:t> XFEL </a:t>
            </a:r>
            <a:r>
              <a:rPr lang="de-DE" sz="1600" dirty="0" err="1">
                <a:solidFill>
                  <a:schemeClr val="tx2"/>
                </a:solidFill>
              </a:rPr>
              <a:t>injector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with</a:t>
            </a:r>
            <a:r>
              <a:rPr lang="de-DE" sz="1600" dirty="0">
                <a:solidFill>
                  <a:schemeClr val="tx2"/>
                </a:solidFill>
              </a:rPr>
              <a:t> beam (Nov. 2015)</a:t>
            </a:r>
          </a:p>
          <a:p>
            <a:pPr marL="285750" indent="-285750">
              <a:buFontTx/>
              <a:buChar char="-"/>
            </a:pPr>
            <a:r>
              <a:rPr lang="de-DE" sz="1600" dirty="0" err="1">
                <a:solidFill>
                  <a:schemeClr val="tx2"/>
                </a:solidFill>
              </a:rPr>
              <a:t>Measurements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for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the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estimation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of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impact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from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the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readout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timing</a:t>
            </a:r>
            <a:r>
              <a:rPr lang="de-DE" sz="1600" dirty="0">
                <a:solidFill>
                  <a:schemeClr val="tx2"/>
                </a:solidFill>
              </a:rPr>
              <a:t> on </a:t>
            </a:r>
            <a:r>
              <a:rPr lang="de-DE" sz="1600" dirty="0" err="1">
                <a:solidFill>
                  <a:schemeClr val="tx2"/>
                </a:solidFill>
              </a:rPr>
              <a:t>RadFet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response</a:t>
            </a:r>
            <a:endParaRPr lang="de-DE" sz="16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sz="1600" dirty="0">
                <a:solidFill>
                  <a:schemeClr val="tx2"/>
                </a:solidFill>
              </a:rPr>
              <a:t>Release </a:t>
            </a:r>
            <a:r>
              <a:rPr lang="de-DE" sz="1600" dirty="0" err="1">
                <a:solidFill>
                  <a:schemeClr val="tx2"/>
                </a:solidFill>
              </a:rPr>
              <a:t>of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the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pre-series</a:t>
            </a:r>
            <a:r>
              <a:rPr lang="de-DE" sz="1600" dirty="0">
                <a:solidFill>
                  <a:schemeClr val="tx2"/>
                </a:solidFill>
              </a:rPr>
              <a:t> design </a:t>
            </a:r>
            <a:r>
              <a:rPr lang="de-DE" sz="1600" dirty="0" err="1">
                <a:solidFill>
                  <a:schemeClr val="tx2"/>
                </a:solidFill>
              </a:rPr>
              <a:t>for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series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produktion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of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components</a:t>
            </a:r>
            <a:endParaRPr lang="de-DE" sz="1600" dirty="0">
              <a:solidFill>
                <a:schemeClr val="tx2"/>
              </a:solidFill>
            </a:endParaRPr>
          </a:p>
          <a:p>
            <a:pPr marL="285750" lvl="0" indent="-285750">
              <a:buFontTx/>
              <a:buChar char="-"/>
            </a:pPr>
            <a:r>
              <a:rPr lang="de-DE" sz="1600" dirty="0" smtClean="0">
                <a:solidFill>
                  <a:schemeClr val="tx2"/>
                </a:solidFill>
              </a:rPr>
              <a:t>Additional </a:t>
            </a:r>
            <a:r>
              <a:rPr lang="de-DE" sz="1600" dirty="0" err="1" smtClean="0">
                <a:solidFill>
                  <a:schemeClr val="tx2"/>
                </a:solidFill>
              </a:rPr>
              <a:t>calibration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measurements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for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the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external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and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the</a:t>
            </a:r>
            <a:r>
              <a:rPr lang="de-DE" sz="1600" dirty="0" smtClean="0">
                <a:solidFill>
                  <a:schemeClr val="tx2"/>
                </a:solidFill>
              </a:rPr>
              <a:t> high-sensitive internal </a:t>
            </a:r>
            <a:r>
              <a:rPr lang="de-DE" sz="1600" dirty="0" err="1" smtClean="0">
                <a:solidFill>
                  <a:schemeClr val="tx2"/>
                </a:solidFill>
              </a:rPr>
              <a:t>mode</a:t>
            </a:r>
            <a:r>
              <a:rPr lang="de-DE" sz="1600" dirty="0" smtClean="0">
                <a:solidFill>
                  <a:schemeClr val="tx2"/>
                </a:solidFill>
              </a:rPr>
              <a:t> must </a:t>
            </a:r>
            <a:r>
              <a:rPr lang="de-DE" sz="1600" dirty="0" err="1" smtClean="0">
                <a:solidFill>
                  <a:schemeClr val="tx2"/>
                </a:solidFill>
              </a:rPr>
              <a:t>be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done</a:t>
            </a:r>
            <a:r>
              <a:rPr lang="de-DE" sz="1600" dirty="0" smtClean="0">
                <a:solidFill>
                  <a:schemeClr val="tx2"/>
                </a:solidFill>
              </a:rPr>
              <a:t> (</a:t>
            </a:r>
            <a:r>
              <a:rPr lang="de-DE" sz="1600" dirty="0" err="1" smtClean="0">
                <a:solidFill>
                  <a:schemeClr val="tx2"/>
                </a:solidFill>
              </a:rPr>
              <a:t>removal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of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statistical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errors</a:t>
            </a:r>
            <a:r>
              <a:rPr lang="de-DE" sz="1600" dirty="0" smtClean="0">
                <a:solidFill>
                  <a:schemeClr val="tx2"/>
                </a:solidFill>
              </a:rPr>
              <a:t>, </a:t>
            </a:r>
            <a:r>
              <a:rPr lang="de-DE" sz="1600" dirty="0" err="1" smtClean="0">
                <a:solidFill>
                  <a:schemeClr val="tx2"/>
                </a:solidFill>
              </a:rPr>
              <a:t>clarification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of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the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overlaying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effects</a:t>
            </a:r>
            <a:r>
              <a:rPr lang="de-DE" sz="1600" dirty="0" smtClean="0">
                <a:solidFill>
                  <a:schemeClr val="tx2"/>
                </a:solidFill>
              </a:rPr>
              <a:t> at </a:t>
            </a:r>
            <a:r>
              <a:rPr lang="de-DE" sz="1600" dirty="0" err="1" smtClean="0">
                <a:solidFill>
                  <a:schemeClr val="tx2"/>
                </a:solidFill>
              </a:rPr>
              <a:t>the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startup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range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of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the</a:t>
            </a:r>
            <a:r>
              <a:rPr lang="de-DE" sz="1600" dirty="0" smtClean="0">
                <a:solidFill>
                  <a:schemeClr val="tx2"/>
                </a:solidFill>
              </a:rPr>
              <a:t> high-</a:t>
            </a:r>
            <a:r>
              <a:rPr lang="de-DE" sz="1600" dirty="0" err="1" smtClean="0">
                <a:solidFill>
                  <a:schemeClr val="tx2"/>
                </a:solidFill>
              </a:rPr>
              <a:t>sensitiity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mode</a:t>
            </a:r>
            <a:r>
              <a:rPr lang="de-DE" sz="1600" dirty="0" smtClean="0">
                <a:solidFill>
                  <a:schemeClr val="tx2"/>
                </a:solidFill>
              </a:rPr>
              <a:t>)</a:t>
            </a:r>
          </a:p>
          <a:p>
            <a:pPr marL="285750" lvl="0" indent="-285750">
              <a:buFontTx/>
              <a:buChar char="-"/>
            </a:pPr>
            <a:r>
              <a:rPr lang="de-DE" sz="1600" dirty="0" err="1" smtClean="0">
                <a:solidFill>
                  <a:schemeClr val="tx2"/>
                </a:solidFill>
              </a:rPr>
              <a:t>Measurements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for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the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estimation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of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fading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influence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smtClean="0">
                <a:solidFill>
                  <a:schemeClr val="tx2"/>
                </a:solidFill>
              </a:rPr>
              <a:t>on </a:t>
            </a:r>
            <a:r>
              <a:rPr lang="de-DE" sz="1600" dirty="0" err="1" smtClean="0">
                <a:solidFill>
                  <a:schemeClr val="tx2"/>
                </a:solidFill>
              </a:rPr>
              <a:t>the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measured</a:t>
            </a:r>
            <a:r>
              <a:rPr lang="de-DE" sz="1600" dirty="0" smtClean="0">
                <a:solidFill>
                  <a:schemeClr val="tx2"/>
                </a:solidFill>
              </a:rPr>
              <a:t> dose </a:t>
            </a:r>
            <a:r>
              <a:rPr lang="de-DE" sz="1600" dirty="0" err="1" smtClean="0">
                <a:solidFill>
                  <a:schemeClr val="tx2"/>
                </a:solidFill>
              </a:rPr>
              <a:t>values</a:t>
            </a:r>
            <a:r>
              <a:rPr lang="de-DE" sz="1600" dirty="0" smtClean="0">
                <a:solidFill>
                  <a:schemeClr val="tx2"/>
                </a:solidFill>
              </a:rPr>
              <a:t> in </a:t>
            </a:r>
            <a:r>
              <a:rPr lang="de-DE" sz="1600" dirty="0" err="1" smtClean="0">
                <a:solidFill>
                  <a:schemeClr val="tx2"/>
                </a:solidFill>
              </a:rPr>
              <a:t>external</a:t>
            </a:r>
            <a:r>
              <a:rPr lang="de-DE" sz="1600" dirty="0" smtClean="0">
                <a:solidFill>
                  <a:schemeClr val="tx2"/>
                </a:solidFill>
              </a:rPr>
              <a:t> sensor- </a:t>
            </a:r>
            <a:r>
              <a:rPr lang="de-DE" sz="1600" dirty="0" err="1" smtClean="0">
                <a:solidFill>
                  <a:schemeClr val="tx2"/>
                </a:solidFill>
              </a:rPr>
              <a:t>and</a:t>
            </a:r>
            <a:r>
              <a:rPr lang="de-DE" sz="1600" dirty="0" smtClean="0">
                <a:solidFill>
                  <a:schemeClr val="tx2"/>
                </a:solidFill>
              </a:rPr>
              <a:t> high-</a:t>
            </a:r>
            <a:r>
              <a:rPr lang="de-DE" sz="1600" dirty="0" err="1" smtClean="0">
                <a:solidFill>
                  <a:schemeClr val="tx2"/>
                </a:solidFill>
              </a:rPr>
              <a:t>sensitivity</a:t>
            </a:r>
            <a:r>
              <a:rPr lang="de-DE" sz="1600" dirty="0" smtClean="0">
                <a:solidFill>
                  <a:schemeClr val="tx2"/>
                </a:solidFill>
              </a:rPr>
              <a:t> internal sensor-mode </a:t>
            </a:r>
          </a:p>
          <a:p>
            <a:pPr marL="285750" lvl="0" indent="-285750">
              <a:buFontTx/>
              <a:buChar char="-"/>
            </a:pPr>
            <a:r>
              <a:rPr lang="de-DE" sz="1600" dirty="0" err="1" smtClean="0">
                <a:solidFill>
                  <a:schemeClr val="tx2"/>
                </a:solidFill>
              </a:rPr>
              <a:t>Calibration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measurements</a:t>
            </a:r>
            <a:r>
              <a:rPr lang="de-DE" sz="1600" dirty="0" smtClean="0">
                <a:solidFill>
                  <a:schemeClr val="tx2"/>
                </a:solidFill>
              </a:rPr>
              <a:t> in high-</a:t>
            </a:r>
            <a:r>
              <a:rPr lang="de-DE" sz="1600" dirty="0" err="1" smtClean="0">
                <a:solidFill>
                  <a:schemeClr val="tx2"/>
                </a:solidFill>
              </a:rPr>
              <a:t>sensibility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mode</a:t>
            </a:r>
            <a:r>
              <a:rPr lang="de-DE" sz="1600" dirty="0" smtClean="0">
                <a:solidFill>
                  <a:schemeClr val="tx2"/>
                </a:solidFill>
              </a:rPr>
              <a:t> at Co-60 </a:t>
            </a:r>
            <a:r>
              <a:rPr lang="de-DE" sz="1600" dirty="0" err="1" smtClean="0">
                <a:solidFill>
                  <a:schemeClr val="tx2"/>
                </a:solidFill>
              </a:rPr>
              <a:t>source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for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improved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calibration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up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to</a:t>
            </a:r>
            <a:r>
              <a:rPr lang="de-DE" sz="1600" dirty="0" smtClean="0">
                <a:solidFill>
                  <a:schemeClr val="tx2"/>
                </a:solidFill>
              </a:rPr>
              <a:t> 1.2MeV </a:t>
            </a:r>
            <a:r>
              <a:rPr lang="de-DE" sz="1600" dirty="0" err="1" smtClean="0">
                <a:solidFill>
                  <a:schemeClr val="tx2"/>
                </a:solidFill>
              </a:rPr>
              <a:t>energy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range</a:t>
            </a:r>
            <a:endParaRPr lang="de-DE" sz="1600" dirty="0">
              <a:solidFill>
                <a:schemeClr val="tx2"/>
              </a:solidFill>
            </a:endParaRPr>
          </a:p>
          <a:p>
            <a:pPr marL="285750" lvl="0" indent="-285750">
              <a:buFontTx/>
              <a:buChar char="-"/>
            </a:pPr>
            <a:r>
              <a:rPr lang="de-DE" sz="1600" dirty="0" err="1" smtClean="0">
                <a:solidFill>
                  <a:schemeClr val="tx2"/>
                </a:solidFill>
              </a:rPr>
              <a:t>Measurements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for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the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estimation</a:t>
            </a:r>
            <a:r>
              <a:rPr lang="de-DE" sz="1600" dirty="0" smtClean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of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neutron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impact</a:t>
            </a:r>
            <a:r>
              <a:rPr lang="de-DE" sz="1600" dirty="0">
                <a:solidFill>
                  <a:schemeClr val="tx2"/>
                </a:solidFill>
              </a:rPr>
              <a:t> on </a:t>
            </a:r>
            <a:r>
              <a:rPr lang="de-DE" sz="1600" dirty="0" err="1">
                <a:solidFill>
                  <a:schemeClr val="tx2"/>
                </a:solidFill>
              </a:rPr>
              <a:t>RadFet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response</a:t>
            </a:r>
            <a:endParaRPr lang="de-DE" sz="1600" dirty="0">
              <a:solidFill>
                <a:schemeClr val="tx2"/>
              </a:solidFill>
            </a:endParaRPr>
          </a:p>
          <a:p>
            <a:pPr marL="285750" lvl="0" indent="-285750">
              <a:buFontTx/>
              <a:buChar char="-"/>
            </a:pPr>
            <a:r>
              <a:rPr lang="de-DE" sz="1600" dirty="0" err="1">
                <a:solidFill>
                  <a:schemeClr val="tx2"/>
                </a:solidFill>
              </a:rPr>
              <a:t>Measurements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for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the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estimation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of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energy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impact</a:t>
            </a:r>
            <a:r>
              <a:rPr lang="de-DE" sz="1600" dirty="0">
                <a:solidFill>
                  <a:schemeClr val="tx2"/>
                </a:solidFill>
              </a:rPr>
              <a:t> on </a:t>
            </a:r>
            <a:r>
              <a:rPr lang="de-DE" sz="1600" dirty="0" err="1">
                <a:solidFill>
                  <a:schemeClr val="tx2"/>
                </a:solidFill>
              </a:rPr>
              <a:t>RadFet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 smtClean="0">
                <a:solidFill>
                  <a:schemeClr val="tx2"/>
                </a:solidFill>
              </a:rPr>
              <a:t>response</a:t>
            </a:r>
            <a:endParaRPr lang="de-DE" sz="1600" dirty="0" smtClean="0">
              <a:solidFill>
                <a:schemeClr val="tx2"/>
              </a:solidFill>
            </a:endParaRPr>
          </a:p>
          <a:p>
            <a:pPr marL="285750" lvl="0" indent="-285750">
              <a:buFontTx/>
              <a:buChar char="-"/>
            </a:pPr>
            <a:endParaRPr lang="de-DE" sz="1600" dirty="0">
              <a:solidFill>
                <a:schemeClr val="tx2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24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smtClean="0"/>
              <a:t>Outlook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2987824" y="1206532"/>
            <a:ext cx="2592288" cy="360040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Outlook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9456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304645" y="1109820"/>
            <a:ext cx="8659843" cy="4767451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Sincere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thanks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to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the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whole</a:t>
            </a:r>
            <a:r>
              <a:rPr lang="de-DE" dirty="0" smtClean="0">
                <a:solidFill>
                  <a:srgbClr val="000000"/>
                </a:solidFill>
              </a:rPr>
              <a:t> XFEL online-radiation-</a:t>
            </a:r>
            <a:r>
              <a:rPr lang="de-DE" dirty="0" err="1" smtClean="0">
                <a:solidFill>
                  <a:srgbClr val="000000"/>
                </a:solidFill>
              </a:rPr>
              <a:t>monitoring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team</a:t>
            </a:r>
            <a:r>
              <a:rPr lang="de-DE" dirty="0" smtClean="0">
                <a:solidFill>
                  <a:srgbClr val="000000"/>
                </a:solidFill>
              </a:rPr>
              <a:t> …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</a:rPr>
              <a:t>J. Pflüger, WP71 </a:t>
            </a:r>
            <a:r>
              <a:rPr lang="de-DE" dirty="0" err="1" smtClean="0">
                <a:solidFill>
                  <a:srgbClr val="000000"/>
                </a:solidFill>
              </a:rPr>
              <a:t>team</a:t>
            </a:r>
            <a:r>
              <a:rPr lang="de-DE" dirty="0">
                <a:solidFill>
                  <a:srgbClr val="000000"/>
                </a:solidFill>
              </a:rPr>
              <a:t> (all XFEL </a:t>
            </a:r>
            <a:r>
              <a:rPr lang="de-DE" dirty="0" smtClean="0">
                <a:solidFill>
                  <a:srgbClr val="000000"/>
                </a:solidFill>
              </a:rPr>
              <a:t>GmbH)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>
                <a:solidFill>
                  <a:srgbClr val="000000"/>
                </a:solidFill>
              </a:rPr>
              <a:t>F. </a:t>
            </a:r>
            <a:r>
              <a:rPr lang="de-DE" dirty="0" err="1">
                <a:solidFill>
                  <a:srgbClr val="000000"/>
                </a:solidFill>
              </a:rPr>
              <a:t>Hellberg</a:t>
            </a:r>
            <a:r>
              <a:rPr lang="de-DE" dirty="0">
                <a:solidFill>
                  <a:srgbClr val="000000"/>
                </a:solidFill>
              </a:rPr>
              <a:t>, A. </a:t>
            </a:r>
            <a:r>
              <a:rPr lang="de-DE" dirty="0" err="1" smtClean="0">
                <a:solidFill>
                  <a:srgbClr val="000000"/>
                </a:solidFill>
              </a:rPr>
              <a:t>Hedqvist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>
                <a:solidFill>
                  <a:srgbClr val="000000"/>
                </a:solidFill>
              </a:rPr>
              <a:t>(all Stockholm University, </a:t>
            </a:r>
            <a:r>
              <a:rPr lang="de-DE" dirty="0" err="1">
                <a:solidFill>
                  <a:srgbClr val="000000"/>
                </a:solidFill>
              </a:rPr>
              <a:t>Sweden</a:t>
            </a:r>
            <a:r>
              <a:rPr lang="de-DE" dirty="0" smtClean="0">
                <a:solidFill>
                  <a:srgbClr val="000000"/>
                </a:solidFill>
              </a:rPr>
              <a:t>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</a:rPr>
              <a:t>A. Holmes-Siedle (REM Oxford Ltd.)</a:t>
            </a: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</a:rPr>
              <a:t>W. </a:t>
            </a:r>
            <a:r>
              <a:rPr lang="de-DE" dirty="0" err="1" smtClean="0">
                <a:solidFill>
                  <a:srgbClr val="000000"/>
                </a:solidFill>
              </a:rPr>
              <a:t>Decking</a:t>
            </a:r>
            <a:r>
              <a:rPr lang="de-DE" dirty="0" smtClean="0">
                <a:solidFill>
                  <a:srgbClr val="000000"/>
                </a:solidFill>
              </a:rPr>
              <a:t>, D. Nölle, K. Wittenburg, L. Fröhlich</a:t>
            </a:r>
            <a:r>
              <a:rPr lang="de-DE" dirty="0">
                <a:solidFill>
                  <a:srgbClr val="000000"/>
                </a:solidFill>
              </a:rPr>
              <a:t>, R. Susen, B</a:t>
            </a:r>
            <a:r>
              <a:rPr lang="de-DE" dirty="0" smtClean="0">
                <a:solidFill>
                  <a:srgbClr val="000000"/>
                </a:solidFill>
              </a:rPr>
              <a:t>. Lemcke, J. Neugebauer, J. Jaeger, </a:t>
            </a:r>
            <a:r>
              <a:rPr lang="de-DE" dirty="0" err="1" smtClean="0">
                <a:solidFill>
                  <a:srgbClr val="000000"/>
                </a:solidFill>
              </a:rPr>
              <a:t>S.Karstensen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smtClean="0">
                <a:solidFill>
                  <a:srgbClr val="000000"/>
                </a:solidFill>
              </a:rPr>
              <a:t>(all DESY Hamburg)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</a:rPr>
              <a:t>… </a:t>
            </a:r>
            <a:r>
              <a:rPr lang="de-DE" dirty="0" err="1" smtClean="0">
                <a:solidFill>
                  <a:srgbClr val="000000"/>
                </a:solidFill>
              </a:rPr>
              <a:t>and</a:t>
            </a:r>
            <a:r>
              <a:rPr lang="de-DE" dirty="0" smtClean="0">
                <a:solidFill>
                  <a:srgbClr val="000000"/>
                </a:solidFill>
              </a:rPr>
              <a:t> all </a:t>
            </a:r>
            <a:r>
              <a:rPr lang="de-DE" dirty="0" err="1" smtClean="0">
                <a:solidFill>
                  <a:srgbClr val="000000"/>
                </a:solidFill>
              </a:rPr>
              <a:t>those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who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might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have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been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forgotten</a:t>
            </a:r>
            <a:r>
              <a:rPr lang="de-DE" dirty="0" smtClean="0">
                <a:solidFill>
                  <a:srgbClr val="000000"/>
                </a:solidFill>
              </a:rPr>
              <a:t> (sorry!)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r>
              <a:rPr lang="de-DE" dirty="0" smtClean="0">
                <a:solidFill>
                  <a:srgbClr val="000000"/>
                </a:solidFill>
              </a:rPr>
              <a:t>… </a:t>
            </a:r>
            <a:r>
              <a:rPr lang="de-DE" dirty="0" err="1" smtClean="0">
                <a:solidFill>
                  <a:srgbClr val="000000"/>
                </a:solidFill>
              </a:rPr>
              <a:t>and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many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more</a:t>
            </a:r>
            <a:r>
              <a:rPr lang="de-DE" dirty="0" smtClean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helping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 smtClean="0">
                <a:solidFill>
                  <a:srgbClr val="000000"/>
                </a:solidFill>
              </a:rPr>
              <a:t>hands</a:t>
            </a:r>
            <a:r>
              <a:rPr lang="de-DE" dirty="0" smtClean="0">
                <a:solidFill>
                  <a:srgbClr val="000000"/>
                </a:solidFill>
              </a:rPr>
              <a:t>!</a:t>
            </a: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25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de-DE" dirty="0" err="1" smtClean="0"/>
              <a:t>Acknowledgements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763688" y="1484784"/>
            <a:ext cx="5256584" cy="504056"/>
          </a:xfrm>
        </p:spPr>
        <p:txBody>
          <a:bodyPr/>
          <a:lstStyle/>
          <a:p>
            <a:pPr>
              <a:buClr>
                <a:srgbClr val="F8B323"/>
              </a:buClr>
              <a:defRPr/>
            </a:pPr>
            <a:r>
              <a:rPr lang="de-DE" dirty="0" err="1" smtClean="0">
                <a:solidFill>
                  <a:srgbClr val="000000"/>
                </a:solidFill>
              </a:rPr>
              <a:t>Acknowledgements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43399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232637" y="1109820"/>
            <a:ext cx="8659843" cy="4767451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		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26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en-GB" dirty="0" smtClean="0"/>
              <a:t> </a:t>
            </a:r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428959" y="3061497"/>
            <a:ext cx="7704856" cy="864096"/>
          </a:xfrm>
        </p:spPr>
        <p:txBody>
          <a:bodyPr/>
          <a:lstStyle/>
          <a:p>
            <a:pPr marL="0" indent="0">
              <a:buClr>
                <a:srgbClr val="F8B323"/>
              </a:buClr>
              <a:buNone/>
              <a:defRPr/>
            </a:pPr>
            <a:r>
              <a:rPr lang="de-DE" sz="3200" dirty="0" err="1" smtClean="0">
                <a:solidFill>
                  <a:srgbClr val="000000"/>
                </a:solidFill>
              </a:rPr>
              <a:t>Thanks</a:t>
            </a:r>
            <a:r>
              <a:rPr lang="de-DE" sz="3200" dirty="0" smtClean="0">
                <a:solidFill>
                  <a:srgbClr val="000000"/>
                </a:solidFill>
              </a:rPr>
              <a:t> for </a:t>
            </a:r>
            <a:r>
              <a:rPr lang="de-DE" sz="3200" dirty="0" err="1" smtClean="0">
                <a:solidFill>
                  <a:srgbClr val="000000"/>
                </a:solidFill>
              </a:rPr>
              <a:t>your</a:t>
            </a:r>
            <a:r>
              <a:rPr lang="de-DE" sz="3200" dirty="0" smtClean="0">
                <a:solidFill>
                  <a:srgbClr val="000000"/>
                </a:solidFill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</a:rPr>
              <a:t>attention</a:t>
            </a:r>
            <a:r>
              <a:rPr lang="de-DE" sz="3200" dirty="0" smtClean="0">
                <a:solidFill>
                  <a:srgbClr val="000000"/>
                </a:solidFill>
              </a:rPr>
              <a:t>!</a:t>
            </a:r>
            <a:endParaRPr lang="de-DE" sz="3200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21055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232637" y="1109820"/>
            <a:ext cx="8659843" cy="4767451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		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27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en-GB" dirty="0" smtClean="0"/>
              <a:t> </a:t>
            </a:r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428959" y="3061497"/>
            <a:ext cx="7704856" cy="864096"/>
          </a:xfrm>
        </p:spPr>
        <p:txBody>
          <a:bodyPr/>
          <a:lstStyle/>
          <a:p>
            <a:pPr marL="0" indent="0">
              <a:buClr>
                <a:srgbClr val="F8B323"/>
              </a:buClr>
              <a:buNone/>
              <a:defRPr/>
            </a:pPr>
            <a:r>
              <a:rPr lang="de-DE" sz="3200" dirty="0" err="1" smtClean="0">
                <a:solidFill>
                  <a:srgbClr val="000000"/>
                </a:solidFill>
              </a:rPr>
              <a:t>Thanks</a:t>
            </a:r>
            <a:r>
              <a:rPr lang="de-DE" sz="3200" dirty="0" smtClean="0">
                <a:solidFill>
                  <a:srgbClr val="000000"/>
                </a:solidFill>
              </a:rPr>
              <a:t> for </a:t>
            </a:r>
            <a:r>
              <a:rPr lang="de-DE" sz="3200" dirty="0" err="1" smtClean="0">
                <a:solidFill>
                  <a:srgbClr val="000000"/>
                </a:solidFill>
              </a:rPr>
              <a:t>your</a:t>
            </a:r>
            <a:r>
              <a:rPr lang="de-DE" sz="3200" dirty="0" smtClean="0">
                <a:solidFill>
                  <a:srgbClr val="000000"/>
                </a:solidFill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</a:rPr>
              <a:t>attention</a:t>
            </a:r>
            <a:r>
              <a:rPr lang="de-DE" sz="3200" dirty="0" smtClean="0">
                <a:solidFill>
                  <a:srgbClr val="000000"/>
                </a:solidFill>
              </a:rPr>
              <a:t>!</a:t>
            </a:r>
            <a:endParaRPr lang="de-DE" sz="3200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398449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28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6438" y="126906"/>
            <a:ext cx="7273925" cy="911225"/>
          </a:xfrm>
        </p:spPr>
        <p:txBody>
          <a:bodyPr/>
          <a:lstStyle/>
          <a:p>
            <a:pPr eaLnBrk="1" hangingPunct="1"/>
            <a:r>
              <a:rPr lang="en-GB" dirty="0"/>
              <a:t>P-channel </a:t>
            </a:r>
            <a:r>
              <a:rPr lang="en-GB" dirty="0" err="1" smtClean="0"/>
              <a:t>MosFet</a:t>
            </a:r>
            <a:r>
              <a:rPr lang="en-GB" dirty="0" smtClean="0"/>
              <a:t> </a:t>
            </a:r>
            <a:r>
              <a:rPr lang="en-GB" dirty="0"/>
              <a:t>- </a:t>
            </a:r>
            <a:r>
              <a:rPr lang="en-GB" dirty="0" smtClean="0"/>
              <a:t>principle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428959" y="3061497"/>
            <a:ext cx="7704856" cy="864096"/>
          </a:xfrm>
        </p:spPr>
        <p:txBody>
          <a:bodyPr/>
          <a:lstStyle/>
          <a:p>
            <a:pPr marL="0" indent="0">
              <a:buClr>
                <a:srgbClr val="F8B323"/>
              </a:buClr>
              <a:buNone/>
              <a:defRPr/>
            </a:pPr>
            <a:r>
              <a:rPr lang="de-DE" sz="3200" dirty="0" err="1" smtClean="0">
                <a:solidFill>
                  <a:srgbClr val="000000"/>
                </a:solidFill>
              </a:rPr>
              <a:t>Thanks</a:t>
            </a:r>
            <a:r>
              <a:rPr lang="de-DE" sz="3200" dirty="0" smtClean="0">
                <a:solidFill>
                  <a:srgbClr val="000000"/>
                </a:solidFill>
              </a:rPr>
              <a:t> for </a:t>
            </a:r>
            <a:r>
              <a:rPr lang="de-DE" sz="3200" dirty="0" err="1" smtClean="0">
                <a:solidFill>
                  <a:srgbClr val="000000"/>
                </a:solidFill>
              </a:rPr>
              <a:t>your</a:t>
            </a:r>
            <a:r>
              <a:rPr lang="de-DE" sz="3200" dirty="0" smtClean="0">
                <a:solidFill>
                  <a:srgbClr val="000000"/>
                </a:solidFill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</a:rPr>
              <a:t>attention</a:t>
            </a:r>
            <a:r>
              <a:rPr lang="de-DE" sz="3200" dirty="0" smtClean="0">
                <a:solidFill>
                  <a:srgbClr val="000000"/>
                </a:solidFill>
              </a:rPr>
              <a:t>!</a:t>
            </a:r>
            <a:endParaRPr lang="de-DE" sz="3200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sp>
        <p:nvSpPr>
          <p:cNvPr id="9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</a:t>
            </a:r>
            <a:r>
              <a:rPr lang="en-GB" sz="800" dirty="0" smtClean="0"/>
              <a:t>L. </a:t>
            </a:r>
            <a:r>
              <a:rPr lang="en-GB" sz="800" dirty="0" err="1" smtClean="0"/>
              <a:t>Fröhlich</a:t>
            </a:r>
            <a:r>
              <a:rPr lang="en-GB" sz="800" dirty="0" smtClean="0"/>
              <a:t>, </a:t>
            </a:r>
            <a:r>
              <a:rPr lang="en-GB" sz="800" dirty="0" smtClean="0"/>
              <a:t>DESY)</a:t>
            </a:r>
          </a:p>
        </p:txBody>
      </p:sp>
      <p:pic>
        <p:nvPicPr>
          <p:cNvPr id="2050" name="Picture 2" descr="D:\reise_ibic2015_melbourne\talk\quellen_others\quellen_lf\RadFet_unirradiated_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7"/>
            <a:ext cx="6286500" cy="398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44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29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en-GB" dirty="0" smtClean="0"/>
              <a:t> </a:t>
            </a:r>
            <a:r>
              <a:rPr lang="en-GB" dirty="0" smtClean="0"/>
              <a:t>P-channel </a:t>
            </a:r>
            <a:r>
              <a:rPr lang="en-GB" dirty="0" err="1" smtClean="0"/>
              <a:t>MosFet</a:t>
            </a:r>
            <a:r>
              <a:rPr lang="en-GB" dirty="0" smtClean="0"/>
              <a:t> - principle</a:t>
            </a:r>
            <a:endParaRPr lang="en-GB" dirty="0" smtClean="0"/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428959" y="3061497"/>
            <a:ext cx="7704856" cy="864096"/>
          </a:xfrm>
        </p:spPr>
        <p:txBody>
          <a:bodyPr/>
          <a:lstStyle/>
          <a:p>
            <a:pPr marL="0" indent="0">
              <a:buClr>
                <a:srgbClr val="F8B323"/>
              </a:buClr>
              <a:buNone/>
              <a:defRPr/>
            </a:pPr>
            <a:r>
              <a:rPr lang="de-DE" sz="3200" dirty="0" err="1" smtClean="0">
                <a:solidFill>
                  <a:srgbClr val="000000"/>
                </a:solidFill>
              </a:rPr>
              <a:t>Thanks</a:t>
            </a:r>
            <a:r>
              <a:rPr lang="de-DE" sz="3200" dirty="0" smtClean="0">
                <a:solidFill>
                  <a:srgbClr val="000000"/>
                </a:solidFill>
              </a:rPr>
              <a:t> for </a:t>
            </a:r>
            <a:r>
              <a:rPr lang="de-DE" sz="3200" dirty="0" err="1" smtClean="0">
                <a:solidFill>
                  <a:srgbClr val="000000"/>
                </a:solidFill>
              </a:rPr>
              <a:t>your</a:t>
            </a:r>
            <a:r>
              <a:rPr lang="de-DE" sz="3200" dirty="0" smtClean="0">
                <a:solidFill>
                  <a:srgbClr val="000000"/>
                </a:solidFill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</a:rPr>
              <a:t>attention</a:t>
            </a:r>
            <a:r>
              <a:rPr lang="de-DE" sz="3200" dirty="0" smtClean="0">
                <a:solidFill>
                  <a:srgbClr val="000000"/>
                </a:solidFill>
              </a:rPr>
              <a:t>!</a:t>
            </a:r>
            <a:endParaRPr lang="de-DE" sz="3200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pic>
        <p:nvPicPr>
          <p:cNvPr id="1026" name="Picture 2" descr="D:\reise_ibic2015_melbourne\talk\quellen_others\quellen_lf\RadFet_irradiated_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219" y="1671330"/>
            <a:ext cx="6294438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</a:t>
            </a:r>
            <a:r>
              <a:rPr lang="en-GB" sz="800" dirty="0" smtClean="0"/>
              <a:t>L. </a:t>
            </a:r>
            <a:r>
              <a:rPr lang="en-GB" sz="800" dirty="0" err="1" smtClean="0"/>
              <a:t>Fröhlich</a:t>
            </a:r>
            <a:r>
              <a:rPr lang="en-GB" sz="800" dirty="0" smtClean="0"/>
              <a:t>, </a:t>
            </a:r>
            <a:r>
              <a:rPr lang="en-GB" sz="800" dirty="0" smtClean="0"/>
              <a:t>DESY)</a:t>
            </a:r>
          </a:p>
        </p:txBody>
      </p:sp>
    </p:spTree>
    <p:extLst>
      <p:ext uri="{BB962C8B-B14F-4D97-AF65-F5344CB8AC3E}">
        <p14:creationId xmlns:p14="http://schemas.microsoft.com/office/powerpoint/2010/main" val="194244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Injector parameters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892677"/>
              </p:ext>
            </p:extLst>
          </p:nvPr>
        </p:nvGraphicFramePr>
        <p:xfrm>
          <a:off x="152401" y="1154977"/>
          <a:ext cx="3826932" cy="2453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26066"/>
                <a:gridCol w="2700866"/>
              </a:tblGrid>
              <a:tr h="2452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Gain material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+mn-lt"/>
                        </a:rPr>
                        <a:t>Yb:YAG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2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Intra burst </a:t>
                      </a:r>
                      <a:r>
                        <a:rPr lang="en-US" sz="1400" dirty="0" smtClean="0">
                          <a:effectLst/>
                          <a:latin typeface="+mn-lt"/>
                        </a:rPr>
                        <a:t>rate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4.5/n MHz, n≥1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69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Pulse properties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Short </a:t>
                      </a:r>
                      <a:r>
                        <a:rPr lang="en-US" sz="1400" dirty="0">
                          <a:effectLst/>
                          <a:latin typeface="+mn-lt"/>
                        </a:rPr>
                        <a:t>pulse: &lt; 3 </a:t>
                      </a:r>
                      <a:r>
                        <a:rPr lang="en-US" sz="1400" dirty="0" err="1" smtClean="0">
                          <a:effectLst/>
                          <a:latin typeface="+mn-lt"/>
                        </a:rPr>
                        <a:t>ps</a:t>
                      </a:r>
                      <a:r>
                        <a:rPr lang="en-US" sz="1400" dirty="0" smtClean="0">
                          <a:effectLst/>
                          <a:latin typeface="+mn-lt"/>
                        </a:rPr>
                        <a:t> (FWHM),</a:t>
                      </a:r>
                      <a:r>
                        <a:rPr lang="en-US" sz="1400" baseline="0" dirty="0" smtClean="0"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0.7 µJ per pulse </a:t>
                      </a:r>
                      <a:r>
                        <a:rPr lang="en-US" sz="1400" dirty="0" smtClean="0">
                          <a:effectLst/>
                          <a:latin typeface="+mn-lt"/>
                        </a:rPr>
                        <a:t> </a:t>
                      </a:r>
                      <a:endParaRPr lang="de-DE" sz="1400" dirty="0">
                        <a:effectLst/>
                        <a:latin typeface="+mn-lt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Long pulse: ~10 </a:t>
                      </a:r>
                      <a:r>
                        <a:rPr lang="en-US" sz="1400" dirty="0" err="1" smtClean="0">
                          <a:effectLst/>
                          <a:latin typeface="+mn-lt"/>
                        </a:rPr>
                        <a:t>ps</a:t>
                      </a:r>
                      <a:r>
                        <a:rPr lang="en-US" sz="1400" dirty="0" smtClean="0">
                          <a:effectLst/>
                          <a:latin typeface="+mn-lt"/>
                        </a:rPr>
                        <a:t> (FWHM), 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3 µJ per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pulse</a:t>
                      </a:r>
                      <a:endParaRPr lang="en-US" sz="1400" dirty="0" smtClean="0">
                        <a:effectLst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Shaped 20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2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rising edges (Phase 2)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18E81-CA98-483E-BA30-586BB5DF9225}" type="slidenum">
              <a:rPr lang="en-GB" smtClean="0"/>
              <a:pPr/>
              <a:t>30</a:t>
            </a:fld>
            <a:endParaRPr lang="en-GB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580977"/>
              </p:ext>
            </p:extLst>
          </p:nvPr>
        </p:nvGraphicFramePr>
        <p:xfrm>
          <a:off x="169335" y="3745777"/>
          <a:ext cx="3826932" cy="171754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04772"/>
                <a:gridCol w="2722160"/>
              </a:tblGrid>
              <a:tr h="2452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System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Modulator in separate building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Long HV pulse cable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Pulse Transformer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Multi beam klystron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2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Parameters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1.3 GHz, </a:t>
                      </a:r>
                      <a:r>
                        <a:rPr lang="en-US" sz="1400" baseline="0" dirty="0" smtClean="0">
                          <a:effectLst/>
                          <a:latin typeface="+mn-lt"/>
                        </a:rPr>
                        <a:t>10 Hz, 1.3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</a:rPr>
                        <a:t>ms.</a:t>
                      </a:r>
                      <a:r>
                        <a:rPr lang="en-US" sz="1400" baseline="0" dirty="0" smtClean="0">
                          <a:effectLst/>
                          <a:latin typeface="+mn-lt"/>
                        </a:rPr>
                        <a:t>, 10 MW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2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Waveguide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Four</a:t>
                      </a:r>
                      <a:r>
                        <a:rPr lang="de-DE" sz="14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50 m </a:t>
                      </a:r>
                      <a:r>
                        <a:rPr lang="de-DE" sz="14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long</a:t>
                      </a:r>
                      <a:r>
                        <a:rPr lang="de-DE" sz="14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air-</a:t>
                      </a:r>
                      <a:r>
                        <a:rPr lang="de-DE" sz="14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filled</a:t>
                      </a:r>
                      <a:r>
                        <a:rPr lang="de-DE" sz="14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1.5 MW </a:t>
                      </a:r>
                      <a:r>
                        <a:rPr lang="de-DE" sz="1400" baseline="0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each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6400578"/>
              </p:ext>
            </p:extLst>
          </p:nvPr>
        </p:nvGraphicFramePr>
        <p:xfrm>
          <a:off x="4237837" y="1145452"/>
          <a:ext cx="4724400" cy="52832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71550"/>
                <a:gridCol w="3752850"/>
              </a:tblGrid>
              <a:tr h="2452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Type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1.3 GHz, 1.6 cell </a:t>
                      </a:r>
                      <a:r>
                        <a:rPr lang="en-US" sz="1400" dirty="0" err="1" smtClean="0">
                          <a:effectLst/>
                          <a:latin typeface="+mn-lt"/>
                        </a:rPr>
                        <a:t>nc</a:t>
                      </a:r>
                      <a:r>
                        <a:rPr lang="en-US" sz="1400" dirty="0" smtClean="0">
                          <a:effectLst/>
                          <a:latin typeface="+mn-lt"/>
                        </a:rPr>
                        <a:t> cavity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2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Cathode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</a:rPr>
                        <a:t>CsTe</a:t>
                      </a:r>
                      <a:endParaRPr lang="de-DE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45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Peak Power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6.5 MW</a:t>
                      </a:r>
                      <a:r>
                        <a:rPr lang="en-US" sz="1400" baseline="0" dirty="0" smtClean="0">
                          <a:effectLst/>
                          <a:latin typeface="+mn-lt"/>
                        </a:rPr>
                        <a:t> (5.5 MW during fist operation)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 C– 1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665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Average Power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 kW</a:t>
                      </a:r>
                    </a:p>
                  </a:txBody>
                  <a:tcPr marL="68580" marR="68580" marT="0" marB="0"/>
                </a:tc>
              </a:tr>
              <a:tr h="31209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Charge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1 </a:t>
                      </a:r>
                      <a:r>
                        <a:rPr lang="en-US" sz="1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  <a:endParaRPr lang="en-US" sz="14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8226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</a:rPr>
                        <a:t>Proj</a:t>
                      </a:r>
                      <a:r>
                        <a:rPr lang="en-US" sz="1400" dirty="0" smtClean="0">
                          <a:effectLst/>
                          <a:latin typeface="+mn-lt"/>
                        </a:rPr>
                        <a:t>.</a:t>
                      </a:r>
                      <a:r>
                        <a:rPr lang="en-US" sz="1400" baseline="0" dirty="0" smtClean="0">
                          <a:effectLst/>
                          <a:latin typeface="+mn-lt"/>
                        </a:rPr>
                        <a:t> emittance (PITZ)</a:t>
                      </a:r>
                      <a:endParaRPr lang="en-US" sz="1400" dirty="0" smtClean="0"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34000" y="3048242"/>
            <a:ext cx="3656217" cy="290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08172" y="6035575"/>
            <a:ext cx="2815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600" dirty="0" smtClean="0"/>
              <a:t>See G. Vashchenko, MOD04</a:t>
            </a:r>
            <a:endParaRPr lang="en-US" sz="1600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  <p:sp>
        <p:nvSpPr>
          <p:cNvPr id="10" name="Fußzeilenplatzhalter 4"/>
          <p:cNvSpPr txBox="1">
            <a:spLocks/>
          </p:cNvSpPr>
          <p:nvPr/>
        </p:nvSpPr>
        <p:spPr bwMode="auto">
          <a:xfrm>
            <a:off x="5885397" y="6570794"/>
            <a:ext cx="1732101" cy="11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0" latinLnBrk="0" hangingPunct="0">
              <a:lnSpc>
                <a:spcPct val="110000"/>
              </a:lnSpc>
              <a:spcBef>
                <a:spcPct val="0"/>
              </a:spcBef>
              <a:buClrTx/>
              <a:buFontTx/>
              <a:buNone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defTabSz="914400" rtl="0" eaLnBrk="0" latinLnBrk="0" hangingPunct="0"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r>
              <a:rPr lang="en-GB" sz="800" dirty="0" smtClean="0"/>
              <a:t>(Courtesy W. Decking, DESY)</a:t>
            </a:r>
          </a:p>
        </p:txBody>
      </p:sp>
    </p:spTree>
    <p:extLst>
      <p:ext uri="{BB962C8B-B14F-4D97-AF65-F5344CB8AC3E}">
        <p14:creationId xmlns:p14="http://schemas.microsoft.com/office/powerpoint/2010/main" val="116767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232637" y="1109820"/>
            <a:ext cx="8659843" cy="4767451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		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31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en-GB" dirty="0" smtClean="0"/>
              <a:t> </a:t>
            </a:r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428959" y="3061497"/>
            <a:ext cx="7704856" cy="864096"/>
          </a:xfrm>
        </p:spPr>
        <p:txBody>
          <a:bodyPr/>
          <a:lstStyle/>
          <a:p>
            <a:pPr marL="0" indent="0">
              <a:buClr>
                <a:srgbClr val="F8B323"/>
              </a:buClr>
              <a:buNone/>
              <a:defRPr/>
            </a:pPr>
            <a:r>
              <a:rPr lang="de-DE" sz="3200" dirty="0" err="1" smtClean="0">
                <a:solidFill>
                  <a:srgbClr val="000000"/>
                </a:solidFill>
              </a:rPr>
              <a:t>Thanks</a:t>
            </a:r>
            <a:r>
              <a:rPr lang="de-DE" sz="3200" dirty="0" smtClean="0">
                <a:solidFill>
                  <a:srgbClr val="000000"/>
                </a:solidFill>
              </a:rPr>
              <a:t> for </a:t>
            </a:r>
            <a:r>
              <a:rPr lang="de-DE" sz="3200" dirty="0" err="1" smtClean="0">
                <a:solidFill>
                  <a:srgbClr val="000000"/>
                </a:solidFill>
              </a:rPr>
              <a:t>your</a:t>
            </a:r>
            <a:r>
              <a:rPr lang="de-DE" sz="3200" dirty="0" smtClean="0">
                <a:solidFill>
                  <a:srgbClr val="000000"/>
                </a:solidFill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</a:rPr>
              <a:t>attention</a:t>
            </a:r>
            <a:r>
              <a:rPr lang="de-DE" sz="3200" dirty="0" smtClean="0">
                <a:solidFill>
                  <a:srgbClr val="000000"/>
                </a:solidFill>
              </a:rPr>
              <a:t>!</a:t>
            </a:r>
            <a:endParaRPr lang="de-DE" sz="3200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0390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232637" y="1109820"/>
            <a:ext cx="8659843" cy="4767451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		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32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en-GB" dirty="0" smtClean="0"/>
              <a:t> </a:t>
            </a:r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428959" y="3061497"/>
            <a:ext cx="7704856" cy="864096"/>
          </a:xfrm>
        </p:spPr>
        <p:txBody>
          <a:bodyPr/>
          <a:lstStyle/>
          <a:p>
            <a:pPr marL="0" indent="0">
              <a:buClr>
                <a:srgbClr val="F8B323"/>
              </a:buClr>
              <a:buNone/>
              <a:defRPr/>
            </a:pPr>
            <a:r>
              <a:rPr lang="de-DE" sz="3200" dirty="0" err="1" smtClean="0">
                <a:solidFill>
                  <a:srgbClr val="000000"/>
                </a:solidFill>
              </a:rPr>
              <a:t>Thanks</a:t>
            </a:r>
            <a:r>
              <a:rPr lang="de-DE" sz="3200" dirty="0" smtClean="0">
                <a:solidFill>
                  <a:srgbClr val="000000"/>
                </a:solidFill>
              </a:rPr>
              <a:t> for </a:t>
            </a:r>
            <a:r>
              <a:rPr lang="de-DE" sz="3200" dirty="0" err="1" smtClean="0">
                <a:solidFill>
                  <a:srgbClr val="000000"/>
                </a:solidFill>
              </a:rPr>
              <a:t>your</a:t>
            </a:r>
            <a:r>
              <a:rPr lang="de-DE" sz="3200" dirty="0" smtClean="0">
                <a:solidFill>
                  <a:srgbClr val="000000"/>
                </a:solidFill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</a:rPr>
              <a:t>attention</a:t>
            </a:r>
            <a:r>
              <a:rPr lang="de-DE" sz="3200" dirty="0" smtClean="0">
                <a:solidFill>
                  <a:srgbClr val="000000"/>
                </a:solidFill>
              </a:rPr>
              <a:t>!</a:t>
            </a:r>
            <a:endParaRPr lang="de-DE" sz="3200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0390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ular Callout 8"/>
          <p:cNvSpPr/>
          <p:nvPr/>
        </p:nvSpPr>
        <p:spPr bwMode="auto">
          <a:xfrm>
            <a:off x="232637" y="1109820"/>
            <a:ext cx="8659843" cy="4767451"/>
          </a:xfrm>
          <a:prstGeom prst="wedgeRoundRectCallout">
            <a:avLst>
              <a:gd name="adj1" fmla="val 49840"/>
              <a:gd name="adj2" fmla="val 9172"/>
              <a:gd name="adj3" fmla="val 16667"/>
            </a:avLst>
          </a:prstGeom>
          <a:gradFill>
            <a:gsLst>
              <a:gs pos="0">
                <a:srgbClr val="CBEBF5"/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/>
            </a:pPr>
            <a:endParaRPr lang="de-DE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endParaRPr lang="de-DE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defRPr/>
            </a:pPr>
            <a:r>
              <a:rPr lang="de-DE" dirty="0" smtClean="0">
                <a:solidFill>
                  <a:srgbClr val="000000"/>
                </a:solidFill>
              </a:rPr>
              <a:t>		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27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B86B6885-017C-4B7F-92DF-76CB8B16681A}" type="slidenum">
              <a:rPr lang="en-GB" sz="1000" smtClean="0">
                <a:solidFill>
                  <a:srgbClr val="FFFFFF"/>
                </a:solidFill>
                <a:ea typeface="Geneva" pitchFamily="1" charset="-128"/>
              </a:rPr>
              <a:pPr/>
              <a:t>33</a:t>
            </a:fld>
            <a:endParaRPr lang="en-GB" sz="1000" dirty="0" smtClean="0">
              <a:solidFill>
                <a:srgbClr val="FFFFFF"/>
              </a:solidFill>
              <a:ea typeface="Geneva" pitchFamily="1" charset="-128"/>
            </a:endParaRPr>
          </a:p>
        </p:txBody>
      </p:sp>
      <p:sp>
        <p:nvSpPr>
          <p:cNvPr id="11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3788" y="111125"/>
            <a:ext cx="7273925" cy="911225"/>
          </a:xfrm>
        </p:spPr>
        <p:txBody>
          <a:bodyPr/>
          <a:lstStyle/>
          <a:p>
            <a:pPr eaLnBrk="1" hangingPunct="1"/>
            <a:r>
              <a:rPr lang="en-GB" dirty="0" smtClean="0"/>
              <a:t> </a:t>
            </a:r>
          </a:p>
        </p:txBody>
      </p:sp>
      <p:sp>
        <p:nvSpPr>
          <p:cNvPr id="11277" name="Rectangle 15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428959" y="3061497"/>
            <a:ext cx="7704856" cy="864096"/>
          </a:xfrm>
        </p:spPr>
        <p:txBody>
          <a:bodyPr/>
          <a:lstStyle/>
          <a:p>
            <a:pPr marL="0" indent="0">
              <a:buClr>
                <a:srgbClr val="F8B323"/>
              </a:buClr>
              <a:buNone/>
              <a:defRPr/>
            </a:pPr>
            <a:r>
              <a:rPr lang="de-DE" sz="3200" dirty="0" err="1" smtClean="0">
                <a:solidFill>
                  <a:srgbClr val="000000"/>
                </a:solidFill>
              </a:rPr>
              <a:t>Thanks</a:t>
            </a:r>
            <a:r>
              <a:rPr lang="de-DE" sz="3200" dirty="0" smtClean="0">
                <a:solidFill>
                  <a:srgbClr val="000000"/>
                </a:solidFill>
              </a:rPr>
              <a:t> for </a:t>
            </a:r>
            <a:r>
              <a:rPr lang="de-DE" sz="3200" dirty="0" err="1" smtClean="0">
                <a:solidFill>
                  <a:srgbClr val="000000"/>
                </a:solidFill>
              </a:rPr>
              <a:t>your</a:t>
            </a:r>
            <a:r>
              <a:rPr lang="de-DE" sz="3200" dirty="0" smtClean="0">
                <a:solidFill>
                  <a:srgbClr val="000000"/>
                </a:solidFill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</a:rPr>
              <a:t>attention</a:t>
            </a:r>
            <a:r>
              <a:rPr lang="de-DE" sz="3200" dirty="0" smtClean="0">
                <a:solidFill>
                  <a:srgbClr val="000000"/>
                </a:solidFill>
              </a:rPr>
              <a:t>!</a:t>
            </a:r>
            <a:endParaRPr lang="de-DE" sz="3200" dirty="0">
              <a:solidFill>
                <a:srgbClr val="000000"/>
              </a:solidFill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dirty="0" smtClean="0"/>
              <a:t>September 16, 2015, Melbourne Convention </a:t>
            </a:r>
            <a:r>
              <a:rPr lang="en-GB" sz="800" dirty="0" err="1" smtClean="0"/>
              <a:t>Center</a:t>
            </a:r>
            <a:r>
              <a:rPr lang="en-GB" sz="800" dirty="0" smtClean="0"/>
              <a:t>, Australia</a:t>
            </a:r>
          </a:p>
          <a:p>
            <a:r>
              <a:rPr lang="en-GB" sz="800" dirty="0" smtClean="0"/>
              <a:t>Frank Schmidt-</a:t>
            </a:r>
            <a:r>
              <a:rPr lang="en-GB" sz="800" dirty="0" err="1" smtClean="0"/>
              <a:t>Föhre</a:t>
            </a:r>
            <a:r>
              <a:rPr lang="en-GB" sz="800" dirty="0" smtClean="0"/>
              <a:t>, XFEL-WP17, MDI, DESY Hamburg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03907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Y European XFEL">
  <a:themeElements>
    <a:clrScheme name="DESY European XFEL 1">
      <a:dk1>
        <a:srgbClr val="261748"/>
      </a:dk1>
      <a:lt1>
        <a:srgbClr val="FFFFFF"/>
      </a:lt1>
      <a:dk2>
        <a:srgbClr val="000000"/>
      </a:dk2>
      <a:lt2>
        <a:srgbClr val="E0E0E0"/>
      </a:lt2>
      <a:accent1>
        <a:srgbClr val="261748"/>
      </a:accent1>
      <a:accent2>
        <a:srgbClr val="FD930A"/>
      </a:accent2>
      <a:accent3>
        <a:srgbClr val="FFFFFF"/>
      </a:accent3>
      <a:accent4>
        <a:srgbClr val="1F123C"/>
      </a:accent4>
      <a:accent5>
        <a:srgbClr val="ACABB1"/>
      </a:accent5>
      <a:accent6>
        <a:srgbClr val="E58508"/>
      </a:accent6>
      <a:hlink>
        <a:srgbClr val="261748"/>
      </a:hlink>
      <a:folHlink>
        <a:srgbClr val="FD930A"/>
      </a:folHlink>
    </a:clrScheme>
    <a:fontScheme name="DESY European XFEL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8B323"/>
          </a:buClr>
          <a:buSzTx/>
          <a:buFont typeface="Wingdings" pitchFamily="2" charset="2"/>
          <a:buChar char="n"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8B323"/>
          </a:buClr>
          <a:buSzTx/>
          <a:buFont typeface="Wingdings" pitchFamily="2" charset="2"/>
          <a:buChar char="n"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lnDef>
  </a:objectDefaults>
  <a:extraClrSchemeLst>
    <a:extraClrScheme>
      <a:clrScheme name="DESY European XFEL 1">
        <a:dk1>
          <a:srgbClr val="261748"/>
        </a:dk1>
        <a:lt1>
          <a:srgbClr val="FFFFFF"/>
        </a:lt1>
        <a:dk2>
          <a:srgbClr val="000000"/>
        </a:dk2>
        <a:lt2>
          <a:srgbClr val="E0E0E0"/>
        </a:lt2>
        <a:accent1>
          <a:srgbClr val="261748"/>
        </a:accent1>
        <a:accent2>
          <a:srgbClr val="FD930A"/>
        </a:accent2>
        <a:accent3>
          <a:srgbClr val="FFFFFF"/>
        </a:accent3>
        <a:accent4>
          <a:srgbClr val="1F123C"/>
        </a:accent4>
        <a:accent5>
          <a:srgbClr val="ACABB1"/>
        </a:accent5>
        <a:accent6>
          <a:srgbClr val="E58508"/>
        </a:accent6>
        <a:hlink>
          <a:srgbClr val="261748"/>
        </a:hlink>
        <a:folHlink>
          <a:srgbClr val="FD930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3763</Words>
  <Application>Microsoft Office PowerPoint</Application>
  <PresentationFormat>Bildschirmpräsentation (4:3)</PresentationFormat>
  <Paragraphs>720</Paragraphs>
  <Slides>33</Slides>
  <Notes>33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4" baseType="lpstr">
      <vt:lpstr>DESY European XFEL</vt:lpstr>
      <vt:lpstr>Commissioning of the New Online-Radiation-Monitoring-System at the New European XFEL Injector with First Tests of the High-Sensitivity-Mode  for Intra-Tunnel Rack Surveillance</vt:lpstr>
      <vt:lpstr>Overview</vt:lpstr>
      <vt:lpstr>European XFEL at a Glance</vt:lpstr>
      <vt:lpstr>Infrastructure &amp; Injector</vt:lpstr>
      <vt:lpstr>RF Photo Injector</vt:lpstr>
      <vt:lpstr>Tunnel installation status of today</vt:lpstr>
      <vt:lpstr>Undulator</vt:lpstr>
      <vt:lpstr>Photon System</vt:lpstr>
      <vt:lpstr>Radiation monitor positions along the XFEL</vt:lpstr>
      <vt:lpstr>The radiation monitoring system – features list</vt:lpstr>
      <vt:lpstr>P-channel MosFet - principle</vt:lpstr>
      <vt:lpstr>DosiMon system concept &amp; topology</vt:lpstr>
      <vt:lpstr>DosiMon system – out-of-the-box …</vt:lpstr>
      <vt:lpstr>DosiMon system – components &amp; connections</vt:lpstr>
      <vt:lpstr>RadFet &amp; TLD sensors at different locations</vt:lpstr>
      <vt:lpstr>Timeline for the XFEL project</vt:lpstr>
      <vt:lpstr>DosiMon test setup at the XFEL injector</vt:lpstr>
      <vt:lpstr>DosiMon system commisioning at the FLASH gun</vt:lpstr>
      <vt:lpstr>Cs-137 calibration measurement (1)</vt:lpstr>
      <vt:lpstr>Cs-137 calibration measurement (2)</vt:lpstr>
      <vt:lpstr>Cs-137 calibration measurement (3)</vt:lpstr>
      <vt:lpstr>Test setup at DESY2 booster ring</vt:lpstr>
      <vt:lpstr>Test and measurement results</vt:lpstr>
      <vt:lpstr>Outlook</vt:lpstr>
      <vt:lpstr>Acknowledgements</vt:lpstr>
      <vt:lpstr> </vt:lpstr>
      <vt:lpstr> </vt:lpstr>
      <vt:lpstr>P-channel MosFet - principle</vt:lpstr>
      <vt:lpstr> P-channel MosFet - principle</vt:lpstr>
      <vt:lpstr>Injector parameters</vt:lpstr>
      <vt:lpstr> </vt:lpstr>
      <vt:lpstr> </vt:lpstr>
      <vt:lpstr> 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Realization – system components &amp; setup</dc:title>
  <dc:creator>Schmidt-Foehre, Frank</dc:creator>
  <cp:lastModifiedBy>Schmidt-Foehre, Frank</cp:lastModifiedBy>
  <cp:revision>364</cp:revision>
  <cp:lastPrinted>2012-04-16T18:01:46Z</cp:lastPrinted>
  <dcterms:created xsi:type="dcterms:W3CDTF">2012-02-07T13:50:51Z</dcterms:created>
  <dcterms:modified xsi:type="dcterms:W3CDTF">2015-09-16T01:37:29Z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2090952333</vt:i4>
  </property>
  <property fmtid="{D5CDD505-2E9C-101B-9397-08002B2CF9AE}" pid="3" name="_NewReviewCycle">
    <vt:lpwstr/>
  </property>
  <property fmtid="{D5CDD505-2E9C-101B-9397-08002B2CF9AE}" pid="4" name="_EmailSubject">
    <vt:lpwstr>XFEL Undulator Dosimetrie</vt:lpwstr>
  </property>
  <property fmtid="{D5CDD505-2E9C-101B-9397-08002B2CF9AE}" pid="5" name="_AuthorEmail">
    <vt:lpwstr>frank.schmidt-foehre@desy.de</vt:lpwstr>
  </property>
  <property fmtid="{D5CDD505-2E9C-101B-9397-08002B2CF9AE}" pid="6" name="_AuthorEmailDisplayName">
    <vt:lpwstr>Schmidt-Foehre, Frank</vt:lpwstr>
  </property>
</Properties>
</file>