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handoutMasterIdLst>
    <p:handoutMasterId r:id="rId22"/>
  </p:handoutMasterIdLst>
  <p:sldIdLst>
    <p:sldId id="299" r:id="rId2"/>
    <p:sldId id="300" r:id="rId3"/>
    <p:sldId id="319" r:id="rId4"/>
    <p:sldId id="301" r:id="rId5"/>
    <p:sldId id="304" r:id="rId6"/>
    <p:sldId id="307" r:id="rId7"/>
    <p:sldId id="306" r:id="rId8"/>
    <p:sldId id="323" r:id="rId9"/>
    <p:sldId id="309" r:id="rId10"/>
    <p:sldId id="313" r:id="rId11"/>
    <p:sldId id="321" r:id="rId12"/>
    <p:sldId id="310" r:id="rId13"/>
    <p:sldId id="324" r:id="rId14"/>
    <p:sldId id="318" r:id="rId15"/>
    <p:sldId id="316" r:id="rId16"/>
    <p:sldId id="327" r:id="rId17"/>
    <p:sldId id="320" r:id="rId18"/>
    <p:sldId id="325" r:id="rId19"/>
    <p:sldId id="326" r:id="rId20"/>
  </p:sldIdLst>
  <p:sldSz cx="9144000" cy="6858000" type="screen4x3"/>
  <p:notesSz cx="6805613" cy="9939338"/>
  <p:defaultTextStyle>
    <a:defPPr>
      <a:defRPr lang="ja-JP"/>
    </a:defPPr>
    <a:lvl1pPr algn="l" rtl="0" fontAlgn="base">
      <a:lnSpc>
        <a:spcPct val="80000"/>
      </a:lnSpc>
      <a:spcBef>
        <a:spcPct val="20000"/>
      </a:spcBef>
      <a:spcAft>
        <a:spcPct val="0"/>
      </a:spcAft>
      <a:buChar char="–"/>
      <a:defRPr kumimoji="1" sz="2000" kern="1200">
        <a:solidFill>
          <a:schemeClr val="tx1"/>
        </a:solidFill>
        <a:latin typeface="Times New Roman" charset="0"/>
        <a:ea typeface="ＭＳ Ｐゴシック" charset="-128"/>
        <a:cs typeface="+mn-cs"/>
      </a:defRPr>
    </a:lvl1pPr>
    <a:lvl2pPr marL="457200" algn="l" rtl="0" fontAlgn="base">
      <a:lnSpc>
        <a:spcPct val="80000"/>
      </a:lnSpc>
      <a:spcBef>
        <a:spcPct val="20000"/>
      </a:spcBef>
      <a:spcAft>
        <a:spcPct val="0"/>
      </a:spcAft>
      <a:buChar char="–"/>
      <a:defRPr kumimoji="1" sz="2000" kern="1200">
        <a:solidFill>
          <a:schemeClr val="tx1"/>
        </a:solidFill>
        <a:latin typeface="Times New Roman" charset="0"/>
        <a:ea typeface="ＭＳ Ｐゴシック" charset="-128"/>
        <a:cs typeface="+mn-cs"/>
      </a:defRPr>
    </a:lvl2pPr>
    <a:lvl3pPr marL="914400" algn="l" rtl="0" fontAlgn="base">
      <a:lnSpc>
        <a:spcPct val="80000"/>
      </a:lnSpc>
      <a:spcBef>
        <a:spcPct val="20000"/>
      </a:spcBef>
      <a:spcAft>
        <a:spcPct val="0"/>
      </a:spcAft>
      <a:buChar char="–"/>
      <a:defRPr kumimoji="1" sz="2000" kern="1200">
        <a:solidFill>
          <a:schemeClr val="tx1"/>
        </a:solidFill>
        <a:latin typeface="Times New Roman" charset="0"/>
        <a:ea typeface="ＭＳ Ｐゴシック" charset="-128"/>
        <a:cs typeface="+mn-cs"/>
      </a:defRPr>
    </a:lvl3pPr>
    <a:lvl4pPr marL="1371600" algn="l" rtl="0" fontAlgn="base">
      <a:lnSpc>
        <a:spcPct val="80000"/>
      </a:lnSpc>
      <a:spcBef>
        <a:spcPct val="20000"/>
      </a:spcBef>
      <a:spcAft>
        <a:spcPct val="0"/>
      </a:spcAft>
      <a:buChar char="–"/>
      <a:defRPr kumimoji="1" sz="2000" kern="1200">
        <a:solidFill>
          <a:schemeClr val="tx1"/>
        </a:solidFill>
        <a:latin typeface="Times New Roman" charset="0"/>
        <a:ea typeface="ＭＳ Ｐゴシック" charset="-128"/>
        <a:cs typeface="+mn-cs"/>
      </a:defRPr>
    </a:lvl4pPr>
    <a:lvl5pPr marL="1828800" algn="l" rtl="0" fontAlgn="base">
      <a:lnSpc>
        <a:spcPct val="80000"/>
      </a:lnSpc>
      <a:spcBef>
        <a:spcPct val="20000"/>
      </a:spcBef>
      <a:spcAft>
        <a:spcPct val="0"/>
      </a:spcAft>
      <a:buChar char="–"/>
      <a:defRPr kumimoji="1" sz="2000" kern="1200">
        <a:solidFill>
          <a:schemeClr val="tx1"/>
        </a:solidFill>
        <a:latin typeface="Times New Roman" charset="0"/>
        <a:ea typeface="ＭＳ Ｐゴシック" charset="-128"/>
        <a:cs typeface="+mn-cs"/>
      </a:defRPr>
    </a:lvl5pPr>
    <a:lvl6pPr marL="2286000" algn="l" defTabSz="914400" rtl="0" eaLnBrk="1" latinLnBrk="0" hangingPunct="1">
      <a:defRPr kumimoji="1" sz="2000" kern="1200">
        <a:solidFill>
          <a:schemeClr val="tx1"/>
        </a:solidFill>
        <a:latin typeface="Times New Roman" charset="0"/>
        <a:ea typeface="ＭＳ Ｐゴシック" charset="-128"/>
        <a:cs typeface="+mn-cs"/>
      </a:defRPr>
    </a:lvl6pPr>
    <a:lvl7pPr marL="2743200" algn="l" defTabSz="914400" rtl="0" eaLnBrk="1" latinLnBrk="0" hangingPunct="1">
      <a:defRPr kumimoji="1" sz="2000" kern="1200">
        <a:solidFill>
          <a:schemeClr val="tx1"/>
        </a:solidFill>
        <a:latin typeface="Times New Roman" charset="0"/>
        <a:ea typeface="ＭＳ Ｐゴシック" charset="-128"/>
        <a:cs typeface="+mn-cs"/>
      </a:defRPr>
    </a:lvl7pPr>
    <a:lvl8pPr marL="3200400" algn="l" defTabSz="914400" rtl="0" eaLnBrk="1" latinLnBrk="0" hangingPunct="1">
      <a:defRPr kumimoji="1" sz="2000" kern="1200">
        <a:solidFill>
          <a:schemeClr val="tx1"/>
        </a:solidFill>
        <a:latin typeface="Times New Roman" charset="0"/>
        <a:ea typeface="ＭＳ Ｐゴシック" charset="-128"/>
        <a:cs typeface="+mn-cs"/>
      </a:defRPr>
    </a:lvl8pPr>
    <a:lvl9pPr marL="3657600" algn="l" defTabSz="914400" rtl="0" eaLnBrk="1" latinLnBrk="0" hangingPunct="1">
      <a:defRPr kumimoji="1" sz="2000" kern="1200">
        <a:solidFill>
          <a:schemeClr val="tx1"/>
        </a:solidFill>
        <a:latin typeface="Times New Roman"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66FF"/>
    <a:srgbClr val="FF99FF"/>
    <a:srgbClr val="FF9999"/>
    <a:srgbClr val="FF00FF"/>
    <a:srgbClr val="FFFF00"/>
    <a:srgbClr val="BFBFBF"/>
    <a:srgbClr val="00FFFF"/>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918" autoAdjust="0"/>
    <p:restoredTop sz="96107" autoAdjust="0"/>
  </p:normalViewPr>
  <p:slideViewPr>
    <p:cSldViewPr snapToGrid="0">
      <p:cViewPr varScale="1">
        <p:scale>
          <a:sx n="61" d="100"/>
          <a:sy n="61" d="100"/>
        </p:scale>
        <p:origin x="-65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2949575" cy="498475"/>
          </a:xfrm>
          <a:prstGeom prst="rect">
            <a:avLst/>
          </a:prstGeom>
          <a:noFill/>
          <a:ln w="9525">
            <a:noFill/>
            <a:miter lim="800000"/>
            <a:headEnd/>
            <a:tailEnd/>
          </a:ln>
          <a:effectLst/>
        </p:spPr>
        <p:txBody>
          <a:bodyPr vert="horz" wrap="square" lIns="92183" tIns="46092" rIns="92183" bIns="46092" numCol="1" anchor="t" anchorCtr="0" compatLnSpc="1">
            <a:prstTxWarp prst="textNoShape">
              <a:avLst/>
            </a:prstTxWarp>
          </a:bodyPr>
          <a:lstStyle>
            <a:lvl1pPr defTabSz="920750">
              <a:lnSpc>
                <a:spcPct val="100000"/>
              </a:lnSpc>
              <a:spcBef>
                <a:spcPct val="0"/>
              </a:spcBef>
              <a:buFontTx/>
              <a:buNone/>
              <a:defRPr sz="1300"/>
            </a:lvl1pPr>
          </a:lstStyle>
          <a:p>
            <a:pPr>
              <a:defRPr/>
            </a:pPr>
            <a:endParaRPr lang="en-US" altLang="ja-JP"/>
          </a:p>
        </p:txBody>
      </p:sp>
      <p:sp>
        <p:nvSpPr>
          <p:cNvPr id="46083" name="Rectangle 3"/>
          <p:cNvSpPr>
            <a:spLocks noGrp="1" noChangeArrowheads="1"/>
          </p:cNvSpPr>
          <p:nvPr>
            <p:ph type="dt" sz="quarter" idx="1"/>
          </p:nvPr>
        </p:nvSpPr>
        <p:spPr bwMode="auto">
          <a:xfrm>
            <a:off x="3856038" y="0"/>
            <a:ext cx="2949575" cy="498475"/>
          </a:xfrm>
          <a:prstGeom prst="rect">
            <a:avLst/>
          </a:prstGeom>
          <a:noFill/>
          <a:ln w="9525">
            <a:noFill/>
            <a:miter lim="800000"/>
            <a:headEnd/>
            <a:tailEnd/>
          </a:ln>
          <a:effectLst/>
        </p:spPr>
        <p:txBody>
          <a:bodyPr vert="horz" wrap="square" lIns="92183" tIns="46092" rIns="92183" bIns="46092" numCol="1" anchor="t" anchorCtr="0" compatLnSpc="1">
            <a:prstTxWarp prst="textNoShape">
              <a:avLst/>
            </a:prstTxWarp>
          </a:bodyPr>
          <a:lstStyle>
            <a:lvl1pPr algn="r" defTabSz="920750">
              <a:lnSpc>
                <a:spcPct val="100000"/>
              </a:lnSpc>
              <a:spcBef>
                <a:spcPct val="0"/>
              </a:spcBef>
              <a:buFontTx/>
              <a:buNone/>
              <a:defRPr sz="1300"/>
            </a:lvl1pPr>
          </a:lstStyle>
          <a:p>
            <a:pPr>
              <a:defRPr/>
            </a:pPr>
            <a:endParaRPr lang="en-US" altLang="ja-JP"/>
          </a:p>
        </p:txBody>
      </p:sp>
      <p:sp>
        <p:nvSpPr>
          <p:cNvPr id="46084" name="Rectangle 4"/>
          <p:cNvSpPr>
            <a:spLocks noGrp="1" noChangeArrowheads="1"/>
          </p:cNvSpPr>
          <p:nvPr>
            <p:ph type="ftr" sz="quarter" idx="2"/>
          </p:nvPr>
        </p:nvSpPr>
        <p:spPr bwMode="auto">
          <a:xfrm>
            <a:off x="0" y="9440863"/>
            <a:ext cx="2949575" cy="498475"/>
          </a:xfrm>
          <a:prstGeom prst="rect">
            <a:avLst/>
          </a:prstGeom>
          <a:noFill/>
          <a:ln w="9525">
            <a:noFill/>
            <a:miter lim="800000"/>
            <a:headEnd/>
            <a:tailEnd/>
          </a:ln>
          <a:effectLst/>
        </p:spPr>
        <p:txBody>
          <a:bodyPr vert="horz" wrap="square" lIns="92183" tIns="46092" rIns="92183" bIns="46092" numCol="1" anchor="b" anchorCtr="0" compatLnSpc="1">
            <a:prstTxWarp prst="textNoShape">
              <a:avLst/>
            </a:prstTxWarp>
          </a:bodyPr>
          <a:lstStyle>
            <a:lvl1pPr defTabSz="920750">
              <a:lnSpc>
                <a:spcPct val="100000"/>
              </a:lnSpc>
              <a:spcBef>
                <a:spcPct val="0"/>
              </a:spcBef>
              <a:buFontTx/>
              <a:buNone/>
              <a:defRPr sz="1300"/>
            </a:lvl1pPr>
          </a:lstStyle>
          <a:p>
            <a:pPr>
              <a:defRPr/>
            </a:pPr>
            <a:endParaRPr lang="en-US" altLang="ja-JP"/>
          </a:p>
        </p:txBody>
      </p:sp>
      <p:sp>
        <p:nvSpPr>
          <p:cNvPr id="46085" name="Rectangle 5"/>
          <p:cNvSpPr>
            <a:spLocks noGrp="1" noChangeArrowheads="1"/>
          </p:cNvSpPr>
          <p:nvPr>
            <p:ph type="sldNum" sz="quarter" idx="3"/>
          </p:nvPr>
        </p:nvSpPr>
        <p:spPr bwMode="auto">
          <a:xfrm>
            <a:off x="3856038" y="9440863"/>
            <a:ext cx="2949575" cy="498475"/>
          </a:xfrm>
          <a:prstGeom prst="rect">
            <a:avLst/>
          </a:prstGeom>
          <a:noFill/>
          <a:ln w="9525">
            <a:noFill/>
            <a:miter lim="800000"/>
            <a:headEnd/>
            <a:tailEnd/>
          </a:ln>
          <a:effectLst/>
        </p:spPr>
        <p:txBody>
          <a:bodyPr vert="horz" wrap="square" lIns="92183" tIns="46092" rIns="92183" bIns="46092" numCol="1" anchor="b" anchorCtr="0" compatLnSpc="1">
            <a:prstTxWarp prst="textNoShape">
              <a:avLst/>
            </a:prstTxWarp>
          </a:bodyPr>
          <a:lstStyle>
            <a:lvl1pPr algn="r" defTabSz="920750">
              <a:lnSpc>
                <a:spcPct val="100000"/>
              </a:lnSpc>
              <a:spcBef>
                <a:spcPct val="0"/>
              </a:spcBef>
              <a:buFontTx/>
              <a:buNone/>
              <a:defRPr sz="1300"/>
            </a:lvl1pPr>
          </a:lstStyle>
          <a:p>
            <a:pPr>
              <a:defRPr/>
            </a:pPr>
            <a:fld id="{DF812751-9F56-4A0C-AE89-B4E73A7D1460}" type="slidenum">
              <a:rPr lang="en-US" altLang="ja-JP"/>
              <a:pPr>
                <a:defRPr/>
              </a:pPr>
              <a:t>‹#›</a:t>
            </a:fld>
            <a:endParaRPr lang="en-US" altLang="ja-JP"/>
          </a:p>
        </p:txBody>
      </p:sp>
    </p:spTree>
    <p:extLst>
      <p:ext uri="{BB962C8B-B14F-4D97-AF65-F5344CB8AC3E}">
        <p14:creationId xmlns:p14="http://schemas.microsoft.com/office/powerpoint/2010/main" val="3825042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2976563" cy="481013"/>
          </a:xfrm>
          <a:prstGeom prst="rect">
            <a:avLst/>
          </a:prstGeom>
          <a:noFill/>
          <a:ln w="9525">
            <a:noFill/>
            <a:miter lim="800000"/>
            <a:headEnd/>
            <a:tailEnd/>
          </a:ln>
          <a:effectLst/>
        </p:spPr>
        <p:txBody>
          <a:bodyPr vert="horz" wrap="square" lIns="81848" tIns="40924" rIns="81848" bIns="40924" numCol="1" anchor="t" anchorCtr="0" compatLnSpc="1">
            <a:prstTxWarp prst="textNoShape">
              <a:avLst/>
            </a:prstTxWarp>
          </a:bodyPr>
          <a:lstStyle>
            <a:lvl1pPr defTabSz="819150">
              <a:defRPr sz="1100"/>
            </a:lvl1pPr>
          </a:lstStyle>
          <a:p>
            <a:pPr>
              <a:defRPr/>
            </a:pPr>
            <a:endParaRPr lang="en-US" altLang="ja-JP"/>
          </a:p>
        </p:txBody>
      </p:sp>
      <p:sp>
        <p:nvSpPr>
          <p:cNvPr id="57347" name="Rectangle 3"/>
          <p:cNvSpPr>
            <a:spLocks noGrp="1" noChangeArrowheads="1"/>
          </p:cNvSpPr>
          <p:nvPr>
            <p:ph type="dt" idx="1"/>
          </p:nvPr>
        </p:nvSpPr>
        <p:spPr bwMode="auto">
          <a:xfrm>
            <a:off x="3854450" y="0"/>
            <a:ext cx="2976563" cy="481013"/>
          </a:xfrm>
          <a:prstGeom prst="rect">
            <a:avLst/>
          </a:prstGeom>
          <a:noFill/>
          <a:ln w="9525">
            <a:noFill/>
            <a:miter lim="800000"/>
            <a:headEnd/>
            <a:tailEnd/>
          </a:ln>
          <a:effectLst/>
        </p:spPr>
        <p:txBody>
          <a:bodyPr vert="horz" wrap="square" lIns="81848" tIns="40924" rIns="81848" bIns="40924" numCol="1" anchor="t" anchorCtr="0" compatLnSpc="1">
            <a:prstTxWarp prst="textNoShape">
              <a:avLst/>
            </a:prstTxWarp>
          </a:bodyPr>
          <a:lstStyle>
            <a:lvl1pPr algn="r" defTabSz="819150">
              <a:defRPr sz="1100"/>
            </a:lvl1pPr>
          </a:lstStyle>
          <a:p>
            <a:pPr>
              <a:defRPr/>
            </a:pPr>
            <a:endParaRPr lang="en-US" altLang="ja-JP"/>
          </a:p>
        </p:txBody>
      </p:sp>
      <p:sp>
        <p:nvSpPr>
          <p:cNvPr id="3076" name="Rectangle 4"/>
          <p:cNvSpPr>
            <a:spLocks noGrp="1" noRot="1" noChangeAspect="1" noChangeArrowheads="1" noTextEdit="1"/>
          </p:cNvSpPr>
          <p:nvPr>
            <p:ph type="sldImg" idx="2"/>
          </p:nvPr>
        </p:nvSpPr>
        <p:spPr bwMode="auto">
          <a:xfrm>
            <a:off x="946150" y="754063"/>
            <a:ext cx="4940300" cy="37052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9" name="Rectangle 5"/>
          <p:cNvSpPr>
            <a:spLocks noGrp="1" noChangeArrowheads="1"/>
          </p:cNvSpPr>
          <p:nvPr>
            <p:ph type="body" sz="quarter" idx="3"/>
          </p:nvPr>
        </p:nvSpPr>
        <p:spPr bwMode="auto">
          <a:xfrm>
            <a:off x="879475" y="4733925"/>
            <a:ext cx="5005388" cy="4459288"/>
          </a:xfrm>
          <a:prstGeom prst="rect">
            <a:avLst/>
          </a:prstGeom>
          <a:noFill/>
          <a:ln w="9525">
            <a:noFill/>
            <a:miter lim="800000"/>
            <a:headEnd/>
            <a:tailEnd/>
          </a:ln>
          <a:effectLst/>
        </p:spPr>
        <p:txBody>
          <a:bodyPr vert="horz" wrap="square" lIns="81848" tIns="40924" rIns="81848" bIns="40924"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57350" name="Rectangle 6"/>
          <p:cNvSpPr>
            <a:spLocks noGrp="1" noChangeArrowheads="1"/>
          </p:cNvSpPr>
          <p:nvPr>
            <p:ph type="ftr" sz="quarter" idx="4"/>
          </p:nvPr>
        </p:nvSpPr>
        <p:spPr bwMode="auto">
          <a:xfrm>
            <a:off x="0" y="9467850"/>
            <a:ext cx="2976563" cy="479425"/>
          </a:xfrm>
          <a:prstGeom prst="rect">
            <a:avLst/>
          </a:prstGeom>
          <a:noFill/>
          <a:ln w="9525">
            <a:noFill/>
            <a:miter lim="800000"/>
            <a:headEnd/>
            <a:tailEnd/>
          </a:ln>
          <a:effectLst/>
        </p:spPr>
        <p:txBody>
          <a:bodyPr vert="horz" wrap="square" lIns="81848" tIns="40924" rIns="81848" bIns="40924" numCol="1" anchor="b" anchorCtr="0" compatLnSpc="1">
            <a:prstTxWarp prst="textNoShape">
              <a:avLst/>
            </a:prstTxWarp>
          </a:bodyPr>
          <a:lstStyle>
            <a:lvl1pPr defTabSz="819150">
              <a:defRPr sz="1100"/>
            </a:lvl1pPr>
          </a:lstStyle>
          <a:p>
            <a:pPr>
              <a:defRPr/>
            </a:pPr>
            <a:endParaRPr lang="en-US" altLang="ja-JP"/>
          </a:p>
        </p:txBody>
      </p:sp>
      <p:sp>
        <p:nvSpPr>
          <p:cNvPr id="57351" name="Rectangle 7"/>
          <p:cNvSpPr>
            <a:spLocks noGrp="1" noChangeArrowheads="1"/>
          </p:cNvSpPr>
          <p:nvPr>
            <p:ph type="sldNum" sz="quarter" idx="5"/>
          </p:nvPr>
        </p:nvSpPr>
        <p:spPr bwMode="auto">
          <a:xfrm>
            <a:off x="3854450" y="9467850"/>
            <a:ext cx="2976563" cy="479425"/>
          </a:xfrm>
          <a:prstGeom prst="rect">
            <a:avLst/>
          </a:prstGeom>
          <a:noFill/>
          <a:ln w="9525">
            <a:noFill/>
            <a:miter lim="800000"/>
            <a:headEnd/>
            <a:tailEnd/>
          </a:ln>
          <a:effectLst/>
        </p:spPr>
        <p:txBody>
          <a:bodyPr vert="horz" wrap="square" lIns="81848" tIns="40924" rIns="81848" bIns="40924" numCol="1" anchor="b" anchorCtr="0" compatLnSpc="1">
            <a:prstTxWarp prst="textNoShape">
              <a:avLst/>
            </a:prstTxWarp>
          </a:bodyPr>
          <a:lstStyle>
            <a:lvl1pPr algn="r" defTabSz="819150">
              <a:defRPr sz="1100"/>
            </a:lvl1pPr>
          </a:lstStyle>
          <a:p>
            <a:pPr>
              <a:defRPr/>
            </a:pPr>
            <a:fld id="{105E6E2B-2296-400E-A953-8BA3E6F6B09C}" type="slidenum">
              <a:rPr lang="en-US" altLang="ja-JP"/>
              <a:pPr>
                <a:defRPr/>
              </a:pPr>
              <a:t>‹#›</a:t>
            </a:fld>
            <a:endParaRPr lang="en-US" altLang="ja-JP"/>
          </a:p>
        </p:txBody>
      </p:sp>
    </p:spTree>
    <p:extLst>
      <p:ext uri="{BB962C8B-B14F-4D97-AF65-F5344CB8AC3E}">
        <p14:creationId xmlns:p14="http://schemas.microsoft.com/office/powerpoint/2010/main" val="20132594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a:t>
            </a:fld>
            <a:endParaRPr lang="en-US" altLang="ja-JP"/>
          </a:p>
        </p:txBody>
      </p:sp>
    </p:spTree>
    <p:extLst>
      <p:ext uri="{BB962C8B-B14F-4D97-AF65-F5344CB8AC3E}">
        <p14:creationId xmlns:p14="http://schemas.microsoft.com/office/powerpoint/2010/main" val="4044263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2</a:t>
            </a:fld>
            <a:endParaRPr lang="en-US" altLang="ja-JP"/>
          </a:p>
        </p:txBody>
      </p:sp>
    </p:spTree>
    <p:extLst>
      <p:ext uri="{BB962C8B-B14F-4D97-AF65-F5344CB8AC3E}">
        <p14:creationId xmlns:p14="http://schemas.microsoft.com/office/powerpoint/2010/main" val="845240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285750" indent="-285750">
              <a:buFont typeface="Arial" panose="020B0604020202020204" pitchFamily="34" charset="0"/>
              <a:buChar char="•"/>
            </a:pPr>
            <a:endParaRPr kumimoji="1" lang="en-US" altLang="ja-JP" sz="1800" b="1" baseline="0" dirty="0" smtClean="0"/>
          </a:p>
        </p:txBody>
      </p:sp>
      <p:sp>
        <p:nvSpPr>
          <p:cNvPr id="4" name="スライド番号プレースホルダー 3"/>
          <p:cNvSpPr>
            <a:spLocks noGrp="1"/>
          </p:cNvSpPr>
          <p:nvPr>
            <p:ph type="sldNum" sz="quarter" idx="10"/>
          </p:nvPr>
        </p:nvSpPr>
        <p:spPr/>
        <p:txBody>
          <a:bodyPr/>
          <a:lstStyle/>
          <a:p>
            <a:fld id="{41F8A5B8-AAD3-4A75-9DA6-4D6537CD48F3}" type="slidenum">
              <a:rPr lang="en-US" altLang="ja-JP" smtClean="0"/>
              <a:pPr/>
              <a:t>3</a:t>
            </a:fld>
            <a:endParaRPr lang="en-US" altLang="ja-JP"/>
          </a:p>
        </p:txBody>
      </p:sp>
    </p:spTree>
    <p:extLst>
      <p:ext uri="{BB962C8B-B14F-4D97-AF65-F5344CB8AC3E}">
        <p14:creationId xmlns:p14="http://schemas.microsoft.com/office/powerpoint/2010/main" val="1194838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4</a:t>
            </a:fld>
            <a:endParaRPr lang="en-US" altLang="ja-JP"/>
          </a:p>
        </p:txBody>
      </p:sp>
    </p:spTree>
    <p:extLst>
      <p:ext uri="{BB962C8B-B14F-4D97-AF65-F5344CB8AC3E}">
        <p14:creationId xmlns:p14="http://schemas.microsoft.com/office/powerpoint/2010/main" val="4251491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5</a:t>
            </a:fld>
            <a:endParaRPr lang="en-US" altLang="ja-JP"/>
          </a:p>
        </p:txBody>
      </p:sp>
    </p:spTree>
    <p:extLst>
      <p:ext uri="{BB962C8B-B14F-4D97-AF65-F5344CB8AC3E}">
        <p14:creationId xmlns:p14="http://schemas.microsoft.com/office/powerpoint/2010/main" val="3328435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en-US" altLang="ja-JP" b="1" baseline="0" dirty="0" smtClean="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6</a:t>
            </a:fld>
            <a:endParaRPr lang="en-US" altLang="ja-JP"/>
          </a:p>
        </p:txBody>
      </p:sp>
    </p:spTree>
    <p:extLst>
      <p:ext uri="{BB962C8B-B14F-4D97-AF65-F5344CB8AC3E}">
        <p14:creationId xmlns:p14="http://schemas.microsoft.com/office/powerpoint/2010/main" val="4202354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7</a:t>
            </a:fld>
            <a:endParaRPr lang="en-US" altLang="ja-JP"/>
          </a:p>
        </p:txBody>
      </p:sp>
    </p:spTree>
    <p:extLst>
      <p:ext uri="{BB962C8B-B14F-4D97-AF65-F5344CB8AC3E}">
        <p14:creationId xmlns:p14="http://schemas.microsoft.com/office/powerpoint/2010/main" val="3556933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b="1"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8</a:t>
            </a:fld>
            <a:endParaRPr lang="en-US" altLang="ja-JP"/>
          </a:p>
        </p:txBody>
      </p:sp>
    </p:spTree>
    <p:extLst>
      <p:ext uri="{BB962C8B-B14F-4D97-AF65-F5344CB8AC3E}">
        <p14:creationId xmlns:p14="http://schemas.microsoft.com/office/powerpoint/2010/main" val="2313064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9</a:t>
            </a:fld>
            <a:endParaRPr lang="en-US" altLang="ja-JP"/>
          </a:p>
        </p:txBody>
      </p:sp>
    </p:spTree>
    <p:extLst>
      <p:ext uri="{BB962C8B-B14F-4D97-AF65-F5344CB8AC3E}">
        <p14:creationId xmlns:p14="http://schemas.microsoft.com/office/powerpoint/2010/main" val="687132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10</a:t>
            </a:fld>
            <a:endParaRPr lang="en-US" altLang="ja-JP"/>
          </a:p>
        </p:txBody>
      </p:sp>
    </p:spTree>
    <p:extLst>
      <p:ext uri="{BB962C8B-B14F-4D97-AF65-F5344CB8AC3E}">
        <p14:creationId xmlns:p14="http://schemas.microsoft.com/office/powerpoint/2010/main" val="978553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11</a:t>
            </a:fld>
            <a:endParaRPr lang="en-US" altLang="ja-JP"/>
          </a:p>
        </p:txBody>
      </p:sp>
    </p:spTree>
    <p:extLst>
      <p:ext uri="{BB962C8B-B14F-4D97-AF65-F5344CB8AC3E}">
        <p14:creationId xmlns:p14="http://schemas.microsoft.com/office/powerpoint/2010/main" val="2008061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12</a:t>
            </a:fld>
            <a:endParaRPr lang="en-US" altLang="ja-JP"/>
          </a:p>
        </p:txBody>
      </p:sp>
    </p:spTree>
    <p:extLst>
      <p:ext uri="{BB962C8B-B14F-4D97-AF65-F5344CB8AC3E}">
        <p14:creationId xmlns:p14="http://schemas.microsoft.com/office/powerpoint/2010/main" val="1988905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en-US" altLang="ja-JP" dirty="0" smtClean="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13</a:t>
            </a:fld>
            <a:endParaRPr lang="en-US" altLang="ja-JP"/>
          </a:p>
        </p:txBody>
      </p:sp>
    </p:spTree>
    <p:extLst>
      <p:ext uri="{BB962C8B-B14F-4D97-AF65-F5344CB8AC3E}">
        <p14:creationId xmlns:p14="http://schemas.microsoft.com/office/powerpoint/2010/main" val="3261551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altLang="ja-JP" sz="1200" dirty="0" smtClean="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14</a:t>
            </a:fld>
            <a:endParaRPr lang="en-US" altLang="ja-JP"/>
          </a:p>
        </p:txBody>
      </p:sp>
    </p:spTree>
    <p:extLst>
      <p:ext uri="{BB962C8B-B14F-4D97-AF65-F5344CB8AC3E}">
        <p14:creationId xmlns:p14="http://schemas.microsoft.com/office/powerpoint/2010/main" val="1146267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b="1"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15</a:t>
            </a:fld>
            <a:endParaRPr lang="en-US" altLang="ja-JP"/>
          </a:p>
        </p:txBody>
      </p:sp>
    </p:spTree>
    <p:extLst>
      <p:ext uri="{BB962C8B-B14F-4D97-AF65-F5344CB8AC3E}">
        <p14:creationId xmlns:p14="http://schemas.microsoft.com/office/powerpoint/2010/main" val="87058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sz="1200" dirty="0" smtClean="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16</a:t>
            </a:fld>
            <a:endParaRPr lang="en-US" altLang="ja-JP"/>
          </a:p>
        </p:txBody>
      </p:sp>
    </p:spTree>
    <p:extLst>
      <p:ext uri="{BB962C8B-B14F-4D97-AF65-F5344CB8AC3E}">
        <p14:creationId xmlns:p14="http://schemas.microsoft.com/office/powerpoint/2010/main" val="38749996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en-US" altLang="ja-JP" dirty="0" smtClean="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17</a:t>
            </a:fld>
            <a:endParaRPr lang="en-US" altLang="ja-JP"/>
          </a:p>
        </p:txBody>
      </p:sp>
    </p:spTree>
    <p:extLst>
      <p:ext uri="{BB962C8B-B14F-4D97-AF65-F5344CB8AC3E}">
        <p14:creationId xmlns:p14="http://schemas.microsoft.com/office/powerpoint/2010/main" val="1373237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18</a:t>
            </a:fld>
            <a:endParaRPr lang="en-US" altLang="ja-JP"/>
          </a:p>
        </p:txBody>
      </p:sp>
    </p:spTree>
    <p:extLst>
      <p:ext uri="{BB962C8B-B14F-4D97-AF65-F5344CB8AC3E}">
        <p14:creationId xmlns:p14="http://schemas.microsoft.com/office/powerpoint/2010/main" val="3435269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Char char="•"/>
            </a:pPr>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105E6E2B-2296-400E-A953-8BA3E6F6B09C}" type="slidenum">
              <a:rPr lang="en-US" altLang="ja-JP" smtClean="0"/>
              <a:pPr>
                <a:defRPr/>
              </a:pPr>
              <a:t>19</a:t>
            </a:fld>
            <a:endParaRPr lang="en-US" altLang="ja-JP"/>
          </a:p>
        </p:txBody>
      </p:sp>
    </p:spTree>
    <p:extLst>
      <p:ext uri="{BB962C8B-B14F-4D97-AF65-F5344CB8AC3E}">
        <p14:creationId xmlns:p14="http://schemas.microsoft.com/office/powerpoint/2010/main" val="3504645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マスター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マスター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40DE9C9E-1DC4-4DF1-9BF2-D11D22FE4015}" type="slidenum">
              <a:rPr lang="en-US" altLang="ja-JP"/>
              <a:pPr>
                <a:defRPr/>
              </a:pPr>
              <a:t>‹#›</a:t>
            </a:fld>
            <a:endParaRPr lang="en-US" altLang="ja-JP"/>
          </a:p>
        </p:txBody>
      </p:sp>
    </p:spTree>
    <p:extLst>
      <p:ext uri="{BB962C8B-B14F-4D97-AF65-F5344CB8AC3E}">
        <p14:creationId xmlns:p14="http://schemas.microsoft.com/office/powerpoint/2010/main" val="3578954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ED07FB4-4D09-4CBC-9D1D-3CCDE54CD3FF}" type="slidenum">
              <a:rPr lang="en-US" altLang="ja-JP"/>
              <a:pPr>
                <a:defRPr/>
              </a:pPr>
              <a:t>‹#›</a:t>
            </a:fld>
            <a:endParaRPr lang="en-US" altLang="ja-JP"/>
          </a:p>
        </p:txBody>
      </p:sp>
    </p:spTree>
    <p:extLst>
      <p:ext uri="{BB962C8B-B14F-4D97-AF65-F5344CB8AC3E}">
        <p14:creationId xmlns:p14="http://schemas.microsoft.com/office/powerpoint/2010/main" val="3877526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6DA74663-4516-4DA0-9E1F-4DAC99F29553}" type="slidenum">
              <a:rPr lang="en-US" altLang="ja-JP"/>
              <a:pPr>
                <a:defRPr/>
              </a:pPr>
              <a:t>‹#›</a:t>
            </a:fld>
            <a:endParaRPr lang="en-US" altLang="ja-JP"/>
          </a:p>
        </p:txBody>
      </p:sp>
    </p:spTree>
    <p:extLst>
      <p:ext uri="{BB962C8B-B14F-4D97-AF65-F5344CB8AC3E}">
        <p14:creationId xmlns:p14="http://schemas.microsoft.com/office/powerpoint/2010/main" val="3621824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 2"/>
          <p:cNvSpPr>
            <a:spLocks noGrp="1"/>
          </p:cNvSpPr>
          <p:nvPr>
            <p:ph sz="half" idx="1"/>
          </p:nvPr>
        </p:nvSpPr>
        <p:spPr>
          <a:xfrm>
            <a:off x="6858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7BDF5815-63FB-4C48-949C-9B7AB22D0C80}" type="slidenum">
              <a:rPr lang="en-US" altLang="ja-JP"/>
              <a:pPr>
                <a:defRPr/>
              </a:pPr>
              <a:t>‹#›</a:t>
            </a:fld>
            <a:endParaRPr lang="en-US" altLang="ja-JP"/>
          </a:p>
        </p:txBody>
      </p:sp>
    </p:spTree>
    <p:extLst>
      <p:ext uri="{BB962C8B-B14F-4D97-AF65-F5344CB8AC3E}">
        <p14:creationId xmlns:p14="http://schemas.microsoft.com/office/powerpoint/2010/main" val="534920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DCF64FF1-FFAC-4FE7-BF7A-26F67A4169E4}" type="slidenum">
              <a:rPr lang="en-US" altLang="ja-JP"/>
              <a:pPr>
                <a:defRPr/>
              </a:pPr>
              <a:t>‹#›</a:t>
            </a:fld>
            <a:endParaRPr lang="en-US" altLang="ja-JP"/>
          </a:p>
        </p:txBody>
      </p:sp>
    </p:spTree>
    <p:extLst>
      <p:ext uri="{BB962C8B-B14F-4D97-AF65-F5344CB8AC3E}">
        <p14:creationId xmlns:p14="http://schemas.microsoft.com/office/powerpoint/2010/main" val="1633822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BD727B75-5827-48B6-9B67-00B4EDCCC8E2}" type="slidenum">
              <a:rPr lang="en-US" altLang="ja-JP"/>
              <a:pPr>
                <a:defRPr/>
              </a:pPr>
              <a:t>‹#›</a:t>
            </a:fld>
            <a:endParaRPr lang="en-US" altLang="ja-JP"/>
          </a:p>
        </p:txBody>
      </p:sp>
    </p:spTree>
    <p:extLst>
      <p:ext uri="{BB962C8B-B14F-4D97-AF65-F5344CB8AC3E}">
        <p14:creationId xmlns:p14="http://schemas.microsoft.com/office/powerpoint/2010/main" val="1952027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71C8FD2D-335D-4552-AF3D-8388BD1CB162}" type="slidenum">
              <a:rPr lang="en-US" altLang="ja-JP"/>
              <a:pPr>
                <a:defRPr/>
              </a:pPr>
              <a:t>‹#›</a:t>
            </a:fld>
            <a:endParaRPr lang="en-US" altLang="ja-JP"/>
          </a:p>
        </p:txBody>
      </p:sp>
    </p:spTree>
    <p:extLst>
      <p:ext uri="{BB962C8B-B14F-4D97-AF65-F5344CB8AC3E}">
        <p14:creationId xmlns:p14="http://schemas.microsoft.com/office/powerpoint/2010/main" val="3453367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1B1A3A3F-E6CE-4C0E-9304-F6F2A8506C8E}" type="slidenum">
              <a:rPr lang="en-US" altLang="ja-JP"/>
              <a:pPr>
                <a:defRPr/>
              </a:pPr>
              <a:t>‹#›</a:t>
            </a:fld>
            <a:endParaRPr lang="en-US" altLang="ja-JP"/>
          </a:p>
        </p:txBody>
      </p:sp>
    </p:spTree>
    <p:extLst>
      <p:ext uri="{BB962C8B-B14F-4D97-AF65-F5344CB8AC3E}">
        <p14:creationId xmlns:p14="http://schemas.microsoft.com/office/powerpoint/2010/main" val="3262063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FA714521-B9C5-43F4-8E42-4F9EAC44F611}" type="slidenum">
              <a:rPr lang="en-US" altLang="ja-JP"/>
              <a:pPr>
                <a:defRPr/>
              </a:pPr>
              <a:t>‹#›</a:t>
            </a:fld>
            <a:endParaRPr lang="en-US" altLang="ja-JP"/>
          </a:p>
        </p:txBody>
      </p:sp>
    </p:spTree>
    <p:extLst>
      <p:ext uri="{BB962C8B-B14F-4D97-AF65-F5344CB8AC3E}">
        <p14:creationId xmlns:p14="http://schemas.microsoft.com/office/powerpoint/2010/main" val="110316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0F166F0-5D8C-40E0-B8AE-0934EA4E492D}" type="slidenum">
              <a:rPr lang="en-US" altLang="ja-JP"/>
              <a:pPr>
                <a:defRPr/>
              </a:pPr>
              <a:t>‹#›</a:t>
            </a:fld>
            <a:endParaRPr lang="en-US" altLang="ja-JP"/>
          </a:p>
        </p:txBody>
      </p:sp>
    </p:spTree>
    <p:extLst>
      <p:ext uri="{BB962C8B-B14F-4D97-AF65-F5344CB8AC3E}">
        <p14:creationId xmlns:p14="http://schemas.microsoft.com/office/powerpoint/2010/main" val="1843777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0"/>
            <a:ext cx="2286000" cy="6096000"/>
          </a:xfrm>
        </p:spPr>
        <p:txBody>
          <a:bodyPr vert="eaVert"/>
          <a:lstStyle/>
          <a:p>
            <a:r>
              <a:rPr lang="ja-JP" altLang="en-US" smtClean="0"/>
              <a:t>マスター タイトルの書式設定</a:t>
            </a:r>
            <a:endParaRPr lang="ja-JP" altLang="en-US"/>
          </a:p>
        </p:txBody>
      </p:sp>
      <p:sp>
        <p:nvSpPr>
          <p:cNvPr id="3" name="縦書きテキスト プレースホルダ 2"/>
          <p:cNvSpPr>
            <a:spLocks noGrp="1"/>
          </p:cNvSpPr>
          <p:nvPr>
            <p:ph type="body" orient="vert" idx="1"/>
          </p:nvPr>
        </p:nvSpPr>
        <p:spPr>
          <a:xfrm>
            <a:off x="0" y="0"/>
            <a:ext cx="6705600" cy="60960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ja-JP" smtClean="0"/>
              <a:t>2015/09/16(Wed.)</a:t>
            </a: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ja-JP" smtClean="0"/>
              <a:t>WEBLA02 (IBIC2015</a:t>
            </a:r>
            <a:r>
              <a:rPr lang="ja-JP" altLang="en-US" smtClean="0"/>
              <a:t>＠</a:t>
            </a:r>
            <a:r>
              <a:rPr lang="en-US" altLang="ja-JP" smtClean="0"/>
              <a:t>MELBOURNE)</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3484673-01B9-4BDE-92E7-E433D17FCF45}" type="slidenum">
              <a:rPr lang="en-US" altLang="ja-JP"/>
              <a:pPr>
                <a:defRPr/>
              </a:pPr>
              <a:t>‹#›</a:t>
            </a:fld>
            <a:endParaRPr lang="en-US" altLang="ja-JP"/>
          </a:p>
        </p:txBody>
      </p:sp>
    </p:spTree>
    <p:extLst>
      <p:ext uri="{BB962C8B-B14F-4D97-AF65-F5344CB8AC3E}">
        <p14:creationId xmlns:p14="http://schemas.microsoft.com/office/powerpoint/2010/main" val="1341984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447800"/>
            <a:ext cx="77724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234950" y="6546850"/>
            <a:ext cx="1531938" cy="1920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000"/>
            </a:lvl1pPr>
          </a:lstStyle>
          <a:p>
            <a:pPr>
              <a:defRPr/>
            </a:pPr>
            <a:r>
              <a:rPr lang="en-US" altLang="ja-JP" smtClean="0"/>
              <a:t>2015/09/16(Wed.)</a:t>
            </a:r>
            <a:endParaRPr lang="en-US" altLang="ja-JP"/>
          </a:p>
        </p:txBody>
      </p:sp>
      <p:sp>
        <p:nvSpPr>
          <p:cNvPr id="1029" name="Rectangle 5"/>
          <p:cNvSpPr>
            <a:spLocks noGrp="1" noChangeArrowheads="1"/>
          </p:cNvSpPr>
          <p:nvPr>
            <p:ph type="ftr" sz="quarter" idx="3"/>
          </p:nvPr>
        </p:nvSpPr>
        <p:spPr bwMode="auto">
          <a:xfrm>
            <a:off x="2051050" y="6538913"/>
            <a:ext cx="5594350" cy="2000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lnSpc>
                <a:spcPct val="100000"/>
              </a:lnSpc>
              <a:spcBef>
                <a:spcPct val="0"/>
              </a:spcBef>
              <a:buFontTx/>
              <a:buNone/>
              <a:defRPr sz="1000"/>
            </a:lvl1pPr>
          </a:lstStyle>
          <a:p>
            <a:pPr>
              <a:defRPr/>
            </a:pPr>
            <a:r>
              <a:rPr lang="en-US" altLang="ja-JP" smtClean="0"/>
              <a:t>WEBLA02 (IBIC2015</a:t>
            </a:r>
            <a:r>
              <a:rPr lang="ja-JP" altLang="en-US" smtClean="0"/>
              <a:t>＠</a:t>
            </a:r>
            <a:r>
              <a:rPr lang="en-US" altLang="ja-JP" smtClean="0"/>
              <a:t>MELBOURNE)</a:t>
            </a:r>
            <a:endParaRPr lang="en-US" altLang="ja-JP"/>
          </a:p>
        </p:txBody>
      </p:sp>
      <p:sp>
        <p:nvSpPr>
          <p:cNvPr id="1030" name="Rectangle 6"/>
          <p:cNvSpPr>
            <a:spLocks noGrp="1" noChangeArrowheads="1"/>
          </p:cNvSpPr>
          <p:nvPr>
            <p:ph type="sldNum" sz="quarter" idx="4"/>
          </p:nvPr>
        </p:nvSpPr>
        <p:spPr bwMode="auto">
          <a:xfrm>
            <a:off x="7839075" y="6548438"/>
            <a:ext cx="1114425" cy="1905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000"/>
            </a:lvl1pPr>
          </a:lstStyle>
          <a:p>
            <a:pPr>
              <a:defRPr/>
            </a:pPr>
            <a:fld id="{32A2A28A-CB64-4552-BF82-850C988057D8}" type="slidenum">
              <a:rPr lang="en-US" altLang="ja-JP"/>
              <a:pPr>
                <a:defRPr/>
              </a:pPr>
              <a:t>‹#›</a:t>
            </a:fld>
            <a:endParaRPr lang="en-US" altLang="ja-JP"/>
          </a:p>
        </p:txBody>
      </p:sp>
      <p:pic>
        <p:nvPicPr>
          <p:cNvPr id="1031" name="Picture 7" descr="http://j-parc.jp/topimg/Logo.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5413" y="114300"/>
            <a:ext cx="13303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Line 9"/>
          <p:cNvSpPr>
            <a:spLocks noChangeShapeType="1"/>
          </p:cNvSpPr>
          <p:nvPr/>
        </p:nvSpPr>
        <p:spPr bwMode="auto">
          <a:xfrm>
            <a:off x="284163" y="752475"/>
            <a:ext cx="8637587" cy="0"/>
          </a:xfrm>
          <a:prstGeom prst="line">
            <a:avLst/>
          </a:prstGeom>
          <a:noFill/>
          <a:ln w="38100" cmpd="dbl">
            <a:solidFill>
              <a:srgbClr val="006600"/>
            </a:solidFill>
            <a:round/>
            <a:headEnd/>
            <a:tailEnd/>
          </a:ln>
          <a:effectLst/>
        </p:spPr>
        <p:txBody>
          <a:bodyPr/>
          <a:lstStyle/>
          <a:p>
            <a:pPr>
              <a:defRPr/>
            </a:pPr>
            <a:endParaRPr lang="ja-JP" altLang="en-US"/>
          </a:p>
        </p:txBody>
      </p:sp>
      <p:sp>
        <p:nvSpPr>
          <p:cNvPr id="1034" name="Line 10"/>
          <p:cNvSpPr>
            <a:spLocks noChangeShapeType="1"/>
          </p:cNvSpPr>
          <p:nvPr/>
        </p:nvSpPr>
        <p:spPr bwMode="auto">
          <a:xfrm>
            <a:off x="250825" y="6516688"/>
            <a:ext cx="8637588" cy="0"/>
          </a:xfrm>
          <a:prstGeom prst="line">
            <a:avLst/>
          </a:prstGeom>
          <a:noFill/>
          <a:ln w="38100" cmpd="dbl">
            <a:solidFill>
              <a:srgbClr val="006600"/>
            </a:solidFill>
            <a:round/>
            <a:headEnd/>
            <a:tailEnd/>
          </a:ln>
          <a:effectLst/>
        </p:spPr>
        <p:txBody>
          <a:bodyPr/>
          <a:lstStyle/>
          <a:p>
            <a:pPr>
              <a:defRPr/>
            </a:pPr>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rtl="0" eaLnBrk="1" fontAlgn="base" hangingPunct="1">
        <a:spcBef>
          <a:spcPct val="0"/>
        </a:spcBef>
        <a:spcAft>
          <a:spcPct val="0"/>
        </a:spcAft>
        <a:defRPr kumimoji="1" sz="2800">
          <a:solidFill>
            <a:srgbClr val="0000FF"/>
          </a:solidFill>
          <a:latin typeface="+mj-lt"/>
          <a:ea typeface="+mj-ea"/>
          <a:cs typeface="+mj-cs"/>
        </a:defRPr>
      </a:lvl1pPr>
      <a:lvl2pPr algn="ctr" rtl="0" eaLnBrk="1" fontAlgn="base" hangingPunct="1">
        <a:spcBef>
          <a:spcPct val="0"/>
        </a:spcBef>
        <a:spcAft>
          <a:spcPct val="0"/>
        </a:spcAft>
        <a:defRPr kumimoji="1" sz="2800">
          <a:solidFill>
            <a:srgbClr val="0000FF"/>
          </a:solidFill>
          <a:latin typeface="HGS創英角ﾎﾟｯﾌﾟ体" pitchFamily="50" charset="-128"/>
          <a:ea typeface="HGS創英角ﾎﾟｯﾌﾟ体" pitchFamily="50" charset="-128"/>
        </a:defRPr>
      </a:lvl2pPr>
      <a:lvl3pPr algn="ctr" rtl="0" eaLnBrk="1" fontAlgn="base" hangingPunct="1">
        <a:spcBef>
          <a:spcPct val="0"/>
        </a:spcBef>
        <a:spcAft>
          <a:spcPct val="0"/>
        </a:spcAft>
        <a:defRPr kumimoji="1" sz="2800">
          <a:solidFill>
            <a:srgbClr val="0000FF"/>
          </a:solidFill>
          <a:latin typeface="HGS創英角ﾎﾟｯﾌﾟ体" pitchFamily="50" charset="-128"/>
          <a:ea typeface="HGS創英角ﾎﾟｯﾌﾟ体" pitchFamily="50" charset="-128"/>
        </a:defRPr>
      </a:lvl3pPr>
      <a:lvl4pPr algn="ctr" rtl="0" eaLnBrk="1" fontAlgn="base" hangingPunct="1">
        <a:spcBef>
          <a:spcPct val="0"/>
        </a:spcBef>
        <a:spcAft>
          <a:spcPct val="0"/>
        </a:spcAft>
        <a:defRPr kumimoji="1" sz="2800">
          <a:solidFill>
            <a:srgbClr val="0000FF"/>
          </a:solidFill>
          <a:latin typeface="HGS創英角ﾎﾟｯﾌﾟ体" pitchFamily="50" charset="-128"/>
          <a:ea typeface="HGS創英角ﾎﾟｯﾌﾟ体" pitchFamily="50" charset="-128"/>
        </a:defRPr>
      </a:lvl4pPr>
      <a:lvl5pPr algn="ctr" rtl="0" eaLnBrk="1" fontAlgn="base" hangingPunct="1">
        <a:spcBef>
          <a:spcPct val="0"/>
        </a:spcBef>
        <a:spcAft>
          <a:spcPct val="0"/>
        </a:spcAft>
        <a:defRPr kumimoji="1" sz="2800">
          <a:solidFill>
            <a:srgbClr val="0000FF"/>
          </a:solidFill>
          <a:latin typeface="HGS創英角ﾎﾟｯﾌﾟ体" pitchFamily="50" charset="-128"/>
          <a:ea typeface="HGS創英角ﾎﾟｯﾌﾟ体" pitchFamily="50" charset="-128"/>
        </a:defRPr>
      </a:lvl5pPr>
      <a:lvl6pPr marL="457200" algn="ctr" rtl="0" eaLnBrk="1" fontAlgn="base" hangingPunct="1">
        <a:spcBef>
          <a:spcPct val="0"/>
        </a:spcBef>
        <a:spcAft>
          <a:spcPct val="0"/>
        </a:spcAft>
        <a:defRPr kumimoji="1" sz="2800">
          <a:solidFill>
            <a:srgbClr val="0000FF"/>
          </a:solidFill>
          <a:latin typeface="HGS創英角ﾎﾟｯﾌﾟ体" pitchFamily="50" charset="-128"/>
          <a:ea typeface="HGS創英角ﾎﾟｯﾌﾟ体" pitchFamily="50" charset="-128"/>
        </a:defRPr>
      </a:lvl6pPr>
      <a:lvl7pPr marL="914400" algn="ctr" rtl="0" eaLnBrk="1" fontAlgn="base" hangingPunct="1">
        <a:spcBef>
          <a:spcPct val="0"/>
        </a:spcBef>
        <a:spcAft>
          <a:spcPct val="0"/>
        </a:spcAft>
        <a:defRPr kumimoji="1" sz="2800">
          <a:solidFill>
            <a:srgbClr val="0000FF"/>
          </a:solidFill>
          <a:latin typeface="HGS創英角ﾎﾟｯﾌﾟ体" pitchFamily="50" charset="-128"/>
          <a:ea typeface="HGS創英角ﾎﾟｯﾌﾟ体" pitchFamily="50" charset="-128"/>
        </a:defRPr>
      </a:lvl7pPr>
      <a:lvl8pPr marL="1371600" algn="ctr" rtl="0" eaLnBrk="1" fontAlgn="base" hangingPunct="1">
        <a:spcBef>
          <a:spcPct val="0"/>
        </a:spcBef>
        <a:spcAft>
          <a:spcPct val="0"/>
        </a:spcAft>
        <a:defRPr kumimoji="1" sz="2800">
          <a:solidFill>
            <a:srgbClr val="0000FF"/>
          </a:solidFill>
          <a:latin typeface="HGS創英角ﾎﾟｯﾌﾟ体" pitchFamily="50" charset="-128"/>
          <a:ea typeface="HGS創英角ﾎﾟｯﾌﾟ体" pitchFamily="50" charset="-128"/>
        </a:defRPr>
      </a:lvl8pPr>
      <a:lvl9pPr marL="1828800" algn="ctr" rtl="0" eaLnBrk="1" fontAlgn="base" hangingPunct="1">
        <a:spcBef>
          <a:spcPct val="0"/>
        </a:spcBef>
        <a:spcAft>
          <a:spcPct val="0"/>
        </a:spcAft>
        <a:defRPr kumimoji="1" sz="2800">
          <a:solidFill>
            <a:srgbClr val="0000FF"/>
          </a:solidFill>
          <a:latin typeface="HGS創英角ﾎﾟｯﾌﾟ体" pitchFamily="50" charset="-128"/>
          <a:ea typeface="HGS創英角ﾎﾟｯﾌﾟ体" pitchFamily="50"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emf"/></Relationships>
</file>

<file path=ppt/slides/_rels/slide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10.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image" Target="../media/image37.emf"/><Relationship Id="rId7" Type="http://schemas.openxmlformats.org/officeDocument/2006/relationships/image" Target="../media/image41.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emf"/><Relationship Id="rId11" Type="http://schemas.openxmlformats.org/officeDocument/2006/relationships/image" Target="../media/image45.emf"/><Relationship Id="rId5" Type="http://schemas.openxmlformats.org/officeDocument/2006/relationships/image" Target="../media/image39.emf"/><Relationship Id="rId10" Type="http://schemas.openxmlformats.org/officeDocument/2006/relationships/image" Target="../media/image44.emf"/><Relationship Id="rId4" Type="http://schemas.openxmlformats.org/officeDocument/2006/relationships/image" Target="../media/image38.emf"/><Relationship Id="rId9" Type="http://schemas.openxmlformats.org/officeDocument/2006/relationships/image" Target="../media/image43.emf"/></Relationships>
</file>

<file path=ppt/slides/_rels/slide11.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9.emf"/><Relationship Id="rId5" Type="http://schemas.openxmlformats.org/officeDocument/2006/relationships/image" Target="../media/image48.emf"/><Relationship Id="rId4" Type="http://schemas.openxmlformats.org/officeDocument/2006/relationships/image" Target="../media/image47.tiff"/></Relationships>
</file>

<file path=ppt/slides/_rels/slide1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51.emf"/><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57.jpeg"/></Relationships>
</file>

<file path=ppt/slides/_rels/slide15.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61.emf"/><Relationship Id="rId5" Type="http://schemas.openxmlformats.org/officeDocument/2006/relationships/image" Target="../media/image60.emf"/><Relationship Id="rId4" Type="http://schemas.openxmlformats.org/officeDocument/2006/relationships/image" Target="../media/image59.emf"/></Relationships>
</file>

<file path=ppt/slides/_rels/slide16.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65.emf"/><Relationship Id="rId5" Type="http://schemas.openxmlformats.org/officeDocument/2006/relationships/image" Target="../media/image64.emf"/><Relationship Id="rId4" Type="http://schemas.openxmlformats.org/officeDocument/2006/relationships/image" Target="../media/image63.emf"/></Relationships>
</file>

<file path=ppt/slides/_rels/slide17.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69.emf"/><Relationship Id="rId5" Type="http://schemas.openxmlformats.org/officeDocument/2006/relationships/image" Target="../media/image68.emf"/><Relationship Id="rId4" Type="http://schemas.openxmlformats.org/officeDocument/2006/relationships/image" Target="../media/image67.emf"/></Relationships>
</file>

<file path=ppt/slides/_rels/slide18.xml.rels><?xml version="1.0" encoding="UTF-8" standalone="yes"?>
<Relationships xmlns="http://schemas.openxmlformats.org/package/2006/relationships"><Relationship Id="rId3" Type="http://schemas.openxmlformats.org/officeDocument/2006/relationships/image" Target="../media/image70.emf"/><Relationship Id="rId7" Type="http://schemas.openxmlformats.org/officeDocument/2006/relationships/image" Target="../media/image74.emf"/><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73.emf"/><Relationship Id="rId5" Type="http://schemas.openxmlformats.org/officeDocument/2006/relationships/image" Target="../media/image72.emf"/><Relationship Id="rId4" Type="http://schemas.openxmlformats.org/officeDocument/2006/relationships/image" Target="../media/image71.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1" descr="http://imss.kek.jp/about/library/img/facility/J-PARC-birdview02_(c)jparc.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colorTemperature colorTemp="4700"/>
                    </a14:imgEffect>
                    <a14:imgEffect>
                      <a14:brightnessContrast contrast="-40000"/>
                    </a14:imgEffect>
                  </a14:imgLayer>
                </a14:imgProps>
              </a:ext>
              <a:ext uri="{28A0092B-C50C-407E-A947-70E740481C1C}">
                <a14:useLocalDpi xmlns:a14="http://schemas.microsoft.com/office/drawing/2010/main" val="0"/>
              </a:ext>
            </a:extLst>
          </a:blip>
          <a:srcRect t="4808"/>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ctrTitle"/>
          </p:nvPr>
        </p:nvSpPr>
        <p:spPr>
          <a:xfrm>
            <a:off x="0" y="771303"/>
            <a:ext cx="9144000" cy="1470025"/>
          </a:xfrm>
        </p:spPr>
        <p:txBody>
          <a:bodyPr/>
          <a:lstStyle/>
          <a:p>
            <a:r>
              <a:rPr kumimoji="1" lang="en-US" altLang="ja-JP" sz="3600" dirty="0" smtClean="0">
                <a:solidFill>
                  <a:schemeClr val="bg1"/>
                </a:solidFill>
              </a:rPr>
              <a:t>Development of the beam loss monitor for beam halo measurement in the J-PARC RCS</a:t>
            </a:r>
            <a:endParaRPr kumimoji="1" lang="ja-JP" altLang="en-US" sz="3600" dirty="0">
              <a:solidFill>
                <a:schemeClr val="bg1"/>
              </a:solidFill>
            </a:endParaRPr>
          </a:p>
        </p:txBody>
      </p:sp>
      <p:sp>
        <p:nvSpPr>
          <p:cNvPr id="3" name="サブタイトル 2"/>
          <p:cNvSpPr>
            <a:spLocks noGrp="1"/>
          </p:cNvSpPr>
          <p:nvPr>
            <p:ph type="subTitle" idx="1"/>
          </p:nvPr>
        </p:nvSpPr>
        <p:spPr>
          <a:xfrm>
            <a:off x="1371600" y="5486399"/>
            <a:ext cx="6400800" cy="1090672"/>
          </a:xfrm>
        </p:spPr>
        <p:txBody>
          <a:bodyPr/>
          <a:lstStyle/>
          <a:p>
            <a:r>
              <a:rPr lang="fr-FR" altLang="ja-JP" sz="2000" u="sng" dirty="0">
                <a:solidFill>
                  <a:schemeClr val="bg1"/>
                </a:solidFill>
              </a:rPr>
              <a:t>Masahiro Yoshimoto</a:t>
            </a:r>
            <a:r>
              <a:rPr lang="fr-FR" altLang="ja-JP" sz="2000" u="sng" baseline="30000" dirty="0">
                <a:solidFill>
                  <a:schemeClr val="bg1"/>
                </a:solidFill>
              </a:rPr>
              <a:t>*</a:t>
            </a:r>
            <a:r>
              <a:rPr lang="fr-FR" altLang="ja-JP" sz="2000" dirty="0">
                <a:solidFill>
                  <a:schemeClr val="bg1"/>
                </a:solidFill>
              </a:rPr>
              <a:t> , </a:t>
            </a:r>
            <a:r>
              <a:rPr lang="fr-FR" altLang="ja-JP" sz="2000" dirty="0" smtClean="0">
                <a:solidFill>
                  <a:schemeClr val="bg1"/>
                </a:solidFill>
              </a:rPr>
              <a:t>Hiroyuki Harada, Shinidhi Kato, Kota Okabe, Michikazu </a:t>
            </a:r>
            <a:r>
              <a:rPr lang="fr-FR" altLang="ja-JP" sz="2000" dirty="0">
                <a:solidFill>
                  <a:schemeClr val="bg1"/>
                </a:solidFill>
              </a:rPr>
              <a:t>Kinsho </a:t>
            </a:r>
            <a:br>
              <a:rPr lang="fr-FR" altLang="ja-JP" sz="2000" dirty="0">
                <a:solidFill>
                  <a:schemeClr val="bg1"/>
                </a:solidFill>
              </a:rPr>
            </a:br>
            <a:r>
              <a:rPr lang="en-US" altLang="ja-JP" sz="2000" dirty="0">
                <a:solidFill>
                  <a:schemeClr val="bg1"/>
                </a:solidFill>
              </a:rPr>
              <a:t>Japan Atomic Energy Agency, JAEA </a:t>
            </a:r>
            <a:r>
              <a:rPr lang="fr-FR" altLang="ja-JP" sz="2000" dirty="0">
                <a:solidFill>
                  <a:schemeClr val="bg1"/>
                </a:solidFill>
              </a:rPr>
              <a:t>/</a:t>
            </a:r>
            <a:r>
              <a:rPr lang="ja-JP" altLang="en-US" sz="2000" dirty="0">
                <a:solidFill>
                  <a:schemeClr val="bg1"/>
                </a:solidFill>
              </a:rPr>
              <a:t> </a:t>
            </a:r>
            <a:r>
              <a:rPr lang="fr-FR" altLang="ja-JP" sz="2000" dirty="0">
                <a:solidFill>
                  <a:schemeClr val="bg1"/>
                </a:solidFill>
              </a:rPr>
              <a:t>J-PARC</a:t>
            </a:r>
          </a:p>
          <a:p>
            <a:endParaRPr kumimoji="1" lang="ja-JP" altLang="en-US" sz="20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Outline</a:t>
            </a:r>
            <a:endParaRPr kumimoji="1" lang="ja-JP" altLang="en-US" dirty="0"/>
          </a:p>
        </p:txBody>
      </p:sp>
      <p:sp>
        <p:nvSpPr>
          <p:cNvPr id="8" name="コンテンツ プレースホルダー 7"/>
          <p:cNvSpPr>
            <a:spLocks noGrp="1"/>
          </p:cNvSpPr>
          <p:nvPr>
            <p:ph idx="1"/>
          </p:nvPr>
        </p:nvSpPr>
        <p:spPr>
          <a:xfrm>
            <a:off x="723122" y="939800"/>
            <a:ext cx="7772400" cy="5301343"/>
          </a:xfrm>
        </p:spPr>
        <p:txBody>
          <a:bodyPr/>
          <a:lstStyle/>
          <a:p>
            <a:pPr marL="609600" indent="-609600">
              <a:buFont typeface="HGS創英角ﾎﾟｯﾌﾟ体" pitchFamily="50" charset="-128"/>
              <a:buAutoNum type="arabicPeriod"/>
            </a:pPr>
            <a:r>
              <a:rPr lang="en-GB" altLang="ja-JP" sz="2800" dirty="0" smtClean="0">
                <a:solidFill>
                  <a:srgbClr val="800000"/>
                </a:solidFill>
              </a:rPr>
              <a:t>Introduction  </a:t>
            </a:r>
          </a:p>
          <a:p>
            <a:pPr marL="609600" indent="-609600">
              <a:buFont typeface="HGS創英角ﾎﾟｯﾌﾟ体" pitchFamily="50" charset="-128"/>
              <a:buAutoNum type="arabicPeriod"/>
            </a:pPr>
            <a:r>
              <a:rPr lang="en-GB" altLang="ja-JP" sz="2800" dirty="0" smtClean="0">
                <a:solidFill>
                  <a:srgbClr val="800000"/>
                </a:solidFill>
              </a:rPr>
              <a:t>Transverse beam halo measurement in the RCS.</a:t>
            </a:r>
          </a:p>
          <a:p>
            <a:pPr marL="1009650" lvl="1" indent="-609600"/>
            <a:r>
              <a:rPr lang="en-GB" altLang="ja-JP" sz="2400" dirty="0" smtClean="0">
                <a:solidFill>
                  <a:srgbClr val="800000"/>
                </a:solidFill>
              </a:rPr>
              <a:t>Wire scanner type with beam loss monitors</a:t>
            </a:r>
          </a:p>
          <a:p>
            <a:pPr marL="1009650" lvl="1" indent="-609600"/>
            <a:r>
              <a:rPr lang="en-GB" altLang="ja-JP" sz="2400" dirty="0" smtClean="0">
                <a:solidFill>
                  <a:srgbClr val="800000"/>
                </a:solidFill>
              </a:rPr>
              <a:t>Correction formula</a:t>
            </a:r>
          </a:p>
          <a:p>
            <a:pPr marL="1009650" lvl="1" indent="-609600"/>
            <a:r>
              <a:rPr lang="en-GB" altLang="ja-JP" sz="2400" dirty="0" smtClean="0">
                <a:solidFill>
                  <a:srgbClr val="800000"/>
                </a:solidFill>
              </a:rPr>
              <a:t>Reconstruction of the beam profile</a:t>
            </a:r>
          </a:p>
          <a:p>
            <a:pPr marL="609600" indent="-609600">
              <a:buFont typeface="HGS創英角ﾎﾟｯﾌﾟ体" pitchFamily="50" charset="-128"/>
              <a:buAutoNum type="arabicPeriod"/>
            </a:pPr>
            <a:r>
              <a:rPr lang="en-US" altLang="ja-JP" sz="2800" dirty="0" smtClean="0">
                <a:solidFill>
                  <a:srgbClr val="800000"/>
                </a:solidFill>
              </a:rPr>
              <a:t>New BLM development for the Intra-bunch beam halo measurement</a:t>
            </a:r>
            <a:endParaRPr lang="en-US" altLang="ja-JP" dirty="0" smtClean="0">
              <a:solidFill>
                <a:srgbClr val="800000"/>
              </a:solidFill>
            </a:endParaRPr>
          </a:p>
          <a:p>
            <a:pPr marL="1009650" lvl="1" indent="-609600"/>
            <a:r>
              <a:rPr lang="en-US" altLang="ja-JP" sz="2400" dirty="0">
                <a:solidFill>
                  <a:srgbClr val="800000"/>
                </a:solidFill>
              </a:rPr>
              <a:t>Scintillation-type BLM of lead glass</a:t>
            </a:r>
          </a:p>
          <a:p>
            <a:pPr marL="1009650" lvl="1" indent="-609600"/>
            <a:r>
              <a:rPr lang="en-US" altLang="ja-JP" sz="2400" dirty="0">
                <a:solidFill>
                  <a:srgbClr val="800000"/>
                </a:solidFill>
              </a:rPr>
              <a:t>Cherenkov-type BLM of quartz or UV </a:t>
            </a:r>
            <a:r>
              <a:rPr lang="en-US" altLang="ja-JP" sz="2400" dirty="0" smtClean="0">
                <a:solidFill>
                  <a:srgbClr val="800000"/>
                </a:solidFill>
              </a:rPr>
              <a:t>acrylic</a:t>
            </a:r>
          </a:p>
          <a:p>
            <a:pPr marL="1009650" lvl="1" indent="-609600"/>
            <a:r>
              <a:rPr lang="en-US" altLang="ja-JP" sz="2400" dirty="0" smtClean="0">
                <a:solidFill>
                  <a:srgbClr val="800000"/>
                </a:solidFill>
              </a:rPr>
              <a:t>Trial beam test</a:t>
            </a:r>
            <a:endParaRPr lang="en-GB" altLang="ja-JP" sz="2400" dirty="0" smtClean="0">
              <a:solidFill>
                <a:srgbClr val="800000"/>
              </a:solidFill>
            </a:endParaRPr>
          </a:p>
          <a:p>
            <a:pPr marL="609600" indent="-609600">
              <a:buFont typeface="HGS創英角ﾎﾟｯﾌﾟ体" pitchFamily="50" charset="-128"/>
              <a:buAutoNum type="arabicPeriod"/>
            </a:pPr>
            <a:r>
              <a:rPr lang="en-GB" altLang="ja-JP" sz="2800" dirty="0" smtClean="0">
                <a:solidFill>
                  <a:srgbClr val="800000"/>
                </a:solidFill>
              </a:rPr>
              <a:t>Conclusion</a:t>
            </a:r>
            <a:endParaRPr lang="ja-JP" altLang="ja-JP" sz="2800" dirty="0" smtClean="0">
              <a:solidFill>
                <a:srgbClr val="800000"/>
              </a:solidFill>
            </a:endParaRPr>
          </a:p>
          <a:p>
            <a:pPr marL="0" indent="0">
              <a:buNone/>
            </a:pPr>
            <a:endParaRPr kumimoji="1" lang="ja-JP" altLang="en-US" sz="2800" dirty="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2</a:t>
            </a:fld>
            <a:endParaRPr lang="en-US" altLang="ja-JP"/>
          </a:p>
        </p:txBody>
      </p:sp>
    </p:spTree>
    <p:extLst>
      <p:ext uri="{BB962C8B-B14F-4D97-AF65-F5344CB8AC3E}">
        <p14:creationId xmlns:p14="http://schemas.microsoft.com/office/powerpoint/2010/main" val="175372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AutoShape 4"/>
          <p:cNvSpPr>
            <a:spLocks noGrp="1" noChangeArrowheads="1"/>
          </p:cNvSpPr>
          <p:nvPr>
            <p:ph type="body" sz="half" idx="2"/>
          </p:nvPr>
        </p:nvSpPr>
        <p:spPr>
          <a:xfrm>
            <a:off x="3659734" y="3842330"/>
            <a:ext cx="3290206" cy="1975493"/>
          </a:xfrm>
          <a:prstGeom prst="roundRect">
            <a:avLst>
              <a:gd name="adj" fmla="val 17050"/>
            </a:avLst>
          </a:prstGeom>
          <a:noFill/>
          <a:ln>
            <a:noFill/>
            <a:round/>
            <a:headEnd type="none" w="med" len="med"/>
            <a:tailEnd type="none" w="med" len="med"/>
          </a:ln>
          <a:effectLst/>
        </p:spPr>
        <p:txBody>
          <a:bodyPr/>
          <a:lstStyle/>
          <a:p>
            <a:pPr marL="533400" indent="-533400" eaLnBrk="1" hangingPunct="1">
              <a:buNone/>
              <a:defRPr/>
            </a:pPr>
            <a:r>
              <a:rPr lang="en-US" altLang="ja-JP" sz="1000" dirty="0" smtClean="0">
                <a:latin typeface="HG創英角ﾎﾟｯﾌﾟ体" pitchFamily="49" charset="-128"/>
                <a:ea typeface="HG創英角ﾎﾟｯﾌﾟ体" pitchFamily="49" charset="-128"/>
              </a:rPr>
              <a:t>            RCS beam parameter</a:t>
            </a:r>
          </a:p>
          <a:p>
            <a:pPr marL="533400" indent="-533400">
              <a:buNone/>
              <a:defRPr/>
            </a:pPr>
            <a:r>
              <a:rPr lang="en-US" altLang="ja-JP" sz="1000" dirty="0" smtClean="0">
                <a:latin typeface="HG創英角ﾎﾟｯﾌﾟ体" pitchFamily="49" charset="-128"/>
                <a:ea typeface="HG創英角ﾎﾟｯﾌﾟ体" pitchFamily="49" charset="-128"/>
              </a:rPr>
              <a:t>Circumference		348.333m</a:t>
            </a:r>
          </a:p>
          <a:p>
            <a:pPr marL="533400" indent="-533400">
              <a:buNone/>
              <a:defRPr/>
            </a:pPr>
            <a:r>
              <a:rPr lang="en-US" altLang="ja-JP" sz="1000" dirty="0" err="1" smtClean="0">
                <a:latin typeface="HG創英角ﾎﾟｯﾌﾟ体" pitchFamily="49" charset="-128"/>
                <a:ea typeface="HG創英角ﾎﾟｯﾌﾟ体" pitchFamily="49" charset="-128"/>
              </a:rPr>
              <a:t>Superperiod</a:t>
            </a:r>
            <a:r>
              <a:rPr lang="en-US" altLang="ja-JP" sz="1000" dirty="0" smtClean="0">
                <a:latin typeface="HG創英角ﾎﾟｯﾌﾟ体" pitchFamily="49" charset="-128"/>
                <a:ea typeface="HG創英角ﾎﾟｯﾌﾟ体" pitchFamily="49" charset="-128"/>
              </a:rPr>
              <a:t>		3</a:t>
            </a:r>
          </a:p>
          <a:p>
            <a:pPr marL="533400" indent="-533400">
              <a:buNone/>
              <a:defRPr/>
            </a:pPr>
            <a:r>
              <a:rPr lang="en-US" altLang="ja-JP" sz="1000" dirty="0" smtClean="0">
                <a:latin typeface="HG創英角ﾎﾟｯﾌﾟ体" pitchFamily="49" charset="-128"/>
                <a:ea typeface="HG創英角ﾎﾟｯﾌﾟ体" pitchFamily="49" charset="-128"/>
              </a:rPr>
              <a:t>Harmonic number	2</a:t>
            </a:r>
          </a:p>
          <a:p>
            <a:pPr marL="533400" indent="-533400">
              <a:buNone/>
              <a:defRPr/>
            </a:pPr>
            <a:r>
              <a:rPr lang="en-US" altLang="ja-JP" sz="1000" dirty="0" smtClean="0">
                <a:latin typeface="HG創英角ﾎﾟｯﾌﾟ体" pitchFamily="49" charset="-128"/>
                <a:ea typeface="HG創英角ﾎﾟｯﾌﾟ体" pitchFamily="49" charset="-128"/>
              </a:rPr>
              <a:t>Injection energy	400MeV</a:t>
            </a:r>
            <a:endParaRPr lang="en-US" altLang="ja-JP" sz="1000" u="sng" dirty="0" smtClean="0">
              <a:solidFill>
                <a:srgbClr val="FF0000"/>
              </a:solidFill>
              <a:latin typeface="HG創英角ﾎﾟｯﾌﾟ体" pitchFamily="49" charset="-128"/>
              <a:ea typeface="HG創英角ﾎﾟｯﾌﾟ体" pitchFamily="49" charset="-128"/>
            </a:endParaRPr>
          </a:p>
          <a:p>
            <a:pPr marL="533400" indent="-533400">
              <a:buNone/>
              <a:defRPr/>
            </a:pPr>
            <a:r>
              <a:rPr lang="en-US" altLang="ja-JP" sz="1000" dirty="0" smtClean="0">
                <a:latin typeface="HG創英角ﾎﾟｯﾌﾟ体" pitchFamily="49" charset="-128"/>
                <a:ea typeface="HG創英角ﾎﾟｯﾌﾟ体" pitchFamily="49" charset="-128"/>
              </a:rPr>
              <a:t>Extraction energy	3GeV</a:t>
            </a:r>
          </a:p>
          <a:p>
            <a:pPr marL="533400" indent="-533400">
              <a:buNone/>
              <a:defRPr/>
            </a:pPr>
            <a:r>
              <a:rPr lang="en-US" altLang="ja-JP" sz="1000" dirty="0" smtClean="0">
                <a:latin typeface="HG創英角ﾎﾟｯﾌﾟ体" pitchFamily="49" charset="-128"/>
                <a:ea typeface="HG創英角ﾎﾟｯﾌﾟ体" pitchFamily="49" charset="-128"/>
              </a:rPr>
              <a:t>Repetition rate	25Hz</a:t>
            </a:r>
          </a:p>
          <a:p>
            <a:pPr marL="533400" indent="-533400">
              <a:buNone/>
              <a:defRPr/>
            </a:pPr>
            <a:r>
              <a:rPr lang="en-US" altLang="ja-JP" sz="1000" dirty="0" smtClean="0">
                <a:latin typeface="HG創英角ﾎﾟｯﾌﾟ体" pitchFamily="49" charset="-128"/>
                <a:ea typeface="HG創英角ﾎﾟｯﾌﾟ体" pitchFamily="49" charset="-128"/>
              </a:rPr>
              <a:t>Particles per pulse	8.3e13</a:t>
            </a:r>
          </a:p>
          <a:p>
            <a:pPr marL="533400" indent="-533400">
              <a:buNone/>
              <a:defRPr/>
            </a:pPr>
            <a:r>
              <a:rPr lang="en-US" altLang="ja-JP" sz="1000" dirty="0" smtClean="0">
                <a:latin typeface="HG創英角ﾎﾟｯﾌﾟ体" pitchFamily="49" charset="-128"/>
                <a:ea typeface="HG創英角ﾎﾟｯﾌﾟ体" pitchFamily="49" charset="-128"/>
              </a:rPr>
              <a:t>Average current	333mA</a:t>
            </a:r>
          </a:p>
          <a:p>
            <a:pPr marL="533400" indent="-533400">
              <a:buNone/>
              <a:defRPr/>
            </a:pPr>
            <a:r>
              <a:rPr lang="en-US" altLang="ja-JP" sz="1000" dirty="0" smtClean="0">
                <a:latin typeface="HG創英角ﾎﾟｯﾌﾟ体" pitchFamily="49" charset="-128"/>
                <a:ea typeface="HG創英角ﾎﾟｯﾌﾟ体" pitchFamily="49" charset="-128"/>
              </a:rPr>
              <a:t>Output beam power	1MW</a:t>
            </a:r>
            <a:endParaRPr lang="en-US" altLang="ja-JP" sz="1000" u="sng" dirty="0" smtClean="0">
              <a:solidFill>
                <a:srgbClr val="FF0000"/>
              </a:solidFill>
              <a:latin typeface="HG創英角ﾎﾟｯﾌﾟ体" pitchFamily="49" charset="-128"/>
              <a:ea typeface="HG創英角ﾎﾟｯﾌﾟ体" pitchFamily="49" charset="-128"/>
            </a:endParaRPr>
          </a:p>
        </p:txBody>
      </p:sp>
      <p:pic>
        <p:nvPicPr>
          <p:cNvPr id="3134" name="Picture 1051" descr="08緑"/>
          <p:cNvPicPr>
            <a:picLocks noChangeAspect="1" noChangeArrowheads="1"/>
          </p:cNvPicPr>
          <p:nvPr/>
        </p:nvPicPr>
        <p:blipFill rotWithShape="1">
          <a:blip r:embed="rId3" cstate="print"/>
          <a:srcRect l="5852" t="15698" r="4976" b="9034"/>
          <a:stretch/>
        </p:blipFill>
        <p:spPr bwMode="auto">
          <a:xfrm>
            <a:off x="63500" y="1265797"/>
            <a:ext cx="4044576" cy="1769503"/>
          </a:xfrm>
          <a:prstGeom prst="rect">
            <a:avLst/>
          </a:prstGeom>
          <a:solidFill>
            <a:schemeClr val="accent2"/>
          </a:solidFill>
          <a:ln w="9525">
            <a:noFill/>
            <a:miter lim="800000"/>
            <a:headEnd/>
            <a:tailEnd/>
          </a:ln>
        </p:spPr>
      </p:pic>
      <p:sp>
        <p:nvSpPr>
          <p:cNvPr id="3075" name="Rectangle 2"/>
          <p:cNvSpPr>
            <a:spLocks noGrp="1" noChangeArrowheads="1"/>
          </p:cNvSpPr>
          <p:nvPr>
            <p:ph type="title"/>
          </p:nvPr>
        </p:nvSpPr>
        <p:spPr>
          <a:xfrm>
            <a:off x="685800" y="0"/>
            <a:ext cx="7772400" cy="914400"/>
          </a:xfrm>
        </p:spPr>
        <p:txBody>
          <a:bodyPr/>
          <a:lstStyle/>
          <a:p>
            <a:pPr eaLnBrk="1" hangingPunct="1"/>
            <a:r>
              <a:rPr lang="en-US" altLang="ja-JP" dirty="0" smtClean="0"/>
              <a:t>Overview of J-PARC 3GeV RCS</a:t>
            </a:r>
          </a:p>
        </p:txBody>
      </p:sp>
      <p:grpSp>
        <p:nvGrpSpPr>
          <p:cNvPr id="3" name="Group 40"/>
          <p:cNvGrpSpPr>
            <a:grpSpLocks/>
          </p:cNvGrpSpPr>
          <p:nvPr/>
        </p:nvGrpSpPr>
        <p:grpSpPr bwMode="auto">
          <a:xfrm>
            <a:off x="2509704" y="3243557"/>
            <a:ext cx="4757129" cy="3028321"/>
            <a:chOff x="131" y="391"/>
            <a:chExt cx="5470" cy="3482"/>
          </a:xfrm>
        </p:grpSpPr>
        <p:grpSp>
          <p:nvGrpSpPr>
            <p:cNvPr id="4" name="Group 41"/>
            <p:cNvGrpSpPr>
              <a:grpSpLocks/>
            </p:cNvGrpSpPr>
            <p:nvPr/>
          </p:nvGrpSpPr>
          <p:grpSpPr bwMode="auto">
            <a:xfrm>
              <a:off x="249" y="391"/>
              <a:ext cx="5352" cy="3482"/>
              <a:chOff x="249" y="391"/>
              <a:chExt cx="5352" cy="3482"/>
            </a:xfrm>
          </p:grpSpPr>
          <p:pic>
            <p:nvPicPr>
              <p:cNvPr id="3124" name="Picture 42" descr="C4_6"/>
              <p:cNvPicPr>
                <a:picLocks noChangeAspect="1" noChangeArrowheads="1"/>
              </p:cNvPicPr>
              <p:nvPr/>
            </p:nvPicPr>
            <p:blipFill>
              <a:blip r:embed="rId4" cstate="print"/>
              <a:srcRect/>
              <a:stretch>
                <a:fillRect/>
              </a:stretch>
            </p:blipFill>
            <p:spPr bwMode="auto">
              <a:xfrm>
                <a:off x="2211" y="391"/>
                <a:ext cx="1715" cy="541"/>
              </a:xfrm>
              <a:prstGeom prst="rect">
                <a:avLst/>
              </a:prstGeom>
              <a:noFill/>
              <a:ln w="9525">
                <a:noFill/>
                <a:miter lim="800000"/>
                <a:headEnd/>
                <a:tailEnd/>
              </a:ln>
            </p:spPr>
          </p:pic>
          <p:grpSp>
            <p:nvGrpSpPr>
              <p:cNvPr id="5" name="Group 43"/>
              <p:cNvGrpSpPr>
                <a:grpSpLocks/>
              </p:cNvGrpSpPr>
              <p:nvPr/>
            </p:nvGrpSpPr>
            <p:grpSpPr bwMode="auto">
              <a:xfrm>
                <a:off x="753" y="661"/>
                <a:ext cx="1623" cy="1136"/>
                <a:chOff x="-6419" y="-4100"/>
                <a:chExt cx="15804" cy="9853"/>
              </a:xfrm>
            </p:grpSpPr>
            <p:pic>
              <p:nvPicPr>
                <p:cNvPr id="3132" name="Picture 44" descr="C2_3"/>
                <p:cNvPicPr>
                  <a:picLocks noChangeAspect="1" noChangeArrowheads="1"/>
                </p:cNvPicPr>
                <p:nvPr/>
              </p:nvPicPr>
              <p:blipFill>
                <a:blip r:embed="rId5" cstate="print"/>
                <a:srcRect/>
                <a:stretch>
                  <a:fillRect/>
                </a:stretch>
              </p:blipFill>
              <p:spPr bwMode="auto">
                <a:xfrm>
                  <a:off x="385" y="-4100"/>
                  <a:ext cx="9000" cy="5880"/>
                </a:xfrm>
                <a:prstGeom prst="rect">
                  <a:avLst/>
                </a:prstGeom>
                <a:noFill/>
                <a:ln w="9525">
                  <a:noFill/>
                  <a:miter lim="800000"/>
                  <a:headEnd/>
                  <a:tailEnd/>
                </a:ln>
              </p:spPr>
            </p:pic>
            <p:pic>
              <p:nvPicPr>
                <p:cNvPr id="3133" name="Picture 45" descr="C1"/>
                <p:cNvPicPr>
                  <a:picLocks noChangeAspect="1" noChangeArrowheads="1"/>
                </p:cNvPicPr>
                <p:nvPr/>
              </p:nvPicPr>
              <p:blipFill>
                <a:blip r:embed="rId6" cstate="print"/>
                <a:srcRect/>
                <a:stretch>
                  <a:fillRect/>
                </a:stretch>
              </p:blipFill>
              <p:spPr bwMode="auto">
                <a:xfrm>
                  <a:off x="-6419" y="-2149"/>
                  <a:ext cx="9000" cy="7902"/>
                </a:xfrm>
                <a:prstGeom prst="rect">
                  <a:avLst/>
                </a:prstGeom>
                <a:noFill/>
                <a:ln w="9525">
                  <a:noFill/>
                  <a:miter lim="800000"/>
                  <a:headEnd/>
                  <a:tailEnd/>
                </a:ln>
              </p:spPr>
            </p:pic>
          </p:grpSp>
          <p:pic>
            <p:nvPicPr>
              <p:cNvPr id="3126" name="Picture 46" descr="C7_9"/>
              <p:cNvPicPr>
                <a:picLocks noChangeAspect="1" noChangeArrowheads="1"/>
              </p:cNvPicPr>
              <p:nvPr/>
            </p:nvPicPr>
            <p:blipFill>
              <a:blip r:embed="rId7" cstate="print"/>
              <a:srcRect/>
              <a:stretch>
                <a:fillRect/>
              </a:stretch>
            </p:blipFill>
            <p:spPr bwMode="auto">
              <a:xfrm>
                <a:off x="3757" y="417"/>
                <a:ext cx="1211" cy="894"/>
              </a:xfrm>
              <a:prstGeom prst="rect">
                <a:avLst/>
              </a:prstGeom>
              <a:noFill/>
              <a:ln w="9525">
                <a:noFill/>
                <a:miter lim="800000"/>
                <a:headEnd/>
                <a:tailEnd/>
              </a:ln>
            </p:spPr>
          </p:pic>
          <p:pic>
            <p:nvPicPr>
              <p:cNvPr id="3127" name="Picture 47" descr="C10_12"/>
              <p:cNvPicPr>
                <a:picLocks noChangeAspect="1" noChangeArrowheads="1"/>
              </p:cNvPicPr>
              <p:nvPr/>
            </p:nvPicPr>
            <p:blipFill>
              <a:blip r:embed="rId8" cstate="print"/>
              <a:srcRect/>
              <a:stretch>
                <a:fillRect/>
              </a:stretch>
            </p:blipFill>
            <p:spPr bwMode="auto">
              <a:xfrm>
                <a:off x="4847" y="1182"/>
                <a:ext cx="674" cy="1435"/>
              </a:xfrm>
              <a:prstGeom prst="rect">
                <a:avLst/>
              </a:prstGeom>
              <a:noFill/>
              <a:ln w="9525">
                <a:noFill/>
                <a:miter lim="800000"/>
                <a:headEnd/>
                <a:tailEnd/>
              </a:ln>
            </p:spPr>
          </p:pic>
          <p:pic>
            <p:nvPicPr>
              <p:cNvPr id="3128" name="Picture 48" descr="C13_15"/>
              <p:cNvPicPr>
                <a:picLocks noChangeAspect="1" noChangeArrowheads="1"/>
              </p:cNvPicPr>
              <p:nvPr/>
            </p:nvPicPr>
            <p:blipFill>
              <a:blip r:embed="rId9" cstate="print"/>
              <a:srcRect/>
              <a:stretch>
                <a:fillRect/>
              </a:stretch>
            </p:blipFill>
            <p:spPr bwMode="auto">
              <a:xfrm>
                <a:off x="4927" y="2424"/>
                <a:ext cx="674" cy="1166"/>
              </a:xfrm>
              <a:prstGeom prst="rect">
                <a:avLst/>
              </a:prstGeom>
              <a:noFill/>
              <a:ln w="9525">
                <a:noFill/>
                <a:miter lim="800000"/>
                <a:headEnd/>
                <a:tailEnd/>
              </a:ln>
            </p:spPr>
          </p:pic>
          <p:pic>
            <p:nvPicPr>
              <p:cNvPr id="3129" name="Picture 49" descr="C16_18"/>
              <p:cNvPicPr>
                <a:picLocks noChangeAspect="1" noChangeArrowheads="1"/>
              </p:cNvPicPr>
              <p:nvPr/>
            </p:nvPicPr>
            <p:blipFill>
              <a:blip r:embed="rId10" cstate="print"/>
              <a:srcRect/>
              <a:stretch>
                <a:fillRect/>
              </a:stretch>
            </p:blipFill>
            <p:spPr bwMode="auto">
              <a:xfrm>
                <a:off x="3317" y="3390"/>
                <a:ext cx="1832" cy="483"/>
              </a:xfrm>
              <a:prstGeom prst="rect">
                <a:avLst/>
              </a:prstGeom>
              <a:noFill/>
              <a:ln w="9525">
                <a:noFill/>
                <a:miter lim="800000"/>
                <a:headEnd/>
                <a:tailEnd/>
              </a:ln>
            </p:spPr>
          </p:pic>
          <p:pic>
            <p:nvPicPr>
              <p:cNvPr id="3130" name="Picture 50" descr="C19_21"/>
              <p:cNvPicPr>
                <a:picLocks noChangeAspect="1" noChangeArrowheads="1"/>
              </p:cNvPicPr>
              <p:nvPr/>
            </p:nvPicPr>
            <p:blipFill>
              <a:blip r:embed="rId11" cstate="print"/>
              <a:srcRect/>
              <a:stretch>
                <a:fillRect/>
              </a:stretch>
            </p:blipFill>
            <p:spPr bwMode="auto">
              <a:xfrm>
                <a:off x="1344" y="3275"/>
                <a:ext cx="2073" cy="561"/>
              </a:xfrm>
              <a:prstGeom prst="rect">
                <a:avLst/>
              </a:prstGeom>
              <a:noFill/>
              <a:ln w="9525">
                <a:noFill/>
                <a:miter lim="800000"/>
                <a:headEnd/>
                <a:tailEnd/>
              </a:ln>
            </p:spPr>
          </p:pic>
          <p:pic>
            <p:nvPicPr>
              <p:cNvPr id="3131" name="Picture 51" descr="C22_24"/>
              <p:cNvPicPr>
                <a:picLocks noChangeAspect="1" noChangeArrowheads="1"/>
              </p:cNvPicPr>
              <p:nvPr/>
            </p:nvPicPr>
            <p:blipFill>
              <a:blip r:embed="rId12" cstate="print"/>
              <a:srcRect/>
              <a:stretch>
                <a:fillRect/>
              </a:stretch>
            </p:blipFill>
            <p:spPr bwMode="auto">
              <a:xfrm>
                <a:off x="249" y="2652"/>
                <a:ext cx="1207" cy="809"/>
              </a:xfrm>
              <a:prstGeom prst="rect">
                <a:avLst/>
              </a:prstGeom>
              <a:noFill/>
              <a:ln w="9525">
                <a:noFill/>
                <a:miter lim="800000"/>
                <a:headEnd/>
                <a:tailEnd/>
              </a:ln>
            </p:spPr>
          </p:pic>
        </p:grpSp>
        <p:pic>
          <p:nvPicPr>
            <p:cNvPr id="3123" name="Picture 52" descr="C25_27"/>
            <p:cNvPicPr>
              <a:picLocks noChangeAspect="1" noChangeArrowheads="1"/>
            </p:cNvPicPr>
            <p:nvPr/>
          </p:nvPicPr>
          <p:blipFill>
            <a:blip r:embed="rId13" cstate="print"/>
            <a:srcRect/>
            <a:stretch>
              <a:fillRect/>
            </a:stretch>
          </p:blipFill>
          <p:spPr bwMode="auto">
            <a:xfrm>
              <a:off x="131" y="1661"/>
              <a:ext cx="736" cy="1134"/>
            </a:xfrm>
            <a:prstGeom prst="rect">
              <a:avLst/>
            </a:prstGeom>
            <a:noFill/>
            <a:ln w="9525">
              <a:noFill/>
              <a:miter lim="800000"/>
              <a:headEnd/>
              <a:tailEnd/>
            </a:ln>
          </p:spPr>
        </p:pic>
      </p:grpSp>
      <p:sp>
        <p:nvSpPr>
          <p:cNvPr id="3078" name="Text Box 55"/>
          <p:cNvSpPr txBox="1">
            <a:spLocks noChangeArrowheads="1"/>
          </p:cNvSpPr>
          <p:nvPr/>
        </p:nvSpPr>
        <p:spPr bwMode="auto">
          <a:xfrm>
            <a:off x="2973449" y="3637869"/>
            <a:ext cx="591172" cy="369332"/>
          </a:xfrm>
          <a:prstGeom prst="rect">
            <a:avLst/>
          </a:prstGeom>
          <a:noFill/>
          <a:ln w="9525" algn="ctr">
            <a:noFill/>
            <a:miter lim="800000"/>
            <a:headEnd/>
            <a:tailEnd/>
          </a:ln>
        </p:spPr>
        <p:txBody>
          <a:bodyPr wrap="square">
            <a:spAutoFit/>
          </a:bodyPr>
          <a:lstStyle/>
          <a:p>
            <a:pPr>
              <a:buNone/>
            </a:pPr>
            <a:r>
              <a:rPr lang="en-US" altLang="ja-JP" sz="1000" dirty="0">
                <a:latin typeface="Arial Narrow" pitchFamily="34" charset="0"/>
              </a:rPr>
              <a:t>Injection</a:t>
            </a:r>
          </a:p>
          <a:p>
            <a:pPr>
              <a:buNone/>
            </a:pPr>
            <a:r>
              <a:rPr lang="en-US" altLang="ja-JP" sz="1000" dirty="0">
                <a:latin typeface="Arial Narrow" pitchFamily="34" charset="0"/>
              </a:rPr>
              <a:t>section</a:t>
            </a:r>
          </a:p>
        </p:txBody>
      </p:sp>
      <p:sp>
        <p:nvSpPr>
          <p:cNvPr id="3079" name="Text Box 56"/>
          <p:cNvSpPr txBox="1">
            <a:spLocks noChangeArrowheads="1"/>
          </p:cNvSpPr>
          <p:nvPr/>
        </p:nvSpPr>
        <p:spPr bwMode="auto">
          <a:xfrm>
            <a:off x="6277929" y="4020833"/>
            <a:ext cx="673721" cy="369332"/>
          </a:xfrm>
          <a:prstGeom prst="rect">
            <a:avLst/>
          </a:prstGeom>
          <a:noFill/>
          <a:ln w="9525" algn="ctr">
            <a:noFill/>
            <a:miter lim="800000"/>
            <a:headEnd/>
            <a:tailEnd/>
          </a:ln>
        </p:spPr>
        <p:txBody>
          <a:bodyPr wrap="square">
            <a:spAutoFit/>
          </a:bodyPr>
          <a:lstStyle/>
          <a:p>
            <a:pPr>
              <a:buNone/>
            </a:pPr>
            <a:r>
              <a:rPr lang="en-US" altLang="ja-JP" sz="1000" dirty="0">
                <a:latin typeface="Arial Narrow" pitchFamily="34" charset="0"/>
              </a:rPr>
              <a:t>Extraction</a:t>
            </a:r>
          </a:p>
          <a:p>
            <a:pPr>
              <a:buNone/>
            </a:pPr>
            <a:r>
              <a:rPr lang="en-US" altLang="ja-JP" sz="1000" dirty="0">
                <a:latin typeface="Arial Narrow" pitchFamily="34" charset="0"/>
              </a:rPr>
              <a:t>section</a:t>
            </a:r>
          </a:p>
        </p:txBody>
      </p:sp>
      <p:sp>
        <p:nvSpPr>
          <p:cNvPr id="3080" name="Text Box 57"/>
          <p:cNvSpPr txBox="1">
            <a:spLocks noChangeArrowheads="1"/>
          </p:cNvSpPr>
          <p:nvPr/>
        </p:nvSpPr>
        <p:spPr bwMode="auto">
          <a:xfrm>
            <a:off x="3737201" y="6029967"/>
            <a:ext cx="711377" cy="215444"/>
          </a:xfrm>
          <a:prstGeom prst="rect">
            <a:avLst/>
          </a:prstGeom>
          <a:noFill/>
          <a:ln w="9525" algn="ctr">
            <a:noFill/>
            <a:miter lim="800000"/>
            <a:headEnd/>
            <a:tailEnd/>
          </a:ln>
        </p:spPr>
        <p:txBody>
          <a:bodyPr wrap="square">
            <a:spAutoFit/>
          </a:bodyPr>
          <a:lstStyle/>
          <a:p>
            <a:pPr>
              <a:buNone/>
            </a:pPr>
            <a:r>
              <a:rPr lang="en-US" altLang="ja-JP" sz="1000" dirty="0">
                <a:latin typeface="Arial Narrow" pitchFamily="34" charset="0"/>
              </a:rPr>
              <a:t>RF section</a:t>
            </a:r>
          </a:p>
        </p:txBody>
      </p:sp>
      <p:sp>
        <p:nvSpPr>
          <p:cNvPr id="3081" name="Text Box 61"/>
          <p:cNvSpPr txBox="1">
            <a:spLocks noChangeArrowheads="1"/>
          </p:cNvSpPr>
          <p:nvPr/>
        </p:nvSpPr>
        <p:spPr bwMode="auto">
          <a:xfrm>
            <a:off x="5301603" y="3403848"/>
            <a:ext cx="527449" cy="369332"/>
          </a:xfrm>
          <a:prstGeom prst="rect">
            <a:avLst/>
          </a:prstGeom>
          <a:noFill/>
          <a:ln w="9525" algn="ctr">
            <a:noFill/>
            <a:miter lim="800000"/>
            <a:headEnd/>
            <a:tailEnd/>
          </a:ln>
        </p:spPr>
        <p:txBody>
          <a:bodyPr wrap="square">
            <a:spAutoFit/>
          </a:bodyPr>
          <a:lstStyle/>
          <a:p>
            <a:pPr>
              <a:buNone/>
            </a:pPr>
            <a:r>
              <a:rPr lang="en-US" altLang="ja-JP" sz="1000" dirty="0">
                <a:latin typeface="Arial Narrow" pitchFamily="34" charset="0"/>
              </a:rPr>
              <a:t>1</a:t>
            </a:r>
            <a:r>
              <a:rPr lang="en-US" altLang="ja-JP" sz="1000" baseline="30000" dirty="0">
                <a:latin typeface="Arial Narrow" pitchFamily="34" charset="0"/>
              </a:rPr>
              <a:t>st</a:t>
            </a:r>
            <a:r>
              <a:rPr lang="en-US" altLang="ja-JP" sz="1000" dirty="0">
                <a:latin typeface="Arial Narrow" pitchFamily="34" charset="0"/>
              </a:rPr>
              <a:t>  arc</a:t>
            </a:r>
          </a:p>
          <a:p>
            <a:pPr>
              <a:buNone/>
            </a:pPr>
            <a:r>
              <a:rPr lang="en-US" altLang="ja-JP" sz="1000" dirty="0">
                <a:latin typeface="Arial Narrow" pitchFamily="34" charset="0"/>
              </a:rPr>
              <a:t>section</a:t>
            </a:r>
          </a:p>
        </p:txBody>
      </p:sp>
      <p:sp>
        <p:nvSpPr>
          <p:cNvPr id="3082" name="Text Box 62"/>
          <p:cNvSpPr txBox="1">
            <a:spLocks noChangeArrowheads="1"/>
          </p:cNvSpPr>
          <p:nvPr/>
        </p:nvSpPr>
        <p:spPr bwMode="auto">
          <a:xfrm>
            <a:off x="6768851" y="5936226"/>
            <a:ext cx="527449" cy="369332"/>
          </a:xfrm>
          <a:prstGeom prst="rect">
            <a:avLst/>
          </a:prstGeom>
          <a:noFill/>
          <a:ln w="9525" algn="ctr">
            <a:noFill/>
            <a:miter lim="800000"/>
            <a:headEnd/>
            <a:tailEnd/>
          </a:ln>
        </p:spPr>
        <p:txBody>
          <a:bodyPr wrap="square">
            <a:spAutoFit/>
          </a:bodyPr>
          <a:lstStyle/>
          <a:p>
            <a:pPr>
              <a:buNone/>
            </a:pPr>
            <a:r>
              <a:rPr lang="en-US" altLang="ja-JP" sz="1000" dirty="0">
                <a:latin typeface="Arial Narrow" pitchFamily="34" charset="0"/>
              </a:rPr>
              <a:t>2</a:t>
            </a:r>
            <a:r>
              <a:rPr lang="en-US" altLang="ja-JP" sz="1000" baseline="30000" dirty="0">
                <a:latin typeface="Arial Narrow" pitchFamily="34" charset="0"/>
              </a:rPr>
              <a:t>nd</a:t>
            </a:r>
            <a:r>
              <a:rPr lang="en-US" altLang="ja-JP" sz="1000" dirty="0">
                <a:latin typeface="Arial Narrow" pitchFamily="34" charset="0"/>
              </a:rPr>
              <a:t> arc</a:t>
            </a:r>
          </a:p>
          <a:p>
            <a:pPr>
              <a:buNone/>
            </a:pPr>
            <a:r>
              <a:rPr lang="en-US" altLang="ja-JP" sz="1000" dirty="0">
                <a:latin typeface="Arial Narrow" pitchFamily="34" charset="0"/>
              </a:rPr>
              <a:t>section</a:t>
            </a:r>
          </a:p>
        </p:txBody>
      </p:sp>
      <p:sp>
        <p:nvSpPr>
          <p:cNvPr id="3083" name="Text Box 63"/>
          <p:cNvSpPr txBox="1">
            <a:spLocks noChangeArrowheads="1"/>
          </p:cNvSpPr>
          <p:nvPr/>
        </p:nvSpPr>
        <p:spPr bwMode="auto">
          <a:xfrm>
            <a:off x="2841255" y="4965001"/>
            <a:ext cx="527449" cy="369332"/>
          </a:xfrm>
          <a:prstGeom prst="rect">
            <a:avLst/>
          </a:prstGeom>
          <a:noFill/>
          <a:ln w="9525" algn="ctr">
            <a:noFill/>
            <a:miter lim="800000"/>
            <a:headEnd/>
            <a:tailEnd/>
          </a:ln>
        </p:spPr>
        <p:txBody>
          <a:bodyPr wrap="square">
            <a:spAutoFit/>
          </a:bodyPr>
          <a:lstStyle/>
          <a:p>
            <a:pPr>
              <a:buNone/>
            </a:pPr>
            <a:r>
              <a:rPr lang="en-US" altLang="ja-JP" sz="1000" dirty="0">
                <a:latin typeface="Arial Narrow" pitchFamily="34" charset="0"/>
              </a:rPr>
              <a:t>3</a:t>
            </a:r>
            <a:r>
              <a:rPr lang="en-US" altLang="ja-JP" sz="1000" baseline="30000" dirty="0">
                <a:latin typeface="Arial Narrow" pitchFamily="34" charset="0"/>
              </a:rPr>
              <a:t>rd</a:t>
            </a:r>
            <a:r>
              <a:rPr lang="en-US" altLang="ja-JP" sz="1000" dirty="0">
                <a:latin typeface="Arial Narrow" pitchFamily="34" charset="0"/>
              </a:rPr>
              <a:t> arc</a:t>
            </a:r>
          </a:p>
          <a:p>
            <a:pPr>
              <a:buNone/>
            </a:pPr>
            <a:r>
              <a:rPr lang="en-US" altLang="ja-JP" sz="1000" dirty="0">
                <a:latin typeface="Arial Narrow" pitchFamily="34" charset="0"/>
              </a:rPr>
              <a:t>section</a:t>
            </a:r>
          </a:p>
        </p:txBody>
      </p:sp>
      <p:sp>
        <p:nvSpPr>
          <p:cNvPr id="3084" name="Line 84"/>
          <p:cNvSpPr>
            <a:spLocks noChangeShapeType="1"/>
          </p:cNvSpPr>
          <p:nvPr/>
        </p:nvSpPr>
        <p:spPr bwMode="auto">
          <a:xfrm flipV="1">
            <a:off x="1792932" y="4401880"/>
            <a:ext cx="402581" cy="45433"/>
          </a:xfrm>
          <a:prstGeom prst="line">
            <a:avLst/>
          </a:prstGeom>
          <a:noFill/>
          <a:ln w="57150">
            <a:solidFill>
              <a:srgbClr val="0000FF"/>
            </a:solidFill>
            <a:round/>
            <a:headEnd type="none" w="med" len="med"/>
            <a:tailEnd type="none" w="med" len="med"/>
          </a:ln>
        </p:spPr>
        <p:txBody>
          <a:bodyPr wrap="none" anchor="ctr"/>
          <a:lstStyle/>
          <a:p>
            <a:pPr>
              <a:buNone/>
            </a:pPr>
            <a:endParaRPr lang="ja-JP" altLang="en-US"/>
          </a:p>
        </p:txBody>
      </p:sp>
      <p:sp>
        <p:nvSpPr>
          <p:cNvPr id="3085" name="Line 85"/>
          <p:cNvSpPr>
            <a:spLocks noChangeShapeType="1"/>
          </p:cNvSpPr>
          <p:nvPr/>
        </p:nvSpPr>
        <p:spPr bwMode="auto">
          <a:xfrm>
            <a:off x="7526247" y="5052399"/>
            <a:ext cx="263725" cy="254886"/>
          </a:xfrm>
          <a:prstGeom prst="line">
            <a:avLst/>
          </a:prstGeom>
          <a:noFill/>
          <a:ln w="57150">
            <a:solidFill>
              <a:srgbClr val="0000FF"/>
            </a:solidFill>
            <a:round/>
            <a:headEnd/>
            <a:tailEnd type="triangle" w="med" len="med"/>
          </a:ln>
        </p:spPr>
        <p:txBody>
          <a:bodyPr wrap="none" anchor="ctr"/>
          <a:lstStyle/>
          <a:p>
            <a:pPr>
              <a:buNone/>
            </a:pPr>
            <a:endParaRPr lang="ja-JP" altLang="en-US"/>
          </a:p>
        </p:txBody>
      </p:sp>
      <p:sp>
        <p:nvSpPr>
          <p:cNvPr id="3086" name="Line 87"/>
          <p:cNvSpPr>
            <a:spLocks noChangeShapeType="1"/>
          </p:cNvSpPr>
          <p:nvPr/>
        </p:nvSpPr>
        <p:spPr bwMode="auto">
          <a:xfrm>
            <a:off x="7883564" y="5349850"/>
            <a:ext cx="386756" cy="374717"/>
          </a:xfrm>
          <a:prstGeom prst="line">
            <a:avLst/>
          </a:prstGeom>
          <a:noFill/>
          <a:ln w="57150">
            <a:solidFill>
              <a:srgbClr val="0000FF"/>
            </a:solidFill>
            <a:round/>
            <a:headEnd/>
            <a:tailEnd type="triangle" w="med" len="med"/>
          </a:ln>
        </p:spPr>
        <p:txBody>
          <a:bodyPr wrap="none" anchor="ctr"/>
          <a:lstStyle/>
          <a:p>
            <a:pPr>
              <a:buNone/>
            </a:pPr>
            <a:endParaRPr lang="ja-JP" altLang="en-US"/>
          </a:p>
        </p:txBody>
      </p:sp>
      <p:sp>
        <p:nvSpPr>
          <p:cNvPr id="3087" name="Line 88"/>
          <p:cNvSpPr>
            <a:spLocks noChangeShapeType="1"/>
          </p:cNvSpPr>
          <p:nvPr/>
        </p:nvSpPr>
        <p:spPr bwMode="auto">
          <a:xfrm>
            <a:off x="7762865" y="5402836"/>
            <a:ext cx="120699" cy="726554"/>
          </a:xfrm>
          <a:prstGeom prst="line">
            <a:avLst/>
          </a:prstGeom>
          <a:noFill/>
          <a:ln w="57150">
            <a:solidFill>
              <a:srgbClr val="0000FF"/>
            </a:solidFill>
            <a:round/>
            <a:headEnd/>
            <a:tailEnd type="triangle" w="med" len="med"/>
          </a:ln>
        </p:spPr>
        <p:txBody>
          <a:bodyPr wrap="none" anchor="ctr"/>
          <a:lstStyle/>
          <a:p>
            <a:pPr>
              <a:buNone/>
            </a:pPr>
            <a:endParaRPr lang="ja-JP" altLang="en-US"/>
          </a:p>
        </p:txBody>
      </p:sp>
      <p:sp>
        <p:nvSpPr>
          <p:cNvPr id="3088" name="Text Box 89"/>
          <p:cNvSpPr txBox="1">
            <a:spLocks noChangeArrowheads="1"/>
          </p:cNvSpPr>
          <p:nvPr/>
        </p:nvSpPr>
        <p:spPr bwMode="auto">
          <a:xfrm>
            <a:off x="1037620" y="3829345"/>
            <a:ext cx="991810" cy="518740"/>
          </a:xfrm>
          <a:prstGeom prst="roundRect">
            <a:avLst>
              <a:gd name="adj" fmla="val 16347"/>
            </a:avLst>
          </a:prstGeom>
          <a:noFill/>
          <a:ln w="19050">
            <a:solidFill>
              <a:srgbClr val="000099"/>
            </a:solidFill>
            <a:miter lim="800000"/>
            <a:headEnd/>
            <a:tailEnd/>
          </a:ln>
        </p:spPr>
        <p:txBody>
          <a:bodyPr wrap="square">
            <a:noAutofit/>
          </a:bodyPr>
          <a:lstStyle/>
          <a:p>
            <a:pPr algn="ctr">
              <a:buNone/>
            </a:pPr>
            <a:r>
              <a:rPr lang="en-US" altLang="ja-JP" sz="1600" dirty="0">
                <a:solidFill>
                  <a:srgbClr val="0000FF"/>
                </a:solidFill>
              </a:rPr>
              <a:t>from </a:t>
            </a:r>
            <a:r>
              <a:rPr lang="en-US" altLang="ja-JP" sz="1600" dirty="0" smtClean="0">
                <a:solidFill>
                  <a:srgbClr val="0000FF"/>
                </a:solidFill>
              </a:rPr>
              <a:t>LINAC</a:t>
            </a:r>
            <a:endParaRPr lang="en-US" altLang="ja-JP" sz="1600" dirty="0">
              <a:solidFill>
                <a:srgbClr val="0000FF"/>
              </a:solidFill>
            </a:endParaRPr>
          </a:p>
        </p:txBody>
      </p:sp>
      <p:sp>
        <p:nvSpPr>
          <p:cNvPr id="3089" name="Text Box 90"/>
          <p:cNvSpPr txBox="1">
            <a:spLocks noChangeArrowheads="1"/>
          </p:cNvSpPr>
          <p:nvPr/>
        </p:nvSpPr>
        <p:spPr bwMode="auto">
          <a:xfrm>
            <a:off x="8082845" y="5724567"/>
            <a:ext cx="931614" cy="320088"/>
          </a:xfrm>
          <a:prstGeom prst="roundRect">
            <a:avLst/>
          </a:prstGeom>
          <a:noFill/>
          <a:ln w="19050">
            <a:solidFill>
              <a:srgbClr val="000099"/>
            </a:solidFill>
            <a:miter lim="800000"/>
            <a:headEnd/>
            <a:tailEnd/>
          </a:ln>
        </p:spPr>
        <p:txBody>
          <a:bodyPr wrap="square">
            <a:spAutoFit/>
          </a:bodyPr>
          <a:lstStyle/>
          <a:p>
            <a:pPr>
              <a:buNone/>
            </a:pPr>
            <a:r>
              <a:rPr lang="en-US" altLang="ja-JP" sz="1600" dirty="0">
                <a:solidFill>
                  <a:srgbClr val="0000FF"/>
                </a:solidFill>
              </a:rPr>
              <a:t>to MLF</a:t>
            </a:r>
          </a:p>
        </p:txBody>
      </p:sp>
      <p:sp>
        <p:nvSpPr>
          <p:cNvPr id="3090" name="Text Box 91"/>
          <p:cNvSpPr txBox="1">
            <a:spLocks noChangeArrowheads="1"/>
          </p:cNvSpPr>
          <p:nvPr/>
        </p:nvSpPr>
        <p:spPr bwMode="auto">
          <a:xfrm>
            <a:off x="7460418" y="6139523"/>
            <a:ext cx="907040" cy="320088"/>
          </a:xfrm>
          <a:prstGeom prst="roundRect">
            <a:avLst/>
          </a:prstGeom>
          <a:noFill/>
          <a:ln w="19050">
            <a:solidFill>
              <a:srgbClr val="000099"/>
            </a:solidFill>
            <a:miter lim="800000"/>
            <a:headEnd/>
            <a:tailEnd/>
          </a:ln>
        </p:spPr>
        <p:txBody>
          <a:bodyPr wrap="square">
            <a:spAutoFit/>
          </a:bodyPr>
          <a:lstStyle/>
          <a:p>
            <a:pPr>
              <a:buNone/>
            </a:pPr>
            <a:r>
              <a:rPr lang="en-US" altLang="ja-JP" sz="1600" dirty="0">
                <a:solidFill>
                  <a:srgbClr val="0000FF"/>
                </a:solidFill>
              </a:rPr>
              <a:t>to MR</a:t>
            </a:r>
          </a:p>
        </p:txBody>
      </p:sp>
      <p:grpSp>
        <p:nvGrpSpPr>
          <p:cNvPr id="6" name="Group 132"/>
          <p:cNvGrpSpPr>
            <a:grpSpLocks/>
          </p:cNvGrpSpPr>
          <p:nvPr/>
        </p:nvGrpSpPr>
        <p:grpSpPr bwMode="auto">
          <a:xfrm>
            <a:off x="365557" y="1249531"/>
            <a:ext cx="3820681" cy="1758667"/>
            <a:chOff x="406" y="717"/>
            <a:chExt cx="2116" cy="974"/>
          </a:xfrm>
        </p:grpSpPr>
        <p:sp>
          <p:nvSpPr>
            <p:cNvPr id="3099" name="Freeform 97"/>
            <p:cNvSpPr>
              <a:spLocks/>
            </p:cNvSpPr>
            <p:nvPr/>
          </p:nvSpPr>
          <p:spPr bwMode="auto">
            <a:xfrm>
              <a:off x="972" y="1138"/>
              <a:ext cx="224" cy="158"/>
            </a:xfrm>
            <a:custGeom>
              <a:avLst/>
              <a:gdLst>
                <a:gd name="T0" fmla="*/ 4 w 260"/>
                <a:gd name="T1" fmla="*/ 54 h 180"/>
                <a:gd name="T2" fmla="*/ 46 w 260"/>
                <a:gd name="T3" fmla="*/ 156 h 180"/>
                <a:gd name="T4" fmla="*/ 80 w 260"/>
                <a:gd name="T5" fmla="*/ 178 h 180"/>
                <a:gd name="T6" fmla="*/ 144 w 260"/>
                <a:gd name="T7" fmla="*/ 162 h 180"/>
                <a:gd name="T8" fmla="*/ 240 w 260"/>
                <a:gd name="T9" fmla="*/ 82 h 180"/>
                <a:gd name="T10" fmla="*/ 252 w 260"/>
                <a:gd name="T11" fmla="*/ 22 h 180"/>
                <a:gd name="T12" fmla="*/ 192 w 260"/>
                <a:gd name="T13" fmla="*/ 0 h 180"/>
                <a:gd name="T14" fmla="*/ 60 w 260"/>
                <a:gd name="T15" fmla="*/ 0 h 180"/>
                <a:gd name="T16" fmla="*/ 8 w 260"/>
                <a:gd name="T17" fmla="*/ 16 h 180"/>
                <a:gd name="T18" fmla="*/ 4 w 260"/>
                <a:gd name="T19" fmla="*/ 54 h 1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0"/>
                <a:gd name="T31" fmla="*/ 0 h 180"/>
                <a:gd name="T32" fmla="*/ 260 w 260"/>
                <a:gd name="T33" fmla="*/ 180 h 1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0" h="180">
                  <a:moveTo>
                    <a:pt x="4" y="54"/>
                  </a:moveTo>
                  <a:lnTo>
                    <a:pt x="46" y="156"/>
                  </a:lnTo>
                  <a:cubicBezTo>
                    <a:pt x="59" y="177"/>
                    <a:pt x="64" y="177"/>
                    <a:pt x="80" y="178"/>
                  </a:cubicBezTo>
                  <a:cubicBezTo>
                    <a:pt x="94" y="180"/>
                    <a:pt x="118" y="178"/>
                    <a:pt x="144" y="162"/>
                  </a:cubicBezTo>
                  <a:lnTo>
                    <a:pt x="240" y="82"/>
                  </a:lnTo>
                  <a:cubicBezTo>
                    <a:pt x="258" y="59"/>
                    <a:pt x="260" y="36"/>
                    <a:pt x="252" y="22"/>
                  </a:cubicBezTo>
                  <a:cubicBezTo>
                    <a:pt x="247" y="9"/>
                    <a:pt x="224" y="4"/>
                    <a:pt x="192" y="0"/>
                  </a:cubicBezTo>
                  <a:lnTo>
                    <a:pt x="60" y="0"/>
                  </a:lnTo>
                  <a:cubicBezTo>
                    <a:pt x="29" y="3"/>
                    <a:pt x="17" y="7"/>
                    <a:pt x="8" y="16"/>
                  </a:cubicBezTo>
                  <a:cubicBezTo>
                    <a:pt x="0" y="26"/>
                    <a:pt x="4" y="54"/>
                    <a:pt x="4" y="54"/>
                  </a:cubicBezTo>
                  <a:close/>
                </a:path>
              </a:pathLst>
            </a:custGeom>
            <a:noFill/>
            <a:ln w="38100" cap="flat" cmpd="sng">
              <a:solidFill>
                <a:srgbClr val="FF99FF"/>
              </a:solidFill>
              <a:prstDash val="solid"/>
              <a:round/>
              <a:headEnd/>
              <a:tailEnd/>
            </a:ln>
          </p:spPr>
          <p:txBody>
            <a:bodyPr wrap="none" anchor="ctr"/>
            <a:lstStyle/>
            <a:p>
              <a:pPr>
                <a:buNone/>
              </a:pPr>
              <a:endParaRPr lang="ja-JP" altLang="en-US"/>
            </a:p>
          </p:txBody>
        </p:sp>
        <p:sp>
          <p:nvSpPr>
            <p:cNvPr id="3100" name="Freeform 98"/>
            <p:cNvSpPr>
              <a:spLocks/>
            </p:cNvSpPr>
            <p:nvPr/>
          </p:nvSpPr>
          <p:spPr bwMode="auto">
            <a:xfrm>
              <a:off x="1314" y="1017"/>
              <a:ext cx="854" cy="497"/>
            </a:xfrm>
            <a:custGeom>
              <a:avLst/>
              <a:gdLst>
                <a:gd name="T0" fmla="*/ 762 w 854"/>
                <a:gd name="T1" fmla="*/ 421 h 497"/>
                <a:gd name="T2" fmla="*/ 846 w 854"/>
                <a:gd name="T3" fmla="*/ 225 h 497"/>
                <a:gd name="T4" fmla="*/ 808 w 854"/>
                <a:gd name="T5" fmla="*/ 95 h 497"/>
                <a:gd name="T6" fmla="*/ 616 w 854"/>
                <a:gd name="T7" fmla="*/ 5 h 497"/>
                <a:gd name="T8" fmla="*/ 190 w 854"/>
                <a:gd name="T9" fmla="*/ 9 h 497"/>
                <a:gd name="T10" fmla="*/ 24 w 854"/>
                <a:gd name="T11" fmla="*/ 109 h 497"/>
                <a:gd name="T12" fmla="*/ 62 w 854"/>
                <a:gd name="T13" fmla="*/ 249 h 497"/>
                <a:gd name="T14" fmla="*/ 400 w 854"/>
                <a:gd name="T15" fmla="*/ 443 h 497"/>
                <a:gd name="T16" fmla="*/ 632 w 854"/>
                <a:gd name="T17" fmla="*/ 493 h 497"/>
                <a:gd name="T18" fmla="*/ 762 w 854"/>
                <a:gd name="T19" fmla="*/ 421 h 4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54"/>
                <a:gd name="T31" fmla="*/ 0 h 497"/>
                <a:gd name="T32" fmla="*/ 854 w 854"/>
                <a:gd name="T33" fmla="*/ 497 h 4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54" h="497">
                  <a:moveTo>
                    <a:pt x="762" y="421"/>
                  </a:moveTo>
                  <a:lnTo>
                    <a:pt x="846" y="225"/>
                  </a:lnTo>
                  <a:cubicBezTo>
                    <a:pt x="854" y="171"/>
                    <a:pt x="846" y="132"/>
                    <a:pt x="808" y="95"/>
                  </a:cubicBezTo>
                  <a:cubicBezTo>
                    <a:pt x="790" y="73"/>
                    <a:pt x="713" y="0"/>
                    <a:pt x="616" y="5"/>
                  </a:cubicBezTo>
                  <a:lnTo>
                    <a:pt x="190" y="9"/>
                  </a:lnTo>
                  <a:cubicBezTo>
                    <a:pt x="91" y="26"/>
                    <a:pt x="48" y="63"/>
                    <a:pt x="24" y="109"/>
                  </a:cubicBezTo>
                  <a:cubicBezTo>
                    <a:pt x="0" y="155"/>
                    <a:pt x="2" y="191"/>
                    <a:pt x="62" y="249"/>
                  </a:cubicBezTo>
                  <a:lnTo>
                    <a:pt x="400" y="443"/>
                  </a:lnTo>
                  <a:cubicBezTo>
                    <a:pt x="495" y="484"/>
                    <a:pt x="568" y="497"/>
                    <a:pt x="632" y="493"/>
                  </a:cubicBezTo>
                  <a:cubicBezTo>
                    <a:pt x="696" y="489"/>
                    <a:pt x="762" y="421"/>
                    <a:pt x="762" y="421"/>
                  </a:cubicBezTo>
                  <a:close/>
                </a:path>
              </a:pathLst>
            </a:custGeom>
            <a:noFill/>
            <a:ln w="38100" cap="flat" cmpd="sng">
              <a:solidFill>
                <a:srgbClr val="FF99FF"/>
              </a:solidFill>
              <a:prstDash val="solid"/>
              <a:round/>
              <a:headEnd/>
              <a:tailEnd/>
            </a:ln>
          </p:spPr>
          <p:txBody>
            <a:bodyPr wrap="none" anchor="ctr"/>
            <a:lstStyle/>
            <a:p>
              <a:pPr>
                <a:buNone/>
              </a:pPr>
              <a:endParaRPr lang="ja-JP" altLang="en-US"/>
            </a:p>
          </p:txBody>
        </p:sp>
        <p:sp>
          <p:nvSpPr>
            <p:cNvPr id="3101" name="Freeform 99"/>
            <p:cNvSpPr>
              <a:spLocks/>
            </p:cNvSpPr>
            <p:nvPr/>
          </p:nvSpPr>
          <p:spPr bwMode="auto">
            <a:xfrm>
              <a:off x="684" y="1240"/>
              <a:ext cx="346" cy="184"/>
            </a:xfrm>
            <a:custGeom>
              <a:avLst/>
              <a:gdLst>
                <a:gd name="T0" fmla="*/ 0 w 346"/>
                <a:gd name="T1" fmla="*/ 184 h 184"/>
                <a:gd name="T2" fmla="*/ 316 w 346"/>
                <a:gd name="T3" fmla="*/ 164 h 184"/>
                <a:gd name="T4" fmla="*/ 341 w 346"/>
                <a:gd name="T5" fmla="*/ 148 h 184"/>
                <a:gd name="T6" fmla="*/ 346 w 346"/>
                <a:gd name="T7" fmla="*/ 113 h 184"/>
                <a:gd name="T8" fmla="*/ 312 w 346"/>
                <a:gd name="T9" fmla="*/ 0 h 184"/>
                <a:gd name="T10" fmla="*/ 0 60000 65536"/>
                <a:gd name="T11" fmla="*/ 0 60000 65536"/>
                <a:gd name="T12" fmla="*/ 0 60000 65536"/>
                <a:gd name="T13" fmla="*/ 0 60000 65536"/>
                <a:gd name="T14" fmla="*/ 0 60000 65536"/>
                <a:gd name="T15" fmla="*/ 0 w 346"/>
                <a:gd name="T16" fmla="*/ 0 h 184"/>
                <a:gd name="T17" fmla="*/ 346 w 346"/>
                <a:gd name="T18" fmla="*/ 184 h 184"/>
              </a:gdLst>
              <a:ahLst/>
              <a:cxnLst>
                <a:cxn ang="T10">
                  <a:pos x="T0" y="T1"/>
                </a:cxn>
                <a:cxn ang="T11">
                  <a:pos x="T2" y="T3"/>
                </a:cxn>
                <a:cxn ang="T12">
                  <a:pos x="T4" y="T5"/>
                </a:cxn>
                <a:cxn ang="T13">
                  <a:pos x="T6" y="T7"/>
                </a:cxn>
                <a:cxn ang="T14">
                  <a:pos x="T8" y="T9"/>
                </a:cxn>
              </a:cxnLst>
              <a:rect l="T15" t="T16" r="T17" b="T18"/>
              <a:pathLst>
                <a:path w="346" h="184">
                  <a:moveTo>
                    <a:pt x="0" y="184"/>
                  </a:moveTo>
                  <a:cubicBezTo>
                    <a:pt x="20" y="181"/>
                    <a:pt x="296" y="166"/>
                    <a:pt x="316" y="164"/>
                  </a:cubicBezTo>
                  <a:cubicBezTo>
                    <a:pt x="323" y="163"/>
                    <a:pt x="341" y="148"/>
                    <a:pt x="341" y="148"/>
                  </a:cubicBezTo>
                  <a:cubicBezTo>
                    <a:pt x="343" y="131"/>
                    <a:pt x="346" y="122"/>
                    <a:pt x="346" y="113"/>
                  </a:cubicBezTo>
                  <a:cubicBezTo>
                    <a:pt x="339" y="88"/>
                    <a:pt x="320" y="19"/>
                    <a:pt x="312" y="0"/>
                  </a:cubicBezTo>
                </a:path>
              </a:pathLst>
            </a:custGeom>
            <a:noFill/>
            <a:ln w="12700" cap="flat" cmpd="sng">
              <a:solidFill>
                <a:srgbClr val="FF3300"/>
              </a:solidFill>
              <a:prstDash val="solid"/>
              <a:round/>
              <a:headEnd/>
              <a:tailEnd/>
            </a:ln>
          </p:spPr>
          <p:txBody>
            <a:bodyPr wrap="none" anchor="ctr"/>
            <a:lstStyle/>
            <a:p>
              <a:pPr>
                <a:buNone/>
              </a:pPr>
              <a:endParaRPr lang="ja-JP" altLang="en-US"/>
            </a:p>
          </p:txBody>
        </p:sp>
        <p:sp>
          <p:nvSpPr>
            <p:cNvPr id="3102" name="Freeform 102"/>
            <p:cNvSpPr>
              <a:spLocks/>
            </p:cNvSpPr>
            <p:nvPr/>
          </p:nvSpPr>
          <p:spPr bwMode="auto">
            <a:xfrm>
              <a:off x="1426" y="1030"/>
              <a:ext cx="198" cy="104"/>
            </a:xfrm>
            <a:custGeom>
              <a:avLst/>
              <a:gdLst>
                <a:gd name="T0" fmla="*/ 198 w 198"/>
                <a:gd name="T1" fmla="*/ 0 h 104"/>
                <a:gd name="T2" fmla="*/ 44 w 198"/>
                <a:gd name="T3" fmla="*/ 22 h 104"/>
                <a:gd name="T4" fmla="*/ 4 w 198"/>
                <a:gd name="T5" fmla="*/ 56 h 104"/>
                <a:gd name="T6" fmla="*/ 18 w 198"/>
                <a:gd name="T7" fmla="*/ 104 h 104"/>
                <a:gd name="T8" fmla="*/ 0 60000 65536"/>
                <a:gd name="T9" fmla="*/ 0 60000 65536"/>
                <a:gd name="T10" fmla="*/ 0 60000 65536"/>
                <a:gd name="T11" fmla="*/ 0 60000 65536"/>
                <a:gd name="T12" fmla="*/ 0 w 198"/>
                <a:gd name="T13" fmla="*/ 0 h 104"/>
                <a:gd name="T14" fmla="*/ 198 w 198"/>
                <a:gd name="T15" fmla="*/ 104 h 104"/>
              </a:gdLst>
              <a:ahLst/>
              <a:cxnLst>
                <a:cxn ang="T8">
                  <a:pos x="T0" y="T1"/>
                </a:cxn>
                <a:cxn ang="T9">
                  <a:pos x="T2" y="T3"/>
                </a:cxn>
                <a:cxn ang="T10">
                  <a:pos x="T4" y="T5"/>
                </a:cxn>
                <a:cxn ang="T11">
                  <a:pos x="T6" y="T7"/>
                </a:cxn>
              </a:cxnLst>
              <a:rect l="T12" t="T13" r="T14" b="T15"/>
              <a:pathLst>
                <a:path w="198" h="104">
                  <a:moveTo>
                    <a:pt x="198" y="0"/>
                  </a:moveTo>
                  <a:cubicBezTo>
                    <a:pt x="172" y="4"/>
                    <a:pt x="76" y="13"/>
                    <a:pt x="44" y="22"/>
                  </a:cubicBezTo>
                  <a:cubicBezTo>
                    <a:pt x="12" y="31"/>
                    <a:pt x="8" y="42"/>
                    <a:pt x="4" y="56"/>
                  </a:cubicBezTo>
                  <a:cubicBezTo>
                    <a:pt x="0" y="70"/>
                    <a:pt x="15" y="94"/>
                    <a:pt x="18" y="104"/>
                  </a:cubicBezTo>
                </a:path>
              </a:pathLst>
            </a:custGeom>
            <a:noFill/>
            <a:ln w="12700" cap="flat" cmpd="sng">
              <a:solidFill>
                <a:srgbClr val="FF3300"/>
              </a:solidFill>
              <a:prstDash val="solid"/>
              <a:round/>
              <a:headEnd/>
              <a:tailEnd/>
            </a:ln>
          </p:spPr>
          <p:txBody>
            <a:bodyPr wrap="none" anchor="ctr"/>
            <a:lstStyle/>
            <a:p>
              <a:pPr>
                <a:buNone/>
              </a:pPr>
              <a:endParaRPr lang="ja-JP" altLang="en-US"/>
            </a:p>
          </p:txBody>
        </p:sp>
        <p:sp>
          <p:nvSpPr>
            <p:cNvPr id="3103" name="Freeform 104"/>
            <p:cNvSpPr>
              <a:spLocks/>
            </p:cNvSpPr>
            <p:nvPr/>
          </p:nvSpPr>
          <p:spPr bwMode="auto">
            <a:xfrm>
              <a:off x="1504" y="1122"/>
              <a:ext cx="294" cy="126"/>
            </a:xfrm>
            <a:custGeom>
              <a:avLst/>
              <a:gdLst>
                <a:gd name="T0" fmla="*/ 0 w 294"/>
                <a:gd name="T1" fmla="*/ 6 h 126"/>
                <a:gd name="T2" fmla="*/ 42 w 294"/>
                <a:gd name="T3" fmla="*/ 126 h 126"/>
                <a:gd name="T4" fmla="*/ 294 w 294"/>
                <a:gd name="T5" fmla="*/ 122 h 126"/>
                <a:gd name="T6" fmla="*/ 234 w 294"/>
                <a:gd name="T7" fmla="*/ 0 h 126"/>
                <a:gd name="T8" fmla="*/ 0 w 294"/>
                <a:gd name="T9" fmla="*/ 6 h 126"/>
                <a:gd name="T10" fmla="*/ 0 60000 65536"/>
                <a:gd name="T11" fmla="*/ 0 60000 65536"/>
                <a:gd name="T12" fmla="*/ 0 60000 65536"/>
                <a:gd name="T13" fmla="*/ 0 60000 65536"/>
                <a:gd name="T14" fmla="*/ 0 60000 65536"/>
                <a:gd name="T15" fmla="*/ 0 w 294"/>
                <a:gd name="T16" fmla="*/ 0 h 126"/>
                <a:gd name="T17" fmla="*/ 294 w 294"/>
                <a:gd name="T18" fmla="*/ 126 h 126"/>
              </a:gdLst>
              <a:ahLst/>
              <a:cxnLst>
                <a:cxn ang="T10">
                  <a:pos x="T0" y="T1"/>
                </a:cxn>
                <a:cxn ang="T11">
                  <a:pos x="T2" y="T3"/>
                </a:cxn>
                <a:cxn ang="T12">
                  <a:pos x="T4" y="T5"/>
                </a:cxn>
                <a:cxn ang="T13">
                  <a:pos x="T6" y="T7"/>
                </a:cxn>
                <a:cxn ang="T14">
                  <a:pos x="T8" y="T9"/>
                </a:cxn>
              </a:cxnLst>
              <a:rect l="T15" t="T16" r="T17" b="T18"/>
              <a:pathLst>
                <a:path w="294" h="126">
                  <a:moveTo>
                    <a:pt x="0" y="6"/>
                  </a:moveTo>
                  <a:lnTo>
                    <a:pt x="42" y="126"/>
                  </a:lnTo>
                  <a:lnTo>
                    <a:pt x="294" y="122"/>
                  </a:lnTo>
                  <a:lnTo>
                    <a:pt x="234" y="0"/>
                  </a:lnTo>
                  <a:lnTo>
                    <a:pt x="0" y="6"/>
                  </a:lnTo>
                  <a:close/>
                </a:path>
              </a:pathLst>
            </a:custGeom>
            <a:noFill/>
            <a:ln w="28575" cap="flat" cmpd="sng">
              <a:solidFill>
                <a:srgbClr val="FF9900"/>
              </a:solidFill>
              <a:prstDash val="solid"/>
              <a:round/>
              <a:headEnd/>
              <a:tailEnd/>
            </a:ln>
          </p:spPr>
          <p:txBody>
            <a:bodyPr wrap="none" anchor="ctr"/>
            <a:lstStyle/>
            <a:p>
              <a:pPr>
                <a:buNone/>
              </a:pPr>
              <a:endParaRPr lang="ja-JP" altLang="en-US"/>
            </a:p>
          </p:txBody>
        </p:sp>
        <p:sp>
          <p:nvSpPr>
            <p:cNvPr id="3104" name="Freeform 105"/>
            <p:cNvSpPr>
              <a:spLocks/>
            </p:cNvSpPr>
            <p:nvPr/>
          </p:nvSpPr>
          <p:spPr bwMode="auto">
            <a:xfrm>
              <a:off x="1404" y="1130"/>
              <a:ext cx="90" cy="68"/>
            </a:xfrm>
            <a:custGeom>
              <a:avLst/>
              <a:gdLst>
                <a:gd name="T0" fmla="*/ 0 w 148"/>
                <a:gd name="T1" fmla="*/ 4 h 118"/>
                <a:gd name="T2" fmla="*/ 38 w 148"/>
                <a:gd name="T3" fmla="*/ 118 h 118"/>
                <a:gd name="T4" fmla="*/ 148 w 148"/>
                <a:gd name="T5" fmla="*/ 114 h 118"/>
                <a:gd name="T6" fmla="*/ 106 w 148"/>
                <a:gd name="T7" fmla="*/ 0 h 118"/>
                <a:gd name="T8" fmla="*/ 0 w 148"/>
                <a:gd name="T9" fmla="*/ 4 h 118"/>
                <a:gd name="T10" fmla="*/ 0 60000 65536"/>
                <a:gd name="T11" fmla="*/ 0 60000 65536"/>
                <a:gd name="T12" fmla="*/ 0 60000 65536"/>
                <a:gd name="T13" fmla="*/ 0 60000 65536"/>
                <a:gd name="T14" fmla="*/ 0 60000 65536"/>
                <a:gd name="T15" fmla="*/ 0 w 148"/>
                <a:gd name="T16" fmla="*/ 0 h 118"/>
                <a:gd name="T17" fmla="*/ 148 w 148"/>
                <a:gd name="T18" fmla="*/ 118 h 118"/>
              </a:gdLst>
              <a:ahLst/>
              <a:cxnLst>
                <a:cxn ang="T10">
                  <a:pos x="T0" y="T1"/>
                </a:cxn>
                <a:cxn ang="T11">
                  <a:pos x="T2" y="T3"/>
                </a:cxn>
                <a:cxn ang="T12">
                  <a:pos x="T4" y="T5"/>
                </a:cxn>
                <a:cxn ang="T13">
                  <a:pos x="T6" y="T7"/>
                </a:cxn>
                <a:cxn ang="T14">
                  <a:pos x="T8" y="T9"/>
                </a:cxn>
              </a:cxnLst>
              <a:rect l="T15" t="T16" r="T17" b="T18"/>
              <a:pathLst>
                <a:path w="148" h="118">
                  <a:moveTo>
                    <a:pt x="0" y="4"/>
                  </a:moveTo>
                  <a:lnTo>
                    <a:pt x="38" y="118"/>
                  </a:lnTo>
                  <a:lnTo>
                    <a:pt x="148" y="114"/>
                  </a:lnTo>
                  <a:lnTo>
                    <a:pt x="106" y="0"/>
                  </a:lnTo>
                  <a:lnTo>
                    <a:pt x="0" y="4"/>
                  </a:lnTo>
                  <a:close/>
                </a:path>
              </a:pathLst>
            </a:custGeom>
            <a:noFill/>
            <a:ln w="28575" cap="flat" cmpd="sng">
              <a:solidFill>
                <a:srgbClr val="FF9900"/>
              </a:solidFill>
              <a:prstDash val="solid"/>
              <a:round/>
              <a:headEnd/>
              <a:tailEnd/>
            </a:ln>
          </p:spPr>
          <p:txBody>
            <a:bodyPr wrap="none" anchor="ctr"/>
            <a:lstStyle/>
            <a:p>
              <a:pPr>
                <a:buNone/>
              </a:pPr>
              <a:endParaRPr lang="ja-JP" altLang="en-US"/>
            </a:p>
          </p:txBody>
        </p:sp>
        <p:sp>
          <p:nvSpPr>
            <p:cNvPr id="3105" name="Freeform 106"/>
            <p:cNvSpPr>
              <a:spLocks/>
            </p:cNvSpPr>
            <p:nvPr/>
          </p:nvSpPr>
          <p:spPr bwMode="auto">
            <a:xfrm>
              <a:off x="2178" y="1080"/>
              <a:ext cx="92" cy="82"/>
            </a:xfrm>
            <a:custGeom>
              <a:avLst/>
              <a:gdLst>
                <a:gd name="T0" fmla="*/ 116 w 116"/>
                <a:gd name="T1" fmla="*/ 2 h 82"/>
                <a:gd name="T2" fmla="*/ 82 w 116"/>
                <a:gd name="T3" fmla="*/ 82 h 82"/>
                <a:gd name="T4" fmla="*/ 0 w 116"/>
                <a:gd name="T5" fmla="*/ 77 h 82"/>
                <a:gd name="T6" fmla="*/ 30 w 116"/>
                <a:gd name="T7" fmla="*/ 0 h 82"/>
                <a:gd name="T8" fmla="*/ 116 w 116"/>
                <a:gd name="T9" fmla="*/ 2 h 82"/>
                <a:gd name="T10" fmla="*/ 0 60000 65536"/>
                <a:gd name="T11" fmla="*/ 0 60000 65536"/>
                <a:gd name="T12" fmla="*/ 0 60000 65536"/>
                <a:gd name="T13" fmla="*/ 0 60000 65536"/>
                <a:gd name="T14" fmla="*/ 0 60000 65536"/>
                <a:gd name="T15" fmla="*/ 0 w 116"/>
                <a:gd name="T16" fmla="*/ 0 h 82"/>
                <a:gd name="T17" fmla="*/ 116 w 116"/>
                <a:gd name="T18" fmla="*/ 82 h 82"/>
              </a:gdLst>
              <a:ahLst/>
              <a:cxnLst>
                <a:cxn ang="T10">
                  <a:pos x="T0" y="T1"/>
                </a:cxn>
                <a:cxn ang="T11">
                  <a:pos x="T2" y="T3"/>
                </a:cxn>
                <a:cxn ang="T12">
                  <a:pos x="T4" y="T5"/>
                </a:cxn>
                <a:cxn ang="T13">
                  <a:pos x="T6" y="T7"/>
                </a:cxn>
                <a:cxn ang="T14">
                  <a:pos x="T8" y="T9"/>
                </a:cxn>
              </a:cxnLst>
              <a:rect l="T15" t="T16" r="T17" b="T18"/>
              <a:pathLst>
                <a:path w="116" h="82">
                  <a:moveTo>
                    <a:pt x="116" y="2"/>
                  </a:moveTo>
                  <a:lnTo>
                    <a:pt x="82" y="82"/>
                  </a:lnTo>
                  <a:lnTo>
                    <a:pt x="0" y="77"/>
                  </a:lnTo>
                  <a:lnTo>
                    <a:pt x="30" y="0"/>
                  </a:lnTo>
                  <a:lnTo>
                    <a:pt x="116" y="2"/>
                  </a:lnTo>
                  <a:close/>
                </a:path>
              </a:pathLst>
            </a:custGeom>
            <a:noFill/>
            <a:ln w="28575" cap="flat" cmpd="sng">
              <a:solidFill>
                <a:srgbClr val="FF9900"/>
              </a:solidFill>
              <a:prstDash val="solid"/>
              <a:round/>
              <a:headEnd/>
              <a:tailEnd/>
            </a:ln>
          </p:spPr>
          <p:txBody>
            <a:bodyPr wrap="none" anchor="ctr"/>
            <a:lstStyle/>
            <a:p>
              <a:pPr>
                <a:buNone/>
              </a:pPr>
              <a:endParaRPr lang="ja-JP" altLang="en-US"/>
            </a:p>
          </p:txBody>
        </p:sp>
        <p:sp>
          <p:nvSpPr>
            <p:cNvPr id="3106" name="Line 108"/>
            <p:cNvSpPr>
              <a:spLocks noChangeShapeType="1"/>
            </p:cNvSpPr>
            <p:nvPr/>
          </p:nvSpPr>
          <p:spPr bwMode="auto">
            <a:xfrm>
              <a:off x="1106" y="1128"/>
              <a:ext cx="430" cy="86"/>
            </a:xfrm>
            <a:prstGeom prst="line">
              <a:avLst/>
            </a:prstGeom>
            <a:noFill/>
            <a:ln w="12700">
              <a:solidFill>
                <a:srgbClr val="FF0000"/>
              </a:solidFill>
              <a:round/>
              <a:headEnd/>
              <a:tailEnd/>
            </a:ln>
          </p:spPr>
          <p:txBody>
            <a:bodyPr wrap="none" anchor="ctr"/>
            <a:lstStyle/>
            <a:p>
              <a:pPr>
                <a:buNone/>
              </a:pPr>
              <a:endParaRPr lang="ja-JP" altLang="en-US"/>
            </a:p>
          </p:txBody>
        </p:sp>
        <p:sp>
          <p:nvSpPr>
            <p:cNvPr id="3107" name="Line 109"/>
            <p:cNvSpPr>
              <a:spLocks noChangeShapeType="1"/>
            </p:cNvSpPr>
            <p:nvPr/>
          </p:nvSpPr>
          <p:spPr bwMode="auto">
            <a:xfrm>
              <a:off x="1208" y="1152"/>
              <a:ext cx="308" cy="210"/>
            </a:xfrm>
            <a:prstGeom prst="line">
              <a:avLst/>
            </a:prstGeom>
            <a:noFill/>
            <a:ln w="12700">
              <a:solidFill>
                <a:srgbClr val="FF0000"/>
              </a:solidFill>
              <a:round/>
              <a:headEnd/>
              <a:tailEnd/>
            </a:ln>
          </p:spPr>
          <p:txBody>
            <a:bodyPr wrap="none" anchor="ctr"/>
            <a:lstStyle/>
            <a:p>
              <a:pPr>
                <a:buNone/>
              </a:pPr>
              <a:endParaRPr lang="ja-JP" altLang="en-US"/>
            </a:p>
          </p:txBody>
        </p:sp>
        <p:sp>
          <p:nvSpPr>
            <p:cNvPr id="3108" name="Line 111"/>
            <p:cNvSpPr>
              <a:spLocks noChangeShapeType="1"/>
            </p:cNvSpPr>
            <p:nvPr/>
          </p:nvSpPr>
          <p:spPr bwMode="auto">
            <a:xfrm flipV="1">
              <a:off x="2126" y="1148"/>
              <a:ext cx="92" cy="198"/>
            </a:xfrm>
            <a:prstGeom prst="line">
              <a:avLst/>
            </a:prstGeom>
            <a:noFill/>
            <a:ln w="12700">
              <a:solidFill>
                <a:srgbClr val="FF0000"/>
              </a:solidFill>
              <a:round/>
              <a:headEnd/>
              <a:tailEnd/>
            </a:ln>
          </p:spPr>
          <p:txBody>
            <a:bodyPr wrap="none" anchor="ctr"/>
            <a:lstStyle/>
            <a:p>
              <a:pPr>
                <a:buNone/>
              </a:pPr>
              <a:endParaRPr lang="ja-JP" altLang="en-US"/>
            </a:p>
          </p:txBody>
        </p:sp>
        <p:sp>
          <p:nvSpPr>
            <p:cNvPr id="3111" name="Text Box 114"/>
            <p:cNvSpPr txBox="1">
              <a:spLocks noChangeArrowheads="1"/>
            </p:cNvSpPr>
            <p:nvPr/>
          </p:nvSpPr>
          <p:spPr bwMode="auto">
            <a:xfrm>
              <a:off x="484" y="1470"/>
              <a:ext cx="443" cy="102"/>
            </a:xfrm>
            <a:prstGeom prst="rect">
              <a:avLst/>
            </a:prstGeom>
            <a:solidFill>
              <a:schemeClr val="bg1"/>
            </a:solidFill>
            <a:ln w="12700">
              <a:solidFill>
                <a:srgbClr val="FF99FF"/>
              </a:solidFill>
              <a:miter lim="800000"/>
              <a:headEnd/>
              <a:tailEnd/>
            </a:ln>
          </p:spPr>
          <p:txBody>
            <a:bodyPr wrap="none" lIns="36000" tIns="36000" rIns="36000" bIns="36000" anchor="ctr" anchorCtr="0">
              <a:spAutoFit/>
            </a:bodyPr>
            <a:lstStyle/>
            <a:p>
              <a:pPr>
                <a:buNone/>
              </a:pPr>
              <a:r>
                <a:rPr lang="en-US" altLang="ja-JP" sz="900" b="1" dirty="0">
                  <a:solidFill>
                    <a:srgbClr val="FF99FF"/>
                  </a:solidFill>
                </a:rPr>
                <a:t>400MeV </a:t>
              </a:r>
              <a:r>
                <a:rPr lang="en-US" altLang="ja-JP" sz="900" b="1" dirty="0" err="1">
                  <a:solidFill>
                    <a:srgbClr val="FF99FF"/>
                  </a:solidFill>
                </a:rPr>
                <a:t>Linac</a:t>
              </a:r>
              <a:endParaRPr lang="en-US" altLang="ja-JP" sz="900" b="1" dirty="0">
                <a:solidFill>
                  <a:srgbClr val="FF99FF"/>
                </a:solidFill>
              </a:endParaRPr>
            </a:p>
          </p:txBody>
        </p:sp>
        <p:sp>
          <p:nvSpPr>
            <p:cNvPr id="3112" name="Text Box 115"/>
            <p:cNvSpPr txBox="1">
              <a:spLocks noChangeArrowheads="1"/>
            </p:cNvSpPr>
            <p:nvPr/>
          </p:nvSpPr>
          <p:spPr bwMode="auto">
            <a:xfrm>
              <a:off x="604" y="910"/>
              <a:ext cx="625" cy="163"/>
            </a:xfrm>
            <a:prstGeom prst="rect">
              <a:avLst/>
            </a:prstGeom>
            <a:solidFill>
              <a:schemeClr val="bg1"/>
            </a:solidFill>
            <a:ln w="12700">
              <a:solidFill>
                <a:srgbClr val="FF99FF"/>
              </a:solidFill>
              <a:miter lim="800000"/>
              <a:headEnd/>
              <a:tailEnd/>
            </a:ln>
          </p:spPr>
          <p:txBody>
            <a:bodyPr wrap="square" lIns="36000" tIns="36000" rIns="36000" bIns="36000" anchor="ctr" anchorCtr="0">
              <a:spAutoFit/>
            </a:bodyPr>
            <a:lstStyle/>
            <a:p>
              <a:pPr algn="l">
                <a:buNone/>
              </a:pPr>
              <a:r>
                <a:rPr lang="en-US" altLang="ja-JP" sz="900" b="1" dirty="0">
                  <a:solidFill>
                    <a:srgbClr val="FF99FF"/>
                  </a:solidFill>
                </a:rPr>
                <a:t>3GeV Rapid Cycling Synchrotron (RCS)</a:t>
              </a:r>
            </a:p>
          </p:txBody>
        </p:sp>
        <p:sp>
          <p:nvSpPr>
            <p:cNvPr id="3113" name="Text Box 116"/>
            <p:cNvSpPr txBox="1">
              <a:spLocks noChangeArrowheads="1"/>
            </p:cNvSpPr>
            <p:nvPr/>
          </p:nvSpPr>
          <p:spPr bwMode="auto">
            <a:xfrm>
              <a:off x="1894" y="1528"/>
              <a:ext cx="567" cy="163"/>
            </a:xfrm>
            <a:prstGeom prst="rect">
              <a:avLst/>
            </a:prstGeom>
            <a:solidFill>
              <a:schemeClr val="bg1"/>
            </a:solidFill>
            <a:ln w="12700">
              <a:solidFill>
                <a:srgbClr val="FF99FF"/>
              </a:solidFill>
              <a:miter lim="800000"/>
              <a:headEnd/>
              <a:tailEnd/>
            </a:ln>
          </p:spPr>
          <p:txBody>
            <a:bodyPr wrap="square" lIns="36000" tIns="36000" rIns="36000" bIns="36000" anchor="ctr" anchorCtr="0">
              <a:spAutoFit/>
            </a:bodyPr>
            <a:lstStyle/>
            <a:p>
              <a:pPr algn="l">
                <a:buNone/>
              </a:pPr>
              <a:r>
                <a:rPr lang="en-US" altLang="ja-JP" sz="900" b="1" dirty="0">
                  <a:solidFill>
                    <a:srgbClr val="FF99FF"/>
                  </a:solidFill>
                </a:rPr>
                <a:t>50GeV Proton synchrotron (MR)</a:t>
              </a:r>
            </a:p>
          </p:txBody>
        </p:sp>
        <p:sp>
          <p:nvSpPr>
            <p:cNvPr id="3114" name="Text Box 117"/>
            <p:cNvSpPr txBox="1">
              <a:spLocks noChangeArrowheads="1"/>
            </p:cNvSpPr>
            <p:nvPr/>
          </p:nvSpPr>
          <p:spPr bwMode="auto">
            <a:xfrm>
              <a:off x="1820" y="717"/>
              <a:ext cx="702" cy="174"/>
            </a:xfrm>
            <a:prstGeom prst="rect">
              <a:avLst/>
            </a:prstGeom>
            <a:noFill/>
            <a:ln w="19050">
              <a:noFill/>
              <a:miter lim="800000"/>
              <a:headEnd/>
              <a:tailEnd/>
            </a:ln>
          </p:spPr>
          <p:txBody>
            <a:bodyPr>
              <a:spAutoFit/>
            </a:bodyPr>
            <a:lstStyle/>
            <a:p>
              <a:pPr algn="l">
                <a:buNone/>
              </a:pPr>
              <a:r>
                <a:rPr lang="en-US" altLang="ja-JP" sz="900" b="1" dirty="0">
                  <a:solidFill>
                    <a:srgbClr val="FF9900"/>
                  </a:solidFill>
                </a:rPr>
                <a:t>Hadron  Experimental Hall</a:t>
              </a:r>
            </a:p>
          </p:txBody>
        </p:sp>
        <p:sp>
          <p:nvSpPr>
            <p:cNvPr id="3115" name="Text Box 118"/>
            <p:cNvSpPr txBox="1">
              <a:spLocks noChangeArrowheads="1"/>
            </p:cNvSpPr>
            <p:nvPr/>
          </p:nvSpPr>
          <p:spPr bwMode="auto">
            <a:xfrm>
              <a:off x="995" y="721"/>
              <a:ext cx="798" cy="174"/>
            </a:xfrm>
            <a:prstGeom prst="rect">
              <a:avLst/>
            </a:prstGeom>
            <a:noFill/>
            <a:ln w="19050">
              <a:noFill/>
              <a:miter lim="800000"/>
              <a:headEnd/>
              <a:tailEnd/>
            </a:ln>
          </p:spPr>
          <p:txBody>
            <a:bodyPr>
              <a:spAutoFit/>
            </a:bodyPr>
            <a:lstStyle/>
            <a:p>
              <a:pPr algn="l">
                <a:buNone/>
              </a:pPr>
              <a:r>
                <a:rPr lang="en-US" altLang="ja-JP" sz="900" b="1" dirty="0">
                  <a:solidFill>
                    <a:srgbClr val="FF9900"/>
                  </a:solidFill>
                </a:rPr>
                <a:t>Neutrino  Experimental Facility</a:t>
              </a:r>
            </a:p>
          </p:txBody>
        </p:sp>
        <p:sp>
          <p:nvSpPr>
            <p:cNvPr id="3116" name="Text Box 120"/>
            <p:cNvSpPr txBox="1">
              <a:spLocks noChangeArrowheads="1"/>
            </p:cNvSpPr>
            <p:nvPr/>
          </p:nvSpPr>
          <p:spPr bwMode="auto">
            <a:xfrm>
              <a:off x="1104" y="1468"/>
              <a:ext cx="816" cy="174"/>
            </a:xfrm>
            <a:prstGeom prst="rect">
              <a:avLst/>
            </a:prstGeom>
            <a:noFill/>
            <a:ln w="19050">
              <a:noFill/>
              <a:miter lim="800000"/>
              <a:headEnd/>
              <a:tailEnd/>
            </a:ln>
          </p:spPr>
          <p:txBody>
            <a:bodyPr>
              <a:spAutoFit/>
            </a:bodyPr>
            <a:lstStyle/>
            <a:p>
              <a:pPr algn="l">
                <a:buNone/>
              </a:pPr>
              <a:r>
                <a:rPr lang="en-US" altLang="ja-JP" sz="900" b="1" dirty="0">
                  <a:solidFill>
                    <a:srgbClr val="FF9900"/>
                  </a:solidFill>
                </a:rPr>
                <a:t>Materials and Life Science Facility (MLF)</a:t>
              </a:r>
            </a:p>
          </p:txBody>
        </p:sp>
        <p:sp>
          <p:nvSpPr>
            <p:cNvPr id="3117" name="Line 121"/>
            <p:cNvSpPr>
              <a:spLocks noChangeShapeType="1"/>
            </p:cNvSpPr>
            <p:nvPr/>
          </p:nvSpPr>
          <p:spPr bwMode="auto">
            <a:xfrm flipV="1">
              <a:off x="1423" y="1249"/>
              <a:ext cx="203" cy="249"/>
            </a:xfrm>
            <a:prstGeom prst="line">
              <a:avLst/>
            </a:prstGeom>
            <a:noFill/>
            <a:ln w="9525">
              <a:solidFill>
                <a:srgbClr val="FF9900"/>
              </a:solidFill>
              <a:round/>
              <a:headEnd/>
              <a:tailEnd type="arrow" w="med" len="med"/>
            </a:ln>
          </p:spPr>
          <p:txBody>
            <a:bodyPr wrap="none" anchor="ctr"/>
            <a:lstStyle/>
            <a:p>
              <a:pPr>
                <a:buNone/>
              </a:pPr>
              <a:endParaRPr lang="ja-JP" altLang="en-US"/>
            </a:p>
          </p:txBody>
        </p:sp>
        <p:sp>
          <p:nvSpPr>
            <p:cNvPr id="3118" name="Line 122"/>
            <p:cNvSpPr>
              <a:spLocks noChangeShapeType="1"/>
            </p:cNvSpPr>
            <p:nvPr/>
          </p:nvSpPr>
          <p:spPr bwMode="auto">
            <a:xfrm>
              <a:off x="2111" y="865"/>
              <a:ext cx="101" cy="219"/>
            </a:xfrm>
            <a:prstGeom prst="line">
              <a:avLst/>
            </a:prstGeom>
            <a:noFill/>
            <a:ln w="9525">
              <a:solidFill>
                <a:srgbClr val="FF9900"/>
              </a:solidFill>
              <a:round/>
              <a:headEnd/>
              <a:tailEnd type="arrow" w="med" len="med"/>
            </a:ln>
          </p:spPr>
          <p:txBody>
            <a:bodyPr wrap="none" anchor="ctr"/>
            <a:lstStyle/>
            <a:p>
              <a:pPr>
                <a:buNone/>
              </a:pPr>
              <a:endParaRPr lang="ja-JP" altLang="en-US"/>
            </a:p>
          </p:txBody>
        </p:sp>
        <p:sp>
          <p:nvSpPr>
            <p:cNvPr id="3119" name="Line 123"/>
            <p:cNvSpPr>
              <a:spLocks noChangeShapeType="1"/>
            </p:cNvSpPr>
            <p:nvPr/>
          </p:nvSpPr>
          <p:spPr bwMode="auto">
            <a:xfrm>
              <a:off x="1302" y="846"/>
              <a:ext cx="117" cy="293"/>
            </a:xfrm>
            <a:prstGeom prst="line">
              <a:avLst/>
            </a:prstGeom>
            <a:noFill/>
            <a:ln w="9525">
              <a:solidFill>
                <a:srgbClr val="FF9900"/>
              </a:solidFill>
              <a:round/>
              <a:headEnd/>
              <a:tailEnd type="arrow" w="med" len="med"/>
            </a:ln>
          </p:spPr>
          <p:txBody>
            <a:bodyPr wrap="none" anchor="ctr"/>
            <a:lstStyle/>
            <a:p>
              <a:pPr>
                <a:buNone/>
              </a:pPr>
              <a:endParaRPr lang="ja-JP" altLang="en-US"/>
            </a:p>
          </p:txBody>
        </p:sp>
        <p:sp>
          <p:nvSpPr>
            <p:cNvPr id="3120" name="Oval 124"/>
            <p:cNvSpPr>
              <a:spLocks noChangeArrowheads="1"/>
            </p:cNvSpPr>
            <p:nvPr/>
          </p:nvSpPr>
          <p:spPr bwMode="auto">
            <a:xfrm>
              <a:off x="966" y="1196"/>
              <a:ext cx="48" cy="48"/>
            </a:xfrm>
            <a:prstGeom prst="ellipse">
              <a:avLst/>
            </a:prstGeom>
            <a:noFill/>
            <a:ln w="12700">
              <a:solidFill>
                <a:srgbClr val="FF0000"/>
              </a:solidFill>
              <a:round/>
              <a:headEnd/>
              <a:tailEnd/>
            </a:ln>
          </p:spPr>
          <p:txBody>
            <a:bodyPr wrap="none" anchor="ctr"/>
            <a:lstStyle/>
            <a:p>
              <a:pPr>
                <a:buNone/>
              </a:pPr>
              <a:endParaRPr lang="ja-JP" altLang="en-US"/>
            </a:p>
          </p:txBody>
        </p:sp>
        <p:sp>
          <p:nvSpPr>
            <p:cNvPr id="3098" name="Line 94"/>
            <p:cNvSpPr>
              <a:spLocks noChangeShapeType="1"/>
            </p:cNvSpPr>
            <p:nvPr/>
          </p:nvSpPr>
          <p:spPr bwMode="auto">
            <a:xfrm flipV="1">
              <a:off x="406" y="1418"/>
              <a:ext cx="424" cy="15"/>
            </a:xfrm>
            <a:prstGeom prst="line">
              <a:avLst/>
            </a:prstGeom>
            <a:noFill/>
            <a:ln w="38100">
              <a:solidFill>
                <a:srgbClr val="FF99FF"/>
              </a:solidFill>
              <a:round/>
              <a:headEnd/>
              <a:tailEnd/>
            </a:ln>
          </p:spPr>
          <p:txBody>
            <a:bodyPr wrap="none" anchor="ctr"/>
            <a:lstStyle/>
            <a:p>
              <a:pPr>
                <a:buNone/>
              </a:pPr>
              <a:endParaRPr lang="ja-JP" altLang="en-US"/>
            </a:p>
          </p:txBody>
        </p:sp>
      </p:grpSp>
      <p:grpSp>
        <p:nvGrpSpPr>
          <p:cNvPr id="7" name="Group 131"/>
          <p:cNvGrpSpPr>
            <a:grpSpLocks/>
          </p:cNvGrpSpPr>
          <p:nvPr/>
        </p:nvGrpSpPr>
        <p:grpSpPr bwMode="auto">
          <a:xfrm>
            <a:off x="152401" y="2036154"/>
            <a:ext cx="1249363" cy="465138"/>
            <a:chOff x="197" y="1142"/>
            <a:chExt cx="787" cy="293"/>
          </a:xfrm>
        </p:grpSpPr>
        <p:sp>
          <p:nvSpPr>
            <p:cNvPr id="3093" name="Freeform 127"/>
            <p:cNvSpPr>
              <a:spLocks/>
            </p:cNvSpPr>
            <p:nvPr/>
          </p:nvSpPr>
          <p:spPr bwMode="auto">
            <a:xfrm>
              <a:off x="868" y="1216"/>
              <a:ext cx="72" cy="58"/>
            </a:xfrm>
            <a:custGeom>
              <a:avLst/>
              <a:gdLst>
                <a:gd name="T0" fmla="*/ 0 w 148"/>
                <a:gd name="T1" fmla="*/ 4 h 118"/>
                <a:gd name="T2" fmla="*/ 38 w 148"/>
                <a:gd name="T3" fmla="*/ 118 h 118"/>
                <a:gd name="T4" fmla="*/ 148 w 148"/>
                <a:gd name="T5" fmla="*/ 114 h 118"/>
                <a:gd name="T6" fmla="*/ 106 w 148"/>
                <a:gd name="T7" fmla="*/ 0 h 118"/>
                <a:gd name="T8" fmla="*/ 0 w 148"/>
                <a:gd name="T9" fmla="*/ 4 h 118"/>
                <a:gd name="T10" fmla="*/ 0 60000 65536"/>
                <a:gd name="T11" fmla="*/ 0 60000 65536"/>
                <a:gd name="T12" fmla="*/ 0 60000 65536"/>
                <a:gd name="T13" fmla="*/ 0 60000 65536"/>
                <a:gd name="T14" fmla="*/ 0 60000 65536"/>
                <a:gd name="T15" fmla="*/ 0 w 148"/>
                <a:gd name="T16" fmla="*/ 0 h 118"/>
                <a:gd name="T17" fmla="*/ 148 w 148"/>
                <a:gd name="T18" fmla="*/ 118 h 118"/>
              </a:gdLst>
              <a:ahLst/>
              <a:cxnLst>
                <a:cxn ang="T10">
                  <a:pos x="T0" y="T1"/>
                </a:cxn>
                <a:cxn ang="T11">
                  <a:pos x="T2" y="T3"/>
                </a:cxn>
                <a:cxn ang="T12">
                  <a:pos x="T4" y="T5"/>
                </a:cxn>
                <a:cxn ang="T13">
                  <a:pos x="T6" y="T7"/>
                </a:cxn>
                <a:cxn ang="T14">
                  <a:pos x="T8" y="T9"/>
                </a:cxn>
              </a:cxnLst>
              <a:rect l="T15" t="T16" r="T17" b="T18"/>
              <a:pathLst>
                <a:path w="148" h="118">
                  <a:moveTo>
                    <a:pt x="0" y="4"/>
                  </a:moveTo>
                  <a:lnTo>
                    <a:pt x="38" y="118"/>
                  </a:lnTo>
                  <a:lnTo>
                    <a:pt x="148" y="114"/>
                  </a:lnTo>
                  <a:lnTo>
                    <a:pt x="106" y="0"/>
                  </a:lnTo>
                  <a:lnTo>
                    <a:pt x="0" y="4"/>
                  </a:lnTo>
                  <a:close/>
                </a:path>
              </a:pathLst>
            </a:custGeom>
            <a:noFill/>
            <a:ln w="28575" cap="flat" cmpd="sng">
              <a:solidFill>
                <a:srgbClr val="00FFFF"/>
              </a:solidFill>
              <a:prstDash val="solid"/>
              <a:round/>
              <a:headEnd/>
              <a:tailEnd/>
            </a:ln>
          </p:spPr>
          <p:txBody>
            <a:bodyPr wrap="none" anchor="ctr"/>
            <a:lstStyle/>
            <a:p>
              <a:pPr>
                <a:buNone/>
              </a:pPr>
              <a:endParaRPr lang="ja-JP" altLang="en-US"/>
            </a:p>
          </p:txBody>
        </p:sp>
        <p:sp>
          <p:nvSpPr>
            <p:cNvPr id="3094" name="Freeform 128"/>
            <p:cNvSpPr>
              <a:spLocks/>
            </p:cNvSpPr>
            <p:nvPr/>
          </p:nvSpPr>
          <p:spPr bwMode="auto">
            <a:xfrm>
              <a:off x="861" y="1282"/>
              <a:ext cx="71" cy="153"/>
            </a:xfrm>
            <a:custGeom>
              <a:avLst/>
              <a:gdLst>
                <a:gd name="T0" fmla="*/ 0 w 346"/>
                <a:gd name="T1" fmla="*/ 184 h 184"/>
                <a:gd name="T2" fmla="*/ 316 w 346"/>
                <a:gd name="T3" fmla="*/ 164 h 184"/>
                <a:gd name="T4" fmla="*/ 341 w 346"/>
                <a:gd name="T5" fmla="*/ 148 h 184"/>
                <a:gd name="T6" fmla="*/ 346 w 346"/>
                <a:gd name="T7" fmla="*/ 113 h 184"/>
                <a:gd name="T8" fmla="*/ 312 w 346"/>
                <a:gd name="T9" fmla="*/ 0 h 184"/>
                <a:gd name="T10" fmla="*/ 0 60000 65536"/>
                <a:gd name="T11" fmla="*/ 0 60000 65536"/>
                <a:gd name="T12" fmla="*/ 0 60000 65536"/>
                <a:gd name="T13" fmla="*/ 0 60000 65536"/>
                <a:gd name="T14" fmla="*/ 0 60000 65536"/>
                <a:gd name="T15" fmla="*/ 0 w 346"/>
                <a:gd name="T16" fmla="*/ 0 h 184"/>
                <a:gd name="T17" fmla="*/ 346 w 346"/>
                <a:gd name="T18" fmla="*/ 184 h 184"/>
              </a:gdLst>
              <a:ahLst/>
              <a:cxnLst>
                <a:cxn ang="T10">
                  <a:pos x="T0" y="T1"/>
                </a:cxn>
                <a:cxn ang="T11">
                  <a:pos x="T2" y="T3"/>
                </a:cxn>
                <a:cxn ang="T12">
                  <a:pos x="T4" y="T5"/>
                </a:cxn>
                <a:cxn ang="T13">
                  <a:pos x="T6" y="T7"/>
                </a:cxn>
                <a:cxn ang="T14">
                  <a:pos x="T8" y="T9"/>
                </a:cxn>
              </a:cxnLst>
              <a:rect l="T15" t="T16" r="T17" b="T18"/>
              <a:pathLst>
                <a:path w="346" h="184">
                  <a:moveTo>
                    <a:pt x="0" y="184"/>
                  </a:moveTo>
                  <a:cubicBezTo>
                    <a:pt x="20" y="181"/>
                    <a:pt x="296" y="166"/>
                    <a:pt x="316" y="164"/>
                  </a:cubicBezTo>
                  <a:cubicBezTo>
                    <a:pt x="323" y="163"/>
                    <a:pt x="341" y="148"/>
                    <a:pt x="341" y="148"/>
                  </a:cubicBezTo>
                  <a:cubicBezTo>
                    <a:pt x="343" y="131"/>
                    <a:pt x="346" y="122"/>
                    <a:pt x="346" y="113"/>
                  </a:cubicBezTo>
                  <a:cubicBezTo>
                    <a:pt x="339" y="88"/>
                    <a:pt x="320" y="19"/>
                    <a:pt x="312" y="0"/>
                  </a:cubicBezTo>
                </a:path>
              </a:pathLst>
            </a:custGeom>
            <a:noFill/>
            <a:ln w="12700" cap="flat" cmpd="sng">
              <a:solidFill>
                <a:srgbClr val="00FFFF"/>
              </a:solidFill>
              <a:prstDash val="solid"/>
              <a:round/>
              <a:headEnd/>
              <a:tailEnd/>
            </a:ln>
          </p:spPr>
          <p:txBody>
            <a:bodyPr wrap="none" anchor="ctr"/>
            <a:lstStyle/>
            <a:p>
              <a:pPr>
                <a:buNone/>
              </a:pPr>
              <a:endParaRPr lang="ja-JP" altLang="en-US"/>
            </a:p>
          </p:txBody>
        </p:sp>
        <p:sp>
          <p:nvSpPr>
            <p:cNvPr id="3096" name="Text Box 130"/>
            <p:cNvSpPr txBox="1">
              <a:spLocks noChangeArrowheads="1"/>
            </p:cNvSpPr>
            <p:nvPr/>
          </p:nvSpPr>
          <p:spPr bwMode="auto">
            <a:xfrm>
              <a:off x="197" y="1142"/>
              <a:ext cx="787" cy="182"/>
            </a:xfrm>
            <a:prstGeom prst="rect">
              <a:avLst/>
            </a:prstGeom>
            <a:noFill/>
            <a:ln w="19050">
              <a:noFill/>
              <a:miter lim="800000"/>
              <a:headEnd/>
              <a:tailEnd/>
            </a:ln>
          </p:spPr>
          <p:txBody>
            <a:bodyPr wrap="square">
              <a:spAutoFit/>
            </a:bodyPr>
            <a:lstStyle/>
            <a:p>
              <a:pPr>
                <a:buNone/>
              </a:pPr>
              <a:r>
                <a:rPr lang="en-US" altLang="ja-JP" sz="800" b="1" dirty="0" smtClean="0">
                  <a:solidFill>
                    <a:srgbClr val="00FFFF"/>
                  </a:solidFill>
                </a:rPr>
                <a:t>Transmutation </a:t>
              </a:r>
              <a:r>
                <a:rPr lang="en-US" altLang="ja-JP" sz="800" b="1" dirty="0">
                  <a:solidFill>
                    <a:srgbClr val="00FFFF"/>
                  </a:solidFill>
                </a:rPr>
                <a:t>Experimental Facility</a:t>
              </a:r>
            </a:p>
          </p:txBody>
        </p:sp>
      </p:grpSp>
      <p:sp>
        <p:nvSpPr>
          <p:cNvPr id="65" name="コンテンツ プレースホルダ 2"/>
          <p:cNvSpPr txBox="1">
            <a:spLocks/>
          </p:cNvSpPr>
          <p:nvPr/>
        </p:nvSpPr>
        <p:spPr bwMode="auto">
          <a:xfrm>
            <a:off x="4208444" y="1294043"/>
            <a:ext cx="4781319" cy="1580808"/>
          </a:xfrm>
          <a:prstGeom prst="rect">
            <a:avLst/>
          </a:prstGeom>
          <a:solidFill>
            <a:srgbClr val="FFFF66"/>
          </a:solidFill>
          <a:ln w="9525">
            <a:noFill/>
            <a:miter lim="800000"/>
            <a:headEnd/>
            <a:tailEnd/>
          </a:ln>
          <a:effectLst/>
        </p:spPr>
        <p:txBody>
          <a:bodyPr vert="horz" wrap="square" lIns="36000" tIns="36000" rIns="36000" bIns="36000" numCol="1" anchor="ctr" anchorCtr="0" compatLnSpc="1">
            <a:prstTxWarp prst="textNoShape">
              <a:avLst/>
            </a:prstTxWarp>
            <a:spAutoFit/>
          </a:bodyPr>
          <a:lstStyle/>
          <a:p>
            <a:pPr marL="342900" lvl="0" indent="-342900">
              <a:lnSpc>
                <a:spcPct val="100000"/>
              </a:lnSpc>
              <a:buFontTx/>
              <a:buChar char="•"/>
            </a:pPr>
            <a:r>
              <a:rPr lang="en-GB" altLang="ja-JP" sz="1400" dirty="0" smtClean="0">
                <a:solidFill>
                  <a:srgbClr val="800000"/>
                </a:solidFill>
              </a:rPr>
              <a:t>J-PARC = Japan Proton Accelerator Research Complex</a:t>
            </a:r>
          </a:p>
          <a:p>
            <a:pPr marL="342900" lvl="0" indent="-342900">
              <a:lnSpc>
                <a:spcPct val="100000"/>
              </a:lnSpc>
              <a:buFontTx/>
              <a:buChar char="•"/>
            </a:pPr>
            <a:r>
              <a:rPr lang="en-GB" altLang="ja-JP" sz="1400" dirty="0" smtClean="0">
                <a:solidFill>
                  <a:srgbClr val="800000"/>
                </a:solidFill>
              </a:rPr>
              <a:t>Three accelerators:</a:t>
            </a:r>
          </a:p>
          <a:p>
            <a:pPr marL="800100" lvl="1" indent="-342900">
              <a:lnSpc>
                <a:spcPct val="100000"/>
              </a:lnSpc>
              <a:buFontTx/>
              <a:buChar char="•"/>
            </a:pPr>
            <a:r>
              <a:rPr lang="en-GB" altLang="ja-JP" sz="1400" dirty="0" smtClean="0">
                <a:solidFill>
                  <a:srgbClr val="800000"/>
                </a:solidFill>
              </a:rPr>
              <a:t>400MeV LINAC / </a:t>
            </a:r>
            <a:r>
              <a:rPr lang="en-GB" altLang="ja-JP" sz="1400" b="1" u="sng" dirty="0" smtClean="0">
                <a:solidFill>
                  <a:srgbClr val="800000"/>
                </a:solidFill>
              </a:rPr>
              <a:t>3GeV RCS</a:t>
            </a:r>
            <a:r>
              <a:rPr lang="en-GB" altLang="ja-JP" sz="1400" dirty="0" smtClean="0">
                <a:solidFill>
                  <a:srgbClr val="800000"/>
                </a:solidFill>
              </a:rPr>
              <a:t> / 50GeV MR</a:t>
            </a:r>
          </a:p>
          <a:p>
            <a:pPr marL="342900" indent="-342900">
              <a:lnSpc>
                <a:spcPct val="100000"/>
              </a:lnSpc>
              <a:buFontTx/>
              <a:buChar char="•"/>
            </a:pPr>
            <a:r>
              <a:rPr lang="en-GB" altLang="ja-JP" sz="1400" dirty="0" smtClean="0">
                <a:solidFill>
                  <a:srgbClr val="800000"/>
                </a:solidFill>
              </a:rPr>
              <a:t>Multi purpose research facility with high power proton beam</a:t>
            </a:r>
          </a:p>
          <a:p>
            <a:pPr marL="800100" lvl="1" indent="-342900">
              <a:lnSpc>
                <a:spcPct val="100000"/>
              </a:lnSpc>
              <a:buFontTx/>
              <a:buChar char="•"/>
            </a:pPr>
            <a:r>
              <a:rPr lang="en-GB" altLang="ja-JP" sz="1400" dirty="0" smtClean="0">
                <a:solidFill>
                  <a:srgbClr val="800000"/>
                </a:solidFill>
              </a:rPr>
              <a:t>Nuclear and Particle Physics</a:t>
            </a:r>
          </a:p>
          <a:p>
            <a:pPr marL="800100" lvl="1" indent="-342900">
              <a:lnSpc>
                <a:spcPct val="100000"/>
              </a:lnSpc>
              <a:buFontTx/>
              <a:buChar char="•"/>
            </a:pPr>
            <a:r>
              <a:rPr lang="en-GB" altLang="ja-JP" sz="1400" dirty="0" smtClean="0">
                <a:solidFill>
                  <a:srgbClr val="800000"/>
                </a:solidFill>
              </a:rPr>
              <a:t>Material and Life Science</a:t>
            </a:r>
          </a:p>
        </p:txBody>
      </p:sp>
      <p:sp>
        <p:nvSpPr>
          <p:cNvPr id="66" name="正方形/長方形 65"/>
          <p:cNvSpPr/>
          <p:nvPr/>
        </p:nvSpPr>
        <p:spPr>
          <a:xfrm>
            <a:off x="175848" y="809599"/>
            <a:ext cx="6438942" cy="363176"/>
          </a:xfrm>
          <a:prstGeom prst="rect">
            <a:avLst/>
          </a:prstGeom>
        </p:spPr>
        <p:txBody>
          <a:bodyPr wrap="none">
            <a:spAutoFit/>
          </a:bodyPr>
          <a:lstStyle/>
          <a:p>
            <a:pPr>
              <a:buFont typeface="Wingdings" pitchFamily="2" charset="2"/>
              <a:buChar char="l"/>
            </a:pPr>
            <a:r>
              <a:rPr lang="ja-JP" altLang="en-US" sz="2200" dirty="0" smtClean="0">
                <a:solidFill>
                  <a:schemeClr val="accent5">
                    <a:lumMod val="50000"/>
                  </a:schemeClr>
                </a:solidFill>
                <a:latin typeface="Impact" pitchFamily="34" charset="0"/>
              </a:rPr>
              <a:t>　</a:t>
            </a:r>
            <a:r>
              <a:rPr lang="en-US" altLang="ja-JP" sz="2200" dirty="0" smtClean="0">
                <a:solidFill>
                  <a:schemeClr val="accent5">
                    <a:lumMod val="50000"/>
                  </a:schemeClr>
                </a:solidFill>
                <a:latin typeface="Impact" pitchFamily="34" charset="0"/>
              </a:rPr>
              <a:t>Configuration of the Accelerator Complex of J-PARC</a:t>
            </a:r>
            <a:endParaRPr lang="ja-JP" altLang="en-US" sz="2200" dirty="0">
              <a:solidFill>
                <a:schemeClr val="accent5">
                  <a:lumMod val="50000"/>
                </a:schemeClr>
              </a:solidFill>
              <a:latin typeface="Impact" pitchFamily="34" charset="0"/>
            </a:endParaRPr>
          </a:p>
        </p:txBody>
      </p:sp>
      <p:sp>
        <p:nvSpPr>
          <p:cNvPr id="67" name="正方形/長方形 66"/>
          <p:cNvSpPr/>
          <p:nvPr/>
        </p:nvSpPr>
        <p:spPr>
          <a:xfrm>
            <a:off x="253387" y="3415627"/>
            <a:ext cx="1814920" cy="363176"/>
          </a:xfrm>
          <a:prstGeom prst="rect">
            <a:avLst/>
          </a:prstGeom>
        </p:spPr>
        <p:txBody>
          <a:bodyPr wrap="none">
            <a:spAutoFit/>
          </a:bodyPr>
          <a:lstStyle/>
          <a:p>
            <a:pPr>
              <a:buFont typeface="Wingdings" pitchFamily="2" charset="2"/>
              <a:buChar char="l"/>
            </a:pPr>
            <a:r>
              <a:rPr lang="ja-JP" altLang="en-US" sz="2200" dirty="0" smtClean="0">
                <a:solidFill>
                  <a:schemeClr val="accent5">
                    <a:lumMod val="50000"/>
                  </a:schemeClr>
                </a:solidFill>
                <a:latin typeface="Impact" pitchFamily="34" charset="0"/>
              </a:rPr>
              <a:t>　</a:t>
            </a:r>
            <a:r>
              <a:rPr lang="en-US" altLang="ja-JP" sz="2200" dirty="0" smtClean="0">
                <a:solidFill>
                  <a:schemeClr val="accent5">
                    <a:lumMod val="50000"/>
                  </a:schemeClr>
                </a:solidFill>
                <a:latin typeface="Impact" pitchFamily="34" charset="0"/>
              </a:rPr>
              <a:t>3GeV - RCS</a:t>
            </a:r>
          </a:p>
        </p:txBody>
      </p:sp>
      <p:sp>
        <p:nvSpPr>
          <p:cNvPr id="69" name="日付プレースホルダ 68"/>
          <p:cNvSpPr>
            <a:spLocks noGrp="1"/>
          </p:cNvSpPr>
          <p:nvPr>
            <p:ph type="dt" sz="half" idx="10"/>
          </p:nvPr>
        </p:nvSpPr>
        <p:spPr/>
        <p:txBody>
          <a:bodyPr/>
          <a:lstStyle/>
          <a:p>
            <a:r>
              <a:rPr lang="en-US" altLang="ja-JP" smtClean="0"/>
              <a:t>2015/09/16(Wed.)</a:t>
            </a:r>
            <a:endParaRPr lang="en-US" altLang="ja-JP"/>
          </a:p>
        </p:txBody>
      </p:sp>
      <p:sp>
        <p:nvSpPr>
          <p:cNvPr id="70" name="スライド番号プレースホルダ 69"/>
          <p:cNvSpPr>
            <a:spLocks noGrp="1"/>
          </p:cNvSpPr>
          <p:nvPr>
            <p:ph type="sldNum" sz="quarter" idx="12"/>
          </p:nvPr>
        </p:nvSpPr>
        <p:spPr/>
        <p:txBody>
          <a:bodyPr/>
          <a:lstStyle/>
          <a:p>
            <a:fld id="{A800948A-0035-4780-94E1-D15C110F3BB9}" type="slidenum">
              <a:rPr lang="en-US" altLang="ja-JP" smtClean="0"/>
              <a:pPr/>
              <a:t>3</a:t>
            </a:fld>
            <a:endParaRPr lang="en-US" altLang="ja-JP"/>
          </a:p>
        </p:txBody>
      </p:sp>
      <p:sp>
        <p:nvSpPr>
          <p:cNvPr id="71" name="フッター プレースホルダ 70"/>
          <p:cNvSpPr>
            <a:spLocks noGrp="1"/>
          </p:cNvSpPr>
          <p:nvPr>
            <p:ph type="ftr" sz="quarter" idx="11"/>
          </p:nvPr>
        </p:nvSpPr>
        <p:spPr/>
        <p:txBody>
          <a:bodyPr/>
          <a:lstStyle/>
          <a:p>
            <a:r>
              <a:rPr lang="en-US" altLang="ja-JP" smtClean="0"/>
              <a:t>WEBLA02 (IBIC2015</a:t>
            </a:r>
            <a:r>
              <a:rPr lang="ja-JP" altLang="en-US" smtClean="0"/>
              <a:t>＠</a:t>
            </a:r>
            <a:r>
              <a:rPr lang="en-US" altLang="ja-JP" smtClean="0"/>
              <a:t>MELBOURNE)</a:t>
            </a:r>
            <a:endParaRPr lang="en-US" altLang="ja-JP"/>
          </a:p>
        </p:txBody>
      </p:sp>
      <p:sp>
        <p:nvSpPr>
          <p:cNvPr id="2" name="テキスト ボックス 1"/>
          <p:cNvSpPr txBox="1"/>
          <p:nvPr/>
        </p:nvSpPr>
        <p:spPr>
          <a:xfrm>
            <a:off x="253387" y="4664931"/>
            <a:ext cx="2148971" cy="683264"/>
          </a:xfrm>
          <a:prstGeom prst="wedgeRectCallout">
            <a:avLst>
              <a:gd name="adj1" fmla="val 41513"/>
              <a:gd name="adj2" fmla="val -74116"/>
            </a:avLst>
          </a:prstGeom>
          <a:noFill/>
          <a:ln>
            <a:solidFill>
              <a:srgbClr val="000099"/>
            </a:solidFill>
          </a:ln>
        </p:spPr>
        <p:txBody>
          <a:bodyPr wrap="square" rtlCol="0">
            <a:spAutoFit/>
          </a:bodyPr>
          <a:lstStyle/>
          <a:p>
            <a:pPr>
              <a:buNone/>
            </a:pPr>
            <a:r>
              <a:rPr lang="en-US" altLang="ja-JP" sz="1600" dirty="0" smtClean="0">
                <a:solidFill>
                  <a:srgbClr val="000099"/>
                </a:solidFill>
              </a:rPr>
              <a:t>multi-intermediate pulse structure formed by the RF chopper</a:t>
            </a:r>
            <a:endParaRPr lang="en-US" altLang="ja-JP" sz="1600" dirty="0">
              <a:solidFill>
                <a:srgbClr val="000099"/>
              </a:solidFill>
            </a:endParaRPr>
          </a:p>
        </p:txBody>
      </p:sp>
      <p:sp>
        <p:nvSpPr>
          <p:cNvPr id="72" name="テキスト ボックス 71"/>
          <p:cNvSpPr txBox="1"/>
          <p:nvPr/>
        </p:nvSpPr>
        <p:spPr>
          <a:xfrm>
            <a:off x="7383570" y="4092810"/>
            <a:ext cx="1194374" cy="486287"/>
          </a:xfrm>
          <a:prstGeom prst="wedgeRectCallout">
            <a:avLst>
              <a:gd name="adj1" fmla="val -34826"/>
              <a:gd name="adj2" fmla="val 93839"/>
            </a:avLst>
          </a:prstGeom>
          <a:noFill/>
          <a:ln>
            <a:solidFill>
              <a:srgbClr val="000099"/>
            </a:solidFill>
          </a:ln>
        </p:spPr>
        <p:txBody>
          <a:bodyPr wrap="square" rtlCol="0">
            <a:spAutoFit/>
          </a:bodyPr>
          <a:lstStyle/>
          <a:p>
            <a:pPr>
              <a:buNone/>
            </a:pPr>
            <a:r>
              <a:rPr lang="en-US" altLang="ja-JP" sz="1600" dirty="0" smtClean="0">
                <a:solidFill>
                  <a:srgbClr val="000099"/>
                </a:solidFill>
              </a:rPr>
              <a:t>2 bunched structure</a:t>
            </a:r>
          </a:p>
        </p:txBody>
      </p:sp>
      <p:sp>
        <p:nvSpPr>
          <p:cNvPr id="73" name="テキスト ボックス 72"/>
          <p:cNvSpPr txBox="1"/>
          <p:nvPr/>
        </p:nvSpPr>
        <p:spPr>
          <a:xfrm>
            <a:off x="6294612" y="3040459"/>
            <a:ext cx="2473703" cy="1034129"/>
          </a:xfrm>
          <a:prstGeom prst="rect">
            <a:avLst/>
          </a:prstGeom>
          <a:noFill/>
        </p:spPr>
        <p:txBody>
          <a:bodyPr wrap="square" rtlCol="0">
            <a:spAutoFit/>
          </a:bodyPr>
          <a:lstStyle/>
          <a:p>
            <a:pPr marL="342900" indent="-342900">
              <a:buFont typeface="Wingdings" pitchFamily="2" charset="2"/>
              <a:buChar char="p"/>
            </a:pPr>
            <a:r>
              <a:rPr kumimoji="1" lang="en-US" altLang="ja-JP" sz="1800" dirty="0" smtClean="0">
                <a:solidFill>
                  <a:srgbClr val="FF0000"/>
                </a:solidFill>
              </a:rPr>
              <a:t>Extraction scheme:</a:t>
            </a:r>
          </a:p>
          <a:p>
            <a:pPr lvl="1">
              <a:buNone/>
            </a:pPr>
            <a:r>
              <a:rPr kumimoji="1" lang="en-US" altLang="ja-JP" sz="1800" dirty="0" smtClean="0">
                <a:solidFill>
                  <a:srgbClr val="FF0000"/>
                </a:solidFill>
              </a:rPr>
              <a:t>Fast extraction with kicker and septum magnet</a:t>
            </a:r>
            <a:endParaRPr kumimoji="1" lang="ja-JP" altLang="en-US" sz="1800" dirty="0">
              <a:solidFill>
                <a:srgbClr val="FF0000"/>
              </a:solidFill>
            </a:endParaRPr>
          </a:p>
        </p:txBody>
      </p:sp>
      <p:sp>
        <p:nvSpPr>
          <p:cNvPr id="9" name="円/楕円 8"/>
          <p:cNvSpPr/>
          <p:nvPr/>
        </p:nvSpPr>
        <p:spPr bwMode="auto">
          <a:xfrm>
            <a:off x="2196758" y="4201070"/>
            <a:ext cx="345187" cy="345187"/>
          </a:xfrm>
          <a:prstGeom prst="ellipse">
            <a:avLst/>
          </a:prstGeom>
          <a:noFill/>
          <a:ln w="9525" cap="flat" cmpd="sng" algn="ctr">
            <a:solidFill>
              <a:srgbClr val="0000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1400" b="0" i="0" u="none" strike="noStrike" cap="none" normalizeH="0" baseline="0" dirty="0" smtClean="0">
              <a:ln>
                <a:noFill/>
              </a:ln>
              <a:solidFill>
                <a:srgbClr val="000099"/>
              </a:solidFill>
              <a:effectLst/>
              <a:latin typeface="Times New Roman" charset="0"/>
              <a:ea typeface="ＭＳ Ｐゴシック" pitchFamily="50" charset="-128"/>
            </a:endParaRPr>
          </a:p>
        </p:txBody>
      </p:sp>
      <p:sp>
        <p:nvSpPr>
          <p:cNvPr id="10" name="テキスト ボックス 9"/>
          <p:cNvSpPr txBox="1"/>
          <p:nvPr/>
        </p:nvSpPr>
        <p:spPr>
          <a:xfrm>
            <a:off x="2220341" y="4269537"/>
            <a:ext cx="354584" cy="264688"/>
          </a:xfrm>
          <a:prstGeom prst="rect">
            <a:avLst/>
          </a:prstGeom>
          <a:noFill/>
        </p:spPr>
        <p:txBody>
          <a:bodyPr wrap="none" rtlCol="0">
            <a:spAutoFit/>
          </a:bodyPr>
          <a:lstStyle/>
          <a:p>
            <a:pPr>
              <a:buNone/>
            </a:pPr>
            <a:r>
              <a:rPr kumimoji="1" lang="en-US" altLang="ja-JP" sz="1400" dirty="0" smtClean="0">
                <a:solidFill>
                  <a:srgbClr val="000099"/>
                </a:solidFill>
              </a:rPr>
              <a:t>H</a:t>
            </a:r>
            <a:r>
              <a:rPr kumimoji="1" lang="en-US" altLang="ja-JP" sz="1400" baseline="30000" dirty="0" smtClean="0">
                <a:solidFill>
                  <a:srgbClr val="000099"/>
                </a:solidFill>
              </a:rPr>
              <a:t>-</a:t>
            </a:r>
            <a:endParaRPr kumimoji="1" lang="ja-JP" altLang="en-US" sz="1400" baseline="30000" dirty="0">
              <a:solidFill>
                <a:srgbClr val="000099"/>
              </a:solidFill>
            </a:endParaRPr>
          </a:p>
        </p:txBody>
      </p:sp>
      <p:sp>
        <p:nvSpPr>
          <p:cNvPr id="75" name="円/楕円 74"/>
          <p:cNvSpPr/>
          <p:nvPr/>
        </p:nvSpPr>
        <p:spPr bwMode="auto">
          <a:xfrm>
            <a:off x="7224377" y="4773053"/>
            <a:ext cx="345187" cy="345187"/>
          </a:xfrm>
          <a:prstGeom prst="ellipse">
            <a:avLst/>
          </a:prstGeom>
          <a:noFill/>
          <a:ln w="9525" cap="flat" cmpd="sng" algn="ctr">
            <a:solidFill>
              <a:srgbClr val="0000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1400" b="0" i="0" u="none" strike="noStrike" cap="none" normalizeH="0" baseline="0" dirty="0" smtClean="0">
              <a:ln>
                <a:noFill/>
              </a:ln>
              <a:solidFill>
                <a:srgbClr val="000099"/>
              </a:solidFill>
              <a:effectLst/>
              <a:latin typeface="Times New Roman" charset="0"/>
              <a:ea typeface="ＭＳ Ｐゴシック" pitchFamily="50" charset="-128"/>
            </a:endParaRPr>
          </a:p>
        </p:txBody>
      </p:sp>
      <p:sp>
        <p:nvSpPr>
          <p:cNvPr id="76" name="テキスト ボックス 75"/>
          <p:cNvSpPr txBox="1"/>
          <p:nvPr/>
        </p:nvSpPr>
        <p:spPr>
          <a:xfrm>
            <a:off x="7211384" y="4841520"/>
            <a:ext cx="381836" cy="264688"/>
          </a:xfrm>
          <a:prstGeom prst="rect">
            <a:avLst/>
          </a:prstGeom>
          <a:noFill/>
        </p:spPr>
        <p:txBody>
          <a:bodyPr wrap="none" rtlCol="0">
            <a:spAutoFit/>
          </a:bodyPr>
          <a:lstStyle/>
          <a:p>
            <a:pPr>
              <a:buNone/>
            </a:pPr>
            <a:r>
              <a:rPr kumimoji="1" lang="en-US" altLang="ja-JP" sz="1400" dirty="0" smtClean="0">
                <a:solidFill>
                  <a:srgbClr val="000099"/>
                </a:solidFill>
              </a:rPr>
              <a:t>H</a:t>
            </a:r>
            <a:r>
              <a:rPr kumimoji="1" lang="en-US" altLang="ja-JP" sz="1400" baseline="30000" dirty="0" smtClean="0">
                <a:solidFill>
                  <a:srgbClr val="000099"/>
                </a:solidFill>
              </a:rPr>
              <a:t>+</a:t>
            </a:r>
            <a:endParaRPr kumimoji="1" lang="ja-JP" altLang="en-US" sz="1400" baseline="30000" dirty="0">
              <a:solidFill>
                <a:srgbClr val="000099"/>
              </a:solidFill>
            </a:endParaRPr>
          </a:p>
        </p:txBody>
      </p:sp>
      <p:sp>
        <p:nvSpPr>
          <p:cNvPr id="77" name="Line 84"/>
          <p:cNvSpPr>
            <a:spLocks noChangeShapeType="1"/>
          </p:cNvSpPr>
          <p:nvPr/>
        </p:nvSpPr>
        <p:spPr bwMode="auto">
          <a:xfrm flipV="1">
            <a:off x="2541944" y="4269536"/>
            <a:ext cx="677505" cy="78547"/>
          </a:xfrm>
          <a:prstGeom prst="line">
            <a:avLst/>
          </a:prstGeom>
          <a:noFill/>
          <a:ln w="57150">
            <a:solidFill>
              <a:srgbClr val="0000FF"/>
            </a:solidFill>
            <a:round/>
            <a:headEnd/>
            <a:tailEnd type="triangle" w="med" len="med"/>
          </a:ln>
        </p:spPr>
        <p:txBody>
          <a:bodyPr wrap="none" anchor="ctr"/>
          <a:lstStyle/>
          <a:p>
            <a:pPr>
              <a:buNone/>
            </a:pPr>
            <a:endParaRPr lang="ja-JP" altLang="en-US"/>
          </a:p>
        </p:txBody>
      </p:sp>
      <p:sp>
        <p:nvSpPr>
          <p:cNvPr id="78" name="Line 85"/>
          <p:cNvSpPr>
            <a:spLocks noChangeShapeType="1"/>
          </p:cNvSpPr>
          <p:nvPr/>
        </p:nvSpPr>
        <p:spPr bwMode="auto">
          <a:xfrm>
            <a:off x="7003383" y="4557782"/>
            <a:ext cx="273865" cy="264686"/>
          </a:xfrm>
          <a:prstGeom prst="line">
            <a:avLst/>
          </a:prstGeom>
          <a:noFill/>
          <a:ln w="57150">
            <a:solidFill>
              <a:srgbClr val="0000FF"/>
            </a:solidFill>
            <a:round/>
            <a:headEnd type="none" w="med" len="med"/>
            <a:tailEnd type="none" w="med" len="med"/>
          </a:ln>
        </p:spPr>
        <p:txBody>
          <a:bodyPr wrap="none" anchor="ctr"/>
          <a:lstStyle/>
          <a:p>
            <a:pPr>
              <a:buNone/>
            </a:pPr>
            <a:endParaRPr lang="ja-JP" altLang="en-US"/>
          </a:p>
        </p:txBody>
      </p:sp>
      <p:sp>
        <p:nvSpPr>
          <p:cNvPr id="79" name="テキスト ボックス 78"/>
          <p:cNvSpPr txBox="1"/>
          <p:nvPr/>
        </p:nvSpPr>
        <p:spPr>
          <a:xfrm>
            <a:off x="511175" y="5453896"/>
            <a:ext cx="2473703" cy="1034129"/>
          </a:xfrm>
          <a:prstGeom prst="rect">
            <a:avLst/>
          </a:prstGeom>
          <a:noFill/>
        </p:spPr>
        <p:txBody>
          <a:bodyPr wrap="square" rtlCol="0">
            <a:spAutoFit/>
          </a:bodyPr>
          <a:lstStyle/>
          <a:p>
            <a:pPr marL="342900" indent="-342900">
              <a:buFont typeface="Wingdings" pitchFamily="2" charset="2"/>
              <a:buChar char="p"/>
            </a:pPr>
            <a:r>
              <a:rPr kumimoji="1" lang="en-US" altLang="ja-JP" sz="1800" dirty="0" smtClean="0">
                <a:solidFill>
                  <a:srgbClr val="FF0000"/>
                </a:solidFill>
              </a:rPr>
              <a:t>Injection scheme:</a:t>
            </a:r>
          </a:p>
          <a:p>
            <a:pPr lvl="1">
              <a:buNone/>
            </a:pPr>
            <a:r>
              <a:rPr kumimoji="1" lang="en-US" altLang="ja-JP" sz="1800" dirty="0" smtClean="0">
                <a:solidFill>
                  <a:srgbClr val="FF0000"/>
                </a:solidFill>
              </a:rPr>
              <a:t>Charge-exchange multi-turn injection with stripping foil</a:t>
            </a:r>
            <a:endParaRPr kumimoji="1" lang="ja-JP" altLang="en-US" sz="1800" dirty="0">
              <a:solidFill>
                <a:srgbClr val="FF0000"/>
              </a:solidFill>
            </a:endParaRPr>
          </a:p>
        </p:txBody>
      </p:sp>
    </p:spTree>
    <p:extLst>
      <p:ext uri="{BB962C8B-B14F-4D97-AF65-F5344CB8AC3E}">
        <p14:creationId xmlns:p14="http://schemas.microsoft.com/office/powerpoint/2010/main" val="42284292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Beam Halo Measurement</a:t>
            </a:r>
            <a:endParaRPr kumimoji="1" lang="ja-JP" altLang="en-US" dirty="0"/>
          </a:p>
        </p:txBody>
      </p:sp>
      <p:sp>
        <p:nvSpPr>
          <p:cNvPr id="3" name="コンテンツ プレースホルダー 2"/>
          <p:cNvSpPr>
            <a:spLocks noGrp="1"/>
          </p:cNvSpPr>
          <p:nvPr>
            <p:ph sz="half" idx="1"/>
          </p:nvPr>
        </p:nvSpPr>
        <p:spPr>
          <a:xfrm>
            <a:off x="38100" y="808264"/>
            <a:ext cx="9010650" cy="1670957"/>
          </a:xfrm>
        </p:spPr>
        <p:txBody>
          <a:bodyPr/>
          <a:lstStyle/>
          <a:p>
            <a:pPr>
              <a:buFont typeface="Wingdings" panose="05000000000000000000" pitchFamily="2" charset="2"/>
              <a:buChar char="n"/>
            </a:pPr>
            <a:r>
              <a:rPr lang="en-US" altLang="ja-JP" sz="2000" dirty="0"/>
              <a:t>T</a:t>
            </a:r>
            <a:r>
              <a:rPr lang="en-US" altLang="ja-JP" sz="2000" dirty="0" smtClean="0"/>
              <a:t>he J-PARC RCS successfully achieved 1-MW beam acceleration in January 2015.</a:t>
            </a:r>
          </a:p>
          <a:p>
            <a:pPr>
              <a:buFont typeface="Wingdings" panose="05000000000000000000" pitchFamily="2" charset="2"/>
              <a:buChar char="n"/>
            </a:pPr>
            <a:r>
              <a:rPr lang="en-US" altLang="ja-JP" sz="2000" dirty="0" smtClean="0"/>
              <a:t>To </a:t>
            </a:r>
            <a:r>
              <a:rPr lang="en-US" altLang="ja-JP" sz="2000" dirty="0"/>
              <a:t>provide such a high power proton beam for the MR </a:t>
            </a:r>
            <a:r>
              <a:rPr lang="en-US" altLang="ja-JP" sz="2000" dirty="0" smtClean="0"/>
              <a:t>and MLF, it </a:t>
            </a:r>
            <a:r>
              <a:rPr lang="en-US" altLang="ja-JP" sz="2000" dirty="0"/>
              <a:t>is required to improve the extraction beam quality, namely to achieve the </a:t>
            </a:r>
            <a:r>
              <a:rPr lang="en-US" altLang="ja-JP" sz="2000" b="1" u="sng" dirty="0" smtClean="0">
                <a:solidFill>
                  <a:srgbClr val="FF0000"/>
                </a:solidFill>
              </a:rPr>
              <a:t>Low-Halo</a:t>
            </a:r>
            <a:r>
              <a:rPr lang="en-US" altLang="ja-JP" sz="2000" dirty="0" smtClean="0"/>
              <a:t> </a:t>
            </a:r>
            <a:r>
              <a:rPr lang="en-US" altLang="ja-JP" sz="2000" dirty="0"/>
              <a:t>and </a:t>
            </a:r>
            <a:r>
              <a:rPr lang="en-US" altLang="ja-JP" sz="2000" b="1" u="sng" dirty="0">
                <a:solidFill>
                  <a:srgbClr val="FF0000"/>
                </a:solidFill>
              </a:rPr>
              <a:t>High-Intensity</a:t>
            </a:r>
            <a:r>
              <a:rPr lang="en-US" altLang="ja-JP" sz="2000" dirty="0"/>
              <a:t> beam by finer beam tuning in the RCS</a:t>
            </a:r>
            <a:r>
              <a:rPr lang="en-US" altLang="ja-JP" sz="2000" dirty="0" smtClean="0"/>
              <a:t>.</a:t>
            </a:r>
          </a:p>
          <a:p>
            <a:pPr>
              <a:buFont typeface="Wingdings" panose="05000000000000000000" pitchFamily="2" charset="2"/>
              <a:buChar char="n"/>
            </a:pPr>
            <a:r>
              <a:rPr lang="en-US" altLang="ja-JP" sz="2000" dirty="0"/>
              <a:t>Therefore the measurement of the transverse beam profile including both of the beam core and the beam halo is one of the key issues for the high power beam operation in the RCS.</a:t>
            </a:r>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4</a:t>
            </a:fld>
            <a:endParaRPr lang="en-US" altLang="ja-JP"/>
          </a:p>
        </p:txBody>
      </p:sp>
      <p:grpSp>
        <p:nvGrpSpPr>
          <p:cNvPr id="18" name="グループ化 17"/>
          <p:cNvGrpSpPr/>
          <p:nvPr/>
        </p:nvGrpSpPr>
        <p:grpSpPr>
          <a:xfrm>
            <a:off x="323853" y="3283894"/>
            <a:ext cx="3763145" cy="3092079"/>
            <a:chOff x="16344307" y="8150390"/>
            <a:chExt cx="5944194" cy="4884192"/>
          </a:xfrm>
        </p:grpSpPr>
        <p:pic>
          <p:nvPicPr>
            <p:cNvPr id="19" name="Picture 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344307" y="8150390"/>
              <a:ext cx="5944194" cy="444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星 5 19"/>
            <p:cNvSpPr/>
            <p:nvPr/>
          </p:nvSpPr>
          <p:spPr>
            <a:xfrm>
              <a:off x="20627340" y="9281160"/>
              <a:ext cx="160020" cy="160020"/>
            </a:xfrm>
            <a:prstGeom prst="star5">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19353410" y="12110882"/>
              <a:ext cx="2226733" cy="923700"/>
            </a:xfrm>
            <a:prstGeom prst="rect">
              <a:avLst/>
            </a:prstGeom>
            <a:solidFill>
              <a:srgbClr val="FFFF00"/>
            </a:solidFill>
            <a:ln w="19050">
              <a:solidFill>
                <a:schemeClr val="tx1"/>
              </a:solidFill>
            </a:ln>
          </p:spPr>
          <p:txBody>
            <a:bodyPr wrap="square" rtlCol="0">
              <a:spAutoFit/>
            </a:bodyPr>
            <a:lstStyle/>
            <a:p>
              <a:pPr>
                <a:buNone/>
              </a:pPr>
              <a:r>
                <a:rPr lang="en-US" altLang="ja-JP" sz="2000" b="1" dirty="0" smtClean="0"/>
                <a:t>Beam halo monitor</a:t>
              </a:r>
              <a:endParaRPr kumimoji="1" lang="ja-JP" altLang="en-US" sz="2000" b="1" dirty="0"/>
            </a:p>
          </p:txBody>
        </p:sp>
        <p:cxnSp>
          <p:nvCxnSpPr>
            <p:cNvPr id="22" name="直線矢印コネクタ 21"/>
            <p:cNvCxnSpPr>
              <a:stCxn id="21" idx="0"/>
              <a:endCxn id="20" idx="3"/>
            </p:cNvCxnSpPr>
            <p:nvPr/>
          </p:nvCxnSpPr>
          <p:spPr bwMode="auto">
            <a:xfrm flipV="1">
              <a:off x="20466776" y="9441180"/>
              <a:ext cx="290022" cy="2669702"/>
            </a:xfrm>
            <a:prstGeom prst="straightConnector1">
              <a:avLst/>
            </a:prstGeom>
            <a:noFill/>
            <a:ln w="19050" cap="flat" cmpd="sng" algn="ctr">
              <a:solidFill>
                <a:schemeClr val="tx1"/>
              </a:solidFill>
              <a:prstDash val="solid"/>
              <a:round/>
              <a:headEnd type="none" w="med" len="med"/>
              <a:tailEnd type="arrow"/>
            </a:ln>
            <a:effectLst/>
          </p:spPr>
        </p:cxnSp>
      </p:grpSp>
      <p:grpSp>
        <p:nvGrpSpPr>
          <p:cNvPr id="23" name="グループ化 22"/>
          <p:cNvGrpSpPr/>
          <p:nvPr/>
        </p:nvGrpSpPr>
        <p:grpSpPr>
          <a:xfrm>
            <a:off x="4986385" y="2880050"/>
            <a:ext cx="3112277" cy="2334208"/>
            <a:chOff x="23488650" y="8059018"/>
            <a:chExt cx="6000750" cy="4500563"/>
          </a:xfrm>
        </p:grpSpPr>
        <p:pic>
          <p:nvPicPr>
            <p:cNvPr id="24" name="Picture 3" descr="I:\my docment box2\w_発表資料関係\HB2014-IPAC05_2014\新しいフォルダー\追加photo\RIMG053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488650" y="8059018"/>
              <a:ext cx="6000750" cy="4500563"/>
            </a:xfrm>
            <a:prstGeom prst="rect">
              <a:avLst/>
            </a:prstGeom>
            <a:noFill/>
            <a:extLst>
              <a:ext uri="{909E8E84-426E-40DD-AFC4-6F175D3DCCD1}">
                <a14:hiddenFill xmlns:a14="http://schemas.microsoft.com/office/drawing/2010/main">
                  <a:solidFill>
                    <a:srgbClr val="FFFFFF"/>
                  </a:solidFill>
                </a14:hiddenFill>
              </a:ext>
            </a:extLst>
          </p:spPr>
        </p:pic>
        <p:sp>
          <p:nvSpPr>
            <p:cNvPr id="25" name="テキスト ボックス 24"/>
            <p:cNvSpPr txBox="1"/>
            <p:nvPr/>
          </p:nvSpPr>
          <p:spPr>
            <a:xfrm>
              <a:off x="25598997" y="11153003"/>
              <a:ext cx="2899917" cy="1127499"/>
            </a:xfrm>
            <a:prstGeom prst="rect">
              <a:avLst/>
            </a:prstGeom>
            <a:noFill/>
            <a:ln w="19050">
              <a:solidFill>
                <a:schemeClr val="bg1"/>
              </a:solidFill>
            </a:ln>
          </p:spPr>
          <p:txBody>
            <a:bodyPr wrap="square" rtlCol="0">
              <a:spAutoFit/>
            </a:bodyPr>
            <a:lstStyle/>
            <a:p>
              <a:pPr>
                <a:buNone/>
              </a:pPr>
              <a:r>
                <a:rPr lang="en-US" altLang="ja-JP" b="1" dirty="0" smtClean="0">
                  <a:solidFill>
                    <a:schemeClr val="bg1"/>
                  </a:solidFill>
                </a:rPr>
                <a:t>Beam h</a:t>
              </a:r>
              <a:r>
                <a:rPr lang="en-US" altLang="ja-JP" sz="2000" b="1" dirty="0" smtClean="0">
                  <a:solidFill>
                    <a:schemeClr val="bg1"/>
                  </a:solidFill>
                </a:rPr>
                <a:t>alo monitor</a:t>
              </a:r>
              <a:endParaRPr kumimoji="1" lang="ja-JP" altLang="en-US" sz="2000" b="1" dirty="0">
                <a:solidFill>
                  <a:schemeClr val="bg1"/>
                </a:solidFill>
              </a:endParaRPr>
            </a:p>
          </p:txBody>
        </p:sp>
        <p:cxnSp>
          <p:nvCxnSpPr>
            <p:cNvPr id="26" name="直線矢印コネクタ 25"/>
            <p:cNvCxnSpPr>
              <a:stCxn id="25" idx="0"/>
            </p:cNvCxnSpPr>
            <p:nvPr/>
          </p:nvCxnSpPr>
          <p:spPr bwMode="auto">
            <a:xfrm flipH="1" flipV="1">
              <a:off x="25921928" y="10025203"/>
              <a:ext cx="1127026" cy="1127800"/>
            </a:xfrm>
            <a:prstGeom prst="straightConnector1">
              <a:avLst/>
            </a:prstGeom>
            <a:noFill/>
            <a:ln w="28575" cap="flat" cmpd="sng" algn="ctr">
              <a:solidFill>
                <a:schemeClr val="bg1"/>
              </a:solidFill>
              <a:prstDash val="solid"/>
              <a:round/>
              <a:headEnd type="none" w="med" len="med"/>
              <a:tailEnd type="arrow"/>
            </a:ln>
            <a:effectLst/>
          </p:spPr>
        </p:cxnSp>
      </p:grpSp>
      <p:sp>
        <p:nvSpPr>
          <p:cNvPr id="4" name="コンテンツ プレースホルダー 3"/>
          <p:cNvSpPr>
            <a:spLocks noGrp="1"/>
          </p:cNvSpPr>
          <p:nvPr>
            <p:ph sz="half" idx="2"/>
          </p:nvPr>
        </p:nvSpPr>
        <p:spPr>
          <a:xfrm>
            <a:off x="3934277" y="5292270"/>
            <a:ext cx="5108121" cy="1025978"/>
          </a:xfrm>
        </p:spPr>
        <p:txBody>
          <a:bodyPr/>
          <a:lstStyle/>
          <a:p>
            <a:pPr>
              <a:buFont typeface="Wingdings" panose="05000000000000000000" pitchFamily="2" charset="2"/>
              <a:buChar char="n"/>
            </a:pPr>
            <a:r>
              <a:rPr lang="en-US" altLang="ja-JP" sz="2000" dirty="0" smtClean="0"/>
              <a:t>RCS b</a:t>
            </a:r>
            <a:r>
              <a:rPr kumimoji="1" lang="en-US" altLang="ja-JP" sz="2000" dirty="0" smtClean="0"/>
              <a:t>eam hal</a:t>
            </a:r>
            <a:r>
              <a:rPr lang="en-US" altLang="ja-JP" sz="2000" dirty="0" smtClean="0"/>
              <a:t>o monitor is </a:t>
            </a:r>
            <a:r>
              <a:rPr lang="en-US" altLang="ja-JP" sz="2000" dirty="0"/>
              <a:t>installed  at the </a:t>
            </a:r>
            <a:r>
              <a:rPr lang="en-US" altLang="ja-JP" sz="2000" dirty="0" smtClean="0"/>
              <a:t>extraction beam transport line </a:t>
            </a:r>
            <a:r>
              <a:rPr lang="en-US" altLang="ja-JP" sz="2000" dirty="0"/>
              <a:t>(</a:t>
            </a:r>
            <a:r>
              <a:rPr lang="en-US" altLang="ja-JP" sz="2000" dirty="0" smtClean="0"/>
              <a:t>3NBT).</a:t>
            </a:r>
            <a:endParaRPr kumimoji="1" lang="ja-JP" altLang="en-US" sz="2000" dirty="0"/>
          </a:p>
        </p:txBody>
      </p:sp>
    </p:spTree>
    <p:extLst>
      <p:ext uri="{BB962C8B-B14F-4D97-AF65-F5344CB8AC3E}">
        <p14:creationId xmlns:p14="http://schemas.microsoft.com/office/powerpoint/2010/main" val="19669843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617" r="4610" b="6109"/>
          <a:stretch/>
        </p:blipFill>
        <p:spPr bwMode="auto">
          <a:xfrm>
            <a:off x="145478" y="1182044"/>
            <a:ext cx="4887089" cy="4990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タイトル 1"/>
          <p:cNvSpPr>
            <a:spLocks noGrp="1"/>
          </p:cNvSpPr>
          <p:nvPr>
            <p:ph type="title"/>
          </p:nvPr>
        </p:nvSpPr>
        <p:spPr/>
        <p:txBody>
          <a:bodyPr/>
          <a:lstStyle/>
          <a:p>
            <a:r>
              <a:rPr kumimoji="1" lang="en-US" altLang="ja-JP" dirty="0" smtClean="0"/>
              <a:t>Beam Halo Monitor in the 3GeV-RCS</a:t>
            </a:r>
            <a:endParaRPr kumimoji="1" lang="ja-JP" altLang="en-US" dirty="0"/>
          </a:p>
        </p:txBody>
      </p:sp>
      <p:sp>
        <p:nvSpPr>
          <p:cNvPr id="3" name="コンテンツ プレースホルダー 2"/>
          <p:cNvSpPr>
            <a:spLocks noGrp="1"/>
          </p:cNvSpPr>
          <p:nvPr>
            <p:ph sz="half" idx="1"/>
          </p:nvPr>
        </p:nvSpPr>
        <p:spPr>
          <a:xfrm>
            <a:off x="3429000" y="851579"/>
            <a:ext cx="5429250" cy="1891621"/>
          </a:xfrm>
          <a:solidFill>
            <a:schemeClr val="bg1"/>
          </a:solidFill>
        </p:spPr>
        <p:txBody>
          <a:bodyPr/>
          <a:lstStyle/>
          <a:p>
            <a:pPr>
              <a:buFont typeface="Wingdings" panose="05000000000000000000" pitchFamily="2" charset="2"/>
              <a:buChar char="n"/>
            </a:pPr>
            <a:r>
              <a:rPr lang="en-US" altLang="ja-JP" sz="2000" dirty="0"/>
              <a:t>B</a:t>
            </a:r>
            <a:r>
              <a:rPr lang="en-US" altLang="ja-JP" sz="2000" dirty="0" smtClean="0"/>
              <a:t>eam </a:t>
            </a:r>
            <a:r>
              <a:rPr lang="en-US" altLang="ja-JP" sz="2000" dirty="0"/>
              <a:t>halo monitor </a:t>
            </a:r>
            <a:r>
              <a:rPr lang="en-US" altLang="ja-JP" sz="2000" dirty="0" smtClean="0"/>
              <a:t>is </a:t>
            </a:r>
            <a:r>
              <a:rPr lang="en-US" altLang="ja-JP" sz="2000" dirty="0"/>
              <a:t>combined a wire scanner </a:t>
            </a:r>
            <a:r>
              <a:rPr lang="en-US" altLang="ja-JP" sz="2000" dirty="0" smtClean="0"/>
              <a:t>and several beam </a:t>
            </a:r>
            <a:r>
              <a:rPr lang="en-US" altLang="ja-JP" sz="2000" dirty="0"/>
              <a:t>loss </a:t>
            </a:r>
            <a:r>
              <a:rPr lang="en-US" altLang="ja-JP" sz="2000" dirty="0" smtClean="0"/>
              <a:t>monitors.</a:t>
            </a:r>
            <a:endParaRPr lang="en-US" altLang="ja-JP" sz="2000" dirty="0"/>
          </a:p>
          <a:p>
            <a:pPr>
              <a:buFont typeface="Wingdings" panose="05000000000000000000" pitchFamily="2" charset="2"/>
              <a:buChar char="n"/>
            </a:pPr>
            <a:r>
              <a:rPr lang="en-US" altLang="ja-JP" sz="2000" b="1" dirty="0" smtClean="0">
                <a:solidFill>
                  <a:srgbClr val="FF0000"/>
                </a:solidFill>
              </a:rPr>
              <a:t>By using  several BLMs </a:t>
            </a:r>
            <a:r>
              <a:rPr lang="en-US" altLang="ja-JP" sz="2000" b="1" dirty="0">
                <a:solidFill>
                  <a:srgbClr val="FF0000"/>
                </a:solidFill>
              </a:rPr>
              <a:t>with </a:t>
            </a:r>
            <a:r>
              <a:rPr lang="en-US" altLang="ja-JP" sz="2000" b="1" dirty="0" smtClean="0">
                <a:solidFill>
                  <a:srgbClr val="FF0000"/>
                </a:solidFill>
              </a:rPr>
              <a:t>the various </a:t>
            </a:r>
            <a:r>
              <a:rPr lang="en-US" altLang="ja-JP" sz="2000" b="1" dirty="0">
                <a:solidFill>
                  <a:srgbClr val="FF0000"/>
                </a:solidFill>
              </a:rPr>
              <a:t>sensitivities, </a:t>
            </a:r>
            <a:r>
              <a:rPr lang="en-US" altLang="ja-JP" sz="2000" b="1" dirty="0" smtClean="0">
                <a:solidFill>
                  <a:srgbClr val="FF0000"/>
                </a:solidFill>
              </a:rPr>
              <a:t>the ultra-wide </a:t>
            </a:r>
            <a:r>
              <a:rPr lang="en-US" altLang="ja-JP" sz="2000" b="1" dirty="0">
                <a:solidFill>
                  <a:srgbClr val="FF0000"/>
                </a:solidFill>
              </a:rPr>
              <a:t>dynamic range can be </a:t>
            </a:r>
            <a:r>
              <a:rPr lang="en-US" altLang="ja-JP" sz="2000" b="1" dirty="0" smtClean="0">
                <a:solidFill>
                  <a:srgbClr val="FF0000"/>
                </a:solidFill>
              </a:rPr>
              <a:t>achieved.</a:t>
            </a:r>
            <a:endParaRPr lang="en-US" altLang="ja-JP" sz="2000" b="1" dirty="0">
              <a:solidFill>
                <a:srgbClr val="FF0000"/>
              </a:solidFill>
            </a:endParaRPr>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5</a:t>
            </a:fld>
            <a:endParaRPr lang="en-US" altLang="ja-JP"/>
          </a:p>
        </p:txBody>
      </p:sp>
      <p:grpSp>
        <p:nvGrpSpPr>
          <p:cNvPr id="4" name="グループ化 3"/>
          <p:cNvGrpSpPr/>
          <p:nvPr/>
        </p:nvGrpSpPr>
        <p:grpSpPr>
          <a:xfrm>
            <a:off x="630332" y="1856729"/>
            <a:ext cx="3906728" cy="3936170"/>
            <a:chOff x="739491" y="1609079"/>
            <a:chExt cx="4316956" cy="4349487"/>
          </a:xfrm>
        </p:grpSpPr>
        <p:sp>
          <p:nvSpPr>
            <p:cNvPr id="27" name="正方形/長方形 26"/>
            <p:cNvSpPr/>
            <p:nvPr/>
          </p:nvSpPr>
          <p:spPr>
            <a:xfrm>
              <a:off x="1628501" y="3785966"/>
              <a:ext cx="144016"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a:off x="1628501" y="3318200"/>
              <a:ext cx="144016" cy="432048"/>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29" name="円/楕円 28"/>
            <p:cNvSpPr/>
            <p:nvPr/>
          </p:nvSpPr>
          <p:spPr bwMode="auto">
            <a:xfrm>
              <a:off x="2206946" y="3678240"/>
              <a:ext cx="216024" cy="144016"/>
            </a:xfrm>
            <a:prstGeom prst="ellipse">
              <a:avLst/>
            </a:prstGeom>
            <a:solidFill>
              <a:srgbClr val="92D050"/>
            </a:solidFill>
            <a:ln w="9525"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rgbClr val="FFFF00"/>
                </a:solidFill>
                <a:effectLst/>
                <a:latin typeface="Times New Roman" charset="0"/>
                <a:ea typeface="ＭＳ Ｐゴシック" pitchFamily="50" charset="-128"/>
              </a:endParaRPr>
            </a:p>
          </p:txBody>
        </p:sp>
        <p:sp>
          <p:nvSpPr>
            <p:cNvPr id="30" name="フリーフォーム 29"/>
            <p:cNvSpPr/>
            <p:nvPr/>
          </p:nvSpPr>
          <p:spPr bwMode="auto">
            <a:xfrm rot="10800000">
              <a:off x="1786804" y="3735960"/>
              <a:ext cx="506214" cy="45719"/>
            </a:xfrm>
            <a:custGeom>
              <a:avLst/>
              <a:gdLst>
                <a:gd name="connsiteX0" fmla="*/ 0 w 1572768"/>
                <a:gd name="connsiteY0" fmla="*/ 256047 h 606818"/>
                <a:gd name="connsiteX1" fmla="*/ 128016 w 1572768"/>
                <a:gd name="connsiteY1" fmla="*/ 256047 h 606818"/>
                <a:gd name="connsiteX2" fmla="*/ 201168 w 1572768"/>
                <a:gd name="connsiteY2" fmla="*/ 18303 h 606818"/>
                <a:gd name="connsiteX3" fmla="*/ 292608 w 1572768"/>
                <a:gd name="connsiteY3" fmla="*/ 402351 h 606818"/>
                <a:gd name="connsiteX4" fmla="*/ 365760 w 1572768"/>
                <a:gd name="connsiteY4" fmla="*/ 36591 h 606818"/>
                <a:gd name="connsiteX5" fmla="*/ 457200 w 1572768"/>
                <a:gd name="connsiteY5" fmla="*/ 384063 h 606818"/>
                <a:gd name="connsiteX6" fmla="*/ 512064 w 1572768"/>
                <a:gd name="connsiteY6" fmla="*/ 36591 h 606818"/>
                <a:gd name="connsiteX7" fmla="*/ 603504 w 1572768"/>
                <a:gd name="connsiteY7" fmla="*/ 420639 h 606818"/>
                <a:gd name="connsiteX8" fmla="*/ 694944 w 1572768"/>
                <a:gd name="connsiteY8" fmla="*/ 18303 h 606818"/>
                <a:gd name="connsiteX9" fmla="*/ 822960 w 1572768"/>
                <a:gd name="connsiteY9" fmla="*/ 457215 h 606818"/>
                <a:gd name="connsiteX10" fmla="*/ 877824 w 1572768"/>
                <a:gd name="connsiteY10" fmla="*/ 15 h 606818"/>
                <a:gd name="connsiteX11" fmla="*/ 1060704 w 1572768"/>
                <a:gd name="connsiteY11" fmla="*/ 475503 h 606818"/>
                <a:gd name="connsiteX12" fmla="*/ 1188720 w 1572768"/>
                <a:gd name="connsiteY12" fmla="*/ 18303 h 606818"/>
                <a:gd name="connsiteX13" fmla="*/ 1353312 w 1572768"/>
                <a:gd name="connsiteY13" fmla="*/ 603519 h 606818"/>
                <a:gd name="connsiteX14" fmla="*/ 1371600 w 1572768"/>
                <a:gd name="connsiteY14" fmla="*/ 256047 h 606818"/>
                <a:gd name="connsiteX15" fmla="*/ 1572768 w 1572768"/>
                <a:gd name="connsiteY15" fmla="*/ 256047 h 606818"/>
                <a:gd name="connsiteX0" fmla="*/ 0 w 1698188"/>
                <a:gd name="connsiteY0" fmla="*/ 256047 h 606835"/>
                <a:gd name="connsiteX1" fmla="*/ 128016 w 1698188"/>
                <a:gd name="connsiteY1" fmla="*/ 256047 h 606835"/>
                <a:gd name="connsiteX2" fmla="*/ 201168 w 1698188"/>
                <a:gd name="connsiteY2" fmla="*/ 18303 h 606835"/>
                <a:gd name="connsiteX3" fmla="*/ 292608 w 1698188"/>
                <a:gd name="connsiteY3" fmla="*/ 402351 h 606835"/>
                <a:gd name="connsiteX4" fmla="*/ 365760 w 1698188"/>
                <a:gd name="connsiteY4" fmla="*/ 36591 h 606835"/>
                <a:gd name="connsiteX5" fmla="*/ 457200 w 1698188"/>
                <a:gd name="connsiteY5" fmla="*/ 384063 h 606835"/>
                <a:gd name="connsiteX6" fmla="*/ 512064 w 1698188"/>
                <a:gd name="connsiteY6" fmla="*/ 36591 h 606835"/>
                <a:gd name="connsiteX7" fmla="*/ 603504 w 1698188"/>
                <a:gd name="connsiteY7" fmla="*/ 420639 h 606835"/>
                <a:gd name="connsiteX8" fmla="*/ 694944 w 1698188"/>
                <a:gd name="connsiteY8" fmla="*/ 18303 h 606835"/>
                <a:gd name="connsiteX9" fmla="*/ 822960 w 1698188"/>
                <a:gd name="connsiteY9" fmla="*/ 457215 h 606835"/>
                <a:gd name="connsiteX10" fmla="*/ 877824 w 1698188"/>
                <a:gd name="connsiteY10" fmla="*/ 15 h 606835"/>
                <a:gd name="connsiteX11" fmla="*/ 1060704 w 1698188"/>
                <a:gd name="connsiteY11" fmla="*/ 475503 h 606835"/>
                <a:gd name="connsiteX12" fmla="*/ 1188720 w 1698188"/>
                <a:gd name="connsiteY12" fmla="*/ 18303 h 606835"/>
                <a:gd name="connsiteX13" fmla="*/ 1353312 w 1698188"/>
                <a:gd name="connsiteY13" fmla="*/ 603519 h 606835"/>
                <a:gd name="connsiteX14" fmla="*/ 1371600 w 1698188"/>
                <a:gd name="connsiteY14" fmla="*/ 256047 h 606835"/>
                <a:gd name="connsiteX15" fmla="*/ 1698188 w 1698188"/>
                <a:gd name="connsiteY15" fmla="*/ 244780 h 606835"/>
                <a:gd name="connsiteX0" fmla="*/ 0 w 1698188"/>
                <a:gd name="connsiteY0" fmla="*/ 256047 h 606462"/>
                <a:gd name="connsiteX1" fmla="*/ 128016 w 1698188"/>
                <a:gd name="connsiteY1" fmla="*/ 256047 h 606462"/>
                <a:gd name="connsiteX2" fmla="*/ 201168 w 1698188"/>
                <a:gd name="connsiteY2" fmla="*/ 18303 h 606462"/>
                <a:gd name="connsiteX3" fmla="*/ 292608 w 1698188"/>
                <a:gd name="connsiteY3" fmla="*/ 402351 h 606462"/>
                <a:gd name="connsiteX4" fmla="*/ 365760 w 1698188"/>
                <a:gd name="connsiteY4" fmla="*/ 36591 h 606462"/>
                <a:gd name="connsiteX5" fmla="*/ 457200 w 1698188"/>
                <a:gd name="connsiteY5" fmla="*/ 384063 h 606462"/>
                <a:gd name="connsiteX6" fmla="*/ 512064 w 1698188"/>
                <a:gd name="connsiteY6" fmla="*/ 36591 h 606462"/>
                <a:gd name="connsiteX7" fmla="*/ 603504 w 1698188"/>
                <a:gd name="connsiteY7" fmla="*/ 420639 h 606462"/>
                <a:gd name="connsiteX8" fmla="*/ 694944 w 1698188"/>
                <a:gd name="connsiteY8" fmla="*/ 18303 h 606462"/>
                <a:gd name="connsiteX9" fmla="*/ 822960 w 1698188"/>
                <a:gd name="connsiteY9" fmla="*/ 457215 h 606462"/>
                <a:gd name="connsiteX10" fmla="*/ 877824 w 1698188"/>
                <a:gd name="connsiteY10" fmla="*/ 15 h 606462"/>
                <a:gd name="connsiteX11" fmla="*/ 1060704 w 1698188"/>
                <a:gd name="connsiteY11" fmla="*/ 475503 h 606462"/>
                <a:gd name="connsiteX12" fmla="*/ 1188720 w 1698188"/>
                <a:gd name="connsiteY12" fmla="*/ 18303 h 606462"/>
                <a:gd name="connsiteX13" fmla="*/ 1353312 w 1698188"/>
                <a:gd name="connsiteY13" fmla="*/ 603519 h 606462"/>
                <a:gd name="connsiteX14" fmla="*/ 1446852 w 1698188"/>
                <a:gd name="connsiteY14" fmla="*/ 244780 h 606462"/>
                <a:gd name="connsiteX15" fmla="*/ 1698188 w 1698188"/>
                <a:gd name="connsiteY15" fmla="*/ 244780 h 606462"/>
                <a:gd name="connsiteX0" fmla="*/ 0 w 1698188"/>
                <a:gd name="connsiteY0" fmla="*/ 256047 h 475518"/>
                <a:gd name="connsiteX1" fmla="*/ 128016 w 1698188"/>
                <a:gd name="connsiteY1" fmla="*/ 256047 h 475518"/>
                <a:gd name="connsiteX2" fmla="*/ 201168 w 1698188"/>
                <a:gd name="connsiteY2" fmla="*/ 18303 h 475518"/>
                <a:gd name="connsiteX3" fmla="*/ 292608 w 1698188"/>
                <a:gd name="connsiteY3" fmla="*/ 402351 h 475518"/>
                <a:gd name="connsiteX4" fmla="*/ 365760 w 1698188"/>
                <a:gd name="connsiteY4" fmla="*/ 36591 h 475518"/>
                <a:gd name="connsiteX5" fmla="*/ 457200 w 1698188"/>
                <a:gd name="connsiteY5" fmla="*/ 384063 h 475518"/>
                <a:gd name="connsiteX6" fmla="*/ 512064 w 1698188"/>
                <a:gd name="connsiteY6" fmla="*/ 36591 h 475518"/>
                <a:gd name="connsiteX7" fmla="*/ 603504 w 1698188"/>
                <a:gd name="connsiteY7" fmla="*/ 420639 h 475518"/>
                <a:gd name="connsiteX8" fmla="*/ 694944 w 1698188"/>
                <a:gd name="connsiteY8" fmla="*/ 18303 h 475518"/>
                <a:gd name="connsiteX9" fmla="*/ 822960 w 1698188"/>
                <a:gd name="connsiteY9" fmla="*/ 457215 h 475518"/>
                <a:gd name="connsiteX10" fmla="*/ 877824 w 1698188"/>
                <a:gd name="connsiteY10" fmla="*/ 15 h 475518"/>
                <a:gd name="connsiteX11" fmla="*/ 1060704 w 1698188"/>
                <a:gd name="connsiteY11" fmla="*/ 475503 h 475518"/>
                <a:gd name="connsiteX12" fmla="*/ 1188720 w 1698188"/>
                <a:gd name="connsiteY12" fmla="*/ 18303 h 475518"/>
                <a:gd name="connsiteX13" fmla="*/ 1303144 w 1698188"/>
                <a:gd name="connsiteY13" fmla="*/ 400716 h 475518"/>
                <a:gd name="connsiteX14" fmla="*/ 1446852 w 1698188"/>
                <a:gd name="connsiteY14" fmla="*/ 244780 h 475518"/>
                <a:gd name="connsiteX15" fmla="*/ 1698188 w 1698188"/>
                <a:gd name="connsiteY15" fmla="*/ 244780 h 475518"/>
                <a:gd name="connsiteX0" fmla="*/ 0 w 1698188"/>
                <a:gd name="connsiteY0" fmla="*/ 256218 h 457401"/>
                <a:gd name="connsiteX1" fmla="*/ 128016 w 1698188"/>
                <a:gd name="connsiteY1" fmla="*/ 256218 h 457401"/>
                <a:gd name="connsiteX2" fmla="*/ 201168 w 1698188"/>
                <a:gd name="connsiteY2" fmla="*/ 18474 h 457401"/>
                <a:gd name="connsiteX3" fmla="*/ 292608 w 1698188"/>
                <a:gd name="connsiteY3" fmla="*/ 402522 h 457401"/>
                <a:gd name="connsiteX4" fmla="*/ 365760 w 1698188"/>
                <a:gd name="connsiteY4" fmla="*/ 36762 h 457401"/>
                <a:gd name="connsiteX5" fmla="*/ 457200 w 1698188"/>
                <a:gd name="connsiteY5" fmla="*/ 384234 h 457401"/>
                <a:gd name="connsiteX6" fmla="*/ 512064 w 1698188"/>
                <a:gd name="connsiteY6" fmla="*/ 36762 h 457401"/>
                <a:gd name="connsiteX7" fmla="*/ 603504 w 1698188"/>
                <a:gd name="connsiteY7" fmla="*/ 420810 h 457401"/>
                <a:gd name="connsiteX8" fmla="*/ 694944 w 1698188"/>
                <a:gd name="connsiteY8" fmla="*/ 18474 h 457401"/>
                <a:gd name="connsiteX9" fmla="*/ 822960 w 1698188"/>
                <a:gd name="connsiteY9" fmla="*/ 457386 h 457401"/>
                <a:gd name="connsiteX10" fmla="*/ 877824 w 1698188"/>
                <a:gd name="connsiteY10" fmla="*/ 186 h 457401"/>
                <a:gd name="connsiteX11" fmla="*/ 1060704 w 1698188"/>
                <a:gd name="connsiteY11" fmla="*/ 396806 h 457401"/>
                <a:gd name="connsiteX12" fmla="*/ 1188720 w 1698188"/>
                <a:gd name="connsiteY12" fmla="*/ 18474 h 457401"/>
                <a:gd name="connsiteX13" fmla="*/ 1303144 w 1698188"/>
                <a:gd name="connsiteY13" fmla="*/ 400887 h 457401"/>
                <a:gd name="connsiteX14" fmla="*/ 1446852 w 1698188"/>
                <a:gd name="connsiteY14" fmla="*/ 244951 h 457401"/>
                <a:gd name="connsiteX15" fmla="*/ 1698188 w 1698188"/>
                <a:gd name="connsiteY15" fmla="*/ 244951 h 457401"/>
                <a:gd name="connsiteX0" fmla="*/ 0 w 1698188"/>
                <a:gd name="connsiteY0" fmla="*/ 256033 h 420643"/>
                <a:gd name="connsiteX1" fmla="*/ 128016 w 1698188"/>
                <a:gd name="connsiteY1" fmla="*/ 256033 h 420643"/>
                <a:gd name="connsiteX2" fmla="*/ 201168 w 1698188"/>
                <a:gd name="connsiteY2" fmla="*/ 18289 h 420643"/>
                <a:gd name="connsiteX3" fmla="*/ 292608 w 1698188"/>
                <a:gd name="connsiteY3" fmla="*/ 402337 h 420643"/>
                <a:gd name="connsiteX4" fmla="*/ 365760 w 1698188"/>
                <a:gd name="connsiteY4" fmla="*/ 36577 h 420643"/>
                <a:gd name="connsiteX5" fmla="*/ 457200 w 1698188"/>
                <a:gd name="connsiteY5" fmla="*/ 384049 h 420643"/>
                <a:gd name="connsiteX6" fmla="*/ 512064 w 1698188"/>
                <a:gd name="connsiteY6" fmla="*/ 36577 h 420643"/>
                <a:gd name="connsiteX7" fmla="*/ 603504 w 1698188"/>
                <a:gd name="connsiteY7" fmla="*/ 420625 h 420643"/>
                <a:gd name="connsiteX8" fmla="*/ 694944 w 1698188"/>
                <a:gd name="connsiteY8" fmla="*/ 18289 h 420643"/>
                <a:gd name="connsiteX9" fmla="*/ 797876 w 1698188"/>
                <a:gd name="connsiteY9" fmla="*/ 400867 h 420643"/>
                <a:gd name="connsiteX10" fmla="*/ 877824 w 1698188"/>
                <a:gd name="connsiteY10" fmla="*/ 1 h 420643"/>
                <a:gd name="connsiteX11" fmla="*/ 1060704 w 1698188"/>
                <a:gd name="connsiteY11" fmla="*/ 396621 h 420643"/>
                <a:gd name="connsiteX12" fmla="*/ 1188720 w 1698188"/>
                <a:gd name="connsiteY12" fmla="*/ 18289 h 420643"/>
                <a:gd name="connsiteX13" fmla="*/ 1303144 w 1698188"/>
                <a:gd name="connsiteY13" fmla="*/ 400702 h 420643"/>
                <a:gd name="connsiteX14" fmla="*/ 1446852 w 1698188"/>
                <a:gd name="connsiteY14" fmla="*/ 244766 h 420643"/>
                <a:gd name="connsiteX15" fmla="*/ 1698188 w 1698188"/>
                <a:gd name="connsiteY15" fmla="*/ 244766 h 420643"/>
                <a:gd name="connsiteX0" fmla="*/ 0 w 1698188"/>
                <a:gd name="connsiteY0" fmla="*/ 279823 h 444433"/>
                <a:gd name="connsiteX1" fmla="*/ 128016 w 1698188"/>
                <a:gd name="connsiteY1" fmla="*/ 279823 h 444433"/>
                <a:gd name="connsiteX2" fmla="*/ 201168 w 1698188"/>
                <a:gd name="connsiteY2" fmla="*/ 42079 h 444433"/>
                <a:gd name="connsiteX3" fmla="*/ 292608 w 1698188"/>
                <a:gd name="connsiteY3" fmla="*/ 426127 h 444433"/>
                <a:gd name="connsiteX4" fmla="*/ 365760 w 1698188"/>
                <a:gd name="connsiteY4" fmla="*/ 60367 h 444433"/>
                <a:gd name="connsiteX5" fmla="*/ 457200 w 1698188"/>
                <a:gd name="connsiteY5" fmla="*/ 407839 h 444433"/>
                <a:gd name="connsiteX6" fmla="*/ 512064 w 1698188"/>
                <a:gd name="connsiteY6" fmla="*/ 60367 h 444433"/>
                <a:gd name="connsiteX7" fmla="*/ 603504 w 1698188"/>
                <a:gd name="connsiteY7" fmla="*/ 444415 h 444433"/>
                <a:gd name="connsiteX8" fmla="*/ 694944 w 1698188"/>
                <a:gd name="connsiteY8" fmla="*/ 42079 h 444433"/>
                <a:gd name="connsiteX9" fmla="*/ 797876 w 1698188"/>
                <a:gd name="connsiteY9" fmla="*/ 424657 h 444433"/>
                <a:gd name="connsiteX10" fmla="*/ 877824 w 1698188"/>
                <a:gd name="connsiteY10" fmla="*/ 23791 h 444433"/>
                <a:gd name="connsiteX11" fmla="*/ 933125 w 1698188"/>
                <a:gd name="connsiteY11" fmla="*/ 86552 h 444433"/>
                <a:gd name="connsiteX12" fmla="*/ 1060704 w 1698188"/>
                <a:gd name="connsiteY12" fmla="*/ 420411 h 444433"/>
                <a:gd name="connsiteX13" fmla="*/ 1188720 w 1698188"/>
                <a:gd name="connsiteY13" fmla="*/ 42079 h 444433"/>
                <a:gd name="connsiteX14" fmla="*/ 1303144 w 1698188"/>
                <a:gd name="connsiteY14" fmla="*/ 424492 h 444433"/>
                <a:gd name="connsiteX15" fmla="*/ 1446852 w 1698188"/>
                <a:gd name="connsiteY15" fmla="*/ 268556 h 444433"/>
                <a:gd name="connsiteX16" fmla="*/ 1698188 w 1698188"/>
                <a:gd name="connsiteY16" fmla="*/ 268556 h 444433"/>
                <a:gd name="connsiteX0" fmla="*/ 0 w 1698188"/>
                <a:gd name="connsiteY0" fmla="*/ 279823 h 444433"/>
                <a:gd name="connsiteX1" fmla="*/ 128016 w 1698188"/>
                <a:gd name="connsiteY1" fmla="*/ 279823 h 444433"/>
                <a:gd name="connsiteX2" fmla="*/ 201168 w 1698188"/>
                <a:gd name="connsiteY2" fmla="*/ 42079 h 444433"/>
                <a:gd name="connsiteX3" fmla="*/ 292608 w 1698188"/>
                <a:gd name="connsiteY3" fmla="*/ 426127 h 444433"/>
                <a:gd name="connsiteX4" fmla="*/ 365760 w 1698188"/>
                <a:gd name="connsiteY4" fmla="*/ 60367 h 444433"/>
                <a:gd name="connsiteX5" fmla="*/ 457200 w 1698188"/>
                <a:gd name="connsiteY5" fmla="*/ 407839 h 444433"/>
                <a:gd name="connsiteX6" fmla="*/ 512064 w 1698188"/>
                <a:gd name="connsiteY6" fmla="*/ 60367 h 444433"/>
                <a:gd name="connsiteX7" fmla="*/ 603504 w 1698188"/>
                <a:gd name="connsiteY7" fmla="*/ 444415 h 444433"/>
                <a:gd name="connsiteX8" fmla="*/ 694944 w 1698188"/>
                <a:gd name="connsiteY8" fmla="*/ 42079 h 444433"/>
                <a:gd name="connsiteX9" fmla="*/ 797876 w 1698188"/>
                <a:gd name="connsiteY9" fmla="*/ 424657 h 444433"/>
                <a:gd name="connsiteX10" fmla="*/ 877824 w 1698188"/>
                <a:gd name="connsiteY10" fmla="*/ 23791 h 444433"/>
                <a:gd name="connsiteX11" fmla="*/ 933125 w 1698188"/>
                <a:gd name="connsiteY11" fmla="*/ 86552 h 444433"/>
                <a:gd name="connsiteX12" fmla="*/ 1023078 w 1698188"/>
                <a:gd name="connsiteY12" fmla="*/ 420411 h 444433"/>
                <a:gd name="connsiteX13" fmla="*/ 1188720 w 1698188"/>
                <a:gd name="connsiteY13" fmla="*/ 42079 h 444433"/>
                <a:gd name="connsiteX14" fmla="*/ 1303144 w 1698188"/>
                <a:gd name="connsiteY14" fmla="*/ 424492 h 444433"/>
                <a:gd name="connsiteX15" fmla="*/ 1446852 w 1698188"/>
                <a:gd name="connsiteY15" fmla="*/ 268556 h 444433"/>
                <a:gd name="connsiteX16" fmla="*/ 1698188 w 1698188"/>
                <a:gd name="connsiteY16" fmla="*/ 268556 h 444433"/>
                <a:gd name="connsiteX0" fmla="*/ 0 w 1698188"/>
                <a:gd name="connsiteY0" fmla="*/ 256033 h 420643"/>
                <a:gd name="connsiteX1" fmla="*/ 128016 w 1698188"/>
                <a:gd name="connsiteY1" fmla="*/ 256033 h 420643"/>
                <a:gd name="connsiteX2" fmla="*/ 201168 w 1698188"/>
                <a:gd name="connsiteY2" fmla="*/ 18289 h 420643"/>
                <a:gd name="connsiteX3" fmla="*/ 292608 w 1698188"/>
                <a:gd name="connsiteY3" fmla="*/ 402337 h 420643"/>
                <a:gd name="connsiteX4" fmla="*/ 365760 w 1698188"/>
                <a:gd name="connsiteY4" fmla="*/ 36577 h 420643"/>
                <a:gd name="connsiteX5" fmla="*/ 457200 w 1698188"/>
                <a:gd name="connsiteY5" fmla="*/ 384049 h 420643"/>
                <a:gd name="connsiteX6" fmla="*/ 512064 w 1698188"/>
                <a:gd name="connsiteY6" fmla="*/ 36577 h 420643"/>
                <a:gd name="connsiteX7" fmla="*/ 603504 w 1698188"/>
                <a:gd name="connsiteY7" fmla="*/ 420625 h 420643"/>
                <a:gd name="connsiteX8" fmla="*/ 694944 w 1698188"/>
                <a:gd name="connsiteY8" fmla="*/ 18289 h 420643"/>
                <a:gd name="connsiteX9" fmla="*/ 797876 w 1698188"/>
                <a:gd name="connsiteY9" fmla="*/ 400867 h 420643"/>
                <a:gd name="connsiteX10" fmla="*/ 877824 w 1698188"/>
                <a:gd name="connsiteY10" fmla="*/ 1 h 420643"/>
                <a:gd name="connsiteX11" fmla="*/ 1023078 w 1698188"/>
                <a:gd name="connsiteY11" fmla="*/ 396621 h 420643"/>
                <a:gd name="connsiteX12" fmla="*/ 1188720 w 1698188"/>
                <a:gd name="connsiteY12" fmla="*/ 18289 h 420643"/>
                <a:gd name="connsiteX13" fmla="*/ 1303144 w 1698188"/>
                <a:gd name="connsiteY13" fmla="*/ 400702 h 420643"/>
                <a:gd name="connsiteX14" fmla="*/ 1446852 w 1698188"/>
                <a:gd name="connsiteY14" fmla="*/ 244766 h 420643"/>
                <a:gd name="connsiteX15" fmla="*/ 1698188 w 1698188"/>
                <a:gd name="connsiteY15" fmla="*/ 244766 h 420643"/>
                <a:gd name="connsiteX0" fmla="*/ 0 w 1698188"/>
                <a:gd name="connsiteY0" fmla="*/ 282811 h 447421"/>
                <a:gd name="connsiteX1" fmla="*/ 128016 w 1698188"/>
                <a:gd name="connsiteY1" fmla="*/ 282811 h 447421"/>
                <a:gd name="connsiteX2" fmla="*/ 201168 w 1698188"/>
                <a:gd name="connsiteY2" fmla="*/ 45067 h 447421"/>
                <a:gd name="connsiteX3" fmla="*/ 292608 w 1698188"/>
                <a:gd name="connsiteY3" fmla="*/ 429115 h 447421"/>
                <a:gd name="connsiteX4" fmla="*/ 365760 w 1698188"/>
                <a:gd name="connsiteY4" fmla="*/ 63355 h 447421"/>
                <a:gd name="connsiteX5" fmla="*/ 457200 w 1698188"/>
                <a:gd name="connsiteY5" fmla="*/ 410827 h 447421"/>
                <a:gd name="connsiteX6" fmla="*/ 512064 w 1698188"/>
                <a:gd name="connsiteY6" fmla="*/ 63355 h 447421"/>
                <a:gd name="connsiteX7" fmla="*/ 603504 w 1698188"/>
                <a:gd name="connsiteY7" fmla="*/ 447403 h 447421"/>
                <a:gd name="connsiteX8" fmla="*/ 694944 w 1698188"/>
                <a:gd name="connsiteY8" fmla="*/ 45067 h 447421"/>
                <a:gd name="connsiteX9" fmla="*/ 797876 w 1698188"/>
                <a:gd name="connsiteY9" fmla="*/ 427645 h 447421"/>
                <a:gd name="connsiteX10" fmla="*/ 877824 w 1698188"/>
                <a:gd name="connsiteY10" fmla="*/ 26779 h 447421"/>
                <a:gd name="connsiteX11" fmla="*/ 1023078 w 1698188"/>
                <a:gd name="connsiteY11" fmla="*/ 423399 h 447421"/>
                <a:gd name="connsiteX12" fmla="*/ 1075842 w 1698188"/>
                <a:gd name="connsiteY12" fmla="*/ 0 h 447421"/>
                <a:gd name="connsiteX13" fmla="*/ 1303144 w 1698188"/>
                <a:gd name="connsiteY13" fmla="*/ 427480 h 447421"/>
                <a:gd name="connsiteX14" fmla="*/ 1446852 w 1698188"/>
                <a:gd name="connsiteY14" fmla="*/ 271544 h 447421"/>
                <a:gd name="connsiteX15" fmla="*/ 1698188 w 1698188"/>
                <a:gd name="connsiteY15" fmla="*/ 271544 h 447421"/>
                <a:gd name="connsiteX0" fmla="*/ 0 w 1698188"/>
                <a:gd name="connsiteY0" fmla="*/ 282862 h 447472"/>
                <a:gd name="connsiteX1" fmla="*/ 128016 w 1698188"/>
                <a:gd name="connsiteY1" fmla="*/ 282862 h 447472"/>
                <a:gd name="connsiteX2" fmla="*/ 201168 w 1698188"/>
                <a:gd name="connsiteY2" fmla="*/ 45118 h 447472"/>
                <a:gd name="connsiteX3" fmla="*/ 292608 w 1698188"/>
                <a:gd name="connsiteY3" fmla="*/ 429166 h 447472"/>
                <a:gd name="connsiteX4" fmla="*/ 365760 w 1698188"/>
                <a:gd name="connsiteY4" fmla="*/ 63406 h 447472"/>
                <a:gd name="connsiteX5" fmla="*/ 457200 w 1698188"/>
                <a:gd name="connsiteY5" fmla="*/ 410878 h 447472"/>
                <a:gd name="connsiteX6" fmla="*/ 512064 w 1698188"/>
                <a:gd name="connsiteY6" fmla="*/ 63406 h 447472"/>
                <a:gd name="connsiteX7" fmla="*/ 603504 w 1698188"/>
                <a:gd name="connsiteY7" fmla="*/ 447454 h 447472"/>
                <a:gd name="connsiteX8" fmla="*/ 694944 w 1698188"/>
                <a:gd name="connsiteY8" fmla="*/ 45118 h 447472"/>
                <a:gd name="connsiteX9" fmla="*/ 797876 w 1698188"/>
                <a:gd name="connsiteY9" fmla="*/ 427696 h 447472"/>
                <a:gd name="connsiteX10" fmla="*/ 877824 w 1698188"/>
                <a:gd name="connsiteY10" fmla="*/ 26830 h 447472"/>
                <a:gd name="connsiteX11" fmla="*/ 1023078 w 1698188"/>
                <a:gd name="connsiteY11" fmla="*/ 423450 h 447472"/>
                <a:gd name="connsiteX12" fmla="*/ 1075842 w 1698188"/>
                <a:gd name="connsiteY12" fmla="*/ 51 h 447472"/>
                <a:gd name="connsiteX13" fmla="*/ 1227892 w 1698188"/>
                <a:gd name="connsiteY13" fmla="*/ 393731 h 447472"/>
                <a:gd name="connsiteX14" fmla="*/ 1446852 w 1698188"/>
                <a:gd name="connsiteY14" fmla="*/ 271595 h 447472"/>
                <a:gd name="connsiteX15" fmla="*/ 1698188 w 1698188"/>
                <a:gd name="connsiteY15" fmla="*/ 271595 h 447472"/>
                <a:gd name="connsiteX0" fmla="*/ 0 w 1698188"/>
                <a:gd name="connsiteY0" fmla="*/ 282861 h 447471"/>
                <a:gd name="connsiteX1" fmla="*/ 128016 w 1698188"/>
                <a:gd name="connsiteY1" fmla="*/ 282861 h 447471"/>
                <a:gd name="connsiteX2" fmla="*/ 201168 w 1698188"/>
                <a:gd name="connsiteY2" fmla="*/ 45117 h 447471"/>
                <a:gd name="connsiteX3" fmla="*/ 292608 w 1698188"/>
                <a:gd name="connsiteY3" fmla="*/ 429165 h 447471"/>
                <a:gd name="connsiteX4" fmla="*/ 365760 w 1698188"/>
                <a:gd name="connsiteY4" fmla="*/ 63405 h 447471"/>
                <a:gd name="connsiteX5" fmla="*/ 457200 w 1698188"/>
                <a:gd name="connsiteY5" fmla="*/ 410877 h 447471"/>
                <a:gd name="connsiteX6" fmla="*/ 512064 w 1698188"/>
                <a:gd name="connsiteY6" fmla="*/ 63405 h 447471"/>
                <a:gd name="connsiteX7" fmla="*/ 603504 w 1698188"/>
                <a:gd name="connsiteY7" fmla="*/ 447453 h 447471"/>
                <a:gd name="connsiteX8" fmla="*/ 694944 w 1698188"/>
                <a:gd name="connsiteY8" fmla="*/ 45117 h 447471"/>
                <a:gd name="connsiteX9" fmla="*/ 797876 w 1698188"/>
                <a:gd name="connsiteY9" fmla="*/ 427695 h 447471"/>
                <a:gd name="connsiteX10" fmla="*/ 877824 w 1698188"/>
                <a:gd name="connsiteY10" fmla="*/ 26829 h 447471"/>
                <a:gd name="connsiteX11" fmla="*/ 1023078 w 1698188"/>
                <a:gd name="connsiteY11" fmla="*/ 423449 h 447471"/>
                <a:gd name="connsiteX12" fmla="*/ 1075842 w 1698188"/>
                <a:gd name="connsiteY12" fmla="*/ 50 h 447471"/>
                <a:gd name="connsiteX13" fmla="*/ 1227892 w 1698188"/>
                <a:gd name="connsiteY13" fmla="*/ 393730 h 447471"/>
                <a:gd name="connsiteX14" fmla="*/ 1321432 w 1698188"/>
                <a:gd name="connsiteY14" fmla="*/ 203993 h 447471"/>
                <a:gd name="connsiteX15" fmla="*/ 1698188 w 1698188"/>
                <a:gd name="connsiteY15" fmla="*/ 271594 h 447471"/>
                <a:gd name="connsiteX0" fmla="*/ 0 w 1610394"/>
                <a:gd name="connsiteY0" fmla="*/ 282861 h 447471"/>
                <a:gd name="connsiteX1" fmla="*/ 128016 w 1610394"/>
                <a:gd name="connsiteY1" fmla="*/ 282861 h 447471"/>
                <a:gd name="connsiteX2" fmla="*/ 201168 w 1610394"/>
                <a:gd name="connsiteY2" fmla="*/ 45117 h 447471"/>
                <a:gd name="connsiteX3" fmla="*/ 292608 w 1610394"/>
                <a:gd name="connsiteY3" fmla="*/ 429165 h 447471"/>
                <a:gd name="connsiteX4" fmla="*/ 365760 w 1610394"/>
                <a:gd name="connsiteY4" fmla="*/ 63405 h 447471"/>
                <a:gd name="connsiteX5" fmla="*/ 457200 w 1610394"/>
                <a:gd name="connsiteY5" fmla="*/ 410877 h 447471"/>
                <a:gd name="connsiteX6" fmla="*/ 512064 w 1610394"/>
                <a:gd name="connsiteY6" fmla="*/ 63405 h 447471"/>
                <a:gd name="connsiteX7" fmla="*/ 603504 w 1610394"/>
                <a:gd name="connsiteY7" fmla="*/ 447453 h 447471"/>
                <a:gd name="connsiteX8" fmla="*/ 694944 w 1610394"/>
                <a:gd name="connsiteY8" fmla="*/ 45117 h 447471"/>
                <a:gd name="connsiteX9" fmla="*/ 797876 w 1610394"/>
                <a:gd name="connsiteY9" fmla="*/ 427695 h 447471"/>
                <a:gd name="connsiteX10" fmla="*/ 877824 w 1610394"/>
                <a:gd name="connsiteY10" fmla="*/ 26829 h 447471"/>
                <a:gd name="connsiteX11" fmla="*/ 1023078 w 1610394"/>
                <a:gd name="connsiteY11" fmla="*/ 423449 h 447471"/>
                <a:gd name="connsiteX12" fmla="*/ 1075842 w 1610394"/>
                <a:gd name="connsiteY12" fmla="*/ 50 h 447471"/>
                <a:gd name="connsiteX13" fmla="*/ 1227892 w 1610394"/>
                <a:gd name="connsiteY13" fmla="*/ 393730 h 447471"/>
                <a:gd name="connsiteX14" fmla="*/ 1321432 w 1610394"/>
                <a:gd name="connsiteY14" fmla="*/ 203993 h 447471"/>
                <a:gd name="connsiteX15" fmla="*/ 1610394 w 1610394"/>
                <a:gd name="connsiteY15" fmla="*/ 226527 h 447471"/>
                <a:gd name="connsiteX0" fmla="*/ 0 w 1510058"/>
                <a:gd name="connsiteY0" fmla="*/ 282861 h 447471"/>
                <a:gd name="connsiteX1" fmla="*/ 128016 w 1510058"/>
                <a:gd name="connsiteY1" fmla="*/ 282861 h 447471"/>
                <a:gd name="connsiteX2" fmla="*/ 201168 w 1510058"/>
                <a:gd name="connsiteY2" fmla="*/ 45117 h 447471"/>
                <a:gd name="connsiteX3" fmla="*/ 292608 w 1510058"/>
                <a:gd name="connsiteY3" fmla="*/ 429165 h 447471"/>
                <a:gd name="connsiteX4" fmla="*/ 365760 w 1510058"/>
                <a:gd name="connsiteY4" fmla="*/ 63405 h 447471"/>
                <a:gd name="connsiteX5" fmla="*/ 457200 w 1510058"/>
                <a:gd name="connsiteY5" fmla="*/ 410877 h 447471"/>
                <a:gd name="connsiteX6" fmla="*/ 512064 w 1510058"/>
                <a:gd name="connsiteY6" fmla="*/ 63405 h 447471"/>
                <a:gd name="connsiteX7" fmla="*/ 603504 w 1510058"/>
                <a:gd name="connsiteY7" fmla="*/ 447453 h 447471"/>
                <a:gd name="connsiteX8" fmla="*/ 694944 w 1510058"/>
                <a:gd name="connsiteY8" fmla="*/ 45117 h 447471"/>
                <a:gd name="connsiteX9" fmla="*/ 797876 w 1510058"/>
                <a:gd name="connsiteY9" fmla="*/ 427695 h 447471"/>
                <a:gd name="connsiteX10" fmla="*/ 877824 w 1510058"/>
                <a:gd name="connsiteY10" fmla="*/ 26829 h 447471"/>
                <a:gd name="connsiteX11" fmla="*/ 1023078 w 1510058"/>
                <a:gd name="connsiteY11" fmla="*/ 423449 h 447471"/>
                <a:gd name="connsiteX12" fmla="*/ 1075842 w 1510058"/>
                <a:gd name="connsiteY12" fmla="*/ 50 h 447471"/>
                <a:gd name="connsiteX13" fmla="*/ 1227892 w 1510058"/>
                <a:gd name="connsiteY13" fmla="*/ 393730 h 447471"/>
                <a:gd name="connsiteX14" fmla="*/ 1321432 w 1510058"/>
                <a:gd name="connsiteY14" fmla="*/ 203993 h 447471"/>
                <a:gd name="connsiteX15" fmla="*/ 1510058 w 1510058"/>
                <a:gd name="connsiteY15" fmla="*/ 192726 h 447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10058" h="447471">
                  <a:moveTo>
                    <a:pt x="0" y="282861"/>
                  </a:moveTo>
                  <a:cubicBezTo>
                    <a:pt x="47244" y="302673"/>
                    <a:pt x="94488" y="322485"/>
                    <a:pt x="128016" y="282861"/>
                  </a:cubicBezTo>
                  <a:cubicBezTo>
                    <a:pt x="161544" y="243237"/>
                    <a:pt x="173736" y="20733"/>
                    <a:pt x="201168" y="45117"/>
                  </a:cubicBezTo>
                  <a:cubicBezTo>
                    <a:pt x="228600" y="69501"/>
                    <a:pt x="265176" y="426117"/>
                    <a:pt x="292608" y="429165"/>
                  </a:cubicBezTo>
                  <a:cubicBezTo>
                    <a:pt x="320040" y="432213"/>
                    <a:pt x="338328" y="66453"/>
                    <a:pt x="365760" y="63405"/>
                  </a:cubicBezTo>
                  <a:cubicBezTo>
                    <a:pt x="393192" y="60357"/>
                    <a:pt x="432816" y="410877"/>
                    <a:pt x="457200" y="410877"/>
                  </a:cubicBezTo>
                  <a:cubicBezTo>
                    <a:pt x="481584" y="410877"/>
                    <a:pt x="487680" y="57309"/>
                    <a:pt x="512064" y="63405"/>
                  </a:cubicBezTo>
                  <a:cubicBezTo>
                    <a:pt x="536448" y="69501"/>
                    <a:pt x="573024" y="450501"/>
                    <a:pt x="603504" y="447453"/>
                  </a:cubicBezTo>
                  <a:cubicBezTo>
                    <a:pt x="633984" y="444405"/>
                    <a:pt x="662549" y="48410"/>
                    <a:pt x="694944" y="45117"/>
                  </a:cubicBezTo>
                  <a:cubicBezTo>
                    <a:pt x="727339" y="41824"/>
                    <a:pt x="767396" y="430743"/>
                    <a:pt x="797876" y="427695"/>
                  </a:cubicBezTo>
                  <a:cubicBezTo>
                    <a:pt x="828356" y="424647"/>
                    <a:pt x="840290" y="27537"/>
                    <a:pt x="877824" y="26829"/>
                  </a:cubicBezTo>
                  <a:cubicBezTo>
                    <a:pt x="915358" y="26121"/>
                    <a:pt x="990075" y="427912"/>
                    <a:pt x="1023078" y="423449"/>
                  </a:cubicBezTo>
                  <a:cubicBezTo>
                    <a:pt x="1056081" y="418986"/>
                    <a:pt x="1041706" y="5003"/>
                    <a:pt x="1075842" y="50"/>
                  </a:cubicBezTo>
                  <a:cubicBezTo>
                    <a:pt x="1109978" y="-4903"/>
                    <a:pt x="1186960" y="359740"/>
                    <a:pt x="1227892" y="393730"/>
                  </a:cubicBezTo>
                  <a:cubicBezTo>
                    <a:pt x="1268824" y="427720"/>
                    <a:pt x="1274404" y="237494"/>
                    <a:pt x="1321432" y="203993"/>
                  </a:cubicBezTo>
                  <a:cubicBezTo>
                    <a:pt x="1368460" y="170492"/>
                    <a:pt x="1427762" y="163770"/>
                    <a:pt x="1510058" y="192726"/>
                  </a:cubicBezTo>
                </a:path>
              </a:pathLst>
            </a:custGeom>
            <a:noFill/>
            <a:ln w="9525" cap="flat" cmpd="sng" algn="ctr">
              <a:solidFill>
                <a:srgbClr val="FF00FF"/>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pitchFamily="50" charset="-128"/>
              </a:endParaRPr>
            </a:p>
          </p:txBody>
        </p:sp>
        <p:sp>
          <p:nvSpPr>
            <p:cNvPr id="31" name="テキスト ボックス 30"/>
            <p:cNvSpPr txBox="1"/>
            <p:nvPr/>
          </p:nvSpPr>
          <p:spPr>
            <a:xfrm>
              <a:off x="739493" y="5244367"/>
              <a:ext cx="3567808" cy="714199"/>
            </a:xfrm>
            <a:prstGeom prst="rect">
              <a:avLst/>
            </a:prstGeom>
            <a:noFill/>
          </p:spPr>
          <p:txBody>
            <a:bodyPr wrap="none" rtlCol="0">
              <a:spAutoFit/>
            </a:bodyPr>
            <a:lstStyle/>
            <a:p>
              <a:pPr>
                <a:buNone/>
              </a:pPr>
              <a:r>
                <a:rPr lang="en-US" altLang="ja-JP" sz="2000" b="1" dirty="0" smtClean="0">
                  <a:solidFill>
                    <a:srgbClr val="FF0000"/>
                  </a:solidFill>
                </a:rPr>
                <a:t>Several beam loss monitors </a:t>
              </a:r>
            </a:p>
            <a:p>
              <a:pPr>
                <a:buNone/>
              </a:pPr>
              <a:r>
                <a:rPr lang="en-US" altLang="ja-JP" sz="2000" b="1" dirty="0" smtClean="0">
                  <a:solidFill>
                    <a:srgbClr val="FF0000"/>
                  </a:solidFill>
                </a:rPr>
                <a:t>with various sensitivities</a:t>
              </a:r>
              <a:endParaRPr kumimoji="1" lang="ja-JP" altLang="en-US" sz="2000" b="1" dirty="0">
                <a:solidFill>
                  <a:srgbClr val="FF0000"/>
                </a:solidFill>
              </a:endParaRPr>
            </a:p>
          </p:txBody>
        </p:sp>
        <p:cxnSp>
          <p:nvCxnSpPr>
            <p:cNvPr id="32" name="カギ線コネクタ 31"/>
            <p:cNvCxnSpPr>
              <a:stCxn id="31" idx="1"/>
              <a:endCxn id="28" idx="1"/>
            </p:cNvCxnSpPr>
            <p:nvPr/>
          </p:nvCxnSpPr>
          <p:spPr>
            <a:xfrm rot="10800000" flipH="1">
              <a:off x="739491" y="3534224"/>
              <a:ext cx="889009" cy="2067243"/>
            </a:xfrm>
            <a:prstGeom prst="bentConnector3">
              <a:avLst>
                <a:gd name="adj1" fmla="val -28414"/>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2920452" y="2771607"/>
              <a:ext cx="1943049" cy="646179"/>
            </a:xfrm>
            <a:prstGeom prst="rect">
              <a:avLst/>
            </a:prstGeom>
            <a:noFill/>
          </p:spPr>
          <p:txBody>
            <a:bodyPr wrap="square" rtlCol="0">
              <a:spAutoFit/>
            </a:bodyPr>
            <a:lstStyle/>
            <a:p>
              <a:pPr>
                <a:buNone/>
              </a:pPr>
              <a:r>
                <a:rPr lang="en-US" altLang="ja-JP" sz="2000" b="1" dirty="0" smtClean="0"/>
                <a:t>wire scanner scraper</a:t>
              </a:r>
              <a:endParaRPr kumimoji="1" lang="ja-JP" altLang="en-US" sz="2000" b="1" dirty="0"/>
            </a:p>
          </p:txBody>
        </p:sp>
        <p:cxnSp>
          <p:nvCxnSpPr>
            <p:cNvPr id="34" name="直線矢印コネクタ 33"/>
            <p:cNvCxnSpPr>
              <a:stCxn id="33" idx="1"/>
            </p:cNvCxnSpPr>
            <p:nvPr/>
          </p:nvCxnSpPr>
          <p:spPr bwMode="auto">
            <a:xfrm flipH="1">
              <a:off x="2526913" y="3094697"/>
              <a:ext cx="393539" cy="504353"/>
            </a:xfrm>
            <a:prstGeom prst="straightConnector1">
              <a:avLst/>
            </a:prstGeom>
            <a:noFill/>
            <a:ln w="28575" cap="flat" cmpd="sng" algn="ctr">
              <a:solidFill>
                <a:schemeClr val="tx1"/>
              </a:solidFill>
              <a:prstDash val="solid"/>
              <a:round/>
              <a:headEnd type="none" w="med" len="med"/>
              <a:tailEnd type="arrow"/>
            </a:ln>
            <a:effectLst/>
          </p:spPr>
        </p:cxnSp>
        <p:sp>
          <p:nvSpPr>
            <p:cNvPr id="35" name="右矢印 34"/>
            <p:cNvSpPr/>
            <p:nvPr/>
          </p:nvSpPr>
          <p:spPr bwMode="auto">
            <a:xfrm rot="5400000" flipV="1">
              <a:off x="2328488" y="1825103"/>
              <a:ext cx="792089" cy="360041"/>
            </a:xfrm>
            <a:prstGeom prst="rightArrow">
              <a:avLst/>
            </a:prstGeom>
            <a:solidFill>
              <a:srgbClr val="00FFFF">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36" name="右矢印 35"/>
            <p:cNvSpPr/>
            <p:nvPr/>
          </p:nvSpPr>
          <p:spPr bwMode="auto">
            <a:xfrm rot="10800000" flipV="1">
              <a:off x="3687388" y="3960517"/>
              <a:ext cx="792089" cy="360041"/>
            </a:xfrm>
            <a:prstGeom prst="rightArrow">
              <a:avLst/>
            </a:prstGeom>
            <a:solidFill>
              <a:srgbClr val="00FFFF">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37" name="テキスト ボックス 36"/>
            <p:cNvSpPr txBox="1"/>
            <p:nvPr/>
          </p:nvSpPr>
          <p:spPr>
            <a:xfrm>
              <a:off x="1688412" y="3355605"/>
              <a:ext cx="1176313" cy="292482"/>
            </a:xfrm>
            <a:prstGeom prst="rect">
              <a:avLst/>
            </a:prstGeom>
            <a:noFill/>
          </p:spPr>
          <p:txBody>
            <a:bodyPr wrap="square" rtlCol="0">
              <a:spAutoFit/>
            </a:bodyPr>
            <a:lstStyle/>
            <a:p>
              <a:pPr>
                <a:buNone/>
              </a:pPr>
              <a:r>
                <a:rPr lang="en-US" altLang="ja-JP" sz="1400" b="1" dirty="0" smtClean="0">
                  <a:solidFill>
                    <a:srgbClr val="FF00FF"/>
                  </a:solidFill>
                </a:rPr>
                <a:t>radiation</a:t>
              </a:r>
              <a:endParaRPr kumimoji="1" lang="ja-JP" altLang="en-US" sz="1400" b="1" dirty="0">
                <a:solidFill>
                  <a:srgbClr val="FF00FF"/>
                </a:solidFill>
              </a:endParaRPr>
            </a:p>
          </p:txBody>
        </p:sp>
        <p:sp>
          <p:nvSpPr>
            <p:cNvPr id="38" name="テキスト ボックス 37"/>
            <p:cNvSpPr txBox="1"/>
            <p:nvPr/>
          </p:nvSpPr>
          <p:spPr>
            <a:xfrm>
              <a:off x="1846316" y="4024454"/>
              <a:ext cx="1488928" cy="707886"/>
            </a:xfrm>
            <a:prstGeom prst="rect">
              <a:avLst/>
            </a:prstGeom>
            <a:noFill/>
          </p:spPr>
          <p:txBody>
            <a:bodyPr wrap="square" rtlCol="0">
              <a:spAutoFit/>
            </a:bodyPr>
            <a:lstStyle/>
            <a:p>
              <a:pPr>
                <a:buNone/>
              </a:pPr>
              <a:r>
                <a:rPr lang="en-US" altLang="ja-JP" sz="2000" b="1" dirty="0">
                  <a:solidFill>
                    <a:srgbClr val="00B050"/>
                  </a:solidFill>
                </a:rPr>
                <a:t>E</a:t>
              </a:r>
              <a:r>
                <a:rPr lang="en-US" altLang="ja-JP" sz="2000" b="1" dirty="0" smtClean="0">
                  <a:solidFill>
                    <a:srgbClr val="00B050"/>
                  </a:solidFill>
                </a:rPr>
                <a:t>xtraction </a:t>
              </a:r>
            </a:p>
            <a:p>
              <a:pPr>
                <a:buNone/>
              </a:pPr>
              <a:r>
                <a:rPr lang="en-US" altLang="ja-JP" sz="2000" b="1" dirty="0" smtClean="0">
                  <a:solidFill>
                    <a:srgbClr val="00B050"/>
                  </a:solidFill>
                </a:rPr>
                <a:t>beam</a:t>
              </a:r>
              <a:endParaRPr kumimoji="1" lang="ja-JP" altLang="en-US" sz="2000" b="1" dirty="0">
                <a:solidFill>
                  <a:srgbClr val="00B050"/>
                </a:solidFill>
              </a:endParaRPr>
            </a:p>
          </p:txBody>
        </p:sp>
        <p:cxnSp>
          <p:nvCxnSpPr>
            <p:cNvPr id="39" name="カギ線コネクタ 38"/>
            <p:cNvCxnSpPr>
              <a:stCxn id="31" idx="1"/>
              <a:endCxn id="27" idx="1"/>
            </p:cNvCxnSpPr>
            <p:nvPr/>
          </p:nvCxnSpPr>
          <p:spPr>
            <a:xfrm rot="10800000" flipH="1">
              <a:off x="739491" y="4001990"/>
              <a:ext cx="889009" cy="1599477"/>
            </a:xfrm>
            <a:prstGeom prst="bentConnector3">
              <a:avLst>
                <a:gd name="adj1" fmla="val -28414"/>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2780775" y="1980909"/>
              <a:ext cx="1863459" cy="707886"/>
            </a:xfrm>
            <a:prstGeom prst="rect">
              <a:avLst/>
            </a:prstGeom>
            <a:noFill/>
          </p:spPr>
          <p:txBody>
            <a:bodyPr wrap="none" rtlCol="0">
              <a:spAutoFit/>
            </a:bodyPr>
            <a:lstStyle/>
            <a:p>
              <a:pPr>
                <a:buNone/>
              </a:pPr>
              <a:r>
                <a:rPr lang="en-US" altLang="ja-JP" sz="2000" b="1" dirty="0" smtClean="0">
                  <a:solidFill>
                    <a:srgbClr val="00FFFF"/>
                  </a:solidFill>
                </a:rPr>
                <a:t>Vertical </a:t>
              </a:r>
            </a:p>
            <a:p>
              <a:pPr>
                <a:buNone/>
              </a:pPr>
              <a:r>
                <a:rPr lang="en-US" altLang="ja-JP" sz="2000" b="1" dirty="0" smtClean="0">
                  <a:solidFill>
                    <a:srgbClr val="00FFFF"/>
                  </a:solidFill>
                </a:rPr>
                <a:t>scanning device</a:t>
              </a:r>
              <a:endParaRPr kumimoji="1" lang="ja-JP" altLang="en-US" sz="2000" b="1" dirty="0">
                <a:solidFill>
                  <a:srgbClr val="00FFFF"/>
                </a:solidFill>
              </a:endParaRPr>
            </a:p>
          </p:txBody>
        </p:sp>
        <p:sp>
          <p:nvSpPr>
            <p:cNvPr id="41" name="テキスト ボックス 40"/>
            <p:cNvSpPr txBox="1"/>
            <p:nvPr/>
          </p:nvSpPr>
          <p:spPr>
            <a:xfrm>
              <a:off x="3192989" y="4307475"/>
              <a:ext cx="1863458" cy="707886"/>
            </a:xfrm>
            <a:prstGeom prst="rect">
              <a:avLst/>
            </a:prstGeom>
            <a:noFill/>
          </p:spPr>
          <p:txBody>
            <a:bodyPr wrap="none" rtlCol="0">
              <a:spAutoFit/>
            </a:bodyPr>
            <a:lstStyle/>
            <a:p>
              <a:pPr>
                <a:buNone/>
              </a:pPr>
              <a:r>
                <a:rPr lang="en-US" altLang="ja-JP" sz="2000" b="1" dirty="0" smtClean="0">
                  <a:solidFill>
                    <a:srgbClr val="00FFFF"/>
                  </a:solidFill>
                </a:rPr>
                <a:t>Horizontal </a:t>
              </a:r>
            </a:p>
            <a:p>
              <a:pPr>
                <a:buNone/>
              </a:pPr>
              <a:r>
                <a:rPr lang="en-US" altLang="ja-JP" sz="2000" b="1" dirty="0" smtClean="0">
                  <a:solidFill>
                    <a:srgbClr val="00FFFF"/>
                  </a:solidFill>
                </a:rPr>
                <a:t>scanning device</a:t>
              </a:r>
              <a:endParaRPr kumimoji="1" lang="ja-JP" altLang="en-US" sz="2000" b="1" dirty="0">
                <a:solidFill>
                  <a:srgbClr val="00FFFF"/>
                </a:solidFill>
              </a:endParaRPr>
            </a:p>
          </p:txBody>
        </p:sp>
      </p:grpSp>
      <p:sp>
        <p:nvSpPr>
          <p:cNvPr id="8" name="コンテンツ プレースホルダー 7"/>
          <p:cNvSpPr>
            <a:spLocks noGrp="1"/>
          </p:cNvSpPr>
          <p:nvPr>
            <p:ph sz="half" idx="2"/>
          </p:nvPr>
        </p:nvSpPr>
        <p:spPr>
          <a:xfrm>
            <a:off x="4324350" y="4495800"/>
            <a:ext cx="4800600" cy="1352550"/>
          </a:xfrm>
          <a:solidFill>
            <a:schemeClr val="bg1"/>
          </a:solidFill>
        </p:spPr>
        <p:txBody>
          <a:bodyPr/>
          <a:lstStyle/>
          <a:p>
            <a:pPr>
              <a:buFont typeface="Wingdings" panose="05000000000000000000" pitchFamily="2" charset="2"/>
              <a:buChar char="n"/>
            </a:pPr>
            <a:r>
              <a:rPr lang="en-US" altLang="ja-JP" sz="2000" dirty="0" smtClean="0"/>
              <a:t>BLM </a:t>
            </a:r>
            <a:r>
              <a:rPr lang="en-US" altLang="ja-JP" sz="2000" dirty="0"/>
              <a:t>detects the whole radiations which are generated at the various place around the monitor.</a:t>
            </a:r>
          </a:p>
          <a:p>
            <a:pPr>
              <a:buFont typeface="Wingdings" panose="05000000000000000000" pitchFamily="2" charset="2"/>
              <a:buChar char="n"/>
            </a:pPr>
            <a:r>
              <a:rPr lang="en-US" altLang="ja-JP" sz="2000" dirty="0"/>
              <a:t>By subtracting the  background signal from the whole signal, pure beam loss signal at the wire scanner can be obtained</a:t>
            </a:r>
            <a:r>
              <a:rPr lang="en-US" altLang="ja-JP" sz="2000" dirty="0" smtClean="0"/>
              <a:t>.</a:t>
            </a:r>
            <a:endParaRPr lang="en-US" altLang="ja-JP" sz="2000" dirty="0"/>
          </a:p>
        </p:txBody>
      </p:sp>
      <p:cxnSp>
        <p:nvCxnSpPr>
          <p:cNvPr id="48" name="直線矢印コネクタ 47"/>
          <p:cNvCxnSpPr>
            <a:stCxn id="47" idx="1"/>
          </p:cNvCxnSpPr>
          <p:nvPr/>
        </p:nvCxnSpPr>
        <p:spPr bwMode="auto">
          <a:xfrm flipH="1" flipV="1">
            <a:off x="5835650" y="3733800"/>
            <a:ext cx="890405" cy="225514"/>
          </a:xfrm>
          <a:prstGeom prst="straightConnector1">
            <a:avLst/>
          </a:prstGeom>
          <a:noFill/>
          <a:ln w="9525" cap="flat" cmpd="sng" algn="ctr">
            <a:solidFill>
              <a:srgbClr val="FF0000"/>
            </a:solidFill>
            <a:prstDash val="solid"/>
            <a:round/>
            <a:headEnd type="none" w="med" len="med"/>
            <a:tailEnd type="arrow"/>
          </a:ln>
          <a:effectLst/>
        </p:spPr>
      </p:cxnSp>
      <p:grpSp>
        <p:nvGrpSpPr>
          <p:cNvPr id="10" name="グループ化 9"/>
          <p:cNvGrpSpPr/>
          <p:nvPr/>
        </p:nvGrpSpPr>
        <p:grpSpPr>
          <a:xfrm>
            <a:off x="4343400" y="2220770"/>
            <a:ext cx="4464050" cy="2324872"/>
            <a:chOff x="4343400" y="2220770"/>
            <a:chExt cx="4464050" cy="2324872"/>
          </a:xfrm>
        </p:grpSpPr>
        <p:grpSp>
          <p:nvGrpSpPr>
            <p:cNvPr id="14" name="グループ化 13"/>
            <p:cNvGrpSpPr/>
            <p:nvPr/>
          </p:nvGrpSpPr>
          <p:grpSpPr>
            <a:xfrm>
              <a:off x="4343400" y="2220770"/>
              <a:ext cx="4464050" cy="2324872"/>
              <a:chOff x="4584700" y="1992170"/>
              <a:chExt cx="4464050" cy="2324872"/>
            </a:xfrm>
          </p:grpSpPr>
          <p:pic>
            <p:nvPicPr>
              <p:cNvPr id="26" name="Picture 2" descr="I:\my docment box2\w_発表資料関係\IBIC2015\figure\20141104_Graph0.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4700" y="2247900"/>
                <a:ext cx="2587839" cy="2069142"/>
              </a:xfrm>
              <a:prstGeom prst="rect">
                <a:avLst/>
              </a:prstGeom>
              <a:solidFill>
                <a:schemeClr val="bg1"/>
              </a:solidFill>
            </p:spPr>
          </p:pic>
          <p:sp>
            <p:nvSpPr>
              <p:cNvPr id="42" name="テキスト ボックス 41"/>
              <p:cNvSpPr txBox="1"/>
              <p:nvPr/>
            </p:nvSpPr>
            <p:spPr>
              <a:xfrm>
                <a:off x="7181850" y="2689012"/>
                <a:ext cx="1790700" cy="480131"/>
              </a:xfrm>
              <a:prstGeom prst="rect">
                <a:avLst/>
              </a:prstGeom>
              <a:noFill/>
              <a:ln>
                <a:solidFill>
                  <a:srgbClr val="FF00FF"/>
                </a:solidFill>
              </a:ln>
            </p:spPr>
            <p:txBody>
              <a:bodyPr wrap="square" rtlCol="0">
                <a:spAutoFit/>
              </a:bodyPr>
              <a:lstStyle/>
              <a:p>
                <a:pPr>
                  <a:buNone/>
                </a:pPr>
                <a:r>
                  <a:rPr lang="en-US" altLang="ja-JP" sz="1400" dirty="0" smtClean="0">
                    <a:solidFill>
                      <a:srgbClr val="FF00FF"/>
                    </a:solidFill>
                    <a:latin typeface="Times New Roman" panose="02020603050405020304" pitchFamily="18" charset="0"/>
                    <a:cs typeface="Times New Roman" panose="02020603050405020304" pitchFamily="18" charset="0"/>
                  </a:rPr>
                  <a:t>inserted wire scanner</a:t>
                </a:r>
              </a:p>
              <a:p>
                <a:pPr>
                  <a:buNone/>
                </a:pPr>
                <a:r>
                  <a:rPr kumimoji="1" lang="en-US" altLang="ja-JP" sz="1400" dirty="0" smtClean="0">
                    <a:solidFill>
                      <a:srgbClr val="FF00FF"/>
                    </a:solidFill>
                    <a:latin typeface="Times New Roman" panose="02020603050405020304" pitchFamily="18" charset="0"/>
                    <a:cs typeface="Times New Roman" panose="02020603050405020304" pitchFamily="18" charset="0"/>
                  </a:rPr>
                  <a:t>= whole signal</a:t>
                </a:r>
                <a:endParaRPr kumimoji="1" lang="ja-JP" altLang="en-US" sz="1400" dirty="0">
                  <a:solidFill>
                    <a:srgbClr val="FF00FF"/>
                  </a:solidFill>
                  <a:latin typeface="Times New Roman" panose="02020603050405020304" pitchFamily="18" charset="0"/>
                  <a:cs typeface="Times New Roman" panose="02020603050405020304" pitchFamily="18" charset="0"/>
                </a:endParaRPr>
              </a:p>
            </p:txBody>
          </p:sp>
          <p:sp>
            <p:nvSpPr>
              <p:cNvPr id="44" name="テキスト ボックス 43"/>
              <p:cNvSpPr txBox="1"/>
              <p:nvPr/>
            </p:nvSpPr>
            <p:spPr>
              <a:xfrm>
                <a:off x="7071223" y="1992170"/>
                <a:ext cx="1958477" cy="480131"/>
              </a:xfrm>
              <a:prstGeom prst="rect">
                <a:avLst/>
              </a:prstGeom>
              <a:noFill/>
              <a:ln>
                <a:solidFill>
                  <a:srgbClr val="0070C0"/>
                </a:solidFill>
              </a:ln>
            </p:spPr>
            <p:txBody>
              <a:bodyPr wrap="square" rtlCol="0">
                <a:spAutoFit/>
              </a:bodyPr>
              <a:lstStyle/>
              <a:p>
                <a:pPr>
                  <a:buNone/>
                </a:pPr>
                <a:r>
                  <a:rPr lang="en-US" altLang="ja-JP" sz="1400" dirty="0" smtClean="0">
                    <a:solidFill>
                      <a:srgbClr val="0070C0"/>
                    </a:solidFill>
                    <a:latin typeface="Times New Roman" panose="02020603050405020304" pitchFamily="18" charset="0"/>
                    <a:cs typeface="Times New Roman" panose="02020603050405020304" pitchFamily="18" charset="0"/>
                  </a:rPr>
                  <a:t>retracted wire scanner</a:t>
                </a:r>
              </a:p>
              <a:p>
                <a:pPr>
                  <a:buNone/>
                </a:pPr>
                <a:r>
                  <a:rPr kumimoji="1" lang="en-US" altLang="ja-JP" sz="1400" dirty="0" smtClean="0">
                    <a:solidFill>
                      <a:srgbClr val="0070C0"/>
                    </a:solidFill>
                    <a:latin typeface="Times New Roman" panose="02020603050405020304" pitchFamily="18" charset="0"/>
                    <a:cs typeface="Times New Roman" panose="02020603050405020304" pitchFamily="18" charset="0"/>
                  </a:rPr>
                  <a:t>= background signal</a:t>
                </a:r>
                <a:endParaRPr kumimoji="1" lang="ja-JP" altLang="en-US" sz="1400" dirty="0">
                  <a:solidFill>
                    <a:srgbClr val="0070C0"/>
                  </a:solidFill>
                  <a:latin typeface="Times New Roman" panose="02020603050405020304" pitchFamily="18" charset="0"/>
                  <a:cs typeface="Times New Roman" panose="02020603050405020304" pitchFamily="18" charset="0"/>
                </a:endParaRPr>
              </a:p>
            </p:txBody>
          </p:sp>
          <p:cxnSp>
            <p:nvCxnSpPr>
              <p:cNvPr id="45" name="直線矢印コネクタ 44"/>
              <p:cNvCxnSpPr>
                <a:stCxn id="42" idx="1"/>
              </p:cNvCxnSpPr>
              <p:nvPr/>
            </p:nvCxnSpPr>
            <p:spPr bwMode="auto">
              <a:xfrm flipH="1" flipV="1">
                <a:off x="6038850" y="2895600"/>
                <a:ext cx="1143000" cy="33478"/>
              </a:xfrm>
              <a:prstGeom prst="straightConnector1">
                <a:avLst/>
              </a:prstGeom>
              <a:noFill/>
              <a:ln w="9525" cap="flat" cmpd="sng" algn="ctr">
                <a:solidFill>
                  <a:srgbClr val="FF00FF"/>
                </a:solidFill>
                <a:prstDash val="solid"/>
                <a:round/>
                <a:headEnd type="none" w="med" len="med"/>
                <a:tailEnd type="arrow"/>
              </a:ln>
              <a:effectLst/>
            </p:spPr>
          </p:cxnSp>
          <p:cxnSp>
            <p:nvCxnSpPr>
              <p:cNvPr id="46" name="直線矢印コネクタ 45"/>
              <p:cNvCxnSpPr>
                <a:stCxn id="44" idx="1"/>
              </p:cNvCxnSpPr>
              <p:nvPr/>
            </p:nvCxnSpPr>
            <p:spPr bwMode="auto">
              <a:xfrm flipH="1">
                <a:off x="6596380" y="2232236"/>
                <a:ext cx="474843" cy="213784"/>
              </a:xfrm>
              <a:prstGeom prst="straightConnector1">
                <a:avLst/>
              </a:prstGeom>
              <a:noFill/>
              <a:ln w="9525" cap="flat" cmpd="sng" algn="ctr">
                <a:solidFill>
                  <a:srgbClr val="0070C0"/>
                </a:solidFill>
                <a:prstDash val="solid"/>
                <a:round/>
                <a:headEnd type="none" w="med" len="med"/>
                <a:tailEnd type="arrow"/>
              </a:ln>
              <a:effectLst/>
            </p:spPr>
          </p:cxnSp>
          <p:sp>
            <p:nvSpPr>
              <p:cNvPr id="47" name="テキスト ボックス 46"/>
              <p:cNvSpPr txBox="1"/>
              <p:nvPr/>
            </p:nvSpPr>
            <p:spPr>
              <a:xfrm>
                <a:off x="6967355" y="3512192"/>
                <a:ext cx="2081395" cy="437043"/>
              </a:xfrm>
              <a:prstGeom prst="rect">
                <a:avLst/>
              </a:prstGeom>
              <a:noFill/>
              <a:ln>
                <a:solidFill>
                  <a:srgbClr val="FF0000"/>
                </a:solidFill>
              </a:ln>
            </p:spPr>
            <p:txBody>
              <a:bodyPr wrap="square" rtlCol="0">
                <a:spAutoFit/>
              </a:bodyPr>
              <a:lstStyle/>
              <a:p>
                <a:pPr>
                  <a:buNone/>
                </a:pPr>
                <a:r>
                  <a:rPr lang="en-US" altLang="ja-JP" sz="1400" b="1" dirty="0" smtClean="0">
                    <a:solidFill>
                      <a:srgbClr val="FF0000"/>
                    </a:solidFill>
                    <a:latin typeface="Times New Roman" panose="02020603050405020304" pitchFamily="18" charset="0"/>
                    <a:cs typeface="Times New Roman" panose="02020603050405020304" pitchFamily="18" charset="0"/>
                  </a:rPr>
                  <a:t>pure beam loss signal at the wire scanner</a:t>
                </a:r>
                <a:endParaRPr kumimoji="1" lang="ja-JP" altLang="en-US" sz="1400" b="1" dirty="0">
                  <a:solidFill>
                    <a:srgbClr val="FF0000"/>
                  </a:solidFill>
                  <a:latin typeface="Times New Roman" panose="02020603050405020304" pitchFamily="18" charset="0"/>
                  <a:cs typeface="Times New Roman" panose="02020603050405020304" pitchFamily="18" charset="0"/>
                </a:endParaRPr>
              </a:p>
            </p:txBody>
          </p:sp>
        </p:grpSp>
        <p:sp>
          <p:nvSpPr>
            <p:cNvPr id="9" name="テキスト ボックス 8"/>
            <p:cNvSpPr txBox="1"/>
            <p:nvPr/>
          </p:nvSpPr>
          <p:spPr>
            <a:xfrm>
              <a:off x="6124575" y="4043364"/>
              <a:ext cx="412540" cy="73866"/>
            </a:xfrm>
            <a:prstGeom prst="rect">
              <a:avLst/>
            </a:prstGeom>
            <a:solidFill>
              <a:schemeClr val="bg1"/>
            </a:solidFill>
          </p:spPr>
          <p:txBody>
            <a:bodyPr wrap="none" lIns="36000" tIns="0" rIns="36000" bIns="0" rtlCol="0" anchor="ctr" anchorCtr="0">
              <a:spAutoFit/>
            </a:bodyPr>
            <a:lstStyle/>
            <a:p>
              <a:pPr>
                <a:buNone/>
              </a:pPr>
              <a:r>
                <a:rPr kumimoji="1" lang="en-US" altLang="ja-JP" sz="600" dirty="0" smtClean="0"/>
                <a:t>subtraction</a:t>
              </a:r>
              <a:endParaRPr kumimoji="1" lang="ja-JP" altLang="en-US" sz="600" dirty="0"/>
            </a:p>
          </p:txBody>
        </p:sp>
      </p:grpSp>
    </p:spTree>
    <p:extLst>
      <p:ext uri="{BB962C8B-B14F-4D97-AF65-F5344CB8AC3E}">
        <p14:creationId xmlns:p14="http://schemas.microsoft.com/office/powerpoint/2010/main" val="12108099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Various sensitivity of BLMs (I)</a:t>
            </a:r>
            <a:endParaRPr kumimoji="1" lang="ja-JP" altLang="en-US" dirty="0"/>
          </a:p>
        </p:txBody>
      </p:sp>
      <p:sp>
        <p:nvSpPr>
          <p:cNvPr id="68" name="コンテンツ プレースホルダー 67"/>
          <p:cNvSpPr>
            <a:spLocks noGrp="1"/>
          </p:cNvSpPr>
          <p:nvPr>
            <p:ph sz="half" idx="1"/>
          </p:nvPr>
        </p:nvSpPr>
        <p:spPr>
          <a:xfrm>
            <a:off x="322035" y="1137557"/>
            <a:ext cx="3480707" cy="1634671"/>
          </a:xfrm>
        </p:spPr>
        <p:txBody>
          <a:bodyPr/>
          <a:lstStyle/>
          <a:p>
            <a:pPr>
              <a:buFont typeface="Wingdings" panose="05000000000000000000" pitchFamily="2" charset="2"/>
              <a:buChar char="n"/>
            </a:pPr>
            <a:r>
              <a:rPr lang="en-US" altLang="ja-JP" sz="2000" b="1" u="sng" dirty="0"/>
              <a:t>P</a:t>
            </a:r>
            <a:r>
              <a:rPr lang="en-US" altLang="ja-JP" sz="2000" b="1" u="sng" dirty="0" smtClean="0"/>
              <a:t>lastic </a:t>
            </a:r>
            <a:r>
              <a:rPr lang="en-US" altLang="ja-JP" sz="2000" b="1" u="sng" dirty="0"/>
              <a:t>scintillator </a:t>
            </a:r>
            <a:r>
              <a:rPr lang="en-US" altLang="ja-JP" sz="2000" dirty="0"/>
              <a:t>and photomultiplier (PMT) assemblages were adopted as the BLMs </a:t>
            </a:r>
            <a:r>
              <a:rPr lang="en-US" altLang="ja-JP" sz="2000" dirty="0" smtClean="0"/>
              <a:t>with </a:t>
            </a:r>
            <a:r>
              <a:rPr lang="en-US" altLang="ja-JP" sz="2000" dirty="0"/>
              <a:t>quick time response</a:t>
            </a:r>
            <a:r>
              <a:rPr lang="en-US" altLang="ja-JP" sz="2000" dirty="0" smtClean="0"/>
              <a:t>.</a:t>
            </a:r>
          </a:p>
        </p:txBody>
      </p:sp>
      <p:sp>
        <p:nvSpPr>
          <p:cNvPr id="3" name="コンテンツ プレースホルダー 2"/>
          <p:cNvSpPr>
            <a:spLocks noGrp="1"/>
          </p:cNvSpPr>
          <p:nvPr>
            <p:ph sz="half" idx="2"/>
          </p:nvPr>
        </p:nvSpPr>
        <p:spPr>
          <a:xfrm>
            <a:off x="228600" y="3562350"/>
            <a:ext cx="3943350" cy="2495550"/>
          </a:xfrm>
        </p:spPr>
        <p:txBody>
          <a:bodyPr/>
          <a:lstStyle/>
          <a:p>
            <a:pPr>
              <a:buFont typeface="Wingdings" panose="05000000000000000000" pitchFamily="2" charset="2"/>
              <a:buChar char="n"/>
            </a:pPr>
            <a:r>
              <a:rPr lang="en-US" altLang="ja-JP" sz="2000" dirty="0"/>
              <a:t>In order to </a:t>
            </a:r>
            <a:r>
              <a:rPr lang="en-US" altLang="ja-JP" sz="2000" dirty="0" smtClean="0"/>
              <a:t>achieve the ultra-wide </a:t>
            </a:r>
            <a:r>
              <a:rPr lang="en-US" altLang="ja-JP" sz="2000" dirty="0"/>
              <a:t>dynamic range, we </a:t>
            </a:r>
            <a:r>
              <a:rPr lang="en-US" altLang="ja-JP" sz="2000" dirty="0" smtClean="0"/>
              <a:t>need to control </a:t>
            </a:r>
            <a:r>
              <a:rPr lang="en-US" altLang="ja-JP" sz="2000" dirty="0"/>
              <a:t>the sensitivities of the </a:t>
            </a:r>
            <a:r>
              <a:rPr lang="en-US" altLang="ja-JP" sz="2000" dirty="0" smtClean="0"/>
              <a:t>BLMs.</a:t>
            </a:r>
          </a:p>
          <a:p>
            <a:pPr>
              <a:buFont typeface="Wingdings" panose="05000000000000000000" pitchFamily="2" charset="2"/>
              <a:buChar char="n"/>
            </a:pPr>
            <a:r>
              <a:rPr lang="en-US" altLang="ja-JP" sz="2000" dirty="0"/>
              <a:t>B</a:t>
            </a:r>
            <a:r>
              <a:rPr lang="en-US" altLang="ja-JP" sz="2000" dirty="0" smtClean="0"/>
              <a:t>y  changing </a:t>
            </a:r>
            <a:r>
              <a:rPr lang="en-US" altLang="ja-JP" sz="2000" dirty="0">
                <a:latin typeface="Times New Roman" pitchFamily="18" charset="0"/>
                <a:cs typeface="Times New Roman" pitchFamily="18" charset="0"/>
              </a:rPr>
              <a:t>the </a:t>
            </a:r>
            <a:r>
              <a:rPr lang="en-US" altLang="ja-JP" sz="2000" dirty="0" smtClean="0">
                <a:latin typeface="Times New Roman" pitchFamily="18" charset="0"/>
                <a:cs typeface="Times New Roman" pitchFamily="18" charset="0"/>
              </a:rPr>
              <a:t>volume of </a:t>
            </a:r>
            <a:r>
              <a:rPr lang="en-US" altLang="ja-JP" sz="2000" dirty="0">
                <a:latin typeface="Times New Roman" pitchFamily="18" charset="0"/>
                <a:cs typeface="Times New Roman" pitchFamily="18" charset="0"/>
              </a:rPr>
              <a:t>the </a:t>
            </a:r>
            <a:r>
              <a:rPr lang="en-US" altLang="ja-JP" sz="2000" dirty="0" smtClean="0">
                <a:latin typeface="Times New Roman" pitchFamily="18" charset="0"/>
                <a:cs typeface="Times New Roman" pitchFamily="18" charset="0"/>
              </a:rPr>
              <a:t>plastic scintillator, </a:t>
            </a:r>
            <a:r>
              <a:rPr lang="en-US" altLang="ja-JP" sz="2000" dirty="0" smtClean="0"/>
              <a:t>the </a:t>
            </a:r>
            <a:r>
              <a:rPr lang="en-US" altLang="ja-JP" sz="2000" dirty="0"/>
              <a:t>sensitivity-difference </a:t>
            </a:r>
            <a:r>
              <a:rPr lang="en-US" altLang="ja-JP" sz="2000" dirty="0" smtClean="0"/>
              <a:t>can be achieved.</a:t>
            </a:r>
            <a:endParaRPr lang="en-US" altLang="ja-JP" sz="2000" dirty="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6</a:t>
            </a:fld>
            <a:endParaRPr lang="en-US" altLang="ja-JP"/>
          </a:p>
        </p:txBody>
      </p:sp>
      <p:grpSp>
        <p:nvGrpSpPr>
          <p:cNvPr id="67" name="グループ化 66"/>
          <p:cNvGrpSpPr/>
          <p:nvPr/>
        </p:nvGrpSpPr>
        <p:grpSpPr>
          <a:xfrm>
            <a:off x="4208440" y="832429"/>
            <a:ext cx="4781324" cy="2345553"/>
            <a:chOff x="9906226" y="3789196"/>
            <a:chExt cx="6436860" cy="3157702"/>
          </a:xfrm>
        </p:grpSpPr>
        <p:grpSp>
          <p:nvGrpSpPr>
            <p:cNvPr id="19" name="グループ化 18"/>
            <p:cNvGrpSpPr/>
            <p:nvPr/>
          </p:nvGrpSpPr>
          <p:grpSpPr>
            <a:xfrm>
              <a:off x="9906226" y="4160033"/>
              <a:ext cx="6310768" cy="2602565"/>
              <a:chOff x="4008888" y="23559315"/>
              <a:chExt cx="7558997" cy="3117336"/>
            </a:xfrm>
          </p:grpSpPr>
          <p:pic>
            <p:nvPicPr>
              <p:cNvPr id="20" name="Picture 9" descr="I:\my docment box2\w_発表資料関係\HB2014-IPAC05_2014\新しいフォルダー\追加photo\RIMG449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481" t="45216" r="3242" b="30247"/>
              <a:stretch/>
            </p:blipFill>
            <p:spPr bwMode="auto">
              <a:xfrm>
                <a:off x="4351565" y="23645346"/>
                <a:ext cx="7216320" cy="1471020"/>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直線矢印コネクタ 20"/>
              <p:cNvCxnSpPr/>
              <p:nvPr/>
            </p:nvCxnSpPr>
            <p:spPr>
              <a:xfrm flipH="1">
                <a:off x="4454741" y="23942666"/>
                <a:ext cx="3992573" cy="1"/>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5358719" y="23559315"/>
                <a:ext cx="2182453" cy="466521"/>
              </a:xfrm>
              <a:prstGeom prst="rect">
                <a:avLst/>
              </a:prstGeom>
              <a:noFill/>
            </p:spPr>
            <p:txBody>
              <a:bodyPr wrap="square" rtlCol="0">
                <a:spAutoFit/>
              </a:bodyPr>
              <a:lstStyle/>
              <a:p>
                <a:pPr>
                  <a:buNone/>
                </a:pPr>
                <a:r>
                  <a:rPr lang="en-US" altLang="ja-JP" sz="1600" dirty="0" smtClean="0">
                    <a:solidFill>
                      <a:srgbClr val="FF0000"/>
                    </a:solidFill>
                    <a:latin typeface="Times New Roman" panose="02020603050405020304" pitchFamily="18" charset="0"/>
                    <a:cs typeface="Times New Roman" panose="02020603050405020304" pitchFamily="18" charset="0"/>
                  </a:rPr>
                  <a:t>H=300mm</a:t>
                </a:r>
                <a:endParaRPr kumimoji="1" lang="en-US" altLang="ja-JP" sz="1600" dirty="0" smtClean="0">
                  <a:solidFill>
                    <a:srgbClr val="FF0000"/>
                  </a:solidFill>
                  <a:latin typeface="Times New Roman" panose="02020603050405020304" pitchFamily="18" charset="0"/>
                  <a:cs typeface="Times New Roman" panose="02020603050405020304" pitchFamily="18" charset="0"/>
                </a:endParaRPr>
              </a:p>
            </p:txBody>
          </p:sp>
          <p:pic>
            <p:nvPicPr>
              <p:cNvPr id="23" name="Picture 9" descr="I:\my docment box2\w_発表資料関係\HB2014-IPAC05_2014\新しいフォルダー\追加photo\RIMG449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937" t="20764" r="3786" b="54699"/>
              <a:stretch/>
            </p:blipFill>
            <p:spPr bwMode="auto">
              <a:xfrm>
                <a:off x="4329794" y="25205631"/>
                <a:ext cx="7216320" cy="1471020"/>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直線矢印コネクタ 23"/>
              <p:cNvCxnSpPr/>
              <p:nvPr/>
            </p:nvCxnSpPr>
            <p:spPr>
              <a:xfrm flipV="1">
                <a:off x="8621485" y="25473925"/>
                <a:ext cx="6112" cy="709847"/>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8718775" y="25648182"/>
                <a:ext cx="1986424" cy="466521"/>
              </a:xfrm>
              <a:prstGeom prst="rect">
                <a:avLst/>
              </a:prstGeom>
              <a:noFill/>
            </p:spPr>
            <p:txBody>
              <a:bodyPr wrap="square" rtlCol="0">
                <a:spAutoFit/>
              </a:bodyPr>
              <a:lstStyle/>
              <a:p>
                <a:pPr>
                  <a:buNone/>
                </a:pPr>
                <a:r>
                  <a:rPr lang="en-US" altLang="ja-JP" sz="1600" dirty="0" smtClean="0">
                    <a:solidFill>
                      <a:srgbClr val="FF0000"/>
                    </a:solidFill>
                    <a:latin typeface="Times New Roman" panose="02020603050405020304" pitchFamily="18" charset="0"/>
                    <a:cs typeface="Times New Roman" panose="02020603050405020304" pitchFamily="18" charset="0"/>
                  </a:rPr>
                  <a:t>φ=60mm</a:t>
                </a:r>
                <a:endParaRPr kumimoji="1" lang="en-US" altLang="ja-JP" sz="1600" dirty="0" smtClean="0">
                  <a:solidFill>
                    <a:srgbClr val="FF0000"/>
                  </a:solidFill>
                  <a:latin typeface="Times New Roman" panose="02020603050405020304" pitchFamily="18" charset="0"/>
                  <a:cs typeface="Times New Roman" panose="02020603050405020304" pitchFamily="18" charset="0"/>
                </a:endParaRPr>
              </a:p>
            </p:txBody>
          </p:sp>
          <p:cxnSp>
            <p:nvCxnSpPr>
              <p:cNvPr id="26" name="直線矢印コネクタ 25"/>
              <p:cNvCxnSpPr/>
              <p:nvPr/>
            </p:nvCxnSpPr>
            <p:spPr>
              <a:xfrm flipH="1" flipV="1">
                <a:off x="7074570" y="25401353"/>
                <a:ext cx="1358230" cy="13161"/>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6711768" y="24941657"/>
                <a:ext cx="2004957" cy="466521"/>
              </a:xfrm>
              <a:prstGeom prst="rect">
                <a:avLst/>
              </a:prstGeom>
              <a:noFill/>
            </p:spPr>
            <p:txBody>
              <a:bodyPr wrap="square" rtlCol="0">
                <a:spAutoFit/>
              </a:bodyPr>
              <a:lstStyle/>
              <a:p>
                <a:pPr>
                  <a:buNone/>
                </a:pPr>
                <a:r>
                  <a:rPr lang="en-US" altLang="ja-JP" sz="1600" dirty="0" smtClean="0">
                    <a:solidFill>
                      <a:srgbClr val="FF0000"/>
                    </a:solidFill>
                    <a:latin typeface="Times New Roman" panose="02020603050405020304" pitchFamily="18" charset="0"/>
                    <a:cs typeface="Times New Roman" panose="02020603050405020304" pitchFamily="18" charset="0"/>
                  </a:rPr>
                  <a:t>L=100mm</a:t>
                </a:r>
                <a:endParaRPr kumimoji="1" lang="en-US" altLang="ja-JP" sz="1600" dirty="0" smtClean="0">
                  <a:solidFill>
                    <a:srgbClr val="FF0000"/>
                  </a:solidFill>
                  <a:latin typeface="Times New Roman" panose="02020603050405020304" pitchFamily="18" charset="0"/>
                  <a:cs typeface="Times New Roman" panose="02020603050405020304" pitchFamily="18" charset="0"/>
                </a:endParaRPr>
              </a:p>
            </p:txBody>
          </p:sp>
          <p:cxnSp>
            <p:nvCxnSpPr>
              <p:cNvPr id="28" name="直線矢印コネクタ 27"/>
              <p:cNvCxnSpPr/>
              <p:nvPr/>
            </p:nvCxnSpPr>
            <p:spPr>
              <a:xfrm flipV="1">
                <a:off x="4303485" y="25675778"/>
                <a:ext cx="0" cy="326573"/>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4008888" y="26187808"/>
                <a:ext cx="1750600" cy="466521"/>
              </a:xfrm>
              <a:prstGeom prst="rect">
                <a:avLst/>
              </a:prstGeom>
              <a:noFill/>
            </p:spPr>
            <p:txBody>
              <a:bodyPr wrap="square" rtlCol="0">
                <a:spAutoFit/>
              </a:bodyPr>
              <a:lstStyle/>
              <a:p>
                <a:pPr>
                  <a:buNone/>
                </a:pPr>
                <a:r>
                  <a:rPr lang="en-US" altLang="ja-JP" sz="1600" dirty="0" smtClean="0">
                    <a:solidFill>
                      <a:srgbClr val="FF0000"/>
                    </a:solidFill>
                    <a:latin typeface="Times New Roman" panose="02020603050405020304" pitchFamily="18" charset="0"/>
                    <a:cs typeface="Times New Roman" panose="02020603050405020304" pitchFamily="18" charset="0"/>
                  </a:rPr>
                  <a:t>W=20mm</a:t>
                </a:r>
                <a:endParaRPr kumimoji="1" lang="en-US" altLang="ja-JP" sz="1600" dirty="0" smtClean="0">
                  <a:solidFill>
                    <a:srgbClr val="FF0000"/>
                  </a:solidFill>
                  <a:latin typeface="Times New Roman" panose="02020603050405020304" pitchFamily="18" charset="0"/>
                  <a:cs typeface="Times New Roman" panose="02020603050405020304" pitchFamily="18" charset="0"/>
                </a:endParaRPr>
              </a:p>
            </p:txBody>
          </p:sp>
          <p:sp>
            <p:nvSpPr>
              <p:cNvPr id="30" name="テキスト ボックス 29"/>
              <p:cNvSpPr txBox="1"/>
              <p:nvPr/>
            </p:nvSpPr>
            <p:spPr>
              <a:xfrm>
                <a:off x="5477068" y="24308193"/>
                <a:ext cx="1319470" cy="405518"/>
              </a:xfrm>
              <a:prstGeom prst="rect">
                <a:avLst/>
              </a:prstGeom>
              <a:noFill/>
            </p:spPr>
            <p:txBody>
              <a:bodyPr wrap="none" rtlCol="0">
                <a:spAutoFit/>
              </a:bodyPr>
              <a:lstStyle/>
              <a:p>
                <a:pPr>
                  <a:buNone/>
                </a:pPr>
                <a:r>
                  <a:rPr lang="en-US" altLang="ja-JP" sz="1600" dirty="0" smtClean="0">
                    <a:solidFill>
                      <a:srgbClr val="FF0000"/>
                    </a:solidFill>
                    <a:latin typeface="Times New Roman" panose="02020603050405020304" pitchFamily="18" charset="0"/>
                    <a:cs typeface="Times New Roman" panose="02020603050405020304" pitchFamily="18" charset="0"/>
                  </a:rPr>
                  <a:t>Scintillator</a:t>
                </a:r>
                <a:endParaRPr kumimoji="1" lang="ja-JP" altLang="en-US" sz="1600" dirty="0">
                  <a:solidFill>
                    <a:srgbClr val="FF0000"/>
                  </a:solidFill>
                  <a:latin typeface="Times New Roman" panose="02020603050405020304" pitchFamily="18" charset="0"/>
                  <a:cs typeface="Times New Roman" panose="02020603050405020304" pitchFamily="18" charset="0"/>
                </a:endParaRPr>
              </a:p>
            </p:txBody>
          </p:sp>
          <p:cxnSp>
            <p:nvCxnSpPr>
              <p:cNvPr id="31" name="直線コネクタ 30"/>
              <p:cNvCxnSpPr/>
              <p:nvPr/>
            </p:nvCxnSpPr>
            <p:spPr>
              <a:xfrm>
                <a:off x="8505371" y="23759886"/>
                <a:ext cx="0" cy="129177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9069352" y="24271908"/>
                <a:ext cx="2036481" cy="466521"/>
              </a:xfrm>
              <a:prstGeom prst="rect">
                <a:avLst/>
              </a:prstGeom>
              <a:noFill/>
            </p:spPr>
            <p:txBody>
              <a:bodyPr wrap="none" rtlCol="0">
                <a:spAutoFit/>
              </a:bodyPr>
              <a:lstStyle/>
              <a:p>
                <a:pPr>
                  <a:buNone/>
                </a:pPr>
                <a:r>
                  <a:rPr lang="en-US" altLang="ja-JP" sz="1600" dirty="0">
                    <a:solidFill>
                      <a:srgbClr val="FFFF00"/>
                    </a:solidFill>
                    <a:latin typeface="Times New Roman" panose="02020603050405020304" pitchFamily="18" charset="0"/>
                    <a:cs typeface="Times New Roman" panose="02020603050405020304" pitchFamily="18" charset="0"/>
                  </a:rPr>
                  <a:t>PMT: H6410</a:t>
                </a:r>
                <a:endParaRPr lang="ja-JP" altLang="en-US" sz="1600" dirty="0">
                  <a:solidFill>
                    <a:srgbClr val="FFFF00"/>
                  </a:solidFill>
                  <a:latin typeface="Times New Roman" panose="02020603050405020304" pitchFamily="18" charset="0"/>
                  <a:cs typeface="Times New Roman" panose="02020603050405020304" pitchFamily="18" charset="0"/>
                </a:endParaRPr>
              </a:p>
            </p:txBody>
          </p:sp>
        </p:grpSp>
        <p:sp>
          <p:nvSpPr>
            <p:cNvPr id="63" name="正方形/長方形 62"/>
            <p:cNvSpPr/>
            <p:nvPr/>
          </p:nvSpPr>
          <p:spPr>
            <a:xfrm>
              <a:off x="9970853" y="4094842"/>
              <a:ext cx="6372233" cy="2852056"/>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a:latin typeface="Times New Roman" panose="02020603050405020304" pitchFamily="18" charset="0"/>
                <a:cs typeface="Times New Roman" panose="02020603050405020304" pitchFamily="18" charset="0"/>
              </a:endParaRPr>
            </a:p>
          </p:txBody>
        </p:sp>
        <p:sp>
          <p:nvSpPr>
            <p:cNvPr id="64" name="テキスト ボックス 63"/>
            <p:cNvSpPr txBox="1"/>
            <p:nvPr/>
          </p:nvSpPr>
          <p:spPr>
            <a:xfrm>
              <a:off x="9908665" y="3789196"/>
              <a:ext cx="2423251" cy="307777"/>
            </a:xfrm>
            <a:prstGeom prst="rect">
              <a:avLst/>
            </a:prstGeom>
            <a:solidFill>
              <a:srgbClr val="FFFF00"/>
            </a:solidFill>
          </p:spPr>
          <p:txBody>
            <a:bodyPr wrap="none" rtlCol="0">
              <a:spAutoFit/>
            </a:bodyPr>
            <a:lstStyle/>
            <a:p>
              <a:pPr>
                <a:buNone/>
              </a:pPr>
              <a:r>
                <a:rPr lang="en-US" altLang="ja-JP" sz="1400" dirty="0" smtClean="0">
                  <a:latin typeface="Times New Roman" panose="02020603050405020304" pitchFamily="18" charset="0"/>
                  <a:cs typeface="Times New Roman" panose="02020603050405020304" pitchFamily="18" charset="0"/>
                </a:rPr>
                <a:t>Large scintillator BLM</a:t>
              </a:r>
              <a:endParaRPr kumimoji="1" lang="ja-JP" altLang="en-US" sz="1400" dirty="0">
                <a:latin typeface="Times New Roman" panose="02020603050405020304" pitchFamily="18" charset="0"/>
                <a:cs typeface="Times New Roman" panose="02020603050405020304" pitchFamily="18" charset="0"/>
              </a:endParaRPr>
            </a:p>
          </p:txBody>
        </p:sp>
      </p:grpSp>
      <p:grpSp>
        <p:nvGrpSpPr>
          <p:cNvPr id="66" name="グループ化 65"/>
          <p:cNvGrpSpPr/>
          <p:nvPr/>
        </p:nvGrpSpPr>
        <p:grpSpPr>
          <a:xfrm>
            <a:off x="4186762" y="3389147"/>
            <a:ext cx="4814020" cy="2902175"/>
            <a:chOff x="-3843234" y="3564225"/>
            <a:chExt cx="5954609" cy="3589789"/>
          </a:xfrm>
        </p:grpSpPr>
        <p:sp>
          <p:nvSpPr>
            <p:cNvPr id="18" name="正方形/長方形 17"/>
            <p:cNvSpPr/>
            <p:nvPr/>
          </p:nvSpPr>
          <p:spPr>
            <a:xfrm>
              <a:off x="-3803658" y="3874394"/>
              <a:ext cx="5915033" cy="3251211"/>
            </a:xfrm>
            <a:prstGeom prst="rect">
              <a:avLst/>
            </a:prstGeom>
            <a:no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a:latin typeface="Times New Roman" panose="02020603050405020304" pitchFamily="18" charset="0"/>
                <a:cs typeface="Times New Roman" panose="02020603050405020304" pitchFamily="18" charset="0"/>
              </a:endParaRPr>
            </a:p>
          </p:txBody>
        </p:sp>
        <p:grpSp>
          <p:nvGrpSpPr>
            <p:cNvPr id="33" name="グループ化 32"/>
            <p:cNvGrpSpPr/>
            <p:nvPr/>
          </p:nvGrpSpPr>
          <p:grpSpPr>
            <a:xfrm>
              <a:off x="-3843234" y="3820370"/>
              <a:ext cx="5862655" cy="3333644"/>
              <a:chOff x="11288362" y="23618764"/>
              <a:chExt cx="5862655" cy="3333644"/>
            </a:xfrm>
          </p:grpSpPr>
          <p:pic>
            <p:nvPicPr>
              <p:cNvPr id="34" name="Picture 7" descr="C:\Users\myoshi\Pictures\My Photo Box\2014\新しいフォルダー\RIMG2235.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456" t="23165" b="32603"/>
              <a:stretch/>
            </p:blipFill>
            <p:spPr bwMode="auto">
              <a:xfrm>
                <a:off x="12540343" y="23730857"/>
                <a:ext cx="3302374" cy="1146629"/>
              </a:xfrm>
              <a:prstGeom prst="rect">
                <a:avLst/>
              </a:prstGeom>
              <a:noFill/>
              <a:extLst>
                <a:ext uri="{909E8E84-426E-40DD-AFC4-6F175D3DCCD1}">
                  <a14:hiddenFill xmlns:a14="http://schemas.microsoft.com/office/drawing/2010/main">
                    <a:solidFill>
                      <a:srgbClr val="FFFFFF"/>
                    </a:solidFill>
                  </a14:hiddenFill>
                </a:ext>
              </a:extLst>
            </p:spPr>
          </p:pic>
          <p:cxnSp>
            <p:nvCxnSpPr>
              <p:cNvPr id="35" name="直線コネクタ 34"/>
              <p:cNvCxnSpPr/>
              <p:nvPr/>
            </p:nvCxnSpPr>
            <p:spPr>
              <a:xfrm>
                <a:off x="15511277" y="23761487"/>
                <a:ext cx="0" cy="31608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13115614" y="23867119"/>
                <a:ext cx="0" cy="31608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12827748" y="23861474"/>
                <a:ext cx="0" cy="31608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13132547" y="23872764"/>
                <a:ext cx="0" cy="316089"/>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12872903" y="23996941"/>
                <a:ext cx="237067" cy="0"/>
              </a:xfrm>
              <a:prstGeom prst="line">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13146255" y="23970331"/>
                <a:ext cx="2365022" cy="0"/>
              </a:xfrm>
              <a:prstGeom prst="line">
                <a:avLst/>
              </a:prstGeom>
              <a:ln>
                <a:solidFill>
                  <a:srgbClr val="00B0F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1" name="テキスト ボックス 40"/>
              <p:cNvSpPr txBox="1"/>
              <p:nvPr/>
            </p:nvSpPr>
            <p:spPr>
              <a:xfrm>
                <a:off x="13795366" y="23693754"/>
                <a:ext cx="1016625" cy="307777"/>
              </a:xfrm>
              <a:prstGeom prst="rect">
                <a:avLst/>
              </a:prstGeom>
              <a:noFill/>
            </p:spPr>
            <p:txBody>
              <a:bodyPr wrap="none" rtlCol="0">
                <a:spAutoFit/>
              </a:bodyPr>
              <a:lstStyle/>
              <a:p>
                <a:pPr>
                  <a:buNone/>
                </a:pPr>
                <a:r>
                  <a:rPr kumimoji="1" lang="en-US" altLang="ja-JP" sz="1400" dirty="0" smtClean="0">
                    <a:solidFill>
                      <a:srgbClr val="00B0F0"/>
                    </a:solidFill>
                    <a:latin typeface="Times New Roman" panose="02020603050405020304" pitchFamily="18" charset="0"/>
                    <a:cs typeface="Times New Roman" panose="02020603050405020304" pitchFamily="18" charset="0"/>
                  </a:rPr>
                  <a:t>Light guide</a:t>
                </a:r>
                <a:endParaRPr kumimoji="1" lang="ja-JP" altLang="en-US" sz="1400" dirty="0">
                  <a:solidFill>
                    <a:srgbClr val="00B0F0"/>
                  </a:solidFill>
                  <a:latin typeface="Times New Roman" panose="02020603050405020304" pitchFamily="18" charset="0"/>
                  <a:cs typeface="Times New Roman" panose="02020603050405020304" pitchFamily="18" charset="0"/>
                </a:endParaRPr>
              </a:p>
            </p:txBody>
          </p:sp>
          <p:sp>
            <p:nvSpPr>
              <p:cNvPr id="42" name="テキスト ボックス 41"/>
              <p:cNvSpPr txBox="1"/>
              <p:nvPr/>
            </p:nvSpPr>
            <p:spPr>
              <a:xfrm>
                <a:off x="12494725" y="23618764"/>
                <a:ext cx="952505" cy="307777"/>
              </a:xfrm>
              <a:prstGeom prst="rect">
                <a:avLst/>
              </a:prstGeom>
              <a:noFill/>
            </p:spPr>
            <p:txBody>
              <a:bodyPr wrap="none" rtlCol="0">
                <a:spAutoFit/>
              </a:bodyPr>
              <a:lstStyle/>
              <a:p>
                <a:pPr>
                  <a:buNone/>
                </a:pPr>
                <a:r>
                  <a:rPr lang="en-US" altLang="ja-JP" sz="1400" dirty="0" smtClean="0">
                    <a:solidFill>
                      <a:srgbClr val="FF0000"/>
                    </a:solidFill>
                    <a:latin typeface="Times New Roman" panose="02020603050405020304" pitchFamily="18" charset="0"/>
                    <a:cs typeface="Times New Roman" panose="02020603050405020304" pitchFamily="18" charset="0"/>
                  </a:rPr>
                  <a:t>scintillator</a:t>
                </a:r>
                <a:endParaRPr lang="ja-JP" altLang="en-US" sz="1400" dirty="0">
                  <a:solidFill>
                    <a:srgbClr val="FF0000"/>
                  </a:solidFill>
                  <a:latin typeface="Times New Roman" panose="02020603050405020304" pitchFamily="18" charset="0"/>
                  <a:cs typeface="Times New Roman" panose="02020603050405020304" pitchFamily="18" charset="0"/>
                </a:endParaRPr>
              </a:p>
            </p:txBody>
          </p:sp>
          <p:grpSp>
            <p:nvGrpSpPr>
              <p:cNvPr id="43" name="グループ化 42"/>
              <p:cNvGrpSpPr/>
              <p:nvPr/>
            </p:nvGrpSpPr>
            <p:grpSpPr>
              <a:xfrm>
                <a:off x="14687209" y="24993600"/>
                <a:ext cx="2463808" cy="1847856"/>
                <a:chOff x="17415894" y="24882771"/>
                <a:chExt cx="2843808" cy="2132856"/>
              </a:xfrm>
            </p:grpSpPr>
            <p:pic>
              <p:nvPicPr>
                <p:cNvPr id="54" name="Picture 2" descr="C:\Users\myoshi\Pictures\My Photo Box\2014\新しいフォルダー\RIMG2240.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415894" y="24882771"/>
                  <a:ext cx="2843808" cy="2132856"/>
                </a:xfrm>
                <a:prstGeom prst="rect">
                  <a:avLst/>
                </a:prstGeom>
                <a:noFill/>
                <a:extLst>
                  <a:ext uri="{909E8E84-426E-40DD-AFC4-6F175D3DCCD1}">
                    <a14:hiddenFill xmlns:a14="http://schemas.microsoft.com/office/drawing/2010/main">
                      <a:solidFill>
                        <a:srgbClr val="FFFFFF"/>
                      </a:solidFill>
                    </a14:hiddenFill>
                  </a:ext>
                </a:extLst>
              </p:spPr>
            </p:pic>
            <p:sp>
              <p:nvSpPr>
                <p:cNvPr id="55" name="テキスト ボックス 54"/>
                <p:cNvSpPr txBox="1"/>
                <p:nvPr/>
              </p:nvSpPr>
              <p:spPr>
                <a:xfrm>
                  <a:off x="17436067" y="24897324"/>
                  <a:ext cx="2360179" cy="603918"/>
                </a:xfrm>
                <a:prstGeom prst="rect">
                  <a:avLst/>
                </a:prstGeom>
                <a:noFill/>
              </p:spPr>
              <p:txBody>
                <a:bodyPr wrap="square" rtlCol="0">
                  <a:spAutoFit/>
                </a:bodyPr>
                <a:lstStyle/>
                <a:p>
                  <a:pPr>
                    <a:buNone/>
                  </a:pPr>
                  <a:r>
                    <a:rPr lang="en-US" altLang="ja-JP" sz="1400" dirty="0" smtClean="0">
                      <a:solidFill>
                        <a:schemeClr val="bg1"/>
                      </a:solidFill>
                      <a:latin typeface="Times New Roman" panose="02020603050405020304" pitchFamily="18" charset="0"/>
                      <a:cs typeface="Times New Roman" panose="02020603050405020304" pitchFamily="18" charset="0"/>
                    </a:rPr>
                    <a:t>Viewing from  interior of the light guide</a:t>
                  </a:r>
                  <a:endParaRPr kumimoji="1" lang="ja-JP" altLang="en-US" sz="1400" dirty="0">
                    <a:solidFill>
                      <a:schemeClr val="bg1"/>
                    </a:solidFill>
                    <a:latin typeface="Times New Roman" panose="02020603050405020304" pitchFamily="18" charset="0"/>
                    <a:cs typeface="Times New Roman" panose="02020603050405020304" pitchFamily="18" charset="0"/>
                  </a:endParaRPr>
                </a:p>
              </p:txBody>
            </p:sp>
            <p:sp>
              <p:nvSpPr>
                <p:cNvPr id="56" name="円/楕円 55"/>
                <p:cNvSpPr/>
                <p:nvPr/>
              </p:nvSpPr>
              <p:spPr>
                <a:xfrm rot="1264516">
                  <a:off x="18865898" y="25347160"/>
                  <a:ext cx="391134" cy="9640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a:latin typeface="Times New Roman" panose="02020603050405020304" pitchFamily="18" charset="0"/>
                    <a:cs typeface="Times New Roman" panose="02020603050405020304" pitchFamily="18" charset="0"/>
                  </a:endParaRPr>
                </a:p>
              </p:txBody>
            </p:sp>
            <p:sp>
              <p:nvSpPr>
                <p:cNvPr id="57" name="テキスト ボックス 56"/>
                <p:cNvSpPr txBox="1"/>
                <p:nvPr/>
              </p:nvSpPr>
              <p:spPr>
                <a:xfrm>
                  <a:off x="18563370" y="26341868"/>
                  <a:ext cx="1132717" cy="355246"/>
                </a:xfrm>
                <a:prstGeom prst="rect">
                  <a:avLst/>
                </a:prstGeom>
                <a:noFill/>
              </p:spPr>
              <p:txBody>
                <a:bodyPr wrap="none" rtlCol="0">
                  <a:spAutoFit/>
                </a:bodyPr>
                <a:lstStyle/>
                <a:p>
                  <a:pPr>
                    <a:buNone/>
                  </a:pPr>
                  <a:r>
                    <a:rPr lang="en-US" altLang="ja-JP" sz="1400" dirty="0" smtClean="0">
                      <a:solidFill>
                        <a:srgbClr val="FF0000"/>
                      </a:solidFill>
                      <a:latin typeface="Times New Roman" panose="02020603050405020304" pitchFamily="18" charset="0"/>
                      <a:cs typeface="Times New Roman" panose="02020603050405020304" pitchFamily="18" charset="0"/>
                    </a:rPr>
                    <a:t>Scintillator</a:t>
                  </a:r>
                  <a:endParaRPr lang="ja-JP" altLang="en-US" sz="1400" dirty="0">
                    <a:solidFill>
                      <a:srgbClr val="FF0000"/>
                    </a:solidFill>
                    <a:latin typeface="Times New Roman" panose="02020603050405020304" pitchFamily="18" charset="0"/>
                    <a:cs typeface="Times New Roman" panose="02020603050405020304" pitchFamily="18" charset="0"/>
                  </a:endParaRPr>
                </a:p>
              </p:txBody>
            </p:sp>
          </p:grpSp>
          <p:sp>
            <p:nvSpPr>
              <p:cNvPr id="44" name="曲折矢印 43"/>
              <p:cNvSpPr/>
              <p:nvPr/>
            </p:nvSpPr>
            <p:spPr>
              <a:xfrm flipH="1">
                <a:off x="15840082" y="24275379"/>
                <a:ext cx="550985" cy="609600"/>
              </a:xfrm>
              <a:prstGeom prst="bentArrow">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a:solidFill>
                    <a:schemeClr val="tx1"/>
                  </a:solidFill>
                  <a:latin typeface="Times New Roman" panose="02020603050405020304" pitchFamily="18" charset="0"/>
                  <a:cs typeface="Times New Roman" panose="02020603050405020304" pitchFamily="18" charset="0"/>
                </a:endParaRPr>
              </a:p>
            </p:txBody>
          </p:sp>
          <p:grpSp>
            <p:nvGrpSpPr>
              <p:cNvPr id="45" name="グループ化 44"/>
              <p:cNvGrpSpPr/>
              <p:nvPr/>
            </p:nvGrpSpPr>
            <p:grpSpPr>
              <a:xfrm>
                <a:off x="11288362" y="24877506"/>
                <a:ext cx="3896911" cy="2074902"/>
                <a:chOff x="11854421" y="24676418"/>
                <a:chExt cx="5130963" cy="2587360"/>
              </a:xfrm>
            </p:grpSpPr>
            <p:pic>
              <p:nvPicPr>
                <p:cNvPr id="47" name="Picture 4" descr="C:\Users\myoshi\Pictures\My Photo Box\2014\新しいフォルダー\RIMG2237.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7934" t="6133" r="5677" b="22262"/>
                <a:stretch/>
              </p:blipFill>
              <p:spPr bwMode="auto">
                <a:xfrm>
                  <a:off x="12444040" y="24676418"/>
                  <a:ext cx="3213209" cy="2258984"/>
                </a:xfrm>
                <a:prstGeom prst="rect">
                  <a:avLst/>
                </a:prstGeom>
                <a:noFill/>
                <a:extLst>
                  <a:ext uri="{909E8E84-426E-40DD-AFC4-6F175D3DCCD1}">
                    <a14:hiddenFill xmlns:a14="http://schemas.microsoft.com/office/drawing/2010/main">
                      <a:solidFill>
                        <a:srgbClr val="FFFFFF"/>
                      </a:solidFill>
                    </a14:hiddenFill>
                  </a:ext>
                </a:extLst>
              </p:spPr>
            </p:pic>
            <p:cxnSp>
              <p:nvCxnSpPr>
                <p:cNvPr id="48" name="直線矢印コネクタ 47"/>
                <p:cNvCxnSpPr/>
                <p:nvPr/>
              </p:nvCxnSpPr>
              <p:spPr>
                <a:xfrm>
                  <a:off x="12324684" y="25486637"/>
                  <a:ext cx="422031" cy="1336430"/>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テキスト ボックス 48"/>
                <p:cNvSpPr txBox="1"/>
                <p:nvPr/>
              </p:nvSpPr>
              <p:spPr>
                <a:xfrm>
                  <a:off x="11854421" y="26253715"/>
                  <a:ext cx="1757784" cy="446240"/>
                </a:xfrm>
                <a:prstGeom prst="rect">
                  <a:avLst/>
                </a:prstGeom>
                <a:noFill/>
              </p:spPr>
              <p:txBody>
                <a:bodyPr wrap="square" rtlCol="0">
                  <a:spAutoFit/>
                </a:bodyPr>
                <a:lstStyle/>
                <a:p>
                  <a:pPr>
                    <a:buNone/>
                  </a:pPr>
                  <a:r>
                    <a:rPr lang="en-US" altLang="ja-JP" sz="1600" dirty="0" smtClean="0">
                      <a:solidFill>
                        <a:srgbClr val="FF0000"/>
                      </a:solidFill>
                      <a:latin typeface="Times New Roman" panose="02020603050405020304" pitchFamily="18" charset="0"/>
                      <a:cs typeface="Times New Roman" panose="02020603050405020304" pitchFamily="18" charset="0"/>
                    </a:rPr>
                    <a:t>W=30mm</a:t>
                  </a:r>
                  <a:endParaRPr kumimoji="1" lang="ja-JP" altLang="en-US" sz="1600" dirty="0">
                    <a:solidFill>
                      <a:srgbClr val="FF0000"/>
                    </a:solidFill>
                    <a:latin typeface="Times New Roman" panose="02020603050405020304" pitchFamily="18" charset="0"/>
                    <a:cs typeface="Times New Roman" panose="02020603050405020304" pitchFamily="18" charset="0"/>
                  </a:endParaRPr>
                </a:p>
              </p:txBody>
            </p:sp>
            <p:sp>
              <p:nvSpPr>
                <p:cNvPr id="50" name="テキスト ボックス 49"/>
                <p:cNvSpPr txBox="1"/>
                <p:nvPr/>
              </p:nvSpPr>
              <p:spPr>
                <a:xfrm>
                  <a:off x="13534889" y="26513716"/>
                  <a:ext cx="3450495" cy="750062"/>
                </a:xfrm>
                <a:prstGeom prst="rect">
                  <a:avLst/>
                </a:prstGeom>
                <a:noFill/>
              </p:spPr>
              <p:txBody>
                <a:bodyPr wrap="square" rtlCol="0">
                  <a:spAutoFit/>
                </a:bodyPr>
                <a:lstStyle/>
                <a:p>
                  <a:pPr>
                    <a:buNone/>
                  </a:pPr>
                  <a:r>
                    <a:rPr lang="en-US" altLang="ja-JP" sz="1600" dirty="0" smtClean="0">
                      <a:solidFill>
                        <a:srgbClr val="FF0000"/>
                      </a:solidFill>
                      <a:latin typeface="Times New Roman" panose="02020603050405020304" pitchFamily="18" charset="0"/>
                      <a:cs typeface="Times New Roman" panose="02020603050405020304" pitchFamily="18" charset="0"/>
                    </a:rPr>
                    <a:t>H=32mm</a:t>
                  </a:r>
                  <a:r>
                    <a:rPr kumimoji="1" lang="en-US" altLang="ja-JP" sz="1600" dirty="0" smtClean="0">
                      <a:solidFill>
                        <a:srgbClr val="FF0000"/>
                      </a:solidFill>
                      <a:latin typeface="Times New Roman" panose="02020603050405020304" pitchFamily="18" charset="0"/>
                      <a:cs typeface="Times New Roman" panose="02020603050405020304" pitchFamily="18" charset="0"/>
                    </a:rPr>
                    <a:t>(</a:t>
                  </a:r>
                  <a:r>
                    <a:rPr lang="en-US" altLang="ja-JP" sz="1600" dirty="0" smtClean="0">
                      <a:solidFill>
                        <a:srgbClr val="FF0000"/>
                      </a:solidFill>
                      <a:latin typeface="Times New Roman" panose="02020603050405020304" pitchFamily="18" charset="0"/>
                      <a:cs typeface="Times New Roman" panose="02020603050405020304" pitchFamily="18" charset="0"/>
                    </a:rPr>
                    <a:t>2mm inside in the light guide</a:t>
                  </a:r>
                  <a:r>
                    <a:rPr lang="ja-JP" altLang="en-US" sz="1600" dirty="0" smtClean="0">
                      <a:solidFill>
                        <a:srgbClr val="FF0000"/>
                      </a:solidFill>
                      <a:latin typeface="Times New Roman" panose="02020603050405020304" pitchFamily="18" charset="0"/>
                      <a:cs typeface="Times New Roman" panose="02020603050405020304" pitchFamily="18" charset="0"/>
                    </a:rPr>
                    <a:t>）</a:t>
                  </a:r>
                  <a:endParaRPr kumimoji="1" lang="en-US" altLang="ja-JP" sz="1600" dirty="0" smtClean="0">
                    <a:solidFill>
                      <a:srgbClr val="FF0000"/>
                    </a:solidFill>
                    <a:latin typeface="Times New Roman" panose="02020603050405020304" pitchFamily="18" charset="0"/>
                    <a:cs typeface="Times New Roman" panose="02020603050405020304" pitchFamily="18" charset="0"/>
                  </a:endParaRPr>
                </a:p>
              </p:txBody>
            </p:sp>
            <p:cxnSp>
              <p:nvCxnSpPr>
                <p:cNvPr id="51" name="直線矢印コネクタ 50"/>
                <p:cNvCxnSpPr/>
                <p:nvPr/>
              </p:nvCxnSpPr>
              <p:spPr>
                <a:xfrm flipH="1">
                  <a:off x="13127026" y="26350431"/>
                  <a:ext cx="1066800" cy="410307"/>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flipV="1">
                  <a:off x="12362902" y="25349152"/>
                  <a:ext cx="269397" cy="119708"/>
                </a:xfrm>
                <a:prstGeom prst="straightConnector1">
                  <a:avLst/>
                </a:prstGeom>
                <a:ln>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12112328" y="25005435"/>
                  <a:ext cx="1116947" cy="422170"/>
                </a:xfrm>
                <a:prstGeom prst="rect">
                  <a:avLst/>
                </a:prstGeom>
                <a:noFill/>
              </p:spPr>
              <p:txBody>
                <a:bodyPr wrap="none" rtlCol="0">
                  <a:spAutoFit/>
                </a:bodyPr>
                <a:lstStyle/>
                <a:p>
                  <a:pPr>
                    <a:buNone/>
                  </a:pPr>
                  <a:r>
                    <a:rPr kumimoji="1" lang="en-US" altLang="ja-JP" sz="1600" dirty="0" smtClean="0">
                      <a:solidFill>
                        <a:srgbClr val="FF0000"/>
                      </a:solidFill>
                      <a:latin typeface="Times New Roman" panose="02020603050405020304" pitchFamily="18" charset="0"/>
                      <a:cs typeface="Times New Roman" panose="02020603050405020304" pitchFamily="18" charset="0"/>
                    </a:rPr>
                    <a:t>T=2mm</a:t>
                  </a:r>
                  <a:endParaRPr kumimoji="1" lang="ja-JP" altLang="en-US" sz="1600" dirty="0">
                    <a:solidFill>
                      <a:srgbClr val="FF0000"/>
                    </a:solidFill>
                    <a:latin typeface="Times New Roman" panose="02020603050405020304" pitchFamily="18" charset="0"/>
                    <a:cs typeface="Times New Roman" panose="02020603050405020304" pitchFamily="18" charset="0"/>
                  </a:endParaRPr>
                </a:p>
              </p:txBody>
            </p:sp>
          </p:grpSp>
          <p:sp>
            <p:nvSpPr>
              <p:cNvPr id="46" name="曲折矢印 45"/>
              <p:cNvSpPr/>
              <p:nvPr/>
            </p:nvSpPr>
            <p:spPr>
              <a:xfrm rot="16200000" flipH="1">
                <a:off x="12073626" y="24297151"/>
                <a:ext cx="550985" cy="609600"/>
              </a:xfrm>
              <a:prstGeom prst="bentArrow">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a:solidFill>
                    <a:schemeClr val="tx1"/>
                  </a:solidFill>
                  <a:latin typeface="Times New Roman" panose="02020603050405020304" pitchFamily="18" charset="0"/>
                  <a:cs typeface="Times New Roman" panose="02020603050405020304" pitchFamily="18" charset="0"/>
                </a:endParaRPr>
              </a:p>
            </p:txBody>
          </p:sp>
        </p:grpSp>
        <p:sp>
          <p:nvSpPr>
            <p:cNvPr id="65" name="テキスト ボックス 64"/>
            <p:cNvSpPr txBox="1"/>
            <p:nvPr/>
          </p:nvSpPr>
          <p:spPr>
            <a:xfrm>
              <a:off x="-3814595" y="3564225"/>
              <a:ext cx="2257444" cy="307777"/>
            </a:xfrm>
            <a:prstGeom prst="rect">
              <a:avLst/>
            </a:prstGeom>
            <a:solidFill>
              <a:srgbClr val="FF66FF"/>
            </a:solidFill>
          </p:spPr>
          <p:txBody>
            <a:bodyPr wrap="none" rtlCol="0">
              <a:spAutoFit/>
            </a:bodyPr>
            <a:lstStyle/>
            <a:p>
              <a:pPr>
                <a:buNone/>
              </a:pPr>
              <a:r>
                <a:rPr lang="en-US" altLang="ja-JP" sz="1400" dirty="0" smtClean="0">
                  <a:latin typeface="Times New Roman" panose="02020603050405020304" pitchFamily="18" charset="0"/>
                  <a:cs typeface="Times New Roman" panose="02020603050405020304" pitchFamily="18" charset="0"/>
                </a:rPr>
                <a:t>Small scintillator BLM</a:t>
              </a:r>
              <a:endParaRPr kumimoji="1" lang="ja-JP" altLang="en-US" sz="14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901091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Various sensitivity of BLMs</a:t>
            </a:r>
            <a:r>
              <a:rPr lang="en-US" altLang="ja-JP" dirty="0" smtClean="0"/>
              <a:t> (II)</a:t>
            </a:r>
            <a:endParaRPr kumimoji="1" lang="ja-JP" altLang="en-US" dirty="0"/>
          </a:p>
        </p:txBody>
      </p:sp>
      <p:sp>
        <p:nvSpPr>
          <p:cNvPr id="41" name="コンテンツ プレースホルダー 40"/>
          <p:cNvSpPr>
            <a:spLocks noGrp="1"/>
          </p:cNvSpPr>
          <p:nvPr>
            <p:ph idx="1"/>
          </p:nvPr>
        </p:nvSpPr>
        <p:spPr>
          <a:xfrm>
            <a:off x="685800" y="867229"/>
            <a:ext cx="7772400" cy="1135742"/>
          </a:xfrm>
        </p:spPr>
        <p:txBody>
          <a:bodyPr/>
          <a:lstStyle/>
          <a:p>
            <a:pPr>
              <a:buFont typeface="Wingdings" panose="05000000000000000000" pitchFamily="2" charset="2"/>
              <a:buChar char="n"/>
            </a:pPr>
            <a:r>
              <a:rPr lang="en-US" altLang="ja-JP" sz="2000" dirty="0" smtClean="0"/>
              <a:t>Another method to achieve the sensitivity difference is changing the distance from </a:t>
            </a:r>
            <a:r>
              <a:rPr lang="en-US" altLang="ja-JP" sz="2000" dirty="0"/>
              <a:t>the wire scanner to </a:t>
            </a:r>
            <a:r>
              <a:rPr lang="en-US" altLang="ja-JP" sz="2000" dirty="0" smtClean="0"/>
              <a:t>the BLMs.</a:t>
            </a:r>
            <a:endParaRPr lang="en-US" altLang="ja-JP" sz="2000" dirty="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7</a:t>
            </a:fld>
            <a:endParaRPr lang="en-US" altLang="ja-JP"/>
          </a:p>
        </p:txBody>
      </p:sp>
      <p:grpSp>
        <p:nvGrpSpPr>
          <p:cNvPr id="37" name="グループ化 36"/>
          <p:cNvGrpSpPr/>
          <p:nvPr/>
        </p:nvGrpSpPr>
        <p:grpSpPr>
          <a:xfrm>
            <a:off x="0" y="1838432"/>
            <a:ext cx="9144000" cy="2468557"/>
            <a:chOff x="0" y="878676"/>
            <a:chExt cx="9003335" cy="2430582"/>
          </a:xfrm>
        </p:grpSpPr>
        <p:grpSp>
          <p:nvGrpSpPr>
            <p:cNvPr id="8" name="グループ化 7"/>
            <p:cNvGrpSpPr/>
            <p:nvPr/>
          </p:nvGrpSpPr>
          <p:grpSpPr>
            <a:xfrm>
              <a:off x="0" y="878676"/>
              <a:ext cx="9003335" cy="2430582"/>
              <a:chOff x="335286" y="1438061"/>
              <a:chExt cx="8424890" cy="2274423"/>
            </a:xfrm>
          </p:grpSpPr>
          <p:pic>
            <p:nvPicPr>
              <p:cNvPr id="9" name="Picture 4" descr="C:\Users\myoshi\Pictures\My Photo Box\2014\新しいフォルダー\RIMG234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57509" y="1517083"/>
                <a:ext cx="2927201" cy="21954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myoshi\Pictures\My Photo Box\2014\新しいフォルダー\RIMG234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32975" y="1438061"/>
                <a:ext cx="2927201" cy="21954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C:\Users\myoshi\Pictures\My Photo Box\2014\新しいフォルダー\RIMG234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5286" y="1460639"/>
                <a:ext cx="2927201" cy="2195401"/>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円/楕円 11"/>
            <p:cNvSpPr/>
            <p:nvPr/>
          </p:nvSpPr>
          <p:spPr>
            <a:xfrm>
              <a:off x="4044933" y="921934"/>
              <a:ext cx="794102" cy="21956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7435021" y="1880529"/>
              <a:ext cx="487980" cy="409453"/>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p:sp>
          <p:nvSpPr>
            <p:cNvPr id="14" name="フリーフォーム 13"/>
            <p:cNvSpPr/>
            <p:nvPr/>
          </p:nvSpPr>
          <p:spPr>
            <a:xfrm>
              <a:off x="4848991" y="1615443"/>
              <a:ext cx="3863045" cy="199126"/>
            </a:xfrm>
            <a:custGeom>
              <a:avLst/>
              <a:gdLst>
                <a:gd name="connsiteX0" fmla="*/ 5413829 w 5413829"/>
                <a:gd name="connsiteY0" fmla="*/ 0 h 1277257"/>
                <a:gd name="connsiteX1" fmla="*/ 4426857 w 5413829"/>
                <a:gd name="connsiteY1" fmla="*/ 551543 h 1277257"/>
                <a:gd name="connsiteX2" fmla="*/ 1886857 w 5413829"/>
                <a:gd name="connsiteY2" fmla="*/ 1190171 h 1277257"/>
                <a:gd name="connsiteX3" fmla="*/ 0 w 5413829"/>
                <a:gd name="connsiteY3" fmla="*/ 1277257 h 1277257"/>
                <a:gd name="connsiteX0" fmla="*/ 5413829 w 5413829"/>
                <a:gd name="connsiteY0" fmla="*/ 0 h 1468717"/>
                <a:gd name="connsiteX1" fmla="*/ 4426857 w 5413829"/>
                <a:gd name="connsiteY1" fmla="*/ 551543 h 1468717"/>
                <a:gd name="connsiteX2" fmla="*/ 1886857 w 5413829"/>
                <a:gd name="connsiteY2" fmla="*/ 1190171 h 1468717"/>
                <a:gd name="connsiteX3" fmla="*/ 0 w 5413829"/>
                <a:gd name="connsiteY3" fmla="*/ 1277257 h 1468717"/>
                <a:gd name="connsiteX0" fmla="*/ 5413829 w 5413829"/>
                <a:gd name="connsiteY0" fmla="*/ 0 h 1294576"/>
                <a:gd name="connsiteX1" fmla="*/ 4426857 w 5413829"/>
                <a:gd name="connsiteY1" fmla="*/ 551543 h 1294576"/>
                <a:gd name="connsiteX2" fmla="*/ 1886857 w 5413829"/>
                <a:gd name="connsiteY2" fmla="*/ 1190171 h 1294576"/>
                <a:gd name="connsiteX3" fmla="*/ 0 w 5413829"/>
                <a:gd name="connsiteY3" fmla="*/ 1277257 h 1294576"/>
                <a:gd name="connsiteX0" fmla="*/ 5413829 w 5413829"/>
                <a:gd name="connsiteY0" fmla="*/ 0 h 1357078"/>
                <a:gd name="connsiteX1" fmla="*/ 4426857 w 5413829"/>
                <a:gd name="connsiteY1" fmla="*/ 551543 h 1357078"/>
                <a:gd name="connsiteX2" fmla="*/ 2288320 w 5413829"/>
                <a:gd name="connsiteY2" fmla="*/ 1357078 h 1357078"/>
                <a:gd name="connsiteX3" fmla="*/ 1886857 w 5413829"/>
                <a:gd name="connsiteY3" fmla="*/ 1190171 h 1357078"/>
                <a:gd name="connsiteX4" fmla="*/ 0 w 5413829"/>
                <a:gd name="connsiteY4" fmla="*/ 1277257 h 1357078"/>
                <a:gd name="connsiteX0" fmla="*/ 5413829 w 5413829"/>
                <a:gd name="connsiteY0" fmla="*/ 0 h 1357078"/>
                <a:gd name="connsiteX1" fmla="*/ 4426857 w 5413829"/>
                <a:gd name="connsiteY1" fmla="*/ 551543 h 1357078"/>
                <a:gd name="connsiteX2" fmla="*/ 2288320 w 5413829"/>
                <a:gd name="connsiteY2" fmla="*/ 1357078 h 1357078"/>
                <a:gd name="connsiteX3" fmla="*/ 1886857 w 5413829"/>
                <a:gd name="connsiteY3" fmla="*/ 1190170 h 1357078"/>
                <a:gd name="connsiteX4" fmla="*/ 0 w 5413829"/>
                <a:gd name="connsiteY4" fmla="*/ 1277257 h 1357078"/>
                <a:gd name="connsiteX0" fmla="*/ 5413829 w 5413829"/>
                <a:gd name="connsiteY0" fmla="*/ 0 h 1357078"/>
                <a:gd name="connsiteX1" fmla="*/ 4426857 w 5413829"/>
                <a:gd name="connsiteY1" fmla="*/ 551543 h 1357078"/>
                <a:gd name="connsiteX2" fmla="*/ 2288320 w 5413829"/>
                <a:gd name="connsiteY2" fmla="*/ 1357078 h 1357078"/>
                <a:gd name="connsiteX3" fmla="*/ 0 w 5413829"/>
                <a:gd name="connsiteY3" fmla="*/ 1277257 h 1357078"/>
                <a:gd name="connsiteX0" fmla="*/ 5413829 w 5413829"/>
                <a:gd name="connsiteY0" fmla="*/ 0 h 1596564"/>
                <a:gd name="connsiteX1" fmla="*/ 4426857 w 5413829"/>
                <a:gd name="connsiteY1" fmla="*/ 551543 h 1596564"/>
                <a:gd name="connsiteX2" fmla="*/ 2344134 w 5413829"/>
                <a:gd name="connsiteY2" fmla="*/ 1596564 h 1596564"/>
                <a:gd name="connsiteX3" fmla="*/ 0 w 5413829"/>
                <a:gd name="connsiteY3" fmla="*/ 1277257 h 1596564"/>
                <a:gd name="connsiteX0" fmla="*/ 5413829 w 5413829"/>
                <a:gd name="connsiteY0" fmla="*/ 0 h 1596564"/>
                <a:gd name="connsiteX1" fmla="*/ 4231513 w 5413829"/>
                <a:gd name="connsiteY1" fmla="*/ 1030516 h 1596564"/>
                <a:gd name="connsiteX2" fmla="*/ 2344134 w 5413829"/>
                <a:gd name="connsiteY2" fmla="*/ 1596564 h 1596564"/>
                <a:gd name="connsiteX3" fmla="*/ 0 w 5413829"/>
                <a:gd name="connsiteY3" fmla="*/ 1277257 h 1596564"/>
                <a:gd name="connsiteX0" fmla="*/ 5413829 w 5413829"/>
                <a:gd name="connsiteY0" fmla="*/ 0 h 1596564"/>
                <a:gd name="connsiteX1" fmla="*/ 4231513 w 5413829"/>
                <a:gd name="connsiteY1" fmla="*/ 1030516 h 1596564"/>
                <a:gd name="connsiteX2" fmla="*/ 2344134 w 5413829"/>
                <a:gd name="connsiteY2" fmla="*/ 1596564 h 1596564"/>
                <a:gd name="connsiteX3" fmla="*/ 0 w 5413829"/>
                <a:gd name="connsiteY3" fmla="*/ 1277257 h 1596564"/>
                <a:gd name="connsiteX0" fmla="*/ 5413829 w 5413829"/>
                <a:gd name="connsiteY0" fmla="*/ 0 h 1596564"/>
                <a:gd name="connsiteX1" fmla="*/ 4231513 w 5413829"/>
                <a:gd name="connsiteY1" fmla="*/ 1030516 h 1596564"/>
                <a:gd name="connsiteX2" fmla="*/ 2344134 w 5413829"/>
                <a:gd name="connsiteY2" fmla="*/ 1596564 h 1596564"/>
                <a:gd name="connsiteX3" fmla="*/ 0 w 5413829"/>
                <a:gd name="connsiteY3" fmla="*/ 1277257 h 1596564"/>
              </a:gdLst>
              <a:ahLst/>
              <a:cxnLst>
                <a:cxn ang="0">
                  <a:pos x="connsiteX0" y="connsiteY0"/>
                </a:cxn>
                <a:cxn ang="0">
                  <a:pos x="connsiteX1" y="connsiteY1"/>
                </a:cxn>
                <a:cxn ang="0">
                  <a:pos x="connsiteX2" y="connsiteY2"/>
                </a:cxn>
                <a:cxn ang="0">
                  <a:pos x="connsiteX3" y="connsiteY3"/>
                </a:cxn>
              </a:cxnLst>
              <a:rect l="l" t="t" r="r" b="b"/>
              <a:pathLst>
                <a:path w="5413829" h="1596564">
                  <a:moveTo>
                    <a:pt x="5413829" y="0"/>
                  </a:moveTo>
                  <a:cubicBezTo>
                    <a:pt x="5019724" y="343505"/>
                    <a:pt x="4709337" y="846668"/>
                    <a:pt x="4231513" y="1030516"/>
                  </a:cubicBezTo>
                  <a:cubicBezTo>
                    <a:pt x="3365182" y="1378852"/>
                    <a:pt x="3168605" y="1407881"/>
                    <a:pt x="2344134" y="1596564"/>
                  </a:cubicBezTo>
                  <a:lnTo>
                    <a:pt x="0" y="1277257"/>
                  </a:lnTo>
                </a:path>
              </a:pathLst>
            </a:custGeom>
            <a:noFill/>
            <a:ln w="76200">
              <a:solidFill>
                <a:srgbClr val="FF00F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リーフォーム 14"/>
            <p:cNvSpPr/>
            <p:nvPr/>
          </p:nvSpPr>
          <p:spPr>
            <a:xfrm>
              <a:off x="388569" y="1652282"/>
              <a:ext cx="3604181" cy="112505"/>
            </a:xfrm>
            <a:custGeom>
              <a:avLst/>
              <a:gdLst>
                <a:gd name="connsiteX0" fmla="*/ 5413829 w 5413829"/>
                <a:gd name="connsiteY0" fmla="*/ 0 h 1277257"/>
                <a:gd name="connsiteX1" fmla="*/ 4426857 w 5413829"/>
                <a:gd name="connsiteY1" fmla="*/ 551543 h 1277257"/>
                <a:gd name="connsiteX2" fmla="*/ 1886857 w 5413829"/>
                <a:gd name="connsiteY2" fmla="*/ 1190171 h 1277257"/>
                <a:gd name="connsiteX3" fmla="*/ 0 w 5413829"/>
                <a:gd name="connsiteY3" fmla="*/ 1277257 h 1277257"/>
                <a:gd name="connsiteX0" fmla="*/ 5413829 w 5413829"/>
                <a:gd name="connsiteY0" fmla="*/ 0 h 1468717"/>
                <a:gd name="connsiteX1" fmla="*/ 4426857 w 5413829"/>
                <a:gd name="connsiteY1" fmla="*/ 551543 h 1468717"/>
                <a:gd name="connsiteX2" fmla="*/ 1886857 w 5413829"/>
                <a:gd name="connsiteY2" fmla="*/ 1190171 h 1468717"/>
                <a:gd name="connsiteX3" fmla="*/ 0 w 5413829"/>
                <a:gd name="connsiteY3" fmla="*/ 1277257 h 1468717"/>
                <a:gd name="connsiteX0" fmla="*/ 5413829 w 5413829"/>
                <a:gd name="connsiteY0" fmla="*/ 0 h 1294576"/>
                <a:gd name="connsiteX1" fmla="*/ 4426857 w 5413829"/>
                <a:gd name="connsiteY1" fmla="*/ 551543 h 1294576"/>
                <a:gd name="connsiteX2" fmla="*/ 1886857 w 5413829"/>
                <a:gd name="connsiteY2" fmla="*/ 1190171 h 1294576"/>
                <a:gd name="connsiteX3" fmla="*/ 0 w 5413829"/>
                <a:gd name="connsiteY3" fmla="*/ 1277257 h 1294576"/>
                <a:gd name="connsiteX0" fmla="*/ 5413829 w 5413829"/>
                <a:gd name="connsiteY0" fmla="*/ 0 h 1357078"/>
                <a:gd name="connsiteX1" fmla="*/ 4426857 w 5413829"/>
                <a:gd name="connsiteY1" fmla="*/ 551543 h 1357078"/>
                <a:gd name="connsiteX2" fmla="*/ 2288320 w 5413829"/>
                <a:gd name="connsiteY2" fmla="*/ 1357078 h 1357078"/>
                <a:gd name="connsiteX3" fmla="*/ 1886857 w 5413829"/>
                <a:gd name="connsiteY3" fmla="*/ 1190171 h 1357078"/>
                <a:gd name="connsiteX4" fmla="*/ 0 w 5413829"/>
                <a:gd name="connsiteY4" fmla="*/ 1277257 h 1357078"/>
                <a:gd name="connsiteX0" fmla="*/ 5413829 w 5413829"/>
                <a:gd name="connsiteY0" fmla="*/ 0 h 1357078"/>
                <a:gd name="connsiteX1" fmla="*/ 4426857 w 5413829"/>
                <a:gd name="connsiteY1" fmla="*/ 551543 h 1357078"/>
                <a:gd name="connsiteX2" fmla="*/ 2288320 w 5413829"/>
                <a:gd name="connsiteY2" fmla="*/ 1357078 h 1357078"/>
                <a:gd name="connsiteX3" fmla="*/ 1886857 w 5413829"/>
                <a:gd name="connsiteY3" fmla="*/ 1190170 h 1357078"/>
                <a:gd name="connsiteX4" fmla="*/ 0 w 5413829"/>
                <a:gd name="connsiteY4" fmla="*/ 1277257 h 1357078"/>
                <a:gd name="connsiteX0" fmla="*/ 5413829 w 5413829"/>
                <a:gd name="connsiteY0" fmla="*/ 0 h 1357078"/>
                <a:gd name="connsiteX1" fmla="*/ 4426857 w 5413829"/>
                <a:gd name="connsiteY1" fmla="*/ 551543 h 1357078"/>
                <a:gd name="connsiteX2" fmla="*/ 2288320 w 5413829"/>
                <a:gd name="connsiteY2" fmla="*/ 1357078 h 1357078"/>
                <a:gd name="connsiteX3" fmla="*/ 0 w 5413829"/>
                <a:gd name="connsiteY3" fmla="*/ 1277257 h 1357078"/>
                <a:gd name="connsiteX0" fmla="*/ 5413829 w 5413829"/>
                <a:gd name="connsiteY0" fmla="*/ 0 h 1596564"/>
                <a:gd name="connsiteX1" fmla="*/ 4426857 w 5413829"/>
                <a:gd name="connsiteY1" fmla="*/ 551543 h 1596564"/>
                <a:gd name="connsiteX2" fmla="*/ 2344134 w 5413829"/>
                <a:gd name="connsiteY2" fmla="*/ 1596564 h 1596564"/>
                <a:gd name="connsiteX3" fmla="*/ 0 w 5413829"/>
                <a:gd name="connsiteY3" fmla="*/ 1277257 h 1596564"/>
                <a:gd name="connsiteX0" fmla="*/ 5413829 w 5413829"/>
                <a:gd name="connsiteY0" fmla="*/ 0 h 1596564"/>
                <a:gd name="connsiteX1" fmla="*/ 4231513 w 5413829"/>
                <a:gd name="connsiteY1" fmla="*/ 1030516 h 1596564"/>
                <a:gd name="connsiteX2" fmla="*/ 2344134 w 5413829"/>
                <a:gd name="connsiteY2" fmla="*/ 1596564 h 1596564"/>
                <a:gd name="connsiteX3" fmla="*/ 0 w 5413829"/>
                <a:gd name="connsiteY3" fmla="*/ 1277257 h 1596564"/>
                <a:gd name="connsiteX0" fmla="*/ 5413829 w 5413829"/>
                <a:gd name="connsiteY0" fmla="*/ 0 h 1596564"/>
                <a:gd name="connsiteX1" fmla="*/ 4231513 w 5413829"/>
                <a:gd name="connsiteY1" fmla="*/ 1030516 h 1596564"/>
                <a:gd name="connsiteX2" fmla="*/ 2344134 w 5413829"/>
                <a:gd name="connsiteY2" fmla="*/ 1596564 h 1596564"/>
                <a:gd name="connsiteX3" fmla="*/ 0 w 5413829"/>
                <a:gd name="connsiteY3" fmla="*/ 1277257 h 1596564"/>
                <a:gd name="connsiteX0" fmla="*/ 5413829 w 5413829"/>
                <a:gd name="connsiteY0" fmla="*/ 0 h 1596564"/>
                <a:gd name="connsiteX1" fmla="*/ 4231513 w 5413829"/>
                <a:gd name="connsiteY1" fmla="*/ 1030516 h 1596564"/>
                <a:gd name="connsiteX2" fmla="*/ 2344134 w 5413829"/>
                <a:gd name="connsiteY2" fmla="*/ 1596564 h 1596564"/>
                <a:gd name="connsiteX3" fmla="*/ 0 w 5413829"/>
                <a:gd name="connsiteY3" fmla="*/ 1277257 h 1596564"/>
                <a:gd name="connsiteX0" fmla="*/ 5413829 w 5413829"/>
                <a:gd name="connsiteY0" fmla="*/ 0 h 2846053"/>
                <a:gd name="connsiteX1" fmla="*/ 4231513 w 5413829"/>
                <a:gd name="connsiteY1" fmla="*/ 1030516 h 2846053"/>
                <a:gd name="connsiteX2" fmla="*/ 1449980 w 5413829"/>
                <a:gd name="connsiteY2" fmla="*/ 2846053 h 2846053"/>
                <a:gd name="connsiteX3" fmla="*/ 0 w 5413829"/>
                <a:gd name="connsiteY3" fmla="*/ 1277257 h 2846053"/>
                <a:gd name="connsiteX0" fmla="*/ 5413829 w 5413829"/>
                <a:gd name="connsiteY0" fmla="*/ 0 h 2846053"/>
                <a:gd name="connsiteX1" fmla="*/ 3658695 w 5413829"/>
                <a:gd name="connsiteY1" fmla="*/ 2557670 h 2846053"/>
                <a:gd name="connsiteX2" fmla="*/ 1449980 w 5413829"/>
                <a:gd name="connsiteY2" fmla="*/ 2846053 h 2846053"/>
                <a:gd name="connsiteX3" fmla="*/ 0 w 5413829"/>
                <a:gd name="connsiteY3" fmla="*/ 1277257 h 2846053"/>
                <a:gd name="connsiteX0" fmla="*/ 5427801 w 5427801"/>
                <a:gd name="connsiteY0" fmla="*/ 1082891 h 1568796"/>
                <a:gd name="connsiteX1" fmla="*/ 3658695 w 5427801"/>
                <a:gd name="connsiteY1" fmla="*/ 1280413 h 1568796"/>
                <a:gd name="connsiteX2" fmla="*/ 1449980 w 5427801"/>
                <a:gd name="connsiteY2" fmla="*/ 1568796 h 1568796"/>
                <a:gd name="connsiteX3" fmla="*/ 0 w 5427801"/>
                <a:gd name="connsiteY3" fmla="*/ 0 h 1568796"/>
                <a:gd name="connsiteX0" fmla="*/ 5427801 w 5427801"/>
                <a:gd name="connsiteY0" fmla="*/ 1082891 h 1402676"/>
                <a:gd name="connsiteX1" fmla="*/ 3658695 w 5427801"/>
                <a:gd name="connsiteY1" fmla="*/ 1280413 h 1402676"/>
                <a:gd name="connsiteX2" fmla="*/ 1408066 w 5427801"/>
                <a:gd name="connsiteY2" fmla="*/ 1291126 h 1402676"/>
                <a:gd name="connsiteX3" fmla="*/ 0 w 5427801"/>
                <a:gd name="connsiteY3" fmla="*/ 0 h 1402676"/>
                <a:gd name="connsiteX0" fmla="*/ 5427801 w 5427801"/>
                <a:gd name="connsiteY0" fmla="*/ 1082891 h 1402676"/>
                <a:gd name="connsiteX1" fmla="*/ 3658695 w 5427801"/>
                <a:gd name="connsiteY1" fmla="*/ 1280413 h 1402676"/>
                <a:gd name="connsiteX2" fmla="*/ 1408066 w 5427801"/>
                <a:gd name="connsiteY2" fmla="*/ 1291126 h 1402676"/>
                <a:gd name="connsiteX3" fmla="*/ 0 w 5427801"/>
                <a:gd name="connsiteY3" fmla="*/ 0 h 1402676"/>
                <a:gd name="connsiteX0" fmla="*/ 5427801 w 5427801"/>
                <a:gd name="connsiteY0" fmla="*/ 1082891 h 1402676"/>
                <a:gd name="connsiteX1" fmla="*/ 3658695 w 5427801"/>
                <a:gd name="connsiteY1" fmla="*/ 1280413 h 1402676"/>
                <a:gd name="connsiteX2" fmla="*/ 1408066 w 5427801"/>
                <a:gd name="connsiteY2" fmla="*/ 1291126 h 1402676"/>
                <a:gd name="connsiteX3" fmla="*/ 0 w 5427801"/>
                <a:gd name="connsiteY3" fmla="*/ 0 h 1402676"/>
              </a:gdLst>
              <a:ahLst/>
              <a:cxnLst>
                <a:cxn ang="0">
                  <a:pos x="connsiteX0" y="connsiteY0"/>
                </a:cxn>
                <a:cxn ang="0">
                  <a:pos x="connsiteX1" y="connsiteY1"/>
                </a:cxn>
                <a:cxn ang="0">
                  <a:pos x="connsiteX2" y="connsiteY2"/>
                </a:cxn>
                <a:cxn ang="0">
                  <a:pos x="connsiteX3" y="connsiteY3"/>
                </a:cxn>
              </a:cxnLst>
              <a:rect l="l" t="t" r="r" b="b"/>
              <a:pathLst>
                <a:path w="5427801" h="1402676">
                  <a:moveTo>
                    <a:pt x="5427801" y="1082891"/>
                  </a:moveTo>
                  <a:cubicBezTo>
                    <a:pt x="5033696" y="1426396"/>
                    <a:pt x="4136519" y="1096565"/>
                    <a:pt x="3658695" y="1280413"/>
                  </a:cubicBezTo>
                  <a:cubicBezTo>
                    <a:pt x="2792364" y="1628749"/>
                    <a:pt x="2232537" y="1102443"/>
                    <a:pt x="1408066" y="1291126"/>
                  </a:cubicBezTo>
                  <a:cubicBezTo>
                    <a:pt x="603403" y="999568"/>
                    <a:pt x="469355" y="430375"/>
                    <a:pt x="0" y="0"/>
                  </a:cubicBezTo>
                </a:path>
              </a:pathLst>
            </a:custGeom>
            <a:noFill/>
            <a:ln w="76200">
              <a:solidFill>
                <a:srgbClr val="FF00F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リーフォーム 15"/>
            <p:cNvSpPr/>
            <p:nvPr/>
          </p:nvSpPr>
          <p:spPr>
            <a:xfrm>
              <a:off x="572759" y="1973870"/>
              <a:ext cx="1050390" cy="194149"/>
            </a:xfrm>
            <a:custGeom>
              <a:avLst/>
              <a:gdLst>
                <a:gd name="connsiteX0" fmla="*/ 5413829 w 5413829"/>
                <a:gd name="connsiteY0" fmla="*/ 0 h 1277257"/>
                <a:gd name="connsiteX1" fmla="*/ 4426857 w 5413829"/>
                <a:gd name="connsiteY1" fmla="*/ 551543 h 1277257"/>
                <a:gd name="connsiteX2" fmla="*/ 1886857 w 5413829"/>
                <a:gd name="connsiteY2" fmla="*/ 1190171 h 1277257"/>
                <a:gd name="connsiteX3" fmla="*/ 0 w 5413829"/>
                <a:gd name="connsiteY3" fmla="*/ 1277257 h 1277257"/>
                <a:gd name="connsiteX0" fmla="*/ 5413829 w 5413829"/>
                <a:gd name="connsiteY0" fmla="*/ 0 h 1468717"/>
                <a:gd name="connsiteX1" fmla="*/ 4426857 w 5413829"/>
                <a:gd name="connsiteY1" fmla="*/ 551543 h 1468717"/>
                <a:gd name="connsiteX2" fmla="*/ 1886857 w 5413829"/>
                <a:gd name="connsiteY2" fmla="*/ 1190171 h 1468717"/>
                <a:gd name="connsiteX3" fmla="*/ 0 w 5413829"/>
                <a:gd name="connsiteY3" fmla="*/ 1277257 h 1468717"/>
                <a:gd name="connsiteX0" fmla="*/ 5413829 w 5413829"/>
                <a:gd name="connsiteY0" fmla="*/ 0 h 1294576"/>
                <a:gd name="connsiteX1" fmla="*/ 4426857 w 5413829"/>
                <a:gd name="connsiteY1" fmla="*/ 551543 h 1294576"/>
                <a:gd name="connsiteX2" fmla="*/ 1886857 w 5413829"/>
                <a:gd name="connsiteY2" fmla="*/ 1190171 h 1294576"/>
                <a:gd name="connsiteX3" fmla="*/ 0 w 5413829"/>
                <a:gd name="connsiteY3" fmla="*/ 1277257 h 1294576"/>
                <a:gd name="connsiteX0" fmla="*/ 5413829 w 5413829"/>
                <a:gd name="connsiteY0" fmla="*/ 0 h 1357078"/>
                <a:gd name="connsiteX1" fmla="*/ 4426857 w 5413829"/>
                <a:gd name="connsiteY1" fmla="*/ 551543 h 1357078"/>
                <a:gd name="connsiteX2" fmla="*/ 2288320 w 5413829"/>
                <a:gd name="connsiteY2" fmla="*/ 1357078 h 1357078"/>
                <a:gd name="connsiteX3" fmla="*/ 1886857 w 5413829"/>
                <a:gd name="connsiteY3" fmla="*/ 1190171 h 1357078"/>
                <a:gd name="connsiteX4" fmla="*/ 0 w 5413829"/>
                <a:gd name="connsiteY4" fmla="*/ 1277257 h 1357078"/>
                <a:gd name="connsiteX0" fmla="*/ 5413829 w 5413829"/>
                <a:gd name="connsiteY0" fmla="*/ 0 h 1357078"/>
                <a:gd name="connsiteX1" fmla="*/ 4426857 w 5413829"/>
                <a:gd name="connsiteY1" fmla="*/ 551543 h 1357078"/>
                <a:gd name="connsiteX2" fmla="*/ 2288320 w 5413829"/>
                <a:gd name="connsiteY2" fmla="*/ 1357078 h 1357078"/>
                <a:gd name="connsiteX3" fmla="*/ 1886857 w 5413829"/>
                <a:gd name="connsiteY3" fmla="*/ 1190170 h 1357078"/>
                <a:gd name="connsiteX4" fmla="*/ 0 w 5413829"/>
                <a:gd name="connsiteY4" fmla="*/ 1277257 h 1357078"/>
                <a:gd name="connsiteX0" fmla="*/ 5413829 w 5413829"/>
                <a:gd name="connsiteY0" fmla="*/ 0 h 1357078"/>
                <a:gd name="connsiteX1" fmla="*/ 4426857 w 5413829"/>
                <a:gd name="connsiteY1" fmla="*/ 551543 h 1357078"/>
                <a:gd name="connsiteX2" fmla="*/ 2288320 w 5413829"/>
                <a:gd name="connsiteY2" fmla="*/ 1357078 h 1357078"/>
                <a:gd name="connsiteX3" fmla="*/ 0 w 5413829"/>
                <a:gd name="connsiteY3" fmla="*/ 1277257 h 1357078"/>
                <a:gd name="connsiteX0" fmla="*/ 5413829 w 5413829"/>
                <a:gd name="connsiteY0" fmla="*/ 0 h 1596564"/>
                <a:gd name="connsiteX1" fmla="*/ 4426857 w 5413829"/>
                <a:gd name="connsiteY1" fmla="*/ 551543 h 1596564"/>
                <a:gd name="connsiteX2" fmla="*/ 2344134 w 5413829"/>
                <a:gd name="connsiteY2" fmla="*/ 1596564 h 1596564"/>
                <a:gd name="connsiteX3" fmla="*/ 0 w 5413829"/>
                <a:gd name="connsiteY3" fmla="*/ 1277257 h 1596564"/>
                <a:gd name="connsiteX0" fmla="*/ 5413829 w 5413829"/>
                <a:gd name="connsiteY0" fmla="*/ 0 h 1596564"/>
                <a:gd name="connsiteX1" fmla="*/ 4231513 w 5413829"/>
                <a:gd name="connsiteY1" fmla="*/ 1030516 h 1596564"/>
                <a:gd name="connsiteX2" fmla="*/ 2344134 w 5413829"/>
                <a:gd name="connsiteY2" fmla="*/ 1596564 h 1596564"/>
                <a:gd name="connsiteX3" fmla="*/ 0 w 5413829"/>
                <a:gd name="connsiteY3" fmla="*/ 1277257 h 1596564"/>
                <a:gd name="connsiteX0" fmla="*/ 5413829 w 5413829"/>
                <a:gd name="connsiteY0" fmla="*/ 0 h 1596564"/>
                <a:gd name="connsiteX1" fmla="*/ 4231513 w 5413829"/>
                <a:gd name="connsiteY1" fmla="*/ 1030516 h 1596564"/>
                <a:gd name="connsiteX2" fmla="*/ 2344134 w 5413829"/>
                <a:gd name="connsiteY2" fmla="*/ 1596564 h 1596564"/>
                <a:gd name="connsiteX3" fmla="*/ 0 w 5413829"/>
                <a:gd name="connsiteY3" fmla="*/ 1277257 h 1596564"/>
                <a:gd name="connsiteX0" fmla="*/ 5413829 w 5413829"/>
                <a:gd name="connsiteY0" fmla="*/ 0 h 1596564"/>
                <a:gd name="connsiteX1" fmla="*/ 4231513 w 5413829"/>
                <a:gd name="connsiteY1" fmla="*/ 1030516 h 1596564"/>
                <a:gd name="connsiteX2" fmla="*/ 2344134 w 5413829"/>
                <a:gd name="connsiteY2" fmla="*/ 1596564 h 1596564"/>
                <a:gd name="connsiteX3" fmla="*/ 0 w 5413829"/>
                <a:gd name="connsiteY3" fmla="*/ 1277257 h 1596564"/>
                <a:gd name="connsiteX0" fmla="*/ 5413829 w 5413829"/>
                <a:gd name="connsiteY0" fmla="*/ 0 h 1277257"/>
                <a:gd name="connsiteX1" fmla="*/ 4231513 w 5413829"/>
                <a:gd name="connsiteY1" fmla="*/ 1030516 h 1277257"/>
                <a:gd name="connsiteX2" fmla="*/ 0 w 5413829"/>
                <a:gd name="connsiteY2" fmla="*/ 1277257 h 1277257"/>
                <a:gd name="connsiteX0" fmla="*/ 5413829 w 5413829"/>
                <a:gd name="connsiteY0" fmla="*/ 0 h 1277257"/>
                <a:gd name="connsiteX1" fmla="*/ 0 w 5413829"/>
                <a:gd name="connsiteY1" fmla="*/ 1277257 h 1277257"/>
              </a:gdLst>
              <a:ahLst/>
              <a:cxnLst>
                <a:cxn ang="0">
                  <a:pos x="connsiteX0" y="connsiteY0"/>
                </a:cxn>
                <a:cxn ang="0">
                  <a:pos x="connsiteX1" y="connsiteY1"/>
                </a:cxn>
              </a:cxnLst>
              <a:rect l="l" t="t" r="r" b="b"/>
              <a:pathLst>
                <a:path w="5413829" h="1277257">
                  <a:moveTo>
                    <a:pt x="5413829" y="0"/>
                  </a:moveTo>
                  <a:lnTo>
                    <a:pt x="0" y="1277257"/>
                  </a:lnTo>
                </a:path>
              </a:pathLst>
            </a:custGeom>
            <a:noFill/>
            <a:ln w="76200">
              <a:solidFill>
                <a:srgbClr val="FF00FF"/>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147883" y="1197797"/>
              <a:ext cx="949355" cy="232236"/>
            </a:xfrm>
            <a:prstGeom prst="rect">
              <a:avLst/>
            </a:prstGeom>
            <a:noFill/>
          </p:spPr>
          <p:txBody>
            <a:bodyPr wrap="none" rtlCol="0">
              <a:spAutoFit/>
            </a:bodyPr>
            <a:lstStyle/>
            <a:p>
              <a:pPr>
                <a:buNone/>
              </a:pPr>
              <a:r>
                <a:rPr lang="en-US" altLang="ja-JP" sz="1600" b="1" dirty="0" smtClean="0">
                  <a:solidFill>
                    <a:schemeClr val="bg1"/>
                  </a:solidFill>
                  <a:latin typeface="Times New Roman" panose="02020603050405020304" pitchFamily="18" charset="0"/>
                  <a:cs typeface="Times New Roman" panose="02020603050405020304" pitchFamily="18" charset="0"/>
                </a:rPr>
                <a:t>To MLF TGT</a:t>
              </a:r>
              <a:endParaRPr lang="ja-JP" altLang="en-US" sz="1600" b="1" dirty="0">
                <a:solidFill>
                  <a:schemeClr val="bg1"/>
                </a:solidFill>
                <a:latin typeface="Times New Roman" panose="02020603050405020304" pitchFamily="18" charset="0"/>
                <a:cs typeface="Times New Roman" panose="02020603050405020304" pitchFamily="18" charset="0"/>
              </a:endParaRPr>
            </a:p>
          </p:txBody>
        </p:sp>
        <p:sp>
          <p:nvSpPr>
            <p:cNvPr id="18" name="テキスト ボックス 17"/>
            <p:cNvSpPr txBox="1"/>
            <p:nvPr/>
          </p:nvSpPr>
          <p:spPr>
            <a:xfrm>
              <a:off x="243309" y="2341868"/>
              <a:ext cx="932114" cy="232236"/>
            </a:xfrm>
            <a:prstGeom prst="rect">
              <a:avLst/>
            </a:prstGeom>
            <a:noFill/>
          </p:spPr>
          <p:txBody>
            <a:bodyPr wrap="none" rtlCol="0">
              <a:spAutoFit/>
            </a:bodyPr>
            <a:lstStyle/>
            <a:p>
              <a:pPr>
                <a:buNone/>
              </a:pPr>
              <a:r>
                <a:rPr lang="en-US" altLang="ja-JP" sz="1600" b="1" dirty="0" smtClean="0">
                  <a:solidFill>
                    <a:schemeClr val="bg1"/>
                  </a:solidFill>
                  <a:latin typeface="Times New Roman" panose="02020603050405020304" pitchFamily="18" charset="0"/>
                  <a:cs typeface="Times New Roman" panose="02020603050405020304" pitchFamily="18" charset="0"/>
                </a:rPr>
                <a:t>To 3MBT-BD</a:t>
              </a:r>
              <a:endParaRPr lang="ja-JP" altLang="en-US" sz="1600" b="1" dirty="0">
                <a:solidFill>
                  <a:schemeClr val="bg1"/>
                </a:solidFill>
                <a:latin typeface="Times New Roman" panose="02020603050405020304" pitchFamily="18" charset="0"/>
                <a:cs typeface="Times New Roman" panose="02020603050405020304" pitchFamily="18" charset="0"/>
              </a:endParaRPr>
            </a:p>
          </p:txBody>
        </p:sp>
        <p:sp>
          <p:nvSpPr>
            <p:cNvPr id="19" name="テキスト ボックス 18"/>
            <p:cNvSpPr txBox="1"/>
            <p:nvPr/>
          </p:nvSpPr>
          <p:spPr>
            <a:xfrm>
              <a:off x="7926339" y="1280745"/>
              <a:ext cx="776189" cy="232236"/>
            </a:xfrm>
            <a:prstGeom prst="rect">
              <a:avLst/>
            </a:prstGeom>
            <a:noFill/>
          </p:spPr>
          <p:txBody>
            <a:bodyPr wrap="none" rtlCol="0">
              <a:spAutoFit/>
            </a:bodyPr>
            <a:lstStyle/>
            <a:p>
              <a:pPr>
                <a:buNone/>
              </a:pPr>
              <a:r>
                <a:rPr lang="en-US" altLang="ja-JP" sz="1600" b="1" dirty="0" smtClean="0">
                  <a:solidFill>
                    <a:schemeClr val="bg1"/>
                  </a:solidFill>
                  <a:latin typeface="Times New Roman" panose="02020603050405020304" pitchFamily="18" charset="0"/>
                  <a:cs typeface="Times New Roman" panose="02020603050405020304" pitchFamily="18" charset="0"/>
                </a:rPr>
                <a:t>From RCS</a:t>
              </a:r>
              <a:endParaRPr lang="ja-JP" altLang="en-US" sz="1600" b="1" dirty="0">
                <a:solidFill>
                  <a:schemeClr val="bg1"/>
                </a:solidFill>
                <a:latin typeface="Times New Roman" panose="02020603050405020304" pitchFamily="18" charset="0"/>
                <a:cs typeface="Times New Roman" panose="02020603050405020304" pitchFamily="18" charset="0"/>
              </a:endParaRPr>
            </a:p>
          </p:txBody>
        </p:sp>
        <p:sp>
          <p:nvSpPr>
            <p:cNvPr id="20" name="テキスト ボックス 19"/>
            <p:cNvSpPr txBox="1"/>
            <p:nvPr/>
          </p:nvSpPr>
          <p:spPr>
            <a:xfrm>
              <a:off x="3133708" y="999576"/>
              <a:ext cx="1499258" cy="478806"/>
            </a:xfrm>
            <a:prstGeom prst="rect">
              <a:avLst/>
            </a:prstGeom>
            <a:noFill/>
          </p:spPr>
          <p:txBody>
            <a:bodyPr wrap="square" rtlCol="0">
              <a:spAutoFit/>
            </a:bodyPr>
            <a:lstStyle/>
            <a:p>
              <a:pPr>
                <a:buNone/>
              </a:pPr>
              <a:r>
                <a:rPr lang="en-US" altLang="ja-JP" sz="1600" b="1" dirty="0" smtClean="0">
                  <a:solidFill>
                    <a:srgbClr val="FF0000"/>
                  </a:solidFill>
                  <a:latin typeface="Times New Roman" panose="02020603050405020304" pitchFamily="18" charset="0"/>
                  <a:cs typeface="Times New Roman" panose="02020603050405020304" pitchFamily="18" charset="0"/>
                </a:rPr>
                <a:t>Beam </a:t>
              </a:r>
              <a:r>
                <a:rPr lang="en-US" altLang="ja-JP" sz="1600" b="1" dirty="0">
                  <a:solidFill>
                    <a:srgbClr val="FF0000"/>
                  </a:solidFill>
                  <a:latin typeface="Times New Roman" panose="02020603050405020304" pitchFamily="18" charset="0"/>
                  <a:cs typeface="Times New Roman" panose="02020603050405020304" pitchFamily="18" charset="0"/>
                </a:rPr>
                <a:t>h</a:t>
              </a:r>
              <a:r>
                <a:rPr lang="en-US" altLang="ja-JP" sz="1600" b="1" dirty="0" smtClean="0">
                  <a:solidFill>
                    <a:srgbClr val="FF0000"/>
                  </a:solidFill>
                  <a:latin typeface="Times New Roman" panose="02020603050405020304" pitchFamily="18" charset="0"/>
                  <a:cs typeface="Times New Roman" panose="02020603050405020304" pitchFamily="18" charset="0"/>
                </a:rPr>
                <a:t>alo monitor</a:t>
              </a:r>
              <a:endParaRPr lang="ja-JP" altLang="en-US" sz="1600" b="1" dirty="0">
                <a:solidFill>
                  <a:srgbClr val="FF0000"/>
                </a:solidFill>
                <a:latin typeface="Times New Roman" panose="02020603050405020304" pitchFamily="18" charset="0"/>
                <a:cs typeface="Times New Roman" panose="02020603050405020304" pitchFamily="18" charset="0"/>
              </a:endParaRPr>
            </a:p>
          </p:txBody>
        </p:sp>
      </p:grpSp>
      <p:grpSp>
        <p:nvGrpSpPr>
          <p:cNvPr id="39" name="グループ化 38"/>
          <p:cNvGrpSpPr/>
          <p:nvPr/>
        </p:nvGrpSpPr>
        <p:grpSpPr>
          <a:xfrm>
            <a:off x="6452282" y="4056743"/>
            <a:ext cx="2381694" cy="2314363"/>
            <a:chOff x="6167438" y="5868466"/>
            <a:chExt cx="2989262" cy="2904755"/>
          </a:xfrm>
        </p:grpSpPr>
        <p:pic>
          <p:nvPicPr>
            <p:cNvPr id="28" name="Picture 7" descr="C:\Users\myoshi\Pictures\My Photo Box\2014\新しいフォルダー\RIMG2337.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3966"/>
            <a:stretch/>
          </p:blipFill>
          <p:spPr bwMode="auto">
            <a:xfrm>
              <a:off x="6199188" y="5868466"/>
              <a:ext cx="2944812" cy="2904755"/>
            </a:xfrm>
            <a:prstGeom prst="rect">
              <a:avLst/>
            </a:prstGeom>
            <a:noFill/>
            <a:extLst>
              <a:ext uri="{909E8E84-426E-40DD-AFC4-6F175D3DCCD1}">
                <a14:hiddenFill xmlns:a14="http://schemas.microsoft.com/office/drawing/2010/main">
                  <a:solidFill>
                    <a:srgbClr val="FFFFFF"/>
                  </a:solidFill>
                </a14:hiddenFill>
              </a:ext>
            </a:extLst>
          </p:spPr>
        </p:pic>
        <p:sp>
          <p:nvSpPr>
            <p:cNvPr id="29" name="四角形吹き出し 28"/>
            <p:cNvSpPr/>
            <p:nvPr/>
          </p:nvSpPr>
          <p:spPr>
            <a:xfrm>
              <a:off x="6167438" y="5869228"/>
              <a:ext cx="2989262" cy="2899214"/>
            </a:xfrm>
            <a:prstGeom prst="wedgeRectCallout">
              <a:avLst>
                <a:gd name="adj1" fmla="val 7644"/>
                <a:gd name="adj2" fmla="val -82467"/>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p:sp>
          <p:nvSpPr>
            <p:cNvPr id="32" name="テキスト ボックス 31"/>
            <p:cNvSpPr txBox="1"/>
            <p:nvPr/>
          </p:nvSpPr>
          <p:spPr>
            <a:xfrm>
              <a:off x="6870969" y="7623882"/>
              <a:ext cx="1621936" cy="332210"/>
            </a:xfrm>
            <a:prstGeom prst="rect">
              <a:avLst/>
            </a:prstGeom>
            <a:solidFill>
              <a:schemeClr val="bg1"/>
            </a:solidFill>
            <a:ln>
              <a:solidFill>
                <a:srgbClr val="0070C0"/>
              </a:solidFill>
            </a:ln>
          </p:spPr>
          <p:txBody>
            <a:bodyPr wrap="none" rtlCol="0">
              <a:spAutoFit/>
            </a:bodyPr>
            <a:lstStyle/>
            <a:p>
              <a:pPr>
                <a:buNone/>
              </a:pPr>
              <a:r>
                <a:rPr lang="en-US" altLang="ja-JP" sz="1400" dirty="0" smtClean="0">
                  <a:solidFill>
                    <a:srgbClr val="0070C0"/>
                  </a:solidFill>
                  <a:latin typeface="Times New Roman" panose="02020603050405020304" pitchFamily="18" charset="0"/>
                  <a:cs typeface="Times New Roman" panose="02020603050405020304" pitchFamily="18" charset="0"/>
                </a:rPr>
                <a:t>Large PS-BLM</a:t>
              </a:r>
              <a:endParaRPr kumimoji="1" lang="ja-JP" altLang="en-US" sz="1400" dirty="0">
                <a:solidFill>
                  <a:srgbClr val="0070C0"/>
                </a:solidFill>
                <a:latin typeface="Times New Roman" panose="02020603050405020304" pitchFamily="18" charset="0"/>
                <a:cs typeface="Times New Roman" panose="02020603050405020304" pitchFamily="18" charset="0"/>
              </a:endParaRPr>
            </a:p>
          </p:txBody>
        </p:sp>
        <p:sp>
          <p:nvSpPr>
            <p:cNvPr id="33" name="円/楕円 32"/>
            <p:cNvSpPr/>
            <p:nvPr/>
          </p:nvSpPr>
          <p:spPr>
            <a:xfrm rot="2435861">
              <a:off x="7350520" y="6495141"/>
              <a:ext cx="459980" cy="115549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a:latin typeface="Times New Roman" panose="02020603050405020304" pitchFamily="18" charset="0"/>
                <a:cs typeface="Times New Roman" panose="02020603050405020304" pitchFamily="18" charset="0"/>
              </a:endParaRPr>
            </a:p>
          </p:txBody>
        </p:sp>
        <p:sp>
          <p:nvSpPr>
            <p:cNvPr id="35" name="テキスト ボックス 34"/>
            <p:cNvSpPr txBox="1"/>
            <p:nvPr/>
          </p:nvSpPr>
          <p:spPr>
            <a:xfrm>
              <a:off x="6185998" y="5901357"/>
              <a:ext cx="1574559" cy="332210"/>
            </a:xfrm>
            <a:prstGeom prst="rect">
              <a:avLst/>
            </a:prstGeom>
            <a:solidFill>
              <a:schemeClr val="bg1"/>
            </a:solidFill>
          </p:spPr>
          <p:txBody>
            <a:bodyPr wrap="square" rtlCol="0">
              <a:spAutoFit/>
            </a:bodyPr>
            <a:lstStyle/>
            <a:p>
              <a:pPr>
                <a:buNone/>
              </a:pPr>
              <a:r>
                <a:rPr lang="en-US" altLang="ja-JP" sz="1400" b="1" u="sng" dirty="0" smtClean="0">
                  <a:solidFill>
                    <a:srgbClr val="FFC000"/>
                  </a:solidFill>
                  <a:latin typeface="Times New Roman" panose="02020603050405020304" pitchFamily="18" charset="0"/>
                  <a:cs typeface="Times New Roman" panose="02020603050405020304" pitchFamily="18" charset="0"/>
                </a:rPr>
                <a:t>Far from WS</a:t>
              </a:r>
              <a:endParaRPr lang="ja-JP" altLang="en-US" sz="1400" b="1" u="sng" dirty="0">
                <a:solidFill>
                  <a:srgbClr val="FFC000"/>
                </a:solidFill>
                <a:latin typeface="Times New Roman" panose="02020603050405020304" pitchFamily="18" charset="0"/>
                <a:cs typeface="Times New Roman" panose="02020603050405020304" pitchFamily="18" charset="0"/>
              </a:endParaRPr>
            </a:p>
          </p:txBody>
        </p:sp>
      </p:grpSp>
      <p:grpSp>
        <p:nvGrpSpPr>
          <p:cNvPr id="40" name="グループ化 39"/>
          <p:cNvGrpSpPr/>
          <p:nvPr/>
        </p:nvGrpSpPr>
        <p:grpSpPr>
          <a:xfrm>
            <a:off x="1094243" y="3954237"/>
            <a:ext cx="2959978" cy="2357662"/>
            <a:chOff x="2284412" y="5847442"/>
            <a:chExt cx="3715067" cy="2959100"/>
          </a:xfrm>
        </p:grpSpPr>
        <p:pic>
          <p:nvPicPr>
            <p:cNvPr id="22" name="Picture 6" descr="C:\Users\myoshi\Pictures\My Photo Box\2014\新しいフォルダー\RIMG2328.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570"/>
            <a:stretch/>
          </p:blipFill>
          <p:spPr bwMode="auto">
            <a:xfrm>
              <a:off x="2284412" y="5851576"/>
              <a:ext cx="3715067" cy="2950644"/>
            </a:xfrm>
            <a:prstGeom prst="rect">
              <a:avLst/>
            </a:prstGeom>
            <a:noFill/>
            <a:extLst>
              <a:ext uri="{909E8E84-426E-40DD-AFC4-6F175D3DCCD1}">
                <a14:hiddenFill xmlns:a14="http://schemas.microsoft.com/office/drawing/2010/main">
                  <a:solidFill>
                    <a:srgbClr val="FFFFFF"/>
                  </a:solidFill>
                </a14:hiddenFill>
              </a:ext>
            </a:extLst>
          </p:spPr>
        </p:pic>
        <p:sp>
          <p:nvSpPr>
            <p:cNvPr id="24" name="テキスト ボックス 23"/>
            <p:cNvSpPr txBox="1"/>
            <p:nvPr/>
          </p:nvSpPr>
          <p:spPr>
            <a:xfrm>
              <a:off x="4215695" y="6485685"/>
              <a:ext cx="1626040" cy="332210"/>
            </a:xfrm>
            <a:prstGeom prst="rect">
              <a:avLst/>
            </a:prstGeom>
            <a:solidFill>
              <a:schemeClr val="bg1"/>
            </a:solidFill>
            <a:ln>
              <a:solidFill>
                <a:srgbClr val="FF00FF"/>
              </a:solidFill>
            </a:ln>
          </p:spPr>
          <p:txBody>
            <a:bodyPr wrap="none" rtlCol="0">
              <a:spAutoFit/>
            </a:bodyPr>
            <a:lstStyle/>
            <a:p>
              <a:pPr>
                <a:buNone/>
              </a:pPr>
              <a:r>
                <a:rPr lang="en-US" altLang="ja-JP" sz="1400" dirty="0" smtClean="0">
                  <a:solidFill>
                    <a:srgbClr val="FF00FF"/>
                  </a:solidFill>
                  <a:latin typeface="Times New Roman" panose="02020603050405020304" pitchFamily="18" charset="0"/>
                  <a:cs typeface="Times New Roman" panose="02020603050405020304" pitchFamily="18" charset="0"/>
                </a:rPr>
                <a:t>Small PS-BLM</a:t>
              </a:r>
              <a:endParaRPr kumimoji="1" lang="ja-JP" altLang="en-US" sz="1400" dirty="0">
                <a:solidFill>
                  <a:srgbClr val="FF00FF"/>
                </a:solidFill>
                <a:latin typeface="Times New Roman" panose="02020603050405020304" pitchFamily="18" charset="0"/>
                <a:cs typeface="Times New Roman" panose="02020603050405020304" pitchFamily="18" charset="0"/>
              </a:endParaRPr>
            </a:p>
          </p:txBody>
        </p:sp>
        <p:sp>
          <p:nvSpPr>
            <p:cNvPr id="25" name="テキスト ボックス 24"/>
            <p:cNvSpPr txBox="1"/>
            <p:nvPr/>
          </p:nvSpPr>
          <p:spPr>
            <a:xfrm>
              <a:off x="4239476" y="7919871"/>
              <a:ext cx="1621936" cy="332210"/>
            </a:xfrm>
            <a:prstGeom prst="rect">
              <a:avLst/>
            </a:prstGeom>
            <a:solidFill>
              <a:schemeClr val="bg1"/>
            </a:solidFill>
            <a:ln>
              <a:solidFill>
                <a:srgbClr val="0070C0"/>
              </a:solidFill>
            </a:ln>
          </p:spPr>
          <p:txBody>
            <a:bodyPr wrap="none" rtlCol="0">
              <a:spAutoFit/>
            </a:bodyPr>
            <a:lstStyle/>
            <a:p>
              <a:pPr>
                <a:buNone/>
              </a:pPr>
              <a:r>
                <a:rPr lang="en-US" altLang="ja-JP" sz="1400" dirty="0" smtClean="0">
                  <a:solidFill>
                    <a:srgbClr val="00B0F0"/>
                  </a:solidFill>
                  <a:latin typeface="Times New Roman" panose="02020603050405020304" pitchFamily="18" charset="0"/>
                  <a:cs typeface="Times New Roman" panose="02020603050405020304" pitchFamily="18" charset="0"/>
                </a:rPr>
                <a:t>Large PS-BLM</a:t>
              </a:r>
              <a:endParaRPr kumimoji="1" lang="ja-JP" altLang="en-US" sz="1400" dirty="0">
                <a:solidFill>
                  <a:srgbClr val="00B0F0"/>
                </a:solidFill>
                <a:latin typeface="Times New Roman" panose="02020603050405020304" pitchFamily="18" charset="0"/>
                <a:cs typeface="Times New Roman" panose="02020603050405020304" pitchFamily="18" charset="0"/>
              </a:endParaRPr>
            </a:p>
          </p:txBody>
        </p:sp>
        <p:sp>
          <p:nvSpPr>
            <p:cNvPr id="30" name="円/楕円 29"/>
            <p:cNvSpPr/>
            <p:nvPr/>
          </p:nvSpPr>
          <p:spPr>
            <a:xfrm>
              <a:off x="3762770" y="6368142"/>
              <a:ext cx="402830" cy="1244600"/>
            </a:xfrm>
            <a:prstGeom prst="ellipse">
              <a:avLst/>
            </a:prstGeom>
            <a:noFill/>
            <a:ln>
              <a:solidFill>
                <a:srgbClr val="FF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a:latin typeface="Times New Roman" panose="02020603050405020304" pitchFamily="18" charset="0"/>
                <a:cs typeface="Times New Roman" panose="02020603050405020304" pitchFamily="18" charset="0"/>
              </a:endParaRPr>
            </a:p>
          </p:txBody>
        </p:sp>
        <p:sp>
          <p:nvSpPr>
            <p:cNvPr id="31" name="円/楕円 30"/>
            <p:cNvSpPr/>
            <p:nvPr/>
          </p:nvSpPr>
          <p:spPr>
            <a:xfrm>
              <a:off x="3756420" y="7612742"/>
              <a:ext cx="459980" cy="115549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endParaRPr kumimoji="1" lang="ja-JP" altLang="en-US">
                <a:latin typeface="Times New Roman" panose="02020603050405020304" pitchFamily="18" charset="0"/>
                <a:cs typeface="Times New Roman" panose="02020603050405020304" pitchFamily="18" charset="0"/>
              </a:endParaRPr>
            </a:p>
          </p:txBody>
        </p:sp>
        <p:sp>
          <p:nvSpPr>
            <p:cNvPr id="34" name="テキスト ボックス 33"/>
            <p:cNvSpPr txBox="1"/>
            <p:nvPr/>
          </p:nvSpPr>
          <p:spPr>
            <a:xfrm>
              <a:off x="2325199" y="5875957"/>
              <a:ext cx="1805661" cy="332210"/>
            </a:xfrm>
            <a:prstGeom prst="rect">
              <a:avLst/>
            </a:prstGeom>
            <a:solidFill>
              <a:schemeClr val="bg1"/>
            </a:solidFill>
          </p:spPr>
          <p:txBody>
            <a:bodyPr wrap="square" rtlCol="0">
              <a:spAutoFit/>
            </a:bodyPr>
            <a:lstStyle/>
            <a:p>
              <a:pPr>
                <a:buNone/>
              </a:pPr>
              <a:r>
                <a:rPr lang="en-US" altLang="ja-JP" sz="1400" b="1" u="sng" dirty="0">
                  <a:solidFill>
                    <a:srgbClr val="FF0000"/>
                  </a:solidFill>
                  <a:latin typeface="Times New Roman" panose="02020603050405020304" pitchFamily="18" charset="0"/>
                  <a:cs typeface="Times New Roman" panose="02020603050405020304" pitchFamily="18" charset="0"/>
                </a:rPr>
                <a:t>N</a:t>
              </a:r>
              <a:r>
                <a:rPr lang="en-US" altLang="ja-JP" sz="1400" b="1" u="sng" dirty="0" smtClean="0">
                  <a:solidFill>
                    <a:srgbClr val="FF0000"/>
                  </a:solidFill>
                  <a:latin typeface="Times New Roman" panose="02020603050405020304" pitchFamily="18" charset="0"/>
                  <a:cs typeface="Times New Roman" panose="02020603050405020304" pitchFamily="18" charset="0"/>
                </a:rPr>
                <a:t>ear from WS</a:t>
              </a:r>
              <a:endParaRPr lang="ja-JP" altLang="en-US" sz="1400" b="1" u="sng" dirty="0">
                <a:solidFill>
                  <a:srgbClr val="FF0000"/>
                </a:solidFill>
                <a:latin typeface="Times New Roman" panose="02020603050405020304" pitchFamily="18" charset="0"/>
                <a:cs typeface="Times New Roman" panose="02020603050405020304" pitchFamily="18" charset="0"/>
              </a:endParaRPr>
            </a:p>
          </p:txBody>
        </p:sp>
        <p:sp>
          <p:nvSpPr>
            <p:cNvPr id="23" name="四角形吹き出し 22"/>
            <p:cNvSpPr/>
            <p:nvPr/>
          </p:nvSpPr>
          <p:spPr>
            <a:xfrm>
              <a:off x="2286000" y="5847442"/>
              <a:ext cx="3708400" cy="2959100"/>
            </a:xfrm>
            <a:prstGeom prst="wedgeRectCallout">
              <a:avLst>
                <a:gd name="adj1" fmla="val 49199"/>
                <a:gd name="adj2" fmla="val -69950"/>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Times New Roman" panose="02020603050405020304" pitchFamily="18" charset="0"/>
                <a:cs typeface="Times New Roman" panose="02020603050405020304" pitchFamily="18" charset="0"/>
              </a:endParaRPr>
            </a:p>
          </p:txBody>
        </p:sp>
      </p:grpSp>
      <p:sp>
        <p:nvSpPr>
          <p:cNvPr id="38" name="四角形吹き出し 37"/>
          <p:cNvSpPr/>
          <p:nvPr/>
        </p:nvSpPr>
        <p:spPr>
          <a:xfrm>
            <a:off x="4140265" y="5125236"/>
            <a:ext cx="1346135" cy="264688"/>
          </a:xfrm>
          <a:prstGeom prst="wedgeRectCallout">
            <a:avLst>
              <a:gd name="adj1" fmla="val -70364"/>
              <a:gd name="adj2" fmla="val 184852"/>
            </a:avLst>
          </a:prstGeom>
          <a:solidFill>
            <a:schemeClr val="bg1"/>
          </a:solidFill>
          <a:ln>
            <a:solidFill>
              <a:schemeClr val="tx1"/>
            </a:solidFill>
          </a:ln>
        </p:spPr>
        <p:txBody>
          <a:bodyPr wrap="square">
            <a:spAutoFit/>
          </a:bodyPr>
          <a:lstStyle/>
          <a:p>
            <a:pPr>
              <a:buNone/>
            </a:pPr>
            <a:r>
              <a:rPr lang="en-US" altLang="ja-JP" sz="1400" dirty="0" smtClean="0">
                <a:latin typeface="Times New Roman" pitchFamily="18" charset="0"/>
                <a:cs typeface="Times New Roman" pitchFamily="18" charset="0"/>
              </a:rPr>
              <a:t>High sensitivity</a:t>
            </a:r>
            <a:endParaRPr lang="en-US" altLang="ja-JP" sz="1400" dirty="0">
              <a:latin typeface="Times New Roman" pitchFamily="18" charset="0"/>
              <a:cs typeface="Times New Roman" pitchFamily="18" charset="0"/>
            </a:endParaRPr>
          </a:p>
        </p:txBody>
      </p:sp>
      <p:sp>
        <p:nvSpPr>
          <p:cNvPr id="42" name="四角形吹き出し 41"/>
          <p:cNvSpPr/>
          <p:nvPr/>
        </p:nvSpPr>
        <p:spPr>
          <a:xfrm>
            <a:off x="4241606" y="4496586"/>
            <a:ext cx="1454344" cy="264688"/>
          </a:xfrm>
          <a:prstGeom prst="wedgeRectCallout">
            <a:avLst>
              <a:gd name="adj1" fmla="val -78467"/>
              <a:gd name="adj2" fmla="val 4923"/>
            </a:avLst>
          </a:prstGeom>
          <a:solidFill>
            <a:schemeClr val="bg1"/>
          </a:solidFill>
          <a:ln>
            <a:solidFill>
              <a:schemeClr val="tx1"/>
            </a:solidFill>
          </a:ln>
        </p:spPr>
        <p:txBody>
          <a:bodyPr wrap="square">
            <a:spAutoFit/>
          </a:bodyPr>
          <a:lstStyle/>
          <a:p>
            <a:pPr>
              <a:buNone/>
            </a:pPr>
            <a:r>
              <a:rPr lang="en-US" altLang="ja-JP" sz="1400" dirty="0" smtClean="0">
                <a:latin typeface="Times New Roman" pitchFamily="18" charset="0"/>
                <a:cs typeface="Times New Roman" pitchFamily="18" charset="0"/>
              </a:rPr>
              <a:t>Low sensitivity</a:t>
            </a:r>
            <a:endParaRPr lang="en-US" altLang="ja-JP" sz="1400" dirty="0">
              <a:latin typeface="Times New Roman" pitchFamily="18" charset="0"/>
              <a:cs typeface="Times New Roman" pitchFamily="18" charset="0"/>
            </a:endParaRPr>
          </a:p>
        </p:txBody>
      </p:sp>
      <p:sp>
        <p:nvSpPr>
          <p:cNvPr id="46" name="四角形吹き出し 45"/>
          <p:cNvSpPr/>
          <p:nvPr/>
        </p:nvSpPr>
        <p:spPr>
          <a:xfrm>
            <a:off x="4908356" y="6077736"/>
            <a:ext cx="1454344" cy="264688"/>
          </a:xfrm>
          <a:prstGeom prst="wedgeRectCallout">
            <a:avLst>
              <a:gd name="adj1" fmla="val 102295"/>
              <a:gd name="adj2" fmla="val -225386"/>
            </a:avLst>
          </a:prstGeom>
          <a:solidFill>
            <a:schemeClr val="bg1"/>
          </a:solidFill>
          <a:ln>
            <a:solidFill>
              <a:schemeClr val="tx1"/>
            </a:solidFill>
          </a:ln>
        </p:spPr>
        <p:txBody>
          <a:bodyPr wrap="square">
            <a:spAutoFit/>
          </a:bodyPr>
          <a:lstStyle/>
          <a:p>
            <a:pPr>
              <a:buNone/>
            </a:pPr>
            <a:r>
              <a:rPr lang="en-US" altLang="ja-JP" sz="1400" dirty="0" smtClean="0">
                <a:latin typeface="Times New Roman" pitchFamily="18" charset="0"/>
                <a:cs typeface="Times New Roman" pitchFamily="18" charset="0"/>
              </a:rPr>
              <a:t>Low sensitivity</a:t>
            </a:r>
            <a:endParaRPr lang="en-US" altLang="ja-JP" sz="1400" dirty="0">
              <a:latin typeface="Times New Roman" pitchFamily="18" charset="0"/>
              <a:cs typeface="Times New Roman" pitchFamily="18" charset="0"/>
            </a:endParaRPr>
          </a:p>
        </p:txBody>
      </p:sp>
    </p:spTree>
    <p:extLst>
      <p:ext uri="{BB962C8B-B14F-4D97-AF65-F5344CB8AC3E}">
        <p14:creationId xmlns:p14="http://schemas.microsoft.com/office/powerpoint/2010/main" val="31345044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グループ化 40"/>
          <p:cNvGrpSpPr/>
          <p:nvPr/>
        </p:nvGrpSpPr>
        <p:grpSpPr>
          <a:xfrm>
            <a:off x="301459" y="2869513"/>
            <a:ext cx="3642339" cy="2111688"/>
            <a:chOff x="301459" y="2501213"/>
            <a:chExt cx="3642339" cy="2111688"/>
          </a:xfrm>
        </p:grpSpPr>
        <p:grpSp>
          <p:nvGrpSpPr>
            <p:cNvPr id="39" name="グループ化 38"/>
            <p:cNvGrpSpPr/>
            <p:nvPr/>
          </p:nvGrpSpPr>
          <p:grpSpPr>
            <a:xfrm>
              <a:off x="301459" y="2501213"/>
              <a:ext cx="3550683" cy="2111688"/>
              <a:chOff x="301459" y="2501213"/>
              <a:chExt cx="3550683" cy="2111688"/>
            </a:xfrm>
          </p:grpSpPr>
          <p:pic>
            <p:nvPicPr>
              <p:cNvPr id="11" name="Picture 2" descr="C:\Users\myoshi\Documents\WORK_temp\NewHalo_Data_RUN47-48-49\Screenshot-inj_bunch_for_Halo\SQQBFW~W.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510" t="32805" r="30612" b="35849"/>
              <a:stretch/>
            </p:blipFill>
            <p:spPr bwMode="auto">
              <a:xfrm>
                <a:off x="301459" y="3844948"/>
                <a:ext cx="1759891" cy="76795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myoshi\Documents\WORK_temp\NewHalo_Data_RUN47-48-49\Screenshot-inj_bunch_for_Halo\STN7WL~A.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736" t="4396" r="32169" b="35196"/>
              <a:stretch/>
            </p:blipFill>
            <p:spPr bwMode="auto">
              <a:xfrm>
                <a:off x="326484" y="2501213"/>
                <a:ext cx="1734341" cy="14799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myoshi\Documents\WORK_temp\NewHalo_Data_RUN47-48-49\Screenshot-inj_bunch_for_Halo\SK8OEX~W.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201" t="30356" r="32166" b="37643"/>
              <a:stretch/>
            </p:blipFill>
            <p:spPr bwMode="auto">
              <a:xfrm>
                <a:off x="2060210" y="3785133"/>
                <a:ext cx="1751892" cy="78395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C:\Users\myoshi\Documents\WORK_temp\NewHalo_Data_RUN47-48-49\Screenshot-inj_bunch_for_Halo\SFZREC~2.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182" t="5213" r="32834" b="37644"/>
              <a:stretch/>
            </p:blipFill>
            <p:spPr bwMode="auto">
              <a:xfrm>
                <a:off x="2154074" y="2513304"/>
                <a:ext cx="1698068" cy="1399913"/>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p:nvSpPr>
            <p:spPr bwMode="auto">
              <a:xfrm>
                <a:off x="923925" y="3276600"/>
                <a:ext cx="142875" cy="561975"/>
              </a:xfrm>
              <a:prstGeom prst="rect">
                <a:avLst/>
              </a:prstGeom>
              <a:noFill/>
              <a:ln w="9525" cap="flat" cmpd="sng" algn="ctr">
                <a:solidFill>
                  <a:srgbClr val="FF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cxnSp>
            <p:nvCxnSpPr>
              <p:cNvPr id="20" name="直線コネクタ 19"/>
              <p:cNvCxnSpPr/>
              <p:nvPr/>
            </p:nvCxnSpPr>
            <p:spPr bwMode="auto">
              <a:xfrm flipH="1">
                <a:off x="428625" y="3838575"/>
                <a:ext cx="485776" cy="152400"/>
              </a:xfrm>
              <a:prstGeom prst="line">
                <a:avLst/>
              </a:prstGeom>
              <a:noFill/>
              <a:ln w="9525" cap="flat" cmpd="sng" algn="ctr">
                <a:solidFill>
                  <a:srgbClr val="FF00FF"/>
                </a:solidFill>
                <a:prstDash val="solid"/>
                <a:round/>
                <a:headEnd type="none" w="med" len="med"/>
                <a:tailEnd type="none" w="med" len="med"/>
              </a:ln>
              <a:effectLst/>
            </p:spPr>
          </p:cxnSp>
          <p:cxnSp>
            <p:nvCxnSpPr>
              <p:cNvPr id="22" name="直線コネクタ 21"/>
              <p:cNvCxnSpPr/>
              <p:nvPr/>
            </p:nvCxnSpPr>
            <p:spPr bwMode="auto">
              <a:xfrm>
                <a:off x="1057276" y="3838575"/>
                <a:ext cx="904874" cy="152400"/>
              </a:xfrm>
              <a:prstGeom prst="line">
                <a:avLst/>
              </a:prstGeom>
              <a:noFill/>
              <a:ln w="9525" cap="flat" cmpd="sng" algn="ctr">
                <a:solidFill>
                  <a:srgbClr val="FF00FF"/>
                </a:solidFill>
                <a:prstDash val="solid"/>
                <a:round/>
                <a:headEnd type="none" w="med" len="med"/>
                <a:tailEnd type="none" w="med" len="med"/>
              </a:ln>
              <a:effectLst/>
            </p:spPr>
          </p:cxnSp>
          <p:sp>
            <p:nvSpPr>
              <p:cNvPr id="24" name="正方形/長方形 23"/>
              <p:cNvSpPr/>
              <p:nvPr/>
            </p:nvSpPr>
            <p:spPr bwMode="auto">
              <a:xfrm>
                <a:off x="2724150" y="3248025"/>
                <a:ext cx="142875" cy="561975"/>
              </a:xfrm>
              <a:prstGeom prst="rect">
                <a:avLst/>
              </a:prstGeom>
              <a:noFill/>
              <a:ln w="9525" cap="flat" cmpd="sng" algn="ctr">
                <a:solidFill>
                  <a:srgbClr val="FF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cxnSp>
            <p:nvCxnSpPr>
              <p:cNvPr id="25" name="直線コネクタ 24"/>
              <p:cNvCxnSpPr/>
              <p:nvPr/>
            </p:nvCxnSpPr>
            <p:spPr bwMode="auto">
              <a:xfrm flipH="1">
                <a:off x="2219325" y="3810000"/>
                <a:ext cx="495301" cy="142875"/>
              </a:xfrm>
              <a:prstGeom prst="line">
                <a:avLst/>
              </a:prstGeom>
              <a:noFill/>
              <a:ln w="9525" cap="flat" cmpd="sng" algn="ctr">
                <a:solidFill>
                  <a:srgbClr val="FF00FF"/>
                </a:solidFill>
                <a:prstDash val="solid"/>
                <a:round/>
                <a:headEnd type="none" w="med" len="med"/>
                <a:tailEnd type="none" w="med" len="med"/>
              </a:ln>
              <a:effectLst/>
            </p:spPr>
          </p:cxnSp>
          <p:cxnSp>
            <p:nvCxnSpPr>
              <p:cNvPr id="26" name="直線コネクタ 25"/>
              <p:cNvCxnSpPr/>
              <p:nvPr/>
            </p:nvCxnSpPr>
            <p:spPr bwMode="auto">
              <a:xfrm>
                <a:off x="2857501" y="3810000"/>
                <a:ext cx="857249" cy="104775"/>
              </a:xfrm>
              <a:prstGeom prst="line">
                <a:avLst/>
              </a:prstGeom>
              <a:noFill/>
              <a:ln w="9525" cap="flat" cmpd="sng" algn="ctr">
                <a:solidFill>
                  <a:srgbClr val="FF00FF"/>
                </a:solidFill>
                <a:prstDash val="solid"/>
                <a:round/>
                <a:headEnd type="none" w="med" len="med"/>
                <a:tailEnd type="none" w="med" len="med"/>
              </a:ln>
              <a:effectLst/>
            </p:spPr>
          </p:cxnSp>
        </p:grpSp>
        <p:sp>
          <p:nvSpPr>
            <p:cNvPr id="28" name="テキスト ボックス 27"/>
            <p:cNvSpPr txBox="1"/>
            <p:nvPr/>
          </p:nvSpPr>
          <p:spPr>
            <a:xfrm>
              <a:off x="2781300" y="2524125"/>
              <a:ext cx="1162498" cy="240066"/>
            </a:xfrm>
            <a:prstGeom prst="rect">
              <a:avLst/>
            </a:prstGeom>
            <a:noFill/>
          </p:spPr>
          <p:txBody>
            <a:bodyPr wrap="none" rtlCol="0">
              <a:spAutoFit/>
            </a:bodyPr>
            <a:lstStyle/>
            <a:p>
              <a:pPr>
                <a:buNone/>
              </a:pPr>
              <a:r>
                <a:rPr lang="en-US" altLang="ja-JP" sz="1200" dirty="0" smtClean="0">
                  <a:solidFill>
                    <a:srgbClr val="0070C0"/>
                  </a:solidFill>
                </a:rPr>
                <a:t>Injection bump </a:t>
              </a:r>
              <a:endParaRPr kumimoji="1" lang="ja-JP" altLang="en-US" sz="1200" dirty="0">
                <a:solidFill>
                  <a:srgbClr val="0070C0"/>
                </a:solidFill>
              </a:endParaRPr>
            </a:p>
          </p:txBody>
        </p:sp>
        <p:sp>
          <p:nvSpPr>
            <p:cNvPr id="30" name="テキスト ボックス 29"/>
            <p:cNvSpPr txBox="1"/>
            <p:nvPr/>
          </p:nvSpPr>
          <p:spPr>
            <a:xfrm>
              <a:off x="3162300" y="3248025"/>
              <a:ext cx="611065" cy="240066"/>
            </a:xfrm>
            <a:prstGeom prst="rect">
              <a:avLst/>
            </a:prstGeom>
            <a:noFill/>
          </p:spPr>
          <p:txBody>
            <a:bodyPr wrap="none" rtlCol="0">
              <a:spAutoFit/>
            </a:bodyPr>
            <a:lstStyle/>
            <a:p>
              <a:pPr>
                <a:buNone/>
              </a:pPr>
              <a:r>
                <a:rPr lang="en-US" altLang="ja-JP" sz="1200" dirty="0" smtClean="0">
                  <a:solidFill>
                    <a:srgbClr val="0070C0"/>
                  </a:solidFill>
                </a:rPr>
                <a:t>I-BPM</a:t>
              </a:r>
              <a:endParaRPr kumimoji="1" lang="ja-JP" altLang="en-US" sz="1200" dirty="0">
                <a:solidFill>
                  <a:srgbClr val="0070C0"/>
                </a:solidFill>
              </a:endParaRPr>
            </a:p>
          </p:txBody>
        </p:sp>
      </p:grpSp>
      <p:grpSp>
        <p:nvGrpSpPr>
          <p:cNvPr id="40" name="グループ化 39"/>
          <p:cNvGrpSpPr/>
          <p:nvPr/>
        </p:nvGrpSpPr>
        <p:grpSpPr>
          <a:xfrm>
            <a:off x="4852323" y="2869513"/>
            <a:ext cx="3650357" cy="1562342"/>
            <a:chOff x="4852323" y="2616808"/>
            <a:chExt cx="3650357" cy="1562342"/>
          </a:xfrm>
        </p:grpSpPr>
        <p:grpSp>
          <p:nvGrpSpPr>
            <p:cNvPr id="27" name="グループ化 26"/>
            <p:cNvGrpSpPr/>
            <p:nvPr/>
          </p:nvGrpSpPr>
          <p:grpSpPr>
            <a:xfrm>
              <a:off x="4852323" y="2616808"/>
              <a:ext cx="3650357" cy="1562342"/>
              <a:chOff x="4471323" y="2324708"/>
              <a:chExt cx="3650357" cy="1562342"/>
            </a:xfrm>
          </p:grpSpPr>
          <p:pic>
            <p:nvPicPr>
              <p:cNvPr id="16" name="Picture 2" descr="C:\Users\myoshi\Documents\WORK_temp\NewHalo_Data_RUN47-48-49\Screenshot-inj_bunch_for_Halo\SWQG6V~Z.PNG"/>
              <p:cNvPicPr>
                <a:picLocks noChangeAspect="1" noChangeArrowheads="1"/>
              </p:cNvPicPr>
              <p:nvPr/>
            </p:nvPicPr>
            <p:blipFill rotWithShape="1">
              <a:blip r:embed="rId6">
                <a:extLst>
                  <a:ext uri="{28A0092B-C50C-407E-A947-70E740481C1C}">
                    <a14:useLocalDpi xmlns:a14="http://schemas.microsoft.com/office/drawing/2010/main" val="0"/>
                  </a:ext>
                </a:extLst>
              </a:blip>
              <a:srcRect l="15728" t="4323" r="32843" b="35922"/>
              <a:stretch/>
            </p:blipFill>
            <p:spPr bwMode="auto">
              <a:xfrm>
                <a:off x="4471323" y="2331123"/>
                <a:ext cx="1785490" cy="155592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Users\myoshi\Documents\WORK_temp\NewHalo_Data_RUN47-48-49\Screenshot-inj_bunch_for_Halo\SMPE5X~N.PNG"/>
              <p:cNvPicPr>
                <a:picLocks noChangeAspect="1" noChangeArrowheads="1"/>
              </p:cNvPicPr>
              <p:nvPr/>
            </p:nvPicPr>
            <p:blipFill rotWithShape="1">
              <a:blip r:embed="rId7">
                <a:extLst>
                  <a:ext uri="{28A0092B-C50C-407E-A947-70E740481C1C}">
                    <a14:useLocalDpi xmlns:a14="http://schemas.microsoft.com/office/drawing/2010/main" val="0"/>
                  </a:ext>
                </a:extLst>
              </a:blip>
              <a:srcRect l="14259" t="4323" r="32353" b="36249"/>
              <a:stretch/>
            </p:blipFill>
            <p:spPr bwMode="auto">
              <a:xfrm>
                <a:off x="6268172" y="2324708"/>
                <a:ext cx="1853508" cy="1547424"/>
              </a:xfrm>
              <a:prstGeom prst="rect">
                <a:avLst/>
              </a:prstGeom>
              <a:noFill/>
              <a:extLst>
                <a:ext uri="{909E8E84-426E-40DD-AFC4-6F175D3DCCD1}">
                  <a14:hiddenFill xmlns:a14="http://schemas.microsoft.com/office/drawing/2010/main">
                    <a:solidFill>
                      <a:srgbClr val="FFFFFF"/>
                    </a:solidFill>
                  </a14:hiddenFill>
                </a:ext>
              </a:extLst>
            </p:spPr>
          </p:pic>
        </p:grpSp>
        <p:sp>
          <p:nvSpPr>
            <p:cNvPr id="32" name="テキスト ボックス 31"/>
            <p:cNvSpPr txBox="1"/>
            <p:nvPr/>
          </p:nvSpPr>
          <p:spPr>
            <a:xfrm>
              <a:off x="5610225" y="2663825"/>
              <a:ext cx="1162498" cy="240066"/>
            </a:xfrm>
            <a:prstGeom prst="rect">
              <a:avLst/>
            </a:prstGeom>
            <a:noFill/>
          </p:spPr>
          <p:txBody>
            <a:bodyPr wrap="none" rtlCol="0">
              <a:spAutoFit/>
            </a:bodyPr>
            <a:lstStyle/>
            <a:p>
              <a:pPr>
                <a:buNone/>
              </a:pPr>
              <a:r>
                <a:rPr lang="en-US" altLang="ja-JP" sz="1200" dirty="0" smtClean="0">
                  <a:solidFill>
                    <a:srgbClr val="0070C0"/>
                  </a:solidFill>
                </a:rPr>
                <a:t>Injection bump </a:t>
              </a:r>
              <a:endParaRPr kumimoji="1" lang="ja-JP" altLang="en-US" sz="1200" dirty="0">
                <a:solidFill>
                  <a:srgbClr val="0070C0"/>
                </a:solidFill>
              </a:endParaRPr>
            </a:p>
          </p:txBody>
        </p:sp>
        <p:sp>
          <p:nvSpPr>
            <p:cNvPr id="33" name="テキスト ボックス 32"/>
            <p:cNvSpPr txBox="1"/>
            <p:nvPr/>
          </p:nvSpPr>
          <p:spPr>
            <a:xfrm>
              <a:off x="5991225" y="3416300"/>
              <a:ext cx="611065" cy="240066"/>
            </a:xfrm>
            <a:prstGeom prst="rect">
              <a:avLst/>
            </a:prstGeom>
            <a:noFill/>
          </p:spPr>
          <p:txBody>
            <a:bodyPr wrap="none" rtlCol="0">
              <a:spAutoFit/>
            </a:bodyPr>
            <a:lstStyle/>
            <a:p>
              <a:pPr>
                <a:buNone/>
              </a:pPr>
              <a:r>
                <a:rPr lang="en-US" altLang="ja-JP" sz="1200" dirty="0" smtClean="0">
                  <a:solidFill>
                    <a:srgbClr val="0070C0"/>
                  </a:solidFill>
                </a:rPr>
                <a:t>I-BPM</a:t>
              </a:r>
              <a:endParaRPr kumimoji="1" lang="ja-JP" altLang="en-US" sz="1200" dirty="0">
                <a:solidFill>
                  <a:srgbClr val="0070C0"/>
                </a:solidFill>
              </a:endParaRPr>
            </a:p>
          </p:txBody>
        </p:sp>
      </p:grpSp>
      <p:sp>
        <p:nvSpPr>
          <p:cNvPr id="2" name="タイトル 1"/>
          <p:cNvSpPr>
            <a:spLocks noGrp="1"/>
          </p:cNvSpPr>
          <p:nvPr>
            <p:ph type="title"/>
          </p:nvPr>
        </p:nvSpPr>
        <p:spPr/>
        <p:txBody>
          <a:bodyPr/>
          <a:lstStyle/>
          <a:p>
            <a:r>
              <a:rPr lang="en-US" altLang="ja-JP" dirty="0"/>
              <a:t>Calibration of Beam Loss Monitors</a:t>
            </a:r>
            <a:endParaRPr kumimoji="1" lang="ja-JP" altLang="en-US" dirty="0"/>
          </a:p>
        </p:txBody>
      </p:sp>
      <p:sp>
        <p:nvSpPr>
          <p:cNvPr id="3" name="コンテンツ プレースホルダー 2"/>
          <p:cNvSpPr>
            <a:spLocks noGrp="1"/>
          </p:cNvSpPr>
          <p:nvPr>
            <p:ph idx="1"/>
          </p:nvPr>
        </p:nvSpPr>
        <p:spPr>
          <a:xfrm>
            <a:off x="250370" y="796731"/>
            <a:ext cx="8574315" cy="1754326"/>
          </a:xfrm>
        </p:spPr>
        <p:txBody>
          <a:bodyPr>
            <a:spAutoFit/>
          </a:bodyPr>
          <a:lstStyle/>
          <a:p>
            <a:pPr>
              <a:buFont typeface="Wingdings" panose="05000000000000000000" pitchFamily="2" charset="2"/>
              <a:buChar char="n"/>
            </a:pPr>
            <a:r>
              <a:rPr kumimoji="1" lang="en-US" altLang="ja-JP" sz="2000" dirty="0" smtClean="0"/>
              <a:t>In this system, BLMs can detect the only radiations caused by hitting the beam into the wire scanner.</a:t>
            </a:r>
          </a:p>
          <a:p>
            <a:pPr>
              <a:buFont typeface="Wingdings" panose="05000000000000000000" pitchFamily="2" charset="2"/>
              <a:buChar char="n"/>
            </a:pPr>
            <a:r>
              <a:rPr lang="en-US" altLang="ja-JP" sz="2000" dirty="0" smtClean="0"/>
              <a:t>Thus BLMs signal should be proportional to the number of the hitting particles.</a:t>
            </a:r>
          </a:p>
          <a:p>
            <a:pPr>
              <a:buFont typeface="Wingdings" panose="05000000000000000000" pitchFamily="2" charset="2"/>
              <a:buChar char="n"/>
            </a:pPr>
            <a:r>
              <a:rPr lang="en-US" altLang="ja-JP" sz="2000" dirty="0" smtClean="0"/>
              <a:t>Calibration formula (</a:t>
            </a:r>
            <a:r>
              <a:rPr lang="en-US" altLang="ja-JP" sz="2000" i="1" dirty="0" err="1" smtClean="0"/>
              <a:t>N</a:t>
            </a:r>
            <a:r>
              <a:rPr lang="en-US" altLang="ja-JP" sz="2000" i="1" baseline="-25000" dirty="0" err="1" smtClean="0"/>
              <a:t>particle</a:t>
            </a:r>
            <a:r>
              <a:rPr lang="en-US" altLang="ja-JP" sz="2000" i="1" dirty="0"/>
              <a:t> </a:t>
            </a:r>
            <a:r>
              <a:rPr lang="en-US" altLang="ja-JP" sz="2000" i="1" dirty="0" smtClean="0"/>
              <a:t>/ S</a:t>
            </a:r>
            <a:r>
              <a:rPr lang="en-US" altLang="ja-JP" sz="2000" i="1" baseline="-25000" dirty="0" smtClean="0"/>
              <a:t>BLM</a:t>
            </a:r>
            <a:r>
              <a:rPr lang="en-US" altLang="ja-JP" sz="2000" dirty="0" smtClean="0"/>
              <a:t>) for each BLM can be obtained by using  the matched beam intensity with each sensitivity.</a:t>
            </a:r>
            <a:endParaRPr kumimoji="1" lang="ja-JP" altLang="en-US" sz="2000" dirty="0"/>
          </a:p>
        </p:txBody>
      </p:sp>
      <p:sp>
        <p:nvSpPr>
          <p:cNvPr id="4" name="日付プレースホルダー 3"/>
          <p:cNvSpPr>
            <a:spLocks noGrp="1"/>
          </p:cNvSpPr>
          <p:nvPr>
            <p:ph type="dt" sz="half" idx="10"/>
          </p:nvPr>
        </p:nvSpPr>
        <p:spPr/>
        <p:txBody>
          <a:bodyPr/>
          <a:lstStyle/>
          <a:p>
            <a:pPr>
              <a:defRPr/>
            </a:pPr>
            <a:r>
              <a:rPr lang="en-US" altLang="ja-JP" smtClean="0"/>
              <a:t>2015/09/16(Wed.)</a:t>
            </a:r>
            <a:endParaRPr lang="en-US" altLang="ja-JP"/>
          </a:p>
        </p:txBody>
      </p:sp>
      <p:sp>
        <p:nvSpPr>
          <p:cNvPr id="5" name="フッター プレースホルダー 4"/>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6" name="スライド番号プレースホルダー 5"/>
          <p:cNvSpPr>
            <a:spLocks noGrp="1"/>
          </p:cNvSpPr>
          <p:nvPr>
            <p:ph type="sldNum" sz="quarter" idx="12"/>
          </p:nvPr>
        </p:nvSpPr>
        <p:spPr/>
        <p:txBody>
          <a:bodyPr/>
          <a:lstStyle/>
          <a:p>
            <a:pPr>
              <a:defRPr/>
            </a:pPr>
            <a:fld id="{5ED07FB4-4D09-4CBC-9D1D-3CCDE54CD3FF}" type="slidenum">
              <a:rPr lang="en-US" altLang="ja-JP" smtClean="0"/>
              <a:pPr>
                <a:defRPr/>
              </a:pPr>
              <a:t>8</a:t>
            </a:fld>
            <a:endParaRPr lang="en-US" altLang="ja-JP"/>
          </a:p>
        </p:txBody>
      </p:sp>
      <p:pic>
        <p:nvPicPr>
          <p:cNvPr id="9" name="Picture 3" descr="D:\specter_Common Folder\Data_Box\NewHalo\20140618\figure2\Graph2.e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04917" y="4788439"/>
            <a:ext cx="3010483" cy="1956813"/>
          </a:xfrm>
          <a:prstGeom prst="rect">
            <a:avLst/>
          </a:prstGeom>
          <a:solidFill>
            <a:schemeClr val="bg1"/>
          </a:solidFill>
          <a:ln w="9525">
            <a:solidFill>
              <a:srgbClr val="FF0000"/>
            </a:solidFill>
            <a:miter lim="800000"/>
            <a:headEnd/>
            <a:tailEnd/>
          </a:ln>
          <a:effectLst>
            <a:outerShdw blurRad="50800" dist="38100" dir="2700000" algn="tl" rotWithShape="0">
              <a:prstClr val="black">
                <a:alpha val="40000"/>
              </a:prstClr>
            </a:outerShdw>
          </a:effectLst>
          <a:extLst/>
        </p:spPr>
      </p:pic>
      <p:pic>
        <p:nvPicPr>
          <p:cNvPr id="3074" name="Picture 2" descr="D:\specter_Common Folder\Data_Box\New_Halo-analysis\20140528-NewHaloAna\20140528-Halo-Y meas\Graph2.e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09482" y="4803176"/>
            <a:ext cx="3056486" cy="1924196"/>
          </a:xfrm>
          <a:prstGeom prst="rect">
            <a:avLst/>
          </a:prstGeom>
          <a:solidFill>
            <a:schemeClr val="bg1"/>
          </a:solidFill>
          <a:ln>
            <a:solidFill>
              <a:srgbClr val="FF0000"/>
            </a:solidFill>
          </a:ln>
          <a:effectLst>
            <a:outerShdw blurRad="50800" dist="38100" dir="2700000" algn="tl" rotWithShape="0">
              <a:prstClr val="black">
                <a:alpha val="40000"/>
              </a:prstClr>
            </a:outerShdw>
          </a:effectLst>
        </p:spPr>
      </p:pic>
      <p:sp>
        <p:nvSpPr>
          <p:cNvPr id="15" name="正方形/長方形 14"/>
          <p:cNvSpPr/>
          <p:nvPr/>
        </p:nvSpPr>
        <p:spPr>
          <a:xfrm>
            <a:off x="235015" y="2616986"/>
            <a:ext cx="2937022" cy="289310"/>
          </a:xfrm>
          <a:prstGeom prst="rect">
            <a:avLst/>
          </a:prstGeom>
        </p:spPr>
        <p:txBody>
          <a:bodyPr wrap="none">
            <a:spAutoFit/>
          </a:bodyPr>
          <a:lstStyle/>
          <a:p>
            <a:pPr marL="360000" indent="-540000">
              <a:buFont typeface="+mj-ea"/>
              <a:buAutoNum type="circleNumDbPlain"/>
            </a:pPr>
            <a:r>
              <a:rPr lang="en-US" altLang="ja-JP" sz="1600" b="1" u="sng" dirty="0">
                <a:latin typeface="Times New Roman" pitchFamily="18" charset="0"/>
                <a:cs typeface="Times New Roman" pitchFamily="18" charset="0"/>
              </a:rPr>
              <a:t>High sensitivity detector:</a:t>
            </a:r>
          </a:p>
        </p:txBody>
      </p:sp>
      <p:sp>
        <p:nvSpPr>
          <p:cNvPr id="18" name="正方形/長方形 17"/>
          <p:cNvSpPr/>
          <p:nvPr/>
        </p:nvSpPr>
        <p:spPr>
          <a:xfrm>
            <a:off x="4451156" y="2616986"/>
            <a:ext cx="2888932" cy="289310"/>
          </a:xfrm>
          <a:prstGeom prst="rect">
            <a:avLst/>
          </a:prstGeom>
        </p:spPr>
        <p:txBody>
          <a:bodyPr wrap="none">
            <a:spAutoFit/>
          </a:bodyPr>
          <a:lstStyle/>
          <a:p>
            <a:pPr marL="360000" indent="-540000">
              <a:buFont typeface="+mj-ea"/>
              <a:buAutoNum type="circleNumDbPlain" startAt="2"/>
            </a:pPr>
            <a:r>
              <a:rPr lang="en-US" altLang="ja-JP" sz="1600" b="1" u="sng" dirty="0" smtClean="0">
                <a:latin typeface="Times New Roman" pitchFamily="18" charset="0"/>
                <a:cs typeface="Times New Roman" pitchFamily="18" charset="0"/>
              </a:rPr>
              <a:t>Low </a:t>
            </a:r>
            <a:r>
              <a:rPr lang="en-US" altLang="ja-JP" sz="1600" b="1" u="sng" dirty="0">
                <a:latin typeface="Times New Roman" pitchFamily="18" charset="0"/>
                <a:cs typeface="Times New Roman" pitchFamily="18" charset="0"/>
              </a:rPr>
              <a:t>s</a:t>
            </a:r>
            <a:r>
              <a:rPr lang="en-US" altLang="ja-JP" sz="1600" b="1" u="sng" dirty="0" smtClean="0">
                <a:latin typeface="Times New Roman" pitchFamily="18" charset="0"/>
                <a:cs typeface="Times New Roman" pitchFamily="18" charset="0"/>
              </a:rPr>
              <a:t>ensitivity </a:t>
            </a:r>
            <a:r>
              <a:rPr lang="en-US" altLang="ja-JP" sz="1600" b="1" u="sng" dirty="0">
                <a:latin typeface="Times New Roman" pitchFamily="18" charset="0"/>
                <a:cs typeface="Times New Roman" pitchFamily="18" charset="0"/>
              </a:rPr>
              <a:t>detector:</a:t>
            </a:r>
          </a:p>
        </p:txBody>
      </p:sp>
      <p:sp>
        <p:nvSpPr>
          <p:cNvPr id="29" name="曲折矢印 28"/>
          <p:cNvSpPr/>
          <p:nvPr/>
        </p:nvSpPr>
        <p:spPr bwMode="auto">
          <a:xfrm flipV="1">
            <a:off x="232233" y="4673600"/>
            <a:ext cx="899886" cy="960552"/>
          </a:xfrm>
          <a:prstGeom prst="bentArrow">
            <a:avLst/>
          </a:prstGeom>
          <a:solidFill>
            <a:srgbClr val="FFFF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35" name="曲折矢印 34"/>
          <p:cNvSpPr/>
          <p:nvPr/>
        </p:nvSpPr>
        <p:spPr bwMode="auto">
          <a:xfrm flipV="1">
            <a:off x="4738914" y="4666342"/>
            <a:ext cx="899886" cy="960552"/>
          </a:xfrm>
          <a:prstGeom prst="bentArrow">
            <a:avLst/>
          </a:prstGeom>
          <a:solidFill>
            <a:srgbClr val="FFFF00"/>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Tree>
    <p:extLst>
      <p:ext uri="{BB962C8B-B14F-4D97-AF65-F5344CB8AC3E}">
        <p14:creationId xmlns:p14="http://schemas.microsoft.com/office/powerpoint/2010/main" val="34751839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Reconstruction of the transverse profile</a:t>
            </a:r>
            <a:endParaRPr kumimoji="1" lang="ja-JP" altLang="en-US" dirty="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9</a:t>
            </a:fld>
            <a:endParaRPr lang="en-US" altLang="ja-JP"/>
          </a:p>
        </p:txBody>
      </p:sp>
      <p:pic>
        <p:nvPicPr>
          <p:cNvPr id="8" name="Picture 2" descr="D:\my document box2\NewHalo\20140618\figure\raw_plot_500us.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163" y="1145191"/>
            <a:ext cx="4107581" cy="3513218"/>
          </a:xfrm>
          <a:prstGeom prst="rect">
            <a:avLst/>
          </a:prstGeom>
          <a:noFill/>
          <a:extLst>
            <a:ext uri="{909E8E84-426E-40DD-AFC4-6F175D3DCCD1}">
              <a14:hiddenFill xmlns:a14="http://schemas.microsoft.com/office/drawing/2010/main">
                <a:solidFill>
                  <a:srgbClr val="FFFFFF"/>
                </a:solidFill>
              </a14:hiddenFill>
            </a:ext>
          </a:extLst>
        </p:spPr>
      </p:pic>
      <p:sp>
        <p:nvSpPr>
          <p:cNvPr id="10" name="右矢印 9"/>
          <p:cNvSpPr/>
          <p:nvPr/>
        </p:nvSpPr>
        <p:spPr bwMode="auto">
          <a:xfrm>
            <a:off x="3854079" y="2509959"/>
            <a:ext cx="1000125" cy="609600"/>
          </a:xfrm>
          <a:prstGeom prst="rightArrow">
            <a:avLst/>
          </a:prstGeom>
          <a:solidFill>
            <a:srgbClr val="FFFF00"/>
          </a:solidFill>
          <a:ln w="9525" cap="flat" cmpd="sng" algn="ctr">
            <a:solidFill>
              <a:srgbClr val="FFFF00"/>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1400" b="0" i="0" u="none" strike="noStrike" cap="none" normalizeH="0" baseline="0" smtClean="0">
              <a:ln>
                <a:noFill/>
              </a:ln>
              <a:solidFill>
                <a:schemeClr val="tx1"/>
              </a:solidFill>
              <a:effectLst/>
              <a:latin typeface="Times New Roman" charset="0"/>
              <a:ea typeface="ＭＳ Ｐゴシック" charset="-128"/>
            </a:endParaRPr>
          </a:p>
        </p:txBody>
      </p:sp>
      <p:sp>
        <p:nvSpPr>
          <p:cNvPr id="11" name="テキスト ボックス 10"/>
          <p:cNvSpPr txBox="1"/>
          <p:nvPr/>
        </p:nvSpPr>
        <p:spPr>
          <a:xfrm>
            <a:off x="1786882" y="804984"/>
            <a:ext cx="1127232" cy="369332"/>
          </a:xfrm>
          <a:prstGeom prst="rect">
            <a:avLst/>
          </a:prstGeom>
          <a:noFill/>
        </p:spPr>
        <p:txBody>
          <a:bodyPr wrap="none" rtlCol="0">
            <a:spAutoFit/>
          </a:bodyPr>
          <a:lstStyle/>
          <a:p>
            <a:pPr>
              <a:buNone/>
            </a:pPr>
            <a:r>
              <a:rPr kumimoji="1" lang="en-US" altLang="ja-JP" sz="1800" b="1" u="sng" dirty="0" smtClean="0">
                <a:latin typeface="Times New Roman" panose="02020603050405020304" pitchFamily="18" charset="0"/>
                <a:cs typeface="Times New Roman" panose="02020603050405020304" pitchFamily="18" charset="0"/>
              </a:rPr>
              <a:t>Raw data</a:t>
            </a:r>
            <a:endParaRPr kumimoji="1" lang="ja-JP" altLang="en-US" sz="1800" b="1" u="sng" dirty="0">
              <a:latin typeface="Times New Roman" panose="02020603050405020304" pitchFamily="18" charset="0"/>
              <a:cs typeface="Times New Roman" panose="02020603050405020304" pitchFamily="18" charset="0"/>
            </a:endParaRPr>
          </a:p>
        </p:txBody>
      </p:sp>
      <p:sp>
        <p:nvSpPr>
          <p:cNvPr id="12" name="テキスト ボックス 11"/>
          <p:cNvSpPr txBox="1"/>
          <p:nvPr/>
        </p:nvSpPr>
        <p:spPr>
          <a:xfrm>
            <a:off x="6247275" y="776409"/>
            <a:ext cx="1841210" cy="369332"/>
          </a:xfrm>
          <a:prstGeom prst="rect">
            <a:avLst/>
          </a:prstGeom>
          <a:noFill/>
        </p:spPr>
        <p:txBody>
          <a:bodyPr wrap="none" rtlCol="0">
            <a:spAutoFit/>
          </a:bodyPr>
          <a:lstStyle/>
          <a:p>
            <a:pPr>
              <a:buNone/>
            </a:pPr>
            <a:r>
              <a:rPr lang="en-US" altLang="ja-JP" sz="1800" b="1" u="sng" dirty="0" smtClean="0">
                <a:latin typeface="Times New Roman" panose="02020603050405020304" pitchFamily="18" charset="0"/>
                <a:cs typeface="Times New Roman" panose="02020603050405020304" pitchFamily="18" charset="0"/>
              </a:rPr>
              <a:t>After calibration</a:t>
            </a:r>
            <a:endParaRPr kumimoji="1" lang="ja-JP" altLang="en-US" sz="1800" b="1" u="sng" dirty="0">
              <a:latin typeface="Times New Roman" panose="02020603050405020304" pitchFamily="18" charset="0"/>
              <a:cs typeface="Times New Roman" panose="02020603050405020304" pitchFamily="18" charset="0"/>
            </a:endParaRPr>
          </a:p>
        </p:txBody>
      </p:sp>
      <p:sp>
        <p:nvSpPr>
          <p:cNvPr id="13" name="雲形吹き出し 12"/>
          <p:cNvSpPr/>
          <p:nvPr/>
        </p:nvSpPr>
        <p:spPr>
          <a:xfrm>
            <a:off x="3358776" y="3442199"/>
            <a:ext cx="2280024" cy="897770"/>
          </a:xfrm>
          <a:prstGeom prst="cloudCallout">
            <a:avLst>
              <a:gd name="adj1" fmla="val -9618"/>
              <a:gd name="adj2" fmla="val -84895"/>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buNone/>
            </a:pPr>
            <a:r>
              <a:rPr kumimoji="1" lang="en-US" altLang="ja-JP" sz="1400" dirty="0" smtClean="0">
                <a:solidFill>
                  <a:srgbClr val="FF0000"/>
                </a:solidFill>
                <a:latin typeface="Times New Roman" panose="02020603050405020304" pitchFamily="18" charset="0"/>
                <a:cs typeface="Times New Roman" panose="02020603050405020304" pitchFamily="18" charset="0"/>
              </a:rPr>
              <a:t>Using each sensitivity calibration </a:t>
            </a:r>
            <a:r>
              <a:rPr lang="en-US" altLang="ja-JP" sz="1400" dirty="0" smtClean="0">
                <a:solidFill>
                  <a:srgbClr val="FF0000"/>
                </a:solidFill>
                <a:latin typeface="Times New Roman" panose="02020603050405020304" pitchFamily="18" charset="0"/>
                <a:cs typeface="Times New Roman" panose="02020603050405020304" pitchFamily="18" charset="0"/>
              </a:rPr>
              <a:t>formula</a:t>
            </a:r>
            <a:endParaRPr kumimoji="1" lang="ja-JP" altLang="en-US" sz="1400" dirty="0">
              <a:solidFill>
                <a:srgbClr val="FF0000"/>
              </a:solidFill>
              <a:latin typeface="Times New Roman" panose="02020603050405020304" pitchFamily="18" charset="0"/>
              <a:cs typeface="Times New Roman" panose="02020603050405020304" pitchFamily="18" charset="0"/>
            </a:endParaRPr>
          </a:p>
        </p:txBody>
      </p:sp>
      <p:sp>
        <p:nvSpPr>
          <p:cNvPr id="15" name="コンテンツ プレースホルダー 3"/>
          <p:cNvSpPr txBox="1">
            <a:spLocks noGrp="1"/>
          </p:cNvSpPr>
          <p:nvPr>
            <p:ph idx="1"/>
          </p:nvPr>
        </p:nvSpPr>
        <p:spPr>
          <a:xfrm>
            <a:off x="0" y="4759609"/>
            <a:ext cx="9143999" cy="1661993"/>
          </a:xfrm>
          <a:prstGeom prst="rect">
            <a:avLst/>
          </a:prstGeom>
        </p:spPr>
        <p:txBody>
          <a:bodyPr vert="horz" wrap="square" lIns="0" tIns="0" rIns="0" bIns="0" rtlCol="0">
            <a:spAutoFit/>
          </a:bodyPr>
          <a:lstStyle>
            <a:lvl1pPr marL="1558446" indent="-1558446" algn="l" defTabSz="4155857" rtl="0" eaLnBrk="1" latinLnBrk="0" hangingPunct="1">
              <a:spcBef>
                <a:spcPct val="20000"/>
              </a:spcBef>
              <a:buFont typeface="Arial" pitchFamily="34" charset="0"/>
              <a:buChar char="•"/>
              <a:defRPr kumimoji="1" sz="12700" kern="1200">
                <a:solidFill>
                  <a:schemeClr val="tx1"/>
                </a:solidFill>
                <a:latin typeface="+mn-lt"/>
                <a:ea typeface="+mn-ea"/>
                <a:cs typeface="+mn-cs"/>
              </a:defRPr>
            </a:lvl1pPr>
            <a:lvl2pPr marL="3376633" indent="-1298705" algn="l" defTabSz="4155857" rtl="0" eaLnBrk="1" latinLnBrk="0" hangingPunct="1">
              <a:spcBef>
                <a:spcPct val="20000"/>
              </a:spcBef>
              <a:buFont typeface="Arial" pitchFamily="34" charset="0"/>
              <a:buChar char="–"/>
              <a:defRPr kumimoji="1" sz="10900" kern="1200">
                <a:solidFill>
                  <a:schemeClr val="tx1"/>
                </a:solidFill>
                <a:latin typeface="+mn-lt"/>
                <a:ea typeface="+mn-ea"/>
                <a:cs typeface="+mn-cs"/>
              </a:defRPr>
            </a:lvl2pPr>
            <a:lvl3pPr marL="5194821" indent="-1038964" algn="l" defTabSz="4155857" rtl="0" eaLnBrk="1" latinLnBrk="0" hangingPunct="1">
              <a:spcBef>
                <a:spcPct val="20000"/>
              </a:spcBef>
              <a:buFont typeface="Arial" pitchFamily="34" charset="0"/>
              <a:buChar char="•"/>
              <a:defRPr kumimoji="1" sz="9100" kern="1200">
                <a:solidFill>
                  <a:schemeClr val="tx1"/>
                </a:solidFill>
                <a:latin typeface="+mn-lt"/>
                <a:ea typeface="+mn-ea"/>
                <a:cs typeface="+mn-cs"/>
              </a:defRPr>
            </a:lvl3pPr>
            <a:lvl4pPr marL="7272749" indent="-1038964" algn="l" defTabSz="4155857" rtl="0" eaLnBrk="1" latinLnBrk="0" hangingPunct="1">
              <a:spcBef>
                <a:spcPct val="20000"/>
              </a:spcBef>
              <a:buFont typeface="Arial" pitchFamily="34" charset="0"/>
              <a:buChar char="–"/>
              <a:defRPr kumimoji="1" sz="8200" kern="1200">
                <a:solidFill>
                  <a:schemeClr val="tx1"/>
                </a:solidFill>
                <a:latin typeface="+mn-lt"/>
                <a:ea typeface="+mn-ea"/>
                <a:cs typeface="+mn-cs"/>
              </a:defRPr>
            </a:lvl4pPr>
            <a:lvl5pPr marL="9350677" indent="-1038964" algn="l" defTabSz="4155857" rtl="0" eaLnBrk="1" latinLnBrk="0" hangingPunct="1">
              <a:spcBef>
                <a:spcPct val="20000"/>
              </a:spcBef>
              <a:buFont typeface="Arial" pitchFamily="34" charset="0"/>
              <a:buChar char="»"/>
              <a:defRPr kumimoji="1" sz="8200" kern="1200">
                <a:solidFill>
                  <a:schemeClr val="tx1"/>
                </a:solidFill>
                <a:latin typeface="+mn-lt"/>
                <a:ea typeface="+mn-ea"/>
                <a:cs typeface="+mn-cs"/>
              </a:defRPr>
            </a:lvl5pPr>
            <a:lvl6pPr marL="11428606" indent="-1038964" algn="l" defTabSz="4155857" rtl="0" eaLnBrk="1" latinLnBrk="0" hangingPunct="1">
              <a:spcBef>
                <a:spcPct val="20000"/>
              </a:spcBef>
              <a:buFont typeface="Arial" pitchFamily="34" charset="0"/>
              <a:buChar char="•"/>
              <a:defRPr kumimoji="1" sz="8200" kern="1200">
                <a:solidFill>
                  <a:schemeClr val="tx1"/>
                </a:solidFill>
                <a:latin typeface="+mn-lt"/>
                <a:ea typeface="+mn-ea"/>
                <a:cs typeface="+mn-cs"/>
              </a:defRPr>
            </a:lvl6pPr>
            <a:lvl7pPr marL="13506534" indent="-1038964" algn="l" defTabSz="4155857" rtl="0" eaLnBrk="1" latinLnBrk="0" hangingPunct="1">
              <a:spcBef>
                <a:spcPct val="20000"/>
              </a:spcBef>
              <a:buFont typeface="Arial" pitchFamily="34" charset="0"/>
              <a:buChar char="•"/>
              <a:defRPr kumimoji="1" sz="8200" kern="1200">
                <a:solidFill>
                  <a:schemeClr val="tx1"/>
                </a:solidFill>
                <a:latin typeface="+mn-lt"/>
                <a:ea typeface="+mn-ea"/>
                <a:cs typeface="+mn-cs"/>
              </a:defRPr>
            </a:lvl7pPr>
            <a:lvl8pPr marL="15584462" indent="-1038964" algn="l" defTabSz="4155857" rtl="0" eaLnBrk="1" latinLnBrk="0" hangingPunct="1">
              <a:spcBef>
                <a:spcPct val="20000"/>
              </a:spcBef>
              <a:buFont typeface="Arial" pitchFamily="34" charset="0"/>
              <a:buChar char="•"/>
              <a:defRPr kumimoji="1" sz="8200" kern="1200">
                <a:solidFill>
                  <a:schemeClr val="tx1"/>
                </a:solidFill>
                <a:latin typeface="+mn-lt"/>
                <a:ea typeface="+mn-ea"/>
                <a:cs typeface="+mn-cs"/>
              </a:defRPr>
            </a:lvl8pPr>
            <a:lvl9pPr marL="17662390" indent="-1038964" algn="l" defTabSz="4155857" rtl="0" eaLnBrk="1" latinLnBrk="0" hangingPunct="1">
              <a:spcBef>
                <a:spcPct val="20000"/>
              </a:spcBef>
              <a:buFont typeface="Arial" pitchFamily="34" charset="0"/>
              <a:buChar char="•"/>
              <a:defRPr kumimoji="1" sz="8200" kern="1200">
                <a:solidFill>
                  <a:schemeClr val="tx1"/>
                </a:solidFill>
                <a:latin typeface="+mn-lt"/>
                <a:ea typeface="+mn-ea"/>
                <a:cs typeface="+mn-cs"/>
              </a:defRPr>
            </a:lvl9pPr>
          </a:lstStyle>
          <a:p>
            <a:pPr marL="360000" indent="-540000">
              <a:buFont typeface="Wingdings" panose="05000000000000000000" pitchFamily="2" charset="2"/>
              <a:buChar char="n"/>
            </a:pPr>
            <a:r>
              <a:rPr lang="en-US" altLang="ja-JP" sz="2000" b="1" dirty="0" smtClean="0">
                <a:solidFill>
                  <a:srgbClr val="FF0000"/>
                </a:solidFill>
                <a:latin typeface="Times New Roman" pitchFamily="18" charset="0"/>
                <a:cs typeface="Times New Roman" pitchFamily="18" charset="0"/>
              </a:rPr>
              <a:t>Only by using sensitivity calibration </a:t>
            </a:r>
            <a:r>
              <a:rPr lang="en-US" altLang="ja-JP" sz="2000" b="1" dirty="0" smtClean="0">
                <a:solidFill>
                  <a:srgbClr val="FF0000"/>
                </a:solidFill>
                <a:latin typeface="Times New Roman" pitchFamily="18" charset="0"/>
                <a:cs typeface="Times New Roman" pitchFamily="18" charset="0"/>
              </a:rPr>
              <a:t>formula </a:t>
            </a:r>
            <a:r>
              <a:rPr lang="en-US" altLang="ja-JP" sz="2000" b="1" dirty="0" smtClean="0">
                <a:solidFill>
                  <a:srgbClr val="FF0000"/>
                </a:solidFill>
                <a:latin typeface="Times New Roman" pitchFamily="18" charset="0"/>
                <a:cs typeface="Times New Roman" pitchFamily="18" charset="0"/>
              </a:rPr>
              <a:t>for the each BLM, transverse profile including both the beam core and beam halo can be </a:t>
            </a:r>
            <a:r>
              <a:rPr lang="en-US" altLang="ja-JP" sz="2000" b="1" u="sng" dirty="0" smtClean="0">
                <a:solidFill>
                  <a:srgbClr val="FF0000"/>
                </a:solidFill>
                <a:latin typeface="Times New Roman" pitchFamily="18" charset="0"/>
                <a:cs typeface="Times New Roman" pitchFamily="18" charset="0"/>
              </a:rPr>
              <a:t>reconstructed directly</a:t>
            </a:r>
            <a:r>
              <a:rPr lang="en-US" altLang="ja-JP" sz="2000" b="1" dirty="0" smtClean="0">
                <a:solidFill>
                  <a:srgbClr val="FF0000"/>
                </a:solidFill>
                <a:latin typeface="Times New Roman" pitchFamily="18" charset="0"/>
                <a:cs typeface="Times New Roman" pitchFamily="18" charset="0"/>
              </a:rPr>
              <a:t>. </a:t>
            </a:r>
          </a:p>
          <a:p>
            <a:pPr marL="0" indent="0">
              <a:buNone/>
            </a:pPr>
            <a:r>
              <a:rPr lang="en-US" altLang="ja-JP" sz="2000" b="1" dirty="0" smtClean="0">
                <a:solidFill>
                  <a:srgbClr val="FF0000"/>
                </a:solidFill>
                <a:latin typeface="Times New Roman" pitchFamily="18" charset="0"/>
                <a:cs typeface="Times New Roman" pitchFamily="18" charset="0"/>
              </a:rPr>
              <a:t>     ( Any other correction is not necessary to join together all measured plots.)</a:t>
            </a:r>
          </a:p>
          <a:p>
            <a:pPr marL="360000" indent="-540000">
              <a:buFont typeface="Wingdings" panose="05000000000000000000" pitchFamily="2" charset="2"/>
              <a:buChar char="n"/>
            </a:pPr>
            <a:r>
              <a:rPr lang="en-US" altLang="ja-JP" sz="2000" b="1" dirty="0">
                <a:solidFill>
                  <a:srgbClr val="FF0000"/>
                </a:solidFill>
                <a:latin typeface="Times New Roman" pitchFamily="18" charset="0"/>
                <a:cs typeface="Times New Roman" pitchFamily="18" charset="0"/>
              </a:rPr>
              <a:t>In this scheme, it is possible to expand the dynamic range </a:t>
            </a:r>
            <a:r>
              <a:rPr lang="en-US" altLang="ja-JP" sz="2000" b="1" dirty="0" smtClean="0">
                <a:solidFill>
                  <a:srgbClr val="FF0000"/>
                </a:solidFill>
                <a:latin typeface="Times New Roman" pitchFamily="18" charset="0"/>
                <a:cs typeface="Times New Roman" pitchFamily="18" charset="0"/>
              </a:rPr>
              <a:t>by using </a:t>
            </a:r>
            <a:r>
              <a:rPr lang="en-US" altLang="ja-JP" sz="2000" b="1" dirty="0">
                <a:solidFill>
                  <a:srgbClr val="FF0000"/>
                </a:solidFill>
                <a:latin typeface="Times New Roman" pitchFamily="18" charset="0"/>
                <a:cs typeface="Times New Roman" pitchFamily="18" charset="0"/>
              </a:rPr>
              <a:t>the higher sensitivity BLMs.</a:t>
            </a:r>
          </a:p>
        </p:txBody>
      </p:sp>
      <p:pic>
        <p:nvPicPr>
          <p:cNvPr id="4098" name="Picture 2" descr="C:\Users\myoshi\Documents\WORK_temp\W_発表資料関係\IBIC2015\figure\20140618\20150618-2_Graph1.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1445" y="1131509"/>
            <a:ext cx="4051299" cy="3570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9936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Intra-bunch beam halo measurement</a:t>
            </a:r>
            <a:endParaRPr kumimoji="1" lang="ja-JP" altLang="en-US" dirty="0"/>
          </a:p>
        </p:txBody>
      </p:sp>
      <p:sp>
        <p:nvSpPr>
          <p:cNvPr id="8" name="コンテンツ プレースホルダー 7"/>
          <p:cNvSpPr>
            <a:spLocks noGrp="1"/>
          </p:cNvSpPr>
          <p:nvPr>
            <p:ph idx="1"/>
          </p:nvPr>
        </p:nvSpPr>
        <p:spPr>
          <a:xfrm>
            <a:off x="571500" y="832758"/>
            <a:ext cx="8001000" cy="2171700"/>
          </a:xfrm>
        </p:spPr>
        <p:txBody>
          <a:bodyPr/>
          <a:lstStyle/>
          <a:p>
            <a:pPr>
              <a:buFont typeface="Wingdings" panose="05000000000000000000" pitchFamily="2" charset="2"/>
              <a:buChar char="n"/>
            </a:pPr>
            <a:r>
              <a:rPr kumimoji="1" lang="en-US" altLang="ja-JP" sz="2000" dirty="0" smtClean="0"/>
              <a:t>The beam halo monitor, which is combined with the wire scanner and several BLMs with various sensitivities, can reconstruct the transverse beam profile including both the beam core and halo.</a:t>
            </a:r>
          </a:p>
          <a:p>
            <a:pPr>
              <a:buFont typeface="Wingdings" panose="05000000000000000000" pitchFamily="2" charset="2"/>
              <a:buChar char="n"/>
            </a:pPr>
            <a:endParaRPr lang="en-US" altLang="ja-JP" sz="2000" dirty="0" smtClean="0"/>
          </a:p>
          <a:p>
            <a:pPr>
              <a:buFont typeface="Wingdings" panose="05000000000000000000" pitchFamily="2" charset="2"/>
              <a:buChar char="n"/>
            </a:pPr>
            <a:r>
              <a:rPr lang="en-US" altLang="ja-JP" sz="2000" dirty="0" smtClean="0"/>
              <a:t>Our </a:t>
            </a:r>
            <a:r>
              <a:rPr lang="en-US" altLang="ja-JP" sz="2000" dirty="0"/>
              <a:t>final goal of this halo monitor </a:t>
            </a:r>
            <a:r>
              <a:rPr lang="en-US" altLang="ja-JP" sz="2000" dirty="0" smtClean="0"/>
              <a:t>is also </a:t>
            </a:r>
            <a:r>
              <a:rPr lang="en-US" altLang="ja-JP" sz="2000" dirty="0"/>
              <a:t>to </a:t>
            </a:r>
            <a:r>
              <a:rPr lang="en-US" altLang="ja-JP" sz="2000" dirty="0" smtClean="0"/>
              <a:t>measure </a:t>
            </a:r>
            <a:r>
              <a:rPr lang="en-US" altLang="ja-JP" sz="2000" dirty="0"/>
              <a:t>the intra-bunch beam halo of extracted two bunches from the RCS. </a:t>
            </a:r>
            <a:endParaRPr lang="en-US" altLang="ja-JP" sz="2000" dirty="0" smtClean="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10</a:t>
            </a:fld>
            <a:endParaRPr lang="en-US" altLang="ja-JP"/>
          </a:p>
        </p:txBody>
      </p:sp>
      <p:grpSp>
        <p:nvGrpSpPr>
          <p:cNvPr id="3" name="グループ化 2"/>
          <p:cNvGrpSpPr/>
          <p:nvPr/>
        </p:nvGrpSpPr>
        <p:grpSpPr>
          <a:xfrm>
            <a:off x="857707" y="2757685"/>
            <a:ext cx="4483551" cy="2721620"/>
            <a:chOff x="1626961" y="2429556"/>
            <a:chExt cx="6774543" cy="4112304"/>
          </a:xfrm>
        </p:grpSpPr>
        <p:pic>
          <p:nvPicPr>
            <p:cNvPr id="1033" name="Picture 9" descr="C:\Users\myoshi\Documents\WORK_temp\W_発表資料関係\IBIC2015\figure\20140618-2\20140618_Graph0.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6961" y="2429556"/>
              <a:ext cx="5003800" cy="264636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myoshi\Documents\WORK_temp\W_発表資料関係\IBIC2015\figure\20140618-2\20140618_Graph1.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9924" y="2638976"/>
              <a:ext cx="5003800" cy="2646362"/>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myoshi\Documents\WORK_temp\W_発表資料関係\IBIC2015\figure\20140618-2\20140618_Graph2.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32887" y="2848396"/>
              <a:ext cx="5003800" cy="264636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myoshi\Documents\WORK_temp\W_発表資料関係\IBIC2015\figure\20140618-2\20140618_Graph3.e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85850" y="3057816"/>
              <a:ext cx="5003800" cy="2646362"/>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descr="C:\Users\myoshi\Documents\WORK_temp\W_発表資料関係\IBIC2015\figure\20140618-2\20140618_Graph4.e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38813" y="3267236"/>
              <a:ext cx="5003800" cy="264636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sers\myoshi\Documents\WORK_temp\W_発表資料関係\IBIC2015\figure\20140618-2\20140618_Graph5.e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1776" y="3476656"/>
              <a:ext cx="5003800" cy="2646362"/>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C:\Users\myoshi\Documents\WORK_temp\W_発表資料関係\IBIC2015\figure\20140618-2\20140618_Graph6.e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44739" y="3686076"/>
              <a:ext cx="5003800" cy="2646362"/>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Users\myoshi\Documents\WORK_temp\W_発表資料関係\IBIC2015\figure\20140618-2\20140618_Graph7.em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397704" y="3895498"/>
              <a:ext cx="5003800" cy="2646362"/>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右矢印 8"/>
          <p:cNvSpPr/>
          <p:nvPr/>
        </p:nvSpPr>
        <p:spPr bwMode="auto">
          <a:xfrm>
            <a:off x="4949372" y="4064000"/>
            <a:ext cx="537028" cy="522514"/>
          </a:xfrm>
          <a:prstGeom prst="rightArrow">
            <a:avLst/>
          </a:prstGeom>
          <a:solidFill>
            <a:srgbClr val="FFFF00"/>
          </a:solidFill>
          <a:ln w="9525" cap="flat" cmpd="sng" algn="ctr">
            <a:solidFill>
              <a:srgbClr val="6666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27" name="右矢印 26"/>
          <p:cNvSpPr/>
          <p:nvPr/>
        </p:nvSpPr>
        <p:spPr bwMode="auto">
          <a:xfrm>
            <a:off x="4063997" y="5355771"/>
            <a:ext cx="624115" cy="529772"/>
          </a:xfrm>
          <a:prstGeom prst="rightArrow">
            <a:avLst/>
          </a:prstGeom>
          <a:solidFill>
            <a:srgbClr val="FFFF00"/>
          </a:solidFill>
          <a:ln w="9525" cap="flat" cmpd="sng" algn="ctr">
            <a:solidFill>
              <a:srgbClr val="6666FF"/>
            </a:solidFill>
            <a:prstDash val="solid"/>
            <a:round/>
            <a:headEnd type="none" w="med" len="med"/>
            <a:tailEnd type="none" w="med" len="med"/>
          </a:ln>
          <a:effectLst/>
          <a:scene3d>
            <a:camera prst="orthographicFront">
              <a:rot lat="2090848" lon="3234164" rev="90463"/>
            </a:camera>
            <a:lightRig rig="threePt" dir="t"/>
          </a:scene3d>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pic>
        <p:nvPicPr>
          <p:cNvPr id="1042" name="Picture 18" descr="C:\Users\myoshi\Documents\WORK_temp\W_発表資料関係\IBIC2015\figure\20140618-2\20140618_Graph10.emf"/>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87546" y="3570513"/>
            <a:ext cx="3109281" cy="1779588"/>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直線矢印コネクタ 10"/>
          <p:cNvCxnSpPr/>
          <p:nvPr/>
        </p:nvCxnSpPr>
        <p:spPr bwMode="auto">
          <a:xfrm>
            <a:off x="682171" y="4093029"/>
            <a:ext cx="1117601" cy="1190170"/>
          </a:xfrm>
          <a:prstGeom prst="straightConnector1">
            <a:avLst/>
          </a:prstGeom>
          <a:noFill/>
          <a:ln w="9525" cap="flat" cmpd="sng" algn="ctr">
            <a:solidFill>
              <a:schemeClr val="tx1"/>
            </a:solidFill>
            <a:prstDash val="solid"/>
            <a:round/>
            <a:headEnd type="none" w="med" len="med"/>
            <a:tailEnd type="arrow"/>
          </a:ln>
          <a:effectLst/>
        </p:spPr>
      </p:cxnSp>
      <p:sp>
        <p:nvSpPr>
          <p:cNvPr id="12" name="テキスト ボックス 11"/>
          <p:cNvSpPr txBox="1"/>
          <p:nvPr/>
        </p:nvSpPr>
        <p:spPr>
          <a:xfrm rot="2783986">
            <a:off x="101600" y="4601031"/>
            <a:ext cx="1660391" cy="338554"/>
          </a:xfrm>
          <a:prstGeom prst="rect">
            <a:avLst/>
          </a:prstGeom>
          <a:noFill/>
        </p:spPr>
        <p:txBody>
          <a:bodyPr wrap="none" rtlCol="0">
            <a:spAutoFit/>
          </a:bodyPr>
          <a:lstStyle/>
          <a:p>
            <a:pPr>
              <a:buNone/>
            </a:pPr>
            <a:r>
              <a:rPr lang="en-US" altLang="ja-JP" dirty="0" smtClean="0"/>
              <a:t>Wire scanning</a:t>
            </a:r>
            <a:endParaRPr kumimoji="1" lang="ja-JP" altLang="en-US" dirty="0"/>
          </a:p>
        </p:txBody>
      </p:sp>
      <p:sp>
        <p:nvSpPr>
          <p:cNvPr id="17" name="テキスト ボックス 16"/>
          <p:cNvSpPr txBox="1"/>
          <p:nvPr/>
        </p:nvSpPr>
        <p:spPr>
          <a:xfrm>
            <a:off x="5936343" y="3193144"/>
            <a:ext cx="2663486" cy="338554"/>
          </a:xfrm>
          <a:prstGeom prst="rect">
            <a:avLst/>
          </a:prstGeom>
          <a:noFill/>
        </p:spPr>
        <p:txBody>
          <a:bodyPr wrap="none" rtlCol="0">
            <a:spAutoFit/>
          </a:bodyPr>
          <a:lstStyle/>
          <a:p>
            <a:pPr>
              <a:buNone/>
            </a:pPr>
            <a:r>
              <a:rPr kumimoji="1" lang="en-US" altLang="ja-JP" dirty="0" smtClean="0"/>
              <a:t>Transverse beam profile</a:t>
            </a:r>
            <a:endParaRPr kumimoji="1" lang="ja-JP" altLang="en-US" dirty="0"/>
          </a:p>
        </p:txBody>
      </p:sp>
      <p:sp>
        <p:nvSpPr>
          <p:cNvPr id="38" name="テキスト ボックス 37"/>
          <p:cNvSpPr txBox="1"/>
          <p:nvPr/>
        </p:nvSpPr>
        <p:spPr>
          <a:xfrm>
            <a:off x="3505200" y="5958115"/>
            <a:ext cx="2743059" cy="338554"/>
          </a:xfrm>
          <a:prstGeom prst="rect">
            <a:avLst/>
          </a:prstGeom>
          <a:noFill/>
        </p:spPr>
        <p:txBody>
          <a:bodyPr wrap="none" rtlCol="0">
            <a:spAutoFit/>
          </a:bodyPr>
          <a:lstStyle/>
          <a:p>
            <a:pPr>
              <a:buNone/>
            </a:pPr>
            <a:r>
              <a:rPr kumimoji="1" lang="en-US" altLang="ja-JP" dirty="0" smtClean="0"/>
              <a:t>Intra-bunch beam profile</a:t>
            </a:r>
            <a:endParaRPr kumimoji="1" lang="ja-JP" altLang="en-US" dirty="0"/>
          </a:p>
        </p:txBody>
      </p:sp>
      <p:sp>
        <p:nvSpPr>
          <p:cNvPr id="39" name="テキスト ボックス 38"/>
          <p:cNvSpPr txBox="1"/>
          <p:nvPr/>
        </p:nvSpPr>
        <p:spPr>
          <a:xfrm>
            <a:off x="3251198" y="5326744"/>
            <a:ext cx="503664" cy="264688"/>
          </a:xfrm>
          <a:prstGeom prst="rect">
            <a:avLst/>
          </a:prstGeom>
          <a:noFill/>
        </p:spPr>
        <p:txBody>
          <a:bodyPr wrap="none" rtlCol="0">
            <a:spAutoFit/>
          </a:bodyPr>
          <a:lstStyle/>
          <a:p>
            <a:pPr>
              <a:buNone/>
            </a:pPr>
            <a:r>
              <a:rPr kumimoji="1" lang="en-US" altLang="ja-JP" sz="1400" dirty="0" smtClean="0"/>
              <a:t>time</a:t>
            </a:r>
            <a:endParaRPr kumimoji="1" lang="ja-JP" altLang="en-US" sz="1400" dirty="0"/>
          </a:p>
        </p:txBody>
      </p:sp>
      <p:sp>
        <p:nvSpPr>
          <p:cNvPr id="40" name="テキスト ボックス 39"/>
          <p:cNvSpPr txBox="1"/>
          <p:nvPr/>
        </p:nvSpPr>
        <p:spPr>
          <a:xfrm rot="16200000">
            <a:off x="619713" y="3314313"/>
            <a:ext cx="1039067" cy="264688"/>
          </a:xfrm>
          <a:prstGeom prst="rect">
            <a:avLst/>
          </a:prstGeom>
          <a:noFill/>
        </p:spPr>
        <p:txBody>
          <a:bodyPr wrap="none" rtlCol="0">
            <a:spAutoFit/>
          </a:bodyPr>
          <a:lstStyle/>
          <a:p>
            <a:pPr>
              <a:buNone/>
            </a:pPr>
            <a:r>
              <a:rPr kumimoji="1" lang="en-US" altLang="ja-JP" sz="1400" dirty="0" smtClean="0"/>
              <a:t>BPM signal</a:t>
            </a:r>
            <a:endParaRPr kumimoji="1" lang="ja-JP" altLang="en-US" sz="1400" dirty="0"/>
          </a:p>
        </p:txBody>
      </p:sp>
      <p:sp>
        <p:nvSpPr>
          <p:cNvPr id="41" name="テキスト ボックス 40"/>
          <p:cNvSpPr txBox="1"/>
          <p:nvPr/>
        </p:nvSpPr>
        <p:spPr>
          <a:xfrm>
            <a:off x="4542972" y="3759201"/>
            <a:ext cx="1019831" cy="289310"/>
          </a:xfrm>
          <a:prstGeom prst="rect">
            <a:avLst/>
          </a:prstGeom>
          <a:noFill/>
        </p:spPr>
        <p:txBody>
          <a:bodyPr wrap="none" rtlCol="0">
            <a:spAutoFit/>
          </a:bodyPr>
          <a:lstStyle/>
          <a:p>
            <a:pPr>
              <a:buNone/>
            </a:pPr>
            <a:r>
              <a:rPr kumimoji="1" lang="en-US" altLang="ja-JP" sz="1600" dirty="0" smtClean="0">
                <a:solidFill>
                  <a:srgbClr val="0070C0"/>
                </a:solidFill>
              </a:rPr>
              <a:t>projection</a:t>
            </a:r>
            <a:endParaRPr kumimoji="1" lang="ja-JP" altLang="en-US" sz="1600" dirty="0">
              <a:solidFill>
                <a:srgbClr val="0070C0"/>
              </a:solidFill>
            </a:endParaRPr>
          </a:p>
        </p:txBody>
      </p:sp>
      <p:sp>
        <p:nvSpPr>
          <p:cNvPr id="42" name="テキスト ボックス 41"/>
          <p:cNvSpPr txBox="1"/>
          <p:nvPr/>
        </p:nvSpPr>
        <p:spPr>
          <a:xfrm>
            <a:off x="4564744" y="5464630"/>
            <a:ext cx="1019831" cy="289310"/>
          </a:xfrm>
          <a:prstGeom prst="rect">
            <a:avLst/>
          </a:prstGeom>
          <a:noFill/>
        </p:spPr>
        <p:txBody>
          <a:bodyPr wrap="none" rtlCol="0">
            <a:spAutoFit/>
          </a:bodyPr>
          <a:lstStyle/>
          <a:p>
            <a:pPr>
              <a:buNone/>
            </a:pPr>
            <a:r>
              <a:rPr kumimoji="1" lang="en-US" altLang="ja-JP" sz="1600" dirty="0" smtClean="0">
                <a:solidFill>
                  <a:srgbClr val="0070C0"/>
                </a:solidFill>
              </a:rPr>
              <a:t>projection</a:t>
            </a:r>
            <a:endParaRPr kumimoji="1" lang="ja-JP" altLang="en-US" sz="1600" dirty="0">
              <a:solidFill>
                <a:srgbClr val="0070C0"/>
              </a:solidFill>
            </a:endParaRPr>
          </a:p>
        </p:txBody>
      </p:sp>
    </p:spTree>
    <p:extLst>
      <p:ext uri="{BB962C8B-B14F-4D97-AF65-F5344CB8AC3E}">
        <p14:creationId xmlns:p14="http://schemas.microsoft.com/office/powerpoint/2010/main" val="18949439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Reconstruction 2D-profile</a:t>
            </a:r>
            <a:endParaRPr kumimoji="1" lang="ja-JP" altLang="en-US" dirty="0"/>
          </a:p>
        </p:txBody>
      </p:sp>
      <p:sp>
        <p:nvSpPr>
          <p:cNvPr id="3" name="コンテンツ プレースホルダー 2"/>
          <p:cNvSpPr>
            <a:spLocks noGrp="1"/>
          </p:cNvSpPr>
          <p:nvPr>
            <p:ph sz="half" idx="1"/>
          </p:nvPr>
        </p:nvSpPr>
        <p:spPr>
          <a:xfrm>
            <a:off x="514350" y="800100"/>
            <a:ext cx="7353300" cy="819150"/>
          </a:xfrm>
        </p:spPr>
        <p:txBody>
          <a:bodyPr/>
          <a:lstStyle/>
          <a:p>
            <a:pPr>
              <a:buFont typeface="Wingdings" panose="05000000000000000000" pitchFamily="2" charset="2"/>
              <a:buChar char="n"/>
            </a:pPr>
            <a:r>
              <a:rPr kumimoji="1" lang="en-US" altLang="ja-JP" sz="2000" dirty="0" smtClean="0"/>
              <a:t>2D-profiles ( bunch length vs </a:t>
            </a:r>
            <a:r>
              <a:rPr lang="en-US" altLang="ja-JP" sz="2000" dirty="0" smtClean="0"/>
              <a:t>beam size ) were reconstructed from the two BLMs with low sensitivity. </a:t>
            </a:r>
            <a:endParaRPr kumimoji="1" lang="ja-JP" altLang="en-US" sz="2000" dirty="0"/>
          </a:p>
        </p:txBody>
      </p:sp>
      <p:sp>
        <p:nvSpPr>
          <p:cNvPr id="4" name="コンテンツ プレースホルダー 3"/>
          <p:cNvSpPr>
            <a:spLocks noGrp="1"/>
          </p:cNvSpPr>
          <p:nvPr>
            <p:ph sz="half" idx="2"/>
          </p:nvPr>
        </p:nvSpPr>
        <p:spPr>
          <a:xfrm>
            <a:off x="349250" y="5733142"/>
            <a:ext cx="7886700" cy="506185"/>
          </a:xfrm>
        </p:spPr>
        <p:txBody>
          <a:bodyPr/>
          <a:lstStyle/>
          <a:p>
            <a:pPr>
              <a:buFont typeface="Wingdings" panose="05000000000000000000" pitchFamily="2" charset="2"/>
              <a:buChar char="n"/>
            </a:pPr>
            <a:r>
              <a:rPr lang="en-US" altLang="ja-JP" sz="2000" dirty="0" smtClean="0"/>
              <a:t>Two 2D-profiles differ in the time distribution.</a:t>
            </a:r>
            <a:r>
              <a:rPr lang="ja-JP" altLang="en-US" sz="2000" dirty="0" smtClean="0"/>
              <a:t>　　⇒ </a:t>
            </a:r>
            <a:r>
              <a:rPr lang="en-US" altLang="ja-JP" sz="2000" b="1" dirty="0" smtClean="0"/>
              <a:t>why ?</a:t>
            </a:r>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11</a:t>
            </a:fld>
            <a:endParaRPr lang="en-US" altLang="ja-JP"/>
          </a:p>
        </p:txBody>
      </p:sp>
      <p:pic>
        <p:nvPicPr>
          <p:cNvPr id="1027" name="Picture 3" descr="C:\Users\myoshi\Documents\WORK_temp\W_発表資料関係\IBIC2015\figure\20140618\20140618_ch3_2D_profile.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02" t="12068" r="6014" b="5776"/>
          <a:stretch/>
        </p:blipFill>
        <p:spPr bwMode="auto">
          <a:xfrm>
            <a:off x="1680676" y="3681681"/>
            <a:ext cx="1822294" cy="161165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yoshi\Documents\WORK_temp\W_発表資料関係\IBIC2015\figure\20140618\20140618_ch1_2D_profile.t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263" t="10600" r="8161" b="4081"/>
          <a:stretch/>
        </p:blipFill>
        <p:spPr bwMode="auto">
          <a:xfrm>
            <a:off x="1688191" y="1629235"/>
            <a:ext cx="1828684" cy="167370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C:\Users\myoshi\Documents\WORK_temp\W_発表資料関係\IBIC2015\figure\20140618\20140618_Graph0.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7322" y="1491348"/>
            <a:ext cx="4003536" cy="211804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Users\myoshi\Documents\WORK_temp\W_発表資料関係\IBIC2015\figure\20140618\20140618_Graph1.e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33133" y="3519357"/>
            <a:ext cx="4003536" cy="2118046"/>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p:cNvSpPr txBox="1"/>
          <p:nvPr/>
        </p:nvSpPr>
        <p:spPr>
          <a:xfrm>
            <a:off x="239296" y="2159352"/>
            <a:ext cx="1289777" cy="590931"/>
          </a:xfrm>
          <a:prstGeom prst="rect">
            <a:avLst/>
          </a:prstGeom>
          <a:noFill/>
        </p:spPr>
        <p:txBody>
          <a:bodyPr wrap="none" rtlCol="0">
            <a:spAutoFit/>
          </a:bodyPr>
          <a:lstStyle/>
          <a:p>
            <a:pPr>
              <a:buNone/>
            </a:pPr>
            <a:r>
              <a:rPr kumimoji="1" lang="en-US" altLang="ja-JP" sz="1800" b="1" u="sng" dirty="0" smtClean="0">
                <a:latin typeface="Times New Roman" panose="02020603050405020304" pitchFamily="18" charset="0"/>
                <a:cs typeface="Times New Roman" panose="02020603050405020304" pitchFamily="18" charset="0"/>
              </a:rPr>
              <a:t>Near Small</a:t>
            </a:r>
          </a:p>
          <a:p>
            <a:pPr>
              <a:buNone/>
            </a:pPr>
            <a:r>
              <a:rPr lang="en-US" altLang="ja-JP" sz="1800" b="1" u="sng" dirty="0" smtClean="0">
                <a:latin typeface="Times New Roman" panose="02020603050405020304" pitchFamily="18" charset="0"/>
                <a:cs typeface="Times New Roman" panose="02020603050405020304" pitchFamily="18" charset="0"/>
              </a:rPr>
              <a:t>PS-BLM</a:t>
            </a:r>
            <a:endParaRPr kumimoji="1" lang="ja-JP" altLang="en-US" sz="1800" b="1" u="sng" dirty="0">
              <a:latin typeface="Times New Roman" panose="02020603050405020304" pitchFamily="18" charset="0"/>
              <a:cs typeface="Times New Roman" panose="02020603050405020304" pitchFamily="18" charset="0"/>
            </a:endParaRPr>
          </a:p>
        </p:txBody>
      </p:sp>
      <p:sp>
        <p:nvSpPr>
          <p:cNvPr id="14" name="テキスト ボックス 13"/>
          <p:cNvSpPr txBox="1"/>
          <p:nvPr/>
        </p:nvSpPr>
        <p:spPr>
          <a:xfrm>
            <a:off x="224782" y="3983616"/>
            <a:ext cx="1187184" cy="590931"/>
          </a:xfrm>
          <a:prstGeom prst="rect">
            <a:avLst/>
          </a:prstGeom>
          <a:noFill/>
        </p:spPr>
        <p:txBody>
          <a:bodyPr wrap="none" rtlCol="0">
            <a:spAutoFit/>
          </a:bodyPr>
          <a:lstStyle/>
          <a:p>
            <a:pPr>
              <a:buNone/>
            </a:pPr>
            <a:r>
              <a:rPr kumimoji="1" lang="en-US" altLang="ja-JP" sz="1800" b="1" u="sng" dirty="0" smtClean="0">
                <a:latin typeface="Times New Roman" panose="02020603050405020304" pitchFamily="18" charset="0"/>
                <a:cs typeface="Times New Roman" panose="02020603050405020304" pitchFamily="18" charset="0"/>
              </a:rPr>
              <a:t>Far Large</a:t>
            </a:r>
          </a:p>
          <a:p>
            <a:pPr>
              <a:buNone/>
            </a:pPr>
            <a:r>
              <a:rPr lang="en-US" altLang="ja-JP" sz="1800" b="1" u="sng" dirty="0" smtClean="0">
                <a:latin typeface="Times New Roman" panose="02020603050405020304" pitchFamily="18" charset="0"/>
                <a:cs typeface="Times New Roman" panose="02020603050405020304" pitchFamily="18" charset="0"/>
              </a:rPr>
              <a:t>PS-BLM</a:t>
            </a:r>
            <a:endParaRPr kumimoji="1" lang="ja-JP" altLang="en-US" sz="1800" b="1"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2339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Users\myoshi\Documents\WORK_temp\w_モニター関係\出射ビームハローモニタ\3NBTコンポ調整図\トンネル関連総合配置図_改訂2\展開図R2_20150904_for_IBIC2015-Outsid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6980" r="11725" b="10314"/>
          <a:stretch/>
        </p:blipFill>
        <p:spPr bwMode="auto">
          <a:xfrm>
            <a:off x="153197" y="908042"/>
            <a:ext cx="8730624" cy="2348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タイトル 6"/>
          <p:cNvSpPr>
            <a:spLocks noGrp="1"/>
          </p:cNvSpPr>
          <p:nvPr>
            <p:ph type="title"/>
          </p:nvPr>
        </p:nvSpPr>
        <p:spPr/>
        <p:txBody>
          <a:bodyPr/>
          <a:lstStyle/>
          <a:p>
            <a:r>
              <a:rPr kumimoji="1" lang="en-US" altLang="ja-JP" dirty="0" smtClean="0"/>
              <a:t>Distortion of the bunch signal</a:t>
            </a:r>
            <a:endParaRPr kumimoji="1" lang="ja-JP" altLang="en-US" dirty="0"/>
          </a:p>
        </p:txBody>
      </p:sp>
      <p:sp>
        <p:nvSpPr>
          <p:cNvPr id="8" name="コンテンツ プレースホルダー 7"/>
          <p:cNvSpPr>
            <a:spLocks noGrp="1"/>
          </p:cNvSpPr>
          <p:nvPr>
            <p:ph sz="half" idx="1"/>
          </p:nvPr>
        </p:nvSpPr>
        <p:spPr>
          <a:xfrm>
            <a:off x="58056" y="3079935"/>
            <a:ext cx="2990850" cy="1956522"/>
          </a:xfrm>
        </p:spPr>
        <p:txBody>
          <a:bodyPr/>
          <a:lstStyle/>
          <a:p>
            <a:pPr>
              <a:buFont typeface="Wingdings" panose="05000000000000000000" pitchFamily="2" charset="2"/>
              <a:buChar char="n"/>
            </a:pPr>
            <a:r>
              <a:rPr lang="en-US" altLang="ja-JP" sz="2000" dirty="0" smtClean="0"/>
              <a:t>The plastic scintillator </a:t>
            </a:r>
            <a:r>
              <a:rPr lang="en-US" altLang="ja-JP" sz="2000" dirty="0"/>
              <a:t>BLMs detected not only the radiation from the wire but also reflected one from other devices and wall. </a:t>
            </a:r>
            <a:endParaRPr kumimoji="1" lang="ja-JP" altLang="en-US" sz="2000" dirty="0"/>
          </a:p>
        </p:txBody>
      </p:sp>
      <p:sp>
        <p:nvSpPr>
          <p:cNvPr id="4" name="日付プレースホルダー 3"/>
          <p:cNvSpPr>
            <a:spLocks noGrp="1"/>
          </p:cNvSpPr>
          <p:nvPr>
            <p:ph type="dt" sz="half" idx="10"/>
          </p:nvPr>
        </p:nvSpPr>
        <p:spPr/>
        <p:txBody>
          <a:bodyPr/>
          <a:lstStyle/>
          <a:p>
            <a:pPr>
              <a:defRPr/>
            </a:pPr>
            <a:r>
              <a:rPr lang="en-US" altLang="ja-JP" smtClean="0"/>
              <a:t>2015/09/16(Wed.)</a:t>
            </a:r>
            <a:endParaRPr lang="en-US" altLang="ja-JP"/>
          </a:p>
        </p:txBody>
      </p:sp>
      <p:sp>
        <p:nvSpPr>
          <p:cNvPr id="5" name="フッター プレースホルダー 4"/>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6" name="スライド番号プレースホルダー 5"/>
          <p:cNvSpPr>
            <a:spLocks noGrp="1"/>
          </p:cNvSpPr>
          <p:nvPr>
            <p:ph type="sldNum" sz="quarter" idx="12"/>
          </p:nvPr>
        </p:nvSpPr>
        <p:spPr/>
        <p:txBody>
          <a:bodyPr/>
          <a:lstStyle/>
          <a:p>
            <a:pPr>
              <a:defRPr/>
            </a:pPr>
            <a:fld id="{5ED07FB4-4D09-4CBC-9D1D-3CCDE54CD3FF}" type="slidenum">
              <a:rPr lang="en-US" altLang="ja-JP" smtClean="0"/>
              <a:pPr>
                <a:defRPr/>
              </a:pPr>
              <a:t>12</a:t>
            </a:fld>
            <a:endParaRPr lang="en-US" altLang="ja-JP"/>
          </a:p>
        </p:txBody>
      </p:sp>
      <p:cxnSp>
        <p:nvCxnSpPr>
          <p:cNvPr id="12" name="直線矢印コネクタ 11"/>
          <p:cNvCxnSpPr/>
          <p:nvPr/>
        </p:nvCxnSpPr>
        <p:spPr bwMode="auto">
          <a:xfrm flipH="1">
            <a:off x="517793" y="1971675"/>
            <a:ext cx="8086380" cy="0"/>
          </a:xfrm>
          <a:prstGeom prst="straightConnector1">
            <a:avLst/>
          </a:prstGeom>
          <a:noFill/>
          <a:ln w="28575" cap="flat" cmpd="sng" algn="ctr">
            <a:solidFill>
              <a:srgbClr val="00B050"/>
            </a:solidFill>
            <a:prstDash val="solid"/>
            <a:round/>
            <a:headEnd type="none" w="med" len="med"/>
            <a:tailEnd type="arrow"/>
          </a:ln>
          <a:effectLst/>
        </p:spPr>
      </p:cxnSp>
      <p:sp>
        <p:nvSpPr>
          <p:cNvPr id="13" name="四角形吹き出し 12"/>
          <p:cNvSpPr/>
          <p:nvPr/>
        </p:nvSpPr>
        <p:spPr bwMode="auto">
          <a:xfrm>
            <a:off x="4271558" y="1124721"/>
            <a:ext cx="1355075" cy="294302"/>
          </a:xfrm>
          <a:prstGeom prst="wedgeRectCallout">
            <a:avLst>
              <a:gd name="adj1" fmla="val 39407"/>
              <a:gd name="adj2" fmla="val 175635"/>
            </a:avLst>
          </a:prstGeom>
          <a:solidFill>
            <a:schemeClr val="bg1"/>
          </a:solidFill>
          <a:ln w="9525" cap="flat" cmpd="sng" algn="ctr">
            <a:solidFill>
              <a:srgbClr val="FF0000"/>
            </a:solid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spAutoFit/>
          </a:bodyPr>
          <a:lstStyle/>
          <a:p>
            <a:pPr marR="0" algn="l" defTabSz="914400" rtl="0" eaLnBrk="1" fontAlgn="base" latinLnBrk="0" hangingPunct="1">
              <a:lnSpc>
                <a:spcPct val="80000"/>
              </a:lnSpc>
              <a:spcBef>
                <a:spcPct val="20000"/>
              </a:spcBef>
              <a:spcAft>
                <a:spcPct val="0"/>
              </a:spcAft>
              <a:buClrTx/>
              <a:buSzTx/>
              <a:buNone/>
              <a:tabLst/>
            </a:pPr>
            <a:r>
              <a:rPr kumimoji="1" lang="en-US" altLang="ja-JP" sz="1800" b="0" i="0" u="none" strike="noStrike" cap="none" normalizeH="0" baseline="0" dirty="0" smtClean="0">
                <a:ln>
                  <a:noFill/>
                </a:ln>
                <a:solidFill>
                  <a:srgbClr val="FF0000"/>
                </a:solidFill>
                <a:effectLst/>
                <a:latin typeface="Times New Roman" charset="0"/>
                <a:ea typeface="ＭＳ Ｐゴシック" charset="-128"/>
              </a:rPr>
              <a:t>Wire scanner</a:t>
            </a:r>
            <a:endParaRPr kumimoji="1" lang="ja-JP" altLang="en-US" sz="1800" b="0" i="0" u="none" strike="noStrike" cap="none" normalizeH="0" baseline="0" dirty="0" smtClean="0">
              <a:ln>
                <a:noFill/>
              </a:ln>
              <a:solidFill>
                <a:srgbClr val="FF0000"/>
              </a:solidFill>
              <a:effectLst/>
              <a:latin typeface="Times New Roman" charset="0"/>
              <a:ea typeface="ＭＳ Ｐゴシック" charset="-128"/>
            </a:endParaRPr>
          </a:p>
        </p:txBody>
      </p:sp>
      <p:sp>
        <p:nvSpPr>
          <p:cNvPr id="14" name="円/楕円 13"/>
          <p:cNvSpPr/>
          <p:nvPr/>
        </p:nvSpPr>
        <p:spPr bwMode="auto">
          <a:xfrm>
            <a:off x="5453349" y="2039613"/>
            <a:ext cx="165253" cy="165253"/>
          </a:xfrm>
          <a:prstGeom prst="ellipse">
            <a:avLst/>
          </a:prstGeom>
          <a:solidFill>
            <a:srgbClr val="00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5" name="円/楕円 14"/>
          <p:cNvSpPr/>
          <p:nvPr/>
        </p:nvSpPr>
        <p:spPr bwMode="auto">
          <a:xfrm>
            <a:off x="6740487" y="2026760"/>
            <a:ext cx="165253" cy="165253"/>
          </a:xfrm>
          <a:prstGeom prst="ellipse">
            <a:avLst/>
          </a:prstGeom>
          <a:solidFill>
            <a:srgbClr val="FF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6" name="テキスト ボックス 15"/>
          <p:cNvSpPr txBox="1"/>
          <p:nvPr/>
        </p:nvSpPr>
        <p:spPr>
          <a:xfrm>
            <a:off x="154236" y="1482802"/>
            <a:ext cx="1382110" cy="338554"/>
          </a:xfrm>
          <a:prstGeom prst="rect">
            <a:avLst/>
          </a:prstGeom>
          <a:noFill/>
        </p:spPr>
        <p:txBody>
          <a:bodyPr wrap="none" rtlCol="0">
            <a:spAutoFit/>
          </a:bodyPr>
          <a:lstStyle/>
          <a:p>
            <a:pPr>
              <a:buNone/>
            </a:pPr>
            <a:r>
              <a:rPr kumimoji="1" lang="en-US" altLang="ja-JP" b="1" u="sng" dirty="0" smtClean="0">
                <a:solidFill>
                  <a:srgbClr val="00B050"/>
                </a:solidFill>
              </a:rPr>
              <a:t>MLF-TGT</a:t>
            </a:r>
            <a:endParaRPr kumimoji="1" lang="ja-JP" altLang="en-US" b="1" u="sng" dirty="0">
              <a:solidFill>
                <a:srgbClr val="00B050"/>
              </a:solidFill>
            </a:endParaRPr>
          </a:p>
        </p:txBody>
      </p:sp>
      <p:sp>
        <p:nvSpPr>
          <p:cNvPr id="17" name="テキスト ボックス 16"/>
          <p:cNvSpPr txBox="1"/>
          <p:nvPr/>
        </p:nvSpPr>
        <p:spPr>
          <a:xfrm>
            <a:off x="7643869" y="1459505"/>
            <a:ext cx="1391920" cy="338554"/>
          </a:xfrm>
          <a:prstGeom prst="rect">
            <a:avLst/>
          </a:prstGeom>
          <a:noFill/>
        </p:spPr>
        <p:txBody>
          <a:bodyPr wrap="none" rtlCol="0">
            <a:spAutoFit/>
          </a:bodyPr>
          <a:lstStyle/>
          <a:p>
            <a:pPr>
              <a:buNone/>
            </a:pPr>
            <a:r>
              <a:rPr kumimoji="1" lang="en-US" altLang="ja-JP" b="1" u="sng" dirty="0" smtClean="0">
                <a:solidFill>
                  <a:srgbClr val="00B050"/>
                </a:solidFill>
              </a:rPr>
              <a:t>3GeV-RCS</a:t>
            </a:r>
            <a:endParaRPr kumimoji="1" lang="ja-JP" altLang="en-US" b="1" u="sng" dirty="0">
              <a:solidFill>
                <a:srgbClr val="00B050"/>
              </a:solidFill>
            </a:endParaRPr>
          </a:p>
        </p:txBody>
      </p:sp>
      <p:sp>
        <p:nvSpPr>
          <p:cNvPr id="21" name="テキスト ボックス 20"/>
          <p:cNvSpPr txBox="1"/>
          <p:nvPr/>
        </p:nvSpPr>
        <p:spPr>
          <a:xfrm>
            <a:off x="3034090" y="1608167"/>
            <a:ext cx="1995546" cy="289310"/>
          </a:xfrm>
          <a:prstGeom prst="rect">
            <a:avLst/>
          </a:prstGeom>
          <a:noFill/>
        </p:spPr>
        <p:txBody>
          <a:bodyPr wrap="none" rtlCol="0">
            <a:spAutoFit/>
          </a:bodyPr>
          <a:lstStyle/>
          <a:p>
            <a:pPr>
              <a:buNone/>
            </a:pPr>
            <a:r>
              <a:rPr lang="en-US" altLang="ja-JP" sz="1600" dirty="0">
                <a:solidFill>
                  <a:srgbClr val="00B050"/>
                </a:solidFill>
              </a:rPr>
              <a:t>(</a:t>
            </a:r>
            <a:r>
              <a:rPr kumimoji="1" lang="en-US" altLang="ja-JP" sz="1600" dirty="0" smtClean="0">
                <a:solidFill>
                  <a:srgbClr val="00B050"/>
                </a:solidFill>
              </a:rPr>
              <a:t> 3GeV proton beam )</a:t>
            </a:r>
            <a:endParaRPr kumimoji="1" lang="ja-JP" altLang="en-US" sz="1600" dirty="0">
              <a:solidFill>
                <a:srgbClr val="00B050"/>
              </a:solidFill>
            </a:endParaRPr>
          </a:p>
        </p:txBody>
      </p:sp>
      <p:sp>
        <p:nvSpPr>
          <p:cNvPr id="9" name="コンテンツ プレースホルダー 8"/>
          <p:cNvSpPr>
            <a:spLocks noGrp="1"/>
          </p:cNvSpPr>
          <p:nvPr>
            <p:ph sz="half" idx="2"/>
          </p:nvPr>
        </p:nvSpPr>
        <p:spPr>
          <a:xfrm>
            <a:off x="114300" y="5050975"/>
            <a:ext cx="8820150" cy="1378854"/>
          </a:xfrm>
        </p:spPr>
        <p:txBody>
          <a:bodyPr/>
          <a:lstStyle/>
          <a:p>
            <a:pPr>
              <a:buFont typeface="Wingdings" panose="05000000000000000000" pitchFamily="2" charset="2"/>
              <a:buChar char="n"/>
            </a:pPr>
            <a:r>
              <a:rPr lang="en-US" altLang="ja-JP" sz="2000" dirty="0" smtClean="0"/>
              <a:t>To obtain the bunched beam structure from the BLM clearly, it is necessary to suppress these reflected radiation. </a:t>
            </a:r>
          </a:p>
          <a:p>
            <a:pPr>
              <a:buFont typeface="Wingdings" panose="05000000000000000000" pitchFamily="2" charset="2"/>
              <a:buChar char="n"/>
            </a:pPr>
            <a:r>
              <a:rPr lang="en-US" altLang="ja-JP" sz="2000" dirty="0" smtClean="0"/>
              <a:t>Therefore </a:t>
            </a:r>
            <a:r>
              <a:rPr lang="en-US" altLang="ja-JP" sz="2000" dirty="0"/>
              <a:t>we </a:t>
            </a:r>
            <a:r>
              <a:rPr lang="en-US" altLang="ja-JP" sz="2000" dirty="0" smtClean="0"/>
              <a:t>develop </a:t>
            </a:r>
            <a:r>
              <a:rPr lang="en-US" altLang="ja-JP" sz="2000" dirty="0"/>
              <a:t>new-type BLMs, which are scintillation-type BLM of lead glass and Cherenkov-type BLM of quartz or UV acrylic.</a:t>
            </a:r>
            <a:endParaRPr kumimoji="1" lang="ja-JP" altLang="en-US" sz="2000" dirty="0"/>
          </a:p>
        </p:txBody>
      </p:sp>
      <p:sp>
        <p:nvSpPr>
          <p:cNvPr id="19" name="上矢印 18"/>
          <p:cNvSpPr/>
          <p:nvPr/>
        </p:nvSpPr>
        <p:spPr bwMode="auto">
          <a:xfrm>
            <a:off x="7146245" y="4030208"/>
            <a:ext cx="168956" cy="159657"/>
          </a:xfrm>
          <a:prstGeom prst="upArrow">
            <a:avLst/>
          </a:prstGeom>
          <a:solidFill>
            <a:srgbClr val="FF9999"/>
          </a:solidFill>
          <a:ln w="952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49" name="上矢印 548"/>
          <p:cNvSpPr/>
          <p:nvPr/>
        </p:nvSpPr>
        <p:spPr bwMode="auto">
          <a:xfrm>
            <a:off x="7617733" y="4034970"/>
            <a:ext cx="168956" cy="159657"/>
          </a:xfrm>
          <a:prstGeom prst="upArrow">
            <a:avLst/>
          </a:prstGeom>
          <a:solidFill>
            <a:srgbClr val="FF9999"/>
          </a:solidFill>
          <a:ln w="952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50" name="上矢印 549"/>
          <p:cNvSpPr/>
          <p:nvPr/>
        </p:nvSpPr>
        <p:spPr bwMode="auto">
          <a:xfrm>
            <a:off x="4105565" y="4037468"/>
            <a:ext cx="168956" cy="159657"/>
          </a:xfrm>
          <a:prstGeom prst="upArrow">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51" name="上矢印 550"/>
          <p:cNvSpPr/>
          <p:nvPr/>
        </p:nvSpPr>
        <p:spPr bwMode="auto">
          <a:xfrm>
            <a:off x="4577053" y="4042230"/>
            <a:ext cx="168956" cy="159657"/>
          </a:xfrm>
          <a:prstGeom prst="upArrow">
            <a:avLst/>
          </a:prstGeom>
          <a:solidFill>
            <a:srgbClr val="FFFF00"/>
          </a:solidFill>
          <a:ln w="952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nvGrpSpPr>
          <p:cNvPr id="3" name="グループ化 2"/>
          <p:cNvGrpSpPr/>
          <p:nvPr/>
        </p:nvGrpSpPr>
        <p:grpSpPr>
          <a:xfrm>
            <a:off x="3060700" y="2583656"/>
            <a:ext cx="2882680" cy="2304886"/>
            <a:chOff x="3022600" y="2583656"/>
            <a:chExt cx="2882680" cy="2304886"/>
          </a:xfrm>
        </p:grpSpPr>
        <p:pic>
          <p:nvPicPr>
            <p:cNvPr id="1026" name="Picture 2" descr="I:\my docment box2\w_発表資料関係\IBIC2015\figure\20141104_Graph0.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2600" y="2583656"/>
              <a:ext cx="2882680" cy="2304886"/>
            </a:xfrm>
            <a:prstGeom prst="rect">
              <a:avLst/>
            </a:prstGeom>
            <a:solidFill>
              <a:schemeClr val="bg1"/>
            </a:solidFill>
          </p:spPr>
        </p:pic>
        <p:sp>
          <p:nvSpPr>
            <p:cNvPr id="306" name="テキスト ボックス 305"/>
            <p:cNvSpPr txBox="1"/>
            <p:nvPr/>
          </p:nvSpPr>
          <p:spPr>
            <a:xfrm>
              <a:off x="5000622" y="4327721"/>
              <a:ext cx="475057" cy="86177"/>
            </a:xfrm>
            <a:prstGeom prst="rect">
              <a:avLst/>
            </a:prstGeom>
            <a:solidFill>
              <a:schemeClr val="bg1"/>
            </a:solidFill>
          </p:spPr>
          <p:txBody>
            <a:bodyPr wrap="none" lIns="36000" tIns="0" rIns="36000" bIns="0" rtlCol="0" anchor="ctr" anchorCtr="0">
              <a:spAutoFit/>
            </a:bodyPr>
            <a:lstStyle/>
            <a:p>
              <a:pPr>
                <a:buNone/>
              </a:pPr>
              <a:r>
                <a:rPr kumimoji="1" lang="en-US" altLang="ja-JP" sz="700" dirty="0" smtClean="0"/>
                <a:t>subtraction</a:t>
              </a:r>
              <a:endParaRPr kumimoji="1" lang="ja-JP" altLang="en-US" sz="700" dirty="0"/>
            </a:p>
          </p:txBody>
        </p:sp>
      </p:grpSp>
      <p:grpSp>
        <p:nvGrpSpPr>
          <p:cNvPr id="18" name="グループ化 17"/>
          <p:cNvGrpSpPr/>
          <p:nvPr/>
        </p:nvGrpSpPr>
        <p:grpSpPr>
          <a:xfrm>
            <a:off x="6081940" y="2586037"/>
            <a:ext cx="2890610" cy="2304886"/>
            <a:chOff x="6081940" y="2586037"/>
            <a:chExt cx="2890610" cy="2304886"/>
          </a:xfrm>
        </p:grpSpPr>
        <p:pic>
          <p:nvPicPr>
            <p:cNvPr id="1027" name="Picture 3" descr="I:\my docment box2\w_発表資料関係\IBIC2015\figure\20141104_Graph1.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1940" y="2586037"/>
              <a:ext cx="2890610" cy="2304886"/>
            </a:xfrm>
            <a:prstGeom prst="rect">
              <a:avLst/>
            </a:prstGeom>
            <a:solidFill>
              <a:schemeClr val="bg1"/>
            </a:solidFill>
          </p:spPr>
        </p:pic>
        <p:sp>
          <p:nvSpPr>
            <p:cNvPr id="307" name="テキスト ボックス 306"/>
            <p:cNvSpPr txBox="1"/>
            <p:nvPr/>
          </p:nvSpPr>
          <p:spPr>
            <a:xfrm>
              <a:off x="8048621" y="4343405"/>
              <a:ext cx="412540" cy="73866"/>
            </a:xfrm>
            <a:prstGeom prst="rect">
              <a:avLst/>
            </a:prstGeom>
            <a:solidFill>
              <a:schemeClr val="bg1"/>
            </a:solidFill>
          </p:spPr>
          <p:txBody>
            <a:bodyPr wrap="none" lIns="36000" tIns="0" rIns="36000" bIns="0" rtlCol="0" anchor="ctr" anchorCtr="0">
              <a:spAutoFit/>
            </a:bodyPr>
            <a:lstStyle/>
            <a:p>
              <a:pPr>
                <a:buNone/>
              </a:pPr>
              <a:r>
                <a:rPr kumimoji="1" lang="en-US" altLang="ja-JP" sz="600" dirty="0" smtClean="0"/>
                <a:t>subtraction</a:t>
              </a:r>
              <a:endParaRPr kumimoji="1" lang="ja-JP" altLang="en-US" sz="600" dirty="0"/>
            </a:p>
          </p:txBody>
        </p:sp>
      </p:grpSp>
      <p:sp>
        <p:nvSpPr>
          <p:cNvPr id="11" name="四角形吹き出し 10"/>
          <p:cNvSpPr/>
          <p:nvPr/>
        </p:nvSpPr>
        <p:spPr bwMode="auto">
          <a:xfrm>
            <a:off x="3076575" y="2609850"/>
            <a:ext cx="2886075" cy="2295525"/>
          </a:xfrm>
          <a:prstGeom prst="wedgeRectCallout">
            <a:avLst>
              <a:gd name="adj1" fmla="val 34282"/>
              <a:gd name="adj2" fmla="val -67790"/>
            </a:avLst>
          </a:prstGeom>
          <a:noFill/>
          <a:ln w="9525" cap="flat" cmpd="sng" algn="ctr">
            <a:solidFill>
              <a:srgbClr val="00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22" name="四角形吹き出し 21"/>
          <p:cNvSpPr/>
          <p:nvPr/>
        </p:nvSpPr>
        <p:spPr bwMode="auto">
          <a:xfrm>
            <a:off x="6048375" y="2588337"/>
            <a:ext cx="2886075" cy="2295525"/>
          </a:xfrm>
          <a:prstGeom prst="wedgeRectCallout">
            <a:avLst>
              <a:gd name="adj1" fmla="val -23473"/>
              <a:gd name="adj2" fmla="val -66545"/>
            </a:avLst>
          </a:prstGeom>
          <a:noFill/>
          <a:ln w="9525" cap="flat" cmpd="sng" algn="ctr">
            <a:solidFill>
              <a:srgbClr val="FF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nvGrpSpPr>
          <p:cNvPr id="61" name="グループ化 60"/>
          <p:cNvGrpSpPr/>
          <p:nvPr/>
        </p:nvGrpSpPr>
        <p:grpSpPr>
          <a:xfrm>
            <a:off x="5585090" y="1192606"/>
            <a:ext cx="663673" cy="774179"/>
            <a:chOff x="5585090" y="1192606"/>
            <a:chExt cx="663673" cy="774179"/>
          </a:xfrm>
        </p:grpSpPr>
        <p:grpSp>
          <p:nvGrpSpPr>
            <p:cNvPr id="2" name="グループ化 1"/>
            <p:cNvGrpSpPr/>
            <p:nvPr/>
          </p:nvGrpSpPr>
          <p:grpSpPr>
            <a:xfrm>
              <a:off x="5585090" y="1295400"/>
              <a:ext cx="619361" cy="671385"/>
              <a:chOff x="5585090" y="1332593"/>
              <a:chExt cx="648438" cy="634192"/>
            </a:xfrm>
          </p:grpSpPr>
          <p:grpSp>
            <p:nvGrpSpPr>
              <p:cNvPr id="314" name="グループ化 313"/>
              <p:cNvGrpSpPr/>
              <p:nvPr/>
            </p:nvGrpSpPr>
            <p:grpSpPr>
              <a:xfrm rot="18895335">
                <a:off x="5593032" y="1929007"/>
                <a:ext cx="29836" cy="45719"/>
                <a:chOff x="4087258" y="2721161"/>
                <a:chExt cx="406075" cy="642456"/>
              </a:xfrm>
            </p:grpSpPr>
            <p:sp>
              <p:nvSpPr>
                <p:cNvPr id="456" name="フリーフォーム 45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57" name="フリーフォーム 45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15" name="グループ化 314"/>
              <p:cNvGrpSpPr/>
              <p:nvPr/>
            </p:nvGrpSpPr>
            <p:grpSpPr>
              <a:xfrm rot="18895335">
                <a:off x="5614558" y="1907423"/>
                <a:ext cx="29836" cy="45719"/>
                <a:chOff x="4087258" y="2721161"/>
                <a:chExt cx="406075" cy="642456"/>
              </a:xfrm>
            </p:grpSpPr>
            <p:sp>
              <p:nvSpPr>
                <p:cNvPr id="454" name="フリーフォーム 45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55" name="フリーフォーム 45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16" name="グループ化 315"/>
              <p:cNvGrpSpPr/>
              <p:nvPr/>
            </p:nvGrpSpPr>
            <p:grpSpPr>
              <a:xfrm rot="18895335">
                <a:off x="5636084" y="1885839"/>
                <a:ext cx="29836" cy="45719"/>
                <a:chOff x="4087258" y="2721161"/>
                <a:chExt cx="406075" cy="642456"/>
              </a:xfrm>
            </p:grpSpPr>
            <p:sp>
              <p:nvSpPr>
                <p:cNvPr id="452" name="フリーフォーム 45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53" name="フリーフォーム 45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17" name="グループ化 316"/>
              <p:cNvGrpSpPr/>
              <p:nvPr/>
            </p:nvGrpSpPr>
            <p:grpSpPr>
              <a:xfrm rot="18895335">
                <a:off x="5657609" y="1864255"/>
                <a:ext cx="29836" cy="45719"/>
                <a:chOff x="4087258" y="2721161"/>
                <a:chExt cx="406075" cy="642456"/>
              </a:xfrm>
            </p:grpSpPr>
            <p:sp>
              <p:nvSpPr>
                <p:cNvPr id="450" name="フリーフォーム 44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51" name="フリーフォーム 45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18" name="グループ化 317"/>
              <p:cNvGrpSpPr/>
              <p:nvPr/>
            </p:nvGrpSpPr>
            <p:grpSpPr>
              <a:xfrm rot="18895335">
                <a:off x="5679135" y="1842671"/>
                <a:ext cx="29836" cy="45719"/>
                <a:chOff x="4087258" y="2721161"/>
                <a:chExt cx="406075" cy="642456"/>
              </a:xfrm>
            </p:grpSpPr>
            <p:sp>
              <p:nvSpPr>
                <p:cNvPr id="448" name="フリーフォーム 44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49" name="フリーフォーム 44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19" name="グループ化 318"/>
              <p:cNvGrpSpPr/>
              <p:nvPr/>
            </p:nvGrpSpPr>
            <p:grpSpPr>
              <a:xfrm rot="18895335">
                <a:off x="5700661" y="1821087"/>
                <a:ext cx="29836" cy="45719"/>
                <a:chOff x="4087258" y="2721161"/>
                <a:chExt cx="406075" cy="642456"/>
              </a:xfrm>
            </p:grpSpPr>
            <p:sp>
              <p:nvSpPr>
                <p:cNvPr id="446" name="フリーフォーム 44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47" name="フリーフォーム 44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0" name="グループ化 319"/>
              <p:cNvGrpSpPr/>
              <p:nvPr/>
            </p:nvGrpSpPr>
            <p:grpSpPr>
              <a:xfrm rot="18895335">
                <a:off x="5722186" y="1799502"/>
                <a:ext cx="29836" cy="45719"/>
                <a:chOff x="4087258" y="2721161"/>
                <a:chExt cx="406075" cy="642456"/>
              </a:xfrm>
            </p:grpSpPr>
            <p:sp>
              <p:nvSpPr>
                <p:cNvPr id="444" name="フリーフォーム 44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45" name="フリーフォーム 44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1" name="グループ化 320"/>
              <p:cNvGrpSpPr/>
              <p:nvPr/>
            </p:nvGrpSpPr>
            <p:grpSpPr>
              <a:xfrm rot="18895335">
                <a:off x="5743712" y="1777918"/>
                <a:ext cx="29836" cy="45719"/>
                <a:chOff x="4087258" y="2721161"/>
                <a:chExt cx="406075" cy="642456"/>
              </a:xfrm>
            </p:grpSpPr>
            <p:sp>
              <p:nvSpPr>
                <p:cNvPr id="442" name="フリーフォーム 44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43" name="フリーフォーム 44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2" name="グループ化 321"/>
              <p:cNvGrpSpPr/>
              <p:nvPr/>
            </p:nvGrpSpPr>
            <p:grpSpPr>
              <a:xfrm rot="18895335">
                <a:off x="5765238" y="1756334"/>
                <a:ext cx="29836" cy="45719"/>
                <a:chOff x="4087258" y="2721161"/>
                <a:chExt cx="406075" cy="642456"/>
              </a:xfrm>
            </p:grpSpPr>
            <p:sp>
              <p:nvSpPr>
                <p:cNvPr id="440" name="フリーフォーム 43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41" name="フリーフォーム 44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3" name="グループ化 322"/>
              <p:cNvGrpSpPr/>
              <p:nvPr/>
            </p:nvGrpSpPr>
            <p:grpSpPr>
              <a:xfrm rot="18895335">
                <a:off x="5786763" y="1734750"/>
                <a:ext cx="29836" cy="45719"/>
                <a:chOff x="4087258" y="2721161"/>
                <a:chExt cx="406075" cy="642456"/>
              </a:xfrm>
            </p:grpSpPr>
            <p:sp>
              <p:nvSpPr>
                <p:cNvPr id="438" name="フリーフォーム 43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39" name="フリーフォーム 43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4" name="グループ化 323"/>
              <p:cNvGrpSpPr/>
              <p:nvPr/>
            </p:nvGrpSpPr>
            <p:grpSpPr>
              <a:xfrm rot="18895335">
                <a:off x="5808289" y="1713166"/>
                <a:ext cx="29836" cy="45719"/>
                <a:chOff x="4087258" y="2721161"/>
                <a:chExt cx="406075" cy="642456"/>
              </a:xfrm>
            </p:grpSpPr>
            <p:sp>
              <p:nvSpPr>
                <p:cNvPr id="436" name="フリーフォーム 43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37" name="フリーフォーム 43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5" name="グループ化 324"/>
              <p:cNvGrpSpPr/>
              <p:nvPr/>
            </p:nvGrpSpPr>
            <p:grpSpPr>
              <a:xfrm rot="18895335">
                <a:off x="5829815" y="1691582"/>
                <a:ext cx="29836" cy="45719"/>
                <a:chOff x="4087258" y="2721161"/>
                <a:chExt cx="406075" cy="642456"/>
              </a:xfrm>
            </p:grpSpPr>
            <p:sp>
              <p:nvSpPr>
                <p:cNvPr id="434" name="フリーフォーム 43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35" name="フリーフォーム 43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6" name="グループ化 325"/>
              <p:cNvGrpSpPr/>
              <p:nvPr/>
            </p:nvGrpSpPr>
            <p:grpSpPr>
              <a:xfrm rot="18895335">
                <a:off x="5851340" y="1669997"/>
                <a:ext cx="29836" cy="45719"/>
                <a:chOff x="4087258" y="2721161"/>
                <a:chExt cx="406075" cy="642456"/>
              </a:xfrm>
            </p:grpSpPr>
            <p:sp>
              <p:nvSpPr>
                <p:cNvPr id="432" name="フリーフォーム 43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33" name="フリーフォーム 43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7" name="グループ化 326"/>
              <p:cNvGrpSpPr/>
              <p:nvPr/>
            </p:nvGrpSpPr>
            <p:grpSpPr>
              <a:xfrm rot="18895335">
                <a:off x="5872866" y="1648413"/>
                <a:ext cx="29836" cy="45719"/>
                <a:chOff x="4087258" y="2721161"/>
                <a:chExt cx="406075" cy="642456"/>
              </a:xfrm>
            </p:grpSpPr>
            <p:sp>
              <p:nvSpPr>
                <p:cNvPr id="430" name="フリーフォーム 42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31" name="フリーフォーム 43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8" name="グループ化 327"/>
              <p:cNvGrpSpPr/>
              <p:nvPr/>
            </p:nvGrpSpPr>
            <p:grpSpPr>
              <a:xfrm rot="18895335">
                <a:off x="5894392" y="1626829"/>
                <a:ext cx="29836" cy="45719"/>
                <a:chOff x="4087258" y="2721161"/>
                <a:chExt cx="406075" cy="642456"/>
              </a:xfrm>
            </p:grpSpPr>
            <p:sp>
              <p:nvSpPr>
                <p:cNvPr id="428" name="フリーフォーム 42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29" name="フリーフォーム 42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9" name="グループ化 328"/>
              <p:cNvGrpSpPr/>
              <p:nvPr/>
            </p:nvGrpSpPr>
            <p:grpSpPr>
              <a:xfrm rot="18895335">
                <a:off x="5915917" y="1605245"/>
                <a:ext cx="29836" cy="45719"/>
                <a:chOff x="4087258" y="2721161"/>
                <a:chExt cx="406075" cy="642456"/>
              </a:xfrm>
            </p:grpSpPr>
            <p:sp>
              <p:nvSpPr>
                <p:cNvPr id="426" name="フリーフォーム 42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27" name="フリーフォーム 42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0" name="グループ化 329"/>
              <p:cNvGrpSpPr/>
              <p:nvPr/>
            </p:nvGrpSpPr>
            <p:grpSpPr>
              <a:xfrm rot="18895335">
                <a:off x="5937443" y="1583661"/>
                <a:ext cx="29836" cy="45719"/>
                <a:chOff x="4087258" y="2721161"/>
                <a:chExt cx="406075" cy="642456"/>
              </a:xfrm>
            </p:grpSpPr>
            <p:sp>
              <p:nvSpPr>
                <p:cNvPr id="424" name="フリーフォーム 42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25" name="フリーフォーム 42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1" name="グループ化 330"/>
              <p:cNvGrpSpPr/>
              <p:nvPr/>
            </p:nvGrpSpPr>
            <p:grpSpPr>
              <a:xfrm rot="18895335">
                <a:off x="5958969" y="1562077"/>
                <a:ext cx="29836" cy="45719"/>
                <a:chOff x="4087258" y="2721161"/>
                <a:chExt cx="406075" cy="642456"/>
              </a:xfrm>
            </p:grpSpPr>
            <p:sp>
              <p:nvSpPr>
                <p:cNvPr id="422" name="フリーフォーム 42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23" name="フリーフォーム 42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2" name="グループ化 331"/>
              <p:cNvGrpSpPr/>
              <p:nvPr/>
            </p:nvGrpSpPr>
            <p:grpSpPr>
              <a:xfrm rot="18895335">
                <a:off x="5980494" y="1540492"/>
                <a:ext cx="29836" cy="45719"/>
                <a:chOff x="4087258" y="2721161"/>
                <a:chExt cx="406075" cy="642456"/>
              </a:xfrm>
            </p:grpSpPr>
            <p:sp>
              <p:nvSpPr>
                <p:cNvPr id="420" name="フリーフォーム 41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21" name="フリーフォーム 42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3" name="グループ化 332"/>
              <p:cNvGrpSpPr/>
              <p:nvPr/>
            </p:nvGrpSpPr>
            <p:grpSpPr>
              <a:xfrm rot="18895335">
                <a:off x="6002020" y="1518908"/>
                <a:ext cx="29836" cy="45719"/>
                <a:chOff x="4087258" y="2721161"/>
                <a:chExt cx="406075" cy="642456"/>
              </a:xfrm>
            </p:grpSpPr>
            <p:sp>
              <p:nvSpPr>
                <p:cNvPr id="418" name="フリーフォーム 41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19" name="フリーフォーム 41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4" name="グループ化 333"/>
              <p:cNvGrpSpPr/>
              <p:nvPr/>
            </p:nvGrpSpPr>
            <p:grpSpPr>
              <a:xfrm rot="18895335">
                <a:off x="6023546" y="1497324"/>
                <a:ext cx="29836" cy="45719"/>
                <a:chOff x="4087258" y="2721161"/>
                <a:chExt cx="406075" cy="642456"/>
              </a:xfrm>
            </p:grpSpPr>
            <p:sp>
              <p:nvSpPr>
                <p:cNvPr id="416" name="フリーフォーム 41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17" name="フリーフォーム 41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5" name="グループ化 334"/>
              <p:cNvGrpSpPr/>
              <p:nvPr/>
            </p:nvGrpSpPr>
            <p:grpSpPr>
              <a:xfrm rot="18895335">
                <a:off x="6045071" y="1475740"/>
                <a:ext cx="29836" cy="45719"/>
                <a:chOff x="4087258" y="2721161"/>
                <a:chExt cx="406075" cy="642456"/>
              </a:xfrm>
            </p:grpSpPr>
            <p:sp>
              <p:nvSpPr>
                <p:cNvPr id="414" name="フリーフォーム 41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15" name="フリーフォーム 41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6" name="グループ化 335"/>
              <p:cNvGrpSpPr/>
              <p:nvPr/>
            </p:nvGrpSpPr>
            <p:grpSpPr>
              <a:xfrm rot="18895335">
                <a:off x="6066597" y="1454156"/>
                <a:ext cx="29836" cy="45719"/>
                <a:chOff x="4087258" y="2721161"/>
                <a:chExt cx="406075" cy="642456"/>
              </a:xfrm>
            </p:grpSpPr>
            <p:sp>
              <p:nvSpPr>
                <p:cNvPr id="412" name="フリーフォーム 41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13" name="フリーフォーム 41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7" name="グループ化 336"/>
              <p:cNvGrpSpPr/>
              <p:nvPr/>
            </p:nvGrpSpPr>
            <p:grpSpPr>
              <a:xfrm rot="18895335">
                <a:off x="6088123" y="1432572"/>
                <a:ext cx="29836" cy="45719"/>
                <a:chOff x="4087258" y="2721161"/>
                <a:chExt cx="406075" cy="642456"/>
              </a:xfrm>
            </p:grpSpPr>
            <p:sp>
              <p:nvSpPr>
                <p:cNvPr id="410" name="フリーフォーム 40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11" name="フリーフォーム 41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8" name="グループ化 337"/>
              <p:cNvGrpSpPr/>
              <p:nvPr/>
            </p:nvGrpSpPr>
            <p:grpSpPr>
              <a:xfrm rot="18895335">
                <a:off x="6109648" y="1410987"/>
                <a:ext cx="29836" cy="45719"/>
                <a:chOff x="4087258" y="2721161"/>
                <a:chExt cx="406075" cy="642456"/>
              </a:xfrm>
            </p:grpSpPr>
            <p:sp>
              <p:nvSpPr>
                <p:cNvPr id="408" name="フリーフォーム 40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09" name="フリーフォーム 40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9" name="グループ化 338"/>
              <p:cNvGrpSpPr/>
              <p:nvPr/>
            </p:nvGrpSpPr>
            <p:grpSpPr>
              <a:xfrm rot="18895335">
                <a:off x="6131174" y="1389403"/>
                <a:ext cx="29836" cy="45719"/>
                <a:chOff x="4087258" y="2721161"/>
                <a:chExt cx="406075" cy="642456"/>
              </a:xfrm>
            </p:grpSpPr>
            <p:sp>
              <p:nvSpPr>
                <p:cNvPr id="406" name="フリーフォーム 40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07" name="フリーフォーム 40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40" name="グループ化 339"/>
              <p:cNvGrpSpPr/>
              <p:nvPr/>
            </p:nvGrpSpPr>
            <p:grpSpPr>
              <a:xfrm rot="18895335">
                <a:off x="6152699" y="1367819"/>
                <a:ext cx="29836" cy="45719"/>
                <a:chOff x="4087258" y="2721161"/>
                <a:chExt cx="406075" cy="642456"/>
              </a:xfrm>
            </p:grpSpPr>
            <p:sp>
              <p:nvSpPr>
                <p:cNvPr id="404" name="フリーフォーム 40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05" name="フリーフォーム 40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41" name="グループ化 340"/>
              <p:cNvGrpSpPr/>
              <p:nvPr/>
            </p:nvGrpSpPr>
            <p:grpSpPr>
              <a:xfrm rot="18895335">
                <a:off x="6174225" y="1346235"/>
                <a:ext cx="29836" cy="45719"/>
                <a:chOff x="4087258" y="2721161"/>
                <a:chExt cx="406075" cy="642456"/>
              </a:xfrm>
            </p:grpSpPr>
            <p:sp>
              <p:nvSpPr>
                <p:cNvPr id="402" name="フリーフォーム 40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03" name="フリーフォーム 40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42" name="グループ化 341"/>
              <p:cNvGrpSpPr/>
              <p:nvPr/>
            </p:nvGrpSpPr>
            <p:grpSpPr>
              <a:xfrm rot="18895335">
                <a:off x="6195751" y="1324651"/>
                <a:ext cx="29836" cy="45719"/>
                <a:chOff x="4087258" y="2721161"/>
                <a:chExt cx="406075" cy="642456"/>
              </a:xfrm>
            </p:grpSpPr>
            <p:sp>
              <p:nvSpPr>
                <p:cNvPr id="400" name="フリーフォーム 39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01" name="フリーフォーム 40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sp>
          <p:nvSpPr>
            <p:cNvPr id="23" name="二等辺三角形 22"/>
            <p:cNvSpPr/>
            <p:nvPr/>
          </p:nvSpPr>
          <p:spPr bwMode="auto">
            <a:xfrm rot="2513108">
              <a:off x="6090111" y="1192606"/>
              <a:ext cx="158652" cy="281247"/>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60" name="グループ化 59"/>
          <p:cNvGrpSpPr/>
          <p:nvPr/>
        </p:nvGrpSpPr>
        <p:grpSpPr>
          <a:xfrm>
            <a:off x="6202310" y="1309732"/>
            <a:ext cx="617590" cy="777980"/>
            <a:chOff x="6202310" y="1309732"/>
            <a:chExt cx="617590" cy="777980"/>
          </a:xfrm>
        </p:grpSpPr>
        <p:grpSp>
          <p:nvGrpSpPr>
            <p:cNvPr id="458" name="グループ化 457"/>
            <p:cNvGrpSpPr/>
            <p:nvPr/>
          </p:nvGrpSpPr>
          <p:grpSpPr>
            <a:xfrm flipH="1">
              <a:off x="6202310" y="1309732"/>
              <a:ext cx="617590" cy="743145"/>
              <a:chOff x="5585090" y="1332593"/>
              <a:chExt cx="648438" cy="634192"/>
            </a:xfrm>
          </p:grpSpPr>
          <p:grpSp>
            <p:nvGrpSpPr>
              <p:cNvPr id="459" name="グループ化 458"/>
              <p:cNvGrpSpPr/>
              <p:nvPr/>
            </p:nvGrpSpPr>
            <p:grpSpPr>
              <a:xfrm rot="18895335">
                <a:off x="5593032" y="1929007"/>
                <a:ext cx="29836" cy="45719"/>
                <a:chOff x="4087258" y="2721161"/>
                <a:chExt cx="406075" cy="642456"/>
              </a:xfrm>
            </p:grpSpPr>
            <p:sp>
              <p:nvSpPr>
                <p:cNvPr id="544" name="フリーフォーム 54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45" name="フリーフォーム 54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0" name="グループ化 459"/>
              <p:cNvGrpSpPr/>
              <p:nvPr/>
            </p:nvGrpSpPr>
            <p:grpSpPr>
              <a:xfrm rot="18895335">
                <a:off x="5614558" y="1907423"/>
                <a:ext cx="29836" cy="45719"/>
                <a:chOff x="4087258" y="2721161"/>
                <a:chExt cx="406075" cy="642456"/>
              </a:xfrm>
            </p:grpSpPr>
            <p:sp>
              <p:nvSpPr>
                <p:cNvPr id="542" name="フリーフォーム 54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43" name="フリーフォーム 54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1" name="グループ化 460"/>
              <p:cNvGrpSpPr/>
              <p:nvPr/>
            </p:nvGrpSpPr>
            <p:grpSpPr>
              <a:xfrm rot="18895335">
                <a:off x="5636084" y="1885839"/>
                <a:ext cx="29836" cy="45719"/>
                <a:chOff x="4087258" y="2721161"/>
                <a:chExt cx="406075" cy="642456"/>
              </a:xfrm>
            </p:grpSpPr>
            <p:sp>
              <p:nvSpPr>
                <p:cNvPr id="540" name="フリーフォーム 53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41" name="フリーフォーム 54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2" name="グループ化 461"/>
              <p:cNvGrpSpPr/>
              <p:nvPr/>
            </p:nvGrpSpPr>
            <p:grpSpPr>
              <a:xfrm rot="18895335">
                <a:off x="5657609" y="1864255"/>
                <a:ext cx="29836" cy="45719"/>
                <a:chOff x="4087258" y="2721161"/>
                <a:chExt cx="406075" cy="642456"/>
              </a:xfrm>
            </p:grpSpPr>
            <p:sp>
              <p:nvSpPr>
                <p:cNvPr id="538" name="フリーフォーム 53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39" name="フリーフォーム 53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3" name="グループ化 462"/>
              <p:cNvGrpSpPr/>
              <p:nvPr/>
            </p:nvGrpSpPr>
            <p:grpSpPr>
              <a:xfrm rot="18895335">
                <a:off x="5679135" y="1842671"/>
                <a:ext cx="29836" cy="45719"/>
                <a:chOff x="4087258" y="2721161"/>
                <a:chExt cx="406075" cy="642456"/>
              </a:xfrm>
            </p:grpSpPr>
            <p:sp>
              <p:nvSpPr>
                <p:cNvPr id="536" name="フリーフォーム 53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37" name="フリーフォーム 53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4" name="グループ化 463"/>
              <p:cNvGrpSpPr/>
              <p:nvPr/>
            </p:nvGrpSpPr>
            <p:grpSpPr>
              <a:xfrm rot="18895335">
                <a:off x="5700661" y="1821087"/>
                <a:ext cx="29836" cy="45719"/>
                <a:chOff x="4087258" y="2721161"/>
                <a:chExt cx="406075" cy="642456"/>
              </a:xfrm>
            </p:grpSpPr>
            <p:sp>
              <p:nvSpPr>
                <p:cNvPr id="534" name="フリーフォーム 53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35" name="フリーフォーム 53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5" name="グループ化 464"/>
              <p:cNvGrpSpPr/>
              <p:nvPr/>
            </p:nvGrpSpPr>
            <p:grpSpPr>
              <a:xfrm rot="18895335">
                <a:off x="5722186" y="1799502"/>
                <a:ext cx="29836" cy="45719"/>
                <a:chOff x="4087258" y="2721161"/>
                <a:chExt cx="406075" cy="642456"/>
              </a:xfrm>
            </p:grpSpPr>
            <p:sp>
              <p:nvSpPr>
                <p:cNvPr id="532" name="フリーフォーム 53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33" name="フリーフォーム 53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6" name="グループ化 465"/>
              <p:cNvGrpSpPr/>
              <p:nvPr/>
            </p:nvGrpSpPr>
            <p:grpSpPr>
              <a:xfrm rot="18895335">
                <a:off x="5743712" y="1777918"/>
                <a:ext cx="29836" cy="45719"/>
                <a:chOff x="4087258" y="2721161"/>
                <a:chExt cx="406075" cy="642456"/>
              </a:xfrm>
            </p:grpSpPr>
            <p:sp>
              <p:nvSpPr>
                <p:cNvPr id="530" name="フリーフォーム 52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31" name="フリーフォーム 53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7" name="グループ化 466"/>
              <p:cNvGrpSpPr/>
              <p:nvPr/>
            </p:nvGrpSpPr>
            <p:grpSpPr>
              <a:xfrm rot="18895335">
                <a:off x="5765238" y="1756334"/>
                <a:ext cx="29836" cy="45719"/>
                <a:chOff x="4087258" y="2721161"/>
                <a:chExt cx="406075" cy="642456"/>
              </a:xfrm>
            </p:grpSpPr>
            <p:sp>
              <p:nvSpPr>
                <p:cNvPr id="528" name="フリーフォーム 52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29" name="フリーフォーム 52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8" name="グループ化 467"/>
              <p:cNvGrpSpPr/>
              <p:nvPr/>
            </p:nvGrpSpPr>
            <p:grpSpPr>
              <a:xfrm rot="18895335">
                <a:off x="5786763" y="1734750"/>
                <a:ext cx="29836" cy="45719"/>
                <a:chOff x="4087258" y="2721161"/>
                <a:chExt cx="406075" cy="642456"/>
              </a:xfrm>
            </p:grpSpPr>
            <p:sp>
              <p:nvSpPr>
                <p:cNvPr id="526" name="フリーフォーム 52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27" name="フリーフォーム 52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9" name="グループ化 468"/>
              <p:cNvGrpSpPr/>
              <p:nvPr/>
            </p:nvGrpSpPr>
            <p:grpSpPr>
              <a:xfrm rot="18895335">
                <a:off x="5808289" y="1713166"/>
                <a:ext cx="29836" cy="45719"/>
                <a:chOff x="4087258" y="2721161"/>
                <a:chExt cx="406075" cy="642456"/>
              </a:xfrm>
            </p:grpSpPr>
            <p:sp>
              <p:nvSpPr>
                <p:cNvPr id="524" name="フリーフォーム 52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25" name="フリーフォーム 52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0" name="グループ化 469"/>
              <p:cNvGrpSpPr/>
              <p:nvPr/>
            </p:nvGrpSpPr>
            <p:grpSpPr>
              <a:xfrm rot="18895335">
                <a:off x="5829815" y="1691582"/>
                <a:ext cx="29836" cy="45719"/>
                <a:chOff x="4087258" y="2721161"/>
                <a:chExt cx="406075" cy="642456"/>
              </a:xfrm>
            </p:grpSpPr>
            <p:sp>
              <p:nvSpPr>
                <p:cNvPr id="522" name="フリーフォーム 52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23" name="フリーフォーム 52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1" name="グループ化 470"/>
              <p:cNvGrpSpPr/>
              <p:nvPr/>
            </p:nvGrpSpPr>
            <p:grpSpPr>
              <a:xfrm rot="18895335">
                <a:off x="5851340" y="1669997"/>
                <a:ext cx="29836" cy="45719"/>
                <a:chOff x="4087258" y="2721161"/>
                <a:chExt cx="406075" cy="642456"/>
              </a:xfrm>
            </p:grpSpPr>
            <p:sp>
              <p:nvSpPr>
                <p:cNvPr id="520" name="フリーフォーム 51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21" name="フリーフォーム 52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2" name="グループ化 471"/>
              <p:cNvGrpSpPr/>
              <p:nvPr/>
            </p:nvGrpSpPr>
            <p:grpSpPr>
              <a:xfrm rot="18895335">
                <a:off x="5872866" y="1648413"/>
                <a:ext cx="29836" cy="45719"/>
                <a:chOff x="4087258" y="2721161"/>
                <a:chExt cx="406075" cy="642456"/>
              </a:xfrm>
            </p:grpSpPr>
            <p:sp>
              <p:nvSpPr>
                <p:cNvPr id="518" name="フリーフォーム 51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19" name="フリーフォーム 51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3" name="グループ化 472"/>
              <p:cNvGrpSpPr/>
              <p:nvPr/>
            </p:nvGrpSpPr>
            <p:grpSpPr>
              <a:xfrm rot="18895335">
                <a:off x="5894392" y="1626829"/>
                <a:ext cx="29836" cy="45719"/>
                <a:chOff x="4087258" y="2721161"/>
                <a:chExt cx="406075" cy="642456"/>
              </a:xfrm>
            </p:grpSpPr>
            <p:sp>
              <p:nvSpPr>
                <p:cNvPr id="516" name="フリーフォーム 51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17" name="フリーフォーム 51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4" name="グループ化 473"/>
              <p:cNvGrpSpPr/>
              <p:nvPr/>
            </p:nvGrpSpPr>
            <p:grpSpPr>
              <a:xfrm rot="18895335">
                <a:off x="5915917" y="1605245"/>
                <a:ext cx="29836" cy="45719"/>
                <a:chOff x="4087258" y="2721161"/>
                <a:chExt cx="406075" cy="642456"/>
              </a:xfrm>
            </p:grpSpPr>
            <p:sp>
              <p:nvSpPr>
                <p:cNvPr id="514" name="フリーフォーム 51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15" name="フリーフォーム 51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5" name="グループ化 474"/>
              <p:cNvGrpSpPr/>
              <p:nvPr/>
            </p:nvGrpSpPr>
            <p:grpSpPr>
              <a:xfrm rot="18895335">
                <a:off x="5937443" y="1583661"/>
                <a:ext cx="29836" cy="45719"/>
                <a:chOff x="4087258" y="2721161"/>
                <a:chExt cx="406075" cy="642456"/>
              </a:xfrm>
            </p:grpSpPr>
            <p:sp>
              <p:nvSpPr>
                <p:cNvPr id="512" name="フリーフォーム 51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13" name="フリーフォーム 51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6" name="グループ化 475"/>
              <p:cNvGrpSpPr/>
              <p:nvPr/>
            </p:nvGrpSpPr>
            <p:grpSpPr>
              <a:xfrm rot="18895335">
                <a:off x="5958969" y="1562077"/>
                <a:ext cx="29836" cy="45719"/>
                <a:chOff x="4087258" y="2721161"/>
                <a:chExt cx="406075" cy="642456"/>
              </a:xfrm>
            </p:grpSpPr>
            <p:sp>
              <p:nvSpPr>
                <p:cNvPr id="510" name="フリーフォーム 50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11" name="フリーフォーム 51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7" name="グループ化 476"/>
              <p:cNvGrpSpPr/>
              <p:nvPr/>
            </p:nvGrpSpPr>
            <p:grpSpPr>
              <a:xfrm rot="18895335">
                <a:off x="5980494" y="1540492"/>
                <a:ext cx="29836" cy="45719"/>
                <a:chOff x="4087258" y="2721161"/>
                <a:chExt cx="406075" cy="642456"/>
              </a:xfrm>
            </p:grpSpPr>
            <p:sp>
              <p:nvSpPr>
                <p:cNvPr id="508" name="フリーフォーム 50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09" name="フリーフォーム 50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8" name="グループ化 477"/>
              <p:cNvGrpSpPr/>
              <p:nvPr/>
            </p:nvGrpSpPr>
            <p:grpSpPr>
              <a:xfrm rot="18895335">
                <a:off x="6002020" y="1518908"/>
                <a:ext cx="29836" cy="45719"/>
                <a:chOff x="4087258" y="2721161"/>
                <a:chExt cx="406075" cy="642456"/>
              </a:xfrm>
            </p:grpSpPr>
            <p:sp>
              <p:nvSpPr>
                <p:cNvPr id="506" name="フリーフォーム 50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07" name="フリーフォーム 50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9" name="グループ化 478"/>
              <p:cNvGrpSpPr/>
              <p:nvPr/>
            </p:nvGrpSpPr>
            <p:grpSpPr>
              <a:xfrm rot="18895335">
                <a:off x="6023546" y="1497324"/>
                <a:ext cx="29836" cy="45719"/>
                <a:chOff x="4087258" y="2721161"/>
                <a:chExt cx="406075" cy="642456"/>
              </a:xfrm>
            </p:grpSpPr>
            <p:sp>
              <p:nvSpPr>
                <p:cNvPr id="504" name="フリーフォーム 50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05" name="フリーフォーム 50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80" name="グループ化 479"/>
              <p:cNvGrpSpPr/>
              <p:nvPr/>
            </p:nvGrpSpPr>
            <p:grpSpPr>
              <a:xfrm rot="18895335">
                <a:off x="6045071" y="1475740"/>
                <a:ext cx="29836" cy="45719"/>
                <a:chOff x="4087258" y="2721161"/>
                <a:chExt cx="406075" cy="642456"/>
              </a:xfrm>
            </p:grpSpPr>
            <p:sp>
              <p:nvSpPr>
                <p:cNvPr id="502" name="フリーフォーム 50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03" name="フリーフォーム 50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81" name="グループ化 480"/>
              <p:cNvGrpSpPr/>
              <p:nvPr/>
            </p:nvGrpSpPr>
            <p:grpSpPr>
              <a:xfrm rot="18895335">
                <a:off x="6066597" y="1454156"/>
                <a:ext cx="29836" cy="45719"/>
                <a:chOff x="4087258" y="2721161"/>
                <a:chExt cx="406075" cy="642456"/>
              </a:xfrm>
            </p:grpSpPr>
            <p:sp>
              <p:nvSpPr>
                <p:cNvPr id="500" name="フリーフォーム 49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501" name="フリーフォーム 50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82" name="グループ化 481"/>
              <p:cNvGrpSpPr/>
              <p:nvPr/>
            </p:nvGrpSpPr>
            <p:grpSpPr>
              <a:xfrm rot="18895335">
                <a:off x="6088123" y="1432572"/>
                <a:ext cx="29836" cy="45719"/>
                <a:chOff x="4087258" y="2721161"/>
                <a:chExt cx="406075" cy="642456"/>
              </a:xfrm>
            </p:grpSpPr>
            <p:sp>
              <p:nvSpPr>
                <p:cNvPr id="498" name="フリーフォーム 49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99" name="フリーフォーム 49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83" name="グループ化 482"/>
              <p:cNvGrpSpPr/>
              <p:nvPr/>
            </p:nvGrpSpPr>
            <p:grpSpPr>
              <a:xfrm rot="18895335">
                <a:off x="6109648" y="1410987"/>
                <a:ext cx="29836" cy="45719"/>
                <a:chOff x="4087258" y="2721161"/>
                <a:chExt cx="406075" cy="642456"/>
              </a:xfrm>
            </p:grpSpPr>
            <p:sp>
              <p:nvSpPr>
                <p:cNvPr id="496" name="フリーフォーム 49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97" name="フリーフォーム 49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84" name="グループ化 483"/>
              <p:cNvGrpSpPr/>
              <p:nvPr/>
            </p:nvGrpSpPr>
            <p:grpSpPr>
              <a:xfrm rot="18895335">
                <a:off x="6131174" y="1389403"/>
                <a:ext cx="29836" cy="45719"/>
                <a:chOff x="4087258" y="2721161"/>
                <a:chExt cx="406075" cy="642456"/>
              </a:xfrm>
            </p:grpSpPr>
            <p:sp>
              <p:nvSpPr>
                <p:cNvPr id="494" name="フリーフォーム 49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95" name="フリーフォーム 49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85" name="グループ化 484"/>
              <p:cNvGrpSpPr/>
              <p:nvPr/>
            </p:nvGrpSpPr>
            <p:grpSpPr>
              <a:xfrm rot="18895335">
                <a:off x="6152699" y="1367819"/>
                <a:ext cx="29836" cy="45719"/>
                <a:chOff x="4087258" y="2721161"/>
                <a:chExt cx="406075" cy="642456"/>
              </a:xfrm>
            </p:grpSpPr>
            <p:sp>
              <p:nvSpPr>
                <p:cNvPr id="492" name="フリーフォーム 49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93" name="フリーフォーム 49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86" name="グループ化 485"/>
              <p:cNvGrpSpPr/>
              <p:nvPr/>
            </p:nvGrpSpPr>
            <p:grpSpPr>
              <a:xfrm rot="18895335">
                <a:off x="6174225" y="1346235"/>
                <a:ext cx="29836" cy="45719"/>
                <a:chOff x="4087258" y="2721161"/>
                <a:chExt cx="406075" cy="642456"/>
              </a:xfrm>
            </p:grpSpPr>
            <p:sp>
              <p:nvSpPr>
                <p:cNvPr id="490" name="フリーフォーム 48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91" name="フリーフォーム 49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87" name="グループ化 486"/>
              <p:cNvGrpSpPr/>
              <p:nvPr/>
            </p:nvGrpSpPr>
            <p:grpSpPr>
              <a:xfrm rot="18895335">
                <a:off x="6195751" y="1324651"/>
                <a:ext cx="29836" cy="45719"/>
                <a:chOff x="4087258" y="2721161"/>
                <a:chExt cx="406075" cy="642456"/>
              </a:xfrm>
            </p:grpSpPr>
            <p:sp>
              <p:nvSpPr>
                <p:cNvPr id="488" name="フリーフォーム 48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489" name="フリーフォーム 48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99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sp>
          <p:nvSpPr>
            <p:cNvPr id="312" name="二等辺三角形 311"/>
            <p:cNvSpPr/>
            <p:nvPr/>
          </p:nvSpPr>
          <p:spPr bwMode="auto">
            <a:xfrm rot="8433224">
              <a:off x="6652262" y="1806464"/>
              <a:ext cx="158653" cy="281248"/>
            </a:xfrm>
            <a:prstGeom prst="triangle">
              <a:avLst/>
            </a:prstGeom>
            <a:solidFill>
              <a:srgbClr val="FF99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9" name="グループ化 58"/>
          <p:cNvGrpSpPr/>
          <p:nvPr/>
        </p:nvGrpSpPr>
        <p:grpSpPr>
          <a:xfrm>
            <a:off x="5545503" y="1920353"/>
            <a:ext cx="1320782" cy="267223"/>
            <a:chOff x="5545503" y="1920353"/>
            <a:chExt cx="1320782" cy="267223"/>
          </a:xfrm>
        </p:grpSpPr>
        <p:grpSp>
          <p:nvGrpSpPr>
            <p:cNvPr id="10" name="グループ化 9"/>
            <p:cNvGrpSpPr/>
            <p:nvPr/>
          </p:nvGrpSpPr>
          <p:grpSpPr>
            <a:xfrm>
              <a:off x="5545503" y="1920353"/>
              <a:ext cx="1217247" cy="226249"/>
              <a:chOff x="8085503" y="536053"/>
              <a:chExt cx="1410734" cy="262212"/>
            </a:xfrm>
          </p:grpSpPr>
          <p:grpSp>
            <p:nvGrpSpPr>
              <p:cNvPr id="24" name="グループ化 23"/>
              <p:cNvGrpSpPr/>
              <p:nvPr/>
            </p:nvGrpSpPr>
            <p:grpSpPr>
              <a:xfrm rot="512833">
                <a:off x="8085503" y="536053"/>
                <a:ext cx="39905" cy="56185"/>
                <a:chOff x="4087258" y="2721161"/>
                <a:chExt cx="406075" cy="642456"/>
              </a:xfrm>
            </p:grpSpPr>
            <p:sp>
              <p:nvSpPr>
                <p:cNvPr id="166" name="フリーフォーム 16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67" name="フリーフォーム 16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25" name="グループ化 24"/>
              <p:cNvGrpSpPr/>
              <p:nvPr/>
            </p:nvGrpSpPr>
            <p:grpSpPr>
              <a:xfrm rot="512833">
                <a:off x="8125822" y="542112"/>
                <a:ext cx="39905" cy="56185"/>
                <a:chOff x="4087258" y="2721161"/>
                <a:chExt cx="406075" cy="642456"/>
              </a:xfrm>
            </p:grpSpPr>
            <p:sp>
              <p:nvSpPr>
                <p:cNvPr id="164" name="フリーフォーム 16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65" name="フリーフォーム 16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26" name="グループ化 25"/>
              <p:cNvGrpSpPr/>
              <p:nvPr/>
            </p:nvGrpSpPr>
            <p:grpSpPr>
              <a:xfrm rot="512833">
                <a:off x="8166140" y="548172"/>
                <a:ext cx="39905" cy="56185"/>
                <a:chOff x="4087258" y="2721161"/>
                <a:chExt cx="406075" cy="642456"/>
              </a:xfrm>
            </p:grpSpPr>
            <p:sp>
              <p:nvSpPr>
                <p:cNvPr id="162" name="フリーフォーム 16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63" name="フリーフォーム 16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27" name="グループ化 26"/>
              <p:cNvGrpSpPr/>
              <p:nvPr/>
            </p:nvGrpSpPr>
            <p:grpSpPr>
              <a:xfrm rot="512833">
                <a:off x="8206459" y="554232"/>
                <a:ext cx="39905" cy="56185"/>
                <a:chOff x="4087258" y="2721161"/>
                <a:chExt cx="406075" cy="642456"/>
              </a:xfrm>
            </p:grpSpPr>
            <p:sp>
              <p:nvSpPr>
                <p:cNvPr id="160" name="フリーフォーム 15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61" name="フリーフォーム 16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28" name="グループ化 27"/>
              <p:cNvGrpSpPr/>
              <p:nvPr/>
            </p:nvGrpSpPr>
            <p:grpSpPr>
              <a:xfrm rot="512833">
                <a:off x="8246777" y="560291"/>
                <a:ext cx="39905" cy="56185"/>
                <a:chOff x="4087258" y="2721161"/>
                <a:chExt cx="406075" cy="642456"/>
              </a:xfrm>
            </p:grpSpPr>
            <p:sp>
              <p:nvSpPr>
                <p:cNvPr id="158" name="フリーフォーム 15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59" name="フリーフォーム 15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29" name="グループ化 28"/>
              <p:cNvGrpSpPr/>
              <p:nvPr/>
            </p:nvGrpSpPr>
            <p:grpSpPr>
              <a:xfrm rot="512833">
                <a:off x="8287096" y="566351"/>
                <a:ext cx="39905" cy="56185"/>
                <a:chOff x="4087258" y="2721161"/>
                <a:chExt cx="406075" cy="642456"/>
              </a:xfrm>
            </p:grpSpPr>
            <p:sp>
              <p:nvSpPr>
                <p:cNvPr id="156" name="フリーフォーム 15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57" name="フリーフォーム 15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0" name="グループ化 29"/>
              <p:cNvGrpSpPr/>
              <p:nvPr/>
            </p:nvGrpSpPr>
            <p:grpSpPr>
              <a:xfrm rot="512833">
                <a:off x="8327414" y="572411"/>
                <a:ext cx="39905" cy="56185"/>
                <a:chOff x="4087258" y="2721161"/>
                <a:chExt cx="406075" cy="642456"/>
              </a:xfrm>
            </p:grpSpPr>
            <p:sp>
              <p:nvSpPr>
                <p:cNvPr id="154" name="フリーフォーム 15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55" name="フリーフォーム 15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1" name="グループ化 30"/>
              <p:cNvGrpSpPr/>
              <p:nvPr/>
            </p:nvGrpSpPr>
            <p:grpSpPr>
              <a:xfrm rot="512833">
                <a:off x="8367733" y="578470"/>
                <a:ext cx="39905" cy="56185"/>
                <a:chOff x="4087258" y="2721161"/>
                <a:chExt cx="406075" cy="642456"/>
              </a:xfrm>
            </p:grpSpPr>
            <p:sp>
              <p:nvSpPr>
                <p:cNvPr id="152" name="フリーフォーム 15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53" name="フリーフォーム 15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2" name="グループ化 31"/>
              <p:cNvGrpSpPr/>
              <p:nvPr/>
            </p:nvGrpSpPr>
            <p:grpSpPr>
              <a:xfrm rot="512833">
                <a:off x="8408051" y="584530"/>
                <a:ext cx="39905" cy="56185"/>
                <a:chOff x="4087258" y="2721161"/>
                <a:chExt cx="406075" cy="642456"/>
              </a:xfrm>
            </p:grpSpPr>
            <p:sp>
              <p:nvSpPr>
                <p:cNvPr id="150" name="フリーフォーム 14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51" name="フリーフォーム 15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3" name="グループ化 32"/>
              <p:cNvGrpSpPr/>
              <p:nvPr/>
            </p:nvGrpSpPr>
            <p:grpSpPr>
              <a:xfrm rot="512833">
                <a:off x="8448370" y="590589"/>
                <a:ext cx="39905" cy="56185"/>
                <a:chOff x="4087258" y="2721161"/>
                <a:chExt cx="406075" cy="642456"/>
              </a:xfrm>
            </p:grpSpPr>
            <p:sp>
              <p:nvSpPr>
                <p:cNvPr id="148" name="フリーフォーム 14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49" name="フリーフォーム 14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4" name="グループ化 33"/>
              <p:cNvGrpSpPr/>
              <p:nvPr/>
            </p:nvGrpSpPr>
            <p:grpSpPr>
              <a:xfrm rot="512833">
                <a:off x="8488688" y="596649"/>
                <a:ext cx="39905" cy="56185"/>
                <a:chOff x="4087258" y="2721161"/>
                <a:chExt cx="406075" cy="642456"/>
              </a:xfrm>
            </p:grpSpPr>
            <p:sp>
              <p:nvSpPr>
                <p:cNvPr id="146" name="フリーフォーム 14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47" name="フリーフォーム 14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5" name="グループ化 34"/>
              <p:cNvGrpSpPr/>
              <p:nvPr/>
            </p:nvGrpSpPr>
            <p:grpSpPr>
              <a:xfrm rot="512833">
                <a:off x="8529007" y="602709"/>
                <a:ext cx="39905" cy="56185"/>
                <a:chOff x="4087258" y="2721161"/>
                <a:chExt cx="406075" cy="642456"/>
              </a:xfrm>
            </p:grpSpPr>
            <p:sp>
              <p:nvSpPr>
                <p:cNvPr id="144" name="フリーフォーム 14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45" name="フリーフォーム 14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6" name="グループ化 35"/>
              <p:cNvGrpSpPr/>
              <p:nvPr/>
            </p:nvGrpSpPr>
            <p:grpSpPr>
              <a:xfrm rot="512833">
                <a:off x="8569325" y="608768"/>
                <a:ext cx="39905" cy="56185"/>
                <a:chOff x="4087258" y="2721161"/>
                <a:chExt cx="406075" cy="642456"/>
              </a:xfrm>
            </p:grpSpPr>
            <p:sp>
              <p:nvSpPr>
                <p:cNvPr id="142" name="フリーフォーム 14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43" name="フリーフォーム 14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7" name="グループ化 36"/>
              <p:cNvGrpSpPr/>
              <p:nvPr/>
            </p:nvGrpSpPr>
            <p:grpSpPr>
              <a:xfrm rot="512833">
                <a:off x="8609644" y="614828"/>
                <a:ext cx="39905" cy="56185"/>
                <a:chOff x="4087258" y="2721161"/>
                <a:chExt cx="406075" cy="642456"/>
              </a:xfrm>
            </p:grpSpPr>
            <p:sp>
              <p:nvSpPr>
                <p:cNvPr id="140" name="フリーフォーム 13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41" name="フリーフォーム 14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8" name="グループ化 37"/>
              <p:cNvGrpSpPr/>
              <p:nvPr/>
            </p:nvGrpSpPr>
            <p:grpSpPr>
              <a:xfrm rot="512833">
                <a:off x="8649962" y="620887"/>
                <a:ext cx="39905" cy="56185"/>
                <a:chOff x="4087258" y="2721161"/>
                <a:chExt cx="406075" cy="642456"/>
              </a:xfrm>
            </p:grpSpPr>
            <p:sp>
              <p:nvSpPr>
                <p:cNvPr id="138" name="フリーフォーム 13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39" name="フリーフォーム 13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39" name="グループ化 38"/>
              <p:cNvGrpSpPr/>
              <p:nvPr/>
            </p:nvGrpSpPr>
            <p:grpSpPr>
              <a:xfrm rot="512833">
                <a:off x="8690281" y="626947"/>
                <a:ext cx="39905" cy="56185"/>
                <a:chOff x="4087258" y="2721161"/>
                <a:chExt cx="406075" cy="642456"/>
              </a:xfrm>
            </p:grpSpPr>
            <p:sp>
              <p:nvSpPr>
                <p:cNvPr id="136" name="フリーフォーム 13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37" name="フリーフォーム 13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0" name="グループ化 39"/>
              <p:cNvGrpSpPr/>
              <p:nvPr/>
            </p:nvGrpSpPr>
            <p:grpSpPr>
              <a:xfrm rot="512833">
                <a:off x="8730599" y="633007"/>
                <a:ext cx="39905" cy="56185"/>
                <a:chOff x="4087258" y="2721161"/>
                <a:chExt cx="406075" cy="642456"/>
              </a:xfrm>
            </p:grpSpPr>
            <p:sp>
              <p:nvSpPr>
                <p:cNvPr id="134" name="フリーフォーム 13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35" name="フリーフォーム 13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1" name="グループ化 40"/>
              <p:cNvGrpSpPr/>
              <p:nvPr/>
            </p:nvGrpSpPr>
            <p:grpSpPr>
              <a:xfrm rot="512833">
                <a:off x="8770918" y="639066"/>
                <a:ext cx="39905" cy="56185"/>
                <a:chOff x="4087258" y="2721161"/>
                <a:chExt cx="406075" cy="642456"/>
              </a:xfrm>
            </p:grpSpPr>
            <p:sp>
              <p:nvSpPr>
                <p:cNvPr id="132" name="フリーフォーム 13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33" name="フリーフォーム 13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2" name="グループ化 41"/>
              <p:cNvGrpSpPr/>
              <p:nvPr/>
            </p:nvGrpSpPr>
            <p:grpSpPr>
              <a:xfrm rot="512833">
                <a:off x="8811236" y="645126"/>
                <a:ext cx="39905" cy="56185"/>
                <a:chOff x="4087258" y="2721161"/>
                <a:chExt cx="406075" cy="642456"/>
              </a:xfrm>
            </p:grpSpPr>
            <p:sp>
              <p:nvSpPr>
                <p:cNvPr id="130" name="フリーフォーム 12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31" name="フリーフォーム 13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3" name="グループ化 42"/>
              <p:cNvGrpSpPr/>
              <p:nvPr/>
            </p:nvGrpSpPr>
            <p:grpSpPr>
              <a:xfrm rot="512833">
                <a:off x="8851555" y="651185"/>
                <a:ext cx="39905" cy="56185"/>
                <a:chOff x="4087258" y="2721161"/>
                <a:chExt cx="406075" cy="642456"/>
              </a:xfrm>
            </p:grpSpPr>
            <p:sp>
              <p:nvSpPr>
                <p:cNvPr id="128" name="フリーフォーム 12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29" name="フリーフォーム 12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4" name="グループ化 43"/>
              <p:cNvGrpSpPr/>
              <p:nvPr/>
            </p:nvGrpSpPr>
            <p:grpSpPr>
              <a:xfrm rot="512833">
                <a:off x="8891873" y="657245"/>
                <a:ext cx="39905" cy="56185"/>
                <a:chOff x="4087258" y="2721161"/>
                <a:chExt cx="406075" cy="642456"/>
              </a:xfrm>
            </p:grpSpPr>
            <p:sp>
              <p:nvSpPr>
                <p:cNvPr id="126" name="フリーフォーム 12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27" name="フリーフォーム 12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5" name="グループ化 44"/>
              <p:cNvGrpSpPr/>
              <p:nvPr/>
            </p:nvGrpSpPr>
            <p:grpSpPr>
              <a:xfrm rot="512833">
                <a:off x="8932192" y="663305"/>
                <a:ext cx="39905" cy="56185"/>
                <a:chOff x="4087258" y="2721161"/>
                <a:chExt cx="406075" cy="642456"/>
              </a:xfrm>
            </p:grpSpPr>
            <p:sp>
              <p:nvSpPr>
                <p:cNvPr id="124" name="フリーフォーム 12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25" name="フリーフォーム 12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6" name="グループ化 45"/>
              <p:cNvGrpSpPr/>
              <p:nvPr/>
            </p:nvGrpSpPr>
            <p:grpSpPr>
              <a:xfrm rot="512833">
                <a:off x="8972510" y="669364"/>
                <a:ext cx="39905" cy="56185"/>
                <a:chOff x="4087258" y="2721161"/>
                <a:chExt cx="406075" cy="642456"/>
              </a:xfrm>
            </p:grpSpPr>
            <p:sp>
              <p:nvSpPr>
                <p:cNvPr id="122" name="フリーフォーム 12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23" name="フリーフォーム 12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7" name="グループ化 46"/>
              <p:cNvGrpSpPr/>
              <p:nvPr/>
            </p:nvGrpSpPr>
            <p:grpSpPr>
              <a:xfrm rot="512833">
                <a:off x="9012829" y="675424"/>
                <a:ext cx="39905" cy="56185"/>
                <a:chOff x="4087258" y="2721161"/>
                <a:chExt cx="406075" cy="642456"/>
              </a:xfrm>
            </p:grpSpPr>
            <p:sp>
              <p:nvSpPr>
                <p:cNvPr id="120" name="フリーフォーム 11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21" name="フリーフォーム 12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8" name="グループ化 47"/>
              <p:cNvGrpSpPr/>
              <p:nvPr/>
            </p:nvGrpSpPr>
            <p:grpSpPr>
              <a:xfrm rot="512833">
                <a:off x="9053147" y="681484"/>
                <a:ext cx="39905" cy="56185"/>
                <a:chOff x="4087258" y="2721161"/>
                <a:chExt cx="406075" cy="642456"/>
              </a:xfrm>
            </p:grpSpPr>
            <p:sp>
              <p:nvSpPr>
                <p:cNvPr id="118" name="フリーフォーム 11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19" name="フリーフォーム 11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49" name="グループ化 48"/>
              <p:cNvGrpSpPr/>
              <p:nvPr/>
            </p:nvGrpSpPr>
            <p:grpSpPr>
              <a:xfrm rot="512833">
                <a:off x="9093466" y="687543"/>
                <a:ext cx="39905" cy="56185"/>
                <a:chOff x="4087258" y="2721161"/>
                <a:chExt cx="406075" cy="642456"/>
              </a:xfrm>
            </p:grpSpPr>
            <p:sp>
              <p:nvSpPr>
                <p:cNvPr id="116" name="フリーフォーム 11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17" name="フリーフォーム 11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0" name="グループ化 49"/>
              <p:cNvGrpSpPr/>
              <p:nvPr/>
            </p:nvGrpSpPr>
            <p:grpSpPr>
              <a:xfrm rot="512833">
                <a:off x="9133784" y="693603"/>
                <a:ext cx="39905" cy="56185"/>
                <a:chOff x="4087258" y="2721161"/>
                <a:chExt cx="406075" cy="642456"/>
              </a:xfrm>
            </p:grpSpPr>
            <p:sp>
              <p:nvSpPr>
                <p:cNvPr id="114" name="フリーフォーム 11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15" name="フリーフォーム 11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1" name="グループ化 50"/>
              <p:cNvGrpSpPr/>
              <p:nvPr/>
            </p:nvGrpSpPr>
            <p:grpSpPr>
              <a:xfrm rot="512833">
                <a:off x="9174103" y="699662"/>
                <a:ext cx="39905" cy="56185"/>
                <a:chOff x="4087258" y="2721161"/>
                <a:chExt cx="406075" cy="642456"/>
              </a:xfrm>
            </p:grpSpPr>
            <p:sp>
              <p:nvSpPr>
                <p:cNvPr id="112" name="フリーフォーム 11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13" name="フリーフォーム 11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2" name="グループ化 51"/>
              <p:cNvGrpSpPr/>
              <p:nvPr/>
            </p:nvGrpSpPr>
            <p:grpSpPr>
              <a:xfrm rot="512833">
                <a:off x="9214421" y="705722"/>
                <a:ext cx="39905" cy="56185"/>
                <a:chOff x="4087258" y="2721161"/>
                <a:chExt cx="406075" cy="642456"/>
              </a:xfrm>
            </p:grpSpPr>
            <p:sp>
              <p:nvSpPr>
                <p:cNvPr id="110" name="フリーフォーム 10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11" name="フリーフォーム 11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3" name="グループ化 52"/>
              <p:cNvGrpSpPr/>
              <p:nvPr/>
            </p:nvGrpSpPr>
            <p:grpSpPr>
              <a:xfrm rot="512833">
                <a:off x="9254740" y="711782"/>
                <a:ext cx="39905" cy="56185"/>
                <a:chOff x="4087258" y="2721161"/>
                <a:chExt cx="406075" cy="642456"/>
              </a:xfrm>
            </p:grpSpPr>
            <p:sp>
              <p:nvSpPr>
                <p:cNvPr id="108" name="フリーフォーム 10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09" name="フリーフォーム 10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4" name="グループ化 53"/>
              <p:cNvGrpSpPr/>
              <p:nvPr/>
            </p:nvGrpSpPr>
            <p:grpSpPr>
              <a:xfrm rot="512833">
                <a:off x="9295058" y="717841"/>
                <a:ext cx="39905" cy="56185"/>
                <a:chOff x="4087258" y="2721161"/>
                <a:chExt cx="406075" cy="642456"/>
              </a:xfrm>
            </p:grpSpPr>
            <p:sp>
              <p:nvSpPr>
                <p:cNvPr id="106" name="フリーフォーム 105"/>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07" name="フリーフォーム 106"/>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5" name="グループ化 54"/>
              <p:cNvGrpSpPr/>
              <p:nvPr/>
            </p:nvGrpSpPr>
            <p:grpSpPr>
              <a:xfrm rot="512833">
                <a:off x="9335377" y="723901"/>
                <a:ext cx="39905" cy="56185"/>
                <a:chOff x="4087258" y="2721161"/>
                <a:chExt cx="406075" cy="642456"/>
              </a:xfrm>
            </p:grpSpPr>
            <p:sp>
              <p:nvSpPr>
                <p:cNvPr id="104" name="フリーフォーム 103"/>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05" name="フリーフォーム 104"/>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6" name="グループ化 55"/>
              <p:cNvGrpSpPr/>
              <p:nvPr/>
            </p:nvGrpSpPr>
            <p:grpSpPr>
              <a:xfrm rot="512833">
                <a:off x="9375695" y="729960"/>
                <a:ext cx="39905" cy="56185"/>
                <a:chOff x="4087258" y="2721161"/>
                <a:chExt cx="406075" cy="642456"/>
              </a:xfrm>
            </p:grpSpPr>
            <p:sp>
              <p:nvSpPr>
                <p:cNvPr id="102" name="フリーフォーム 101"/>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03" name="フリーフォーム 102"/>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7" name="グループ化 56"/>
              <p:cNvGrpSpPr/>
              <p:nvPr/>
            </p:nvGrpSpPr>
            <p:grpSpPr>
              <a:xfrm rot="512833">
                <a:off x="9416014" y="736020"/>
                <a:ext cx="39905" cy="56185"/>
                <a:chOff x="4087258" y="2721161"/>
                <a:chExt cx="406075" cy="642456"/>
              </a:xfrm>
            </p:grpSpPr>
            <p:sp>
              <p:nvSpPr>
                <p:cNvPr id="100" name="フリーフォーム 99"/>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01" name="フリーフォーム 100"/>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nvGrpSpPr>
              <p:cNvPr id="58" name="グループ化 57"/>
              <p:cNvGrpSpPr/>
              <p:nvPr/>
            </p:nvGrpSpPr>
            <p:grpSpPr>
              <a:xfrm rot="512833">
                <a:off x="9456332" y="742080"/>
                <a:ext cx="39905" cy="56185"/>
                <a:chOff x="4087258" y="2721161"/>
                <a:chExt cx="406075" cy="642456"/>
              </a:xfrm>
            </p:grpSpPr>
            <p:sp>
              <p:nvSpPr>
                <p:cNvPr id="98" name="フリーフォーム 97"/>
                <p:cNvSpPr/>
                <p:nvPr/>
              </p:nvSpPr>
              <p:spPr bwMode="auto">
                <a:xfrm>
                  <a:off x="4087258" y="2721161"/>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99" name="フリーフォーム 98"/>
                <p:cNvSpPr/>
                <p:nvPr/>
              </p:nvSpPr>
              <p:spPr bwMode="auto">
                <a:xfrm rot="10800000">
                  <a:off x="4289664" y="3033105"/>
                  <a:ext cx="203669" cy="330512"/>
                </a:xfrm>
                <a:custGeom>
                  <a:avLst/>
                  <a:gdLst>
                    <a:gd name="connsiteX0" fmla="*/ 0 w 220337"/>
                    <a:gd name="connsiteY0" fmla="*/ 330737 h 374805"/>
                    <a:gd name="connsiteX1" fmla="*/ 88135 w 220337"/>
                    <a:gd name="connsiteY1" fmla="*/ 231 h 374805"/>
                    <a:gd name="connsiteX2" fmla="*/ 220337 w 220337"/>
                    <a:gd name="connsiteY2" fmla="*/ 374805 h 374805"/>
                    <a:gd name="connsiteX0" fmla="*/ 0 w 203669"/>
                    <a:gd name="connsiteY0" fmla="*/ 330512 h 330512"/>
                    <a:gd name="connsiteX1" fmla="*/ 88135 w 203669"/>
                    <a:gd name="connsiteY1" fmla="*/ 6 h 330512"/>
                    <a:gd name="connsiteX2" fmla="*/ 203669 w 203669"/>
                    <a:gd name="connsiteY2" fmla="*/ 324574 h 330512"/>
                  </a:gdLst>
                  <a:ahLst/>
                  <a:cxnLst>
                    <a:cxn ang="0">
                      <a:pos x="connsiteX0" y="connsiteY0"/>
                    </a:cxn>
                    <a:cxn ang="0">
                      <a:pos x="connsiteX1" y="connsiteY1"/>
                    </a:cxn>
                    <a:cxn ang="0">
                      <a:pos x="connsiteX2" y="connsiteY2"/>
                    </a:cxn>
                  </a:cxnLst>
                  <a:rect l="l" t="t" r="r" b="b"/>
                  <a:pathLst>
                    <a:path w="203669" h="330512">
                      <a:moveTo>
                        <a:pt x="0" y="330512"/>
                      </a:moveTo>
                      <a:cubicBezTo>
                        <a:pt x="25706" y="161586"/>
                        <a:pt x="54190" y="996"/>
                        <a:pt x="88135" y="6"/>
                      </a:cubicBezTo>
                      <a:cubicBezTo>
                        <a:pt x="122080" y="-984"/>
                        <a:pt x="155929" y="140959"/>
                        <a:pt x="203669" y="324574"/>
                      </a:cubicBezTo>
                    </a:path>
                  </a:pathLst>
                </a:custGeom>
                <a:noFill/>
                <a:ln w="31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grpSp>
        <p:sp>
          <p:nvSpPr>
            <p:cNvPr id="313" name="二等辺三角形 312"/>
            <p:cNvSpPr/>
            <p:nvPr/>
          </p:nvSpPr>
          <p:spPr bwMode="auto">
            <a:xfrm rot="5835340">
              <a:off x="6646334" y="1967626"/>
              <a:ext cx="158653" cy="281248"/>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grpSp>
    </p:spTree>
    <p:extLst>
      <p:ext uri="{BB962C8B-B14F-4D97-AF65-F5344CB8AC3E}">
        <p14:creationId xmlns:p14="http://schemas.microsoft.com/office/powerpoint/2010/main" val="26533861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new-type </a:t>
            </a:r>
            <a:r>
              <a:rPr lang="en-US" altLang="ja-JP" dirty="0" smtClean="0"/>
              <a:t>BLMs</a:t>
            </a:r>
            <a:endParaRPr kumimoji="1" lang="ja-JP" altLang="en-US" dirty="0"/>
          </a:p>
        </p:txBody>
      </p:sp>
      <p:sp>
        <p:nvSpPr>
          <p:cNvPr id="3" name="コンテンツ プレースホルダー 2"/>
          <p:cNvSpPr>
            <a:spLocks noGrp="1"/>
          </p:cNvSpPr>
          <p:nvPr>
            <p:ph sz="half" idx="1"/>
          </p:nvPr>
        </p:nvSpPr>
        <p:spPr>
          <a:xfrm>
            <a:off x="159024" y="777738"/>
            <a:ext cx="3491121" cy="666750"/>
          </a:xfrm>
        </p:spPr>
        <p:txBody>
          <a:bodyPr/>
          <a:lstStyle/>
          <a:p>
            <a:pPr marL="457200" indent="-457200">
              <a:buFont typeface="+mj-ea"/>
              <a:buAutoNum type="circleNumDbPlain"/>
            </a:pPr>
            <a:r>
              <a:rPr lang="en-US" altLang="ja-JP" sz="2400" dirty="0"/>
              <a:t>S</a:t>
            </a:r>
            <a:r>
              <a:rPr lang="en-US" altLang="ja-JP" sz="2400" dirty="0" smtClean="0"/>
              <a:t>cintillation-type </a:t>
            </a:r>
            <a:r>
              <a:rPr lang="en-US" altLang="ja-JP" sz="2400" dirty="0"/>
              <a:t>BLM of lead glass</a:t>
            </a:r>
            <a:endParaRPr kumimoji="1" lang="ja-JP" altLang="en-US" sz="2400" dirty="0"/>
          </a:p>
        </p:txBody>
      </p:sp>
      <p:sp>
        <p:nvSpPr>
          <p:cNvPr id="4" name="コンテンツ プレースホルダー 3"/>
          <p:cNvSpPr>
            <a:spLocks noGrp="1"/>
          </p:cNvSpPr>
          <p:nvPr>
            <p:ph sz="half" idx="2"/>
          </p:nvPr>
        </p:nvSpPr>
        <p:spPr>
          <a:xfrm>
            <a:off x="395356" y="5330529"/>
            <a:ext cx="8255157" cy="1026728"/>
          </a:xfrm>
        </p:spPr>
        <p:txBody>
          <a:bodyPr/>
          <a:lstStyle/>
          <a:p>
            <a:pPr>
              <a:buFont typeface="Wingdings" panose="05000000000000000000" pitchFamily="2" charset="2"/>
              <a:buChar char="n"/>
            </a:pPr>
            <a:r>
              <a:rPr kumimoji="1" lang="en-US" altLang="ja-JP" sz="2000" dirty="0" smtClean="0"/>
              <a:t>These new-type of BLMs have high sensitivity toward the faster gamma-ray or electron.</a:t>
            </a:r>
          </a:p>
          <a:p>
            <a:pPr>
              <a:buFont typeface="Wingdings" panose="05000000000000000000" pitchFamily="2" charset="2"/>
              <a:buChar char="n"/>
            </a:pPr>
            <a:r>
              <a:rPr lang="en-US" altLang="ja-JP" sz="2000" dirty="0" smtClean="0"/>
              <a:t>Thus the suppression of the reflected radiations may be expected.</a:t>
            </a:r>
            <a:endParaRPr kumimoji="1" lang="en-US" altLang="ja-JP" sz="2000" dirty="0" smtClean="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13</a:t>
            </a:fld>
            <a:endParaRPr lang="en-US" altLang="ja-JP"/>
          </a:p>
        </p:txBody>
      </p:sp>
      <p:pic>
        <p:nvPicPr>
          <p:cNvPr id="12" name="Picture 2" descr="D:\specter_Common Folder\photo\20141118\PB181005.JPG"/>
          <p:cNvPicPr>
            <a:picLocks noChangeAspect="1" noChangeArrowheads="1"/>
          </p:cNvPicPr>
          <p:nvPr/>
        </p:nvPicPr>
        <p:blipFill rotWithShape="1">
          <a:blip r:embed="rId3">
            <a:extLst>
              <a:ext uri="{28A0092B-C50C-407E-A947-70E740481C1C}">
                <a14:useLocalDpi xmlns:a14="http://schemas.microsoft.com/office/drawing/2010/main" val="0"/>
              </a:ext>
            </a:extLst>
          </a:blip>
          <a:srcRect t="27910" b="12866"/>
          <a:stretch/>
        </p:blipFill>
        <p:spPr bwMode="auto">
          <a:xfrm>
            <a:off x="285335" y="1571624"/>
            <a:ext cx="4482563" cy="1990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C:\Users\myoshi\Pictures\My Photo Box\101OLYMP\PB18099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178" y="3617843"/>
            <a:ext cx="2121142" cy="159101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D:\specter_Common Folder\photo\20141118\PB181010.JPG"/>
          <p:cNvPicPr>
            <a:picLocks noChangeAspect="1" noChangeArrowheads="1"/>
          </p:cNvPicPr>
          <p:nvPr/>
        </p:nvPicPr>
        <p:blipFill>
          <a:blip r:embed="rId5" cstate="print">
            <a:extLst>
              <a:ext uri="{28A0092B-C50C-407E-A947-70E740481C1C}">
                <a14:useLocalDpi xmlns:a14="http://schemas.microsoft.com/office/drawing/2010/main" val="0"/>
              </a:ext>
            </a:extLst>
          </a:blip>
          <a:srcRect t="47511" b="8298"/>
          <a:stretch>
            <a:fillRect/>
          </a:stretch>
        </p:blipFill>
        <p:spPr bwMode="auto">
          <a:xfrm>
            <a:off x="5394235" y="2615351"/>
            <a:ext cx="2994391" cy="99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5" descr="D:\specter_Common Folder\photo\20141118\PB181013.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536" t="26228" r="536" b="22128"/>
          <a:stretch/>
        </p:blipFill>
        <p:spPr bwMode="auto">
          <a:xfrm>
            <a:off x="5772889" y="1545230"/>
            <a:ext cx="2639920" cy="1022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C:\Users\myoshi\Pictures\My Photo Box\101OLYMP\PB180944.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6772" t="21890" b="30861"/>
          <a:stretch/>
        </p:blipFill>
        <p:spPr bwMode="auto">
          <a:xfrm>
            <a:off x="5027385" y="3737113"/>
            <a:ext cx="2073146" cy="138032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グループ化 10"/>
          <p:cNvGrpSpPr/>
          <p:nvPr/>
        </p:nvGrpSpPr>
        <p:grpSpPr>
          <a:xfrm>
            <a:off x="7361424" y="3624332"/>
            <a:ext cx="1470156" cy="1537950"/>
            <a:chOff x="7361424" y="3624332"/>
            <a:chExt cx="1470156" cy="1537950"/>
          </a:xfrm>
        </p:grpSpPr>
        <p:sp>
          <p:nvSpPr>
            <p:cNvPr id="23" name="フローチャート : 磁気ディスク 22"/>
            <p:cNvSpPr/>
            <p:nvPr/>
          </p:nvSpPr>
          <p:spPr bwMode="auto">
            <a:xfrm rot="16200000">
              <a:off x="8101341" y="3926816"/>
              <a:ext cx="422346" cy="400405"/>
            </a:xfrm>
            <a:prstGeom prst="flowChartMagneticDisk">
              <a:avLst/>
            </a:prstGeom>
            <a:no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24" name="フローチャート : 磁気ディスク 15"/>
            <p:cNvSpPr/>
            <p:nvPr/>
          </p:nvSpPr>
          <p:spPr bwMode="auto">
            <a:xfrm rot="16200000">
              <a:off x="8263358" y="4581606"/>
              <a:ext cx="423402" cy="713042"/>
            </a:xfrm>
            <a:custGeom>
              <a:avLst/>
              <a:gdLst>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10000 w 10000"/>
                <a:gd name="connsiteY0" fmla="*/ 1667 h 10000"/>
                <a:gd name="connsiteX1" fmla="*/ 5000 w 10000"/>
                <a:gd name="connsiteY1" fmla="*/ 3334 h 10000"/>
                <a:gd name="connsiteX2" fmla="*/ 0 w 10000"/>
                <a:gd name="connsiteY2" fmla="*/ 1667 h 10000"/>
                <a:gd name="connsiteX0" fmla="*/ 0 w 10000"/>
                <a:gd name="connsiteY0" fmla="*/ 1667 h 10000"/>
                <a:gd name="connsiteX1" fmla="*/ 5000 w 10000"/>
                <a:gd name="connsiteY1" fmla="*/ 0 h 10000"/>
                <a:gd name="connsiteX2" fmla="*/ 10000 w 10000"/>
                <a:gd name="connsiteY2" fmla="*/ 1667 h 10000"/>
                <a:gd name="connsiteX3" fmla="*/ 10000 w 10000"/>
                <a:gd name="connsiteY3" fmla="*/ 8333 h 10000"/>
                <a:gd name="connsiteX4" fmla="*/ 5000 w 10000"/>
                <a:gd name="connsiteY4" fmla="*/ 10000 h 10000"/>
                <a:gd name="connsiteX5" fmla="*/ 0 w 10000"/>
                <a:gd name="connsiteY5" fmla="*/ 8333 h 10000"/>
                <a:gd name="connsiteX6" fmla="*/ 0 w 10000"/>
                <a:gd name="connsiteY6" fmla="*/ 1667 h 10000"/>
                <a:gd name="connsiteX0" fmla="*/ 0 w 10000"/>
                <a:gd name="connsiteY0" fmla="*/ 1667 h 18356"/>
                <a:gd name="connsiteX1" fmla="*/ 5000 w 10000"/>
                <a:gd name="connsiteY1" fmla="*/ 0 h 18356"/>
                <a:gd name="connsiteX2" fmla="*/ 10000 w 10000"/>
                <a:gd name="connsiteY2" fmla="*/ 1667 h 18356"/>
                <a:gd name="connsiteX3" fmla="*/ 10000 w 10000"/>
                <a:gd name="connsiteY3" fmla="*/ 8333 h 18356"/>
                <a:gd name="connsiteX4" fmla="*/ 5000 w 10000"/>
                <a:gd name="connsiteY4" fmla="*/ 10000 h 18356"/>
                <a:gd name="connsiteX5" fmla="*/ 0 w 10000"/>
                <a:gd name="connsiteY5" fmla="*/ 8333 h 18356"/>
                <a:gd name="connsiteX6" fmla="*/ 0 w 10000"/>
                <a:gd name="connsiteY6" fmla="*/ 1667 h 18356"/>
                <a:gd name="connsiteX0" fmla="*/ 10000 w 10000"/>
                <a:gd name="connsiteY0" fmla="*/ 1667 h 18356"/>
                <a:gd name="connsiteX1" fmla="*/ 5000 w 10000"/>
                <a:gd name="connsiteY1" fmla="*/ 3334 h 18356"/>
                <a:gd name="connsiteX2" fmla="*/ 0 w 10000"/>
                <a:gd name="connsiteY2" fmla="*/ 1667 h 18356"/>
                <a:gd name="connsiteX0" fmla="*/ 0 w 10000"/>
                <a:gd name="connsiteY0" fmla="*/ 1667 h 18356"/>
                <a:gd name="connsiteX1" fmla="*/ 5000 w 10000"/>
                <a:gd name="connsiteY1" fmla="*/ 0 h 18356"/>
                <a:gd name="connsiteX2" fmla="*/ 10000 w 10000"/>
                <a:gd name="connsiteY2" fmla="*/ 1667 h 18356"/>
                <a:gd name="connsiteX3" fmla="*/ 10000 w 10000"/>
                <a:gd name="connsiteY3" fmla="*/ 8333 h 18356"/>
                <a:gd name="connsiteX4" fmla="*/ 4740 w 10000"/>
                <a:gd name="connsiteY4" fmla="*/ 18356 h 18356"/>
                <a:gd name="connsiteX5" fmla="*/ 0 w 10000"/>
                <a:gd name="connsiteY5" fmla="*/ 8333 h 18356"/>
                <a:gd name="connsiteX6" fmla="*/ 0 w 10000"/>
                <a:gd name="connsiteY6" fmla="*/ 1667 h 18356"/>
                <a:gd name="connsiteX0" fmla="*/ 0 w 10260"/>
                <a:gd name="connsiteY0" fmla="*/ 1667 h 18356"/>
                <a:gd name="connsiteX1" fmla="*/ 5000 w 10260"/>
                <a:gd name="connsiteY1" fmla="*/ 0 h 18356"/>
                <a:gd name="connsiteX2" fmla="*/ 10000 w 10260"/>
                <a:gd name="connsiteY2" fmla="*/ 1667 h 18356"/>
                <a:gd name="connsiteX3" fmla="*/ 10000 w 10260"/>
                <a:gd name="connsiteY3" fmla="*/ 8333 h 18356"/>
                <a:gd name="connsiteX4" fmla="*/ 5000 w 10260"/>
                <a:gd name="connsiteY4" fmla="*/ 10000 h 18356"/>
                <a:gd name="connsiteX5" fmla="*/ 0 w 10260"/>
                <a:gd name="connsiteY5" fmla="*/ 8333 h 18356"/>
                <a:gd name="connsiteX6" fmla="*/ 0 w 10260"/>
                <a:gd name="connsiteY6" fmla="*/ 1667 h 18356"/>
                <a:gd name="connsiteX0" fmla="*/ 10000 w 10260"/>
                <a:gd name="connsiteY0" fmla="*/ 1667 h 18356"/>
                <a:gd name="connsiteX1" fmla="*/ 5000 w 10260"/>
                <a:gd name="connsiteY1" fmla="*/ 3334 h 18356"/>
                <a:gd name="connsiteX2" fmla="*/ 0 w 10260"/>
                <a:gd name="connsiteY2" fmla="*/ 1667 h 18356"/>
                <a:gd name="connsiteX0" fmla="*/ 0 w 10260"/>
                <a:gd name="connsiteY0" fmla="*/ 1667 h 18356"/>
                <a:gd name="connsiteX1" fmla="*/ 5000 w 10260"/>
                <a:gd name="connsiteY1" fmla="*/ 0 h 18356"/>
                <a:gd name="connsiteX2" fmla="*/ 10000 w 10260"/>
                <a:gd name="connsiteY2" fmla="*/ 1667 h 18356"/>
                <a:gd name="connsiteX3" fmla="*/ 10260 w 10260"/>
                <a:gd name="connsiteY3" fmla="*/ 16004 h 18356"/>
                <a:gd name="connsiteX4" fmla="*/ 4740 w 10260"/>
                <a:gd name="connsiteY4" fmla="*/ 18356 h 18356"/>
                <a:gd name="connsiteX5" fmla="*/ 0 w 10260"/>
                <a:gd name="connsiteY5" fmla="*/ 8333 h 18356"/>
                <a:gd name="connsiteX6" fmla="*/ 0 w 10260"/>
                <a:gd name="connsiteY6" fmla="*/ 1667 h 18356"/>
                <a:gd name="connsiteX0" fmla="*/ 0 w 10260"/>
                <a:gd name="connsiteY0" fmla="*/ 1667 h 18356"/>
                <a:gd name="connsiteX1" fmla="*/ 5000 w 10260"/>
                <a:gd name="connsiteY1" fmla="*/ 0 h 18356"/>
                <a:gd name="connsiteX2" fmla="*/ 10000 w 10260"/>
                <a:gd name="connsiteY2" fmla="*/ 1667 h 18356"/>
                <a:gd name="connsiteX3" fmla="*/ 10000 w 10260"/>
                <a:gd name="connsiteY3" fmla="*/ 8333 h 18356"/>
                <a:gd name="connsiteX4" fmla="*/ 5000 w 10260"/>
                <a:gd name="connsiteY4" fmla="*/ 10000 h 18356"/>
                <a:gd name="connsiteX5" fmla="*/ 0 w 10260"/>
                <a:gd name="connsiteY5" fmla="*/ 8333 h 18356"/>
                <a:gd name="connsiteX6" fmla="*/ 0 w 10260"/>
                <a:gd name="connsiteY6" fmla="*/ 1667 h 18356"/>
                <a:gd name="connsiteX0" fmla="*/ 10000 w 10260"/>
                <a:gd name="connsiteY0" fmla="*/ 1667 h 18356"/>
                <a:gd name="connsiteX1" fmla="*/ 5000 w 10260"/>
                <a:gd name="connsiteY1" fmla="*/ 3334 h 18356"/>
                <a:gd name="connsiteX2" fmla="*/ 0 w 10260"/>
                <a:gd name="connsiteY2" fmla="*/ 1667 h 18356"/>
                <a:gd name="connsiteX0" fmla="*/ 0 w 10260"/>
                <a:gd name="connsiteY0" fmla="*/ 1667 h 18356"/>
                <a:gd name="connsiteX1" fmla="*/ 5000 w 10260"/>
                <a:gd name="connsiteY1" fmla="*/ 0 h 18356"/>
                <a:gd name="connsiteX2" fmla="*/ 10000 w 10260"/>
                <a:gd name="connsiteY2" fmla="*/ 1667 h 18356"/>
                <a:gd name="connsiteX3" fmla="*/ 10260 w 10260"/>
                <a:gd name="connsiteY3" fmla="*/ 16004 h 18356"/>
                <a:gd name="connsiteX4" fmla="*/ 4740 w 10260"/>
                <a:gd name="connsiteY4" fmla="*/ 18356 h 18356"/>
                <a:gd name="connsiteX5" fmla="*/ 0 w 10260"/>
                <a:gd name="connsiteY5" fmla="*/ 16141 h 18356"/>
                <a:gd name="connsiteX6" fmla="*/ 0 w 10260"/>
                <a:gd name="connsiteY6" fmla="*/ 1667 h 18356"/>
                <a:gd name="connsiteX0" fmla="*/ 0 w 10260"/>
                <a:gd name="connsiteY0" fmla="*/ 1667 h 18356"/>
                <a:gd name="connsiteX1" fmla="*/ 5000 w 10260"/>
                <a:gd name="connsiteY1" fmla="*/ 0 h 18356"/>
                <a:gd name="connsiteX2" fmla="*/ 10000 w 10260"/>
                <a:gd name="connsiteY2" fmla="*/ 1667 h 18356"/>
                <a:gd name="connsiteX3" fmla="*/ 10000 w 10260"/>
                <a:gd name="connsiteY3" fmla="*/ 8333 h 18356"/>
                <a:gd name="connsiteX4" fmla="*/ 5000 w 10260"/>
                <a:gd name="connsiteY4" fmla="*/ 10000 h 18356"/>
                <a:gd name="connsiteX5" fmla="*/ 0 w 10260"/>
                <a:gd name="connsiteY5" fmla="*/ 8333 h 18356"/>
                <a:gd name="connsiteX6" fmla="*/ 0 w 10260"/>
                <a:gd name="connsiteY6" fmla="*/ 1667 h 18356"/>
                <a:gd name="connsiteX0" fmla="*/ 10000 w 10260"/>
                <a:gd name="connsiteY0" fmla="*/ 1667 h 18356"/>
                <a:gd name="connsiteX1" fmla="*/ 5000 w 10260"/>
                <a:gd name="connsiteY1" fmla="*/ 3334 h 18356"/>
                <a:gd name="connsiteX2" fmla="*/ 0 w 10260"/>
                <a:gd name="connsiteY2" fmla="*/ 1667 h 18356"/>
                <a:gd name="connsiteX0" fmla="*/ 0 w 10260"/>
                <a:gd name="connsiteY0" fmla="*/ 1667 h 18356"/>
                <a:gd name="connsiteX1" fmla="*/ 5000 w 10260"/>
                <a:gd name="connsiteY1" fmla="*/ 0 h 18356"/>
                <a:gd name="connsiteX2" fmla="*/ 10000 w 10260"/>
                <a:gd name="connsiteY2" fmla="*/ 1667 h 18356"/>
                <a:gd name="connsiteX3" fmla="*/ 10260 w 10260"/>
                <a:gd name="connsiteY3" fmla="*/ 16004 h 18356"/>
                <a:gd name="connsiteX4" fmla="*/ 4740 w 10260"/>
                <a:gd name="connsiteY4" fmla="*/ 18356 h 18356"/>
                <a:gd name="connsiteX5" fmla="*/ 130 w 10260"/>
                <a:gd name="connsiteY5" fmla="*/ 15593 h 18356"/>
                <a:gd name="connsiteX6" fmla="*/ 0 w 10260"/>
                <a:gd name="connsiteY6" fmla="*/ 1667 h 18356"/>
                <a:gd name="connsiteX0" fmla="*/ 0 w 10260"/>
                <a:gd name="connsiteY0" fmla="*/ 1667 h 18356"/>
                <a:gd name="connsiteX1" fmla="*/ 5000 w 10260"/>
                <a:gd name="connsiteY1" fmla="*/ 0 h 18356"/>
                <a:gd name="connsiteX2" fmla="*/ 10000 w 10260"/>
                <a:gd name="connsiteY2" fmla="*/ 1667 h 18356"/>
                <a:gd name="connsiteX3" fmla="*/ 10000 w 10260"/>
                <a:gd name="connsiteY3" fmla="*/ 8333 h 18356"/>
                <a:gd name="connsiteX4" fmla="*/ 5000 w 10260"/>
                <a:gd name="connsiteY4" fmla="*/ 10000 h 18356"/>
                <a:gd name="connsiteX5" fmla="*/ 0 w 10260"/>
                <a:gd name="connsiteY5" fmla="*/ 8333 h 18356"/>
                <a:gd name="connsiteX6" fmla="*/ 0 w 10260"/>
                <a:gd name="connsiteY6" fmla="*/ 1667 h 18356"/>
                <a:gd name="connsiteX0" fmla="*/ 10000 w 10260"/>
                <a:gd name="connsiteY0" fmla="*/ 1667 h 18356"/>
                <a:gd name="connsiteX1" fmla="*/ 5000 w 10260"/>
                <a:gd name="connsiteY1" fmla="*/ 3334 h 18356"/>
                <a:gd name="connsiteX2" fmla="*/ 0 w 10260"/>
                <a:gd name="connsiteY2" fmla="*/ 1667 h 18356"/>
                <a:gd name="connsiteX0" fmla="*/ 0 w 10260"/>
                <a:gd name="connsiteY0" fmla="*/ 1667 h 18356"/>
                <a:gd name="connsiteX1" fmla="*/ 5000 w 10260"/>
                <a:gd name="connsiteY1" fmla="*/ 0 h 18356"/>
                <a:gd name="connsiteX2" fmla="*/ 10000 w 10260"/>
                <a:gd name="connsiteY2" fmla="*/ 1667 h 18356"/>
                <a:gd name="connsiteX3" fmla="*/ 10260 w 10260"/>
                <a:gd name="connsiteY3" fmla="*/ 16004 h 18356"/>
                <a:gd name="connsiteX4" fmla="*/ 5389 w 10260"/>
                <a:gd name="connsiteY4" fmla="*/ 18356 h 18356"/>
                <a:gd name="connsiteX5" fmla="*/ 130 w 10260"/>
                <a:gd name="connsiteY5" fmla="*/ 15593 h 18356"/>
                <a:gd name="connsiteX6" fmla="*/ 0 w 10260"/>
                <a:gd name="connsiteY6" fmla="*/ 1667 h 18356"/>
                <a:gd name="connsiteX0" fmla="*/ 0 w 10260"/>
                <a:gd name="connsiteY0" fmla="*/ 1667 h 18219"/>
                <a:gd name="connsiteX1" fmla="*/ 5000 w 10260"/>
                <a:gd name="connsiteY1" fmla="*/ 0 h 18219"/>
                <a:gd name="connsiteX2" fmla="*/ 10000 w 10260"/>
                <a:gd name="connsiteY2" fmla="*/ 1667 h 18219"/>
                <a:gd name="connsiteX3" fmla="*/ 10000 w 10260"/>
                <a:gd name="connsiteY3" fmla="*/ 8333 h 18219"/>
                <a:gd name="connsiteX4" fmla="*/ 5000 w 10260"/>
                <a:gd name="connsiteY4" fmla="*/ 10000 h 18219"/>
                <a:gd name="connsiteX5" fmla="*/ 0 w 10260"/>
                <a:gd name="connsiteY5" fmla="*/ 8333 h 18219"/>
                <a:gd name="connsiteX6" fmla="*/ 0 w 10260"/>
                <a:gd name="connsiteY6" fmla="*/ 1667 h 18219"/>
                <a:gd name="connsiteX0" fmla="*/ 10000 w 10260"/>
                <a:gd name="connsiteY0" fmla="*/ 1667 h 18219"/>
                <a:gd name="connsiteX1" fmla="*/ 5000 w 10260"/>
                <a:gd name="connsiteY1" fmla="*/ 3334 h 18219"/>
                <a:gd name="connsiteX2" fmla="*/ 0 w 10260"/>
                <a:gd name="connsiteY2" fmla="*/ 1667 h 18219"/>
                <a:gd name="connsiteX0" fmla="*/ 0 w 10260"/>
                <a:gd name="connsiteY0" fmla="*/ 1667 h 18219"/>
                <a:gd name="connsiteX1" fmla="*/ 5000 w 10260"/>
                <a:gd name="connsiteY1" fmla="*/ 0 h 18219"/>
                <a:gd name="connsiteX2" fmla="*/ 10000 w 10260"/>
                <a:gd name="connsiteY2" fmla="*/ 1667 h 18219"/>
                <a:gd name="connsiteX3" fmla="*/ 10260 w 10260"/>
                <a:gd name="connsiteY3" fmla="*/ 16004 h 18219"/>
                <a:gd name="connsiteX4" fmla="*/ 4999 w 10260"/>
                <a:gd name="connsiteY4" fmla="*/ 18219 h 18219"/>
                <a:gd name="connsiteX5" fmla="*/ 130 w 10260"/>
                <a:gd name="connsiteY5" fmla="*/ 15593 h 18219"/>
                <a:gd name="connsiteX6" fmla="*/ 0 w 10260"/>
                <a:gd name="connsiteY6" fmla="*/ 1667 h 18219"/>
                <a:gd name="connsiteX0" fmla="*/ 0 w 10025"/>
                <a:gd name="connsiteY0" fmla="*/ 1667 h 18219"/>
                <a:gd name="connsiteX1" fmla="*/ 5000 w 10025"/>
                <a:gd name="connsiteY1" fmla="*/ 0 h 18219"/>
                <a:gd name="connsiteX2" fmla="*/ 10000 w 10025"/>
                <a:gd name="connsiteY2" fmla="*/ 1667 h 18219"/>
                <a:gd name="connsiteX3" fmla="*/ 10000 w 10025"/>
                <a:gd name="connsiteY3" fmla="*/ 8333 h 18219"/>
                <a:gd name="connsiteX4" fmla="*/ 5000 w 10025"/>
                <a:gd name="connsiteY4" fmla="*/ 10000 h 18219"/>
                <a:gd name="connsiteX5" fmla="*/ 0 w 10025"/>
                <a:gd name="connsiteY5" fmla="*/ 8333 h 18219"/>
                <a:gd name="connsiteX6" fmla="*/ 0 w 10025"/>
                <a:gd name="connsiteY6" fmla="*/ 1667 h 18219"/>
                <a:gd name="connsiteX0" fmla="*/ 10000 w 10025"/>
                <a:gd name="connsiteY0" fmla="*/ 1667 h 18219"/>
                <a:gd name="connsiteX1" fmla="*/ 5000 w 10025"/>
                <a:gd name="connsiteY1" fmla="*/ 3334 h 18219"/>
                <a:gd name="connsiteX2" fmla="*/ 0 w 10025"/>
                <a:gd name="connsiteY2" fmla="*/ 1667 h 18219"/>
                <a:gd name="connsiteX0" fmla="*/ 0 w 10025"/>
                <a:gd name="connsiteY0" fmla="*/ 1667 h 18219"/>
                <a:gd name="connsiteX1" fmla="*/ 5000 w 10025"/>
                <a:gd name="connsiteY1" fmla="*/ 0 h 18219"/>
                <a:gd name="connsiteX2" fmla="*/ 10000 w 10025"/>
                <a:gd name="connsiteY2" fmla="*/ 1667 h 18219"/>
                <a:gd name="connsiteX3" fmla="*/ 10000 w 10025"/>
                <a:gd name="connsiteY3" fmla="*/ 16004 h 18219"/>
                <a:gd name="connsiteX4" fmla="*/ 4999 w 10025"/>
                <a:gd name="connsiteY4" fmla="*/ 18219 h 18219"/>
                <a:gd name="connsiteX5" fmla="*/ 130 w 10025"/>
                <a:gd name="connsiteY5" fmla="*/ 15593 h 18219"/>
                <a:gd name="connsiteX6" fmla="*/ 0 w 10025"/>
                <a:gd name="connsiteY6" fmla="*/ 1667 h 18219"/>
                <a:gd name="connsiteX0" fmla="*/ 0 w 10025"/>
                <a:gd name="connsiteY0" fmla="*/ 1667 h 17808"/>
                <a:gd name="connsiteX1" fmla="*/ 5000 w 10025"/>
                <a:gd name="connsiteY1" fmla="*/ 0 h 17808"/>
                <a:gd name="connsiteX2" fmla="*/ 10000 w 10025"/>
                <a:gd name="connsiteY2" fmla="*/ 1667 h 17808"/>
                <a:gd name="connsiteX3" fmla="*/ 10000 w 10025"/>
                <a:gd name="connsiteY3" fmla="*/ 8333 h 17808"/>
                <a:gd name="connsiteX4" fmla="*/ 5000 w 10025"/>
                <a:gd name="connsiteY4" fmla="*/ 10000 h 17808"/>
                <a:gd name="connsiteX5" fmla="*/ 0 w 10025"/>
                <a:gd name="connsiteY5" fmla="*/ 8333 h 17808"/>
                <a:gd name="connsiteX6" fmla="*/ 0 w 10025"/>
                <a:gd name="connsiteY6" fmla="*/ 1667 h 17808"/>
                <a:gd name="connsiteX0" fmla="*/ 10000 w 10025"/>
                <a:gd name="connsiteY0" fmla="*/ 1667 h 17808"/>
                <a:gd name="connsiteX1" fmla="*/ 5000 w 10025"/>
                <a:gd name="connsiteY1" fmla="*/ 3334 h 17808"/>
                <a:gd name="connsiteX2" fmla="*/ 0 w 10025"/>
                <a:gd name="connsiteY2" fmla="*/ 1667 h 17808"/>
                <a:gd name="connsiteX0" fmla="*/ 0 w 10025"/>
                <a:gd name="connsiteY0" fmla="*/ 1667 h 17808"/>
                <a:gd name="connsiteX1" fmla="*/ 5000 w 10025"/>
                <a:gd name="connsiteY1" fmla="*/ 0 h 17808"/>
                <a:gd name="connsiteX2" fmla="*/ 10000 w 10025"/>
                <a:gd name="connsiteY2" fmla="*/ 1667 h 17808"/>
                <a:gd name="connsiteX3" fmla="*/ 10000 w 10025"/>
                <a:gd name="connsiteY3" fmla="*/ 16004 h 17808"/>
                <a:gd name="connsiteX4" fmla="*/ 4869 w 10025"/>
                <a:gd name="connsiteY4" fmla="*/ 17808 h 17808"/>
                <a:gd name="connsiteX5" fmla="*/ 130 w 10025"/>
                <a:gd name="connsiteY5" fmla="*/ 15593 h 17808"/>
                <a:gd name="connsiteX6" fmla="*/ 0 w 10025"/>
                <a:gd name="connsiteY6" fmla="*/ 1667 h 1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5" h="17808" stroke="0" extrusionOk="0">
                  <a:moveTo>
                    <a:pt x="0" y="1667"/>
                  </a:moveTo>
                  <a:cubicBezTo>
                    <a:pt x="0" y="746"/>
                    <a:pt x="2239" y="0"/>
                    <a:pt x="5000" y="0"/>
                  </a:cubicBezTo>
                  <a:cubicBezTo>
                    <a:pt x="7761" y="0"/>
                    <a:pt x="10000" y="746"/>
                    <a:pt x="10000" y="1667"/>
                  </a:cubicBezTo>
                  <a:lnTo>
                    <a:pt x="10000" y="8333"/>
                  </a:lnTo>
                  <a:cubicBezTo>
                    <a:pt x="10000" y="9254"/>
                    <a:pt x="7761" y="10000"/>
                    <a:pt x="5000" y="10000"/>
                  </a:cubicBezTo>
                  <a:cubicBezTo>
                    <a:pt x="2239" y="10000"/>
                    <a:pt x="0" y="9254"/>
                    <a:pt x="0" y="8333"/>
                  </a:cubicBezTo>
                  <a:lnTo>
                    <a:pt x="0" y="1667"/>
                  </a:lnTo>
                  <a:close/>
                </a:path>
                <a:path w="10025" h="17808" fill="none" extrusionOk="0">
                  <a:moveTo>
                    <a:pt x="10000" y="1667"/>
                  </a:moveTo>
                  <a:cubicBezTo>
                    <a:pt x="10000" y="2588"/>
                    <a:pt x="7761" y="3334"/>
                    <a:pt x="5000" y="3334"/>
                  </a:cubicBezTo>
                  <a:cubicBezTo>
                    <a:pt x="2239" y="3334"/>
                    <a:pt x="0" y="2588"/>
                    <a:pt x="0" y="1667"/>
                  </a:cubicBezTo>
                </a:path>
                <a:path w="10025" h="17808" fill="none">
                  <a:moveTo>
                    <a:pt x="0" y="1667"/>
                  </a:moveTo>
                  <a:cubicBezTo>
                    <a:pt x="0" y="746"/>
                    <a:pt x="2239" y="0"/>
                    <a:pt x="5000" y="0"/>
                  </a:cubicBezTo>
                  <a:cubicBezTo>
                    <a:pt x="7761" y="0"/>
                    <a:pt x="10000" y="746"/>
                    <a:pt x="10000" y="1667"/>
                  </a:cubicBezTo>
                  <a:cubicBezTo>
                    <a:pt x="10087" y="6446"/>
                    <a:pt x="9913" y="11225"/>
                    <a:pt x="10000" y="16004"/>
                  </a:cubicBezTo>
                  <a:cubicBezTo>
                    <a:pt x="10000" y="16925"/>
                    <a:pt x="7630" y="17808"/>
                    <a:pt x="4869" y="17808"/>
                  </a:cubicBezTo>
                  <a:cubicBezTo>
                    <a:pt x="2108" y="17808"/>
                    <a:pt x="130" y="16514"/>
                    <a:pt x="130" y="15593"/>
                  </a:cubicBezTo>
                  <a:cubicBezTo>
                    <a:pt x="87" y="10951"/>
                    <a:pt x="43" y="6309"/>
                    <a:pt x="0" y="1667"/>
                  </a:cubicBezTo>
                  <a:close/>
                </a:path>
              </a:pathLst>
            </a:custGeom>
            <a:no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cxnSp>
          <p:nvCxnSpPr>
            <p:cNvPr id="26" name="直線矢印コネクタ 25"/>
            <p:cNvCxnSpPr/>
            <p:nvPr/>
          </p:nvCxnSpPr>
          <p:spPr bwMode="auto">
            <a:xfrm>
              <a:off x="8162122" y="4645483"/>
              <a:ext cx="597743" cy="0"/>
            </a:xfrm>
            <a:prstGeom prst="straightConnector1">
              <a:avLst/>
            </a:prstGeom>
            <a:noFill/>
            <a:ln w="9525" cap="flat" cmpd="sng" algn="ctr">
              <a:solidFill>
                <a:srgbClr val="FF0000"/>
              </a:solidFill>
              <a:prstDash val="solid"/>
              <a:round/>
              <a:headEnd type="triangle" w="med" len="med"/>
              <a:tailEnd type="triangle" w="med" len="med"/>
            </a:ln>
            <a:effectLst/>
          </p:spPr>
        </p:cxnSp>
        <p:sp>
          <p:nvSpPr>
            <p:cNvPr id="27" name="テキスト ボックス 26"/>
            <p:cNvSpPr txBox="1"/>
            <p:nvPr/>
          </p:nvSpPr>
          <p:spPr>
            <a:xfrm>
              <a:off x="8106083" y="3624332"/>
              <a:ext cx="420411" cy="173027"/>
            </a:xfrm>
            <a:prstGeom prst="rect">
              <a:avLst/>
            </a:prstGeom>
            <a:noFill/>
          </p:spPr>
          <p:txBody>
            <a:bodyPr wrap="none" rtlCol="0">
              <a:spAutoFit/>
            </a:bodyPr>
            <a:lstStyle/>
            <a:p>
              <a:pPr>
                <a:buNone/>
              </a:pPr>
              <a:r>
                <a:rPr kumimoji="1" lang="en-US" altLang="ja-JP" sz="1400" dirty="0" smtClean="0">
                  <a:solidFill>
                    <a:srgbClr val="FF0000"/>
                  </a:solidFill>
                </a:rPr>
                <a:t>30mm</a:t>
              </a:r>
              <a:endParaRPr kumimoji="1" lang="ja-JP" altLang="en-US" sz="1400" dirty="0">
                <a:solidFill>
                  <a:srgbClr val="FF0000"/>
                </a:solidFill>
              </a:endParaRPr>
            </a:p>
          </p:txBody>
        </p:sp>
        <p:sp>
          <p:nvSpPr>
            <p:cNvPr id="28" name="テキスト ボックス 27"/>
            <p:cNvSpPr txBox="1"/>
            <p:nvPr/>
          </p:nvSpPr>
          <p:spPr>
            <a:xfrm>
              <a:off x="7361424" y="4026867"/>
              <a:ext cx="481189" cy="173027"/>
            </a:xfrm>
            <a:prstGeom prst="rect">
              <a:avLst/>
            </a:prstGeom>
            <a:noFill/>
          </p:spPr>
          <p:txBody>
            <a:bodyPr wrap="none" rtlCol="0">
              <a:spAutoFit/>
            </a:bodyPr>
            <a:lstStyle/>
            <a:p>
              <a:pPr>
                <a:buNone/>
              </a:pPr>
              <a:r>
                <a:rPr kumimoji="1" lang="en-US" altLang="ja-JP" sz="1400" dirty="0" smtClean="0">
                  <a:solidFill>
                    <a:srgbClr val="FF0000"/>
                  </a:solidFill>
                  <a:latin typeface="Symbol" panose="05050102010706020507" pitchFamily="18" charset="2"/>
                </a:rPr>
                <a:t>f</a:t>
              </a:r>
              <a:r>
                <a:rPr lang="en-US" altLang="ja-JP" sz="1400" dirty="0">
                  <a:solidFill>
                    <a:srgbClr val="FF0000"/>
                  </a:solidFill>
                </a:rPr>
                <a:t>4</a:t>
              </a:r>
              <a:r>
                <a:rPr kumimoji="1" lang="en-US" altLang="ja-JP" sz="1400" dirty="0" smtClean="0">
                  <a:solidFill>
                    <a:srgbClr val="FF0000"/>
                  </a:solidFill>
                </a:rPr>
                <a:t>0mm</a:t>
              </a:r>
              <a:endParaRPr kumimoji="1" lang="ja-JP" altLang="en-US" sz="1400" dirty="0">
                <a:solidFill>
                  <a:srgbClr val="FF0000"/>
                </a:solidFill>
              </a:endParaRPr>
            </a:p>
          </p:txBody>
        </p:sp>
        <p:sp>
          <p:nvSpPr>
            <p:cNvPr id="29" name="テキスト ボックス 28"/>
            <p:cNvSpPr txBox="1"/>
            <p:nvPr/>
          </p:nvSpPr>
          <p:spPr>
            <a:xfrm>
              <a:off x="8261746" y="4408876"/>
              <a:ext cx="420411" cy="173027"/>
            </a:xfrm>
            <a:prstGeom prst="rect">
              <a:avLst/>
            </a:prstGeom>
            <a:noFill/>
          </p:spPr>
          <p:txBody>
            <a:bodyPr wrap="none" rtlCol="0">
              <a:spAutoFit/>
            </a:bodyPr>
            <a:lstStyle/>
            <a:p>
              <a:pPr>
                <a:buNone/>
              </a:pPr>
              <a:r>
                <a:rPr lang="en-US" altLang="ja-JP" sz="1400" dirty="0">
                  <a:solidFill>
                    <a:srgbClr val="FF0000"/>
                  </a:solidFill>
                </a:rPr>
                <a:t>6</a:t>
              </a:r>
              <a:r>
                <a:rPr kumimoji="1" lang="en-US" altLang="ja-JP" sz="1400" dirty="0" smtClean="0">
                  <a:solidFill>
                    <a:srgbClr val="FF0000"/>
                  </a:solidFill>
                </a:rPr>
                <a:t>0mm</a:t>
              </a:r>
              <a:endParaRPr kumimoji="1" lang="ja-JP" altLang="en-US" sz="1400" dirty="0">
                <a:solidFill>
                  <a:srgbClr val="FF0000"/>
                </a:solidFill>
              </a:endParaRPr>
            </a:p>
          </p:txBody>
        </p:sp>
        <p:cxnSp>
          <p:nvCxnSpPr>
            <p:cNvPr id="30" name="直線矢印コネクタ 29"/>
            <p:cNvCxnSpPr/>
            <p:nvPr/>
          </p:nvCxnSpPr>
          <p:spPr bwMode="auto">
            <a:xfrm>
              <a:off x="8180801" y="3852526"/>
              <a:ext cx="298872" cy="0"/>
            </a:xfrm>
            <a:prstGeom prst="straightConnector1">
              <a:avLst/>
            </a:prstGeom>
            <a:noFill/>
            <a:ln w="9525" cap="flat" cmpd="sng" algn="ctr">
              <a:solidFill>
                <a:srgbClr val="FF0000"/>
              </a:solidFill>
              <a:prstDash val="solid"/>
              <a:round/>
              <a:headEnd type="triangle" w="med" len="med"/>
              <a:tailEnd type="triangle" w="med" len="med"/>
            </a:ln>
            <a:effectLst/>
          </p:spPr>
        </p:cxnSp>
        <p:cxnSp>
          <p:nvCxnSpPr>
            <p:cNvPr id="31" name="直線矢印コネクタ 30"/>
            <p:cNvCxnSpPr/>
            <p:nvPr/>
          </p:nvCxnSpPr>
          <p:spPr bwMode="auto">
            <a:xfrm>
              <a:off x="8031365" y="3914791"/>
              <a:ext cx="0" cy="442081"/>
            </a:xfrm>
            <a:prstGeom prst="straightConnector1">
              <a:avLst/>
            </a:prstGeom>
            <a:noFill/>
            <a:ln w="9525" cap="flat" cmpd="sng" algn="ctr">
              <a:solidFill>
                <a:srgbClr val="FF0000"/>
              </a:solidFill>
              <a:prstDash val="solid"/>
              <a:round/>
              <a:headEnd type="triangle" w="med" len="med"/>
              <a:tailEnd type="triangle" w="med" len="med"/>
            </a:ln>
            <a:effectLst/>
          </p:spPr>
        </p:cxnSp>
        <p:sp>
          <p:nvSpPr>
            <p:cNvPr id="32" name="テキスト ボックス 31"/>
            <p:cNvSpPr txBox="1"/>
            <p:nvPr/>
          </p:nvSpPr>
          <p:spPr>
            <a:xfrm>
              <a:off x="7382662" y="4819454"/>
              <a:ext cx="481188" cy="173027"/>
            </a:xfrm>
            <a:prstGeom prst="rect">
              <a:avLst/>
            </a:prstGeom>
            <a:noFill/>
          </p:spPr>
          <p:txBody>
            <a:bodyPr wrap="none" rtlCol="0">
              <a:spAutoFit/>
            </a:bodyPr>
            <a:lstStyle/>
            <a:p>
              <a:pPr>
                <a:buNone/>
              </a:pPr>
              <a:r>
                <a:rPr kumimoji="1" lang="en-US" altLang="ja-JP" sz="1400" dirty="0" smtClean="0">
                  <a:solidFill>
                    <a:srgbClr val="FF0000"/>
                  </a:solidFill>
                  <a:latin typeface="Symbol" panose="05050102010706020507" pitchFamily="18" charset="2"/>
                </a:rPr>
                <a:t>f</a:t>
              </a:r>
              <a:r>
                <a:rPr lang="en-US" altLang="ja-JP" sz="1400" dirty="0">
                  <a:solidFill>
                    <a:srgbClr val="FF0000"/>
                  </a:solidFill>
                </a:rPr>
                <a:t>4</a:t>
              </a:r>
              <a:r>
                <a:rPr kumimoji="1" lang="en-US" altLang="ja-JP" sz="1400" dirty="0" smtClean="0">
                  <a:solidFill>
                    <a:srgbClr val="FF0000"/>
                  </a:solidFill>
                </a:rPr>
                <a:t>0mm</a:t>
              </a:r>
              <a:endParaRPr kumimoji="1" lang="ja-JP" altLang="en-US" sz="1400" dirty="0">
                <a:solidFill>
                  <a:srgbClr val="FF0000"/>
                </a:solidFill>
              </a:endParaRPr>
            </a:p>
          </p:txBody>
        </p:sp>
        <p:cxnSp>
          <p:nvCxnSpPr>
            <p:cNvPr id="33" name="直線矢印コネクタ 32"/>
            <p:cNvCxnSpPr/>
            <p:nvPr/>
          </p:nvCxnSpPr>
          <p:spPr bwMode="auto">
            <a:xfrm>
              <a:off x="8062498" y="4720201"/>
              <a:ext cx="0" cy="442081"/>
            </a:xfrm>
            <a:prstGeom prst="straightConnector1">
              <a:avLst/>
            </a:prstGeom>
            <a:noFill/>
            <a:ln w="9525" cap="flat" cmpd="sng" algn="ctr">
              <a:solidFill>
                <a:srgbClr val="FF0000"/>
              </a:solidFill>
              <a:prstDash val="solid"/>
              <a:round/>
              <a:headEnd type="triangle" w="med" len="med"/>
              <a:tailEnd type="triangle" w="med" len="med"/>
            </a:ln>
            <a:effectLst/>
          </p:spPr>
        </p:cxnSp>
        <p:sp>
          <p:nvSpPr>
            <p:cNvPr id="34" name="テキスト ボックス 33"/>
            <p:cNvSpPr txBox="1"/>
            <p:nvPr/>
          </p:nvSpPr>
          <p:spPr>
            <a:xfrm>
              <a:off x="8167607" y="4023569"/>
              <a:ext cx="290473" cy="173027"/>
            </a:xfrm>
            <a:prstGeom prst="rect">
              <a:avLst/>
            </a:prstGeom>
            <a:noFill/>
          </p:spPr>
          <p:txBody>
            <a:bodyPr wrap="none" rtlCol="0">
              <a:spAutoFit/>
            </a:bodyPr>
            <a:lstStyle/>
            <a:p>
              <a:pPr>
                <a:buNone/>
              </a:pPr>
              <a:r>
                <a:rPr lang="en-US" altLang="ja-JP" sz="1400" dirty="0" smtClean="0">
                  <a:solidFill>
                    <a:srgbClr val="0000FF"/>
                  </a:solidFill>
                </a:rPr>
                <a:t>QG</a:t>
              </a:r>
              <a:endParaRPr kumimoji="1" lang="ja-JP" altLang="en-US" sz="1400" dirty="0">
                <a:solidFill>
                  <a:srgbClr val="0000FF"/>
                </a:solidFill>
              </a:endParaRPr>
            </a:p>
          </p:txBody>
        </p:sp>
        <p:sp>
          <p:nvSpPr>
            <p:cNvPr id="35" name="テキスト ボックス 34"/>
            <p:cNvSpPr txBox="1"/>
            <p:nvPr/>
          </p:nvSpPr>
          <p:spPr>
            <a:xfrm>
              <a:off x="8266861" y="4850587"/>
              <a:ext cx="360220" cy="173027"/>
            </a:xfrm>
            <a:prstGeom prst="rect">
              <a:avLst/>
            </a:prstGeom>
            <a:noFill/>
          </p:spPr>
          <p:txBody>
            <a:bodyPr wrap="none" rtlCol="0">
              <a:spAutoFit/>
            </a:bodyPr>
            <a:lstStyle/>
            <a:p>
              <a:pPr>
                <a:buNone/>
              </a:pPr>
              <a:r>
                <a:rPr lang="en-US" altLang="ja-JP" sz="1400" dirty="0" smtClean="0">
                  <a:solidFill>
                    <a:srgbClr val="0000FF"/>
                  </a:solidFill>
                </a:rPr>
                <a:t>UVA</a:t>
              </a:r>
              <a:endParaRPr kumimoji="1" lang="ja-JP" altLang="en-US" sz="1400" dirty="0">
                <a:solidFill>
                  <a:srgbClr val="0000FF"/>
                </a:solidFill>
              </a:endParaRPr>
            </a:p>
          </p:txBody>
        </p:sp>
      </p:grpSp>
      <p:sp>
        <p:nvSpPr>
          <p:cNvPr id="36" name="テキスト ボックス 35"/>
          <p:cNvSpPr txBox="1"/>
          <p:nvPr/>
        </p:nvSpPr>
        <p:spPr>
          <a:xfrm>
            <a:off x="5078322" y="3819550"/>
            <a:ext cx="463588" cy="264688"/>
          </a:xfrm>
          <a:prstGeom prst="rect">
            <a:avLst/>
          </a:prstGeom>
          <a:noFill/>
        </p:spPr>
        <p:txBody>
          <a:bodyPr wrap="none" rtlCol="0">
            <a:spAutoFit/>
          </a:bodyPr>
          <a:lstStyle/>
          <a:p>
            <a:pPr>
              <a:buNone/>
            </a:pPr>
            <a:r>
              <a:rPr lang="en-US" altLang="ja-JP" sz="1400" b="1" dirty="0" smtClean="0">
                <a:solidFill>
                  <a:srgbClr val="FFFF00"/>
                </a:solidFill>
              </a:rPr>
              <a:t>QG</a:t>
            </a:r>
            <a:endParaRPr kumimoji="1" lang="ja-JP" altLang="en-US" sz="1400" b="1" dirty="0">
              <a:solidFill>
                <a:srgbClr val="FFFF00"/>
              </a:solidFill>
            </a:endParaRPr>
          </a:p>
        </p:txBody>
      </p:sp>
      <p:sp>
        <p:nvSpPr>
          <p:cNvPr id="37" name="テキスト ボックス 36"/>
          <p:cNvSpPr txBox="1"/>
          <p:nvPr/>
        </p:nvSpPr>
        <p:spPr>
          <a:xfrm>
            <a:off x="6471456" y="4770394"/>
            <a:ext cx="551048" cy="264688"/>
          </a:xfrm>
          <a:prstGeom prst="rect">
            <a:avLst/>
          </a:prstGeom>
          <a:noFill/>
        </p:spPr>
        <p:txBody>
          <a:bodyPr wrap="none" rtlCol="0">
            <a:spAutoFit/>
          </a:bodyPr>
          <a:lstStyle/>
          <a:p>
            <a:pPr>
              <a:buNone/>
            </a:pPr>
            <a:r>
              <a:rPr lang="en-US" altLang="ja-JP" sz="1400" b="1" dirty="0" smtClean="0">
                <a:solidFill>
                  <a:srgbClr val="FFFF00"/>
                </a:solidFill>
              </a:rPr>
              <a:t>UVA</a:t>
            </a:r>
            <a:endParaRPr kumimoji="1" lang="ja-JP" altLang="en-US" sz="1400" b="1" dirty="0">
              <a:solidFill>
                <a:srgbClr val="FFFF00"/>
              </a:solidFill>
            </a:endParaRPr>
          </a:p>
        </p:txBody>
      </p:sp>
      <p:sp>
        <p:nvSpPr>
          <p:cNvPr id="38" name="テキスト ボックス 37"/>
          <p:cNvSpPr txBox="1"/>
          <p:nvPr/>
        </p:nvSpPr>
        <p:spPr>
          <a:xfrm>
            <a:off x="5827484" y="1627972"/>
            <a:ext cx="463588" cy="264688"/>
          </a:xfrm>
          <a:prstGeom prst="rect">
            <a:avLst/>
          </a:prstGeom>
          <a:noFill/>
        </p:spPr>
        <p:txBody>
          <a:bodyPr wrap="none" rtlCol="0">
            <a:spAutoFit/>
          </a:bodyPr>
          <a:lstStyle/>
          <a:p>
            <a:pPr>
              <a:buNone/>
            </a:pPr>
            <a:r>
              <a:rPr lang="en-US" altLang="ja-JP" sz="1400" b="1" dirty="0" smtClean="0">
                <a:solidFill>
                  <a:srgbClr val="FFFF00"/>
                </a:solidFill>
              </a:rPr>
              <a:t>QG</a:t>
            </a:r>
            <a:endParaRPr kumimoji="1" lang="ja-JP" altLang="en-US" sz="1400" b="1" dirty="0">
              <a:solidFill>
                <a:srgbClr val="FFFF00"/>
              </a:solidFill>
            </a:endParaRPr>
          </a:p>
        </p:txBody>
      </p:sp>
      <p:sp>
        <p:nvSpPr>
          <p:cNvPr id="39" name="テキスト ボックス 38"/>
          <p:cNvSpPr txBox="1"/>
          <p:nvPr/>
        </p:nvSpPr>
        <p:spPr>
          <a:xfrm>
            <a:off x="5357445" y="2640107"/>
            <a:ext cx="551048" cy="264688"/>
          </a:xfrm>
          <a:prstGeom prst="rect">
            <a:avLst/>
          </a:prstGeom>
          <a:noFill/>
        </p:spPr>
        <p:txBody>
          <a:bodyPr wrap="none" rtlCol="0">
            <a:spAutoFit/>
          </a:bodyPr>
          <a:lstStyle/>
          <a:p>
            <a:pPr>
              <a:buNone/>
            </a:pPr>
            <a:r>
              <a:rPr lang="en-US" altLang="ja-JP" sz="1400" b="1" dirty="0" smtClean="0">
                <a:solidFill>
                  <a:srgbClr val="FFFF00"/>
                </a:solidFill>
              </a:rPr>
              <a:t>UVA</a:t>
            </a:r>
            <a:endParaRPr kumimoji="1" lang="ja-JP" altLang="en-US" sz="1400" b="1" dirty="0">
              <a:solidFill>
                <a:srgbClr val="FFFF00"/>
              </a:solidFill>
            </a:endParaRPr>
          </a:p>
        </p:txBody>
      </p:sp>
      <p:sp>
        <p:nvSpPr>
          <p:cNvPr id="40" name="コンテンツ プレースホルダー 2"/>
          <p:cNvSpPr txBox="1">
            <a:spLocks/>
          </p:cNvSpPr>
          <p:nvPr/>
        </p:nvSpPr>
        <p:spPr bwMode="auto">
          <a:xfrm>
            <a:off x="4651493" y="777738"/>
            <a:ext cx="451321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400">
                <a:solidFill>
                  <a:schemeClr val="tx1"/>
                </a:solidFill>
                <a:latin typeface="+mn-lt"/>
                <a:ea typeface="+mn-ea"/>
              </a:defRPr>
            </a:lvl2pPr>
            <a:lvl3pPr marL="1143000" indent="-228600" algn="l" rtl="0" eaLnBrk="1" fontAlgn="base" hangingPunct="1">
              <a:spcBef>
                <a:spcPct val="20000"/>
              </a:spcBef>
              <a:spcAft>
                <a:spcPct val="0"/>
              </a:spcAft>
              <a:buChar char="•"/>
              <a:defRPr kumimoji="1" sz="2000">
                <a:solidFill>
                  <a:schemeClr val="tx1"/>
                </a:solidFill>
                <a:latin typeface="+mn-lt"/>
                <a:ea typeface="+mn-ea"/>
              </a:defRPr>
            </a:lvl3pPr>
            <a:lvl4pPr marL="1600200" indent="-228600" algn="l" rtl="0" eaLnBrk="1" fontAlgn="base" hangingPunct="1">
              <a:spcBef>
                <a:spcPct val="20000"/>
              </a:spcBef>
              <a:spcAft>
                <a:spcPct val="0"/>
              </a:spcAft>
              <a:buChar char="–"/>
              <a:defRPr kumimoji="1" sz="1800">
                <a:solidFill>
                  <a:schemeClr val="tx1"/>
                </a:solidFill>
                <a:latin typeface="+mn-lt"/>
                <a:ea typeface="+mn-ea"/>
              </a:defRPr>
            </a:lvl4pPr>
            <a:lvl5pPr marL="2057400" indent="-228600" algn="l" rtl="0" eaLnBrk="1" fontAlgn="base" hangingPunct="1">
              <a:spcBef>
                <a:spcPct val="20000"/>
              </a:spcBef>
              <a:spcAft>
                <a:spcPct val="0"/>
              </a:spcAft>
              <a:buChar char="»"/>
              <a:defRPr kumimoji="1" sz="1800">
                <a:solidFill>
                  <a:schemeClr val="tx1"/>
                </a:solidFill>
                <a:latin typeface="+mn-lt"/>
                <a:ea typeface="+mn-ea"/>
              </a:defRPr>
            </a:lvl5pPr>
            <a:lvl6pPr marL="2514600" indent="-228600" algn="l" rtl="0" eaLnBrk="1" fontAlgn="base" hangingPunct="1">
              <a:spcBef>
                <a:spcPct val="20000"/>
              </a:spcBef>
              <a:spcAft>
                <a:spcPct val="0"/>
              </a:spcAft>
              <a:buChar char="»"/>
              <a:defRPr kumimoji="1" sz="1800">
                <a:solidFill>
                  <a:schemeClr val="tx1"/>
                </a:solidFill>
                <a:latin typeface="+mn-lt"/>
                <a:ea typeface="+mn-ea"/>
              </a:defRPr>
            </a:lvl6pPr>
            <a:lvl7pPr marL="2971800" indent="-228600" algn="l" rtl="0" eaLnBrk="1" fontAlgn="base" hangingPunct="1">
              <a:spcBef>
                <a:spcPct val="20000"/>
              </a:spcBef>
              <a:spcAft>
                <a:spcPct val="0"/>
              </a:spcAft>
              <a:buChar char="»"/>
              <a:defRPr kumimoji="1" sz="1800">
                <a:solidFill>
                  <a:schemeClr val="tx1"/>
                </a:solidFill>
                <a:latin typeface="+mn-lt"/>
                <a:ea typeface="+mn-ea"/>
              </a:defRPr>
            </a:lvl7pPr>
            <a:lvl8pPr marL="3429000" indent="-228600" algn="l" rtl="0" eaLnBrk="1" fontAlgn="base" hangingPunct="1">
              <a:spcBef>
                <a:spcPct val="20000"/>
              </a:spcBef>
              <a:spcAft>
                <a:spcPct val="0"/>
              </a:spcAft>
              <a:buChar char="»"/>
              <a:defRPr kumimoji="1" sz="1800">
                <a:solidFill>
                  <a:schemeClr val="tx1"/>
                </a:solidFill>
                <a:latin typeface="+mn-lt"/>
                <a:ea typeface="+mn-ea"/>
              </a:defRPr>
            </a:lvl8pPr>
            <a:lvl9pPr marL="3886200" indent="-228600" algn="l" rtl="0" eaLnBrk="1" fontAlgn="base" hangingPunct="1">
              <a:spcBef>
                <a:spcPct val="20000"/>
              </a:spcBef>
              <a:spcAft>
                <a:spcPct val="0"/>
              </a:spcAft>
              <a:buChar char="»"/>
              <a:defRPr kumimoji="1" sz="1800">
                <a:solidFill>
                  <a:schemeClr val="tx1"/>
                </a:solidFill>
                <a:latin typeface="+mn-lt"/>
                <a:ea typeface="+mn-ea"/>
              </a:defRPr>
            </a:lvl9pPr>
          </a:lstStyle>
          <a:p>
            <a:pPr marL="457200" indent="-457200">
              <a:lnSpc>
                <a:spcPct val="100000"/>
              </a:lnSpc>
              <a:buFont typeface="+mj-ea"/>
              <a:buAutoNum type="circleNumDbPlain" startAt="2"/>
            </a:pPr>
            <a:r>
              <a:rPr lang="en-US" altLang="ja-JP" sz="2400" kern="0" dirty="0" smtClean="0"/>
              <a:t>Cherenkov-type BLM of quartz or UV acrylic</a:t>
            </a:r>
            <a:endParaRPr lang="ja-JP" altLang="en-US" sz="2400" kern="0" dirty="0"/>
          </a:p>
        </p:txBody>
      </p:sp>
      <p:grpSp>
        <p:nvGrpSpPr>
          <p:cNvPr id="9" name="グループ化 8"/>
          <p:cNvGrpSpPr/>
          <p:nvPr/>
        </p:nvGrpSpPr>
        <p:grpSpPr>
          <a:xfrm>
            <a:off x="2284960" y="3701312"/>
            <a:ext cx="2276474" cy="1341013"/>
            <a:chOff x="2332585" y="3682262"/>
            <a:chExt cx="2276474" cy="1341013"/>
          </a:xfrm>
        </p:grpSpPr>
        <p:sp>
          <p:nvSpPr>
            <p:cNvPr id="13" name="直方体 12"/>
            <p:cNvSpPr/>
            <p:nvPr/>
          </p:nvSpPr>
          <p:spPr bwMode="auto">
            <a:xfrm flipH="1">
              <a:off x="2846934" y="4177562"/>
              <a:ext cx="1762125" cy="357888"/>
            </a:xfrm>
            <a:prstGeom prst="cube">
              <a:avLst/>
            </a:prstGeom>
            <a:no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cxnSp>
          <p:nvCxnSpPr>
            <p:cNvPr id="15" name="直線矢印コネクタ 14"/>
            <p:cNvCxnSpPr/>
            <p:nvPr/>
          </p:nvCxnSpPr>
          <p:spPr bwMode="auto">
            <a:xfrm>
              <a:off x="2846935" y="3977537"/>
              <a:ext cx="1638300" cy="0"/>
            </a:xfrm>
            <a:prstGeom prst="straightConnector1">
              <a:avLst/>
            </a:prstGeom>
            <a:noFill/>
            <a:ln w="9525" cap="flat" cmpd="sng" algn="ctr">
              <a:solidFill>
                <a:srgbClr val="FF0000"/>
              </a:solidFill>
              <a:prstDash val="solid"/>
              <a:round/>
              <a:headEnd type="triangle" w="med" len="med"/>
              <a:tailEnd type="triangle" w="med" len="med"/>
            </a:ln>
            <a:effectLst/>
          </p:spPr>
        </p:cxnSp>
        <p:sp>
          <p:nvSpPr>
            <p:cNvPr id="16" name="テキスト ボックス 15"/>
            <p:cNvSpPr txBox="1"/>
            <p:nvPr/>
          </p:nvSpPr>
          <p:spPr>
            <a:xfrm>
              <a:off x="3332710" y="3682262"/>
              <a:ext cx="732893" cy="264688"/>
            </a:xfrm>
            <a:prstGeom prst="rect">
              <a:avLst/>
            </a:prstGeom>
            <a:noFill/>
          </p:spPr>
          <p:txBody>
            <a:bodyPr wrap="none" rtlCol="0">
              <a:spAutoFit/>
            </a:bodyPr>
            <a:lstStyle/>
            <a:p>
              <a:pPr>
                <a:buNone/>
              </a:pPr>
              <a:r>
                <a:rPr lang="en-US" altLang="ja-JP" sz="1400" dirty="0" smtClean="0">
                  <a:solidFill>
                    <a:srgbClr val="FF0000"/>
                  </a:solidFill>
                </a:rPr>
                <a:t>20</a:t>
              </a:r>
              <a:r>
                <a:rPr kumimoji="1" lang="en-US" altLang="ja-JP" sz="1400" dirty="0" smtClean="0">
                  <a:solidFill>
                    <a:srgbClr val="FF0000"/>
                  </a:solidFill>
                </a:rPr>
                <a:t>0mm</a:t>
              </a:r>
              <a:endParaRPr kumimoji="1" lang="ja-JP" altLang="en-US" sz="1400" dirty="0">
                <a:solidFill>
                  <a:srgbClr val="FF0000"/>
                </a:solidFill>
              </a:endParaRPr>
            </a:p>
          </p:txBody>
        </p:sp>
        <p:cxnSp>
          <p:nvCxnSpPr>
            <p:cNvPr id="18" name="直線矢印コネクタ 17"/>
            <p:cNvCxnSpPr/>
            <p:nvPr/>
          </p:nvCxnSpPr>
          <p:spPr bwMode="auto">
            <a:xfrm>
              <a:off x="2694535" y="4139462"/>
              <a:ext cx="0" cy="323850"/>
            </a:xfrm>
            <a:prstGeom prst="straightConnector1">
              <a:avLst/>
            </a:prstGeom>
            <a:noFill/>
            <a:ln w="9525" cap="flat" cmpd="sng" algn="ctr">
              <a:solidFill>
                <a:srgbClr val="FF0000"/>
              </a:solidFill>
              <a:prstDash val="solid"/>
              <a:round/>
              <a:headEnd type="triangle" w="med" len="med"/>
              <a:tailEnd type="triangle" w="med" len="med"/>
            </a:ln>
            <a:effectLst/>
          </p:spPr>
        </p:cxnSp>
        <p:cxnSp>
          <p:nvCxnSpPr>
            <p:cNvPr id="21" name="直線矢印コネクタ 20"/>
            <p:cNvCxnSpPr/>
            <p:nvPr/>
          </p:nvCxnSpPr>
          <p:spPr bwMode="auto">
            <a:xfrm>
              <a:off x="2694535" y="4520462"/>
              <a:ext cx="190500" cy="171450"/>
            </a:xfrm>
            <a:prstGeom prst="straightConnector1">
              <a:avLst/>
            </a:prstGeom>
            <a:noFill/>
            <a:ln w="9525" cap="flat" cmpd="sng" algn="ctr">
              <a:solidFill>
                <a:srgbClr val="FF0000"/>
              </a:solidFill>
              <a:prstDash val="solid"/>
              <a:round/>
              <a:headEnd type="triangle" w="med" len="med"/>
              <a:tailEnd type="triangle" w="med" len="med"/>
            </a:ln>
            <a:effectLst/>
          </p:spPr>
        </p:cxnSp>
        <p:sp>
          <p:nvSpPr>
            <p:cNvPr id="25" name="テキスト ボックス 24"/>
            <p:cNvSpPr txBox="1"/>
            <p:nvPr/>
          </p:nvSpPr>
          <p:spPr>
            <a:xfrm>
              <a:off x="2646910" y="4758587"/>
              <a:ext cx="643125" cy="264688"/>
            </a:xfrm>
            <a:prstGeom prst="rect">
              <a:avLst/>
            </a:prstGeom>
            <a:noFill/>
          </p:spPr>
          <p:txBody>
            <a:bodyPr wrap="none" rtlCol="0">
              <a:spAutoFit/>
            </a:bodyPr>
            <a:lstStyle/>
            <a:p>
              <a:pPr>
                <a:buNone/>
              </a:pPr>
              <a:r>
                <a:rPr lang="en-US" altLang="ja-JP" sz="1400" dirty="0" smtClean="0">
                  <a:solidFill>
                    <a:srgbClr val="FF0000"/>
                  </a:solidFill>
                </a:rPr>
                <a:t>20</a:t>
              </a:r>
              <a:r>
                <a:rPr kumimoji="1" lang="en-US" altLang="ja-JP" sz="1400" dirty="0" smtClean="0">
                  <a:solidFill>
                    <a:srgbClr val="FF0000"/>
                  </a:solidFill>
                </a:rPr>
                <a:t>mm</a:t>
              </a:r>
              <a:endParaRPr kumimoji="1" lang="ja-JP" altLang="en-US" sz="1400" dirty="0">
                <a:solidFill>
                  <a:srgbClr val="FF0000"/>
                </a:solidFill>
              </a:endParaRPr>
            </a:p>
          </p:txBody>
        </p:sp>
        <p:sp>
          <p:nvSpPr>
            <p:cNvPr id="41" name="テキスト ボックス 40"/>
            <p:cNvSpPr txBox="1"/>
            <p:nvPr/>
          </p:nvSpPr>
          <p:spPr>
            <a:xfrm>
              <a:off x="2332585" y="3948962"/>
              <a:ext cx="643125" cy="264688"/>
            </a:xfrm>
            <a:prstGeom prst="rect">
              <a:avLst/>
            </a:prstGeom>
            <a:noFill/>
          </p:spPr>
          <p:txBody>
            <a:bodyPr wrap="none" rtlCol="0">
              <a:spAutoFit/>
            </a:bodyPr>
            <a:lstStyle/>
            <a:p>
              <a:pPr>
                <a:buNone/>
              </a:pPr>
              <a:r>
                <a:rPr lang="en-US" altLang="ja-JP" sz="1400" dirty="0" smtClean="0">
                  <a:solidFill>
                    <a:srgbClr val="FF0000"/>
                  </a:solidFill>
                </a:rPr>
                <a:t>19</a:t>
              </a:r>
              <a:r>
                <a:rPr kumimoji="1" lang="en-US" altLang="ja-JP" sz="1400" dirty="0" smtClean="0">
                  <a:solidFill>
                    <a:srgbClr val="FF0000"/>
                  </a:solidFill>
                </a:rPr>
                <a:t>mm</a:t>
              </a:r>
              <a:endParaRPr kumimoji="1" lang="ja-JP" altLang="en-US" sz="1400" dirty="0">
                <a:solidFill>
                  <a:srgbClr val="FF0000"/>
                </a:solidFill>
              </a:endParaRPr>
            </a:p>
          </p:txBody>
        </p:sp>
      </p:grpSp>
      <p:sp>
        <p:nvSpPr>
          <p:cNvPr id="42" name="テキスト ボックス 41"/>
          <p:cNvSpPr txBox="1"/>
          <p:nvPr/>
        </p:nvSpPr>
        <p:spPr>
          <a:xfrm>
            <a:off x="3563847" y="4286275"/>
            <a:ext cx="423514" cy="264688"/>
          </a:xfrm>
          <a:prstGeom prst="rect">
            <a:avLst/>
          </a:prstGeom>
          <a:noFill/>
        </p:spPr>
        <p:txBody>
          <a:bodyPr wrap="none" rtlCol="0">
            <a:spAutoFit/>
          </a:bodyPr>
          <a:lstStyle/>
          <a:p>
            <a:pPr>
              <a:buNone/>
            </a:pPr>
            <a:r>
              <a:rPr lang="en-US" altLang="ja-JP" sz="1400" dirty="0">
                <a:solidFill>
                  <a:srgbClr val="0000FF"/>
                </a:solidFill>
              </a:rPr>
              <a:t>L</a:t>
            </a:r>
            <a:r>
              <a:rPr lang="en-US" altLang="ja-JP" sz="1400" dirty="0" smtClean="0">
                <a:solidFill>
                  <a:srgbClr val="0000FF"/>
                </a:solidFill>
              </a:rPr>
              <a:t>G</a:t>
            </a:r>
            <a:endParaRPr kumimoji="1" lang="ja-JP" altLang="en-US" sz="1400" dirty="0">
              <a:solidFill>
                <a:srgbClr val="0000FF"/>
              </a:solidFill>
            </a:endParaRPr>
          </a:p>
        </p:txBody>
      </p:sp>
      <p:sp>
        <p:nvSpPr>
          <p:cNvPr id="43" name="テキスト ボックス 42"/>
          <p:cNvSpPr txBox="1"/>
          <p:nvPr/>
        </p:nvSpPr>
        <p:spPr>
          <a:xfrm>
            <a:off x="611097" y="4552975"/>
            <a:ext cx="444352" cy="264688"/>
          </a:xfrm>
          <a:prstGeom prst="rect">
            <a:avLst/>
          </a:prstGeom>
          <a:noFill/>
        </p:spPr>
        <p:txBody>
          <a:bodyPr wrap="none" rtlCol="0">
            <a:spAutoFit/>
          </a:bodyPr>
          <a:lstStyle/>
          <a:p>
            <a:pPr>
              <a:buNone/>
            </a:pPr>
            <a:r>
              <a:rPr lang="en-US" altLang="ja-JP" sz="1400" b="1" dirty="0">
                <a:solidFill>
                  <a:srgbClr val="FFFF00"/>
                </a:solidFill>
              </a:rPr>
              <a:t>L</a:t>
            </a:r>
            <a:r>
              <a:rPr lang="en-US" altLang="ja-JP" sz="1400" b="1" dirty="0" smtClean="0">
                <a:solidFill>
                  <a:srgbClr val="FFFF00"/>
                </a:solidFill>
              </a:rPr>
              <a:t>G</a:t>
            </a:r>
            <a:endParaRPr kumimoji="1" lang="ja-JP" altLang="en-US" sz="1400" b="1" dirty="0">
              <a:solidFill>
                <a:srgbClr val="FFFF00"/>
              </a:solidFill>
            </a:endParaRPr>
          </a:p>
        </p:txBody>
      </p:sp>
      <p:sp>
        <p:nvSpPr>
          <p:cNvPr id="44" name="テキスト ボックス 43"/>
          <p:cNvSpPr txBox="1"/>
          <p:nvPr/>
        </p:nvSpPr>
        <p:spPr>
          <a:xfrm>
            <a:off x="1134972" y="2733700"/>
            <a:ext cx="444352" cy="264688"/>
          </a:xfrm>
          <a:prstGeom prst="rect">
            <a:avLst/>
          </a:prstGeom>
          <a:noFill/>
        </p:spPr>
        <p:txBody>
          <a:bodyPr wrap="none" rtlCol="0">
            <a:spAutoFit/>
          </a:bodyPr>
          <a:lstStyle/>
          <a:p>
            <a:pPr>
              <a:buNone/>
            </a:pPr>
            <a:r>
              <a:rPr lang="en-US" altLang="ja-JP" sz="1400" b="1" dirty="0">
                <a:solidFill>
                  <a:srgbClr val="FFFF00"/>
                </a:solidFill>
              </a:rPr>
              <a:t>L</a:t>
            </a:r>
            <a:r>
              <a:rPr lang="en-US" altLang="ja-JP" sz="1400" b="1" dirty="0" smtClean="0">
                <a:solidFill>
                  <a:srgbClr val="FFFF00"/>
                </a:solidFill>
              </a:rPr>
              <a:t>G</a:t>
            </a:r>
            <a:endParaRPr kumimoji="1" lang="ja-JP" altLang="en-US" sz="1400" b="1" dirty="0">
              <a:solidFill>
                <a:srgbClr val="FFFF00"/>
              </a:solidFill>
            </a:endParaRPr>
          </a:p>
        </p:txBody>
      </p:sp>
      <p:sp>
        <p:nvSpPr>
          <p:cNvPr id="10" name="テキスト ボックス 9"/>
          <p:cNvSpPr txBox="1"/>
          <p:nvPr/>
        </p:nvSpPr>
        <p:spPr>
          <a:xfrm>
            <a:off x="3041775" y="2761863"/>
            <a:ext cx="1127937" cy="264688"/>
          </a:xfrm>
          <a:prstGeom prst="rect">
            <a:avLst/>
          </a:prstGeom>
          <a:noFill/>
        </p:spPr>
        <p:txBody>
          <a:bodyPr wrap="none" rtlCol="0">
            <a:spAutoFit/>
          </a:bodyPr>
          <a:lstStyle/>
          <a:p>
            <a:pPr>
              <a:buNone/>
            </a:pPr>
            <a:r>
              <a:rPr lang="en-US" altLang="ja-JP" sz="1400" dirty="0">
                <a:solidFill>
                  <a:schemeClr val="bg1"/>
                </a:solidFill>
                <a:latin typeface="Times New Roman" panose="02020603050405020304" pitchFamily="18" charset="0"/>
                <a:cs typeface="Times New Roman" panose="02020603050405020304" pitchFamily="18" charset="0"/>
              </a:rPr>
              <a:t>PMT: </a:t>
            </a:r>
            <a:r>
              <a:rPr lang="en-US" altLang="ja-JP" sz="1400" dirty="0" smtClean="0">
                <a:solidFill>
                  <a:schemeClr val="bg1"/>
                </a:solidFill>
                <a:latin typeface="Times New Roman" panose="02020603050405020304" pitchFamily="18" charset="0"/>
                <a:cs typeface="Times New Roman" panose="02020603050405020304" pitchFamily="18" charset="0"/>
              </a:rPr>
              <a:t>H6410</a:t>
            </a:r>
            <a:endParaRPr lang="ja-JP" altLang="en-US" sz="1400" dirty="0">
              <a:solidFill>
                <a:schemeClr val="bg1"/>
              </a:solidFill>
              <a:latin typeface="Times New Roman" panose="02020603050405020304" pitchFamily="18" charset="0"/>
              <a:cs typeface="Times New Roman" panose="02020603050405020304" pitchFamily="18" charset="0"/>
            </a:endParaRPr>
          </a:p>
        </p:txBody>
      </p:sp>
      <p:sp>
        <p:nvSpPr>
          <p:cNvPr id="45" name="テキスト ボックス 44"/>
          <p:cNvSpPr txBox="1"/>
          <p:nvPr/>
        </p:nvSpPr>
        <p:spPr>
          <a:xfrm>
            <a:off x="7001069" y="2261120"/>
            <a:ext cx="1127937" cy="264688"/>
          </a:xfrm>
          <a:prstGeom prst="rect">
            <a:avLst/>
          </a:prstGeom>
          <a:noFill/>
        </p:spPr>
        <p:txBody>
          <a:bodyPr wrap="none" rtlCol="0">
            <a:spAutoFit/>
          </a:bodyPr>
          <a:lstStyle/>
          <a:p>
            <a:pPr>
              <a:buNone/>
            </a:pPr>
            <a:r>
              <a:rPr lang="en-US" altLang="ja-JP" sz="1400" dirty="0">
                <a:solidFill>
                  <a:schemeClr val="bg1"/>
                </a:solidFill>
                <a:latin typeface="Times New Roman" panose="02020603050405020304" pitchFamily="18" charset="0"/>
                <a:cs typeface="Times New Roman" panose="02020603050405020304" pitchFamily="18" charset="0"/>
              </a:rPr>
              <a:t>PMT: </a:t>
            </a:r>
            <a:r>
              <a:rPr lang="en-US" altLang="ja-JP" sz="1400" dirty="0" smtClean="0">
                <a:solidFill>
                  <a:schemeClr val="bg1"/>
                </a:solidFill>
                <a:latin typeface="Times New Roman" panose="02020603050405020304" pitchFamily="18" charset="0"/>
                <a:cs typeface="Times New Roman" panose="02020603050405020304" pitchFamily="18" charset="0"/>
              </a:rPr>
              <a:t>H6521</a:t>
            </a:r>
            <a:endParaRPr lang="ja-JP" altLang="en-US" sz="1400" dirty="0">
              <a:solidFill>
                <a:schemeClr val="bg1"/>
              </a:solidFill>
              <a:latin typeface="Times New Roman" panose="02020603050405020304" pitchFamily="18" charset="0"/>
              <a:cs typeface="Times New Roman" panose="02020603050405020304" pitchFamily="18" charset="0"/>
            </a:endParaRPr>
          </a:p>
        </p:txBody>
      </p:sp>
      <p:sp>
        <p:nvSpPr>
          <p:cNvPr id="46" name="テキスト ボックス 45"/>
          <p:cNvSpPr txBox="1"/>
          <p:nvPr/>
        </p:nvSpPr>
        <p:spPr>
          <a:xfrm>
            <a:off x="6929534" y="3290597"/>
            <a:ext cx="1127937" cy="264688"/>
          </a:xfrm>
          <a:prstGeom prst="rect">
            <a:avLst/>
          </a:prstGeom>
          <a:noFill/>
        </p:spPr>
        <p:txBody>
          <a:bodyPr wrap="none" rtlCol="0">
            <a:spAutoFit/>
          </a:bodyPr>
          <a:lstStyle/>
          <a:p>
            <a:pPr>
              <a:buNone/>
            </a:pPr>
            <a:r>
              <a:rPr lang="en-US" altLang="ja-JP" sz="1400" dirty="0">
                <a:solidFill>
                  <a:schemeClr val="bg1"/>
                </a:solidFill>
                <a:latin typeface="Times New Roman" panose="02020603050405020304" pitchFamily="18" charset="0"/>
                <a:cs typeface="Times New Roman" panose="02020603050405020304" pitchFamily="18" charset="0"/>
              </a:rPr>
              <a:t>PMT: </a:t>
            </a:r>
            <a:r>
              <a:rPr lang="en-US" altLang="ja-JP" sz="1400" dirty="0" smtClean="0">
                <a:solidFill>
                  <a:schemeClr val="bg1"/>
                </a:solidFill>
                <a:latin typeface="Times New Roman" panose="02020603050405020304" pitchFamily="18" charset="0"/>
                <a:cs typeface="Times New Roman" panose="02020603050405020304" pitchFamily="18" charset="0"/>
              </a:rPr>
              <a:t>H6521</a:t>
            </a:r>
            <a:endParaRPr lang="ja-JP" altLang="en-US" sz="1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48431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Users\myoshi\Documents\WORK_temp\w_モニター関係\出射ビームハローモニタ\3NBTコンポ調整図\トンネル関連総合配置図_改訂2\展開図R2_20150904_for_IBIC2015-Outside.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6980" r="11725" b="10314"/>
          <a:stretch/>
        </p:blipFill>
        <p:spPr bwMode="auto">
          <a:xfrm>
            <a:off x="143219" y="1524000"/>
            <a:ext cx="8730624" cy="2348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タイトル 6"/>
          <p:cNvSpPr>
            <a:spLocks noGrp="1"/>
          </p:cNvSpPr>
          <p:nvPr>
            <p:ph type="title"/>
          </p:nvPr>
        </p:nvSpPr>
        <p:spPr/>
        <p:txBody>
          <a:bodyPr/>
          <a:lstStyle/>
          <a:p>
            <a:r>
              <a:rPr kumimoji="1" lang="en-US" altLang="ja-JP" dirty="0" smtClean="0"/>
              <a:t>Trial beam test with new-type BLM</a:t>
            </a:r>
            <a:endParaRPr kumimoji="1" lang="ja-JP" altLang="en-US" dirty="0"/>
          </a:p>
        </p:txBody>
      </p:sp>
      <p:sp>
        <p:nvSpPr>
          <p:cNvPr id="8" name="コンテンツ プレースホルダー 7"/>
          <p:cNvSpPr>
            <a:spLocks noGrp="1"/>
          </p:cNvSpPr>
          <p:nvPr>
            <p:ph sz="half" idx="1"/>
          </p:nvPr>
        </p:nvSpPr>
        <p:spPr>
          <a:xfrm>
            <a:off x="296887" y="810265"/>
            <a:ext cx="8498770" cy="1101992"/>
          </a:xfrm>
        </p:spPr>
        <p:txBody>
          <a:bodyPr/>
          <a:lstStyle/>
          <a:p>
            <a:pPr>
              <a:buFont typeface="Wingdings" panose="05000000000000000000" pitchFamily="2" charset="2"/>
              <a:buChar char="n"/>
            </a:pPr>
            <a:r>
              <a:rPr kumimoji="1" lang="en-US" altLang="ja-JP" sz="2000" dirty="0" smtClean="0"/>
              <a:t>To see if the new-type BLMs work as they were expected to, they were installed near the wire </a:t>
            </a:r>
            <a:r>
              <a:rPr lang="en-US" altLang="ja-JP" sz="2000" dirty="0" smtClean="0"/>
              <a:t>scanner and </a:t>
            </a:r>
            <a:r>
              <a:rPr kumimoji="1" lang="en-US" altLang="ja-JP" sz="2000" dirty="0" smtClean="0"/>
              <a:t>trial beam tests were carried out. </a:t>
            </a:r>
            <a:r>
              <a:rPr lang="en-US" altLang="ja-JP" sz="2000" dirty="0" smtClean="0"/>
              <a:t> </a:t>
            </a:r>
          </a:p>
          <a:p>
            <a:pPr marL="0" indent="0">
              <a:buNone/>
            </a:pPr>
            <a:r>
              <a:rPr lang="en-US" altLang="ja-JP" sz="2000" dirty="0">
                <a:solidFill>
                  <a:schemeClr val="bg1">
                    <a:lumMod val="50000"/>
                  </a:schemeClr>
                </a:solidFill>
              </a:rPr>
              <a:t> </a:t>
            </a:r>
            <a:r>
              <a:rPr lang="en-US" altLang="ja-JP" sz="2000" dirty="0" smtClean="0">
                <a:solidFill>
                  <a:schemeClr val="bg1">
                    <a:lumMod val="50000"/>
                  </a:schemeClr>
                </a:solidFill>
              </a:rPr>
              <a:t>    (</a:t>
            </a:r>
            <a:r>
              <a:rPr lang="en-US" altLang="ja-JP" sz="2000" dirty="0">
                <a:solidFill>
                  <a:schemeClr val="bg1">
                    <a:lumMod val="50000"/>
                  </a:schemeClr>
                </a:solidFill>
              </a:rPr>
              <a:t>P</a:t>
            </a:r>
            <a:r>
              <a:rPr lang="en-US" altLang="ja-JP" sz="2000" dirty="0" smtClean="0">
                <a:solidFill>
                  <a:schemeClr val="bg1">
                    <a:lumMod val="50000"/>
                  </a:schemeClr>
                </a:solidFill>
              </a:rPr>
              <a:t>article simulation with GEANT4 is starting now.)</a:t>
            </a:r>
            <a:endParaRPr kumimoji="1" lang="ja-JP" altLang="en-US" sz="2000" dirty="0">
              <a:solidFill>
                <a:schemeClr val="bg1">
                  <a:lumMod val="50000"/>
                </a:schemeClr>
              </a:solidFill>
            </a:endParaRPr>
          </a:p>
        </p:txBody>
      </p:sp>
      <p:sp>
        <p:nvSpPr>
          <p:cNvPr id="4" name="日付プレースホルダー 3"/>
          <p:cNvSpPr>
            <a:spLocks noGrp="1"/>
          </p:cNvSpPr>
          <p:nvPr>
            <p:ph type="dt" sz="half" idx="10"/>
          </p:nvPr>
        </p:nvSpPr>
        <p:spPr/>
        <p:txBody>
          <a:bodyPr/>
          <a:lstStyle/>
          <a:p>
            <a:pPr>
              <a:defRPr/>
            </a:pPr>
            <a:r>
              <a:rPr lang="en-US" altLang="ja-JP" smtClean="0"/>
              <a:t>2015/09/16(Wed.)</a:t>
            </a:r>
            <a:endParaRPr lang="en-US" altLang="ja-JP"/>
          </a:p>
        </p:txBody>
      </p:sp>
      <p:sp>
        <p:nvSpPr>
          <p:cNvPr id="5" name="フッター プレースホルダー 4"/>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6" name="スライド番号プレースホルダー 5"/>
          <p:cNvSpPr>
            <a:spLocks noGrp="1"/>
          </p:cNvSpPr>
          <p:nvPr>
            <p:ph type="sldNum" sz="quarter" idx="12"/>
          </p:nvPr>
        </p:nvSpPr>
        <p:spPr/>
        <p:txBody>
          <a:bodyPr/>
          <a:lstStyle/>
          <a:p>
            <a:pPr>
              <a:defRPr/>
            </a:pPr>
            <a:fld id="{5ED07FB4-4D09-4CBC-9D1D-3CCDE54CD3FF}" type="slidenum">
              <a:rPr lang="en-US" altLang="ja-JP" smtClean="0"/>
              <a:pPr>
                <a:defRPr/>
              </a:pPr>
              <a:t>14</a:t>
            </a:fld>
            <a:endParaRPr lang="en-US" altLang="ja-JP"/>
          </a:p>
        </p:txBody>
      </p:sp>
      <p:cxnSp>
        <p:nvCxnSpPr>
          <p:cNvPr id="12" name="直線矢印コネクタ 11"/>
          <p:cNvCxnSpPr/>
          <p:nvPr/>
        </p:nvCxnSpPr>
        <p:spPr bwMode="auto">
          <a:xfrm flipH="1">
            <a:off x="517793" y="2581275"/>
            <a:ext cx="8086380" cy="0"/>
          </a:xfrm>
          <a:prstGeom prst="straightConnector1">
            <a:avLst/>
          </a:prstGeom>
          <a:noFill/>
          <a:ln w="28575" cap="flat" cmpd="sng" algn="ctr">
            <a:solidFill>
              <a:srgbClr val="00B050"/>
            </a:solidFill>
            <a:prstDash val="sysDot"/>
            <a:round/>
            <a:headEnd type="none" w="med" len="med"/>
            <a:tailEnd type="arrow"/>
          </a:ln>
          <a:effectLst/>
        </p:spPr>
      </p:cxnSp>
      <p:sp>
        <p:nvSpPr>
          <p:cNvPr id="13" name="四角形吹き出し 12"/>
          <p:cNvSpPr/>
          <p:nvPr/>
        </p:nvSpPr>
        <p:spPr bwMode="auto">
          <a:xfrm>
            <a:off x="5534302" y="1916788"/>
            <a:ext cx="1355075" cy="294302"/>
          </a:xfrm>
          <a:prstGeom prst="wedgeRectCallout">
            <a:avLst>
              <a:gd name="adj1" fmla="val -46281"/>
              <a:gd name="adj2" fmla="val 155907"/>
            </a:avLst>
          </a:prstGeom>
          <a:solidFill>
            <a:schemeClr val="bg1"/>
          </a:solidFill>
          <a:ln w="9525" cap="flat" cmpd="sng" algn="ctr">
            <a:solidFill>
              <a:srgbClr val="FF0000"/>
            </a:solidFill>
            <a:prstDash val="solid"/>
            <a:round/>
            <a:headEnd type="none" w="med" len="med"/>
            <a:tailEnd type="none" w="med" len="med"/>
          </a:ln>
          <a:effectLst/>
        </p:spPr>
        <p:txBody>
          <a:bodyPr vert="horz" wrap="square" lIns="36000" tIns="36000" rIns="36000" bIns="36000" numCol="1" rtlCol="0" anchor="ctr" anchorCtr="0" compatLnSpc="1">
            <a:prstTxWarp prst="textNoShape">
              <a:avLst/>
            </a:prstTxWarp>
            <a:spAutoFit/>
          </a:bodyPr>
          <a:lstStyle/>
          <a:p>
            <a:pPr marR="0" algn="l" defTabSz="914400" rtl="0" eaLnBrk="1" fontAlgn="base" latinLnBrk="0" hangingPunct="1">
              <a:lnSpc>
                <a:spcPct val="80000"/>
              </a:lnSpc>
              <a:spcBef>
                <a:spcPct val="20000"/>
              </a:spcBef>
              <a:spcAft>
                <a:spcPct val="0"/>
              </a:spcAft>
              <a:buClrTx/>
              <a:buSzTx/>
              <a:buNone/>
              <a:tabLst/>
            </a:pPr>
            <a:r>
              <a:rPr kumimoji="1" lang="en-US" altLang="ja-JP" sz="1800" b="0" i="0" u="none" strike="noStrike" cap="none" normalizeH="0" baseline="0" dirty="0" smtClean="0">
                <a:ln>
                  <a:noFill/>
                </a:ln>
                <a:solidFill>
                  <a:srgbClr val="FF0000"/>
                </a:solidFill>
                <a:effectLst/>
                <a:latin typeface="Times New Roman" charset="0"/>
                <a:ea typeface="ＭＳ Ｐゴシック" charset="-128"/>
              </a:rPr>
              <a:t>Wire scanner</a:t>
            </a:r>
            <a:endParaRPr kumimoji="1" lang="ja-JP" altLang="en-US" sz="1800" b="0" i="0" u="none" strike="noStrike" cap="none" normalizeH="0" baseline="0" dirty="0" smtClean="0">
              <a:ln>
                <a:noFill/>
              </a:ln>
              <a:solidFill>
                <a:srgbClr val="FF0000"/>
              </a:solidFill>
              <a:effectLst/>
              <a:latin typeface="Times New Roman" charset="0"/>
              <a:ea typeface="ＭＳ Ｐゴシック" charset="-128"/>
            </a:endParaRPr>
          </a:p>
        </p:txBody>
      </p:sp>
      <p:sp>
        <p:nvSpPr>
          <p:cNvPr id="14" name="円/楕円 13"/>
          <p:cNvSpPr/>
          <p:nvPr/>
        </p:nvSpPr>
        <p:spPr bwMode="auto">
          <a:xfrm>
            <a:off x="5453349" y="2649213"/>
            <a:ext cx="165253" cy="165253"/>
          </a:xfrm>
          <a:prstGeom prst="ellipse">
            <a:avLst/>
          </a:prstGeom>
          <a:solidFill>
            <a:srgbClr val="00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sp>
        <p:nvSpPr>
          <p:cNvPr id="16" name="テキスト ボックス 15"/>
          <p:cNvSpPr txBox="1"/>
          <p:nvPr/>
        </p:nvSpPr>
        <p:spPr>
          <a:xfrm>
            <a:off x="154236" y="2092402"/>
            <a:ext cx="1382110" cy="338554"/>
          </a:xfrm>
          <a:prstGeom prst="rect">
            <a:avLst/>
          </a:prstGeom>
          <a:noFill/>
        </p:spPr>
        <p:txBody>
          <a:bodyPr wrap="none" rtlCol="0">
            <a:spAutoFit/>
          </a:bodyPr>
          <a:lstStyle/>
          <a:p>
            <a:pPr>
              <a:buNone/>
            </a:pPr>
            <a:r>
              <a:rPr kumimoji="1" lang="en-US" altLang="ja-JP" b="1" u="sng" dirty="0" smtClean="0">
                <a:solidFill>
                  <a:srgbClr val="00B050"/>
                </a:solidFill>
              </a:rPr>
              <a:t>MLF-TGT</a:t>
            </a:r>
            <a:endParaRPr kumimoji="1" lang="ja-JP" altLang="en-US" b="1" u="sng" dirty="0">
              <a:solidFill>
                <a:srgbClr val="00B050"/>
              </a:solidFill>
            </a:endParaRPr>
          </a:p>
        </p:txBody>
      </p:sp>
      <p:sp>
        <p:nvSpPr>
          <p:cNvPr id="17" name="テキスト ボックス 16"/>
          <p:cNvSpPr txBox="1"/>
          <p:nvPr/>
        </p:nvSpPr>
        <p:spPr>
          <a:xfrm>
            <a:off x="7643869" y="2069105"/>
            <a:ext cx="1391920" cy="338554"/>
          </a:xfrm>
          <a:prstGeom prst="rect">
            <a:avLst/>
          </a:prstGeom>
          <a:noFill/>
        </p:spPr>
        <p:txBody>
          <a:bodyPr wrap="none" rtlCol="0">
            <a:spAutoFit/>
          </a:bodyPr>
          <a:lstStyle/>
          <a:p>
            <a:pPr>
              <a:buNone/>
            </a:pPr>
            <a:r>
              <a:rPr kumimoji="1" lang="en-US" altLang="ja-JP" b="1" u="sng" dirty="0" smtClean="0">
                <a:solidFill>
                  <a:srgbClr val="00B050"/>
                </a:solidFill>
              </a:rPr>
              <a:t>3GeV-RCS</a:t>
            </a:r>
            <a:endParaRPr kumimoji="1" lang="ja-JP" altLang="en-US" b="1" u="sng" dirty="0">
              <a:solidFill>
                <a:srgbClr val="00B050"/>
              </a:solidFill>
            </a:endParaRPr>
          </a:p>
        </p:txBody>
      </p:sp>
      <p:sp>
        <p:nvSpPr>
          <p:cNvPr id="21" name="テキスト ボックス 20"/>
          <p:cNvSpPr txBox="1"/>
          <p:nvPr/>
        </p:nvSpPr>
        <p:spPr>
          <a:xfrm>
            <a:off x="2642212" y="2174225"/>
            <a:ext cx="1995546" cy="289310"/>
          </a:xfrm>
          <a:prstGeom prst="rect">
            <a:avLst/>
          </a:prstGeom>
          <a:noFill/>
        </p:spPr>
        <p:txBody>
          <a:bodyPr wrap="none" rtlCol="0">
            <a:spAutoFit/>
          </a:bodyPr>
          <a:lstStyle/>
          <a:p>
            <a:pPr>
              <a:buNone/>
            </a:pPr>
            <a:r>
              <a:rPr lang="en-US" altLang="ja-JP" sz="1600" dirty="0">
                <a:solidFill>
                  <a:srgbClr val="00B050"/>
                </a:solidFill>
              </a:rPr>
              <a:t>(</a:t>
            </a:r>
            <a:r>
              <a:rPr kumimoji="1" lang="en-US" altLang="ja-JP" sz="1600" dirty="0" smtClean="0">
                <a:solidFill>
                  <a:srgbClr val="00B050"/>
                </a:solidFill>
              </a:rPr>
              <a:t> 3GeV proton beam )</a:t>
            </a:r>
            <a:endParaRPr kumimoji="1" lang="ja-JP" altLang="en-US" sz="1600" dirty="0">
              <a:solidFill>
                <a:srgbClr val="00B050"/>
              </a:solidFill>
            </a:endParaRPr>
          </a:p>
        </p:txBody>
      </p:sp>
      <p:sp>
        <p:nvSpPr>
          <p:cNvPr id="9" name="コンテンツ プレースホルダー 8"/>
          <p:cNvSpPr>
            <a:spLocks noGrp="1"/>
          </p:cNvSpPr>
          <p:nvPr>
            <p:ph sz="half" idx="2"/>
          </p:nvPr>
        </p:nvSpPr>
        <p:spPr>
          <a:xfrm>
            <a:off x="209954" y="3871096"/>
            <a:ext cx="5407075" cy="2616790"/>
          </a:xfrm>
        </p:spPr>
        <p:txBody>
          <a:bodyPr/>
          <a:lstStyle/>
          <a:p>
            <a:pPr>
              <a:buFont typeface="Wingdings" panose="05000000000000000000" pitchFamily="2" charset="2"/>
              <a:buChar char="n"/>
            </a:pPr>
            <a:r>
              <a:rPr kumimoji="1" lang="en-US" altLang="ja-JP" sz="2000" dirty="0" smtClean="0"/>
              <a:t>To enhance the effect of the reflected radiation, the beam destination from the RCS switched from MLF-Target to 3NBT-Beam Dump.</a:t>
            </a:r>
          </a:p>
          <a:p>
            <a:pPr>
              <a:buFont typeface="Wingdings" panose="05000000000000000000" pitchFamily="2" charset="2"/>
              <a:buChar char="n"/>
            </a:pPr>
            <a:r>
              <a:rPr lang="en-US" altLang="ja-JP" sz="2000" dirty="0" smtClean="0"/>
              <a:t>At first, the ultra-low intensity beam was used to prevent the saturation of the BLM.</a:t>
            </a:r>
          </a:p>
          <a:p>
            <a:pPr>
              <a:buFont typeface="Wingdings" panose="05000000000000000000" pitchFamily="2" charset="2"/>
              <a:buChar char="n"/>
            </a:pPr>
            <a:r>
              <a:rPr kumimoji="1" lang="en-US" altLang="ja-JP" sz="2000" dirty="0" smtClean="0"/>
              <a:t>Next, the high intensity beam was used for the high power beam commissioning.</a:t>
            </a:r>
          </a:p>
        </p:txBody>
      </p:sp>
      <p:sp>
        <p:nvSpPr>
          <p:cNvPr id="11" name="四角形吹き出し 10"/>
          <p:cNvSpPr/>
          <p:nvPr/>
        </p:nvSpPr>
        <p:spPr bwMode="auto">
          <a:xfrm>
            <a:off x="6096000" y="3219450"/>
            <a:ext cx="2431055" cy="3181350"/>
          </a:xfrm>
          <a:prstGeom prst="wedgeRectCallout">
            <a:avLst>
              <a:gd name="adj1" fmla="val -72643"/>
              <a:gd name="adj2" fmla="val -64118"/>
            </a:avLst>
          </a:prstGeom>
          <a:noFill/>
          <a:ln w="9525" cap="flat" cmpd="sng" algn="ctr">
            <a:solidFill>
              <a:srgbClr val="00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cxnSp>
        <p:nvCxnSpPr>
          <p:cNvPr id="23" name="直線矢印コネクタ 22"/>
          <p:cNvCxnSpPr/>
          <p:nvPr/>
        </p:nvCxnSpPr>
        <p:spPr bwMode="auto">
          <a:xfrm flipH="1">
            <a:off x="4181475" y="2581275"/>
            <a:ext cx="4422698" cy="0"/>
          </a:xfrm>
          <a:prstGeom prst="straightConnector1">
            <a:avLst/>
          </a:prstGeom>
          <a:noFill/>
          <a:ln w="28575" cap="flat" cmpd="sng" algn="ctr">
            <a:solidFill>
              <a:srgbClr val="00B050"/>
            </a:solidFill>
            <a:prstDash val="solid"/>
            <a:round/>
            <a:headEnd type="none" w="med" len="med"/>
            <a:tailEnd type="arrow"/>
          </a:ln>
          <a:effectLst/>
        </p:spPr>
      </p:cxnSp>
      <p:cxnSp>
        <p:nvCxnSpPr>
          <p:cNvPr id="27" name="直線矢印コネクタ 26"/>
          <p:cNvCxnSpPr/>
          <p:nvPr/>
        </p:nvCxnSpPr>
        <p:spPr bwMode="auto">
          <a:xfrm flipH="1">
            <a:off x="771525" y="2571750"/>
            <a:ext cx="3419475" cy="723900"/>
          </a:xfrm>
          <a:prstGeom prst="straightConnector1">
            <a:avLst/>
          </a:prstGeom>
          <a:noFill/>
          <a:ln w="28575" cap="flat" cmpd="sng" algn="ctr">
            <a:solidFill>
              <a:srgbClr val="00B050"/>
            </a:solidFill>
            <a:prstDash val="solid"/>
            <a:round/>
            <a:headEnd type="none" w="med" len="med"/>
            <a:tailEnd type="arrow"/>
          </a:ln>
          <a:effectLst/>
        </p:spPr>
      </p:cxnSp>
      <p:sp>
        <p:nvSpPr>
          <p:cNvPr id="29" name="テキスト ボックス 28"/>
          <p:cNvSpPr txBox="1"/>
          <p:nvPr/>
        </p:nvSpPr>
        <p:spPr>
          <a:xfrm>
            <a:off x="211386" y="3587827"/>
            <a:ext cx="1260794" cy="338554"/>
          </a:xfrm>
          <a:prstGeom prst="rect">
            <a:avLst/>
          </a:prstGeom>
          <a:noFill/>
        </p:spPr>
        <p:txBody>
          <a:bodyPr wrap="none" rtlCol="0">
            <a:spAutoFit/>
          </a:bodyPr>
          <a:lstStyle/>
          <a:p>
            <a:pPr>
              <a:buNone/>
            </a:pPr>
            <a:r>
              <a:rPr kumimoji="1" lang="en-US" altLang="ja-JP" b="1" u="sng" dirty="0" smtClean="0">
                <a:solidFill>
                  <a:srgbClr val="00B050"/>
                </a:solidFill>
              </a:rPr>
              <a:t>3NBT-BD</a:t>
            </a:r>
            <a:endParaRPr kumimoji="1" lang="ja-JP" altLang="en-US" b="1" u="sng" dirty="0">
              <a:solidFill>
                <a:srgbClr val="00B050"/>
              </a:solidFill>
            </a:endParaRPr>
          </a:p>
        </p:txBody>
      </p:sp>
      <p:sp>
        <p:nvSpPr>
          <p:cNvPr id="24" name="二等辺三角形 23"/>
          <p:cNvSpPr/>
          <p:nvPr/>
        </p:nvSpPr>
        <p:spPr bwMode="auto">
          <a:xfrm rot="15418030">
            <a:off x="2782797" y="312776"/>
            <a:ext cx="522524" cy="4900140"/>
          </a:xfrm>
          <a:prstGeom prst="triangle">
            <a:avLst/>
          </a:prstGeom>
          <a:solidFill>
            <a:srgbClr val="FFFF00">
              <a:alpha val="34118"/>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914400" marR="0" indent="-457200" algn="l" defTabSz="914400" rtl="0" eaLnBrk="1" fontAlgn="base" latinLnBrk="0" hangingPunct="1">
              <a:lnSpc>
                <a:spcPct val="80000"/>
              </a:lnSpc>
              <a:spcBef>
                <a:spcPct val="20000"/>
              </a:spcBef>
              <a:spcAft>
                <a:spcPct val="0"/>
              </a:spcAft>
              <a:buClrTx/>
              <a:buSzTx/>
              <a:buFontTx/>
              <a:buChar char="–"/>
              <a:tabLst/>
            </a:pPr>
            <a:endParaRPr kumimoji="1" lang="ja-JP" altLang="en-US" sz="2000" b="0" i="0" u="none" strike="noStrike" cap="none" normalizeH="0" baseline="0" smtClean="0">
              <a:ln>
                <a:noFill/>
              </a:ln>
              <a:solidFill>
                <a:schemeClr val="tx1"/>
              </a:solidFill>
              <a:effectLst/>
              <a:latin typeface="Times New Roman" charset="0"/>
              <a:ea typeface="ＭＳ Ｐゴシック" charset="-128"/>
            </a:endParaRPr>
          </a:p>
        </p:txBody>
      </p:sp>
      <p:pic>
        <p:nvPicPr>
          <p:cNvPr id="31" name="Picture 5" descr="D:\specter_Common Folder\photo\20141119\PB19106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6405" y="3283027"/>
            <a:ext cx="2293574" cy="3058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テキスト ボックス 27"/>
          <p:cNvSpPr txBox="1"/>
          <p:nvPr/>
        </p:nvSpPr>
        <p:spPr>
          <a:xfrm>
            <a:off x="7680306" y="4759350"/>
            <a:ext cx="463588" cy="264688"/>
          </a:xfrm>
          <a:prstGeom prst="rect">
            <a:avLst/>
          </a:prstGeom>
          <a:noFill/>
        </p:spPr>
        <p:txBody>
          <a:bodyPr wrap="none" rtlCol="0">
            <a:spAutoFit/>
          </a:bodyPr>
          <a:lstStyle/>
          <a:p>
            <a:pPr>
              <a:buNone/>
            </a:pPr>
            <a:r>
              <a:rPr lang="en-US" altLang="ja-JP" sz="1400" b="1" dirty="0" smtClean="0">
                <a:solidFill>
                  <a:srgbClr val="FFFF00"/>
                </a:solidFill>
              </a:rPr>
              <a:t>QG</a:t>
            </a:r>
            <a:endParaRPr kumimoji="1" lang="ja-JP" altLang="en-US" sz="1400" b="1" dirty="0">
              <a:solidFill>
                <a:srgbClr val="FFFF00"/>
              </a:solidFill>
            </a:endParaRPr>
          </a:p>
        </p:txBody>
      </p:sp>
      <p:sp>
        <p:nvSpPr>
          <p:cNvPr id="30" name="テキスト ボックス 29"/>
          <p:cNvSpPr txBox="1"/>
          <p:nvPr/>
        </p:nvSpPr>
        <p:spPr>
          <a:xfrm>
            <a:off x="7079540" y="4846594"/>
            <a:ext cx="551048" cy="264688"/>
          </a:xfrm>
          <a:prstGeom prst="rect">
            <a:avLst/>
          </a:prstGeom>
          <a:noFill/>
        </p:spPr>
        <p:txBody>
          <a:bodyPr wrap="none" rtlCol="0">
            <a:spAutoFit/>
          </a:bodyPr>
          <a:lstStyle/>
          <a:p>
            <a:pPr>
              <a:buNone/>
            </a:pPr>
            <a:r>
              <a:rPr lang="en-US" altLang="ja-JP" sz="1400" b="1" dirty="0" smtClean="0">
                <a:solidFill>
                  <a:srgbClr val="FFFF00"/>
                </a:solidFill>
              </a:rPr>
              <a:t>UVA</a:t>
            </a:r>
            <a:endParaRPr kumimoji="1" lang="ja-JP" altLang="en-US" sz="1400" b="1" dirty="0">
              <a:solidFill>
                <a:srgbClr val="FFFF00"/>
              </a:solidFill>
            </a:endParaRPr>
          </a:p>
        </p:txBody>
      </p:sp>
      <p:sp>
        <p:nvSpPr>
          <p:cNvPr id="32" name="テキスト ボックス 31"/>
          <p:cNvSpPr txBox="1"/>
          <p:nvPr/>
        </p:nvSpPr>
        <p:spPr>
          <a:xfrm>
            <a:off x="8078697" y="5289575"/>
            <a:ext cx="444352" cy="264688"/>
          </a:xfrm>
          <a:prstGeom prst="rect">
            <a:avLst/>
          </a:prstGeom>
          <a:noFill/>
        </p:spPr>
        <p:txBody>
          <a:bodyPr wrap="none" rtlCol="0">
            <a:spAutoFit/>
          </a:bodyPr>
          <a:lstStyle/>
          <a:p>
            <a:pPr>
              <a:buNone/>
            </a:pPr>
            <a:r>
              <a:rPr lang="en-US" altLang="ja-JP" sz="1400" b="1" dirty="0">
                <a:solidFill>
                  <a:srgbClr val="FFFF00"/>
                </a:solidFill>
              </a:rPr>
              <a:t>L</a:t>
            </a:r>
            <a:r>
              <a:rPr lang="en-US" altLang="ja-JP" sz="1400" b="1" dirty="0" smtClean="0">
                <a:solidFill>
                  <a:srgbClr val="FFFF00"/>
                </a:solidFill>
              </a:rPr>
              <a:t>G</a:t>
            </a:r>
            <a:endParaRPr kumimoji="1" lang="ja-JP" altLang="en-US" sz="1400" b="1" dirty="0">
              <a:solidFill>
                <a:srgbClr val="FFFF00"/>
              </a:solidFill>
            </a:endParaRPr>
          </a:p>
        </p:txBody>
      </p:sp>
    </p:spTree>
    <p:extLst>
      <p:ext uri="{BB962C8B-B14F-4D97-AF65-F5344CB8AC3E}">
        <p14:creationId xmlns:p14="http://schemas.microsoft.com/office/powerpoint/2010/main" val="553162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Ultra-low intensity beam test</a:t>
            </a:r>
            <a:endParaRPr kumimoji="1" lang="ja-JP" altLang="en-US" dirty="0"/>
          </a:p>
        </p:txBody>
      </p:sp>
      <p:sp>
        <p:nvSpPr>
          <p:cNvPr id="3" name="コンテンツ プレースホルダー 2"/>
          <p:cNvSpPr>
            <a:spLocks noGrp="1"/>
          </p:cNvSpPr>
          <p:nvPr>
            <p:ph sz="half" idx="1"/>
          </p:nvPr>
        </p:nvSpPr>
        <p:spPr>
          <a:xfrm>
            <a:off x="285750" y="719301"/>
            <a:ext cx="8248650" cy="819150"/>
          </a:xfrm>
        </p:spPr>
        <p:txBody>
          <a:bodyPr/>
          <a:lstStyle/>
          <a:p>
            <a:pPr>
              <a:buFont typeface="Wingdings" panose="05000000000000000000" pitchFamily="2" charset="2"/>
              <a:buChar char="n"/>
            </a:pPr>
            <a:r>
              <a:rPr lang="en-US" altLang="ja-JP" sz="2000" dirty="0" smtClean="0"/>
              <a:t>Ultra-low intensity beam (1-intermediate bunch with thin chopped width)</a:t>
            </a:r>
            <a:endParaRPr lang="en-US" altLang="ja-JP" sz="2000" dirty="0"/>
          </a:p>
          <a:p>
            <a:pPr>
              <a:buFont typeface="Wingdings" panose="05000000000000000000" pitchFamily="2" charset="2"/>
              <a:buChar char="n"/>
            </a:pPr>
            <a:r>
              <a:rPr kumimoji="1" lang="en-US" altLang="ja-JP" sz="2000" dirty="0" smtClean="0"/>
              <a:t> By switching the beam destination from MLF-TGT to 3NBT-BD</a:t>
            </a:r>
            <a:endParaRPr kumimoji="1" lang="ja-JP" altLang="en-US" sz="2000" dirty="0"/>
          </a:p>
        </p:txBody>
      </p:sp>
      <p:sp>
        <p:nvSpPr>
          <p:cNvPr id="4" name="コンテンツ プレースホルダー 3"/>
          <p:cNvSpPr>
            <a:spLocks noGrp="1"/>
          </p:cNvSpPr>
          <p:nvPr>
            <p:ph sz="half" idx="2"/>
          </p:nvPr>
        </p:nvSpPr>
        <p:spPr>
          <a:xfrm>
            <a:off x="594614" y="5797269"/>
            <a:ext cx="7613214" cy="451131"/>
          </a:xfrm>
        </p:spPr>
        <p:txBody>
          <a:bodyPr/>
          <a:lstStyle/>
          <a:p>
            <a:pPr>
              <a:buFont typeface="Wingdings" panose="05000000000000000000" pitchFamily="2" charset="2"/>
              <a:buChar char="n"/>
            </a:pPr>
            <a:r>
              <a:rPr lang="en-US" altLang="ja-JP" sz="2000" dirty="0" smtClean="0"/>
              <a:t>All new-type BLMs can suppress the reflected radiation drastically.</a:t>
            </a:r>
            <a:endParaRPr kumimoji="1" lang="ja-JP" altLang="en-US" sz="2000" dirty="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15</a:t>
            </a:fld>
            <a:endParaRPr lang="en-US" altLang="ja-JP"/>
          </a:p>
        </p:txBody>
      </p:sp>
      <p:grpSp>
        <p:nvGrpSpPr>
          <p:cNvPr id="17" name="グループ化 16"/>
          <p:cNvGrpSpPr/>
          <p:nvPr/>
        </p:nvGrpSpPr>
        <p:grpSpPr>
          <a:xfrm>
            <a:off x="310243" y="1364223"/>
            <a:ext cx="3799212" cy="2175837"/>
            <a:chOff x="170411" y="1764529"/>
            <a:chExt cx="3799212" cy="2175837"/>
          </a:xfrm>
        </p:grpSpPr>
        <p:pic>
          <p:nvPicPr>
            <p:cNvPr id="9" name="Picture 3" descr="C:\Users\myoshi\Documents\WORK_temp\W_発表資料関係\IBIC2015\figure\20141119\20141119_Graph0.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411" y="1764529"/>
              <a:ext cx="3799212" cy="2175837"/>
            </a:xfrm>
            <a:prstGeom prst="rect">
              <a:avLst/>
            </a:prstGeom>
            <a:noFill/>
            <a:extLst>
              <a:ext uri="{909E8E84-426E-40DD-AFC4-6F175D3DCCD1}">
                <a14:hiddenFill xmlns:a14="http://schemas.microsoft.com/office/drawing/2010/main">
                  <a:solidFill>
                    <a:srgbClr val="FFFFFF"/>
                  </a:solidFill>
                </a14:hiddenFill>
              </a:ext>
            </a:extLst>
          </p:spPr>
        </p:pic>
        <p:sp>
          <p:nvSpPr>
            <p:cNvPr id="12" name="テキスト ボックス 11"/>
            <p:cNvSpPr txBox="1"/>
            <p:nvPr/>
          </p:nvSpPr>
          <p:spPr>
            <a:xfrm>
              <a:off x="2159877" y="2648605"/>
              <a:ext cx="1669047" cy="289310"/>
            </a:xfrm>
            <a:prstGeom prst="rect">
              <a:avLst/>
            </a:prstGeom>
            <a:solidFill>
              <a:srgbClr val="FFFF00"/>
            </a:solidFill>
          </p:spPr>
          <p:txBody>
            <a:bodyPr wrap="none" rtlCol="0">
              <a:spAutoFit/>
            </a:bodyPr>
            <a:lstStyle/>
            <a:p>
              <a:pPr>
                <a:buNone/>
              </a:pPr>
              <a:r>
                <a:rPr kumimoji="1" lang="en-US" altLang="ja-JP" sz="1600" dirty="0" smtClean="0"/>
                <a:t>Plastic scintillator</a:t>
              </a:r>
              <a:endParaRPr kumimoji="1" lang="ja-JP" altLang="en-US" sz="1600" dirty="0"/>
            </a:p>
          </p:txBody>
        </p:sp>
      </p:grpSp>
      <p:grpSp>
        <p:nvGrpSpPr>
          <p:cNvPr id="22" name="グループ化 21"/>
          <p:cNvGrpSpPr/>
          <p:nvPr/>
        </p:nvGrpSpPr>
        <p:grpSpPr>
          <a:xfrm>
            <a:off x="4620757" y="1364223"/>
            <a:ext cx="3808737" cy="2175837"/>
            <a:chOff x="4816700" y="1705309"/>
            <a:chExt cx="3808737" cy="2175837"/>
          </a:xfrm>
        </p:grpSpPr>
        <p:pic>
          <p:nvPicPr>
            <p:cNvPr id="11" name="Picture 5" descr="C:\Users\myoshi\Documents\WORK_temp\W_発表資料関係\IBIC2015\figure\20141119\20141119_Graph2.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6700" y="1705309"/>
              <a:ext cx="3808737" cy="2175837"/>
            </a:xfrm>
            <a:prstGeom prst="rect">
              <a:avLst/>
            </a:prstGeom>
            <a:noFill/>
            <a:extLst>
              <a:ext uri="{909E8E84-426E-40DD-AFC4-6F175D3DCCD1}">
                <a14:hiddenFill xmlns:a14="http://schemas.microsoft.com/office/drawing/2010/main">
                  <a:solidFill>
                    <a:srgbClr val="FFFFFF"/>
                  </a:solidFill>
                </a14:hiddenFill>
              </a:ext>
            </a:extLst>
          </p:spPr>
        </p:pic>
        <p:sp>
          <p:nvSpPr>
            <p:cNvPr id="14" name="テキスト ボックス 13"/>
            <p:cNvSpPr txBox="1"/>
            <p:nvPr/>
          </p:nvSpPr>
          <p:spPr>
            <a:xfrm>
              <a:off x="7020911" y="2575035"/>
              <a:ext cx="1200008" cy="313932"/>
            </a:xfrm>
            <a:prstGeom prst="rect">
              <a:avLst/>
            </a:prstGeom>
            <a:solidFill>
              <a:srgbClr val="FFFF00"/>
            </a:solidFill>
          </p:spPr>
          <p:txBody>
            <a:bodyPr wrap="none" rtlCol="0">
              <a:spAutoFit/>
            </a:bodyPr>
            <a:lstStyle/>
            <a:p>
              <a:pPr>
                <a:buNone/>
              </a:pPr>
              <a:r>
                <a:rPr kumimoji="1" lang="en-US" altLang="ja-JP" sz="1800" dirty="0" smtClean="0"/>
                <a:t>UV </a:t>
              </a:r>
              <a:r>
                <a:rPr lang="en-US" altLang="ja-JP" sz="1800" kern="0" dirty="0"/>
                <a:t>acrylic</a:t>
              </a:r>
              <a:endParaRPr kumimoji="1" lang="ja-JP" altLang="en-US" sz="1800" dirty="0"/>
            </a:p>
          </p:txBody>
        </p:sp>
      </p:grpSp>
      <p:grpSp>
        <p:nvGrpSpPr>
          <p:cNvPr id="23" name="グループ化 22"/>
          <p:cNvGrpSpPr/>
          <p:nvPr/>
        </p:nvGrpSpPr>
        <p:grpSpPr>
          <a:xfrm>
            <a:off x="4620757" y="3399656"/>
            <a:ext cx="3808737" cy="2166312"/>
            <a:chOff x="4720771" y="3784285"/>
            <a:chExt cx="3808737" cy="2166312"/>
          </a:xfrm>
        </p:grpSpPr>
        <p:pic>
          <p:nvPicPr>
            <p:cNvPr id="10" name="Picture 4" descr="C:\Users\myoshi\Documents\WORK_temp\W_発表資料関係\IBIC2015\figure\20141119\20141119_Graph1.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0771" y="3784285"/>
              <a:ext cx="3808737" cy="2166312"/>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ボックス 15"/>
            <p:cNvSpPr txBox="1"/>
            <p:nvPr/>
          </p:nvSpPr>
          <p:spPr>
            <a:xfrm>
              <a:off x="6737132" y="4608785"/>
              <a:ext cx="1383712" cy="313932"/>
            </a:xfrm>
            <a:prstGeom prst="rect">
              <a:avLst/>
            </a:prstGeom>
            <a:solidFill>
              <a:srgbClr val="FFFF00"/>
            </a:solidFill>
          </p:spPr>
          <p:txBody>
            <a:bodyPr wrap="none" rtlCol="0">
              <a:spAutoFit/>
            </a:bodyPr>
            <a:lstStyle/>
            <a:p>
              <a:pPr>
                <a:buNone/>
              </a:pPr>
              <a:r>
                <a:rPr lang="en-US" altLang="ja-JP" sz="1800" dirty="0" smtClean="0"/>
                <a:t>Quartz</a:t>
              </a:r>
              <a:r>
                <a:rPr kumimoji="1" lang="en-US" altLang="ja-JP" sz="1800" dirty="0" smtClean="0"/>
                <a:t> Glass</a:t>
              </a:r>
              <a:endParaRPr kumimoji="1" lang="ja-JP" altLang="en-US" sz="1800" dirty="0"/>
            </a:p>
          </p:txBody>
        </p:sp>
      </p:grpSp>
      <p:grpSp>
        <p:nvGrpSpPr>
          <p:cNvPr id="24" name="グループ化 23"/>
          <p:cNvGrpSpPr/>
          <p:nvPr/>
        </p:nvGrpSpPr>
        <p:grpSpPr>
          <a:xfrm>
            <a:off x="310243" y="3399656"/>
            <a:ext cx="3799212" cy="2175837"/>
            <a:chOff x="506137" y="4015023"/>
            <a:chExt cx="3799212" cy="2175837"/>
          </a:xfrm>
        </p:grpSpPr>
        <p:pic>
          <p:nvPicPr>
            <p:cNvPr id="8" name="Picture 2" descr="C:\Users\myoshi\Documents\WORK_temp\W_発表資料関係\IBIC2015\figure\20141119\20141119_Graph3.e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06137" y="4015023"/>
              <a:ext cx="3799212" cy="2175837"/>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p:cNvSpPr txBox="1"/>
            <p:nvPr/>
          </p:nvSpPr>
          <p:spPr>
            <a:xfrm>
              <a:off x="2674871" y="4913586"/>
              <a:ext cx="1217000" cy="313932"/>
            </a:xfrm>
            <a:prstGeom prst="rect">
              <a:avLst/>
            </a:prstGeom>
            <a:solidFill>
              <a:srgbClr val="FFFF00"/>
            </a:solidFill>
          </p:spPr>
          <p:txBody>
            <a:bodyPr wrap="none" rtlCol="0">
              <a:spAutoFit/>
            </a:bodyPr>
            <a:lstStyle/>
            <a:p>
              <a:pPr>
                <a:buNone/>
              </a:pPr>
              <a:r>
                <a:rPr kumimoji="1" lang="en-US" altLang="ja-JP" sz="1800" dirty="0" smtClean="0"/>
                <a:t>Lead Glass</a:t>
              </a:r>
              <a:endParaRPr kumimoji="1" lang="ja-JP" altLang="en-US" sz="1800" dirty="0"/>
            </a:p>
          </p:txBody>
        </p:sp>
      </p:grpSp>
    </p:spTree>
    <p:extLst>
      <p:ext uri="{BB962C8B-B14F-4D97-AF65-F5344CB8AC3E}">
        <p14:creationId xmlns:p14="http://schemas.microsoft.com/office/powerpoint/2010/main" val="18735038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intensity beam test (I)</a:t>
            </a:r>
            <a:endParaRPr kumimoji="1" lang="ja-JP" altLang="en-US" dirty="0"/>
          </a:p>
        </p:txBody>
      </p:sp>
      <p:sp>
        <p:nvSpPr>
          <p:cNvPr id="3" name="コンテンツ プレースホルダー 2"/>
          <p:cNvSpPr>
            <a:spLocks noGrp="1"/>
          </p:cNvSpPr>
          <p:nvPr>
            <p:ph sz="half" idx="1"/>
          </p:nvPr>
        </p:nvSpPr>
        <p:spPr>
          <a:xfrm>
            <a:off x="0" y="794407"/>
            <a:ext cx="9144000" cy="1074683"/>
          </a:xfrm>
        </p:spPr>
        <p:txBody>
          <a:bodyPr/>
          <a:lstStyle/>
          <a:p>
            <a:pPr>
              <a:buFont typeface="Wingdings" panose="05000000000000000000" pitchFamily="2" charset="2"/>
              <a:buChar char="n"/>
            </a:pPr>
            <a:r>
              <a:rPr kumimoji="1" lang="en-US" altLang="ja-JP" sz="2000" dirty="0" smtClean="0"/>
              <a:t>High intensity beam test (747kW-eq.)</a:t>
            </a:r>
            <a:endParaRPr lang="en-US" altLang="ja-JP" sz="2000" dirty="0" smtClean="0"/>
          </a:p>
          <a:p>
            <a:pPr>
              <a:buFont typeface="Wingdings" panose="05000000000000000000" pitchFamily="2" charset="2"/>
              <a:buChar char="n"/>
            </a:pPr>
            <a:r>
              <a:rPr kumimoji="1" lang="en-US" altLang="ja-JP" sz="2000" dirty="0" smtClean="0"/>
              <a:t>Bema destination is fixed to 3NBT-BD, compare between inserted and retracted </a:t>
            </a:r>
            <a:r>
              <a:rPr lang="en-US" altLang="ja-JP" sz="2000" dirty="0" smtClean="0"/>
              <a:t>the wire scanner.</a:t>
            </a:r>
            <a:r>
              <a:rPr kumimoji="1" lang="en-US" altLang="ja-JP" sz="2000" dirty="0" smtClean="0"/>
              <a:t> </a:t>
            </a:r>
          </a:p>
        </p:txBody>
      </p:sp>
      <p:sp>
        <p:nvSpPr>
          <p:cNvPr id="4" name="コンテンツ プレースホルダー 3"/>
          <p:cNvSpPr>
            <a:spLocks noGrp="1"/>
          </p:cNvSpPr>
          <p:nvPr>
            <p:ph sz="half" idx="2"/>
          </p:nvPr>
        </p:nvSpPr>
        <p:spPr>
          <a:xfrm>
            <a:off x="594585" y="5738648"/>
            <a:ext cx="8215586" cy="769441"/>
          </a:xfrm>
        </p:spPr>
        <p:txBody>
          <a:bodyPr wrap="square">
            <a:spAutoFit/>
          </a:bodyPr>
          <a:lstStyle/>
          <a:p>
            <a:pPr>
              <a:buFont typeface="Wingdings" panose="05000000000000000000" pitchFamily="2" charset="2"/>
              <a:buChar char="n"/>
            </a:pPr>
            <a:r>
              <a:rPr lang="en-US" altLang="ja-JP" sz="2000" dirty="0" smtClean="0"/>
              <a:t>All bunch signals measured by new-type BLM were almost not distorted.</a:t>
            </a:r>
          </a:p>
          <a:p>
            <a:pPr marL="0" indent="0">
              <a:buNone/>
            </a:pPr>
            <a:r>
              <a:rPr lang="ja-JP" altLang="en-US" sz="2000" dirty="0" smtClean="0"/>
              <a:t>⇒ </a:t>
            </a:r>
            <a:r>
              <a:rPr lang="en-US" altLang="ja-JP" sz="2000" dirty="0" smtClean="0"/>
              <a:t> The transverse profile can be measured in the 3NBT-BD operation.</a:t>
            </a:r>
            <a:endParaRPr kumimoji="1" lang="ja-JP" altLang="en-US" sz="2000" dirty="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16</a:t>
            </a:fld>
            <a:endParaRPr lang="en-US" altLang="ja-JP"/>
          </a:p>
        </p:txBody>
      </p:sp>
      <p:grpSp>
        <p:nvGrpSpPr>
          <p:cNvPr id="8" name="グループ化 7"/>
          <p:cNvGrpSpPr/>
          <p:nvPr/>
        </p:nvGrpSpPr>
        <p:grpSpPr>
          <a:xfrm>
            <a:off x="693685" y="1677086"/>
            <a:ext cx="3490922" cy="2174493"/>
            <a:chOff x="439685" y="1860330"/>
            <a:chExt cx="3490922" cy="2174493"/>
          </a:xfrm>
        </p:grpSpPr>
        <p:pic>
          <p:nvPicPr>
            <p:cNvPr id="1026" name="Picture 2" descr="C:\Users\myoshi\Documents\WORK_temp\W_発表資料関係\IBIC2015\figure\20150630-2\20150630-2_Graph6.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685" y="1860330"/>
              <a:ext cx="3490922" cy="2174493"/>
            </a:xfrm>
            <a:prstGeom prst="rect">
              <a:avLst/>
            </a:prstGeom>
            <a:noFill/>
            <a:extLst>
              <a:ext uri="{909E8E84-426E-40DD-AFC4-6F175D3DCCD1}">
                <a14:hiddenFill xmlns:a14="http://schemas.microsoft.com/office/drawing/2010/main">
                  <a:solidFill>
                    <a:srgbClr val="FFFFFF"/>
                  </a:solidFill>
                </a14:hiddenFill>
              </a:ext>
            </a:extLst>
          </p:spPr>
        </p:pic>
        <p:sp>
          <p:nvSpPr>
            <p:cNvPr id="12" name="テキスト ボックス 11"/>
            <p:cNvSpPr txBox="1"/>
            <p:nvPr/>
          </p:nvSpPr>
          <p:spPr>
            <a:xfrm>
              <a:off x="1971066" y="3274095"/>
              <a:ext cx="1669047" cy="289310"/>
            </a:xfrm>
            <a:prstGeom prst="rect">
              <a:avLst/>
            </a:prstGeom>
            <a:solidFill>
              <a:srgbClr val="FFFF00"/>
            </a:solidFill>
          </p:spPr>
          <p:txBody>
            <a:bodyPr wrap="none" rtlCol="0">
              <a:spAutoFit/>
            </a:bodyPr>
            <a:lstStyle/>
            <a:p>
              <a:pPr>
                <a:buNone/>
              </a:pPr>
              <a:r>
                <a:rPr kumimoji="1" lang="en-US" altLang="ja-JP" sz="1600" dirty="0" smtClean="0"/>
                <a:t>Plastic scintillator</a:t>
              </a:r>
              <a:endParaRPr kumimoji="1" lang="ja-JP" altLang="en-US" sz="1600" dirty="0"/>
            </a:p>
          </p:txBody>
        </p:sp>
      </p:grpSp>
      <p:grpSp>
        <p:nvGrpSpPr>
          <p:cNvPr id="10" name="グループ化 9"/>
          <p:cNvGrpSpPr/>
          <p:nvPr/>
        </p:nvGrpSpPr>
        <p:grpSpPr>
          <a:xfrm>
            <a:off x="693685" y="3695890"/>
            <a:ext cx="3490922" cy="2185407"/>
            <a:chOff x="1338317" y="4168096"/>
            <a:chExt cx="3490922" cy="2185407"/>
          </a:xfrm>
        </p:grpSpPr>
        <p:pic>
          <p:nvPicPr>
            <p:cNvPr id="1027" name="Picture 3" descr="C:\Users\myoshi\Documents\WORK_temp\W_発表資料関係\IBIC2015\figure\20150630-2\20150630-2_Graph7.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8317" y="4168096"/>
              <a:ext cx="3490922" cy="2185407"/>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p:cNvSpPr txBox="1"/>
            <p:nvPr/>
          </p:nvSpPr>
          <p:spPr>
            <a:xfrm>
              <a:off x="3256381" y="5363466"/>
              <a:ext cx="1217000" cy="313932"/>
            </a:xfrm>
            <a:prstGeom prst="rect">
              <a:avLst/>
            </a:prstGeom>
            <a:solidFill>
              <a:srgbClr val="FFFF00"/>
            </a:solidFill>
          </p:spPr>
          <p:txBody>
            <a:bodyPr wrap="none" rtlCol="0">
              <a:spAutoFit/>
            </a:bodyPr>
            <a:lstStyle/>
            <a:p>
              <a:pPr>
                <a:buNone/>
              </a:pPr>
              <a:r>
                <a:rPr kumimoji="1" lang="en-US" altLang="ja-JP" sz="1800" dirty="0" smtClean="0"/>
                <a:t>Lead Glass</a:t>
              </a:r>
              <a:endParaRPr kumimoji="1" lang="ja-JP" altLang="en-US" sz="1800" dirty="0"/>
            </a:p>
          </p:txBody>
        </p:sp>
      </p:grpSp>
      <p:grpSp>
        <p:nvGrpSpPr>
          <p:cNvPr id="9" name="グループ化 8"/>
          <p:cNvGrpSpPr/>
          <p:nvPr/>
        </p:nvGrpSpPr>
        <p:grpSpPr>
          <a:xfrm>
            <a:off x="4728260" y="1677086"/>
            <a:ext cx="3490922" cy="2174493"/>
            <a:chOff x="5326994" y="1986455"/>
            <a:chExt cx="3490922" cy="2174493"/>
          </a:xfrm>
        </p:grpSpPr>
        <p:pic>
          <p:nvPicPr>
            <p:cNvPr id="1028" name="Picture 4" descr="C:\Users\myoshi\Documents\WORK_temp\W_発表資料関係\IBIC2015\figure\20150630-2\20150630-2_Graph9.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26994" y="1986455"/>
              <a:ext cx="3490922" cy="2174493"/>
            </a:xfrm>
            <a:prstGeom prst="rect">
              <a:avLst/>
            </a:prstGeom>
            <a:noFill/>
            <a:extLst>
              <a:ext uri="{909E8E84-426E-40DD-AFC4-6F175D3DCCD1}">
                <a14:hiddenFill xmlns:a14="http://schemas.microsoft.com/office/drawing/2010/main">
                  <a:solidFill>
                    <a:srgbClr val="FFFFFF"/>
                  </a:solidFill>
                </a14:hiddenFill>
              </a:ext>
            </a:extLst>
          </p:spPr>
        </p:pic>
        <p:sp>
          <p:nvSpPr>
            <p:cNvPr id="14" name="テキスト ボックス 13"/>
            <p:cNvSpPr txBox="1"/>
            <p:nvPr/>
          </p:nvSpPr>
          <p:spPr>
            <a:xfrm>
              <a:off x="7272221" y="3278915"/>
              <a:ext cx="1200008" cy="313932"/>
            </a:xfrm>
            <a:prstGeom prst="rect">
              <a:avLst/>
            </a:prstGeom>
            <a:solidFill>
              <a:srgbClr val="FFFF00"/>
            </a:solidFill>
          </p:spPr>
          <p:txBody>
            <a:bodyPr wrap="none" rtlCol="0">
              <a:spAutoFit/>
            </a:bodyPr>
            <a:lstStyle/>
            <a:p>
              <a:pPr>
                <a:buNone/>
              </a:pPr>
              <a:r>
                <a:rPr kumimoji="1" lang="en-US" altLang="ja-JP" sz="1800" dirty="0" smtClean="0"/>
                <a:t>UV </a:t>
              </a:r>
              <a:r>
                <a:rPr lang="en-US" altLang="ja-JP" sz="1800" kern="0" dirty="0"/>
                <a:t>acrylic</a:t>
              </a:r>
              <a:endParaRPr kumimoji="1" lang="ja-JP" altLang="en-US" sz="1800" dirty="0"/>
            </a:p>
          </p:txBody>
        </p:sp>
      </p:grpSp>
      <p:grpSp>
        <p:nvGrpSpPr>
          <p:cNvPr id="11" name="グループ化 10"/>
          <p:cNvGrpSpPr/>
          <p:nvPr/>
        </p:nvGrpSpPr>
        <p:grpSpPr>
          <a:xfrm>
            <a:off x="4728260" y="3695890"/>
            <a:ext cx="3490922" cy="2185407"/>
            <a:chOff x="5299760" y="4078705"/>
            <a:chExt cx="3490922" cy="2185407"/>
          </a:xfrm>
        </p:grpSpPr>
        <p:pic>
          <p:nvPicPr>
            <p:cNvPr id="1029" name="Picture 5" descr="C:\Users\myoshi\Documents\WORK_temp\W_発表資料関係\IBIC2015\figure\20150630-2\20150630-2_Graph10.e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99760" y="4078705"/>
              <a:ext cx="3490922" cy="2185407"/>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p:cNvSpPr txBox="1"/>
            <p:nvPr/>
          </p:nvSpPr>
          <p:spPr>
            <a:xfrm>
              <a:off x="7051942" y="5338065"/>
              <a:ext cx="1383712" cy="313932"/>
            </a:xfrm>
            <a:prstGeom prst="rect">
              <a:avLst/>
            </a:prstGeom>
            <a:solidFill>
              <a:srgbClr val="FFFF00"/>
            </a:solidFill>
          </p:spPr>
          <p:txBody>
            <a:bodyPr wrap="none" rtlCol="0">
              <a:spAutoFit/>
            </a:bodyPr>
            <a:lstStyle/>
            <a:p>
              <a:pPr>
                <a:buNone/>
              </a:pPr>
              <a:r>
                <a:rPr lang="en-US" altLang="ja-JP" sz="1800" dirty="0" smtClean="0"/>
                <a:t>Quartz</a:t>
              </a:r>
              <a:r>
                <a:rPr kumimoji="1" lang="en-US" altLang="ja-JP" sz="1800" dirty="0" smtClean="0"/>
                <a:t> Glass</a:t>
              </a:r>
              <a:endParaRPr kumimoji="1" lang="ja-JP" altLang="en-US" sz="1800" dirty="0"/>
            </a:p>
          </p:txBody>
        </p:sp>
      </p:grpSp>
    </p:spTree>
    <p:extLst>
      <p:ext uri="{BB962C8B-B14F-4D97-AF65-F5344CB8AC3E}">
        <p14:creationId xmlns:p14="http://schemas.microsoft.com/office/powerpoint/2010/main" val="15165732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intensity beam test (II)</a:t>
            </a:r>
            <a:endParaRPr kumimoji="1" lang="ja-JP" altLang="en-US" dirty="0"/>
          </a:p>
        </p:txBody>
      </p:sp>
      <p:sp>
        <p:nvSpPr>
          <p:cNvPr id="3" name="コンテンツ プレースホルダー 2"/>
          <p:cNvSpPr>
            <a:spLocks noGrp="1"/>
          </p:cNvSpPr>
          <p:nvPr>
            <p:ph sz="half" idx="1"/>
          </p:nvPr>
        </p:nvSpPr>
        <p:spPr>
          <a:xfrm>
            <a:off x="555172" y="756557"/>
            <a:ext cx="7450494" cy="959498"/>
          </a:xfrm>
        </p:spPr>
        <p:txBody>
          <a:bodyPr/>
          <a:lstStyle/>
          <a:p>
            <a:pPr>
              <a:buFont typeface="Wingdings" panose="05000000000000000000" pitchFamily="2" charset="2"/>
              <a:buChar char="n"/>
            </a:pPr>
            <a:r>
              <a:rPr lang="en-US" altLang="ja-JP" sz="2000" dirty="0" smtClean="0"/>
              <a:t>Transverse beam profiles were measured with new-type BLM in the 3NBT-BD operation with various beam intensity (138 ~ 747kW-eq).</a:t>
            </a:r>
            <a:endParaRPr kumimoji="1" lang="ja-JP" altLang="en-US" sz="2000" dirty="0"/>
          </a:p>
        </p:txBody>
      </p:sp>
      <p:sp>
        <p:nvSpPr>
          <p:cNvPr id="4" name="コンテンツ プレースホルダー 3"/>
          <p:cNvSpPr>
            <a:spLocks noGrp="1"/>
          </p:cNvSpPr>
          <p:nvPr>
            <p:ph sz="half" idx="2"/>
          </p:nvPr>
        </p:nvSpPr>
        <p:spPr>
          <a:xfrm>
            <a:off x="142292" y="5395166"/>
            <a:ext cx="8811208" cy="1077218"/>
          </a:xfrm>
        </p:spPr>
        <p:txBody>
          <a:bodyPr>
            <a:spAutoFit/>
          </a:bodyPr>
          <a:lstStyle/>
          <a:p>
            <a:pPr>
              <a:buFont typeface="Wingdings" panose="05000000000000000000" pitchFamily="2" charset="2"/>
              <a:buChar char="n"/>
            </a:pPr>
            <a:r>
              <a:rPr kumimoji="1" lang="en-US" altLang="ja-JP" sz="2000" dirty="0" smtClean="0"/>
              <a:t>The Plastic scintillator signal was saturated due to the reflected radiation from the 3NBT-BD, and transverse profile was distorted.</a:t>
            </a:r>
          </a:p>
          <a:p>
            <a:pPr>
              <a:buFont typeface="Wingdings" panose="05000000000000000000" pitchFamily="2" charset="2"/>
              <a:buChar char="n"/>
            </a:pPr>
            <a:r>
              <a:rPr lang="en-US" altLang="ja-JP" sz="2000" dirty="0" smtClean="0"/>
              <a:t>New BLM signals can obtained the beam profiled. </a:t>
            </a:r>
            <a:endParaRPr kumimoji="1" lang="ja-JP" altLang="en-US" sz="2000" dirty="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17</a:t>
            </a:fld>
            <a:endParaRPr lang="en-US" altLang="ja-JP"/>
          </a:p>
        </p:txBody>
      </p:sp>
      <p:grpSp>
        <p:nvGrpSpPr>
          <p:cNvPr id="10" name="グループ化 9"/>
          <p:cNvGrpSpPr/>
          <p:nvPr/>
        </p:nvGrpSpPr>
        <p:grpSpPr>
          <a:xfrm>
            <a:off x="330200" y="1329405"/>
            <a:ext cx="4362456" cy="2165288"/>
            <a:chOff x="0" y="1545305"/>
            <a:chExt cx="4362456" cy="2165288"/>
          </a:xfrm>
        </p:grpSpPr>
        <p:pic>
          <p:nvPicPr>
            <p:cNvPr id="18" name="Picture 4" descr="C:\Users\myoshi\Documents\WORK_temp\W_発表資料関係\IBIC2015\figure\20150630\20150630_Graph6.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545305"/>
              <a:ext cx="3780791" cy="2165288"/>
            </a:xfrm>
            <a:prstGeom prst="rect">
              <a:avLst/>
            </a:prstGeom>
            <a:noFill/>
            <a:extLst>
              <a:ext uri="{909E8E84-426E-40DD-AFC4-6F175D3DCCD1}">
                <a14:hiddenFill xmlns:a14="http://schemas.microsoft.com/office/drawing/2010/main">
                  <a:solidFill>
                    <a:srgbClr val="FFFFFF"/>
                  </a:solidFill>
                </a14:hiddenFill>
              </a:ext>
            </a:extLst>
          </p:spPr>
        </p:pic>
        <p:sp>
          <p:nvSpPr>
            <p:cNvPr id="15" name="テキスト ボックス 14"/>
            <p:cNvSpPr txBox="1"/>
            <p:nvPr/>
          </p:nvSpPr>
          <p:spPr>
            <a:xfrm>
              <a:off x="2693409" y="2375299"/>
              <a:ext cx="1669047" cy="289310"/>
            </a:xfrm>
            <a:prstGeom prst="rect">
              <a:avLst/>
            </a:prstGeom>
            <a:solidFill>
              <a:srgbClr val="FFFF00"/>
            </a:solidFill>
          </p:spPr>
          <p:txBody>
            <a:bodyPr wrap="none" rtlCol="0">
              <a:spAutoFit/>
            </a:bodyPr>
            <a:lstStyle/>
            <a:p>
              <a:pPr>
                <a:buNone/>
              </a:pPr>
              <a:r>
                <a:rPr kumimoji="1" lang="en-US" altLang="ja-JP" sz="1600" dirty="0" smtClean="0"/>
                <a:t>Plastic scintillator</a:t>
              </a:r>
              <a:endParaRPr kumimoji="1" lang="ja-JP" altLang="en-US" sz="1600" dirty="0"/>
            </a:p>
          </p:txBody>
        </p:sp>
      </p:grpSp>
      <p:grpSp>
        <p:nvGrpSpPr>
          <p:cNvPr id="11" name="グループ化 10"/>
          <p:cNvGrpSpPr/>
          <p:nvPr/>
        </p:nvGrpSpPr>
        <p:grpSpPr>
          <a:xfrm>
            <a:off x="4756684" y="1329405"/>
            <a:ext cx="4107916" cy="2165288"/>
            <a:chOff x="5036084" y="1875525"/>
            <a:chExt cx="4107916" cy="2165288"/>
          </a:xfrm>
        </p:grpSpPr>
        <p:pic>
          <p:nvPicPr>
            <p:cNvPr id="17" name="Picture 3" descr="C:\Users\myoshi\Documents\WORK_temp\W_発表資料関係\IBIC2015\figure\20150630\20150630_Graph5.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36084" y="1875525"/>
              <a:ext cx="3790270" cy="2165288"/>
            </a:xfrm>
            <a:prstGeom prst="rect">
              <a:avLst/>
            </a:prstGeom>
            <a:noFill/>
            <a:extLst>
              <a:ext uri="{909E8E84-426E-40DD-AFC4-6F175D3DCCD1}">
                <a14:hiddenFill xmlns:a14="http://schemas.microsoft.com/office/drawing/2010/main">
                  <a:solidFill>
                    <a:srgbClr val="FFFFFF"/>
                  </a:solidFill>
                </a14:hiddenFill>
              </a:ext>
            </a:extLst>
          </p:spPr>
        </p:pic>
        <p:sp>
          <p:nvSpPr>
            <p:cNvPr id="22" name="テキスト ボックス 21"/>
            <p:cNvSpPr txBox="1"/>
            <p:nvPr/>
          </p:nvSpPr>
          <p:spPr>
            <a:xfrm>
              <a:off x="7943992" y="2627649"/>
              <a:ext cx="1200008" cy="313932"/>
            </a:xfrm>
            <a:prstGeom prst="rect">
              <a:avLst/>
            </a:prstGeom>
            <a:solidFill>
              <a:srgbClr val="FFFF00"/>
            </a:solidFill>
          </p:spPr>
          <p:txBody>
            <a:bodyPr wrap="none" rtlCol="0">
              <a:spAutoFit/>
            </a:bodyPr>
            <a:lstStyle/>
            <a:p>
              <a:pPr>
                <a:buNone/>
              </a:pPr>
              <a:r>
                <a:rPr kumimoji="1" lang="en-US" altLang="ja-JP" sz="1800" dirty="0" smtClean="0"/>
                <a:t>UV </a:t>
              </a:r>
              <a:r>
                <a:rPr lang="en-US" altLang="ja-JP" sz="1800" kern="0" dirty="0"/>
                <a:t>acrylic</a:t>
              </a:r>
              <a:endParaRPr kumimoji="1" lang="ja-JP" altLang="en-US" sz="1800" dirty="0"/>
            </a:p>
          </p:txBody>
        </p:sp>
      </p:grpSp>
      <p:grpSp>
        <p:nvGrpSpPr>
          <p:cNvPr id="12" name="グループ化 11"/>
          <p:cNvGrpSpPr/>
          <p:nvPr/>
        </p:nvGrpSpPr>
        <p:grpSpPr>
          <a:xfrm>
            <a:off x="4756684" y="3321158"/>
            <a:ext cx="4199854" cy="2155809"/>
            <a:chOff x="5078276" y="3906642"/>
            <a:chExt cx="4199854" cy="2155809"/>
          </a:xfrm>
        </p:grpSpPr>
        <p:pic>
          <p:nvPicPr>
            <p:cNvPr id="19" name="Picture 5" descr="C:\Users\myoshi\Documents\WORK_temp\W_発表資料関係\IBIC2015\figure\20150630\20150630_Graph7.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8276" y="3906642"/>
              <a:ext cx="3790270" cy="2155809"/>
            </a:xfrm>
            <a:prstGeom prst="rect">
              <a:avLst/>
            </a:prstGeom>
            <a:noFill/>
            <a:extLst>
              <a:ext uri="{909E8E84-426E-40DD-AFC4-6F175D3DCCD1}">
                <a14:hiddenFill xmlns:a14="http://schemas.microsoft.com/office/drawing/2010/main">
                  <a:solidFill>
                    <a:srgbClr val="FFFFFF"/>
                  </a:solidFill>
                </a14:hiddenFill>
              </a:ext>
            </a:extLst>
          </p:spPr>
        </p:pic>
        <p:sp>
          <p:nvSpPr>
            <p:cNvPr id="25" name="テキスト ボックス 24"/>
            <p:cNvSpPr txBox="1"/>
            <p:nvPr/>
          </p:nvSpPr>
          <p:spPr>
            <a:xfrm>
              <a:off x="7894418" y="4621485"/>
              <a:ext cx="1383712" cy="313932"/>
            </a:xfrm>
            <a:prstGeom prst="rect">
              <a:avLst/>
            </a:prstGeom>
            <a:solidFill>
              <a:srgbClr val="FFFF00"/>
            </a:solidFill>
          </p:spPr>
          <p:txBody>
            <a:bodyPr wrap="none" rtlCol="0">
              <a:spAutoFit/>
            </a:bodyPr>
            <a:lstStyle/>
            <a:p>
              <a:pPr>
                <a:buNone/>
              </a:pPr>
              <a:r>
                <a:rPr lang="en-US" altLang="ja-JP" sz="1800" dirty="0" smtClean="0"/>
                <a:t>Quartz</a:t>
              </a:r>
              <a:r>
                <a:rPr kumimoji="1" lang="en-US" altLang="ja-JP" sz="1800" dirty="0" smtClean="0"/>
                <a:t> Glass</a:t>
              </a:r>
              <a:endParaRPr kumimoji="1" lang="ja-JP" altLang="en-US" sz="1800" dirty="0"/>
            </a:p>
          </p:txBody>
        </p:sp>
      </p:grpSp>
      <p:grpSp>
        <p:nvGrpSpPr>
          <p:cNvPr id="29" name="グループ化 28"/>
          <p:cNvGrpSpPr/>
          <p:nvPr/>
        </p:nvGrpSpPr>
        <p:grpSpPr>
          <a:xfrm>
            <a:off x="330200" y="3321158"/>
            <a:ext cx="3915338" cy="2155809"/>
            <a:chOff x="1139539" y="3829158"/>
            <a:chExt cx="3915338" cy="2155809"/>
          </a:xfrm>
        </p:grpSpPr>
        <p:pic>
          <p:nvPicPr>
            <p:cNvPr id="16" name="Picture 2" descr="C:\Users\myoshi\Documents\WORK_temp\W_発表資料関係\IBIC2015\figure\20150630\20150630_Graph4.e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9539" y="3829158"/>
              <a:ext cx="3790270" cy="2155809"/>
            </a:xfrm>
            <a:prstGeom prst="rect">
              <a:avLst/>
            </a:prstGeom>
            <a:noFill/>
            <a:extLst>
              <a:ext uri="{909E8E84-426E-40DD-AFC4-6F175D3DCCD1}">
                <a14:hiddenFill xmlns:a14="http://schemas.microsoft.com/office/drawing/2010/main">
                  <a:solidFill>
                    <a:srgbClr val="FFFFFF"/>
                  </a:solidFill>
                </a14:hiddenFill>
              </a:ext>
            </a:extLst>
          </p:spPr>
        </p:pic>
        <p:sp>
          <p:nvSpPr>
            <p:cNvPr id="28" name="テキスト ボックス 27"/>
            <p:cNvSpPr txBox="1"/>
            <p:nvPr/>
          </p:nvSpPr>
          <p:spPr>
            <a:xfrm>
              <a:off x="3837877" y="4619348"/>
              <a:ext cx="1217000" cy="313932"/>
            </a:xfrm>
            <a:prstGeom prst="rect">
              <a:avLst/>
            </a:prstGeom>
            <a:solidFill>
              <a:srgbClr val="FFFF00"/>
            </a:solidFill>
          </p:spPr>
          <p:txBody>
            <a:bodyPr wrap="none" rtlCol="0">
              <a:spAutoFit/>
            </a:bodyPr>
            <a:lstStyle/>
            <a:p>
              <a:pPr>
                <a:buNone/>
              </a:pPr>
              <a:r>
                <a:rPr kumimoji="1" lang="en-US" altLang="ja-JP" sz="1800" dirty="0" smtClean="0"/>
                <a:t>Lead Glass</a:t>
              </a:r>
              <a:endParaRPr kumimoji="1" lang="ja-JP" altLang="en-US" sz="1800" dirty="0"/>
            </a:p>
          </p:txBody>
        </p:sp>
      </p:grpSp>
    </p:spTree>
    <p:extLst>
      <p:ext uri="{BB962C8B-B14F-4D97-AF65-F5344CB8AC3E}">
        <p14:creationId xmlns:p14="http://schemas.microsoft.com/office/powerpoint/2010/main" val="20716148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sz="half" idx="1"/>
          </p:nvPr>
        </p:nvSpPr>
        <p:spPr>
          <a:xfrm>
            <a:off x="453570" y="810209"/>
            <a:ext cx="8080830" cy="793621"/>
          </a:xfrm>
        </p:spPr>
        <p:txBody>
          <a:bodyPr/>
          <a:lstStyle/>
          <a:p>
            <a:pPr>
              <a:buFont typeface="Wingdings" panose="05000000000000000000" pitchFamily="2" charset="2"/>
              <a:buChar char="n"/>
            </a:pPr>
            <a:r>
              <a:rPr lang="en-US" altLang="ja-JP" sz="2000" dirty="0" smtClean="0"/>
              <a:t>Calibration formula of the each new-type BLM were calculated roughly</a:t>
            </a:r>
          </a:p>
          <a:p>
            <a:pPr>
              <a:buFont typeface="Wingdings" panose="05000000000000000000" pitchFamily="2" charset="2"/>
              <a:buChar char="n"/>
            </a:pPr>
            <a:r>
              <a:rPr lang="en-US" altLang="ja-JP" sz="2000" dirty="0"/>
              <a:t>T</a:t>
            </a:r>
            <a:r>
              <a:rPr lang="en-US" altLang="ja-JP" sz="2000" dirty="0" smtClean="0"/>
              <a:t>he transverse beam profiles were reconstructed .</a:t>
            </a:r>
            <a:endParaRPr kumimoji="1" lang="ja-JP" altLang="en-US" sz="2000" dirty="0"/>
          </a:p>
        </p:txBody>
      </p:sp>
      <p:sp>
        <p:nvSpPr>
          <p:cNvPr id="2" name="タイトル 1"/>
          <p:cNvSpPr>
            <a:spLocks noGrp="1"/>
          </p:cNvSpPr>
          <p:nvPr>
            <p:ph type="title"/>
          </p:nvPr>
        </p:nvSpPr>
        <p:spPr/>
        <p:txBody>
          <a:bodyPr/>
          <a:lstStyle/>
          <a:p>
            <a:r>
              <a:rPr kumimoji="1" lang="en-US" altLang="ja-JP" dirty="0" smtClean="0"/>
              <a:t>Trial of the reconstruction</a:t>
            </a:r>
            <a:endParaRPr kumimoji="1" lang="ja-JP" altLang="en-US" dirty="0"/>
          </a:p>
        </p:txBody>
      </p:sp>
      <p:sp>
        <p:nvSpPr>
          <p:cNvPr id="4" name="コンテンツ プレースホルダー 3"/>
          <p:cNvSpPr>
            <a:spLocks noGrp="1"/>
          </p:cNvSpPr>
          <p:nvPr>
            <p:ph sz="half" idx="2"/>
          </p:nvPr>
        </p:nvSpPr>
        <p:spPr>
          <a:xfrm>
            <a:off x="563983" y="5413829"/>
            <a:ext cx="7879702" cy="870856"/>
          </a:xfrm>
        </p:spPr>
        <p:txBody>
          <a:bodyPr/>
          <a:lstStyle/>
          <a:p>
            <a:pPr>
              <a:buFont typeface="Wingdings" panose="05000000000000000000" pitchFamily="2" charset="2"/>
              <a:buChar char="n"/>
            </a:pPr>
            <a:r>
              <a:rPr lang="en-US" altLang="ja-JP" sz="2000" dirty="0" smtClean="0"/>
              <a:t>Transverse beam profile can be obtained in the 3NBT-BD operation.</a:t>
            </a:r>
          </a:p>
          <a:p>
            <a:pPr marL="0" indent="0">
              <a:buNone/>
            </a:pPr>
            <a:r>
              <a:rPr lang="ja-JP" altLang="en-US" sz="2000" dirty="0" smtClean="0"/>
              <a:t>⇒　</a:t>
            </a:r>
            <a:r>
              <a:rPr kumimoji="1" lang="en-US" altLang="ja-JP" sz="2000" dirty="0" smtClean="0"/>
              <a:t>It is good advantage for beam commissioning</a:t>
            </a:r>
            <a:r>
              <a:rPr lang="en-US" altLang="ja-JP" sz="2000" dirty="0" smtClean="0"/>
              <a:t> in the RCS.</a:t>
            </a:r>
            <a:endParaRPr kumimoji="1" lang="ja-JP" altLang="en-US" sz="2000" dirty="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18</a:t>
            </a:fld>
            <a:endParaRPr lang="en-US" altLang="ja-JP"/>
          </a:p>
        </p:txBody>
      </p:sp>
      <p:grpSp>
        <p:nvGrpSpPr>
          <p:cNvPr id="25" name="グループ化 24"/>
          <p:cNvGrpSpPr/>
          <p:nvPr/>
        </p:nvGrpSpPr>
        <p:grpSpPr>
          <a:xfrm>
            <a:off x="870857" y="1634230"/>
            <a:ext cx="3251201" cy="2088110"/>
            <a:chOff x="870857" y="1634230"/>
            <a:chExt cx="3251201" cy="2088110"/>
          </a:xfrm>
        </p:grpSpPr>
        <p:pic>
          <p:nvPicPr>
            <p:cNvPr id="8" name="Picture 3" descr="C:\Users\myoshi\Documents\WORK_temp\W_発表資料関係\IBIC2015\figure\20150630\20150630_Graph9.e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0857" y="1860352"/>
              <a:ext cx="3251201" cy="1861988"/>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ボックス 15"/>
            <p:cNvSpPr txBox="1"/>
            <p:nvPr/>
          </p:nvSpPr>
          <p:spPr>
            <a:xfrm>
              <a:off x="1416674" y="1634230"/>
              <a:ext cx="2159566" cy="264688"/>
            </a:xfrm>
            <a:prstGeom prst="rect">
              <a:avLst/>
            </a:prstGeom>
            <a:solidFill>
              <a:srgbClr val="FFFF00"/>
            </a:solidFill>
          </p:spPr>
          <p:txBody>
            <a:bodyPr wrap="none" rtlCol="0">
              <a:spAutoFit/>
            </a:bodyPr>
            <a:lstStyle/>
            <a:p>
              <a:pPr>
                <a:buNone/>
              </a:pPr>
              <a:r>
                <a:rPr kumimoji="1" lang="en-US" altLang="ja-JP" sz="1400" dirty="0" smtClean="0"/>
                <a:t>Rough calibration formulas</a:t>
              </a:r>
              <a:endParaRPr kumimoji="1" lang="ja-JP" altLang="en-US" sz="1400" dirty="0"/>
            </a:p>
          </p:txBody>
        </p:sp>
      </p:grpSp>
      <p:grpSp>
        <p:nvGrpSpPr>
          <p:cNvPr id="24" name="グループ化 23"/>
          <p:cNvGrpSpPr/>
          <p:nvPr/>
        </p:nvGrpSpPr>
        <p:grpSpPr>
          <a:xfrm>
            <a:off x="4758097" y="1575540"/>
            <a:ext cx="3097140" cy="1960859"/>
            <a:chOff x="4758097" y="1575540"/>
            <a:chExt cx="3097140" cy="1960859"/>
          </a:xfrm>
        </p:grpSpPr>
        <p:pic>
          <p:nvPicPr>
            <p:cNvPr id="14" name="Picture 4" descr="C:\Users\myoshi\Documents\WORK_temp\W_発表資料関係\IBIC2015\figure\20150630\20150630_Graph10.e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58097" y="1774825"/>
              <a:ext cx="3097140" cy="1761574"/>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p:cNvSpPr txBox="1"/>
            <p:nvPr/>
          </p:nvSpPr>
          <p:spPr>
            <a:xfrm>
              <a:off x="5287736" y="1575540"/>
              <a:ext cx="2104807" cy="264688"/>
            </a:xfrm>
            <a:prstGeom prst="rect">
              <a:avLst/>
            </a:prstGeom>
            <a:solidFill>
              <a:srgbClr val="FFFF00"/>
            </a:solidFill>
          </p:spPr>
          <p:txBody>
            <a:bodyPr wrap="none" rtlCol="0">
              <a:spAutoFit/>
            </a:bodyPr>
            <a:lstStyle/>
            <a:p>
              <a:pPr>
                <a:buNone/>
              </a:pPr>
              <a:r>
                <a:rPr lang="en-US" altLang="ja-JP" sz="1400" dirty="0" smtClean="0"/>
                <a:t>Beam power: 747[kW-eq.]</a:t>
              </a:r>
              <a:endParaRPr kumimoji="1" lang="ja-JP" altLang="en-US" sz="1400" dirty="0"/>
            </a:p>
          </p:txBody>
        </p:sp>
      </p:grpSp>
      <p:grpSp>
        <p:nvGrpSpPr>
          <p:cNvPr id="22" name="グループ化 21"/>
          <p:cNvGrpSpPr/>
          <p:nvPr/>
        </p:nvGrpSpPr>
        <p:grpSpPr>
          <a:xfrm>
            <a:off x="145305" y="3622151"/>
            <a:ext cx="3097140" cy="1769320"/>
            <a:chOff x="3098055" y="3622151"/>
            <a:chExt cx="3097140" cy="1769320"/>
          </a:xfrm>
        </p:grpSpPr>
        <p:pic>
          <p:nvPicPr>
            <p:cNvPr id="15" name="Picture 5" descr="C:\Users\myoshi\Documents\WORK_temp\W_発表資料関係\IBIC2015\figure\20150630\20150630_Graph11.e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98055" y="3622151"/>
              <a:ext cx="3097140" cy="1769320"/>
            </a:xfrm>
            <a:prstGeom prst="rect">
              <a:avLst/>
            </a:prstGeom>
            <a:noFill/>
            <a:extLst>
              <a:ext uri="{909E8E84-426E-40DD-AFC4-6F175D3DCCD1}">
                <a14:hiddenFill xmlns:a14="http://schemas.microsoft.com/office/drawing/2010/main">
                  <a:solidFill>
                    <a:srgbClr val="FFFFFF"/>
                  </a:solidFill>
                </a14:hiddenFill>
              </a:ext>
            </a:extLst>
          </p:spPr>
        </p:pic>
        <p:sp>
          <p:nvSpPr>
            <p:cNvPr id="18" name="テキスト ボックス 17"/>
            <p:cNvSpPr txBox="1"/>
            <p:nvPr/>
          </p:nvSpPr>
          <p:spPr>
            <a:xfrm>
              <a:off x="3756116" y="4735935"/>
              <a:ext cx="1096519" cy="264688"/>
            </a:xfrm>
            <a:prstGeom prst="rect">
              <a:avLst/>
            </a:prstGeom>
            <a:solidFill>
              <a:srgbClr val="FFFF00"/>
            </a:solidFill>
          </p:spPr>
          <p:txBody>
            <a:bodyPr wrap="none" rtlCol="0">
              <a:spAutoFit/>
            </a:bodyPr>
            <a:lstStyle/>
            <a:p>
              <a:pPr>
                <a:buNone/>
              </a:pPr>
              <a:r>
                <a:rPr lang="en-US" altLang="ja-JP" sz="1400" dirty="0" smtClean="0"/>
                <a:t>550[kW-eq.]</a:t>
              </a:r>
              <a:endParaRPr kumimoji="1" lang="ja-JP" altLang="en-US" sz="1400" dirty="0"/>
            </a:p>
          </p:txBody>
        </p:sp>
      </p:grpSp>
      <p:grpSp>
        <p:nvGrpSpPr>
          <p:cNvPr id="21" name="グループ化 20"/>
          <p:cNvGrpSpPr/>
          <p:nvPr/>
        </p:nvGrpSpPr>
        <p:grpSpPr>
          <a:xfrm>
            <a:off x="3040114" y="3622152"/>
            <a:ext cx="3089394" cy="1769319"/>
            <a:chOff x="29030" y="3622152"/>
            <a:chExt cx="3089394" cy="1769319"/>
          </a:xfrm>
        </p:grpSpPr>
        <p:pic>
          <p:nvPicPr>
            <p:cNvPr id="12" name="Picture 2" descr="C:\Users\myoshi\Documents\WORK_temp\W_発表資料関係\IBIC2015\figure\20150630\20150630_Graph12.e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030" y="3622152"/>
              <a:ext cx="3089394" cy="1769319"/>
            </a:xfrm>
            <a:prstGeom prst="rect">
              <a:avLst/>
            </a:prstGeom>
            <a:noFill/>
            <a:extLst>
              <a:ext uri="{909E8E84-426E-40DD-AFC4-6F175D3DCCD1}">
                <a14:hiddenFill xmlns:a14="http://schemas.microsoft.com/office/drawing/2010/main">
                  <a:solidFill>
                    <a:srgbClr val="FFFFFF"/>
                  </a:solidFill>
                </a14:hiddenFill>
              </a:ext>
            </a:extLst>
          </p:spPr>
        </p:pic>
        <p:sp>
          <p:nvSpPr>
            <p:cNvPr id="19" name="テキスト ボックス 18"/>
            <p:cNvSpPr txBox="1"/>
            <p:nvPr/>
          </p:nvSpPr>
          <p:spPr>
            <a:xfrm>
              <a:off x="746216" y="4713075"/>
              <a:ext cx="1096519" cy="264688"/>
            </a:xfrm>
            <a:prstGeom prst="rect">
              <a:avLst/>
            </a:prstGeom>
            <a:solidFill>
              <a:srgbClr val="FFFF00"/>
            </a:solidFill>
          </p:spPr>
          <p:txBody>
            <a:bodyPr wrap="none" rtlCol="0">
              <a:spAutoFit/>
            </a:bodyPr>
            <a:lstStyle/>
            <a:p>
              <a:pPr>
                <a:buNone/>
              </a:pPr>
              <a:r>
                <a:rPr lang="en-US" altLang="ja-JP" sz="1400" dirty="0" smtClean="0"/>
                <a:t>343[kW-eq.]</a:t>
              </a:r>
              <a:endParaRPr kumimoji="1" lang="ja-JP" altLang="en-US" sz="1400" dirty="0"/>
            </a:p>
          </p:txBody>
        </p:sp>
      </p:grpSp>
      <p:grpSp>
        <p:nvGrpSpPr>
          <p:cNvPr id="23" name="グループ化 22"/>
          <p:cNvGrpSpPr/>
          <p:nvPr/>
        </p:nvGrpSpPr>
        <p:grpSpPr>
          <a:xfrm>
            <a:off x="5927176" y="3626024"/>
            <a:ext cx="3097140" cy="1761574"/>
            <a:chOff x="6174826" y="3626024"/>
            <a:chExt cx="3097140" cy="1761574"/>
          </a:xfrm>
        </p:grpSpPr>
        <p:pic>
          <p:nvPicPr>
            <p:cNvPr id="13" name="Picture 3" descr="C:\Users\myoshi\Documents\WORK_temp\W_発表資料関係\IBIC2015\figure\20150630\20150630_Graph13.e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74826" y="3626024"/>
              <a:ext cx="3097140" cy="1761574"/>
            </a:xfrm>
            <a:prstGeom prst="rect">
              <a:avLst/>
            </a:prstGeom>
            <a:noFill/>
            <a:extLst>
              <a:ext uri="{909E8E84-426E-40DD-AFC4-6F175D3DCCD1}">
                <a14:hiddenFill xmlns:a14="http://schemas.microsoft.com/office/drawing/2010/main">
                  <a:solidFill>
                    <a:srgbClr val="FFFFFF"/>
                  </a:solidFill>
                </a14:hiddenFill>
              </a:ext>
            </a:extLst>
          </p:spPr>
        </p:pic>
        <p:sp>
          <p:nvSpPr>
            <p:cNvPr id="20" name="テキスト ボックス 19"/>
            <p:cNvSpPr txBox="1"/>
            <p:nvPr/>
          </p:nvSpPr>
          <p:spPr>
            <a:xfrm>
              <a:off x="6948896" y="4728315"/>
              <a:ext cx="1096519" cy="264688"/>
            </a:xfrm>
            <a:prstGeom prst="rect">
              <a:avLst/>
            </a:prstGeom>
            <a:solidFill>
              <a:srgbClr val="FFFF00"/>
            </a:solidFill>
          </p:spPr>
          <p:txBody>
            <a:bodyPr wrap="none" rtlCol="0">
              <a:spAutoFit/>
            </a:bodyPr>
            <a:lstStyle/>
            <a:p>
              <a:pPr>
                <a:buNone/>
              </a:pPr>
              <a:r>
                <a:rPr lang="en-US" altLang="ja-JP" sz="1400" dirty="0" smtClean="0"/>
                <a:t>138[kW-eq.]</a:t>
              </a:r>
              <a:endParaRPr kumimoji="1" lang="ja-JP" altLang="en-US" sz="1400" dirty="0"/>
            </a:p>
          </p:txBody>
        </p:sp>
      </p:grpSp>
    </p:spTree>
    <p:extLst>
      <p:ext uri="{BB962C8B-B14F-4D97-AF65-F5344CB8AC3E}">
        <p14:creationId xmlns:p14="http://schemas.microsoft.com/office/powerpoint/2010/main" val="27738442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conclusion</a:t>
            </a:r>
            <a:endParaRPr kumimoji="1" lang="ja-JP" altLang="en-US" dirty="0"/>
          </a:p>
        </p:txBody>
      </p:sp>
      <p:sp>
        <p:nvSpPr>
          <p:cNvPr id="3" name="コンテンツ プレースホルダー 2"/>
          <p:cNvSpPr>
            <a:spLocks noGrp="1"/>
          </p:cNvSpPr>
          <p:nvPr>
            <p:ph sz="half" idx="1"/>
          </p:nvPr>
        </p:nvSpPr>
        <p:spPr>
          <a:xfrm>
            <a:off x="182476" y="891339"/>
            <a:ext cx="8806544" cy="4648200"/>
          </a:xfrm>
        </p:spPr>
        <p:txBody>
          <a:bodyPr/>
          <a:lstStyle/>
          <a:p>
            <a:pPr>
              <a:buFont typeface="Wingdings" panose="05000000000000000000" pitchFamily="2" charset="2"/>
              <a:buChar char="n"/>
            </a:pPr>
            <a:r>
              <a:rPr kumimoji="1" lang="en-US" altLang="ja-JP" sz="2000" dirty="0" smtClean="0"/>
              <a:t>The transverse beam profile including both the beam core and beam halo can be reconstructed by using the several BLMs with the various sensitivities</a:t>
            </a:r>
            <a:r>
              <a:rPr kumimoji="1" lang="en-US" altLang="ja-JP" sz="2000" dirty="0" smtClean="0"/>
              <a:t>.</a:t>
            </a:r>
          </a:p>
          <a:p>
            <a:pPr>
              <a:buFont typeface="Wingdings" panose="05000000000000000000" pitchFamily="2" charset="2"/>
              <a:buChar char="n"/>
            </a:pPr>
            <a:r>
              <a:rPr lang="en-US" altLang="ja-JP" sz="2000" dirty="0" smtClean="0">
                <a:solidFill>
                  <a:srgbClr val="FF0000"/>
                </a:solidFill>
                <a:latin typeface="Times New Roman" pitchFamily="18" charset="0"/>
                <a:cs typeface="Times New Roman" pitchFamily="18" charset="0"/>
              </a:rPr>
              <a:t>Only by using sensitivity calibration formula for the each BLM, transverse </a:t>
            </a:r>
            <a:r>
              <a:rPr lang="en-US" altLang="ja-JP" sz="2000" dirty="0">
                <a:solidFill>
                  <a:srgbClr val="FF0000"/>
                </a:solidFill>
                <a:latin typeface="Times New Roman" pitchFamily="18" charset="0"/>
                <a:cs typeface="Times New Roman" pitchFamily="18" charset="0"/>
              </a:rPr>
              <a:t>profile including both the beam core and beam halo can be reconstructed directly. </a:t>
            </a:r>
            <a:endParaRPr kumimoji="1" lang="en-US" altLang="ja-JP" sz="2000" dirty="0" smtClean="0">
              <a:solidFill>
                <a:srgbClr val="FF0000"/>
              </a:solidFill>
            </a:endParaRPr>
          </a:p>
          <a:p>
            <a:pPr>
              <a:buFont typeface="Wingdings" panose="05000000000000000000" pitchFamily="2" charset="2"/>
              <a:buChar char="n"/>
            </a:pPr>
            <a:r>
              <a:rPr lang="en-US" altLang="ja-JP" sz="2000" dirty="0" smtClean="0">
                <a:solidFill>
                  <a:srgbClr val="0000FF"/>
                </a:solidFill>
              </a:rPr>
              <a:t>In this scheme, it is possible to expand the dynamic range by using the higher sensitivity BLMs.</a:t>
            </a:r>
          </a:p>
          <a:p>
            <a:pPr>
              <a:buFont typeface="Wingdings" panose="05000000000000000000" pitchFamily="2" charset="2"/>
              <a:buChar char="n"/>
            </a:pPr>
            <a:endParaRPr lang="en-US" altLang="ja-JP" sz="2000" dirty="0" smtClean="0"/>
          </a:p>
          <a:p>
            <a:pPr>
              <a:buFont typeface="Wingdings" panose="05000000000000000000" pitchFamily="2" charset="2"/>
              <a:buChar char="n"/>
            </a:pPr>
            <a:r>
              <a:rPr lang="en-US" altLang="ja-JP" sz="2000" dirty="0" smtClean="0"/>
              <a:t>The time structure of the bunch signal measured by the plastic scintillator was distorted, </a:t>
            </a:r>
            <a:r>
              <a:rPr lang="en-US" altLang="ja-JP" sz="2000" dirty="0" smtClean="0"/>
              <a:t>because of </a:t>
            </a:r>
            <a:r>
              <a:rPr lang="en-US" altLang="ja-JP" sz="2000" dirty="0" smtClean="0"/>
              <a:t>the reflected the radiation.</a:t>
            </a:r>
          </a:p>
          <a:p>
            <a:pPr>
              <a:buFont typeface="Wingdings" panose="05000000000000000000" pitchFamily="2" charset="2"/>
              <a:buChar char="n"/>
            </a:pPr>
            <a:r>
              <a:rPr lang="en-US" altLang="ja-JP" sz="2000" dirty="0" smtClean="0">
                <a:solidFill>
                  <a:srgbClr val="FF0000"/>
                </a:solidFill>
              </a:rPr>
              <a:t>The new-type </a:t>
            </a:r>
            <a:r>
              <a:rPr lang="en-US" altLang="ja-JP" sz="2000" dirty="0">
                <a:solidFill>
                  <a:srgbClr val="FF0000"/>
                </a:solidFill>
              </a:rPr>
              <a:t>BLMs, which are scintillation-type BLM of lead glass and Cherenkov-type BLM of quartz or UV </a:t>
            </a:r>
            <a:r>
              <a:rPr lang="en-US" altLang="ja-JP" sz="2000" dirty="0" smtClean="0">
                <a:solidFill>
                  <a:srgbClr val="FF0000"/>
                </a:solidFill>
              </a:rPr>
              <a:t>acrylic, can be reduced </a:t>
            </a:r>
            <a:r>
              <a:rPr lang="en-US" altLang="ja-JP" sz="2000" dirty="0">
                <a:solidFill>
                  <a:srgbClr val="FF0000"/>
                </a:solidFill>
              </a:rPr>
              <a:t>the </a:t>
            </a:r>
            <a:r>
              <a:rPr lang="en-US" altLang="ja-JP" sz="2000" dirty="0" smtClean="0">
                <a:solidFill>
                  <a:srgbClr val="FF0000"/>
                </a:solidFill>
              </a:rPr>
              <a:t>reflected </a:t>
            </a:r>
            <a:r>
              <a:rPr lang="en-US" altLang="ja-JP" sz="2000" dirty="0">
                <a:solidFill>
                  <a:srgbClr val="FF0000"/>
                </a:solidFill>
              </a:rPr>
              <a:t>radiation drastically</a:t>
            </a:r>
            <a:r>
              <a:rPr lang="en-US" altLang="ja-JP" sz="2000" dirty="0" smtClean="0">
                <a:solidFill>
                  <a:srgbClr val="FF0000"/>
                </a:solidFill>
              </a:rPr>
              <a:t>.</a:t>
            </a:r>
            <a:endParaRPr lang="en-US" altLang="ja-JP" sz="2000" b="1" dirty="0" smtClean="0"/>
          </a:p>
          <a:p>
            <a:pPr>
              <a:buFont typeface="Wingdings" panose="05000000000000000000" pitchFamily="2" charset="2"/>
              <a:buChar char="n"/>
            </a:pPr>
            <a:r>
              <a:rPr lang="en-US" altLang="ja-JP" sz="2000" dirty="0" smtClean="0">
                <a:solidFill>
                  <a:srgbClr val="0000FF"/>
                </a:solidFill>
              </a:rPr>
              <a:t>In order to achieve the intra-bunch beam halo measurement,  the new-type BLMs have to </a:t>
            </a:r>
            <a:r>
              <a:rPr lang="en-US" altLang="ja-JP" sz="2000" dirty="0" smtClean="0">
                <a:solidFill>
                  <a:srgbClr val="0000FF"/>
                </a:solidFill>
              </a:rPr>
              <a:t>progress.</a:t>
            </a:r>
            <a:endParaRPr lang="en-US" altLang="ja-JP" sz="2000" dirty="0" smtClean="0">
              <a:solidFill>
                <a:srgbClr val="0000FF"/>
              </a:solidFill>
            </a:endParaRPr>
          </a:p>
          <a:p>
            <a:pPr>
              <a:buFont typeface="Wingdings" panose="05000000000000000000" pitchFamily="2" charset="2"/>
              <a:buChar char="n"/>
            </a:pPr>
            <a:endParaRPr lang="en-US" altLang="ja-JP" sz="2000" dirty="0"/>
          </a:p>
        </p:txBody>
      </p:sp>
      <p:sp>
        <p:nvSpPr>
          <p:cNvPr id="4" name="コンテンツ プレースホルダー 3"/>
          <p:cNvSpPr>
            <a:spLocks noGrp="1"/>
          </p:cNvSpPr>
          <p:nvPr>
            <p:ph sz="half" idx="2"/>
          </p:nvPr>
        </p:nvSpPr>
        <p:spPr>
          <a:xfrm>
            <a:off x="1240971" y="5896368"/>
            <a:ext cx="7043057" cy="587828"/>
          </a:xfrm>
        </p:spPr>
        <p:txBody>
          <a:bodyPr/>
          <a:lstStyle/>
          <a:p>
            <a:pPr marL="0" indent="0" algn="ctr">
              <a:buNone/>
            </a:pPr>
            <a:r>
              <a:rPr lang="en-US" altLang="ja-JP" dirty="0"/>
              <a:t>Thank you for your attention !</a:t>
            </a:r>
            <a:endParaRPr kumimoji="1" lang="ja-JP" altLang="en-US" dirty="0"/>
          </a:p>
        </p:txBody>
      </p:sp>
      <p:sp>
        <p:nvSpPr>
          <p:cNvPr id="5" name="日付プレースホルダー 4"/>
          <p:cNvSpPr>
            <a:spLocks noGrp="1"/>
          </p:cNvSpPr>
          <p:nvPr>
            <p:ph type="dt" sz="half" idx="10"/>
          </p:nvPr>
        </p:nvSpPr>
        <p:spPr/>
        <p:txBody>
          <a:bodyPr/>
          <a:lstStyle/>
          <a:p>
            <a:pPr>
              <a:defRPr/>
            </a:pPr>
            <a:r>
              <a:rPr lang="en-US" altLang="ja-JP" smtClean="0"/>
              <a:t>2015/09/16(Wed.)</a:t>
            </a:r>
            <a:endParaRPr lang="en-US" altLang="ja-JP"/>
          </a:p>
        </p:txBody>
      </p:sp>
      <p:sp>
        <p:nvSpPr>
          <p:cNvPr id="6" name="フッター プレースホルダー 5"/>
          <p:cNvSpPr>
            <a:spLocks noGrp="1"/>
          </p:cNvSpPr>
          <p:nvPr>
            <p:ph type="ftr" sz="quarter" idx="11"/>
          </p:nvPr>
        </p:nvSpPr>
        <p:spPr/>
        <p:txBody>
          <a:bodyPr/>
          <a:lstStyle/>
          <a:p>
            <a:pPr>
              <a:defRPr/>
            </a:pPr>
            <a:r>
              <a:rPr lang="en-US" altLang="ja-JP" smtClean="0"/>
              <a:t>WEBLA02 (IBIC2015</a:t>
            </a:r>
            <a:r>
              <a:rPr lang="ja-JP" altLang="en-US" smtClean="0"/>
              <a:t>＠</a:t>
            </a:r>
            <a:r>
              <a:rPr lang="en-US" altLang="ja-JP" smtClean="0"/>
              <a:t>MELBOURNE)</a:t>
            </a:r>
            <a:endParaRPr lang="en-US" altLang="ja-JP"/>
          </a:p>
        </p:txBody>
      </p:sp>
      <p:sp>
        <p:nvSpPr>
          <p:cNvPr id="7" name="スライド番号プレースホルダー 6"/>
          <p:cNvSpPr>
            <a:spLocks noGrp="1"/>
          </p:cNvSpPr>
          <p:nvPr>
            <p:ph type="sldNum" sz="quarter" idx="12"/>
          </p:nvPr>
        </p:nvSpPr>
        <p:spPr/>
        <p:txBody>
          <a:bodyPr/>
          <a:lstStyle/>
          <a:p>
            <a:pPr>
              <a:defRPr/>
            </a:pPr>
            <a:fld id="{7BDF5815-63FB-4C48-949C-9B7AB22D0C80}" type="slidenum">
              <a:rPr lang="en-US" altLang="ja-JP" smtClean="0"/>
              <a:pPr>
                <a:defRPr/>
              </a:pPr>
              <a:t>19</a:t>
            </a:fld>
            <a:endParaRPr lang="en-US" altLang="ja-JP"/>
          </a:p>
        </p:txBody>
      </p:sp>
    </p:spTree>
    <p:extLst>
      <p:ext uri="{BB962C8B-B14F-4D97-AF65-F5344CB8AC3E}">
        <p14:creationId xmlns:p14="http://schemas.microsoft.com/office/powerpoint/2010/main" val="3240863671"/>
      </p:ext>
    </p:extLst>
  </p:cSld>
  <p:clrMapOvr>
    <a:masterClrMapping/>
  </p:clrMapOvr>
  <p:timing>
    <p:tnLst>
      <p:par>
        <p:cTn id="1" dur="indefinite" restart="never" nodeType="tmRoot"/>
      </p:par>
    </p:tnLst>
  </p:timing>
</p:sld>
</file>

<file path=ppt/theme/theme1.xml><?xml version="1.0" encoding="utf-8"?>
<a:theme xmlns:a="http://schemas.openxmlformats.org/drawingml/2006/main" name="発表用テンプレート_JPARC仕様_ver01">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HGS創英角ﾎﾟｯﾌﾟ体"/>
        <a:ea typeface="HGS創英角ﾎﾟｯﾌﾟ体"/>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914400" marR="0" indent="-457200" algn="l" defTabSz="914400" rtl="0" eaLnBrk="1" fontAlgn="base" latinLnBrk="0" hangingPunct="1">
          <a:lnSpc>
            <a:spcPct val="80000"/>
          </a:lnSpc>
          <a:spcBef>
            <a:spcPct val="20000"/>
          </a:spcBef>
          <a:spcAft>
            <a:spcPct val="0"/>
          </a:spcAft>
          <a:buClrTx/>
          <a:buSzTx/>
          <a:buFontTx/>
          <a:buChar char="–"/>
          <a:tabLst/>
          <a:defRPr kumimoji="1" lang="ja-JP" altLang="en-US" sz="2000" b="0" i="0" u="none" strike="noStrike" cap="none" normalizeH="0" baseline="0" smtClean="0">
            <a:ln>
              <a:noFill/>
            </a:ln>
            <a:solidFill>
              <a:schemeClr val="tx1"/>
            </a:solidFill>
            <a:effectLst/>
            <a:latin typeface="Times New Roman" charset="0"/>
            <a:ea typeface="ＭＳ Ｐゴシック"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914400" marR="0" indent="-457200" algn="l" defTabSz="914400" rtl="0" eaLnBrk="1" fontAlgn="base" latinLnBrk="0" hangingPunct="1">
          <a:lnSpc>
            <a:spcPct val="80000"/>
          </a:lnSpc>
          <a:spcBef>
            <a:spcPct val="20000"/>
          </a:spcBef>
          <a:spcAft>
            <a:spcPct val="0"/>
          </a:spcAft>
          <a:buClrTx/>
          <a:buSzTx/>
          <a:buFontTx/>
          <a:buChar char="–"/>
          <a:tabLst/>
          <a:defRPr kumimoji="1" lang="ja-JP" altLang="en-US" sz="2000" b="0" i="0" u="none" strike="noStrike" cap="none" normalizeH="0" baseline="0" smtClean="0">
            <a:ln>
              <a:noFill/>
            </a:ln>
            <a:solidFill>
              <a:schemeClr val="tx1"/>
            </a:solidFill>
            <a:effectLst/>
            <a:latin typeface="Times New Roman" charset="0"/>
            <a:ea typeface="ＭＳ Ｐゴシック" charset="-128"/>
          </a:defRPr>
        </a:defPPr>
      </a:lstStyle>
    </a:lnDef>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発表用テンプレート_JPARC仕様_ver01</Template>
  <TotalTime>9527</TotalTime>
  <Words>1636</Words>
  <Application>Microsoft Office PowerPoint</Application>
  <PresentationFormat>画面に合わせる (4:3)</PresentationFormat>
  <Paragraphs>322</Paragraphs>
  <Slides>19</Slides>
  <Notes>19</Notes>
  <HiddenSlides>0</HiddenSlides>
  <MMClips>0</MMClips>
  <ScaleCrop>false</ScaleCrop>
  <HeadingPairs>
    <vt:vector size="4" baseType="variant">
      <vt:variant>
        <vt:lpstr>テーマ</vt:lpstr>
      </vt:variant>
      <vt:variant>
        <vt:i4>1</vt:i4>
      </vt:variant>
      <vt:variant>
        <vt:lpstr>スライド タイトル</vt:lpstr>
      </vt:variant>
      <vt:variant>
        <vt:i4>19</vt:i4>
      </vt:variant>
    </vt:vector>
  </HeadingPairs>
  <TitlesOfParts>
    <vt:vector size="20" baseType="lpstr">
      <vt:lpstr>発表用テンプレート_JPARC仕様_ver01</vt:lpstr>
      <vt:lpstr>Development of the beam loss monitor for beam halo measurement in the J-PARC RCS</vt:lpstr>
      <vt:lpstr>Outline</vt:lpstr>
      <vt:lpstr>Overview of J-PARC 3GeV RCS</vt:lpstr>
      <vt:lpstr>Beam Halo Measurement</vt:lpstr>
      <vt:lpstr>Beam Halo Monitor in the 3GeV-RCS</vt:lpstr>
      <vt:lpstr>Various sensitivity of BLMs (I)</vt:lpstr>
      <vt:lpstr>Various sensitivity of BLMs (II)</vt:lpstr>
      <vt:lpstr>Calibration of Beam Loss Monitors</vt:lpstr>
      <vt:lpstr>Reconstruction of the transverse profile</vt:lpstr>
      <vt:lpstr>Intra-bunch beam halo measurement</vt:lpstr>
      <vt:lpstr>Reconstruction 2D-profile</vt:lpstr>
      <vt:lpstr>Distortion of the bunch signal</vt:lpstr>
      <vt:lpstr>new-type BLMs</vt:lpstr>
      <vt:lpstr>Trial beam test with new-type BLM</vt:lpstr>
      <vt:lpstr>Ultra-low intensity beam test</vt:lpstr>
      <vt:lpstr>High intensity beam test (I)</vt:lpstr>
      <vt:lpstr>High intensity beam test (II)</vt:lpstr>
      <vt:lpstr>Trial of the reconstruction</vt:lpstr>
      <vt:lpstr>conclusion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myoshi</dc:creator>
  <cp:lastModifiedBy>myoshi</cp:lastModifiedBy>
  <cp:revision>121</cp:revision>
  <dcterms:created xsi:type="dcterms:W3CDTF">2015-09-06T23:50:34Z</dcterms:created>
  <dcterms:modified xsi:type="dcterms:W3CDTF">2015-09-15T22:20:06Z</dcterms:modified>
</cp:coreProperties>
</file>