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8"/>
  </p:notesMasterIdLst>
  <p:handoutMasterIdLst>
    <p:handoutMasterId r:id="rId49"/>
  </p:handoutMasterIdLst>
  <p:sldIdLst>
    <p:sldId id="1635" r:id="rId2"/>
    <p:sldId id="1688" r:id="rId3"/>
    <p:sldId id="1689" r:id="rId4"/>
    <p:sldId id="1690" r:id="rId5"/>
    <p:sldId id="1621" r:id="rId6"/>
    <p:sldId id="1678" r:id="rId7"/>
    <p:sldId id="1544" r:id="rId8"/>
    <p:sldId id="1705" r:id="rId9"/>
    <p:sldId id="1644" r:id="rId10"/>
    <p:sldId id="1664" r:id="rId11"/>
    <p:sldId id="1548" r:id="rId12"/>
    <p:sldId id="1684" r:id="rId13"/>
    <p:sldId id="1656" r:id="rId14"/>
    <p:sldId id="1685" r:id="rId15"/>
    <p:sldId id="1679" r:id="rId16"/>
    <p:sldId id="1625" r:id="rId17"/>
    <p:sldId id="1633" r:id="rId18"/>
    <p:sldId id="1699" r:id="rId19"/>
    <p:sldId id="1670" r:id="rId20"/>
    <p:sldId id="1602" r:id="rId21"/>
    <p:sldId id="1692" r:id="rId22"/>
    <p:sldId id="1673" r:id="rId23"/>
    <p:sldId id="1671" r:id="rId24"/>
    <p:sldId id="1694" r:id="rId25"/>
    <p:sldId id="1609" r:id="rId26"/>
    <p:sldId id="1667" r:id="rId27"/>
    <p:sldId id="1695" r:id="rId28"/>
    <p:sldId id="1677" r:id="rId29"/>
    <p:sldId id="1697" r:id="rId30"/>
    <p:sldId id="1696" r:id="rId31"/>
    <p:sldId id="1639" r:id="rId32"/>
    <p:sldId id="1680" r:id="rId33"/>
    <p:sldId id="1702" r:id="rId34"/>
    <p:sldId id="1700" r:id="rId35"/>
    <p:sldId id="1655" r:id="rId36"/>
    <p:sldId id="1681" r:id="rId37"/>
    <p:sldId id="1650" r:id="rId38"/>
    <p:sldId id="1658" r:id="rId39"/>
    <p:sldId id="1651" r:id="rId40"/>
    <p:sldId id="1659" r:id="rId41"/>
    <p:sldId id="1704" r:id="rId42"/>
    <p:sldId id="1687" r:id="rId43"/>
    <p:sldId id="1682" r:id="rId44"/>
    <p:sldId id="1703" r:id="rId45"/>
    <p:sldId id="1683" r:id="rId46"/>
    <p:sldId id="1657" r:id="rId47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98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00FF"/>
    <a:srgbClr val="00FF00"/>
    <a:srgbClr val="CCCC00"/>
    <a:srgbClr val="FF99FF"/>
    <a:srgbClr val="00FFFF"/>
    <a:srgbClr val="FF0000"/>
    <a:srgbClr val="FF9900"/>
    <a:srgbClr val="DAFDA1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0620" autoAdjust="0"/>
  </p:normalViewPr>
  <p:slideViewPr>
    <p:cSldViewPr>
      <p:cViewPr>
        <p:scale>
          <a:sx n="86" d="100"/>
          <a:sy n="86" d="100"/>
        </p:scale>
        <p:origin x="-1474" y="-58"/>
      </p:cViewPr>
      <p:guideLst>
        <p:guide orient="horz" pos="498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064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4" Type="http://schemas.openxmlformats.org/officeDocument/2006/relationships/image" Target="../media/image10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 defTabSz="931863">
              <a:defRPr sz="12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 defTabSz="931863">
              <a:defRPr sz="12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="0"/>
            </a:lvl1pPr>
          </a:lstStyle>
          <a:p>
            <a:pPr>
              <a:defRPr/>
            </a:pPr>
            <a:fld id="{050D5E88-760F-4EC0-BA32-0D3F5E4811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27160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 defTabSz="931863">
              <a:defRPr sz="12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46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49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2549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 defTabSz="931863">
              <a:defRPr sz="1200" b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549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2" tIns="46561" rIns="93122" bIns="46561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="0"/>
            </a:lvl1pPr>
          </a:lstStyle>
          <a:p>
            <a:pPr>
              <a:defRPr/>
            </a:pPr>
            <a:fld id="{A60BE958-A72E-42C7-A9AF-8C5FAB85DBE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0966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Good</a:t>
            </a:r>
            <a:r>
              <a:rPr lang="en-US" altLang="zh-TW" baseline="0" dirty="0" smtClean="0"/>
              <a:t> Morning. The Chairman and everyone.</a:t>
            </a:r>
          </a:p>
          <a:p>
            <a:r>
              <a:rPr lang="en-US" altLang="zh-TW" baseline="0" dirty="0" smtClean="0"/>
              <a:t>On behalf of control and diagnostic team, I will talk “The role of beam diagnostic in the fast commissioning of TPS”.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90098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First, I’ll</a:t>
            </a:r>
            <a:r>
              <a:rPr lang="en-US" altLang="zh-TW" baseline="0" dirty="0" smtClean="0"/>
              <a:t> overview</a:t>
            </a:r>
            <a:r>
              <a:rPr lang="en-US" altLang="zh-TW" dirty="0" smtClean="0"/>
              <a:t> the TPS commissioning</a:t>
            </a:r>
            <a:r>
              <a:rPr lang="en-US" altLang="zh-TW" baseline="0" dirty="0" smtClean="0"/>
              <a:t> timeline. Diagnostic system.</a:t>
            </a:r>
          </a:p>
          <a:p>
            <a:r>
              <a:rPr lang="en-US" altLang="zh-TW" baseline="0" dirty="0" smtClean="0"/>
              <a:t>Next, we look at more detail of the diagnostic device including  intensity monitor, screen monitor, BPM, Feedback System, Synchrotron Radiation Monitor, Machine Protection System .</a:t>
            </a:r>
          </a:p>
          <a:p>
            <a:r>
              <a:rPr lang="en-US" altLang="zh-TW" baseline="0" dirty="0" smtClean="0"/>
              <a:t>And then the summary at the end.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4725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For TPS project, we took</a:t>
            </a:r>
            <a:r>
              <a:rPr lang="en-US" altLang="zh-TW" baseline="0" dirty="0" smtClean="0"/>
              <a:t> three and one half years to complete civil construction, one year for accelerator installation.</a:t>
            </a:r>
          </a:p>
          <a:p>
            <a:r>
              <a:rPr lang="en-US" altLang="zh-TW" baseline="0" dirty="0" smtClean="0"/>
              <a:t>To catch up the delayed schedule, system integration and booster commissioning decided to progress at the same time last Aug.</a:t>
            </a:r>
          </a:p>
          <a:p>
            <a:r>
              <a:rPr lang="en-US" altLang="zh-TW" baseline="0" dirty="0" smtClean="0"/>
              <a:t>This March, we achieved </a:t>
            </a:r>
            <a:r>
              <a:rPr lang="en-US" altLang="zh-TW" sz="1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mA beam current with PETRA RF cavities.</a:t>
            </a:r>
          </a:p>
          <a:p>
            <a:r>
              <a:rPr lang="en-US" altLang="zh-TW" sz="12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month,  the phase II commissioning with SRF, ID and also Beamline start.</a:t>
            </a:r>
          </a:p>
          <a:p>
            <a:r>
              <a:rPr lang="en-US" altLang="zh-TW" sz="1200" baseline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plan to open to users on the next year.</a:t>
            </a:r>
            <a:endParaRPr lang="en-US" altLang="zh-TW" baseline="0" dirty="0" smtClean="0"/>
          </a:p>
          <a:p>
            <a:endParaRPr lang="en-US" altLang="zh-TW" baseline="0" dirty="0" smtClean="0"/>
          </a:p>
          <a:p>
            <a:endParaRPr lang="en-US" altLang="zh-TW" baseline="0" dirty="0" smtClean="0"/>
          </a:p>
          <a:p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46077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baseline="0" dirty="0" err="1" smtClean="0"/>
              <a:t>Linac</a:t>
            </a:r>
            <a:r>
              <a:rPr lang="en-US" altLang="zh-TW" baseline="0" dirty="0" smtClean="0"/>
              <a:t> commission go quite  smoothly.</a:t>
            </a:r>
          </a:p>
          <a:p>
            <a:r>
              <a:rPr lang="en-US" altLang="zh-TW" baseline="0" dirty="0" smtClean="0"/>
              <a:t>But we met some troubles  during booster commissioning.</a:t>
            </a:r>
          </a:p>
          <a:p>
            <a:r>
              <a:rPr lang="en-US" altLang="zh-TW" baseline="0" dirty="0" smtClean="0"/>
              <a:t>After some hardware improvement such as  power supply overheat and kicker residual field,</a:t>
            </a:r>
          </a:p>
          <a:p>
            <a:r>
              <a:rPr lang="en-US" altLang="zh-TW" baseline="0" dirty="0" smtClean="0"/>
              <a:t>//the dipole power supply burned on fire on the first long-term ramping test. Actually I had witnessed nearby.</a:t>
            </a:r>
          </a:p>
          <a:p>
            <a:r>
              <a:rPr lang="en-US" altLang="zh-TW" baseline="0" dirty="0" smtClean="0"/>
              <a:t>we had first &amp; multi-turn after some corrector steering, but beam cannot be stored.</a:t>
            </a:r>
          </a:p>
          <a:p>
            <a:r>
              <a:rPr lang="en-US" altLang="zh-TW" baseline="0" dirty="0" smtClean="0"/>
              <a:t>We shad </a:t>
            </a:r>
            <a:r>
              <a:rPr lang="en-US" altLang="zh-TW" baseline="0" dirty="0" err="1" smtClean="0"/>
              <a:t>truggled</a:t>
            </a:r>
            <a:r>
              <a:rPr lang="en-US" altLang="zh-TW" baseline="0" dirty="0" smtClean="0"/>
              <a:t> for two month. People first questioned the alignment because the corrector setting three times larger than expected.</a:t>
            </a:r>
          </a:p>
          <a:p>
            <a:r>
              <a:rPr lang="en-US" altLang="zh-TW" baseline="0" dirty="0" smtClean="0"/>
              <a:t>Then suspected the dipole field error so the individual dipole trim installed,</a:t>
            </a:r>
          </a:p>
          <a:p>
            <a:r>
              <a:rPr lang="en-US" altLang="zh-TW" baseline="0" dirty="0" smtClean="0"/>
              <a:t>Finally, Some magnet team found vacuum chamber could attract the strong magnet and then verified its permeability too large.</a:t>
            </a:r>
          </a:p>
          <a:p>
            <a:r>
              <a:rPr lang="en-US" altLang="zh-TW" baseline="0" dirty="0" smtClean="0"/>
              <a:t>Pipe then uninstalled for heat treatment. After we ramp beam to 3GeV in 4 days.</a:t>
            </a:r>
          </a:p>
          <a:p>
            <a:r>
              <a:rPr lang="en-US" altLang="zh-TW" baseline="0" dirty="0" smtClean="0"/>
              <a:t>For storage commissioning, the major problem is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DC septum leakage field would affect booster beam, after shielding,</a:t>
            </a:r>
            <a:r>
              <a:rPr lang="en-US" altLang="zh-TW" baseline="0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we got 5 mA stored beam in two days.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4645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During commissioning, diagnostic system provided a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lot of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beam information for improving or tuning subsystem so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that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progress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could advance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very quickly.</a:t>
            </a:r>
          </a:p>
          <a:p>
            <a:r>
              <a:rPr lang="en-US" altLang="zh-TW" dirty="0" smtClean="0"/>
              <a:t>This table summarize</a:t>
            </a:r>
            <a:r>
              <a:rPr lang="en-US" altLang="zh-TW" baseline="0" dirty="0" smtClean="0"/>
              <a:t> the number of various diagnostic device at different location.</a:t>
            </a:r>
          </a:p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7734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228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Intensity</a:t>
            </a:r>
            <a:r>
              <a:rPr lang="en-US" altLang="zh-TW" baseline="0" dirty="0" smtClean="0"/>
              <a:t> Monitor Layout.</a:t>
            </a:r>
          </a:p>
          <a:p>
            <a:r>
              <a:rPr lang="en-US" altLang="zh-TW" baseline="0" dirty="0" err="1" smtClean="0"/>
              <a:t>Linac</a:t>
            </a:r>
            <a:r>
              <a:rPr lang="en-US" altLang="zh-TW" baseline="0" dirty="0" smtClean="0"/>
              <a:t> is a turkey system providing wall current monitor, two faraday cup, one ICT</a:t>
            </a:r>
          </a:p>
          <a:p>
            <a:r>
              <a:rPr lang="en-US" altLang="zh-TW" baseline="0" dirty="0" smtClean="0"/>
              <a:t>LTB with two FCT, one ICT,</a:t>
            </a:r>
          </a:p>
          <a:p>
            <a:r>
              <a:rPr lang="en-US" altLang="zh-TW" baseline="0" dirty="0" smtClean="0"/>
              <a:t>Booster has one FCT, and one DCCT</a:t>
            </a:r>
          </a:p>
          <a:p>
            <a:r>
              <a:rPr lang="en-US" altLang="zh-TW" baseline="0" dirty="0" smtClean="0"/>
              <a:t>BTS : two ICT and one FCT.</a:t>
            </a:r>
          </a:p>
          <a:p>
            <a:r>
              <a:rPr lang="en-US" altLang="zh-TW" baseline="0" dirty="0" smtClean="0"/>
              <a:t>Storage ring has one DCCT.</a:t>
            </a:r>
          </a:p>
          <a:p>
            <a:r>
              <a:rPr lang="en-US" altLang="zh-TW" baseline="0" dirty="0" smtClean="0"/>
              <a:t>photon counter to measure bunch current and purity. 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267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Warm</a:t>
            </a:r>
            <a:r>
              <a:rPr lang="en-US" altLang="zh-TW" baseline="0" dirty="0" smtClean="0"/>
              <a:t> Current Monitor for Multi-bunch mode and single bunch mode.</a:t>
            </a:r>
          </a:p>
          <a:p>
            <a:r>
              <a:rPr lang="en-US" altLang="zh-TW" baseline="0" dirty="0" smtClean="0"/>
              <a:t>The below figures are their zoom-in.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0664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ICT</a:t>
            </a:r>
            <a:r>
              <a:rPr lang="en-US" altLang="zh-TW" baseline="0" dirty="0" smtClean="0"/>
              <a:t> readings on LTB at commission beginning, transmission efficiency around 50% estimated from two ICT before optimization.</a:t>
            </a:r>
          </a:p>
          <a:p>
            <a:r>
              <a:rPr lang="en-US" altLang="zh-TW" baseline="0" dirty="0" smtClean="0"/>
              <a:t>We found the ICT readings will be interfered when kicker fired.</a:t>
            </a:r>
          </a:p>
          <a:p>
            <a:r>
              <a:rPr lang="en-US" altLang="zh-TW" baseline="0" dirty="0" smtClean="0"/>
              <a:t>This blue line is disturbance pattern without beam when kicker on; the pink one is with beam.</a:t>
            </a:r>
          </a:p>
          <a:p>
            <a:r>
              <a:rPr lang="en-US" altLang="zh-TW" baseline="0" dirty="0" smtClean="0"/>
              <a:t>The difference of these two curves is as the measured beam current.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789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FCT first observed beam</a:t>
            </a:r>
            <a:r>
              <a:rPr lang="en-US" altLang="zh-TW" baseline="0" dirty="0" smtClean="0"/>
              <a:t> was exponentially decay quickly and cannot be stored before chamber demagnetized.</a:t>
            </a:r>
          </a:p>
          <a:p>
            <a:r>
              <a:rPr lang="en-US" altLang="zh-TW" baseline="0" dirty="0" smtClean="0"/>
              <a:t>After chamber annealed, we have the stored beam.</a:t>
            </a:r>
          </a:p>
          <a:p>
            <a:r>
              <a:rPr lang="en-US" altLang="zh-TW" baseline="0" dirty="0" smtClean="0"/>
              <a:t>This small piece of strong magnet could be a  more useful and lower cost tool than other expensive diagnostic device in our experience.</a:t>
            </a:r>
          </a:p>
          <a:p>
            <a:r>
              <a:rPr lang="en-US" altLang="zh-TW" baseline="0" dirty="0" smtClean="0"/>
              <a:t>But in all seriousness,  I think it’s  some of communication than technical  issue.</a:t>
            </a:r>
          </a:p>
          <a:p>
            <a:r>
              <a:rPr lang="en-US" altLang="zh-TW" baseline="0" dirty="0" smtClean="0"/>
              <a:t>Magnet group had chamber sample </a:t>
            </a:r>
            <a:r>
              <a:rPr lang="en-US" altLang="zh-TW" baseline="0" dirty="0" err="1" smtClean="0"/>
              <a:t>sfrom</a:t>
            </a:r>
            <a:r>
              <a:rPr lang="en-US" altLang="zh-TW" baseline="0" dirty="0" smtClean="0"/>
              <a:t> vacuum team but not been reminded to verify its permeability.</a:t>
            </a:r>
          </a:p>
          <a:p>
            <a:r>
              <a:rPr lang="en-US" altLang="zh-TW" baseline="0" dirty="0" smtClean="0"/>
              <a:t>//Others hardly conceive the chamber’s permeability  could be a problem.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036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zh-TW" sz="1200" kern="1200" dirty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rPr>
              <a:t>This</a:t>
            </a:r>
            <a:r>
              <a:rPr kumimoji="1" lang="en-US" altLang="zh-TW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rPr>
              <a:t> slide shows implementation of DCCT IOC.</a:t>
            </a:r>
          </a:p>
          <a:p>
            <a:r>
              <a:rPr kumimoji="1" lang="en-US" altLang="zh-TW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rPr>
              <a:t>It calculate lifetime, injection efficiency, also for injection control.</a:t>
            </a:r>
          </a:p>
          <a:p>
            <a:r>
              <a:rPr kumimoji="1" lang="en-US" altLang="zh-TW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rPr>
              <a:t>Tone Loop is to detect if DCCT is life or alive, </a:t>
            </a:r>
          </a:p>
          <a:p>
            <a:r>
              <a:rPr kumimoji="1" lang="en-US" altLang="zh-TW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rPr>
              <a:t>Output is connected to Machine Protection System.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1816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DCCT</a:t>
            </a:r>
            <a:r>
              <a:rPr lang="en-US" altLang="zh-TW" baseline="0" dirty="0" smtClean="0"/>
              <a:t> measurement </a:t>
            </a:r>
          </a:p>
          <a:p>
            <a:r>
              <a:rPr lang="en-US" altLang="zh-TW" baseline="0" dirty="0" smtClean="0"/>
              <a:t>The Left side is Booster current. Beam loss of booster around 30%-40% and mostly happed at injection beginning.</a:t>
            </a:r>
          </a:p>
          <a:p>
            <a:r>
              <a:rPr lang="en-US" altLang="zh-TW" baseline="0" dirty="0" smtClean="0"/>
              <a:t>It could be related to the energy acceptance problem. Physics team is  still trying to improve. </a:t>
            </a:r>
          </a:p>
          <a:p>
            <a:r>
              <a:rPr lang="en-US" altLang="zh-TW" baseline="0" dirty="0" smtClean="0"/>
              <a:t>The right side is Storage DCCT readings, lifetime.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3760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There are two ways</a:t>
            </a:r>
            <a:r>
              <a:rPr lang="en-US" altLang="zh-TW" baseline="0" dirty="0" smtClean="0"/>
              <a:t> to measure filling pattern</a:t>
            </a:r>
          </a:p>
          <a:p>
            <a:r>
              <a:rPr lang="en-US" altLang="zh-TW" baseline="0" dirty="0" smtClean="0"/>
              <a:t>Signals from button pickup plus fast digitizer</a:t>
            </a:r>
            <a:r>
              <a:rPr lang="zh-TW" altLang="en-US" baseline="0" dirty="0" smtClean="0"/>
              <a:t> </a:t>
            </a:r>
            <a:r>
              <a:rPr lang="en-US" altLang="zh-TW" baseline="0" dirty="0" smtClean="0"/>
              <a:t>&amp; the other is from visible light by photon diode &amp; photon counter. </a:t>
            </a:r>
          </a:p>
          <a:p>
            <a:r>
              <a:rPr lang="en-US" altLang="zh-TW" baseline="0" dirty="0" smtClean="0"/>
              <a:t>It’s also for filling pattern control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27009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 upper plot is filling pattern measured from button</a:t>
            </a:r>
            <a:r>
              <a:rPr lang="en-US" altLang="zh-TW" baseline="0" dirty="0" smtClean="0"/>
              <a:t> pickup.</a:t>
            </a:r>
          </a:p>
          <a:p>
            <a:r>
              <a:rPr lang="en-US" altLang="zh-TW" baseline="0" dirty="0" smtClean="0"/>
              <a:t>The lower one is from visible light.</a:t>
            </a:r>
          </a:p>
          <a:p>
            <a:r>
              <a:rPr lang="en-US" altLang="zh-TW" baseline="0" dirty="0" smtClean="0"/>
              <a:t>These two measured results are quite </a:t>
            </a:r>
            <a:r>
              <a:rPr lang="en-US" altLang="zh-TW" baseline="0" dirty="0" err="1" smtClean="0"/>
              <a:t>consistenet</a:t>
            </a:r>
            <a:r>
              <a:rPr lang="en-US" altLang="zh-TW" baseline="0" dirty="0" smtClean="0"/>
              <a:t>.</a:t>
            </a:r>
          </a:p>
          <a:p>
            <a:r>
              <a:rPr lang="en-US" altLang="zh-TW" baseline="0" dirty="0" smtClean="0"/>
              <a:t>Photon counter with larger dynamic range to measure bunch purity.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02594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5287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For</a:t>
            </a:r>
            <a:r>
              <a:rPr lang="en-US" altLang="zh-TW" baseline="0" dirty="0" smtClean="0"/>
              <a:t> LTB, booster &amp; </a:t>
            </a:r>
            <a:r>
              <a:rPr lang="en-US" altLang="zh-TW" baseline="0" dirty="0" err="1" smtClean="0"/>
              <a:t>bts</a:t>
            </a:r>
            <a:r>
              <a:rPr lang="en-US" altLang="zh-TW" baseline="0" dirty="0" smtClean="0"/>
              <a:t>.</a:t>
            </a:r>
          </a:p>
          <a:p>
            <a:r>
              <a:rPr lang="en-US" altLang="zh-TW" baseline="0" dirty="0" smtClean="0"/>
              <a:t>There are three major components: YAG </a:t>
            </a:r>
            <a:r>
              <a:rPr lang="en-US" altLang="zh-TW" baseline="0" dirty="0" err="1" smtClean="0"/>
              <a:t>screen,actuator</a:t>
            </a:r>
            <a:r>
              <a:rPr lang="en-US" altLang="zh-TW" baseline="0" dirty="0" smtClean="0"/>
              <a:t> and camera. </a:t>
            </a:r>
          </a:p>
          <a:p>
            <a:r>
              <a:rPr lang="en-US" altLang="zh-TW" baseline="0" dirty="0" smtClean="0"/>
              <a:t>There are photos on site.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20197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For storage</a:t>
            </a:r>
            <a:r>
              <a:rPr lang="en-US" altLang="zh-TW" baseline="0" dirty="0" smtClean="0"/>
              <a:t> ring,</a:t>
            </a:r>
          </a:p>
          <a:p>
            <a:r>
              <a:rPr lang="en-US" altLang="zh-TW" baseline="0" dirty="0" smtClean="0"/>
              <a:t>The design has three positions, enable to observation of injection beam and first turn beam.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It’s location after septum and its </a:t>
            </a:r>
            <a:r>
              <a:rPr lang="en-US" altLang="zh-TW" baseline="0" dirty="0" err="1" smtClean="0"/>
              <a:t>pphotos</a:t>
            </a:r>
            <a:r>
              <a:rPr lang="en-US" altLang="zh-TW" baseline="0" dirty="0" smtClean="0"/>
              <a:t> and drawings.</a:t>
            </a:r>
          </a:p>
          <a:p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0245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These are screen monitor</a:t>
            </a:r>
            <a:r>
              <a:rPr lang="en-US" altLang="zh-TW" baseline="0" dirty="0" smtClean="0"/>
              <a:t> images at different location from </a:t>
            </a:r>
            <a:r>
              <a:rPr lang="en-US" altLang="zh-TW" baseline="0" dirty="0" err="1" smtClean="0"/>
              <a:t>Linac</a:t>
            </a:r>
            <a:r>
              <a:rPr lang="en-US" altLang="zh-TW" baseline="0" dirty="0" smtClean="0"/>
              <a:t> to Booster to Storage ring.</a:t>
            </a:r>
          </a:p>
          <a:p>
            <a:r>
              <a:rPr lang="en-US" altLang="zh-TW" baseline="0" dirty="0" smtClean="0"/>
              <a:t>Exposure time &amp; CCD gain should be set correctly to avoid saturation.</a:t>
            </a:r>
          </a:p>
          <a:p>
            <a:r>
              <a:rPr lang="en-US" altLang="zh-TW" baseline="0" dirty="0" smtClean="0"/>
              <a:t>//Else the accuracy of beam size calculation could be incorrect. 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23998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2683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This Summarize</a:t>
            </a:r>
            <a:r>
              <a:rPr lang="en-US" altLang="zh-TW" baseline="0" dirty="0" smtClean="0"/>
              <a:t> several different BPM type used in TPS.</a:t>
            </a:r>
          </a:p>
          <a:p>
            <a:r>
              <a:rPr lang="en-US" altLang="zh-TW" baseline="0" dirty="0" smtClean="0"/>
              <a:t>All are designed by vacuum team.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For electronics, </a:t>
            </a:r>
            <a:r>
              <a:rPr kumimoji="1" lang="en-US" altLang="zh-TW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Libera</a:t>
            </a:r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Brilliance Plus for storage ring and booster; </a:t>
            </a:r>
            <a:r>
              <a:rPr kumimoji="1" lang="en-US" altLang="zh-TW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Libera</a:t>
            </a:r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Single Pass Brilliance for </a:t>
            </a:r>
            <a:r>
              <a:rPr kumimoji="1" lang="en-US" altLang="zh-TW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transportline</a:t>
            </a:r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2301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These</a:t>
            </a:r>
            <a:r>
              <a:rPr lang="en-US" altLang="zh-TW" baseline="0" dirty="0" smtClean="0"/>
              <a:t> are BPM ADC data observed on the first day.</a:t>
            </a:r>
          </a:p>
          <a:p>
            <a:r>
              <a:rPr lang="en-US" altLang="zh-TW" baseline="0" dirty="0" smtClean="0"/>
              <a:t>We use these </a:t>
            </a:r>
            <a:r>
              <a:rPr lang="en-US" altLang="zh-TW" baseline="0" dirty="0" err="1" smtClean="0"/>
              <a:t>adc</a:t>
            </a:r>
            <a:r>
              <a:rPr lang="en-US" altLang="zh-TW" baseline="0" dirty="0" smtClean="0"/>
              <a:t> data for fine tune of timing.</a:t>
            </a:r>
            <a:endParaRPr lang="en-US" altLang="zh-TW" dirty="0" smtClean="0"/>
          </a:p>
          <a:p>
            <a:r>
              <a:rPr lang="en-US" altLang="zh-TW" dirty="0" smtClean="0"/>
              <a:t>Because kicker pulse had residual field</a:t>
            </a:r>
            <a:r>
              <a:rPr lang="en-US" altLang="zh-TW" baseline="0" dirty="0" smtClean="0"/>
              <a:t> </a:t>
            </a:r>
            <a:r>
              <a:rPr lang="en-US" altLang="zh-TW" dirty="0" smtClean="0"/>
              <a:t>tail</a:t>
            </a:r>
            <a:r>
              <a:rPr lang="en-US" altLang="zh-TW" baseline="0" dirty="0" smtClean="0"/>
              <a:t> and could affect the second turn beam,</a:t>
            </a:r>
          </a:p>
          <a:p>
            <a:r>
              <a:rPr lang="en-US" altLang="zh-TW" baseline="0" dirty="0" smtClean="0"/>
              <a:t>We adjust trigger timing and move the beam close to the pulse falling edge so that the second beam could not overlap on the tail.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80487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These</a:t>
            </a:r>
            <a:r>
              <a:rPr lang="en-US" altLang="zh-TW" baseline="0" dirty="0" smtClean="0"/>
              <a:t> are all 60 BPM ADC data after phase alignment.</a:t>
            </a:r>
          </a:p>
          <a:p>
            <a:r>
              <a:rPr lang="en-US" altLang="zh-TW" baseline="0" dirty="0" smtClean="0"/>
              <a:t>All BPMs are looked in the same phase.</a:t>
            </a:r>
          </a:p>
          <a:p>
            <a:r>
              <a:rPr lang="en-US" altLang="zh-TW" baseline="0" dirty="0" smtClean="0"/>
              <a:t>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114197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This is first turn display. X</a:t>
            </a:r>
            <a:r>
              <a:rPr lang="en-US" altLang="zh-TW" baseline="0" dirty="0" smtClean="0"/>
              <a:t>, y position and Sum. It’s one </a:t>
            </a:r>
            <a:r>
              <a:rPr lang="en-US" altLang="zh-TW" dirty="0" smtClean="0"/>
              <a:t>BPM with amplifier for tune measurement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At early commissioning, </a:t>
            </a:r>
            <a:r>
              <a:rPr lang="en-US" altLang="zh-TW" dirty="0" err="1" smtClean="0"/>
              <a:t>linac</a:t>
            </a:r>
            <a:r>
              <a:rPr lang="en-US" altLang="zh-TW" dirty="0" smtClean="0"/>
              <a:t> modulator was not stable, energy drift could be observed from the first turn trajectory. 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For examples, this</a:t>
            </a:r>
            <a:r>
              <a:rPr lang="en-US" altLang="zh-TW" baseline="0" dirty="0" smtClean="0"/>
              <a:t> first turn shapes like dispersion when injection beam with lower energy.</a:t>
            </a:r>
            <a:endParaRPr lang="en-US" altLang="zh-TW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This is 9 turns sum signal form BPM.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Because BPM cables</a:t>
            </a:r>
            <a:r>
              <a:rPr lang="en-US" altLang="zh-TW" baseline="0" dirty="0" smtClean="0"/>
              <a:t> are trimmed, cable loss difference is less than 0.1 </a:t>
            </a:r>
            <a:r>
              <a:rPr lang="en-US" altLang="zh-TW" baseline="0" dirty="0" err="1" smtClean="0"/>
              <a:t>dB.</a:t>
            </a:r>
            <a:endParaRPr lang="en-US" altLang="zh-TW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It’s sum could indicate beam intensity.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We look </a:t>
            </a:r>
            <a:r>
              <a:rPr lang="en-US" altLang="zh-TW" dirty="0" smtClean="0"/>
              <a:t>the beam loss along booster chamber</a:t>
            </a:r>
            <a:r>
              <a:rPr lang="en-US" altLang="zh-TW" baseline="0" dirty="0" smtClean="0"/>
              <a:t> quite uniform. </a:t>
            </a:r>
            <a:endParaRPr lang="zh-TW" altLang="en-US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err="1" smtClean="0"/>
              <a:t>TDR:</a:t>
            </a:r>
            <a:r>
              <a:rPr kumimoji="1" lang="en-US" altLang="zh-TW" sz="1200" b="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Time</a:t>
            </a:r>
            <a:r>
              <a:rPr kumimoji="1" lang="en-US" altLang="zh-TW" sz="1200" b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Domain. Reflectometry </a:t>
            </a:r>
            <a:r>
              <a:rPr lang="en-US" altLang="zh-TW" baseline="0" dirty="0" smtClean="0"/>
              <a:t>(phase)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E5071C(loss)Network Analyzer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87163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BPM provided TBT</a:t>
            </a:r>
            <a:r>
              <a:rPr lang="en-US" altLang="zh-TW" baseline="0" dirty="0" smtClean="0"/>
              <a:t> data is used for many physics application.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64973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TBT</a:t>
            </a:r>
            <a:r>
              <a:rPr lang="en-US" altLang="zh-TW" baseline="0" dirty="0" smtClean="0"/>
              <a:t> data also used for tune measurement.</a:t>
            </a:r>
          </a:p>
          <a:p>
            <a:r>
              <a:rPr lang="en-US" altLang="zh-TW" baseline="0" dirty="0" smtClean="0"/>
              <a:t>Magnetic shaker now replaced by </a:t>
            </a:r>
            <a:r>
              <a:rPr lang="en-US" altLang="zh-TW" baseline="0" dirty="0" err="1" smtClean="0"/>
              <a:t>stripline</a:t>
            </a:r>
            <a:r>
              <a:rPr lang="en-US" altLang="zh-TW" baseline="0" dirty="0" smtClean="0"/>
              <a:t> kicker excite beam.</a:t>
            </a:r>
          </a:p>
          <a:p>
            <a:r>
              <a:rPr lang="en-US" altLang="zh-TW" baseline="0" dirty="0" smtClean="0"/>
              <a:t>From BPM TBT data, tune is extracted.</a:t>
            </a:r>
          </a:p>
          <a:p>
            <a:r>
              <a:rPr lang="en-US" altLang="zh-TW" baseline="0" dirty="0" smtClean="0"/>
              <a:t>At first, tune variation as shown was quite large during ramping.</a:t>
            </a:r>
          </a:p>
          <a:p>
            <a:r>
              <a:rPr lang="en-US" altLang="zh-TW" baseline="0" dirty="0" smtClean="0"/>
              <a:t>It would be cross the resonant line,  make much beam loss.</a:t>
            </a:r>
          </a:p>
          <a:p>
            <a:r>
              <a:rPr lang="en-US" altLang="zh-TW" baseline="0" dirty="0" smtClean="0"/>
              <a:t>After tune correction, </a:t>
            </a:r>
            <a:r>
              <a:rPr lang="en-US" altLang="zh-TW" dirty="0" smtClean="0"/>
              <a:t>variation improved and have lower beam loss</a:t>
            </a:r>
            <a:r>
              <a:rPr lang="en-US" altLang="zh-TW" baseline="0" dirty="0" smtClean="0"/>
              <a:t>.</a:t>
            </a:r>
          </a:p>
          <a:p>
            <a:r>
              <a:rPr lang="en-US" altLang="zh-TW" baseline="0" dirty="0" smtClean="0"/>
              <a:t>These are histogram comparison  of two TBT data chains from TDP and DDC. </a:t>
            </a:r>
          </a:p>
          <a:p>
            <a:r>
              <a:rPr lang="en-US" altLang="zh-TW" dirty="0" smtClean="0"/>
              <a:t>Time domain processing and Digital Down Conversion</a:t>
            </a:r>
            <a:endParaRPr lang="zh-TW" altLang="en-US" dirty="0" smtClean="0"/>
          </a:p>
          <a:p>
            <a:r>
              <a:rPr lang="en-US" altLang="zh-TW" dirty="0" smtClean="0"/>
              <a:t>TDP at the right had better resolution than DDC at left because it could</a:t>
            </a:r>
            <a:r>
              <a:rPr lang="en-US" altLang="zh-TW" baseline="0" dirty="0" smtClean="0"/>
              <a:t> </a:t>
            </a:r>
            <a:r>
              <a:rPr lang="en-US" altLang="zh-TW" dirty="0" smtClean="0"/>
              <a:t>distinguish clearly with the continuous</a:t>
            </a:r>
            <a:r>
              <a:rPr lang="en-US" altLang="zh-TW" baseline="0" dirty="0" smtClean="0"/>
              <a:t> but different turns.</a:t>
            </a:r>
            <a:r>
              <a:rPr lang="en-US" altLang="zh-TW" dirty="0" smtClean="0"/>
              <a:t>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61465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aseline="0" dirty="0" smtClean="0"/>
              <a:t>Initially, the booster beam current was not stable. We found that one of the reason was the stability of booster main power supply at low current not good enough. </a:t>
            </a:r>
          </a:p>
          <a:p>
            <a:r>
              <a:rPr lang="en-US" altLang="zh-TW" baseline="0" dirty="0" smtClean="0"/>
              <a:t>Quadruple to dipole relative err would effect tune and when tune drift to the improper working point, it would have lower beam current.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After </a:t>
            </a:r>
            <a:r>
              <a:rPr lang="en-US" altLang="zh-TW" dirty="0" smtClean="0"/>
              <a:t>Stability of power supply improved,  stability of </a:t>
            </a:r>
            <a:r>
              <a:rPr lang="en-US" altLang="zh-TW" baseline="0" dirty="0" smtClean="0"/>
              <a:t>beam current was also improved</a:t>
            </a:r>
            <a:r>
              <a:rPr lang="en-US" altLang="zh-TW" dirty="0" smtClean="0"/>
              <a:t>. 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86679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This slide shows the booster orbit change during energy ramping</a:t>
            </a:r>
            <a:r>
              <a:rPr kumimoji="1" lang="en-US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</a:t>
            </a:r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observed from BPM 10kHz data.</a:t>
            </a:r>
          </a:p>
          <a:p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Initial orbit variation during ramping was 6mm in horizontal and 2 mm in</a:t>
            </a:r>
            <a:r>
              <a:rPr kumimoji="1" lang="en-US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vertical at maximum</a:t>
            </a:r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.</a:t>
            </a:r>
          </a:p>
          <a:p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The orbit correction during ramping</a:t>
            </a:r>
            <a:r>
              <a:rPr kumimoji="1" lang="en-US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will be performed in phase II commissioning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20337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During storage ring commissioning, there</a:t>
            </a:r>
            <a:r>
              <a:rPr lang="en-US" altLang="zh-TW" baseline="0" dirty="0" smtClean="0"/>
              <a:t> were some cable problem.</a:t>
            </a:r>
          </a:p>
          <a:p>
            <a:r>
              <a:rPr lang="en-US" altLang="zh-TW" baseline="0" dirty="0" smtClean="0"/>
              <a:t>Button B &amp; C of two BPM are cross connected. </a:t>
            </a:r>
          </a:p>
          <a:p>
            <a:r>
              <a:rPr lang="en-US" altLang="zh-TW" baseline="0" dirty="0" smtClean="0"/>
              <a:t>//It was discovered that the diagonal button A &amp; C should not have decreased or increased at the same time.</a:t>
            </a:r>
          </a:p>
          <a:p>
            <a:r>
              <a:rPr lang="en-US" altLang="zh-TW" baseline="0" dirty="0" smtClean="0"/>
              <a:t>The cables of two </a:t>
            </a:r>
            <a:r>
              <a:rPr lang="en-GB" altLang="zh-TW" b="0" dirty="0" smtClean="0"/>
              <a:t>BPM in wrong order </a:t>
            </a:r>
          </a:p>
          <a:p>
            <a:r>
              <a:rPr lang="en-GB" altLang="zh-TW" b="0" dirty="0" smtClean="0"/>
              <a:t>//was found when</a:t>
            </a:r>
            <a:r>
              <a:rPr lang="en-GB" altLang="zh-TW" b="0" baseline="0" dirty="0" smtClean="0"/>
              <a:t> dispersion measurement.</a:t>
            </a:r>
          </a:p>
          <a:p>
            <a:r>
              <a:rPr lang="en-GB" altLang="zh-TW" b="0" baseline="0" dirty="0" smtClean="0"/>
              <a:t>There are also three </a:t>
            </a:r>
            <a:r>
              <a:rPr lang="en-US" altLang="zh-TW" b="0" dirty="0" smtClean="0"/>
              <a:t>sensitivity factors incorrectly set to the configuration of the primary type    </a:t>
            </a:r>
          </a:p>
          <a:p>
            <a:r>
              <a:rPr lang="en-US" altLang="zh-TW" b="0" dirty="0" smtClean="0"/>
              <a:t> BPM while they should have set to</a:t>
            </a:r>
            <a:r>
              <a:rPr lang="en-US" altLang="zh-TW" b="0" baseline="0" dirty="0" smtClean="0"/>
              <a:t> </a:t>
            </a:r>
            <a:r>
              <a:rPr lang="en-US" altLang="zh-TW" b="0" dirty="0" smtClean="0"/>
              <a:t>configuration of standard type.</a:t>
            </a:r>
          </a:p>
          <a:p>
            <a:r>
              <a:rPr lang="en-US" altLang="zh-TW" b="0" dirty="0" smtClean="0"/>
              <a:t>These</a:t>
            </a:r>
            <a:r>
              <a:rPr lang="en-US" altLang="zh-TW" b="0" baseline="0" dirty="0" smtClean="0"/>
              <a:t> problems were all found very soon during physics optical measurement </a:t>
            </a:r>
            <a:endParaRPr lang="en-US" altLang="zh-TW" b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45831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b="0" baseline="0" dirty="0" smtClean="0"/>
              <a:t>Beam spectrum of storage ring was measured.  </a:t>
            </a:r>
          </a:p>
          <a:p>
            <a:r>
              <a:rPr lang="en-US" altLang="zh-TW" b="0" baseline="0" dirty="0" smtClean="0"/>
              <a:t>There was noise around 29 Hz identified from turbo-pump vibration. </a:t>
            </a:r>
          </a:p>
          <a:p>
            <a:r>
              <a:rPr lang="en-US" altLang="zh-TW" sz="1200" b="0" dirty="0" smtClean="0">
                <a:solidFill>
                  <a:srgbClr val="0000CC"/>
                </a:solidFill>
              </a:rPr>
              <a:t>Water flow in vacuum chambers is another noise source.</a:t>
            </a:r>
          </a:p>
          <a:p>
            <a:r>
              <a:rPr lang="en-US" altLang="zh-TW" sz="1200" b="0" dirty="0" smtClean="0">
                <a:solidFill>
                  <a:srgbClr val="0000CC"/>
                </a:solidFill>
              </a:rPr>
              <a:t>Integrated</a:t>
            </a:r>
            <a:r>
              <a:rPr lang="en-US" altLang="zh-TW" sz="1200" b="0" baseline="0" dirty="0" smtClean="0">
                <a:solidFill>
                  <a:srgbClr val="0000CC"/>
                </a:solidFill>
              </a:rPr>
              <a:t> noise from dc to 500 Hz is 5 um for horizontal and three um for vertical</a:t>
            </a:r>
            <a:endParaRPr lang="en-US" altLang="zh-TW" sz="1200" b="0" dirty="0" smtClean="0">
              <a:solidFill>
                <a:srgbClr val="0000CC"/>
              </a:solidFill>
            </a:endParaRPr>
          </a:p>
          <a:p>
            <a:r>
              <a:rPr lang="en-US" altLang="zh-TW" b="0" baseline="0" dirty="0" smtClean="0"/>
              <a:t>We will need more work to improve orbit stability in the future including orbit feedback.</a:t>
            </a:r>
            <a:endParaRPr lang="zh-TW" altLang="en-US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329000-1083-4808-9A6C-BDE92C9E8E8B}" type="slidenum">
              <a:rPr lang="en-US" altLang="zh-TW" smtClean="0"/>
              <a:pPr>
                <a:defRPr/>
              </a:pPr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78465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BPM-quad</a:t>
            </a:r>
            <a:r>
              <a:rPr lang="en-US" altLang="zh-TW" baseline="0" dirty="0" smtClean="0"/>
              <a:t> center offsets were obtained by Beam Based alignment.</a:t>
            </a:r>
          </a:p>
          <a:p>
            <a:r>
              <a:rPr lang="en-US" altLang="zh-TW" baseline="0" dirty="0" smtClean="0"/>
              <a:t>Offset is around 0.34 mm </a:t>
            </a:r>
            <a:r>
              <a:rPr lang="en-US" altLang="zh-TW" baseline="0" dirty="0" err="1" smtClean="0"/>
              <a:t>rms</a:t>
            </a:r>
            <a:r>
              <a:rPr lang="en-US" altLang="zh-TW" baseline="0" dirty="0" smtClean="0"/>
              <a:t>  for  x an y position.</a:t>
            </a:r>
          </a:p>
          <a:p>
            <a:r>
              <a:rPr lang="en-US" altLang="zh-TW" baseline="0" dirty="0" smtClean="0"/>
              <a:t>There are several BPMs with larger offset required further investigation. </a:t>
            </a:r>
          </a:p>
          <a:p>
            <a:r>
              <a:rPr lang="en-US" altLang="zh-TW" baseline="0" dirty="0" smtClean="0"/>
              <a:t>It could be due to misalignment in longitudinal plane.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329000-1083-4808-9A6C-BDE92C9E8E8B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48978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BPM 10</a:t>
            </a:r>
            <a:r>
              <a:rPr lang="en-US" altLang="zh-TW" baseline="0" dirty="0" smtClean="0"/>
              <a:t> kHz data are also for beam interlock protection including position and angle.</a:t>
            </a:r>
          </a:p>
          <a:p>
            <a:r>
              <a:rPr lang="en-US" altLang="zh-TW" dirty="0" smtClean="0"/>
              <a:t>7</a:t>
            </a:r>
            <a:r>
              <a:rPr lang="en-US" altLang="zh-TW" baseline="0" dirty="0" smtClean="0"/>
              <a:t> straight line with installed ID is required first.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Interlock activate condition is still discussion (</a:t>
            </a:r>
            <a:r>
              <a:rPr lang="en-US" altLang="zh-TW" b="0" dirty="0" smtClean="0"/>
              <a:t>0.2~2mm,0.1~0.3 </a:t>
            </a:r>
            <a:r>
              <a:rPr lang="en-US" altLang="zh-TW" b="0" dirty="0" err="1" smtClean="0"/>
              <a:t>mrad</a:t>
            </a:r>
            <a:r>
              <a:rPr lang="en-US" altLang="zh-TW" b="0" dirty="0" smtClean="0"/>
              <a:t>). </a:t>
            </a:r>
            <a:endParaRPr lang="en-US" altLang="zh-TW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We will test interlock functionalities</a:t>
            </a:r>
            <a:r>
              <a:rPr lang="en-US" altLang="zh-TW" baseline="0" dirty="0" smtClean="0"/>
              <a:t> in the phase II commissioning.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The GUI is angle interlock page.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47634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94936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Out fast correctors just installed this June.</a:t>
            </a:r>
            <a:r>
              <a:rPr lang="en-US" altLang="zh-TW" baseline="0" dirty="0" smtClean="0"/>
              <a:t> The feedback firmware modification is still underway.</a:t>
            </a:r>
          </a:p>
          <a:p>
            <a:r>
              <a:rPr lang="en-US" altLang="zh-TW" baseline="0" dirty="0" smtClean="0"/>
              <a:t>The slow orbit feedback would first provided.</a:t>
            </a:r>
          </a:p>
          <a:p>
            <a:r>
              <a:rPr lang="en-US" altLang="zh-TW" baseline="0" dirty="0" smtClean="0"/>
              <a:t>FOFB planned to operated next year. The suppression bandwidth around 300 Hz limited by corrector bandwidth.</a:t>
            </a:r>
          </a:p>
          <a:p>
            <a:r>
              <a:rPr lang="en-US" altLang="zh-TW" baseline="0" dirty="0" smtClean="0"/>
              <a:t>Preliminary beam test of bunch by bunch feedback done this January with prototype vertical kicker.  </a:t>
            </a:r>
          </a:p>
          <a:p>
            <a:r>
              <a:rPr lang="en-US" altLang="zh-TW" baseline="0" dirty="0" smtClean="0"/>
              <a:t>These are new kickers installed this June.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The bunch</a:t>
            </a:r>
            <a:r>
              <a:rPr lang="en-US" altLang="zh-TW" baseline="0" dirty="0" smtClean="0"/>
              <a:t> by bunch feedback </a:t>
            </a:r>
            <a:r>
              <a:rPr lang="en-US" altLang="zh-TW" dirty="0" smtClean="0"/>
              <a:t>electronics adopt </a:t>
            </a:r>
            <a:r>
              <a:rPr lang="en-US" altLang="zh-TW" dirty="0" err="1" smtClean="0"/>
              <a:t>Dimtel</a:t>
            </a:r>
            <a:r>
              <a:rPr lang="en-US" altLang="zh-TW" dirty="0" smtClean="0"/>
              <a:t> iGp12.</a:t>
            </a:r>
            <a:endParaRPr lang="en-US" altLang="zh-TW" baseline="0" dirty="0" smtClean="0"/>
          </a:p>
          <a:p>
            <a:r>
              <a:rPr lang="en-US" altLang="zh-TW" baseline="0" dirty="0" smtClean="0"/>
              <a:t>Commissioning with new kickers would be this forth quarter. 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44868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The slide shows fast orbit feedback infrastructure.</a:t>
            </a:r>
            <a:endParaRPr kumimoji="1" lang="zh-TW" altLang="zh-TW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+mn-cs"/>
            </a:endParaRPr>
          </a:p>
          <a:p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The BPM 10 kHz data stream is transmitted by fiber link. Each BPM platform could acquire the whole orbit data.</a:t>
            </a:r>
            <a:endParaRPr kumimoji="1" lang="zh-TW" altLang="zh-TW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+mn-cs"/>
            </a:endParaRPr>
          </a:p>
          <a:p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Feedback computation modules installed on each BPM platform, would calculate the feedback correction, sent to the power supply controller. </a:t>
            </a:r>
            <a:endParaRPr kumimoji="1" lang="zh-TW" altLang="zh-TW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+mn-cs"/>
            </a:endParaRPr>
          </a:p>
          <a:p>
            <a:r>
              <a:rPr kumimoji="1" lang="en-US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One server would transfer the fast correctors DC settings to slow correctors, avoid saturation.</a:t>
            </a:r>
            <a:endParaRPr kumimoji="1" lang="zh-TW" altLang="zh-TW" sz="1200" kern="1200" dirty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593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9318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9318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9318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9318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fld id="{B540A586-7AD6-49B3-A415-5B33193DC39D}" type="slidenum">
              <a:rPr lang="en-US" altLang="zh-TW" sz="1200" smtClean="0"/>
              <a:pPr eaLnBrk="1" hangingPunct="1"/>
              <a:t>34</a:t>
            </a:fld>
            <a:endParaRPr lang="en-US" altLang="zh-TW" sz="120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This</a:t>
            </a:r>
            <a:r>
              <a:rPr lang="en-US" altLang="zh-TW" baseline="0" dirty="0" smtClean="0"/>
              <a:t> slides shows the preliminary v</a:t>
            </a:r>
            <a:r>
              <a:rPr lang="en-US" altLang="zh-TW" dirty="0" smtClean="0"/>
              <a:t>ertical</a:t>
            </a:r>
            <a:r>
              <a:rPr lang="en-US" altLang="zh-TW" baseline="0" dirty="0" smtClean="0"/>
              <a:t> bunch by bunch feedback measurement results.</a:t>
            </a:r>
          </a:p>
          <a:p>
            <a:r>
              <a:rPr lang="en-US" altLang="zh-TW" baseline="0" dirty="0" smtClean="0"/>
              <a:t>It could be also for filling pattern measurement.</a:t>
            </a:r>
          </a:p>
          <a:p>
            <a:r>
              <a:rPr lang="en-US" altLang="zh-TW" baseline="0" dirty="0" smtClean="0"/>
              <a:t>The vertical instability were suppressed on feedback on observed from pinhole camera .</a:t>
            </a:r>
          </a:p>
          <a:p>
            <a:r>
              <a:rPr lang="en-US" altLang="zh-TW" baseline="0" dirty="0" smtClean="0"/>
              <a:t>We also get better bunch purity by bunch cleaning of this feedback.</a:t>
            </a:r>
          </a:p>
          <a:p>
            <a:r>
              <a:rPr lang="en-US" altLang="zh-TW" baseline="0" dirty="0" smtClean="0"/>
              <a:t>These are bunch mode and growth/damping time analysis.</a:t>
            </a:r>
          </a:p>
          <a:p>
            <a:r>
              <a:rPr lang="en-US" altLang="zh-TW" baseline="0" dirty="0" smtClean="0"/>
              <a:t>//damping rate greater than growth rate so that ensure beam is stable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39306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961143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For booster, there are two</a:t>
            </a:r>
            <a:r>
              <a:rPr lang="en-US" altLang="zh-TW" baseline="0" dirty="0" smtClean="0"/>
              <a:t> synchrotron radiation monitor</a:t>
            </a:r>
            <a:r>
              <a:rPr lang="en-US" altLang="zh-TW" dirty="0" smtClean="0"/>
              <a:t> station.</a:t>
            </a:r>
          </a:p>
          <a:p>
            <a:r>
              <a:rPr lang="en-US" altLang="zh-TW" dirty="0" smtClean="0"/>
              <a:t>Port</a:t>
            </a:r>
            <a:r>
              <a:rPr lang="en-US" altLang="zh-TW" baseline="0" dirty="0" smtClean="0"/>
              <a:t> A</a:t>
            </a:r>
            <a:r>
              <a:rPr lang="en-US" altLang="zh-TW" dirty="0" smtClean="0"/>
              <a:t> is at first cell</a:t>
            </a:r>
            <a:r>
              <a:rPr lang="en-US" altLang="zh-TW" baseline="0" dirty="0" smtClean="0"/>
              <a:t> of booster</a:t>
            </a:r>
            <a:r>
              <a:rPr lang="en-US" altLang="zh-TW" dirty="0" smtClean="0"/>
              <a:t>.</a:t>
            </a:r>
          </a:p>
          <a:p>
            <a:r>
              <a:rPr lang="en-US" altLang="zh-TW" baseline="0" dirty="0" smtClean="0"/>
              <a:t>Port B is on cell 4, the opposite side of the ring, reserved for future application.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This is side view of </a:t>
            </a:r>
            <a:r>
              <a:rPr lang="en-US" altLang="zh-TW" baseline="0" dirty="0" smtClean="0"/>
              <a:t>t</a:t>
            </a:r>
            <a:r>
              <a:rPr lang="en-US" altLang="zh-TW" dirty="0" smtClean="0"/>
              <a:t>he optical layout of the port A</a:t>
            </a:r>
            <a:r>
              <a:rPr lang="en-US" altLang="zh-TW" baseline="0" dirty="0" smtClean="0"/>
              <a:t> station</a:t>
            </a:r>
            <a:r>
              <a:rPr lang="en-US" altLang="zh-TW" dirty="0" smtClean="0"/>
              <a:t>. 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65145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These</a:t>
            </a:r>
            <a:r>
              <a:rPr lang="en-US" altLang="zh-TW" baseline="0" dirty="0" smtClean="0"/>
              <a:t> are</a:t>
            </a:r>
            <a:r>
              <a:rPr lang="en-US" altLang="zh-TW" dirty="0" smtClean="0"/>
              <a:t> beam profile</a:t>
            </a:r>
            <a:r>
              <a:rPr lang="en-US" altLang="zh-TW" baseline="0" dirty="0" smtClean="0"/>
              <a:t> changed with energy ramping observed from synchrotron radiation monitor.</a:t>
            </a:r>
          </a:p>
          <a:p>
            <a:r>
              <a:rPr lang="en-US" altLang="zh-TW" baseline="0" dirty="0" smtClean="0"/>
              <a:t>Beam size shrink as energy increases due to radiation damping.</a:t>
            </a:r>
          </a:p>
          <a:p>
            <a:r>
              <a:rPr lang="en-US" altLang="zh-TW" baseline="0" dirty="0" smtClean="0"/>
              <a:t>Beam position change was also observed. 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85419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For storage ring, on a diagnostic beamline,</a:t>
            </a:r>
            <a:r>
              <a:rPr lang="en-US" altLang="zh-TW" baseline="0" dirty="0" smtClean="0"/>
              <a:t> streak camera is applied to observe visible light.</a:t>
            </a:r>
          </a:p>
          <a:p>
            <a:r>
              <a:rPr lang="en-US" altLang="zh-TW" dirty="0" smtClean="0"/>
              <a:t>There is also pinhole</a:t>
            </a:r>
            <a:r>
              <a:rPr lang="en-US" altLang="zh-TW" baseline="0" dirty="0" smtClean="0"/>
              <a:t> to observe</a:t>
            </a:r>
            <a:r>
              <a:rPr lang="en-US" altLang="zh-TW" dirty="0" smtClean="0"/>
              <a:t> X-ray.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These are the optical layout for pinhole camera and for streak camera.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The steak camera photo on site.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29049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eaLnBrk="1" hangingPunct="1">
              <a:buFont typeface="Arial" pitchFamily="34" charset="0"/>
              <a:buNone/>
            </a:pPr>
            <a:r>
              <a:rPr lang="en-US" altLang="zh-TW" b="0" baseline="0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At the first day of beam stored in SR , the beam size measured by pinhole camera was larger then expected.</a:t>
            </a:r>
          </a:p>
          <a:p>
            <a:pPr marL="0" lvl="0" indent="0" eaLnBrk="1" hangingPunct="1">
              <a:buFont typeface="Arial" pitchFamily="34" charset="0"/>
              <a:buNone/>
            </a:pPr>
            <a:r>
              <a:rPr lang="en-US" altLang="zh-TW" b="0" baseline="0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Later it was found that mirror was moved so that focal length changed.</a:t>
            </a:r>
          </a:p>
          <a:p>
            <a:pPr marL="0" lvl="0" indent="0" eaLnBrk="1" hangingPunct="1">
              <a:buFont typeface="Arial" pitchFamily="34" charset="0"/>
              <a:buNone/>
            </a:pPr>
            <a:r>
              <a:rPr lang="en-US" altLang="zh-TW" b="0" baseline="0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After adjustment, we had the correct result.</a:t>
            </a:r>
          </a:p>
          <a:p>
            <a:pPr marL="0" lvl="0" indent="0" eaLnBrk="1" hangingPunct="1">
              <a:buFont typeface="Arial" pitchFamily="34" charset="0"/>
              <a:buNone/>
            </a:pPr>
            <a:r>
              <a:rPr lang="en-US" altLang="zh-TW" b="0" baseline="0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Resolution of pinhole camera is measured around 5 um.</a:t>
            </a:r>
          </a:p>
          <a:p>
            <a:pPr marL="0" lvl="0" indent="0" eaLnBrk="1" hangingPunct="1">
              <a:buFont typeface="Arial" pitchFamily="34" charset="0"/>
              <a:buNone/>
            </a:pPr>
            <a:r>
              <a:rPr lang="en-US" altLang="zh-TW" b="0" baseline="0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Beam size changes as current increased.</a:t>
            </a:r>
            <a:endParaRPr lang="en-US" altLang="zh-TW" b="0" dirty="0" smtClean="0">
              <a:solidFill>
                <a:srgbClr val="0000FF"/>
              </a:solidFill>
              <a:latin typeface="Calibri" panose="020F0502020204030204" pitchFamily="34" charset="0"/>
              <a:ea typeface="Cambria Math" panose="02040503050406030204" pitchFamily="18" charset="0"/>
              <a:cs typeface="Times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81208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booster beam observed from streak camera</a:t>
            </a:r>
          </a:p>
          <a:p>
            <a:r>
              <a:rPr lang="en-US" altLang="zh-TW" baseline="0" dirty="0" smtClean="0"/>
              <a:t>Before </a:t>
            </a:r>
            <a:r>
              <a:rPr lang="en-US" altLang="zh-TW" baseline="0" dirty="0" err="1" smtClean="0"/>
              <a:t>Linac</a:t>
            </a:r>
            <a:r>
              <a:rPr lang="en-US" altLang="zh-TW" baseline="0" dirty="0" smtClean="0"/>
              <a:t> </a:t>
            </a:r>
            <a:r>
              <a:rPr lang="en-US" altLang="zh-TW" baseline="0" dirty="0" err="1" smtClean="0"/>
              <a:t>prebuncher</a:t>
            </a:r>
            <a:r>
              <a:rPr lang="en-US" altLang="zh-TW" baseline="0" dirty="0" smtClean="0"/>
              <a:t> well </a:t>
            </a:r>
            <a:r>
              <a:rPr lang="en-US" altLang="zh-TW" baseline="0" dirty="0" err="1" smtClean="0"/>
              <a:t>tunning</a:t>
            </a:r>
            <a:r>
              <a:rPr lang="en-US" altLang="zh-TW" baseline="0" dirty="0" smtClean="0"/>
              <a:t>, there were several</a:t>
            </a:r>
            <a:r>
              <a:rPr lang="en-US" altLang="zh-TW" dirty="0" smtClean="0"/>
              <a:t> s</a:t>
            </a:r>
            <a:r>
              <a:rPr lang="en-US" altLang="zh-TW" baseline="0" dirty="0" smtClean="0"/>
              <a:t>-band bunch observed. They gradually merged because RF modulation.</a:t>
            </a:r>
          </a:p>
          <a:p>
            <a:r>
              <a:rPr lang="en-US" altLang="zh-TW" baseline="0" dirty="0" smtClean="0"/>
              <a:t>The bunch phase change when energy ramping.</a:t>
            </a:r>
          </a:p>
          <a:p>
            <a:r>
              <a:rPr lang="en-US" altLang="zh-TW" baseline="0" dirty="0" smtClean="0"/>
              <a:t>This is the satellite bunch due to impurity bunch at single much mode. </a:t>
            </a:r>
          </a:p>
          <a:p>
            <a:r>
              <a:rPr lang="en-US" altLang="zh-TW" baseline="0" dirty="0" smtClean="0"/>
              <a:t>It could be also observed on FCT. </a:t>
            </a:r>
          </a:p>
          <a:p>
            <a:r>
              <a:rPr lang="en-US" altLang="zh-TW" baseline="0" dirty="0" smtClean="0"/>
              <a:t>This plot is </a:t>
            </a:r>
            <a:r>
              <a:rPr lang="en-US" altLang="zh-TW" sz="1200" b="0" baseline="0" dirty="0" smtClean="0"/>
              <a:t>b</a:t>
            </a:r>
            <a:r>
              <a:rPr lang="en-US" altLang="zh-TW" sz="1200" b="0" dirty="0" smtClean="0"/>
              <a:t>unch length and phase variation during the energy ramping derived from streak</a:t>
            </a:r>
            <a:r>
              <a:rPr lang="en-US" altLang="zh-TW" sz="1200" b="0" baseline="0" dirty="0" smtClean="0"/>
              <a:t> camera image</a:t>
            </a:r>
            <a:r>
              <a:rPr lang="en-GB" altLang="zh-TW" sz="1200" b="0" dirty="0" smtClean="0"/>
              <a:t>. </a:t>
            </a:r>
          </a:p>
          <a:p>
            <a:r>
              <a:rPr lang="en-GB" altLang="zh-TW" sz="1200" b="0" dirty="0" smtClean="0"/>
              <a:t>(</a:t>
            </a:r>
            <a:r>
              <a:rPr kumimoji="1" lang="en-US" altLang="zh-TW" sz="1200" b="0" i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adiabatic &amp; radiation damping</a:t>
            </a:r>
            <a:r>
              <a:rPr kumimoji="1" lang="en-US" altLang="zh-TW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,</a:t>
            </a:r>
            <a:r>
              <a:rPr kumimoji="1" lang="en-US" altLang="zh-TW" sz="1200" b="0" i="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 quantum excitation effect</a:t>
            </a:r>
            <a:r>
              <a:rPr lang="en-GB" altLang="zh-TW" sz="1200" b="0" dirty="0" smtClean="0"/>
              <a:t>)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72199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Longitudinal</a:t>
            </a:r>
            <a:r>
              <a:rPr lang="en-US" altLang="zh-TW" baseline="0" dirty="0" smtClean="0"/>
              <a:t> instability observed before RF feedback loop correct tuning, the instability became stronger as beam current increased.</a:t>
            </a:r>
          </a:p>
          <a:p>
            <a:r>
              <a:rPr lang="en-US" altLang="zh-TW" baseline="0" dirty="0" smtClean="0"/>
              <a:t>After resolve the RF problem,  beam current could be accumulated to 100 mA.</a:t>
            </a:r>
          </a:p>
          <a:p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Instability also occurred when beam current greater than the threshold value (~82 mA).</a:t>
            </a:r>
          </a:p>
          <a:p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This figure shows the bunch length increase as bunch current increase.</a:t>
            </a:r>
          </a:p>
          <a:p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This is normalized beam profile at different current.</a:t>
            </a:r>
          </a:p>
          <a:p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Profile distortion are measured for longitudinal impedance calculation.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05569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87743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In the booster ring, </a:t>
            </a:r>
            <a:r>
              <a:rPr kumimoji="1" lang="en-GB" altLang="zh-TW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RadFET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is installed before the booster bending magnets.</a:t>
            </a:r>
            <a:endParaRPr kumimoji="1" lang="zh-TW" altLang="zh-TW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+mn-cs"/>
            </a:endParaRPr>
          </a:p>
          <a:p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In SR, both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of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</a:t>
            </a:r>
            <a:r>
              <a:rPr kumimoji="1" lang="en-GB" altLang="zh-TW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RadFETs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and </a:t>
            </a:r>
            <a:r>
              <a:rPr kumimoji="1" lang="en-GB" altLang="zh-TW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Bergoz’s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PIN-diode beam loss monitor were installed in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each cell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.</a:t>
            </a:r>
            <a:endParaRPr kumimoji="1" lang="zh-TW" altLang="zh-TW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+mn-cs"/>
            </a:endParaRPr>
          </a:p>
          <a:p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At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the original design stage </a:t>
            </a:r>
            <a:r>
              <a:rPr kumimoji="1" lang="en-GB" altLang="zh-TW" sz="120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ofr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</a:t>
            </a:r>
            <a:r>
              <a:rPr kumimoji="1" lang="en-GB" altLang="zh-TW" sz="1200" kern="1200" baseline="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RadFET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, there were many spikes due to the grounding noise.</a:t>
            </a:r>
            <a:endParaRPr kumimoji="1" lang="zh-TW" altLang="zh-TW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+mn-cs"/>
            </a:endParaRPr>
          </a:p>
          <a:p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The ground of the </a:t>
            </a:r>
            <a:r>
              <a:rPr kumimoji="1" lang="en-GB" altLang="zh-TW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cirsuit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are separate into several part to improve noise</a:t>
            </a:r>
            <a:r>
              <a:rPr kumimoji="1" lang="en-GB" altLang="zh-TW" sz="1200" kern="1200" baseline="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 interference</a:t>
            </a:r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.</a:t>
            </a:r>
          </a:p>
          <a:p>
            <a:r>
              <a:rPr kumimoji="1" lang="en-GB" altLang="zh-TW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+mn-cs"/>
              </a:rPr>
              <a:t>This show the beam loss pattern distributed along the booster.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03584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We will go on</a:t>
            </a:r>
            <a:r>
              <a:rPr lang="en-US" altLang="zh-TW" baseline="0" dirty="0" smtClean="0"/>
              <a:t> the Phase II commissioning with SRF t</a:t>
            </a:r>
            <a:r>
              <a:rPr lang="en-US" altLang="zh-TW" dirty="0" smtClean="0"/>
              <a:t>his</a:t>
            </a:r>
            <a:r>
              <a:rPr lang="en-US" altLang="zh-TW" baseline="0" dirty="0" smtClean="0"/>
              <a:t> month.</a:t>
            </a:r>
          </a:p>
          <a:p>
            <a:r>
              <a:rPr lang="en-US" altLang="zh-TW" baseline="0" dirty="0" smtClean="0"/>
              <a:t>During phase II commissioning, we will check interlock function.</a:t>
            </a:r>
          </a:p>
          <a:p>
            <a:r>
              <a:rPr lang="en-US" altLang="zh-TW" baseline="0" dirty="0" smtClean="0"/>
              <a:t>Prepare for bunch by bunch feedback system with new installed kicker</a:t>
            </a:r>
          </a:p>
          <a:p>
            <a:r>
              <a:rPr lang="en-US" altLang="zh-TW" baseline="0" dirty="0" smtClean="0"/>
              <a:t>Slow orbit feedback will deployed later.</a:t>
            </a:r>
          </a:p>
          <a:p>
            <a:r>
              <a:rPr lang="en-US" altLang="zh-TW" baseline="0" dirty="0" smtClean="0"/>
              <a:t>For FOFB, system integration test and firmware debug will continue.</a:t>
            </a:r>
          </a:p>
          <a:p>
            <a:r>
              <a:rPr lang="en-US" altLang="zh-TW" baseline="0" dirty="0" smtClean="0"/>
              <a:t> </a:t>
            </a:r>
          </a:p>
          <a:p>
            <a:r>
              <a:rPr lang="en-US" altLang="zh-TW" dirty="0" smtClean="0"/>
              <a:t>Diagnostic system</a:t>
            </a:r>
            <a:r>
              <a:rPr lang="en-US" altLang="zh-TW" baseline="0" dirty="0" smtClean="0"/>
              <a:t> had</a:t>
            </a:r>
            <a:r>
              <a:rPr lang="en-US" altLang="zh-TW" dirty="0" smtClean="0"/>
              <a:t> aided TPS Phase I commission succeed.</a:t>
            </a:r>
          </a:p>
          <a:p>
            <a:r>
              <a:rPr lang="en-US" altLang="zh-TW" dirty="0" smtClean="0"/>
              <a:t>Further</a:t>
            </a:r>
            <a:r>
              <a:rPr lang="en-US" altLang="zh-TW" baseline="0" dirty="0" smtClean="0"/>
              <a:t> modification will continue during Phase II commissioning.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33195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dirty="0" smtClean="0">
                <a:ea typeface="標楷體" pitchFamily="65" charset="-120"/>
                <a:cs typeface="Times New Roman" pitchFamily="18" charset="0"/>
              </a:rPr>
              <a:t>We got many helps direct or indirectly from diagnostics communities.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dirty="0" smtClean="0">
                <a:ea typeface="標楷體" pitchFamily="65" charset="-120"/>
                <a:cs typeface="Times New Roman" pitchFamily="18" charset="0"/>
              </a:rPr>
              <a:t>On this occasion, we would like to </a:t>
            </a:r>
            <a:r>
              <a:rPr lang="en-US" altLang="zh-TW" sz="1200" b="0" dirty="0" smtClean="0">
                <a:cs typeface="Times New Roman" pitchFamily="18" charset="0"/>
              </a:rPr>
              <a:t>express our deepest appreciations to </a:t>
            </a:r>
            <a:r>
              <a:rPr lang="en-US" altLang="zh-TW" sz="1200" b="0" dirty="0" smtClean="0">
                <a:ea typeface="標楷體" pitchFamily="65" charset="-120"/>
                <a:cs typeface="Times New Roman" pitchFamily="18" charset="0"/>
              </a:rPr>
              <a:t>everyone.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baseline="0" dirty="0" smtClean="0">
                <a:ea typeface="標楷體" pitchFamily="65" charset="-120"/>
                <a:cs typeface="Times New Roman" pitchFamily="18" charset="0"/>
              </a:rPr>
              <a:t>Especially thanks for these experts.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baseline="0" dirty="0" smtClean="0">
                <a:ea typeface="標楷體" pitchFamily="65" charset="-120"/>
                <a:cs typeface="Times New Roman" pitchFamily="18" charset="0"/>
              </a:rPr>
              <a:t>We </a:t>
            </a:r>
            <a:r>
              <a:rPr lang="en-US" altLang="zh-TW" sz="1200" b="0" dirty="0" smtClean="0">
                <a:ea typeface="標楷體" pitchFamily="65" charset="-120"/>
                <a:cs typeface="Times New Roman" pitchFamily="18" charset="0"/>
              </a:rPr>
              <a:t>hope that the</a:t>
            </a:r>
            <a:r>
              <a:rPr lang="en-US" altLang="zh-TW" sz="1200" b="0" baseline="0" dirty="0" smtClean="0">
                <a:ea typeface="標楷體" pitchFamily="65" charset="-120"/>
                <a:cs typeface="Times New Roman" pitchFamily="18" charset="0"/>
              </a:rPr>
              <a:t> experience we met could help the community in the </a:t>
            </a:r>
            <a:r>
              <a:rPr lang="en-US" altLang="zh-TW" sz="1200" b="0" baseline="0" smtClean="0">
                <a:ea typeface="標楷體" pitchFamily="65" charset="-120"/>
                <a:cs typeface="Times New Roman" pitchFamily="18" charset="0"/>
              </a:rPr>
              <a:t>future.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b="0" dirty="0" smtClean="0"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dirty="0" smtClean="0"/>
              <a:t>Thank</a:t>
            </a:r>
            <a:r>
              <a:rPr lang="en-US" altLang="zh-TW" baseline="0" dirty="0" smtClean="0"/>
              <a:t> you.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0BE958-A72E-42C7-A9AF-8C5FAB85DBEF}" type="slidenum">
              <a:rPr lang="en-US" altLang="zh-TW" smtClean="0"/>
              <a:pPr>
                <a:defRPr/>
              </a:pPr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6255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W1-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TPS-bkgrd-3(ppt-banner)(s)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37063"/>
            <a:ext cx="9144000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4932040" y="6525344"/>
            <a:ext cx="4211960" cy="32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0912" tIns="50454" rIns="100912" bIns="50454" anchor="ctr">
            <a:spAutoFit/>
          </a:bodyPr>
          <a:lstStyle/>
          <a:p>
            <a:pPr marL="0" marR="0" lvl="0" indent="0" algn="ctr" defTabSz="858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400" b="0" dirty="0" smtClean="0">
                <a:latin typeface="Arial" pitchFamily="34" charset="0"/>
              </a:rPr>
              <a:t>2015/09/14</a:t>
            </a:r>
            <a:r>
              <a:rPr lang="en-US" altLang="zh-TW" sz="1400" b="0" baseline="0" dirty="0" smtClean="0">
                <a:latin typeface="Arial" pitchFamily="34" charset="0"/>
              </a:rPr>
              <a:t> </a:t>
            </a:r>
            <a:r>
              <a:rPr lang="en-US" altLang="zh-TW" sz="1400" b="0" baseline="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TPS </a:t>
            </a:r>
            <a:r>
              <a:rPr lang="en-US" altLang="zh-TW" sz="1400" b="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Diagnostics</a:t>
            </a:r>
            <a:r>
              <a:rPr kumimoji="1" lang="zh-TW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 </a:t>
            </a:r>
            <a:r>
              <a:rPr lang="en-US" altLang="zh-TW" sz="1400" b="0" baseline="0" dirty="0" smtClean="0">
                <a:latin typeface="Arial" pitchFamily="34" charset="0"/>
              </a:rPr>
              <a:t>– </a:t>
            </a:r>
            <a:r>
              <a:rPr lang="en-US" altLang="zh-TW" sz="1400" b="0" dirty="0" smtClean="0">
                <a:latin typeface="Arial" pitchFamily="34" charset="0"/>
              </a:rPr>
              <a:t>IBIC2015  </a:t>
            </a:r>
            <a:fld id="{5B11CEB3-4FAE-4425-A681-832A43EB5C99}" type="slidenum">
              <a:rPr lang="en-US" altLang="zh-TW" sz="1400" b="0"/>
              <a:pPr marL="0" marR="0" lvl="0" indent="0" algn="ctr" defTabSz="8588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399" tIns="45698" rIns="91399" bIns="45698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8" tIns="46532" rIns="93068" bIns="465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8" tIns="46532" rIns="93068" bIns="465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46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8" tIns="46532" rIns="93068" bIns="46532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46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8" tIns="46532" rIns="93068" bIns="46532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4932040" y="6525344"/>
            <a:ext cx="4211960" cy="32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0912" tIns="50454" rIns="100912" bIns="50454" anchor="ctr">
            <a:spAutoFit/>
          </a:bodyPr>
          <a:lstStyle/>
          <a:p>
            <a:pPr marL="0" marR="0" lvl="0" indent="0" algn="ctr" defTabSz="858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400" b="0" dirty="0" smtClean="0">
                <a:latin typeface="Arial" pitchFamily="34" charset="0"/>
              </a:rPr>
              <a:t>2015/09/14</a:t>
            </a:r>
            <a:r>
              <a:rPr lang="en-US" altLang="zh-TW" sz="1400" b="0" baseline="0" dirty="0" smtClean="0">
                <a:latin typeface="Arial" pitchFamily="34" charset="0"/>
              </a:rPr>
              <a:t> </a:t>
            </a:r>
            <a:r>
              <a:rPr lang="en-US" altLang="zh-TW" sz="1400" b="0" baseline="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TPS </a:t>
            </a:r>
            <a:r>
              <a:rPr lang="en-US" altLang="zh-TW" sz="1400" b="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Diagnostics</a:t>
            </a:r>
            <a:r>
              <a:rPr kumimoji="1" lang="zh-TW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 </a:t>
            </a:r>
            <a:r>
              <a:rPr lang="en-US" altLang="zh-TW" sz="1400" b="0" baseline="0" dirty="0" smtClean="0">
                <a:latin typeface="Arial" pitchFamily="34" charset="0"/>
              </a:rPr>
              <a:t>– </a:t>
            </a:r>
            <a:r>
              <a:rPr lang="en-US" altLang="zh-TW" sz="1400" b="0" dirty="0" smtClean="0">
                <a:latin typeface="Arial" pitchFamily="34" charset="0"/>
              </a:rPr>
              <a:t>IBIC2015  </a:t>
            </a:r>
            <a:fld id="{5B11CEB3-4FAE-4425-A681-832A43EB5C99}" type="slidenum">
              <a:rPr lang="en-US" altLang="zh-TW" sz="1400" b="0"/>
              <a:pPr marL="0" marR="0" lvl="0" indent="0" algn="ctr" defTabSz="8588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defTabSz="93186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3186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defTabSz="93186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defTabSz="93186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defTabSz="931863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9250" indent="-349250" algn="l" defTabSz="931863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57238" indent="-292100" algn="l" defTabSz="931863" rtl="0" eaLnBrk="0" fontAlgn="base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65225" indent="-233363" algn="l" defTabSz="931863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30363" indent="-234950" algn="l" defTabSz="931863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93913" indent="-231775" algn="l" defTabSz="931863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3013" indent="-227013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0213" indent="-227013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7413" indent="-227013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4613" indent="-227013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6.emf"/><Relationship Id="rId5" Type="http://schemas.openxmlformats.org/officeDocument/2006/relationships/package" Target="../embeddings/Microsoft_PowerPoint_Slide1.sldx"/><Relationship Id="rId4" Type="http://schemas.openxmlformats.org/officeDocument/2006/relationships/oleObject" Target="../embeddings/oleObject2.bin"/><Relationship Id="rId9" Type="http://schemas.openxmlformats.org/officeDocument/2006/relationships/image" Target="../media/image5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emf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2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emf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13" Type="http://schemas.openxmlformats.org/officeDocument/2006/relationships/package" Target="../embeddings/Microsoft_PowerPoint_Slide3.sldx"/><Relationship Id="rId3" Type="http://schemas.openxmlformats.org/officeDocument/2006/relationships/notesSlide" Target="../notesSlides/notesSlide42.xml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0.emf"/><Relationship Id="rId11" Type="http://schemas.openxmlformats.org/officeDocument/2006/relationships/image" Target="../media/image108.emf"/><Relationship Id="rId5" Type="http://schemas.openxmlformats.org/officeDocument/2006/relationships/image" Target="../media/image106.wmf"/><Relationship Id="rId10" Type="http://schemas.openxmlformats.org/officeDocument/2006/relationships/package" Target="../embeddings/Microsoft_PowerPoint_Slide2.sldx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09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emf"/><Relationship Id="rId5" Type="http://schemas.openxmlformats.org/officeDocument/2006/relationships/image" Target="../media/image113.jpeg"/><Relationship Id="rId4" Type="http://schemas.openxmlformats.org/officeDocument/2006/relationships/image" Target="../media/image11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W1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5" descr="TPS-bkgrd-3(ppt-banner)(s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063"/>
            <a:ext cx="9144000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684213" y="1700213"/>
            <a:ext cx="7772400" cy="453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en-US" altLang="zh-TW" sz="3600" b="1" dirty="0">
                <a:solidFill>
                  <a:srgbClr val="0000FF"/>
                </a:solidFill>
                <a:ea typeface="標楷體" pitchFamily="65" charset="-120"/>
              </a:rPr>
              <a:t/>
            </a:r>
            <a:br>
              <a:rPr lang="en-US" altLang="zh-TW" sz="3600" b="1" dirty="0">
                <a:solidFill>
                  <a:srgbClr val="0000FF"/>
                </a:solidFill>
                <a:ea typeface="標楷體" pitchFamily="65" charset="-120"/>
              </a:rPr>
            </a:br>
            <a:r>
              <a:rPr lang="en-US" altLang="zh-TW" sz="3600" b="1" dirty="0">
                <a:solidFill>
                  <a:srgbClr val="0000FF"/>
                </a:solidFill>
                <a:ea typeface="標楷體" pitchFamily="65" charset="-120"/>
              </a:rPr>
              <a:t>  </a:t>
            </a:r>
            <a:r>
              <a:rPr lang="en-US" altLang="zh-TW" sz="3600" b="1" dirty="0" smtClean="0">
                <a:solidFill>
                  <a:srgbClr val="0000FF"/>
                </a:solidFill>
                <a:ea typeface="標楷體" pitchFamily="65" charset="-120"/>
              </a:rPr>
              <a:t>The Role of Beam Diagnostic in the </a:t>
            </a:r>
            <a:r>
              <a:rPr lang="en-US" altLang="zh-TW" sz="3600" b="1" dirty="0" smtClean="0">
                <a:solidFill>
                  <a:srgbClr val="0000FF"/>
                </a:solidFill>
              </a:rPr>
              <a:t>Fast Commissioning of TPS</a:t>
            </a:r>
            <a:endParaRPr lang="en-US" altLang="zh-TW" sz="3600" dirty="0" smtClean="0">
              <a:solidFill>
                <a:srgbClr val="0000FF"/>
              </a:solidFill>
            </a:endParaRPr>
          </a:p>
          <a:p>
            <a:pPr algn="ctr"/>
            <a:endParaRPr lang="en-US" altLang="zh-TW" sz="3600" dirty="0" smtClean="0">
              <a:solidFill>
                <a:srgbClr val="0000FF"/>
              </a:solidFill>
            </a:endParaRPr>
          </a:p>
          <a:p>
            <a:pPr algn="ctr"/>
            <a:r>
              <a:rPr lang="en-US" altLang="zh-TW" sz="3600" dirty="0" smtClean="0">
                <a:solidFill>
                  <a:srgbClr val="0000FF"/>
                </a:solidFill>
              </a:rPr>
              <a:t>Pei-Chen Chiu</a:t>
            </a:r>
          </a:p>
          <a:p>
            <a:pPr algn="ctr"/>
            <a:endParaRPr lang="en-US" altLang="zh-TW" sz="3600" dirty="0" smtClean="0">
              <a:solidFill>
                <a:srgbClr val="0000FF"/>
              </a:solidFill>
            </a:endParaRPr>
          </a:p>
          <a:p>
            <a:pPr algn="ctr"/>
            <a:r>
              <a:rPr lang="en-US" altLang="zh-TW" sz="3200" dirty="0" smtClean="0">
                <a:solidFill>
                  <a:srgbClr val="0000FF"/>
                </a:solidFill>
              </a:rPr>
              <a:t>On behalf of the Control and Diagnostic Team</a:t>
            </a:r>
          </a:p>
          <a:p>
            <a:pPr algn="ctr"/>
            <a:r>
              <a:rPr lang="en-US" altLang="zh-TW" sz="3600" dirty="0" smtClean="0">
                <a:solidFill>
                  <a:srgbClr val="0000FF"/>
                </a:solidFill>
              </a:rPr>
              <a:t>NSRRC</a:t>
            </a:r>
          </a:p>
        </p:txBody>
      </p:sp>
      <p:pic>
        <p:nvPicPr>
          <p:cNvPr id="669698" name="Picture 2" descr="http://ibic2015.org/assets/ibic2015/12214-IBIC-website-banner-V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"/>
            <a:ext cx="3995936" cy="1358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584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8701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Outlines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67544" y="620688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827584" y="697485"/>
            <a:ext cx="72008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TPS Timeline and Diagnostics System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Intensity Monitors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Screen Monitors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BPM System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Feedback System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000" b="0" dirty="0" smtClean="0"/>
              <a:t>Orbit Feedback System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000" b="0" dirty="0" smtClean="0"/>
              <a:t>Bunch-by-Bunch Feedback System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Synchrotron Radiation Monitors</a:t>
            </a:r>
          </a:p>
          <a:p>
            <a:pPr marL="800100" lvl="1" indent="-342900"/>
            <a:r>
              <a:rPr lang="en-US" altLang="zh-TW" sz="2000" b="0" dirty="0" smtClean="0"/>
              <a:t>	Visible Light, X-Ray Pinhole, Streak Camera, TCSPC, ...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Beam Loss Monitor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000" b="0" dirty="0" smtClean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04366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8701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TPS Timeline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67544" y="620688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81422" y="691585"/>
            <a:ext cx="86764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2007 Mar.  Funding approval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Calibri" pitchFamily="34" charset="0"/>
              </a:rPr>
              <a:t>(230M </a:t>
            </a:r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USD  </a:t>
            </a:r>
            <a:r>
              <a:rPr kumimoji="0" lang="en-US" altLang="zh-TW" sz="2000" dirty="0" err="1">
                <a:solidFill>
                  <a:srgbClr val="0000FF"/>
                </a:solidFill>
                <a:latin typeface="Calibri" pitchFamily="34" charset="0"/>
              </a:rPr>
              <a:t>Acc</a:t>
            </a:r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 &amp; Civil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Calibri" pitchFamily="34" charset="0"/>
              </a:rPr>
              <a:t>)</a:t>
            </a:r>
          </a:p>
          <a:p>
            <a:r>
              <a:rPr kumimoji="0" lang="en-US" altLang="zh-TW" sz="2000" dirty="0" smtClean="0">
                <a:solidFill>
                  <a:srgbClr val="0000FF"/>
                </a:solidFill>
                <a:latin typeface="Calibri" pitchFamily="34" charset="0"/>
              </a:rPr>
              <a:t>2010 </a:t>
            </a:r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Feb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Calibri" pitchFamily="34" charset="0"/>
              </a:rPr>
              <a:t>.   Ground-breaking</a:t>
            </a:r>
            <a:endParaRPr kumimoji="0" lang="en-US" altLang="zh-TW" sz="2000" dirty="0">
              <a:solidFill>
                <a:srgbClr val="0000FF"/>
              </a:solidFill>
              <a:latin typeface="Calibri" pitchFamily="34" charset="0"/>
            </a:endParaRPr>
          </a:p>
          <a:p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2013 Oct.   Phase I Accelerator installation started</a:t>
            </a:r>
          </a:p>
          <a:p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2014 Aug. 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Calibri" pitchFamily="34" charset="0"/>
              </a:rPr>
              <a:t>Phase </a:t>
            </a:r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I Accelerator system test and commissioning started</a:t>
            </a:r>
          </a:p>
          <a:p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2015 Mar. 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Calibri" pitchFamily="34" charset="0"/>
              </a:rPr>
              <a:t>Phase </a:t>
            </a:r>
            <a:r>
              <a:rPr kumimoji="0" lang="en-US" altLang="zh-TW" sz="2000" dirty="0">
                <a:solidFill>
                  <a:srgbClr val="0000FF"/>
                </a:solidFill>
                <a:latin typeface="Calibri" pitchFamily="34" charset="0"/>
              </a:rPr>
              <a:t>I Accelerator commissioning </a:t>
            </a:r>
            <a:r>
              <a:rPr kumimoji="0" lang="en-US" altLang="zh-TW" sz="2000" dirty="0" smtClean="0">
                <a:solidFill>
                  <a:srgbClr val="0000FF"/>
                </a:solidFill>
                <a:latin typeface="Calibri" pitchFamily="34" charset="0"/>
              </a:rPr>
              <a:t>completed</a:t>
            </a:r>
          </a:p>
          <a:p>
            <a:pPr lvl="1"/>
            <a:r>
              <a:rPr lang="en-US" altLang="zh-TW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to 100 mA beam current </a:t>
            </a:r>
            <a:r>
              <a:rPr lang="en-US" altLang="zh-TW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altLang="zh-TW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PETRA </a:t>
            </a:r>
            <a:r>
              <a:rPr lang="en-US" altLang="zh-TW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 cavities </a:t>
            </a:r>
            <a:r>
              <a:rPr lang="en-US" altLang="zh-TW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&amp;</a:t>
            </a:r>
            <a:r>
              <a:rPr lang="en-US" altLang="zh-TW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Optimization of basic machine </a:t>
            </a:r>
            <a:r>
              <a:rPr lang="en-US" altLang="zh-TW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parameters</a:t>
            </a:r>
          </a:p>
          <a:p>
            <a:pPr lvl="1"/>
            <a:endParaRPr kumimoji="0" lang="en-US" altLang="zh-TW" sz="2000" dirty="0">
              <a:solidFill>
                <a:srgbClr val="0000FF"/>
              </a:solidFill>
              <a:latin typeface="Calibri" pitchFamily="34" charset="0"/>
            </a:endParaRPr>
          </a:p>
          <a:p>
            <a:r>
              <a:rPr kumimoji="0" lang="en-US" altLang="zh-TW" sz="2000" dirty="0">
                <a:solidFill>
                  <a:srgbClr val="FF0000"/>
                </a:solidFill>
                <a:latin typeface="Calibri" pitchFamily="34" charset="0"/>
              </a:rPr>
              <a:t>2015 Apr.   SRF, IDs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Calibri" pitchFamily="34" charset="0"/>
              </a:rPr>
              <a:t>and Beamline </a:t>
            </a:r>
            <a:r>
              <a:rPr kumimoji="0" lang="en-US" altLang="zh-TW" sz="2000" dirty="0">
                <a:solidFill>
                  <a:srgbClr val="FF0000"/>
                </a:solidFill>
                <a:latin typeface="Calibri" pitchFamily="34" charset="0"/>
              </a:rPr>
              <a:t>installation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Calibri" pitchFamily="34" charset="0"/>
              </a:rPr>
              <a:t>started</a:t>
            </a:r>
          </a:p>
          <a:p>
            <a:r>
              <a:rPr kumimoji="0" lang="en-US" altLang="zh-TW" sz="2000" dirty="0">
                <a:solidFill>
                  <a:srgbClr val="FF0000"/>
                </a:solidFill>
                <a:latin typeface="Calibri" pitchFamily="34" charset="0"/>
              </a:rPr>
              <a:t>2015 Sep. 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Calibri" pitchFamily="34" charset="0"/>
              </a:rPr>
              <a:t>Phase II commissioning with SRF</a:t>
            </a:r>
            <a:r>
              <a:rPr kumimoji="0" lang="en-US" altLang="zh-TW" sz="2000" dirty="0">
                <a:solidFill>
                  <a:srgbClr val="FF0000"/>
                </a:solidFill>
                <a:latin typeface="Calibri" pitchFamily="34" charset="0"/>
              </a:rPr>
              <a:t>, IDs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Calibri" pitchFamily="34" charset="0"/>
              </a:rPr>
              <a:t>and Beamline would start</a:t>
            </a:r>
          </a:p>
          <a:p>
            <a:pPr lvl="1"/>
            <a:r>
              <a:rPr lang="en-US" altLang="zh-TW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to 500 mA beam current with Superconducting RF</a:t>
            </a:r>
          </a:p>
          <a:p>
            <a:pPr lvl="1"/>
            <a:r>
              <a:rPr lang="en-US" altLang="zh-TW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Insertion </a:t>
            </a:r>
            <a:r>
              <a:rPr lang="en-US" altLang="zh-TW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 Commissioning</a:t>
            </a:r>
          </a:p>
          <a:p>
            <a:pPr lvl="1"/>
            <a:r>
              <a:rPr lang="en-US" altLang="zh-TW" sz="2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Beamlines </a:t>
            </a:r>
            <a:r>
              <a:rPr lang="en-US" altLang="zh-TW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Commissioning</a:t>
            </a:r>
          </a:p>
          <a:p>
            <a:pPr>
              <a:buFontTx/>
              <a:buNone/>
            </a:pPr>
            <a:r>
              <a:rPr kumimoji="0" lang="en-US" altLang="zh-TW" sz="2000" dirty="0" smtClean="0">
                <a:solidFill>
                  <a:srgbClr val="FF0000"/>
                </a:solidFill>
                <a:latin typeface="Calibri" pitchFamily="34" charset="0"/>
              </a:rPr>
              <a:t>2016 Open to users</a:t>
            </a:r>
          </a:p>
          <a:p>
            <a:pPr lvl="1"/>
            <a:r>
              <a:rPr lang="en-US" altLang="zh-TW" sz="2000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Beam quality control, Top-up injection, high beam intensity issues</a:t>
            </a:r>
            <a:r>
              <a:rPr lang="en-US" altLang="zh-TW" sz="2000" dirty="0">
                <a:solidFill>
                  <a:srgbClr val="6600CC"/>
                </a:solidFill>
              </a:rPr>
              <a:t> </a:t>
            </a:r>
          </a:p>
          <a:p>
            <a:endParaRPr kumimoji="0" lang="en-US" altLang="zh-TW" sz="2000" dirty="0">
              <a:solidFill>
                <a:srgbClr val="FF0000"/>
              </a:solidFill>
              <a:latin typeface="Calibri" pitchFamily="34" charset="0"/>
            </a:endParaRPr>
          </a:p>
          <a:p>
            <a:endParaRPr kumimoji="0" lang="en-US" altLang="zh-TW" sz="2000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37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-2738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TPS Phase I Commissioning with Petra RF cavity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67544" y="476672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81422" y="476672"/>
            <a:ext cx="8676456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zh-TW" u="sng" dirty="0" err="1" smtClean="0">
                <a:solidFill>
                  <a:srgbClr val="C0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Linac</a:t>
            </a:r>
            <a:r>
              <a:rPr kumimoji="0" lang="en-US" altLang="zh-TW" u="sng" dirty="0" smtClean="0">
                <a:solidFill>
                  <a:srgbClr val="C0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 &amp; LTB Commissioning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2011             </a:t>
            </a:r>
            <a:r>
              <a:rPr lang="en-US" altLang="zh-TW" dirty="0" err="1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Linac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(from Research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Instruments)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pre-test in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test-site</a:t>
            </a:r>
            <a:endParaRPr lang="en-US" altLang="zh-TW" dirty="0">
              <a:solidFill>
                <a:srgbClr val="0000FF"/>
              </a:solidFill>
              <a:latin typeface="Calibri" panose="020F0502020204030204" pitchFamily="34" charset="0"/>
              <a:ea typeface="Cambria Math" panose="02040503050406030204" pitchFamily="18" charset="0"/>
              <a:cs typeface="Times" panose="02020603050405020304" pitchFamily="18" charset="0"/>
            </a:endParaRPr>
          </a:p>
          <a:p>
            <a:pPr marL="723900" lvl="1" indent="-266700"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2014 Jun.    Moved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to TPS site from March to June, 2014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2014 Aug.    Permission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to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test</a:t>
            </a:r>
            <a:endParaRPr lang="en-US" altLang="zh-TW" dirty="0">
              <a:solidFill>
                <a:srgbClr val="0000FF"/>
              </a:solidFill>
              <a:latin typeface="Calibri" panose="020F0502020204030204" pitchFamily="34" charset="0"/>
              <a:ea typeface="Cambria Math" panose="02040503050406030204" pitchFamily="18" charset="0"/>
              <a:cs typeface="Times" panose="02020603050405020304" pitchFamily="18" charset="0"/>
            </a:endParaRPr>
          </a:p>
          <a:p>
            <a:r>
              <a:rPr kumimoji="0" lang="en-US" altLang="zh-TW" u="sng" dirty="0" smtClean="0">
                <a:solidFill>
                  <a:srgbClr val="C0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Booster Commissioning with hardware improvement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Aug. 15     Hardware improvement ex: BR power supply overheat,         		                 kicker pulse residual field (5% to 0.5%)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Sep.           First turn &amp; multi-turn beam soon obtained after steering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zh-TW" dirty="0" err="1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Sep.~Oct</a:t>
            </a:r>
            <a:r>
              <a:rPr kumimoji="0"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.  Re-alignment of chambers &amp; magnet, individual dipole trim install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Nov. 12      Found </a:t>
            </a:r>
            <a:r>
              <a:rPr kumimoji="0"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r</a:t>
            </a:r>
            <a:r>
              <a:rPr kumimoji="0"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elative permeability of pipes too large (1.2-2), uninstall for </a:t>
            </a:r>
          </a:p>
          <a:p>
            <a:pPr lvl="1"/>
            <a:r>
              <a:rPr kumimoji="0"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	</a:t>
            </a:r>
            <a:r>
              <a:rPr kumimoji="0"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	heat treatment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Dec.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11      finished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pipes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demagnetization (</a:t>
            </a:r>
            <a:r>
              <a:rPr kumimoji="0"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permeability </a:t>
            </a:r>
            <a:r>
              <a:rPr kumimoji="0"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&lt;1.001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)		                 		More than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50 </a:t>
            </a:r>
            <a:r>
              <a:rPr lang="en-US" altLang="zh-TW" dirty="0" err="1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ms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survival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beam.</a:t>
            </a:r>
            <a:endParaRPr lang="en-US" altLang="zh-TW" dirty="0">
              <a:solidFill>
                <a:srgbClr val="0000FF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Dec.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12      stored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beam after RF 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Dec.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15      ramping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tested and ramped to 2.5 GeV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Dec.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16      ramped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to 3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GeV</a:t>
            </a:r>
            <a:endParaRPr kumimoji="0" lang="en-US" altLang="zh-TW" dirty="0" smtClean="0">
              <a:solidFill>
                <a:srgbClr val="0000FF"/>
              </a:solidFill>
              <a:latin typeface="Calibri" panose="020F0502020204030204" pitchFamily="34" charset="0"/>
              <a:ea typeface="Cambria Math" panose="02040503050406030204" pitchFamily="18" charset="0"/>
              <a:cs typeface="Times" panose="02020603050405020304" pitchFamily="18" charset="0"/>
            </a:endParaRPr>
          </a:p>
          <a:p>
            <a:r>
              <a:rPr kumimoji="0" lang="en-US" altLang="zh-TW" u="sng" dirty="0" smtClean="0">
                <a:solidFill>
                  <a:srgbClr val="C0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Storage Ring Commissioning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Dec.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24      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extracted 3 GeV beam and found DC septum leakage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field </a:t>
            </a:r>
            <a:endParaRPr lang="en-US" altLang="zh-TW" dirty="0">
              <a:solidFill>
                <a:srgbClr val="0000FF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 29, 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   accumulated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beam at 1.5 GeV with  kicker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scan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Dec. 30, 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   extracted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3 GeV after enforcement of DC septum shielding and  two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    	                  more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local correctors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Dec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. 31,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2014 5 mA stored beam, </a:t>
            </a:r>
            <a:r>
              <a:rPr lang="en-US" altLang="zh-TW" dirty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the first synchrotron light was </a:t>
            </a:r>
            <a:r>
              <a:rPr lang="en-US" altLang="zh-TW" dirty="0" smtClean="0">
                <a:solidFill>
                  <a:srgbClr val="0000FF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observed</a:t>
            </a:r>
            <a:endParaRPr kumimoji="0" lang="en-US" altLang="zh-TW" sz="2000" dirty="0">
              <a:solidFill>
                <a:srgbClr val="0000FF"/>
              </a:solidFill>
              <a:latin typeface="Calibri" panose="020F050202020403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8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KT\Desktop\TPS-III_140120\Diagnostics\AAA-TPS-Diagnostics-Layout\TPSlauout_full.jpg"/>
          <p:cNvPicPr>
            <a:picLocks noChangeAspect="1" noChangeArrowheads="1"/>
          </p:cNvPicPr>
          <p:nvPr/>
        </p:nvPicPr>
        <p:blipFill>
          <a:blip r:embed="rId3" cstate="print">
            <a:lum bright="37000"/>
          </a:blip>
          <a:srcRect/>
          <a:stretch>
            <a:fillRect/>
          </a:stretch>
        </p:blipFill>
        <p:spPr bwMode="auto">
          <a:xfrm>
            <a:off x="0" y="620688"/>
            <a:ext cx="9144000" cy="5942680"/>
          </a:xfrm>
          <a:prstGeom prst="rect">
            <a:avLst/>
          </a:prstGeom>
          <a:noFill/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478673"/>
              </p:ext>
            </p:extLst>
          </p:nvPr>
        </p:nvGraphicFramePr>
        <p:xfrm>
          <a:off x="731218" y="980728"/>
          <a:ext cx="7776863" cy="4891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576064"/>
                <a:gridCol w="720080"/>
                <a:gridCol w="648072"/>
                <a:gridCol w="720080"/>
                <a:gridCol w="3384375"/>
              </a:tblGrid>
              <a:tr h="571199"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LTB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BR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BTS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SR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</a:rPr>
                        <a:t>Status</a:t>
                      </a:r>
                      <a:endParaRPr lang="zh-TW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3289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BPM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  <a:p>
                      <a:r>
                        <a:rPr lang="en-US" altLang="zh-TW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+1</a:t>
                      </a:r>
                      <a:endParaRPr lang="zh-TW" altLang="en-US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167+6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9247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Screen Monitor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TW" alt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2+3</a:t>
                      </a:r>
                      <a:endParaRPr lang="zh-TW" alt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3055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SRM</a:t>
                      </a:r>
                    </a:p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(Visible + X-Ray)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444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NPCT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346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FCT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3103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ICT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zh-TW" alt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1411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Beam loss monitor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Many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Many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Work in progress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(PIN diodes,</a:t>
                      </a:r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RadFET</a:t>
                      </a:r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altLang="zh-TW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Scintillator+PMT</a:t>
                      </a:r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zh-TW" alt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1411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Beam </a:t>
                      </a:r>
                      <a:r>
                        <a:rPr lang="en-US" altLang="zh-TW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excitator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 x 1</a:t>
                      </a:r>
                    </a:p>
                    <a:p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 x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x 1</a:t>
                      </a:r>
                    </a:p>
                    <a:p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V x 2</a:t>
                      </a:r>
                      <a:endParaRPr lang="zh-TW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BR:</a:t>
                      </a:r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Magnetic shaker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SR: </a:t>
                      </a:r>
                      <a:r>
                        <a:rPr lang="en-US" altLang="zh-TW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Striplines</a:t>
                      </a:r>
                      <a:endParaRPr lang="zh-TW" alt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123728" y="0"/>
            <a:ext cx="51845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TPS Diagnostic Devices Overview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67544" y="620688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Intensity Monitor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3858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1689100" y="814388"/>
            <a:ext cx="5780088" cy="56451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2352675" y="1477963"/>
            <a:ext cx="4518025" cy="4318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2619375" y="1876425"/>
            <a:ext cx="1800225" cy="1062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4411663" y="1676400"/>
            <a:ext cx="1063625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3814763" y="1012825"/>
            <a:ext cx="1793875" cy="598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5141913" y="1544638"/>
            <a:ext cx="119062" cy="2809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282950" y="6061075"/>
            <a:ext cx="117475" cy="2444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3635896" y="5488781"/>
            <a:ext cx="117475" cy="2444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502971" y="614363"/>
            <a:ext cx="1533525" cy="233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500" b="0" dirty="0"/>
              <a:t>BPM Based Intensity Monitor:</a:t>
            </a:r>
          </a:p>
          <a:p>
            <a:pPr defTabSz="777875"/>
            <a:r>
              <a:rPr lang="en-US" altLang="zh-TW" sz="1500" b="0" dirty="0">
                <a:solidFill>
                  <a:srgbClr val="FF0000"/>
                </a:solidFill>
              </a:rPr>
              <a:t>1. Beam current monitor (~ 5 % accuracy – interlock purpose).</a:t>
            </a:r>
          </a:p>
          <a:p>
            <a:pPr defTabSz="777875"/>
            <a:r>
              <a:rPr lang="en-US" altLang="zh-TW" sz="1500" b="0" dirty="0"/>
              <a:t>2. Bunch current monitor (0.5 % accuracy – filling pattern control).</a:t>
            </a: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 rot="-7219687">
            <a:off x="1436688" y="4252913"/>
            <a:ext cx="490537" cy="122237"/>
            <a:chOff x="5072" y="2614"/>
            <a:chExt cx="998" cy="452"/>
          </a:xfrm>
        </p:grpSpPr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5299" y="2614"/>
              <a:ext cx="90" cy="226"/>
            </a:xfrm>
            <a:custGeom>
              <a:avLst/>
              <a:gdLst>
                <a:gd name="T0" fmla="*/ 0 w 90"/>
                <a:gd name="T1" fmla="*/ 226 h 226"/>
                <a:gd name="T2" fmla="*/ 45 w 90"/>
                <a:gd name="T3" fmla="*/ 0 h 226"/>
                <a:gd name="T4" fmla="*/ 90 w 90"/>
                <a:gd name="T5" fmla="*/ 226 h 226"/>
                <a:gd name="T6" fmla="*/ 0 60000 65536"/>
                <a:gd name="T7" fmla="*/ 0 60000 65536"/>
                <a:gd name="T8" fmla="*/ 0 60000 65536"/>
                <a:gd name="T9" fmla="*/ 0 w 90"/>
                <a:gd name="T10" fmla="*/ 0 h 226"/>
                <a:gd name="T11" fmla="*/ 90 w 90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226">
                  <a:moveTo>
                    <a:pt x="0" y="226"/>
                  </a:moveTo>
                  <a:cubicBezTo>
                    <a:pt x="15" y="113"/>
                    <a:pt x="30" y="0"/>
                    <a:pt x="45" y="0"/>
                  </a:cubicBezTo>
                  <a:cubicBezTo>
                    <a:pt x="60" y="0"/>
                    <a:pt x="75" y="113"/>
                    <a:pt x="90" y="2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5480" y="2614"/>
              <a:ext cx="90" cy="226"/>
            </a:xfrm>
            <a:custGeom>
              <a:avLst/>
              <a:gdLst>
                <a:gd name="T0" fmla="*/ 0 w 90"/>
                <a:gd name="T1" fmla="*/ 226 h 226"/>
                <a:gd name="T2" fmla="*/ 45 w 90"/>
                <a:gd name="T3" fmla="*/ 0 h 226"/>
                <a:gd name="T4" fmla="*/ 90 w 90"/>
                <a:gd name="T5" fmla="*/ 226 h 226"/>
                <a:gd name="T6" fmla="*/ 0 60000 65536"/>
                <a:gd name="T7" fmla="*/ 0 60000 65536"/>
                <a:gd name="T8" fmla="*/ 0 60000 65536"/>
                <a:gd name="T9" fmla="*/ 0 w 90"/>
                <a:gd name="T10" fmla="*/ 0 h 226"/>
                <a:gd name="T11" fmla="*/ 90 w 90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226">
                  <a:moveTo>
                    <a:pt x="0" y="226"/>
                  </a:moveTo>
                  <a:cubicBezTo>
                    <a:pt x="15" y="113"/>
                    <a:pt x="30" y="0"/>
                    <a:pt x="45" y="0"/>
                  </a:cubicBezTo>
                  <a:cubicBezTo>
                    <a:pt x="60" y="0"/>
                    <a:pt x="75" y="113"/>
                    <a:pt x="90" y="2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V="1">
              <a:off x="5389" y="2840"/>
              <a:ext cx="90" cy="226"/>
            </a:xfrm>
            <a:custGeom>
              <a:avLst/>
              <a:gdLst>
                <a:gd name="T0" fmla="*/ 0 w 90"/>
                <a:gd name="T1" fmla="*/ 226 h 226"/>
                <a:gd name="T2" fmla="*/ 45 w 90"/>
                <a:gd name="T3" fmla="*/ 0 h 226"/>
                <a:gd name="T4" fmla="*/ 90 w 90"/>
                <a:gd name="T5" fmla="*/ 226 h 226"/>
                <a:gd name="T6" fmla="*/ 0 60000 65536"/>
                <a:gd name="T7" fmla="*/ 0 60000 65536"/>
                <a:gd name="T8" fmla="*/ 0 60000 65536"/>
                <a:gd name="T9" fmla="*/ 0 w 90"/>
                <a:gd name="T10" fmla="*/ 0 h 226"/>
                <a:gd name="T11" fmla="*/ 90 w 90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226">
                  <a:moveTo>
                    <a:pt x="0" y="226"/>
                  </a:moveTo>
                  <a:cubicBezTo>
                    <a:pt x="15" y="113"/>
                    <a:pt x="30" y="0"/>
                    <a:pt x="45" y="0"/>
                  </a:cubicBezTo>
                  <a:cubicBezTo>
                    <a:pt x="60" y="0"/>
                    <a:pt x="75" y="113"/>
                    <a:pt x="90" y="2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 flipV="1">
              <a:off x="5571" y="2840"/>
              <a:ext cx="90" cy="226"/>
            </a:xfrm>
            <a:custGeom>
              <a:avLst/>
              <a:gdLst>
                <a:gd name="T0" fmla="*/ 0 w 90"/>
                <a:gd name="T1" fmla="*/ 226 h 226"/>
                <a:gd name="T2" fmla="*/ 45 w 90"/>
                <a:gd name="T3" fmla="*/ 0 h 226"/>
                <a:gd name="T4" fmla="*/ 90 w 90"/>
                <a:gd name="T5" fmla="*/ 226 h 226"/>
                <a:gd name="T6" fmla="*/ 0 60000 65536"/>
                <a:gd name="T7" fmla="*/ 0 60000 65536"/>
                <a:gd name="T8" fmla="*/ 0 60000 65536"/>
                <a:gd name="T9" fmla="*/ 0 w 90"/>
                <a:gd name="T10" fmla="*/ 0 h 226"/>
                <a:gd name="T11" fmla="*/ 90 w 90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226">
                  <a:moveTo>
                    <a:pt x="0" y="226"/>
                  </a:moveTo>
                  <a:cubicBezTo>
                    <a:pt x="15" y="113"/>
                    <a:pt x="30" y="0"/>
                    <a:pt x="45" y="0"/>
                  </a:cubicBezTo>
                  <a:cubicBezTo>
                    <a:pt x="60" y="0"/>
                    <a:pt x="75" y="113"/>
                    <a:pt x="90" y="2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5072" y="2840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5662" y="2614"/>
              <a:ext cx="90" cy="226"/>
            </a:xfrm>
            <a:custGeom>
              <a:avLst/>
              <a:gdLst>
                <a:gd name="T0" fmla="*/ 0 w 90"/>
                <a:gd name="T1" fmla="*/ 226 h 226"/>
                <a:gd name="T2" fmla="*/ 45 w 90"/>
                <a:gd name="T3" fmla="*/ 0 h 226"/>
                <a:gd name="T4" fmla="*/ 90 w 90"/>
                <a:gd name="T5" fmla="*/ 226 h 226"/>
                <a:gd name="T6" fmla="*/ 0 60000 65536"/>
                <a:gd name="T7" fmla="*/ 0 60000 65536"/>
                <a:gd name="T8" fmla="*/ 0 60000 65536"/>
                <a:gd name="T9" fmla="*/ 0 w 90"/>
                <a:gd name="T10" fmla="*/ 0 h 226"/>
                <a:gd name="T11" fmla="*/ 90 w 90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226">
                  <a:moveTo>
                    <a:pt x="0" y="226"/>
                  </a:moveTo>
                  <a:cubicBezTo>
                    <a:pt x="15" y="113"/>
                    <a:pt x="30" y="0"/>
                    <a:pt x="45" y="0"/>
                  </a:cubicBezTo>
                  <a:cubicBezTo>
                    <a:pt x="60" y="0"/>
                    <a:pt x="75" y="113"/>
                    <a:pt x="90" y="2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flipV="1">
              <a:off x="5752" y="2840"/>
              <a:ext cx="90" cy="226"/>
            </a:xfrm>
            <a:custGeom>
              <a:avLst/>
              <a:gdLst>
                <a:gd name="T0" fmla="*/ 0 w 90"/>
                <a:gd name="T1" fmla="*/ 226 h 226"/>
                <a:gd name="T2" fmla="*/ 45 w 90"/>
                <a:gd name="T3" fmla="*/ 0 h 226"/>
                <a:gd name="T4" fmla="*/ 90 w 90"/>
                <a:gd name="T5" fmla="*/ 226 h 226"/>
                <a:gd name="T6" fmla="*/ 0 60000 65536"/>
                <a:gd name="T7" fmla="*/ 0 60000 65536"/>
                <a:gd name="T8" fmla="*/ 0 60000 65536"/>
                <a:gd name="T9" fmla="*/ 0 w 90"/>
                <a:gd name="T10" fmla="*/ 0 h 226"/>
                <a:gd name="T11" fmla="*/ 90 w 90"/>
                <a:gd name="T12" fmla="*/ 226 h 2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0" h="226">
                  <a:moveTo>
                    <a:pt x="0" y="226"/>
                  </a:moveTo>
                  <a:cubicBezTo>
                    <a:pt x="15" y="113"/>
                    <a:pt x="30" y="0"/>
                    <a:pt x="45" y="0"/>
                  </a:cubicBezTo>
                  <a:cubicBezTo>
                    <a:pt x="60" y="0"/>
                    <a:pt x="75" y="113"/>
                    <a:pt x="90" y="2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5843" y="2840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107504" y="2780928"/>
            <a:ext cx="1584176" cy="215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816" tIns="38908" rIns="77816" bIns="38908">
            <a:spAutoFit/>
          </a:bodyPr>
          <a:lstStyle/>
          <a:p>
            <a:pPr marL="315913" indent="-315913" defTabSz="777875"/>
            <a:r>
              <a:rPr lang="en-US" altLang="zh-TW" sz="1500" b="0" dirty="0"/>
              <a:t>TCSPC Monitor:</a:t>
            </a:r>
          </a:p>
          <a:p>
            <a:pPr marL="315913" indent="-315913" defTabSz="777875">
              <a:buFontTx/>
              <a:buAutoNum type="arabicPeriod"/>
            </a:pPr>
            <a:r>
              <a:rPr lang="en-US" altLang="zh-TW" sz="1500" b="0" dirty="0"/>
              <a:t>Bunch current monitor (0.5 % accuracy – filling pattern control).</a:t>
            </a:r>
          </a:p>
          <a:p>
            <a:pPr marL="315913" indent="-315913" defTabSz="777875">
              <a:buFontTx/>
              <a:buAutoNum type="arabicPeriod"/>
            </a:pPr>
            <a:r>
              <a:rPr lang="en-US" altLang="zh-TW" sz="1500" b="0" dirty="0"/>
              <a:t>Isolated bunch purity</a:t>
            </a:r>
          </a:p>
          <a:p>
            <a:pPr marL="315913" indent="-315913" defTabSz="777875"/>
            <a:r>
              <a:rPr lang="en-US" altLang="zh-TW" sz="1500" b="0" dirty="0"/>
              <a:t>	(&gt; 10</a:t>
            </a:r>
            <a:r>
              <a:rPr lang="en-US" altLang="zh-TW" sz="1500" b="0" baseline="30000" dirty="0"/>
              <a:t>6</a:t>
            </a:r>
            <a:r>
              <a:rPr lang="en-US" altLang="zh-TW" sz="1500" b="0" dirty="0"/>
              <a:t>).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1422400" y="6061075"/>
            <a:ext cx="16605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NPCT-175-HR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3870498" y="5373216"/>
            <a:ext cx="19256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NPCT-CF2”-HR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408613" y="681038"/>
            <a:ext cx="1195387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ICT-CF4”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876800" y="1876425"/>
            <a:ext cx="126365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ICT-CF6”</a:t>
            </a: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0" y="44624"/>
            <a:ext cx="91440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 anchor="ctr"/>
          <a:lstStyle/>
          <a:p>
            <a:pPr algn="ctr" defTabSz="842963" eaLnBrk="0" hangingPunct="0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Layout </a:t>
            </a:r>
            <a:r>
              <a:rPr lang="en-US" altLang="zh-TW" sz="2400" b="0" dirty="0">
                <a:solidFill>
                  <a:srgbClr val="0000FF"/>
                </a:solidFill>
                <a:latin typeface="Comic Sans MS" pitchFamily="66" charset="0"/>
              </a:rPr>
              <a:t>of the TPS Intensity Monitors</a:t>
            </a: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179512" y="782092"/>
            <a:ext cx="262255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 anchor="ctr"/>
          <a:lstStyle/>
          <a:p>
            <a:pPr defTabSz="842963" eaLnBrk="0" hangingPunct="0"/>
            <a:r>
              <a:rPr lang="en-US" altLang="zh-TW" b="0" dirty="0">
                <a:solidFill>
                  <a:srgbClr val="0000FF"/>
                </a:solidFill>
              </a:rPr>
              <a:t>- Average </a:t>
            </a:r>
            <a:r>
              <a:rPr lang="en-US" altLang="zh-TW" b="0" dirty="0" smtClean="0">
                <a:solidFill>
                  <a:srgbClr val="0000FF"/>
                </a:solidFill>
              </a:rPr>
              <a:t>Intensity</a:t>
            </a:r>
            <a:r>
              <a:rPr lang="en-US" altLang="zh-TW" b="0" dirty="0">
                <a:solidFill>
                  <a:srgbClr val="0000FF"/>
                </a:solidFill>
              </a:rPr>
              <a:t/>
            </a:r>
            <a:br>
              <a:rPr lang="en-US" altLang="zh-TW" b="0" dirty="0">
                <a:solidFill>
                  <a:srgbClr val="0000FF"/>
                </a:solidFill>
              </a:rPr>
            </a:br>
            <a:r>
              <a:rPr lang="en-US" altLang="zh-TW" b="0" dirty="0">
                <a:solidFill>
                  <a:srgbClr val="0000FF"/>
                </a:solidFill>
              </a:rPr>
              <a:t>- Injection </a:t>
            </a:r>
            <a:r>
              <a:rPr lang="en-US" altLang="zh-TW" b="0" dirty="0" smtClean="0">
                <a:solidFill>
                  <a:srgbClr val="0000FF"/>
                </a:solidFill>
              </a:rPr>
              <a:t>Efficiency</a:t>
            </a:r>
            <a:r>
              <a:rPr lang="en-US" altLang="zh-TW" b="0" dirty="0">
                <a:solidFill>
                  <a:srgbClr val="0000FF"/>
                </a:solidFill>
              </a:rPr>
              <a:t/>
            </a:r>
            <a:br>
              <a:rPr lang="en-US" altLang="zh-TW" b="0" dirty="0">
                <a:solidFill>
                  <a:srgbClr val="0000FF"/>
                </a:solidFill>
              </a:rPr>
            </a:br>
            <a:r>
              <a:rPr lang="en-US" altLang="zh-TW" b="0" dirty="0">
                <a:solidFill>
                  <a:srgbClr val="0000FF"/>
                </a:solidFill>
              </a:rPr>
              <a:t>- Bunch </a:t>
            </a:r>
            <a:r>
              <a:rPr lang="en-US" altLang="zh-TW" b="0" dirty="0" smtClean="0">
                <a:solidFill>
                  <a:srgbClr val="0000FF"/>
                </a:solidFill>
              </a:rPr>
              <a:t>Current</a:t>
            </a:r>
            <a:endParaRPr lang="en-US" altLang="zh-TW" b="0" dirty="0">
              <a:solidFill>
                <a:srgbClr val="0000FF"/>
              </a:solidFill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4211638" y="2805113"/>
            <a:ext cx="11969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FCT-CF6”</a:t>
            </a:r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 rot="20792397">
            <a:off x="4545013" y="1744663"/>
            <a:ext cx="131762" cy="2651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4344988" y="1212850"/>
            <a:ext cx="133350" cy="266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2123728" y="5229200"/>
            <a:ext cx="1328737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FCT-CF4”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2951163" y="2805113"/>
            <a:ext cx="6746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b="0" dirty="0"/>
              <a:t>FC1</a:t>
            </a:r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 rot="20121804">
            <a:off x="3814763" y="2074863"/>
            <a:ext cx="131762" cy="266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3748088" y="2276475"/>
            <a:ext cx="55245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b="0" dirty="0"/>
              <a:t>ICT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951" y="4601680"/>
            <a:ext cx="632891" cy="66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Oval 35"/>
          <p:cNvSpPr>
            <a:spLocks noChangeArrowheads="1"/>
          </p:cNvSpPr>
          <p:nvPr/>
        </p:nvSpPr>
        <p:spPr bwMode="auto">
          <a:xfrm>
            <a:off x="4811713" y="1144588"/>
            <a:ext cx="117475" cy="20002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3347864" y="1080988"/>
            <a:ext cx="11969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ICT-CF4”</a:t>
            </a:r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>
            <a:off x="3881438" y="1876425"/>
            <a:ext cx="265112" cy="465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 rot="19822957">
            <a:off x="4013200" y="1943100"/>
            <a:ext cx="131763" cy="2651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 rot="19822957">
            <a:off x="3144838" y="2457450"/>
            <a:ext cx="63500" cy="2651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 rot="19822957">
            <a:off x="2946400" y="2581275"/>
            <a:ext cx="88900" cy="28098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 rot="19822957">
            <a:off x="2747963" y="2714625"/>
            <a:ext cx="87312" cy="279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3216275" y="2606675"/>
            <a:ext cx="67468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b="0" dirty="0"/>
              <a:t>FC2</a:t>
            </a:r>
          </a:p>
        </p:txBody>
      </p:sp>
      <p:sp>
        <p:nvSpPr>
          <p:cNvPr id="43" name="Text Box 43"/>
          <p:cNvSpPr txBox="1">
            <a:spLocks noChangeArrowheads="1"/>
          </p:cNvSpPr>
          <p:nvPr/>
        </p:nvSpPr>
        <p:spPr bwMode="auto">
          <a:xfrm>
            <a:off x="2419350" y="2938463"/>
            <a:ext cx="7985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b="0" dirty="0"/>
              <a:t>WCM</a:t>
            </a: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 flipH="1" flipV="1">
            <a:off x="4211638" y="2208213"/>
            <a:ext cx="400050" cy="59690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 flipH="1" flipV="1">
            <a:off x="4611688" y="2009775"/>
            <a:ext cx="0" cy="795338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Text Box 46"/>
          <p:cNvSpPr txBox="1">
            <a:spLocks noChangeArrowheads="1"/>
          </p:cNvSpPr>
          <p:nvPr/>
        </p:nvSpPr>
        <p:spPr bwMode="auto">
          <a:xfrm>
            <a:off x="4211960" y="814388"/>
            <a:ext cx="11969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700" dirty="0"/>
              <a:t>FCT-CF4”</a:t>
            </a:r>
          </a:p>
        </p:txBody>
      </p:sp>
      <p:sp>
        <p:nvSpPr>
          <p:cNvPr id="47" name="Text Box 47"/>
          <p:cNvSpPr txBox="1">
            <a:spLocks noChangeArrowheads="1"/>
          </p:cNvSpPr>
          <p:nvPr/>
        </p:nvSpPr>
        <p:spPr bwMode="auto">
          <a:xfrm>
            <a:off x="2951163" y="3573016"/>
            <a:ext cx="4783137" cy="1586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>
            <a:spAutoFit/>
          </a:bodyPr>
          <a:lstStyle/>
          <a:p>
            <a:pPr defTabSz="777875"/>
            <a:r>
              <a:rPr lang="en-US" altLang="zh-TW" sz="1400" dirty="0"/>
              <a:t>NPCT-175-HR	x 1 (SR)</a:t>
            </a:r>
          </a:p>
          <a:p>
            <a:pPr defTabSz="777875"/>
            <a:r>
              <a:rPr lang="en-US" altLang="zh-TW" sz="1400" dirty="0"/>
              <a:t>NPCT-CF2”-HR	x 1 (BR) </a:t>
            </a:r>
            <a:r>
              <a:rPr lang="en-US" altLang="zh-TW" sz="1400" dirty="0">
                <a:solidFill>
                  <a:srgbClr val="FF0000"/>
                </a:solidFill>
              </a:rPr>
              <a:t>– In-flange</a:t>
            </a:r>
          </a:p>
          <a:p>
            <a:pPr defTabSz="777875"/>
            <a:r>
              <a:rPr lang="en-US" altLang="zh-TW" sz="1400" dirty="0"/>
              <a:t>ICT-CF4” 	x 2 (BTS) </a:t>
            </a:r>
            <a:endParaRPr lang="en-US" altLang="zh-TW" sz="1400" dirty="0" smtClean="0"/>
          </a:p>
          <a:p>
            <a:pPr defTabSz="777875"/>
            <a:r>
              <a:rPr lang="en-US" altLang="zh-TW" sz="1400" dirty="0"/>
              <a:t>FCT-CF4</a:t>
            </a:r>
            <a:r>
              <a:rPr lang="en-US" altLang="zh-TW" sz="1400" dirty="0" smtClean="0"/>
              <a:t>”	x 1 (BTS)</a:t>
            </a:r>
            <a:endParaRPr lang="en-US" altLang="zh-TW" sz="1400" dirty="0">
              <a:solidFill>
                <a:srgbClr val="FF0000"/>
              </a:solidFill>
            </a:endParaRPr>
          </a:p>
          <a:p>
            <a:pPr defTabSz="777875"/>
            <a:r>
              <a:rPr lang="en-US" altLang="zh-TW" sz="1400" dirty="0"/>
              <a:t>FCT-CF4”	x 2 </a:t>
            </a:r>
            <a:r>
              <a:rPr lang="en-US" altLang="zh-TW" sz="1400" dirty="0" smtClean="0"/>
              <a:t>(BR) </a:t>
            </a:r>
            <a:r>
              <a:rPr lang="en-US" altLang="zh-TW" sz="1400" dirty="0">
                <a:solidFill>
                  <a:srgbClr val="FF0000"/>
                </a:solidFill>
                <a:latin typeface="Arial" pitchFamily="34" charset="0"/>
              </a:rPr>
              <a:t>- In-flange</a:t>
            </a:r>
            <a:endParaRPr lang="en-US" altLang="zh-TW" sz="1400" dirty="0"/>
          </a:p>
          <a:p>
            <a:pPr defTabSz="777875"/>
            <a:r>
              <a:rPr lang="en-US" altLang="zh-TW" sz="1400" dirty="0"/>
              <a:t>ICT-CF6”	</a:t>
            </a:r>
            <a:r>
              <a:rPr lang="en-US" altLang="zh-TW" sz="1400" dirty="0" smtClean="0"/>
              <a:t>	x </a:t>
            </a:r>
            <a:r>
              <a:rPr lang="en-US" altLang="zh-TW" sz="1400" dirty="0"/>
              <a:t>1 (LTB) </a:t>
            </a:r>
            <a:r>
              <a:rPr lang="en-US" altLang="zh-TW" sz="1400" dirty="0">
                <a:solidFill>
                  <a:srgbClr val="FF0000"/>
                </a:solidFill>
                <a:latin typeface="Arial" pitchFamily="34" charset="0"/>
              </a:rPr>
              <a:t>- In-flange</a:t>
            </a:r>
            <a:endParaRPr lang="en-US" altLang="zh-TW" sz="1400" dirty="0"/>
          </a:p>
          <a:p>
            <a:pPr defTabSz="777875"/>
            <a:r>
              <a:rPr lang="en-US" altLang="zh-TW" sz="1400" dirty="0"/>
              <a:t>FCT-CF6”	x 2 (LTB) </a:t>
            </a:r>
            <a:r>
              <a:rPr lang="en-US" altLang="zh-TW" sz="1400" dirty="0">
                <a:solidFill>
                  <a:srgbClr val="FF0000"/>
                </a:solidFill>
                <a:latin typeface="Arial" pitchFamily="34" charset="0"/>
              </a:rPr>
              <a:t>- In-flange</a:t>
            </a:r>
            <a:endParaRPr lang="en-US" altLang="zh-TW" sz="1400" dirty="0"/>
          </a:p>
        </p:txBody>
      </p:sp>
      <p:sp>
        <p:nvSpPr>
          <p:cNvPr id="48" name="AutoShape 48"/>
          <p:cNvSpPr>
            <a:spLocks/>
          </p:cNvSpPr>
          <p:nvPr/>
        </p:nvSpPr>
        <p:spPr bwMode="auto">
          <a:xfrm rot="3614867">
            <a:off x="3385187" y="2156168"/>
            <a:ext cx="316691" cy="1596797"/>
          </a:xfrm>
          <a:prstGeom prst="rightBrace">
            <a:avLst>
              <a:gd name="adj1" fmla="val 24975"/>
              <a:gd name="adj2" fmla="val 50000"/>
            </a:avLst>
          </a:prstGeom>
          <a:noFill/>
          <a:ln w="127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2415476" y="3284984"/>
            <a:ext cx="3092628" cy="33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353" tIns="42177" rIns="84353" bIns="42177">
            <a:spAutoFit/>
          </a:bodyPr>
          <a:lstStyle/>
          <a:p>
            <a:pPr defTabSz="842963"/>
            <a:r>
              <a:rPr lang="en-US" altLang="zh-TW" sz="1600" b="0" dirty="0">
                <a:solidFill>
                  <a:srgbClr val="FF00FF"/>
                </a:solidFill>
                <a:latin typeface="Arial" pitchFamily="34" charset="0"/>
              </a:rPr>
              <a:t>RI Research Instruments GmbH</a:t>
            </a:r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3017838" y="5229200"/>
            <a:ext cx="930275" cy="1196975"/>
          </a:xfrm>
          <a:prstGeom prst="ellips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3" name="Oval 53"/>
          <p:cNvSpPr>
            <a:spLocks noChangeArrowheads="1"/>
          </p:cNvSpPr>
          <p:nvPr/>
        </p:nvSpPr>
        <p:spPr bwMode="auto">
          <a:xfrm>
            <a:off x="5343525" y="946150"/>
            <a:ext cx="133350" cy="2667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5" name="Oval 55"/>
          <p:cNvSpPr>
            <a:spLocks noChangeArrowheads="1"/>
          </p:cNvSpPr>
          <p:nvPr/>
        </p:nvSpPr>
        <p:spPr bwMode="auto">
          <a:xfrm>
            <a:off x="3275856" y="5301208"/>
            <a:ext cx="117475" cy="24447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6" name="Line 5"/>
          <p:cNvSpPr>
            <a:spLocks noChangeShapeType="1"/>
          </p:cNvSpPr>
          <p:nvPr/>
        </p:nvSpPr>
        <p:spPr bwMode="auto">
          <a:xfrm>
            <a:off x="452438" y="573088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7" name="Rectangle 26"/>
          <p:cNvSpPr>
            <a:spLocks noChangeArrowheads="1"/>
          </p:cNvSpPr>
          <p:nvPr/>
        </p:nvSpPr>
        <p:spPr bwMode="auto">
          <a:xfrm>
            <a:off x="6372200" y="5589240"/>
            <a:ext cx="295232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 anchor="ctr"/>
          <a:lstStyle/>
          <a:p>
            <a:pPr defTabSz="842963" eaLnBrk="0" hangingPunct="0"/>
            <a:r>
              <a:rPr lang="en-US" altLang="zh-TW" sz="1100" b="0" dirty="0" smtClean="0"/>
              <a:t>WCM: 	Wall Current Monitor</a:t>
            </a:r>
          </a:p>
          <a:p>
            <a:pPr defTabSz="842963" eaLnBrk="0" hangingPunct="0"/>
            <a:r>
              <a:rPr lang="en-US" altLang="zh-TW" sz="1100" b="0" dirty="0" smtClean="0"/>
              <a:t>FC: 	Faraday Cup</a:t>
            </a:r>
          </a:p>
          <a:p>
            <a:pPr defTabSz="842963" eaLnBrk="0" hangingPunct="0"/>
            <a:r>
              <a:rPr lang="en-US" altLang="zh-TW" sz="1100" b="0" dirty="0" smtClean="0"/>
              <a:t>ICT: 	Integrating Current Transformer</a:t>
            </a:r>
          </a:p>
          <a:p>
            <a:pPr defTabSz="842963" eaLnBrk="0" hangingPunct="0"/>
            <a:r>
              <a:rPr lang="en-US" altLang="zh-TW" sz="1100" b="0" dirty="0" smtClean="0"/>
              <a:t>FCT: 	Fast Current Transformer </a:t>
            </a:r>
          </a:p>
          <a:p>
            <a:pPr defTabSz="842963" eaLnBrk="0" hangingPunct="0"/>
            <a:r>
              <a:rPr lang="en-US" altLang="zh-TW" sz="1100" b="0" dirty="0" smtClean="0"/>
              <a:t>DCCT:	DC Current Transformer </a:t>
            </a:r>
          </a:p>
        </p:txBody>
      </p:sp>
      <p:sp>
        <p:nvSpPr>
          <p:cNvPr id="58" name="矩形 57"/>
          <p:cNvSpPr/>
          <p:nvPr/>
        </p:nvSpPr>
        <p:spPr>
          <a:xfrm>
            <a:off x="1673677" y="5661248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0" dirty="0" smtClean="0"/>
              <a:t>(DCCT)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052513"/>
            <a:ext cx="493204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4005263"/>
            <a:ext cx="5004047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字方塊 1"/>
          <p:cNvSpPr txBox="1">
            <a:spLocks noChangeArrowheads="1"/>
          </p:cNvSpPr>
          <p:nvPr/>
        </p:nvSpPr>
        <p:spPr bwMode="auto">
          <a:xfrm>
            <a:off x="0" y="873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0" dirty="0" err="1">
                <a:solidFill>
                  <a:srgbClr val="0000FF"/>
                </a:solidFill>
                <a:latin typeface="Comic Sans MS" pitchFamily="66" charset="0"/>
              </a:rPr>
              <a:t>Linac</a:t>
            </a:r>
            <a:r>
              <a:rPr lang="en-US" altLang="zh-TW" sz="2400" b="0" dirty="0">
                <a:solidFill>
                  <a:srgbClr val="0000FF"/>
                </a:solidFill>
                <a:latin typeface="Comic Sans MS" pitchFamily="66" charset="0"/>
              </a:rPr>
              <a:t> – WCM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Measurement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68313" y="6207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" name="矩形 12"/>
          <p:cNvSpPr>
            <a:spLocks noChangeArrowheads="1"/>
          </p:cNvSpPr>
          <p:nvPr/>
        </p:nvSpPr>
        <p:spPr bwMode="auto">
          <a:xfrm>
            <a:off x="1837417" y="688192"/>
            <a:ext cx="13292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0000FF"/>
                </a:solidFill>
                <a:latin typeface="Comic Sans MS" pitchFamily="66" charset="0"/>
              </a:rPr>
              <a:t>Multi-bunch</a:t>
            </a:r>
            <a:endParaRPr lang="zh-TW" altLang="en-US" sz="16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" name="矩形 13"/>
          <p:cNvSpPr>
            <a:spLocks noChangeArrowheads="1"/>
          </p:cNvSpPr>
          <p:nvPr/>
        </p:nvSpPr>
        <p:spPr bwMode="auto">
          <a:xfrm>
            <a:off x="1255242" y="3675818"/>
            <a:ext cx="9268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FF0000"/>
                </a:solidFill>
                <a:latin typeface="Comic Sans MS" pitchFamily="66" charset="0"/>
              </a:rPr>
              <a:t>Zoom in</a:t>
            </a:r>
            <a:endParaRPr lang="zh-TW" altLang="en-US" sz="1600" b="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0" name="直線單箭頭接點 9"/>
          <p:cNvCxnSpPr/>
          <p:nvPr/>
        </p:nvCxnSpPr>
        <p:spPr bwMode="auto">
          <a:xfrm flipH="1">
            <a:off x="1115618" y="2816596"/>
            <a:ext cx="286496" cy="14765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2" name="直線單箭頭接點 11"/>
          <p:cNvCxnSpPr/>
          <p:nvPr/>
        </p:nvCxnSpPr>
        <p:spPr bwMode="auto">
          <a:xfrm>
            <a:off x="1834162" y="2708920"/>
            <a:ext cx="2449806" cy="12745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" name="橢圓 13"/>
          <p:cNvSpPr/>
          <p:nvPr/>
        </p:nvSpPr>
        <p:spPr bwMode="auto">
          <a:xfrm>
            <a:off x="1402114" y="1304428"/>
            <a:ext cx="43204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18" name="矩形 12"/>
          <p:cNvSpPr>
            <a:spLocks noChangeArrowheads="1"/>
          </p:cNvSpPr>
          <p:nvPr/>
        </p:nvSpPr>
        <p:spPr bwMode="auto">
          <a:xfrm>
            <a:off x="6143970" y="713959"/>
            <a:ext cx="14157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0000FF"/>
                </a:solidFill>
                <a:latin typeface="Comic Sans MS" pitchFamily="66" charset="0"/>
              </a:rPr>
              <a:t>Single-bunch</a:t>
            </a:r>
            <a:endParaRPr lang="zh-TW" altLang="en-US" sz="16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811011" name="Picture 3" descr="D:\IBIC2015_data\Screenshot-LI-WCM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626" y="1175661"/>
            <a:ext cx="3624461" cy="232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2034" name="Picture 2" descr="D:\IBIC2015_data\Screenshot-LI-WCM_singlebunch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626" y="4178672"/>
            <a:ext cx="3624461" cy="211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3"/>
          <p:cNvSpPr>
            <a:spLocks noChangeArrowheads="1"/>
          </p:cNvSpPr>
          <p:nvPr/>
        </p:nvSpPr>
        <p:spPr bwMode="auto">
          <a:xfrm>
            <a:off x="6300192" y="3748088"/>
            <a:ext cx="9268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FF0000"/>
                </a:solidFill>
                <a:latin typeface="Comic Sans MS" pitchFamily="66" charset="0"/>
              </a:rPr>
              <a:t>Zoom in</a:t>
            </a:r>
            <a:endParaRPr lang="zh-TW" altLang="en-US" sz="1600" b="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5" name="直線單箭頭接點 14"/>
          <p:cNvCxnSpPr/>
          <p:nvPr/>
        </p:nvCxnSpPr>
        <p:spPr bwMode="auto">
          <a:xfrm flipH="1">
            <a:off x="5952659" y="3137217"/>
            <a:ext cx="243536" cy="8352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9" name="直線單箭頭接點 18"/>
          <p:cNvCxnSpPr/>
          <p:nvPr/>
        </p:nvCxnSpPr>
        <p:spPr bwMode="auto">
          <a:xfrm>
            <a:off x="6851856" y="3137292"/>
            <a:ext cx="1032512" cy="7078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橢圓 19"/>
          <p:cNvSpPr/>
          <p:nvPr/>
        </p:nvSpPr>
        <p:spPr bwMode="auto">
          <a:xfrm>
            <a:off x="6280280" y="1834019"/>
            <a:ext cx="432048" cy="151216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611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0" y="873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LTB ICT </a:t>
            </a:r>
            <a:r>
              <a:rPr lang="en-US" altLang="zh-TW" sz="2400" b="0" dirty="0">
                <a:solidFill>
                  <a:srgbClr val="0000FF"/>
                </a:solidFill>
                <a:latin typeface="Comic Sans MS" pitchFamily="66" charset="0"/>
              </a:rPr>
              <a:t>Beam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Test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548680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4" name="Picture 2" descr="D:\140814\Screenshot-LTB ICT1 &amp; IC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0570" y="611496"/>
            <a:ext cx="5760640" cy="2663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6914" name="Picture 2" descr="C:\Users\Jean\AppData\Local\Microsoft\Windows\Temporary Internet Files\Content.Outlook\FYPGEBL7\Screenshot-LTB ICT1  ICT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884" y="3433820"/>
            <a:ext cx="5802326" cy="301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424513" y="161544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Single Bunch</a:t>
            </a:r>
            <a:endParaRPr lang="zh-TW" altLang="en-US" sz="16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3953" y="4615259"/>
            <a:ext cx="2418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/>
              <a:t>M</a:t>
            </a:r>
            <a:r>
              <a:rPr lang="en-US" altLang="zh-TW" sz="1600" dirty="0" smtClean="0"/>
              <a:t>ulti Bunch</a:t>
            </a:r>
          </a:p>
          <a:p>
            <a:r>
              <a:rPr lang="en-US" altLang="zh-TW" sz="1600" dirty="0" smtClean="0"/>
              <a:t> (Kicker Disturbance)</a:t>
            </a:r>
            <a:endParaRPr lang="zh-TW" altLang="en-US" sz="16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051117" y="4869160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rgbClr val="0000FF"/>
                </a:solidFill>
              </a:rPr>
              <a:t>Without beam</a:t>
            </a:r>
            <a:endParaRPr lang="zh-TW" altLang="en-US" sz="1200" dirty="0">
              <a:solidFill>
                <a:srgbClr val="0000FF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791734" y="5661223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rgbClr val="FF66FF"/>
                </a:solidFill>
              </a:rPr>
              <a:t>With beam</a:t>
            </a:r>
            <a:endParaRPr lang="zh-TW" altLang="en-US" sz="1200" dirty="0">
              <a:solidFill>
                <a:srgbClr val="FF66FF"/>
              </a:solidFill>
            </a:endParaRPr>
          </a:p>
        </p:txBody>
      </p:sp>
      <p:cxnSp>
        <p:nvCxnSpPr>
          <p:cNvPr id="14" name="直線單箭頭接點 13"/>
          <p:cNvCxnSpPr/>
          <p:nvPr/>
        </p:nvCxnSpPr>
        <p:spPr bwMode="auto">
          <a:xfrm flipV="1">
            <a:off x="3189363" y="5085184"/>
            <a:ext cx="230546" cy="2450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6" name="直線單箭頭接點 15"/>
          <p:cNvCxnSpPr>
            <a:endCxn id="13" idx="1"/>
          </p:cNvCxnSpPr>
          <p:nvPr/>
        </p:nvCxnSpPr>
        <p:spPr bwMode="auto">
          <a:xfrm flipV="1">
            <a:off x="3419909" y="5799723"/>
            <a:ext cx="371825" cy="151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6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0" name="文字方塊 19"/>
          <p:cNvSpPr txBox="1"/>
          <p:nvPr/>
        </p:nvSpPr>
        <p:spPr>
          <a:xfrm>
            <a:off x="3419909" y="393305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rgbClr val="FF66FF"/>
                </a:solidFill>
              </a:rPr>
              <a:t>Difference of the below two curves</a:t>
            </a:r>
            <a:endParaRPr lang="zh-TW" altLang="en-US" sz="1200" dirty="0">
              <a:solidFill>
                <a:srgbClr val="FF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0" y="87313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Booster Beam Intensity Observation by FCT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6207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4" name="Picture 3" descr="C:\Users\KT\Desktop\TPS-IV_150429\TPS-Commissioning\試車報告\Screenshot-BR_FCT_Display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6511" y="4176454"/>
            <a:ext cx="2592288" cy="2144114"/>
          </a:xfrm>
          <a:prstGeom prst="rect">
            <a:avLst/>
          </a:prstGeom>
          <a:noFill/>
        </p:spPr>
      </p:pic>
      <p:pic>
        <p:nvPicPr>
          <p:cNvPr id="5" name="Picture 4" descr="C:\Users\KT\Desktop\TPS-IV_150429\TPS-Commissioning\試車報告\Screenshot-VN c130830-7-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3756" y="1612391"/>
            <a:ext cx="2570909" cy="2050621"/>
          </a:xfrm>
          <a:prstGeom prst="rect">
            <a:avLst/>
          </a:prstGeom>
          <a:noFill/>
        </p:spPr>
      </p:pic>
      <p:pic>
        <p:nvPicPr>
          <p:cNvPr id="6" name="Picture 5" descr="C:\Users\KT\Desktop\TPS-IV_150429\TPS-Commissioning\試車報告\Screenshot-VNC- c130830-7kc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619" y="1598324"/>
            <a:ext cx="2709199" cy="2249354"/>
          </a:xfrm>
          <a:prstGeom prst="rect">
            <a:avLst/>
          </a:prstGeom>
          <a:noFill/>
        </p:spPr>
      </p:pic>
      <p:pic>
        <p:nvPicPr>
          <p:cNvPr id="7" name="Picture 6" descr="C:\Users\KT\Desktop\TPS-IV_150429\TPS-Commissioning\試車報告\BR_FCT_Display-14111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712" y="4176454"/>
            <a:ext cx="2795015" cy="2096121"/>
          </a:xfrm>
          <a:prstGeom prst="rect">
            <a:avLst/>
          </a:prstGeom>
          <a:noFill/>
        </p:spPr>
      </p:pic>
      <p:pic>
        <p:nvPicPr>
          <p:cNvPr id="715777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212" y="1685160"/>
            <a:ext cx="2736947" cy="1815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577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27769" y="4176453"/>
            <a:ext cx="2620053" cy="209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向右箭號 12"/>
          <p:cNvSpPr/>
          <p:nvPr/>
        </p:nvSpPr>
        <p:spPr bwMode="auto">
          <a:xfrm>
            <a:off x="2880320" y="898087"/>
            <a:ext cx="792088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14" name="向右箭號 13"/>
          <p:cNvSpPr/>
          <p:nvPr/>
        </p:nvSpPr>
        <p:spPr bwMode="auto">
          <a:xfrm>
            <a:off x="5504423" y="856439"/>
            <a:ext cx="792088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cxnSp>
        <p:nvCxnSpPr>
          <p:cNvPr id="9" name="直線單箭頭接點 8"/>
          <p:cNvCxnSpPr/>
          <p:nvPr/>
        </p:nvCxnSpPr>
        <p:spPr bwMode="auto">
          <a:xfrm flipH="1">
            <a:off x="4355976" y="2774857"/>
            <a:ext cx="204489" cy="8881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文字方塊 10"/>
          <p:cNvSpPr txBox="1"/>
          <p:nvPr/>
        </p:nvSpPr>
        <p:spPr>
          <a:xfrm>
            <a:off x="3560549" y="3648945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>
                <a:solidFill>
                  <a:srgbClr val="C00000"/>
                </a:solidFill>
              </a:rPr>
              <a:t>NbFeB</a:t>
            </a:r>
            <a:r>
              <a:rPr lang="en-US" altLang="zh-TW" dirty="0" smtClean="0">
                <a:solidFill>
                  <a:srgbClr val="C00000"/>
                </a:solidFill>
              </a:rPr>
              <a:t> magnet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48212" y="959805"/>
            <a:ext cx="2709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u</a:t>
            </a:r>
            <a:r>
              <a:rPr lang="en-US" altLang="zh-TW" dirty="0" smtClean="0"/>
              <a:t>n-annealed chamber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6434801" y="977368"/>
            <a:ext cx="2709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annealed chamber</a:t>
            </a:r>
            <a:endParaRPr lang="zh-TW" altLang="en-US" dirty="0"/>
          </a:p>
        </p:txBody>
      </p:sp>
      <p:pic>
        <p:nvPicPr>
          <p:cNvPr id="16" name="Picture 4" descr="http://www.goldsmithinsurance.com/media/Low-Cost-Term-Life-Insurance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7735" y="678199"/>
            <a:ext cx="1080120" cy="907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5"/>
          <p:cNvSpPr>
            <a:spLocks noChangeShapeType="1"/>
          </p:cNvSpPr>
          <p:nvPr/>
        </p:nvSpPr>
        <p:spPr bwMode="auto">
          <a:xfrm>
            <a:off x="452438" y="574675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692275" y="1412875"/>
            <a:ext cx="4967288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476" tIns="42238" rIns="84476" bIns="42238" anchor="ctr"/>
          <a:lstStyle/>
          <a:p>
            <a:pPr algn="ctr" defTabSz="844550"/>
            <a:r>
              <a:rPr lang="en-US" altLang="zh-TW" sz="1400" b="0"/>
              <a:t>EPICS IOC</a:t>
            </a:r>
          </a:p>
          <a:p>
            <a:pPr algn="ctr" defTabSz="844550"/>
            <a:r>
              <a:rPr lang="en-US" altLang="zh-TW" sz="1400" b="0"/>
              <a:t>ADLINK cPCI CPU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692275" y="2347913"/>
            <a:ext cx="4967288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476" tIns="42238" rIns="84476" bIns="42238" anchor="ctr"/>
          <a:lstStyle/>
          <a:p>
            <a:pPr algn="ctr" defTabSz="844550"/>
            <a:endParaRPr lang="zh-TW" altLang="en-US" sz="1300" b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195513" y="2420938"/>
            <a:ext cx="9350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58838"/>
            <a:r>
              <a:rPr lang="en-US" altLang="zh-TW" sz="1400" b="0"/>
              <a:t>TEWS </a:t>
            </a:r>
          </a:p>
          <a:p>
            <a:pPr defTabSz="858838"/>
            <a:r>
              <a:rPr lang="en-US" altLang="zh-TW" sz="1400" b="0"/>
              <a:t>TCP201 IP Carrier</a:t>
            </a: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 flipH="1" flipV="1">
            <a:off x="4356100" y="7651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700338" y="765175"/>
            <a:ext cx="162242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4476" tIns="42238" rIns="84476" bIns="42238">
            <a:spAutoFit/>
          </a:bodyPr>
          <a:lstStyle/>
          <a:p>
            <a:pPr defTabSz="844550"/>
            <a:r>
              <a:rPr lang="en-US" altLang="zh-TW" b="0"/>
              <a:t>EPICS Ethernet</a:t>
            </a:r>
          </a:p>
          <a:p>
            <a:pPr defTabSz="844550"/>
            <a:r>
              <a:rPr lang="en-US" altLang="zh-TW" b="0"/>
              <a:t>(3 Hz rate)</a:t>
            </a: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 flipV="1">
            <a:off x="2555875" y="3213100"/>
            <a:ext cx="1588" cy="2087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1331913" y="3429000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58838"/>
            <a:r>
              <a:rPr lang="en-US" altLang="zh-TW" sz="1200" b="0"/>
              <a:t>Trigger</a:t>
            </a:r>
          </a:p>
          <a:p>
            <a:pPr algn="ctr" defTabSz="858838"/>
            <a:r>
              <a:rPr lang="en-US" altLang="zh-TW" sz="1200" b="0"/>
              <a:t>3 Hz @ TZERO</a:t>
            </a: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1981200" y="6288088"/>
            <a:ext cx="2160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58838"/>
            <a:r>
              <a:rPr lang="en-US" altLang="zh-TW" b="0">
                <a:solidFill>
                  <a:srgbClr val="FF0000"/>
                </a:solidFill>
              </a:rPr>
              <a:t>Storage Ring DCCT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692275" y="1916113"/>
            <a:ext cx="49672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476" tIns="42238" rIns="84476" bIns="42238" anchor="ctr"/>
          <a:lstStyle/>
          <a:p>
            <a:pPr algn="ctr" defTabSz="844550"/>
            <a:r>
              <a:rPr lang="en-US" altLang="zh-TW" sz="1600" b="0"/>
              <a:t>EVR (CPCI6U-EVR-300)</a:t>
            </a: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4427538" y="5157788"/>
            <a:ext cx="3865562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3117" tIns="46559" rIns="93117" bIns="46559">
            <a:spAutoFit/>
          </a:bodyPr>
          <a:lstStyle/>
          <a:p>
            <a:pPr algn="ctr" defTabSz="858838"/>
            <a:r>
              <a:rPr lang="en-US" altLang="zh-TW" sz="1200" b="0" dirty="0"/>
              <a:t>10 kHz sampled data averaged into 3 Hz rate</a:t>
            </a:r>
          </a:p>
          <a:p>
            <a:pPr algn="ctr" defTabSz="858838"/>
            <a:r>
              <a:rPr lang="en-US" altLang="zh-TW" sz="1200" b="0" dirty="0"/>
              <a:t>Lifetime calculation updated in 3 Hz rate</a:t>
            </a:r>
          </a:p>
          <a:p>
            <a:pPr algn="ctr" defTabSz="858838"/>
            <a:r>
              <a:rPr lang="en-US" altLang="zh-TW" sz="1200" b="0" dirty="0"/>
              <a:t>I</a:t>
            </a:r>
          </a:p>
          <a:p>
            <a:pPr algn="ctr" defTabSz="858838"/>
            <a:r>
              <a:rPr lang="en-US" altLang="zh-TW" sz="1200" b="0" dirty="0"/>
              <a:t>Tau</a:t>
            </a:r>
          </a:p>
          <a:p>
            <a:pPr algn="ctr" defTabSz="858838"/>
            <a:r>
              <a:rPr lang="en-US" altLang="zh-TW" sz="1200" b="0" dirty="0"/>
              <a:t>I x Tau</a:t>
            </a:r>
          </a:p>
          <a:p>
            <a:pPr algn="ctr" defTabSz="858838"/>
            <a:r>
              <a:rPr lang="en-US" altLang="zh-TW" sz="1200" b="0" dirty="0"/>
              <a:t>Accumulated I x Tau</a:t>
            </a:r>
          </a:p>
          <a:p>
            <a:pPr algn="ctr" defTabSz="858838"/>
            <a:r>
              <a:rPr lang="en-US" altLang="zh-TW" sz="1200" b="0" dirty="0"/>
              <a:t>Transfer efficiency form booster synchrotron to storage ring</a:t>
            </a:r>
          </a:p>
        </p:txBody>
      </p:sp>
      <p:pic>
        <p:nvPicPr>
          <p:cNvPr id="14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5988" y="6691313"/>
            <a:ext cx="3175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6907213"/>
            <a:ext cx="285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44624"/>
            <a:ext cx="9144000" cy="45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4441" tIns="42221" rIns="84441" bIns="42221">
            <a:spAutoFit/>
          </a:bodyPr>
          <a:lstStyle/>
          <a:p>
            <a:pPr algn="ctr" defTabSz="844550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Implementation of the </a:t>
            </a:r>
            <a:r>
              <a:rPr lang="en-US" altLang="zh-TW" sz="2400" b="0" dirty="0">
                <a:solidFill>
                  <a:srgbClr val="0000FF"/>
                </a:solidFill>
                <a:latin typeface="Comic Sans MS" pitchFamily="66" charset="0"/>
              </a:rPr>
              <a:t>DCCT IOC</a:t>
            </a:r>
          </a:p>
        </p:txBody>
      </p:sp>
      <p:sp>
        <p:nvSpPr>
          <p:cNvPr id="17" name="Line 57"/>
          <p:cNvSpPr>
            <a:spLocks noChangeShapeType="1"/>
          </p:cNvSpPr>
          <p:nvPr/>
        </p:nvSpPr>
        <p:spPr bwMode="auto">
          <a:xfrm flipV="1">
            <a:off x="2052638" y="32131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Line 58"/>
          <p:cNvSpPr>
            <a:spLocks noChangeShapeType="1"/>
          </p:cNvSpPr>
          <p:nvPr/>
        </p:nvSpPr>
        <p:spPr bwMode="auto">
          <a:xfrm>
            <a:off x="6443663" y="32131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Line 59"/>
          <p:cNvSpPr>
            <a:spLocks noChangeShapeType="1"/>
          </p:cNvSpPr>
          <p:nvPr/>
        </p:nvSpPr>
        <p:spPr bwMode="auto">
          <a:xfrm>
            <a:off x="6443663" y="3500438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Rectangle 61"/>
          <p:cNvSpPr>
            <a:spLocks noChangeArrowheads="1"/>
          </p:cNvSpPr>
          <p:nvPr/>
        </p:nvSpPr>
        <p:spPr bwMode="auto">
          <a:xfrm>
            <a:off x="6732588" y="3213100"/>
            <a:ext cx="790575" cy="5032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8838"/>
            <a:r>
              <a:rPr lang="en-US" altLang="zh-TW" sz="1400" b="0"/>
              <a:t>Heartbeat</a:t>
            </a:r>
          </a:p>
          <a:p>
            <a:pPr algn="ctr" defTabSz="858838"/>
            <a:r>
              <a:rPr lang="en-US" altLang="zh-TW" sz="1400" b="0"/>
              <a:t>Detector</a:t>
            </a:r>
          </a:p>
        </p:txBody>
      </p:sp>
      <p:sp>
        <p:nvSpPr>
          <p:cNvPr id="21" name="Line 64"/>
          <p:cNvSpPr>
            <a:spLocks noChangeShapeType="1"/>
          </p:cNvSpPr>
          <p:nvPr/>
        </p:nvSpPr>
        <p:spPr bwMode="auto">
          <a:xfrm>
            <a:off x="7524750" y="35004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Rectangle 65"/>
          <p:cNvSpPr>
            <a:spLocks noChangeArrowheads="1"/>
          </p:cNvSpPr>
          <p:nvPr/>
        </p:nvSpPr>
        <p:spPr bwMode="auto">
          <a:xfrm>
            <a:off x="7956550" y="3789363"/>
            <a:ext cx="9366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58838"/>
            <a:r>
              <a:rPr lang="en-US" altLang="zh-TW" sz="1400" b="0" dirty="0"/>
              <a:t>To</a:t>
            </a:r>
          </a:p>
          <a:p>
            <a:pPr algn="ctr" defTabSz="858838"/>
            <a:r>
              <a:rPr lang="en-US" altLang="zh-TW" sz="1400" b="0" dirty="0"/>
              <a:t>Machine</a:t>
            </a:r>
          </a:p>
          <a:p>
            <a:pPr algn="ctr" defTabSz="858838"/>
            <a:r>
              <a:rPr lang="en-US" altLang="zh-TW" sz="1400" b="0" dirty="0"/>
              <a:t>Protection</a:t>
            </a:r>
          </a:p>
          <a:p>
            <a:pPr algn="ctr" defTabSz="858838"/>
            <a:r>
              <a:rPr lang="en-US" altLang="zh-TW" sz="1400" b="0" dirty="0"/>
              <a:t>System</a:t>
            </a:r>
          </a:p>
        </p:txBody>
      </p:sp>
      <p:pic>
        <p:nvPicPr>
          <p:cNvPr id="23" name="Picture 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5300663"/>
            <a:ext cx="1169987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1"/>
          <p:cNvSpPr>
            <a:spLocks noChangeArrowheads="1"/>
          </p:cNvSpPr>
          <p:nvPr/>
        </p:nvSpPr>
        <p:spPr bwMode="auto">
          <a:xfrm>
            <a:off x="2916238" y="3933825"/>
            <a:ext cx="2160587" cy="287338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8838"/>
            <a:r>
              <a:rPr lang="en-US" altLang="zh-TW" sz="1600" b="0" dirty="0"/>
              <a:t>Beam Trip Detector</a:t>
            </a:r>
          </a:p>
        </p:txBody>
      </p:sp>
      <p:sp>
        <p:nvSpPr>
          <p:cNvPr id="25" name="Line 29"/>
          <p:cNvSpPr>
            <a:spLocks noChangeShapeType="1"/>
          </p:cNvSpPr>
          <p:nvPr/>
        </p:nvSpPr>
        <p:spPr bwMode="auto">
          <a:xfrm>
            <a:off x="2557463" y="407670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Line 30"/>
          <p:cNvSpPr>
            <a:spLocks noChangeShapeType="1"/>
          </p:cNvSpPr>
          <p:nvPr/>
        </p:nvSpPr>
        <p:spPr bwMode="auto">
          <a:xfrm>
            <a:off x="5076825" y="4076700"/>
            <a:ext cx="280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Line 31"/>
          <p:cNvSpPr>
            <a:spLocks noChangeShapeType="1"/>
          </p:cNvSpPr>
          <p:nvPr/>
        </p:nvSpPr>
        <p:spPr bwMode="auto">
          <a:xfrm flipV="1">
            <a:off x="5795963" y="32131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2916238" y="4292600"/>
            <a:ext cx="2952750" cy="288925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8838"/>
            <a:r>
              <a:rPr lang="en-US" altLang="zh-TW" sz="1600" b="0"/>
              <a:t>Orbit Interlock Threshold</a:t>
            </a:r>
          </a:p>
        </p:txBody>
      </p:sp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2557463" y="4437063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Line 34"/>
          <p:cNvSpPr>
            <a:spLocks noChangeShapeType="1"/>
          </p:cNvSpPr>
          <p:nvPr/>
        </p:nvSpPr>
        <p:spPr bwMode="auto">
          <a:xfrm>
            <a:off x="5868988" y="4437063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Rectangle 61"/>
          <p:cNvSpPr>
            <a:spLocks noChangeArrowheads="1"/>
          </p:cNvSpPr>
          <p:nvPr/>
        </p:nvSpPr>
        <p:spPr bwMode="auto">
          <a:xfrm>
            <a:off x="2916238" y="4652963"/>
            <a:ext cx="1584325" cy="36036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defTabSz="858838"/>
            <a:r>
              <a:rPr lang="en-US" altLang="zh-TW" sz="1600" b="0"/>
              <a:t>Lock-in Amplifier</a:t>
            </a:r>
          </a:p>
        </p:txBody>
      </p:sp>
      <p:sp>
        <p:nvSpPr>
          <p:cNvPr id="32" name="Line 36"/>
          <p:cNvSpPr>
            <a:spLocks noChangeShapeType="1"/>
          </p:cNvSpPr>
          <p:nvPr/>
        </p:nvSpPr>
        <p:spPr bwMode="auto">
          <a:xfrm>
            <a:off x="5580063" y="4941888"/>
            <a:ext cx="230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3" name="Rectangle 13"/>
          <p:cNvSpPr>
            <a:spLocks noChangeArrowheads="1"/>
          </p:cNvSpPr>
          <p:nvPr/>
        </p:nvSpPr>
        <p:spPr bwMode="auto">
          <a:xfrm>
            <a:off x="3131840" y="2492896"/>
            <a:ext cx="1512168" cy="576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8838"/>
            <a:r>
              <a:rPr lang="en-US" altLang="zh-TW" sz="1200"/>
              <a:t>Hytec IP ADC</a:t>
            </a:r>
          </a:p>
          <a:p>
            <a:pPr algn="ctr" defTabSz="858838"/>
            <a:r>
              <a:rPr lang="en-US" altLang="zh-TW" sz="1200"/>
              <a:t>24 bits, 16 channels</a:t>
            </a:r>
          </a:p>
          <a:p>
            <a:pPr algn="ctr" defTabSz="858838"/>
            <a:r>
              <a:rPr lang="en-US" altLang="zh-TW" sz="1200"/>
              <a:t>IP-ADC-8417 </a:t>
            </a:r>
          </a:p>
        </p:txBody>
      </p:sp>
      <p:sp>
        <p:nvSpPr>
          <p:cNvPr id="34" name="Line 38"/>
          <p:cNvSpPr>
            <a:spLocks noChangeShapeType="1"/>
          </p:cNvSpPr>
          <p:nvPr/>
        </p:nvSpPr>
        <p:spPr bwMode="auto">
          <a:xfrm flipV="1">
            <a:off x="5724525" y="458152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522535" y="5346373"/>
            <a:ext cx="13067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b="0" dirty="0">
                <a:solidFill>
                  <a:srgbClr val="FF0000"/>
                </a:solidFill>
              </a:rPr>
              <a:t>2 </a:t>
            </a:r>
            <a:r>
              <a:rPr lang="en-US" altLang="zh-TW" sz="1400" b="0" dirty="0" err="1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altLang="zh-TW" sz="1400" b="0" dirty="0" err="1">
                <a:solidFill>
                  <a:srgbClr val="FF0000"/>
                </a:solidFill>
              </a:rPr>
              <a:t>A</a:t>
            </a:r>
            <a:r>
              <a:rPr lang="en-US" altLang="zh-TW" sz="1400" b="0" dirty="0">
                <a:solidFill>
                  <a:srgbClr val="FF0000"/>
                </a:solidFill>
              </a:rPr>
              <a:t>, </a:t>
            </a:r>
            <a:r>
              <a:rPr lang="en-US" altLang="zh-TW" sz="1400" b="0" dirty="0" smtClean="0">
                <a:solidFill>
                  <a:srgbClr val="FF0000"/>
                </a:solidFill>
              </a:rPr>
              <a:t>5/10 </a:t>
            </a:r>
            <a:r>
              <a:rPr lang="en-US" altLang="zh-TW" sz="1400" b="0" dirty="0">
                <a:solidFill>
                  <a:srgbClr val="FF0000"/>
                </a:solidFill>
              </a:rPr>
              <a:t>kHz</a:t>
            </a:r>
          </a:p>
          <a:p>
            <a:pPr algn="ctr"/>
            <a:r>
              <a:rPr lang="en-US" altLang="zh-TW" sz="1400" b="0" dirty="0">
                <a:solidFill>
                  <a:srgbClr val="FF0000"/>
                </a:solidFill>
              </a:rPr>
              <a:t>Tone Loop</a:t>
            </a:r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>
            <a:off x="2555875" y="479742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" name="Rectangle 61"/>
          <p:cNvSpPr>
            <a:spLocks noChangeArrowheads="1"/>
          </p:cNvSpPr>
          <p:nvPr/>
        </p:nvSpPr>
        <p:spPr bwMode="auto">
          <a:xfrm>
            <a:off x="4787900" y="4652963"/>
            <a:ext cx="790575" cy="50482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 defTabSz="858838"/>
            <a:r>
              <a:rPr lang="en-US" altLang="zh-TW" sz="1400" b="0" dirty="0"/>
              <a:t>Threshold</a:t>
            </a:r>
          </a:p>
          <a:p>
            <a:pPr algn="ctr" defTabSz="858838"/>
            <a:r>
              <a:rPr lang="en-US" altLang="zh-TW" sz="1400" b="0" dirty="0"/>
              <a:t>Relay</a:t>
            </a: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>
            <a:off x="4500563" y="4868863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9" name="Line 43"/>
          <p:cNvSpPr>
            <a:spLocks noChangeShapeType="1"/>
          </p:cNvSpPr>
          <p:nvPr/>
        </p:nvSpPr>
        <p:spPr bwMode="auto">
          <a:xfrm flipV="1">
            <a:off x="6011863" y="32131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 flipV="1">
            <a:off x="6227763" y="3213100"/>
            <a:ext cx="0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1" name="Rectangle 63"/>
          <p:cNvSpPr>
            <a:spLocks noChangeArrowheads="1"/>
          </p:cNvSpPr>
          <p:nvPr/>
        </p:nvSpPr>
        <p:spPr bwMode="auto">
          <a:xfrm>
            <a:off x="6696075" y="1556792"/>
            <a:ext cx="24479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58838"/>
            <a:r>
              <a:rPr lang="en-US" altLang="zh-TW" sz="1400" b="0" dirty="0"/>
              <a:t>Stop Injection Trigger</a:t>
            </a:r>
            <a:r>
              <a:rPr lang="en-US" altLang="zh-TW" sz="1400" b="0" dirty="0" smtClean="0"/>
              <a:t>:</a:t>
            </a:r>
            <a:endParaRPr lang="en-US" altLang="zh-TW" sz="1400" b="0" dirty="0"/>
          </a:p>
          <a:p>
            <a:pPr defTabSz="858838"/>
            <a:r>
              <a:rPr lang="en-US" altLang="zh-TW" sz="1400" b="0" dirty="0"/>
              <a:t>Current </a:t>
            </a:r>
            <a:r>
              <a:rPr lang="en-US" altLang="zh-TW" sz="1400" b="0" dirty="0" smtClean="0"/>
              <a:t>Achieve </a:t>
            </a:r>
            <a:r>
              <a:rPr lang="en-US" altLang="zh-TW" sz="1400" b="0" dirty="0"/>
              <a:t>T</a:t>
            </a:r>
            <a:r>
              <a:rPr lang="en-US" altLang="zh-TW" sz="1400" b="0" dirty="0" smtClean="0"/>
              <a:t>arget </a:t>
            </a:r>
            <a:r>
              <a:rPr lang="en-US" altLang="zh-TW" sz="1400" b="0" dirty="0"/>
              <a:t>V</a:t>
            </a:r>
            <a:r>
              <a:rPr lang="en-US" altLang="zh-TW" sz="1400" b="0" dirty="0" smtClean="0"/>
              <a:t>alue</a:t>
            </a:r>
            <a:endParaRPr lang="en-US" altLang="zh-TW" sz="1400" b="0" dirty="0"/>
          </a:p>
          <a:p>
            <a:pPr defTabSz="858838"/>
            <a:r>
              <a:rPr lang="en-US" altLang="zh-TW" sz="1400" b="0" dirty="0"/>
              <a:t>DCCT </a:t>
            </a:r>
            <a:r>
              <a:rPr lang="en-US" altLang="zh-TW" sz="1400" b="0" dirty="0" smtClean="0"/>
              <a:t>Failed</a:t>
            </a:r>
            <a:endParaRPr lang="en-US" altLang="zh-TW" sz="1400" b="0" dirty="0"/>
          </a:p>
          <a:p>
            <a:pPr defTabSz="858838"/>
            <a:r>
              <a:rPr lang="en-US" altLang="zh-TW" sz="1400" b="0" dirty="0"/>
              <a:t>EPICS IOC </a:t>
            </a:r>
            <a:r>
              <a:rPr lang="en-US" altLang="zh-TW" sz="1400" b="0" dirty="0" smtClean="0"/>
              <a:t>Failed</a:t>
            </a:r>
            <a:endParaRPr lang="en-US" altLang="zh-TW" sz="1400" b="0" dirty="0"/>
          </a:p>
        </p:txBody>
      </p:sp>
      <p:sp>
        <p:nvSpPr>
          <p:cNvPr id="42" name="Freeform 46"/>
          <p:cNvSpPr>
            <a:spLocks/>
          </p:cNvSpPr>
          <p:nvPr/>
        </p:nvSpPr>
        <p:spPr bwMode="auto">
          <a:xfrm>
            <a:off x="2640013" y="5021263"/>
            <a:ext cx="468312" cy="585787"/>
          </a:xfrm>
          <a:custGeom>
            <a:avLst/>
            <a:gdLst>
              <a:gd name="T0" fmla="*/ 436562 w 295"/>
              <a:gd name="T1" fmla="*/ 0 h 369"/>
              <a:gd name="T2" fmla="*/ 450850 w 295"/>
              <a:gd name="T3" fmla="*/ 44450 h 369"/>
              <a:gd name="T4" fmla="*/ 103187 w 295"/>
              <a:gd name="T5" fmla="*/ 261937 h 369"/>
              <a:gd name="T6" fmla="*/ 44450 w 295"/>
              <a:gd name="T7" fmla="*/ 450850 h 369"/>
              <a:gd name="T8" fmla="*/ 74612 w 295"/>
              <a:gd name="T9" fmla="*/ 538162 h 369"/>
              <a:gd name="T10" fmla="*/ 219075 w 295"/>
              <a:gd name="T11" fmla="*/ 566737 h 3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5"/>
              <a:gd name="T19" fmla="*/ 0 h 369"/>
              <a:gd name="T20" fmla="*/ 295 w 295"/>
              <a:gd name="T21" fmla="*/ 369 h 3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5" h="369">
                <a:moveTo>
                  <a:pt x="275" y="0"/>
                </a:moveTo>
                <a:cubicBezTo>
                  <a:pt x="278" y="9"/>
                  <a:pt x="284" y="18"/>
                  <a:pt x="284" y="28"/>
                </a:cubicBezTo>
                <a:cubicBezTo>
                  <a:pt x="284" y="225"/>
                  <a:pt x="295" y="155"/>
                  <a:pt x="65" y="165"/>
                </a:cubicBezTo>
                <a:cubicBezTo>
                  <a:pt x="0" y="187"/>
                  <a:pt x="15" y="203"/>
                  <a:pt x="28" y="284"/>
                </a:cubicBezTo>
                <a:cubicBezTo>
                  <a:pt x="31" y="303"/>
                  <a:pt x="35" y="324"/>
                  <a:pt x="47" y="339"/>
                </a:cubicBezTo>
                <a:cubicBezTo>
                  <a:pt x="70" y="369"/>
                  <a:pt x="105" y="357"/>
                  <a:pt x="138" y="357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3" name="Freeform 47"/>
          <p:cNvSpPr>
            <a:spLocks/>
          </p:cNvSpPr>
          <p:nvPr/>
        </p:nvSpPr>
        <p:spPr bwMode="auto">
          <a:xfrm>
            <a:off x="3125788" y="5021263"/>
            <a:ext cx="384175" cy="566737"/>
          </a:xfrm>
          <a:custGeom>
            <a:avLst/>
            <a:gdLst>
              <a:gd name="T0" fmla="*/ 212725 w 242"/>
              <a:gd name="T1" fmla="*/ 566737 h 357"/>
              <a:gd name="T2" fmla="*/ 314325 w 242"/>
              <a:gd name="T3" fmla="*/ 552450 h 357"/>
              <a:gd name="T4" fmla="*/ 371475 w 242"/>
              <a:gd name="T5" fmla="*/ 538162 h 357"/>
              <a:gd name="T6" fmla="*/ 357188 w 242"/>
              <a:gd name="T7" fmla="*/ 377825 h 357"/>
              <a:gd name="T8" fmla="*/ 328613 w 242"/>
              <a:gd name="T9" fmla="*/ 290512 h 357"/>
              <a:gd name="T10" fmla="*/ 82550 w 242"/>
              <a:gd name="T11" fmla="*/ 247650 h 357"/>
              <a:gd name="T12" fmla="*/ 52388 w 242"/>
              <a:gd name="T13" fmla="*/ 0 h 3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2"/>
              <a:gd name="T22" fmla="*/ 0 h 357"/>
              <a:gd name="T23" fmla="*/ 242 w 242"/>
              <a:gd name="T24" fmla="*/ 357 h 35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2" h="357">
                <a:moveTo>
                  <a:pt x="134" y="357"/>
                </a:moveTo>
                <a:cubicBezTo>
                  <a:pt x="155" y="354"/>
                  <a:pt x="177" y="352"/>
                  <a:pt x="198" y="348"/>
                </a:cubicBezTo>
                <a:cubicBezTo>
                  <a:pt x="210" y="346"/>
                  <a:pt x="231" y="351"/>
                  <a:pt x="234" y="339"/>
                </a:cubicBezTo>
                <a:cubicBezTo>
                  <a:pt x="242" y="306"/>
                  <a:pt x="231" y="271"/>
                  <a:pt x="225" y="238"/>
                </a:cubicBezTo>
                <a:cubicBezTo>
                  <a:pt x="222" y="219"/>
                  <a:pt x="223" y="194"/>
                  <a:pt x="207" y="183"/>
                </a:cubicBezTo>
                <a:cubicBezTo>
                  <a:pt x="144" y="141"/>
                  <a:pt x="191" y="166"/>
                  <a:pt x="52" y="156"/>
                </a:cubicBezTo>
                <a:cubicBezTo>
                  <a:pt x="0" y="106"/>
                  <a:pt x="33" y="147"/>
                  <a:pt x="33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4" name="Line 50"/>
          <p:cNvSpPr>
            <a:spLocks noChangeShapeType="1"/>
          </p:cNvSpPr>
          <p:nvPr/>
        </p:nvSpPr>
        <p:spPr bwMode="auto">
          <a:xfrm flipH="1">
            <a:off x="1259632" y="1628800"/>
            <a:ext cx="792090" cy="648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5" name="Rectangle 17"/>
          <p:cNvSpPr>
            <a:spLocks noChangeArrowheads="1"/>
          </p:cNvSpPr>
          <p:nvPr/>
        </p:nvSpPr>
        <p:spPr bwMode="auto">
          <a:xfrm>
            <a:off x="0" y="1628800"/>
            <a:ext cx="14414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58838"/>
            <a:r>
              <a:rPr lang="en-US" altLang="zh-TW" sz="1200" b="0" dirty="0">
                <a:solidFill>
                  <a:srgbClr val="0000FF"/>
                </a:solidFill>
              </a:rPr>
              <a:t>BPM VLAN</a:t>
            </a:r>
          </a:p>
          <a:p>
            <a:pPr algn="ctr" defTabSz="858838"/>
            <a:r>
              <a:rPr lang="en-US" altLang="zh-TW" sz="1200" b="0" dirty="0">
                <a:solidFill>
                  <a:srgbClr val="0000FF"/>
                </a:solidFill>
              </a:rPr>
              <a:t>SUM signals from several BPM</a:t>
            </a:r>
          </a:p>
          <a:p>
            <a:pPr algn="ctr" defTabSz="858838"/>
            <a:r>
              <a:rPr lang="en-US" altLang="zh-TW" sz="1200" b="0" dirty="0">
                <a:solidFill>
                  <a:srgbClr val="0000FF"/>
                </a:solidFill>
              </a:rPr>
              <a:t> @ 10 Hz rate</a:t>
            </a:r>
          </a:p>
          <a:p>
            <a:pPr algn="ctr" defTabSz="858838"/>
            <a:r>
              <a:rPr lang="en-US" altLang="zh-TW" sz="1200" b="0" dirty="0">
                <a:solidFill>
                  <a:srgbClr val="0000FF"/>
                </a:solidFill>
              </a:rPr>
              <a:t>For Beam Current Safety Check</a:t>
            </a:r>
          </a:p>
        </p:txBody>
      </p:sp>
      <p:sp>
        <p:nvSpPr>
          <p:cNvPr id="47" name="Rectangle 61"/>
          <p:cNvSpPr>
            <a:spLocks noChangeArrowheads="1"/>
          </p:cNvSpPr>
          <p:nvPr/>
        </p:nvSpPr>
        <p:spPr bwMode="auto">
          <a:xfrm>
            <a:off x="611560" y="3933056"/>
            <a:ext cx="864096" cy="288032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8838"/>
            <a:r>
              <a:rPr lang="en-US" altLang="zh-TW" sz="1400" b="0" dirty="0" smtClean="0"/>
              <a:t>DMM</a:t>
            </a:r>
            <a:endParaRPr lang="en-US" altLang="zh-TW" sz="1400" b="0" dirty="0"/>
          </a:p>
        </p:txBody>
      </p:sp>
      <p:sp>
        <p:nvSpPr>
          <p:cNvPr id="48" name="Line 50"/>
          <p:cNvSpPr>
            <a:spLocks noChangeShapeType="1"/>
          </p:cNvSpPr>
          <p:nvPr/>
        </p:nvSpPr>
        <p:spPr bwMode="auto">
          <a:xfrm flipH="1">
            <a:off x="1043608" y="1781200"/>
            <a:ext cx="1160514" cy="21518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 flipH="1" flipV="1">
            <a:off x="1475656" y="4077072"/>
            <a:ext cx="1152128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0" name="Rectangle 65"/>
          <p:cNvSpPr>
            <a:spLocks noChangeArrowheads="1"/>
          </p:cNvSpPr>
          <p:nvPr/>
        </p:nvSpPr>
        <p:spPr bwMode="auto">
          <a:xfrm>
            <a:off x="179512" y="4293096"/>
            <a:ext cx="18356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58838"/>
            <a:r>
              <a:rPr lang="en-US" altLang="zh-TW" sz="1400" b="0" dirty="0" smtClean="0"/>
              <a:t>High precision digital multi-meter</a:t>
            </a:r>
            <a:endParaRPr lang="en-US" altLang="zh-TW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0" y="873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Current Measured from DCCT 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6207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739331" name="Picture 3" descr="D:\IBIC2015_data\Screenshot-TPS SR Stat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60" y="818726"/>
            <a:ext cx="4332463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10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65" y="818726"/>
            <a:ext cx="4291735" cy="598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2843808" y="249598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rgbClr val="FF0000"/>
                </a:solidFill>
              </a:rPr>
              <a:t>Current waveform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915816" y="342900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rgbClr val="FF0000"/>
                </a:solidFill>
              </a:rPr>
              <a:t>Current at  60 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msec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524328" y="1988840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rgbClr val="FF0000"/>
                </a:solidFill>
              </a:rPr>
              <a:t>Current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815991" y="4077071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>
                <a:solidFill>
                  <a:srgbClr val="FF0000"/>
                </a:solidFill>
              </a:rPr>
              <a:t>Beam lifetime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83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107504" y="3284984"/>
          <a:ext cx="4176464" cy="3132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882" name="投影片" r:id="rId4" imgW="3069332" imgH="2301083" progId="PowerPoint.Slide.8">
                  <p:embed/>
                </p:oleObj>
              </mc:Choice>
              <mc:Fallback>
                <p:oleObj name="投影片" r:id="rId4" imgW="3069332" imgH="2301083" progId="PowerPoint.Slide.8">
                  <p:embed/>
                  <p:pic>
                    <p:nvPicPr>
                      <p:cNvPr id="0" name="Picture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3284984"/>
                        <a:ext cx="4176464" cy="31327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83752"/>
            <a:ext cx="9144000" cy="4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4318" tIns="42160" rIns="84318" bIns="42160">
            <a:spAutoFit/>
          </a:bodyPr>
          <a:lstStyle/>
          <a:p>
            <a:pPr algn="ctr" defTabSz="842963"/>
            <a:r>
              <a:rPr lang="en-US" altLang="zh-TW" sz="2400" b="0" dirty="0">
                <a:solidFill>
                  <a:srgbClr val="0000FF"/>
                </a:solidFill>
                <a:latin typeface="Comic Sans MS" pitchFamily="66" charset="0"/>
              </a:rPr>
              <a:t>Filling Pattern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(Bunch Current) Diagnostics and Control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7325" y="836712"/>
            <a:ext cx="8956675" cy="26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4318" tIns="42160" rIns="84318" bIns="42160">
            <a:spAutoFit/>
          </a:bodyPr>
          <a:lstStyle/>
          <a:p>
            <a:pPr defTabSz="842963">
              <a:buFont typeface="Wingdings" pitchFamily="2" charset="2"/>
              <a:buChar char="n"/>
            </a:pPr>
            <a:r>
              <a:rPr lang="en-US" altLang="zh-TW" sz="2000" b="0" dirty="0" smtClean="0"/>
              <a:t> Filling Pattern</a:t>
            </a:r>
            <a:endParaRPr lang="en-US" altLang="zh-TW" sz="2000" b="0" dirty="0"/>
          </a:p>
          <a:p>
            <a:pPr defTabSz="842963"/>
            <a:r>
              <a:rPr lang="en-US" altLang="zh-TW" b="0" dirty="0" smtClean="0"/>
              <a:t>     BPM Pickups - Button Pick-up + Fast Digitizer (Oscilloscope, etc.)</a:t>
            </a:r>
            <a:endParaRPr lang="en-US" altLang="zh-TW" b="0" dirty="0"/>
          </a:p>
          <a:p>
            <a:pPr defTabSz="842963"/>
            <a:r>
              <a:rPr lang="en-US" altLang="zh-TW" b="0" dirty="0"/>
              <a:t>		</a:t>
            </a:r>
            <a:r>
              <a:rPr lang="en-US" altLang="zh-TW" b="0" dirty="0" smtClean="0"/>
              <a:t>(Better </a:t>
            </a:r>
            <a:r>
              <a:rPr lang="en-US" altLang="zh-TW" b="0" dirty="0"/>
              <a:t>than </a:t>
            </a:r>
            <a:r>
              <a:rPr lang="en-US" altLang="zh-TW" b="0" dirty="0" smtClean="0"/>
              <a:t>1 %)</a:t>
            </a:r>
            <a:endParaRPr lang="en-US" altLang="zh-TW" b="0" dirty="0"/>
          </a:p>
          <a:p>
            <a:pPr defTabSz="842963"/>
            <a:r>
              <a:rPr lang="en-US" altLang="zh-TW" b="0" dirty="0" smtClean="0"/>
              <a:t>     Visible Light or X-ray: APD </a:t>
            </a:r>
            <a:r>
              <a:rPr lang="en-US" altLang="zh-TW" b="0" dirty="0"/>
              <a:t>+ TCSPC ( &gt;10</a:t>
            </a:r>
            <a:r>
              <a:rPr lang="en-US" altLang="zh-TW" b="0" baseline="30000" dirty="0"/>
              <a:t>6 </a:t>
            </a:r>
            <a:r>
              <a:rPr lang="en-US" altLang="zh-TW" b="0" dirty="0" smtClean="0"/>
              <a:t>Dynamic Range </a:t>
            </a:r>
            <a:r>
              <a:rPr lang="en-US" altLang="zh-TW" b="0" dirty="0"/>
              <a:t>for </a:t>
            </a:r>
            <a:r>
              <a:rPr lang="en-US" altLang="zh-TW" b="0" dirty="0" smtClean="0"/>
              <a:t>Isolated Bunch)</a:t>
            </a:r>
          </a:p>
          <a:p>
            <a:pPr defTabSz="842963"/>
            <a:endParaRPr lang="en-US" altLang="zh-TW" sz="1100" b="0" dirty="0" smtClean="0"/>
          </a:p>
          <a:p>
            <a:pPr defTabSz="842963">
              <a:buFont typeface="Wingdings" pitchFamily="2" charset="2"/>
              <a:buChar char="n"/>
            </a:pPr>
            <a:r>
              <a:rPr lang="en-US" altLang="zh-TW" sz="2000" b="0" dirty="0" smtClean="0"/>
              <a:t>Filling Pattern Control</a:t>
            </a:r>
            <a:endParaRPr lang="en-US" altLang="zh-TW" sz="2000" b="0" dirty="0"/>
          </a:p>
          <a:p>
            <a:pPr defTabSz="842963"/>
            <a:r>
              <a:rPr lang="en-US" altLang="zh-TW" sz="2000" b="0" dirty="0"/>
              <a:t>	Integrated with </a:t>
            </a:r>
            <a:r>
              <a:rPr lang="en-US" altLang="zh-TW" sz="2000" b="0" dirty="0" smtClean="0"/>
              <a:t>Control System </a:t>
            </a:r>
            <a:r>
              <a:rPr lang="en-US" altLang="zh-TW" sz="2000" b="0" dirty="0"/>
              <a:t>for </a:t>
            </a:r>
            <a:r>
              <a:rPr lang="en-US" altLang="zh-TW" sz="2000" b="0" dirty="0" smtClean="0"/>
              <a:t>Filling Pattern Control </a:t>
            </a:r>
          </a:p>
          <a:p>
            <a:pPr defTabSz="842963"/>
            <a:endParaRPr lang="en-US" altLang="zh-TW" sz="2000" b="0" dirty="0"/>
          </a:p>
          <a:p>
            <a:pPr defTabSz="842963"/>
            <a:endParaRPr lang="en-US" altLang="zh-TW" sz="2000" b="0" dirty="0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452438" y="573088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3717032"/>
            <a:ext cx="415319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354" name="Picture 2" descr="D:\IBIC2015_data\Screenshot-TPS Fill Pattern (TCSPC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30256"/>
            <a:ext cx="4529540" cy="342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 descr="C:\Users\Jean\AppData\Local\Microsoft\Windows\Temporary Internet Files\Content.Outlook\FYPGEBL7\Screenshot-TPS SR Fill Pattern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" y="1730256"/>
            <a:ext cx="4224967" cy="34269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字方塊 3"/>
          <p:cNvSpPr txBox="1"/>
          <p:nvPr/>
        </p:nvSpPr>
        <p:spPr>
          <a:xfrm>
            <a:off x="1763688" y="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Filling Pattern Measurement at TPS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>
            <a:off x="406400" y="569913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611560" y="2276872"/>
            <a:ext cx="2800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Pickup: Dynamic Range ~ 10</a:t>
            </a:r>
            <a:r>
              <a:rPr lang="en-US" altLang="zh-TW" sz="1600" baseline="30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zh-TW" altLang="en-US" sz="1600" baseline="30000" dirty="0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3602634"/>
            <a:ext cx="3485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TCSPC: Dynamic Range &gt; 10</a:t>
            </a:r>
            <a:r>
              <a:rPr lang="en-US" altLang="zh-TW" sz="1600" baseline="30000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zh-TW" altLang="en-US" sz="1600" baseline="30000" dirty="0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94819" y="1138140"/>
            <a:ext cx="4262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TCSPC for Bunch Purity Measurement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74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Screen Monitor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7828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H:\DCIM\108MSDCF\DSC057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3528392" cy="2951928"/>
          </a:xfrm>
          <a:prstGeom prst="rect">
            <a:avLst/>
          </a:prstGeom>
          <a:noFill/>
        </p:spPr>
      </p:pic>
      <p:sp>
        <p:nvSpPr>
          <p:cNvPr id="7" name="文字方塊 6"/>
          <p:cNvSpPr txBox="1"/>
          <p:nvPr/>
        </p:nvSpPr>
        <p:spPr>
          <a:xfrm>
            <a:off x="0" y="4462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Screen Monitor – LTB, Booster Synchrotron, BTS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467544" y="548680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" name="群組 20"/>
          <p:cNvGrpSpPr/>
          <p:nvPr/>
        </p:nvGrpSpPr>
        <p:grpSpPr>
          <a:xfrm>
            <a:off x="5148064" y="764704"/>
            <a:ext cx="3786787" cy="5435501"/>
            <a:chOff x="4499992" y="764704"/>
            <a:chExt cx="3786787" cy="5435501"/>
          </a:xfrm>
        </p:grpSpPr>
        <p:pic>
          <p:nvPicPr>
            <p:cNvPr id="497665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12160" y="764704"/>
              <a:ext cx="1498167" cy="5435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直線單箭頭接點 10"/>
            <p:cNvCxnSpPr/>
            <p:nvPr/>
          </p:nvCxnSpPr>
          <p:spPr bwMode="auto">
            <a:xfrm>
              <a:off x="5508104" y="4509120"/>
              <a:ext cx="1368152" cy="7200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矩形 11"/>
            <p:cNvSpPr/>
            <p:nvPr/>
          </p:nvSpPr>
          <p:spPr>
            <a:xfrm>
              <a:off x="4499992" y="4293096"/>
              <a:ext cx="10881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0" dirty="0" smtClean="0">
                  <a:cs typeface="Times New Roman" pitchFamily="18" charset="0"/>
                </a:rPr>
                <a:t>YAG Screen</a:t>
              </a:r>
              <a:endParaRPr lang="zh-TW" altLang="en-US" sz="1400" dirty="0">
                <a:cs typeface="Times New Roman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549902" y="3717032"/>
              <a:ext cx="160627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0" dirty="0" smtClean="0">
                  <a:cs typeface="Times New Roman" pitchFamily="18" charset="0"/>
                </a:rPr>
                <a:t>Pneumatic Actuator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308304" y="1124744"/>
              <a:ext cx="7441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0" dirty="0" smtClean="0">
                  <a:cs typeface="Times New Roman" pitchFamily="18" charset="0"/>
                </a:rPr>
                <a:t>Camera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380312" y="2204864"/>
              <a:ext cx="53412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0" dirty="0" smtClean="0">
                  <a:cs typeface="Times New Roman" pitchFamily="18" charset="0"/>
                </a:rPr>
                <a:t>Lens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380312" y="2708920"/>
              <a:ext cx="906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0" dirty="0" smtClean="0">
                  <a:cs typeface="Times New Roman" pitchFamily="18" charset="0"/>
                </a:rPr>
                <a:t>View Port</a:t>
              </a:r>
            </a:p>
          </p:txBody>
        </p:sp>
        <p:cxnSp>
          <p:nvCxnSpPr>
            <p:cNvPr id="18" name="直線單箭頭接點 17"/>
            <p:cNvCxnSpPr/>
            <p:nvPr/>
          </p:nvCxnSpPr>
          <p:spPr bwMode="auto">
            <a:xfrm flipV="1">
              <a:off x="5724128" y="5229200"/>
              <a:ext cx="1224136" cy="43204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oval" w="med" len="med"/>
              <a:tailEnd type="triangle" w="med" len="med"/>
            </a:ln>
            <a:effectLst/>
          </p:spPr>
        </p:cxnSp>
        <p:sp>
          <p:nvSpPr>
            <p:cNvPr id="19" name="矩形 18"/>
            <p:cNvSpPr/>
            <p:nvPr/>
          </p:nvSpPr>
          <p:spPr>
            <a:xfrm>
              <a:off x="5372622" y="5570076"/>
              <a:ext cx="4235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800" b="0" dirty="0" smtClean="0">
                  <a:solidFill>
                    <a:srgbClr val="FF0000"/>
                  </a:solidFill>
                  <a:cs typeface="Times New Roman" pitchFamily="18" charset="0"/>
                </a:rPr>
                <a:t>e</a:t>
              </a:r>
              <a:r>
                <a:rPr lang="en-US" altLang="zh-TW" sz="2800" b="0" baseline="30000" dirty="0" smtClean="0">
                  <a:solidFill>
                    <a:srgbClr val="FF0000"/>
                  </a:solidFill>
                  <a:cs typeface="Times New Roman" pitchFamily="18" charset="0"/>
                </a:rPr>
                <a:t>-</a:t>
              </a:r>
              <a:endParaRPr lang="zh-TW" altLang="en-US" sz="2800" baseline="30000" dirty="0">
                <a:solidFill>
                  <a:srgbClr val="FF0000"/>
                </a:solidFill>
                <a:cs typeface="Times New Roman" pitchFamily="18" charset="0"/>
              </a:endParaRPr>
            </a:p>
          </p:txBody>
        </p:sp>
        <p:cxnSp>
          <p:nvCxnSpPr>
            <p:cNvPr id="23" name="直線單箭頭接點 22"/>
            <p:cNvCxnSpPr/>
            <p:nvPr/>
          </p:nvCxnSpPr>
          <p:spPr bwMode="auto">
            <a:xfrm rot="5400000" flipH="1" flipV="1">
              <a:off x="5580112" y="3861048"/>
              <a:ext cx="2736304" cy="15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 contrast="20000"/>
          </a:blip>
          <a:srcRect/>
          <a:stretch>
            <a:fillRect/>
          </a:stretch>
        </p:blipFill>
        <p:spPr bwMode="auto">
          <a:xfrm rot="5634384">
            <a:off x="3365188" y="1319892"/>
            <a:ext cx="2883472" cy="1740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0177" name="Picture 1" descr="C:\Users\KT\Desktop\NSRRC-IV_150429\2015_paper\IBIC2015\Talk\DSC093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1259632" y="3789040"/>
            <a:ext cx="2193710" cy="2924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600" y="2790800"/>
            <a:ext cx="4720714" cy="187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59" y="4653136"/>
            <a:ext cx="7920881" cy="18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群組 30"/>
          <p:cNvGrpSpPr/>
          <p:nvPr/>
        </p:nvGrpSpPr>
        <p:grpSpPr>
          <a:xfrm>
            <a:off x="1877753" y="2708920"/>
            <a:ext cx="2203765" cy="1130642"/>
            <a:chOff x="1187624" y="2420888"/>
            <a:chExt cx="2203765" cy="1130642"/>
          </a:xfrm>
        </p:grpSpPr>
        <p:pic>
          <p:nvPicPr>
            <p:cNvPr id="58163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87624" y="2420888"/>
              <a:ext cx="1259632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直線單箭頭接點 16"/>
            <p:cNvCxnSpPr/>
            <p:nvPr/>
          </p:nvCxnSpPr>
          <p:spPr bwMode="auto">
            <a:xfrm rot="5400000" flipH="1" flipV="1">
              <a:off x="1476339" y="2961345"/>
              <a:ext cx="359246" cy="15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oval" w="med" len="med"/>
              <a:tailEnd type="triangle" w="med" len="med"/>
            </a:ln>
            <a:effectLst/>
          </p:spPr>
        </p:cxnSp>
        <p:sp>
          <p:nvSpPr>
            <p:cNvPr id="39" name="矩形 38"/>
            <p:cNvSpPr/>
            <p:nvPr/>
          </p:nvSpPr>
          <p:spPr>
            <a:xfrm>
              <a:off x="1547664" y="3212976"/>
              <a:ext cx="153304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600" b="0" dirty="0" smtClean="0">
                  <a:solidFill>
                    <a:srgbClr val="FF0000"/>
                  </a:solidFill>
                  <a:cs typeface="Times New Roman" pitchFamily="18" charset="0"/>
                </a:rPr>
                <a:t>First Turn Beam</a:t>
              </a:r>
              <a:endParaRPr lang="zh-TW" altLang="en-US" sz="1600" baseline="30000" dirty="0">
                <a:solidFill>
                  <a:srgbClr val="FF0000"/>
                </a:solidFill>
                <a:cs typeface="Times New Roman" pitchFamily="18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483768" y="2636912"/>
              <a:ext cx="90762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0" dirty="0" smtClean="0">
                  <a:cs typeface="Times New Roman" pitchFamily="18" charset="0"/>
                </a:rPr>
                <a:t>Position 2</a:t>
              </a:r>
              <a:endParaRPr lang="zh-TW" altLang="en-US" sz="1400" dirty="0">
                <a:cs typeface="Times New Roman" pitchFamily="18" charset="0"/>
              </a:endParaRPr>
            </a:p>
          </p:txBody>
        </p:sp>
      </p:grpSp>
      <p:grpSp>
        <p:nvGrpSpPr>
          <p:cNvPr id="2" name="群組 31"/>
          <p:cNvGrpSpPr/>
          <p:nvPr/>
        </p:nvGrpSpPr>
        <p:grpSpPr>
          <a:xfrm>
            <a:off x="2353326" y="1916832"/>
            <a:ext cx="2131757" cy="914618"/>
            <a:chOff x="1979712" y="1628800"/>
            <a:chExt cx="2131757" cy="914618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79712" y="1628800"/>
              <a:ext cx="1259632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8" name="直線單箭頭接點 27"/>
            <p:cNvCxnSpPr/>
            <p:nvPr/>
          </p:nvCxnSpPr>
          <p:spPr bwMode="auto">
            <a:xfrm rot="5400000" flipH="1" flipV="1">
              <a:off x="2268427" y="2169257"/>
              <a:ext cx="359246" cy="158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oval" w="med" len="med"/>
              <a:tailEnd type="triangle" w="med" len="med"/>
            </a:ln>
            <a:effectLst/>
          </p:spPr>
        </p:cxnSp>
        <p:sp>
          <p:nvSpPr>
            <p:cNvPr id="38" name="矩形 37"/>
            <p:cNvSpPr/>
            <p:nvPr/>
          </p:nvSpPr>
          <p:spPr>
            <a:xfrm>
              <a:off x="2483768" y="2204864"/>
              <a:ext cx="14478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600" b="0" dirty="0" smtClean="0">
                  <a:solidFill>
                    <a:srgbClr val="FF0000"/>
                  </a:solidFill>
                  <a:cs typeface="Times New Roman" pitchFamily="18" charset="0"/>
                </a:rPr>
                <a:t>Injection Beam</a:t>
              </a:r>
              <a:endParaRPr lang="zh-TW" altLang="en-US" sz="1600" baseline="30000" dirty="0">
                <a:solidFill>
                  <a:srgbClr val="FF0000"/>
                </a:solidFill>
                <a:cs typeface="Times New Roman" pitchFamily="18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203848" y="1845618"/>
              <a:ext cx="90762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400" b="0" dirty="0" smtClean="0">
                  <a:cs typeface="Times New Roman" pitchFamily="18" charset="0"/>
                </a:rPr>
                <a:t>Position 1</a:t>
              </a:r>
              <a:endParaRPr lang="zh-TW" altLang="en-US" sz="1400" dirty="0">
                <a:cs typeface="Times New Roman" pitchFamily="18" charset="0"/>
              </a:endParaRPr>
            </a:p>
          </p:txBody>
        </p:sp>
      </p:grpSp>
      <p:sp>
        <p:nvSpPr>
          <p:cNvPr id="5" name="文字方塊 4"/>
          <p:cNvSpPr txBox="1"/>
          <p:nvPr/>
        </p:nvSpPr>
        <p:spPr>
          <a:xfrm>
            <a:off x="0" y="4462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Screen Monitor – Storage Ring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67544" y="548680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36" name="橢圓 35"/>
          <p:cNvSpPr/>
          <p:nvPr/>
        </p:nvSpPr>
        <p:spPr bwMode="auto">
          <a:xfrm>
            <a:off x="553126" y="980728"/>
            <a:ext cx="2592288" cy="100811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262046" y="1340768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0" dirty="0" smtClean="0">
                <a:cs typeface="Times New Roman" pitchFamily="18" charset="0"/>
              </a:rPr>
              <a:t>Out</a:t>
            </a:r>
            <a:endParaRPr lang="zh-TW" altLang="en-US" sz="1400" dirty="0">
              <a:cs typeface="Times New Roman" pitchFamily="18" charset="0"/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7402" y="1196752"/>
            <a:ext cx="12596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t="4920"/>
          <a:stretch>
            <a:fillRect/>
          </a:stretch>
        </p:blipFill>
        <p:spPr bwMode="auto">
          <a:xfrm>
            <a:off x="6352364" y="712809"/>
            <a:ext cx="2160240" cy="2265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747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6207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76263" y="92075"/>
            <a:ext cx="8027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Screen Monitor Images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pic>
        <p:nvPicPr>
          <p:cNvPr id="5" name="圖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31" y="1078444"/>
            <a:ext cx="3024336" cy="220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58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09" y="4005065"/>
            <a:ext cx="302433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576263" y="3635733"/>
            <a:ext cx="2323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Screen image at LTB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481212" y="7091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Screen image at </a:t>
            </a:r>
            <a:r>
              <a:rPr lang="en-US" altLang="zh-TW" dirty="0" err="1" smtClean="0"/>
              <a:t>Linac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563888" y="7021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Screen image at Booster</a:t>
            </a:r>
            <a:endParaRPr lang="zh-TW" altLang="en-US" dirty="0"/>
          </a:p>
        </p:txBody>
      </p:sp>
      <p:pic>
        <p:nvPicPr>
          <p:cNvPr id="11" name="Picture 2" descr="G:\Screenshot-TPS BR Screen Monitor Display GUI (v 1.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1078444"/>
            <a:ext cx="2736304" cy="228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字方塊 12"/>
          <p:cNvSpPr txBox="1"/>
          <p:nvPr/>
        </p:nvSpPr>
        <p:spPr>
          <a:xfrm>
            <a:off x="3563888" y="3646621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Screen image at BTS</a:t>
            </a:r>
            <a:endParaRPr lang="zh-TW" altLang="en-US" dirty="0"/>
          </a:p>
        </p:txBody>
      </p:sp>
      <p:pic>
        <p:nvPicPr>
          <p:cNvPr id="805892" name="Picture 4" descr="D:\IBIC2015_data\Screenshot-SR-DI-SM-04-1_143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05065"/>
            <a:ext cx="2376264" cy="207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5893" name="Picture 5" descr="D:\IBIC2015_data\Screenshot-TPS BTS Screen Monitor Display GUI (v 1.3)-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15786"/>
            <a:ext cx="2736304" cy="207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字方塊 15"/>
          <p:cNvSpPr txBox="1"/>
          <p:nvPr/>
        </p:nvSpPr>
        <p:spPr>
          <a:xfrm>
            <a:off x="6480212" y="3630945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Screen image at SR scn4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6480212" y="72390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Screen image at SR scn4</a:t>
            </a:r>
            <a:endParaRPr lang="zh-TW" altLang="en-US" dirty="0"/>
          </a:p>
        </p:txBody>
      </p:sp>
      <p:pic>
        <p:nvPicPr>
          <p:cNvPr id="805894" name="Picture 6" descr="D:\IBIC2015_data\Screenshot-SR-DI-SM-0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100" y="1244182"/>
            <a:ext cx="2396512" cy="205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95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BPM System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088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90428"/>
              </p:ext>
            </p:extLst>
          </p:nvPr>
        </p:nvGraphicFramePr>
        <p:xfrm>
          <a:off x="251520" y="807720"/>
          <a:ext cx="8568953" cy="465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8"/>
                <a:gridCol w="1008110"/>
                <a:gridCol w="1008112"/>
                <a:gridCol w="864096"/>
                <a:gridCol w="936104"/>
                <a:gridCol w="1080120"/>
                <a:gridCol w="208823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Chamber profile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Size (mm)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Symbol" pitchFamily="18" charset="2"/>
                          <a:cs typeface="Times New Roman" pitchFamily="18" charset="0"/>
                        </a:rPr>
                        <a:t>f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button (mm)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Kx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en-US" altLang="zh-TW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Ky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(mm)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Remarks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Linac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(0)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LTB (7)</a:t>
                      </a:r>
                    </a:p>
                    <a:p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Elliptical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 x 28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15.20/10.95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Libera</a:t>
                      </a: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Single Pass Brilliance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Booster (60)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Elliptical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x 20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8.25/9.66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Libera</a:t>
                      </a: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Brilliance Plus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BTS (6)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Elliptical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x 20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Libera</a:t>
                      </a: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Single Pass Brilliance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4704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Storage Ring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Standard BPM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(120 + 3)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Elliptical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 x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7.4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13.8/12.73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Libera</a:t>
                      </a: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Brilliance Plus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Storage Ring</a:t>
                      </a: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Primary BPM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(46 - 3)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Racetrack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 x 16</a:t>
                      </a:r>
                    </a:p>
                    <a:p>
                      <a:pPr algn="ctr"/>
                      <a:endParaRPr lang="en-US" altLang="zh-TW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7.4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6.58/8.89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IU22 (2 + 1)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 x 20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7.4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8.99/9.63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EPU48 (1)</a:t>
                      </a:r>
                      <a:endParaRPr lang="zh-TW" alt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 x 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 5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~ 4/4 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259632" y="0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Summary of the BPM Types Used in TPS Project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" name="Line 135"/>
          <p:cNvSpPr>
            <a:spLocks noChangeShapeType="1"/>
          </p:cNvSpPr>
          <p:nvPr/>
        </p:nvSpPr>
        <p:spPr bwMode="auto">
          <a:xfrm>
            <a:off x="467544" y="548680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293096"/>
            <a:ext cx="10333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8103" y="3238120"/>
            <a:ext cx="83369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2151442"/>
            <a:ext cx="792088" cy="58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1431190"/>
            <a:ext cx="86192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字方塊 9"/>
          <p:cNvSpPr txBox="1"/>
          <p:nvPr/>
        </p:nvSpPr>
        <p:spPr>
          <a:xfrm>
            <a:off x="4157191" y="5805264"/>
            <a:ext cx="461665" cy="5760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0" y="873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0" dirty="0">
                <a:solidFill>
                  <a:srgbClr val="0000FF"/>
                </a:solidFill>
                <a:latin typeface="Comic Sans MS" pitchFamily="66" charset="0"/>
              </a:rPr>
              <a:t>Booster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BPM: ADC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6207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5" name="Picture 3" descr="C:\Users\KT\Desktop\TPS-IV_140626\TPS-Commissioning\試車報告\140814\BR01-BPM1-Butt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052513"/>
            <a:ext cx="29432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900113" y="620713"/>
            <a:ext cx="334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0">
                <a:solidFill>
                  <a:srgbClr val="0000FF"/>
                </a:solidFill>
                <a:latin typeface="Comic Sans MS" pitchFamily="66" charset="0"/>
              </a:rPr>
              <a:t>Button Signals (Single Bunch)</a:t>
            </a:r>
            <a:endParaRPr lang="zh-TW" altLang="en-US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712896" y="1268760"/>
            <a:ext cx="474104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0" dirty="0" smtClean="0">
                <a:solidFill>
                  <a:srgbClr val="0000FF"/>
                </a:solidFill>
                <a:latin typeface="Comic Sans MS" pitchFamily="66" charset="0"/>
              </a:rPr>
              <a:t>Adjust </a:t>
            </a:r>
            <a:r>
              <a:rPr lang="en-US" altLang="zh-TW" b="0" dirty="0">
                <a:solidFill>
                  <a:srgbClr val="0000FF"/>
                </a:solidFill>
                <a:latin typeface="Comic Sans MS" pitchFamily="66" charset="0"/>
              </a:rPr>
              <a:t>k</a:t>
            </a:r>
            <a:r>
              <a:rPr lang="en-US" altLang="zh-TW" b="0" dirty="0" smtClean="0">
                <a:solidFill>
                  <a:srgbClr val="0000FF"/>
                </a:solidFill>
                <a:latin typeface="Comic Sans MS" pitchFamily="66" charset="0"/>
              </a:rPr>
              <a:t>icker trigger </a:t>
            </a:r>
            <a:r>
              <a:rPr lang="en-US" altLang="zh-TW" b="0" dirty="0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lang="en-US" altLang="zh-TW" b="0" dirty="0" smtClean="0">
                <a:solidFill>
                  <a:srgbClr val="0000FF"/>
                </a:solidFill>
                <a:latin typeface="Comic Sans MS" pitchFamily="66" charset="0"/>
              </a:rPr>
              <a:t>elay</a:t>
            </a:r>
          </a:p>
          <a:p>
            <a:r>
              <a:rPr lang="en-US" altLang="zh-TW" b="0" dirty="0">
                <a:solidFill>
                  <a:srgbClr val="0000FF"/>
                </a:solidFill>
                <a:latin typeface="Comic Sans MS" pitchFamily="66" charset="0"/>
              </a:rPr>
              <a:t>s</a:t>
            </a:r>
            <a:r>
              <a:rPr lang="en-US" altLang="zh-TW" b="0" dirty="0" smtClean="0">
                <a:solidFill>
                  <a:srgbClr val="0000FF"/>
                </a:solidFill>
                <a:latin typeface="Comic Sans MS" pitchFamily="66" charset="0"/>
              </a:rPr>
              <a:t>o that the 2</a:t>
            </a:r>
            <a:r>
              <a:rPr lang="en-US" altLang="zh-TW" b="0" baseline="30000" dirty="0" smtClean="0">
                <a:solidFill>
                  <a:srgbClr val="0000FF"/>
                </a:solidFill>
                <a:latin typeface="Comic Sans MS" pitchFamily="66" charset="0"/>
              </a:rPr>
              <a:t>nd</a:t>
            </a:r>
            <a:r>
              <a:rPr lang="en-US" altLang="zh-TW" b="0" dirty="0" smtClean="0">
                <a:solidFill>
                  <a:srgbClr val="0000FF"/>
                </a:solidFill>
                <a:latin typeface="Comic Sans MS" pitchFamily="66" charset="0"/>
              </a:rPr>
              <a:t> turn of beam would not overlap on the kicker residual tail</a:t>
            </a:r>
            <a:endParaRPr lang="zh-TW" altLang="en-US" dirty="0"/>
          </a:p>
        </p:txBody>
      </p:sp>
      <p:pic>
        <p:nvPicPr>
          <p:cNvPr id="8" name="Picture 3" descr="G:\20140814\Screenshot-TPS-BR-01-bpm1-adc-M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4037013"/>
            <a:ext cx="29527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5"/>
          <p:cNvSpPr>
            <a:spLocks noChangeArrowheads="1"/>
          </p:cNvSpPr>
          <p:nvPr/>
        </p:nvSpPr>
        <p:spPr bwMode="auto">
          <a:xfrm>
            <a:off x="539750" y="3716338"/>
            <a:ext cx="37240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b="0" dirty="0">
                <a:solidFill>
                  <a:srgbClr val="0000FF"/>
                </a:solidFill>
                <a:latin typeface="Comic Sans MS" pitchFamily="66" charset="0"/>
              </a:rPr>
              <a:t>Button Signals (200 </a:t>
            </a:r>
            <a:r>
              <a:rPr lang="en-US" altLang="zh-TW" b="0" dirty="0" err="1">
                <a:solidFill>
                  <a:srgbClr val="0000FF"/>
                </a:solidFill>
                <a:latin typeface="Comic Sans MS" pitchFamily="66" charset="0"/>
              </a:rPr>
              <a:t>nsec</a:t>
            </a:r>
            <a:r>
              <a:rPr lang="en-US" altLang="zh-TW" b="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altLang="zh-TW" b="0" dirty="0" smtClean="0">
                <a:solidFill>
                  <a:srgbClr val="0000FF"/>
                </a:solidFill>
                <a:latin typeface="Comic Sans MS" pitchFamily="66" charset="0"/>
              </a:rPr>
              <a:t>Bunch)</a:t>
            </a:r>
            <a:endParaRPr lang="zh-TW" altLang="en-US" dirty="0"/>
          </a:p>
        </p:txBody>
      </p:sp>
      <p:pic>
        <p:nvPicPr>
          <p:cNvPr id="806914" name="Picture 2" descr="D:\IBIC2015_data\Screenshot-BR INJ Kicker CT vs. BR BPM1 ADC_D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96" y="2276872"/>
            <a:ext cx="3288557" cy="233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線單箭頭接點 9"/>
          <p:cNvCxnSpPr/>
          <p:nvPr/>
        </p:nvCxnSpPr>
        <p:spPr bwMode="auto">
          <a:xfrm flipH="1" flipV="1">
            <a:off x="6075794" y="4132417"/>
            <a:ext cx="447074" cy="71148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文字方塊 11"/>
          <p:cNvSpPr txBox="1"/>
          <p:nvPr/>
        </p:nvSpPr>
        <p:spPr>
          <a:xfrm>
            <a:off x="5942958" y="4843899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Residual field tail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5844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8634" y="18346"/>
            <a:ext cx="6963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Booster BPM ADC data after Phase Alignment  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7544" y="620688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pic>
        <p:nvPicPr>
          <p:cNvPr id="735234" name="Picture 2" descr="D:\IBIC2015_data\Screenshot-Figure 1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33" y="764704"/>
            <a:ext cx="8008584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14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0" y="87313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First turn &amp; Multi-turn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6207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10" name="圖片 9" descr="D:\pcaPac2014\Screenshot-BR-DI-BPM-SP-trajectory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45" y="1697931"/>
            <a:ext cx="3851920" cy="22806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字方塊 10"/>
          <p:cNvSpPr txBox="1"/>
          <p:nvPr/>
        </p:nvSpPr>
        <p:spPr>
          <a:xfrm>
            <a:off x="5031968" y="620713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At early commissioning, </a:t>
            </a:r>
            <a:r>
              <a:rPr lang="en-US" altLang="zh-TW" sz="1600" dirty="0" err="1" smtClean="0"/>
              <a:t>linac</a:t>
            </a:r>
            <a:r>
              <a:rPr lang="en-US" altLang="zh-TW" sz="1600" dirty="0" smtClean="0"/>
              <a:t> modulator was not stable, energy drift could be observed from the first turn trajectory in horizontal.   </a:t>
            </a:r>
            <a:endParaRPr lang="zh-TW" altLang="en-US" sz="1600" dirty="0"/>
          </a:p>
        </p:txBody>
      </p:sp>
      <p:pic>
        <p:nvPicPr>
          <p:cNvPr id="734210" name="Picture 2" descr="D:\IBIC2015_data\Screenshot-BR-DI-BPM-SP-trajector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33" y="1159322"/>
            <a:ext cx="4458488" cy="265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線單箭頭接點 6"/>
          <p:cNvCxnSpPr/>
          <p:nvPr/>
        </p:nvCxnSpPr>
        <p:spPr bwMode="auto">
          <a:xfrm>
            <a:off x="2342756" y="3212976"/>
            <a:ext cx="252028" cy="2916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文字方塊 7"/>
          <p:cNvSpPr txBox="1"/>
          <p:nvPr/>
        </p:nvSpPr>
        <p:spPr>
          <a:xfrm>
            <a:off x="468313" y="2716847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BPM403 with amplifier for tune measurement</a:t>
            </a:r>
            <a:endParaRPr lang="zh-TW" altLang="en-US" sz="1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7" y="4794464"/>
            <a:ext cx="4108443" cy="192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360736" y="3986956"/>
            <a:ext cx="4259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0000FF"/>
                </a:solidFill>
              </a:rPr>
              <a:t>9</a:t>
            </a:r>
            <a:r>
              <a:rPr lang="en-US" altLang="zh-TW" sz="1600" dirty="0">
                <a:solidFill>
                  <a:srgbClr val="0000FF"/>
                </a:solidFill>
              </a:rPr>
              <a:t> </a:t>
            </a:r>
            <a:r>
              <a:rPr lang="en-US" altLang="zh-TW" sz="1600" dirty="0" smtClean="0">
                <a:solidFill>
                  <a:srgbClr val="0000FF"/>
                </a:solidFill>
              </a:rPr>
              <a:t>turns sum of all BPMs.</a:t>
            </a:r>
          </a:p>
          <a:p>
            <a:r>
              <a:rPr lang="en-US" altLang="zh-TW" sz="1600" dirty="0" smtClean="0">
                <a:solidFill>
                  <a:srgbClr val="0000FF"/>
                </a:solidFill>
              </a:rPr>
              <a:t>Beam loss along booster chamber uniform before demagnetized.</a:t>
            </a:r>
            <a:endParaRPr lang="zh-TW" altLang="en-US" sz="1600" dirty="0">
              <a:solidFill>
                <a:srgbClr val="0000FF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22555" y="620713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First-turn display GUI</a:t>
            </a:r>
            <a:endParaRPr lang="zh-TW" altLang="en-US" sz="16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824188" y="5133448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cs typeface="Times New Roman" pitchFamily="18" charset="0"/>
              </a:rPr>
              <a:t>Cable phase match :±3˚</a:t>
            </a:r>
          </a:p>
          <a:p>
            <a:pPr algn="ctr"/>
            <a:r>
              <a:rPr lang="en-US" altLang="zh-TW" dirty="0">
                <a:cs typeface="Times New Roman" pitchFamily="18" charset="0"/>
              </a:rPr>
              <a:t>Cable </a:t>
            </a:r>
            <a:r>
              <a:rPr lang="en-US" altLang="zh-TW" dirty="0" smtClean="0">
                <a:cs typeface="Times New Roman" pitchFamily="18" charset="0"/>
              </a:rPr>
              <a:t>loss diff: </a:t>
            </a:r>
            <a:r>
              <a:rPr lang="en-US" altLang="zh-TW" dirty="0">
                <a:cs typeface="Times New Roman" pitchFamily="18" charset="0"/>
              </a:rPr>
              <a:t>less 0.1 dB</a:t>
            </a:r>
            <a:endParaRPr lang="zh-TW" altLang="en-US" dirty="0">
              <a:cs typeface="Times New Roman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266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516091" y="6178510"/>
            <a:ext cx="59110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Dispersion Measured by Turn-by-Turn Data.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649" y="3510324"/>
            <a:ext cx="4320480" cy="25763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1530" y="4522735"/>
            <a:ext cx="1667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Syn. Frequency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66834" y="3377646"/>
            <a:ext cx="2073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Synchrotron Motion</a:t>
            </a:r>
            <a:endParaRPr lang="en-US" dirty="0"/>
          </a:p>
        </p:txBody>
      </p:sp>
      <p:grpSp>
        <p:nvGrpSpPr>
          <p:cNvPr id="3" name="Group 19"/>
          <p:cNvGrpSpPr/>
          <p:nvPr/>
        </p:nvGrpSpPr>
        <p:grpSpPr>
          <a:xfrm>
            <a:off x="4600928" y="3506062"/>
            <a:ext cx="4320480" cy="2584861"/>
            <a:chOff x="207121" y="2204864"/>
            <a:chExt cx="4320480" cy="324036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121" y="2204864"/>
              <a:ext cx="4320480" cy="324036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1259632" y="3573016"/>
              <a:ext cx="1667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Syn. Frequency</a:t>
              </a:r>
              <a:endParaRPr lang="en-US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37287" y="476128"/>
            <a:ext cx="1158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Horizontal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500310" y="490853"/>
            <a:ext cx="900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Vertical</a:t>
            </a:r>
            <a:endParaRPr lang="en-US" dirty="0"/>
          </a:p>
        </p:txBody>
      </p:sp>
      <p:sp>
        <p:nvSpPr>
          <p:cNvPr id="13" name="矩形 12"/>
          <p:cNvSpPr/>
          <p:nvPr/>
        </p:nvSpPr>
        <p:spPr>
          <a:xfrm>
            <a:off x="2071865" y="0"/>
            <a:ext cx="5614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0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   Booster BPM: TBT Data &amp; Analysis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91902" y="463375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650" y="827629"/>
            <a:ext cx="4320480" cy="2013109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9" y="860184"/>
            <a:ext cx="4320480" cy="1980553"/>
          </a:xfrm>
          <a:prstGeom prst="rect">
            <a:avLst/>
          </a:prstGeom>
        </p:spPr>
      </p:pic>
      <p:sp>
        <p:nvSpPr>
          <p:cNvPr id="20" name="TextBox 18"/>
          <p:cNvSpPr txBox="1"/>
          <p:nvPr/>
        </p:nvSpPr>
        <p:spPr>
          <a:xfrm>
            <a:off x="2481277" y="2935103"/>
            <a:ext cx="423930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Measured beta Functions in both planes.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66834" y="701290"/>
            <a:ext cx="1828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Betatron</a:t>
            </a:r>
            <a:r>
              <a:rPr lang="en-US" dirty="0" smtClean="0"/>
              <a:t> Motion</a:t>
            </a:r>
            <a:endParaRPr lang="en-US" dirty="0"/>
          </a:p>
        </p:txBody>
      </p:sp>
      <p:sp>
        <p:nvSpPr>
          <p:cNvPr id="22" name="Rectangle 30"/>
          <p:cNvSpPr>
            <a:spLocks noChangeArrowheads="1"/>
          </p:cNvSpPr>
          <p:nvPr/>
        </p:nvSpPr>
        <p:spPr bwMode="auto">
          <a:xfrm>
            <a:off x="179512" y="6396335"/>
            <a:ext cx="3326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latin typeface="Comic Sans MS" pitchFamily="66" charset="0"/>
              </a:rPr>
              <a:t>Provided by H. J. Tsai</a:t>
            </a:r>
            <a:endParaRPr lang="en-US" altLang="zh-TW" b="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6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307394"/>
              </p:ext>
            </p:extLst>
          </p:nvPr>
        </p:nvGraphicFramePr>
        <p:xfrm>
          <a:off x="23820" y="548679"/>
          <a:ext cx="5292081" cy="3877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1163" name="投影片" r:id="rId5" imgW="3686734" imgH="2765964" progId="PowerPoint.Slide.12">
                  <p:embed/>
                </p:oleObj>
              </mc:Choice>
              <mc:Fallback>
                <p:oleObj name="投影片" r:id="rId5" imgW="3686734" imgH="2765964" progId="PowerPoint.Slide.12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20" y="548679"/>
                        <a:ext cx="5292081" cy="38774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2699792" y="87014"/>
            <a:ext cx="4709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Booster Tune Monitor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and GUI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467544" y="620688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367592" y="2940045"/>
            <a:ext cx="2771800" cy="39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837" tIns="42919" rIns="85837" bIns="42919">
            <a:spAutoFit/>
          </a:bodyPr>
          <a:lstStyle/>
          <a:p>
            <a:pPr algn="ctr" defTabSz="858838"/>
            <a:r>
              <a:rPr lang="en-US" altLang="zh-TW" sz="2000" b="0" dirty="0" smtClean="0">
                <a:solidFill>
                  <a:srgbClr val="0000FF"/>
                </a:solidFill>
                <a:latin typeface="Comic Sans MS" pitchFamily="66" charset="0"/>
              </a:rPr>
              <a:t>Booster Tune Monitor </a:t>
            </a:r>
            <a:endParaRPr lang="zh-TW" altLang="en-US" sz="20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292080" y="908720"/>
            <a:ext cx="3851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Implemented on an dedicated EPICS IOC </a:t>
            </a:r>
          </a:p>
          <a:p>
            <a:r>
              <a:rPr lang="en-US" altLang="zh-TW" dirty="0" smtClean="0"/>
              <a:t>Add</a:t>
            </a:r>
            <a:r>
              <a:rPr lang="zh-TW" altLang="en-US" dirty="0" smtClean="0"/>
              <a:t>  </a:t>
            </a:r>
            <a:r>
              <a:rPr lang="en-US" altLang="zh-TW" dirty="0" smtClean="0"/>
              <a:t>waveform generator, excitation on/off control, Data, Time, ……</a:t>
            </a:r>
          </a:p>
          <a:p>
            <a:r>
              <a:rPr lang="en-US" altLang="zh-TW" dirty="0" smtClean="0"/>
              <a:t>Select BPM source,</a:t>
            </a:r>
          </a:p>
          <a:p>
            <a:r>
              <a:rPr lang="en-US" altLang="zh-TW" dirty="0" smtClean="0"/>
              <a:t>Average, subtraction, persistence display , fraction tune, frequency, ….</a:t>
            </a:r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41578" y="620688"/>
            <a:ext cx="4444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0" dirty="0" smtClean="0">
                <a:latin typeface="Comic Sans MS" pitchFamily="66" charset="0"/>
                <a:cs typeface="Times New Roman" pitchFamily="18" charset="0"/>
              </a:rPr>
              <a:t>Booster Tune Monitor Block Diagram</a:t>
            </a:r>
            <a:endParaRPr lang="zh-TW" altLang="en-US" b="0" dirty="0">
              <a:latin typeface="Comic Sans MS" pitchFamily="66" charset="0"/>
            </a:endParaRPr>
          </a:p>
        </p:txBody>
      </p:sp>
      <p:pic>
        <p:nvPicPr>
          <p:cNvPr id="16" name="圖片 15" descr="D:\BR_AC_commission\Screenshot-TPS_BR_TUNE_GUI(withexcite)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26169"/>
            <a:ext cx="4036527" cy="2873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圖片 11" descr="C:\Users\user\Desktop\untitled.eps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639005"/>
            <a:ext cx="2539574" cy="222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4" name="圖片 13" descr="C:\Users\user\Desktop\untitled2.eps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17357" y="4639006"/>
            <a:ext cx="2464933" cy="221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文字方塊 16"/>
          <p:cNvSpPr txBox="1"/>
          <p:nvPr/>
        </p:nvSpPr>
        <p:spPr>
          <a:xfrm>
            <a:off x="107504" y="4258725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Tune resolution of TDP (Time domain processing ) better than DDC (Digital down conversion).</a:t>
            </a:r>
            <a:endParaRPr lang="zh-TW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T\Desktop\TPS-IV_141009\TPS-Commissioning\試車報告\Screenshot-BR-DC-Tune-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4251811" cy="617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4048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58838"/>
            <a:r>
              <a:rPr lang="en-US" altLang="zh-TW" sz="16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Booster </a:t>
            </a:r>
            <a:r>
              <a:rPr lang="en-US" altLang="zh-TW" sz="1600" b="0" dirty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t</a:t>
            </a:r>
            <a:r>
              <a:rPr lang="en-US" altLang="zh-TW" sz="16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une </a:t>
            </a:r>
            <a:r>
              <a:rPr lang="en-US" altLang="zh-TW" sz="1600" b="0" dirty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m</a:t>
            </a:r>
            <a:r>
              <a:rPr lang="en-US" altLang="zh-TW" sz="16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onitor at injection</a:t>
            </a:r>
            <a:endParaRPr lang="zh-TW" altLang="en-US" sz="16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620419" y="692696"/>
            <a:ext cx="4344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Stability of booster main power supply improved from 0.5% to 0.2% at low current. </a:t>
            </a:r>
            <a:endParaRPr lang="zh-TW" altLang="en-US" dirty="0"/>
          </a:p>
        </p:txBody>
      </p:sp>
      <p:pic>
        <p:nvPicPr>
          <p:cNvPr id="7311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387" y="2060848"/>
            <a:ext cx="4641195" cy="445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4716016" y="1897668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0" dirty="0">
                <a:solidFill>
                  <a:srgbClr val="0000FF"/>
                </a:solidFill>
              </a:rPr>
              <a:t>Relation between beam survival rate, tune and QF/Dipole err at injection. 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T\Desktop\TPS-IV_141009\TPS-Commissioning\試車報告\Screenshot-TPS BR Ramping Orbit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80728"/>
            <a:ext cx="48965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8313" y="40481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58838"/>
            <a:r>
              <a:rPr lang="en-US" altLang="zh-TW" sz="1600" b="0" dirty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Booster Orbit </a:t>
            </a:r>
            <a:r>
              <a:rPr lang="en-US" altLang="zh-TW" sz="16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during Ramping observed from BPM 10kHz data – </a:t>
            </a:r>
            <a:r>
              <a:rPr lang="en-US" altLang="zh-TW" sz="1600" b="0" dirty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141218</a:t>
            </a:r>
            <a:endParaRPr lang="zh-TW" altLang="en-US" sz="16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5" name="TextBox 18"/>
          <p:cNvSpPr txBox="1"/>
          <p:nvPr/>
        </p:nvSpPr>
        <p:spPr>
          <a:xfrm>
            <a:off x="402361" y="5733256"/>
            <a:ext cx="796332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orbit brow-up +4/-2 mm in X-plane and +/- 1 mm  in Y-plane during ramping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6730" y="3717032"/>
            <a:ext cx="3600400" cy="1872208"/>
          </a:xfrm>
          <a:prstGeom prst="rect">
            <a:avLst/>
          </a:prstGeom>
        </p:spPr>
      </p:pic>
      <p:pic>
        <p:nvPicPr>
          <p:cNvPr id="7" name="Content Placeholder 26"/>
          <p:cNvPicPr>
            <a:picLocks noChangeAspect="1"/>
          </p:cNvPicPr>
          <p:nvPr/>
        </p:nvPicPr>
        <p:blipFill>
          <a:blip r:embed="rId5" cstate="print"/>
          <a:srcRect t="-24712" b="-24712"/>
          <a:stretch>
            <a:fillRect/>
          </a:stretch>
        </p:blipFill>
        <p:spPr>
          <a:xfrm>
            <a:off x="5400092" y="519961"/>
            <a:ext cx="3600400" cy="2880000"/>
          </a:xfrm>
          <a:prstGeom prst="rect">
            <a:avLst/>
          </a:prstGeom>
        </p:spPr>
      </p:pic>
      <p:sp>
        <p:nvSpPr>
          <p:cNvPr id="8" name="Right Arrow 20"/>
          <p:cNvSpPr/>
          <p:nvPr/>
        </p:nvSpPr>
        <p:spPr>
          <a:xfrm>
            <a:off x="6264188" y="3284984"/>
            <a:ext cx="2088232" cy="21602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21"/>
          <p:cNvSpPr txBox="1"/>
          <p:nvPr/>
        </p:nvSpPr>
        <p:spPr>
          <a:xfrm>
            <a:off x="5256076" y="324200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150MeV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8352420" y="3170000"/>
            <a:ext cx="693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3GeV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95536" y="6165304"/>
            <a:ext cx="7776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Orbit correction during ramping would be done in phase II commissioning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74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28423" y="42202"/>
            <a:ext cx="4852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TPS Storage Ring BPM-Problems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67544" y="620688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200449" y="702520"/>
            <a:ext cx="88384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b="0" dirty="0"/>
              <a:t>Cabling </a:t>
            </a:r>
            <a:r>
              <a:rPr lang="en-US" altLang="zh-TW" b="0" dirty="0" smtClean="0"/>
              <a:t>Problem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altLang="zh-TW" b="0" dirty="0" smtClean="0"/>
              <a:t>Button </a:t>
            </a:r>
            <a:r>
              <a:rPr lang="en-GB" altLang="zh-TW" b="0" dirty="0"/>
              <a:t>B and C of two </a:t>
            </a:r>
            <a:r>
              <a:rPr lang="en-GB" altLang="zh-TW" b="0" dirty="0" smtClean="0"/>
              <a:t>BPMs  04_4 &amp; 17_7 were cross</a:t>
            </a:r>
            <a:r>
              <a:rPr lang="en-GB" altLang="zh-TW" b="0" dirty="0"/>
              <a:t> </a:t>
            </a:r>
            <a:r>
              <a:rPr lang="en-GB" altLang="zh-TW" b="0" dirty="0" smtClean="0"/>
              <a:t>connected.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altLang="zh-TW" b="0" dirty="0" smtClean="0"/>
              <a:t>The </a:t>
            </a:r>
            <a:r>
              <a:rPr lang="en-GB" altLang="zh-TW" b="0" dirty="0"/>
              <a:t>cables of BPM 24_4 and 24_6 </a:t>
            </a:r>
            <a:r>
              <a:rPr lang="en-GB" altLang="zh-TW" b="0" dirty="0" smtClean="0"/>
              <a:t>were </a:t>
            </a:r>
            <a:r>
              <a:rPr lang="en-GB" altLang="zh-TW" b="0" dirty="0"/>
              <a:t>in wrong order</a:t>
            </a:r>
            <a:r>
              <a:rPr lang="en-GB" altLang="zh-TW" b="0" dirty="0" smtClean="0"/>
              <a:t>.</a:t>
            </a:r>
            <a:endParaRPr lang="en-US" altLang="zh-TW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b="0" dirty="0" smtClean="0"/>
              <a:t>Calibration Problem: </a:t>
            </a:r>
          </a:p>
          <a:p>
            <a:r>
              <a:rPr lang="en-US" altLang="zh-TW" b="0" dirty="0" smtClean="0"/>
              <a:t>        The BPM sensitivity factors were incorrectly set to the configuration of the primary type    </a:t>
            </a:r>
          </a:p>
          <a:p>
            <a:r>
              <a:rPr lang="en-US" altLang="zh-TW" b="0" dirty="0"/>
              <a:t> </a:t>
            </a:r>
            <a:r>
              <a:rPr lang="en-US" altLang="zh-TW" b="0" dirty="0" smtClean="0"/>
              <a:t>       BPM while they should have set to standard type configuration.</a:t>
            </a:r>
          </a:p>
        </p:txBody>
      </p:sp>
      <p:pic>
        <p:nvPicPr>
          <p:cNvPr id="6" name="圖片 5" descr="C:\Users\Jean\AppData\Local\Microsoft\Windows\Temporary Internet Files\Content.Outlook\FYPGEBL7\BPM_gain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468" y="3010844"/>
            <a:ext cx="4141842" cy="3379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Jean\Desktop\IBIC2015\Screenshot-TPS-SR-041-bpm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06" y="3052403"/>
            <a:ext cx="4203944" cy="333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34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 descr="bpm_psd_pumpoff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4752" y="2276872"/>
            <a:ext cx="4161865" cy="3456384"/>
          </a:xfrm>
        </p:spPr>
      </p:pic>
      <p:sp>
        <p:nvSpPr>
          <p:cNvPr id="8" name="矩形 7"/>
          <p:cNvSpPr/>
          <p:nvPr/>
        </p:nvSpPr>
        <p:spPr>
          <a:xfrm>
            <a:off x="683568" y="801227"/>
            <a:ext cx="81546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0000CC"/>
                </a:solidFill>
              </a:rPr>
              <a:t>Before turbo-pumps turned off, 29 Hz dominated—girder vibration</a:t>
            </a:r>
          </a:p>
          <a:p>
            <a:r>
              <a:rPr lang="en-US" altLang="zh-TW" sz="1600" b="1" dirty="0" smtClean="0">
                <a:solidFill>
                  <a:srgbClr val="0000CC"/>
                </a:solidFill>
              </a:rPr>
              <a:t>After turning off the pumps, the noise level was much decreased. </a:t>
            </a:r>
          </a:p>
          <a:p>
            <a:r>
              <a:rPr lang="en-US" altLang="zh-TW" sz="1600" b="1" dirty="0" smtClean="0">
                <a:solidFill>
                  <a:srgbClr val="0000CC"/>
                </a:solidFill>
              </a:rPr>
              <a:t>Water turbulence in vacuum chambers is another source of noise.</a:t>
            </a:r>
          </a:p>
        </p:txBody>
      </p:sp>
      <p:sp>
        <p:nvSpPr>
          <p:cNvPr id="12" name="矩形 11"/>
          <p:cNvSpPr/>
          <p:nvPr/>
        </p:nvSpPr>
        <p:spPr>
          <a:xfrm>
            <a:off x="1171743" y="0"/>
            <a:ext cx="6944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TPS Storage Ring Beam Stability from FA data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305780" y="574445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pic>
        <p:nvPicPr>
          <p:cNvPr id="9" name="圖片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48880"/>
            <a:ext cx="3834926" cy="3312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53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6084168" y="5733256"/>
            <a:ext cx="18002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X: 0.344 mm ( </a:t>
            </a:r>
            <a:r>
              <a:rPr lang="en-US" altLang="zh-TW" sz="1400" dirty="0" err="1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rms</a:t>
            </a:r>
            <a:r>
              <a:rPr lang="en-US" altLang="zh-TW" sz="1400" dirty="0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)</a:t>
            </a:r>
          </a:p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Y: 0.346 mm ( </a:t>
            </a:r>
            <a:r>
              <a:rPr lang="en-US" altLang="zh-TW" sz="1400" dirty="0" err="1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rms</a:t>
            </a:r>
            <a:r>
              <a:rPr lang="en-US" altLang="zh-TW" sz="1400" dirty="0" smtClean="0">
                <a:solidFill>
                  <a:srgbClr val="FF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)</a:t>
            </a:r>
            <a:endParaRPr lang="zh-TW" altLang="en-US" sz="1400" dirty="0">
              <a:solidFill>
                <a:srgbClr val="FF0000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10" name="圖片 9" descr="BBA.png"/>
          <p:cNvPicPr/>
          <p:nvPr/>
        </p:nvPicPr>
        <p:blipFill>
          <a:blip r:embed="rId3" cstate="print"/>
          <a:srcRect l="5757" r="5330"/>
          <a:stretch>
            <a:fillRect/>
          </a:stretch>
        </p:blipFill>
        <p:spPr>
          <a:xfrm>
            <a:off x="4499992" y="692696"/>
            <a:ext cx="4486295" cy="4824536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524328" y="1052736"/>
            <a:ext cx="1157511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2015/03/10</a:t>
            </a:r>
            <a:endParaRPr lang="zh-TW" altLang="en-US" sz="140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764704"/>
            <a:ext cx="424847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TW" sz="1400" b="1" dirty="0">
                <a:solidFill>
                  <a:srgbClr val="0000CC"/>
                </a:solidFill>
                <a:latin typeface="+mn-lt"/>
                <a:ea typeface="標楷體" panose="03000509000000000000" pitchFamily="65" charset="-120"/>
              </a:rPr>
              <a:t>By using any corrector magnet to position the electron beam at different position in </a:t>
            </a:r>
            <a:r>
              <a:rPr lang="en-US" altLang="zh-TW" sz="1400" b="1" dirty="0" err="1">
                <a:solidFill>
                  <a:srgbClr val="0000CC"/>
                </a:solidFill>
                <a:latin typeface="+mn-lt"/>
                <a:ea typeface="標楷體" panose="03000509000000000000" pitchFamily="65" charset="-120"/>
              </a:rPr>
              <a:t>quadrupole</a:t>
            </a:r>
            <a:r>
              <a:rPr lang="en-US" altLang="zh-TW" sz="1400" b="1" dirty="0">
                <a:solidFill>
                  <a:srgbClr val="0000CC"/>
                </a:solidFill>
                <a:latin typeface="+mn-lt"/>
                <a:ea typeface="標楷體" panose="03000509000000000000" pitchFamily="65" charset="-120"/>
              </a:rPr>
              <a:t> </a:t>
            </a:r>
            <a:r>
              <a:rPr lang="en-US" altLang="zh-TW" sz="1400" b="1" dirty="0" smtClean="0">
                <a:solidFill>
                  <a:srgbClr val="0000CC"/>
                </a:solidFill>
                <a:latin typeface="+mn-lt"/>
                <a:ea typeface="標楷體" panose="03000509000000000000" pitchFamily="65" charset="-120"/>
              </a:rPr>
              <a:t>magnet.</a:t>
            </a:r>
            <a:endParaRPr lang="en-US" altLang="zh-TW" sz="1400" b="1" dirty="0">
              <a:solidFill>
                <a:srgbClr val="0000CC"/>
              </a:solidFill>
              <a:latin typeface="+mn-lt"/>
              <a:ea typeface="標楷體" panose="03000509000000000000" pitchFamily="65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TW" sz="1400" b="1" dirty="0">
                <a:solidFill>
                  <a:srgbClr val="0000CC"/>
                </a:solidFill>
                <a:latin typeface="+mn-lt"/>
                <a:ea typeface="標楷體" panose="03000509000000000000" pitchFamily="65" charset="-120"/>
              </a:rPr>
              <a:t>Determine the position which minimizes the orbit distortion when the quadrupole field is </a:t>
            </a:r>
            <a:r>
              <a:rPr lang="en-US" altLang="zh-TW" sz="1400" b="1" dirty="0" smtClean="0">
                <a:solidFill>
                  <a:srgbClr val="0000CC"/>
                </a:solidFill>
                <a:latin typeface="+mn-lt"/>
                <a:ea typeface="標楷體" panose="03000509000000000000" pitchFamily="65" charset="-120"/>
              </a:rPr>
              <a:t>varied. (BPM-Quad center offset—BBA)</a:t>
            </a:r>
            <a:endParaRPr lang="en-US" altLang="zh-TW" sz="1400" b="1" dirty="0">
              <a:solidFill>
                <a:srgbClr val="0000CC"/>
              </a:solidFill>
              <a:latin typeface="+mn-lt"/>
              <a:ea typeface="標楷體" panose="03000509000000000000" pitchFamily="65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232798" y="2420888"/>
                <a:ext cx="4030142" cy="778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166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166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TW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98" y="2420888"/>
                <a:ext cx="4030142" cy="778803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61315" y="3334877"/>
            <a:ext cx="419691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1" i="1" dirty="0" err="1">
                <a:latin typeface="Symbol" panose="05050102010706020507" pitchFamily="18" charset="2"/>
                <a:ea typeface="標楷體" panose="03000509000000000000" pitchFamily="65" charset="-120"/>
              </a:rPr>
              <a:t>q</a:t>
            </a:r>
            <a:r>
              <a:rPr lang="en-US" altLang="zh-TW" sz="1400" b="1" baseline="-25000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cm</a:t>
            </a:r>
            <a:r>
              <a:rPr lang="en-US" altLang="zh-TW" sz="14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1400" b="1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   : </a:t>
            </a:r>
            <a:r>
              <a:rPr lang="en-US" altLang="zh-TW" sz="14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the strength of the corrector magnet</a:t>
            </a:r>
          </a:p>
          <a:p>
            <a:r>
              <a:rPr lang="en-US" altLang="zh-TW" sz="1400" b="1" i="1" dirty="0">
                <a:latin typeface="Times New Roman" panose="02020603050405020304" pitchFamily="18" charset="0"/>
                <a:ea typeface="標楷體" panose="03000509000000000000" pitchFamily="65" charset="-120"/>
              </a:rPr>
              <a:t>x</a:t>
            </a:r>
            <a:r>
              <a:rPr lang="en-US" altLang="zh-TW" sz="1400" b="1" i="1" baseline="-25000" dirty="0">
                <a:latin typeface="Times New Roman" panose="02020603050405020304" pitchFamily="18" charset="0"/>
                <a:ea typeface="標楷體" panose="03000509000000000000" pitchFamily="65" charset="-120"/>
              </a:rPr>
              <a:t>i</a:t>
            </a:r>
            <a:r>
              <a:rPr lang="en-US" altLang="zh-TW" sz="14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en-US" altLang="zh-TW" sz="1400" b="1" dirty="0" err="1">
                <a:latin typeface="Symbol" panose="05050102010706020507" pitchFamily="18" charset="2"/>
                <a:ea typeface="標楷體" panose="03000509000000000000" pitchFamily="65" charset="-120"/>
              </a:rPr>
              <a:t>D</a:t>
            </a:r>
            <a:r>
              <a:rPr lang="en-US" altLang="zh-TW" sz="1400" b="1" i="1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k</a:t>
            </a:r>
            <a:r>
              <a:rPr lang="en-US" altLang="zh-TW" sz="14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) </a:t>
            </a:r>
            <a:r>
              <a:rPr lang="en-US" altLang="zh-TW" sz="1400" b="1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: </a:t>
            </a:r>
            <a:r>
              <a:rPr lang="en-US" altLang="zh-TW" sz="14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orbit after changing the quadrupole by </a:t>
            </a:r>
            <a:r>
              <a:rPr lang="en-US" altLang="zh-TW" sz="1400" b="1" dirty="0" err="1">
                <a:latin typeface="Symbol" panose="05050102010706020507" pitchFamily="18" charset="2"/>
                <a:ea typeface="標楷體" panose="03000509000000000000" pitchFamily="65" charset="-120"/>
              </a:rPr>
              <a:t>D</a:t>
            </a:r>
            <a:r>
              <a:rPr lang="en-US" altLang="zh-TW" sz="1400" b="1" i="1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k</a:t>
            </a:r>
            <a:endParaRPr lang="en-US" altLang="zh-TW" sz="1400" b="1" i="1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r>
              <a:rPr lang="en-US" altLang="zh-TW" sz="1400" b="1" i="1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i</a:t>
            </a:r>
            <a:r>
              <a:rPr lang="en-US" altLang="zh-TW" sz="1400" b="1" i="1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1400" b="1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            : </a:t>
            </a:r>
            <a:r>
              <a:rPr lang="en-US" altLang="zh-TW" sz="14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BPM index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Beam Based Alignment (BBA)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467544" y="53367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Rectangle 30"/>
          <p:cNvSpPr>
            <a:spLocks noChangeArrowheads="1"/>
          </p:cNvSpPr>
          <p:nvPr/>
        </p:nvSpPr>
        <p:spPr bwMode="auto">
          <a:xfrm>
            <a:off x="179512" y="6396335"/>
            <a:ext cx="31646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latin typeface="Comic Sans MS" pitchFamily="66" charset="0"/>
              </a:rPr>
              <a:t>Provided by C. C. </a:t>
            </a:r>
            <a:r>
              <a:rPr lang="en-US" altLang="zh-TW" sz="2400" b="0" dirty="0" err="1" smtClean="0">
                <a:latin typeface="Comic Sans MS" pitchFamily="66" charset="0"/>
              </a:rPr>
              <a:t>Kuo</a:t>
            </a:r>
            <a:endParaRPr lang="en-US" altLang="zh-TW" b="0" dirty="0">
              <a:latin typeface="Comic Sans MS" pitchFamily="66" charset="0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2798" y="4073541"/>
            <a:ext cx="4536504" cy="278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0139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Interlock</a:t>
            </a:r>
            <a:endParaRPr lang="zh-TW" altLang="en-US" sz="24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67544" y="533673"/>
            <a:ext cx="8304212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919147" y="764704"/>
            <a:ext cx="7305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b="0" dirty="0" smtClean="0"/>
              <a:t>BPM 10 kHz data used for interlock including position and angle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b="0" dirty="0" smtClean="0"/>
              <a:t>7 long straight line (EPU &amp; IU) required first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b="0" dirty="0"/>
              <a:t>Interlock activate condition under </a:t>
            </a:r>
            <a:r>
              <a:rPr lang="en-US" altLang="zh-TW" b="0" dirty="0" smtClean="0"/>
              <a:t>discussion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b="0" dirty="0" smtClean="0"/>
              <a:t>Functionalities test 4</a:t>
            </a:r>
            <a:r>
              <a:rPr lang="en-US" altLang="zh-TW" b="0" baseline="30000" dirty="0" smtClean="0"/>
              <a:t>th</a:t>
            </a:r>
            <a:r>
              <a:rPr lang="en-US" altLang="zh-TW" b="0" dirty="0" smtClean="0"/>
              <a:t> quarter 2015</a:t>
            </a:r>
          </a:p>
        </p:txBody>
      </p:sp>
      <p:pic>
        <p:nvPicPr>
          <p:cNvPr id="8" name="Picture 2" descr="D:\Screenshot-BPM Angle Interlock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820" y="2636912"/>
            <a:ext cx="6119439" cy="328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96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Feedback System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44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3923928" y="87258"/>
            <a:ext cx="17043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Feedbacks</a:t>
            </a:r>
            <a:endParaRPr lang="en-US" altLang="zh-TW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>
            <a:off x="406400" y="569913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76480"/>
              </p:ext>
            </p:extLst>
          </p:nvPr>
        </p:nvGraphicFramePr>
        <p:xfrm>
          <a:off x="354797" y="692696"/>
          <a:ext cx="8393667" cy="270036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60154"/>
                <a:gridCol w="6333513"/>
              </a:tblGrid>
              <a:tr h="475329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+mn-lt"/>
                        </a:rPr>
                        <a:t>Kind</a:t>
                      </a:r>
                      <a:r>
                        <a:rPr lang="en-US" altLang="zh-TW" sz="1600" baseline="0" dirty="0" smtClean="0">
                          <a:latin typeface="+mn-lt"/>
                        </a:rPr>
                        <a:t> of Feedbacks</a:t>
                      </a:r>
                      <a:endParaRPr lang="zh-TW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+mn-lt"/>
                        </a:rPr>
                        <a:t>Status</a:t>
                      </a:r>
                      <a:endParaRPr lang="zh-TW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3184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+mn-lt"/>
                        </a:rPr>
                        <a:t>SOFB</a:t>
                      </a:r>
                      <a:endParaRPr lang="zh-TW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+mn-lt"/>
                          <a:cs typeface="+mn-cs"/>
                        </a:rPr>
                        <a:t>Apply during 4</a:t>
                      </a:r>
                      <a:r>
                        <a:rPr lang="en-US" altLang="zh-TW" sz="1600" baseline="30000" dirty="0" smtClean="0">
                          <a:latin typeface="+mn-lt"/>
                          <a:cs typeface="+mn-cs"/>
                        </a:rPr>
                        <a:t>th</a:t>
                      </a:r>
                      <a:r>
                        <a:rPr lang="en-US" altLang="zh-TW" sz="1600" baseline="0" dirty="0" smtClean="0">
                          <a:latin typeface="+mn-lt"/>
                          <a:cs typeface="+mn-cs"/>
                        </a:rPr>
                        <a:t> quarter  2015 with ID commissioning</a:t>
                      </a:r>
                    </a:p>
                    <a:p>
                      <a:r>
                        <a:rPr lang="en-US" altLang="zh-TW" sz="1600" baseline="0" dirty="0" smtClean="0">
                          <a:latin typeface="+mn-lt"/>
                          <a:cs typeface="+mn-cs"/>
                        </a:rPr>
                        <a:t>Updating rate at 10Hz</a:t>
                      </a:r>
                      <a:endParaRPr lang="zh-TW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3184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+mn-lt"/>
                        </a:rPr>
                        <a:t>FOFB</a:t>
                      </a:r>
                      <a:endParaRPr lang="zh-TW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+mn-lt"/>
                        </a:rPr>
                        <a:t>Fast corrector installed in June 2015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+mn-lt"/>
                          <a:cs typeface="Times New Roman" pitchFamily="18" charset="0"/>
                        </a:rPr>
                        <a:t>Firmware</a:t>
                      </a:r>
                      <a:r>
                        <a:rPr lang="en-US" altLang="zh-TW" sz="1600" baseline="0" dirty="0" smtClean="0">
                          <a:latin typeface="+mn-lt"/>
                          <a:cs typeface="Times New Roman" pitchFamily="18" charset="0"/>
                        </a:rPr>
                        <a:t> under modification and test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aseline="0" dirty="0" smtClean="0">
                          <a:latin typeface="+mn-lt"/>
                          <a:cs typeface="Times New Roman" pitchFamily="18" charset="0"/>
                        </a:rPr>
                        <a:t>Planned to operate in 2016</a:t>
                      </a:r>
                      <a:endParaRPr lang="zh-TW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5329"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+mn-lt"/>
                        </a:rPr>
                        <a:t>Bunch-by-bunch</a:t>
                      </a:r>
                      <a:endParaRPr lang="zh-TW" altLang="en-US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>
                          <a:latin typeface="+mn-lt"/>
                        </a:rPr>
                        <a:t>Preliminary beam test at</a:t>
                      </a:r>
                      <a:r>
                        <a:rPr lang="en-US" altLang="zh-TW" sz="1600" baseline="0" dirty="0" smtClean="0">
                          <a:latin typeface="+mn-lt"/>
                        </a:rPr>
                        <a:t> January 2015.</a:t>
                      </a:r>
                    </a:p>
                    <a:p>
                      <a:r>
                        <a:rPr lang="en-US" altLang="zh-TW" sz="1600" b="0" dirty="0" smtClean="0">
                          <a:cs typeface="Times New Roman" pitchFamily="18" charset="0"/>
                        </a:rPr>
                        <a:t>Hor. and Ver. kickers installed in June 2015</a:t>
                      </a:r>
                      <a:endParaRPr lang="en-US" altLang="zh-TW" sz="1600" baseline="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altLang="zh-TW" sz="1600" b="0" dirty="0" smtClean="0">
                          <a:cs typeface="Times New Roman" pitchFamily="18" charset="0"/>
                        </a:rPr>
                        <a:t>Commissioning on </a:t>
                      </a:r>
                      <a:r>
                        <a:rPr lang="en-US" altLang="zh-TW" sz="1600" dirty="0" smtClean="0">
                          <a:latin typeface="+mn-lt"/>
                          <a:cs typeface="+mn-cs"/>
                        </a:rPr>
                        <a:t>4</a:t>
                      </a:r>
                      <a:r>
                        <a:rPr lang="en-US" altLang="zh-TW" sz="1600" baseline="30000" dirty="0" smtClean="0">
                          <a:latin typeface="+mn-lt"/>
                          <a:cs typeface="+mn-cs"/>
                        </a:rPr>
                        <a:t>th</a:t>
                      </a:r>
                      <a:r>
                        <a:rPr lang="en-US" altLang="zh-TW" sz="1600" baseline="0" dirty="0" smtClean="0">
                          <a:latin typeface="+mn-lt"/>
                          <a:cs typeface="+mn-cs"/>
                        </a:rPr>
                        <a:t> quarter  2015 </a:t>
                      </a:r>
                      <a:r>
                        <a:rPr lang="en-US" altLang="zh-TW" sz="1600" b="0" dirty="0" smtClean="0">
                          <a:cs typeface="Times New Roman" pitchFamily="18" charset="0"/>
                        </a:rPr>
                        <a:t>. </a:t>
                      </a:r>
                      <a:endParaRPr lang="zh-TW" altLang="en-US" sz="1600" b="0" dirty="0"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6" y="4367513"/>
            <a:ext cx="3577950" cy="249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354797" y="3562202"/>
            <a:ext cx="3569131" cy="94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318" tIns="42160" rIns="84318" bIns="42160">
            <a:spAutoFit/>
          </a:bodyPr>
          <a:lstStyle>
            <a:lvl1pPr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1400" b="0" dirty="0" smtClean="0"/>
              <a:t>FOFB parameters: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altLang="zh-TW" sz="1400" b="0" dirty="0" smtClean="0"/>
              <a:t>Corrector </a:t>
            </a:r>
            <a:r>
              <a:rPr lang="en-US" altLang="zh-TW" sz="1400" b="0" dirty="0"/>
              <a:t>bandwidth </a:t>
            </a:r>
            <a:r>
              <a:rPr lang="en-US" altLang="zh-TW" sz="1400" b="0" dirty="0" smtClean="0"/>
              <a:t>~ 300 </a:t>
            </a:r>
            <a:r>
              <a:rPr lang="en-US" altLang="zh-TW" sz="1400" b="0" dirty="0"/>
              <a:t>Hz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altLang="zh-TW" sz="1400" b="0" dirty="0" smtClean="0"/>
              <a:t>Vacuum </a:t>
            </a:r>
            <a:r>
              <a:rPr lang="en-US" altLang="zh-TW" sz="1400" b="0" dirty="0"/>
              <a:t>Chamber bandwidth </a:t>
            </a:r>
            <a:r>
              <a:rPr lang="en-US" altLang="zh-TW" sz="1400" b="0" dirty="0" smtClean="0"/>
              <a:t>~ 500 Hz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altLang="zh-TW" sz="1400" b="0" dirty="0" smtClean="0">
                <a:solidFill>
                  <a:srgbClr val="FF0000"/>
                </a:solidFill>
              </a:rPr>
              <a:t>Noise suppression </a:t>
            </a:r>
            <a:r>
              <a:rPr lang="en-US" altLang="zh-TW" sz="1400" b="0" dirty="0">
                <a:solidFill>
                  <a:srgbClr val="FF0000"/>
                </a:solidFill>
              </a:rPr>
              <a:t>bandwidth </a:t>
            </a:r>
            <a:r>
              <a:rPr lang="en-US" altLang="zh-TW" sz="1400" b="0" dirty="0" smtClean="0">
                <a:solidFill>
                  <a:srgbClr val="FF0000"/>
                </a:solidFill>
              </a:rPr>
              <a:t>~300 </a:t>
            </a:r>
            <a:r>
              <a:rPr lang="en-US" altLang="zh-TW" sz="1400" b="0" dirty="0">
                <a:solidFill>
                  <a:srgbClr val="FF0000"/>
                </a:solidFill>
              </a:rPr>
              <a:t>Hz</a:t>
            </a:r>
            <a:r>
              <a:rPr lang="en-US" altLang="zh-TW" sz="1400" b="0" dirty="0" smtClean="0">
                <a:solidFill>
                  <a:srgbClr val="FF0000"/>
                </a:solidFill>
              </a:rPr>
              <a:t>.</a:t>
            </a:r>
            <a:endParaRPr lang="en-US" altLang="zh-TW" sz="1400" b="0" dirty="0">
              <a:solidFill>
                <a:srgbClr val="FF0000"/>
              </a:solidFill>
            </a:endParaRPr>
          </a:p>
        </p:txBody>
      </p:sp>
      <p:pic>
        <p:nvPicPr>
          <p:cNvPr id="9" name="Picture 2" descr="C:\Users\KT\Desktop\NSRRC-IV_150429\2015_paper\IBIC2015\Talk\DSC094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6085" y="5011171"/>
            <a:ext cx="1982388" cy="1486791"/>
          </a:xfrm>
          <a:prstGeom prst="rect">
            <a:avLst/>
          </a:prstGeom>
          <a:noFill/>
        </p:spPr>
      </p:pic>
      <p:pic>
        <p:nvPicPr>
          <p:cNvPr id="12" name="Picture 3" descr="C:\Users\KT\Desktop\NSRRC-IV_150429\2015_paper\IBIC2015\Talk\DSC094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0755" y="3453634"/>
            <a:ext cx="2016224" cy="1512168"/>
          </a:xfrm>
          <a:prstGeom prst="rect">
            <a:avLst/>
          </a:prstGeom>
          <a:noFill/>
        </p:spPr>
      </p:pic>
      <p:pic>
        <p:nvPicPr>
          <p:cNvPr id="14" name="Picture 5" descr="C:\Users\KT\Desktop\NSRRC-IV_150429\2015_paper\IBIC2015\Talk\DSC09407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9218" y="3529656"/>
            <a:ext cx="1584176" cy="30227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051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5"/>
          <p:cNvSpPr>
            <a:spLocks noChangeArrowheads="1"/>
          </p:cNvSpPr>
          <p:nvPr/>
        </p:nvSpPr>
        <p:spPr bwMode="auto">
          <a:xfrm>
            <a:off x="651784" y="776474"/>
            <a:ext cx="1438316" cy="68389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r>
              <a:rPr kumimoji="0" lang="en-US" altLang="zh-TW" sz="1600" dirty="0">
                <a:latin typeface="Calibri" pitchFamily="34" charset="0"/>
              </a:rPr>
              <a:t>TPS</a:t>
            </a:r>
          </a:p>
          <a:p>
            <a:pPr algn="ctr" defTabSz="719055"/>
            <a:r>
              <a:rPr kumimoji="0" lang="en-US" altLang="zh-TW" sz="1600" dirty="0">
                <a:latin typeface="Calibri" pitchFamily="34" charset="0"/>
              </a:rPr>
              <a:t>Control System</a:t>
            </a:r>
            <a:endParaRPr kumimoji="0" lang="en-US" altLang="zh-TW" sz="2000" dirty="0">
              <a:latin typeface="Calibri" pitchFamily="34" charset="0"/>
            </a:endParaRPr>
          </a:p>
        </p:txBody>
      </p:sp>
      <p:sp>
        <p:nvSpPr>
          <p:cNvPr id="644102" name="Cloud"/>
          <p:cNvSpPr>
            <a:spLocks noChangeAspect="1" noEditPoints="1" noChangeArrowheads="1"/>
          </p:cNvSpPr>
          <p:nvPr/>
        </p:nvSpPr>
        <p:spPr bwMode="auto">
          <a:xfrm>
            <a:off x="3310178" y="561183"/>
            <a:ext cx="2491422" cy="635569"/>
          </a:xfrm>
          <a:custGeom>
            <a:avLst/>
            <a:gdLst>
              <a:gd name="T0" fmla="*/ 1046567 w 21600"/>
              <a:gd name="T1" fmla="*/ 7443787 h 21600"/>
              <a:gd name="T2" fmla="*/ 168707014 w 21600"/>
              <a:gd name="T3" fmla="*/ 14871728 h 21600"/>
              <a:gd name="T4" fmla="*/ 337132713 w 21600"/>
              <a:gd name="T5" fmla="*/ 7443787 h 21600"/>
              <a:gd name="T6" fmla="*/ 168707014 w 21600"/>
              <a:gd name="T7" fmla="*/ 851223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72032" tIns="36017" rIns="72032" bIns="36017"/>
          <a:lstStyle/>
          <a:p>
            <a:pPr defTabSz="719055">
              <a:defRPr/>
            </a:pPr>
            <a:r>
              <a:rPr kumimoji="0" lang="en-US" altLang="zh-TW" sz="1500">
                <a:latin typeface="Calibri" pitchFamily="34" charset="0"/>
              </a:rPr>
              <a:t>  Control Network</a:t>
            </a:r>
            <a:endParaRPr kumimoji="0" lang="en-US" altLang="zh-TW" sz="2000">
              <a:latin typeface="Calibri" pitchFamily="34" charset="0"/>
            </a:endParaRPr>
          </a:p>
        </p:txBody>
      </p:sp>
      <p:sp>
        <p:nvSpPr>
          <p:cNvPr id="21508" name="Oval 7"/>
          <p:cNvSpPr>
            <a:spLocks noChangeArrowheads="1"/>
          </p:cNvSpPr>
          <p:nvPr/>
        </p:nvSpPr>
        <p:spPr bwMode="auto">
          <a:xfrm>
            <a:off x="1452963" y="3357974"/>
            <a:ext cx="6410906" cy="1763193"/>
          </a:xfrm>
          <a:prstGeom prst="ellips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8085" tIns="39043" rIns="78085" bIns="39043" anchor="ctr"/>
          <a:lstStyle/>
          <a:p>
            <a:pPr algn="ctr" defTabSz="719055"/>
            <a:endParaRPr kumimoji="0" lang="zh-TW" altLang="zh-TW" sz="2000">
              <a:latin typeface="Calibri" pitchFamily="34" charset="0"/>
            </a:endParaRPr>
          </a:p>
        </p:txBody>
      </p:sp>
      <p:sp>
        <p:nvSpPr>
          <p:cNvPr id="21509" name="Line 35"/>
          <p:cNvSpPr>
            <a:spLocks noChangeShapeType="1"/>
          </p:cNvSpPr>
          <p:nvPr/>
        </p:nvSpPr>
        <p:spPr bwMode="auto">
          <a:xfrm flipV="1">
            <a:off x="2180910" y="944996"/>
            <a:ext cx="103327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10" name="Line 37"/>
          <p:cNvSpPr>
            <a:spLocks noChangeShapeType="1"/>
          </p:cNvSpPr>
          <p:nvPr/>
        </p:nvSpPr>
        <p:spPr bwMode="auto">
          <a:xfrm>
            <a:off x="4533187" y="6218037"/>
            <a:ext cx="1061893" cy="1465"/>
          </a:xfrm>
          <a:prstGeom prst="line">
            <a:avLst/>
          </a:prstGeom>
          <a:noFill/>
          <a:ln w="76200">
            <a:solidFill>
              <a:srgbClr val="FF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11" name="Text Box 39"/>
          <p:cNvSpPr txBox="1">
            <a:spLocks noChangeArrowheads="1"/>
          </p:cNvSpPr>
          <p:nvPr/>
        </p:nvSpPr>
        <p:spPr bwMode="auto">
          <a:xfrm>
            <a:off x="4509751" y="4722839"/>
            <a:ext cx="963002" cy="349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032" tIns="36017" rIns="72032" bIns="36017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sz="1800">
                <a:latin typeface="Calibri" pitchFamily="34" charset="0"/>
              </a:rPr>
              <a:t>TPS Ring</a:t>
            </a:r>
            <a:endParaRPr kumimoji="0" lang="en-US" altLang="zh-TW" sz="2000">
              <a:latin typeface="Calibri" pitchFamily="34" charset="0"/>
            </a:endParaRPr>
          </a:p>
        </p:txBody>
      </p:sp>
      <p:sp>
        <p:nvSpPr>
          <p:cNvPr id="21512" name="Oval 40"/>
          <p:cNvSpPr>
            <a:spLocks noChangeArrowheads="1"/>
          </p:cNvSpPr>
          <p:nvPr/>
        </p:nvSpPr>
        <p:spPr bwMode="auto">
          <a:xfrm>
            <a:off x="1258161" y="3716764"/>
            <a:ext cx="922749" cy="629712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r>
              <a:rPr kumimoji="0" lang="en-US" altLang="zh-TW" sz="1100" dirty="0">
                <a:latin typeface="Calibri" pitchFamily="34" charset="0"/>
              </a:rPr>
              <a:t>Cell 1</a:t>
            </a:r>
          </a:p>
          <a:p>
            <a:pPr algn="ctr" defTabSz="719055"/>
            <a:r>
              <a:rPr kumimoji="0" lang="en-US" altLang="zh-TW" sz="1100" dirty="0" smtClean="0">
                <a:latin typeface="Calibri" pitchFamily="34" charset="0"/>
              </a:rPr>
              <a:t>CPSC </a:t>
            </a:r>
            <a:r>
              <a:rPr kumimoji="0" lang="en-US" altLang="zh-TW" sz="1100" dirty="0">
                <a:latin typeface="Calibri" pitchFamily="34" charset="0"/>
              </a:rPr>
              <a:t>s+ PSs</a:t>
            </a:r>
            <a:endParaRPr kumimoji="0" lang="en-US" altLang="zh-TW" sz="2000" dirty="0">
              <a:latin typeface="Calibri" pitchFamily="34" charset="0"/>
            </a:endParaRPr>
          </a:p>
        </p:txBody>
      </p:sp>
      <p:sp>
        <p:nvSpPr>
          <p:cNvPr id="21516" name="Line 81"/>
          <p:cNvSpPr>
            <a:spLocks noChangeShapeType="1"/>
          </p:cNvSpPr>
          <p:nvPr/>
        </p:nvSpPr>
        <p:spPr bwMode="auto">
          <a:xfrm>
            <a:off x="4533186" y="5487279"/>
            <a:ext cx="930072" cy="0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pic>
        <p:nvPicPr>
          <p:cNvPr id="21517" name="Picture 93" descr="2007_9_12_5176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02" y="1764791"/>
            <a:ext cx="1164420" cy="108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8" name="Line 87"/>
          <p:cNvSpPr>
            <a:spLocks noChangeShapeType="1"/>
          </p:cNvSpPr>
          <p:nvPr/>
        </p:nvSpPr>
        <p:spPr bwMode="auto">
          <a:xfrm flipV="1">
            <a:off x="1581855" y="1118422"/>
            <a:ext cx="2084241" cy="9420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19" name="Text Box 63"/>
          <p:cNvSpPr txBox="1">
            <a:spLocks noChangeArrowheads="1"/>
          </p:cNvSpPr>
          <p:nvPr/>
        </p:nvSpPr>
        <p:spPr bwMode="auto">
          <a:xfrm>
            <a:off x="224013" y="2576480"/>
            <a:ext cx="1319843" cy="54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085" tIns="39043" rIns="78085" bIns="39043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sz="1500" dirty="0">
                <a:latin typeface="Arial" charset="0"/>
              </a:rPr>
              <a:t>On-line </a:t>
            </a:r>
            <a:r>
              <a:rPr kumimoji="0" lang="en-US" altLang="zh-TW" sz="1500" dirty="0" smtClean="0">
                <a:latin typeface="Arial" charset="0"/>
              </a:rPr>
              <a:t>Console</a:t>
            </a:r>
            <a:endParaRPr kumimoji="0" lang="en-US" altLang="zh-TW" sz="2000" dirty="0">
              <a:latin typeface="Calibri" pitchFamily="34" charset="0"/>
            </a:endParaRPr>
          </a:p>
        </p:txBody>
      </p:sp>
      <p:sp>
        <p:nvSpPr>
          <p:cNvPr id="21520" name="AutoShape 69"/>
          <p:cNvSpPr>
            <a:spLocks noChangeArrowheads="1"/>
          </p:cNvSpPr>
          <p:nvPr/>
        </p:nvSpPr>
        <p:spPr bwMode="auto">
          <a:xfrm>
            <a:off x="7503825" y="1964687"/>
            <a:ext cx="976941" cy="341216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r>
              <a:rPr kumimoji="0" lang="en-US" altLang="zh-TW" sz="1100" dirty="0">
                <a:latin typeface="Calibri" pitchFamily="34" charset="0"/>
              </a:rPr>
              <a:t>Master Clock</a:t>
            </a:r>
            <a:endParaRPr kumimoji="0" lang="en-US" altLang="zh-TW" sz="2000" dirty="0">
              <a:latin typeface="Calibri" pitchFamily="34" charset="0"/>
            </a:endParaRPr>
          </a:p>
        </p:txBody>
      </p:sp>
      <p:sp>
        <p:nvSpPr>
          <p:cNvPr id="21522" name="Line 64"/>
          <p:cNvSpPr>
            <a:spLocks noChangeShapeType="1"/>
          </p:cNvSpPr>
          <p:nvPr/>
        </p:nvSpPr>
        <p:spPr bwMode="auto">
          <a:xfrm flipH="1">
            <a:off x="4239517" y="1246560"/>
            <a:ext cx="132580" cy="4536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23" name="AutoShape 9"/>
          <p:cNvSpPr>
            <a:spLocks noChangeArrowheads="1"/>
          </p:cNvSpPr>
          <p:nvPr/>
        </p:nvSpPr>
        <p:spPr bwMode="auto">
          <a:xfrm>
            <a:off x="968154" y="4689156"/>
            <a:ext cx="1410487" cy="1329717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endParaRPr kumimoji="0" lang="zh-TW" altLang="zh-TW" sz="2000">
              <a:latin typeface="Calibri" pitchFamily="34" charset="0"/>
            </a:endParaRPr>
          </a:p>
        </p:txBody>
      </p:sp>
      <p:sp>
        <p:nvSpPr>
          <p:cNvPr id="21524" name="Text Box 14"/>
          <p:cNvSpPr txBox="1">
            <a:spLocks noChangeArrowheads="1"/>
          </p:cNvSpPr>
          <p:nvPr/>
        </p:nvSpPr>
        <p:spPr bwMode="auto">
          <a:xfrm>
            <a:off x="1250838" y="4690621"/>
            <a:ext cx="994518" cy="243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32" tIns="36017" rIns="72032" bIns="36017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sz="1100">
                <a:latin typeface="Calibri" pitchFamily="34" charset="0"/>
              </a:rPr>
              <a:t>BPM Group 1</a:t>
            </a:r>
            <a:endParaRPr kumimoji="0" lang="en-US" altLang="zh-TW" sz="2000">
              <a:latin typeface="Calibri" pitchFamily="34" charset="0"/>
            </a:endParaRPr>
          </a:p>
        </p:txBody>
      </p:sp>
      <p:sp>
        <p:nvSpPr>
          <p:cNvPr id="21527" name="AutoShape 9"/>
          <p:cNvSpPr>
            <a:spLocks noChangeArrowheads="1"/>
          </p:cNvSpPr>
          <p:nvPr/>
        </p:nvSpPr>
        <p:spPr bwMode="auto">
          <a:xfrm>
            <a:off x="2535362" y="4690621"/>
            <a:ext cx="1409023" cy="1328251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endParaRPr kumimoji="0" lang="zh-TW" altLang="zh-TW" sz="2000">
              <a:latin typeface="Calibri" pitchFamily="34" charset="0"/>
            </a:endParaRPr>
          </a:p>
        </p:txBody>
      </p:sp>
      <p:sp>
        <p:nvSpPr>
          <p:cNvPr id="21528" name="Text Box 14"/>
          <p:cNvSpPr txBox="1">
            <a:spLocks noChangeArrowheads="1"/>
          </p:cNvSpPr>
          <p:nvPr/>
        </p:nvSpPr>
        <p:spPr bwMode="auto">
          <a:xfrm>
            <a:off x="2778500" y="4690621"/>
            <a:ext cx="993053" cy="243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32" tIns="36017" rIns="72032" bIns="36017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sz="1100">
                <a:latin typeface="Calibri" pitchFamily="34" charset="0"/>
              </a:rPr>
              <a:t>BPM Group 2</a:t>
            </a:r>
            <a:endParaRPr kumimoji="0" lang="en-US" altLang="zh-TW" sz="2000">
              <a:latin typeface="Calibri" pitchFamily="34" charset="0"/>
            </a:endParaRPr>
          </a:p>
        </p:txBody>
      </p:sp>
      <p:sp>
        <p:nvSpPr>
          <p:cNvPr id="21531" name="AutoShape 9"/>
          <p:cNvSpPr>
            <a:spLocks noChangeArrowheads="1"/>
          </p:cNvSpPr>
          <p:nvPr/>
        </p:nvSpPr>
        <p:spPr bwMode="auto">
          <a:xfrm>
            <a:off x="5977361" y="4690622"/>
            <a:ext cx="1409023" cy="132825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endParaRPr kumimoji="0" lang="zh-TW" altLang="zh-TW" sz="2000">
              <a:latin typeface="Calibri" pitchFamily="34" charset="0"/>
            </a:endParaRPr>
          </a:p>
        </p:txBody>
      </p:sp>
      <p:sp>
        <p:nvSpPr>
          <p:cNvPr id="21533" name="Text Box 14"/>
          <p:cNvSpPr txBox="1">
            <a:spLocks noChangeArrowheads="1"/>
          </p:cNvSpPr>
          <p:nvPr/>
        </p:nvSpPr>
        <p:spPr bwMode="auto">
          <a:xfrm>
            <a:off x="6166305" y="4690621"/>
            <a:ext cx="1047247" cy="24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32" tIns="36017" rIns="72032" bIns="36017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sz="1100">
                <a:latin typeface="Calibri" pitchFamily="34" charset="0"/>
              </a:rPr>
              <a:t>BPM Group 24</a:t>
            </a:r>
            <a:endParaRPr kumimoji="0" lang="en-US" altLang="zh-TW" sz="2000">
              <a:latin typeface="Calibri" pitchFamily="34" charset="0"/>
            </a:endParaRPr>
          </a:p>
        </p:txBody>
      </p:sp>
      <p:pic>
        <p:nvPicPr>
          <p:cNvPr id="21539" name="Picture 87" descr="cPCIS-6418U_bimg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009" y="1036828"/>
            <a:ext cx="1195179" cy="623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40" name="Line 36"/>
          <p:cNvSpPr>
            <a:spLocks noChangeShapeType="1"/>
          </p:cNvSpPr>
          <p:nvPr/>
        </p:nvSpPr>
        <p:spPr bwMode="auto">
          <a:xfrm>
            <a:off x="5794276" y="947082"/>
            <a:ext cx="1196644" cy="2006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1" name="Text Box 74"/>
          <p:cNvSpPr txBox="1">
            <a:spLocks noChangeArrowheads="1"/>
          </p:cNvSpPr>
          <p:nvPr/>
        </p:nvSpPr>
        <p:spPr bwMode="auto">
          <a:xfrm>
            <a:off x="6983067" y="744256"/>
            <a:ext cx="1795698" cy="30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32" tIns="36017" rIns="72032" bIns="36017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en-US" altLang="zh-TW" sz="1500" dirty="0">
                <a:latin typeface="Calibri" pitchFamily="34" charset="0"/>
              </a:rPr>
              <a:t>Timing Master IOC</a:t>
            </a:r>
          </a:p>
        </p:txBody>
      </p:sp>
      <p:sp>
        <p:nvSpPr>
          <p:cNvPr id="21542" name="Line 96"/>
          <p:cNvSpPr>
            <a:spLocks noChangeShapeType="1"/>
          </p:cNvSpPr>
          <p:nvPr/>
        </p:nvSpPr>
        <p:spPr bwMode="auto">
          <a:xfrm>
            <a:off x="2246820" y="5421378"/>
            <a:ext cx="46430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3" name="Line 98"/>
          <p:cNvSpPr>
            <a:spLocks noChangeShapeType="1"/>
          </p:cNvSpPr>
          <p:nvPr/>
        </p:nvSpPr>
        <p:spPr bwMode="auto">
          <a:xfrm>
            <a:off x="3841858" y="5421378"/>
            <a:ext cx="46430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4" name="Line 99"/>
          <p:cNvSpPr>
            <a:spLocks noChangeShapeType="1"/>
          </p:cNvSpPr>
          <p:nvPr/>
        </p:nvSpPr>
        <p:spPr bwMode="auto">
          <a:xfrm>
            <a:off x="7295573" y="5356943"/>
            <a:ext cx="5316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5" name="Line 100"/>
          <p:cNvSpPr>
            <a:spLocks noChangeShapeType="1"/>
          </p:cNvSpPr>
          <p:nvPr/>
        </p:nvSpPr>
        <p:spPr bwMode="auto">
          <a:xfrm>
            <a:off x="651784" y="5421378"/>
            <a:ext cx="46430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6" name="Line 101"/>
          <p:cNvSpPr>
            <a:spLocks noChangeShapeType="1"/>
          </p:cNvSpPr>
          <p:nvPr/>
        </p:nvSpPr>
        <p:spPr bwMode="auto">
          <a:xfrm>
            <a:off x="651783" y="5421379"/>
            <a:ext cx="0" cy="1063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7" name="Line 102"/>
          <p:cNvSpPr>
            <a:spLocks noChangeShapeType="1"/>
          </p:cNvSpPr>
          <p:nvPr/>
        </p:nvSpPr>
        <p:spPr bwMode="auto">
          <a:xfrm flipH="1">
            <a:off x="2246820" y="5687907"/>
            <a:ext cx="39839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8" name="Line 103"/>
          <p:cNvSpPr>
            <a:spLocks noChangeShapeType="1"/>
          </p:cNvSpPr>
          <p:nvPr/>
        </p:nvSpPr>
        <p:spPr bwMode="auto">
          <a:xfrm flipH="1">
            <a:off x="3841857" y="5687907"/>
            <a:ext cx="39839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49" name="Line 104"/>
          <p:cNvSpPr>
            <a:spLocks noChangeShapeType="1"/>
          </p:cNvSpPr>
          <p:nvPr/>
        </p:nvSpPr>
        <p:spPr bwMode="auto">
          <a:xfrm flipH="1">
            <a:off x="7295573" y="5619079"/>
            <a:ext cx="3324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0" name="Line 105"/>
          <p:cNvSpPr>
            <a:spLocks noChangeShapeType="1"/>
          </p:cNvSpPr>
          <p:nvPr/>
        </p:nvSpPr>
        <p:spPr bwMode="auto">
          <a:xfrm>
            <a:off x="7827252" y="5356943"/>
            <a:ext cx="0" cy="112762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1" name="Line 106"/>
          <p:cNvSpPr>
            <a:spLocks noChangeShapeType="1"/>
          </p:cNvSpPr>
          <p:nvPr/>
        </p:nvSpPr>
        <p:spPr bwMode="auto">
          <a:xfrm>
            <a:off x="651783" y="6484566"/>
            <a:ext cx="717546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2" name="Line 107"/>
          <p:cNvSpPr>
            <a:spLocks noChangeShapeType="1"/>
          </p:cNvSpPr>
          <p:nvPr/>
        </p:nvSpPr>
        <p:spPr bwMode="auto">
          <a:xfrm>
            <a:off x="850980" y="6418666"/>
            <a:ext cx="677707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3" name="Line 108"/>
          <p:cNvSpPr>
            <a:spLocks noChangeShapeType="1"/>
          </p:cNvSpPr>
          <p:nvPr/>
        </p:nvSpPr>
        <p:spPr bwMode="auto">
          <a:xfrm flipH="1">
            <a:off x="850980" y="5619079"/>
            <a:ext cx="26657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4" name="Line 109"/>
          <p:cNvSpPr>
            <a:spLocks noChangeShapeType="1"/>
          </p:cNvSpPr>
          <p:nvPr/>
        </p:nvSpPr>
        <p:spPr bwMode="auto">
          <a:xfrm>
            <a:off x="850980" y="5619080"/>
            <a:ext cx="0" cy="79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5" name="Line 110"/>
          <p:cNvSpPr>
            <a:spLocks noChangeShapeType="1"/>
          </p:cNvSpPr>
          <p:nvPr/>
        </p:nvSpPr>
        <p:spPr bwMode="auto">
          <a:xfrm>
            <a:off x="7628055" y="5619080"/>
            <a:ext cx="0" cy="79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6" name="Line 111"/>
          <p:cNvSpPr>
            <a:spLocks noChangeShapeType="1"/>
          </p:cNvSpPr>
          <p:nvPr/>
        </p:nvSpPr>
        <p:spPr bwMode="auto">
          <a:xfrm>
            <a:off x="5634626" y="5421378"/>
            <a:ext cx="46430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7" name="Line 112"/>
          <p:cNvSpPr>
            <a:spLocks noChangeShapeType="1"/>
          </p:cNvSpPr>
          <p:nvPr/>
        </p:nvSpPr>
        <p:spPr bwMode="auto">
          <a:xfrm flipH="1">
            <a:off x="5634626" y="5753808"/>
            <a:ext cx="39839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8" name="Line 112"/>
          <p:cNvSpPr>
            <a:spLocks noChangeShapeType="1"/>
          </p:cNvSpPr>
          <p:nvPr/>
        </p:nvSpPr>
        <p:spPr bwMode="auto">
          <a:xfrm>
            <a:off x="7761342" y="1568422"/>
            <a:ext cx="131821" cy="317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59" name="Text Box 44"/>
          <p:cNvSpPr txBox="1">
            <a:spLocks noChangeArrowheads="1"/>
          </p:cNvSpPr>
          <p:nvPr/>
        </p:nvSpPr>
        <p:spPr bwMode="auto">
          <a:xfrm>
            <a:off x="7812360" y="5554644"/>
            <a:ext cx="1250837" cy="5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32" tIns="36017" rIns="72032" bIns="36017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en-US" altLang="zh-TW" sz="1400" dirty="0" smtClean="0">
                <a:latin typeface="Calibri" pitchFamily="34" charset="0"/>
              </a:rPr>
              <a:t>10 kHz orbit data link</a:t>
            </a:r>
            <a:endParaRPr kumimoji="0" lang="en-US" altLang="zh-TW" sz="1400" dirty="0">
              <a:latin typeface="Calibri" pitchFamily="34" charset="0"/>
            </a:endParaRPr>
          </a:p>
        </p:txBody>
      </p:sp>
      <p:sp>
        <p:nvSpPr>
          <p:cNvPr id="21560" name="Line 121"/>
          <p:cNvSpPr>
            <a:spLocks noChangeShapeType="1"/>
          </p:cNvSpPr>
          <p:nvPr/>
        </p:nvSpPr>
        <p:spPr bwMode="auto">
          <a:xfrm flipH="1">
            <a:off x="1619937" y="1246561"/>
            <a:ext cx="2230708" cy="2137774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62" name="Line 123"/>
          <p:cNvSpPr>
            <a:spLocks noChangeShapeType="1"/>
          </p:cNvSpPr>
          <p:nvPr/>
        </p:nvSpPr>
        <p:spPr bwMode="auto">
          <a:xfrm>
            <a:off x="5356342" y="1147711"/>
            <a:ext cx="2311261" cy="26422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pic>
        <p:nvPicPr>
          <p:cNvPr id="21563" name="Picture 87" descr="cPCIS-6418U_bimg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571" y="1700222"/>
            <a:ext cx="1195179" cy="623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64" name="矩形 103"/>
          <p:cNvSpPr>
            <a:spLocks noChangeArrowheads="1"/>
          </p:cNvSpPr>
          <p:nvPr/>
        </p:nvSpPr>
        <p:spPr bwMode="auto">
          <a:xfrm>
            <a:off x="4063559" y="1239563"/>
            <a:ext cx="3461442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 defTabSz="719055"/>
            <a:r>
              <a:rPr kumimoji="0" lang="en-US" altLang="zh-TW" dirty="0" smtClean="0">
                <a:latin typeface="Calibri" pitchFamily="34" charset="0"/>
              </a:rPr>
              <a:t>Server to check if </a:t>
            </a:r>
          </a:p>
          <a:p>
            <a:pPr algn="ctr" defTabSz="719055"/>
            <a:r>
              <a:rPr kumimoji="0" lang="en-US" altLang="zh-TW" dirty="0" smtClean="0">
                <a:latin typeface="Calibri" pitchFamily="34" charset="0"/>
              </a:rPr>
              <a:t>fast corrector closed to saturation</a:t>
            </a:r>
            <a:endParaRPr kumimoji="0" lang="en-US" altLang="zh-TW" dirty="0">
              <a:latin typeface="Calibri" pitchFamily="34" charset="0"/>
            </a:endParaRPr>
          </a:p>
        </p:txBody>
      </p:sp>
      <p:sp>
        <p:nvSpPr>
          <p:cNvPr id="21570" name="Oval 40"/>
          <p:cNvSpPr>
            <a:spLocks noChangeArrowheads="1"/>
          </p:cNvSpPr>
          <p:nvPr/>
        </p:nvSpPr>
        <p:spPr bwMode="auto">
          <a:xfrm>
            <a:off x="2340559" y="3212994"/>
            <a:ext cx="919819" cy="628248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r>
              <a:rPr kumimoji="0" lang="en-US" altLang="zh-TW" sz="1100" dirty="0">
                <a:latin typeface="Calibri" pitchFamily="34" charset="0"/>
              </a:rPr>
              <a:t>Cell 2</a:t>
            </a:r>
          </a:p>
          <a:p>
            <a:pPr algn="ctr" defTabSz="719055"/>
            <a:r>
              <a:rPr kumimoji="0" lang="en-US" altLang="zh-TW" sz="1100" dirty="0" smtClean="0">
                <a:latin typeface="Calibri" pitchFamily="34" charset="0"/>
              </a:rPr>
              <a:t>CPSCs</a:t>
            </a:r>
            <a:r>
              <a:rPr kumimoji="0" lang="en-US" altLang="zh-TW" sz="1100" dirty="0">
                <a:latin typeface="Calibri" pitchFamily="34" charset="0"/>
              </a:rPr>
              <a:t>+ PSs</a:t>
            </a:r>
            <a:endParaRPr kumimoji="0" lang="en-US" altLang="zh-TW" sz="2000" dirty="0">
              <a:latin typeface="Calibri" pitchFamily="34" charset="0"/>
            </a:endParaRPr>
          </a:p>
        </p:txBody>
      </p:sp>
      <p:sp>
        <p:nvSpPr>
          <p:cNvPr id="21571" name="Oval 40"/>
          <p:cNvSpPr>
            <a:spLocks noChangeArrowheads="1"/>
          </p:cNvSpPr>
          <p:nvPr/>
        </p:nvSpPr>
        <p:spPr bwMode="auto">
          <a:xfrm>
            <a:off x="7093448" y="3860279"/>
            <a:ext cx="919819" cy="631177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72032" tIns="36017" rIns="72032" bIns="36017" anchor="ctr"/>
          <a:lstStyle/>
          <a:p>
            <a:pPr algn="ctr" defTabSz="719055"/>
            <a:r>
              <a:rPr kumimoji="0" lang="en-US" altLang="zh-TW" sz="1100" dirty="0">
                <a:latin typeface="Calibri" pitchFamily="34" charset="0"/>
              </a:rPr>
              <a:t>Cell 24</a:t>
            </a:r>
          </a:p>
          <a:p>
            <a:pPr algn="ctr" defTabSz="719055"/>
            <a:r>
              <a:rPr kumimoji="0" lang="en-US" altLang="zh-TW" sz="1100" dirty="0" smtClean="0">
                <a:latin typeface="Calibri" pitchFamily="34" charset="0"/>
              </a:rPr>
              <a:t>CPSCs</a:t>
            </a:r>
            <a:r>
              <a:rPr kumimoji="0" lang="en-US" altLang="zh-TW" sz="1100" dirty="0">
                <a:latin typeface="Calibri" pitchFamily="34" charset="0"/>
              </a:rPr>
              <a:t>+ PSs</a:t>
            </a:r>
            <a:endParaRPr kumimoji="0" lang="en-US" altLang="zh-TW" sz="2000" dirty="0">
              <a:latin typeface="Calibri" pitchFamily="34" charset="0"/>
            </a:endParaRPr>
          </a:p>
        </p:txBody>
      </p:sp>
      <p:cxnSp>
        <p:nvCxnSpPr>
          <p:cNvPr id="115" name="直線單箭頭接點 114"/>
          <p:cNvCxnSpPr/>
          <p:nvPr/>
        </p:nvCxnSpPr>
        <p:spPr>
          <a:xfrm rot="16200000" flipV="1">
            <a:off x="2656133" y="4225653"/>
            <a:ext cx="730758" cy="6737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73" name="Line 81"/>
          <p:cNvSpPr>
            <a:spLocks noChangeShapeType="1"/>
          </p:cNvSpPr>
          <p:nvPr/>
        </p:nvSpPr>
        <p:spPr bwMode="auto">
          <a:xfrm>
            <a:off x="4306160" y="4534788"/>
            <a:ext cx="930072" cy="1465"/>
          </a:xfrm>
          <a:prstGeom prst="line">
            <a:avLst/>
          </a:prstGeom>
          <a:noFill/>
          <a:ln w="7620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cxnSp>
        <p:nvCxnSpPr>
          <p:cNvPr id="121" name="直線單箭頭接點 120"/>
          <p:cNvCxnSpPr/>
          <p:nvPr/>
        </p:nvCxnSpPr>
        <p:spPr>
          <a:xfrm flipV="1">
            <a:off x="6658707" y="4345874"/>
            <a:ext cx="462107" cy="3204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單箭頭接點 125"/>
          <p:cNvCxnSpPr/>
          <p:nvPr/>
        </p:nvCxnSpPr>
        <p:spPr>
          <a:xfrm rot="16200000" flipV="1">
            <a:off x="1699792" y="4470215"/>
            <a:ext cx="369040" cy="7177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線單箭頭接點 126"/>
          <p:cNvCxnSpPr/>
          <p:nvPr/>
        </p:nvCxnSpPr>
        <p:spPr>
          <a:xfrm rot="16200000" flipV="1">
            <a:off x="1632416" y="4470215"/>
            <a:ext cx="369040" cy="7177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線單箭頭接點 127"/>
          <p:cNvCxnSpPr/>
          <p:nvPr/>
        </p:nvCxnSpPr>
        <p:spPr>
          <a:xfrm rot="16200000" flipV="1">
            <a:off x="2579361" y="4226385"/>
            <a:ext cx="730758" cy="6591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0" name="Line 123"/>
          <p:cNvSpPr>
            <a:spLocks noChangeShapeType="1"/>
          </p:cNvSpPr>
          <p:nvPr/>
        </p:nvSpPr>
        <p:spPr bwMode="auto">
          <a:xfrm>
            <a:off x="4889478" y="2275749"/>
            <a:ext cx="705602" cy="43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21581" name="矩形 133"/>
          <p:cNvSpPr>
            <a:spLocks noChangeArrowheads="1"/>
          </p:cNvSpPr>
          <p:nvPr/>
        </p:nvSpPr>
        <p:spPr bwMode="auto">
          <a:xfrm>
            <a:off x="3062591" y="2662075"/>
            <a:ext cx="2366848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 defTabSz="719055"/>
            <a:r>
              <a:rPr kumimoji="0" lang="en-US" altLang="zh-TW" dirty="0" smtClean="0">
                <a:latin typeface="Calibri" pitchFamily="34" charset="0"/>
              </a:rPr>
              <a:t>Slow corrector settings</a:t>
            </a:r>
            <a:endParaRPr kumimoji="0" lang="en-US" altLang="zh-TW" dirty="0">
              <a:latin typeface="Calibri" pitchFamily="34" charset="0"/>
            </a:endParaRPr>
          </a:p>
        </p:txBody>
      </p:sp>
      <p:cxnSp>
        <p:nvCxnSpPr>
          <p:cNvPr id="85" name="直線單箭頭接點 84"/>
          <p:cNvCxnSpPr/>
          <p:nvPr/>
        </p:nvCxnSpPr>
        <p:spPr>
          <a:xfrm flipV="1">
            <a:off x="6774189" y="4365104"/>
            <a:ext cx="462107" cy="3204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Line 123"/>
          <p:cNvSpPr>
            <a:spLocks noChangeShapeType="1"/>
          </p:cNvSpPr>
          <p:nvPr/>
        </p:nvSpPr>
        <p:spPr bwMode="auto">
          <a:xfrm flipH="1">
            <a:off x="2735290" y="2225227"/>
            <a:ext cx="930805" cy="7177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87" name="Line 81"/>
          <p:cNvSpPr>
            <a:spLocks noChangeShapeType="1"/>
          </p:cNvSpPr>
          <p:nvPr/>
        </p:nvSpPr>
        <p:spPr bwMode="auto">
          <a:xfrm>
            <a:off x="3708571" y="2582621"/>
            <a:ext cx="930072" cy="146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7816" tIns="38908" rIns="77816" bIns="38908"/>
          <a:lstStyle/>
          <a:p>
            <a:endParaRPr lang="zh-TW" altLang="en-US"/>
          </a:p>
        </p:txBody>
      </p:sp>
      <p:sp>
        <p:nvSpPr>
          <p:cNvPr id="88" name="Text Box 44"/>
          <p:cNvSpPr txBox="1">
            <a:spLocks noChangeArrowheads="1"/>
          </p:cNvSpPr>
          <p:nvPr/>
        </p:nvSpPr>
        <p:spPr bwMode="auto">
          <a:xfrm>
            <a:off x="3440518" y="3876980"/>
            <a:ext cx="3277971" cy="509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084" tIns="39043" rIns="78084" bIns="39043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sz="1400" b="1" dirty="0">
                <a:solidFill>
                  <a:srgbClr val="FF0000"/>
                </a:solidFill>
                <a:latin typeface="Calibri" pitchFamily="34" charset="0"/>
              </a:rPr>
              <a:t>10 kHz rate interface. Each cell has 2 </a:t>
            </a:r>
            <a:r>
              <a:rPr kumimoji="0" lang="en-US" altLang="zh-TW" sz="1400" b="1" dirty="0" smtClean="0">
                <a:solidFill>
                  <a:srgbClr val="FF0000"/>
                </a:solidFill>
                <a:latin typeface="Calibri" pitchFamily="34" charset="0"/>
              </a:rPr>
              <a:t>links</a:t>
            </a:r>
            <a:endParaRPr kumimoji="0" lang="en-US" altLang="zh-TW" sz="1400" b="1" dirty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/>
            <a:r>
              <a:rPr kumimoji="0" lang="en-US" altLang="zh-TW" sz="1400" b="1" dirty="0" smtClean="0">
                <a:solidFill>
                  <a:srgbClr val="FF0000"/>
                </a:solidFill>
                <a:latin typeface="Calibri" pitchFamily="34" charset="0"/>
              </a:rPr>
              <a:t>for </a:t>
            </a:r>
            <a:r>
              <a:rPr kumimoji="0" lang="en-US" altLang="zh-TW" sz="1400" b="1" dirty="0">
                <a:solidFill>
                  <a:srgbClr val="FF0000"/>
                </a:solidFill>
                <a:latin typeface="Calibri" pitchFamily="34" charset="0"/>
              </a:rPr>
              <a:t>hor.  and ver. </a:t>
            </a:r>
            <a:r>
              <a:rPr kumimoji="0" lang="en-US" altLang="zh-TW" sz="1400" b="1" dirty="0" smtClean="0">
                <a:solidFill>
                  <a:srgbClr val="FF0000"/>
                </a:solidFill>
                <a:latin typeface="Calibri" pitchFamily="34" charset="0"/>
              </a:rPr>
              <a:t>Loop respectively.</a:t>
            </a:r>
            <a:endParaRPr kumimoji="0" lang="en-US" altLang="zh-TW" sz="1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89" name="Text Box 4"/>
          <p:cNvSpPr txBox="1">
            <a:spLocks noChangeArrowheads="1"/>
          </p:cNvSpPr>
          <p:nvPr/>
        </p:nvSpPr>
        <p:spPr bwMode="auto">
          <a:xfrm>
            <a:off x="719159" y="1"/>
            <a:ext cx="7840434" cy="48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309" tIns="42155" rIns="84309" bIns="42155">
            <a:spAutoFit/>
          </a:bodyPr>
          <a:lstStyle>
            <a:lvl1pPr marL="685800" indent="-685800" defTabSz="91281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91281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91281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91281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91281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/>
            <a:r>
              <a:rPr lang="en-US" altLang="zh-TW" sz="2600" b="0" dirty="0" smtClean="0">
                <a:solidFill>
                  <a:srgbClr val="0000FF"/>
                </a:solidFill>
                <a:latin typeface="Comic Sans MS" pitchFamily="66" charset="0"/>
              </a:rPr>
              <a:t>Infrastructure for FOFB</a:t>
            </a:r>
            <a:endParaRPr lang="en-US" altLang="zh-TW" sz="26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0" name="Line 5"/>
          <p:cNvSpPr>
            <a:spLocks noChangeShapeType="1"/>
          </p:cNvSpPr>
          <p:nvPr/>
        </p:nvSpPr>
        <p:spPr bwMode="auto">
          <a:xfrm>
            <a:off x="452587" y="476672"/>
            <a:ext cx="8300343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1" tIns="45715" rIns="91431" bIns="45715" anchor="ctr"/>
          <a:lstStyle/>
          <a:p>
            <a:endParaRPr lang="zh-TW" altLang="en-US"/>
          </a:p>
        </p:txBody>
      </p:sp>
      <p:sp>
        <p:nvSpPr>
          <p:cNvPr id="68" name="Text Box 74"/>
          <p:cNvSpPr txBox="1">
            <a:spLocks noChangeArrowheads="1"/>
          </p:cNvSpPr>
          <p:nvPr/>
        </p:nvSpPr>
        <p:spPr bwMode="auto">
          <a:xfrm>
            <a:off x="7495586" y="2584086"/>
            <a:ext cx="1285989" cy="53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32" tIns="36017" rIns="72032" bIns="36017">
            <a:spAutoFit/>
          </a:bodyPr>
          <a:lstStyle>
            <a:lvl1pPr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defTabSz="779463" eaLnBrk="0" hangingPunct="0"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defTabSz="779463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en-US" altLang="zh-TW" sz="1500" dirty="0">
                <a:latin typeface="Calibri" pitchFamily="34" charset="0"/>
              </a:rPr>
              <a:t>Path length compensation</a:t>
            </a:r>
          </a:p>
        </p:txBody>
      </p:sp>
      <p:pic>
        <p:nvPicPr>
          <p:cNvPr id="69" name="Picture 2" descr="C:\Documents and Settings\KT\桌面\TPS-II_120601\TPS-PowerSupply\CorrectorPS\Photo\DSC085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512" y="3617746"/>
            <a:ext cx="1025293" cy="768970"/>
          </a:xfrm>
          <a:prstGeom prst="rect">
            <a:avLst/>
          </a:prstGeom>
          <a:noFill/>
        </p:spPr>
      </p:pic>
      <p:pic>
        <p:nvPicPr>
          <p:cNvPr id="70" name="Picture 2" descr="C:\Users\KT\Desktop\NSRRC-IV_150429\2015_paper\IBIC2015\Talk\DSC093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6649" y="3130626"/>
            <a:ext cx="625418" cy="526687"/>
          </a:xfrm>
          <a:prstGeom prst="rect">
            <a:avLst/>
          </a:prstGeom>
          <a:noFill/>
        </p:spPr>
      </p:pic>
      <p:pic>
        <p:nvPicPr>
          <p:cNvPr id="71" name="圖片 70" descr="L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58161" y="4995940"/>
            <a:ext cx="864096" cy="311319"/>
          </a:xfrm>
          <a:prstGeom prst="rect">
            <a:avLst/>
          </a:prstGeom>
        </p:spPr>
      </p:pic>
      <p:pic>
        <p:nvPicPr>
          <p:cNvPr id="73" name="圖片 72" descr="L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50838" y="5564804"/>
            <a:ext cx="864096" cy="311319"/>
          </a:xfrm>
          <a:prstGeom prst="rect">
            <a:avLst/>
          </a:prstGeom>
        </p:spPr>
      </p:pic>
      <p:cxnSp>
        <p:nvCxnSpPr>
          <p:cNvPr id="74" name="直線單箭頭接點 73"/>
          <p:cNvCxnSpPr/>
          <p:nvPr/>
        </p:nvCxnSpPr>
        <p:spPr bwMode="auto">
          <a:xfrm>
            <a:off x="1619937" y="5307259"/>
            <a:ext cx="4295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5" name="直線單箭頭接點 74"/>
          <p:cNvCxnSpPr/>
          <p:nvPr/>
        </p:nvCxnSpPr>
        <p:spPr bwMode="auto">
          <a:xfrm flipH="1" flipV="1">
            <a:off x="1840256" y="5307259"/>
            <a:ext cx="12565" cy="257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78" name="圖片 77" descr="L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28330" y="4997089"/>
            <a:ext cx="864096" cy="311319"/>
          </a:xfrm>
          <a:prstGeom prst="rect">
            <a:avLst/>
          </a:prstGeom>
        </p:spPr>
      </p:pic>
      <p:pic>
        <p:nvPicPr>
          <p:cNvPr id="79" name="圖片 78" descr="L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21007" y="5565953"/>
            <a:ext cx="864096" cy="311319"/>
          </a:xfrm>
          <a:prstGeom prst="rect">
            <a:avLst/>
          </a:prstGeom>
        </p:spPr>
      </p:pic>
      <p:cxnSp>
        <p:nvCxnSpPr>
          <p:cNvPr id="80" name="直線單箭頭接點 79"/>
          <p:cNvCxnSpPr/>
          <p:nvPr/>
        </p:nvCxnSpPr>
        <p:spPr bwMode="auto">
          <a:xfrm>
            <a:off x="3190106" y="5308408"/>
            <a:ext cx="4295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1" name="直線單箭頭接點 80"/>
          <p:cNvCxnSpPr/>
          <p:nvPr/>
        </p:nvCxnSpPr>
        <p:spPr bwMode="auto">
          <a:xfrm flipH="1" flipV="1">
            <a:off x="3410425" y="5308408"/>
            <a:ext cx="12565" cy="257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82" name="圖片 81" descr="L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86441" y="5013176"/>
            <a:ext cx="864096" cy="311319"/>
          </a:xfrm>
          <a:prstGeom prst="rect">
            <a:avLst/>
          </a:prstGeom>
        </p:spPr>
      </p:pic>
      <p:pic>
        <p:nvPicPr>
          <p:cNvPr id="83" name="圖片 82" descr="L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79118" y="5582040"/>
            <a:ext cx="864096" cy="311319"/>
          </a:xfrm>
          <a:prstGeom prst="rect">
            <a:avLst/>
          </a:prstGeom>
        </p:spPr>
      </p:pic>
      <p:cxnSp>
        <p:nvCxnSpPr>
          <p:cNvPr id="84" name="直線單箭頭接點 83"/>
          <p:cNvCxnSpPr/>
          <p:nvPr/>
        </p:nvCxnSpPr>
        <p:spPr bwMode="auto">
          <a:xfrm>
            <a:off x="6648217" y="5324495"/>
            <a:ext cx="4295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直線單箭頭接點 90"/>
          <p:cNvCxnSpPr/>
          <p:nvPr/>
        </p:nvCxnSpPr>
        <p:spPr bwMode="auto">
          <a:xfrm flipH="1" flipV="1">
            <a:off x="6868536" y="5324495"/>
            <a:ext cx="12565" cy="257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92" name="Picture 2" descr="C:\Documents and Settings\KT\桌面\NSRRC-IV_120204\2011_Paper\ICALEPCS2011\GDX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57465" y="6088796"/>
            <a:ext cx="846602" cy="399784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94" name="矩形 93"/>
          <p:cNvSpPr>
            <a:spLocks noChangeArrowheads="1"/>
          </p:cNvSpPr>
          <p:nvPr/>
        </p:nvSpPr>
        <p:spPr bwMode="auto">
          <a:xfrm>
            <a:off x="2987824" y="3646508"/>
            <a:ext cx="26277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algn="ctr"/>
            <a:r>
              <a:rPr kumimoji="0" lang="en-US" altLang="zh-TW" sz="1200" dirty="0" smtClean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Fast Corrector </a:t>
            </a:r>
            <a:r>
              <a:rPr kumimoji="0" lang="en-US" altLang="zh-TW" sz="12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</a:t>
            </a:r>
            <a:r>
              <a:rPr kumimoji="0" lang="en-US" altLang="zh-TW" sz="1200" dirty="0" smtClean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nstalled at </a:t>
            </a:r>
            <a:r>
              <a:rPr kumimoji="0" lang="en-US" altLang="zh-TW" sz="12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</a:t>
            </a:r>
            <a:r>
              <a:rPr kumimoji="0" lang="en-US" altLang="zh-TW" sz="1200" dirty="0" smtClean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ellows</a:t>
            </a:r>
            <a:endParaRPr kumimoji="0" lang="zh-TW" altLang="en-US" sz="12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05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5098" y="1891477"/>
            <a:ext cx="3372006" cy="384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" name="Rectangle 30"/>
          <p:cNvSpPr>
            <a:spLocks noChangeArrowheads="1"/>
          </p:cNvSpPr>
          <p:nvPr/>
        </p:nvSpPr>
        <p:spPr bwMode="auto">
          <a:xfrm>
            <a:off x="1979712" y="15007"/>
            <a:ext cx="5697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Prototype Bunch-by-Bunch Feedbacks</a:t>
            </a:r>
            <a:endParaRPr lang="en-US" altLang="zh-TW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406400" y="569913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77619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8689" y="3999780"/>
            <a:ext cx="2537860" cy="202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61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68689" y="1161921"/>
            <a:ext cx="2576409" cy="2051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9" y="1017088"/>
            <a:ext cx="3168030" cy="185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字方塊 9"/>
          <p:cNvSpPr txBox="1"/>
          <p:nvPr/>
        </p:nvSpPr>
        <p:spPr>
          <a:xfrm>
            <a:off x="1187624" y="680560"/>
            <a:ext cx="1369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Filling Pattern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168689" y="79258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Feedback OFF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3094380" y="363044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Feedback ON</a:t>
            </a:r>
            <a:endParaRPr lang="zh-TW" altLang="en-US" dirty="0"/>
          </a:p>
        </p:txBody>
      </p:sp>
      <p:sp>
        <p:nvSpPr>
          <p:cNvPr id="8" name="Rectangle 10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273222"/>
              </p:ext>
            </p:extLst>
          </p:nvPr>
        </p:nvGraphicFramePr>
        <p:xfrm>
          <a:off x="204505" y="3564175"/>
          <a:ext cx="2536385" cy="275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6451" r:id="rId8" imgW="2560320" imgH="2926080" progId="Origin50.Graph">
                  <p:embed/>
                </p:oleObj>
              </mc:Choice>
              <mc:Fallback>
                <p:oleObj r:id="rId8" imgW="2560320" imgH="2926080" progId="Origin50.Graph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922" t="7591" r="7222" b="7762"/>
                      <a:stretch>
                        <a:fillRect/>
                      </a:stretch>
                    </p:blipFill>
                    <p:spPr bwMode="auto">
                      <a:xfrm>
                        <a:off x="204505" y="3564175"/>
                        <a:ext cx="2536385" cy="27576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字方塊 18"/>
          <p:cNvSpPr txBox="1"/>
          <p:nvPr/>
        </p:nvSpPr>
        <p:spPr>
          <a:xfrm>
            <a:off x="659" y="3212976"/>
            <a:ext cx="2944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Bunch cleaning by feedback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023926" y="1147484"/>
            <a:ext cx="2814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0" dirty="0">
                <a:solidFill>
                  <a:srgbClr val="0000FF"/>
                </a:solidFill>
              </a:rPr>
              <a:t>g</a:t>
            </a:r>
            <a:r>
              <a:rPr lang="en-US" altLang="zh-TW" sz="1600" b="0" dirty="0" smtClean="0">
                <a:solidFill>
                  <a:srgbClr val="0000FF"/>
                </a:solidFill>
              </a:rPr>
              <a:t>rowth/damping experiment at 90 mA</a:t>
            </a:r>
            <a:endParaRPr lang="zh-TW" altLang="en-US" sz="1600" b="0" dirty="0">
              <a:solidFill>
                <a:srgbClr val="0000FF"/>
              </a:solidFill>
            </a:endParaRPr>
          </a:p>
        </p:txBody>
      </p:sp>
      <p:sp>
        <p:nvSpPr>
          <p:cNvPr id="12" name="向下箭號 11"/>
          <p:cNvSpPr/>
          <p:nvPr/>
        </p:nvSpPr>
        <p:spPr bwMode="auto">
          <a:xfrm>
            <a:off x="1584674" y="4650127"/>
            <a:ext cx="216024" cy="72574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Synchrotron Radiation Monitor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9500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5"/>
          <p:cNvSpPr>
            <a:spLocks noChangeShapeType="1"/>
          </p:cNvSpPr>
          <p:nvPr/>
        </p:nvSpPr>
        <p:spPr bwMode="auto">
          <a:xfrm>
            <a:off x="452438" y="573088"/>
            <a:ext cx="8301037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722879"/>
            <a:ext cx="2792047" cy="27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168049"/>
              </p:ext>
            </p:extLst>
          </p:nvPr>
        </p:nvGraphicFramePr>
        <p:xfrm>
          <a:off x="539552" y="836712"/>
          <a:ext cx="2520281" cy="148405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16688"/>
                <a:gridCol w="695250"/>
                <a:gridCol w="608343"/>
              </a:tblGrid>
              <a:tr h="140412">
                <a:tc>
                  <a:txBody>
                    <a:bodyPr/>
                    <a:lstStyle/>
                    <a:p>
                      <a:r>
                        <a:rPr lang="en-US" altLang="zh-TW" sz="1200" b="0" dirty="0" smtClean="0"/>
                        <a:t>Energy (</a:t>
                      </a:r>
                      <a:r>
                        <a:rPr lang="en-US" altLang="zh-TW" sz="1200" b="0" dirty="0" err="1" smtClean="0"/>
                        <a:t>GeV</a:t>
                      </a:r>
                      <a:r>
                        <a:rPr lang="en-US" altLang="zh-TW" sz="1200" b="0" dirty="0" smtClean="0"/>
                        <a:t>)</a:t>
                      </a:r>
                      <a:endParaRPr lang="zh-TW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b="0" dirty="0" smtClean="0"/>
                        <a:t>0.150 </a:t>
                      </a:r>
                      <a:endParaRPr lang="zh-TW" alt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b="0" dirty="0" smtClean="0"/>
                        <a:t>3 </a:t>
                      </a:r>
                      <a:endParaRPr lang="zh-TW" altLang="en-US" sz="1200" b="0" dirty="0"/>
                    </a:p>
                  </a:txBody>
                  <a:tcPr/>
                </a:tc>
              </a:tr>
              <a:tr h="302434">
                <a:tc>
                  <a:txBody>
                    <a:bodyPr/>
                    <a:lstStyle/>
                    <a:p>
                      <a:r>
                        <a:rPr kumimoji="1" lang="en-US" altLang="zh-TW" sz="1200" dirty="0" smtClean="0">
                          <a:latin typeface="Symbol" pitchFamily="18" charset="2"/>
                        </a:rPr>
                        <a:t>e</a:t>
                      </a:r>
                      <a:r>
                        <a:rPr kumimoji="1" lang="en-US" altLang="zh-TW" sz="1200" baseline="-25000" dirty="0" smtClean="0"/>
                        <a:t>x </a:t>
                      </a:r>
                      <a:r>
                        <a:rPr kumimoji="1" lang="en-US" altLang="zh-TW" sz="1200" baseline="0" dirty="0" smtClean="0"/>
                        <a:t>(nm-</a:t>
                      </a:r>
                      <a:r>
                        <a:rPr kumimoji="1" lang="en-US" altLang="zh-TW" sz="1200" baseline="0" dirty="0" err="1" smtClean="0"/>
                        <a:t>rad</a:t>
                      </a:r>
                      <a:r>
                        <a:rPr kumimoji="1" lang="en-US" altLang="zh-TW" sz="1200" baseline="0" dirty="0" smtClean="0"/>
                        <a:t>)</a:t>
                      </a:r>
                      <a:endParaRPr lang="zh-TW" altLang="en-US" sz="12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167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9</a:t>
                      </a:r>
                      <a:endParaRPr lang="zh-TW" altLang="en-US" sz="1200" dirty="0"/>
                    </a:p>
                  </a:txBody>
                  <a:tcPr/>
                </a:tc>
              </a:tr>
              <a:tr h="3024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dirty="0" err="1" smtClean="0">
                          <a:latin typeface="Symbol" pitchFamily="18" charset="2"/>
                        </a:rPr>
                        <a:t>e</a:t>
                      </a:r>
                      <a:r>
                        <a:rPr kumimoji="1" lang="en-US" altLang="zh-TW" sz="1200" baseline="-25000" dirty="0" err="1" smtClean="0"/>
                        <a:t>y</a:t>
                      </a:r>
                      <a:r>
                        <a:rPr kumimoji="1" lang="en-US" altLang="zh-TW" sz="1200" dirty="0" smtClean="0"/>
                        <a:t> </a:t>
                      </a:r>
                      <a:r>
                        <a:rPr kumimoji="1" lang="en-US" altLang="zh-TW" sz="1200" baseline="0" dirty="0" smtClean="0"/>
                        <a:t>(nm-</a:t>
                      </a:r>
                      <a:r>
                        <a:rPr kumimoji="1" lang="en-US" altLang="zh-TW" sz="1200" baseline="0" dirty="0" err="1" smtClean="0"/>
                        <a:t>rad</a:t>
                      </a:r>
                      <a:r>
                        <a:rPr kumimoji="1" lang="en-US" altLang="zh-TW" sz="1200" baseline="0" dirty="0" smtClean="0"/>
                        <a:t>)</a:t>
                      </a:r>
                      <a:endParaRPr lang="zh-TW" altLang="en-US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167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1</a:t>
                      </a:r>
                      <a:endParaRPr lang="zh-TW" altLang="en-US" sz="1200" dirty="0"/>
                    </a:p>
                  </a:txBody>
                  <a:tcPr/>
                </a:tc>
              </a:tr>
              <a:tr h="3024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dirty="0" err="1" smtClean="0">
                          <a:latin typeface="Symbol" pitchFamily="18" charset="2"/>
                        </a:rPr>
                        <a:t>s</a:t>
                      </a:r>
                      <a:r>
                        <a:rPr kumimoji="1" lang="en-US" altLang="zh-TW" sz="1200" baseline="-25000" dirty="0" err="1" smtClean="0"/>
                        <a:t>x</a:t>
                      </a:r>
                      <a:r>
                        <a:rPr kumimoji="1" lang="en-US" altLang="zh-TW" sz="1200" dirty="0" smtClean="0"/>
                        <a:t> (mm)</a:t>
                      </a:r>
                      <a:endParaRPr kumimoji="1" lang="en-US" altLang="zh-TW" sz="1200" dirty="0" smtClean="0">
                        <a:solidFill>
                          <a:srgbClr val="333399"/>
                        </a:solidFill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b="1" dirty="0" smtClean="0"/>
                        <a:t>0.7</a:t>
                      </a:r>
                      <a:endParaRPr lang="zh-TW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b="1" dirty="0" smtClean="0"/>
                        <a:t>0.15</a:t>
                      </a:r>
                      <a:endParaRPr lang="zh-TW" altLang="en-US" sz="1200" b="1" dirty="0"/>
                    </a:p>
                  </a:txBody>
                  <a:tcPr/>
                </a:tc>
              </a:tr>
              <a:tr h="3024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dirty="0" err="1" smtClean="0">
                          <a:latin typeface="Symbol" pitchFamily="18" charset="2"/>
                        </a:rPr>
                        <a:t>s</a:t>
                      </a:r>
                      <a:r>
                        <a:rPr kumimoji="1" lang="en-US" altLang="zh-TW" sz="1200" baseline="-25000" dirty="0" err="1" smtClean="0"/>
                        <a:t>y</a:t>
                      </a:r>
                      <a:r>
                        <a:rPr kumimoji="1" lang="en-US" altLang="zh-TW" sz="1200" dirty="0" smtClean="0"/>
                        <a:t> (mm)</a:t>
                      </a:r>
                      <a:endParaRPr kumimoji="1" lang="en-US" altLang="zh-TW" sz="1200" dirty="0" smtClean="0">
                        <a:solidFill>
                          <a:srgbClr val="333399"/>
                        </a:solidFill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b="1" dirty="0" smtClean="0"/>
                        <a:t>1.5</a:t>
                      </a:r>
                      <a:endParaRPr lang="zh-TW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b="1" dirty="0" smtClean="0"/>
                        <a:t>0.1</a:t>
                      </a:r>
                      <a:endParaRPr lang="zh-TW" altLang="en-US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44624"/>
            <a:ext cx="9144000" cy="4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4318" tIns="42160" rIns="84318" bIns="42160">
            <a:spAutoFit/>
          </a:bodyPr>
          <a:lstStyle/>
          <a:p>
            <a:pPr algn="ctr" defTabSz="842963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Layout of the</a:t>
            </a:r>
            <a:r>
              <a:rPr lang="zh-TW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Booster SRM Station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807973" name="Picture 3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3961429" cy="273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452438" y="3141134"/>
            <a:ext cx="299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Side-view of SRM port A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840971" y="256490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00FF"/>
                </a:solidFill>
              </a:rPr>
              <a:t>Reserved for future  </a:t>
            </a:r>
            <a:endParaRPr lang="zh-TW" altLang="en-US" dirty="0">
              <a:solidFill>
                <a:srgbClr val="0000FF"/>
              </a:solidFill>
            </a:endParaRPr>
          </a:p>
        </p:txBody>
      </p:sp>
      <p:pic>
        <p:nvPicPr>
          <p:cNvPr id="8130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771" y="3868169"/>
            <a:ext cx="36099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文字方塊 18"/>
          <p:cNvSpPr txBox="1"/>
          <p:nvPr/>
        </p:nvSpPr>
        <p:spPr>
          <a:xfrm>
            <a:off x="6322692" y="1052736"/>
            <a:ext cx="2993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dirty="0" smtClean="0"/>
              <a:t>SRM port A:</a:t>
            </a:r>
          </a:p>
          <a:p>
            <a:r>
              <a:rPr lang="en-US" altLang="zh-TW" b="0" dirty="0" smtClean="0"/>
              <a:t>Streak camera &amp; CCD to measure visible light </a:t>
            </a:r>
            <a:endParaRPr lang="zh-TW" alt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658" name="圖片 3"/>
          <p:cNvPicPr>
            <a:picLocks noChangeAspect="1" noChangeArrowheads="1"/>
          </p:cNvPicPr>
          <p:nvPr/>
        </p:nvPicPr>
        <p:blipFill>
          <a:blip r:embed="rId3" cstate="print"/>
          <a:srcRect l="10437" t="1891" r="9402" b="6729"/>
          <a:stretch>
            <a:fillRect/>
          </a:stretch>
        </p:blipFill>
        <p:spPr bwMode="auto">
          <a:xfrm>
            <a:off x="539552" y="1340768"/>
            <a:ext cx="5256584" cy="444847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710660" name="Rectangle 4"/>
          <p:cNvSpPr>
            <a:spLocks noChangeArrowheads="1"/>
          </p:cNvSpPr>
          <p:nvPr/>
        </p:nvSpPr>
        <p:spPr bwMode="auto">
          <a:xfrm>
            <a:off x="899592" y="0"/>
            <a:ext cx="74888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90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altLang="zh-TW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TPS booster synchrotron radiation profiles during energy ramping</a:t>
            </a:r>
            <a:endParaRPr kumimoji="1" lang="en-GB" altLang="zh-TW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710661" name="Picture 5"/>
          <p:cNvPicPr>
            <a:picLocks noChangeAspect="1" noChangeArrowheads="1"/>
          </p:cNvPicPr>
          <p:nvPr/>
        </p:nvPicPr>
        <p:blipFill>
          <a:blip r:embed="rId4" cstate="print"/>
          <a:srcRect l="3807" t="2263" r="5620"/>
          <a:stretch>
            <a:fillRect/>
          </a:stretch>
        </p:blipFill>
        <p:spPr bwMode="auto">
          <a:xfrm>
            <a:off x="5940152" y="1473751"/>
            <a:ext cx="3096002" cy="21602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493489" y="433371"/>
            <a:ext cx="8301037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806914" name="圖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6" t="8199" r="7622" b="4375"/>
          <a:stretch>
            <a:fillRect/>
          </a:stretch>
        </p:blipFill>
        <p:spPr bwMode="auto">
          <a:xfrm>
            <a:off x="6226090" y="4149080"/>
            <a:ext cx="25241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6300192" y="1196752"/>
            <a:ext cx="2735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Beam size change during ramping</a:t>
            </a:r>
            <a:endParaRPr lang="zh-TW" altLang="en-US" sz="12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6120172" y="3833108"/>
            <a:ext cx="2735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Beam position change during ramping</a:t>
            </a:r>
            <a:endParaRPr lang="zh-TW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圖片 14" descr="BPMs Layout of one Ce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685" y="5094476"/>
            <a:ext cx="421533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字方塊 4"/>
          <p:cNvSpPr txBox="1"/>
          <p:nvPr/>
        </p:nvSpPr>
        <p:spPr>
          <a:xfrm>
            <a:off x="3132856" y="4941168"/>
            <a:ext cx="1168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 </a:t>
            </a:r>
            <a:r>
              <a:rPr lang="en-US" altLang="zh-TW" baseline="30000" dirty="0" smtClean="0"/>
              <a:t>o</a:t>
            </a:r>
            <a:r>
              <a:rPr lang="en-US" altLang="zh-TW" dirty="0" smtClean="0"/>
              <a:t> Source</a:t>
            </a:r>
            <a:endParaRPr lang="zh-TW" altLang="en-US" dirty="0"/>
          </a:p>
        </p:txBody>
      </p:sp>
      <p:cxnSp>
        <p:nvCxnSpPr>
          <p:cNvPr id="6" name="直線單箭頭接點 5"/>
          <p:cNvCxnSpPr/>
          <p:nvPr/>
        </p:nvCxnSpPr>
        <p:spPr>
          <a:xfrm>
            <a:off x="3132856" y="5445224"/>
            <a:ext cx="316835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 flipV="1">
            <a:off x="6264696" y="5373216"/>
            <a:ext cx="108520" cy="144016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062802" y="4994012"/>
            <a:ext cx="1979712" cy="523220"/>
          </a:xfrm>
          <a:prstGeom prst="rect">
            <a:avLst/>
          </a:prstGeom>
          <a:solidFill>
            <a:srgbClr val="CFF9A5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cs typeface="Times New Roman" pitchFamily="18" charset="0"/>
              </a:rPr>
              <a:t>Visible Light SRM</a:t>
            </a:r>
          </a:p>
          <a:p>
            <a:r>
              <a:rPr lang="en-US" altLang="zh-TW" sz="1400" dirty="0" smtClean="0">
                <a:cs typeface="Times New Roman" pitchFamily="18" charset="0"/>
              </a:rPr>
              <a:t>* Streak camera</a:t>
            </a: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452438" y="573088"/>
            <a:ext cx="8301037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794008" y="692906"/>
            <a:ext cx="46805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Beam size 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</a:t>
            </a:r>
            <a:r>
              <a:rPr kumimoji="1" lang="en-US" altLang="zh-TW" sz="1600" b="0" i="0" u="none" strike="noStrike" cap="none" normalizeH="0" baseline="-3000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x,y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 and beam divergence </a:t>
            </a:r>
            <a:r>
              <a:rPr kumimoji="1" lang="en-US" altLang="zh-TW" sz="1600" b="0" i="0" u="none" strike="noStrike" cap="none" normalizeH="0" baseline="-3000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x</a:t>
            </a:r>
            <a:r>
              <a:rPr kumimoji="1" lang="en-US" altLang="zh-TW" sz="1600" b="0" i="0" u="none" strike="noStrike" cap="none" normalizeH="0" baseline="-3000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Arial"/>
                <a:ea typeface="新細明體" pitchFamily="18" charset="-120"/>
                <a:cs typeface="Times New Roman" pitchFamily="18" charset="0"/>
              </a:rPr>
              <a:t>’</a:t>
            </a:r>
            <a:r>
              <a:rPr kumimoji="1" lang="en-US" altLang="zh-TW" sz="1600" b="0" i="0" u="none" strike="noStrike" cap="none" normalizeH="0" baseline="-3000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,y</a:t>
            </a:r>
            <a:r>
              <a:rPr kumimoji="1" lang="en-US" altLang="zh-TW" sz="1600" b="0" i="0" u="none" strike="noStrike" cap="none" normalizeH="0" baseline="-3000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/>
                <a:ea typeface="新細明體" pitchFamily="18" charset="-120"/>
                <a:cs typeface="Times New Roman" pitchFamily="18" charset="0"/>
              </a:rPr>
              <a:t>’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 for 1 % coupling. Natural horizontal emittance is 1.6 nm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-</a:t>
            </a: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  <a:sym typeface="Symbol" pitchFamily="18" charset="2"/>
              </a:rPr>
              <a:t>rad.</a:t>
            </a:r>
            <a:endParaRPr kumimoji="1" lang="en-US" altLang="zh-TW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zh-TW" sz="1600" b="0" i="0" u="none" strike="noStrike" cap="none" normalizeH="0" baseline="0" dirty="0" smtClean="0">
              <a:ln>
                <a:noFill/>
              </a:ln>
              <a:solidFill>
                <a:srgbClr val="000080"/>
              </a:solidFill>
              <a:effectLst/>
              <a:latin typeface="Times New Roman" pitchFamily="18" charset="0"/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44624"/>
            <a:ext cx="9144000" cy="4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4318" tIns="42160" rIns="84318" bIns="42160">
            <a:spAutoFit/>
          </a:bodyPr>
          <a:lstStyle/>
          <a:p>
            <a:pPr algn="ctr" defTabSz="842963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Layout of the</a:t>
            </a:r>
            <a:r>
              <a:rPr lang="zh-TW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Storage Ring SRM Station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 flipH="1" flipV="1">
            <a:off x="6301208" y="5133836"/>
            <a:ext cx="8384" cy="3197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6336704" y="5133836"/>
            <a:ext cx="72609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896544" y="5085184"/>
            <a:ext cx="1200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cs typeface="Times New Roman" pitchFamily="18" charset="0"/>
              </a:rPr>
              <a:t>Be Mirror</a:t>
            </a:r>
            <a:endParaRPr lang="zh-TW" altLang="en-US" dirty="0"/>
          </a:p>
        </p:txBody>
      </p:sp>
      <p:cxnSp>
        <p:nvCxnSpPr>
          <p:cNvPr id="17" name="直線單箭頭接點 16"/>
          <p:cNvCxnSpPr/>
          <p:nvPr/>
        </p:nvCxnSpPr>
        <p:spPr>
          <a:xfrm>
            <a:off x="3096344" y="5445224"/>
            <a:ext cx="324036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960440" y="6021288"/>
            <a:ext cx="986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cs typeface="Times New Roman" pitchFamily="18" charset="0"/>
              </a:rPr>
              <a:t>Pinhole </a:t>
            </a:r>
            <a:endParaRPr lang="zh-TW" altLang="en-US" dirty="0"/>
          </a:p>
        </p:txBody>
      </p:sp>
      <p:cxnSp>
        <p:nvCxnSpPr>
          <p:cNvPr id="19" name="直線單箭頭接點 18"/>
          <p:cNvCxnSpPr/>
          <p:nvPr/>
        </p:nvCxnSpPr>
        <p:spPr bwMode="auto">
          <a:xfrm flipH="1" flipV="1">
            <a:off x="4369740" y="5512293"/>
            <a:ext cx="57662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6336704" y="5517232"/>
            <a:ext cx="144016" cy="216024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4176464" y="4797152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Port 40</a:t>
            </a:r>
          </a:p>
        </p:txBody>
      </p:sp>
      <p:sp>
        <p:nvSpPr>
          <p:cNvPr id="32" name="橢圓 31"/>
          <p:cNvSpPr/>
          <p:nvPr/>
        </p:nvSpPr>
        <p:spPr bwMode="auto">
          <a:xfrm>
            <a:off x="5541543" y="2326414"/>
            <a:ext cx="864096" cy="4320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33" name="橢圓 32"/>
          <p:cNvSpPr/>
          <p:nvPr/>
        </p:nvSpPr>
        <p:spPr bwMode="auto">
          <a:xfrm>
            <a:off x="7254305" y="2326414"/>
            <a:ext cx="864096" cy="4320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639412"/>
              </p:ext>
            </p:extLst>
          </p:nvPr>
        </p:nvGraphicFramePr>
        <p:xfrm>
          <a:off x="3582653" y="1412776"/>
          <a:ext cx="5364086" cy="1224136"/>
        </p:xfrm>
        <a:graphic>
          <a:graphicData uri="http://schemas.openxmlformats.org/drawingml/2006/table">
            <a:tbl>
              <a:tblPr/>
              <a:tblGrid>
                <a:gridCol w="1903386"/>
                <a:gridCol w="865175"/>
                <a:gridCol w="865175"/>
                <a:gridCol w="865175"/>
                <a:gridCol w="865175"/>
              </a:tblGrid>
              <a:tr h="401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新細明體"/>
                        </a:rPr>
                        <a:t>Source point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Times New Roman"/>
                          <a:ea typeface="新細明體"/>
                        </a:rPr>
                        <a:t>σ</a:t>
                      </a:r>
                      <a:r>
                        <a:rPr lang="en-US" sz="1400" kern="100" baseline="-25000">
                          <a:latin typeface="Times New Roman"/>
                          <a:ea typeface="新細明體"/>
                        </a:rPr>
                        <a:t>x</a:t>
                      </a:r>
                      <a:r>
                        <a:rPr lang="en-US" sz="1400" kern="100">
                          <a:latin typeface="Times New Roman"/>
                          <a:ea typeface="新細明體"/>
                        </a:rPr>
                        <a:t> (μm)</a:t>
                      </a:r>
                      <a:endParaRPr lang="zh-TW" sz="14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 err="1">
                          <a:latin typeface="Times New Roman"/>
                          <a:ea typeface="新細明體"/>
                        </a:rPr>
                        <a:t>σ</a:t>
                      </a:r>
                      <a:r>
                        <a:rPr lang="en-US" sz="1400" kern="100" baseline="-25000" dirty="0" err="1">
                          <a:latin typeface="Times New Roman"/>
                          <a:ea typeface="新細明體"/>
                        </a:rPr>
                        <a:t>x</a:t>
                      </a:r>
                      <a:r>
                        <a:rPr lang="en-US" sz="1400" kern="100" baseline="-25000" dirty="0">
                          <a:latin typeface="Times New Roman"/>
                          <a:ea typeface="新細明體"/>
                        </a:rPr>
                        <a:t>’</a:t>
                      </a:r>
                      <a:r>
                        <a:rPr lang="en-US" sz="1400" kern="100" dirty="0">
                          <a:latin typeface="Times New Roman"/>
                          <a:ea typeface="新細明體"/>
                        </a:rPr>
                        <a:t> (</a:t>
                      </a:r>
                      <a:r>
                        <a:rPr lang="en-US" sz="1400" kern="100" dirty="0" err="1">
                          <a:latin typeface="Times New Roman"/>
                          <a:ea typeface="新細明體"/>
                        </a:rPr>
                        <a:t>μrad</a:t>
                      </a:r>
                      <a:r>
                        <a:rPr lang="en-US" sz="1400" kern="100" dirty="0">
                          <a:latin typeface="Times New Roman"/>
                          <a:ea typeface="新細明體"/>
                        </a:rPr>
                        <a:t>)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Times New Roman"/>
                          <a:ea typeface="新細明體"/>
                        </a:rPr>
                        <a:t>σ</a:t>
                      </a:r>
                      <a:r>
                        <a:rPr lang="en-US" sz="1400" kern="100" baseline="-25000">
                          <a:latin typeface="Times New Roman"/>
                          <a:ea typeface="新細明體"/>
                        </a:rPr>
                        <a:t>y</a:t>
                      </a:r>
                      <a:r>
                        <a:rPr lang="en-US" sz="1400" kern="100">
                          <a:latin typeface="Times New Roman"/>
                          <a:ea typeface="新細明體"/>
                        </a:rPr>
                        <a:t> (μm)</a:t>
                      </a:r>
                      <a:endParaRPr lang="zh-TW" sz="14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latin typeface="Times New Roman"/>
                          <a:ea typeface="新細明體"/>
                        </a:rPr>
                        <a:t>σ</a:t>
                      </a:r>
                      <a:r>
                        <a:rPr lang="en-US" sz="1400" kern="100" baseline="-25000">
                          <a:latin typeface="Times New Roman"/>
                          <a:ea typeface="新細明體"/>
                        </a:rPr>
                        <a:t>y’</a:t>
                      </a:r>
                      <a:r>
                        <a:rPr lang="en-US" sz="1400" kern="100">
                          <a:latin typeface="Times New Roman"/>
                          <a:ea typeface="新細明體"/>
                        </a:rPr>
                        <a:t> (μrad)</a:t>
                      </a:r>
                      <a:endParaRPr lang="zh-TW" sz="14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新細明體"/>
                        </a:rPr>
                        <a:t>S</a:t>
                      </a:r>
                      <a:r>
                        <a:rPr lang="en-US" sz="1400" kern="100" dirty="0" smtClean="0">
                          <a:latin typeface="Times New Roman"/>
                          <a:ea typeface="新細明體"/>
                        </a:rPr>
                        <a:t>traight </a:t>
                      </a:r>
                      <a:r>
                        <a:rPr lang="en-US" sz="1400" kern="100" dirty="0">
                          <a:latin typeface="Times New Roman"/>
                          <a:ea typeface="新細明體"/>
                        </a:rPr>
                        <a:t>center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latin typeface="Times New Roman"/>
                          <a:ea typeface="新細明體"/>
                        </a:rPr>
                        <a:t>165.1</a:t>
                      </a:r>
                      <a:endParaRPr lang="zh-TW" sz="14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12.4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latin typeface="Times New Roman"/>
                          <a:ea typeface="新細明體"/>
                        </a:rPr>
                        <a:t>9.8</a:t>
                      </a:r>
                      <a:endParaRPr lang="zh-TW" sz="14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1.6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/>
                          <a:ea typeface="新細明體"/>
                        </a:rPr>
                        <a:t>Long straight </a:t>
                      </a:r>
                      <a:r>
                        <a:rPr lang="en-US" sz="1400" kern="100" dirty="0">
                          <a:latin typeface="Times New Roman"/>
                          <a:ea typeface="新細明體"/>
                        </a:rPr>
                        <a:t>center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120.8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17.2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latin typeface="Times New Roman"/>
                          <a:ea typeface="新細明體"/>
                        </a:rPr>
                        <a:t>5.1</a:t>
                      </a:r>
                      <a:endParaRPr lang="zh-TW" sz="14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latin typeface="Times New Roman"/>
                          <a:ea typeface="新細明體"/>
                        </a:rPr>
                        <a:t>3.1</a:t>
                      </a:r>
                      <a:endParaRPr lang="zh-TW" sz="1400" kern="10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/>
                          <a:ea typeface="新細明體"/>
                        </a:rPr>
                        <a:t>Dipole </a:t>
                      </a:r>
                      <a:r>
                        <a:rPr lang="en-US" sz="1050" kern="100" dirty="0">
                          <a:latin typeface="Times New Roman"/>
                          <a:ea typeface="新細明體"/>
                        </a:rPr>
                        <a:t>(1 degree source point)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39.7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76.1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15.8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新細明體"/>
                        </a:rPr>
                        <a:t>1.1</a:t>
                      </a:r>
                      <a:endParaRPr lang="zh-TW" sz="1400" kern="100" dirty="0"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805926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6" y="1076180"/>
            <a:ext cx="3011272" cy="163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字方塊 23"/>
          <p:cNvSpPr txBox="1"/>
          <p:nvPr/>
        </p:nvSpPr>
        <p:spPr>
          <a:xfrm>
            <a:off x="794328" y="692696"/>
            <a:ext cx="2508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Top view of streak camera</a:t>
            </a:r>
            <a:endParaRPr lang="zh-TW" altLang="en-US" sz="14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8099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68" y="3034662"/>
            <a:ext cx="2768187" cy="163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408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979" y="3066128"/>
            <a:ext cx="4508312" cy="163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文字方塊 30"/>
          <p:cNvSpPr txBox="1"/>
          <p:nvPr/>
        </p:nvSpPr>
        <p:spPr>
          <a:xfrm>
            <a:off x="3694178" y="2859503"/>
            <a:ext cx="3322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Side view of X-ray pinhole camera </a:t>
            </a:r>
            <a:endParaRPr lang="zh-TW" altLang="en-US" sz="1400" dirty="0"/>
          </a:p>
        </p:txBody>
      </p:sp>
      <p:cxnSp>
        <p:nvCxnSpPr>
          <p:cNvPr id="35" name="直線單箭頭接點 34"/>
          <p:cNvCxnSpPr/>
          <p:nvPr/>
        </p:nvCxnSpPr>
        <p:spPr>
          <a:xfrm>
            <a:off x="6480720" y="5589240"/>
            <a:ext cx="352111" cy="9292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6725070" y="5930116"/>
            <a:ext cx="1663354" cy="523220"/>
          </a:xfrm>
          <a:prstGeom prst="rect">
            <a:avLst/>
          </a:prstGeom>
          <a:solidFill>
            <a:srgbClr val="CFF9A5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cs typeface="Times New Roman" pitchFamily="18" charset="0"/>
              </a:rPr>
              <a:t>X-ray SRM</a:t>
            </a:r>
          </a:p>
          <a:p>
            <a:r>
              <a:rPr lang="en-US" altLang="zh-TW" sz="1400" dirty="0" smtClean="0">
                <a:cs typeface="Times New Roman" pitchFamily="18" charset="0"/>
              </a:rPr>
              <a:t>* Pinhole camera</a:t>
            </a:r>
          </a:p>
        </p:txBody>
      </p:sp>
      <p:cxnSp>
        <p:nvCxnSpPr>
          <p:cNvPr id="38" name="直線單箭頭接點 37"/>
          <p:cNvCxnSpPr/>
          <p:nvPr/>
        </p:nvCxnSpPr>
        <p:spPr>
          <a:xfrm>
            <a:off x="6835832" y="5599600"/>
            <a:ext cx="0" cy="301027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>
            <a:off x="6738593" y="5445224"/>
            <a:ext cx="194478" cy="249699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730115" name="Picture 3"/>
          <p:cNvPicPr>
            <a:picLocks noChangeAspect="1" noChangeArrowheads="1"/>
          </p:cNvPicPr>
          <p:nvPr/>
        </p:nvPicPr>
        <p:blipFill>
          <a:blip r:embed="rId3" cstate="print"/>
          <a:srcRect l="5185" r="5035"/>
          <a:stretch>
            <a:fillRect/>
          </a:stretch>
        </p:blipFill>
        <p:spPr bwMode="auto">
          <a:xfrm>
            <a:off x="488791" y="4435371"/>
            <a:ext cx="298782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01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9" name="Line 15"/>
          <p:cNvSpPr>
            <a:spLocks noChangeShapeType="1"/>
          </p:cNvSpPr>
          <p:nvPr/>
        </p:nvSpPr>
        <p:spPr bwMode="auto">
          <a:xfrm>
            <a:off x="468313" y="620713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0" y="44624"/>
            <a:ext cx="91440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7816" tIns="38908" rIns="77816" bIns="38908" anchor="ctr"/>
          <a:lstStyle/>
          <a:p>
            <a:pPr algn="ctr" defTabSz="842963" eaLnBrk="0" hangingPunct="0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X-ray Pinhole Camera Test for SR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11" name="Picture 2" descr="G:\2015-01-30-SRXPC40\Img2-50x5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8" t="1671" r="33595" b="51605"/>
          <a:stretch/>
        </p:blipFill>
        <p:spPr bwMode="auto">
          <a:xfrm>
            <a:off x="6007045" y="1170860"/>
            <a:ext cx="2880000" cy="22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5978780" y="798507"/>
            <a:ext cx="2908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After focus adjustment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Times" panose="02020603050405020304" pitchFamily="18" charset="0"/>
            </a:endParaRPr>
          </a:p>
        </p:txBody>
      </p:sp>
      <p:pic>
        <p:nvPicPr>
          <p:cNvPr id="13" name="Picture 3" descr="C:\Users\KT\AppData\Local\Microsoft\Windows\Temporary Internet Files\Content.Outlook\O2O7954H\Data-03-50x50 (2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33" y="1170860"/>
            <a:ext cx="2880320" cy="227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153009" y="764704"/>
            <a:ext cx="3444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Beam size larger then expected</a:t>
            </a:r>
            <a:endParaRPr lang="zh-TW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向右箭號 4"/>
          <p:cNvSpPr/>
          <p:nvPr/>
        </p:nvSpPr>
        <p:spPr bwMode="auto">
          <a:xfrm>
            <a:off x="3746532" y="2071096"/>
            <a:ext cx="1944216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597176" y="1133494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Found that the mirror was moved so that focal length changed</a:t>
            </a:r>
            <a:endParaRPr lang="zh-TW" altLang="en-US" sz="1600" dirty="0"/>
          </a:p>
        </p:txBody>
      </p:sp>
      <p:sp>
        <p:nvSpPr>
          <p:cNvPr id="15" name="矩形 14"/>
          <p:cNvSpPr/>
          <p:nvPr/>
        </p:nvSpPr>
        <p:spPr>
          <a:xfrm>
            <a:off x="681585" y="3789040"/>
            <a:ext cx="2908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Resolution measure by knife</a:t>
            </a:r>
          </a:p>
          <a:p>
            <a:r>
              <a:rPr lang="en-US" altLang="zh-TW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e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Times" panose="02020603050405020304" pitchFamily="18" charset="0"/>
              </a:rPr>
              <a:t>dge test ~ 5 um</a:t>
            </a:r>
            <a:endParaRPr lang="zh-TW" altLang="en-US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Times" panose="02020603050405020304" pitchFamily="18" charset="0"/>
            </a:endParaRPr>
          </a:p>
        </p:txBody>
      </p:sp>
      <p:pic>
        <p:nvPicPr>
          <p:cNvPr id="73040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" t="4080" r="6996" b="4337"/>
          <a:stretch>
            <a:fillRect/>
          </a:stretch>
        </p:blipFill>
        <p:spPr bwMode="auto">
          <a:xfrm>
            <a:off x="5027508" y="4308177"/>
            <a:ext cx="28956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字方塊 15"/>
          <p:cNvSpPr txBox="1"/>
          <p:nvPr/>
        </p:nvSpPr>
        <p:spPr>
          <a:xfrm>
            <a:off x="5047014" y="3755155"/>
            <a:ext cx="3080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Beam size change as beam current increased</a:t>
            </a:r>
            <a:endParaRPr lang="zh-TW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ChangeArrowheads="1"/>
          </p:cNvSpPr>
          <p:nvPr/>
        </p:nvSpPr>
        <p:spPr bwMode="auto">
          <a:xfrm>
            <a:off x="-152400" y="-8039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795651" name="Picture 4"/>
          <p:cNvPicPr>
            <a:picLocks noChangeAspect="1" noChangeArrowheads="1"/>
          </p:cNvPicPr>
          <p:nvPr/>
        </p:nvPicPr>
        <p:blipFill>
          <a:blip r:embed="rId4" cstate="print"/>
          <a:srcRect t="7584" r="1732"/>
          <a:stretch>
            <a:fillRect/>
          </a:stretch>
        </p:blipFill>
        <p:spPr bwMode="auto">
          <a:xfrm>
            <a:off x="959527" y="3806462"/>
            <a:ext cx="2676370" cy="271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5652" name="Picture 5"/>
          <p:cNvPicPr>
            <a:picLocks noChangeAspect="1" noChangeArrowheads="1"/>
          </p:cNvPicPr>
          <p:nvPr/>
        </p:nvPicPr>
        <p:blipFill>
          <a:blip r:embed="rId5" cstate="print"/>
          <a:srcRect l="5827" t="8089" r="43556"/>
          <a:stretch>
            <a:fillRect/>
          </a:stretch>
        </p:blipFill>
        <p:spPr bwMode="auto">
          <a:xfrm>
            <a:off x="3652879" y="3806462"/>
            <a:ext cx="1207153" cy="271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164674"/>
            <a:ext cx="9144000" cy="45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844" tIns="42922" rIns="85844" bIns="42922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Booster Beam – Streak Camera Observation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" name="Line 25"/>
          <p:cNvSpPr>
            <a:spLocks noChangeShapeType="1"/>
          </p:cNvSpPr>
          <p:nvPr/>
        </p:nvSpPr>
        <p:spPr bwMode="auto">
          <a:xfrm>
            <a:off x="395536" y="692696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7200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-90495" y="5011880"/>
            <a:ext cx="914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119063"/>
            <a:r>
              <a:rPr lang="en-GB" altLang="zh-TW" b="0" dirty="0" smtClean="0">
                <a:cs typeface="Times New Roman" pitchFamily="18" charset="0"/>
              </a:rPr>
              <a:t>700 </a:t>
            </a:r>
            <a:r>
              <a:rPr lang="en-GB" altLang="zh-TW" b="0" dirty="0" err="1" smtClean="0">
                <a:cs typeface="Times New Roman" pitchFamily="18" charset="0"/>
              </a:rPr>
              <a:t>ps</a:t>
            </a:r>
            <a:endParaRPr lang="en-GB" altLang="zh-TW" b="0" dirty="0" smtClean="0">
              <a:latin typeface="Arial" pitchFamily="34" charset="0"/>
              <a:cs typeface="新細明體" pitchFamily="18" charset="-120"/>
            </a:endParaRPr>
          </a:p>
        </p:txBody>
      </p:sp>
      <p:cxnSp>
        <p:nvCxnSpPr>
          <p:cNvPr id="3" name="直線單箭頭接點 2"/>
          <p:cNvCxnSpPr/>
          <p:nvPr/>
        </p:nvCxnSpPr>
        <p:spPr bwMode="auto">
          <a:xfrm>
            <a:off x="3275856" y="1261230"/>
            <a:ext cx="5760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4" name="直線單箭頭接點 13"/>
          <p:cNvCxnSpPr/>
          <p:nvPr/>
        </p:nvCxnSpPr>
        <p:spPr bwMode="auto">
          <a:xfrm flipH="1">
            <a:off x="1475656" y="1266050"/>
            <a:ext cx="5760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" name="文字方塊 4"/>
          <p:cNvSpPr txBox="1"/>
          <p:nvPr/>
        </p:nvSpPr>
        <p:spPr>
          <a:xfrm>
            <a:off x="2364647" y="1087869"/>
            <a:ext cx="723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0" dirty="0" smtClean="0"/>
              <a:t>100 us</a:t>
            </a:r>
            <a:endParaRPr lang="zh-TW" altLang="en-US" sz="1400" b="0" dirty="0"/>
          </a:p>
        </p:txBody>
      </p:sp>
      <p:cxnSp>
        <p:nvCxnSpPr>
          <p:cNvPr id="17" name="直線單箭頭接點 16"/>
          <p:cNvCxnSpPr/>
          <p:nvPr/>
        </p:nvCxnSpPr>
        <p:spPr bwMode="auto">
          <a:xfrm flipV="1">
            <a:off x="305502" y="4005064"/>
            <a:ext cx="0" cy="6425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1" name="直線單箭頭接點 20"/>
          <p:cNvCxnSpPr/>
          <p:nvPr/>
        </p:nvCxnSpPr>
        <p:spPr bwMode="auto">
          <a:xfrm>
            <a:off x="305502" y="5966702"/>
            <a:ext cx="0" cy="5015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5" name="向右箭號 14"/>
          <p:cNvSpPr/>
          <p:nvPr/>
        </p:nvSpPr>
        <p:spPr bwMode="auto">
          <a:xfrm>
            <a:off x="2364647" y="4066843"/>
            <a:ext cx="1601159" cy="18408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099319" y="395700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dirty="0" smtClean="0">
                <a:solidFill>
                  <a:srgbClr val="FF0000"/>
                </a:solidFill>
              </a:rPr>
              <a:t>150 </a:t>
            </a:r>
            <a:r>
              <a:rPr lang="en-US" altLang="zh-TW" b="0" dirty="0" err="1" smtClean="0">
                <a:solidFill>
                  <a:srgbClr val="FF0000"/>
                </a:solidFill>
              </a:rPr>
              <a:t>Mev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4080864" y="400506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dirty="0" smtClean="0">
                <a:solidFill>
                  <a:srgbClr val="FF0000"/>
                </a:solidFill>
              </a:rPr>
              <a:t>3 GeV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graphicFrame>
        <p:nvGraphicFramePr>
          <p:cNvPr id="22" name="物件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65841"/>
              </p:ext>
            </p:extLst>
          </p:nvPr>
        </p:nvGraphicFramePr>
        <p:xfrm>
          <a:off x="5436096" y="1457009"/>
          <a:ext cx="2838450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44" r:id="rId6" imgW="4155034" imgH="2902915" progId="Origin50.Graph">
                  <p:embed/>
                </p:oleObj>
              </mc:Choice>
              <mc:Fallback>
                <p:oleObj r:id="rId6" imgW="4155034" imgH="2902915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168" t="10434" r="4601" b="3822"/>
                      <a:stretch>
                        <a:fillRect/>
                      </a:stretch>
                    </p:blipFill>
                    <p:spPr bwMode="auto">
                      <a:xfrm>
                        <a:off x="5436096" y="1457009"/>
                        <a:ext cx="2838450" cy="203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字方塊 22"/>
          <p:cNvSpPr txBox="1"/>
          <p:nvPr/>
        </p:nvSpPr>
        <p:spPr>
          <a:xfrm>
            <a:off x="5220072" y="764704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0" dirty="0"/>
              <a:t>Bunch length and phase variation during the energy ramping process</a:t>
            </a:r>
            <a:r>
              <a:rPr lang="en-GB" altLang="zh-TW" sz="1200" b="0" dirty="0"/>
              <a:t>. Bunch length changes around 85 </a:t>
            </a:r>
            <a:r>
              <a:rPr lang="en-GB" altLang="zh-TW" sz="1200" b="0" dirty="0" err="1"/>
              <a:t>psec</a:t>
            </a:r>
            <a:r>
              <a:rPr lang="en-GB" altLang="zh-TW" sz="1200" b="0" dirty="0"/>
              <a:t>, bunch phase change around 45 degree.</a:t>
            </a:r>
            <a:endParaRPr lang="zh-TW" altLang="en-US" sz="1200" b="0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754900" y="692696"/>
            <a:ext cx="4341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0" dirty="0" smtClean="0"/>
              <a:t>Before </a:t>
            </a:r>
            <a:r>
              <a:rPr lang="en-US" altLang="zh-TW" sz="1200" b="0" dirty="0" err="1"/>
              <a:t>L</a:t>
            </a:r>
            <a:r>
              <a:rPr lang="en-US" altLang="zh-TW" sz="1200" b="0" dirty="0" err="1" smtClean="0"/>
              <a:t>inac</a:t>
            </a:r>
            <a:r>
              <a:rPr lang="en-US" altLang="zh-TW" sz="1200" b="0" dirty="0" smtClean="0"/>
              <a:t> optimization, side bunches (3 GHz) were observed.</a:t>
            </a:r>
          </a:p>
          <a:p>
            <a:r>
              <a:rPr lang="en-US" altLang="zh-TW" sz="1200" b="0" dirty="0" smtClean="0"/>
              <a:t>They would merge for synchrotron motion.</a:t>
            </a:r>
            <a:endParaRPr lang="zh-TW" altLang="en-US" sz="1200" b="0" dirty="0"/>
          </a:p>
        </p:txBody>
      </p:sp>
      <p:pic>
        <p:nvPicPr>
          <p:cNvPr id="809075" name="Picture 1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332105"/>
            <a:ext cx="340995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直線單箭頭接點 5"/>
          <p:cNvCxnSpPr/>
          <p:nvPr/>
        </p:nvCxnSpPr>
        <p:spPr bwMode="auto">
          <a:xfrm flipH="1" flipV="1">
            <a:off x="2544602" y="4657137"/>
            <a:ext cx="620624" cy="422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文字方塊 11"/>
          <p:cNvSpPr txBox="1"/>
          <p:nvPr/>
        </p:nvSpPr>
        <p:spPr>
          <a:xfrm>
            <a:off x="3164456" y="4996626"/>
            <a:ext cx="1832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Satellite bunch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21648" y="3356992"/>
            <a:ext cx="292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0" dirty="0" smtClean="0">
                <a:solidFill>
                  <a:srgbClr val="FF0000"/>
                </a:solidFill>
              </a:rPr>
              <a:t>Single Bunch Mode</a:t>
            </a:r>
            <a:endParaRPr lang="zh-TW" altLang="en-US" b="0" dirty="0">
              <a:solidFill>
                <a:srgbClr val="FF0000"/>
              </a:solidFill>
            </a:endParaRPr>
          </a:p>
        </p:txBody>
      </p:sp>
      <p:pic>
        <p:nvPicPr>
          <p:cNvPr id="809104" name="Picture 144" descr="D:\IBIC2015_data\Screenshot-LTB FCT1 &amp; FCT2-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689" y="3569702"/>
            <a:ext cx="3481189" cy="301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橢圓 1"/>
          <p:cNvSpPr/>
          <p:nvPr/>
        </p:nvSpPr>
        <p:spPr bwMode="auto">
          <a:xfrm>
            <a:off x="6581736" y="4666851"/>
            <a:ext cx="216024" cy="21101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8" name="橢圓 27"/>
          <p:cNvSpPr/>
          <p:nvPr/>
        </p:nvSpPr>
        <p:spPr bwMode="auto">
          <a:xfrm>
            <a:off x="6473724" y="6001442"/>
            <a:ext cx="216024" cy="21101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cxnSp>
        <p:nvCxnSpPr>
          <p:cNvPr id="29" name="直線單箭頭接點 28"/>
          <p:cNvCxnSpPr/>
          <p:nvPr/>
        </p:nvCxnSpPr>
        <p:spPr bwMode="auto">
          <a:xfrm>
            <a:off x="6876256" y="4812372"/>
            <a:ext cx="621404" cy="3535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1" name="直線單箭頭接點 30"/>
          <p:cNvCxnSpPr/>
          <p:nvPr/>
        </p:nvCxnSpPr>
        <p:spPr bwMode="auto">
          <a:xfrm flipV="1">
            <a:off x="6843100" y="5733255"/>
            <a:ext cx="654560" cy="3520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3" name="文字方塊 32"/>
          <p:cNvSpPr txBox="1"/>
          <p:nvPr/>
        </p:nvSpPr>
        <p:spPr>
          <a:xfrm>
            <a:off x="6843100" y="5210035"/>
            <a:ext cx="198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Satellite bunch observed at LTB FCT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80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52400" y="-8039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844" tIns="42922" rIns="85844" bIns="42922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Storage Ring – Streak Camera Observation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" name="Line 25"/>
          <p:cNvSpPr>
            <a:spLocks noChangeShapeType="1"/>
          </p:cNvSpPr>
          <p:nvPr/>
        </p:nvSpPr>
        <p:spPr bwMode="auto">
          <a:xfrm>
            <a:off x="395536" y="464867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7200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04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04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04869" name="Rectangle 5"/>
          <p:cNvSpPr>
            <a:spLocks noChangeArrowheads="1"/>
          </p:cNvSpPr>
          <p:nvPr/>
        </p:nvSpPr>
        <p:spPr bwMode="auto">
          <a:xfrm>
            <a:off x="643484" y="548657"/>
            <a:ext cx="41044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90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新細明體" pitchFamily="18" charset="-120"/>
                <a:cs typeface="Times New Roman" pitchFamily="18" charset="0"/>
              </a:rPr>
              <a:t>Longitudinal instability before RF problem of amplitude loop found.</a:t>
            </a:r>
            <a:endParaRPr kumimoji="1" lang="en-US" altLang="zh-TW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804870" name="Rectangle 6"/>
          <p:cNvSpPr>
            <a:spLocks noChangeArrowheads="1"/>
          </p:cNvSpPr>
          <p:nvPr/>
        </p:nvSpPr>
        <p:spPr bwMode="auto">
          <a:xfrm>
            <a:off x="611560" y="4026332"/>
            <a:ext cx="47525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"/>
                <a:cs typeface="Times New Roman" pitchFamily="18" charset="0"/>
              </a:rPr>
              <a:t>Longitudinal instability </a:t>
            </a:r>
            <a:r>
              <a:rPr lang="en-US" altLang="zh-TW" sz="1600" dirty="0" smtClean="0">
                <a:solidFill>
                  <a:srgbClr val="0000FF"/>
                </a:solidFill>
                <a:ea typeface="Times"/>
                <a:cs typeface="Times New Roman" pitchFamily="18" charset="0"/>
              </a:rPr>
              <a:t>happened</a:t>
            </a:r>
            <a:r>
              <a:rPr kumimoji="1" lang="en-US" altLang="zh-TW" sz="1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"/>
                <a:cs typeface="Times New Roman" pitchFamily="18" charset="0"/>
              </a:rPr>
              <a:t> ~82 mA in multi bunch mode.</a:t>
            </a:r>
            <a:endParaRPr kumimoji="1" lang="en-US" altLang="zh-TW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新細明體" pitchFamily="18" charset="-120"/>
            </a:endParaRPr>
          </a:p>
        </p:txBody>
      </p:sp>
      <p:sp>
        <p:nvSpPr>
          <p:cNvPr id="8048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8048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616632"/>
              </p:ext>
            </p:extLst>
          </p:nvPr>
        </p:nvGraphicFramePr>
        <p:xfrm>
          <a:off x="5626863" y="4202017"/>
          <a:ext cx="2727385" cy="201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623" r:id="rId4" imgW="4276954" imgH="3022397" progId="">
                  <p:embed/>
                </p:oleObj>
              </mc:Choice>
              <mc:Fallback>
                <p:oleObj r:id="rId4" imgW="4276954" imgH="3022397" progId="">
                  <p:embed/>
                  <p:pic>
                    <p:nvPicPr>
                      <p:cNvPr id="0" name="Picture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203" t="8240" r="11401" b="5391"/>
                      <a:stretch>
                        <a:fillRect/>
                      </a:stretch>
                    </p:blipFill>
                    <p:spPr bwMode="auto">
                      <a:xfrm>
                        <a:off x="5626863" y="4202017"/>
                        <a:ext cx="2727385" cy="20189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4873" name="Rectangle 9"/>
          <p:cNvSpPr>
            <a:spLocks noChangeArrowheads="1"/>
          </p:cNvSpPr>
          <p:nvPr/>
        </p:nvSpPr>
        <p:spPr bwMode="auto">
          <a:xfrm>
            <a:off x="5508104" y="3733945"/>
            <a:ext cx="33843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 charset="0"/>
                <a:cs typeface="Times New Roman" pitchFamily="18" charset="0"/>
              </a:rPr>
              <a:t> </a:t>
            </a:r>
            <a:r>
              <a:rPr kumimoji="1" lang="en-US" altLang="zh-TW" sz="1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" charset="0"/>
                <a:cs typeface="Times New Roman" pitchFamily="18" charset="0"/>
              </a:rPr>
              <a:t>Single bunch profile distortion for longitudinal impedance </a:t>
            </a:r>
            <a:r>
              <a:rPr lang="en-US" altLang="zh-TW" sz="1600" dirty="0" smtClean="0">
                <a:solidFill>
                  <a:srgbClr val="0000FF"/>
                </a:solidFill>
                <a:ea typeface="Times" charset="0"/>
                <a:cs typeface="Times New Roman" pitchFamily="18" charset="0"/>
              </a:rPr>
              <a:t>calculation</a:t>
            </a:r>
            <a:r>
              <a:rPr kumimoji="1" lang="en-US" altLang="zh-TW" sz="1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" charset="0"/>
                <a:cs typeface="Times New Roman" pitchFamily="18" charset="0"/>
              </a:rPr>
              <a:t>.</a:t>
            </a:r>
            <a:endParaRPr kumimoji="1" lang="en-US" altLang="zh-TW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新細明體" pitchFamily="18" charset="-120"/>
            </a:endParaRPr>
          </a:p>
        </p:txBody>
      </p:sp>
      <p:pic>
        <p:nvPicPr>
          <p:cNvPr id="15" name="圖片 2"/>
          <p:cNvPicPr>
            <a:picLocks noChangeAspect="1" noChangeArrowheads="1"/>
          </p:cNvPicPr>
          <p:nvPr/>
        </p:nvPicPr>
        <p:blipFill>
          <a:blip r:embed="rId6" cstate="print"/>
          <a:srcRect l="4314" t="1357" r="5936"/>
          <a:stretch>
            <a:fillRect/>
          </a:stretch>
        </p:blipFill>
        <p:spPr bwMode="auto">
          <a:xfrm>
            <a:off x="5364088" y="1135128"/>
            <a:ext cx="3301921" cy="242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5626863" y="692696"/>
            <a:ext cx="27763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 charset="0"/>
                <a:cs typeface="Times New Roman" pitchFamily="18" charset="0"/>
              </a:rPr>
              <a:t> </a:t>
            </a:r>
            <a:r>
              <a:rPr kumimoji="1" lang="en-US" altLang="zh-TW" sz="1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" charset="0"/>
                <a:cs typeface="Times New Roman" pitchFamily="18" charset="0"/>
              </a:rPr>
              <a:t>Bunch length as function of bunch</a:t>
            </a:r>
            <a:r>
              <a:rPr kumimoji="1" lang="en-US" altLang="zh-TW" sz="160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ea typeface="Times" charset="0"/>
                <a:cs typeface="Times New Roman" pitchFamily="18" charset="0"/>
              </a:rPr>
              <a:t> current</a:t>
            </a:r>
            <a:endParaRPr kumimoji="1" lang="en-US" altLang="zh-TW" sz="16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新細明體" pitchFamily="18" charset="-120"/>
            </a:endParaRPr>
          </a:p>
        </p:txBody>
      </p:sp>
      <p:sp>
        <p:nvSpPr>
          <p:cNvPr id="6" name="Rectangle 20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10397"/>
              </p:ext>
            </p:extLst>
          </p:nvPr>
        </p:nvGraphicFramePr>
        <p:xfrm>
          <a:off x="899592" y="4509120"/>
          <a:ext cx="3375469" cy="2543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624" r:id="rId7" imgW="4276954" imgH="3022397" progId="Origin50.Graph">
                  <p:embed/>
                </p:oleObj>
              </mc:Choice>
              <mc:Fallback>
                <p:oleObj r:id="rId7" imgW="4276954" imgH="3022397" progId="Origin50.Graph">
                  <p:embed/>
                  <p:pic>
                    <p:nvPicPr>
                      <p:cNvPr id="0" name="Object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188" t="8563" r="11394" b="5809"/>
                      <a:stretch>
                        <a:fillRect/>
                      </a:stretch>
                    </p:blipFill>
                    <p:spPr bwMode="auto">
                      <a:xfrm>
                        <a:off x="899592" y="4509120"/>
                        <a:ext cx="3375469" cy="25433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748129"/>
              </p:ext>
            </p:extLst>
          </p:nvPr>
        </p:nvGraphicFramePr>
        <p:xfrm>
          <a:off x="643484" y="1133432"/>
          <a:ext cx="4472697" cy="1384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625" name="投影片" r:id="rId10" imgW="4570656" imgH="3427323" progId="PowerPoint.Slide.12">
                  <p:embed/>
                </p:oleObj>
              </mc:Choice>
              <mc:Fallback>
                <p:oleObj name="投影片" r:id="rId10" imgW="4570656" imgH="3427323" progId="PowerPoint.Slide.12">
                  <p:embed/>
                  <p:pic>
                    <p:nvPicPr>
                      <p:cNvPr id="0" name="Object 2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278" r="13960" b="67024"/>
                      <a:stretch>
                        <a:fillRect/>
                      </a:stretch>
                    </p:blipFill>
                    <p:spPr bwMode="auto">
                      <a:xfrm>
                        <a:off x="643484" y="1133432"/>
                        <a:ext cx="4472697" cy="13840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498340"/>
              </p:ext>
            </p:extLst>
          </p:nvPr>
        </p:nvGraphicFramePr>
        <p:xfrm>
          <a:off x="611560" y="2492372"/>
          <a:ext cx="4464496" cy="13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626" name="投影片" r:id="rId13" imgW="4570656" imgH="3427323" progId="PowerPoint.Slide.12">
                  <p:embed/>
                </p:oleObj>
              </mc:Choice>
              <mc:Fallback>
                <p:oleObj name="投影片" r:id="rId13" imgW="4570656" imgH="3427323" progId="PowerPoint.Slide.12">
                  <p:embed/>
                  <p:pic>
                    <p:nvPicPr>
                      <p:cNvPr id="0" name="Object 2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889" r="13124" b="66888"/>
                      <a:stretch>
                        <a:fillRect/>
                      </a:stretch>
                    </p:blipFill>
                    <p:spPr bwMode="auto">
                      <a:xfrm>
                        <a:off x="611560" y="2492372"/>
                        <a:ext cx="4464496" cy="13524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Beam Loss Monitor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300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52400" y="-8039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844" tIns="42922" rIns="85844" bIns="42922">
            <a:spAutoFit/>
          </a:bodyPr>
          <a:lstStyle/>
          <a:p>
            <a:pPr algn="ctr" defTabSz="858838"/>
            <a:r>
              <a:rPr lang="en-US" altLang="zh-TW" sz="2400" b="0" dirty="0" smtClean="0">
                <a:solidFill>
                  <a:srgbClr val="0000FF"/>
                </a:solidFill>
                <a:latin typeface="Comic Sans MS" pitchFamily="66" charset="0"/>
              </a:rPr>
              <a:t>Beam Loss Monitor (BLM)</a:t>
            </a:r>
            <a:endParaRPr lang="en-US" altLang="zh-TW" sz="2400" b="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" name="Line 25"/>
          <p:cNvSpPr>
            <a:spLocks noChangeShapeType="1"/>
          </p:cNvSpPr>
          <p:nvPr/>
        </p:nvSpPr>
        <p:spPr bwMode="auto">
          <a:xfrm>
            <a:off x="395536" y="548680"/>
            <a:ext cx="8302625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7200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04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04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048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4616"/>
          <a:stretch/>
        </p:blipFill>
        <p:spPr>
          <a:xfrm>
            <a:off x="4644008" y="886839"/>
            <a:ext cx="4463976" cy="347826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/>
          <a:srcRect l="1538" r="1528"/>
          <a:stretch/>
        </p:blipFill>
        <p:spPr>
          <a:xfrm>
            <a:off x="107504" y="1052736"/>
            <a:ext cx="4536504" cy="344644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187346" y="620688"/>
            <a:ext cx="4705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Configuration of dual PIN-diode BLM system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79268" y="648190"/>
            <a:ext cx="4111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Configuration of </a:t>
            </a:r>
            <a:r>
              <a:rPr lang="en-US" altLang="zh-TW" dirty="0" err="1" smtClean="0"/>
              <a:t>RadFET</a:t>
            </a:r>
            <a:r>
              <a:rPr lang="en-US" altLang="zh-TW" dirty="0" smtClean="0"/>
              <a:t> BLM system </a:t>
            </a:r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352224"/>
            <a:ext cx="3048339" cy="228625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 bwMode="auto">
          <a:xfrm>
            <a:off x="7332307" y="5050423"/>
            <a:ext cx="1080120" cy="4320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8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新細明體" pitchFamily="18" charset="-120"/>
              </a:rPr>
              <a:t>RadFET</a:t>
            </a:r>
            <a:endParaRPr kumimoji="1" lang="en-US" altLang="zh-TW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5748131" y="4618375"/>
            <a:ext cx="2664296" cy="4320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 smtClean="0">
                <a:solidFill>
                  <a:srgbClr val="00FF00"/>
                </a:solidFill>
              </a:rPr>
              <a:t>Dual PIN-diode BLM </a:t>
            </a:r>
            <a:endParaRPr kumimoji="1" lang="en-US" altLang="zh-TW" sz="1800" b="1" i="0" u="none" strike="noStrike" cap="none" normalizeH="0" baseline="0" dirty="0" smtClean="0">
              <a:ln>
                <a:noFill/>
              </a:ln>
              <a:solidFill>
                <a:srgbClr val="00FF00"/>
              </a:solidFill>
              <a:effectLst/>
            </a:endParaRPr>
          </a:p>
        </p:txBody>
      </p:sp>
      <p:cxnSp>
        <p:nvCxnSpPr>
          <p:cNvPr id="13" name="直線單箭頭接點 12"/>
          <p:cNvCxnSpPr/>
          <p:nvPr/>
        </p:nvCxnSpPr>
        <p:spPr bwMode="auto">
          <a:xfrm>
            <a:off x="6828251" y="4906407"/>
            <a:ext cx="0" cy="3600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66FF33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矩形 28"/>
          <p:cNvSpPr/>
          <p:nvPr/>
        </p:nvSpPr>
        <p:spPr bwMode="auto">
          <a:xfrm>
            <a:off x="3312487" y="4925902"/>
            <a:ext cx="2016224" cy="7237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2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sz="1600" dirty="0" smtClean="0"/>
              <a:t>Beam loss pattern of booster ring. </a:t>
            </a:r>
            <a:endParaRPr kumimoji="1" lang="en-US" altLang="zh-TW" sz="1600" b="1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30" name="圖片 2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" t="2481"/>
          <a:stretch/>
        </p:blipFill>
        <p:spPr bwMode="auto">
          <a:xfrm>
            <a:off x="374766" y="4425544"/>
            <a:ext cx="2901950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756436" y="4519433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Injection</a:t>
            </a:r>
            <a:endParaRPr lang="zh-TW" altLang="en-US" sz="1400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2448624" y="4463604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Extraction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5699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3607846" y="30163"/>
            <a:ext cx="17219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28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Summary</a:t>
            </a:r>
            <a:endParaRPr lang="zh-TW" altLang="en-US" sz="28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539750" y="620713"/>
            <a:ext cx="8299450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08990" y="764704"/>
            <a:ext cx="86275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b="0" dirty="0" smtClean="0"/>
              <a:t>Work in </a:t>
            </a:r>
            <a:r>
              <a:rPr lang="en-US" altLang="zh-TW" sz="1600" b="0" dirty="0"/>
              <a:t>p</a:t>
            </a:r>
            <a:r>
              <a:rPr lang="en-US" altLang="zh-TW" sz="1600" b="0" dirty="0" smtClean="0"/>
              <a:t>rogress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1600" b="0" dirty="0" smtClean="0"/>
              <a:t>Phase II commissioning with SRF before delivery to users.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1600" b="0" dirty="0" smtClean="0"/>
              <a:t>Final check of the interlock functionalities.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1600" b="0" dirty="0" smtClean="0"/>
              <a:t>Prepare for bunch by bunch feedback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1600" b="0" dirty="0" smtClean="0"/>
              <a:t>Slow orbit feedback would be first provided this 4</a:t>
            </a:r>
            <a:r>
              <a:rPr lang="en-US" altLang="zh-TW" sz="1600" b="0" baseline="30000" dirty="0" smtClean="0"/>
              <a:t>th</a:t>
            </a:r>
            <a:r>
              <a:rPr lang="en-US" altLang="zh-TW" sz="1600" b="0" dirty="0" smtClean="0"/>
              <a:t> quarter.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1600" b="0" dirty="0" smtClean="0"/>
              <a:t>System integration test and firmware debug of  the fast orbit feedbacks continues.</a:t>
            </a:r>
          </a:p>
          <a:p>
            <a:endParaRPr lang="en-US" altLang="zh-TW" sz="1600" b="0" dirty="0"/>
          </a:p>
          <a:p>
            <a:r>
              <a:rPr lang="en-US" altLang="zh-TW" sz="1600" b="0" dirty="0" smtClean="0"/>
              <a:t>Summary</a:t>
            </a:r>
          </a:p>
          <a:p>
            <a:pPr marL="457200" indent="-457200" algn="just" defTabSz="858838">
              <a:buFont typeface="+mj-lt"/>
              <a:buAutoNum type="arabicPeriod"/>
            </a:pPr>
            <a:r>
              <a:rPr lang="en-US" altLang="zh-TW" sz="1600" b="0" dirty="0" smtClean="0"/>
              <a:t>Diagnostics helps to improve subsystem, optimize machine and </a:t>
            </a:r>
            <a:r>
              <a:rPr lang="en-US" altLang="zh-TW" sz="1600" b="0" dirty="0"/>
              <a:t>a</a:t>
            </a:r>
            <a:r>
              <a:rPr lang="en-US" altLang="zh-TW" sz="1600" b="0" dirty="0" smtClean="0"/>
              <a:t>ccelerate TPS commissioning.</a:t>
            </a:r>
            <a:endParaRPr lang="en-US" altLang="zh-TW" sz="1600" b="0" dirty="0"/>
          </a:p>
          <a:p>
            <a:pPr marL="457200" indent="-457200" algn="just" defTabSz="858838">
              <a:buFont typeface="+mj-lt"/>
              <a:buAutoNum type="arabicPeriod"/>
            </a:pPr>
            <a:r>
              <a:rPr lang="en-US" altLang="zh-TW" sz="1600" b="0" dirty="0" smtClean="0"/>
              <a:t>Further modification and expansion continues during Phase </a:t>
            </a:r>
            <a:r>
              <a:rPr lang="en-US" altLang="zh-TW" sz="1600" b="0" dirty="0"/>
              <a:t>II </a:t>
            </a:r>
            <a:r>
              <a:rPr lang="en-US" altLang="zh-TW" sz="1600" b="0" dirty="0" smtClean="0"/>
              <a:t>commissioning.</a:t>
            </a:r>
            <a:endParaRPr lang="en-US" altLang="zh-TW" sz="1600" b="0" dirty="0"/>
          </a:p>
        </p:txBody>
      </p:sp>
      <p:pic>
        <p:nvPicPr>
          <p:cNvPr id="7" name="圖片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17032"/>
            <a:ext cx="3810476" cy="252028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416" y="3960250"/>
            <a:ext cx="3600400" cy="203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552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880882" y="30163"/>
            <a:ext cx="31758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2800" b="0" dirty="0" smtClean="0">
                <a:solidFill>
                  <a:srgbClr val="0000FF"/>
                </a:solidFill>
                <a:latin typeface="Comic Sans MS" pitchFamily="66" charset="0"/>
                <a:ea typeface="標楷體" pitchFamily="65" charset="-120"/>
              </a:rPr>
              <a:t>Acknowledgement</a:t>
            </a:r>
            <a:endParaRPr lang="zh-TW" altLang="en-US" sz="2800" b="0" dirty="0">
              <a:solidFill>
                <a:srgbClr val="0000FF"/>
              </a:solidFill>
              <a:latin typeface="Comic Sans MS" pitchFamily="66" charset="0"/>
              <a:ea typeface="標楷體" pitchFamily="65" charset="-120"/>
            </a:endParaRPr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539750" y="620713"/>
            <a:ext cx="8299450" cy="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87603" y="836712"/>
            <a:ext cx="828092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2000" b="0" dirty="0" smtClean="0">
                <a:ea typeface="標楷體" pitchFamily="65" charset="-120"/>
                <a:cs typeface="Times New Roman" pitchFamily="18" charset="0"/>
              </a:rPr>
              <a:t>Many helps direct or indirect from diagnostics communities. IBIC2015 is the best occasion </a:t>
            </a:r>
            <a:r>
              <a:rPr lang="en-US" altLang="zh-TW" sz="2000" b="0" dirty="0" smtClean="0">
                <a:cs typeface="Times New Roman" pitchFamily="18" charset="0"/>
              </a:rPr>
              <a:t>to express our deepest appreciations to </a:t>
            </a:r>
            <a:r>
              <a:rPr lang="en-US" altLang="zh-TW" sz="2000" b="0" dirty="0" smtClean="0">
                <a:ea typeface="標楷體" pitchFamily="65" charset="-120"/>
                <a:cs typeface="Times New Roman" pitchFamily="18" charset="0"/>
              </a:rPr>
              <a:t>You.</a:t>
            </a:r>
          </a:p>
          <a:p>
            <a:endParaRPr lang="en-US" altLang="zh-TW" sz="2000" b="0" dirty="0" smtClean="0"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000" b="0" dirty="0" smtClean="0">
                <a:ea typeface="標楷體" pitchFamily="65" charset="-120"/>
                <a:cs typeface="Times New Roman" pitchFamily="18" charset="0"/>
              </a:rPr>
              <a:t>Especially help from</a:t>
            </a:r>
            <a:endParaRPr lang="zh-TW" altLang="en-US" sz="2000" dirty="0" smtClean="0">
              <a:cs typeface="Times New Roman" pitchFamily="18" charset="0"/>
            </a:endParaRPr>
          </a:p>
          <a:p>
            <a:r>
              <a:rPr lang="en-US" altLang="zh-TW" sz="2000" b="0" dirty="0" smtClean="0">
                <a:ea typeface="標楷體" pitchFamily="65" charset="-120"/>
                <a:cs typeface="Times New Roman" pitchFamily="18" charset="0"/>
              </a:rPr>
              <a:t>Jean-Claude </a:t>
            </a:r>
            <a:r>
              <a:rPr lang="en-US" altLang="zh-TW" sz="2000" b="0" dirty="0" err="1" smtClean="0">
                <a:ea typeface="標楷體" pitchFamily="65" charset="-120"/>
                <a:cs typeface="Times New Roman" pitchFamily="18" charset="0"/>
              </a:rPr>
              <a:t>Denard</a:t>
            </a:r>
            <a:r>
              <a:rPr lang="en-US" altLang="zh-TW" sz="2000" b="0" dirty="0" smtClean="0">
                <a:ea typeface="標楷體" pitchFamily="65" charset="-120"/>
                <a:cs typeface="Times New Roman" pitchFamily="18" charset="0"/>
              </a:rPr>
              <a:t>, Gunter </a:t>
            </a:r>
            <a:r>
              <a:rPr lang="en-US" altLang="zh-TW" sz="2000" b="0" dirty="0" err="1" smtClean="0">
                <a:ea typeface="標楷體" pitchFamily="65" charset="-120"/>
                <a:cs typeface="Times New Roman" pitchFamily="18" charset="0"/>
              </a:rPr>
              <a:t>Rhem</a:t>
            </a:r>
            <a:r>
              <a:rPr lang="en-US" altLang="zh-TW" sz="2000" b="0" dirty="0" smtClean="0">
                <a:ea typeface="標楷體" pitchFamily="65" charset="-120"/>
                <a:cs typeface="Times New Roman" pitchFamily="18" charset="0"/>
              </a:rPr>
              <a:t> (DLS), Ubaldo Iriso (ALBA), T. Nakamura (SPring-8), Bob Hettel (SLAC), …</a:t>
            </a:r>
          </a:p>
          <a:p>
            <a:endParaRPr lang="en-US" altLang="zh-TW" sz="2000" b="0" dirty="0" smtClean="0"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2000" b="0" dirty="0" smtClean="0">
                <a:ea typeface="標楷體" pitchFamily="65" charset="-120"/>
                <a:cs typeface="Times New Roman" pitchFamily="18" charset="0"/>
              </a:rPr>
              <a:t>Help from NSRRC machine groups is a key to success!</a:t>
            </a:r>
            <a:endParaRPr lang="zh-TW" altLang="en-US" sz="20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訂設計">
  <a:themeElements>
    <a:clrScheme name="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訂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42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42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52013</TotalTime>
  <Words>4467</Words>
  <Application>Microsoft Office PowerPoint</Application>
  <PresentationFormat>On-screen Show (4:3)</PresentationFormat>
  <Paragraphs>746</Paragraphs>
  <Slides>46</Slides>
  <Notes>46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自訂設計</vt:lpstr>
      <vt:lpstr>Origin50.Graph</vt:lpstr>
      <vt:lpstr>投影片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Intensity Monitor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Screen Monitor</vt:lpstr>
      <vt:lpstr>PowerPoint Presentation</vt:lpstr>
      <vt:lpstr>PowerPoint Presentation</vt:lpstr>
      <vt:lpstr>PowerPoint Presentation</vt:lpstr>
      <vt:lpstr>BPM System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Feedback System</vt:lpstr>
      <vt:lpstr>PowerPoint Presentation</vt:lpstr>
      <vt:lpstr>PowerPoint Presentation</vt:lpstr>
      <vt:lpstr>PowerPoint Presentation</vt:lpstr>
      <vt:lpstr>Synchrotron Radiation Monitor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Beam Loss Monitor</vt:lpstr>
      <vt:lpstr>PowerPoint Presentation</vt:lpstr>
      <vt:lpstr>PowerPoint Presentation</vt:lpstr>
      <vt:lpstr>PowerPoint Presentation</vt:lpstr>
    </vt:vector>
  </TitlesOfParts>
  <Company>srrc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frances</dc:creator>
  <cp:lastModifiedBy>TSD</cp:lastModifiedBy>
  <cp:revision>2912</cp:revision>
  <cp:lastPrinted>2015-09-10T09:58:57Z</cp:lastPrinted>
  <dcterms:created xsi:type="dcterms:W3CDTF">2002-06-21T00:16:37Z</dcterms:created>
  <dcterms:modified xsi:type="dcterms:W3CDTF">2015-09-13T06:48:27Z</dcterms:modified>
</cp:coreProperties>
</file>