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65" r:id="rId4"/>
    <p:sldId id="263" r:id="rId5"/>
    <p:sldId id="300" r:id="rId6"/>
    <p:sldId id="262" r:id="rId7"/>
    <p:sldId id="275" r:id="rId8"/>
    <p:sldId id="273" r:id="rId9"/>
    <p:sldId id="260" r:id="rId10"/>
    <p:sldId id="270" r:id="rId11"/>
    <p:sldId id="294" r:id="rId12"/>
    <p:sldId id="293" r:id="rId13"/>
    <p:sldId id="295" r:id="rId14"/>
    <p:sldId id="297" r:id="rId15"/>
    <p:sldId id="276" r:id="rId16"/>
    <p:sldId id="301" r:id="rId17"/>
    <p:sldId id="281" r:id="rId18"/>
    <p:sldId id="284" r:id="rId19"/>
    <p:sldId id="257" r:id="rId20"/>
    <p:sldId id="291" r:id="rId21"/>
    <p:sldId id="290" r:id="rId22"/>
    <p:sldId id="302" r:id="rId23"/>
    <p:sldId id="258" r:id="rId24"/>
    <p:sldId id="278" r:id="rId25"/>
    <p:sldId id="292" r:id="rId26"/>
    <p:sldId id="277" r:id="rId27"/>
    <p:sldId id="266" r:id="rId28"/>
    <p:sldId id="304" r:id="rId29"/>
    <p:sldId id="285" r:id="rId30"/>
    <p:sldId id="296" r:id="rId31"/>
    <p:sldId id="267" r:id="rId32"/>
    <p:sldId id="299" r:id="rId33"/>
    <p:sldId id="303" r:id="rId34"/>
    <p:sldId id="27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32" d="100"/>
          <a:sy n="32" d="100"/>
        </p:scale>
        <p:origin x="-1022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265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9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206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8854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18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811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0164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066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4387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806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2283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RPANSA desig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" t="39288" r="771" b="3571"/>
          <a:stretch>
            <a:fillRect/>
          </a:stretch>
        </p:blipFill>
        <p:spPr bwMode="auto">
          <a:xfrm>
            <a:off x="0" y="0"/>
            <a:ext cx="1219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1"/>
          <p:cNvSpPr/>
          <p:nvPr userDrawn="1"/>
        </p:nvSpPr>
        <p:spPr>
          <a:xfrm>
            <a:off x="0" y="428625"/>
            <a:ext cx="12192000" cy="571500"/>
          </a:xfrm>
          <a:prstGeom prst="rect">
            <a:avLst/>
          </a:prstGeom>
          <a:solidFill>
            <a:schemeClr val="accent1">
              <a:lumMod val="60000"/>
              <a:lumOff val="4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AU" sz="1800"/>
          </a:p>
        </p:txBody>
      </p:sp>
      <p:pic>
        <p:nvPicPr>
          <p:cNvPr id="6" name="Picture 12" descr="ARPNSA_strip_blue_150_15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1F93C1"/>
              </a:clrFrom>
              <a:clrTo>
                <a:srgbClr val="1F93C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"/>
          <a:stretch>
            <a:fillRect/>
          </a:stretch>
        </p:blipFill>
        <p:spPr bwMode="auto">
          <a:xfrm>
            <a:off x="7939618" y="1"/>
            <a:ext cx="425238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None/>
              <a:defRPr sz="2000" baseline="0">
                <a:solidFill>
                  <a:schemeClr val="tx1"/>
                </a:solidFill>
              </a:defRPr>
            </a:lvl1pPr>
            <a:lvl2pPr>
              <a:defRPr sz="2000" baseline="0">
                <a:solidFill>
                  <a:schemeClr val="tx1"/>
                </a:solidFill>
              </a:defRPr>
            </a:lvl2pPr>
            <a:lvl3pPr>
              <a:defRPr sz="2000" baseline="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-43" y="428604"/>
            <a:ext cx="12192043" cy="571504"/>
          </a:xfrm>
        </p:spPr>
        <p:txBody>
          <a:bodyPr>
            <a:noAutofit/>
          </a:bodyPr>
          <a:lstStyle>
            <a:lvl1pPr algn="l">
              <a:defRPr sz="32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33055-A624-4323-9810-DF6B787C75D7}" type="datetime1">
              <a:rPr lang="en-US"/>
              <a:pPr>
                <a:defRPr/>
              </a:pPr>
              <a:t>9/16/2015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34500" y="6429376"/>
            <a:ext cx="2844800" cy="365125"/>
          </a:xfrm>
        </p:spPr>
        <p:txBody>
          <a:bodyPr/>
          <a:lstStyle>
            <a:lvl1pPr>
              <a:defRPr b="1">
                <a:solidFill>
                  <a:srgbClr val="254061"/>
                </a:solidFill>
              </a:defRPr>
            </a:lvl1pPr>
          </a:lstStyle>
          <a:p>
            <a:fld id="{368B360F-B26E-455D-9664-4DF9EE3DA7D2}" type="slidenum">
              <a:rPr lang="en-AU" altLang="en-US"/>
              <a:pPr/>
              <a:t>‹#›</a:t>
            </a:fld>
            <a:r>
              <a:rPr lang="en-AU" alt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2617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CBAB5-8F54-454A-8E59-904EBB9FB5AB}" type="datetimeFigureOut">
              <a:rPr lang="en-AU" smtClean="0"/>
              <a:t>16/09/2015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8DDA-4147-4E79-9FDB-D7ED6590EA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076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1" y="1"/>
            <a:ext cx="1049693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AU" b="1" dirty="0">
                <a:solidFill>
                  <a:srgbClr val="FFFF00"/>
                </a:solidFill>
                <a:latin typeface="Antique Olive CompactPS" panose="020B0904030504030204" pitchFamily="34" charset="0"/>
              </a:rPr>
              <a:t>Radiation damage considerations in accelerator beam environments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sz="3200" b="1" dirty="0" smtClean="0">
                <a:solidFill>
                  <a:srgbClr val="FFFF00"/>
                </a:solidFill>
              </a:rPr>
              <a:t>DAVID V WEBB</a:t>
            </a:r>
            <a:r>
              <a:rPr lang="en-AU" b="1" dirty="0" smtClean="0">
                <a:solidFill>
                  <a:srgbClr val="FFFF00"/>
                </a:solidFill>
              </a:rPr>
              <a:t> PhD (</a:t>
            </a:r>
            <a:r>
              <a:rPr lang="en-AU" b="1" dirty="0" err="1" smtClean="0">
                <a:solidFill>
                  <a:srgbClr val="FFFF00"/>
                </a:solidFill>
              </a:rPr>
              <a:t>ret’d</a:t>
            </a:r>
            <a:r>
              <a:rPr lang="en-AU" b="1" dirty="0" smtClean="0">
                <a:solidFill>
                  <a:srgbClr val="FFFF00"/>
                </a:solidFill>
              </a:rPr>
              <a:t>)</a:t>
            </a:r>
          </a:p>
          <a:p>
            <a:r>
              <a:rPr lang="en-AU" b="1" dirty="0" smtClean="0">
                <a:solidFill>
                  <a:srgbClr val="FFFF00"/>
                </a:solidFill>
              </a:rPr>
              <a:t>Ex-Aust. Radiation Protection &amp; Nuclear Safety Agency</a:t>
            </a:r>
          </a:p>
          <a:p>
            <a:r>
              <a:rPr lang="en-AU" b="1" dirty="0" smtClean="0">
                <a:solidFill>
                  <a:srgbClr val="FFFF00"/>
                </a:solidFill>
              </a:rPr>
              <a:t>Yallambie, Victoria, Australia</a:t>
            </a:r>
          </a:p>
          <a:p>
            <a:endParaRPr lang="en-AU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99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31" y="1"/>
            <a:ext cx="104969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4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</p:spPr>
        <p:txBody>
          <a:bodyPr/>
          <a:lstStyle/>
          <a:p>
            <a:r>
              <a:rPr lang="en-AU" dirty="0" smtClean="0"/>
              <a:t>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852554"/>
          </a:xfrm>
        </p:spPr>
        <p:txBody>
          <a:bodyPr/>
          <a:lstStyle/>
          <a:p>
            <a:r>
              <a:rPr lang="en-AU" dirty="0"/>
              <a:t>The impact of radiation upon equipment used on accelerator beam lines is a continuing concern.</a:t>
            </a:r>
          </a:p>
          <a:p>
            <a:r>
              <a:rPr lang="en-AU" dirty="0"/>
              <a:t> Materials, cabling and instrumentation will experience aging and degradation and even failure</a:t>
            </a:r>
          </a:p>
          <a:p>
            <a:r>
              <a:rPr lang="en-AU" dirty="0"/>
              <a:t>Damage depends on the nature of the radiation and the intensity of the fields. </a:t>
            </a:r>
          </a:p>
          <a:p>
            <a:r>
              <a:rPr lang="en-AU" dirty="0"/>
              <a:t>This discussion will </a:t>
            </a:r>
            <a:r>
              <a:rPr lang="en-AU" dirty="0" smtClean="0"/>
              <a:t>review</a:t>
            </a:r>
          </a:p>
          <a:p>
            <a:pPr lvl="1"/>
            <a:r>
              <a:rPr lang="en-AU" dirty="0" smtClean="0"/>
              <a:t>The </a:t>
            </a:r>
            <a:r>
              <a:rPr lang="en-AU" dirty="0"/>
              <a:t>fundamentals of radiation </a:t>
            </a:r>
            <a:r>
              <a:rPr lang="en-AU" dirty="0" smtClean="0"/>
              <a:t>interactions</a:t>
            </a:r>
          </a:p>
          <a:p>
            <a:pPr lvl="1"/>
            <a:r>
              <a:rPr lang="en-AU" dirty="0" smtClean="0"/>
              <a:t>Damage mechanisms</a:t>
            </a:r>
          </a:p>
          <a:p>
            <a:pPr lvl="1"/>
            <a:r>
              <a:rPr lang="en-AU" dirty="0"/>
              <a:t>Strategies to minimise or delay the effects of radiation damage</a:t>
            </a:r>
            <a:endParaRPr lang="en-AU" dirty="0" smtClean="0"/>
          </a:p>
          <a:p>
            <a:pPr lvl="1"/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0497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37E4B9A-DA7A-4E97-8797-60FCF0DB238A}" type="slidenum">
              <a:rPr lang="en-AU" altLang="en-US">
                <a:solidFill>
                  <a:srgbClr val="254061"/>
                </a:solidFill>
                <a:latin typeface="Calibri" panose="020F0502020204030204" pitchFamily="34" charset="0"/>
              </a:rPr>
              <a:pPr eaLnBrk="1" hangingPunct="1"/>
              <a:t>4</a:t>
            </a:fld>
            <a:r>
              <a:rPr lang="en-AU" altLang="en-US">
                <a:solidFill>
                  <a:srgbClr val="25406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1163638" y="589046"/>
            <a:ext cx="9144000" cy="5715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AU" dirty="0" smtClean="0"/>
              <a:t>Classification of radiation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1283369" y="2807369"/>
            <a:ext cx="2364708" cy="13423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3200" dirty="0"/>
              <a:t>Radiation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214814" y="1831725"/>
            <a:ext cx="1913270" cy="14057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2800" dirty="0"/>
              <a:t>Non-ionizing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4214814" y="3801980"/>
            <a:ext cx="1913270" cy="1311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2800" dirty="0"/>
              <a:t>Ionizing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842125" y="2507648"/>
            <a:ext cx="4275054" cy="1440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2000" dirty="0"/>
              <a:t>Directly ionizing (charged particles)</a:t>
            </a:r>
          </a:p>
          <a:p>
            <a:pPr algn="ctr">
              <a:defRPr/>
            </a:pPr>
            <a:r>
              <a:rPr lang="en-AU" sz="2000" dirty="0"/>
              <a:t>Electrons, protons, etc.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42125" y="4913115"/>
            <a:ext cx="4275054" cy="1529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2000" dirty="0"/>
              <a:t>Indirectly ionizing (neutral particles)</a:t>
            </a:r>
          </a:p>
          <a:p>
            <a:pPr algn="ctr">
              <a:defRPr/>
            </a:pPr>
            <a:r>
              <a:rPr lang="en-AU" sz="2000" dirty="0"/>
              <a:t>Photons, neutrons</a:t>
            </a:r>
          </a:p>
        </p:txBody>
      </p:sp>
      <p:cxnSp>
        <p:nvCxnSpPr>
          <p:cNvPr id="12" name="Straight Arrow Connector 11"/>
          <p:cNvCxnSpPr>
            <a:stCxn id="6" idx="3"/>
            <a:endCxn id="7" idx="1"/>
          </p:cNvCxnSpPr>
          <p:nvPr/>
        </p:nvCxnSpPr>
        <p:spPr>
          <a:xfrm flipV="1">
            <a:off x="3648077" y="2534619"/>
            <a:ext cx="566737" cy="943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3"/>
            <a:endCxn id="8" idx="1"/>
          </p:cNvCxnSpPr>
          <p:nvPr/>
        </p:nvCxnSpPr>
        <p:spPr>
          <a:xfrm>
            <a:off x="3648077" y="3478548"/>
            <a:ext cx="566737" cy="979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3"/>
            <a:endCxn id="9" idx="1"/>
          </p:cNvCxnSpPr>
          <p:nvPr/>
        </p:nvCxnSpPr>
        <p:spPr>
          <a:xfrm flipV="1">
            <a:off x="6128084" y="3228097"/>
            <a:ext cx="714041" cy="1229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3"/>
            <a:endCxn id="10" idx="1"/>
          </p:cNvCxnSpPr>
          <p:nvPr/>
        </p:nvCxnSpPr>
        <p:spPr>
          <a:xfrm>
            <a:off x="6128084" y="4457744"/>
            <a:ext cx="714041" cy="1219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95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/>
          <a:lstStyle/>
          <a:p>
            <a:r>
              <a:rPr lang="en-AU" dirty="0"/>
              <a:t>Types of radiation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1383664"/>
              </p:ext>
            </p:extLst>
          </p:nvPr>
        </p:nvGraphicFramePr>
        <p:xfrm>
          <a:off x="487682" y="1117601"/>
          <a:ext cx="11074398" cy="5338305"/>
        </p:xfrm>
        <a:graphic>
          <a:graphicData uri="http://schemas.openxmlformats.org/drawingml/2006/table">
            <a:tbl>
              <a:tblPr/>
              <a:tblGrid>
                <a:gridCol w="2198983"/>
                <a:gridCol w="1775083"/>
                <a:gridCol w="1775083"/>
                <a:gridCol w="1775083"/>
                <a:gridCol w="1775083"/>
                <a:gridCol w="1775083"/>
              </a:tblGrid>
              <a:tr h="690385">
                <a:tc>
                  <a:txBody>
                    <a:bodyPr/>
                    <a:lstStyle/>
                    <a:p>
                      <a:pPr algn="l" fontAlgn="b"/>
                      <a:endParaRPr lang="en-A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Radiation (E</a:t>
                      </a:r>
                      <a:r>
                        <a:rPr lang="en-AU" sz="28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</a:t>
                      </a:r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 1 MeV)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1260702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Characteristic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Photon </a:t>
                      </a:r>
                      <a:b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l-G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γ </a:t>
                      </a:r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 X-ray)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Neutron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 (</a:t>
                      </a:r>
                      <a:r>
                        <a:rPr lang="el-G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β) </a:t>
                      </a:r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 electron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Alpha (</a:t>
                      </a:r>
                      <a:r>
                        <a:rPr lang="el-G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α)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2"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Ionization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2">
                <a:tc>
                  <a:txBody>
                    <a:bodyPr/>
                    <a:lstStyle/>
                    <a:p>
                      <a:pPr algn="l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Rest Mass (</a:t>
                      </a:r>
                      <a:r>
                        <a:rPr lang="en-AU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amu</a:t>
                      </a:r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1.008665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0.000548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1.007276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4.0027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85558">
                <a:tc>
                  <a:txBody>
                    <a:bodyPr/>
                    <a:lstStyle/>
                    <a:p>
                      <a:pPr algn="l" fontAlgn="b"/>
                      <a:endParaRPr lang="en-A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A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(940 MeV)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(0.511 MeV)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(938 MeV)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(3730 MeV)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0332">
                <a:tc>
                  <a:txBody>
                    <a:bodyPr/>
                    <a:lstStyle/>
                    <a:p>
                      <a:pPr algn="l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Speed (rel. to c)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94.10%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0332">
                <a:tc>
                  <a:txBody>
                    <a:bodyPr/>
                    <a:lstStyle/>
                    <a:p>
                      <a:pPr algn="l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Range in air*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82,000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39250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1.81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range based on a 99.9% reduction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70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7822"/>
          </a:xfrm>
        </p:spPr>
        <p:txBody>
          <a:bodyPr/>
          <a:lstStyle/>
          <a:p>
            <a:pPr algn="ctr"/>
            <a:r>
              <a:rPr lang="en-AU" dirty="0" smtClean="0"/>
              <a:t>Radiation Processes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2948"/>
            <a:ext cx="10515600" cy="5470357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AU" dirty="0"/>
              <a:t>Excitation and ionization  processes through interactions:</a:t>
            </a:r>
          </a:p>
          <a:p>
            <a:pPr>
              <a:defRPr/>
            </a:pPr>
            <a:r>
              <a:rPr lang="en-AU" dirty="0" smtClean="0"/>
              <a:t>Photons (mainly):</a:t>
            </a:r>
            <a:endParaRPr lang="en-AU" dirty="0"/>
          </a:p>
          <a:p>
            <a:pPr lvl="1">
              <a:defRPr/>
            </a:pPr>
            <a:r>
              <a:rPr lang="en-AU" dirty="0" smtClean="0"/>
              <a:t>Photo-electric </a:t>
            </a:r>
            <a:r>
              <a:rPr lang="en-AU" dirty="0"/>
              <a:t>effect</a:t>
            </a:r>
          </a:p>
          <a:p>
            <a:pPr lvl="1">
              <a:defRPr/>
            </a:pPr>
            <a:r>
              <a:rPr lang="en-AU" dirty="0"/>
              <a:t>The Compton effect</a:t>
            </a:r>
          </a:p>
          <a:p>
            <a:pPr lvl="1">
              <a:defRPr/>
            </a:pPr>
            <a:r>
              <a:rPr lang="en-AU" dirty="0"/>
              <a:t>Pair and triplet production and positron annihilation</a:t>
            </a:r>
          </a:p>
          <a:p>
            <a:pPr lvl="1">
              <a:defRPr/>
            </a:pPr>
            <a:r>
              <a:rPr lang="en-AU" dirty="0" smtClean="0"/>
              <a:t>Photo-nuclear </a:t>
            </a:r>
            <a:r>
              <a:rPr lang="en-AU" dirty="0"/>
              <a:t>effect</a:t>
            </a:r>
          </a:p>
          <a:p>
            <a:pPr>
              <a:defRPr/>
            </a:pPr>
            <a:r>
              <a:rPr lang="en-AU" dirty="0"/>
              <a:t>Electrons</a:t>
            </a:r>
          </a:p>
          <a:p>
            <a:pPr marL="742950" lvl="2" indent="-342900">
              <a:defRPr/>
            </a:pPr>
            <a:r>
              <a:rPr lang="en-AU" sz="2400" dirty="0"/>
              <a:t>Coulomb interaction with a charged particle</a:t>
            </a:r>
          </a:p>
          <a:p>
            <a:pPr marL="742950" lvl="2" indent="-342900">
              <a:defRPr/>
            </a:pPr>
            <a:r>
              <a:rPr lang="en-AU" sz="2400" dirty="0" smtClean="0"/>
              <a:t>Atomic </a:t>
            </a:r>
            <a:r>
              <a:rPr lang="en-AU" sz="2400" dirty="0"/>
              <a:t>excitations</a:t>
            </a:r>
          </a:p>
          <a:p>
            <a:pPr marL="742950" lvl="2" indent="-342900">
              <a:defRPr/>
            </a:pPr>
            <a:r>
              <a:rPr lang="en-AU" sz="2400" dirty="0" smtClean="0"/>
              <a:t>Bremsstrahlung (X-rays)</a:t>
            </a:r>
          </a:p>
          <a:p>
            <a:pPr marL="285750" lvl="1" indent="-342900">
              <a:defRPr/>
            </a:pPr>
            <a:r>
              <a:rPr lang="en-AU" sz="2800" dirty="0" smtClean="0"/>
              <a:t>Protons</a:t>
            </a:r>
          </a:p>
          <a:p>
            <a:pPr marL="742950" lvl="2" indent="-342900">
              <a:defRPr/>
            </a:pPr>
            <a:r>
              <a:rPr lang="en-AU" sz="2400" dirty="0"/>
              <a:t>Coulomb interaction with a charged </a:t>
            </a:r>
            <a:r>
              <a:rPr lang="en-AU" sz="2400" dirty="0" smtClean="0"/>
              <a:t>particle</a:t>
            </a:r>
          </a:p>
          <a:p>
            <a:pPr marL="742950" lvl="2" indent="-342900">
              <a:defRPr/>
            </a:pPr>
            <a:r>
              <a:rPr lang="en-AU" sz="2400" dirty="0" smtClean="0"/>
              <a:t>Recoil ions</a:t>
            </a:r>
          </a:p>
          <a:p>
            <a:pPr marL="742950" lvl="2" indent="-342900">
              <a:defRPr/>
            </a:pPr>
            <a:r>
              <a:rPr lang="en-AU" sz="2400" dirty="0" smtClean="0"/>
              <a:t>Nuclear reactions</a:t>
            </a:r>
          </a:p>
          <a:p>
            <a:pPr marL="285750" lvl="1" indent="-342900">
              <a:defRPr/>
            </a:pPr>
            <a:r>
              <a:rPr lang="en-AU" sz="2800" dirty="0" smtClean="0"/>
              <a:t>Neutrons</a:t>
            </a:r>
          </a:p>
          <a:p>
            <a:pPr marL="742950" lvl="2" indent="-342900">
              <a:defRPr/>
            </a:pPr>
            <a:r>
              <a:rPr lang="en-AU" sz="2400" dirty="0" smtClean="0"/>
              <a:t>Nuclear reactions</a:t>
            </a:r>
          </a:p>
          <a:p>
            <a:pPr marL="742950" lvl="2" indent="-342900">
              <a:defRPr/>
            </a:pPr>
            <a:r>
              <a:rPr lang="en-AU" sz="2400" dirty="0" smtClean="0"/>
              <a:t>Recoil ions</a:t>
            </a:r>
            <a:endParaRPr lang="en-AU" sz="2400" dirty="0"/>
          </a:p>
          <a:p>
            <a:pPr marL="742950" lvl="2" indent="-342900">
              <a:defRPr/>
            </a:pPr>
            <a:endParaRPr lang="en-AU" sz="26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709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142"/>
          </a:xfrm>
        </p:spPr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41090"/>
              </p:ext>
            </p:extLst>
          </p:nvPr>
        </p:nvGraphicFramePr>
        <p:xfrm>
          <a:off x="426719" y="1202268"/>
          <a:ext cx="11460482" cy="5531545"/>
        </p:xfrm>
        <a:graphic>
          <a:graphicData uri="http://schemas.openxmlformats.org/drawingml/2006/table">
            <a:tbl>
              <a:tblPr/>
              <a:tblGrid>
                <a:gridCol w="2320049"/>
                <a:gridCol w="3046811"/>
                <a:gridCol w="3046811"/>
                <a:gridCol w="3046811"/>
              </a:tblGrid>
              <a:tr h="428977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Impurity Production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Atomic Displacement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Ionization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5901"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Neutron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Directly by absorption reactions (mostly thermal n's), also may lead </a:t>
                      </a:r>
                      <a:r>
                        <a:rPr lang="en-A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more </a:t>
                      </a:r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reactions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High energy neutrons can cause displacements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Indirectly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6925"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Alpha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 </a:t>
                      </a:r>
                      <a:r>
                        <a:rPr lang="en-AU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buildup</a:t>
                      </a:r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can cause pressurization problems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 cause atomic displacement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Causes sizeable ionization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814"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 </a:t>
                      </a:r>
                      <a:r>
                        <a:rPr lang="en-AU" sz="2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buildup</a:t>
                      </a:r>
                      <a:r>
                        <a:rPr lang="en-A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AU" sz="2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nuclear reactions</a:t>
                      </a:r>
                      <a:endParaRPr lang="en-A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displacement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977"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Beta or 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Some displacement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951"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Photon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AU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Nuclear photoreactions</a:t>
                      </a:r>
                      <a:endParaRPr lang="en-A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Rare displacements (via Compton)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A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Yes, indirectly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34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Macroscopic damage mechanisms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2272938"/>
          </a:xfrm>
        </p:spPr>
        <p:txBody>
          <a:bodyPr/>
          <a:lstStyle/>
          <a:p>
            <a:r>
              <a:rPr lang="en-AU" dirty="0" smtClean="0"/>
              <a:t>Transient Charge Generation  -  direct or indirect ionization</a:t>
            </a:r>
          </a:p>
          <a:p>
            <a:r>
              <a:rPr lang="en-AU" dirty="0" smtClean="0"/>
              <a:t>Structural Damage  -  displacement, scission</a:t>
            </a:r>
          </a:p>
          <a:p>
            <a:r>
              <a:rPr lang="en-AU" dirty="0" smtClean="0"/>
              <a:t>Impurities - nuclear reactions (e.g. secondary production by neutrons)</a:t>
            </a:r>
            <a:endParaRPr lang="en-AU" dirty="0"/>
          </a:p>
        </p:txBody>
      </p:sp>
      <p:sp>
        <p:nvSpPr>
          <p:cNvPr id="4" name="Oval 3"/>
          <p:cNvSpPr/>
          <p:nvPr/>
        </p:nvSpPr>
        <p:spPr>
          <a:xfrm>
            <a:off x="1197762" y="3779476"/>
            <a:ext cx="4114800" cy="1776549"/>
          </a:xfrm>
          <a:prstGeom prst="ellipse">
            <a:avLst/>
          </a:prstGeom>
          <a:solidFill>
            <a:schemeClr val="accent1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200" dirty="0" smtClean="0"/>
              <a:t>Dose Effects</a:t>
            </a:r>
            <a:endParaRPr lang="en-AU" sz="3200" dirty="0"/>
          </a:p>
        </p:txBody>
      </p:sp>
      <p:sp>
        <p:nvSpPr>
          <p:cNvPr id="5" name="Oval 4"/>
          <p:cNvSpPr/>
          <p:nvPr/>
        </p:nvSpPr>
        <p:spPr>
          <a:xfrm flipV="1">
            <a:off x="4843898" y="3757359"/>
            <a:ext cx="4113833" cy="1776548"/>
          </a:xfrm>
          <a:prstGeom prst="ellipse">
            <a:avLst/>
          </a:prstGeom>
          <a:solidFill>
            <a:srgbClr val="C00000">
              <a:alpha val="6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5967228" y="4190696"/>
            <a:ext cx="23198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Single Event Effects (SEEs) </a:t>
            </a:r>
            <a:endParaRPr lang="en-AU" sz="2800" dirty="0"/>
          </a:p>
        </p:txBody>
      </p:sp>
      <p:sp>
        <p:nvSpPr>
          <p:cNvPr id="9" name="TextBox 8"/>
          <p:cNvSpPr txBox="1"/>
          <p:nvPr/>
        </p:nvSpPr>
        <p:spPr>
          <a:xfrm flipH="1">
            <a:off x="4030131" y="6048102"/>
            <a:ext cx="2336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Dose Rate Effects</a:t>
            </a:r>
            <a:endParaRPr lang="en-AU" sz="2400" dirty="0"/>
          </a:p>
        </p:txBody>
      </p:sp>
      <p:sp>
        <p:nvSpPr>
          <p:cNvPr id="13" name="Down Arrow 12"/>
          <p:cNvSpPr/>
          <p:nvPr/>
        </p:nvSpPr>
        <p:spPr>
          <a:xfrm rot="10800000">
            <a:off x="4843898" y="5144803"/>
            <a:ext cx="484632" cy="97840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438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5218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4663"/>
            <a:ext cx="10515600" cy="4792300"/>
          </a:xfrm>
        </p:spPr>
        <p:txBody>
          <a:bodyPr/>
          <a:lstStyle/>
          <a:p>
            <a:r>
              <a:rPr lang="en-AU" dirty="0"/>
              <a:t>In the case of electron accelerators producing </a:t>
            </a:r>
            <a:r>
              <a:rPr lang="en-AU" dirty="0" smtClean="0"/>
              <a:t>electron or photon beams</a:t>
            </a:r>
          </a:p>
          <a:p>
            <a:endParaRPr lang="en-AU" dirty="0" smtClean="0"/>
          </a:p>
          <a:p>
            <a:pPr lvl="1"/>
            <a:r>
              <a:rPr lang="en-AU" sz="2800" dirty="0" smtClean="0"/>
              <a:t>Ionization </a:t>
            </a:r>
            <a:r>
              <a:rPr lang="en-AU" sz="2800" dirty="0"/>
              <a:t>effects will tend to </a:t>
            </a:r>
            <a:r>
              <a:rPr lang="en-AU" sz="2800" dirty="0" smtClean="0"/>
              <a:t>dominate</a:t>
            </a:r>
          </a:p>
          <a:p>
            <a:pPr lvl="1"/>
            <a:endParaRPr lang="en-AU" sz="2800" dirty="0" smtClean="0"/>
          </a:p>
          <a:p>
            <a:pPr lvl="1"/>
            <a:r>
              <a:rPr lang="en-AU" sz="2800" dirty="0" smtClean="0"/>
              <a:t>If </a:t>
            </a:r>
            <a:r>
              <a:rPr lang="en-AU" sz="2800" dirty="0"/>
              <a:t>the energies are high enough, </a:t>
            </a:r>
            <a:endParaRPr lang="en-AU" sz="2800" dirty="0" smtClean="0"/>
          </a:p>
          <a:p>
            <a:pPr lvl="2"/>
            <a:r>
              <a:rPr lang="en-AU" sz="2400" dirty="0" smtClean="0"/>
              <a:t>secondary </a:t>
            </a:r>
            <a:r>
              <a:rPr lang="en-AU" sz="2400" dirty="0"/>
              <a:t>charged particles and neutrons </a:t>
            </a:r>
            <a:r>
              <a:rPr lang="en-AU" sz="2400" dirty="0" smtClean="0"/>
              <a:t>created</a:t>
            </a:r>
          </a:p>
          <a:p>
            <a:pPr lvl="2"/>
            <a:r>
              <a:rPr lang="en-AU" sz="2400" dirty="0" smtClean="0"/>
              <a:t>cause </a:t>
            </a:r>
            <a:r>
              <a:rPr lang="en-AU" sz="2400" dirty="0"/>
              <a:t>atomic displacements and </a:t>
            </a:r>
            <a:r>
              <a:rPr lang="en-AU" sz="2400" dirty="0" smtClean="0"/>
              <a:t>impurity </a:t>
            </a:r>
            <a:r>
              <a:rPr lang="en-AU" sz="2400" dirty="0"/>
              <a:t>production</a:t>
            </a:r>
            <a:r>
              <a:rPr lang="en-AU" sz="2400" dirty="0" smtClean="0"/>
              <a:t>.</a:t>
            </a:r>
          </a:p>
          <a:p>
            <a:pPr lvl="1"/>
            <a:endParaRPr lang="en-AU" dirty="0" smtClean="0"/>
          </a:p>
          <a:p>
            <a:pPr lvl="1"/>
            <a:r>
              <a:rPr lang="en-AU" sz="2800" dirty="0" smtClean="0"/>
              <a:t>Scattered beam sources</a:t>
            </a:r>
          </a:p>
          <a:p>
            <a:pPr lvl="2"/>
            <a:r>
              <a:rPr lang="en-AU" sz="2400" dirty="0" smtClean="0"/>
              <a:t>Variable spectra and intensity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88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4844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Z dependence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99" y="1019970"/>
            <a:ext cx="6929121" cy="569626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2783840" y="5323840"/>
            <a:ext cx="599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917440" y="5014445"/>
            <a:ext cx="43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Si</a:t>
            </a:r>
            <a:endParaRPr lang="en-AU" sz="28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2783840" y="4450080"/>
            <a:ext cx="5994400" cy="2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90240" y="40640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Ge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64658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4715"/>
          </a:xfrm>
        </p:spPr>
        <p:txBody>
          <a:bodyPr/>
          <a:lstStyle/>
          <a:p>
            <a:r>
              <a:rPr lang="en-AU" dirty="0" smtClean="0"/>
              <a:t>Absorbed dose distributions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fontScale="92500"/>
          </a:bodyPr>
          <a:lstStyle/>
          <a:p>
            <a:r>
              <a:rPr lang="en-AU" sz="3600" dirty="0" smtClean="0"/>
              <a:t>Photon beams</a:t>
            </a:r>
          </a:p>
          <a:p>
            <a:pPr lvl="1"/>
            <a:r>
              <a:rPr lang="en-AU" sz="3200" dirty="0" smtClean="0"/>
              <a:t>Inverse square</a:t>
            </a:r>
            <a:endParaRPr lang="en-AU" sz="3200" dirty="0"/>
          </a:p>
          <a:p>
            <a:pPr lvl="1"/>
            <a:r>
              <a:rPr lang="en-AU" sz="3200" dirty="0"/>
              <a:t>energy </a:t>
            </a:r>
            <a:r>
              <a:rPr lang="en-AU" sz="3200" dirty="0" smtClean="0"/>
              <a:t>dependent dose maximum depth (zero up to 500 kV) </a:t>
            </a:r>
          </a:p>
          <a:p>
            <a:pPr lvl="1"/>
            <a:r>
              <a:rPr lang="en-AU" sz="3200" dirty="0" smtClean="0"/>
              <a:t>Secondary electrons deposit dose</a:t>
            </a:r>
            <a:endParaRPr lang="en-AU" sz="3200" dirty="0"/>
          </a:p>
          <a:p>
            <a:r>
              <a:rPr lang="en-AU" sz="3600" dirty="0" smtClean="0"/>
              <a:t>Electron beams</a:t>
            </a:r>
          </a:p>
          <a:p>
            <a:pPr lvl="1"/>
            <a:r>
              <a:rPr lang="en-AU" sz="3200" dirty="0" smtClean="0"/>
              <a:t>Coulomb interactions with orbital electrons and nuclei</a:t>
            </a:r>
          </a:p>
          <a:p>
            <a:pPr lvl="1"/>
            <a:r>
              <a:rPr lang="en-AU" sz="3200" dirty="0" smtClean="0"/>
              <a:t>Build-up of secondary electrons</a:t>
            </a:r>
          </a:p>
          <a:p>
            <a:pPr lvl="1"/>
            <a:r>
              <a:rPr lang="en-AU" sz="3200" dirty="0" smtClean="0"/>
              <a:t>Rapid fall off beyond dose maximum, highly scattered</a:t>
            </a:r>
          </a:p>
          <a:p>
            <a:pPr lvl="1"/>
            <a:r>
              <a:rPr lang="en-AU" sz="3200" dirty="0" smtClean="0"/>
              <a:t>Bremsstrahlung tail</a:t>
            </a:r>
          </a:p>
          <a:p>
            <a:pPr marL="457200" lvl="1" indent="0">
              <a:buNone/>
            </a:pPr>
            <a:endParaRPr lang="en-AU" sz="3200" dirty="0" smtClean="0"/>
          </a:p>
          <a:p>
            <a:pPr lvl="1"/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154795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9840" y="142241"/>
            <a:ext cx="9733520" cy="660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/>
          <a:lstStyle/>
          <a:p>
            <a:r>
              <a:rPr lang="en-AU" dirty="0"/>
              <a:t>Absorbed dose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4856163"/>
          </a:xfrm>
        </p:spPr>
        <p:txBody>
          <a:bodyPr>
            <a:normAutofit fontScale="92500" lnSpcReduction="10000"/>
          </a:bodyPr>
          <a:lstStyle/>
          <a:p>
            <a:r>
              <a:rPr lang="en-AU" sz="3600" dirty="0" smtClean="0"/>
              <a:t>Neutron fields</a:t>
            </a:r>
          </a:p>
          <a:p>
            <a:pPr lvl="1"/>
            <a:r>
              <a:rPr lang="en-AU" sz="3200" dirty="0" smtClean="0"/>
              <a:t>Produced by nuclear reactions </a:t>
            </a:r>
          </a:p>
          <a:p>
            <a:pPr lvl="2"/>
            <a:r>
              <a:rPr lang="en-AU" sz="2800" dirty="0" smtClean="0"/>
              <a:t>Photons/electrons &gt; 8-10 MeV – max. yield from “giant” resonance ~20MeV</a:t>
            </a:r>
          </a:p>
          <a:p>
            <a:pPr lvl="1"/>
            <a:r>
              <a:rPr lang="en-AU" sz="3200" dirty="0" smtClean="0"/>
              <a:t>Release protons and heavier nuclei</a:t>
            </a:r>
          </a:p>
          <a:p>
            <a:pPr lvl="1"/>
            <a:r>
              <a:rPr lang="en-AU" sz="3200" dirty="0" smtClean="0"/>
              <a:t>Secondary charged particles deposit dose</a:t>
            </a:r>
          </a:p>
          <a:p>
            <a:pPr lvl="1"/>
            <a:r>
              <a:rPr lang="en-AU" sz="3200" dirty="0" smtClean="0"/>
              <a:t>14 MeV neutron beam similar depth-dose to </a:t>
            </a:r>
            <a:r>
              <a:rPr lang="en-AU" sz="3200" baseline="30000" dirty="0" smtClean="0"/>
              <a:t>60</a:t>
            </a:r>
            <a:r>
              <a:rPr lang="en-AU" sz="3200" dirty="0" smtClean="0"/>
              <a:t>Co beam</a:t>
            </a:r>
          </a:p>
          <a:p>
            <a:r>
              <a:rPr lang="en-AU" sz="3600" dirty="0" smtClean="0"/>
              <a:t>Proton beams</a:t>
            </a:r>
          </a:p>
          <a:p>
            <a:pPr lvl="1"/>
            <a:r>
              <a:rPr lang="en-AU" sz="3200" dirty="0"/>
              <a:t>Coulomb interactions with orbital </a:t>
            </a:r>
            <a:r>
              <a:rPr lang="en-AU" sz="3200" dirty="0" smtClean="0"/>
              <a:t>electrons</a:t>
            </a:r>
          </a:p>
          <a:p>
            <a:pPr lvl="1"/>
            <a:r>
              <a:rPr lang="en-AU" sz="3200" dirty="0" smtClean="0"/>
              <a:t>Nuclear reactions</a:t>
            </a:r>
          </a:p>
          <a:p>
            <a:pPr lvl="1"/>
            <a:r>
              <a:rPr lang="en-AU" sz="3200" dirty="0" smtClean="0"/>
              <a:t>Bragg peak – distinct range</a:t>
            </a:r>
          </a:p>
          <a:p>
            <a:pPr lvl="1"/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85861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3201"/>
            <a:ext cx="10515600" cy="6096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How much ionization?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5680"/>
            <a:ext cx="10515600" cy="5181283"/>
          </a:xfrm>
        </p:spPr>
        <p:txBody>
          <a:bodyPr>
            <a:normAutofit/>
          </a:bodyPr>
          <a:lstStyle/>
          <a:p>
            <a:r>
              <a:rPr lang="en-AU" dirty="0" smtClean="0"/>
              <a:t>Linear Energy Transfer (</a:t>
            </a:r>
            <a:r>
              <a:rPr lang="en-AU" sz="3600" dirty="0" smtClean="0"/>
              <a:t>LET</a:t>
            </a:r>
            <a:r>
              <a:rPr lang="en-AU" dirty="0" smtClean="0"/>
              <a:t>)  units of eV/cm; often called Stopping Power</a:t>
            </a:r>
          </a:p>
          <a:p>
            <a:r>
              <a:rPr lang="en-AU" sz="3600" dirty="0" smtClean="0"/>
              <a:t>LET</a:t>
            </a:r>
            <a:r>
              <a:rPr lang="en-AU" dirty="0" smtClean="0"/>
              <a:t> is dependent on the particle, its energy and the material traversed</a:t>
            </a:r>
          </a:p>
          <a:p>
            <a:pPr marL="1828800" lvl="4" indent="0">
              <a:buNone/>
            </a:pPr>
            <a:r>
              <a:rPr lang="en-AU" sz="3600" dirty="0" smtClean="0"/>
              <a:t>LET  </a:t>
            </a:r>
            <a:r>
              <a:rPr lang="en-AU" sz="3600" dirty="0" smtClean="0">
                <a:cs typeface="Arial" panose="020B0604020202020204" pitchFamily="34" charset="0"/>
              </a:rPr>
              <a:t>proportional to</a:t>
            </a:r>
            <a:r>
              <a:rPr lang="en-A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z</a:t>
            </a:r>
            <a:r>
              <a:rPr lang="en-AU" sz="3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A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/E</a:t>
            </a:r>
          </a:p>
          <a:p>
            <a:r>
              <a:rPr lang="en-AU" dirty="0" smtClean="0">
                <a:cs typeface="Arial" panose="020B0604020202020204" pitchFamily="34" charset="0"/>
              </a:rPr>
              <a:t>Specific Ionization (pairs/cm)</a:t>
            </a:r>
            <a:endParaRPr lang="en-AU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AU" dirty="0" smtClean="0">
                <a:cs typeface="Arial" panose="020B0604020202020204" pitchFamily="34" charset="0"/>
              </a:rPr>
              <a:t>		</a:t>
            </a:r>
            <a:r>
              <a:rPr lang="en-AU" sz="3600" dirty="0" smtClean="0">
                <a:cs typeface="Arial" panose="020B0604020202020204" pitchFamily="34" charset="0"/>
              </a:rPr>
              <a:t>S.I.  = LET/w</a:t>
            </a:r>
            <a:r>
              <a:rPr lang="en-AU" dirty="0" smtClean="0">
                <a:cs typeface="Arial" panose="020B0604020202020204" pitchFamily="34" charset="0"/>
              </a:rPr>
              <a:t>  (eV/cm)/(eV/</a:t>
            </a:r>
            <a:r>
              <a:rPr lang="en-AU" dirty="0" err="1" smtClean="0">
                <a:cs typeface="Arial" panose="020B0604020202020204" pitchFamily="34" charset="0"/>
              </a:rPr>
              <a:t>ip</a:t>
            </a:r>
            <a:r>
              <a:rPr lang="en-AU" dirty="0" smtClean="0">
                <a:cs typeface="Arial" panose="020B0604020202020204" pitchFamily="34" charset="0"/>
              </a:rPr>
              <a:t>) </a:t>
            </a:r>
          </a:p>
          <a:p>
            <a:r>
              <a:rPr lang="en-AU" dirty="0" smtClean="0">
                <a:cs typeface="Arial" panose="020B0604020202020204" pitchFamily="34" charset="0"/>
              </a:rPr>
              <a:t>  </a:t>
            </a:r>
            <a:r>
              <a:rPr lang="en-AU" sz="3600" dirty="0" smtClean="0">
                <a:cs typeface="Arial" panose="020B0604020202020204" pitchFamily="34" charset="0"/>
              </a:rPr>
              <a:t>w</a:t>
            </a:r>
            <a:r>
              <a:rPr lang="en-AU" dirty="0" smtClean="0">
                <a:cs typeface="Arial" panose="020B0604020202020204" pitchFamily="34" charset="0"/>
              </a:rPr>
              <a:t> is the average Energy expended to create an (electron-hole) ion pair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750472"/>
              </p:ext>
            </p:extLst>
          </p:nvPr>
        </p:nvGraphicFramePr>
        <p:xfrm>
          <a:off x="2540000" y="5526723"/>
          <a:ext cx="6461760" cy="995680"/>
        </p:xfrm>
        <a:graphic>
          <a:graphicData uri="http://schemas.openxmlformats.org/drawingml/2006/table">
            <a:tbl>
              <a:tblPr/>
              <a:tblGrid>
                <a:gridCol w="1695943"/>
                <a:gridCol w="457977"/>
                <a:gridCol w="1076960"/>
                <a:gridCol w="1076960"/>
                <a:gridCol w="1076960"/>
                <a:gridCol w="1076960"/>
              </a:tblGrid>
              <a:tr h="543098"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Material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SiO</a:t>
                      </a:r>
                      <a:r>
                        <a:rPr lang="en-AU" sz="2800" b="0" i="0" u="none" strike="noStrike" baseline="-25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AU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582"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  <a:r>
                        <a:rPr lang="en-AU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(eV/ip)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AU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06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rmAutofit fontScale="90000"/>
          </a:bodyPr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1827"/>
            <a:ext cx="10515600" cy="5065136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Radiation tends to be increasingly damaging in the following order of molecular formation (largely due to the ability of ionization to disrupt the bonds)</a:t>
            </a:r>
          </a:p>
          <a:p>
            <a:pPr lvl="1"/>
            <a:endParaRPr lang="en-AU" dirty="0"/>
          </a:p>
          <a:p>
            <a:pPr lvl="1"/>
            <a:r>
              <a:rPr lang="en-AU" dirty="0" smtClean="0"/>
              <a:t>Metallic bond (least damaged)</a:t>
            </a:r>
          </a:p>
          <a:p>
            <a:pPr lvl="1"/>
            <a:r>
              <a:rPr lang="en-AU" dirty="0" smtClean="0"/>
              <a:t>Ionic bond</a:t>
            </a:r>
          </a:p>
          <a:p>
            <a:pPr lvl="1"/>
            <a:r>
              <a:rPr lang="en-AU" dirty="0" smtClean="0"/>
              <a:t>Covalent bond (most damaged)</a:t>
            </a:r>
          </a:p>
          <a:p>
            <a:pPr lvl="1"/>
            <a:endParaRPr lang="en-AU" dirty="0"/>
          </a:p>
          <a:p>
            <a:r>
              <a:rPr lang="en-AU" dirty="0" smtClean="0"/>
              <a:t>Since biological (organic) tissue is characterized by substantial covalent bonding, generally more susceptible to radiation damage than metallic-bonded structural components</a:t>
            </a:r>
          </a:p>
          <a:p>
            <a:r>
              <a:rPr lang="en-AU" dirty="0" smtClean="0"/>
              <a:t>Degradation of polymers by splitting molecules or causing branching is known as </a:t>
            </a:r>
            <a:r>
              <a:rPr lang="en-AU" i="1" dirty="0" smtClean="0"/>
              <a:t>scission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344712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515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Insulation damage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1761"/>
            <a:ext cx="10515600" cy="1625600"/>
          </a:xfrm>
        </p:spPr>
        <p:txBody>
          <a:bodyPr/>
          <a:lstStyle/>
          <a:p>
            <a:r>
              <a:rPr lang="en-AU" dirty="0" smtClean="0"/>
              <a:t>Cables – particularly coax, </a:t>
            </a:r>
            <a:r>
              <a:rPr lang="en-AU" dirty="0" err="1" smtClean="0"/>
              <a:t>triax</a:t>
            </a:r>
            <a:endParaRPr lang="en-AU" dirty="0" smtClean="0"/>
          </a:p>
          <a:p>
            <a:r>
              <a:rPr lang="en-AU" dirty="0" smtClean="0"/>
              <a:t>Magnet windings</a:t>
            </a:r>
            <a:endParaRPr lang="en-AU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879" y="2543092"/>
            <a:ext cx="7404921" cy="416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1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24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dirty="0" smtClean="0"/>
              <a:t>Neutrons from therapy treatment facilities</a:t>
            </a:r>
            <a:endParaRPr lang="en-AU" dirty="0"/>
          </a:p>
        </p:txBody>
      </p:sp>
      <p:sp>
        <p:nvSpPr>
          <p:cNvPr id="3891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/>
              <a:t>Therapy treatment heads have high Z materials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Copper targets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Tungsten collimators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Steel filters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Lead shielding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dirty="0" smtClean="0"/>
              <a:t>Neutron production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Produced by </a:t>
            </a:r>
            <a:r>
              <a:rPr lang="en-AU" altLang="en-US" dirty="0" smtClean="0">
                <a:solidFill>
                  <a:srgbClr val="C00000"/>
                </a:solidFill>
              </a:rPr>
              <a:t>high-energy photons and electrons</a:t>
            </a:r>
            <a:r>
              <a:rPr lang="en-AU" altLang="en-US" dirty="0" smtClean="0"/>
              <a:t> incident on these components.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Threshold X-ray and electron energies </a:t>
            </a:r>
            <a:r>
              <a:rPr lang="en-AU" altLang="en-US" dirty="0" smtClean="0">
                <a:solidFill>
                  <a:srgbClr val="C00000"/>
                </a:solidFill>
              </a:rPr>
              <a:t>&gt; 10 MeV</a:t>
            </a:r>
            <a:r>
              <a:rPr lang="en-AU" altLang="en-US" dirty="0" smtClean="0"/>
              <a:t>, particularly &gt; 18 MeV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(</a:t>
            </a:r>
            <a:r>
              <a:rPr lang="el-GR" altLang="en-US" dirty="0" smtClean="0"/>
              <a:t>γ</a:t>
            </a:r>
            <a:r>
              <a:rPr lang="en-AU" altLang="en-US" dirty="0" smtClean="0"/>
              <a:t>,n) reaction cross sections (probability 10x (</a:t>
            </a:r>
            <a:r>
              <a:rPr lang="en-AU" altLang="en-US" dirty="0" err="1" smtClean="0"/>
              <a:t>e,n</a:t>
            </a:r>
            <a:r>
              <a:rPr lang="en-AU" altLang="en-US" dirty="0" smtClean="0"/>
              <a:t>) reactions)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Bounce around until thermalise and are captured or decay.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altLang="en-US" dirty="0" smtClean="0"/>
              <a:t>(n, </a:t>
            </a:r>
            <a:r>
              <a:rPr lang="el-GR" altLang="en-US" dirty="0" smtClean="0"/>
              <a:t>γ</a:t>
            </a:r>
            <a:r>
              <a:rPr lang="en-AU" altLang="en-US" dirty="0" smtClean="0"/>
              <a:t>), (</a:t>
            </a:r>
            <a:r>
              <a:rPr lang="en-AU" altLang="en-US" dirty="0" err="1" smtClean="0"/>
              <a:t>n,p</a:t>
            </a:r>
            <a:r>
              <a:rPr lang="en-AU" altLang="en-US" dirty="0" smtClean="0"/>
              <a:t>) reactions, activate </a:t>
            </a:r>
            <a:r>
              <a:rPr lang="en-AU" altLang="en-US" dirty="0" err="1" smtClean="0"/>
              <a:t>linac</a:t>
            </a:r>
            <a:r>
              <a:rPr lang="en-AU" altLang="en-US" dirty="0" smtClean="0"/>
              <a:t> head components, treatment table and patient.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F9185E9-7A8C-4C2F-A2E2-D77C51C2C0ED}" type="slidenum">
              <a:rPr lang="en-AU" altLang="en-US">
                <a:solidFill>
                  <a:srgbClr val="254061"/>
                </a:solidFill>
                <a:latin typeface="Calibri" panose="020F0502020204030204" pitchFamily="34" charset="0"/>
              </a:rPr>
              <a:pPr eaLnBrk="1" hangingPunct="1"/>
              <a:t>17</a:t>
            </a:fld>
            <a:r>
              <a:rPr lang="en-AU" altLang="en-US">
                <a:solidFill>
                  <a:srgbClr val="254061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38917" name="Picture 5" descr="S:\Medical_Rad\Radiotherapy\Ionizing Radiation\Equipment\Equipment photos\Linacs\ARPANSA Synergy\Linac Installation\therapy he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658" y="1825625"/>
            <a:ext cx="2952750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098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235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Neutron damage to CCD devices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3158"/>
            <a:ext cx="10515600" cy="5261809"/>
          </a:xfrm>
        </p:spPr>
        <p:txBody>
          <a:bodyPr>
            <a:normAutofit/>
          </a:bodyPr>
          <a:lstStyle/>
          <a:p>
            <a:r>
              <a:rPr lang="en-AU" dirty="0"/>
              <a:t>Due to their high sensitivity and signal-to-noise ratio, charge-coupled devices (CCDs) </a:t>
            </a:r>
            <a:r>
              <a:rPr lang="en-AU" dirty="0" smtClean="0"/>
              <a:t>are widely used in CCTV cameras. However</a:t>
            </a:r>
            <a:r>
              <a:rPr lang="en-AU" dirty="0"/>
              <a:t>, </a:t>
            </a:r>
            <a:r>
              <a:rPr lang="en-AU" dirty="0" smtClean="0"/>
              <a:t>a drawback </a:t>
            </a:r>
            <a:r>
              <a:rPr lang="en-AU" dirty="0"/>
              <a:t>is their extreme vulnerability to </a:t>
            </a:r>
            <a:r>
              <a:rPr lang="en-AU" dirty="0" smtClean="0"/>
              <a:t>radiation.</a:t>
            </a:r>
          </a:p>
          <a:p>
            <a:r>
              <a:rPr lang="en-AU" dirty="0" smtClean="0"/>
              <a:t>While charged particle fields and photons, can create significant effects, neutrons </a:t>
            </a:r>
            <a:r>
              <a:rPr lang="en-AU" dirty="0"/>
              <a:t>are also</a:t>
            </a:r>
            <a:r>
              <a:rPr lang="en-AU" dirty="0" smtClean="0"/>
              <a:t> effective due to their ability to produce knock-on charged particles and other nuclear interactions.</a:t>
            </a:r>
          </a:p>
          <a:p>
            <a:r>
              <a:rPr lang="en-AU" dirty="0" smtClean="0"/>
              <a:t>These effects include </a:t>
            </a:r>
            <a:r>
              <a:rPr lang="en-AU" dirty="0"/>
              <a:t>increased bulk dark current, surface dark current and inversion threshold voltage </a:t>
            </a:r>
            <a:r>
              <a:rPr lang="en-AU" dirty="0" smtClean="0"/>
              <a:t>shifts. Results in increased pixel intensity.</a:t>
            </a:r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408093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7612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smtClean="0"/>
              <a:t>Neutron damage to CCD CCTV cameras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0960" y="1261681"/>
            <a:ext cx="6829960" cy="51013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850" y="1582523"/>
            <a:ext cx="5970845" cy="445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7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Neutron damage to CCD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Traditional mitigation can be by shielding or increased separation. The latter is difficult in scattered neutron fields which can persist for some time (neutron t</a:t>
            </a:r>
            <a:r>
              <a:rPr lang="en-AU" baseline="-25000" dirty="0"/>
              <a:t>1/2</a:t>
            </a:r>
            <a:r>
              <a:rPr lang="en-AU" dirty="0"/>
              <a:t> ~ 10 minutes). </a:t>
            </a:r>
          </a:p>
          <a:p>
            <a:r>
              <a:rPr lang="en-AU" dirty="0"/>
              <a:t>Techniques such as cooling and annealing are generally not feasible for commercial cameras. </a:t>
            </a:r>
          </a:p>
          <a:p>
            <a:r>
              <a:rPr lang="en-AU" dirty="0"/>
              <a:t>Old technology such as </a:t>
            </a:r>
            <a:r>
              <a:rPr lang="en-AU" dirty="0" err="1"/>
              <a:t>Uvicon</a:t>
            </a:r>
            <a:r>
              <a:rPr lang="en-AU" dirty="0"/>
              <a:t> tubes are radiation resistant but less light sensitive (and usually black &amp; white).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95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5103812" cy="693174"/>
          </a:xfrm>
        </p:spPr>
        <p:txBody>
          <a:bodyPr>
            <a:noAutofit/>
          </a:bodyPr>
          <a:lstStyle/>
          <a:p>
            <a:r>
              <a:rPr lang="en-AU" sz="4000" dirty="0" smtClean="0"/>
              <a:t>MLC alignment camera  </a:t>
            </a:r>
            <a:endParaRPr lang="en-AU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17827" y="1191574"/>
            <a:ext cx="5874980" cy="4406235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21801" y="1445343"/>
            <a:ext cx="5531515" cy="46899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Measures positioning of the leaves in a multi-leaf collimator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Uses Charge Injection Device (CID)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Less sensitive to radiation damage due to PMOS semiconductor structure (many CCDs use NMOS)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Differs from CCD in that charge is not transferred from a pixel on readout so readout is non-destructive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Peltier cooled to reduce dark currents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Failed after being in use for several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58266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 </a:t>
            </a:r>
            <a:endParaRPr lang="en-AU" dirty="0"/>
          </a:p>
        </p:txBody>
      </p:sp>
      <p:pic>
        <p:nvPicPr>
          <p:cNvPr id="2050" name="Picture 2" descr="http://oftankonyv.reak.bme.hu/tiki-download_file.php?fileId=2420&amp;displa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536" y="112611"/>
            <a:ext cx="6446647" cy="338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7" y="365125"/>
            <a:ext cx="3469437" cy="3616940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430" y="3127513"/>
            <a:ext cx="3627247" cy="3627247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374492" y="2058543"/>
            <a:ext cx="4229508" cy="1068970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610465" y="3495368"/>
            <a:ext cx="2246015" cy="7515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05642" y="5120640"/>
            <a:ext cx="2858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err="1" smtClean="0"/>
              <a:t>Artifact</a:t>
            </a:r>
            <a:r>
              <a:rPr lang="en-AU" sz="2400" dirty="0" smtClean="0"/>
              <a:t> from damage to edge electronics</a:t>
            </a:r>
            <a:endParaRPr lang="en-AU" sz="2400" dirty="0"/>
          </a:p>
        </p:txBody>
      </p:sp>
      <p:cxnSp>
        <p:nvCxnSpPr>
          <p:cNvPr id="17" name="Straight Arrow Connector 16"/>
          <p:cNvCxnSpPr>
            <a:stCxn id="15" idx="1"/>
          </p:cNvCxnSpPr>
          <p:nvPr/>
        </p:nvCxnSpPr>
        <p:spPr>
          <a:xfrm flipH="1" flipV="1">
            <a:off x="6299200" y="4919158"/>
            <a:ext cx="2506442" cy="616981"/>
          </a:xfrm>
          <a:prstGeom prst="straightConnector1">
            <a:avLst/>
          </a:prstGeom>
          <a:ln w="508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62151" y="49663"/>
            <a:ext cx="27450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 smtClean="0"/>
              <a:t>Amorphous Silicon portal imager</a:t>
            </a:r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408736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1780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7326"/>
            <a:ext cx="10515600" cy="5213685"/>
          </a:xfrm>
        </p:spPr>
        <p:txBody>
          <a:bodyPr>
            <a:normAutofit/>
          </a:bodyPr>
          <a:lstStyle/>
          <a:p>
            <a:r>
              <a:rPr lang="en-AU" sz="3200" dirty="0" smtClean="0"/>
              <a:t>For </a:t>
            </a:r>
            <a:r>
              <a:rPr lang="en-AU" sz="3200" dirty="0"/>
              <a:t>instrumentation, </a:t>
            </a:r>
            <a:r>
              <a:rPr lang="en-AU" sz="3200" dirty="0" smtClean="0"/>
              <a:t>radiation </a:t>
            </a:r>
            <a:r>
              <a:rPr lang="en-AU" sz="3200" dirty="0"/>
              <a:t>damage can be divided into electromagnetic and bulk damage components. </a:t>
            </a:r>
            <a:endParaRPr lang="en-AU" sz="3200" dirty="0" smtClean="0"/>
          </a:p>
          <a:p>
            <a:r>
              <a:rPr lang="en-AU" sz="3200" dirty="0" smtClean="0"/>
              <a:t>Ionizing </a:t>
            </a:r>
            <a:r>
              <a:rPr lang="en-AU" sz="3200" dirty="0"/>
              <a:t>radiation such as X-rays, </a:t>
            </a:r>
            <a:r>
              <a:rPr lang="en-AU" sz="3200" dirty="0" smtClean="0"/>
              <a:t>gammas, electrons and protons, </a:t>
            </a:r>
            <a:r>
              <a:rPr lang="en-AU" sz="3200" dirty="0"/>
              <a:t>create free charge in materials which affects properties and performance</a:t>
            </a:r>
            <a:r>
              <a:rPr lang="en-AU" sz="3200" dirty="0" smtClean="0"/>
              <a:t>.</a:t>
            </a:r>
          </a:p>
          <a:p>
            <a:r>
              <a:rPr lang="en-AU" sz="3200" dirty="0" smtClean="0"/>
              <a:t>Neutrons</a:t>
            </a:r>
            <a:r>
              <a:rPr lang="en-AU" sz="3200" dirty="0"/>
              <a:t>, </a:t>
            </a:r>
            <a:r>
              <a:rPr lang="en-AU" sz="3200" dirty="0" smtClean="0"/>
              <a:t>protons, alphas </a:t>
            </a:r>
            <a:r>
              <a:rPr lang="en-AU" sz="3200" dirty="0"/>
              <a:t>and pions (hadrons) can also produce bulk damage. </a:t>
            </a:r>
            <a:endParaRPr lang="en-AU" sz="3200" dirty="0" smtClean="0"/>
          </a:p>
          <a:p>
            <a:r>
              <a:rPr lang="en-AU" sz="3200" dirty="0" smtClean="0"/>
              <a:t>Detectors </a:t>
            </a:r>
            <a:r>
              <a:rPr lang="en-AU" sz="3200" dirty="0"/>
              <a:t>are sensitive to both but bulk effects are often more important</a:t>
            </a:r>
            <a:r>
              <a:rPr lang="en-AU" sz="3200" dirty="0" smtClean="0"/>
              <a:t>.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334905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0839"/>
          </a:xfrm>
        </p:spPr>
        <p:txBody>
          <a:bodyPr>
            <a:normAutofit fontScale="90000"/>
          </a:bodyPr>
          <a:lstStyle/>
          <a:p>
            <a:r>
              <a:rPr lang="en-AU" dirty="0"/>
              <a:t>Total </a:t>
            </a:r>
            <a:r>
              <a:rPr lang="en-AU" dirty="0" smtClean="0"/>
              <a:t>Ionizing </a:t>
            </a:r>
            <a:r>
              <a:rPr lang="en-AU" dirty="0"/>
              <a:t>Dose (</a:t>
            </a:r>
            <a:r>
              <a:rPr lang="en-AU" dirty="0" smtClean="0"/>
              <a:t>TID)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4838"/>
            <a:ext cx="10515600" cy="5040261"/>
          </a:xfrm>
        </p:spPr>
        <p:txBody>
          <a:bodyPr>
            <a:normAutofit/>
          </a:bodyPr>
          <a:lstStyle/>
          <a:p>
            <a:r>
              <a:rPr lang="en-AU" dirty="0" smtClean="0"/>
              <a:t>Accumulated </a:t>
            </a:r>
            <a:r>
              <a:rPr lang="en-AU" dirty="0"/>
              <a:t>radiation exposures (poss. chronic) over </a:t>
            </a:r>
            <a:r>
              <a:rPr lang="en-AU" dirty="0" smtClean="0"/>
              <a:t>time</a:t>
            </a:r>
          </a:p>
          <a:p>
            <a:pPr lvl="1"/>
            <a:r>
              <a:rPr lang="en-AU" dirty="0" smtClean="0"/>
              <a:t>Control and detector </a:t>
            </a:r>
            <a:r>
              <a:rPr lang="en-AU" dirty="0"/>
              <a:t>components </a:t>
            </a:r>
            <a:r>
              <a:rPr lang="en-AU" dirty="0" smtClean="0"/>
              <a:t>around particle </a:t>
            </a:r>
            <a:r>
              <a:rPr lang="en-AU" dirty="0"/>
              <a:t>accelerators can </a:t>
            </a:r>
            <a:r>
              <a:rPr lang="en-AU" dirty="0" smtClean="0"/>
              <a:t>be exposed to up to 100 </a:t>
            </a:r>
            <a:r>
              <a:rPr lang="en-AU" dirty="0" err="1" smtClean="0"/>
              <a:t>kilogray</a:t>
            </a:r>
            <a:r>
              <a:rPr lang="en-AU" dirty="0" smtClean="0"/>
              <a:t>/year of absorbed dose (100 </a:t>
            </a:r>
            <a:r>
              <a:rPr lang="en-AU" dirty="0" err="1" smtClean="0"/>
              <a:t>kGy</a:t>
            </a:r>
            <a:r>
              <a:rPr lang="en-AU" dirty="0" smtClean="0"/>
              <a:t> = 10 </a:t>
            </a:r>
            <a:r>
              <a:rPr lang="en-AU" dirty="0" err="1" smtClean="0"/>
              <a:t>Mrad</a:t>
            </a:r>
            <a:r>
              <a:rPr lang="en-AU" dirty="0" smtClean="0"/>
              <a:t>)</a:t>
            </a:r>
          </a:p>
          <a:p>
            <a:pPr lvl="1"/>
            <a:endParaRPr lang="en-AU" dirty="0"/>
          </a:p>
          <a:p>
            <a:pPr lvl="1"/>
            <a:r>
              <a:rPr lang="en-AU" dirty="0"/>
              <a:t>Absorbed dose is in the </a:t>
            </a:r>
            <a:r>
              <a:rPr lang="en-AU" dirty="0" smtClean="0"/>
              <a:t>oxides/insulators</a:t>
            </a:r>
          </a:p>
          <a:p>
            <a:pPr lvl="2"/>
            <a:r>
              <a:rPr lang="en-AU" sz="2400" dirty="0" smtClean="0"/>
              <a:t>Commercial integrated circuits can stand up to 100 </a:t>
            </a:r>
            <a:r>
              <a:rPr lang="en-AU" sz="2400" dirty="0" err="1" smtClean="0"/>
              <a:t>Gy</a:t>
            </a:r>
            <a:endParaRPr lang="en-AU" sz="2400" dirty="0" smtClean="0"/>
          </a:p>
          <a:p>
            <a:pPr lvl="2"/>
            <a:r>
              <a:rPr lang="en-AU" sz="2400" dirty="0" smtClean="0"/>
              <a:t>Bipolar integrated circuits have higher tolerance than CMOS</a:t>
            </a:r>
          </a:p>
          <a:p>
            <a:pPr lvl="2"/>
            <a:r>
              <a:rPr lang="en-AU" sz="2400" dirty="0" smtClean="0"/>
              <a:t>Hardened circuits (SOI or SOS substrates) might withstand 10 </a:t>
            </a:r>
            <a:r>
              <a:rPr lang="en-AU" sz="2400" dirty="0" err="1" smtClean="0"/>
              <a:t>kGy</a:t>
            </a:r>
            <a:endParaRPr lang="en-AU" sz="2400" dirty="0" smtClean="0"/>
          </a:p>
          <a:p>
            <a:pPr lvl="2"/>
            <a:endParaRPr lang="en-AU" dirty="0"/>
          </a:p>
          <a:p>
            <a:pPr lvl="1"/>
            <a:r>
              <a:rPr lang="en-AU" dirty="0"/>
              <a:t>Device parameters </a:t>
            </a:r>
            <a:r>
              <a:rPr lang="en-AU" dirty="0" smtClean="0"/>
              <a:t>will shift </a:t>
            </a:r>
            <a:r>
              <a:rPr lang="en-AU" dirty="0"/>
              <a:t>as a function of </a:t>
            </a:r>
            <a:r>
              <a:rPr lang="en-AU" dirty="0" smtClean="0"/>
              <a:t>dose</a:t>
            </a:r>
          </a:p>
          <a:p>
            <a:pPr lvl="1"/>
            <a:endParaRPr lang="en-AU" dirty="0"/>
          </a:p>
          <a:p>
            <a:pPr lvl="1"/>
            <a:r>
              <a:rPr lang="en-AU" dirty="0"/>
              <a:t>Parameter shifts are </a:t>
            </a:r>
            <a:r>
              <a:rPr lang="en-AU" dirty="0" smtClean="0"/>
              <a:t>quasi-permanent</a:t>
            </a:r>
          </a:p>
          <a:p>
            <a:pPr lvl="1"/>
            <a:endParaRPr lang="en-AU" dirty="0"/>
          </a:p>
          <a:p>
            <a:pPr lvl="2"/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335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3435"/>
          </a:xfrm>
        </p:spPr>
        <p:txBody>
          <a:bodyPr/>
          <a:lstStyle/>
          <a:p>
            <a:r>
              <a:rPr lang="en-AU" dirty="0" smtClean="0"/>
              <a:t>Semiconductor Detectors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1760"/>
            <a:ext cx="10515600" cy="4795203"/>
          </a:xfrm>
        </p:spPr>
        <p:txBody>
          <a:bodyPr>
            <a:normAutofit lnSpcReduction="10000"/>
          </a:bodyPr>
          <a:lstStyle/>
          <a:p>
            <a:r>
              <a:rPr lang="en-AU" sz="3200" dirty="0" smtClean="0"/>
              <a:t>Vulnerable to bulk damage due to large volumes  and uniform crystalline structure</a:t>
            </a:r>
            <a:r>
              <a:rPr lang="en-AU" sz="3200" dirty="0"/>
              <a:t> (e.g. </a:t>
            </a:r>
            <a:r>
              <a:rPr lang="en-AU" sz="3200" dirty="0" err="1"/>
              <a:t>GeLi</a:t>
            </a:r>
            <a:r>
              <a:rPr lang="en-AU" sz="3200" dirty="0"/>
              <a:t>, </a:t>
            </a:r>
            <a:r>
              <a:rPr lang="en-AU" sz="3200" dirty="0" err="1"/>
              <a:t>HPGe</a:t>
            </a:r>
            <a:r>
              <a:rPr lang="en-AU" sz="3200" dirty="0" smtClean="0"/>
              <a:t>)</a:t>
            </a:r>
          </a:p>
          <a:p>
            <a:r>
              <a:rPr lang="en-AU" sz="3200" dirty="0" smtClean="0"/>
              <a:t>Significant effect from heavy charged particles and neutrons</a:t>
            </a:r>
          </a:p>
          <a:p>
            <a:r>
              <a:rPr lang="en-AU" sz="3200" dirty="0" smtClean="0"/>
              <a:t>Normally minor effect from photons or electrons (minimum energy of 250 </a:t>
            </a:r>
            <a:r>
              <a:rPr lang="en-AU" sz="3200" dirty="0" err="1" smtClean="0"/>
              <a:t>keV</a:t>
            </a:r>
            <a:r>
              <a:rPr lang="en-AU" sz="3200" dirty="0"/>
              <a:t>)</a:t>
            </a:r>
          </a:p>
          <a:p>
            <a:r>
              <a:rPr lang="en-AU" sz="3200" dirty="0" smtClean="0"/>
              <a:t>Common type is Frankel defect </a:t>
            </a:r>
          </a:p>
          <a:p>
            <a:pPr lvl="1"/>
            <a:r>
              <a:rPr lang="en-AU" sz="3200" dirty="0" smtClean="0"/>
              <a:t> atom displaced to an interstitial site</a:t>
            </a:r>
          </a:p>
          <a:p>
            <a:pPr lvl="1"/>
            <a:r>
              <a:rPr lang="en-AU" sz="3200" dirty="0" smtClean="0"/>
              <a:t> vacancy is a trapping site for charge carriers</a:t>
            </a:r>
          </a:p>
          <a:p>
            <a:r>
              <a:rPr lang="en-AU" sz="3200" dirty="0" smtClean="0"/>
              <a:t>Consequences are higher leakage current, degraded resolution</a:t>
            </a:r>
          </a:p>
          <a:p>
            <a:pPr lvl="1"/>
            <a:endParaRPr lang="en-AU" sz="3200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94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4357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Radiation effects in electronics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5736"/>
            <a:ext cx="10515600" cy="4961227"/>
          </a:xfrm>
        </p:spPr>
        <p:txBody>
          <a:bodyPr>
            <a:normAutofit lnSpcReduction="10000"/>
          </a:bodyPr>
          <a:lstStyle/>
          <a:p>
            <a:r>
              <a:rPr lang="en-AU" dirty="0"/>
              <a:t>Solid state electronics because of thin sensitive layers tend to be most sensitive to ionization and the associated accumulation of charge in the material. </a:t>
            </a:r>
          </a:p>
          <a:p>
            <a:r>
              <a:rPr lang="en-AU" dirty="0" smtClean="0"/>
              <a:t>Two mechanisms dominate</a:t>
            </a:r>
          </a:p>
          <a:p>
            <a:pPr lvl="1"/>
            <a:r>
              <a:rPr lang="en-AU" b="1" dirty="0" smtClean="0"/>
              <a:t>Lattice displacement </a:t>
            </a:r>
            <a:r>
              <a:rPr lang="en-AU" dirty="0" smtClean="0"/>
              <a:t>-  neutrons, protons, alpha particles and high energy photons/electrons</a:t>
            </a:r>
          </a:p>
          <a:p>
            <a:pPr lvl="2"/>
            <a:r>
              <a:rPr lang="en-AU" sz="2400" dirty="0" smtClean="0"/>
              <a:t>change arrangement of atoms in in the crystal lattice, create lasting damage and increase number of recombination centres</a:t>
            </a:r>
          </a:p>
          <a:p>
            <a:pPr lvl="2"/>
            <a:r>
              <a:rPr lang="en-AU" sz="2400" dirty="0" smtClean="0"/>
              <a:t>Depletes minority carriers, worsens </a:t>
            </a:r>
            <a:r>
              <a:rPr lang="en-AU" sz="2400" dirty="0" err="1" smtClean="0"/>
              <a:t>analog</a:t>
            </a:r>
            <a:r>
              <a:rPr lang="en-AU" sz="2400" dirty="0" smtClean="0"/>
              <a:t> properties of junctions</a:t>
            </a:r>
          </a:p>
          <a:p>
            <a:pPr lvl="1"/>
            <a:r>
              <a:rPr lang="en-AU" b="1" dirty="0" smtClean="0"/>
              <a:t>Ionization effects </a:t>
            </a:r>
            <a:r>
              <a:rPr lang="en-AU" dirty="0" smtClean="0"/>
              <a:t>– primary and secondary charged particles down to low energies</a:t>
            </a:r>
          </a:p>
          <a:p>
            <a:pPr lvl="2"/>
            <a:r>
              <a:rPr lang="en-AU" sz="2400" dirty="0" smtClean="0"/>
              <a:t>Usually transient, creates glitches and soft errors</a:t>
            </a:r>
          </a:p>
          <a:p>
            <a:pPr lvl="2"/>
            <a:r>
              <a:rPr lang="en-AU" sz="2400" dirty="0" smtClean="0"/>
              <a:t>Can lead to destruction if other processes are triggered</a:t>
            </a:r>
          </a:p>
          <a:p>
            <a:pPr lvl="2"/>
            <a:r>
              <a:rPr lang="en-AU" sz="2400" dirty="0" smtClean="0"/>
              <a:t>Can include photo-current effects from X-rays and UV</a:t>
            </a:r>
          </a:p>
          <a:p>
            <a:pPr lvl="1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42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668" y="365125"/>
            <a:ext cx="5460966" cy="858991"/>
          </a:xfrm>
        </p:spPr>
        <p:txBody>
          <a:bodyPr>
            <a:normAutofit/>
          </a:bodyPr>
          <a:lstStyle/>
          <a:p>
            <a:r>
              <a:rPr lang="en-AU" sz="4000" b="1" dirty="0"/>
              <a:t>TID in Bipolar Transistors </a:t>
            </a:r>
            <a:endParaRPr lang="en-AU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68" y="1577239"/>
            <a:ext cx="5460966" cy="3217392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654675" y="747713"/>
            <a:ext cx="6261100" cy="6110287"/>
            <a:chOff x="3562" y="471"/>
            <a:chExt cx="3944" cy="3849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562" y="471"/>
              <a:ext cx="3944" cy="3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" y="471"/>
              <a:ext cx="3948" cy="3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489668" y="5412658"/>
            <a:ext cx="5460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AU" sz="4800" i="1" dirty="0" smtClean="0"/>
              <a:t> = </a:t>
            </a:r>
            <a:r>
              <a:rPr lang="en-AU" sz="4800" i="1" dirty="0" err="1" smtClean="0"/>
              <a:t>I</a:t>
            </a:r>
            <a:r>
              <a:rPr lang="en-AU" sz="4800" i="1" baseline="-25000" dirty="0" err="1" smtClean="0"/>
              <a:t>c</a:t>
            </a:r>
            <a:r>
              <a:rPr lang="en-AU" sz="4800" i="1" baseline="-25000" dirty="0" smtClean="0"/>
              <a:t> </a:t>
            </a:r>
            <a:r>
              <a:rPr lang="en-AU" sz="4800" i="1" dirty="0" smtClean="0"/>
              <a:t>/</a:t>
            </a:r>
            <a:r>
              <a:rPr lang="en-AU" sz="4800" i="1" dirty="0" err="1" smtClean="0"/>
              <a:t>I</a:t>
            </a:r>
            <a:r>
              <a:rPr lang="en-AU" sz="4800" i="1" baseline="-25000" dirty="0" err="1" smtClean="0"/>
              <a:t>b</a:t>
            </a:r>
            <a:r>
              <a:rPr lang="en-AU" sz="4800" i="1" baseline="-25000" dirty="0" smtClean="0"/>
              <a:t> </a:t>
            </a:r>
            <a:r>
              <a:rPr lang="en-AU" sz="4800" i="1" dirty="0" smtClean="0"/>
              <a:t>;  </a:t>
            </a:r>
            <a:r>
              <a:rPr lang="en-AU" sz="4800" i="1" dirty="0" err="1" smtClean="0"/>
              <a:t>I</a:t>
            </a:r>
            <a:r>
              <a:rPr lang="en-AU" sz="4800" i="1" baseline="-25000" dirty="0" err="1" smtClean="0"/>
              <a:t>b</a:t>
            </a:r>
            <a:r>
              <a:rPr lang="en-AU" sz="4800" i="1" dirty="0" smtClean="0"/>
              <a:t>~ </a:t>
            </a:r>
            <a:r>
              <a:rPr lang="en-AU" sz="4800" i="1" dirty="0" err="1" smtClean="0"/>
              <a:t>R</a:t>
            </a:r>
            <a:r>
              <a:rPr lang="en-AU" sz="4800" i="1" baseline="-25000" dirty="0" err="1" smtClean="0"/>
              <a:t>surface</a:t>
            </a:r>
            <a:r>
              <a:rPr lang="en-AU" sz="4800" dirty="0" smtClean="0"/>
              <a:t> </a:t>
            </a:r>
            <a:endParaRPr lang="en-AU" sz="4800" dirty="0"/>
          </a:p>
        </p:txBody>
      </p:sp>
      <p:sp>
        <p:nvSpPr>
          <p:cNvPr id="8" name="TextBox 7"/>
          <p:cNvSpPr txBox="1"/>
          <p:nvPr/>
        </p:nvSpPr>
        <p:spPr>
          <a:xfrm>
            <a:off x="8205542" y="2798164"/>
            <a:ext cx="1976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Lowest DOSE RATE gives highest degradation</a:t>
            </a:r>
            <a:endParaRPr lang="en-AU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438968" y="3451123"/>
            <a:ext cx="985192" cy="1710157"/>
          </a:xfrm>
          <a:prstGeom prst="straightConnector1">
            <a:avLst/>
          </a:prstGeom>
          <a:ln w="476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64836" y="1392573"/>
            <a:ext cx="1148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002060"/>
                </a:solidFill>
              </a:rPr>
              <a:t>(200 </a:t>
            </a:r>
            <a:r>
              <a:rPr lang="en-AU" dirty="0" err="1" smtClean="0">
                <a:solidFill>
                  <a:srgbClr val="002060"/>
                </a:solidFill>
              </a:rPr>
              <a:t>Gy</a:t>
            </a:r>
            <a:r>
              <a:rPr lang="en-AU" dirty="0" smtClean="0">
                <a:solidFill>
                  <a:srgbClr val="002060"/>
                </a:solidFill>
              </a:rPr>
              <a:t>)</a:t>
            </a:r>
            <a:endParaRPr lang="en-A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CMOS technology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2400"/>
            <a:ext cx="10515600" cy="4958080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Layered structure widely used in </a:t>
            </a:r>
            <a:br>
              <a:rPr lang="en-AU" dirty="0" smtClean="0"/>
            </a:br>
            <a:r>
              <a:rPr lang="en-AU" dirty="0" smtClean="0"/>
              <a:t>modern high density electronics</a:t>
            </a:r>
          </a:p>
          <a:p>
            <a:r>
              <a:rPr lang="en-AU" dirty="0" smtClean="0"/>
              <a:t>Radiation creates electron-hole </a:t>
            </a:r>
            <a:br>
              <a:rPr lang="en-AU" dirty="0" smtClean="0"/>
            </a:br>
            <a:r>
              <a:rPr lang="en-AU" dirty="0" smtClean="0"/>
              <a:t>pairs at the silicon oxide layer </a:t>
            </a:r>
            <a:br>
              <a:rPr lang="en-AU" dirty="0" smtClean="0"/>
            </a:br>
            <a:r>
              <a:rPr lang="en-AU" dirty="0" smtClean="0"/>
              <a:t>that migrate at different rates.</a:t>
            </a:r>
          </a:p>
          <a:p>
            <a:r>
              <a:rPr lang="en-AU" dirty="0" smtClean="0"/>
              <a:t>Holes are trapped at the Si-SiO</a:t>
            </a:r>
            <a:r>
              <a:rPr lang="en-AU" baseline="-25000" dirty="0" smtClean="0"/>
              <a:t>2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interface to generate shifts in </a:t>
            </a:r>
            <a:br>
              <a:rPr lang="en-AU" dirty="0" smtClean="0"/>
            </a:br>
            <a:r>
              <a:rPr lang="en-AU" dirty="0" smtClean="0"/>
              <a:t>operating thresholds.</a:t>
            </a:r>
          </a:p>
          <a:p>
            <a:r>
              <a:rPr lang="en-AU" dirty="0" smtClean="0"/>
              <a:t>PMOS and NMOS have different </a:t>
            </a:r>
            <a:br>
              <a:rPr lang="en-AU" dirty="0" smtClean="0"/>
            </a:br>
            <a:r>
              <a:rPr lang="en-AU" dirty="0" smtClean="0"/>
              <a:t>damage behaviour – holes in PMOS</a:t>
            </a:r>
            <a:br>
              <a:rPr lang="en-AU" dirty="0" smtClean="0"/>
            </a:br>
            <a:r>
              <a:rPr lang="en-AU" dirty="0" smtClean="0"/>
              <a:t>attracted to the gate rather than </a:t>
            </a:r>
            <a:br>
              <a:rPr lang="en-AU" dirty="0" smtClean="0"/>
            </a:br>
            <a:r>
              <a:rPr lang="en-AU" dirty="0" smtClean="0"/>
              <a:t>the channel.</a:t>
            </a:r>
          </a:p>
          <a:p>
            <a:endParaRPr lang="en-AU" dirty="0"/>
          </a:p>
        </p:txBody>
      </p:sp>
      <p:pic>
        <p:nvPicPr>
          <p:cNvPr id="1033" name="Picture 9" descr="Image result for CMOS 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223" y="618352"/>
            <a:ext cx="3808217" cy="271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3337105"/>
            <a:ext cx="4836160" cy="32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8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900"/>
          </a:xfrm>
        </p:spPr>
        <p:txBody>
          <a:bodyPr/>
          <a:lstStyle/>
          <a:p>
            <a:r>
              <a:rPr lang="en-AU" dirty="0" smtClean="0"/>
              <a:t>Micro-electronics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1514"/>
            <a:ext cx="10515600" cy="4615449"/>
          </a:xfrm>
        </p:spPr>
        <p:txBody>
          <a:bodyPr/>
          <a:lstStyle/>
          <a:p>
            <a:r>
              <a:rPr lang="en-AU" dirty="0"/>
              <a:t>Single event effects </a:t>
            </a:r>
            <a:r>
              <a:rPr lang="en-AU" dirty="0" smtClean="0"/>
              <a:t>dominate</a:t>
            </a:r>
            <a:endParaRPr lang="en-AU" dirty="0"/>
          </a:p>
          <a:p>
            <a:r>
              <a:rPr lang="en-AU" dirty="0" smtClean="0"/>
              <a:t>Usually caused by high-energy particles </a:t>
            </a:r>
            <a:r>
              <a:rPr lang="en-AU" dirty="0"/>
              <a:t>leaving an ionized track behind.</a:t>
            </a:r>
          </a:p>
          <a:p>
            <a:r>
              <a:rPr lang="en-AU" dirty="0"/>
              <a:t>Mostly affects only digital devices</a:t>
            </a:r>
          </a:p>
          <a:p>
            <a:pPr lvl="1"/>
            <a:r>
              <a:rPr lang="en-AU" dirty="0"/>
              <a:t>Upsets (SEU) </a:t>
            </a:r>
            <a:r>
              <a:rPr lang="en-AU" dirty="0" smtClean="0"/>
              <a:t>– state changes in memory and register bits, often reversible</a:t>
            </a:r>
            <a:endParaRPr lang="en-AU" dirty="0"/>
          </a:p>
          <a:p>
            <a:pPr lvl="1"/>
            <a:r>
              <a:rPr lang="en-AU" dirty="0" err="1"/>
              <a:t>Latchups</a:t>
            </a:r>
            <a:r>
              <a:rPr lang="en-AU" dirty="0"/>
              <a:t> (SEL) –  CMOS devices, PNPN structures</a:t>
            </a:r>
          </a:p>
          <a:p>
            <a:pPr lvl="1"/>
            <a:r>
              <a:rPr lang="en-AU" dirty="0"/>
              <a:t>Transient electrostatic discharge (SET</a:t>
            </a:r>
            <a:r>
              <a:rPr lang="en-AU" dirty="0" smtClean="0"/>
              <a:t>) – spurious signals</a:t>
            </a:r>
            <a:endParaRPr lang="en-AU" dirty="0"/>
          </a:p>
          <a:p>
            <a:pPr lvl="1"/>
            <a:r>
              <a:rPr lang="en-AU" dirty="0"/>
              <a:t>Snapback – similar to SEL in N-channel MOS </a:t>
            </a:r>
            <a:r>
              <a:rPr lang="en-AU" dirty="0" smtClean="0"/>
              <a:t>transistors - avalanches </a:t>
            </a:r>
            <a:endParaRPr lang="en-AU" dirty="0"/>
          </a:p>
          <a:p>
            <a:pPr lvl="1"/>
            <a:r>
              <a:rPr lang="en-AU" dirty="0"/>
              <a:t>Burnout (SEB) – power MOSFETs</a:t>
            </a:r>
          </a:p>
          <a:p>
            <a:pPr lvl="1"/>
            <a:r>
              <a:rPr lang="en-AU" dirty="0"/>
              <a:t>Rupture (SEGR) – MOSFET gates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3161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r>
              <a:rPr lang="en-AU" dirty="0" smtClean="0"/>
              <a:t>Mitigation by design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5303520"/>
          </a:xfrm>
        </p:spPr>
        <p:txBody>
          <a:bodyPr>
            <a:normAutofit fontScale="70000" lnSpcReduction="20000"/>
          </a:bodyPr>
          <a:lstStyle/>
          <a:p>
            <a:r>
              <a:rPr lang="en-AU" sz="3200" dirty="0" smtClean="0"/>
              <a:t>Physical</a:t>
            </a:r>
          </a:p>
          <a:p>
            <a:pPr lvl="1"/>
            <a:r>
              <a:rPr lang="en-AU" sz="3000" dirty="0" smtClean="0"/>
              <a:t>Insulating substrates, e.g. Silicon on Insulator (SOI)</a:t>
            </a:r>
          </a:p>
          <a:p>
            <a:pPr lvl="1"/>
            <a:r>
              <a:rPr lang="en-AU" sz="3000" dirty="0" smtClean="0"/>
              <a:t>Choice of wide band gap substrates, e.g. </a:t>
            </a:r>
            <a:r>
              <a:rPr lang="en-AU" sz="3000" dirty="0" err="1" smtClean="0"/>
              <a:t>SiC</a:t>
            </a:r>
            <a:r>
              <a:rPr lang="en-AU" sz="3000" dirty="0" smtClean="0"/>
              <a:t> or </a:t>
            </a:r>
            <a:r>
              <a:rPr lang="en-AU" sz="3000" dirty="0" err="1" smtClean="0"/>
              <a:t>GaN</a:t>
            </a:r>
            <a:r>
              <a:rPr lang="en-AU" sz="3000" dirty="0" smtClean="0"/>
              <a:t> - reduces sensitivity to deep-level defects, improves </a:t>
            </a:r>
            <a:r>
              <a:rPr lang="en-AU" sz="3000" dirty="0" err="1" smtClean="0"/>
              <a:t>latchup</a:t>
            </a:r>
            <a:r>
              <a:rPr lang="en-AU" sz="3000" dirty="0" smtClean="0"/>
              <a:t> tolerance.</a:t>
            </a:r>
          </a:p>
          <a:p>
            <a:pPr lvl="1"/>
            <a:r>
              <a:rPr lang="en-AU" sz="3000" dirty="0" smtClean="0"/>
              <a:t>Bipolar ICs rather than CMOS</a:t>
            </a:r>
          </a:p>
          <a:p>
            <a:pPr lvl="1"/>
            <a:r>
              <a:rPr lang="en-AU" sz="3000" dirty="0"/>
              <a:t>Rewriteable, non-volatile memory, such as </a:t>
            </a:r>
            <a:r>
              <a:rPr lang="en-AU" sz="3000" dirty="0" smtClean="0"/>
              <a:t>magneto-restive RAM</a:t>
            </a:r>
          </a:p>
          <a:p>
            <a:pPr lvl="1"/>
            <a:r>
              <a:rPr lang="en-AU" sz="3000" dirty="0" smtClean="0"/>
              <a:t>SRAM rather DRAM</a:t>
            </a:r>
          </a:p>
          <a:p>
            <a:pPr lvl="1"/>
            <a:r>
              <a:rPr lang="en-AU" sz="3000" dirty="0" smtClean="0"/>
              <a:t>Annular “edgeless” MOSFETS</a:t>
            </a:r>
          </a:p>
          <a:p>
            <a:pPr lvl="1"/>
            <a:r>
              <a:rPr lang="en-AU" sz="3000" dirty="0" smtClean="0"/>
              <a:t>Buried isolation layers</a:t>
            </a:r>
          </a:p>
          <a:p>
            <a:pPr lvl="1"/>
            <a:endParaRPr lang="en-AU" sz="3200" dirty="0" smtClean="0"/>
          </a:p>
          <a:p>
            <a:r>
              <a:rPr lang="en-AU" sz="3200" dirty="0" smtClean="0"/>
              <a:t>Logical</a:t>
            </a:r>
          </a:p>
          <a:p>
            <a:pPr lvl="1"/>
            <a:r>
              <a:rPr lang="en-AU" sz="3000" dirty="0" smtClean="0"/>
              <a:t>Memory error correction</a:t>
            </a:r>
          </a:p>
          <a:p>
            <a:pPr lvl="1"/>
            <a:r>
              <a:rPr lang="en-AU" sz="3000" dirty="0" smtClean="0"/>
              <a:t>Redundancy at both circuit and system levels</a:t>
            </a:r>
          </a:p>
          <a:p>
            <a:pPr lvl="1"/>
            <a:endParaRPr lang="en-AU" sz="3000" dirty="0"/>
          </a:p>
          <a:p>
            <a:r>
              <a:rPr lang="en-AU" sz="3400" dirty="0" smtClean="0"/>
              <a:t>Radiation hardened technology</a:t>
            </a:r>
          </a:p>
          <a:p>
            <a:pPr lvl="1"/>
            <a:r>
              <a:rPr lang="en-AU" sz="3000" dirty="0" smtClean="0"/>
              <a:t>Can have higher costs</a:t>
            </a:r>
          </a:p>
          <a:p>
            <a:pPr lvl="1"/>
            <a:r>
              <a:rPr lang="en-AU" sz="3000" dirty="0" smtClean="0"/>
              <a:t>Can impact performance</a:t>
            </a:r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4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3201"/>
            <a:ext cx="10515600" cy="65024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Evolution of technology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9520"/>
            <a:ext cx="10515600" cy="4937443"/>
          </a:xfrm>
        </p:spPr>
        <p:txBody>
          <a:bodyPr/>
          <a:lstStyle/>
          <a:p>
            <a:r>
              <a:rPr lang="en-AU" sz="3200" dirty="0" smtClean="0"/>
              <a:t>As the transistor feature size reduces, less charge required to cause state change</a:t>
            </a:r>
          </a:p>
          <a:p>
            <a:r>
              <a:rPr lang="en-AU" sz="3200" dirty="0" smtClean="0"/>
              <a:t>Single event effects become more significant</a:t>
            </a:r>
          </a:p>
          <a:p>
            <a:r>
              <a:rPr lang="en-AU" sz="3200" dirty="0" smtClean="0"/>
              <a:t>DRAM/SRAM particularly at risk</a:t>
            </a:r>
          </a:p>
          <a:p>
            <a:pPr marL="0" indent="0">
              <a:buNone/>
            </a:pPr>
            <a:r>
              <a:rPr lang="en-AU" sz="3200" dirty="0" smtClean="0"/>
              <a:t>BUT</a:t>
            </a:r>
          </a:p>
          <a:p>
            <a:r>
              <a:rPr lang="en-AU" sz="3200" dirty="0" smtClean="0"/>
              <a:t>Scaling can also reduce dose deposited, increased tolerance</a:t>
            </a:r>
          </a:p>
          <a:p>
            <a:r>
              <a:rPr lang="en-AU" sz="3200" dirty="0" smtClean="0"/>
              <a:t>Over a decade DRAM/SRAM bit sensitivity has reduced by possibly 2 orders of magnitude correlated with technology node size  (currently at 22 nm as defined by the ITRS)</a:t>
            </a:r>
          </a:p>
        </p:txBody>
      </p:sp>
    </p:spTree>
    <p:extLst>
      <p:ext uri="{BB962C8B-B14F-4D97-AF65-F5344CB8AC3E}">
        <p14:creationId xmlns:p14="http://schemas.microsoft.com/office/powerpoint/2010/main" val="31765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4715"/>
          </a:xfrm>
        </p:spPr>
        <p:txBody>
          <a:bodyPr/>
          <a:lstStyle/>
          <a:p>
            <a:r>
              <a:rPr lang="en-AU" dirty="0" smtClean="0"/>
              <a:t>What else?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59839"/>
            <a:ext cx="10515600" cy="5347437"/>
          </a:xfrm>
        </p:spPr>
        <p:txBody>
          <a:bodyPr>
            <a:noAutofit/>
          </a:bodyPr>
          <a:lstStyle/>
          <a:p>
            <a:r>
              <a:rPr lang="en-AU" dirty="0" smtClean="0"/>
              <a:t>Instrument environment</a:t>
            </a:r>
          </a:p>
          <a:p>
            <a:pPr lvl="1"/>
            <a:r>
              <a:rPr lang="en-AU" dirty="0" smtClean="0"/>
              <a:t>Map scatter fields</a:t>
            </a:r>
          </a:p>
          <a:p>
            <a:pPr lvl="1"/>
            <a:r>
              <a:rPr lang="en-AU" dirty="0" smtClean="0"/>
              <a:t>Monte Carlo modelling </a:t>
            </a:r>
            <a:r>
              <a:rPr lang="en-AU" smtClean="0"/>
              <a:t>- which </a:t>
            </a:r>
            <a:r>
              <a:rPr lang="en-AU" dirty="0" smtClean="0"/>
              <a:t>code?</a:t>
            </a:r>
          </a:p>
          <a:p>
            <a:pPr lvl="2"/>
            <a:r>
              <a:rPr lang="en-AU" sz="2400" dirty="0" smtClean="0"/>
              <a:t>If photons/electrons – </a:t>
            </a:r>
            <a:r>
              <a:rPr lang="en-AU" sz="2400" dirty="0" err="1" smtClean="0"/>
              <a:t>EGSnrc</a:t>
            </a:r>
            <a:r>
              <a:rPr lang="en-AU" sz="2400" dirty="0" smtClean="0"/>
              <a:t>, Penelope, Geant4, MCNPX	`</a:t>
            </a:r>
          </a:p>
          <a:p>
            <a:pPr lvl="2"/>
            <a:r>
              <a:rPr lang="en-AU" sz="2400" dirty="0" smtClean="0"/>
              <a:t>If protons – Geant4/</a:t>
            </a:r>
            <a:r>
              <a:rPr lang="en-AU" sz="2400" dirty="0" err="1" smtClean="0"/>
              <a:t>Topas</a:t>
            </a:r>
            <a:r>
              <a:rPr lang="en-AU" sz="2400" dirty="0" smtClean="0"/>
              <a:t>, MCNPX, </a:t>
            </a:r>
            <a:r>
              <a:rPr lang="en-AU" sz="2400" dirty="0" err="1" smtClean="0"/>
              <a:t>Fluka</a:t>
            </a:r>
            <a:endParaRPr lang="en-AU" sz="2400" dirty="0" smtClean="0"/>
          </a:p>
          <a:p>
            <a:pPr lvl="2"/>
            <a:r>
              <a:rPr lang="en-AU" sz="2400" dirty="0" smtClean="0"/>
              <a:t>If neutrons – MCNPX, </a:t>
            </a:r>
            <a:r>
              <a:rPr lang="en-AU" sz="2400" dirty="0" err="1" smtClean="0"/>
              <a:t>Fluka</a:t>
            </a:r>
            <a:r>
              <a:rPr lang="en-AU" sz="2400" dirty="0" smtClean="0"/>
              <a:t>, MORSE, Geant4 (only for high energies)</a:t>
            </a:r>
          </a:p>
          <a:p>
            <a:pPr lvl="3"/>
            <a:r>
              <a:rPr lang="en-AU" sz="2200" dirty="0" smtClean="0"/>
              <a:t>Good example: </a:t>
            </a:r>
            <a:r>
              <a:rPr lang="en-AU" sz="2200" dirty="0" err="1" smtClean="0"/>
              <a:t>Roesler</a:t>
            </a:r>
            <a:r>
              <a:rPr lang="en-AU" sz="2200" dirty="0" smtClean="0"/>
              <a:t> et al, SLAC-PUB-8490 (2000)</a:t>
            </a:r>
          </a:p>
          <a:p>
            <a:r>
              <a:rPr lang="en-AU" dirty="0" smtClean="0"/>
              <a:t>Shielding</a:t>
            </a:r>
          </a:p>
          <a:p>
            <a:pPr lvl="1"/>
            <a:r>
              <a:rPr lang="en-AU" dirty="0" smtClean="0"/>
              <a:t>Choice of materials </a:t>
            </a:r>
          </a:p>
          <a:p>
            <a:pPr lvl="1"/>
            <a:r>
              <a:rPr lang="en-AU" dirty="0" smtClean="0"/>
              <a:t>Geometry</a:t>
            </a:r>
          </a:p>
          <a:p>
            <a:r>
              <a:rPr lang="en-AU" dirty="0" smtClean="0"/>
              <a:t>Replacement program</a:t>
            </a:r>
          </a:p>
          <a:p>
            <a:pPr lvl="1"/>
            <a:r>
              <a:rPr lang="en-AU" dirty="0" smtClean="0"/>
              <a:t>survival probabilities – difficult to assess, usually empirical</a:t>
            </a:r>
          </a:p>
          <a:p>
            <a:pPr lvl="1"/>
            <a:r>
              <a:rPr lang="en-AU" dirty="0" smtClean="0"/>
              <a:t>Maintenance contract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664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80" y="772160"/>
            <a:ext cx="7962447" cy="518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7178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AU" sz="9600" dirty="0" smtClean="0">
                <a:solidFill>
                  <a:srgbClr val="FFFF00"/>
                </a:solidFill>
              </a:rPr>
              <a:t>THANK YOU</a:t>
            </a:r>
            <a:endParaRPr lang="en-AU" sz="9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075"/>
          </a:xfrm>
        </p:spPr>
        <p:txBody>
          <a:bodyPr>
            <a:normAutofit fontScale="90000"/>
          </a:bodyPr>
          <a:lstStyle/>
          <a:p>
            <a:r>
              <a:rPr lang="en-AU" sz="3600" dirty="0" smtClean="0"/>
              <a:t>Discharge of stored electrons from an e-beam incident on PMMA </a:t>
            </a:r>
            <a:endParaRPr lang="en-AU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36" y="965200"/>
            <a:ext cx="4352925" cy="58039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866" y="2484966"/>
            <a:ext cx="3685822" cy="276436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0109200" y="2052081"/>
            <a:ext cx="0" cy="4368800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380133" y="3867149"/>
            <a:ext cx="1067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~7 cm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70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23945</TotalTime>
  <Words>1654</Words>
  <Application>Microsoft Office PowerPoint</Application>
  <PresentationFormat>Custom</PresentationFormat>
  <Paragraphs>303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Radiation damage considerations in accelerator beam environments</vt:lpstr>
      <vt:lpstr>PowerPoint Presentation</vt:lpstr>
      <vt:lpstr>Overview</vt:lpstr>
      <vt:lpstr>Classification of radiation</vt:lpstr>
      <vt:lpstr>Types of radiation</vt:lpstr>
      <vt:lpstr>Radiation Processes</vt:lpstr>
      <vt:lpstr> </vt:lpstr>
      <vt:lpstr>Macroscopic damage mechanisms</vt:lpstr>
      <vt:lpstr>PowerPoint Presentation</vt:lpstr>
      <vt:lpstr>Z dependence</vt:lpstr>
      <vt:lpstr>Absorbed dose distributions</vt:lpstr>
      <vt:lpstr> </vt:lpstr>
      <vt:lpstr>Absorbed dose distributions</vt:lpstr>
      <vt:lpstr>How much ionization?</vt:lpstr>
      <vt:lpstr>PowerPoint Presentation</vt:lpstr>
      <vt:lpstr>Insulation damage</vt:lpstr>
      <vt:lpstr>Neutrons from therapy treatment facilities</vt:lpstr>
      <vt:lpstr>Neutron damage to CCD devices</vt:lpstr>
      <vt:lpstr>Neutron damage to CCD CCTV cameras</vt:lpstr>
      <vt:lpstr>Neutron damage to CCD devices</vt:lpstr>
      <vt:lpstr>MLC alignment camera  </vt:lpstr>
      <vt:lpstr> </vt:lpstr>
      <vt:lpstr>PowerPoint Presentation</vt:lpstr>
      <vt:lpstr>Total Ionizing Dose (TID)</vt:lpstr>
      <vt:lpstr>Semiconductor Detectors</vt:lpstr>
      <vt:lpstr>Radiation effects in electronics</vt:lpstr>
      <vt:lpstr>TID in Bipolar Transistors </vt:lpstr>
      <vt:lpstr>CMOS technology</vt:lpstr>
      <vt:lpstr>Micro-electronics</vt:lpstr>
      <vt:lpstr>Mitigation by design</vt:lpstr>
      <vt:lpstr>Evolution of technology</vt:lpstr>
      <vt:lpstr>What else?</vt:lpstr>
      <vt:lpstr> </vt:lpstr>
      <vt:lpstr>Discharge of stored electrons from an e-beam incident on PMMA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damage considerations in accelerator beam environments</dc:title>
  <dc:creator>Dave Webb</dc:creator>
  <cp:lastModifiedBy>Guest -Speakers Prep</cp:lastModifiedBy>
  <cp:revision>173</cp:revision>
  <dcterms:created xsi:type="dcterms:W3CDTF">2015-08-21T04:45:37Z</dcterms:created>
  <dcterms:modified xsi:type="dcterms:W3CDTF">2015-09-15T22:19:32Z</dcterms:modified>
</cp:coreProperties>
</file>