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mp4" ContentType="video/unknown"/>
  <Default Extension="emf" ContentType="image/x-em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85" r:id="rId2"/>
    <p:sldId id="288" r:id="rId3"/>
    <p:sldId id="289" r:id="rId4"/>
    <p:sldId id="287" r:id="rId5"/>
    <p:sldId id="264" r:id="rId6"/>
    <p:sldId id="284" r:id="rId7"/>
    <p:sldId id="291" r:id="rId8"/>
    <p:sldId id="294" r:id="rId9"/>
    <p:sldId id="301" r:id="rId10"/>
    <p:sldId id="268" r:id="rId11"/>
    <p:sldId id="303" r:id="rId12"/>
    <p:sldId id="293" r:id="rId13"/>
    <p:sldId id="275" r:id="rId14"/>
    <p:sldId id="297" r:id="rId15"/>
    <p:sldId id="300" r:id="rId16"/>
    <p:sldId id="292" r:id="rId17"/>
    <p:sldId id="296" r:id="rId18"/>
    <p:sldId id="279" r:id="rId19"/>
    <p:sldId id="302" r:id="rId20"/>
    <p:sldId id="282" r:id="rId21"/>
    <p:sldId id="283" r:id="rId22"/>
    <p:sldId id="263" r:id="rId23"/>
  </p:sldIdLst>
  <p:sldSz cx="9906000" cy="6858000" type="A4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4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37" autoAdjust="0"/>
  </p:normalViewPr>
  <p:slideViewPr>
    <p:cSldViewPr snapToGrid="0" snapToObjects="1">
      <p:cViewPr>
        <p:scale>
          <a:sx n="100" d="100"/>
          <a:sy n="100" d="100"/>
        </p:scale>
        <p:origin x="-640" y="-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5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74E18-10EF-A844-8176-624BC12FE5E1}" type="datetimeFigureOut">
              <a:rPr kumimoji="1" lang="ja-JP" altLang="en-US" smtClean="0"/>
              <a:t>15/09/15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3979E-9EF2-1A43-9182-328F2E52A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5098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BAD148-D0DF-0648-BC29-9810AE5FD308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Thank you Mr. Chairman. Good afternoon, ladies and gentleman. </a:t>
            </a:r>
          </a:p>
          <a:p>
            <a:r>
              <a:rPr lang="en-US" altLang="ja-JP"/>
              <a:t>I will be talking about </a:t>
            </a:r>
            <a:r>
              <a:rPr lang="ja-JP" altLang="en-US"/>
              <a:t>“</a:t>
            </a:r>
            <a:r>
              <a:rPr lang="en-US" altLang="ja-JP"/>
              <a:t>Beam diagnostic system of the main ring synchrotron of J-PARC</a:t>
            </a:r>
            <a:r>
              <a:rPr lang="ja-JP" altLang="en-US"/>
              <a:t>”</a:t>
            </a:r>
            <a:r>
              <a:rPr lang="en-US" altLang="ja-JP"/>
              <a:t>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48C65-D4D8-5148-87A2-FAB2E6CCA1FA}" type="slidenum">
              <a:rPr lang="en-US" altLang="ja-JP"/>
              <a:pPr/>
              <a:t>2</a:t>
            </a:fld>
            <a:endParaRPr lang="en-US" altLang="ja-JP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Thank you Mr. Chairman. Good afternoon, ladies and gentleman. </a:t>
            </a:r>
          </a:p>
          <a:p>
            <a:r>
              <a:rPr lang="en-US" altLang="ja-JP"/>
              <a:t>I will be talking about </a:t>
            </a:r>
            <a:r>
              <a:rPr lang="ja-JP" altLang="en-US"/>
              <a:t>“</a:t>
            </a:r>
            <a:r>
              <a:rPr lang="en-US" altLang="ja-JP"/>
              <a:t>Beam diagnostic system of the main ring synchrotron of J-PARC</a:t>
            </a:r>
            <a:r>
              <a:rPr lang="ja-JP" altLang="en-US"/>
              <a:t>”</a:t>
            </a:r>
            <a:r>
              <a:rPr lang="en-US" altLang="ja-JP"/>
              <a:t>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89315E-B05F-D044-AB3B-58FD749CDC0F}" type="slidenum">
              <a:rPr lang="en-US" altLang="ja-JP"/>
              <a:pPr/>
              <a:t>4</a:t>
            </a:fld>
            <a:endParaRPr lang="en-US" altLang="ja-JP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093D8-4D2A-4945-B84D-9D801842E43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033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To increase</a:t>
            </a:r>
            <a:r>
              <a:rPr kumimoji="1" lang="en-US" altLang="ja-JP" baseline="0" dirty="0" smtClean="0"/>
              <a:t> </a:t>
            </a:r>
            <a:r>
              <a:rPr kumimoji="1" lang="en-US" altLang="ja-JP" dirty="0" smtClean="0"/>
              <a:t>intensity, the</a:t>
            </a:r>
            <a:r>
              <a:rPr kumimoji="1" lang="en-US" altLang="ja-JP" baseline="0" dirty="0" smtClean="0"/>
              <a:t> reduction of beam loss is very important.</a:t>
            </a:r>
          </a:p>
          <a:p>
            <a:r>
              <a:rPr kumimoji="1" lang="en-US" altLang="ja-JP" baseline="0" dirty="0" smtClean="0"/>
              <a:t>One of the souce of loss is beam instabilities.</a:t>
            </a:r>
          </a:p>
          <a:p>
            <a:r>
              <a:rPr kumimoji="1" lang="en-US" altLang="ja-JP" baseline="0" dirty="0" smtClean="0"/>
              <a:t>This shows intensity and betatron oscillation ampltitude observed in J-PARiC.</a:t>
            </a:r>
          </a:p>
          <a:p>
            <a:r>
              <a:rPr kumimoji="1" lang="en-US" altLang="ja-JP" baseline="0" dirty="0" smtClean="0"/>
              <a:t>if instabilities occur, betatron amplitude grows and causes the beam loss. [*]</a:t>
            </a:r>
          </a:p>
          <a:p>
            <a:r>
              <a:rPr kumimoji="1" lang="en-US" altLang="ja-JP" baseline="0" dirty="0" smtClean="0"/>
              <a:t>We avoid it by tuning chromaticity xiy=-0.3 to xiy=-3.2.</a:t>
            </a:r>
          </a:p>
          <a:p>
            <a:r>
              <a:rPr kumimoji="1" lang="en-US" altLang="ja-JP" baseline="0" dirty="0" smtClean="0"/>
              <a:t>But large chromaticity also cause beam loss by resonance.</a:t>
            </a:r>
          </a:p>
          <a:p>
            <a:r>
              <a:rPr kumimoji="1" lang="en-US" altLang="ja-JP" baseline="0" dirty="0" smtClean="0"/>
              <a:t>So, we have to suppress instabilities for small choromaicity by some way. 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This is the delta signal during the instabilities. </a:t>
            </a:r>
          </a:p>
          <a:p>
            <a:r>
              <a:rPr kumimoji="1" lang="en-US" altLang="ja-JP" baseline="0" dirty="0" smtClean="0"/>
              <a:t>you can see delta signal have internal bunch motion.</a:t>
            </a:r>
          </a:p>
          <a:p>
            <a:r>
              <a:rPr kumimoji="1" lang="en-US" altLang="ja-JP" baseline="0" dirty="0" smtClean="0"/>
              <a:t>so, we think supresstion of internal motion will lead to reduction of beam loss.</a:t>
            </a:r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----- 会議メモ (2014/06/14 18:43) -----</a:t>
            </a:r>
          </a:p>
          <a:p>
            <a:r>
              <a:rPr kumimoji="1" lang="en-US" altLang="ja-JP" baseline="0" dirty="0" smtClean="0"/>
              <a:t>内部振動を抑える-&gt;ビームロスにつながる</a:t>
            </a:r>
          </a:p>
          <a:p>
            <a:r>
              <a:rPr kumimoji="1" lang="en-US" altLang="ja-JP" baseline="0" dirty="0" smtClean="0"/>
              <a:t>----- 会議メモ (2014/06/16 14:39) -----</a:t>
            </a:r>
          </a:p>
          <a:p>
            <a:r>
              <a:rPr kumimoji="1" lang="en-US" altLang="ja-JP" baseline="0" dirty="0" smtClean="0"/>
              <a:t>every 4 turns ploted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D2BC3-3A7A-7D43-8BB0-0723459C4DA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60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装置の図、写真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D2BC3-3A7A-7D43-8BB0-0723459C4DAC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089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44"/>
            <a:ext cx="84201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92EE4-27F5-2D41-A0C7-0088BE5C3A42}" type="datetimeFigureOut">
              <a:rPr kumimoji="1" lang="ja-JP" altLang="en-US" smtClean="0"/>
              <a:t>15/09/15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E086-6EAE-1A4C-9ABD-AC31C75E9E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302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92EE4-27F5-2D41-A0C7-0088BE5C3A42}" type="datetimeFigureOut">
              <a:rPr kumimoji="1" lang="ja-JP" altLang="en-US" smtClean="0"/>
              <a:t>15/09/15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E086-6EAE-1A4C-9ABD-AC31C75E9E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0935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1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92EE4-27F5-2D41-A0C7-0088BE5C3A42}" type="datetimeFigureOut">
              <a:rPr kumimoji="1" lang="ja-JP" altLang="en-US" smtClean="0"/>
              <a:t>15/09/15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E086-6EAE-1A4C-9ABD-AC31C75E9E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8000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92EE4-27F5-2D41-A0C7-0088BE5C3A42}" type="datetimeFigureOut">
              <a:rPr kumimoji="1" lang="ja-JP" altLang="en-US" smtClean="0"/>
              <a:t>15/09/15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E086-6EAE-1A4C-9ABD-AC31C75E9E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953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92EE4-27F5-2D41-A0C7-0088BE5C3A42}" type="datetimeFigureOut">
              <a:rPr kumimoji="1" lang="ja-JP" altLang="en-US" smtClean="0"/>
              <a:t>15/09/15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E086-6EAE-1A4C-9ABD-AC31C75E9E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4945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92EE4-27F5-2D41-A0C7-0088BE5C3A42}" type="datetimeFigureOut">
              <a:rPr kumimoji="1" lang="ja-JP" altLang="en-US" smtClean="0"/>
              <a:t>15/09/15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E086-6EAE-1A4C-9ABD-AC31C75E9E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06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92EE4-27F5-2D41-A0C7-0088BE5C3A42}" type="datetimeFigureOut">
              <a:rPr kumimoji="1" lang="ja-JP" altLang="en-US" smtClean="0"/>
              <a:t>15/09/15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E086-6EAE-1A4C-9ABD-AC31C75E9E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7273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2" y="273069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92EE4-27F5-2D41-A0C7-0088BE5C3A42}" type="datetimeFigureOut">
              <a:rPr kumimoji="1" lang="ja-JP" altLang="en-US" smtClean="0"/>
              <a:t>15/09/15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E086-6EAE-1A4C-9ABD-AC31C75E9E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638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92EE4-27F5-2D41-A0C7-0088BE5C3A42}" type="datetimeFigureOut">
              <a:rPr kumimoji="1" lang="ja-JP" altLang="en-US" smtClean="0"/>
              <a:t>15/09/15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E086-6EAE-1A4C-9ABD-AC31C75E9E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565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92EE4-27F5-2D41-A0C7-0088BE5C3A42}" type="datetimeFigureOut">
              <a:rPr kumimoji="1" lang="ja-JP" altLang="en-US" smtClean="0"/>
              <a:t>15/09/15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E086-6EAE-1A4C-9ABD-AC31C75E9E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31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57"/>
            <a:ext cx="222885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57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92EE4-27F5-2D41-A0C7-0088BE5C3A42}" type="datetimeFigureOut">
              <a:rPr kumimoji="1" lang="ja-JP" altLang="en-US" smtClean="0"/>
              <a:t>15/09/15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E086-6EAE-1A4C-9ABD-AC31C75E9E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4545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6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92EE4-27F5-2D41-A0C7-0088BE5C3A42}" type="datetimeFigureOut">
              <a:rPr kumimoji="1" lang="ja-JP" altLang="en-US" smtClean="0"/>
              <a:t>15/09/15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6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6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E086-6EAE-1A4C-9ABD-AC31C75E9EB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5" descr="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6" y="89206"/>
            <a:ext cx="1485733" cy="57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953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3" Type="http://schemas.openxmlformats.org/officeDocument/2006/relationships/image" Target="../media/image2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5" Type="http://schemas.openxmlformats.org/officeDocument/2006/relationships/image" Target="../media/image25.emf"/><Relationship Id="rId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" y="757970"/>
            <a:ext cx="9711664" cy="3131126"/>
          </a:xfrm>
        </p:spPr>
        <p:txBody>
          <a:bodyPr>
            <a:noAutofit/>
          </a:bodyPr>
          <a:lstStyle/>
          <a:p>
            <a:r>
              <a:rPr lang="en-US" altLang="ja-JP" sz="4000" b="1" dirty="0">
                <a:solidFill>
                  <a:srgbClr val="000090"/>
                </a:solidFill>
              </a:rPr>
              <a:t>Status </a:t>
            </a:r>
            <a:r>
              <a:rPr lang="en-US" altLang="ja-JP" sz="4000" b="1" dirty="0" smtClean="0">
                <a:solidFill>
                  <a:srgbClr val="000090"/>
                </a:solidFill>
              </a:rPr>
              <a:t>of </a:t>
            </a:r>
            <a:br>
              <a:rPr lang="en-US" altLang="ja-JP" sz="4000" b="1" dirty="0" smtClean="0">
                <a:solidFill>
                  <a:srgbClr val="000090"/>
                </a:solidFill>
              </a:rPr>
            </a:br>
            <a:r>
              <a:rPr lang="en-US" altLang="ja-JP" sz="4000" b="1" dirty="0" smtClean="0">
                <a:solidFill>
                  <a:srgbClr val="000090"/>
                </a:solidFill>
              </a:rPr>
              <a:t>the Intra-bunch Feedback </a:t>
            </a:r>
            <a:br>
              <a:rPr lang="en-US" altLang="ja-JP" sz="4000" b="1" dirty="0" smtClean="0">
                <a:solidFill>
                  <a:srgbClr val="000090"/>
                </a:solidFill>
              </a:rPr>
            </a:br>
            <a:r>
              <a:rPr lang="en-US" altLang="ja-JP" sz="4000" b="1" dirty="0" smtClean="0">
                <a:solidFill>
                  <a:srgbClr val="000090"/>
                </a:solidFill>
              </a:rPr>
              <a:t>at </a:t>
            </a:r>
            <a:r>
              <a:rPr lang="en-US" altLang="ja-JP" sz="4000" b="1" dirty="0">
                <a:solidFill>
                  <a:srgbClr val="000090"/>
                </a:solidFill>
              </a:rPr>
              <a:t>J-PARC Main Ring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6045200"/>
            <a:ext cx="6934200" cy="8128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kumimoji="0" lang="en-US" altLang="ja-JP" sz="2000" i="1" dirty="0" smtClean="0">
                <a:solidFill>
                  <a:schemeClr val="hlink"/>
                </a:solidFill>
                <a:latin typeface="Helvetica" charset="0"/>
              </a:rPr>
              <a:t>IBIC2015, Sep 12-17 2015, Melbourne Australia</a:t>
            </a:r>
            <a:endParaRPr lang="en-US" altLang="ja-JP" dirty="0">
              <a:solidFill>
                <a:schemeClr val="hlink"/>
              </a:solidFill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816597" y="4244126"/>
            <a:ext cx="834786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ja-JP" sz="2800" dirty="0">
                <a:ea typeface="ＭＳ 明朝" charset="0"/>
                <a:cs typeface="ＭＳ 明朝" charset="0"/>
              </a:rPr>
              <a:t>Takeshi </a:t>
            </a:r>
            <a:r>
              <a:rPr lang="en-US" altLang="ja-JP" sz="2800" dirty="0">
                <a:ea typeface="ＭＳ 明朝" charset="0"/>
                <a:cs typeface="ＭＳ 明朝" charset="0"/>
              </a:rPr>
              <a:t>Toyama</a:t>
            </a:r>
            <a:endParaRPr lang="en-US" altLang="ja-JP" sz="2000" dirty="0">
              <a:ea typeface="ＭＳ 明朝" charset="0"/>
              <a:cs typeface="ＭＳ 明朝" charset="0"/>
            </a:endParaRPr>
          </a:p>
          <a:p>
            <a:pPr algn="ctr"/>
            <a:r>
              <a:rPr lang="en-US" altLang="ja-JP" sz="2000" dirty="0"/>
              <a:t>KEK / J-PARC</a:t>
            </a:r>
          </a:p>
        </p:txBody>
      </p:sp>
      <p:pic>
        <p:nvPicPr>
          <p:cNvPr id="2053" name="Picture 5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09" y="89205"/>
            <a:ext cx="1810736" cy="64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2725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Text Box 4"/>
          <p:cNvSpPr txBox="1">
            <a:spLocks noChangeArrowheads="1"/>
          </p:cNvSpPr>
          <p:nvPr/>
        </p:nvSpPr>
        <p:spPr bwMode="auto">
          <a:xfrm>
            <a:off x="3105405" y="1761983"/>
            <a:ext cx="6501987" cy="4555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ja-JP" sz="2400" dirty="0"/>
              <a:t>Keigo </a:t>
            </a:r>
            <a:r>
              <a:rPr lang="en-US" altLang="ja-JP" sz="2400" dirty="0" smtClean="0"/>
              <a:t>Nakamura</a:t>
            </a:r>
            <a:endParaRPr lang="en-GB" altLang="ja-JP" sz="2400" dirty="0" smtClean="0"/>
          </a:p>
          <a:p>
            <a:pPr>
              <a:lnSpc>
                <a:spcPct val="90000"/>
              </a:lnSpc>
            </a:pPr>
            <a:r>
              <a:rPr lang="en-US" altLang="ja-JP" sz="2400" dirty="0"/>
              <a:t>Kyoto University</a:t>
            </a:r>
            <a:endParaRPr lang="en-GB" altLang="ja-JP" sz="2400" dirty="0" smtClean="0"/>
          </a:p>
          <a:p>
            <a:pPr>
              <a:lnSpc>
                <a:spcPct val="90000"/>
              </a:lnSpc>
            </a:pPr>
            <a:endParaRPr lang="en-GB" altLang="ja-JP" sz="2400" dirty="0" smtClean="0"/>
          </a:p>
          <a:p>
            <a:pPr>
              <a:lnSpc>
                <a:spcPct val="110000"/>
              </a:lnSpc>
            </a:pPr>
            <a:endParaRPr lang="en-GB" altLang="ja-JP" sz="2400" dirty="0"/>
          </a:p>
          <a:p>
            <a:pPr>
              <a:lnSpc>
                <a:spcPct val="110000"/>
              </a:lnSpc>
            </a:pPr>
            <a:r>
              <a:rPr lang="en-US" altLang="ja-JP" sz="2400" dirty="0" smtClean="0"/>
              <a:t>Makoto </a:t>
            </a:r>
            <a:r>
              <a:rPr lang="en-US" altLang="ja-JP" sz="2400" dirty="0" err="1" smtClean="0"/>
              <a:t>Tobiyama</a:t>
            </a:r>
            <a:r>
              <a:rPr lang="en-US" altLang="ja-JP" sz="2400" dirty="0" smtClean="0"/>
              <a:t>, </a:t>
            </a:r>
            <a:r>
              <a:rPr lang="en-US" altLang="ja-JP" sz="2400" dirty="0"/>
              <a:t>Masashi </a:t>
            </a:r>
            <a:r>
              <a:rPr lang="en-US" altLang="ja-JP" sz="2400" dirty="0" smtClean="0"/>
              <a:t>Okada</a:t>
            </a:r>
            <a:r>
              <a:rPr lang="en-GB" altLang="ja-JP" sz="2400" dirty="0" smtClean="0"/>
              <a:t>, </a:t>
            </a:r>
          </a:p>
          <a:p>
            <a:pPr>
              <a:lnSpc>
                <a:spcPct val="110000"/>
              </a:lnSpc>
            </a:pPr>
            <a:r>
              <a:rPr lang="en-US" altLang="ja-JP" sz="2400" dirty="0" smtClean="0"/>
              <a:t>Yong </a:t>
            </a:r>
            <a:r>
              <a:rPr lang="en-US" altLang="ja-JP" sz="2400" dirty="0"/>
              <a:t>Ho </a:t>
            </a:r>
            <a:r>
              <a:rPr lang="en-US" altLang="ja-JP" sz="2400" dirty="0" smtClean="0"/>
              <a:t>Chin</a:t>
            </a:r>
            <a:r>
              <a:rPr lang="en-GB" altLang="ja-JP" sz="2400" dirty="0" smtClean="0"/>
              <a:t>, </a:t>
            </a:r>
            <a:r>
              <a:rPr lang="en-US" altLang="ja-JP" sz="2400" dirty="0" smtClean="0"/>
              <a:t>Takashi </a:t>
            </a:r>
            <a:r>
              <a:rPr lang="en-US" altLang="ja-JP" sz="2400" dirty="0" err="1"/>
              <a:t>Obina</a:t>
            </a:r>
            <a:r>
              <a:rPr lang="en-GB" altLang="ja-JP" sz="2400" dirty="0"/>
              <a:t>, </a:t>
            </a:r>
            <a:r>
              <a:rPr lang="en-US" altLang="ja-JP" sz="2400" dirty="0"/>
              <a:t>Tadashi </a:t>
            </a:r>
            <a:r>
              <a:rPr lang="en-US" altLang="ja-JP" sz="2400" dirty="0" err="1"/>
              <a:t>Koseki</a:t>
            </a:r>
            <a:endParaRPr lang="en-GB" altLang="ja-JP" sz="2400" dirty="0"/>
          </a:p>
          <a:p>
            <a:pPr>
              <a:lnSpc>
                <a:spcPct val="110000"/>
              </a:lnSpc>
            </a:pPr>
            <a:r>
              <a:rPr lang="en-US" altLang="ja-JP" sz="2400" dirty="0" smtClean="0"/>
              <a:t>KEK</a:t>
            </a:r>
          </a:p>
          <a:p>
            <a:pPr>
              <a:lnSpc>
                <a:spcPct val="110000"/>
              </a:lnSpc>
            </a:pPr>
            <a:endParaRPr lang="en-US" altLang="ja-JP" sz="2400" dirty="0" smtClean="0"/>
          </a:p>
          <a:p>
            <a:pPr>
              <a:lnSpc>
                <a:spcPct val="110000"/>
              </a:lnSpc>
            </a:pPr>
            <a:r>
              <a:rPr lang="en-US" altLang="ja-JP" sz="2400" dirty="0" smtClean="0"/>
              <a:t>Yoshihiro </a:t>
            </a:r>
            <a:r>
              <a:rPr lang="en-US" altLang="ja-JP" sz="2400" dirty="0" err="1" smtClean="0"/>
              <a:t>Shobuda</a:t>
            </a:r>
            <a:endParaRPr lang="ja-JP" altLang="ja-JP" sz="2400" dirty="0"/>
          </a:p>
          <a:p>
            <a:pPr>
              <a:lnSpc>
                <a:spcPct val="110000"/>
              </a:lnSpc>
            </a:pPr>
            <a:r>
              <a:rPr lang="en-US" altLang="ja-JP" sz="2400" dirty="0" smtClean="0"/>
              <a:t>JAEA</a:t>
            </a:r>
            <a:r>
              <a:rPr lang="ja-JP" altLang="ja-JP" sz="2400" dirty="0" smtClean="0"/>
              <a:t> </a:t>
            </a:r>
            <a:endParaRPr lang="ja-JP" altLang="en-US" sz="2400" dirty="0"/>
          </a:p>
          <a:p>
            <a:pPr>
              <a:lnSpc>
                <a:spcPct val="110000"/>
              </a:lnSpc>
            </a:pPr>
            <a:endParaRPr lang="en-GB" altLang="ja-JP" sz="2400" dirty="0">
              <a:solidFill>
                <a:srgbClr val="000000"/>
              </a:solidFill>
              <a:ea typeface="ＭＳ 明朝" charset="0"/>
              <a:cs typeface="ＭＳ 明朝" charset="0"/>
            </a:endParaRPr>
          </a:p>
        </p:txBody>
      </p:sp>
      <p:pic>
        <p:nvPicPr>
          <p:cNvPr id="4" name="Picture 5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09" y="89199"/>
            <a:ext cx="1810736" cy="64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3548832" y="201475"/>
            <a:ext cx="2776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dirty="0" smtClean="0">
                <a:solidFill>
                  <a:srgbClr val="000090"/>
                </a:solidFill>
                <a:ea typeface="ＭＳ 明朝" charset="0"/>
                <a:cs typeface="ＭＳ 明朝" charset="0"/>
              </a:rPr>
              <a:t>Collaborators</a:t>
            </a:r>
            <a:endParaRPr lang="en-GB" altLang="ja-JP" sz="3600" b="1" dirty="0">
              <a:solidFill>
                <a:srgbClr val="000090"/>
              </a:solidFill>
              <a:ea typeface="ＭＳ 明朝" charset="0"/>
              <a:cs typeface="ＭＳ 明朝" charset="0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049" y="1541642"/>
            <a:ext cx="1440000" cy="14400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716" y="3323989"/>
            <a:ext cx="1724870" cy="10800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405" y="4819046"/>
            <a:ext cx="216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6472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スクリーンショット（2011-05-14 17.40.05）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9601"/>
            <a:ext cx="5460000" cy="50400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77862"/>
          </a:xfrm>
        </p:spPr>
        <p:txBody>
          <a:bodyPr>
            <a:noAutofit/>
          </a:bodyPr>
          <a:lstStyle/>
          <a:p>
            <a:r>
              <a:rPr lang="en-US" altLang="ja-JP" sz="2400" b="1" dirty="0" smtClean="0">
                <a:solidFill>
                  <a:srgbClr val="008000"/>
                </a:solidFill>
              </a:rPr>
              <a:t>Japan Proton Accelerator Research Complex</a:t>
            </a:r>
            <a:endParaRPr kumimoji="1" lang="ja-JP" altLang="en-US" sz="2400" b="1" dirty="0"/>
          </a:p>
        </p:txBody>
      </p:sp>
      <p:grpSp>
        <p:nvGrpSpPr>
          <p:cNvPr id="23" name="図形グループ 22"/>
          <p:cNvGrpSpPr/>
          <p:nvPr/>
        </p:nvGrpSpPr>
        <p:grpSpPr>
          <a:xfrm>
            <a:off x="3342990" y="2700278"/>
            <a:ext cx="6563011" cy="4157733"/>
            <a:chOff x="3085837" y="2700269"/>
            <a:chExt cx="6058164" cy="415773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04002" y="3069603"/>
              <a:ext cx="5039999" cy="3788399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8" name="円/楕円 7"/>
            <p:cNvSpPr>
              <a:spLocks noChangeAspect="1"/>
            </p:cNvSpPr>
            <p:nvPr/>
          </p:nvSpPr>
          <p:spPr>
            <a:xfrm>
              <a:off x="3276602" y="3205004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0" name="直線コネクタ 9"/>
            <p:cNvCxnSpPr>
              <a:stCxn id="8" idx="5"/>
            </p:cNvCxnSpPr>
            <p:nvPr/>
          </p:nvCxnSpPr>
          <p:spPr>
            <a:xfrm>
              <a:off x="3368787" y="3297188"/>
              <a:ext cx="735215" cy="512812"/>
            </a:xfrm>
            <a:prstGeom prst="line">
              <a:avLst/>
            </a:prstGeom>
            <a:ln w="1905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テキスト ボックス 40"/>
            <p:cNvSpPr txBox="1"/>
            <p:nvPr/>
          </p:nvSpPr>
          <p:spPr>
            <a:xfrm>
              <a:off x="7685117" y="2700269"/>
              <a:ext cx="1325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solidFill>
                    <a:srgbClr val="FF0000"/>
                  </a:solidFill>
                </a:rPr>
                <a:t>Tokai, Ibaraki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5" name="図形グループ 4"/>
            <p:cNvGrpSpPr/>
            <p:nvPr/>
          </p:nvGrpSpPr>
          <p:grpSpPr>
            <a:xfrm>
              <a:off x="5715001" y="3112522"/>
              <a:ext cx="1054453" cy="989578"/>
              <a:chOff x="5715000" y="3112522"/>
              <a:chExt cx="1054453" cy="989578"/>
            </a:xfrm>
          </p:grpSpPr>
          <p:sp>
            <p:nvSpPr>
              <p:cNvPr id="6" name="平行四辺形 5"/>
              <p:cNvSpPr/>
              <p:nvPr/>
            </p:nvSpPr>
            <p:spPr>
              <a:xfrm>
                <a:off x="5715000" y="3376504"/>
                <a:ext cx="292100" cy="725596"/>
              </a:xfrm>
              <a:prstGeom prst="parallelogram">
                <a:avLst>
                  <a:gd name="adj" fmla="val 11957"/>
                </a:avLst>
              </a:prstGeom>
              <a:noFill/>
              <a:ln w="38100" cmpd="sng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" name="テキスト ボックス 3"/>
              <p:cNvSpPr txBox="1"/>
              <p:nvPr/>
            </p:nvSpPr>
            <p:spPr>
              <a:xfrm>
                <a:off x="5960284" y="3112522"/>
                <a:ext cx="809169" cy="923330"/>
              </a:xfrm>
              <a:prstGeom prst="rect">
                <a:avLst/>
              </a:prstGeom>
              <a:solidFill>
                <a:srgbClr val="0C391B">
                  <a:alpha val="40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>
                    <a:solidFill>
                      <a:srgbClr val="FFFF00"/>
                    </a:solidFill>
                  </a:rPr>
                  <a:t>LINAC</a:t>
                </a:r>
              </a:p>
              <a:p>
                <a:r>
                  <a:rPr lang="en-US" altLang="ja-JP" dirty="0" smtClean="0">
                    <a:solidFill>
                      <a:srgbClr val="FFFF00"/>
                    </a:solidFill>
                  </a:rPr>
                  <a:t>40mA</a:t>
                </a:r>
              </a:p>
              <a:p>
                <a:r>
                  <a:rPr kumimoji="1" lang="en-US" altLang="ja-JP" dirty="0" smtClean="0">
                    <a:solidFill>
                      <a:srgbClr val="FFFF00"/>
                    </a:solidFill>
                  </a:rPr>
                  <a:t>(50mA)</a:t>
                </a:r>
                <a:endParaRPr kumimoji="1" lang="ja-JP" altLang="en-US" dirty="0">
                  <a:solidFill>
                    <a:srgbClr val="FFFF00"/>
                  </a:solidFill>
                </a:endParaRPr>
              </a:p>
            </p:txBody>
          </p:sp>
        </p:grpSp>
        <p:grpSp>
          <p:nvGrpSpPr>
            <p:cNvPr id="12" name="図形グループ 11"/>
            <p:cNvGrpSpPr/>
            <p:nvPr/>
          </p:nvGrpSpPr>
          <p:grpSpPr>
            <a:xfrm>
              <a:off x="5861051" y="3731220"/>
              <a:ext cx="2193452" cy="923330"/>
              <a:chOff x="5861050" y="3731220"/>
              <a:chExt cx="2193452" cy="923330"/>
            </a:xfrm>
          </p:grpSpPr>
          <p:sp>
            <p:nvSpPr>
              <p:cNvPr id="9" name="円/楕円 8"/>
              <p:cNvSpPr/>
              <p:nvPr/>
            </p:nvSpPr>
            <p:spPr>
              <a:xfrm>
                <a:off x="6464300" y="4038600"/>
                <a:ext cx="406400" cy="298450"/>
              </a:xfrm>
              <a:prstGeom prst="ellipse">
                <a:avLst/>
              </a:prstGeom>
              <a:noFill/>
              <a:ln w="38100" cmpd="sng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13" name="直線コネクタ 12"/>
              <p:cNvCxnSpPr>
                <a:stCxn id="6" idx="4"/>
                <a:endCxn id="9" idx="1"/>
              </p:cNvCxnSpPr>
              <p:nvPr/>
            </p:nvCxnSpPr>
            <p:spPr>
              <a:xfrm flipV="1">
                <a:off x="5861050" y="4082307"/>
                <a:ext cx="662766" cy="19793"/>
              </a:xfrm>
              <a:prstGeom prst="line">
                <a:avLst/>
              </a:prstGeom>
              <a:ln w="38100" cmpd="sng"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テキスト ボックス 21"/>
              <p:cNvSpPr txBox="1"/>
              <p:nvPr/>
            </p:nvSpPr>
            <p:spPr>
              <a:xfrm>
                <a:off x="6991161" y="3731220"/>
                <a:ext cx="1063341" cy="923330"/>
              </a:xfrm>
              <a:prstGeom prst="rect">
                <a:avLst/>
              </a:prstGeom>
              <a:solidFill>
                <a:srgbClr val="0C391B">
                  <a:alpha val="40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>
                    <a:solidFill>
                      <a:srgbClr val="FFFF00"/>
                    </a:solidFill>
                  </a:rPr>
                  <a:t>3 </a:t>
                </a:r>
                <a:r>
                  <a:rPr kumimoji="1" lang="en-US" altLang="ja-JP" dirty="0" err="1" smtClean="0">
                    <a:solidFill>
                      <a:srgbClr val="FFFF00"/>
                    </a:solidFill>
                  </a:rPr>
                  <a:t>GeV</a:t>
                </a:r>
                <a:r>
                  <a:rPr kumimoji="1" lang="en-US" altLang="ja-JP" dirty="0" smtClean="0">
                    <a:solidFill>
                      <a:srgbClr val="FFFF00"/>
                    </a:solidFill>
                  </a:rPr>
                  <a:t> RCS</a:t>
                </a:r>
              </a:p>
              <a:p>
                <a:r>
                  <a:rPr lang="en-US" altLang="ja-JP" dirty="0" smtClean="0">
                    <a:solidFill>
                      <a:srgbClr val="FFFF00"/>
                    </a:solidFill>
                  </a:rPr>
                  <a:t>500 kW</a:t>
                </a:r>
              </a:p>
              <a:p>
                <a:r>
                  <a:rPr kumimoji="1" lang="en-US" altLang="ja-JP" dirty="0" smtClean="0">
                    <a:solidFill>
                      <a:srgbClr val="FFFF00"/>
                    </a:solidFill>
                  </a:rPr>
                  <a:t>(1MW)</a:t>
                </a:r>
                <a:endParaRPr kumimoji="1" lang="ja-JP" altLang="en-US" dirty="0">
                  <a:solidFill>
                    <a:srgbClr val="FFFF00"/>
                  </a:solidFill>
                </a:endParaRPr>
              </a:p>
            </p:txBody>
          </p:sp>
        </p:grpSp>
        <p:grpSp>
          <p:nvGrpSpPr>
            <p:cNvPr id="17" name="図形グループ 16"/>
            <p:cNvGrpSpPr/>
            <p:nvPr/>
          </p:nvGrpSpPr>
          <p:grpSpPr>
            <a:xfrm>
              <a:off x="4332518" y="4293345"/>
              <a:ext cx="3535132" cy="2471471"/>
              <a:chOff x="4332518" y="4293343"/>
              <a:chExt cx="3535132" cy="2471471"/>
            </a:xfrm>
          </p:grpSpPr>
          <p:grpSp>
            <p:nvGrpSpPr>
              <p:cNvPr id="15" name="図形グループ 14"/>
              <p:cNvGrpSpPr/>
              <p:nvPr/>
            </p:nvGrpSpPr>
            <p:grpSpPr>
              <a:xfrm>
                <a:off x="4718050" y="4293343"/>
                <a:ext cx="3149600" cy="1726457"/>
                <a:chOff x="4718050" y="4293343"/>
                <a:chExt cx="3149600" cy="1726457"/>
              </a:xfrm>
            </p:grpSpPr>
            <p:sp>
              <p:nvSpPr>
                <p:cNvPr id="11" name="円/楕円 10"/>
                <p:cNvSpPr/>
                <p:nvPr/>
              </p:nvSpPr>
              <p:spPr>
                <a:xfrm>
                  <a:off x="4718050" y="4546600"/>
                  <a:ext cx="3149600" cy="1473200"/>
                </a:xfrm>
                <a:prstGeom prst="ellipse">
                  <a:avLst/>
                </a:prstGeom>
                <a:noFill/>
                <a:ln w="38100" cmpd="sng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14" name="直線コネクタ 13"/>
                <p:cNvCxnSpPr>
                  <a:endCxn id="9" idx="5"/>
                </p:cNvCxnSpPr>
                <p:nvPr/>
              </p:nvCxnSpPr>
              <p:spPr>
                <a:xfrm flipV="1">
                  <a:off x="5461000" y="4293343"/>
                  <a:ext cx="1350184" cy="361207"/>
                </a:xfrm>
                <a:prstGeom prst="line">
                  <a:avLst/>
                </a:prstGeom>
                <a:ln w="38100" cmpd="sng">
                  <a:solidFill>
                    <a:srgbClr val="FFFF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テキスト ボックス 24"/>
              <p:cNvSpPr txBox="1"/>
              <p:nvPr/>
            </p:nvSpPr>
            <p:spPr>
              <a:xfrm>
                <a:off x="4332518" y="5841484"/>
                <a:ext cx="156294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>
                    <a:solidFill>
                      <a:srgbClr val="FFFF00"/>
                    </a:solidFill>
                  </a:rPr>
                  <a:t>30 </a:t>
                </a:r>
                <a:r>
                  <a:rPr kumimoji="1" lang="en-US" altLang="ja-JP" dirty="0" err="1" smtClean="0">
                    <a:solidFill>
                      <a:srgbClr val="FFFF00"/>
                    </a:solidFill>
                  </a:rPr>
                  <a:t>GeV</a:t>
                </a:r>
                <a:r>
                  <a:rPr kumimoji="1" lang="en-US" altLang="ja-JP" dirty="0" smtClean="0">
                    <a:solidFill>
                      <a:srgbClr val="FFFF00"/>
                    </a:solidFill>
                  </a:rPr>
                  <a:t> MR</a:t>
                </a:r>
              </a:p>
              <a:p>
                <a:r>
                  <a:rPr lang="en-US" altLang="ja-JP" dirty="0" smtClean="0">
                    <a:solidFill>
                      <a:srgbClr val="FFFF00"/>
                    </a:solidFill>
                  </a:rPr>
                  <a:t>350kW</a:t>
                </a:r>
              </a:p>
              <a:p>
                <a:r>
                  <a:rPr kumimoji="1" lang="en-US" altLang="ja-JP" dirty="0" smtClean="0">
                    <a:solidFill>
                      <a:srgbClr val="FFFF00"/>
                    </a:solidFill>
                  </a:rPr>
                  <a:t>(750kW) ← goal</a:t>
                </a:r>
              </a:p>
            </p:txBody>
          </p:sp>
        </p:grpSp>
        <p:grpSp>
          <p:nvGrpSpPr>
            <p:cNvPr id="16" name="図形グループ 15"/>
            <p:cNvGrpSpPr/>
            <p:nvPr/>
          </p:nvGrpSpPr>
          <p:grpSpPr>
            <a:xfrm>
              <a:off x="6226055" y="4362450"/>
              <a:ext cx="585129" cy="1277898"/>
              <a:chOff x="6226055" y="4362450"/>
              <a:chExt cx="585129" cy="1277898"/>
            </a:xfrm>
          </p:grpSpPr>
          <p:cxnSp>
            <p:nvCxnSpPr>
              <p:cNvPr id="18" name="直線コネクタ 17"/>
              <p:cNvCxnSpPr>
                <a:stCxn id="21" idx="0"/>
              </p:cNvCxnSpPr>
              <p:nvPr/>
            </p:nvCxnSpPr>
            <p:spPr>
              <a:xfrm flipV="1">
                <a:off x="6525434" y="4362450"/>
                <a:ext cx="53166" cy="425450"/>
              </a:xfrm>
              <a:prstGeom prst="line">
                <a:avLst/>
              </a:prstGeom>
              <a:ln w="38100" cmpd="sng"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平行四辺形 20"/>
              <p:cNvSpPr/>
              <p:nvPr/>
            </p:nvSpPr>
            <p:spPr>
              <a:xfrm>
                <a:off x="6239684" y="4787900"/>
                <a:ext cx="571500" cy="501650"/>
              </a:xfrm>
              <a:prstGeom prst="parallelogram">
                <a:avLst>
                  <a:gd name="adj" fmla="val 0"/>
                </a:avLst>
              </a:prstGeom>
              <a:noFill/>
              <a:ln w="38100" cmpd="sng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>
                <a:off x="6226055" y="5271016"/>
                <a:ext cx="5401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>
                    <a:solidFill>
                      <a:srgbClr val="FFFF00"/>
                    </a:solidFill>
                  </a:rPr>
                  <a:t>MLF</a:t>
                </a:r>
                <a:endParaRPr kumimoji="1" lang="ja-JP" altLang="en-US" dirty="0">
                  <a:solidFill>
                    <a:srgbClr val="FFFF00"/>
                  </a:solidFill>
                </a:endParaRPr>
              </a:p>
            </p:txBody>
          </p:sp>
        </p:grpSp>
        <p:grpSp>
          <p:nvGrpSpPr>
            <p:cNvPr id="20" name="図形グループ 19"/>
            <p:cNvGrpSpPr/>
            <p:nvPr/>
          </p:nvGrpSpPr>
          <p:grpSpPr>
            <a:xfrm>
              <a:off x="5715001" y="5962650"/>
              <a:ext cx="2883960" cy="704266"/>
              <a:chOff x="5715000" y="5962650"/>
              <a:chExt cx="2883960" cy="704266"/>
            </a:xfrm>
          </p:grpSpPr>
          <p:sp>
            <p:nvSpPr>
              <p:cNvPr id="31" name="平行四辺形 30"/>
              <p:cNvSpPr/>
              <p:nvPr/>
            </p:nvSpPr>
            <p:spPr>
              <a:xfrm rot="1266520">
                <a:off x="6767292" y="6153575"/>
                <a:ext cx="713008" cy="414959"/>
              </a:xfrm>
              <a:prstGeom prst="parallelogram">
                <a:avLst>
                  <a:gd name="adj" fmla="val 57173"/>
                </a:avLst>
              </a:prstGeom>
              <a:noFill/>
              <a:ln w="38100" cmpd="sng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32" name="直線コネクタ 31"/>
              <p:cNvCxnSpPr>
                <a:endCxn id="31" idx="5"/>
              </p:cNvCxnSpPr>
              <p:nvPr/>
            </p:nvCxnSpPr>
            <p:spPr>
              <a:xfrm>
                <a:off x="5715000" y="5962650"/>
                <a:ext cx="1186876" cy="312735"/>
              </a:xfrm>
              <a:prstGeom prst="line">
                <a:avLst/>
              </a:prstGeom>
              <a:ln w="38100" cmpd="sng"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テキスト ボックス 27"/>
              <p:cNvSpPr txBox="1"/>
              <p:nvPr/>
            </p:nvSpPr>
            <p:spPr>
              <a:xfrm>
                <a:off x="7423150" y="6297584"/>
                <a:ext cx="11758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>
                    <a:solidFill>
                      <a:srgbClr val="FFFF00"/>
                    </a:solidFill>
                  </a:rPr>
                  <a:t>Hadron hall</a:t>
                </a:r>
                <a:endParaRPr kumimoji="1" lang="ja-JP" altLang="en-US" dirty="0">
                  <a:solidFill>
                    <a:srgbClr val="FFFF00"/>
                  </a:solidFill>
                </a:endParaRPr>
              </a:p>
            </p:txBody>
          </p:sp>
        </p:grpSp>
        <p:grpSp>
          <p:nvGrpSpPr>
            <p:cNvPr id="35" name="図形グループ 34"/>
            <p:cNvGrpSpPr/>
            <p:nvPr/>
          </p:nvGrpSpPr>
          <p:grpSpPr>
            <a:xfrm>
              <a:off x="3085837" y="4177784"/>
              <a:ext cx="4337314" cy="756166"/>
              <a:chOff x="3085836" y="4177784"/>
              <a:chExt cx="4337314" cy="756166"/>
            </a:xfrm>
          </p:grpSpPr>
          <p:grpSp>
            <p:nvGrpSpPr>
              <p:cNvPr id="34" name="図形グループ 33"/>
              <p:cNvGrpSpPr/>
              <p:nvPr/>
            </p:nvGrpSpPr>
            <p:grpSpPr>
              <a:xfrm>
                <a:off x="4136269" y="4177784"/>
                <a:ext cx="3286881" cy="756166"/>
                <a:chOff x="4136269" y="4177784"/>
                <a:chExt cx="3286881" cy="756166"/>
              </a:xfrm>
            </p:grpSpPr>
            <p:sp>
              <p:nvSpPr>
                <p:cNvPr id="30" name="円弧 29"/>
                <p:cNvSpPr/>
                <p:nvPr/>
              </p:nvSpPr>
              <p:spPr>
                <a:xfrm>
                  <a:off x="6434916" y="4673602"/>
                  <a:ext cx="988234" cy="260348"/>
                </a:xfrm>
                <a:prstGeom prst="arc">
                  <a:avLst>
                    <a:gd name="adj1" fmla="val 16200000"/>
                    <a:gd name="adj2" fmla="val 21037874"/>
                  </a:avLst>
                </a:prstGeom>
                <a:ln w="38100" cmpd="sng">
                  <a:solidFill>
                    <a:srgbClr val="FFFF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9" name="図形グループ 18"/>
                <p:cNvGrpSpPr/>
                <p:nvPr/>
              </p:nvGrpSpPr>
              <p:grpSpPr>
                <a:xfrm>
                  <a:off x="4136269" y="4177784"/>
                  <a:ext cx="2807456" cy="568841"/>
                  <a:chOff x="4136269" y="4177784"/>
                  <a:chExt cx="2807456" cy="568841"/>
                </a:xfrm>
              </p:grpSpPr>
              <p:cxnSp>
                <p:nvCxnSpPr>
                  <p:cNvPr id="26" name="直線コネクタ 25"/>
                  <p:cNvCxnSpPr>
                    <a:stCxn id="38" idx="2"/>
                  </p:cNvCxnSpPr>
                  <p:nvPr/>
                </p:nvCxnSpPr>
                <p:spPr>
                  <a:xfrm>
                    <a:off x="5127451" y="4672013"/>
                    <a:ext cx="1816274" cy="7940"/>
                  </a:xfrm>
                  <a:prstGeom prst="line">
                    <a:avLst/>
                  </a:prstGeom>
                  <a:ln w="38100" cmpd="sng">
                    <a:solidFill>
                      <a:srgbClr val="FFFF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8" name="平行四辺形 37"/>
                  <p:cNvSpPr/>
                  <p:nvPr/>
                </p:nvSpPr>
                <p:spPr>
                  <a:xfrm>
                    <a:off x="4924985" y="4597400"/>
                    <a:ext cx="221130" cy="149225"/>
                  </a:xfrm>
                  <a:prstGeom prst="parallelogram">
                    <a:avLst>
                      <a:gd name="adj" fmla="val 25014"/>
                    </a:avLst>
                  </a:prstGeom>
                  <a:noFill/>
                  <a:ln w="38100" cmpd="sng"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42" name="直線コネクタ 41"/>
                  <p:cNvCxnSpPr/>
                  <p:nvPr/>
                </p:nvCxnSpPr>
                <p:spPr>
                  <a:xfrm>
                    <a:off x="4165481" y="4668043"/>
                    <a:ext cx="774000" cy="7940"/>
                  </a:xfrm>
                  <a:prstGeom prst="line">
                    <a:avLst/>
                  </a:prstGeom>
                  <a:ln w="38100" cmpd="sng">
                    <a:solidFill>
                      <a:srgbClr val="FFFF00"/>
                    </a:solidFill>
                    <a:prstDash val="sysDash"/>
                    <a:headEnd type="arrow"/>
                    <a:tailEnd type="non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9" name="テキスト ボックス 28"/>
                  <p:cNvSpPr txBox="1"/>
                  <p:nvPr/>
                </p:nvSpPr>
                <p:spPr>
                  <a:xfrm>
                    <a:off x="4136269" y="4177784"/>
                    <a:ext cx="1073121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dirty="0" smtClean="0">
                        <a:solidFill>
                          <a:srgbClr val="FFFF00"/>
                        </a:solidFill>
                        <a:latin typeface="Symbol" charset="2"/>
                        <a:cs typeface="Symbol" charset="2"/>
                      </a:rPr>
                      <a:t>n</a:t>
                    </a:r>
                    <a:r>
                      <a:rPr kumimoji="1" lang="en-US" altLang="ja-JP" dirty="0" smtClean="0">
                        <a:solidFill>
                          <a:srgbClr val="FFFF00"/>
                        </a:solidFill>
                      </a:rPr>
                      <a:t> detector</a:t>
                    </a:r>
                    <a:endParaRPr kumimoji="1" lang="ja-JP" altLang="en-US" dirty="0">
                      <a:solidFill>
                        <a:srgbClr val="FFFF00"/>
                      </a:solidFill>
                    </a:endParaRPr>
                  </a:p>
                </p:txBody>
              </p:sp>
            </p:grpSp>
          </p:grpSp>
          <p:sp>
            <p:nvSpPr>
              <p:cNvPr id="33" name="テキスト ボックス 32"/>
              <p:cNvSpPr txBox="1"/>
              <p:nvPr/>
            </p:nvSpPr>
            <p:spPr>
              <a:xfrm>
                <a:off x="3085836" y="4469884"/>
                <a:ext cx="9398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 err="1" smtClean="0">
                    <a:solidFill>
                      <a:schemeClr val="accent3">
                        <a:lumMod val="50000"/>
                      </a:schemeClr>
                    </a:solidFill>
                  </a:rPr>
                  <a:t>Kamioka</a:t>
                </a:r>
                <a:endParaRPr kumimoji="1" lang="ja-JP" altLang="en-US" b="1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6" name="正方形/長方形 35"/>
            <p:cNvSpPr/>
            <p:nvPr/>
          </p:nvSpPr>
          <p:spPr>
            <a:xfrm>
              <a:off x="7777670" y="4019036"/>
              <a:ext cx="1261228" cy="646331"/>
            </a:xfrm>
            <a:prstGeom prst="rect">
              <a:avLst/>
            </a:prstGeom>
            <a:solidFill>
              <a:srgbClr val="0C391B">
                <a:alpha val="40000"/>
              </a:srgbClr>
            </a:solidFill>
          </p:spPr>
          <p:txBody>
            <a:bodyPr wrap="none">
              <a:spAutoFit/>
            </a:bodyPr>
            <a:lstStyle/>
            <a:p>
              <a:r>
                <a:rPr lang="en-US" altLang="ja-JP" dirty="0">
                  <a:solidFill>
                    <a:srgbClr val="FFFF00"/>
                  </a:solidFill>
                </a:rPr>
                <a:t>←</a:t>
              </a:r>
              <a:r>
                <a:rPr lang="en-US" altLang="ja-JP" dirty="0" smtClean="0">
                  <a:solidFill>
                    <a:srgbClr val="FFFF00"/>
                  </a:solidFill>
                </a:rPr>
                <a:t> operation</a:t>
              </a:r>
            </a:p>
            <a:p>
              <a:r>
                <a:rPr lang="en-US" altLang="ja-JP" dirty="0" smtClean="0">
                  <a:solidFill>
                    <a:srgbClr val="FFFF00"/>
                  </a:solidFill>
                </a:rPr>
                <a:t>← one shot</a:t>
              </a:r>
              <a:endParaRPr lang="en-US" altLang="ja-JP" dirty="0">
                <a:solidFill>
                  <a:srgbClr val="FFFF00"/>
                </a:solidFill>
              </a:endParaRPr>
            </a:p>
          </p:txBody>
        </p:sp>
      </p:grpSp>
      <p:cxnSp>
        <p:nvCxnSpPr>
          <p:cNvPr id="40" name="直線矢印コネクタ 39"/>
          <p:cNvCxnSpPr/>
          <p:nvPr/>
        </p:nvCxnSpPr>
        <p:spPr>
          <a:xfrm flipH="1">
            <a:off x="2937934" y="3265828"/>
            <a:ext cx="612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/>
          <p:cNvSpPr txBox="1"/>
          <p:nvPr/>
        </p:nvSpPr>
        <p:spPr>
          <a:xfrm>
            <a:off x="2798890" y="2866459"/>
            <a:ext cx="800219" cy="33855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FF0000"/>
                </a:solidFill>
              </a:rPr>
              <a:t>295 km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046021" y="3092395"/>
            <a:ext cx="723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>
                <a:solidFill>
                  <a:srgbClr val="FF0000"/>
                </a:solidFill>
              </a:rPr>
              <a:t>Kamioka</a:t>
            </a:r>
            <a:endParaRPr kumimoji="1"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48" name="円/楕円 47"/>
          <p:cNvSpPr>
            <a:spLocks noChangeAspect="1"/>
          </p:cNvSpPr>
          <p:nvPr/>
        </p:nvSpPr>
        <p:spPr>
          <a:xfrm>
            <a:off x="2828632" y="3231482"/>
            <a:ext cx="117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898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246"/>
    </mc:Choice>
    <mc:Fallback xmlns="">
      <p:transition xmlns:p14="http://schemas.microsoft.com/office/powerpoint/2010/main" spd="slow" advTm="10024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0"/>
            <a:ext cx="8915400" cy="736600"/>
          </a:xfrm>
        </p:spPr>
        <p:txBody>
          <a:bodyPr>
            <a:normAutofit/>
          </a:bodyPr>
          <a:lstStyle/>
          <a:p>
            <a:r>
              <a:rPr lang="en-US" altLang="ja-JP" sz="4000" b="1" dirty="0" smtClean="0">
                <a:solidFill>
                  <a:srgbClr val="000090"/>
                </a:solidFill>
              </a:rPr>
              <a:t>Outline</a:t>
            </a:r>
            <a:endParaRPr lang="en-US" altLang="ja-JP" sz="4000" b="1" dirty="0">
              <a:solidFill>
                <a:srgbClr val="000090"/>
              </a:solidFill>
            </a:endParaRP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4191" y="1038000"/>
            <a:ext cx="8976190" cy="559608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ja-JP" b="1" dirty="0">
                <a:solidFill>
                  <a:srgbClr val="008000"/>
                </a:solidFill>
              </a:rPr>
              <a:t>Introduction</a:t>
            </a:r>
            <a:endParaRPr lang="en-US" altLang="ja-JP" dirty="0">
              <a:solidFill>
                <a:srgbClr val="0080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ja-JP" dirty="0" smtClean="0"/>
              <a:t>Upgrade history of the J-PARC MR transverse feedback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altLang="ja-JP" b="1" dirty="0" smtClean="0">
              <a:solidFill>
                <a:srgbClr val="00FF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ja-JP" b="1" dirty="0" smtClean="0">
                <a:solidFill>
                  <a:srgbClr val="008000"/>
                </a:solidFill>
              </a:rPr>
              <a:t>Feedback during acceleration</a:t>
            </a:r>
          </a:p>
          <a:p>
            <a:pPr lvl="1">
              <a:lnSpc>
                <a:spcPct val="80000"/>
              </a:lnSpc>
            </a:pPr>
            <a:r>
              <a:rPr lang="en-US" altLang="ja-JP" dirty="0" smtClean="0"/>
              <a:t>Timing slip </a:t>
            </a:r>
          </a:p>
          <a:p>
            <a:pPr lvl="1">
              <a:lnSpc>
                <a:spcPct val="80000"/>
              </a:lnSpc>
            </a:pPr>
            <a:r>
              <a:rPr lang="en-US" altLang="ja-JP" dirty="0" smtClean="0"/>
              <a:t>Timing matching </a:t>
            </a:r>
            <a:endParaRPr lang="en-US" altLang="ja-JP" dirty="0"/>
          </a:p>
          <a:p>
            <a:pPr lvl="1">
              <a:lnSpc>
                <a:spcPct val="80000"/>
              </a:lnSpc>
            </a:pPr>
            <a:r>
              <a:rPr lang="en-US" altLang="ja-JP" dirty="0" smtClean="0"/>
              <a:t>Initial result</a:t>
            </a:r>
          </a:p>
          <a:p>
            <a:pPr lvl="1">
              <a:lnSpc>
                <a:spcPct val="80000"/>
              </a:lnSpc>
            </a:pPr>
            <a:endParaRPr lang="en-US" altLang="ja-JP" dirty="0"/>
          </a:p>
          <a:p>
            <a:pPr>
              <a:lnSpc>
                <a:spcPct val="80000"/>
              </a:lnSpc>
            </a:pPr>
            <a:r>
              <a:rPr lang="en-US" altLang="ja-JP" b="1" dirty="0" smtClean="0">
                <a:solidFill>
                  <a:srgbClr val="008000"/>
                </a:solidFill>
              </a:rPr>
              <a:t>Summary and prospect</a:t>
            </a:r>
            <a:endParaRPr lang="en-US" altLang="ja-JP" b="1" dirty="0">
              <a:solidFill>
                <a:srgbClr val="008000"/>
              </a:solidFill>
            </a:endParaRPr>
          </a:p>
        </p:txBody>
      </p:sp>
      <p:pic>
        <p:nvPicPr>
          <p:cNvPr id="5" name="Picture 5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09" y="89201"/>
            <a:ext cx="1810736" cy="64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955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2776" y="3601888"/>
            <a:ext cx="3219928" cy="2019928"/>
          </a:xfrm>
          <a:prstGeom prst="rect">
            <a:avLst/>
          </a:prstGeom>
        </p:spPr>
      </p:pic>
      <p:sp>
        <p:nvSpPr>
          <p:cNvPr id="51202" name="タイトル 1"/>
          <p:cNvSpPr>
            <a:spLocks noGrp="1"/>
          </p:cNvSpPr>
          <p:nvPr>
            <p:ph type="title"/>
          </p:nvPr>
        </p:nvSpPr>
        <p:spPr>
          <a:xfrm>
            <a:off x="1801584" y="148228"/>
            <a:ext cx="6273800" cy="805749"/>
          </a:xfrm>
        </p:spPr>
        <p:txBody>
          <a:bodyPr/>
          <a:lstStyle/>
          <a:p>
            <a:r>
              <a:rPr lang="en-US" altLang="ja-JP" b="1" dirty="0" smtClean="0">
                <a:solidFill>
                  <a:srgbClr val="0000FF"/>
                </a:solidFill>
              </a:rPr>
              <a:t>J-PARC MR parameters</a:t>
            </a:r>
            <a:endParaRPr lang="ja-JP" altLang="en-US" b="1" dirty="0" smtClean="0">
              <a:solidFill>
                <a:srgbClr val="0000FF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1000" y="1248253"/>
            <a:ext cx="8255000" cy="43735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ja-JP" sz="2400" dirty="0" smtClean="0"/>
              <a:t>Circumference			1567.5 m</a:t>
            </a:r>
          </a:p>
          <a:p>
            <a:pPr>
              <a:defRPr/>
            </a:pPr>
            <a:r>
              <a:rPr lang="en-US" altLang="ja-JP" sz="2400" dirty="0" smtClean="0"/>
              <a:t>Injection Energy 		3 GeV</a:t>
            </a:r>
          </a:p>
          <a:p>
            <a:pPr>
              <a:defRPr/>
            </a:pPr>
            <a:r>
              <a:rPr lang="en-US" altLang="ja-JP" sz="2400" dirty="0" smtClean="0"/>
              <a:t>Extraction Energy		30 GeV</a:t>
            </a:r>
          </a:p>
          <a:p>
            <a:pPr>
              <a:defRPr/>
            </a:pPr>
            <a:r>
              <a:rPr lang="en-US" altLang="ja-JP" sz="2400" dirty="0" smtClean="0"/>
              <a:t>Revolution	</a:t>
            </a:r>
            <a:r>
              <a:rPr lang="en-US" altLang="ja-JP" sz="1600" dirty="0" smtClean="0"/>
              <a:t>at injection</a:t>
            </a:r>
            <a:r>
              <a:rPr lang="en-US" altLang="ja-JP" sz="2400" dirty="0" smtClean="0"/>
              <a:t>   	5.384us(185.7kHz) RF 1.67MHz</a:t>
            </a:r>
          </a:p>
          <a:p>
            <a:pPr marL="400050" lvl="1" indent="0">
              <a:buFont typeface="Wingdings" panose="05000000000000000000" pitchFamily="2" charset="2"/>
              <a:buNone/>
              <a:defRPr/>
            </a:pPr>
            <a:r>
              <a:rPr lang="en-US" altLang="ja-JP" sz="2000" dirty="0"/>
              <a:t>	</a:t>
            </a:r>
            <a:r>
              <a:rPr lang="en-US" altLang="ja-JP" sz="2000" dirty="0" smtClean="0"/>
              <a:t>  			</a:t>
            </a:r>
            <a:r>
              <a:rPr lang="en-US" altLang="ja-JP" sz="1600" dirty="0" smtClean="0"/>
              <a:t>at extraction 	</a:t>
            </a:r>
            <a:r>
              <a:rPr lang="en-US" altLang="ja-JP" sz="2400" dirty="0" smtClean="0"/>
              <a:t>5.231us(191.2kHz) RF 1.72MHz</a:t>
            </a:r>
            <a:endParaRPr lang="en-US" altLang="ja-JP" sz="2000" dirty="0" smtClean="0"/>
          </a:p>
          <a:p>
            <a:pPr>
              <a:defRPr/>
            </a:pPr>
            <a:r>
              <a:rPr lang="en-US" altLang="ja-JP" sz="2400" dirty="0" smtClean="0"/>
              <a:t>Harmonic number		9</a:t>
            </a:r>
          </a:p>
          <a:p>
            <a:pPr>
              <a:defRPr/>
            </a:pPr>
            <a:r>
              <a:rPr lang="en-US" altLang="ja-JP" sz="2400" dirty="0" smtClean="0"/>
              <a:t>Repetition time for fast extraction</a:t>
            </a:r>
            <a:r>
              <a:rPr lang="en-US" altLang="ja-JP" sz="2400" dirty="0"/>
              <a:t> </a:t>
            </a:r>
            <a:r>
              <a:rPr lang="en-US" altLang="ja-JP" sz="2400" dirty="0" smtClean="0"/>
              <a:t>2.5 s</a:t>
            </a:r>
          </a:p>
          <a:p>
            <a:pPr>
              <a:defRPr/>
            </a:pPr>
            <a:endParaRPr lang="en-US" altLang="ja-JP" sz="2400" dirty="0" smtClean="0"/>
          </a:p>
          <a:p>
            <a:pPr>
              <a:defRPr/>
            </a:pPr>
            <a:endParaRPr lang="en-US" altLang="ja-JP" sz="2400" dirty="0" smtClean="0"/>
          </a:p>
          <a:p>
            <a:pPr marL="0" indent="0">
              <a:buNone/>
              <a:defRPr/>
            </a:pPr>
            <a:r>
              <a:rPr lang="en-US" altLang="ja-JP" sz="2400" dirty="0" smtClean="0">
                <a:solidFill>
                  <a:schemeClr val="accent2"/>
                </a:solidFill>
              </a:rPr>
              <a:t>At high beam power</a:t>
            </a:r>
          </a:p>
          <a:p>
            <a:pPr>
              <a:defRPr/>
            </a:pPr>
            <a:r>
              <a:rPr lang="en-US" altLang="ja-JP" sz="2400" dirty="0" smtClean="0"/>
              <a:t>Collective motion causes beam losses, </a:t>
            </a:r>
          </a:p>
          <a:p>
            <a:pPr marL="0" indent="0">
              <a:buNone/>
              <a:defRPr/>
            </a:pPr>
            <a:r>
              <a:rPr lang="en-US" altLang="ja-JP" sz="2400" dirty="0"/>
              <a:t>	</a:t>
            </a:r>
            <a:r>
              <a:rPr lang="en-US" altLang="ja-JP" sz="2400" dirty="0" smtClean="0"/>
              <a:t>other than non-linear resonances (due to space charge).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821384" y="3124200"/>
            <a:ext cx="2207380" cy="64633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Transverse oscillation</a:t>
            </a:r>
          </a:p>
          <a:p>
            <a:r>
              <a:rPr lang="en-US" altLang="ja-JP" dirty="0" smtClean="0"/>
              <a:t>without FB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89382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15956"/>
            <a:ext cx="8915400" cy="1143000"/>
          </a:xfrm>
        </p:spPr>
        <p:txBody>
          <a:bodyPr/>
          <a:lstStyle/>
          <a:p>
            <a:r>
              <a:rPr kumimoji="1" lang="en-US" altLang="ja-JP" dirty="0" smtClean="0"/>
              <a:t>Two obstacles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048" y="1000543"/>
            <a:ext cx="9217176" cy="4525963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dirty="0" smtClean="0"/>
              <a:t>(1) Injection error &amp; succeeding collective motion</a:t>
            </a:r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</p:txBody>
      </p:sp>
      <p:pic>
        <p:nvPicPr>
          <p:cNvPr id="4" name="図 3" descr="MRupgrade1_ATAC2014-igarashi_injection_los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122" y="1799798"/>
            <a:ext cx="6757340" cy="5058202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209182" y="2361922"/>
            <a:ext cx="19519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</a:t>
            </a:r>
            <a:r>
              <a:rPr kumimoji="1" lang="en-US" altLang="ja-JP" baseline="-25000" dirty="0" smtClean="0"/>
              <a:t>B</a:t>
            </a:r>
            <a:r>
              <a:rPr kumimoji="1" lang="en-US" altLang="ja-JP" dirty="0" smtClean="0"/>
              <a:t> ~ 1.67x10</a:t>
            </a:r>
            <a:r>
              <a:rPr kumimoji="1" lang="en-US" altLang="ja-JP" baseline="30000" dirty="0" smtClean="0"/>
              <a:t>13</a:t>
            </a:r>
            <a:r>
              <a:rPr kumimoji="1" lang="en-US" altLang="ja-JP" dirty="0" smtClean="0"/>
              <a:t> ppp</a:t>
            </a:r>
          </a:p>
          <a:p>
            <a:r>
              <a:rPr lang="en-US" altLang="ja-JP" dirty="0" smtClean="0"/>
              <a:t>2 bunches</a:t>
            </a:r>
          </a:p>
          <a:p>
            <a:r>
              <a:rPr kumimoji="1" lang="en-US" altLang="ja-JP" dirty="0" smtClean="0">
                <a:latin typeface="Symbol" charset="2"/>
                <a:cs typeface="Symbol" charset="2"/>
              </a:rPr>
              <a:t>x</a:t>
            </a:r>
            <a:r>
              <a:rPr kumimoji="1" lang="en-US" altLang="ja-JP" dirty="0" smtClean="0"/>
              <a:t>x ~ -7.5</a:t>
            </a:r>
          </a:p>
          <a:p>
            <a:r>
              <a:rPr lang="en-US" altLang="ja-JP" dirty="0" err="1">
                <a:latin typeface="Symbol" charset="2"/>
                <a:cs typeface="Symbol" charset="2"/>
              </a:rPr>
              <a:t>x</a:t>
            </a:r>
            <a:r>
              <a:rPr lang="en-US" altLang="ja-JP" dirty="0" err="1" smtClean="0"/>
              <a:t>y</a:t>
            </a:r>
            <a:r>
              <a:rPr lang="en-US" altLang="ja-JP" dirty="0" smtClean="0"/>
              <a:t> ~ -7.0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16843" y="4759863"/>
            <a:ext cx="239346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8000"/>
                </a:solidFill>
              </a:rPr>
              <a:t>Injection from the RCS: </a:t>
            </a:r>
            <a:endParaRPr kumimoji="1" lang="ja-JP" altLang="en-US" b="1" dirty="0">
              <a:solidFill>
                <a:srgbClr val="00800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355156" y="2667000"/>
            <a:ext cx="5550844" cy="369332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circulating beam is kicked by kicker pulse-tail &amp; reflection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1455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7082" y="1849011"/>
            <a:ext cx="2701272" cy="1367947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4801" y="3999453"/>
            <a:ext cx="3995899" cy="2452146"/>
          </a:xfrm>
          <a:prstGeom prst="rect">
            <a:avLst/>
          </a:prstGeom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200" dirty="0" smtClean="0"/>
              <a:t>(2) Instability during acceleration</a:t>
            </a:r>
            <a:endParaRPr kumimoji="1" lang="ja-JP" altLang="en-US" sz="3200" dirty="0"/>
          </a:p>
        </p:txBody>
      </p:sp>
      <p:cxnSp>
        <p:nvCxnSpPr>
          <p:cNvPr id="7" name="直線矢印コネクタ 6"/>
          <p:cNvCxnSpPr/>
          <p:nvPr/>
        </p:nvCxnSpPr>
        <p:spPr>
          <a:xfrm flipV="1">
            <a:off x="6347813" y="2305521"/>
            <a:ext cx="0" cy="38836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/>
          <p:nvPr/>
        </p:nvCxnSpPr>
        <p:spPr>
          <a:xfrm flipV="1">
            <a:off x="7682942" y="2441139"/>
            <a:ext cx="0" cy="37480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7653314" y="4122945"/>
            <a:ext cx="1377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DCCT output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913577" y="6189162"/>
            <a:ext cx="7528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acc. start</a:t>
            </a:r>
            <a:endParaRPr kumimoji="1" lang="ja-JP" altLang="en-US" sz="12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676103" y="3077189"/>
            <a:ext cx="451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 smtClean="0"/>
              <a:t>turn</a:t>
            </a:r>
            <a:endParaRPr kumimoji="1" lang="ja-JP" altLang="en-US" sz="12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789065" y="1292785"/>
            <a:ext cx="3789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Vertical betatron oscillation amplitude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09787" y="1849002"/>
            <a:ext cx="475542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Instabilities has been observed at the beam</a:t>
            </a:r>
          </a:p>
          <a:p>
            <a:r>
              <a:rPr kumimoji="1" lang="en-US" altLang="ja-JP" dirty="0" smtClean="0"/>
              <a:t>power 230kW, with chromaticity </a:t>
            </a:r>
            <a:r>
              <a:rPr lang="en-US" altLang="ja-JP" i="1" dirty="0" smtClean="0"/>
              <a:t>ξy</a:t>
            </a:r>
            <a:r>
              <a:rPr lang="en-US" altLang="ja-JP" i="1" dirty="0"/>
              <a:t>=-0.3</a:t>
            </a:r>
            <a:r>
              <a:rPr lang="ja-JP" altLang="ja-JP" i="1" dirty="0"/>
              <a:t> </a:t>
            </a:r>
            <a:r>
              <a:rPr kumimoji="1" lang="en-US" altLang="ja-JP" dirty="0" smtClean="0"/>
              <a:t>.</a:t>
            </a:r>
          </a:p>
          <a:p>
            <a:r>
              <a:rPr kumimoji="1" lang="en-US" altLang="ja-JP" dirty="0" smtClean="0"/>
              <a:t>We avoid this instabilities by tuning chromaticity</a:t>
            </a:r>
          </a:p>
          <a:p>
            <a:r>
              <a:rPr lang="en-US" altLang="ja-JP" i="1" dirty="0"/>
              <a:t>ξy=-3.2</a:t>
            </a:r>
            <a:r>
              <a:rPr lang="ja-JP" altLang="ja-JP" i="1" dirty="0"/>
              <a:t> </a:t>
            </a:r>
            <a:r>
              <a:rPr lang="en-US" altLang="ja-JP" i="1" dirty="0" smtClean="0"/>
              <a:t>.</a:t>
            </a:r>
            <a:r>
              <a:rPr kumimoji="1" lang="en-US" altLang="ja-JP" dirty="0" smtClean="0"/>
              <a:t> </a:t>
            </a:r>
          </a:p>
          <a:p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156371" y="3630121"/>
            <a:ext cx="2449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Observed bunch motion</a:t>
            </a:r>
            <a:endParaRPr kumimoji="1" lang="ja-JP" altLang="en-US" dirty="0"/>
          </a:p>
        </p:txBody>
      </p:sp>
      <p:pic>
        <p:nvPicPr>
          <p:cNvPr id="3" name="insta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3099" y="4122945"/>
            <a:ext cx="3586989" cy="2066208"/>
          </a:xfrm>
          <a:prstGeom prst="rect">
            <a:avLst/>
          </a:prstGeom>
        </p:spPr>
      </p:pic>
      <p:sp>
        <p:nvSpPr>
          <p:cNvPr id="17" name="円/楕円 16"/>
          <p:cNvSpPr/>
          <p:nvPr/>
        </p:nvSpPr>
        <p:spPr>
          <a:xfrm>
            <a:off x="7653309" y="1849002"/>
            <a:ext cx="1333739" cy="1228178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矢印コネクタ 18"/>
          <p:cNvCxnSpPr/>
          <p:nvPr/>
        </p:nvCxnSpPr>
        <p:spPr>
          <a:xfrm flipH="1">
            <a:off x="4150088" y="2681272"/>
            <a:ext cx="3503226" cy="18110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6066247" y="6594780"/>
            <a:ext cx="3518912" cy="276999"/>
          </a:xfrm>
          <a:prstGeom prst="rect">
            <a:avLst/>
          </a:prstGeom>
          <a:solidFill>
            <a:srgbClr val="FFFFFF">
              <a:alpha val="33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 smtClean="0">
                <a:solidFill>
                  <a:srgbClr val="000090"/>
                </a:solidFill>
              </a:rPr>
              <a:t>Keigo Nakamura, </a:t>
            </a:r>
            <a:r>
              <a:rPr kumimoji="1" lang="en-US" altLang="ja-JP" sz="1200" i="1" dirty="0" smtClean="0">
                <a:solidFill>
                  <a:srgbClr val="000090"/>
                </a:solidFill>
              </a:rPr>
              <a:t>et al.</a:t>
            </a:r>
            <a:r>
              <a:rPr kumimoji="1" lang="en-US" altLang="ja-JP" sz="1200" dirty="0" smtClean="0">
                <a:solidFill>
                  <a:srgbClr val="000090"/>
                </a:solidFill>
              </a:rPr>
              <a:t>, IPAC2014, Dresden, Germany </a:t>
            </a:r>
            <a:endParaRPr kumimoji="1" lang="ja-JP" altLang="en-US" sz="12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830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692126" y="739423"/>
            <a:ext cx="2911599" cy="646331"/>
          </a:xfrm>
          <a:prstGeom prst="rect">
            <a:avLst/>
          </a:prstGeom>
          <a:solidFill>
            <a:srgbClr val="FDFFA9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3600" dirty="0" smtClean="0"/>
              <a:t>B x B feedback</a:t>
            </a:r>
          </a:p>
        </p:txBody>
      </p:sp>
      <p:grpSp>
        <p:nvGrpSpPr>
          <p:cNvPr id="2" name="図形グループ 1"/>
          <p:cNvGrpSpPr>
            <a:grpSpLocks noChangeAspect="1"/>
          </p:cNvGrpSpPr>
          <p:nvPr/>
        </p:nvGrpSpPr>
        <p:grpSpPr>
          <a:xfrm>
            <a:off x="2346036" y="1916001"/>
            <a:ext cx="5579412" cy="3960000"/>
            <a:chOff x="861060" y="2451301"/>
            <a:chExt cx="3288154" cy="2333775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264905" y="2451301"/>
              <a:ext cx="2459266" cy="48973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 cmpd="sng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400" dirty="0" smtClean="0"/>
                <a:t>Bunch-by-bunch (</a:t>
              </a:r>
              <a:r>
                <a:rPr kumimoji="1" lang="en-US" altLang="ja-JP" sz="2400" dirty="0" err="1" smtClean="0"/>
                <a:t>BxB</a:t>
              </a:r>
              <a:r>
                <a:rPr kumimoji="1" lang="en-US" altLang="ja-JP" sz="2400" dirty="0" smtClean="0"/>
                <a:t>) feedback</a:t>
              </a:r>
            </a:p>
            <a:p>
              <a:pPr algn="ctr"/>
              <a:r>
                <a:rPr lang="en-US" altLang="ja-JP" sz="2400" dirty="0" smtClean="0"/>
                <a:t>slice ~ 590 ns</a:t>
              </a:r>
              <a:endParaRPr kumimoji="1" lang="ja-JP" altLang="en-US" sz="2400" dirty="0"/>
            </a:p>
          </p:txBody>
        </p:sp>
        <p:grpSp>
          <p:nvGrpSpPr>
            <p:cNvPr id="19" name="図形グループ 18"/>
            <p:cNvGrpSpPr/>
            <p:nvPr/>
          </p:nvGrpSpPr>
          <p:grpSpPr>
            <a:xfrm>
              <a:off x="861060" y="3481411"/>
              <a:ext cx="1028417" cy="1119300"/>
              <a:chOff x="103161" y="2808110"/>
              <a:chExt cx="949308" cy="1119300"/>
            </a:xfrm>
          </p:grpSpPr>
          <p:sp>
            <p:nvSpPr>
              <p:cNvPr id="12" name="テキスト ボックス 11"/>
              <p:cNvSpPr txBox="1"/>
              <p:nvPr/>
            </p:nvSpPr>
            <p:spPr>
              <a:xfrm>
                <a:off x="103161" y="3655334"/>
                <a:ext cx="949308" cy="2720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Beam bunch</a:t>
                </a:r>
                <a:endParaRPr kumimoji="1" lang="ja-JP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3" name="テキスト ボックス 12"/>
              <p:cNvSpPr txBox="1"/>
              <p:nvPr/>
            </p:nvSpPr>
            <p:spPr>
              <a:xfrm>
                <a:off x="103161" y="2808110"/>
                <a:ext cx="372780" cy="2720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 smtClean="0">
                    <a:solidFill>
                      <a:srgbClr val="FF0000"/>
                    </a:solidFill>
                  </a:rPr>
                  <a:t>Kick</a:t>
                </a:r>
                <a:endParaRPr kumimoji="1" lang="ja-JP" altLang="en-US" sz="2400" dirty="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9214" y="3001076"/>
              <a:ext cx="3120000" cy="178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2164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235653" y="722488"/>
            <a:ext cx="3756557" cy="584776"/>
          </a:xfrm>
          <a:prstGeom prst="rect">
            <a:avLst/>
          </a:prstGeom>
          <a:solidFill>
            <a:srgbClr val="FDFFA9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3200" dirty="0" smtClean="0"/>
              <a:t>Intra</a:t>
            </a:r>
            <a:r>
              <a:rPr lang="en-US" altLang="ja-JP" sz="3200" dirty="0"/>
              <a:t>-bunch feedback </a:t>
            </a:r>
            <a:endParaRPr lang="en-US" altLang="ja-JP" sz="3200" dirty="0" smtClean="0"/>
          </a:p>
        </p:txBody>
      </p:sp>
      <p:grpSp>
        <p:nvGrpSpPr>
          <p:cNvPr id="3" name="図形グループ 2"/>
          <p:cNvGrpSpPr>
            <a:grpSpLocks noChangeAspect="1"/>
          </p:cNvGrpSpPr>
          <p:nvPr/>
        </p:nvGrpSpPr>
        <p:grpSpPr>
          <a:xfrm>
            <a:off x="2640288" y="1992127"/>
            <a:ext cx="5145616" cy="4320000"/>
            <a:chOff x="6043752" y="2549900"/>
            <a:chExt cx="3441648" cy="2889434"/>
          </a:xfrm>
        </p:grpSpPr>
        <p:grpSp>
          <p:nvGrpSpPr>
            <p:cNvPr id="44" name="図形グループ 43"/>
            <p:cNvGrpSpPr/>
            <p:nvPr/>
          </p:nvGrpSpPr>
          <p:grpSpPr>
            <a:xfrm>
              <a:off x="6043752" y="2549900"/>
              <a:ext cx="3441648" cy="2306668"/>
              <a:chOff x="2979006" y="3132666"/>
              <a:chExt cx="3176906" cy="2306668"/>
            </a:xfrm>
          </p:grpSpPr>
          <p:sp>
            <p:nvSpPr>
              <p:cNvPr id="6" name="テキスト ボックス 5"/>
              <p:cNvSpPr txBox="1"/>
              <p:nvPr/>
            </p:nvSpPr>
            <p:spPr>
              <a:xfrm>
                <a:off x="3500573" y="3132666"/>
                <a:ext cx="2055361" cy="555813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8100" cmpd="sng">
                <a:solidFill>
                  <a:srgbClr val="008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400" dirty="0" smtClean="0"/>
                  <a:t>Intra-bunch feedback</a:t>
                </a:r>
              </a:p>
              <a:p>
                <a:pPr algn="ctr"/>
                <a:r>
                  <a:rPr lang="en-US" altLang="ja-JP" sz="2400" dirty="0" smtClean="0"/>
                  <a:t>slice ~ 10 </a:t>
                </a:r>
                <a:r>
                  <a:rPr lang="en-US" altLang="ja-JP" sz="2400" dirty="0" err="1" smtClean="0"/>
                  <a:t>nsec</a:t>
                </a:r>
                <a:endParaRPr kumimoji="1" lang="ja-JP" altLang="en-US" sz="2400" dirty="0"/>
              </a:p>
            </p:txBody>
          </p:sp>
          <p:pic>
            <p:nvPicPr>
              <p:cNvPr id="18" name="図 1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275912" y="3655334"/>
                <a:ext cx="2880000" cy="1784000"/>
              </a:xfrm>
              <a:prstGeom prst="rect">
                <a:avLst/>
              </a:prstGeom>
            </p:spPr>
          </p:pic>
          <p:grpSp>
            <p:nvGrpSpPr>
              <p:cNvPr id="20" name="図形グループ 19"/>
              <p:cNvGrpSpPr/>
              <p:nvPr/>
            </p:nvGrpSpPr>
            <p:grpSpPr>
              <a:xfrm>
                <a:off x="2979006" y="4151286"/>
                <a:ext cx="1077388" cy="1156009"/>
                <a:chOff x="103161" y="2808110"/>
                <a:chExt cx="1077388" cy="1156009"/>
              </a:xfrm>
            </p:grpSpPr>
            <p:sp>
              <p:nvSpPr>
                <p:cNvPr id="21" name="テキスト ボックス 20"/>
                <p:cNvSpPr txBox="1"/>
                <p:nvPr/>
              </p:nvSpPr>
              <p:spPr>
                <a:xfrm>
                  <a:off x="103161" y="3655334"/>
                  <a:ext cx="1077388" cy="3087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Beam bunch</a:t>
                  </a:r>
                  <a:endParaRPr kumimoji="1" lang="ja-JP" altLang="en-US" sz="2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2" name="テキスト ボックス 21"/>
                <p:cNvSpPr txBox="1"/>
                <p:nvPr/>
              </p:nvSpPr>
              <p:spPr>
                <a:xfrm>
                  <a:off x="103161" y="2808110"/>
                  <a:ext cx="423076" cy="3087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400" dirty="0" smtClean="0">
                      <a:solidFill>
                        <a:srgbClr val="FF0000"/>
                      </a:solidFill>
                    </a:rPr>
                    <a:t>Kick</a:t>
                  </a:r>
                  <a:endParaRPr kumimoji="1" lang="ja-JP" altLang="en-US" sz="2400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grpSp>
          <p:nvGrpSpPr>
            <p:cNvPr id="43" name="図形グループ 42"/>
            <p:cNvGrpSpPr/>
            <p:nvPr/>
          </p:nvGrpSpPr>
          <p:grpSpPr>
            <a:xfrm>
              <a:off x="6503266" y="3532520"/>
              <a:ext cx="2181161" cy="1906814"/>
              <a:chOff x="3403171" y="4115286"/>
              <a:chExt cx="2013379" cy="1906814"/>
            </a:xfrm>
          </p:grpSpPr>
          <p:cxnSp>
            <p:nvCxnSpPr>
              <p:cNvPr id="32" name="直線コネクタ 31"/>
              <p:cNvCxnSpPr/>
              <p:nvPr/>
            </p:nvCxnSpPr>
            <p:spPr>
              <a:xfrm>
                <a:off x="3467100" y="4988811"/>
                <a:ext cx="0" cy="647999"/>
              </a:xfrm>
              <a:prstGeom prst="line">
                <a:avLst/>
              </a:prstGeom>
              <a:ln>
                <a:solidFill>
                  <a:srgbClr val="0000FF"/>
                </a:solidFill>
                <a:headEnd type="none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線コネクタ 32"/>
              <p:cNvCxnSpPr/>
              <p:nvPr/>
            </p:nvCxnSpPr>
            <p:spPr>
              <a:xfrm>
                <a:off x="3924300" y="4163985"/>
                <a:ext cx="0" cy="1475993"/>
              </a:xfrm>
              <a:prstGeom prst="line">
                <a:avLst/>
              </a:prstGeom>
              <a:ln>
                <a:solidFill>
                  <a:srgbClr val="0000FF"/>
                </a:solidFill>
                <a:headEnd type="none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コネクタ 33"/>
              <p:cNvCxnSpPr/>
              <p:nvPr/>
            </p:nvCxnSpPr>
            <p:spPr>
              <a:xfrm>
                <a:off x="4394200" y="4721668"/>
                <a:ext cx="0" cy="899999"/>
              </a:xfrm>
              <a:prstGeom prst="line">
                <a:avLst/>
              </a:prstGeom>
              <a:ln>
                <a:solidFill>
                  <a:srgbClr val="0000FF"/>
                </a:solidFill>
                <a:headEnd type="none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34"/>
              <p:cNvCxnSpPr/>
              <p:nvPr/>
            </p:nvCxnSpPr>
            <p:spPr>
              <a:xfrm>
                <a:off x="4845050" y="4627074"/>
                <a:ext cx="0" cy="1007998"/>
              </a:xfrm>
              <a:prstGeom prst="line">
                <a:avLst/>
              </a:prstGeom>
              <a:ln>
                <a:solidFill>
                  <a:srgbClr val="0000FF"/>
                </a:solidFill>
                <a:headEnd type="none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円/楕円 35"/>
              <p:cNvSpPr>
                <a:spLocks noChangeAspect="1"/>
              </p:cNvSpPr>
              <p:nvPr/>
            </p:nvSpPr>
            <p:spPr>
              <a:xfrm>
                <a:off x="3428571" y="4965490"/>
                <a:ext cx="72000" cy="7200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400"/>
              </a:p>
            </p:txBody>
          </p:sp>
          <p:sp>
            <p:nvSpPr>
              <p:cNvPr id="37" name="円/楕円 36"/>
              <p:cNvSpPr>
                <a:spLocks noChangeAspect="1"/>
              </p:cNvSpPr>
              <p:nvPr/>
            </p:nvSpPr>
            <p:spPr>
              <a:xfrm>
                <a:off x="3883671" y="4115286"/>
                <a:ext cx="72000" cy="7200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400"/>
              </a:p>
            </p:txBody>
          </p:sp>
          <p:sp>
            <p:nvSpPr>
              <p:cNvPr id="38" name="円/楕円 37"/>
              <p:cNvSpPr>
                <a:spLocks noChangeAspect="1"/>
              </p:cNvSpPr>
              <p:nvPr/>
            </p:nvSpPr>
            <p:spPr>
              <a:xfrm>
                <a:off x="4358200" y="4683568"/>
                <a:ext cx="72000" cy="7200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400"/>
              </a:p>
            </p:txBody>
          </p:sp>
          <p:sp>
            <p:nvSpPr>
              <p:cNvPr id="39" name="円/楕円 38"/>
              <p:cNvSpPr>
                <a:spLocks noChangeAspect="1"/>
              </p:cNvSpPr>
              <p:nvPr/>
            </p:nvSpPr>
            <p:spPr>
              <a:xfrm>
                <a:off x="4809050" y="4611568"/>
                <a:ext cx="72000" cy="7200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400"/>
              </a:p>
            </p:txBody>
          </p:sp>
          <p:sp>
            <p:nvSpPr>
              <p:cNvPr id="40" name="正方形/長方形 39"/>
              <p:cNvSpPr/>
              <p:nvPr/>
            </p:nvSpPr>
            <p:spPr>
              <a:xfrm>
                <a:off x="3403171" y="5626100"/>
                <a:ext cx="2013379" cy="396000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400"/>
              </a:p>
            </p:txBody>
          </p:sp>
          <p:cxnSp>
            <p:nvCxnSpPr>
              <p:cNvPr id="41" name="直線コネクタ 40"/>
              <p:cNvCxnSpPr/>
              <p:nvPr/>
            </p:nvCxnSpPr>
            <p:spPr>
              <a:xfrm flipV="1">
                <a:off x="5308600" y="4320198"/>
                <a:ext cx="0" cy="1295996"/>
              </a:xfrm>
              <a:prstGeom prst="line">
                <a:avLst/>
              </a:prstGeom>
              <a:ln>
                <a:solidFill>
                  <a:srgbClr val="FF0000"/>
                </a:solidFill>
                <a:headEnd type="none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テキスト ボックス 41"/>
              <p:cNvSpPr txBox="1"/>
              <p:nvPr/>
            </p:nvSpPr>
            <p:spPr>
              <a:xfrm>
                <a:off x="3896371" y="5634750"/>
                <a:ext cx="763964" cy="308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 smtClean="0">
                    <a:solidFill>
                      <a:srgbClr val="0000FF"/>
                    </a:solidFill>
                  </a:rPr>
                  <a:t>FIR filter</a:t>
                </a:r>
                <a:endParaRPr kumimoji="1" lang="ja-JP" altLang="en-US" sz="2400" dirty="0">
                  <a:solidFill>
                    <a:srgbClr val="0000FF"/>
                  </a:solidFill>
                </a:endParaRPr>
              </a:p>
            </p:txBody>
          </p:sp>
        </p:grpSp>
      </p:grpSp>
      <p:sp>
        <p:nvSpPr>
          <p:cNvPr id="7" name="テキスト ボックス 6"/>
          <p:cNvSpPr txBox="1"/>
          <p:nvPr/>
        </p:nvSpPr>
        <p:spPr>
          <a:xfrm>
            <a:off x="5448556" y="5825332"/>
            <a:ext cx="964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in iGp12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63079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52519" y="264029"/>
            <a:ext cx="7800975" cy="574675"/>
          </a:xfrm>
        </p:spPr>
        <p:txBody>
          <a:bodyPr>
            <a:noAutofit/>
          </a:bodyPr>
          <a:lstStyle/>
          <a:p>
            <a:r>
              <a:rPr lang="en-US" altLang="ja-JP" b="1" dirty="0" smtClean="0">
                <a:solidFill>
                  <a:srgbClr val="0000FF"/>
                </a:solidFill>
              </a:rPr>
              <a:t>Schematic view</a:t>
            </a:r>
            <a:endParaRPr kumimoji="1" lang="ja-JP" altLang="en-US" b="1" dirty="0">
              <a:solidFill>
                <a:srgbClr val="0000FF"/>
              </a:solidFill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3476970" y="3085646"/>
            <a:ext cx="2322506" cy="771257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latin typeface="Arial"/>
                <a:cs typeface="Arial"/>
              </a:rPr>
              <a:t>oscillo</a:t>
            </a:r>
            <a:r>
              <a:rPr lang="en-US" altLang="ja-JP" sz="1600" dirty="0" smtClean="0">
                <a:latin typeface="Arial"/>
                <a:cs typeface="Arial"/>
              </a:rPr>
              <a:t>scope 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3609223" y="4042843"/>
            <a:ext cx="1112811" cy="967974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latin typeface="Arial"/>
                <a:cs typeface="Arial"/>
              </a:rPr>
              <a:t>iGp12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83" name="正方形/長方形 82"/>
          <p:cNvSpPr/>
          <p:nvPr/>
        </p:nvSpPr>
        <p:spPr>
          <a:xfrm>
            <a:off x="6222871" y="1762474"/>
            <a:ext cx="1971515" cy="967974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Arial"/>
              <a:cs typeface="Arial"/>
            </a:endParaRPr>
          </a:p>
        </p:txBody>
      </p:sp>
      <p:sp>
        <p:nvSpPr>
          <p:cNvPr id="84" name="正方形/長方形 83"/>
          <p:cNvSpPr/>
          <p:nvPr/>
        </p:nvSpPr>
        <p:spPr>
          <a:xfrm>
            <a:off x="7356567" y="5615702"/>
            <a:ext cx="2015327" cy="38109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latin typeface="Arial"/>
                <a:cs typeface="Arial"/>
              </a:rPr>
              <a:t>injection timing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86" name="正方形/長方形 85"/>
          <p:cNvSpPr/>
          <p:nvPr/>
        </p:nvSpPr>
        <p:spPr>
          <a:xfrm>
            <a:off x="388007" y="5234610"/>
            <a:ext cx="1314344" cy="38109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latin typeface="Arial"/>
                <a:cs typeface="Arial"/>
              </a:rPr>
              <a:t>RF clock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87" name="正方形/長方形 86"/>
          <p:cNvSpPr/>
          <p:nvPr/>
        </p:nvSpPr>
        <p:spPr>
          <a:xfrm>
            <a:off x="2435750" y="3064531"/>
            <a:ext cx="438115" cy="38109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88" name="正方形/長方形 87"/>
          <p:cNvSpPr/>
          <p:nvPr/>
        </p:nvSpPr>
        <p:spPr>
          <a:xfrm>
            <a:off x="1485312" y="1762474"/>
            <a:ext cx="1612830" cy="967974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sz="1600" dirty="0" smtClean="0">
              <a:latin typeface="Arial"/>
              <a:cs typeface="Arial"/>
            </a:endParaRPr>
          </a:p>
        </p:txBody>
      </p:sp>
      <p:cxnSp>
        <p:nvCxnSpPr>
          <p:cNvPr id="89" name="直線矢印コネクタ 88"/>
          <p:cNvCxnSpPr/>
          <p:nvPr/>
        </p:nvCxnSpPr>
        <p:spPr>
          <a:xfrm>
            <a:off x="388007" y="2280063"/>
            <a:ext cx="948557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0" name="二等辺三角形 89"/>
          <p:cNvSpPr/>
          <p:nvPr/>
        </p:nvSpPr>
        <p:spPr>
          <a:xfrm rot="19707427">
            <a:off x="6835687" y="4170662"/>
            <a:ext cx="438115" cy="342983"/>
          </a:xfrm>
          <a:prstGeom prst="triangl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Arial"/>
              <a:cs typeface="Arial"/>
            </a:endParaRPr>
          </a:p>
        </p:txBody>
      </p:sp>
      <p:sp>
        <p:nvSpPr>
          <p:cNvPr id="91" name="二等辺三角形 90"/>
          <p:cNvSpPr/>
          <p:nvPr/>
        </p:nvSpPr>
        <p:spPr>
          <a:xfrm rot="19707427">
            <a:off x="6835687" y="4999355"/>
            <a:ext cx="438115" cy="342983"/>
          </a:xfrm>
          <a:prstGeom prst="triangl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Arial"/>
              <a:cs typeface="Arial"/>
            </a:endParaRPr>
          </a:p>
        </p:txBody>
      </p:sp>
      <p:cxnSp>
        <p:nvCxnSpPr>
          <p:cNvPr id="92" name="カギ線コネクタ 91"/>
          <p:cNvCxnSpPr>
            <a:stCxn id="86" idx="3"/>
          </p:cNvCxnSpPr>
          <p:nvPr/>
        </p:nvCxnSpPr>
        <p:spPr>
          <a:xfrm flipV="1">
            <a:off x="1702351" y="5010818"/>
            <a:ext cx="2093681" cy="414338"/>
          </a:xfrm>
          <a:prstGeom prst="bentConnector3">
            <a:avLst>
              <a:gd name="adj1" fmla="val 99963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カギ線コネクタ 92"/>
          <p:cNvCxnSpPr/>
          <p:nvPr/>
        </p:nvCxnSpPr>
        <p:spPr>
          <a:xfrm flipV="1">
            <a:off x="1789972" y="5053275"/>
            <a:ext cx="2232000" cy="935998"/>
          </a:xfrm>
          <a:prstGeom prst="bentConnector3">
            <a:avLst>
              <a:gd name="adj1" fmla="val 100261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カギ線コネクタ 93"/>
          <p:cNvCxnSpPr>
            <a:stCxn id="84" idx="1"/>
          </p:cNvCxnSpPr>
          <p:nvPr/>
        </p:nvCxnSpPr>
        <p:spPr>
          <a:xfrm rot="10800000">
            <a:off x="4473605" y="5010818"/>
            <a:ext cx="2882963" cy="795431"/>
          </a:xfrm>
          <a:prstGeom prst="bentConnector3">
            <a:avLst>
              <a:gd name="adj1" fmla="val 100365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5" name="正方形/長方形 94"/>
          <p:cNvSpPr/>
          <p:nvPr/>
        </p:nvSpPr>
        <p:spPr>
          <a:xfrm>
            <a:off x="6301256" y="4605002"/>
            <a:ext cx="438115" cy="38109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Arial"/>
              <a:cs typeface="Arial"/>
            </a:endParaRPr>
          </a:p>
        </p:txBody>
      </p:sp>
      <p:cxnSp>
        <p:nvCxnSpPr>
          <p:cNvPr id="96" name="カギ線コネクタ 95"/>
          <p:cNvCxnSpPr/>
          <p:nvPr/>
        </p:nvCxnSpPr>
        <p:spPr>
          <a:xfrm rot="16200000" flipV="1">
            <a:off x="6970921" y="2788890"/>
            <a:ext cx="3427387" cy="1374557"/>
          </a:xfrm>
          <a:prstGeom prst="bentConnector3">
            <a:avLst>
              <a:gd name="adj1" fmla="val 112828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カギ線コネクタ 96"/>
          <p:cNvCxnSpPr/>
          <p:nvPr/>
        </p:nvCxnSpPr>
        <p:spPr>
          <a:xfrm rot="5400000" flipH="1" flipV="1">
            <a:off x="6798288" y="3172112"/>
            <a:ext cx="1757324" cy="640767"/>
          </a:xfrm>
          <a:prstGeom prst="bentConnector3">
            <a:avLst>
              <a:gd name="adj1" fmla="val -1302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カギ線コネクタ 97"/>
          <p:cNvCxnSpPr/>
          <p:nvPr/>
        </p:nvCxnSpPr>
        <p:spPr>
          <a:xfrm>
            <a:off x="6529038" y="4999355"/>
            <a:ext cx="420665" cy="207975"/>
          </a:xfrm>
          <a:prstGeom prst="bentConnector3">
            <a:avLst>
              <a:gd name="adj1" fmla="val 512"/>
            </a:avLst>
          </a:prstGeom>
          <a:ln>
            <a:headEnd type="non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カギ線コネクタ 98"/>
          <p:cNvCxnSpPr/>
          <p:nvPr/>
        </p:nvCxnSpPr>
        <p:spPr>
          <a:xfrm flipV="1">
            <a:off x="6529038" y="4397027"/>
            <a:ext cx="420665" cy="207975"/>
          </a:xfrm>
          <a:prstGeom prst="bentConnector3">
            <a:avLst>
              <a:gd name="adj1" fmla="val 512"/>
            </a:avLst>
          </a:prstGeom>
          <a:ln>
            <a:headEnd type="none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直線矢印コネクタ 99"/>
          <p:cNvCxnSpPr>
            <a:endCxn id="95" idx="1"/>
          </p:cNvCxnSpPr>
          <p:nvPr/>
        </p:nvCxnSpPr>
        <p:spPr>
          <a:xfrm>
            <a:off x="4696652" y="4795548"/>
            <a:ext cx="16046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直線コネクタ 100"/>
          <p:cNvCxnSpPr/>
          <p:nvPr/>
        </p:nvCxnSpPr>
        <p:spPr>
          <a:xfrm flipV="1">
            <a:off x="7356568" y="5196906"/>
            <a:ext cx="2015326" cy="294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直線コネクタ 101"/>
          <p:cNvCxnSpPr/>
          <p:nvPr/>
        </p:nvCxnSpPr>
        <p:spPr>
          <a:xfrm>
            <a:off x="1702351" y="2548112"/>
            <a:ext cx="120898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直線コネクタ 102"/>
          <p:cNvCxnSpPr/>
          <p:nvPr/>
        </p:nvCxnSpPr>
        <p:spPr>
          <a:xfrm>
            <a:off x="1074643" y="1531676"/>
            <a:ext cx="62770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直線コネクタ 103"/>
          <p:cNvCxnSpPr/>
          <p:nvPr/>
        </p:nvCxnSpPr>
        <p:spPr>
          <a:xfrm>
            <a:off x="2020455" y="4778081"/>
            <a:ext cx="1559831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直線コネクタ 104"/>
          <p:cNvCxnSpPr/>
          <p:nvPr/>
        </p:nvCxnSpPr>
        <p:spPr>
          <a:xfrm>
            <a:off x="6446351" y="2548112"/>
            <a:ext cx="153340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直線コネクタ 105"/>
          <p:cNvCxnSpPr/>
          <p:nvPr/>
        </p:nvCxnSpPr>
        <p:spPr>
          <a:xfrm>
            <a:off x="6419918" y="1964323"/>
            <a:ext cx="15774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直線コネクタ 106"/>
          <p:cNvCxnSpPr/>
          <p:nvPr/>
        </p:nvCxnSpPr>
        <p:spPr>
          <a:xfrm>
            <a:off x="2911334" y="2535440"/>
            <a:ext cx="0" cy="1950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直線コネクタ 107"/>
          <p:cNvCxnSpPr/>
          <p:nvPr/>
        </p:nvCxnSpPr>
        <p:spPr>
          <a:xfrm>
            <a:off x="7997336" y="2535440"/>
            <a:ext cx="0" cy="21063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直線コネクタ 108"/>
          <p:cNvCxnSpPr/>
          <p:nvPr/>
        </p:nvCxnSpPr>
        <p:spPr>
          <a:xfrm>
            <a:off x="7997336" y="1762474"/>
            <a:ext cx="0" cy="2018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直線コネクタ 109"/>
          <p:cNvCxnSpPr/>
          <p:nvPr/>
        </p:nvCxnSpPr>
        <p:spPr>
          <a:xfrm>
            <a:off x="1083981" y="1531676"/>
            <a:ext cx="0" cy="182973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直線コネクタ 110"/>
          <p:cNvCxnSpPr/>
          <p:nvPr/>
        </p:nvCxnSpPr>
        <p:spPr>
          <a:xfrm>
            <a:off x="6419920" y="947701"/>
            <a:ext cx="0" cy="10166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直線コネクタ 111"/>
          <p:cNvCxnSpPr/>
          <p:nvPr/>
        </p:nvCxnSpPr>
        <p:spPr>
          <a:xfrm>
            <a:off x="2887846" y="1762475"/>
            <a:ext cx="0" cy="20184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3" name="正方形/長方形 112"/>
          <p:cNvSpPr/>
          <p:nvPr/>
        </p:nvSpPr>
        <p:spPr>
          <a:xfrm>
            <a:off x="6200863" y="2980315"/>
            <a:ext cx="438115" cy="38109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Arial"/>
              <a:cs typeface="Arial"/>
            </a:endParaRPr>
          </a:p>
        </p:txBody>
      </p:sp>
      <p:cxnSp>
        <p:nvCxnSpPr>
          <p:cNvPr id="114" name="カギ線コネクタ 113"/>
          <p:cNvCxnSpPr/>
          <p:nvPr/>
        </p:nvCxnSpPr>
        <p:spPr>
          <a:xfrm flipV="1">
            <a:off x="4722054" y="3856902"/>
            <a:ext cx="813506" cy="527748"/>
          </a:xfrm>
          <a:prstGeom prst="bentConnector3">
            <a:avLst>
              <a:gd name="adj1" fmla="val 99174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直線コネクタ 114"/>
          <p:cNvCxnSpPr/>
          <p:nvPr/>
        </p:nvCxnSpPr>
        <p:spPr>
          <a:xfrm>
            <a:off x="1074643" y="3349805"/>
            <a:ext cx="136110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直線コネクタ 115"/>
          <p:cNvCxnSpPr/>
          <p:nvPr/>
        </p:nvCxnSpPr>
        <p:spPr>
          <a:xfrm>
            <a:off x="1702351" y="1964323"/>
            <a:ext cx="118549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直線コネクタ 116"/>
          <p:cNvCxnSpPr/>
          <p:nvPr/>
        </p:nvCxnSpPr>
        <p:spPr>
          <a:xfrm>
            <a:off x="1702351" y="1531676"/>
            <a:ext cx="0" cy="43264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8" name="直線コネクタ 117"/>
          <p:cNvCxnSpPr/>
          <p:nvPr/>
        </p:nvCxnSpPr>
        <p:spPr>
          <a:xfrm>
            <a:off x="1702351" y="2544983"/>
            <a:ext cx="0" cy="63537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直線コネクタ 119"/>
          <p:cNvCxnSpPr/>
          <p:nvPr/>
        </p:nvCxnSpPr>
        <p:spPr>
          <a:xfrm>
            <a:off x="6400397" y="949527"/>
            <a:ext cx="69789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1" name="直線コネクタ 120"/>
          <p:cNvCxnSpPr/>
          <p:nvPr/>
        </p:nvCxnSpPr>
        <p:spPr>
          <a:xfrm>
            <a:off x="2654807" y="4427580"/>
            <a:ext cx="954417" cy="0"/>
          </a:xfrm>
          <a:prstGeom prst="line">
            <a:avLst/>
          </a:prstGeom>
          <a:ln>
            <a:headEnd type="none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2" name="直線コネクタ 121"/>
          <p:cNvCxnSpPr/>
          <p:nvPr/>
        </p:nvCxnSpPr>
        <p:spPr>
          <a:xfrm>
            <a:off x="1702351" y="3180352"/>
            <a:ext cx="73339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直線コネクタ 123"/>
          <p:cNvCxnSpPr/>
          <p:nvPr/>
        </p:nvCxnSpPr>
        <p:spPr>
          <a:xfrm>
            <a:off x="2654807" y="3445623"/>
            <a:ext cx="0" cy="98195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5" name="直線コネクタ 124"/>
          <p:cNvCxnSpPr/>
          <p:nvPr/>
        </p:nvCxnSpPr>
        <p:spPr>
          <a:xfrm>
            <a:off x="7073745" y="949527"/>
            <a:ext cx="0" cy="81294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6" name="正方形/長方形 125"/>
          <p:cNvSpPr/>
          <p:nvPr/>
        </p:nvSpPr>
        <p:spPr>
          <a:xfrm>
            <a:off x="706111" y="4587534"/>
            <a:ext cx="1314344" cy="38109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 smtClean="0">
                <a:latin typeface="Arial"/>
                <a:cs typeface="Arial"/>
              </a:rPr>
              <a:t>DC offset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cxnSp>
        <p:nvCxnSpPr>
          <p:cNvPr id="127" name="直線コネクタ 126"/>
          <p:cNvCxnSpPr/>
          <p:nvPr/>
        </p:nvCxnSpPr>
        <p:spPr>
          <a:xfrm>
            <a:off x="5799476" y="3612033"/>
            <a:ext cx="628205" cy="0"/>
          </a:xfrm>
          <a:prstGeom prst="line">
            <a:avLst/>
          </a:prstGeom>
          <a:ln>
            <a:headEnd type="arrow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直線コネクタ 127"/>
          <p:cNvCxnSpPr/>
          <p:nvPr/>
        </p:nvCxnSpPr>
        <p:spPr>
          <a:xfrm>
            <a:off x="6419664" y="3361407"/>
            <a:ext cx="0" cy="2506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直線コネクタ 128"/>
          <p:cNvCxnSpPr/>
          <p:nvPr/>
        </p:nvCxnSpPr>
        <p:spPr>
          <a:xfrm>
            <a:off x="6419664" y="2535440"/>
            <a:ext cx="0" cy="44487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0" name="正方形/長方形 129"/>
          <p:cNvSpPr/>
          <p:nvPr/>
        </p:nvSpPr>
        <p:spPr>
          <a:xfrm>
            <a:off x="2170294" y="5234613"/>
            <a:ext cx="657171" cy="381089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latin typeface="Arial"/>
                <a:cs typeface="Arial"/>
              </a:rPr>
              <a:t>x64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131" name="正方形/長方形 130"/>
          <p:cNvSpPr/>
          <p:nvPr/>
        </p:nvSpPr>
        <p:spPr>
          <a:xfrm>
            <a:off x="5535559" y="4618263"/>
            <a:ext cx="481926" cy="38109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latin typeface="Arial"/>
                <a:cs typeface="Arial"/>
              </a:rPr>
              <a:t>x2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132" name="正方形/長方形 131"/>
          <p:cNvSpPr/>
          <p:nvPr/>
        </p:nvSpPr>
        <p:spPr>
          <a:xfrm>
            <a:off x="6200863" y="1180636"/>
            <a:ext cx="438115" cy="381092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133" name="テキスト ボックス 132"/>
          <p:cNvSpPr txBox="1"/>
          <p:nvPr/>
        </p:nvSpPr>
        <p:spPr>
          <a:xfrm>
            <a:off x="3575571" y="1352481"/>
            <a:ext cx="14275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 smtClean="0">
                <a:latin typeface="Arial"/>
                <a:cs typeface="Arial"/>
              </a:rPr>
              <a:t>Stripline</a:t>
            </a:r>
            <a:r>
              <a:rPr kumimoji="1" lang="en-US" altLang="ja-JP" sz="1600" dirty="0" smtClean="0">
                <a:latin typeface="Arial"/>
                <a:cs typeface="Arial"/>
              </a:rPr>
              <a:t> BPM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134" name="テキスト ボックス 133"/>
          <p:cNvSpPr txBox="1"/>
          <p:nvPr/>
        </p:nvSpPr>
        <p:spPr>
          <a:xfrm>
            <a:off x="4368644" y="1843128"/>
            <a:ext cx="157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 smtClean="0">
                <a:latin typeface="Arial"/>
                <a:cs typeface="Arial"/>
              </a:rPr>
              <a:t>Stripline</a:t>
            </a:r>
            <a:r>
              <a:rPr kumimoji="1" lang="en-US" altLang="ja-JP" sz="1600" dirty="0" smtClean="0">
                <a:latin typeface="Arial"/>
                <a:cs typeface="Arial"/>
              </a:rPr>
              <a:t>  kicker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135" name="テキスト ボックス 134"/>
          <p:cNvSpPr txBox="1"/>
          <p:nvPr/>
        </p:nvSpPr>
        <p:spPr>
          <a:xfrm>
            <a:off x="6949703" y="4504762"/>
            <a:ext cx="17469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Arial"/>
                <a:cs typeface="Arial"/>
              </a:rPr>
              <a:t> </a:t>
            </a:r>
            <a:r>
              <a:rPr lang="en-US" altLang="ja-JP" sz="1600" dirty="0" smtClean="0">
                <a:latin typeface="Arial"/>
                <a:cs typeface="Arial"/>
              </a:rPr>
              <a:t>Power Amp.</a:t>
            </a:r>
          </a:p>
          <a:p>
            <a:r>
              <a:rPr lang="en-US" altLang="ja-JP" sz="1600" dirty="0" smtClean="0">
                <a:latin typeface="Arial"/>
                <a:cs typeface="Arial"/>
              </a:rPr>
              <a:t>100KHz-100MHz</a:t>
            </a:r>
          </a:p>
        </p:txBody>
      </p:sp>
      <p:sp>
        <p:nvSpPr>
          <p:cNvPr id="136" name="テキスト ボックス 135"/>
          <p:cNvSpPr txBox="1"/>
          <p:nvPr/>
        </p:nvSpPr>
        <p:spPr>
          <a:xfrm>
            <a:off x="197599" y="1843128"/>
            <a:ext cx="720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Arial"/>
                <a:cs typeface="Arial"/>
              </a:rPr>
              <a:t>Beam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137" name="テキスト ボックス 136"/>
          <p:cNvSpPr txBox="1"/>
          <p:nvPr/>
        </p:nvSpPr>
        <p:spPr>
          <a:xfrm>
            <a:off x="422280" y="3465931"/>
            <a:ext cx="17469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Arial"/>
                <a:cs typeface="Arial"/>
              </a:rPr>
              <a:t>Hybrid</a:t>
            </a:r>
          </a:p>
          <a:p>
            <a:r>
              <a:rPr kumimoji="1" lang="en-US" altLang="ja-JP" sz="1600" dirty="0" smtClean="0">
                <a:latin typeface="Arial"/>
                <a:cs typeface="Arial"/>
              </a:rPr>
              <a:t>100KHz-200MHz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138" name="テキスト ボックス 137"/>
          <p:cNvSpPr txBox="1"/>
          <p:nvPr/>
        </p:nvSpPr>
        <p:spPr>
          <a:xfrm>
            <a:off x="2915462" y="5026277"/>
            <a:ext cx="7232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Arial"/>
                <a:cs typeface="Arial"/>
              </a:rPr>
              <a:t> </a:t>
            </a:r>
            <a:r>
              <a:rPr lang="en-US" altLang="ja-JP" sz="1600" dirty="0" smtClean="0">
                <a:latin typeface="Arial"/>
                <a:cs typeface="Arial"/>
              </a:rPr>
              <a:t>clock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139" name="テキスト ボックス 138"/>
          <p:cNvSpPr txBox="1"/>
          <p:nvPr/>
        </p:nvSpPr>
        <p:spPr>
          <a:xfrm>
            <a:off x="2654807" y="5673582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Arial"/>
                <a:cs typeface="Arial"/>
              </a:rPr>
              <a:t>revolution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140" name="テキスト ボックス 139"/>
          <p:cNvSpPr txBox="1"/>
          <p:nvPr/>
        </p:nvSpPr>
        <p:spPr>
          <a:xfrm>
            <a:off x="6580240" y="2977323"/>
            <a:ext cx="11336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Arial"/>
                <a:cs typeface="Arial"/>
              </a:rPr>
              <a:t>Attenuator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141" name="テキスト ボックス 140"/>
          <p:cNvSpPr txBox="1"/>
          <p:nvPr/>
        </p:nvSpPr>
        <p:spPr>
          <a:xfrm>
            <a:off x="1702351" y="2821963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Arial"/>
                <a:cs typeface="Arial"/>
              </a:rPr>
              <a:t>X-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142" name="テキスト ボックス 141"/>
          <p:cNvSpPr txBox="1"/>
          <p:nvPr/>
        </p:nvSpPr>
        <p:spPr>
          <a:xfrm>
            <a:off x="1751898" y="1352481"/>
            <a:ext cx="4413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Arial"/>
                <a:cs typeface="Arial"/>
              </a:rPr>
              <a:t>X+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144" name="テキスト ボックス 143"/>
          <p:cNvSpPr txBox="1"/>
          <p:nvPr/>
        </p:nvSpPr>
        <p:spPr>
          <a:xfrm>
            <a:off x="4696652" y="4455891"/>
            <a:ext cx="737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Arial"/>
                <a:cs typeface="Arial"/>
              </a:rPr>
              <a:t>DAC+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145" name="テキスト ボックス 144"/>
          <p:cNvSpPr txBox="1"/>
          <p:nvPr/>
        </p:nvSpPr>
        <p:spPr>
          <a:xfrm>
            <a:off x="2758381" y="4012768"/>
            <a:ext cx="737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Arial"/>
                <a:cs typeface="Arial"/>
              </a:rPr>
              <a:t>ADC+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146" name="テキスト ボックス 145"/>
          <p:cNvSpPr txBox="1"/>
          <p:nvPr/>
        </p:nvSpPr>
        <p:spPr>
          <a:xfrm>
            <a:off x="2689586" y="4437159"/>
            <a:ext cx="7318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Arial"/>
                <a:cs typeface="Arial"/>
              </a:rPr>
              <a:t> </a:t>
            </a:r>
            <a:r>
              <a:rPr lang="en-US" altLang="ja-JP" sz="1600" dirty="0" smtClean="0">
                <a:latin typeface="Arial"/>
                <a:cs typeface="Arial"/>
              </a:rPr>
              <a:t>ADC-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147" name="テキスト ボックス 146"/>
          <p:cNvSpPr txBox="1"/>
          <p:nvPr/>
        </p:nvSpPr>
        <p:spPr>
          <a:xfrm>
            <a:off x="4722034" y="4003516"/>
            <a:ext cx="686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Arial"/>
                <a:cs typeface="Arial"/>
              </a:rPr>
              <a:t>DAC-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85" name="正方形/長方形 84"/>
          <p:cNvSpPr/>
          <p:nvPr/>
        </p:nvSpPr>
        <p:spPr>
          <a:xfrm>
            <a:off x="388007" y="5795901"/>
            <a:ext cx="1632448" cy="38109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latin typeface="Arial"/>
                <a:cs typeface="Arial"/>
              </a:rPr>
              <a:t>revolution clk</a:t>
            </a:r>
            <a:endParaRPr kumimoji="1" lang="ja-JP" altLang="en-US" sz="1600" dirty="0">
              <a:latin typeface="Arial"/>
              <a:cs typeface="Arial"/>
            </a:endParaRPr>
          </a:p>
        </p:txBody>
      </p:sp>
      <p:sp>
        <p:nvSpPr>
          <p:cNvPr id="75" name="フリーフォーム 74"/>
          <p:cNvSpPr/>
          <p:nvPr/>
        </p:nvSpPr>
        <p:spPr>
          <a:xfrm>
            <a:off x="2507445" y="1456323"/>
            <a:ext cx="377975" cy="297027"/>
          </a:xfrm>
          <a:custGeom>
            <a:avLst/>
            <a:gdLst>
              <a:gd name="connsiteX0" fmla="*/ 350579 w 357194"/>
              <a:gd name="connsiteY0" fmla="*/ 350590 h 350590"/>
              <a:gd name="connsiteX1" fmla="*/ 357194 w 357194"/>
              <a:gd name="connsiteY1" fmla="*/ 0 h 350590"/>
              <a:gd name="connsiteX2" fmla="*/ 0 w 357194"/>
              <a:gd name="connsiteY2" fmla="*/ 0 h 350590"/>
              <a:gd name="connsiteX3" fmla="*/ 0 w 357194"/>
              <a:gd name="connsiteY3" fmla="*/ 343975 h 35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94" h="350590">
                <a:moveTo>
                  <a:pt x="350579" y="350590"/>
                </a:moveTo>
                <a:lnTo>
                  <a:pt x="357194" y="0"/>
                </a:lnTo>
                <a:lnTo>
                  <a:pt x="0" y="0"/>
                </a:lnTo>
                <a:lnTo>
                  <a:pt x="0" y="343975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フリーフォーム 75"/>
          <p:cNvSpPr/>
          <p:nvPr/>
        </p:nvSpPr>
        <p:spPr>
          <a:xfrm flipV="1">
            <a:off x="2548343" y="2706141"/>
            <a:ext cx="377975" cy="297027"/>
          </a:xfrm>
          <a:custGeom>
            <a:avLst/>
            <a:gdLst>
              <a:gd name="connsiteX0" fmla="*/ 350579 w 357194"/>
              <a:gd name="connsiteY0" fmla="*/ 350590 h 350590"/>
              <a:gd name="connsiteX1" fmla="*/ 357194 w 357194"/>
              <a:gd name="connsiteY1" fmla="*/ 0 h 350590"/>
              <a:gd name="connsiteX2" fmla="*/ 0 w 357194"/>
              <a:gd name="connsiteY2" fmla="*/ 0 h 350590"/>
              <a:gd name="connsiteX3" fmla="*/ 0 w 357194"/>
              <a:gd name="connsiteY3" fmla="*/ 343975 h 35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94" h="350590">
                <a:moveTo>
                  <a:pt x="350579" y="350590"/>
                </a:moveTo>
                <a:lnTo>
                  <a:pt x="357194" y="0"/>
                </a:lnTo>
                <a:lnTo>
                  <a:pt x="0" y="0"/>
                </a:lnTo>
                <a:lnTo>
                  <a:pt x="0" y="343975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正方形/長方形 76"/>
          <p:cNvSpPr/>
          <p:nvPr/>
        </p:nvSpPr>
        <p:spPr>
          <a:xfrm>
            <a:off x="2758381" y="1561729"/>
            <a:ext cx="246031" cy="14914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正方形/長方形 77"/>
          <p:cNvSpPr/>
          <p:nvPr/>
        </p:nvSpPr>
        <p:spPr>
          <a:xfrm>
            <a:off x="2782117" y="2786254"/>
            <a:ext cx="246031" cy="14914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3098143" y="1531676"/>
            <a:ext cx="571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50Ω</a:t>
            </a:r>
            <a:endParaRPr kumimoji="1" lang="ja-JP" altLang="en-US" dirty="0"/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3004411" y="2690263"/>
            <a:ext cx="571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50Ω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22267" y="923369"/>
            <a:ext cx="3010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u="sng" dirty="0" smtClean="0">
                <a:solidFill>
                  <a:srgbClr val="000090"/>
                </a:solidFill>
              </a:rPr>
              <a:t>For the horizontal (x) plane</a:t>
            </a:r>
            <a:endParaRPr kumimoji="1" lang="ja-JP" altLang="en-US" sz="2000" u="sng" dirty="0">
              <a:solidFill>
                <a:srgbClr val="000090"/>
              </a:solidFill>
            </a:endParaRPr>
          </a:p>
        </p:txBody>
      </p:sp>
      <p:sp>
        <p:nvSpPr>
          <p:cNvPr id="148" name="テキスト ボックス 147"/>
          <p:cNvSpPr txBox="1"/>
          <p:nvPr/>
        </p:nvSpPr>
        <p:spPr>
          <a:xfrm>
            <a:off x="6649312" y="6457890"/>
            <a:ext cx="3235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u="sng" dirty="0" smtClean="0">
                <a:solidFill>
                  <a:srgbClr val="000090"/>
                </a:solidFill>
              </a:rPr>
              <a:t>Same as</a:t>
            </a:r>
            <a:r>
              <a:rPr kumimoji="1" lang="en-US" altLang="ja-JP" sz="2000" u="sng" dirty="0" smtClean="0">
                <a:solidFill>
                  <a:srgbClr val="000090"/>
                </a:solidFill>
              </a:rPr>
              <a:t> the vertical (y) plane</a:t>
            </a:r>
            <a:endParaRPr kumimoji="1" lang="ja-JP" altLang="en-US" sz="2000" u="sng" dirty="0">
              <a:solidFill>
                <a:srgbClr val="000090"/>
              </a:solidFill>
            </a:endParaRPr>
          </a:p>
        </p:txBody>
      </p:sp>
      <p:grpSp>
        <p:nvGrpSpPr>
          <p:cNvPr id="7" name="図形グループ 6"/>
          <p:cNvGrpSpPr/>
          <p:nvPr/>
        </p:nvGrpSpPr>
        <p:grpSpPr>
          <a:xfrm>
            <a:off x="388006" y="5010817"/>
            <a:ext cx="3849623" cy="1667523"/>
            <a:chOff x="388006" y="5010817"/>
            <a:chExt cx="3849623" cy="1667523"/>
          </a:xfrm>
        </p:grpSpPr>
        <p:sp>
          <p:nvSpPr>
            <p:cNvPr id="149" name="正方形/長方形 148"/>
            <p:cNvSpPr/>
            <p:nvPr/>
          </p:nvSpPr>
          <p:spPr>
            <a:xfrm>
              <a:off x="388006" y="6297248"/>
              <a:ext cx="2047743" cy="38109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 smtClean="0">
                  <a:latin typeface="Arial"/>
                  <a:cs typeface="Arial"/>
                </a:rPr>
                <a:t>trig. for timing table</a:t>
              </a:r>
              <a:endParaRPr kumimoji="1" lang="ja-JP" altLang="en-US" sz="1600" dirty="0">
                <a:latin typeface="Arial"/>
                <a:cs typeface="Arial"/>
              </a:endParaRPr>
            </a:p>
          </p:txBody>
        </p:sp>
        <p:cxnSp>
          <p:nvCxnSpPr>
            <p:cNvPr id="150" name="カギ線コネクタ 149"/>
            <p:cNvCxnSpPr>
              <a:stCxn id="149" idx="3"/>
              <a:endCxn id="82" idx="2"/>
            </p:cNvCxnSpPr>
            <p:nvPr/>
          </p:nvCxnSpPr>
          <p:spPr>
            <a:xfrm flipV="1">
              <a:off x="2435750" y="5010817"/>
              <a:ext cx="1801879" cy="1476977"/>
            </a:xfrm>
            <a:prstGeom prst="bentConnector2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9749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スクリーンショット（2015-09-15 4.23.52）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9763410" cy="68580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752600" y="42037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</a:rPr>
              <a:t>iGp12 for y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830729" y="547370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</a:rPr>
              <a:t>iGp12 for x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692900" y="2171700"/>
            <a:ext cx="1634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</a:rPr>
              <a:t>Trigger </a:t>
            </a:r>
          </a:p>
          <a:p>
            <a:r>
              <a:rPr kumimoji="1" lang="en-US" altLang="ja-JP" dirty="0" smtClean="0">
                <a:solidFill>
                  <a:srgbClr val="FFFF00"/>
                </a:solidFill>
              </a:rPr>
              <a:t>for timing table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445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179" y="378002"/>
            <a:ext cx="2639703" cy="6479998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6837448" y="430550"/>
            <a:ext cx="1072617" cy="30777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Helvetica"/>
                <a:cs typeface="Helvetica"/>
              </a:rPr>
              <a:t>Without FB</a:t>
            </a:r>
            <a:endParaRPr kumimoji="1" lang="ja-JP" altLang="en-US" sz="1400" dirty="0">
              <a:latin typeface="Helvetica"/>
              <a:cs typeface="Helvetica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159990" y="2602225"/>
            <a:ext cx="763513" cy="307777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>
                <a:latin typeface="Helvetica"/>
                <a:cs typeface="Helvetica"/>
              </a:rPr>
              <a:t>BxB</a:t>
            </a:r>
            <a:r>
              <a:rPr kumimoji="1" lang="en-US" altLang="ja-JP" sz="1400" dirty="0" smtClean="0">
                <a:latin typeface="Helvetica"/>
                <a:cs typeface="Helvetica"/>
              </a:rPr>
              <a:t> on</a:t>
            </a:r>
            <a:endParaRPr kumimoji="1" lang="ja-JP" altLang="en-US" sz="1400" dirty="0">
              <a:latin typeface="Helvetica"/>
              <a:cs typeface="Helvetica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008201" y="4773900"/>
            <a:ext cx="1117764" cy="307777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Helvetica"/>
                <a:cs typeface="Helvetica"/>
              </a:rPr>
              <a:t>+ intra-B on</a:t>
            </a:r>
            <a:endParaRPr kumimoji="1" lang="ja-JP" altLang="en-US" sz="1400" dirty="0">
              <a:latin typeface="Helvetica"/>
              <a:cs typeface="Helvetica"/>
            </a:endParaRPr>
          </a:p>
        </p:txBody>
      </p:sp>
      <p:grpSp>
        <p:nvGrpSpPr>
          <p:cNvPr id="2" name="図形グループ 1"/>
          <p:cNvGrpSpPr>
            <a:grpSpLocks noChangeAspect="1"/>
          </p:cNvGrpSpPr>
          <p:nvPr/>
        </p:nvGrpSpPr>
        <p:grpSpPr>
          <a:xfrm>
            <a:off x="183454" y="493824"/>
            <a:ext cx="5850000" cy="6232209"/>
            <a:chOff x="621227" y="1167892"/>
            <a:chExt cx="4028109" cy="4648892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1227" y="1455920"/>
              <a:ext cx="3937237" cy="4360864"/>
            </a:xfrm>
            <a:prstGeom prst="rect">
              <a:avLst/>
            </a:prstGeom>
          </p:spPr>
        </p:pic>
        <p:sp>
          <p:nvSpPr>
            <p:cNvPr id="9" name="テキスト ボックス 8"/>
            <p:cNvSpPr txBox="1"/>
            <p:nvPr/>
          </p:nvSpPr>
          <p:spPr>
            <a:xfrm>
              <a:off x="2582741" y="1543488"/>
              <a:ext cx="825912" cy="252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 smtClean="0">
                  <a:latin typeface="Helvetica"/>
                  <a:cs typeface="Helvetica"/>
                </a:rPr>
                <a:t>Without FB</a:t>
              </a:r>
              <a:endParaRPr kumimoji="1" lang="ja-JP" altLang="en-US" sz="1600" dirty="0">
                <a:latin typeface="Helvetica"/>
                <a:cs typeface="Helvetica"/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2612596" y="3002843"/>
              <a:ext cx="921123" cy="25254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 err="1" smtClean="0">
                  <a:latin typeface="Helvetica"/>
                  <a:cs typeface="Helvetica"/>
                </a:rPr>
                <a:t>BxB</a:t>
              </a:r>
              <a:r>
                <a:rPr kumimoji="1" lang="en-US" altLang="ja-JP" sz="1600" dirty="0" smtClean="0">
                  <a:latin typeface="Helvetica"/>
                  <a:cs typeface="Helvetica"/>
                </a:rPr>
                <a:t> FB on</a:t>
              </a:r>
              <a:endParaRPr kumimoji="1" lang="ja-JP" altLang="en-US" sz="1600" dirty="0">
                <a:latin typeface="Helvetica"/>
                <a:cs typeface="Helvetica"/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2330581" y="4464805"/>
              <a:ext cx="1515763" cy="252543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 smtClean="0">
                  <a:latin typeface="Helvetica"/>
                  <a:cs typeface="Helvetica"/>
                </a:rPr>
                <a:t>+ intra-bunch FB on</a:t>
              </a:r>
              <a:endParaRPr kumimoji="1" lang="ja-JP" altLang="en-US" sz="1600" dirty="0">
                <a:latin typeface="Helvetica"/>
                <a:cs typeface="Helvetica"/>
              </a:endParaRPr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1526791" y="1167892"/>
              <a:ext cx="3122545" cy="2755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dirty="0">
                  <a:solidFill>
                    <a:srgbClr val="008000"/>
                  </a:solidFill>
                  <a:latin typeface="Helvetica"/>
                  <a:ea typeface="ＭＳ Ｐゴシック" charset="-128"/>
                  <a:cs typeface="Helvetica"/>
                </a:rPr>
                <a:t>O</a:t>
              </a:r>
              <a:r>
                <a:rPr lang="en-US" altLang="ja-JP" dirty="0" smtClean="0">
                  <a:solidFill>
                    <a:srgbClr val="008000"/>
                  </a:solidFill>
                  <a:latin typeface="Helvetica"/>
                  <a:ea typeface="ＭＳ Ｐゴシック" charset="-128"/>
                  <a:cs typeface="Helvetica"/>
                </a:rPr>
                <a:t>scillation of one </a:t>
              </a:r>
              <a:r>
                <a:rPr lang="en-US" altLang="ja-JP" dirty="0">
                  <a:solidFill>
                    <a:srgbClr val="008000"/>
                  </a:solidFill>
                  <a:latin typeface="Helvetica"/>
                  <a:ea typeface="ＭＳ Ｐゴシック" charset="-128"/>
                  <a:cs typeface="Helvetica"/>
                </a:rPr>
                <a:t>bunch slice</a:t>
              </a:r>
            </a:p>
          </p:txBody>
        </p:sp>
      </p:grpSp>
      <p:sp>
        <p:nvSpPr>
          <p:cNvPr id="16" name="正方形/長方形 15"/>
          <p:cNvSpPr/>
          <p:nvPr/>
        </p:nvSpPr>
        <p:spPr>
          <a:xfrm>
            <a:off x="6494346" y="52148"/>
            <a:ext cx="30107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 smtClean="0">
                <a:solidFill>
                  <a:srgbClr val="008000"/>
                </a:solidFill>
                <a:latin typeface="Helvetica"/>
                <a:ea typeface="ＭＳ Ｐゴシック" charset="-128"/>
                <a:cs typeface="Helvetica"/>
              </a:rPr>
              <a:t>Bunch signal </a:t>
            </a:r>
            <a:r>
              <a:rPr lang="en-US" altLang="ja-JP" sz="1600" dirty="0" smtClean="0">
                <a:solidFill>
                  <a:srgbClr val="008000"/>
                </a:solidFill>
                <a:latin typeface="Helvetica"/>
                <a:cs typeface="Helvetica"/>
              </a:rPr>
              <a:t>every </a:t>
            </a:r>
            <a:r>
              <a:rPr lang="en-US" altLang="ja-JP" sz="1600" dirty="0">
                <a:solidFill>
                  <a:srgbClr val="008000"/>
                </a:solidFill>
                <a:latin typeface="Helvetica"/>
                <a:cs typeface="Helvetica"/>
              </a:rPr>
              <a:t>5 </a:t>
            </a:r>
            <a:r>
              <a:rPr lang="en-US" altLang="ja-JP" sz="1600" dirty="0" smtClean="0">
                <a:solidFill>
                  <a:srgbClr val="008000"/>
                </a:solidFill>
                <a:latin typeface="Helvetica"/>
                <a:cs typeface="Helvetica"/>
              </a:rPr>
              <a:t>turns</a:t>
            </a:r>
            <a:endParaRPr lang="ja-JP" altLang="en-US" sz="1600" dirty="0">
              <a:solidFill>
                <a:srgbClr val="008000"/>
              </a:solidFill>
              <a:latin typeface="Helvetica"/>
              <a:cs typeface="Helvetica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780108" y="0"/>
            <a:ext cx="3566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90"/>
                </a:solidFill>
              </a:rPr>
              <a:t>3 GeV injection flat bottom</a:t>
            </a:r>
            <a:endParaRPr kumimoji="1" lang="ja-JP" altLang="en-US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89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テキスト ボックス 48"/>
          <p:cNvSpPr txBox="1"/>
          <p:nvPr/>
        </p:nvSpPr>
        <p:spPr>
          <a:xfrm>
            <a:off x="3591709" y="109242"/>
            <a:ext cx="27031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dirty="0" smtClean="0">
                <a:solidFill>
                  <a:srgbClr val="0000FF"/>
                </a:solidFill>
              </a:rPr>
              <a:t>Timing slip</a:t>
            </a:r>
            <a:endParaRPr kumimoji="1" lang="ja-JP" altLang="en-US" sz="4400" b="1" dirty="0">
              <a:solidFill>
                <a:srgbClr val="0000FF"/>
              </a:solidFill>
            </a:endParaRPr>
          </a:p>
        </p:txBody>
      </p:sp>
      <p:grpSp>
        <p:nvGrpSpPr>
          <p:cNvPr id="30" name="図形グループ 29"/>
          <p:cNvGrpSpPr/>
          <p:nvPr/>
        </p:nvGrpSpPr>
        <p:grpSpPr>
          <a:xfrm>
            <a:off x="322487" y="1404684"/>
            <a:ext cx="9094037" cy="5110434"/>
            <a:chOff x="322486" y="1226884"/>
            <a:chExt cx="9094037" cy="5110434"/>
          </a:xfrm>
        </p:grpSpPr>
        <p:grpSp>
          <p:nvGrpSpPr>
            <p:cNvPr id="48" name="図形グループ 47"/>
            <p:cNvGrpSpPr/>
            <p:nvPr/>
          </p:nvGrpSpPr>
          <p:grpSpPr>
            <a:xfrm>
              <a:off x="322486" y="1226884"/>
              <a:ext cx="9094037" cy="5110434"/>
              <a:chOff x="24568" y="566380"/>
              <a:chExt cx="8394496" cy="5110434"/>
            </a:xfrm>
          </p:grpSpPr>
          <p:sp>
            <p:nvSpPr>
              <p:cNvPr id="47" name="テキスト ボックス 46"/>
              <p:cNvSpPr txBox="1"/>
              <p:nvPr/>
            </p:nvSpPr>
            <p:spPr>
              <a:xfrm>
                <a:off x="748476" y="1032833"/>
                <a:ext cx="8293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 smtClean="0">
                    <a:solidFill>
                      <a:srgbClr val="FF6600"/>
                    </a:solidFill>
                  </a:rPr>
                  <a:t>Beam</a:t>
                </a:r>
                <a:endParaRPr kumimoji="1" lang="ja-JP" altLang="en-US" sz="2400" dirty="0">
                  <a:solidFill>
                    <a:srgbClr val="FF6600"/>
                  </a:solidFill>
                </a:endParaRPr>
              </a:p>
            </p:txBody>
          </p:sp>
          <p:cxnSp>
            <p:nvCxnSpPr>
              <p:cNvPr id="29" name="直線矢印コネクタ 28"/>
              <p:cNvCxnSpPr/>
              <p:nvPr/>
            </p:nvCxnSpPr>
            <p:spPr>
              <a:xfrm flipH="1" flipV="1">
                <a:off x="2460245" y="1870354"/>
                <a:ext cx="37436" cy="3178934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線矢印コネクタ 11"/>
              <p:cNvCxnSpPr/>
              <p:nvPr/>
            </p:nvCxnSpPr>
            <p:spPr>
              <a:xfrm>
                <a:off x="396007" y="1652201"/>
                <a:ext cx="7920000" cy="0"/>
              </a:xfrm>
              <a:prstGeom prst="straightConnector1">
                <a:avLst/>
              </a:prstGeom>
              <a:ln w="38100" cmpd="sng">
                <a:solidFill>
                  <a:srgbClr val="FF66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正方形/長方形 8"/>
              <p:cNvSpPr/>
              <p:nvPr/>
            </p:nvSpPr>
            <p:spPr>
              <a:xfrm>
                <a:off x="5571404" y="1420076"/>
                <a:ext cx="1182592" cy="479780"/>
              </a:xfrm>
              <a:prstGeom prst="rect">
                <a:avLst/>
              </a:prstGeom>
              <a:solidFill>
                <a:srgbClr val="FFFFFF"/>
              </a:solidFill>
              <a:ln w="381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" name="テキスト ボックス 3"/>
              <p:cNvSpPr txBox="1"/>
              <p:nvPr/>
            </p:nvSpPr>
            <p:spPr>
              <a:xfrm>
                <a:off x="867354" y="604093"/>
                <a:ext cx="1704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kumimoji="1" lang="ja-JP" altLang="en-US" dirty="0"/>
              </a:p>
            </p:txBody>
          </p:sp>
          <p:grpSp>
            <p:nvGrpSpPr>
              <p:cNvPr id="7" name="図形グループ 6"/>
              <p:cNvGrpSpPr/>
              <p:nvPr/>
            </p:nvGrpSpPr>
            <p:grpSpPr>
              <a:xfrm>
                <a:off x="1788847" y="1440546"/>
                <a:ext cx="1454695" cy="432000"/>
                <a:chOff x="1256297" y="1501341"/>
                <a:chExt cx="1454695" cy="382987"/>
              </a:xfrm>
              <a:solidFill>
                <a:srgbClr val="FFFFFF"/>
              </a:solidFill>
            </p:grpSpPr>
            <p:sp>
              <p:nvSpPr>
                <p:cNvPr id="5" name="正方形/長方形 4"/>
                <p:cNvSpPr/>
                <p:nvPr/>
              </p:nvSpPr>
              <p:spPr>
                <a:xfrm>
                  <a:off x="1256297" y="1501341"/>
                  <a:ext cx="1454695" cy="382987"/>
                </a:xfrm>
                <a:prstGeom prst="rect">
                  <a:avLst/>
                </a:prstGeom>
                <a:grp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" name="テキスト ボックス 5"/>
                <p:cNvSpPr txBox="1"/>
                <p:nvPr/>
              </p:nvSpPr>
              <p:spPr>
                <a:xfrm>
                  <a:off x="1256297" y="1501342"/>
                  <a:ext cx="1342795" cy="327429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dirty="0" smtClean="0"/>
                    <a:t>Acc. RF cavity</a:t>
                  </a:r>
                  <a:endParaRPr kumimoji="1" lang="ja-JP" altLang="en-US" dirty="0"/>
                </a:p>
              </p:txBody>
            </p:sp>
          </p:grpSp>
          <p:sp>
            <p:nvSpPr>
              <p:cNvPr id="10" name="テキスト ボックス 9"/>
              <p:cNvSpPr txBox="1"/>
              <p:nvPr/>
            </p:nvSpPr>
            <p:spPr>
              <a:xfrm>
                <a:off x="5641845" y="1475904"/>
                <a:ext cx="98583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 smtClean="0"/>
                  <a:t>Tr. kicker</a:t>
                </a:r>
                <a:endParaRPr kumimoji="1" lang="ja-JP" altLang="en-US" b="1" dirty="0"/>
              </a:p>
            </p:txBody>
          </p:sp>
          <p:cxnSp>
            <p:nvCxnSpPr>
              <p:cNvPr id="13" name="直線矢印コネクタ 12"/>
              <p:cNvCxnSpPr/>
              <p:nvPr/>
            </p:nvCxnSpPr>
            <p:spPr>
              <a:xfrm>
                <a:off x="2433043" y="1002934"/>
                <a:ext cx="3780000" cy="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テキスト ボックス 13"/>
              <p:cNvSpPr txBox="1"/>
              <p:nvPr/>
            </p:nvSpPr>
            <p:spPr>
              <a:xfrm>
                <a:off x="2971485" y="566380"/>
                <a:ext cx="25905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 err="1" smtClean="0"/>
                  <a:t>Δφ</a:t>
                </a:r>
                <a:r>
                  <a:rPr kumimoji="1" lang="en-US" altLang="ja-JP" sz="2000" baseline="-25000" dirty="0" err="1" smtClean="0"/>
                  <a:t>B</a:t>
                </a:r>
                <a:r>
                  <a:rPr kumimoji="1" lang="en-US" altLang="ja-JP" sz="2000" dirty="0" smtClean="0"/>
                  <a:t>(t)  beam transit time</a:t>
                </a:r>
                <a:endParaRPr kumimoji="1" lang="ja-JP" altLang="en-US" sz="2000" dirty="0"/>
              </a:p>
            </p:txBody>
          </p:sp>
          <p:grpSp>
            <p:nvGrpSpPr>
              <p:cNvPr id="15" name="図形グループ 14"/>
              <p:cNvGrpSpPr/>
              <p:nvPr/>
            </p:nvGrpSpPr>
            <p:grpSpPr>
              <a:xfrm>
                <a:off x="1960477" y="4988813"/>
                <a:ext cx="1074408" cy="432000"/>
                <a:chOff x="1256297" y="1501341"/>
                <a:chExt cx="1454695" cy="382987"/>
              </a:xfrm>
              <a:solidFill>
                <a:srgbClr val="FFFFFF"/>
              </a:solidFill>
            </p:grpSpPr>
            <p:sp>
              <p:nvSpPr>
                <p:cNvPr id="16" name="正方形/長方形 15"/>
                <p:cNvSpPr/>
                <p:nvPr/>
              </p:nvSpPr>
              <p:spPr>
                <a:xfrm>
                  <a:off x="1256297" y="1501341"/>
                  <a:ext cx="1454695" cy="382987"/>
                </a:xfrm>
                <a:prstGeom prst="rect">
                  <a:avLst/>
                </a:prstGeom>
                <a:grp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" name="テキスト ボックス 16"/>
                <p:cNvSpPr txBox="1"/>
                <p:nvPr/>
              </p:nvSpPr>
              <p:spPr>
                <a:xfrm>
                  <a:off x="1293274" y="1525553"/>
                  <a:ext cx="1342795" cy="327429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dirty="0" smtClean="0"/>
                    <a:t>Oscillator</a:t>
                  </a:r>
                  <a:endParaRPr kumimoji="1" lang="ja-JP" altLang="en-US" dirty="0"/>
                </a:p>
              </p:txBody>
            </p:sp>
          </p:grpSp>
          <p:grpSp>
            <p:nvGrpSpPr>
              <p:cNvPr id="18" name="図形グループ 17"/>
              <p:cNvGrpSpPr/>
              <p:nvPr/>
            </p:nvGrpSpPr>
            <p:grpSpPr>
              <a:xfrm>
                <a:off x="5628050" y="4118051"/>
                <a:ext cx="1074408" cy="432000"/>
                <a:chOff x="1256297" y="1501341"/>
                <a:chExt cx="1454695" cy="382987"/>
              </a:xfrm>
              <a:solidFill>
                <a:srgbClr val="FFFFFF"/>
              </a:solidFill>
            </p:grpSpPr>
            <p:sp>
              <p:nvSpPr>
                <p:cNvPr id="19" name="正方形/長方形 18"/>
                <p:cNvSpPr/>
                <p:nvPr/>
              </p:nvSpPr>
              <p:spPr>
                <a:xfrm>
                  <a:off x="1256297" y="1501341"/>
                  <a:ext cx="1454695" cy="382987"/>
                </a:xfrm>
                <a:prstGeom prst="rect">
                  <a:avLst/>
                </a:prstGeom>
                <a:grpFill/>
                <a:ln w="381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0" name="テキスト ボックス 19"/>
                <p:cNvSpPr txBox="1"/>
                <p:nvPr/>
              </p:nvSpPr>
              <p:spPr>
                <a:xfrm>
                  <a:off x="1496644" y="1525553"/>
                  <a:ext cx="936004" cy="327429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b="1" dirty="0" smtClean="0"/>
                    <a:t>iGp12</a:t>
                  </a:r>
                  <a:endParaRPr kumimoji="1" lang="ja-JP" altLang="en-US" b="1" dirty="0"/>
                </a:p>
              </p:txBody>
            </p:sp>
          </p:grpSp>
          <p:cxnSp>
            <p:nvCxnSpPr>
              <p:cNvPr id="21" name="直線矢印コネクタ 20"/>
              <p:cNvCxnSpPr/>
              <p:nvPr/>
            </p:nvCxnSpPr>
            <p:spPr>
              <a:xfrm>
                <a:off x="2481480" y="4306740"/>
                <a:ext cx="3131997" cy="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図形グループ 21"/>
              <p:cNvGrpSpPr/>
              <p:nvPr/>
            </p:nvGrpSpPr>
            <p:grpSpPr>
              <a:xfrm>
                <a:off x="1967503" y="4076178"/>
                <a:ext cx="1074408" cy="432000"/>
                <a:chOff x="1256297" y="1501341"/>
                <a:chExt cx="1454695" cy="382987"/>
              </a:xfrm>
              <a:solidFill>
                <a:srgbClr val="FFFFFF"/>
              </a:solidFill>
            </p:grpSpPr>
            <p:sp>
              <p:nvSpPr>
                <p:cNvPr id="23" name="正方形/長方形 22"/>
                <p:cNvSpPr/>
                <p:nvPr/>
              </p:nvSpPr>
              <p:spPr>
                <a:xfrm>
                  <a:off x="1256297" y="1501341"/>
                  <a:ext cx="1454695" cy="382987"/>
                </a:xfrm>
                <a:prstGeom prst="rect">
                  <a:avLst/>
                </a:prstGeom>
                <a:grp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" name="テキスト ボックス 23"/>
                <p:cNvSpPr txBox="1"/>
                <p:nvPr/>
              </p:nvSpPr>
              <p:spPr>
                <a:xfrm>
                  <a:off x="1293274" y="1525553"/>
                  <a:ext cx="1192443" cy="327429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dirty="0" smtClean="0"/>
                    <a:t>RF CNTL</a:t>
                  </a:r>
                  <a:endParaRPr kumimoji="1" lang="ja-JP" altLang="en-US" dirty="0"/>
                </a:p>
              </p:txBody>
            </p:sp>
          </p:grpSp>
          <p:grpSp>
            <p:nvGrpSpPr>
              <p:cNvPr id="25" name="図形グループ 24"/>
              <p:cNvGrpSpPr/>
              <p:nvPr/>
            </p:nvGrpSpPr>
            <p:grpSpPr>
              <a:xfrm>
                <a:off x="1957485" y="2574711"/>
                <a:ext cx="1074408" cy="432000"/>
                <a:chOff x="1256297" y="1501341"/>
                <a:chExt cx="1454695" cy="382987"/>
              </a:xfrm>
              <a:solidFill>
                <a:srgbClr val="FFFFFF"/>
              </a:solidFill>
            </p:grpSpPr>
            <p:sp>
              <p:nvSpPr>
                <p:cNvPr id="26" name="正方形/長方形 25"/>
                <p:cNvSpPr/>
                <p:nvPr/>
              </p:nvSpPr>
              <p:spPr>
                <a:xfrm>
                  <a:off x="1256297" y="1501341"/>
                  <a:ext cx="1454695" cy="382987"/>
                </a:xfrm>
                <a:prstGeom prst="rect">
                  <a:avLst/>
                </a:prstGeom>
                <a:grp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" name="テキスト ボックス 26"/>
                <p:cNvSpPr txBox="1"/>
                <p:nvPr/>
              </p:nvSpPr>
              <p:spPr>
                <a:xfrm>
                  <a:off x="1293274" y="1525553"/>
                  <a:ext cx="1147835" cy="327429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dirty="0" smtClean="0"/>
                    <a:t>RF AMP</a:t>
                  </a:r>
                  <a:endParaRPr kumimoji="1" lang="ja-JP" altLang="en-US" dirty="0"/>
                </a:p>
              </p:txBody>
            </p:sp>
          </p:grpSp>
          <p:cxnSp>
            <p:nvCxnSpPr>
              <p:cNvPr id="32" name="直線矢印コネクタ 31"/>
              <p:cNvCxnSpPr/>
              <p:nvPr/>
            </p:nvCxnSpPr>
            <p:spPr>
              <a:xfrm flipV="1">
                <a:off x="6194529" y="1899858"/>
                <a:ext cx="0" cy="2231665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図形グループ 32"/>
              <p:cNvGrpSpPr/>
              <p:nvPr/>
            </p:nvGrpSpPr>
            <p:grpSpPr>
              <a:xfrm>
                <a:off x="5646971" y="2602022"/>
                <a:ext cx="1074408" cy="432000"/>
                <a:chOff x="1256297" y="1501341"/>
                <a:chExt cx="1454695" cy="382987"/>
              </a:xfrm>
              <a:solidFill>
                <a:srgbClr val="FFFFFF"/>
              </a:solidFill>
            </p:grpSpPr>
            <p:sp>
              <p:nvSpPr>
                <p:cNvPr id="34" name="正方形/長方形 33"/>
                <p:cNvSpPr/>
                <p:nvPr/>
              </p:nvSpPr>
              <p:spPr>
                <a:xfrm>
                  <a:off x="1256297" y="1501341"/>
                  <a:ext cx="1454695" cy="382987"/>
                </a:xfrm>
                <a:prstGeom prst="rect">
                  <a:avLst/>
                </a:prstGeom>
                <a:grp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5" name="テキスト ボックス 34"/>
                <p:cNvSpPr txBox="1"/>
                <p:nvPr/>
              </p:nvSpPr>
              <p:spPr>
                <a:xfrm>
                  <a:off x="1293274" y="1525553"/>
                  <a:ext cx="1147835" cy="327429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dirty="0" smtClean="0"/>
                    <a:t>RF AMP</a:t>
                  </a:r>
                  <a:endParaRPr kumimoji="1" lang="ja-JP" altLang="en-US" dirty="0"/>
                </a:p>
              </p:txBody>
            </p:sp>
          </p:grpSp>
          <p:sp>
            <p:nvSpPr>
              <p:cNvPr id="36" name="正方形/長方形 35"/>
              <p:cNvSpPr/>
              <p:nvPr/>
            </p:nvSpPr>
            <p:spPr>
              <a:xfrm>
                <a:off x="1733983" y="1921655"/>
                <a:ext cx="271904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2000" dirty="0" err="1" smtClean="0"/>
                  <a:t>φ</a:t>
                </a:r>
                <a:r>
                  <a:rPr lang="en-US" altLang="ja-JP" sz="2000" baseline="-25000" dirty="0" err="1" smtClean="0"/>
                  <a:t>syn</a:t>
                </a:r>
                <a:r>
                  <a:rPr lang="en-US" altLang="ja-JP" sz="2000" dirty="0" smtClean="0"/>
                  <a:t>(t)  synchronous phase</a:t>
                </a:r>
                <a:endParaRPr lang="ja-JP" altLang="en-US" sz="2000" dirty="0"/>
              </a:p>
            </p:txBody>
          </p:sp>
          <p:sp>
            <p:nvSpPr>
              <p:cNvPr id="37" name="正方形/長方形 36"/>
              <p:cNvSpPr/>
              <p:nvPr/>
            </p:nvSpPr>
            <p:spPr>
              <a:xfrm>
                <a:off x="849035" y="2775878"/>
                <a:ext cx="31251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2400" dirty="0" smtClean="0">
                    <a:latin typeface="ＭＳ ゴシック"/>
                    <a:ea typeface="ＭＳ ゴシック"/>
                    <a:cs typeface="ＭＳ ゴシック"/>
                  </a:rPr>
                  <a:t>ℓ</a:t>
                </a:r>
                <a:endParaRPr lang="ja-JP" altLang="en-US" sz="2400" dirty="0">
                  <a:latin typeface="ＭＳ ゴシック"/>
                  <a:ea typeface="ＭＳ ゴシック"/>
                  <a:cs typeface="ＭＳ ゴシック"/>
                </a:endParaRPr>
              </a:p>
            </p:txBody>
          </p:sp>
          <p:sp>
            <p:nvSpPr>
              <p:cNvPr id="38" name="左中かっこ 37"/>
              <p:cNvSpPr/>
              <p:nvPr/>
            </p:nvSpPr>
            <p:spPr>
              <a:xfrm>
                <a:off x="1256837" y="1825586"/>
                <a:ext cx="390142" cy="2406882"/>
              </a:xfrm>
              <a:prstGeom prst="leftBrac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" name="正方形/長方形 38"/>
              <p:cNvSpPr/>
              <p:nvPr/>
            </p:nvSpPr>
            <p:spPr>
              <a:xfrm>
                <a:off x="5125421" y="2753782"/>
                <a:ext cx="45456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2400" dirty="0" smtClean="0">
                    <a:latin typeface="ＭＳ ゴシック"/>
                    <a:ea typeface="ＭＳ ゴシック"/>
                    <a:cs typeface="ＭＳ ゴシック"/>
                  </a:rPr>
                  <a:t>ℓ'</a:t>
                </a:r>
                <a:endParaRPr lang="ja-JP" altLang="en-US" sz="2400" dirty="0">
                  <a:latin typeface="ＭＳ ゴシック"/>
                  <a:ea typeface="ＭＳ ゴシック"/>
                  <a:cs typeface="ＭＳ ゴシック"/>
                </a:endParaRPr>
              </a:p>
            </p:txBody>
          </p:sp>
          <p:sp>
            <p:nvSpPr>
              <p:cNvPr id="40" name="左中かっこ 39"/>
              <p:cNvSpPr/>
              <p:nvPr/>
            </p:nvSpPr>
            <p:spPr>
              <a:xfrm>
                <a:off x="5405215" y="1959849"/>
                <a:ext cx="269066" cy="2089608"/>
              </a:xfrm>
              <a:prstGeom prst="leftBrac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43" name="図形グループ 42"/>
              <p:cNvGrpSpPr/>
              <p:nvPr/>
            </p:nvGrpSpPr>
            <p:grpSpPr>
              <a:xfrm>
                <a:off x="6431886" y="1779964"/>
                <a:ext cx="696426" cy="2573411"/>
                <a:chOff x="6431886" y="1779964"/>
                <a:chExt cx="696426" cy="2573411"/>
              </a:xfrm>
            </p:grpSpPr>
            <p:sp>
              <p:nvSpPr>
                <p:cNvPr id="41" name="円弧 40"/>
                <p:cNvSpPr/>
                <p:nvPr/>
              </p:nvSpPr>
              <p:spPr>
                <a:xfrm>
                  <a:off x="6431886" y="1779964"/>
                  <a:ext cx="696426" cy="686731"/>
                </a:xfrm>
                <a:prstGeom prst="arc">
                  <a:avLst/>
                </a:prstGeom>
                <a:ln w="38100" cmpd="sng"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42" name="直線矢印コネクタ 41"/>
                <p:cNvCxnSpPr/>
                <p:nvPr/>
              </p:nvCxnSpPr>
              <p:spPr>
                <a:xfrm>
                  <a:off x="7128312" y="2121710"/>
                  <a:ext cx="0" cy="2231665"/>
                </a:xfrm>
                <a:prstGeom prst="straightConnector1">
                  <a:avLst/>
                </a:prstGeom>
                <a:ln w="38100" cmpd="sng">
                  <a:solidFill>
                    <a:srgbClr val="0000FF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テキスト ボックス 43"/>
              <p:cNvSpPr txBox="1"/>
              <p:nvPr/>
            </p:nvSpPr>
            <p:spPr>
              <a:xfrm>
                <a:off x="6753996" y="4353375"/>
                <a:ext cx="1665068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000" b="1" dirty="0" smtClean="0">
                    <a:solidFill>
                      <a:srgbClr val="0000FF"/>
                    </a:solidFill>
                  </a:rPr>
                  <a:t>Observing </a:t>
                </a:r>
              </a:p>
              <a:p>
                <a:r>
                  <a:rPr kumimoji="1" lang="en-US" altLang="ja-JP" sz="2000" b="1" dirty="0" smtClean="0">
                    <a:solidFill>
                      <a:srgbClr val="0000FF"/>
                    </a:solidFill>
                  </a:rPr>
                  <a:t>the beam and </a:t>
                </a:r>
              </a:p>
              <a:p>
                <a:r>
                  <a:rPr kumimoji="1" lang="en-US" altLang="ja-JP" sz="2000" b="1" dirty="0" smtClean="0">
                    <a:solidFill>
                      <a:srgbClr val="0000FF"/>
                    </a:solidFill>
                  </a:rPr>
                  <a:t>the RF kick</a:t>
                </a:r>
              </a:p>
              <a:p>
                <a:r>
                  <a:rPr kumimoji="1" lang="en-US" altLang="ja-JP" sz="2000" b="1" dirty="0" smtClean="0">
                    <a:solidFill>
                      <a:srgbClr val="0000FF"/>
                    </a:solidFill>
                  </a:rPr>
                  <a:t>simultaneously</a:t>
                </a:r>
                <a:endParaRPr kumimoji="1" lang="ja-JP" altLang="en-US" sz="20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45" name="正方形/長方形 44"/>
              <p:cNvSpPr/>
              <p:nvPr/>
            </p:nvSpPr>
            <p:spPr>
              <a:xfrm>
                <a:off x="3789332" y="4353375"/>
                <a:ext cx="45456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2400" dirty="0" smtClean="0">
                    <a:latin typeface="ＭＳ ゴシック"/>
                    <a:ea typeface="ＭＳ ゴシック"/>
                    <a:cs typeface="ＭＳ ゴシック"/>
                  </a:rPr>
                  <a:t>ℓ"</a:t>
                </a:r>
                <a:endParaRPr lang="ja-JP" altLang="en-US" sz="2400" dirty="0">
                  <a:latin typeface="ＭＳ ゴシック"/>
                  <a:ea typeface="ＭＳ ゴシック"/>
                  <a:cs typeface="ＭＳ ゴシック"/>
                </a:endParaRPr>
              </a:p>
            </p:txBody>
          </p:sp>
          <p:sp>
            <p:nvSpPr>
              <p:cNvPr id="46" name="テキスト ボックス 45"/>
              <p:cNvSpPr txBox="1"/>
              <p:nvPr/>
            </p:nvSpPr>
            <p:spPr>
              <a:xfrm>
                <a:off x="24568" y="2813999"/>
                <a:ext cx="7779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length:</a:t>
                </a:r>
                <a:endParaRPr kumimoji="1" lang="ja-JP" altLang="en-US" dirty="0"/>
              </a:p>
            </p:txBody>
          </p:sp>
        </p:grpSp>
        <p:sp>
          <p:nvSpPr>
            <p:cNvPr id="2" name="テキスト ボックス 1"/>
            <p:cNvSpPr txBox="1"/>
            <p:nvPr/>
          </p:nvSpPr>
          <p:spPr>
            <a:xfrm>
              <a:off x="1470044" y="5584301"/>
              <a:ext cx="843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smtClean="0"/>
                <a:t>f</a:t>
              </a:r>
              <a:r>
                <a:rPr kumimoji="1" lang="en-US" altLang="ja-JP" sz="2400" baseline="-25000" dirty="0" smtClean="0"/>
                <a:t>RF</a:t>
              </a:r>
              <a:r>
                <a:rPr kumimoji="1" lang="en-US" altLang="ja-JP" sz="2400" dirty="0" smtClean="0"/>
                <a:t> (t)</a:t>
              </a:r>
              <a:endParaRPr kumimoji="1" lang="ja-JP" altLang="en-US" sz="2400" dirty="0"/>
            </a:p>
          </p:txBody>
        </p:sp>
        <p:sp>
          <p:nvSpPr>
            <p:cNvPr id="3" name="円/楕円 2"/>
            <p:cNvSpPr>
              <a:spLocks noChangeAspect="1"/>
            </p:cNvSpPr>
            <p:nvPr/>
          </p:nvSpPr>
          <p:spPr>
            <a:xfrm>
              <a:off x="5119981" y="2075797"/>
              <a:ext cx="467999" cy="46799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5066064" y="2131010"/>
              <a:ext cx="5882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/>
                <a:t>BPM</a:t>
              </a:r>
              <a:endParaRPr kumimoji="1" lang="ja-JP" altLang="en-US" sz="1600" b="1" dirty="0"/>
            </a:p>
          </p:txBody>
        </p:sp>
        <p:cxnSp>
          <p:nvCxnSpPr>
            <p:cNvPr id="50" name="直線矢印コネクタ 49"/>
            <p:cNvCxnSpPr/>
            <p:nvPr/>
          </p:nvCxnSpPr>
          <p:spPr>
            <a:xfrm>
              <a:off x="5360175" y="2546889"/>
              <a:ext cx="0" cy="1763998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矢印コネクタ 50"/>
            <p:cNvCxnSpPr/>
            <p:nvPr/>
          </p:nvCxnSpPr>
          <p:spPr>
            <a:xfrm>
              <a:off x="5360175" y="4293810"/>
              <a:ext cx="980678" cy="599162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テキスト ボックス 51"/>
          <p:cNvSpPr txBox="1"/>
          <p:nvPr/>
        </p:nvSpPr>
        <p:spPr>
          <a:xfrm>
            <a:off x="1357357" y="796283"/>
            <a:ext cx="7417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90"/>
                </a:solidFill>
              </a:rPr>
              <a:t>Parameters </a:t>
            </a:r>
            <a:r>
              <a:rPr lang="en-US" altLang="ja-JP" sz="2400" dirty="0" smtClean="0">
                <a:solidFill>
                  <a:srgbClr val="000090"/>
                </a:solidFill>
              </a:rPr>
              <a:t>are </a:t>
            </a:r>
            <a:r>
              <a:rPr kumimoji="1" lang="en-US" altLang="ja-JP" sz="2400" dirty="0" smtClean="0">
                <a:solidFill>
                  <a:srgbClr val="000090"/>
                </a:solidFill>
              </a:rPr>
              <a:t>changing during acceleration </a:t>
            </a:r>
            <a:r>
              <a:rPr kumimoji="1" lang="en-US" altLang="ja-JP" sz="2400" dirty="0" err="1" smtClean="0">
                <a:solidFill>
                  <a:srgbClr val="000090"/>
                </a:solidFill>
              </a:rPr>
              <a:t>upto</a:t>
            </a:r>
            <a:r>
              <a:rPr kumimoji="1" lang="en-US" altLang="ja-JP" sz="2400" dirty="0" smtClean="0">
                <a:solidFill>
                  <a:srgbClr val="000090"/>
                </a:solidFill>
              </a:rPr>
              <a:t> 30 GeV</a:t>
            </a:r>
            <a:endParaRPr kumimoji="1" lang="ja-JP" altLang="en-US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663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2584754" y="1150259"/>
            <a:ext cx="4263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Example of revolution frequency</a:t>
            </a:r>
            <a:endParaRPr kumimoji="1" lang="ja-JP" altLang="en-US" sz="2400" dirty="0"/>
          </a:p>
        </p:txBody>
      </p:sp>
      <p:pic>
        <p:nvPicPr>
          <p:cNvPr id="6" name="図 5" descr="J-PARC_MRPSAcc_2014_6_27_Tcyc-2.48sec_variable-VRF_frev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59" y="1932701"/>
            <a:ext cx="7200000" cy="406897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テキスト ボックス 1"/>
          <p:cNvSpPr txBox="1"/>
          <p:nvPr/>
        </p:nvSpPr>
        <p:spPr>
          <a:xfrm>
            <a:off x="2832100" y="2565400"/>
            <a:ext cx="3705311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ja-JP" sz="2400" dirty="0" err="1" smtClean="0">
                <a:solidFill>
                  <a:srgbClr val="000090"/>
                </a:solidFill>
              </a:rPr>
              <a:t>f</a:t>
            </a:r>
            <a:r>
              <a:rPr lang="en-US" altLang="ja-JP" sz="2400" baseline="-25000" dirty="0" err="1" smtClean="0">
                <a:solidFill>
                  <a:srgbClr val="000090"/>
                </a:solidFill>
              </a:rPr>
              <a:t>rev</a:t>
            </a:r>
            <a:r>
              <a:rPr lang="en-US" altLang="ja-JP" sz="2400" dirty="0" smtClean="0">
                <a:solidFill>
                  <a:srgbClr val="000090"/>
                </a:solidFill>
              </a:rPr>
              <a:t> = 185.7kHz </a:t>
            </a:r>
            <a:r>
              <a:rPr lang="ja-JP" altLang="en-US" sz="2400" dirty="0" smtClean="0">
                <a:solidFill>
                  <a:srgbClr val="000090"/>
                </a:solidFill>
                <a:sym typeface="Wingdings"/>
              </a:rPr>
              <a:t></a:t>
            </a:r>
            <a:r>
              <a:rPr lang="en-US" altLang="ja-JP" sz="2400" dirty="0" smtClean="0">
                <a:solidFill>
                  <a:srgbClr val="000090"/>
                </a:solidFill>
                <a:sym typeface="Wingdings"/>
              </a:rPr>
              <a:t> </a:t>
            </a:r>
            <a:r>
              <a:rPr lang="en-US" altLang="ja-JP" sz="2400" dirty="0" smtClean="0">
                <a:solidFill>
                  <a:srgbClr val="000090"/>
                </a:solidFill>
              </a:rPr>
              <a:t>191.2kHz</a:t>
            </a:r>
            <a:endParaRPr kumimoji="1" lang="ja-JP" alt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6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823028" y="357744"/>
            <a:ext cx="4045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Example of synchronous phase </a:t>
            </a:r>
            <a:endParaRPr kumimoji="1"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354650" y="2023676"/>
            <a:ext cx="6345006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Subject to change depending on the beam tuning</a:t>
            </a:r>
            <a:endParaRPr kumimoji="1" lang="ja-JP" altLang="en-US" sz="2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806700" y="6322367"/>
            <a:ext cx="5071220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FF"/>
                </a:solidFill>
              </a:rPr>
              <a:t>We need rapid parameter optimization</a:t>
            </a:r>
            <a:endParaRPr kumimoji="1" lang="ja-JP" altLang="en-US" sz="2400" dirty="0">
              <a:solidFill>
                <a:srgbClr val="0000FF"/>
              </a:solidFill>
            </a:endParaRPr>
          </a:p>
        </p:txBody>
      </p:sp>
      <p:pic>
        <p:nvPicPr>
          <p:cNvPr id="3" name="図 2" descr="スクリーンショット（2015-09-15 8.16.07）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25" y="802850"/>
            <a:ext cx="9288002" cy="3240000"/>
          </a:xfrm>
          <a:prstGeom prst="rect">
            <a:avLst/>
          </a:prstGeom>
        </p:spPr>
      </p:pic>
      <p:pic>
        <p:nvPicPr>
          <p:cNvPr id="5" name="図 4" descr="スクリーンショット（2015-09-15 8.16.29）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49" y="3336286"/>
            <a:ext cx="8436578" cy="2986081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 rot="16200000">
            <a:off x="-423646" y="4526747"/>
            <a:ext cx="2204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Synchronous phase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08495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654329" y="271614"/>
            <a:ext cx="8337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rgbClr val="0000FF"/>
                </a:solidFill>
              </a:rPr>
              <a:t>Sampled by iGp12  </a:t>
            </a:r>
            <a:r>
              <a:rPr lang="en-US" altLang="ja-JP" sz="2400" dirty="0" smtClean="0">
                <a:solidFill>
                  <a:srgbClr val="000090"/>
                </a:solidFill>
              </a:rPr>
              <a:t>← </a:t>
            </a:r>
            <a:r>
              <a:rPr lang="en-US" altLang="ja-JP" sz="2400" b="1" dirty="0" smtClean="0">
                <a:solidFill>
                  <a:srgbClr val="004800"/>
                </a:solidFill>
              </a:rPr>
              <a:t>Compare</a:t>
            </a:r>
            <a:r>
              <a:rPr lang="en-US" altLang="ja-JP" sz="2400" dirty="0" smtClean="0">
                <a:solidFill>
                  <a:srgbClr val="004800"/>
                </a:solidFill>
              </a:rPr>
              <a:t> </a:t>
            </a:r>
            <a:r>
              <a:rPr lang="en-US" altLang="ja-JP" sz="2400" dirty="0" smtClean="0">
                <a:solidFill>
                  <a:srgbClr val="000090"/>
                </a:solidFill>
              </a:rPr>
              <a:t>→  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signals on the stripline kicker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330702" y="1658078"/>
            <a:ext cx="38813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Stripline kicker = directional coupler</a:t>
            </a:r>
          </a:p>
          <a:p>
            <a:r>
              <a:rPr lang="en-US" altLang="ja-JP" dirty="0" smtClean="0">
                <a:solidFill>
                  <a:srgbClr val="FF0000"/>
                </a:solidFill>
              </a:rPr>
              <a:t>  can observe</a:t>
            </a:r>
          </a:p>
          <a:p>
            <a:r>
              <a:rPr lang="en-US" altLang="ja-JP" dirty="0" smtClean="0">
                <a:solidFill>
                  <a:srgbClr val="FF0000"/>
                </a:solidFill>
              </a:rPr>
              <a:t>      </a:t>
            </a:r>
            <a:r>
              <a:rPr lang="en-US" altLang="ja-JP" dirty="0" smtClean="0">
                <a:solidFill>
                  <a:srgbClr val="FF0000"/>
                </a:solidFill>
              </a:rPr>
              <a:t>beam signal</a:t>
            </a:r>
          </a:p>
          <a:p>
            <a:r>
              <a:rPr kumimoji="1" lang="en-US" altLang="ja-JP" dirty="0">
                <a:solidFill>
                  <a:srgbClr val="FF0000"/>
                </a:solidFill>
              </a:rPr>
              <a:t> </a:t>
            </a:r>
            <a:r>
              <a:rPr kumimoji="1" lang="en-US" altLang="ja-JP" dirty="0" smtClean="0">
                <a:solidFill>
                  <a:srgbClr val="FF0000"/>
                </a:solidFill>
              </a:rPr>
              <a:t> </a:t>
            </a:r>
            <a:r>
              <a:rPr kumimoji="1" lang="en-US" altLang="ja-JP" dirty="0" smtClean="0">
                <a:solidFill>
                  <a:srgbClr val="FF0000"/>
                </a:solidFill>
              </a:rPr>
              <a:t>    </a:t>
            </a:r>
            <a:r>
              <a:rPr kumimoji="1" lang="en-US" altLang="ja-JP" dirty="0" smtClean="0">
                <a:solidFill>
                  <a:srgbClr val="FF0000"/>
                </a:solidFill>
              </a:rPr>
              <a:t>RF power from the feedback system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23" name="直線コネクタ 22"/>
          <p:cNvCxnSpPr/>
          <p:nvPr/>
        </p:nvCxnSpPr>
        <p:spPr>
          <a:xfrm>
            <a:off x="1154116" y="5178949"/>
            <a:ext cx="0" cy="1260000"/>
          </a:xfrm>
          <a:prstGeom prst="line">
            <a:avLst/>
          </a:prstGeom>
          <a:ln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5946256" y="4738188"/>
            <a:ext cx="2694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S</a:t>
            </a:r>
            <a:r>
              <a:rPr lang="en-US" altLang="ja-JP" dirty="0" smtClean="0">
                <a:solidFill>
                  <a:srgbClr val="FF0000"/>
                </a:solidFill>
              </a:rPr>
              <a:t> –signal of stripline kicker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059242" y="6162055"/>
            <a:ext cx="239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Sampled signal @</a:t>
            </a:r>
            <a:r>
              <a:rPr lang="en-US" altLang="ja-JP" dirty="0">
                <a:solidFill>
                  <a:srgbClr val="0000FF"/>
                </a:solidFill>
              </a:rPr>
              <a:t>iGp12 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714395" y="6429172"/>
            <a:ext cx="825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00FF"/>
                </a:solidFill>
              </a:rPr>
              <a:t>slice#5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8640322" y="3153910"/>
            <a:ext cx="1265678" cy="646331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rgbClr val="FF0000"/>
                </a:solidFill>
              </a:rPr>
              <a:t>marker </a:t>
            </a:r>
          </a:p>
          <a:p>
            <a:r>
              <a:rPr lang="en-US" altLang="ja-JP" dirty="0" smtClean="0">
                <a:solidFill>
                  <a:srgbClr val="FF0000"/>
                </a:solidFill>
              </a:rPr>
              <a:t>@</a:t>
            </a:r>
            <a:r>
              <a:rPr kumimoji="1" lang="en-US" altLang="ja-JP" dirty="0" smtClean="0">
                <a:solidFill>
                  <a:srgbClr val="FF0000"/>
                </a:solidFill>
              </a:rPr>
              <a:t>slice#570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41" y="5086468"/>
            <a:ext cx="4572000" cy="13843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609" y="3529690"/>
            <a:ext cx="4572000" cy="1371600"/>
          </a:xfrm>
          <a:prstGeom prst="rect">
            <a:avLst/>
          </a:prstGeom>
        </p:spPr>
      </p:pic>
      <p:sp>
        <p:nvSpPr>
          <p:cNvPr id="112" name="テキスト ボックス 111"/>
          <p:cNvSpPr txBox="1"/>
          <p:nvPr/>
        </p:nvSpPr>
        <p:spPr>
          <a:xfrm>
            <a:off x="4593844" y="3167462"/>
            <a:ext cx="1031690" cy="646331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marker </a:t>
            </a:r>
          </a:p>
          <a:p>
            <a:r>
              <a:rPr kumimoji="1" lang="en-US" altLang="ja-JP" dirty="0" smtClean="0">
                <a:solidFill>
                  <a:srgbClr val="FF0000"/>
                </a:solidFill>
              </a:rPr>
              <a:t>@slice#5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305998" y="1463985"/>
            <a:ext cx="731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6600"/>
                </a:solidFill>
              </a:rPr>
              <a:t>Beam</a:t>
            </a:r>
            <a:endParaRPr kumimoji="1" lang="ja-JP" altLang="en-US" b="1" dirty="0">
              <a:solidFill>
                <a:srgbClr val="FF6600"/>
              </a:solidFill>
            </a:endParaRPr>
          </a:p>
        </p:txBody>
      </p:sp>
      <p:cxnSp>
        <p:nvCxnSpPr>
          <p:cNvPr id="113" name="直線コネクタ 112"/>
          <p:cNvCxnSpPr/>
          <p:nvPr/>
        </p:nvCxnSpPr>
        <p:spPr>
          <a:xfrm>
            <a:off x="5451651" y="5171133"/>
            <a:ext cx="0" cy="1260000"/>
          </a:xfrm>
          <a:prstGeom prst="line">
            <a:avLst/>
          </a:prstGeom>
          <a:ln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テキスト ボックス 113"/>
          <p:cNvSpPr txBox="1"/>
          <p:nvPr/>
        </p:nvSpPr>
        <p:spPr>
          <a:xfrm>
            <a:off x="5120940" y="6392887"/>
            <a:ext cx="1059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00FF"/>
                </a:solidFill>
              </a:rPr>
              <a:t>slice#570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grpSp>
        <p:nvGrpSpPr>
          <p:cNvPr id="115" name="図形グループ 114"/>
          <p:cNvGrpSpPr/>
          <p:nvPr/>
        </p:nvGrpSpPr>
        <p:grpSpPr>
          <a:xfrm>
            <a:off x="-4637385" y="787441"/>
            <a:ext cx="9094040" cy="4866730"/>
            <a:chOff x="322486" y="1214587"/>
            <a:chExt cx="9094039" cy="4866730"/>
          </a:xfrm>
        </p:grpSpPr>
        <p:grpSp>
          <p:nvGrpSpPr>
            <p:cNvPr id="116" name="図形グループ 115"/>
            <p:cNvGrpSpPr/>
            <p:nvPr/>
          </p:nvGrpSpPr>
          <p:grpSpPr>
            <a:xfrm>
              <a:off x="322486" y="1214587"/>
              <a:ext cx="9094039" cy="4866730"/>
              <a:chOff x="24568" y="554083"/>
              <a:chExt cx="8394498" cy="4866730"/>
            </a:xfrm>
          </p:grpSpPr>
          <p:sp>
            <p:nvSpPr>
              <p:cNvPr id="122" name="テキスト ボックス 121"/>
              <p:cNvSpPr txBox="1"/>
              <p:nvPr/>
            </p:nvSpPr>
            <p:spPr>
              <a:xfrm>
                <a:off x="748476" y="1032833"/>
                <a:ext cx="8293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 smtClean="0">
                    <a:solidFill>
                      <a:srgbClr val="FF6600"/>
                    </a:solidFill>
                  </a:rPr>
                  <a:t>Beam</a:t>
                </a:r>
                <a:endParaRPr kumimoji="1" lang="ja-JP" altLang="en-US" sz="2400" dirty="0">
                  <a:solidFill>
                    <a:srgbClr val="FF6600"/>
                  </a:solidFill>
                </a:endParaRPr>
              </a:p>
            </p:txBody>
          </p:sp>
          <p:cxnSp>
            <p:nvCxnSpPr>
              <p:cNvPr id="123" name="直線矢印コネクタ 122"/>
              <p:cNvCxnSpPr/>
              <p:nvPr/>
            </p:nvCxnSpPr>
            <p:spPr>
              <a:xfrm flipH="1" flipV="1">
                <a:off x="2460245" y="1870354"/>
                <a:ext cx="37436" cy="3178934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直線矢印コネクタ 123"/>
              <p:cNvCxnSpPr/>
              <p:nvPr/>
            </p:nvCxnSpPr>
            <p:spPr>
              <a:xfrm>
                <a:off x="396007" y="1652201"/>
                <a:ext cx="7920000" cy="0"/>
              </a:xfrm>
              <a:prstGeom prst="straightConnector1">
                <a:avLst/>
              </a:prstGeom>
              <a:ln w="38100" cmpd="sng">
                <a:solidFill>
                  <a:srgbClr val="FF66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5" name="正方形/長方形 124"/>
              <p:cNvSpPr/>
              <p:nvPr/>
            </p:nvSpPr>
            <p:spPr>
              <a:xfrm>
                <a:off x="5571404" y="1420076"/>
                <a:ext cx="1182592" cy="479780"/>
              </a:xfrm>
              <a:prstGeom prst="rect">
                <a:avLst/>
              </a:prstGeom>
              <a:solidFill>
                <a:srgbClr val="FFFFFF"/>
              </a:solidFill>
              <a:ln w="381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6" name="テキスト ボックス 125"/>
              <p:cNvSpPr txBox="1"/>
              <p:nvPr/>
            </p:nvSpPr>
            <p:spPr>
              <a:xfrm>
                <a:off x="867354" y="604093"/>
                <a:ext cx="1704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kumimoji="1" lang="ja-JP" altLang="en-US" dirty="0"/>
              </a:p>
            </p:txBody>
          </p:sp>
          <p:grpSp>
            <p:nvGrpSpPr>
              <p:cNvPr id="127" name="図形グループ 126"/>
              <p:cNvGrpSpPr/>
              <p:nvPr/>
            </p:nvGrpSpPr>
            <p:grpSpPr>
              <a:xfrm>
                <a:off x="1788847" y="1440546"/>
                <a:ext cx="1454695" cy="432000"/>
                <a:chOff x="1256297" y="1501341"/>
                <a:chExt cx="1454695" cy="382987"/>
              </a:xfrm>
              <a:solidFill>
                <a:srgbClr val="FFFFFF"/>
              </a:solidFill>
            </p:grpSpPr>
            <p:sp>
              <p:nvSpPr>
                <p:cNvPr id="159" name="正方形/長方形 158"/>
                <p:cNvSpPr/>
                <p:nvPr/>
              </p:nvSpPr>
              <p:spPr>
                <a:xfrm>
                  <a:off x="1256297" y="1501341"/>
                  <a:ext cx="1454695" cy="382987"/>
                </a:xfrm>
                <a:prstGeom prst="rect">
                  <a:avLst/>
                </a:prstGeom>
                <a:grp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0" name="テキスト ボックス 159"/>
                <p:cNvSpPr txBox="1"/>
                <p:nvPr/>
              </p:nvSpPr>
              <p:spPr>
                <a:xfrm>
                  <a:off x="1256297" y="1501342"/>
                  <a:ext cx="1342795" cy="327429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dirty="0" smtClean="0"/>
                    <a:t>Acc. RF cavity</a:t>
                  </a:r>
                  <a:endParaRPr kumimoji="1" lang="ja-JP" altLang="en-US" dirty="0"/>
                </a:p>
              </p:txBody>
            </p:sp>
          </p:grpSp>
          <p:sp>
            <p:nvSpPr>
              <p:cNvPr id="128" name="テキスト ボックス 127"/>
              <p:cNvSpPr txBox="1"/>
              <p:nvPr/>
            </p:nvSpPr>
            <p:spPr>
              <a:xfrm>
                <a:off x="5641845" y="1475904"/>
                <a:ext cx="98583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 smtClean="0">
                    <a:solidFill>
                      <a:srgbClr val="FF0000"/>
                    </a:solidFill>
                  </a:rPr>
                  <a:t>Tr. kicker</a:t>
                </a:r>
                <a:endParaRPr kumimoji="1" lang="ja-JP" altLang="en-US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29" name="直線矢印コネクタ 128"/>
              <p:cNvCxnSpPr/>
              <p:nvPr/>
            </p:nvCxnSpPr>
            <p:spPr>
              <a:xfrm>
                <a:off x="2433043" y="1002934"/>
                <a:ext cx="3780000" cy="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テキスト ボックス 129"/>
              <p:cNvSpPr txBox="1"/>
              <p:nvPr/>
            </p:nvSpPr>
            <p:spPr>
              <a:xfrm>
                <a:off x="4378950" y="554083"/>
                <a:ext cx="25905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 err="1" smtClean="0"/>
                  <a:t>Δφ</a:t>
                </a:r>
                <a:r>
                  <a:rPr kumimoji="1" lang="en-US" altLang="ja-JP" sz="2000" baseline="-25000" dirty="0" err="1" smtClean="0"/>
                  <a:t>B</a:t>
                </a:r>
                <a:r>
                  <a:rPr kumimoji="1" lang="en-US" altLang="ja-JP" sz="2000" dirty="0" smtClean="0"/>
                  <a:t>(t)  beam transit time</a:t>
                </a:r>
                <a:endParaRPr kumimoji="1" lang="ja-JP" altLang="en-US" sz="2000" dirty="0"/>
              </a:p>
            </p:txBody>
          </p:sp>
          <p:grpSp>
            <p:nvGrpSpPr>
              <p:cNvPr id="131" name="図形グループ 130"/>
              <p:cNvGrpSpPr/>
              <p:nvPr/>
            </p:nvGrpSpPr>
            <p:grpSpPr>
              <a:xfrm>
                <a:off x="1960477" y="4988813"/>
                <a:ext cx="1074408" cy="432000"/>
                <a:chOff x="1256297" y="1501341"/>
                <a:chExt cx="1454695" cy="382987"/>
              </a:xfrm>
              <a:solidFill>
                <a:srgbClr val="FFFFFF"/>
              </a:solidFill>
            </p:grpSpPr>
            <p:sp>
              <p:nvSpPr>
                <p:cNvPr id="157" name="正方形/長方形 156"/>
                <p:cNvSpPr/>
                <p:nvPr/>
              </p:nvSpPr>
              <p:spPr>
                <a:xfrm>
                  <a:off x="1256297" y="1501341"/>
                  <a:ext cx="1454695" cy="382987"/>
                </a:xfrm>
                <a:prstGeom prst="rect">
                  <a:avLst/>
                </a:prstGeom>
                <a:grp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8" name="テキスト ボックス 157"/>
                <p:cNvSpPr txBox="1"/>
                <p:nvPr/>
              </p:nvSpPr>
              <p:spPr>
                <a:xfrm>
                  <a:off x="1293274" y="1525553"/>
                  <a:ext cx="1342795" cy="327429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dirty="0" smtClean="0"/>
                    <a:t>Oscillator</a:t>
                  </a:r>
                  <a:endParaRPr kumimoji="1" lang="ja-JP" altLang="en-US" dirty="0"/>
                </a:p>
              </p:txBody>
            </p:sp>
          </p:grpSp>
          <p:grpSp>
            <p:nvGrpSpPr>
              <p:cNvPr id="132" name="図形グループ 131"/>
              <p:cNvGrpSpPr/>
              <p:nvPr/>
            </p:nvGrpSpPr>
            <p:grpSpPr>
              <a:xfrm>
                <a:off x="5628050" y="4118051"/>
                <a:ext cx="1074408" cy="432000"/>
                <a:chOff x="1256297" y="1501341"/>
                <a:chExt cx="1454695" cy="382987"/>
              </a:xfrm>
              <a:solidFill>
                <a:srgbClr val="FFFFFF"/>
              </a:solidFill>
            </p:grpSpPr>
            <p:sp>
              <p:nvSpPr>
                <p:cNvPr id="155" name="正方形/長方形 154"/>
                <p:cNvSpPr/>
                <p:nvPr/>
              </p:nvSpPr>
              <p:spPr>
                <a:xfrm>
                  <a:off x="1256297" y="1501341"/>
                  <a:ext cx="1454695" cy="382987"/>
                </a:xfrm>
                <a:prstGeom prst="rect">
                  <a:avLst/>
                </a:prstGeom>
                <a:grpFill/>
                <a:ln w="38100" cmpd="sng">
                  <a:solidFill>
                    <a:srgbClr val="0000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6" name="テキスト ボックス 155"/>
                <p:cNvSpPr txBox="1"/>
                <p:nvPr/>
              </p:nvSpPr>
              <p:spPr>
                <a:xfrm>
                  <a:off x="1496644" y="1525553"/>
                  <a:ext cx="936004" cy="327429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b="1" dirty="0" smtClean="0">
                      <a:solidFill>
                        <a:srgbClr val="0000FF"/>
                      </a:solidFill>
                    </a:rPr>
                    <a:t>iGp12</a:t>
                  </a:r>
                  <a:endParaRPr kumimoji="1" lang="ja-JP" altLang="en-US" b="1" dirty="0">
                    <a:solidFill>
                      <a:srgbClr val="0000FF"/>
                    </a:solidFill>
                  </a:endParaRPr>
                </a:p>
              </p:txBody>
            </p:sp>
          </p:grpSp>
          <p:cxnSp>
            <p:nvCxnSpPr>
              <p:cNvPr id="133" name="直線矢印コネクタ 132"/>
              <p:cNvCxnSpPr/>
              <p:nvPr/>
            </p:nvCxnSpPr>
            <p:spPr>
              <a:xfrm>
                <a:off x="2481480" y="4306740"/>
                <a:ext cx="3131997" cy="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4" name="図形グループ 133"/>
              <p:cNvGrpSpPr/>
              <p:nvPr/>
            </p:nvGrpSpPr>
            <p:grpSpPr>
              <a:xfrm>
                <a:off x="1967503" y="4076178"/>
                <a:ext cx="1074408" cy="432000"/>
                <a:chOff x="1256297" y="1501341"/>
                <a:chExt cx="1454695" cy="382987"/>
              </a:xfrm>
              <a:solidFill>
                <a:srgbClr val="FFFFFF"/>
              </a:solidFill>
            </p:grpSpPr>
            <p:sp>
              <p:nvSpPr>
                <p:cNvPr id="153" name="正方形/長方形 152"/>
                <p:cNvSpPr/>
                <p:nvPr/>
              </p:nvSpPr>
              <p:spPr>
                <a:xfrm>
                  <a:off x="1256297" y="1501341"/>
                  <a:ext cx="1454695" cy="382987"/>
                </a:xfrm>
                <a:prstGeom prst="rect">
                  <a:avLst/>
                </a:prstGeom>
                <a:grp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4" name="テキスト ボックス 153"/>
                <p:cNvSpPr txBox="1"/>
                <p:nvPr/>
              </p:nvSpPr>
              <p:spPr>
                <a:xfrm>
                  <a:off x="1293274" y="1525553"/>
                  <a:ext cx="1192443" cy="327429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dirty="0" smtClean="0"/>
                    <a:t>RF CNTL</a:t>
                  </a:r>
                  <a:endParaRPr kumimoji="1" lang="ja-JP" altLang="en-US" dirty="0"/>
                </a:p>
              </p:txBody>
            </p:sp>
          </p:grpSp>
          <p:grpSp>
            <p:nvGrpSpPr>
              <p:cNvPr id="135" name="図形グループ 134"/>
              <p:cNvGrpSpPr/>
              <p:nvPr/>
            </p:nvGrpSpPr>
            <p:grpSpPr>
              <a:xfrm>
                <a:off x="1957485" y="2574711"/>
                <a:ext cx="1074408" cy="432000"/>
                <a:chOff x="1256297" y="1501341"/>
                <a:chExt cx="1454695" cy="382987"/>
              </a:xfrm>
              <a:solidFill>
                <a:srgbClr val="FFFFFF"/>
              </a:solidFill>
            </p:grpSpPr>
            <p:sp>
              <p:nvSpPr>
                <p:cNvPr id="151" name="正方形/長方形 150"/>
                <p:cNvSpPr/>
                <p:nvPr/>
              </p:nvSpPr>
              <p:spPr>
                <a:xfrm>
                  <a:off x="1256297" y="1501341"/>
                  <a:ext cx="1454695" cy="382987"/>
                </a:xfrm>
                <a:prstGeom prst="rect">
                  <a:avLst/>
                </a:prstGeom>
                <a:grp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2" name="テキスト ボックス 151"/>
                <p:cNvSpPr txBox="1"/>
                <p:nvPr/>
              </p:nvSpPr>
              <p:spPr>
                <a:xfrm>
                  <a:off x="1293274" y="1525553"/>
                  <a:ext cx="1147835" cy="327429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dirty="0" smtClean="0"/>
                    <a:t>RF AMP</a:t>
                  </a:r>
                  <a:endParaRPr kumimoji="1" lang="ja-JP" altLang="en-US" dirty="0"/>
                </a:p>
              </p:txBody>
            </p:sp>
          </p:grpSp>
          <p:cxnSp>
            <p:nvCxnSpPr>
              <p:cNvPr id="136" name="直線矢印コネクタ 135"/>
              <p:cNvCxnSpPr/>
              <p:nvPr/>
            </p:nvCxnSpPr>
            <p:spPr>
              <a:xfrm flipV="1">
                <a:off x="6194529" y="1899858"/>
                <a:ext cx="0" cy="2231665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7" name="図形グループ 136"/>
              <p:cNvGrpSpPr/>
              <p:nvPr/>
            </p:nvGrpSpPr>
            <p:grpSpPr>
              <a:xfrm>
                <a:off x="5646971" y="2602022"/>
                <a:ext cx="1074408" cy="432000"/>
                <a:chOff x="1256297" y="1501341"/>
                <a:chExt cx="1454695" cy="382987"/>
              </a:xfrm>
              <a:solidFill>
                <a:srgbClr val="FFFFFF"/>
              </a:solidFill>
            </p:grpSpPr>
            <p:sp>
              <p:nvSpPr>
                <p:cNvPr id="149" name="正方形/長方形 148"/>
                <p:cNvSpPr/>
                <p:nvPr/>
              </p:nvSpPr>
              <p:spPr>
                <a:xfrm>
                  <a:off x="1256297" y="1501341"/>
                  <a:ext cx="1454695" cy="382987"/>
                </a:xfrm>
                <a:prstGeom prst="rect">
                  <a:avLst/>
                </a:prstGeom>
                <a:grp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0" name="テキスト ボックス 149"/>
                <p:cNvSpPr txBox="1"/>
                <p:nvPr/>
              </p:nvSpPr>
              <p:spPr>
                <a:xfrm>
                  <a:off x="1293274" y="1525553"/>
                  <a:ext cx="1147835" cy="327429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dirty="0" smtClean="0"/>
                    <a:t>RF AMP</a:t>
                  </a:r>
                  <a:endParaRPr kumimoji="1" lang="ja-JP" altLang="en-US" dirty="0"/>
                </a:p>
              </p:txBody>
            </p:sp>
          </p:grpSp>
          <p:sp>
            <p:nvSpPr>
              <p:cNvPr id="138" name="正方形/長方形 137"/>
              <p:cNvSpPr/>
              <p:nvPr/>
            </p:nvSpPr>
            <p:spPr>
              <a:xfrm>
                <a:off x="1733983" y="1921655"/>
                <a:ext cx="271904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2000" dirty="0" err="1" smtClean="0"/>
                  <a:t>φ</a:t>
                </a:r>
                <a:r>
                  <a:rPr lang="en-US" altLang="ja-JP" sz="2000" baseline="-25000" dirty="0" err="1" smtClean="0"/>
                  <a:t>syn</a:t>
                </a:r>
                <a:r>
                  <a:rPr lang="en-US" altLang="ja-JP" sz="2000" dirty="0" smtClean="0"/>
                  <a:t>(t)  synchronous phase</a:t>
                </a:r>
                <a:endParaRPr lang="ja-JP" altLang="en-US" sz="2000" dirty="0"/>
              </a:p>
            </p:txBody>
          </p:sp>
          <p:sp>
            <p:nvSpPr>
              <p:cNvPr id="139" name="正方形/長方形 138"/>
              <p:cNvSpPr/>
              <p:nvPr/>
            </p:nvSpPr>
            <p:spPr>
              <a:xfrm>
                <a:off x="849035" y="2775878"/>
                <a:ext cx="31251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2400" dirty="0" smtClean="0">
                    <a:latin typeface="ＭＳ ゴシック"/>
                    <a:ea typeface="ＭＳ ゴシック"/>
                    <a:cs typeface="ＭＳ ゴシック"/>
                  </a:rPr>
                  <a:t>ℓ</a:t>
                </a:r>
                <a:endParaRPr lang="ja-JP" altLang="en-US" sz="2400" dirty="0">
                  <a:latin typeface="ＭＳ ゴシック"/>
                  <a:ea typeface="ＭＳ ゴシック"/>
                  <a:cs typeface="ＭＳ ゴシック"/>
                </a:endParaRPr>
              </a:p>
            </p:txBody>
          </p:sp>
          <p:sp>
            <p:nvSpPr>
              <p:cNvPr id="140" name="左中かっこ 139"/>
              <p:cNvSpPr/>
              <p:nvPr/>
            </p:nvSpPr>
            <p:spPr>
              <a:xfrm>
                <a:off x="1256837" y="1825586"/>
                <a:ext cx="390142" cy="2406882"/>
              </a:xfrm>
              <a:prstGeom prst="leftBrac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1" name="正方形/長方形 140"/>
              <p:cNvSpPr/>
              <p:nvPr/>
            </p:nvSpPr>
            <p:spPr>
              <a:xfrm>
                <a:off x="5125421" y="2753782"/>
                <a:ext cx="45456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2400" dirty="0" smtClean="0">
                    <a:latin typeface="ＭＳ ゴシック"/>
                    <a:ea typeface="ＭＳ ゴシック"/>
                    <a:cs typeface="ＭＳ ゴシック"/>
                  </a:rPr>
                  <a:t>ℓ'</a:t>
                </a:r>
                <a:endParaRPr lang="ja-JP" altLang="en-US" sz="2400" dirty="0">
                  <a:latin typeface="ＭＳ ゴシック"/>
                  <a:ea typeface="ＭＳ ゴシック"/>
                  <a:cs typeface="ＭＳ ゴシック"/>
                </a:endParaRPr>
              </a:p>
            </p:txBody>
          </p:sp>
          <p:sp>
            <p:nvSpPr>
              <p:cNvPr id="142" name="左中かっこ 141"/>
              <p:cNvSpPr/>
              <p:nvPr/>
            </p:nvSpPr>
            <p:spPr>
              <a:xfrm>
                <a:off x="5405215" y="1959849"/>
                <a:ext cx="269066" cy="2089608"/>
              </a:xfrm>
              <a:prstGeom prst="leftBrac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43" name="図形グループ 142"/>
              <p:cNvGrpSpPr/>
              <p:nvPr/>
            </p:nvGrpSpPr>
            <p:grpSpPr>
              <a:xfrm>
                <a:off x="6431886" y="1779964"/>
                <a:ext cx="1987180" cy="1870419"/>
                <a:chOff x="6431886" y="1779964"/>
                <a:chExt cx="1987180" cy="1870419"/>
              </a:xfrm>
            </p:grpSpPr>
            <p:sp>
              <p:nvSpPr>
                <p:cNvPr id="147" name="円弧 146"/>
                <p:cNvSpPr/>
                <p:nvPr/>
              </p:nvSpPr>
              <p:spPr>
                <a:xfrm>
                  <a:off x="6431886" y="1779964"/>
                  <a:ext cx="696426" cy="686731"/>
                </a:xfrm>
                <a:prstGeom prst="arc">
                  <a:avLst>
                    <a:gd name="adj1" fmla="val 16200000"/>
                    <a:gd name="adj2" fmla="val 19626136"/>
                  </a:avLst>
                </a:prstGeom>
                <a:ln w="381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148" name="直線矢印コネクタ 147"/>
                <p:cNvCxnSpPr>
                  <a:stCxn id="147" idx="2"/>
                </p:cNvCxnSpPr>
                <p:nvPr/>
              </p:nvCxnSpPr>
              <p:spPr>
                <a:xfrm>
                  <a:off x="7063935" y="1924423"/>
                  <a:ext cx="1355131" cy="1725960"/>
                </a:xfrm>
                <a:prstGeom prst="straightConnector1">
                  <a:avLst/>
                </a:prstGeom>
                <a:ln w="38100" cmpd="sng"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5" name="正方形/長方形 144"/>
              <p:cNvSpPr/>
              <p:nvPr/>
            </p:nvSpPr>
            <p:spPr>
              <a:xfrm>
                <a:off x="4718948" y="4319218"/>
                <a:ext cx="45456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2400" dirty="0" smtClean="0">
                    <a:latin typeface="ＭＳ ゴシック"/>
                    <a:ea typeface="ＭＳ ゴシック"/>
                    <a:cs typeface="ＭＳ ゴシック"/>
                  </a:rPr>
                  <a:t>ℓ"</a:t>
                </a:r>
                <a:endParaRPr lang="ja-JP" altLang="en-US" sz="2400" dirty="0">
                  <a:latin typeface="ＭＳ ゴシック"/>
                  <a:ea typeface="ＭＳ ゴシック"/>
                  <a:cs typeface="ＭＳ ゴシック"/>
                </a:endParaRPr>
              </a:p>
            </p:txBody>
          </p:sp>
          <p:sp>
            <p:nvSpPr>
              <p:cNvPr id="146" name="テキスト ボックス 145"/>
              <p:cNvSpPr txBox="1"/>
              <p:nvPr/>
            </p:nvSpPr>
            <p:spPr>
              <a:xfrm>
                <a:off x="24568" y="2813999"/>
                <a:ext cx="7779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length:</a:t>
                </a:r>
                <a:endParaRPr kumimoji="1" lang="ja-JP" altLang="en-US" dirty="0"/>
              </a:p>
            </p:txBody>
          </p:sp>
        </p:grpSp>
        <p:sp>
          <p:nvSpPr>
            <p:cNvPr id="117" name="テキスト ボックス 116"/>
            <p:cNvSpPr txBox="1"/>
            <p:nvPr/>
          </p:nvSpPr>
          <p:spPr>
            <a:xfrm>
              <a:off x="1470044" y="5584301"/>
              <a:ext cx="843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smtClean="0"/>
                <a:t>f</a:t>
              </a:r>
              <a:r>
                <a:rPr kumimoji="1" lang="en-US" altLang="ja-JP" sz="2400" baseline="-25000" dirty="0" smtClean="0"/>
                <a:t>RF</a:t>
              </a:r>
              <a:r>
                <a:rPr kumimoji="1" lang="en-US" altLang="ja-JP" sz="2400" dirty="0" smtClean="0"/>
                <a:t> (t)</a:t>
              </a:r>
              <a:endParaRPr kumimoji="1" lang="ja-JP" altLang="en-US" sz="2400" dirty="0"/>
            </a:p>
          </p:txBody>
        </p:sp>
        <p:sp>
          <p:nvSpPr>
            <p:cNvPr id="118" name="円/楕円 117"/>
            <p:cNvSpPr>
              <a:spLocks noChangeAspect="1"/>
            </p:cNvSpPr>
            <p:nvPr/>
          </p:nvSpPr>
          <p:spPr>
            <a:xfrm>
              <a:off x="5119981" y="2075797"/>
              <a:ext cx="467999" cy="46799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9" name="テキスト ボックス 118"/>
            <p:cNvSpPr txBox="1"/>
            <p:nvPr/>
          </p:nvSpPr>
          <p:spPr>
            <a:xfrm>
              <a:off x="5066064" y="2131010"/>
              <a:ext cx="5882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/>
                <a:t>BPM</a:t>
              </a:r>
              <a:endParaRPr kumimoji="1" lang="ja-JP" altLang="en-US" sz="1600" b="1" dirty="0"/>
            </a:p>
          </p:txBody>
        </p:sp>
        <p:cxnSp>
          <p:nvCxnSpPr>
            <p:cNvPr id="120" name="直線矢印コネクタ 119"/>
            <p:cNvCxnSpPr/>
            <p:nvPr/>
          </p:nvCxnSpPr>
          <p:spPr>
            <a:xfrm>
              <a:off x="5360175" y="2546889"/>
              <a:ext cx="0" cy="1763998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線矢印コネクタ 120"/>
            <p:cNvCxnSpPr/>
            <p:nvPr/>
          </p:nvCxnSpPr>
          <p:spPr>
            <a:xfrm>
              <a:off x="5360175" y="4293810"/>
              <a:ext cx="980678" cy="599162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3474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678" y="1144554"/>
            <a:ext cx="6012000" cy="18036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678" y="1150354"/>
            <a:ext cx="6012000" cy="1803600"/>
          </a:xfrm>
          <a:prstGeom prst="rect">
            <a:avLst/>
          </a:prstGeom>
        </p:spPr>
      </p:pic>
      <p:pic>
        <p:nvPicPr>
          <p:cNvPr id="4" name="図 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305584" y="1144554"/>
            <a:ext cx="6048000" cy="18094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7678" y="1172125"/>
            <a:ext cx="6012000" cy="1803600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7329678" y="1763833"/>
            <a:ext cx="210135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solidFill>
                  <a:srgbClr val="0000FF"/>
                </a:solidFill>
              </a:rPr>
              <a:t>Unit in iGp12</a:t>
            </a:r>
            <a:endParaRPr kumimoji="1" lang="en-US" altLang="ja-JP" sz="2800" dirty="0" smtClean="0">
              <a:solidFill>
                <a:srgbClr val="0000FF"/>
              </a:solidFill>
            </a:endParaRPr>
          </a:p>
          <a:p>
            <a:r>
              <a:rPr kumimoji="1" lang="en-US" altLang="ja-JP" sz="2800" b="1" dirty="0" smtClean="0">
                <a:solidFill>
                  <a:srgbClr val="0000FF"/>
                </a:solidFill>
              </a:rPr>
              <a:t>RF CLK x 64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237621" y="104820"/>
            <a:ext cx="5973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solidFill>
                  <a:srgbClr val="FF0000"/>
                </a:solidFill>
              </a:rPr>
              <a:t>Unit in </a:t>
            </a:r>
            <a:r>
              <a:rPr kumimoji="1" lang="en-US" altLang="ja-JP" sz="2800" dirty="0" smtClean="0">
                <a:solidFill>
                  <a:srgbClr val="FF0000"/>
                </a:solidFill>
              </a:rPr>
              <a:t>oscilloscope (kicker) </a:t>
            </a:r>
            <a:r>
              <a:rPr kumimoji="1" lang="en-US" altLang="ja-JP" sz="2800" dirty="0" smtClean="0">
                <a:solidFill>
                  <a:srgbClr val="FF0000"/>
                </a:solidFill>
              </a:rPr>
              <a:t>= 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time (sec)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455333" y="649108"/>
            <a:ext cx="41327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Referencing the marker #5, 570</a:t>
            </a:r>
          </a:p>
          <a:p>
            <a:r>
              <a:rPr kumimoji="1" lang="en-US" altLang="ja-JP" sz="2400" dirty="0" smtClean="0"/>
              <a:t>scaling and shift</a:t>
            </a:r>
            <a:endParaRPr kumimoji="1" lang="ja-JP" altLang="en-US" sz="2400" dirty="0"/>
          </a:p>
        </p:txBody>
      </p:sp>
      <p:grpSp>
        <p:nvGrpSpPr>
          <p:cNvPr id="2" name="図形グループ 1"/>
          <p:cNvGrpSpPr/>
          <p:nvPr/>
        </p:nvGrpSpPr>
        <p:grpSpPr>
          <a:xfrm>
            <a:off x="1093916" y="2975727"/>
            <a:ext cx="7315975" cy="3888615"/>
            <a:chOff x="1093916" y="2975727"/>
            <a:chExt cx="7315975" cy="3888615"/>
          </a:xfrm>
        </p:grpSpPr>
        <p:pic>
          <p:nvPicPr>
            <p:cNvPr id="3" name="図 2" descr="スクリーンショット（2015-09-15 8.28.38）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3684" y="3961290"/>
              <a:ext cx="4533620" cy="2903052"/>
            </a:xfrm>
            <a:prstGeom prst="rect">
              <a:avLst/>
            </a:prstGeom>
            <a:noFill/>
          </p:spPr>
        </p:pic>
        <p:sp>
          <p:nvSpPr>
            <p:cNvPr id="17" name="正方形/長方形 16"/>
            <p:cNvSpPr/>
            <p:nvPr/>
          </p:nvSpPr>
          <p:spPr>
            <a:xfrm>
              <a:off x="4801204" y="3999390"/>
              <a:ext cx="2412000" cy="2484000"/>
            </a:xfrm>
            <a:prstGeom prst="rect">
              <a:avLst/>
            </a:prstGeom>
            <a:solidFill>
              <a:srgbClr val="FFFF00">
                <a:alpha val="18000"/>
              </a:srgbClr>
            </a:solidFill>
            <a:ln>
              <a:solidFill>
                <a:srgbClr val="FFFF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093916" y="2975727"/>
              <a:ext cx="731597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smtClean="0"/>
                <a:t>Finally superpose the beam signal by shifting horizontally</a:t>
              </a:r>
            </a:p>
            <a:p>
              <a:r>
                <a:rPr lang="en-US" altLang="ja-JP" sz="2400" b="1" dirty="0" smtClean="0"/>
                <a:t>the amount of shift = the delay time that we want</a:t>
              </a:r>
              <a:endParaRPr kumimoji="1" lang="ja-JP" altLang="en-US" sz="2400" b="1" dirty="0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4801204" y="3961290"/>
              <a:ext cx="12283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 smtClean="0">
                  <a:solidFill>
                    <a:srgbClr val="FF0000"/>
                  </a:solidFill>
                </a:rPr>
                <a:t>Acceleration</a:t>
              </a:r>
              <a:endParaRPr kumimoji="1" lang="ja-JP" altLang="en-US" sz="16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946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スクリーンショット（2015-09-15 8.21.07）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978" y="489020"/>
            <a:ext cx="5365608" cy="353871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11444" y="0"/>
            <a:ext cx="5650298" cy="644560"/>
          </a:xfrm>
        </p:spPr>
        <p:txBody>
          <a:bodyPr>
            <a:noAutofit/>
          </a:bodyPr>
          <a:lstStyle/>
          <a:p>
            <a:r>
              <a:rPr kumimoji="1" lang="en-US" altLang="ja-JP" sz="2800" b="1" dirty="0" smtClean="0">
                <a:solidFill>
                  <a:srgbClr val="0000FF"/>
                </a:solidFill>
              </a:rPr>
              <a:t>Timing CNTL </a:t>
            </a:r>
            <a:r>
              <a:rPr lang="en-US" altLang="ja-JP" sz="2800" b="1" dirty="0" smtClean="0">
                <a:solidFill>
                  <a:srgbClr val="0000FF"/>
                </a:solidFill>
              </a:rPr>
              <a:t>by </a:t>
            </a:r>
            <a:r>
              <a:rPr kumimoji="1" lang="en-US" altLang="ja-JP" sz="2800" b="1" dirty="0" smtClean="0">
                <a:solidFill>
                  <a:srgbClr val="0000FF"/>
                </a:solidFill>
              </a:rPr>
              <a:t>preset table</a:t>
            </a:r>
            <a:endParaRPr kumimoji="1" lang="ja-JP" altLang="en-US" sz="2800" b="1" dirty="0">
              <a:solidFill>
                <a:srgbClr val="0000FF"/>
              </a:solidFill>
            </a:endParaRPr>
          </a:p>
        </p:txBody>
      </p:sp>
      <p:pic>
        <p:nvPicPr>
          <p:cNvPr id="6" name="図 5" descr="スクリーンショット（2015-09-15 8.23.15）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145" y="3504954"/>
            <a:ext cx="5687999" cy="3386068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3839767" y="1009539"/>
            <a:ext cx="3723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8000"/>
                </a:solidFill>
              </a:rPr>
              <a:t>STATE 1      2  3   4   5   </a:t>
            </a:r>
            <a:r>
              <a:rPr kumimoji="1" lang="en-US" altLang="ja-JP" sz="2400" b="1" dirty="0" smtClean="0">
                <a:solidFill>
                  <a:srgbClr val="008000"/>
                </a:solidFill>
              </a:rPr>
              <a:t>. . . . .</a:t>
            </a:r>
            <a:endParaRPr kumimoji="1" lang="ja-JP" altLang="en-US" sz="2400" b="1" dirty="0">
              <a:solidFill>
                <a:srgbClr val="00800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219200" y="3812317"/>
            <a:ext cx="7740796" cy="181588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solidFill>
                  <a:srgbClr val="0000FF"/>
                </a:solidFill>
              </a:rPr>
              <a:t>External trigger initiates each "STATE"</a:t>
            </a:r>
          </a:p>
          <a:p>
            <a:r>
              <a:rPr lang="en-US" altLang="ja-JP" sz="2800" dirty="0" smtClean="0">
                <a:solidFill>
                  <a:srgbClr val="0000FF"/>
                </a:solidFill>
              </a:rPr>
              <a:t>STATE specifies the delay, filter gain, phase, # of tap</a:t>
            </a:r>
          </a:p>
          <a:p>
            <a:endParaRPr kumimoji="1" lang="en-US" altLang="ja-JP" sz="2800" dirty="0">
              <a:solidFill>
                <a:srgbClr val="0000FF"/>
              </a:solidFill>
            </a:endParaRPr>
          </a:p>
          <a:p>
            <a:r>
              <a:rPr lang="en-US" altLang="ja-JP" sz="2800" dirty="0" smtClean="0">
                <a:solidFill>
                  <a:srgbClr val="0000FF"/>
                </a:solidFill>
              </a:rPr>
              <a:t>a function of "iGp12"</a:t>
            </a:r>
            <a:endParaRPr kumimoji="1" lang="ja-JP" altLang="en-US" sz="2800" dirty="0">
              <a:solidFill>
                <a:srgbClr val="0000FF"/>
              </a:solidFill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3098800" y="800100"/>
            <a:ext cx="2209800" cy="5537200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5308600" y="801168"/>
            <a:ext cx="228600" cy="5536132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5537200" y="801168"/>
            <a:ext cx="324000" cy="5536132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5877000" y="801168"/>
            <a:ext cx="324000" cy="5536132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6191700" y="801168"/>
            <a:ext cx="432000" cy="5536132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487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846138"/>
          </a:xfrm>
        </p:spPr>
        <p:txBody>
          <a:bodyPr/>
          <a:lstStyle/>
          <a:p>
            <a:r>
              <a:rPr kumimoji="1" lang="en-US" altLang="ja-JP" sz="3600" dirty="0" smtClean="0"/>
              <a:t>iGp12 parameter settings</a:t>
            </a:r>
            <a:endParaRPr kumimoji="1" lang="ja-JP" altLang="en-US" sz="4800" dirty="0"/>
          </a:p>
        </p:txBody>
      </p:sp>
      <p:grpSp>
        <p:nvGrpSpPr>
          <p:cNvPr id="24" name="図形グループ 23"/>
          <p:cNvGrpSpPr/>
          <p:nvPr/>
        </p:nvGrpSpPr>
        <p:grpSpPr>
          <a:xfrm>
            <a:off x="0" y="1629090"/>
            <a:ext cx="9906000" cy="4960751"/>
            <a:chOff x="0" y="1411185"/>
            <a:chExt cx="9144000" cy="4960751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411185"/>
              <a:ext cx="9144000" cy="4960751"/>
            </a:xfrm>
            <a:prstGeom prst="rect">
              <a:avLst/>
            </a:prstGeom>
          </p:spPr>
        </p:pic>
        <p:grpSp>
          <p:nvGrpSpPr>
            <p:cNvPr id="11" name="図形グループ 10"/>
            <p:cNvGrpSpPr/>
            <p:nvPr/>
          </p:nvGrpSpPr>
          <p:grpSpPr>
            <a:xfrm>
              <a:off x="59267" y="3036246"/>
              <a:ext cx="2959099" cy="2098785"/>
              <a:chOff x="67733" y="3027780"/>
              <a:chExt cx="2959099" cy="2098785"/>
            </a:xfrm>
          </p:grpSpPr>
          <p:sp>
            <p:nvSpPr>
              <p:cNvPr id="6" name="角丸四角形 5"/>
              <p:cNvSpPr/>
              <p:nvPr/>
            </p:nvSpPr>
            <p:spPr>
              <a:xfrm>
                <a:off x="67733" y="3238500"/>
                <a:ext cx="1409700" cy="169333"/>
              </a:xfrm>
              <a:prstGeom prst="round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" name="テキスト ボックス 6"/>
              <p:cNvSpPr txBox="1"/>
              <p:nvPr/>
            </p:nvSpPr>
            <p:spPr>
              <a:xfrm>
                <a:off x="210017" y="3027780"/>
                <a:ext cx="1267416" cy="182101"/>
              </a:xfrm>
              <a:prstGeom prst="rect">
                <a:avLst/>
              </a:prstGeom>
              <a:solidFill>
                <a:schemeClr val="bg1">
                  <a:alpha val="59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50000"/>
                  </a:lnSpc>
                </a:pPr>
                <a:r>
                  <a:rPr kumimoji="1" lang="en-US" altLang="ja-JP" sz="1000" dirty="0" smtClean="0">
                    <a:solidFill>
                      <a:srgbClr val="0000FF"/>
                    </a:solidFill>
                  </a:rPr>
                  <a:t>Injection flat bottom</a:t>
                </a:r>
                <a:endParaRPr kumimoji="1" lang="ja-JP" altLang="en-US" sz="10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9" name="テキスト ボックス 8"/>
              <p:cNvSpPr txBox="1"/>
              <p:nvPr/>
            </p:nvSpPr>
            <p:spPr>
              <a:xfrm>
                <a:off x="664621" y="4098163"/>
                <a:ext cx="846670" cy="182101"/>
              </a:xfrm>
              <a:prstGeom prst="rect">
                <a:avLst/>
              </a:prstGeom>
              <a:solidFill>
                <a:srgbClr val="404040">
                  <a:alpha val="58000"/>
                </a:srgb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50000"/>
                  </a:lnSpc>
                </a:pPr>
                <a:r>
                  <a:rPr kumimoji="1" lang="en-US" altLang="ja-JP" sz="1000" dirty="0" smtClean="0">
                    <a:solidFill>
                      <a:srgbClr val="FFFF00"/>
                    </a:solidFill>
                  </a:rPr>
                  <a:t>Acceleration</a:t>
                </a:r>
                <a:endParaRPr kumimoji="1" lang="ja-JP" altLang="en-US" sz="100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0" name="角丸四角形 9"/>
              <p:cNvSpPr/>
              <p:nvPr/>
            </p:nvSpPr>
            <p:spPr>
              <a:xfrm>
                <a:off x="1574799" y="4186763"/>
                <a:ext cx="1452033" cy="939802"/>
              </a:xfrm>
              <a:prstGeom prst="roundRect">
                <a:avLst>
                  <a:gd name="adj" fmla="val 8108"/>
                </a:avLst>
              </a:prstGeom>
              <a:noFill/>
              <a:ln w="38100" cmpd="sng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" name="角丸四角形 7"/>
              <p:cNvSpPr/>
              <p:nvPr/>
            </p:nvSpPr>
            <p:spPr>
              <a:xfrm>
                <a:off x="67733" y="3424765"/>
                <a:ext cx="1409700" cy="648000"/>
              </a:xfrm>
              <a:prstGeom prst="roundRect">
                <a:avLst/>
              </a:prstGeom>
              <a:noFill/>
              <a:ln w="19050" cmpd="sng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2" name="図形グループ 11"/>
            <p:cNvGrpSpPr/>
            <p:nvPr/>
          </p:nvGrpSpPr>
          <p:grpSpPr>
            <a:xfrm>
              <a:off x="4614333" y="2328984"/>
              <a:ext cx="2937934" cy="2754900"/>
              <a:chOff x="67733" y="3027780"/>
              <a:chExt cx="2937934" cy="2754900"/>
            </a:xfrm>
          </p:grpSpPr>
          <p:sp>
            <p:nvSpPr>
              <p:cNvPr id="13" name="角丸四角形 12"/>
              <p:cNvSpPr/>
              <p:nvPr/>
            </p:nvSpPr>
            <p:spPr>
              <a:xfrm>
                <a:off x="67733" y="3238500"/>
                <a:ext cx="1409700" cy="169333"/>
              </a:xfrm>
              <a:prstGeom prst="round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210017" y="3027780"/>
                <a:ext cx="1267416" cy="182101"/>
              </a:xfrm>
              <a:prstGeom prst="rect">
                <a:avLst/>
              </a:prstGeom>
              <a:solidFill>
                <a:schemeClr val="bg1">
                  <a:alpha val="59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50000"/>
                  </a:lnSpc>
                </a:pPr>
                <a:r>
                  <a:rPr kumimoji="1" lang="en-US" altLang="ja-JP" sz="1000" dirty="0" smtClean="0">
                    <a:solidFill>
                      <a:srgbClr val="0000FF"/>
                    </a:solidFill>
                  </a:rPr>
                  <a:t>Injection flat bottom</a:t>
                </a:r>
                <a:endParaRPr kumimoji="1" lang="ja-JP" altLang="en-US" sz="10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5" name="角丸四角形 14"/>
              <p:cNvSpPr/>
              <p:nvPr/>
            </p:nvSpPr>
            <p:spPr>
              <a:xfrm>
                <a:off x="67733" y="3420532"/>
                <a:ext cx="1409700" cy="648000"/>
              </a:xfrm>
              <a:prstGeom prst="roundRect">
                <a:avLst/>
              </a:prstGeom>
              <a:noFill/>
              <a:ln w="19050" cmpd="sng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テキスト ボックス 15"/>
              <p:cNvSpPr txBox="1"/>
              <p:nvPr/>
            </p:nvSpPr>
            <p:spPr>
              <a:xfrm>
                <a:off x="694251" y="4093930"/>
                <a:ext cx="828000" cy="182101"/>
              </a:xfrm>
              <a:prstGeom prst="rect">
                <a:avLst/>
              </a:prstGeom>
              <a:solidFill>
                <a:srgbClr val="404040">
                  <a:alpha val="58000"/>
                </a:srgb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50000"/>
                  </a:lnSpc>
                </a:pPr>
                <a:r>
                  <a:rPr kumimoji="1" lang="en-US" altLang="ja-JP" sz="1000" dirty="0" smtClean="0">
                    <a:solidFill>
                      <a:srgbClr val="FFFF00"/>
                    </a:solidFill>
                  </a:rPr>
                  <a:t>Acceleration</a:t>
                </a:r>
                <a:endParaRPr kumimoji="1" lang="ja-JP" altLang="en-US" sz="100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7" name="角丸四角形 16"/>
              <p:cNvSpPr/>
              <p:nvPr/>
            </p:nvSpPr>
            <p:spPr>
              <a:xfrm>
                <a:off x="1553634" y="4842878"/>
                <a:ext cx="1452033" cy="939802"/>
              </a:xfrm>
              <a:prstGeom prst="roundRect">
                <a:avLst>
                  <a:gd name="adj" fmla="val 8108"/>
                </a:avLst>
              </a:prstGeom>
              <a:noFill/>
              <a:ln w="38100" cmpd="sng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" name="テキスト ボックス 2"/>
            <p:cNvSpPr txBox="1"/>
            <p:nvPr/>
          </p:nvSpPr>
          <p:spPr>
            <a:xfrm>
              <a:off x="59267" y="4089822"/>
              <a:ext cx="541315" cy="230832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53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900" dirty="0" smtClean="0">
                  <a:solidFill>
                    <a:srgbClr val="FFFF00"/>
                  </a:solidFill>
                </a:rPr>
                <a:t>This trial</a:t>
              </a:r>
              <a:endParaRPr kumimoji="1" lang="ja-JP" altLang="en-US" sz="900" dirty="0">
                <a:solidFill>
                  <a:srgbClr val="FFFF00"/>
                </a:solidFill>
              </a:endParaRPr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4614333" y="3392569"/>
              <a:ext cx="541315" cy="230832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53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900" dirty="0">
                  <a:solidFill>
                    <a:srgbClr val="FFFF00"/>
                  </a:solidFill>
                </a:rPr>
                <a:t>This trial</a:t>
              </a:r>
              <a:endParaRPr lang="ja-JP" altLang="en-US" sz="900" dirty="0">
                <a:solidFill>
                  <a:srgbClr val="FFFF00"/>
                </a:solidFill>
              </a:endParaRPr>
            </a:p>
          </p:txBody>
        </p:sp>
        <p:sp>
          <p:nvSpPr>
            <p:cNvPr id="4" name="テキスト ボックス 3"/>
            <p:cNvSpPr txBox="1"/>
            <p:nvPr/>
          </p:nvSpPr>
          <p:spPr>
            <a:xfrm>
              <a:off x="2065866" y="3395134"/>
              <a:ext cx="1356182" cy="276999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48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200" dirty="0">
                  <a:solidFill>
                    <a:srgbClr val="FFFF00"/>
                  </a:solidFill>
                </a:rPr>
                <a:t>FIR filter parameters</a:t>
              </a:r>
              <a:endParaRPr lang="ja-JP" altLang="en-US" sz="1200" dirty="0">
                <a:solidFill>
                  <a:srgbClr val="FFFF00"/>
                </a:solidFill>
              </a:endParaRPr>
            </a:p>
          </p:txBody>
        </p:sp>
        <p:cxnSp>
          <p:nvCxnSpPr>
            <p:cNvPr id="21" name="直線矢印コネクタ 20"/>
            <p:cNvCxnSpPr>
              <a:stCxn id="4" idx="2"/>
            </p:cNvCxnSpPr>
            <p:nvPr/>
          </p:nvCxnSpPr>
          <p:spPr>
            <a:xfrm>
              <a:off x="2743958" y="3672133"/>
              <a:ext cx="202442" cy="523096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テキスト ボックス 21"/>
            <p:cNvSpPr txBox="1"/>
            <p:nvPr/>
          </p:nvSpPr>
          <p:spPr>
            <a:xfrm>
              <a:off x="6595533" y="3338570"/>
              <a:ext cx="1356182" cy="276999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48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200" dirty="0" smtClean="0">
                  <a:solidFill>
                    <a:srgbClr val="FFFF00"/>
                  </a:solidFill>
                </a:rPr>
                <a:t>FIR filter parameters</a:t>
              </a:r>
              <a:endParaRPr lang="ja-JP" altLang="en-US" sz="1200" dirty="0">
                <a:solidFill>
                  <a:srgbClr val="FFFF00"/>
                </a:solidFill>
              </a:endParaRPr>
            </a:p>
          </p:txBody>
        </p:sp>
        <p:cxnSp>
          <p:nvCxnSpPr>
            <p:cNvPr id="23" name="直線矢印コネクタ 22"/>
            <p:cNvCxnSpPr>
              <a:stCxn id="22" idx="2"/>
            </p:cNvCxnSpPr>
            <p:nvPr/>
          </p:nvCxnSpPr>
          <p:spPr>
            <a:xfrm>
              <a:off x="7273625" y="3615569"/>
              <a:ext cx="202446" cy="523096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テキスト ボックス 19"/>
          <p:cNvSpPr txBox="1"/>
          <p:nvPr/>
        </p:nvSpPr>
        <p:spPr>
          <a:xfrm>
            <a:off x="2668143" y="1027240"/>
            <a:ext cx="34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90"/>
                </a:solidFill>
              </a:rPr>
              <a:t>X</a:t>
            </a:r>
            <a:endParaRPr kumimoji="1" lang="ja-JP" altLang="en-US" sz="2400" dirty="0">
              <a:solidFill>
                <a:srgbClr val="000090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7569200" y="98914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90"/>
                </a:solidFill>
              </a:rPr>
              <a:t>Y</a:t>
            </a:r>
            <a:endParaRPr kumimoji="1" lang="ja-JP" altLang="en-US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417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右矢印 2"/>
          <p:cNvSpPr/>
          <p:nvPr/>
        </p:nvSpPr>
        <p:spPr>
          <a:xfrm>
            <a:off x="4680632" y="3146350"/>
            <a:ext cx="4983467" cy="503999"/>
          </a:xfrm>
          <a:prstGeom prst="rightArrow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01435" y="1175032"/>
            <a:ext cx="129723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BEFORE</a:t>
            </a:r>
          </a:p>
          <a:p>
            <a:endParaRPr lang="en-US" altLang="ja-JP" sz="2400" dirty="0"/>
          </a:p>
          <a:p>
            <a:r>
              <a:rPr kumimoji="1" lang="en-US" altLang="ja-JP" dirty="0" smtClean="0"/>
              <a:t>shot513300</a:t>
            </a:r>
            <a:endParaRPr kumimoji="1" lang="ja-JP" altLang="en-US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028" y="215900"/>
            <a:ext cx="5847292" cy="2946400"/>
          </a:xfrm>
          <a:prstGeom prst="rect">
            <a:avLst/>
          </a:prstGeom>
        </p:spPr>
      </p:pic>
      <p:grpSp>
        <p:nvGrpSpPr>
          <p:cNvPr id="11" name="図形グループ 10"/>
          <p:cNvGrpSpPr/>
          <p:nvPr/>
        </p:nvGrpSpPr>
        <p:grpSpPr>
          <a:xfrm>
            <a:off x="3057152" y="762003"/>
            <a:ext cx="558974" cy="1986319"/>
            <a:chOff x="2959100" y="838200"/>
            <a:chExt cx="515976" cy="1803466"/>
          </a:xfrm>
        </p:grpSpPr>
        <p:sp>
          <p:nvSpPr>
            <p:cNvPr id="9" name="テキスト ボックス 8"/>
            <p:cNvSpPr txBox="1"/>
            <p:nvPr/>
          </p:nvSpPr>
          <p:spPr>
            <a:xfrm>
              <a:off x="2959100" y="838200"/>
              <a:ext cx="478423" cy="419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err="1" smtClean="0">
                  <a:solidFill>
                    <a:srgbClr val="A48A00"/>
                  </a:solidFill>
                </a:rPr>
                <a:t>Δ</a:t>
              </a:r>
              <a:r>
                <a:rPr kumimoji="1" lang="ja-JP" altLang="en-US" sz="2400" dirty="0" smtClean="0">
                  <a:solidFill>
                    <a:srgbClr val="A48A00"/>
                  </a:solidFill>
                </a:rPr>
                <a:t>ｘ</a:t>
              </a:r>
              <a:endParaRPr kumimoji="1" lang="ja-JP" altLang="en-US" sz="2400" dirty="0">
                <a:solidFill>
                  <a:srgbClr val="A48A00"/>
                </a:solidFill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2996838" y="2222500"/>
              <a:ext cx="478238" cy="419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err="1" smtClean="0">
                  <a:solidFill>
                    <a:srgbClr val="FF00FB"/>
                  </a:solidFill>
                </a:rPr>
                <a:t>Δ</a:t>
              </a:r>
              <a:r>
                <a:rPr kumimoji="1" lang="ja-JP" altLang="en-US" sz="2400" dirty="0" smtClean="0">
                  <a:solidFill>
                    <a:srgbClr val="FF00FB"/>
                  </a:solidFill>
                </a:rPr>
                <a:t>ｙ</a:t>
              </a:r>
              <a:endParaRPr kumimoji="1" lang="ja-JP" altLang="en-US" sz="2400" dirty="0">
                <a:solidFill>
                  <a:srgbClr val="FF00FB"/>
                </a:solidFill>
              </a:endParaRPr>
            </a:p>
          </p:txBody>
        </p:sp>
      </p:grpSp>
      <p:grpSp>
        <p:nvGrpSpPr>
          <p:cNvPr id="21" name="図形グループ 20"/>
          <p:cNvGrpSpPr/>
          <p:nvPr/>
        </p:nvGrpSpPr>
        <p:grpSpPr>
          <a:xfrm>
            <a:off x="601439" y="3644900"/>
            <a:ext cx="8929002" cy="2933708"/>
            <a:chOff x="601439" y="3644900"/>
            <a:chExt cx="8929002" cy="293370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601439" y="4362617"/>
              <a:ext cx="2147643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smtClean="0">
                  <a:solidFill>
                    <a:srgbClr val="0000FF"/>
                  </a:solidFill>
                </a:rPr>
                <a:t>AFTER</a:t>
              </a:r>
              <a:endParaRPr lang="en-US" altLang="ja-JP" sz="3200" dirty="0">
                <a:solidFill>
                  <a:srgbClr val="0000FF"/>
                </a:solidFill>
              </a:endParaRPr>
            </a:p>
            <a:p>
              <a:endParaRPr lang="en-US" altLang="ja-JP" sz="2400" dirty="0" smtClean="0">
                <a:solidFill>
                  <a:srgbClr val="0000FF"/>
                </a:solidFill>
              </a:endParaRPr>
            </a:p>
            <a:p>
              <a:r>
                <a:rPr lang="en-US" altLang="ja-JP" dirty="0" smtClean="0">
                  <a:solidFill>
                    <a:srgbClr val="0000FF"/>
                  </a:solidFill>
                </a:rPr>
                <a:t>shot513301</a:t>
              </a:r>
            </a:p>
            <a:p>
              <a:endParaRPr lang="en-US" altLang="ja-JP" dirty="0">
                <a:solidFill>
                  <a:srgbClr val="0000FF"/>
                </a:solidFill>
              </a:endParaRPr>
            </a:p>
            <a:p>
              <a:r>
                <a:rPr lang="en-US" altLang="ja-JP" b="1" dirty="0" smtClean="0">
                  <a:solidFill>
                    <a:srgbClr val="0000FF"/>
                  </a:solidFill>
                </a:rPr>
                <a:t>Stabilized</a:t>
              </a:r>
            </a:p>
            <a:p>
              <a:r>
                <a:rPr lang="en-US" altLang="ja-JP" b="1" dirty="0" smtClean="0">
                  <a:solidFill>
                    <a:srgbClr val="0000FF"/>
                  </a:solidFill>
                </a:rPr>
                <a:t>only by switching on</a:t>
              </a:r>
            </a:p>
            <a:p>
              <a:r>
                <a:rPr lang="en-US" altLang="ja-JP" b="1" dirty="0" smtClean="0">
                  <a:solidFill>
                    <a:srgbClr val="0000FF"/>
                  </a:solidFill>
                </a:rPr>
                <a:t>STATE 2</a:t>
              </a:r>
              <a:endParaRPr lang="ja-JP" altLang="en-US" dirty="0">
                <a:solidFill>
                  <a:srgbClr val="0000FF"/>
                </a:solidFill>
              </a:endParaRPr>
            </a:p>
          </p:txBody>
        </p:sp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9391" y="3644900"/>
              <a:ext cx="5861050" cy="2933700"/>
            </a:xfrm>
            <a:prstGeom prst="rect">
              <a:avLst/>
            </a:prstGeom>
          </p:spPr>
        </p:pic>
        <p:grpSp>
          <p:nvGrpSpPr>
            <p:cNvPr id="12" name="図形グループ 11"/>
            <p:cNvGrpSpPr/>
            <p:nvPr/>
          </p:nvGrpSpPr>
          <p:grpSpPr>
            <a:xfrm>
              <a:off x="3057165" y="4089400"/>
              <a:ext cx="562277" cy="2026420"/>
              <a:chOff x="2959100" y="838200"/>
              <a:chExt cx="480235" cy="1792724"/>
            </a:xfrm>
          </p:grpSpPr>
          <p:sp>
            <p:nvSpPr>
              <p:cNvPr id="13" name="テキスト ボックス 12"/>
              <p:cNvSpPr txBox="1"/>
              <p:nvPr/>
            </p:nvSpPr>
            <p:spPr>
              <a:xfrm>
                <a:off x="2959100" y="838200"/>
                <a:ext cx="442667" cy="408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 err="1" smtClean="0">
                    <a:solidFill>
                      <a:srgbClr val="A48A00"/>
                    </a:solidFill>
                  </a:rPr>
                  <a:t>Δ</a:t>
                </a:r>
                <a:r>
                  <a:rPr kumimoji="1" lang="ja-JP" altLang="en-US" sz="2400" dirty="0" smtClean="0">
                    <a:solidFill>
                      <a:srgbClr val="A48A00"/>
                    </a:solidFill>
                  </a:rPr>
                  <a:t>ｘ</a:t>
                </a:r>
                <a:endParaRPr kumimoji="1" lang="ja-JP" altLang="en-US" sz="2400" dirty="0">
                  <a:solidFill>
                    <a:srgbClr val="A48A00"/>
                  </a:solidFill>
                </a:endParaRPr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2996838" y="2222500"/>
                <a:ext cx="442497" cy="408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 err="1" smtClean="0">
                    <a:solidFill>
                      <a:srgbClr val="FF00FB"/>
                    </a:solidFill>
                  </a:rPr>
                  <a:t>Δ</a:t>
                </a:r>
                <a:r>
                  <a:rPr kumimoji="1" lang="ja-JP" altLang="en-US" sz="2400" dirty="0" smtClean="0">
                    <a:solidFill>
                      <a:srgbClr val="FF00FB"/>
                    </a:solidFill>
                  </a:rPr>
                  <a:t>ｙ</a:t>
                </a:r>
                <a:endParaRPr kumimoji="1" lang="ja-JP" altLang="en-US" sz="2400" dirty="0">
                  <a:solidFill>
                    <a:srgbClr val="FF00FB"/>
                  </a:solidFill>
                </a:endParaRPr>
              </a:p>
            </p:txBody>
          </p:sp>
        </p:grpSp>
      </p:grpSp>
      <p:cxnSp>
        <p:nvCxnSpPr>
          <p:cNvPr id="17" name="直線コネクタ 16"/>
          <p:cNvCxnSpPr/>
          <p:nvPr/>
        </p:nvCxnSpPr>
        <p:spPr>
          <a:xfrm>
            <a:off x="3827612" y="304800"/>
            <a:ext cx="0" cy="6273800"/>
          </a:xfrm>
          <a:prstGeom prst="line">
            <a:avLst/>
          </a:prstGeom>
          <a:ln w="12700" cmpd="sng">
            <a:solidFill>
              <a:srgbClr val="00FB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3111785" y="3212068"/>
            <a:ext cx="1270074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008000"/>
                </a:solidFill>
              </a:rPr>
              <a:t>P1+100ms</a:t>
            </a:r>
            <a:endParaRPr kumimoji="1" lang="ja-JP" altLang="en-US" sz="2000" dirty="0">
              <a:solidFill>
                <a:srgbClr val="008000"/>
              </a:solidFill>
            </a:endParaRPr>
          </a:p>
        </p:txBody>
      </p:sp>
      <p:cxnSp>
        <p:nvCxnSpPr>
          <p:cNvPr id="19" name="直線コネクタ 18"/>
          <p:cNvCxnSpPr/>
          <p:nvPr/>
        </p:nvCxnSpPr>
        <p:spPr>
          <a:xfrm>
            <a:off x="4680628" y="304800"/>
            <a:ext cx="0" cy="6273800"/>
          </a:xfrm>
          <a:prstGeom prst="line">
            <a:avLst/>
          </a:prstGeom>
          <a:ln w="12700" cmpd="sng">
            <a:solidFill>
              <a:srgbClr val="00FF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4469763" y="3184249"/>
            <a:ext cx="447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008000"/>
                </a:solidFill>
              </a:rPr>
              <a:t>P2</a:t>
            </a:r>
            <a:endParaRPr kumimoji="1" lang="ja-JP" altLang="en-US" sz="2000" dirty="0">
              <a:solidFill>
                <a:srgbClr val="00800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8744135" y="2789786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schemeClr val="bg1">
                    <a:lumMod val="95000"/>
                  </a:schemeClr>
                </a:solidFill>
              </a:rPr>
              <a:t>20 </a:t>
            </a:r>
            <a:r>
              <a:rPr kumimoji="1" lang="en-US" altLang="ja-JP" sz="1200" dirty="0" err="1" smtClean="0">
                <a:solidFill>
                  <a:schemeClr val="bg1">
                    <a:lumMod val="95000"/>
                  </a:schemeClr>
                </a:solidFill>
              </a:rPr>
              <a:t>ms</a:t>
            </a:r>
            <a:r>
              <a:rPr kumimoji="1" lang="en-US" altLang="ja-JP" sz="1200" dirty="0" smtClean="0">
                <a:solidFill>
                  <a:schemeClr val="bg1">
                    <a:lumMod val="95000"/>
                  </a:schemeClr>
                </a:solidFill>
              </a:rPr>
              <a:t>/div</a:t>
            </a:r>
            <a:endParaRPr kumimoji="1" lang="ja-JP" alt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2" name="直線矢印コネクタ 21"/>
          <p:cNvCxnSpPr/>
          <p:nvPr/>
        </p:nvCxnSpPr>
        <p:spPr>
          <a:xfrm>
            <a:off x="8890678" y="2789767"/>
            <a:ext cx="564092" cy="0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5042692" y="304800"/>
            <a:ext cx="0" cy="6273800"/>
          </a:xfrm>
          <a:prstGeom prst="line">
            <a:avLst/>
          </a:prstGeom>
          <a:ln w="12700" cmpd="sng">
            <a:solidFill>
              <a:srgbClr val="00FF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>
            <a:off x="5599905" y="304800"/>
            <a:ext cx="0" cy="6273800"/>
          </a:xfrm>
          <a:prstGeom prst="line">
            <a:avLst/>
          </a:prstGeom>
          <a:ln w="12700" cmpd="sng">
            <a:solidFill>
              <a:srgbClr val="00FF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/>
          <p:nvPr/>
        </p:nvCxnSpPr>
        <p:spPr>
          <a:xfrm>
            <a:off x="6170876" y="304800"/>
            <a:ext cx="0" cy="6273800"/>
          </a:xfrm>
          <a:prstGeom prst="line">
            <a:avLst/>
          </a:prstGeom>
          <a:ln w="12700" cmpd="sng">
            <a:solidFill>
              <a:srgbClr val="00FF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>
            <a:off x="6845034" y="304800"/>
            <a:ext cx="0" cy="6273800"/>
          </a:xfrm>
          <a:prstGeom prst="line">
            <a:avLst/>
          </a:prstGeom>
          <a:ln w="12700" cmpd="sng">
            <a:solidFill>
              <a:srgbClr val="00FF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3985254" y="223454"/>
            <a:ext cx="441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 smtClean="0">
                <a:solidFill>
                  <a:srgbClr val="00FB00"/>
                </a:solidFill>
              </a:rPr>
              <a:t>STATE</a:t>
            </a:r>
          </a:p>
          <a:p>
            <a:pPr algn="ctr"/>
            <a:r>
              <a:rPr kumimoji="1" lang="en-US" altLang="ja-JP" sz="800" dirty="0" smtClean="0">
                <a:solidFill>
                  <a:srgbClr val="00FB00"/>
                </a:solidFill>
              </a:rPr>
              <a:t>1</a:t>
            </a:r>
            <a:endParaRPr kumimoji="1" lang="ja-JP" altLang="en-US" sz="800" dirty="0">
              <a:solidFill>
                <a:srgbClr val="00FB00"/>
              </a:solidFill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637542" y="223454"/>
            <a:ext cx="441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 smtClean="0">
                <a:solidFill>
                  <a:srgbClr val="00FB00"/>
                </a:solidFill>
              </a:rPr>
              <a:t>STATE</a:t>
            </a:r>
          </a:p>
          <a:p>
            <a:pPr algn="ctr"/>
            <a:r>
              <a:rPr lang="en-US" altLang="ja-JP" sz="800" dirty="0">
                <a:solidFill>
                  <a:srgbClr val="00FB00"/>
                </a:solidFill>
              </a:rPr>
              <a:t>2</a:t>
            </a:r>
            <a:endParaRPr kumimoji="1" lang="ja-JP" altLang="en-US" sz="800" dirty="0">
              <a:solidFill>
                <a:srgbClr val="00FB00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5112315" y="223454"/>
            <a:ext cx="441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 smtClean="0">
                <a:solidFill>
                  <a:srgbClr val="00FB00"/>
                </a:solidFill>
              </a:rPr>
              <a:t>STATE</a:t>
            </a:r>
          </a:p>
          <a:p>
            <a:pPr algn="ctr"/>
            <a:r>
              <a:rPr lang="en-US" altLang="ja-JP" sz="800" dirty="0">
                <a:solidFill>
                  <a:srgbClr val="00FB00"/>
                </a:solidFill>
              </a:rPr>
              <a:t>3</a:t>
            </a:r>
            <a:endParaRPr kumimoji="1" lang="ja-JP" altLang="en-US" sz="800" dirty="0">
              <a:solidFill>
                <a:srgbClr val="00FB00"/>
              </a:solidFill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645809" y="215900"/>
            <a:ext cx="441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 smtClean="0">
                <a:solidFill>
                  <a:srgbClr val="00FB00"/>
                </a:solidFill>
              </a:rPr>
              <a:t>STATE</a:t>
            </a:r>
          </a:p>
          <a:p>
            <a:pPr algn="ctr"/>
            <a:r>
              <a:rPr lang="en-US" altLang="ja-JP" sz="800" dirty="0" smtClean="0">
                <a:solidFill>
                  <a:srgbClr val="00FB00"/>
                </a:solidFill>
              </a:rPr>
              <a:t>4</a:t>
            </a:r>
            <a:endParaRPr kumimoji="1" lang="ja-JP" altLang="en-US" sz="800" dirty="0">
              <a:solidFill>
                <a:srgbClr val="00FB00"/>
              </a:solidFill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288932" y="215900"/>
            <a:ext cx="441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 smtClean="0">
                <a:solidFill>
                  <a:srgbClr val="00FB00"/>
                </a:solidFill>
              </a:rPr>
              <a:t>STATE</a:t>
            </a:r>
          </a:p>
          <a:p>
            <a:pPr algn="ctr"/>
            <a:r>
              <a:rPr lang="en-US" altLang="ja-JP" sz="800" dirty="0">
                <a:solidFill>
                  <a:srgbClr val="00FB00"/>
                </a:solidFill>
              </a:rPr>
              <a:t>5</a:t>
            </a:r>
            <a:endParaRPr kumimoji="1" lang="ja-JP" altLang="en-US" sz="800" dirty="0">
              <a:solidFill>
                <a:srgbClr val="00FB00"/>
              </a:solidFill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994130" y="215900"/>
            <a:ext cx="441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00" dirty="0" smtClean="0">
                <a:solidFill>
                  <a:srgbClr val="00FB00"/>
                </a:solidFill>
              </a:rPr>
              <a:t>STATE</a:t>
            </a:r>
          </a:p>
          <a:p>
            <a:pPr algn="ctr"/>
            <a:r>
              <a:rPr lang="en-US" altLang="ja-JP" sz="800" dirty="0" smtClean="0">
                <a:solidFill>
                  <a:srgbClr val="00FB00"/>
                </a:solidFill>
              </a:rPr>
              <a:t>. . . </a:t>
            </a:r>
            <a:endParaRPr kumimoji="1" lang="ja-JP" altLang="en-US" sz="800" dirty="0">
              <a:solidFill>
                <a:srgbClr val="00FB00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4391" y="54639"/>
            <a:ext cx="3073753" cy="646331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90"/>
                </a:solidFill>
              </a:rPr>
              <a:t>2015. 7. 1</a:t>
            </a:r>
          </a:p>
          <a:p>
            <a:r>
              <a:rPr kumimoji="1" lang="en-US" altLang="ja-JP" dirty="0" smtClean="0">
                <a:solidFill>
                  <a:srgbClr val="000090"/>
                </a:solidFill>
              </a:rPr>
              <a:t>2 bunches, ~80kW, ~4.2x10</a:t>
            </a:r>
            <a:r>
              <a:rPr kumimoji="1" lang="en-US" altLang="ja-JP" baseline="30000" dirty="0" smtClean="0">
                <a:solidFill>
                  <a:srgbClr val="000090"/>
                </a:solidFill>
              </a:rPr>
              <a:t>13 </a:t>
            </a:r>
            <a:r>
              <a:rPr kumimoji="1" lang="en-US" altLang="ja-JP" dirty="0" smtClean="0">
                <a:solidFill>
                  <a:srgbClr val="000090"/>
                </a:solidFill>
              </a:rPr>
              <a:t>p</a:t>
            </a:r>
            <a:endParaRPr kumimoji="1" lang="ja-JP" altLang="en-US" baseline="30000" dirty="0">
              <a:solidFill>
                <a:srgbClr val="00009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994130" y="3220534"/>
            <a:ext cx="1358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Acceleration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822477" y="2466620"/>
            <a:ext cx="958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ja-JP" dirty="0" smtClean="0"/>
              <a:t>ξx</a:t>
            </a:r>
            <a:r>
              <a:rPr lang="en-US" altLang="ja-JP" dirty="0" smtClean="0"/>
              <a:t> ~</a:t>
            </a:r>
            <a:r>
              <a:rPr lang="el-GR" altLang="ja-JP" dirty="0" smtClean="0"/>
              <a:t> </a:t>
            </a:r>
            <a:r>
              <a:rPr lang="el-GR" altLang="ja-JP" dirty="0"/>
              <a:t>-</a:t>
            </a:r>
            <a:r>
              <a:rPr lang="el-GR" altLang="ja-JP" dirty="0" smtClean="0"/>
              <a:t>5.9</a:t>
            </a:r>
            <a:endParaRPr lang="en-US" altLang="ja-JP" dirty="0" smtClean="0"/>
          </a:p>
          <a:p>
            <a:r>
              <a:rPr lang="el-GR" altLang="ja-JP" dirty="0" smtClean="0"/>
              <a:t>ξ</a:t>
            </a:r>
            <a:r>
              <a:rPr lang="en-US" altLang="ja-JP" dirty="0" smtClean="0"/>
              <a:t>y ~ </a:t>
            </a:r>
            <a:r>
              <a:rPr lang="el-GR" altLang="ja-JP" dirty="0" smtClean="0"/>
              <a:t>-5.</a:t>
            </a:r>
            <a:r>
              <a:rPr lang="en-US" altLang="ja-JP" dirty="0" smtClean="0"/>
              <a:t>2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87141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図形グループ 13"/>
          <p:cNvGrpSpPr>
            <a:grpSpLocks noChangeAspect="1"/>
          </p:cNvGrpSpPr>
          <p:nvPr/>
        </p:nvGrpSpPr>
        <p:grpSpPr>
          <a:xfrm>
            <a:off x="3610970" y="635309"/>
            <a:ext cx="3460875" cy="6047999"/>
            <a:chOff x="3358600" y="432105"/>
            <a:chExt cx="3240000" cy="613384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4335000" y="432105"/>
              <a:ext cx="1214448" cy="7491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smtClean="0">
                  <a:solidFill>
                    <a:srgbClr val="0000FF"/>
                  </a:solidFill>
                </a:rPr>
                <a:t>AFTER</a:t>
              </a:r>
              <a:endParaRPr lang="en-US" altLang="ja-JP" sz="3200" dirty="0">
                <a:solidFill>
                  <a:srgbClr val="0000FF"/>
                </a:solidFill>
              </a:endParaRPr>
            </a:p>
            <a:p>
              <a:r>
                <a:rPr lang="en-US" altLang="ja-JP" dirty="0" smtClean="0">
                  <a:solidFill>
                    <a:srgbClr val="0000FF"/>
                  </a:solidFill>
                </a:rPr>
                <a:t>shot513301</a:t>
              </a:r>
              <a:endParaRPr lang="ja-JP" altLang="en-US" dirty="0">
                <a:solidFill>
                  <a:srgbClr val="0000FF"/>
                </a:solidFill>
              </a:endParaRPr>
            </a:p>
          </p:txBody>
        </p:sp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58600" y="1285069"/>
              <a:ext cx="3240000" cy="5280882"/>
            </a:xfrm>
            <a:prstGeom prst="rect">
              <a:avLst/>
            </a:prstGeom>
          </p:spPr>
        </p:pic>
      </p:grpSp>
      <p:grpSp>
        <p:nvGrpSpPr>
          <p:cNvPr id="16" name="図形グループ 15"/>
          <p:cNvGrpSpPr>
            <a:grpSpLocks noChangeAspect="1"/>
          </p:cNvGrpSpPr>
          <p:nvPr/>
        </p:nvGrpSpPr>
        <p:grpSpPr>
          <a:xfrm>
            <a:off x="7107210" y="1182476"/>
            <a:ext cx="2698192" cy="5507999"/>
            <a:chOff x="6624000" y="1285069"/>
            <a:chExt cx="2520000" cy="5572931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24000" y="1285069"/>
              <a:ext cx="2520000" cy="5572931"/>
            </a:xfrm>
            <a:prstGeom prst="rect">
              <a:avLst/>
            </a:prstGeom>
          </p:spPr>
        </p:pic>
        <p:sp>
          <p:nvSpPr>
            <p:cNvPr id="9" name="角丸四角形 8"/>
            <p:cNvSpPr/>
            <p:nvPr/>
          </p:nvSpPr>
          <p:spPr>
            <a:xfrm>
              <a:off x="6781801" y="2620430"/>
              <a:ext cx="2247901" cy="251998"/>
            </a:xfrm>
            <a:prstGeom prst="roundRect">
              <a:avLst>
                <a:gd name="adj" fmla="val 0"/>
              </a:avLst>
            </a:prstGeom>
            <a:noFill/>
            <a:ln w="57150" cmpd="sng">
              <a:solidFill>
                <a:srgbClr val="00FB00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" name="図形グループ 11"/>
          <p:cNvGrpSpPr>
            <a:grpSpLocks noChangeAspect="1"/>
          </p:cNvGrpSpPr>
          <p:nvPr/>
        </p:nvGrpSpPr>
        <p:grpSpPr>
          <a:xfrm>
            <a:off x="55036" y="635302"/>
            <a:ext cx="3492360" cy="6155996"/>
            <a:chOff x="25401" y="432105"/>
            <a:chExt cx="3280275" cy="6263998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905714" y="432105"/>
              <a:ext cx="1218459" cy="751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smtClean="0"/>
                <a:t>BEFORE</a:t>
              </a:r>
            </a:p>
            <a:p>
              <a:r>
                <a:rPr kumimoji="1" lang="en-US" altLang="ja-JP" dirty="0" smtClean="0"/>
                <a:t>shot513300</a:t>
              </a:r>
              <a:endParaRPr kumimoji="1" lang="ja-JP" altLang="en-US" dirty="0"/>
            </a:p>
          </p:txBody>
        </p:sp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676" y="1285069"/>
              <a:ext cx="3240000" cy="5280882"/>
            </a:xfrm>
            <a:prstGeom prst="rect">
              <a:avLst/>
            </a:prstGeom>
          </p:spPr>
        </p:pic>
        <p:sp>
          <p:nvSpPr>
            <p:cNvPr id="11" name="角丸四角形 10"/>
            <p:cNvSpPr/>
            <p:nvPr/>
          </p:nvSpPr>
          <p:spPr>
            <a:xfrm>
              <a:off x="25401" y="432106"/>
              <a:ext cx="3239996" cy="6263997"/>
            </a:xfrm>
            <a:prstGeom prst="roundRect">
              <a:avLst>
                <a:gd name="adj" fmla="val 5701"/>
              </a:avLst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3" name="角丸四角形 12"/>
          <p:cNvSpPr/>
          <p:nvPr/>
        </p:nvSpPr>
        <p:spPr>
          <a:xfrm>
            <a:off x="3610965" y="651260"/>
            <a:ext cx="6240000" cy="6155995"/>
          </a:xfrm>
          <a:prstGeom prst="roundRect">
            <a:avLst>
              <a:gd name="adj" fmla="val 5701"/>
            </a:avLst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00FF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31038" y="4459771"/>
            <a:ext cx="10619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4BFFFF"/>
                </a:solidFill>
              </a:rPr>
              <a:t>Beam Loss</a:t>
            </a:r>
            <a:endParaRPr kumimoji="1" lang="ja-JP" altLang="en-US" sz="1600" dirty="0">
              <a:solidFill>
                <a:srgbClr val="4BFFFF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991588" y="4459771"/>
            <a:ext cx="10619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4BFFFF"/>
                </a:solidFill>
              </a:rPr>
              <a:t>Beam Loss</a:t>
            </a:r>
            <a:endParaRPr kumimoji="1" lang="ja-JP" altLang="en-US" sz="1600" dirty="0">
              <a:solidFill>
                <a:srgbClr val="4BFFFF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160571" y="1799767"/>
            <a:ext cx="159017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solidFill>
                  <a:srgbClr val="FF0000"/>
                </a:solidFill>
              </a:rPr>
              <a:t>Beam Intensity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672782" y="1799763"/>
            <a:ext cx="159017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solidFill>
                  <a:srgbClr val="FF0000"/>
                </a:solidFill>
              </a:rPr>
              <a:t>Beam Intensity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696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23862"/>
          </a:xfrm>
        </p:spPr>
        <p:txBody>
          <a:bodyPr>
            <a:noAutofit/>
          </a:bodyPr>
          <a:lstStyle/>
          <a:p>
            <a:r>
              <a:rPr kumimoji="1" lang="en-US" altLang="ja-JP" b="1" dirty="0" smtClean="0">
                <a:solidFill>
                  <a:srgbClr val="0000FF"/>
                </a:solidFill>
              </a:rPr>
              <a:t>Summary</a:t>
            </a:r>
            <a:endParaRPr kumimoji="1" lang="ja-JP" altLang="en-US" b="1" dirty="0">
              <a:solidFill>
                <a:srgbClr val="0000FF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9149" y="1065460"/>
            <a:ext cx="9238426" cy="4832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kumimoji="1" lang="en-US" altLang="ja-JP" sz="2800" dirty="0" smtClean="0">
                <a:solidFill>
                  <a:srgbClr val="000090"/>
                </a:solidFill>
              </a:rPr>
              <a:t>Transverse intra-bunch feedback </a:t>
            </a:r>
            <a:r>
              <a:rPr lang="en-US" altLang="ja-JP" sz="2800" b="1" dirty="0" smtClean="0">
                <a:solidFill>
                  <a:srgbClr val="000090"/>
                </a:solidFill>
              </a:rPr>
              <a:t>during acceleration </a:t>
            </a:r>
            <a:r>
              <a:rPr lang="en-US" altLang="ja-JP" sz="2800" b="1" dirty="0">
                <a:solidFill>
                  <a:srgbClr val="000090"/>
                </a:solidFill>
              </a:rPr>
              <a:t>period</a:t>
            </a:r>
            <a:r>
              <a:rPr kumimoji="1" lang="en-US" altLang="ja-JP" sz="2800" dirty="0" smtClean="0">
                <a:solidFill>
                  <a:srgbClr val="000090"/>
                </a:solidFill>
              </a:rPr>
              <a:t> </a:t>
            </a:r>
          </a:p>
          <a:p>
            <a:r>
              <a:rPr lang="en-US" altLang="ja-JP" sz="2800" dirty="0">
                <a:solidFill>
                  <a:srgbClr val="000090"/>
                </a:solidFill>
              </a:rPr>
              <a:t> </a:t>
            </a:r>
            <a:r>
              <a:rPr lang="en-US" altLang="ja-JP" sz="2800" dirty="0" smtClean="0">
                <a:solidFill>
                  <a:srgbClr val="000090"/>
                </a:solidFill>
              </a:rPr>
              <a:t>   </a:t>
            </a:r>
            <a:r>
              <a:rPr kumimoji="1" lang="en-US" altLang="ja-JP" sz="2800" dirty="0" smtClean="0">
                <a:solidFill>
                  <a:srgbClr val="000090"/>
                </a:solidFill>
              </a:rPr>
              <a:t>was successful </a:t>
            </a:r>
            <a:r>
              <a:rPr kumimoji="1" lang="en-US" altLang="ja-JP" sz="2800" b="1" dirty="0" err="1" smtClean="0">
                <a:solidFill>
                  <a:srgbClr val="000090"/>
                </a:solidFill>
              </a:rPr>
              <a:t>upto</a:t>
            </a:r>
            <a:r>
              <a:rPr kumimoji="1" lang="en-US" altLang="ja-JP" sz="2800" b="1" dirty="0" smtClean="0">
                <a:solidFill>
                  <a:srgbClr val="000090"/>
                </a:solidFill>
              </a:rPr>
              <a:t> P2 + ~80 </a:t>
            </a:r>
            <a:r>
              <a:rPr kumimoji="1" lang="en-US" altLang="ja-JP" sz="2800" b="1" dirty="0" err="1" smtClean="0">
                <a:solidFill>
                  <a:srgbClr val="000090"/>
                </a:solidFill>
              </a:rPr>
              <a:t>ms</a:t>
            </a:r>
            <a:r>
              <a:rPr kumimoji="1" lang="en-US" altLang="ja-JP" sz="2800" dirty="0" err="1" smtClean="0">
                <a:solidFill>
                  <a:srgbClr val="000090"/>
                </a:solidFill>
              </a:rPr>
              <a:t>.</a:t>
            </a:r>
            <a:endParaRPr lang="en-US" altLang="ja-JP" sz="2800" dirty="0">
              <a:solidFill>
                <a:srgbClr val="000090"/>
              </a:solidFill>
            </a:endParaRPr>
          </a:p>
          <a:p>
            <a:r>
              <a:rPr kumimoji="1" lang="en-US" altLang="ja-JP" sz="2800" dirty="0" smtClean="0"/>
              <a:t>	</a:t>
            </a:r>
            <a:r>
              <a:rPr kumimoji="1" lang="ja-JP" altLang="en-US" sz="2800" dirty="0" smtClean="0"/>
              <a:t>・</a:t>
            </a:r>
            <a:r>
              <a:rPr kumimoji="1" lang="en-US" altLang="ja-JP" sz="2800" dirty="0" smtClean="0"/>
              <a:t> Horizontal instability at the beginning of acceleration </a:t>
            </a:r>
          </a:p>
          <a:p>
            <a:r>
              <a:rPr kumimoji="1" lang="en-US" altLang="ja-JP" sz="2800" dirty="0" smtClean="0"/>
              <a:t>	   was suppressed.</a:t>
            </a:r>
          </a:p>
          <a:p>
            <a:r>
              <a:rPr kumimoji="1" lang="en-US" altLang="ja-JP" sz="2800" dirty="0" smtClean="0"/>
              <a:t>	</a:t>
            </a:r>
            <a:r>
              <a:rPr lang="ja-JP" altLang="en-US" sz="2800" dirty="0"/>
              <a:t>・</a:t>
            </a:r>
            <a:r>
              <a:rPr lang="en-US" altLang="ja-JP" sz="2800" dirty="0"/>
              <a:t> </a:t>
            </a:r>
            <a:r>
              <a:rPr kumimoji="1" lang="en-US" altLang="ja-JP" sz="2800" dirty="0" smtClean="0"/>
              <a:t>Stable parameters (delay, gain, frequency) are obtained</a:t>
            </a:r>
          </a:p>
          <a:p>
            <a:endParaRPr kumimoji="1" lang="en-US" altLang="ja-JP" sz="2800" dirty="0" smtClean="0"/>
          </a:p>
          <a:p>
            <a:endParaRPr kumimoji="1" lang="en-US" altLang="ja-JP" sz="2800" dirty="0" smtClean="0"/>
          </a:p>
          <a:p>
            <a:endParaRPr lang="en-US" altLang="ja-JP" sz="2800" dirty="0"/>
          </a:p>
          <a:p>
            <a:pPr marL="457200" indent="-457200">
              <a:buFont typeface="Wingdings" charset="2"/>
              <a:buChar char="Ø"/>
            </a:pPr>
            <a:r>
              <a:rPr kumimoji="1" lang="en-US" altLang="ja-JP" sz="2800" dirty="0" smtClean="0">
                <a:solidFill>
                  <a:srgbClr val="000090"/>
                </a:solidFill>
              </a:rPr>
              <a:t>Further parameter optimization for further </a:t>
            </a:r>
            <a:r>
              <a:rPr kumimoji="1" lang="en-US" altLang="ja-JP" sz="2800" dirty="0" err="1" smtClean="0">
                <a:solidFill>
                  <a:srgbClr val="000090"/>
                </a:solidFill>
              </a:rPr>
              <a:t>accel</a:t>
            </a:r>
            <a:r>
              <a:rPr kumimoji="1" lang="en-US" altLang="ja-JP" sz="2800" dirty="0" smtClean="0">
                <a:solidFill>
                  <a:srgbClr val="000090"/>
                </a:solidFill>
              </a:rPr>
              <a:t>. period</a:t>
            </a:r>
          </a:p>
          <a:p>
            <a:pPr marL="457200" indent="-457200">
              <a:buFont typeface="Wingdings" charset="2"/>
              <a:buChar char="Ø"/>
            </a:pPr>
            <a:r>
              <a:rPr kumimoji="1" lang="en-US" altLang="ja-JP" sz="2800" dirty="0" smtClean="0">
                <a:solidFill>
                  <a:srgbClr val="000090"/>
                </a:solidFill>
              </a:rPr>
              <a:t>Stability check both with experiments and simulations </a:t>
            </a:r>
          </a:p>
          <a:p>
            <a:pPr marL="457200" indent="-457200">
              <a:buFont typeface="Wingdings" charset="2"/>
              <a:buChar char="Ø"/>
            </a:pPr>
            <a:r>
              <a:rPr lang="en-US" altLang="ja-JP" sz="2800" dirty="0" smtClean="0">
                <a:solidFill>
                  <a:srgbClr val="000090"/>
                </a:solidFill>
              </a:rPr>
              <a:t>Contribute high beam intensity upgrade</a:t>
            </a: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458059" y="3750135"/>
            <a:ext cx="8915400" cy="4238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 smtClean="0">
                <a:solidFill>
                  <a:srgbClr val="0000FF"/>
                </a:solidFill>
              </a:rPr>
              <a:t>Prospect</a:t>
            </a:r>
            <a:endParaRPr lang="ja-JP" alt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465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3087</TotalTime>
  <Words>1034</Words>
  <Application>Microsoft Macintosh PowerPoint</Application>
  <PresentationFormat>A4 210x297 mm</PresentationFormat>
  <Paragraphs>301</Paragraphs>
  <Slides>22</Slides>
  <Notes>6</Notes>
  <HiddenSlides>0</HiddenSlides>
  <MMClips>1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3" baseType="lpstr">
      <vt:lpstr>ホワイト</vt:lpstr>
      <vt:lpstr>Status of  the Intra-bunch Feedback  at J-PARC Main Ring</vt:lpstr>
      <vt:lpstr>PowerPoint プレゼンテーション</vt:lpstr>
      <vt:lpstr>Japan Proton Accelerator Research Complex</vt:lpstr>
      <vt:lpstr>Outline</vt:lpstr>
      <vt:lpstr>J-PARC MR parameters</vt:lpstr>
      <vt:lpstr>Two obstacles</vt:lpstr>
      <vt:lpstr>(2) Instability during acceleration</vt:lpstr>
      <vt:lpstr>PowerPoint プレゼンテーション</vt:lpstr>
      <vt:lpstr>PowerPoint プレゼンテーション</vt:lpstr>
      <vt:lpstr>Schematic view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Timing CNTL by preset table</vt:lpstr>
      <vt:lpstr>iGp12 parameter settings</vt:lpstr>
      <vt:lpstr>PowerPoint プレゼンテーション</vt:lpstr>
      <vt:lpstr>PowerPoint プレゼンテーション</vt:lpstr>
      <vt:lpstr>Summary</vt:lpstr>
    </vt:vector>
  </TitlesOfParts>
  <Company>KEK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toyama takeshi</dc:creator>
  <cp:lastModifiedBy>toyama takeshi</cp:lastModifiedBy>
  <cp:revision>224</cp:revision>
  <cp:lastPrinted>2015-09-14T05:21:59Z</cp:lastPrinted>
  <dcterms:created xsi:type="dcterms:W3CDTF">2015-08-03T03:47:43Z</dcterms:created>
  <dcterms:modified xsi:type="dcterms:W3CDTF">2015-09-14T23:56:06Z</dcterms:modified>
</cp:coreProperties>
</file>