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heme/themeOverride3.xml" ContentType="application/vnd.openxmlformats-officedocument.themeOverr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3"/>
  </p:notesMasterIdLst>
  <p:sldIdLst>
    <p:sldId id="256" r:id="rId2"/>
    <p:sldId id="309" r:id="rId3"/>
    <p:sldId id="313" r:id="rId4"/>
    <p:sldId id="257" r:id="rId5"/>
    <p:sldId id="337" r:id="rId6"/>
    <p:sldId id="284" r:id="rId7"/>
    <p:sldId id="300" r:id="rId8"/>
    <p:sldId id="312" r:id="rId9"/>
    <p:sldId id="319" r:id="rId10"/>
    <p:sldId id="320" r:id="rId11"/>
    <p:sldId id="327" r:id="rId12"/>
    <p:sldId id="328" r:id="rId13"/>
    <p:sldId id="334" r:id="rId14"/>
    <p:sldId id="335" r:id="rId15"/>
    <p:sldId id="303" r:id="rId16"/>
    <p:sldId id="302" r:id="rId17"/>
    <p:sldId id="317" r:id="rId18"/>
    <p:sldId id="325" r:id="rId19"/>
    <p:sldId id="331" r:id="rId20"/>
    <p:sldId id="304" r:id="rId21"/>
    <p:sldId id="305" r:id="rId22"/>
    <p:sldId id="306" r:id="rId23"/>
    <p:sldId id="333" r:id="rId24"/>
    <p:sldId id="329" r:id="rId25"/>
    <p:sldId id="323" r:id="rId26"/>
    <p:sldId id="324" r:id="rId27"/>
    <p:sldId id="270" r:id="rId28"/>
    <p:sldId id="336" r:id="rId29"/>
    <p:sldId id="285" r:id="rId30"/>
    <p:sldId id="286" r:id="rId31"/>
    <p:sldId id="287" r:id="rId32"/>
  </p:sldIdLst>
  <p:sldSz cx="9144000" cy="5143500" type="screen16x9"/>
  <p:notesSz cx="6858000" cy="9144000"/>
  <p:embeddedFontLst>
    <p:embeddedFont>
      <p:font typeface="Calibri" panose="020F0502020204030204" pitchFamily="34" charset="0"/>
      <p:regular r:id="rId34"/>
      <p:bold r:id="rId35"/>
      <p:italic r:id="rId36"/>
      <p:boldItalic r:id="rId37"/>
    </p:embeddedFont>
    <p:embeddedFont>
      <p:font typeface="Cambria Math" panose="02040503050406030204" pitchFamily="18" charset="0"/>
      <p:regular r:id="rId38"/>
    </p:embeddedFont>
    <p:embeddedFont>
      <p:font typeface="ＭＳ Ｐゴシック" panose="020B0600070205080204" pitchFamily="34" charset="-128"/>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59" autoAdjust="0"/>
    <p:restoredTop sz="76512" autoAdjust="0"/>
  </p:normalViewPr>
  <p:slideViewPr>
    <p:cSldViewPr>
      <p:cViewPr varScale="1">
        <p:scale>
          <a:sx n="74" d="100"/>
          <a:sy n="74" d="100"/>
        </p:scale>
        <p:origin x="-1074"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1E57E5-E329-4716-A5FF-A088E4E0AFA5}" type="datetimeFigureOut">
              <a:rPr lang="en-AU" smtClean="0"/>
              <a:t>14/09/2015</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B9D4DB-891A-4F60-B6B4-8870B4F693CD}" type="slidenum">
              <a:rPr lang="en-AU" smtClean="0"/>
              <a:t>‹#›</a:t>
            </a:fld>
            <a:endParaRPr lang="en-AU"/>
          </a:p>
        </p:txBody>
      </p:sp>
    </p:spTree>
    <p:extLst>
      <p:ext uri="{BB962C8B-B14F-4D97-AF65-F5344CB8AC3E}">
        <p14:creationId xmlns:p14="http://schemas.microsoft.com/office/powerpoint/2010/main" val="11045821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Thank-you very much. Firstly, I would like to acknowledge </a:t>
            </a:r>
            <a:r>
              <a:rPr lang="en-AU" dirty="0" smtClean="0"/>
              <a:t>and thank the Program </a:t>
            </a:r>
            <a:r>
              <a:rPr lang="en-AU" dirty="0" smtClean="0"/>
              <a:t>Committee for inviting me to speak to you about our vertical emittance measurements using a vertical </a:t>
            </a:r>
            <a:r>
              <a:rPr lang="en-AU" dirty="0" err="1" smtClean="0"/>
              <a:t>undulator</a:t>
            </a:r>
            <a:r>
              <a:rPr lang="en-AU" dirty="0" smtClean="0"/>
              <a:t>.</a:t>
            </a:r>
          </a:p>
          <a:p>
            <a:endParaRPr lang="en-AU" dirty="0" smtClean="0"/>
          </a:p>
          <a:p>
            <a:r>
              <a:rPr lang="en-AU" dirty="0" smtClean="0"/>
              <a:t>In this talk, I plan </a:t>
            </a:r>
            <a:r>
              <a:rPr lang="en-AU" dirty="0" smtClean="0"/>
              <a:t>to:</a:t>
            </a:r>
          </a:p>
          <a:p>
            <a:pPr marL="171450" indent="-171450">
              <a:buFont typeface="Arial" panose="020B0604020202020204" pitchFamily="34" charset="0"/>
              <a:buChar char="•"/>
            </a:pPr>
            <a:r>
              <a:rPr lang="en-AU" dirty="0" smtClean="0"/>
              <a:t>Put the present work in context</a:t>
            </a:r>
          </a:p>
          <a:p>
            <a:pPr marL="171450" indent="-171450">
              <a:buFont typeface="Arial" panose="020B0604020202020204" pitchFamily="34" charset="0"/>
              <a:buChar char="•"/>
            </a:pPr>
            <a:r>
              <a:rPr lang="en-AU" dirty="0" smtClean="0"/>
              <a:t>Describe techniques used at AS, summarising results of measurements</a:t>
            </a:r>
          </a:p>
          <a:p>
            <a:pPr marL="171450" indent="-171450">
              <a:buFont typeface="Arial" panose="020B0604020202020204" pitchFamily="34" charset="0"/>
              <a:buChar char="•"/>
            </a:pPr>
            <a:r>
              <a:rPr lang="en-AU" dirty="0" smtClean="0"/>
              <a:t>Discuss some of the counter-intuitive </a:t>
            </a:r>
            <a:r>
              <a:rPr lang="en-AU" dirty="0" smtClean="0"/>
              <a:t>aspects</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1</a:t>
            </a:fld>
            <a:endParaRPr lang="en-AU"/>
          </a:p>
        </p:txBody>
      </p:sp>
    </p:spTree>
    <p:extLst>
      <p:ext uri="{BB962C8B-B14F-4D97-AF65-F5344CB8AC3E}">
        <p14:creationId xmlns:p14="http://schemas.microsoft.com/office/powerpoint/2010/main" val="2756274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Imagine a planar </a:t>
            </a:r>
            <a:r>
              <a:rPr lang="en-AU" dirty="0" err="1" smtClean="0"/>
              <a:t>undulator</a:t>
            </a:r>
            <a:r>
              <a:rPr lang="en-AU" dirty="0" smtClean="0"/>
              <a:t> in an electron storage ring, producing </a:t>
            </a:r>
            <a:r>
              <a:rPr lang="en-AU" dirty="0" err="1" smtClean="0"/>
              <a:t>undulator</a:t>
            </a:r>
            <a:r>
              <a:rPr lang="en-AU" dirty="0" smtClean="0"/>
              <a:t> radiation.</a:t>
            </a:r>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Plotted here is the </a:t>
            </a:r>
            <a:r>
              <a:rPr lang="en-AU" dirty="0" smtClean="0"/>
              <a:t>radiation spectrum passing a pinhole, from a </a:t>
            </a:r>
            <a:r>
              <a:rPr lang="en-AU" dirty="0" smtClean="0"/>
              <a:t>linear polarised </a:t>
            </a:r>
            <a:r>
              <a:rPr lang="en-AU" dirty="0" err="1" smtClean="0"/>
              <a:t>undulator</a:t>
            </a:r>
            <a:r>
              <a:rPr lang="en-AU" dirty="0" smtClean="0"/>
              <a:t>. Basically </a:t>
            </a:r>
            <a:r>
              <a:rPr lang="en-AU" dirty="0" smtClean="0"/>
              <a:t>the brilliance.</a:t>
            </a:r>
          </a:p>
          <a:p>
            <a:r>
              <a:rPr lang="en-AU" dirty="0" smtClean="0"/>
              <a:t>Usually think of </a:t>
            </a:r>
            <a:r>
              <a:rPr lang="en-AU" dirty="0" err="1" smtClean="0"/>
              <a:t>undulator</a:t>
            </a:r>
            <a:r>
              <a:rPr lang="en-AU" dirty="0" smtClean="0"/>
              <a:t> radiation as bright odd harmonics, and null even harmonics.</a:t>
            </a:r>
          </a:p>
          <a:p>
            <a:r>
              <a:rPr lang="en-AU" dirty="0" smtClean="0"/>
              <a:t>If we look at the first harmonic, shown here </a:t>
            </a:r>
            <a:r>
              <a:rPr lang="en-AU" dirty="0" smtClean="0"/>
              <a:t>is the angular distribution of radiation for the first harmonic, in units of 1/(Lorentz factor).</a:t>
            </a:r>
          </a:p>
          <a:p>
            <a:r>
              <a:rPr lang="en-AU" dirty="0" smtClean="0"/>
              <a:t>Relatively large distribution. Using the first harmonic limits the minimum electron beam emittance we can </a:t>
            </a:r>
            <a:r>
              <a:rPr lang="en-AU" dirty="0" err="1" smtClean="0"/>
              <a:t>deconvolve</a:t>
            </a:r>
            <a:r>
              <a:rPr lang="en-AU" dirty="0" smtClean="0"/>
              <a:t> from a measured photon distribution.</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2</a:t>
            </a:fld>
            <a:endParaRPr lang="en-AU"/>
          </a:p>
        </p:txBody>
      </p:sp>
    </p:spTree>
    <p:extLst>
      <p:ext uri="{BB962C8B-B14F-4D97-AF65-F5344CB8AC3E}">
        <p14:creationId xmlns:p14="http://schemas.microsoft.com/office/powerpoint/2010/main" val="258113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Picture is different at high </a:t>
            </a:r>
            <a:r>
              <a:rPr lang="en-AU" dirty="0" err="1" smtClean="0"/>
              <a:t>undulator</a:t>
            </a:r>
            <a:r>
              <a:rPr lang="en-AU" dirty="0" smtClean="0"/>
              <a:t> harmonics. Plotted here is the angular distribution of </a:t>
            </a:r>
            <a:r>
              <a:rPr lang="en-AU" dirty="0" err="1" smtClean="0"/>
              <a:t>undulator</a:t>
            </a:r>
            <a:r>
              <a:rPr lang="en-AU" dirty="0" smtClean="0"/>
              <a:t> radiation from a horizontal </a:t>
            </a:r>
            <a:r>
              <a:rPr lang="en-AU" dirty="0" err="1" smtClean="0"/>
              <a:t>undulator</a:t>
            </a:r>
            <a:r>
              <a:rPr lang="en-AU" dirty="0" smtClean="0"/>
              <a:t> for 14</a:t>
            </a:r>
            <a:r>
              <a:rPr lang="en-AU" baseline="30000" dirty="0" smtClean="0"/>
              <a:t>th</a:t>
            </a:r>
            <a:r>
              <a:rPr lang="en-AU" dirty="0" smtClean="0"/>
              <a:t> and 15</a:t>
            </a:r>
            <a:r>
              <a:rPr lang="en-AU" baseline="30000" dirty="0" smtClean="0"/>
              <a:t>th</a:t>
            </a:r>
            <a:r>
              <a:rPr lang="en-AU" dirty="0" smtClean="0"/>
              <a:t> harmonics. </a:t>
            </a:r>
            <a:r>
              <a:rPr lang="en-AU" dirty="0" smtClean="0"/>
              <a:t>Fine structure of narrow interference pattern, with minima on axis for even harmonics, and maxima on axis for odd harmonics.</a:t>
            </a:r>
          </a:p>
          <a:p>
            <a:endParaRPr lang="en-AU" dirty="0" smtClean="0"/>
          </a:p>
          <a:p>
            <a:r>
              <a:rPr lang="en-AU" dirty="0" smtClean="0"/>
              <a:t>Similar to several other emittance diagnostics where the electron beam distribution is convolved with a narrow interferometric distribution.</a:t>
            </a:r>
          </a:p>
          <a:p>
            <a:pPr marL="171450" indent="-171450">
              <a:buFont typeface="Arial" panose="020B0604020202020204" pitchFamily="34" charset="0"/>
              <a:buChar char="•"/>
            </a:pPr>
            <a:r>
              <a:rPr lang="en-AU" dirty="0" smtClean="0"/>
              <a:t>Pi-polarisation technique</a:t>
            </a:r>
          </a:p>
          <a:p>
            <a:pPr marL="171450" indent="-171450">
              <a:buFont typeface="Arial" panose="020B0604020202020204" pitchFamily="34" charset="0"/>
              <a:buChar char="•"/>
            </a:pPr>
            <a:r>
              <a:rPr lang="en-AU" dirty="0" smtClean="0"/>
              <a:t>Synchrotron radiation </a:t>
            </a:r>
            <a:r>
              <a:rPr lang="en-AU" dirty="0" err="1" smtClean="0"/>
              <a:t>interferometery</a:t>
            </a:r>
            <a:endParaRPr lang="en-AU" dirty="0" smtClean="0"/>
          </a:p>
          <a:p>
            <a:pPr marL="171450" indent="-171450">
              <a:buFont typeface="Arial" panose="020B0604020202020204" pitchFamily="34" charset="0"/>
              <a:buChar char="•"/>
            </a:pPr>
            <a:r>
              <a:rPr lang="en-AU" dirty="0" smtClean="0"/>
              <a:t>X-ray Fresnel diffraction</a:t>
            </a:r>
          </a:p>
          <a:p>
            <a:pPr marL="171450" indent="-171450">
              <a:buFont typeface="Arial" panose="020B0604020202020204" pitchFamily="34" charset="0"/>
              <a:buChar char="•"/>
            </a:pPr>
            <a:r>
              <a:rPr lang="en-AU" dirty="0" smtClean="0"/>
              <a:t>Coded aperture</a:t>
            </a:r>
          </a:p>
          <a:p>
            <a:pPr marL="171450" indent="-171450">
              <a:buFont typeface="Arial" panose="020B0604020202020204" pitchFamily="34" charset="0"/>
              <a:buChar char="•"/>
            </a:pPr>
            <a:endParaRPr lang="en-AU"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dirty="0" smtClean="0"/>
              <a:t>This distribution for horizontal </a:t>
            </a:r>
            <a:r>
              <a:rPr lang="en-AU" dirty="0" err="1" smtClean="0"/>
              <a:t>undulator</a:t>
            </a:r>
            <a:r>
              <a:rPr lang="en-AU" dirty="0" smtClean="0"/>
              <a:t> (electron beam wiggled horizontally). Can imagine that if the electron beam were wiggled vertically, the distribution is rotated, and could be used to measure vertical emittance</a:t>
            </a:r>
            <a:r>
              <a:rPr lang="en-AU" dirty="0" smtClean="0"/>
              <a:t>.</a:t>
            </a:r>
            <a:endParaRPr lang="en-AU" dirty="0" smtClean="0"/>
          </a:p>
        </p:txBody>
      </p:sp>
      <p:sp>
        <p:nvSpPr>
          <p:cNvPr id="4" name="Slide Number Placeholder 3"/>
          <p:cNvSpPr>
            <a:spLocks noGrp="1"/>
          </p:cNvSpPr>
          <p:nvPr>
            <p:ph type="sldNum" sz="quarter" idx="10"/>
          </p:nvPr>
        </p:nvSpPr>
        <p:spPr/>
        <p:txBody>
          <a:bodyPr/>
          <a:lstStyle/>
          <a:p>
            <a:fld id="{F5B9D4DB-891A-4F60-B6B4-8870B4F693CD}" type="slidenum">
              <a:rPr lang="en-AU" smtClean="0"/>
              <a:t>3</a:t>
            </a:fld>
            <a:endParaRPr lang="en-AU"/>
          </a:p>
        </p:txBody>
      </p:sp>
    </p:spTree>
    <p:extLst>
      <p:ext uri="{BB962C8B-B14F-4D97-AF65-F5344CB8AC3E}">
        <p14:creationId xmlns:p14="http://schemas.microsoft.com/office/powerpoint/2010/main" val="27048897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motivation of this work was the direct measurement of pm rad vertical emittances.</a:t>
            </a:r>
          </a:p>
          <a:p>
            <a:r>
              <a:rPr lang="en-AU" dirty="0" smtClean="0"/>
              <a:t>We know </a:t>
            </a:r>
            <a:r>
              <a:rPr lang="en-AU" dirty="0" smtClean="0"/>
              <a:t>from </a:t>
            </a:r>
            <a:r>
              <a:rPr lang="en-AU" dirty="0" smtClean="0"/>
              <a:t>previous experiments and simulations that </a:t>
            </a:r>
            <a:r>
              <a:rPr lang="en-AU" dirty="0" err="1" smtClean="0"/>
              <a:t>undulator</a:t>
            </a:r>
            <a:r>
              <a:rPr lang="en-AU" dirty="0" smtClean="0"/>
              <a:t> radiation very sensitive to pm rad emittance.</a:t>
            </a:r>
          </a:p>
          <a:p>
            <a:endParaRPr lang="en-AU" dirty="0" smtClean="0"/>
          </a:p>
          <a:p>
            <a:r>
              <a:rPr lang="en-AU" dirty="0" smtClean="0"/>
              <a:t>Could also be very relevant for upcoming diffraction-limited storage rings</a:t>
            </a:r>
            <a:r>
              <a:rPr lang="en-AU" dirty="0" smtClean="0"/>
              <a:t>.</a:t>
            </a:r>
            <a:endParaRPr lang="en-AU" dirty="0" smtClean="0"/>
          </a:p>
        </p:txBody>
      </p:sp>
      <p:sp>
        <p:nvSpPr>
          <p:cNvPr id="4" name="Slide Number Placeholder 3"/>
          <p:cNvSpPr>
            <a:spLocks noGrp="1"/>
          </p:cNvSpPr>
          <p:nvPr>
            <p:ph type="sldNum" sz="quarter" idx="10"/>
          </p:nvPr>
        </p:nvSpPr>
        <p:spPr/>
        <p:txBody>
          <a:bodyPr/>
          <a:lstStyle/>
          <a:p>
            <a:fld id="{F5B9D4DB-891A-4F60-B6B4-8870B4F693CD}" type="slidenum">
              <a:rPr lang="en-AU" smtClean="0"/>
              <a:t>4</a:t>
            </a:fld>
            <a:endParaRPr lang="en-AU"/>
          </a:p>
        </p:txBody>
      </p:sp>
    </p:spTree>
    <p:extLst>
      <p:ext uri="{BB962C8B-B14F-4D97-AF65-F5344CB8AC3E}">
        <p14:creationId xmlns:p14="http://schemas.microsoft.com/office/powerpoint/2010/main" val="1728676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To put the current work in context, it has long been known that even harmonic brightness proportional to beam emittance.</a:t>
            </a:r>
          </a:p>
          <a:p>
            <a:r>
              <a:rPr lang="en-AU" dirty="0" smtClean="0"/>
              <a:t>Where does this emittance dependence in the spectrum come from?</a:t>
            </a:r>
            <a:endParaRPr lang="en-AU" dirty="0" smtClean="0"/>
          </a:p>
        </p:txBody>
      </p:sp>
      <p:sp>
        <p:nvSpPr>
          <p:cNvPr id="4" name="Slide Number Placeholder 3"/>
          <p:cNvSpPr>
            <a:spLocks noGrp="1"/>
          </p:cNvSpPr>
          <p:nvPr>
            <p:ph type="sldNum" sz="quarter" idx="10"/>
          </p:nvPr>
        </p:nvSpPr>
        <p:spPr/>
        <p:txBody>
          <a:bodyPr/>
          <a:lstStyle/>
          <a:p>
            <a:fld id="{F5B9D4DB-891A-4F60-B6B4-8870B4F693CD}" type="slidenum">
              <a:rPr lang="en-AU" smtClean="0"/>
              <a:t>5</a:t>
            </a:fld>
            <a:endParaRPr lang="en-AU"/>
          </a:p>
        </p:txBody>
      </p:sp>
    </p:spTree>
    <p:extLst>
      <p:ext uri="{BB962C8B-B14F-4D97-AF65-F5344CB8AC3E}">
        <p14:creationId xmlns:p14="http://schemas.microsoft.com/office/powerpoint/2010/main" val="369581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Need </a:t>
            </a:r>
            <a:r>
              <a:rPr lang="en-AU" dirty="0" smtClean="0"/>
              <a:t>to also look at the angular distribution of </a:t>
            </a:r>
            <a:r>
              <a:rPr lang="en-AU" dirty="0" err="1" smtClean="0"/>
              <a:t>undulator</a:t>
            </a:r>
            <a:r>
              <a:rPr lang="en-AU" dirty="0" smtClean="0"/>
              <a:t> radiation.</a:t>
            </a:r>
          </a:p>
          <a:p>
            <a:r>
              <a:rPr lang="en-AU" dirty="0" smtClean="0"/>
              <a:t>Plotted here are simulations of radiation angular distribution for the 3</a:t>
            </a:r>
            <a:r>
              <a:rPr lang="en-AU" baseline="30000" dirty="0" smtClean="0"/>
              <a:t>rd</a:t>
            </a:r>
            <a:r>
              <a:rPr lang="en-AU" dirty="0" smtClean="0"/>
              <a:t> harmonic from a horizontal planar </a:t>
            </a:r>
            <a:r>
              <a:rPr lang="en-AU" dirty="0" err="1" smtClean="0"/>
              <a:t>undulator</a:t>
            </a:r>
            <a:r>
              <a:rPr lang="en-AU" dirty="0" smtClean="0"/>
              <a:t> for a filament electron beam, and for an electron beam with realistic emittances. Convolving the angular distribution of radiation with the electron beam angular distribution has the effect of smearing out the distribution, which changes the brilliance of the spectrum.</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6</a:t>
            </a:fld>
            <a:endParaRPr lang="en-AU"/>
          </a:p>
        </p:txBody>
      </p:sp>
    </p:spTree>
    <p:extLst>
      <p:ext uri="{BB962C8B-B14F-4D97-AF65-F5344CB8AC3E}">
        <p14:creationId xmlns:p14="http://schemas.microsoft.com/office/powerpoint/2010/main" val="35348072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idea to use a vertical </a:t>
            </a:r>
            <a:r>
              <a:rPr lang="en-AU" dirty="0" err="1" smtClean="0"/>
              <a:t>undulator</a:t>
            </a:r>
            <a:r>
              <a:rPr lang="en-AU" dirty="0" smtClean="0"/>
              <a:t> to measure vertical emittance was first proposed by </a:t>
            </a:r>
            <a:r>
              <a:rPr lang="en-AU" dirty="0" err="1" smtClean="0"/>
              <a:t>Shiro</a:t>
            </a:r>
            <a:r>
              <a:rPr lang="en-AU" dirty="0" smtClean="0"/>
              <a:t> Takano in 1997. Simulations of the spectrum of </a:t>
            </a:r>
            <a:r>
              <a:rPr lang="en-AU" dirty="0" err="1" smtClean="0"/>
              <a:t>undulator</a:t>
            </a:r>
            <a:r>
              <a:rPr lang="en-AU" dirty="0" smtClean="0"/>
              <a:t> radiation for a short (1 m) vertical </a:t>
            </a:r>
            <a:r>
              <a:rPr lang="en-AU" dirty="0" err="1" smtClean="0"/>
              <a:t>undulator</a:t>
            </a:r>
            <a:r>
              <a:rPr lang="en-AU" dirty="0" smtClean="0"/>
              <a:t> in the SPring-8  storage ring were presented.</a:t>
            </a:r>
          </a:p>
          <a:p>
            <a:r>
              <a:rPr lang="en-AU" dirty="0" smtClean="0"/>
              <a:t>The first plot illustrates the brilliance of vertical </a:t>
            </a:r>
            <a:r>
              <a:rPr lang="en-AU" dirty="0" err="1" smtClean="0"/>
              <a:t>undulator</a:t>
            </a:r>
            <a:r>
              <a:rPr lang="en-AU" dirty="0" smtClean="0"/>
              <a:t> radiation, for the first and second harmonics. We see an intense odd harmonic, and a dim second harmonic.</a:t>
            </a:r>
          </a:p>
          <a:p>
            <a:r>
              <a:rPr lang="en-AU" dirty="0" smtClean="0"/>
              <a:t>If we zoom in on this second harmonic, the second plot shows that the brilliance of the second harmonic is directly dependent upon the vertical emittance, plotted here as a ratio of the horizontal emittance. So the intensity of the even harmonic can be used to measure the vertical emittance.</a:t>
            </a:r>
          </a:p>
          <a:p>
            <a:r>
              <a:rPr lang="en-AU" dirty="0" smtClean="0"/>
              <a:t>But it is difficult to make an absolute measurement of brilliance.</a:t>
            </a:r>
          </a:p>
          <a:p>
            <a:r>
              <a:rPr lang="en-AU" dirty="0" smtClean="0"/>
              <a:t>The trick is to measure the ratio of the peak height of the dim even harmonic, to the bright odd harmonic (</a:t>
            </a:r>
            <a:r>
              <a:rPr lang="en-AU" i="1" dirty="0" smtClean="0"/>
              <a:t>F</a:t>
            </a:r>
            <a:r>
              <a:rPr lang="en-AU" baseline="-25000" dirty="0" smtClean="0"/>
              <a:t>2</a:t>
            </a:r>
            <a:r>
              <a:rPr lang="en-AU" dirty="0" smtClean="0"/>
              <a:t>/</a:t>
            </a:r>
            <a:r>
              <a:rPr lang="en-AU" i="1" dirty="0" smtClean="0"/>
              <a:t>F</a:t>
            </a:r>
            <a:r>
              <a:rPr lang="en-AU" baseline="-25000" dirty="0" smtClean="0"/>
              <a:t>1</a:t>
            </a:r>
            <a:r>
              <a:rPr lang="en-AU" dirty="0" smtClean="0"/>
              <a:t>), which is much easier</a:t>
            </a:r>
            <a:r>
              <a:rPr lang="en-AU" dirty="0" smtClean="0"/>
              <a:t>.</a:t>
            </a:r>
          </a:p>
          <a:p>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7</a:t>
            </a:fld>
            <a:endParaRPr lang="en-AU"/>
          </a:p>
        </p:txBody>
      </p:sp>
    </p:spTree>
    <p:extLst>
      <p:ext uri="{BB962C8B-B14F-4D97-AF65-F5344CB8AC3E}">
        <p14:creationId xmlns:p14="http://schemas.microsoft.com/office/powerpoint/2010/main" val="1691675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So we can imagine an experimental layout to measure vertical emittance.</a:t>
            </a:r>
          </a:p>
          <a:p>
            <a:r>
              <a:rPr lang="en-AU" dirty="0" smtClean="0"/>
              <a:t>Vertical </a:t>
            </a:r>
            <a:r>
              <a:rPr lang="en-AU" dirty="0" err="1" smtClean="0"/>
              <a:t>undulator</a:t>
            </a:r>
            <a:r>
              <a:rPr lang="en-AU" dirty="0" smtClean="0"/>
              <a:t>, pinhole, monochromator, and photodiode.</a:t>
            </a:r>
          </a:p>
          <a:p>
            <a:r>
              <a:rPr lang="en-AU" dirty="0" smtClean="0"/>
              <a:t>Very similar arrangement to work characterising vortices created by a pair of APPLE-II </a:t>
            </a:r>
            <a:r>
              <a:rPr lang="en-AU" dirty="0" err="1" smtClean="0"/>
              <a:t>undulators</a:t>
            </a:r>
            <a:r>
              <a:rPr lang="en-AU" dirty="0" smtClean="0"/>
              <a:t>.</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8</a:t>
            </a:fld>
            <a:endParaRPr lang="en-AU"/>
          </a:p>
        </p:txBody>
      </p:sp>
    </p:spTree>
    <p:extLst>
      <p:ext uri="{BB962C8B-B14F-4D97-AF65-F5344CB8AC3E}">
        <p14:creationId xmlns:p14="http://schemas.microsoft.com/office/powerpoint/2010/main" val="218490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5E22A22-186C-4CE6-B54E-58ABF90C1D85}" type="slidenum">
              <a:rPr lang="en-AU"/>
              <a:pPr/>
              <a:t>9</a:t>
            </a:fld>
            <a:endParaRPr lang="en-AU"/>
          </a:p>
        </p:txBody>
      </p:sp>
      <p:sp>
        <p:nvSpPr>
          <p:cNvPr id="910338" name="Rectangle 2"/>
          <p:cNvSpPr>
            <a:spLocks noGrp="1" noRot="1" noChangeAspect="1" noChangeArrowheads="1" noTextEdit="1"/>
          </p:cNvSpPr>
          <p:nvPr>
            <p:ph type="sldImg"/>
          </p:nvPr>
        </p:nvSpPr>
        <p:spPr>
          <a:xfrm>
            <a:off x="381000" y="685800"/>
            <a:ext cx="6096000" cy="3429000"/>
          </a:xfrm>
          <a:ln/>
        </p:spPr>
      </p:sp>
      <p:sp>
        <p:nvSpPr>
          <p:cNvPr id="910339" name="Rectangle 3"/>
          <p:cNvSpPr>
            <a:spLocks noGrp="1" noChangeArrowheads="1"/>
          </p:cNvSpPr>
          <p:nvPr>
            <p:ph type="body" idx="1"/>
          </p:nvPr>
        </p:nvSpPr>
        <p:spPr/>
        <p:txBody>
          <a:bodyPr/>
          <a:lstStyle/>
          <a:p>
            <a:r>
              <a:rPr lang="en-US" dirty="0" smtClean="0"/>
              <a:t>But very few rings have vertical </a:t>
            </a:r>
            <a:r>
              <a:rPr lang="en-US" dirty="0" err="1" smtClean="0"/>
              <a:t>undulators</a:t>
            </a:r>
            <a:r>
              <a:rPr lang="en-US" dirty="0" smtClean="0"/>
              <a:t> – very rare. </a:t>
            </a:r>
            <a:r>
              <a:rPr lang="en-US" dirty="0" smtClean="0"/>
              <a:t>Very simple reason of needing to maintain a large dynamic aperture for injection. Instead</a:t>
            </a:r>
            <a:r>
              <a:rPr lang="en-US" dirty="0" smtClean="0"/>
              <a:t>, an APPLE-II </a:t>
            </a:r>
            <a:r>
              <a:rPr lang="en-US" dirty="0" err="1" smtClean="0"/>
              <a:t>undulator</a:t>
            </a:r>
            <a:r>
              <a:rPr lang="en-US" dirty="0" smtClean="0"/>
              <a:t> was used. An APPLE-II </a:t>
            </a:r>
            <a:r>
              <a:rPr lang="en-US" dirty="0" err="1" smtClean="0"/>
              <a:t>undulator</a:t>
            </a:r>
            <a:r>
              <a:rPr lang="en-US" dirty="0" smtClean="0"/>
              <a:t> has four rows of </a:t>
            </a:r>
            <a:r>
              <a:rPr lang="en-US" dirty="0" err="1" smtClean="0"/>
              <a:t>undulator</a:t>
            </a:r>
            <a:r>
              <a:rPr lang="en-US" dirty="0" smtClean="0"/>
              <a:t> magnets, which can be phased individually to produce arbitrary elliptical </a:t>
            </a:r>
            <a:r>
              <a:rPr lang="en-US" dirty="0" err="1" smtClean="0"/>
              <a:t>polarisation</a:t>
            </a:r>
            <a:r>
              <a:rPr lang="en-US" dirty="0" smtClean="0"/>
              <a:t>. The row phases were configured to produce a horizontal magnetic field, wiggling the electrons vertically. This produces vertically </a:t>
            </a:r>
            <a:r>
              <a:rPr lang="en-US" dirty="0" err="1" smtClean="0"/>
              <a:t>polarised</a:t>
            </a:r>
            <a:r>
              <a:rPr lang="en-US" dirty="0" smtClean="0"/>
              <a:t> </a:t>
            </a:r>
            <a:r>
              <a:rPr lang="en-US" dirty="0" err="1" smtClean="0"/>
              <a:t>undulator</a:t>
            </a:r>
            <a:r>
              <a:rPr lang="en-US" dirty="0" smtClean="0"/>
              <a:t> radiation.</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 is a photo of the APPLE-II insertion device at the Australian Synchrotron storage ring, and the Soft X-ray Spectroscopy user beamline.</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10</a:t>
            </a:fld>
            <a:endParaRPr lang="en-AU"/>
          </a:p>
        </p:txBody>
      </p:sp>
    </p:spTree>
    <p:extLst>
      <p:ext uri="{BB962C8B-B14F-4D97-AF65-F5344CB8AC3E}">
        <p14:creationId xmlns:p14="http://schemas.microsoft.com/office/powerpoint/2010/main" val="3667127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the earliest experiments, measured the </a:t>
            </a:r>
            <a:r>
              <a:rPr lang="en-AU" dirty="0" err="1" smtClean="0"/>
              <a:t>undulator</a:t>
            </a:r>
            <a:r>
              <a:rPr lang="en-AU" dirty="0" smtClean="0"/>
              <a:t> spectrum. Plotted here is the measured brilliance spectrum of high harmonics (6 to 15), over a range of vertical emittances from 2 pm rad up to 2 nm rad.</a:t>
            </a:r>
          </a:p>
          <a:p>
            <a:r>
              <a:rPr lang="en-AU" dirty="0" smtClean="0"/>
              <a:t>Compared these measured brilliances with modelled brilliances. This was evaluated by comparing the ratio of the brilliances of adjacent even and odd harmonics.</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11</a:t>
            </a:fld>
            <a:endParaRPr lang="en-AU"/>
          </a:p>
        </p:txBody>
      </p:sp>
    </p:spTree>
    <p:extLst>
      <p:ext uri="{BB962C8B-B14F-4D97-AF65-F5344CB8AC3E}">
        <p14:creationId xmlns:p14="http://schemas.microsoft.com/office/powerpoint/2010/main" val="802183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Plotted here is the summary of measured and modelled ratios of all those </a:t>
            </a:r>
            <a:r>
              <a:rPr lang="en-AU" dirty="0" smtClean="0"/>
              <a:t>harmonics, with the ratio plotted </a:t>
            </a:r>
            <a:r>
              <a:rPr lang="en-AU" dirty="0" smtClean="0"/>
              <a:t>on the vertical axis, over all the measured pairs of </a:t>
            </a:r>
            <a:r>
              <a:rPr lang="en-AU" dirty="0" err="1" smtClean="0"/>
              <a:t>undulator</a:t>
            </a:r>
            <a:r>
              <a:rPr lang="en-AU" dirty="0" smtClean="0"/>
              <a:t> harmonics on the horizontal axis.</a:t>
            </a:r>
          </a:p>
          <a:p>
            <a:r>
              <a:rPr lang="en-AU" dirty="0" smtClean="0"/>
              <a:t>Basically, a high ratio corresponds to a high vertical emittance, and a low ratio corresponds to a low vertical emittance.</a:t>
            </a:r>
          </a:p>
          <a:p>
            <a:r>
              <a:rPr lang="en-AU" dirty="0" smtClean="0"/>
              <a:t>In that initial experiment, didn’t have a measurement of the vertical pinhole size, so fitted one.</a:t>
            </a:r>
          </a:p>
          <a:p>
            <a:r>
              <a:rPr lang="en-AU" dirty="0" smtClean="0"/>
              <a:t>The result was that we could tell that vertical </a:t>
            </a:r>
            <a:r>
              <a:rPr lang="en-AU" dirty="0" err="1" smtClean="0"/>
              <a:t>undulator</a:t>
            </a:r>
            <a:r>
              <a:rPr lang="en-AU" dirty="0" smtClean="0"/>
              <a:t> radiation was a very sensitive probe to vertical beam size, but needed pinhole size to make it a measurement.</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12</a:t>
            </a:fld>
            <a:endParaRPr lang="en-AU"/>
          </a:p>
        </p:txBody>
      </p:sp>
    </p:spTree>
    <p:extLst>
      <p:ext uri="{BB962C8B-B14F-4D97-AF65-F5344CB8AC3E}">
        <p14:creationId xmlns:p14="http://schemas.microsoft.com/office/powerpoint/2010/main" val="19853968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Basically</a:t>
            </a:r>
            <a:r>
              <a:rPr lang="en-AU" dirty="0" smtClean="0"/>
              <a:t>, using an ideal model for the </a:t>
            </a:r>
            <a:r>
              <a:rPr lang="en-AU" dirty="0" err="1" smtClean="0"/>
              <a:t>undulator</a:t>
            </a:r>
            <a:r>
              <a:rPr lang="en-AU" dirty="0" smtClean="0"/>
              <a:t> magnetic field, got ideal distribution of </a:t>
            </a:r>
            <a:r>
              <a:rPr lang="en-AU" dirty="0" err="1" smtClean="0"/>
              <a:t>undulator</a:t>
            </a:r>
            <a:r>
              <a:rPr lang="en-AU" dirty="0" smtClean="0"/>
              <a:t> </a:t>
            </a:r>
            <a:r>
              <a:rPr lang="en-AU" dirty="0" smtClean="0"/>
              <a:t>radiation, </a:t>
            </a:r>
            <a:r>
              <a:rPr lang="en-AU" dirty="0" smtClean="0"/>
              <a:t>to which fitted a </a:t>
            </a:r>
            <a:r>
              <a:rPr lang="en-AU" dirty="0" smtClean="0"/>
              <a:t>pinhole.</a:t>
            </a:r>
          </a:p>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So with the </a:t>
            </a:r>
            <a:r>
              <a:rPr lang="en-AU" dirty="0" err="1" smtClean="0"/>
              <a:t>undulator</a:t>
            </a:r>
            <a:r>
              <a:rPr lang="en-AU" dirty="0" smtClean="0"/>
              <a:t> set for maximum deflection parameter, measured the on-axis brilliance for high harmonics, and how it varied with vertical emittance.</a:t>
            </a:r>
          </a:p>
          <a:p>
            <a:pPr marL="0" marR="0" indent="0" algn="l" defTabSz="91440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13</a:t>
            </a:fld>
            <a:endParaRPr lang="en-AU"/>
          </a:p>
        </p:txBody>
      </p:sp>
    </p:spTree>
    <p:extLst>
      <p:ext uri="{BB962C8B-B14F-4D97-AF65-F5344CB8AC3E}">
        <p14:creationId xmlns:p14="http://schemas.microsoft.com/office/powerpoint/2010/main" val="986707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Instead of a single measurement, repeat </a:t>
            </a:r>
            <a:r>
              <a:rPr lang="en-AU" dirty="0" smtClean="0"/>
              <a:t>acquisitions of a quantity minimises statistical </a:t>
            </a:r>
            <a:r>
              <a:rPr lang="en-AU" dirty="0" smtClean="0"/>
              <a:t>uncertainty.</a:t>
            </a:r>
            <a:endParaRPr lang="en-AU" dirty="0" smtClean="0"/>
          </a:p>
          <a:p>
            <a:r>
              <a:rPr lang="en-AU" dirty="0" smtClean="0"/>
              <a:t>Can </a:t>
            </a:r>
            <a:r>
              <a:rPr lang="en-AU" dirty="0" smtClean="0"/>
              <a:t>meaningfully reduce </a:t>
            </a:r>
            <a:r>
              <a:rPr lang="en-AU" dirty="0" smtClean="0"/>
              <a:t>the statistical uncertainty by orders of magnitude, but systematic uncertainty remains</a:t>
            </a:r>
            <a:r>
              <a:rPr lang="en-AU" dirty="0" smtClean="0"/>
              <a:t>.</a:t>
            </a:r>
          </a:p>
          <a:p>
            <a:r>
              <a:rPr lang="en-AU" dirty="0" smtClean="0"/>
              <a:t>Additionally, assumes that the beam is not changing with time.</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14</a:t>
            </a:fld>
            <a:endParaRPr lang="en-AU"/>
          </a:p>
        </p:txBody>
      </p:sp>
    </p:spTree>
    <p:extLst>
      <p:ext uri="{BB962C8B-B14F-4D97-AF65-F5344CB8AC3E}">
        <p14:creationId xmlns:p14="http://schemas.microsoft.com/office/powerpoint/2010/main" val="3163467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This could be significantly refined by using the measured magnetic field map for the </a:t>
            </a:r>
            <a:r>
              <a:rPr lang="en-AU" dirty="0" err="1" smtClean="0"/>
              <a:t>undulator</a:t>
            </a:r>
            <a:r>
              <a:rPr lang="en-AU" dirty="0" smtClean="0"/>
              <a:t>. The magnetic field of this </a:t>
            </a:r>
            <a:r>
              <a:rPr lang="en-AU" dirty="0" err="1" smtClean="0"/>
              <a:t>undulator</a:t>
            </a:r>
            <a:r>
              <a:rPr lang="en-AU" dirty="0" smtClean="0"/>
              <a:t> was measured using a three-axis Hall probe when the insertion device was accepted.</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15</a:t>
            </a:fld>
            <a:endParaRPr lang="en-AU"/>
          </a:p>
        </p:txBody>
      </p:sp>
    </p:spTree>
    <p:extLst>
      <p:ext uri="{BB962C8B-B14F-4D97-AF65-F5344CB8AC3E}">
        <p14:creationId xmlns:p14="http://schemas.microsoft.com/office/powerpoint/2010/main" val="2758657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Can use that trajectory in simulations of the </a:t>
            </a:r>
            <a:r>
              <a:rPr lang="en-AU" dirty="0" err="1" smtClean="0"/>
              <a:t>undulator</a:t>
            </a:r>
            <a:r>
              <a:rPr lang="en-AU" dirty="0" smtClean="0"/>
              <a:t> radiation produced.</a:t>
            </a:r>
          </a:p>
          <a:p>
            <a:r>
              <a:rPr lang="en-AU" dirty="0" smtClean="0"/>
              <a:t>By </a:t>
            </a:r>
            <a:r>
              <a:rPr lang="en-AU" dirty="0" smtClean="0"/>
              <a:t>scanning the position of the pinhole, can measure the angular distribution of </a:t>
            </a:r>
            <a:r>
              <a:rPr lang="en-AU" dirty="0" err="1" smtClean="0"/>
              <a:t>undulator</a:t>
            </a:r>
            <a:r>
              <a:rPr lang="en-AU" dirty="0" smtClean="0"/>
              <a:t> radiation at high harmonics.</a:t>
            </a:r>
          </a:p>
          <a:p>
            <a:r>
              <a:rPr lang="en-AU" dirty="0" smtClean="0"/>
              <a:t>Here, measured angular distribution of the 6</a:t>
            </a:r>
            <a:r>
              <a:rPr lang="en-AU" baseline="30000" dirty="0" smtClean="0"/>
              <a:t>th</a:t>
            </a:r>
            <a:r>
              <a:rPr lang="en-AU" dirty="0" smtClean="0"/>
              <a:t> harmonic, and simulated distribution using the measured magnetic field map.</a:t>
            </a:r>
          </a:p>
          <a:p>
            <a:r>
              <a:rPr lang="en-AU" dirty="0" smtClean="0"/>
              <a:t>Reproduces the vertical </a:t>
            </a:r>
            <a:r>
              <a:rPr lang="en-AU" dirty="0" err="1" smtClean="0"/>
              <a:t>assymmetry</a:t>
            </a:r>
            <a:r>
              <a:rPr lang="en-AU" dirty="0" smtClean="0"/>
              <a:t> in the radiation distribution.</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16</a:t>
            </a:fld>
            <a:endParaRPr lang="en-AU"/>
          </a:p>
        </p:txBody>
      </p:sp>
    </p:spTree>
    <p:extLst>
      <p:ext uri="{BB962C8B-B14F-4D97-AF65-F5344CB8AC3E}">
        <p14:creationId xmlns:p14="http://schemas.microsoft.com/office/powerpoint/2010/main" val="2649535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Another approach was blade scans, scanning a blade through the radiation profile.</a:t>
            </a:r>
          </a:p>
          <a:p>
            <a:r>
              <a:rPr lang="en-AU" dirty="0" smtClean="0"/>
              <a:t>Measured the passing flux, and by </a:t>
            </a:r>
            <a:r>
              <a:rPr lang="en-AU" dirty="0" smtClean="0"/>
              <a:t>differentiating </a:t>
            </a:r>
            <a:r>
              <a:rPr lang="en-AU" dirty="0" smtClean="0"/>
              <a:t>with respect to position, recover the angular profile of radiation.</a:t>
            </a:r>
          </a:p>
          <a:p>
            <a:r>
              <a:rPr lang="en-AU" dirty="0" smtClean="0"/>
              <a:t>Plotted here are an odd and even harmonic.</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17</a:t>
            </a:fld>
            <a:endParaRPr lang="en-AU"/>
          </a:p>
        </p:txBody>
      </p:sp>
    </p:spTree>
    <p:extLst>
      <p:ext uri="{BB962C8B-B14F-4D97-AF65-F5344CB8AC3E}">
        <p14:creationId xmlns:p14="http://schemas.microsoft.com/office/powerpoint/2010/main" val="2183124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How does this work for different ultralow emittances?</a:t>
            </a:r>
          </a:p>
          <a:p>
            <a:r>
              <a:rPr lang="en-AU" dirty="0" smtClean="0"/>
              <a:t>In practice, not sufficiently sensitive over the (ultralow) emittance range of interest.</a:t>
            </a:r>
            <a:br>
              <a:rPr lang="en-AU" dirty="0" smtClean="0"/>
            </a:br>
            <a:r>
              <a:rPr lang="en-AU" dirty="0" smtClean="0"/>
              <a:t>There is a measurable, but small difference between the measured </a:t>
            </a:r>
            <a:r>
              <a:rPr lang="en-AU" dirty="0" err="1" smtClean="0"/>
              <a:t>undulator</a:t>
            </a:r>
            <a:r>
              <a:rPr lang="en-AU" dirty="0" smtClean="0"/>
              <a:t> radiation profile for 100 pm, and 1 pm.</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18</a:t>
            </a:fld>
            <a:endParaRPr lang="en-AU"/>
          </a:p>
        </p:txBody>
      </p:sp>
    </p:spTree>
    <p:extLst>
      <p:ext uri="{BB962C8B-B14F-4D97-AF65-F5344CB8AC3E}">
        <p14:creationId xmlns:p14="http://schemas.microsoft.com/office/powerpoint/2010/main" val="2741524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But these blade scans opened a different opportunity. Able to address one of the significant systematic uncertainties of the original experiment by  minimising the pinhole size. With one blade fixed, closed the other until the flux was extinguished. In this way, could get a pinhole size of 5 um height. But then, how does one optimise the pinhole position?</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19</a:t>
            </a:fld>
            <a:endParaRPr lang="en-AU"/>
          </a:p>
        </p:txBody>
      </p:sp>
    </p:spTree>
    <p:extLst>
      <p:ext uri="{BB962C8B-B14F-4D97-AF65-F5344CB8AC3E}">
        <p14:creationId xmlns:p14="http://schemas.microsoft.com/office/powerpoint/2010/main" val="374303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practice, the most reproducible technique was to scan the pinhole position by scanning the electron beam angle through the insertion device.</a:t>
            </a:r>
          </a:p>
          <a:p>
            <a:r>
              <a:rPr lang="en-AU" dirty="0" smtClean="0"/>
              <a:t>Illustrated schematically, the electron beam was steered vertically through the insertion device, and the flux passing the pinhole was measured, to recover the radiation distribution.</a:t>
            </a:r>
          </a:p>
          <a:p>
            <a:r>
              <a:rPr lang="en-AU" dirty="0" smtClean="0"/>
              <a:t>In this way, it was possible to measure the minimum flux ratio, centred on the distribution.</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20</a:t>
            </a:fld>
            <a:endParaRPr lang="en-AU"/>
          </a:p>
        </p:txBody>
      </p:sp>
    </p:spTree>
    <p:extLst>
      <p:ext uri="{BB962C8B-B14F-4D97-AF65-F5344CB8AC3E}">
        <p14:creationId xmlns:p14="http://schemas.microsoft.com/office/powerpoint/2010/main" val="761323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So for each of these techniques, energy scans, time averaging and orbit bumps, the flux ratio of the 14</a:t>
            </a:r>
            <a:r>
              <a:rPr lang="en-AU" baseline="30000" dirty="0" smtClean="0"/>
              <a:t>th</a:t>
            </a:r>
            <a:r>
              <a:rPr lang="en-AU" dirty="0" smtClean="0"/>
              <a:t> to 15</a:t>
            </a:r>
            <a:r>
              <a:rPr lang="en-AU" baseline="30000" dirty="0" smtClean="0"/>
              <a:t>th</a:t>
            </a:r>
            <a:r>
              <a:rPr lang="en-AU" dirty="0" smtClean="0"/>
              <a:t> harmonics was measured for different emittances. This could be compared to simulations of </a:t>
            </a:r>
            <a:r>
              <a:rPr lang="en-AU" dirty="0" err="1" smtClean="0"/>
              <a:t>undulator</a:t>
            </a:r>
            <a:r>
              <a:rPr lang="en-AU" dirty="0" smtClean="0"/>
              <a:t> radiation using the measured magnetic field map.</a:t>
            </a:r>
          </a:p>
          <a:p>
            <a:r>
              <a:rPr lang="en-AU" dirty="0" smtClean="0"/>
              <a:t>These measured flux ratios and the simulation are plotted here for vertical emittances up to 100 pm rad, and zooming in on the plot below 15 pm rad.</a:t>
            </a:r>
          </a:p>
          <a:p>
            <a:r>
              <a:rPr lang="en-AU" dirty="0" smtClean="0"/>
              <a:t>Of these, the technique with the lowest measured flux ratio is orbit bumps through the insertion device, and it fits model well up to 100 pm rad.</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21</a:t>
            </a:fld>
            <a:endParaRPr lang="en-AU"/>
          </a:p>
        </p:txBody>
      </p:sp>
    </p:spTree>
    <p:extLst>
      <p:ext uri="{BB962C8B-B14F-4D97-AF65-F5344CB8AC3E}">
        <p14:creationId xmlns:p14="http://schemas.microsoft.com/office/powerpoint/2010/main" val="6314323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Looking </a:t>
            </a:r>
            <a:r>
              <a:rPr lang="en-AU" dirty="0" smtClean="0"/>
              <a:t>at results below 15 pm rad.</a:t>
            </a:r>
          </a:p>
          <a:p>
            <a:r>
              <a:rPr lang="en-AU" dirty="0" smtClean="0"/>
              <a:t>Set up several lattices with vertical emittance below 15 pm rad.</a:t>
            </a:r>
          </a:p>
          <a:p>
            <a:r>
              <a:rPr lang="en-AU" dirty="0" smtClean="0"/>
              <a:t>Emittance measured using:</a:t>
            </a:r>
          </a:p>
          <a:p>
            <a:pPr marL="171450" indent="-171450">
              <a:buFont typeface="Arial" panose="020B0604020202020204" pitchFamily="34" charset="0"/>
              <a:buChar char="•"/>
            </a:pPr>
            <a:r>
              <a:rPr lang="en-AU" dirty="0" smtClean="0"/>
              <a:t>Orbit bumps through insertion device</a:t>
            </a:r>
          </a:p>
          <a:p>
            <a:pPr marL="171450" indent="-171450">
              <a:buFont typeface="Arial" panose="020B0604020202020204" pitchFamily="34" charset="0"/>
              <a:buChar char="•"/>
            </a:pPr>
            <a:r>
              <a:rPr lang="en-AU" dirty="0" smtClean="0"/>
              <a:t>LOCO, in quadrature with the quantum limit</a:t>
            </a:r>
          </a:p>
          <a:p>
            <a:r>
              <a:rPr lang="en-AU" dirty="0" smtClean="0"/>
              <a:t>Measurements in agreement within experimental uncertainty, except the lowest value. LOCO suggests the vertical emittance is lower than the direct measurement using vertical </a:t>
            </a:r>
            <a:r>
              <a:rPr lang="en-AU" dirty="0" err="1" smtClean="0"/>
              <a:t>undulator</a:t>
            </a:r>
            <a:r>
              <a:rPr lang="en-AU" dirty="0" smtClean="0"/>
              <a:t>.</a:t>
            </a:r>
          </a:p>
          <a:p>
            <a:r>
              <a:rPr lang="en-AU" dirty="0" smtClean="0"/>
              <a:t>Smallest vertical emittance measured is 0.9 +- 0.3 pm rad, equal to SLS record.</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22</a:t>
            </a:fld>
            <a:endParaRPr lang="en-AU"/>
          </a:p>
        </p:txBody>
      </p:sp>
    </p:spTree>
    <p:extLst>
      <p:ext uri="{BB962C8B-B14F-4D97-AF65-F5344CB8AC3E}">
        <p14:creationId xmlns:p14="http://schemas.microsoft.com/office/powerpoint/2010/main" val="40187950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Where does this result sit in the context of other emittance measurements?</a:t>
            </a:r>
          </a:p>
          <a:p>
            <a:r>
              <a:rPr lang="en-AU" dirty="0" smtClean="0"/>
              <a:t>Plotted here are measured emittances of existing machines.</a:t>
            </a:r>
          </a:p>
          <a:p>
            <a:r>
              <a:rPr lang="en-AU" dirty="0" smtClean="0"/>
              <a:t>Puts the present result equal to the SLS in vertical emittance.</a:t>
            </a:r>
          </a:p>
          <a:p>
            <a:r>
              <a:rPr lang="en-AU" dirty="0" smtClean="0"/>
              <a:t>Also plotted are some machines which are proposed or under construction, several of which are MBA rings, with horizontal emittances as low as present vertical emittances.</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23</a:t>
            </a:fld>
            <a:endParaRPr lang="en-AU"/>
          </a:p>
        </p:txBody>
      </p:sp>
    </p:spTree>
    <p:extLst>
      <p:ext uri="{BB962C8B-B14F-4D97-AF65-F5344CB8AC3E}">
        <p14:creationId xmlns:p14="http://schemas.microsoft.com/office/powerpoint/2010/main" val="11728553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 think this may be a challenge to </a:t>
            </a:r>
            <a:r>
              <a:rPr lang="en-AU" dirty="0" smtClean="0"/>
              <a:t>brilliance-optimised proposed </a:t>
            </a:r>
            <a:r>
              <a:rPr lang="en-AU" dirty="0" smtClean="0"/>
              <a:t>diffraction limited storage rings.</a:t>
            </a:r>
          </a:p>
          <a:p>
            <a:r>
              <a:rPr lang="en-AU" dirty="0" smtClean="0"/>
              <a:t>Plotted here is a typical example of the change in electron beam distribution for the APS MBA upgrade, with approximately 100 pm emittances in both horizontal and vertical dimensions.</a:t>
            </a:r>
          </a:p>
          <a:p>
            <a:r>
              <a:rPr lang="en-AU" dirty="0" smtClean="0"/>
              <a:t>The </a:t>
            </a:r>
            <a:r>
              <a:rPr lang="en-AU" dirty="0" smtClean="0"/>
              <a:t>angular profile of </a:t>
            </a:r>
            <a:r>
              <a:rPr lang="en-AU" dirty="0" err="1" smtClean="0"/>
              <a:t>undulator</a:t>
            </a:r>
            <a:r>
              <a:rPr lang="en-AU" dirty="0" smtClean="0"/>
              <a:t> radiation at high harmonics departs significantly from typical Gaussian distributions.</a:t>
            </a:r>
          </a:p>
          <a:p>
            <a:r>
              <a:rPr lang="en-AU" dirty="0" smtClean="0"/>
              <a:t>Are photon beamlines prepared for this?</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24</a:t>
            </a:fld>
            <a:endParaRPr lang="en-AU"/>
          </a:p>
        </p:txBody>
      </p:sp>
    </p:spTree>
    <p:extLst>
      <p:ext uri="{BB962C8B-B14F-4D97-AF65-F5344CB8AC3E}">
        <p14:creationId xmlns:p14="http://schemas.microsoft.com/office/powerpoint/2010/main" val="42202093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Misnomers with regard to vertical emittance measurement.</a:t>
            </a:r>
            <a:endParaRPr lang="en-AU" dirty="0" smtClean="0"/>
          </a:p>
          <a:p>
            <a:r>
              <a:rPr lang="en-AU" dirty="0" smtClean="0"/>
              <a:t>Vertical </a:t>
            </a:r>
            <a:r>
              <a:rPr lang="en-AU" dirty="0" err="1" smtClean="0"/>
              <a:t>undulator</a:t>
            </a:r>
            <a:r>
              <a:rPr lang="en-AU" dirty="0" smtClean="0"/>
              <a:t> self-dispersion increases vertical </a:t>
            </a:r>
            <a:r>
              <a:rPr lang="en-AU" dirty="0" smtClean="0"/>
              <a:t>emittance.</a:t>
            </a:r>
            <a:endParaRPr lang="en-AU" dirty="0" smtClean="0"/>
          </a:p>
          <a:p>
            <a:r>
              <a:rPr lang="en-AU" dirty="0" smtClean="0"/>
              <a:t>Whilst true, in practice, negligibly small.</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25</a:t>
            </a:fld>
            <a:endParaRPr lang="en-AU"/>
          </a:p>
        </p:txBody>
      </p:sp>
    </p:spTree>
    <p:extLst>
      <p:ext uri="{BB962C8B-B14F-4D97-AF65-F5344CB8AC3E}">
        <p14:creationId xmlns:p14="http://schemas.microsoft.com/office/powerpoint/2010/main" val="979215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Misnomers with regard to vertical emittance measurement.</a:t>
            </a:r>
          </a:p>
          <a:p>
            <a:r>
              <a:rPr lang="en-AU" dirty="0" smtClean="0"/>
              <a:t>Closed, local orbit bump through adjacent sectors including </a:t>
            </a:r>
            <a:r>
              <a:rPr lang="en-AU" dirty="0" err="1" smtClean="0"/>
              <a:t>sextupoles</a:t>
            </a:r>
            <a:r>
              <a:rPr lang="en-AU" dirty="0" smtClean="0"/>
              <a:t> and skew quadrupoles.</a:t>
            </a:r>
          </a:p>
          <a:p>
            <a:r>
              <a:rPr lang="en-AU" dirty="0" smtClean="0"/>
              <a:t>Increase in vertical emittance can be modelled in AT.</a:t>
            </a:r>
          </a:p>
          <a:p>
            <a:r>
              <a:rPr lang="en-AU" dirty="0" smtClean="0"/>
              <a:t>Whilst true, in practice, negligibly small.</a:t>
            </a:r>
          </a:p>
          <a:p>
            <a:r>
              <a:rPr lang="en-AU" dirty="0" smtClean="0"/>
              <a:t>1 pm rad? Much larger orbit bump than is useful.</a:t>
            </a:r>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26</a:t>
            </a:fld>
            <a:endParaRPr lang="en-AU"/>
          </a:p>
        </p:txBody>
      </p:sp>
    </p:spTree>
    <p:extLst>
      <p:ext uri="{BB962C8B-B14F-4D97-AF65-F5344CB8AC3E}">
        <p14:creationId xmlns:p14="http://schemas.microsoft.com/office/powerpoint/2010/main" val="41277859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5B9D4DB-891A-4F60-B6B4-8870B4F693CD}" type="slidenum">
              <a:rPr lang="en-AU" smtClean="0"/>
              <a:t>27</a:t>
            </a:fld>
            <a:endParaRPr lang="en-AU"/>
          </a:p>
        </p:txBody>
      </p:sp>
    </p:spTree>
    <p:extLst>
      <p:ext uri="{BB962C8B-B14F-4D97-AF65-F5344CB8AC3E}">
        <p14:creationId xmlns:p14="http://schemas.microsoft.com/office/powerpoint/2010/main" val="40867972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6395" name="Picture 11" descr="5011_PPT_BG_EndPage"/>
          <p:cNvPicPr>
            <a:picLocks noChangeAspect="1" noChangeArrowheads="1"/>
          </p:cNvPicPr>
          <p:nvPr/>
        </p:nvPicPr>
        <p:blipFill>
          <a:blip r:embed="rId2" cstate="print"/>
          <a:srcRect/>
          <a:stretch>
            <a:fillRect/>
          </a:stretch>
        </p:blipFill>
        <p:spPr bwMode="auto">
          <a:xfrm>
            <a:off x="0" y="0"/>
            <a:ext cx="9145588" cy="5144691"/>
          </a:xfrm>
          <a:prstGeom prst="rect">
            <a:avLst/>
          </a:prstGeom>
          <a:noFill/>
        </p:spPr>
      </p:pic>
      <p:sp>
        <p:nvSpPr>
          <p:cNvPr id="16396" name="Line 12"/>
          <p:cNvSpPr>
            <a:spLocks noChangeShapeType="1"/>
          </p:cNvSpPr>
          <p:nvPr/>
        </p:nvSpPr>
        <p:spPr bwMode="auto">
          <a:xfrm>
            <a:off x="2170084" y="1339453"/>
            <a:ext cx="1588" cy="984647"/>
          </a:xfrm>
          <a:prstGeom prst="line">
            <a:avLst/>
          </a:prstGeom>
          <a:noFill/>
          <a:ln w="9525">
            <a:solidFill>
              <a:schemeClr val="bg1"/>
            </a:solidFill>
            <a:round/>
            <a:headEnd/>
            <a:tailEnd/>
          </a:ln>
        </p:spPr>
        <p:txBody>
          <a:bodyPr wrap="none" anchor="ctr"/>
          <a:lstStyle/>
          <a:p>
            <a:endParaRPr lang="en-US"/>
          </a:p>
        </p:txBody>
      </p:sp>
      <p:sp>
        <p:nvSpPr>
          <p:cNvPr id="16400" name="Rectangle 16"/>
          <p:cNvSpPr>
            <a:spLocks noGrp="1" noChangeArrowheads="1"/>
          </p:cNvSpPr>
          <p:nvPr>
            <p:ph type="ctrTitle" sz="quarter"/>
          </p:nvPr>
        </p:nvSpPr>
        <p:spPr>
          <a:xfrm>
            <a:off x="2500298" y="1371600"/>
            <a:ext cx="5715040" cy="971550"/>
          </a:xfrm>
        </p:spPr>
        <p:txBody>
          <a:bodyPr/>
          <a:lstStyle>
            <a:lvl1pPr>
              <a:defRPr sz="2800"/>
            </a:lvl1pPr>
          </a:lstStyle>
          <a:p>
            <a:r>
              <a:rPr lang="en-US"/>
              <a:t>Click to edit Master title style</a:t>
            </a:r>
          </a:p>
        </p:txBody>
      </p:sp>
      <p:sp>
        <p:nvSpPr>
          <p:cNvPr id="16401" name="Rectangle 17"/>
          <p:cNvSpPr>
            <a:spLocks noGrp="1" noChangeArrowheads="1"/>
          </p:cNvSpPr>
          <p:nvPr>
            <p:ph type="subTitle" sz="quarter" idx="1"/>
          </p:nvPr>
        </p:nvSpPr>
        <p:spPr>
          <a:xfrm>
            <a:off x="2500298" y="2786064"/>
            <a:ext cx="5715040" cy="400110"/>
          </a:xfrm>
          <a:ln algn="ctr"/>
        </p:spPr>
        <p:txBody>
          <a:bodyPr wrap="square">
            <a:spAutoFit/>
          </a:bodyPr>
          <a:lstStyle>
            <a:lvl1pPr marL="0" indent="0" eaLnBrk="0" hangingPunct="0">
              <a:spcBef>
                <a:spcPct val="50000"/>
              </a:spcBef>
              <a:buFont typeface="Arial" charset="0"/>
              <a:buNone/>
              <a:defRPr sz="2000" b="0">
                <a:solidFill>
                  <a:schemeClr val="accent5"/>
                </a:solidFill>
              </a:defRPr>
            </a:lvl1pPr>
          </a:lstStyle>
          <a:p>
            <a:r>
              <a:rPr lang="en-US"/>
              <a:t>Click to edit Master subtitle style</a:t>
            </a:r>
          </a:p>
        </p:txBody>
      </p:sp>
      <p:pic>
        <p:nvPicPr>
          <p:cNvPr id="16402" name="Picture 18" descr="Picture1"/>
          <p:cNvPicPr>
            <a:picLocks noChangeAspect="1" noChangeArrowheads="1"/>
          </p:cNvPicPr>
          <p:nvPr/>
        </p:nvPicPr>
        <p:blipFill>
          <a:blip r:embed="rId3" cstate="print"/>
          <a:stretch>
            <a:fillRect/>
          </a:stretch>
        </p:blipFill>
        <p:spPr bwMode="auto">
          <a:xfrm>
            <a:off x="571473" y="1314450"/>
            <a:ext cx="1347333" cy="1365622"/>
          </a:xfrm>
          <a:prstGeom prst="rect">
            <a:avLst/>
          </a:prstGeom>
          <a:noFill/>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with Sub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7"/>
          <p:cNvSpPr>
            <a:spLocks noGrp="1" noChangeArrowheads="1"/>
          </p:cNvSpPr>
          <p:nvPr>
            <p:ph type="subTitle" sz="quarter" idx="1"/>
          </p:nvPr>
        </p:nvSpPr>
        <p:spPr>
          <a:xfrm>
            <a:off x="500034" y="832460"/>
            <a:ext cx="8143932" cy="461665"/>
          </a:xfrm>
          <a:ln algn="ctr"/>
        </p:spPr>
        <p:txBody>
          <a:bodyPr wrap="square">
            <a:spAutoFit/>
          </a:bodyPr>
          <a:lstStyle>
            <a:lvl1pPr marL="0" indent="0" eaLnBrk="0" hangingPunct="0">
              <a:spcBef>
                <a:spcPct val="50000"/>
              </a:spcBef>
              <a:buFont typeface="Arial" charset="0"/>
              <a:buNone/>
              <a:defRPr sz="2400" b="1">
                <a:solidFill>
                  <a:schemeClr val="accent6"/>
                </a:solidFill>
              </a:defRPr>
            </a:lvl1pPr>
          </a:lstStyle>
          <a:p>
            <a:r>
              <a:rPr lang="en-US" dirty="0"/>
              <a:t>Click to edit Master subtitle style</a:t>
            </a:r>
          </a:p>
        </p:txBody>
      </p:sp>
      <p:sp>
        <p:nvSpPr>
          <p:cNvPr id="4" name="Content Placeholder 2"/>
          <p:cNvSpPr>
            <a:spLocks noGrp="1"/>
          </p:cNvSpPr>
          <p:nvPr>
            <p:ph idx="10"/>
          </p:nvPr>
        </p:nvSpPr>
        <p:spPr>
          <a:xfrm>
            <a:off x="457200" y="1339445"/>
            <a:ext cx="8229600" cy="3233737"/>
          </a:xfrm>
        </p:spPr>
        <p:txBody>
          <a:bodyPr>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2571751"/>
            <a:ext cx="7772400" cy="1021556"/>
          </a:xfrm>
        </p:spPr>
        <p:txBody>
          <a:bodyPr anchor="t"/>
          <a:lstStyle>
            <a:lvl1pPr algn="l">
              <a:defRPr sz="4000" b="1" cap="none">
                <a:solidFill>
                  <a:schemeClr val="accent6"/>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1446610"/>
            <a:ext cx="7772400" cy="1125140"/>
          </a:xfrm>
        </p:spPr>
        <p:txBody>
          <a:bodyPr anchor="b"/>
          <a:lstStyle>
            <a:lvl1pPr marL="0" indent="0">
              <a:buNone/>
              <a:defRPr sz="2000">
                <a:solidFill>
                  <a:schemeClr val="bg2"/>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Title 1"/>
          <p:cNvSpPr txBox="1">
            <a:spLocks/>
          </p:cNvSpPr>
          <p:nvPr/>
        </p:nvSpPr>
        <p:spPr bwMode="auto">
          <a:xfrm>
            <a:off x="2971800" y="0"/>
            <a:ext cx="6019800" cy="57150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0" cap="none" spc="0" normalizeH="0" baseline="0" noProof="0" smtClean="0">
                <a:ln>
                  <a:noFill/>
                </a:ln>
                <a:solidFill>
                  <a:schemeClr val="bg1"/>
                </a:solidFill>
                <a:effectLst/>
                <a:uLnTx/>
                <a:uFillTx/>
                <a:latin typeface="+mj-lt"/>
                <a:ea typeface="+mj-ea"/>
                <a:cs typeface="+mj-cs"/>
              </a:rPr>
              <a:t>Click to edit Master title style</a:t>
            </a: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028701"/>
            <a:ext cx="4038600" cy="3394472"/>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28701"/>
            <a:ext cx="4038600" cy="3394472"/>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5613" y="964395"/>
            <a:ext cx="4040188" cy="613183"/>
          </a:xfrm>
        </p:spPr>
        <p:txBody>
          <a:bodyPr anchor="b"/>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3439" y="964395"/>
            <a:ext cx="4041775" cy="613183"/>
          </a:xfrm>
        </p:spPr>
        <p:txBody>
          <a:bodyPr anchor="b"/>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2971800" y="0"/>
            <a:ext cx="6019800" cy="571500"/>
          </a:xfrm>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071553"/>
            <a:ext cx="5111750" cy="352307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1"/>
          <p:cNvSpPr>
            <a:spLocks noGrp="1"/>
          </p:cNvSpPr>
          <p:nvPr>
            <p:ph type="title"/>
          </p:nvPr>
        </p:nvSpPr>
        <p:spPr>
          <a:xfrm>
            <a:off x="2971800" y="0"/>
            <a:ext cx="6019800" cy="571500"/>
          </a:xfrm>
        </p:spPr>
        <p:txBody>
          <a:bodyPr/>
          <a:lstStyle/>
          <a:p>
            <a:r>
              <a:rPr lang="en-US" smtClean="0"/>
              <a:t>Click to edit Master title style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750081"/>
            <a:ext cx="5486400" cy="316113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1"/>
          <p:cNvSpPr>
            <a:spLocks noGrp="1"/>
          </p:cNvSpPr>
          <p:nvPr>
            <p:ph type="title"/>
          </p:nvPr>
        </p:nvSpPr>
        <p:spPr>
          <a:xfrm>
            <a:off x="2971800" y="0"/>
            <a:ext cx="6019800" cy="571500"/>
          </a:xfrm>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 name="Rectangle 10"/>
          <p:cNvSpPr>
            <a:spLocks noChangeArrowheads="1"/>
          </p:cNvSpPr>
          <p:nvPr/>
        </p:nvSpPr>
        <p:spPr bwMode="auto">
          <a:xfrm>
            <a:off x="0" y="0"/>
            <a:ext cx="9144000" cy="628650"/>
          </a:xfrm>
          <a:prstGeom prst="rect">
            <a:avLst/>
          </a:prstGeom>
          <a:solidFill>
            <a:srgbClr val="003368"/>
          </a:solidFill>
          <a:ln w="9525">
            <a:noFill/>
            <a:miter lim="800000"/>
            <a:headEnd/>
            <a:tailEnd/>
          </a:ln>
          <a:effectLst/>
        </p:spPr>
        <p:txBody>
          <a:bodyPr wrap="none" anchor="ctr"/>
          <a:lstStyle/>
          <a:p>
            <a:pPr algn="ctr"/>
            <a:endParaRPr lang="en-US"/>
          </a:p>
        </p:txBody>
      </p:sp>
      <p:pic>
        <p:nvPicPr>
          <p:cNvPr id="1037" name="Picture 13" descr="UOM-Rev3D_H_sm"/>
          <p:cNvPicPr>
            <a:picLocks noChangeAspect="1" noChangeArrowheads="1"/>
          </p:cNvPicPr>
          <p:nvPr/>
        </p:nvPicPr>
        <p:blipFill>
          <a:blip r:embed="rId12" cstate="print"/>
          <a:stretch>
            <a:fillRect/>
          </a:stretch>
        </p:blipFill>
        <p:spPr bwMode="auto">
          <a:xfrm>
            <a:off x="395536" y="51470"/>
            <a:ext cx="2187352" cy="566093"/>
          </a:xfrm>
          <a:prstGeom prst="rect">
            <a:avLst/>
          </a:prstGeom>
          <a:noFill/>
        </p:spPr>
      </p:pic>
      <p:sp>
        <p:nvSpPr>
          <p:cNvPr id="1038" name="Line 14"/>
          <p:cNvSpPr>
            <a:spLocks noChangeShapeType="1"/>
          </p:cNvSpPr>
          <p:nvPr/>
        </p:nvSpPr>
        <p:spPr bwMode="auto">
          <a:xfrm>
            <a:off x="0" y="4800600"/>
            <a:ext cx="9144000" cy="0"/>
          </a:xfrm>
          <a:prstGeom prst="line">
            <a:avLst/>
          </a:prstGeom>
          <a:noFill/>
          <a:ln w="9525">
            <a:solidFill>
              <a:srgbClr val="003368"/>
            </a:solidFill>
            <a:round/>
            <a:headEnd/>
            <a:tailEnd/>
          </a:ln>
        </p:spPr>
        <p:txBody>
          <a:bodyPr wrap="none" anchor="ctr"/>
          <a:lstStyle/>
          <a:p>
            <a:endParaRPr lang="en-US"/>
          </a:p>
        </p:txBody>
      </p:sp>
      <p:sp>
        <p:nvSpPr>
          <p:cNvPr id="1040" name="Rectangle 16"/>
          <p:cNvSpPr>
            <a:spLocks noChangeArrowheads="1"/>
          </p:cNvSpPr>
          <p:nvPr/>
        </p:nvSpPr>
        <p:spPr bwMode="auto">
          <a:xfrm>
            <a:off x="0" y="628650"/>
            <a:ext cx="9144000" cy="57150"/>
          </a:xfrm>
          <a:prstGeom prst="rect">
            <a:avLst/>
          </a:prstGeom>
          <a:solidFill>
            <a:srgbClr val="759FB8"/>
          </a:solidFill>
          <a:ln w="9525">
            <a:noFill/>
            <a:miter lim="800000"/>
            <a:headEnd/>
            <a:tailEnd/>
          </a:ln>
          <a:effectLst>
            <a:outerShdw algn="ctr" rotWithShape="0">
              <a:srgbClr val="808080">
                <a:alpha val="45000"/>
              </a:srgbClr>
            </a:outerShdw>
          </a:effectLst>
        </p:spPr>
        <p:txBody>
          <a:bodyPr wrap="none" anchor="ctr"/>
          <a:lstStyle/>
          <a:p>
            <a:pPr algn="ctr"/>
            <a:endParaRPr lang="en-US"/>
          </a:p>
        </p:txBody>
      </p:sp>
      <p:sp>
        <p:nvSpPr>
          <p:cNvPr id="1042" name="Rectangle 18"/>
          <p:cNvSpPr>
            <a:spLocks noGrp="1" noChangeArrowheads="1"/>
          </p:cNvSpPr>
          <p:nvPr>
            <p:ph type="title"/>
          </p:nvPr>
        </p:nvSpPr>
        <p:spPr bwMode="auto">
          <a:xfrm>
            <a:off x="2971800" y="0"/>
            <a:ext cx="6019800" cy="571500"/>
          </a:xfrm>
          <a:prstGeom prst="rect">
            <a:avLst/>
          </a:prstGeom>
          <a:noFill/>
          <a:ln w="9525"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43" name="Rectangle 19"/>
          <p:cNvSpPr>
            <a:spLocks noGrp="1" noChangeArrowheads="1"/>
          </p:cNvSpPr>
          <p:nvPr>
            <p:ph type="body" idx="1"/>
          </p:nvPr>
        </p:nvSpPr>
        <p:spPr bwMode="auto">
          <a:xfrm>
            <a:off x="457200" y="1028701"/>
            <a:ext cx="8229600" cy="339447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 name="TextBox 2"/>
          <p:cNvSpPr txBox="1"/>
          <p:nvPr/>
        </p:nvSpPr>
        <p:spPr>
          <a:xfrm>
            <a:off x="7740352" y="4794706"/>
            <a:ext cx="971600" cy="369332"/>
          </a:xfrm>
          <a:prstGeom prst="rect">
            <a:avLst/>
          </a:prstGeom>
          <a:noFill/>
        </p:spPr>
        <p:txBody>
          <a:bodyPr wrap="square" rtlCol="0">
            <a:spAutoFit/>
          </a:bodyPr>
          <a:lstStyle/>
          <a:p>
            <a:pPr algn="r"/>
            <a:fld id="{34BE614D-0C31-41A1-9317-53C3C1125139}" type="slidenum">
              <a:rPr lang="en-AU" smtClean="0"/>
              <a:pPr algn="r"/>
              <a:t>‹#›</a:t>
            </a:fld>
            <a:endParaRPr lang="en-AU" dirty="0"/>
          </a:p>
        </p:txBody>
      </p:sp>
      <p:sp>
        <p:nvSpPr>
          <p:cNvPr id="5" name="TextBox 4"/>
          <p:cNvSpPr txBox="1"/>
          <p:nvPr/>
        </p:nvSpPr>
        <p:spPr>
          <a:xfrm>
            <a:off x="1943708" y="4794706"/>
            <a:ext cx="5256584" cy="369332"/>
          </a:xfrm>
          <a:prstGeom prst="rect">
            <a:avLst/>
          </a:prstGeom>
          <a:noFill/>
        </p:spPr>
        <p:txBody>
          <a:bodyPr wrap="square" rtlCol="0">
            <a:spAutoFit/>
          </a:bodyPr>
          <a:lstStyle/>
          <a:p>
            <a:pPr algn="ctr"/>
            <a:r>
              <a:rPr lang="en-AU" dirty="0" smtClean="0"/>
              <a:t>Wootton – IBIC’15, TUCLA01 –</a:t>
            </a:r>
            <a:r>
              <a:rPr lang="en-AU" baseline="0" dirty="0" smtClean="0"/>
              <a:t> 15/09/2015</a:t>
            </a:r>
            <a:endParaRPr lang="en-AU"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hf hdr="0" ftr="0"/>
  <p:txStyles>
    <p:titleStyle>
      <a:lvl1pPr algn="l" rtl="0" fontAlgn="base">
        <a:spcBef>
          <a:spcPct val="0"/>
        </a:spcBef>
        <a:spcAft>
          <a:spcPct val="0"/>
        </a:spcAft>
        <a:defRPr sz="2800" b="1">
          <a:solidFill>
            <a:schemeClr val="bg1"/>
          </a:solidFill>
          <a:latin typeface="+mj-lt"/>
          <a:ea typeface="+mj-ea"/>
          <a:cs typeface="+mj-cs"/>
        </a:defRPr>
      </a:lvl1pPr>
      <a:lvl2pPr algn="l" rtl="0" fontAlgn="base">
        <a:spcBef>
          <a:spcPct val="0"/>
        </a:spcBef>
        <a:spcAft>
          <a:spcPct val="0"/>
        </a:spcAft>
        <a:defRPr sz="2000" b="1">
          <a:solidFill>
            <a:schemeClr val="bg1"/>
          </a:solidFill>
          <a:latin typeface="Arial" charset="0"/>
          <a:ea typeface="ＭＳ Ｐゴシック" pitchFamily="48" charset="-128"/>
        </a:defRPr>
      </a:lvl2pPr>
      <a:lvl3pPr algn="l" rtl="0" fontAlgn="base">
        <a:spcBef>
          <a:spcPct val="0"/>
        </a:spcBef>
        <a:spcAft>
          <a:spcPct val="0"/>
        </a:spcAft>
        <a:defRPr sz="2000" b="1">
          <a:solidFill>
            <a:schemeClr val="bg1"/>
          </a:solidFill>
          <a:latin typeface="Arial" charset="0"/>
          <a:ea typeface="ＭＳ Ｐゴシック" pitchFamily="48" charset="-128"/>
        </a:defRPr>
      </a:lvl3pPr>
      <a:lvl4pPr algn="l" rtl="0" fontAlgn="base">
        <a:spcBef>
          <a:spcPct val="0"/>
        </a:spcBef>
        <a:spcAft>
          <a:spcPct val="0"/>
        </a:spcAft>
        <a:defRPr sz="2000" b="1">
          <a:solidFill>
            <a:schemeClr val="bg1"/>
          </a:solidFill>
          <a:latin typeface="Arial" charset="0"/>
          <a:ea typeface="ＭＳ Ｐゴシック" pitchFamily="48" charset="-128"/>
        </a:defRPr>
      </a:lvl4pPr>
      <a:lvl5pPr algn="l" rtl="0" fontAlgn="base">
        <a:spcBef>
          <a:spcPct val="0"/>
        </a:spcBef>
        <a:spcAft>
          <a:spcPct val="0"/>
        </a:spcAft>
        <a:defRPr sz="2000" b="1">
          <a:solidFill>
            <a:schemeClr val="bg1"/>
          </a:solidFill>
          <a:latin typeface="Arial" charset="0"/>
          <a:ea typeface="ＭＳ Ｐゴシック" pitchFamily="48" charset="-128"/>
        </a:defRPr>
      </a:lvl5pPr>
      <a:lvl6pPr marL="457200" algn="l" rtl="0" fontAlgn="base">
        <a:spcBef>
          <a:spcPct val="0"/>
        </a:spcBef>
        <a:spcAft>
          <a:spcPct val="0"/>
        </a:spcAft>
        <a:defRPr sz="2000" b="1">
          <a:solidFill>
            <a:schemeClr val="bg1"/>
          </a:solidFill>
          <a:latin typeface="Arial" charset="0"/>
          <a:ea typeface="ＭＳ Ｐゴシック" pitchFamily="48" charset="-128"/>
        </a:defRPr>
      </a:lvl6pPr>
      <a:lvl7pPr marL="914400" algn="l" rtl="0" fontAlgn="base">
        <a:spcBef>
          <a:spcPct val="0"/>
        </a:spcBef>
        <a:spcAft>
          <a:spcPct val="0"/>
        </a:spcAft>
        <a:defRPr sz="2000" b="1">
          <a:solidFill>
            <a:schemeClr val="bg1"/>
          </a:solidFill>
          <a:latin typeface="Arial" charset="0"/>
          <a:ea typeface="ＭＳ Ｐゴシック" pitchFamily="48" charset="-128"/>
        </a:defRPr>
      </a:lvl7pPr>
      <a:lvl8pPr marL="1371600" algn="l" rtl="0" fontAlgn="base">
        <a:spcBef>
          <a:spcPct val="0"/>
        </a:spcBef>
        <a:spcAft>
          <a:spcPct val="0"/>
        </a:spcAft>
        <a:defRPr sz="2000" b="1">
          <a:solidFill>
            <a:schemeClr val="bg1"/>
          </a:solidFill>
          <a:latin typeface="Arial" charset="0"/>
          <a:ea typeface="ＭＳ Ｐゴシック" pitchFamily="48" charset="-128"/>
        </a:defRPr>
      </a:lvl8pPr>
      <a:lvl9pPr marL="1828800" algn="l" rtl="0" fontAlgn="base">
        <a:spcBef>
          <a:spcPct val="0"/>
        </a:spcBef>
        <a:spcAft>
          <a:spcPct val="0"/>
        </a:spcAft>
        <a:defRPr sz="2000" b="1">
          <a:solidFill>
            <a:schemeClr val="bg1"/>
          </a:solidFill>
          <a:latin typeface="Arial" charset="0"/>
          <a:ea typeface="ＭＳ Ｐゴシック" pitchFamily="48" charset="-128"/>
        </a:defRPr>
      </a:lvl9pPr>
    </p:titleStyle>
    <p:bodyStyle>
      <a:lvl1pPr marL="261938" indent="-261938" algn="l" rtl="0" fontAlgn="base">
        <a:spcBef>
          <a:spcPct val="25000"/>
        </a:spcBef>
        <a:spcAft>
          <a:spcPct val="0"/>
        </a:spcAft>
        <a:buClr>
          <a:schemeClr val="accent2"/>
        </a:buClr>
        <a:buSzPct val="120000"/>
        <a:buFont typeface="Arial" charset="0"/>
        <a:buChar char="•"/>
        <a:defRPr sz="2400">
          <a:solidFill>
            <a:srgbClr val="000000"/>
          </a:solidFill>
          <a:latin typeface="+mn-lt"/>
          <a:ea typeface="+mn-ea"/>
          <a:cs typeface="+mn-cs"/>
        </a:defRPr>
      </a:lvl1pPr>
      <a:lvl2pPr marL="722313" indent="-265113" algn="l" rtl="0" fontAlgn="base">
        <a:spcBef>
          <a:spcPct val="20000"/>
        </a:spcBef>
        <a:spcAft>
          <a:spcPct val="0"/>
        </a:spcAft>
        <a:buClr>
          <a:schemeClr val="accent2"/>
        </a:buClr>
        <a:buFont typeface="Arial" charset="0"/>
        <a:buChar char="–"/>
        <a:defRPr sz="2400">
          <a:solidFill>
            <a:schemeClr val="tx1"/>
          </a:solidFill>
          <a:latin typeface="+mn-lt"/>
        </a:defRPr>
      </a:lvl2pPr>
      <a:lvl3pPr marL="1143000" indent="-228600" algn="l" rtl="0" fontAlgn="base">
        <a:spcBef>
          <a:spcPct val="20000"/>
        </a:spcBef>
        <a:spcAft>
          <a:spcPct val="0"/>
        </a:spcAft>
        <a:buClr>
          <a:schemeClr val="accent2"/>
        </a:buClr>
        <a:buSzPct val="120000"/>
        <a:buChar char="•"/>
        <a:defRPr sz="2000">
          <a:solidFill>
            <a:schemeClr val="tx1"/>
          </a:solidFill>
          <a:latin typeface="+mn-lt"/>
        </a:defRPr>
      </a:lvl3pPr>
      <a:lvl4pPr marL="1600200" indent="-228600" algn="l" rtl="0" fontAlgn="base">
        <a:spcBef>
          <a:spcPct val="20000"/>
        </a:spcBef>
        <a:spcAft>
          <a:spcPct val="0"/>
        </a:spcAft>
        <a:buClr>
          <a:schemeClr val="accent2"/>
        </a:buClr>
        <a:buFont typeface="Arial" charset="0"/>
        <a:buChar char="–"/>
        <a:defRPr sz="2000">
          <a:solidFill>
            <a:schemeClr val="tx1"/>
          </a:solidFill>
          <a:latin typeface="+mn-lt"/>
        </a:defRPr>
      </a:lvl4pPr>
      <a:lvl5pPr marL="2057400" indent="-228600" algn="l" rtl="0" fontAlgn="base">
        <a:spcBef>
          <a:spcPct val="20000"/>
        </a:spcBef>
        <a:spcAft>
          <a:spcPct val="0"/>
        </a:spcAft>
        <a:buClr>
          <a:schemeClr val="accent2"/>
        </a:buClr>
        <a:buFont typeface="Arial" charset="0"/>
        <a:buChar char="»"/>
        <a:defRPr sz="2000">
          <a:solidFill>
            <a:schemeClr val="tx1"/>
          </a:solidFill>
          <a:latin typeface="+mn-lt"/>
        </a:defRPr>
      </a:lvl5pPr>
      <a:lvl6pPr marL="2514600" indent="-228600" algn="l" rtl="0" fontAlgn="base">
        <a:spcBef>
          <a:spcPct val="20000"/>
        </a:spcBef>
        <a:spcAft>
          <a:spcPct val="0"/>
        </a:spcAft>
        <a:buClr>
          <a:schemeClr val="accent2"/>
        </a:buClr>
        <a:buFont typeface="Arial" charset="0"/>
        <a:buChar char="»"/>
        <a:defRPr sz="2000">
          <a:solidFill>
            <a:schemeClr val="tx1"/>
          </a:solidFill>
          <a:latin typeface="+mn-lt"/>
        </a:defRPr>
      </a:lvl6pPr>
      <a:lvl7pPr marL="2971800" indent="-228600" algn="l" rtl="0" fontAlgn="base">
        <a:spcBef>
          <a:spcPct val="20000"/>
        </a:spcBef>
        <a:spcAft>
          <a:spcPct val="0"/>
        </a:spcAft>
        <a:buClr>
          <a:schemeClr val="accent2"/>
        </a:buClr>
        <a:buFont typeface="Arial" charset="0"/>
        <a:buChar char="»"/>
        <a:defRPr sz="2000">
          <a:solidFill>
            <a:schemeClr val="tx1"/>
          </a:solidFill>
          <a:latin typeface="+mn-lt"/>
        </a:defRPr>
      </a:lvl7pPr>
      <a:lvl8pPr marL="3429000" indent="-228600" algn="l" rtl="0" fontAlgn="base">
        <a:spcBef>
          <a:spcPct val="20000"/>
        </a:spcBef>
        <a:spcAft>
          <a:spcPct val="0"/>
        </a:spcAft>
        <a:buClr>
          <a:schemeClr val="accent2"/>
        </a:buClr>
        <a:buFont typeface="Arial" charset="0"/>
        <a:buChar char="»"/>
        <a:defRPr sz="2000">
          <a:solidFill>
            <a:schemeClr val="tx1"/>
          </a:solidFill>
          <a:latin typeface="+mn-lt"/>
        </a:defRPr>
      </a:lvl8pPr>
      <a:lvl9pPr marL="3886200" indent="-228600" algn="l" rtl="0" fontAlgn="base">
        <a:spcBef>
          <a:spcPct val="20000"/>
        </a:spcBef>
        <a:spcAft>
          <a:spcPct val="0"/>
        </a:spcAft>
        <a:buClr>
          <a:schemeClr val="accent2"/>
        </a:buClr>
        <a:buFont typeface="Arial"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gi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55.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hemeOverride" Target="../theme/themeOverride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1.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bwMode="auto">
          <a:xfrm>
            <a:off x="0" y="3363838"/>
            <a:ext cx="9144000" cy="1779662"/>
          </a:xfrm>
          <a:prstGeom prst="rect">
            <a:avLst/>
          </a:prstGeom>
          <a:gradFill>
            <a:gsLst>
              <a:gs pos="0">
                <a:schemeClr val="bg1">
                  <a:alpha val="0"/>
                </a:schemeClr>
              </a:gs>
              <a:gs pos="100000">
                <a:schemeClr val="bg1"/>
              </a:gs>
            </a:gsLst>
            <a:lin ang="540000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smtClean="0">
              <a:ln>
                <a:noFill/>
              </a:ln>
              <a:solidFill>
                <a:schemeClr val="tx1"/>
              </a:solidFill>
              <a:effectLst/>
              <a:latin typeface="Arial" charset="0"/>
              <a:ea typeface="ＭＳ Ｐゴシック" pitchFamily="48" charset="-128"/>
            </a:endParaRPr>
          </a:p>
        </p:txBody>
      </p:sp>
      <p:sp>
        <p:nvSpPr>
          <p:cNvPr id="2" name="Title 1"/>
          <p:cNvSpPr>
            <a:spLocks noGrp="1"/>
          </p:cNvSpPr>
          <p:nvPr>
            <p:ph type="ctrTitle" sz="quarter"/>
          </p:nvPr>
        </p:nvSpPr>
        <p:spPr>
          <a:xfrm>
            <a:off x="2500298" y="1371600"/>
            <a:ext cx="6176158" cy="971550"/>
          </a:xfrm>
        </p:spPr>
        <p:txBody>
          <a:bodyPr>
            <a:normAutofit fontScale="90000"/>
          </a:bodyPr>
          <a:lstStyle/>
          <a:p>
            <a:r>
              <a:rPr lang="en-AU" dirty="0"/>
              <a:t>Direct Observation of Ultralow Vertical Emittance Using a Vertical </a:t>
            </a:r>
            <a:r>
              <a:rPr lang="en-AU" dirty="0" err="1"/>
              <a:t>Undulator</a:t>
            </a:r>
            <a:endParaRPr lang="en-AU" dirty="0"/>
          </a:p>
        </p:txBody>
      </p:sp>
      <p:sp>
        <p:nvSpPr>
          <p:cNvPr id="3" name="Subtitle 2"/>
          <p:cNvSpPr>
            <a:spLocks noGrp="1"/>
          </p:cNvSpPr>
          <p:nvPr>
            <p:ph type="subTitle" sz="quarter" idx="1"/>
          </p:nvPr>
        </p:nvSpPr>
        <p:spPr>
          <a:xfrm>
            <a:off x="2500298" y="2409732"/>
            <a:ext cx="6643702" cy="861774"/>
          </a:xfrm>
        </p:spPr>
        <p:txBody>
          <a:bodyPr/>
          <a:lstStyle/>
          <a:p>
            <a:r>
              <a:rPr lang="en-AU" dirty="0" smtClean="0"/>
              <a:t>Kent P. Wootton</a:t>
            </a:r>
          </a:p>
          <a:p>
            <a:r>
              <a:rPr lang="en-AU" i="1" dirty="0" smtClean="0"/>
              <a:t>   The University of Melbourne</a:t>
            </a:r>
            <a:endParaRPr lang="en-AU" i="1" dirty="0"/>
          </a:p>
        </p:txBody>
      </p:sp>
      <p:pic>
        <p:nvPicPr>
          <p:cNvPr id="5" name="Picture 4"/>
          <p:cNvPicPr>
            <a:picLocks noChangeAspect="1"/>
          </p:cNvPicPr>
          <p:nvPr/>
        </p:nvPicPr>
        <p:blipFill rotWithShape="1">
          <a:blip r:embed="rId4" cstate="print">
            <a:clrChange>
              <a:clrFrom>
                <a:srgbClr val="FAFFFF"/>
              </a:clrFrom>
              <a:clrTo>
                <a:srgbClr val="FAFFFF">
                  <a:alpha val="0"/>
                </a:srgbClr>
              </a:clrTo>
            </a:clrChange>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val="0"/>
              </a:ext>
            </a:extLst>
          </a:blip>
          <a:stretch/>
        </p:blipFill>
        <p:spPr>
          <a:xfrm>
            <a:off x="5514244" y="4360579"/>
            <a:ext cx="3146519" cy="785591"/>
          </a:xfrm>
          <a:prstGeom prst="rect">
            <a:avLst/>
          </a:prstGeom>
        </p:spPr>
      </p:pic>
      <p:pic>
        <p:nvPicPr>
          <p:cNvPr id="1026" name="Picture 2" descr="C:\Users\Kent\Documents\Publications\Presentations\2012_10 - IBIC\AS logo grey.png"/>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3203848" y="4454053"/>
            <a:ext cx="2024247" cy="55282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nt\Pictures\logos\UOM-Pos3D_H_sm.png"/>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905733" y="4472605"/>
            <a:ext cx="1936959" cy="502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341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568" y="2283718"/>
            <a:ext cx="4887453" cy="2133095"/>
          </a:xfrm>
          <a:prstGeom prst="rect">
            <a:avLst/>
          </a:prstGeom>
        </p:spPr>
      </p:pic>
      <p:sp>
        <p:nvSpPr>
          <p:cNvPr id="2" name="Title 1"/>
          <p:cNvSpPr>
            <a:spLocks noGrp="1"/>
          </p:cNvSpPr>
          <p:nvPr>
            <p:ph type="title"/>
          </p:nvPr>
        </p:nvSpPr>
        <p:spPr/>
        <p:txBody>
          <a:bodyPr/>
          <a:lstStyle/>
          <a:p>
            <a:r>
              <a:rPr lang="en-AU" dirty="0" err="1" smtClean="0"/>
              <a:t>Undulator</a:t>
            </a:r>
            <a:r>
              <a:rPr lang="en-AU" dirty="0" smtClean="0"/>
              <a:t> radiation – horizontal</a:t>
            </a:r>
            <a:endParaRPr lang="en-AU" dirty="0"/>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6136" y="987574"/>
            <a:ext cx="2471779" cy="2530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0" y="4443958"/>
            <a:ext cx="9144000" cy="338554"/>
          </a:xfrm>
          <a:prstGeom prst="rect">
            <a:avLst/>
          </a:prstGeom>
          <a:noFill/>
        </p:spPr>
        <p:txBody>
          <a:bodyPr wrap="square" rtlCol="0">
            <a:spAutoFit/>
          </a:bodyPr>
          <a:lstStyle/>
          <a:p>
            <a:pPr algn="ctr"/>
            <a:r>
              <a:rPr lang="en-AU" sz="1600" dirty="0" smtClean="0"/>
              <a:t>Wootton, et al., PRSTAB 17, 112802 (2014)</a:t>
            </a:r>
            <a:endParaRPr lang="en-AU" sz="1600" dirty="0"/>
          </a:p>
        </p:txBody>
      </p:sp>
      <p:pic>
        <p:nvPicPr>
          <p:cNvPr id="1026" name="Picture 2" descr="C:\Users\Kent\Documents\Publications\Presentations\2015_09_IBIC_2015\und_horiz_diagram.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28164"/>
          <a:stretch/>
        </p:blipFill>
        <p:spPr bwMode="auto">
          <a:xfrm>
            <a:off x="611560" y="627534"/>
            <a:ext cx="4468291" cy="1944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5199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Undulator</a:t>
            </a:r>
            <a:r>
              <a:rPr lang="en-AU" dirty="0" smtClean="0"/>
              <a:t> radiation – horizontal</a:t>
            </a:r>
            <a:endParaRPr lang="en-AU" dirty="0"/>
          </a:p>
        </p:txBody>
      </p:sp>
      <p:sp>
        <p:nvSpPr>
          <p:cNvPr id="6" name="TextBox 5"/>
          <p:cNvSpPr txBox="1"/>
          <p:nvPr/>
        </p:nvSpPr>
        <p:spPr>
          <a:xfrm>
            <a:off x="467544" y="3219822"/>
            <a:ext cx="4176464" cy="338554"/>
          </a:xfrm>
          <a:prstGeom prst="rect">
            <a:avLst/>
          </a:prstGeom>
          <a:noFill/>
        </p:spPr>
        <p:txBody>
          <a:bodyPr wrap="square" rtlCol="0">
            <a:spAutoFit/>
          </a:bodyPr>
          <a:lstStyle/>
          <a:p>
            <a:pPr algn="ctr"/>
            <a:r>
              <a:rPr lang="en-AU" sz="1600" dirty="0" smtClean="0"/>
              <a:t>Wootton, et al., PRSTAB 17, 112802 (2014)</a:t>
            </a:r>
            <a:endParaRPr lang="en-AU" sz="1600" dirty="0"/>
          </a:p>
        </p:txBody>
      </p:sp>
      <p:pic>
        <p:nvPicPr>
          <p:cNvPr id="9" name="Picture 8" descr="C:\Users\Kent\Documents\Publications\Presentations\2015_09_IBIC_2015\figures\und_rad_dist\und_rad_dist.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4050" r="47945" b="33371"/>
          <a:stretch/>
        </p:blipFill>
        <p:spPr bwMode="auto">
          <a:xfrm>
            <a:off x="206487" y="841970"/>
            <a:ext cx="2316176" cy="219435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nt\Documents\Publications\Presentations\2015_09_IBIC_2015\figures\und_rad_dist\und_rad_dist.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6543" r="49225" b="2"/>
          <a:stretch/>
        </p:blipFill>
        <p:spPr bwMode="auto">
          <a:xfrm>
            <a:off x="2555776" y="843558"/>
            <a:ext cx="2259223" cy="225335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journals.iucr.org/s/issues/2003/04/00/graphics/coverill.gif"/>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236295" y="987574"/>
            <a:ext cx="1296144" cy="99083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4932040" y="2027624"/>
            <a:ext cx="1728192" cy="400110"/>
          </a:xfrm>
          <a:prstGeom prst="rect">
            <a:avLst/>
          </a:prstGeom>
          <a:noFill/>
        </p:spPr>
        <p:txBody>
          <a:bodyPr wrap="square" rtlCol="0">
            <a:spAutoFit/>
          </a:bodyPr>
          <a:lstStyle/>
          <a:p>
            <a:pPr algn="ctr"/>
            <a:r>
              <a:rPr lang="en-AU" sz="1000" dirty="0" err="1" smtClean="0"/>
              <a:t>Andersson</a:t>
            </a:r>
            <a:r>
              <a:rPr lang="en-AU" sz="1000" dirty="0" smtClean="0"/>
              <a:t>, NIMA 591, 437-446 (2008)</a:t>
            </a:r>
            <a:endParaRPr lang="en-AU" sz="1000" dirty="0"/>
          </a:p>
        </p:txBody>
      </p:sp>
      <p:sp>
        <p:nvSpPr>
          <p:cNvPr id="15" name="TextBox 14"/>
          <p:cNvSpPr txBox="1"/>
          <p:nvPr/>
        </p:nvSpPr>
        <p:spPr>
          <a:xfrm>
            <a:off x="7120968" y="2027624"/>
            <a:ext cx="1483480" cy="400110"/>
          </a:xfrm>
          <a:prstGeom prst="rect">
            <a:avLst/>
          </a:prstGeom>
          <a:noFill/>
        </p:spPr>
        <p:txBody>
          <a:bodyPr wrap="square" rtlCol="0">
            <a:spAutoFit/>
          </a:bodyPr>
          <a:lstStyle/>
          <a:p>
            <a:pPr algn="ctr"/>
            <a:r>
              <a:rPr lang="en-AU" sz="1000" dirty="0" smtClean="0"/>
              <a:t>Masaki DIPAC01, PS17 (2001)</a:t>
            </a:r>
            <a:endParaRPr lang="en-AU" sz="1000" dirty="0"/>
          </a:p>
        </p:txBody>
      </p:sp>
      <p:sp>
        <p:nvSpPr>
          <p:cNvPr id="19" name="TextBox 18"/>
          <p:cNvSpPr txBox="1"/>
          <p:nvPr/>
        </p:nvSpPr>
        <p:spPr>
          <a:xfrm>
            <a:off x="7020272" y="3801273"/>
            <a:ext cx="1584176" cy="400110"/>
          </a:xfrm>
          <a:prstGeom prst="rect">
            <a:avLst/>
          </a:prstGeom>
          <a:noFill/>
        </p:spPr>
        <p:txBody>
          <a:bodyPr wrap="square" rtlCol="0">
            <a:spAutoFit/>
          </a:bodyPr>
          <a:lstStyle/>
          <a:p>
            <a:pPr algn="ctr"/>
            <a:r>
              <a:rPr lang="en-AU" sz="1000" dirty="0" smtClean="0"/>
              <a:t>Alexander, NIMA 748, 96 (2014)</a:t>
            </a:r>
            <a:endParaRPr lang="en-AU" sz="1000" dirty="0"/>
          </a:p>
        </p:txBody>
      </p:sp>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0032" y="2499742"/>
            <a:ext cx="1748509" cy="1213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xtBox 20"/>
          <p:cNvSpPr txBox="1"/>
          <p:nvPr/>
        </p:nvSpPr>
        <p:spPr>
          <a:xfrm>
            <a:off x="5004047" y="3795886"/>
            <a:ext cx="1584177" cy="400110"/>
          </a:xfrm>
          <a:prstGeom prst="rect">
            <a:avLst/>
          </a:prstGeom>
          <a:noFill/>
        </p:spPr>
        <p:txBody>
          <a:bodyPr wrap="square" rtlCol="0">
            <a:spAutoFit/>
          </a:bodyPr>
          <a:lstStyle/>
          <a:p>
            <a:pPr algn="ctr"/>
            <a:r>
              <a:rPr lang="en-AU" sz="1000" dirty="0" smtClean="0"/>
              <a:t>Masaki PRSTAB 18, 042802 (2015)</a:t>
            </a:r>
            <a:endParaRPr lang="en-AU" sz="1000" dirty="0"/>
          </a:p>
        </p:txBody>
      </p:sp>
      <p:pic>
        <p:nvPicPr>
          <p:cNvPr id="1029" name="Picture 5"/>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59344" r="46664"/>
          <a:stretch/>
        </p:blipFill>
        <p:spPr bwMode="auto">
          <a:xfrm>
            <a:off x="7020272" y="2571750"/>
            <a:ext cx="768127" cy="3743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36296" y="2859782"/>
            <a:ext cx="1352093" cy="864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76056" y="1059582"/>
            <a:ext cx="1494958"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3930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Motivation</a:t>
            </a:r>
            <a:endParaRPr lang="en-AU" dirty="0"/>
          </a:p>
        </p:txBody>
      </p:sp>
      <p:sp>
        <p:nvSpPr>
          <p:cNvPr id="3" name="Content Placeholder 2"/>
          <p:cNvSpPr>
            <a:spLocks noGrp="1"/>
          </p:cNvSpPr>
          <p:nvPr>
            <p:ph idx="1"/>
          </p:nvPr>
        </p:nvSpPr>
        <p:spPr>
          <a:xfrm>
            <a:off x="457200" y="1028701"/>
            <a:ext cx="8147248" cy="3394472"/>
          </a:xfrm>
        </p:spPr>
        <p:txBody>
          <a:bodyPr>
            <a:normAutofit/>
          </a:bodyPr>
          <a:lstStyle/>
          <a:p>
            <a:pPr marL="261938" lvl="1" indent="-261938">
              <a:spcBef>
                <a:spcPct val="25000"/>
              </a:spcBef>
              <a:buSzPct val="120000"/>
              <a:buFont typeface="Arial" charset="0"/>
              <a:buChar char="•"/>
            </a:pPr>
            <a:r>
              <a:rPr lang="en-AU" dirty="0" smtClean="0"/>
              <a:t>Calibration of a vertical </a:t>
            </a:r>
            <a:r>
              <a:rPr lang="en-AU" dirty="0" err="1"/>
              <a:t>undulator</a:t>
            </a:r>
            <a:r>
              <a:rPr lang="en-AU" dirty="0"/>
              <a:t> for direct measurement of pm rad vertical emittance in a storage </a:t>
            </a:r>
            <a:r>
              <a:rPr lang="en-AU" dirty="0" smtClean="0"/>
              <a:t>ring</a:t>
            </a:r>
          </a:p>
          <a:p>
            <a:pPr marL="261938" lvl="1" indent="-261938">
              <a:spcBef>
                <a:spcPct val="25000"/>
              </a:spcBef>
              <a:buSzPct val="120000"/>
              <a:buFont typeface="Arial" charset="0"/>
              <a:buChar char="•"/>
            </a:pPr>
            <a:r>
              <a:rPr lang="en-AU" dirty="0" smtClean="0"/>
              <a:t>Previous experiments, </a:t>
            </a:r>
            <a:r>
              <a:rPr lang="en-AU" dirty="0" smtClean="0"/>
              <a:t>simulations show </a:t>
            </a:r>
            <a:r>
              <a:rPr lang="en-AU" dirty="0" err="1" smtClean="0"/>
              <a:t>undulator</a:t>
            </a:r>
            <a:r>
              <a:rPr lang="en-AU" dirty="0" smtClean="0"/>
              <a:t> radiation sensitive to pm rad emittance</a:t>
            </a:r>
          </a:p>
          <a:p>
            <a:pPr marL="261938" lvl="1" indent="-261938">
              <a:spcBef>
                <a:spcPct val="25000"/>
              </a:spcBef>
              <a:buSzPct val="120000"/>
              <a:buFont typeface="Arial" charset="0"/>
              <a:buChar char="•"/>
            </a:pPr>
            <a:r>
              <a:rPr lang="en-AU" dirty="0" smtClean="0"/>
              <a:t>Upcoming </a:t>
            </a:r>
            <a:r>
              <a:rPr lang="en-AU" dirty="0"/>
              <a:t>DLSRs, also pm rad horizontal </a:t>
            </a:r>
            <a:r>
              <a:rPr lang="en-AU" dirty="0" smtClean="0"/>
              <a:t>emittances</a:t>
            </a:r>
            <a:endParaRPr lang="en-AU" dirty="0"/>
          </a:p>
        </p:txBody>
      </p:sp>
    </p:spTree>
    <p:extLst>
      <p:ext uri="{BB962C8B-B14F-4D97-AF65-F5344CB8AC3E}">
        <p14:creationId xmlns:p14="http://schemas.microsoft.com/office/powerpoint/2010/main" val="42682950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Undulator</a:t>
            </a:r>
            <a:r>
              <a:rPr lang="en-AU" dirty="0" smtClean="0"/>
              <a:t> spectra and emittance</a:t>
            </a:r>
            <a:endParaRPr lang="en-AU" dirty="0"/>
          </a:p>
        </p:txBody>
      </p:sp>
      <p:sp>
        <p:nvSpPr>
          <p:cNvPr id="3" name="Content Placeholder 2"/>
          <p:cNvSpPr>
            <a:spLocks noGrp="1"/>
          </p:cNvSpPr>
          <p:nvPr>
            <p:ph sz="half" idx="1"/>
          </p:nvPr>
        </p:nvSpPr>
        <p:spPr/>
        <p:txBody>
          <a:bodyPr>
            <a:normAutofit lnSpcReduction="10000"/>
          </a:bodyPr>
          <a:lstStyle/>
          <a:p>
            <a:r>
              <a:rPr lang="en-AU" sz="2400" dirty="0" smtClean="0"/>
              <a:t>‘It is evident that the second-harmonic brightness is proportional to the beam </a:t>
            </a:r>
            <a:r>
              <a:rPr lang="en-AU" sz="2400" dirty="0" err="1" smtClean="0"/>
              <a:t>emittance</a:t>
            </a:r>
            <a:r>
              <a:rPr lang="en-AU" sz="2400" dirty="0" smtClean="0"/>
              <a:t> …’</a:t>
            </a:r>
          </a:p>
          <a:p>
            <a:pPr lvl="1"/>
            <a:r>
              <a:rPr lang="en-AU" sz="2000" dirty="0" err="1" smtClean="0"/>
              <a:t>Dattoli</a:t>
            </a:r>
            <a:r>
              <a:rPr lang="en-AU" sz="2000" dirty="0" smtClean="0"/>
              <a:t> </a:t>
            </a:r>
            <a:r>
              <a:rPr lang="en-AU" sz="2000" dirty="0" smtClean="0"/>
              <a:t>PRE 52, </a:t>
            </a:r>
            <a:r>
              <a:rPr lang="en-AU" sz="2000" dirty="0" smtClean="0"/>
              <a:t>6809-17 (1995</a:t>
            </a:r>
            <a:r>
              <a:rPr lang="en-AU" sz="2000" dirty="0" smtClean="0"/>
              <a:t>)</a:t>
            </a:r>
          </a:p>
          <a:p>
            <a:r>
              <a:rPr lang="en-AU" sz="2400" dirty="0" smtClean="0"/>
              <a:t>Where does this emittance dependence come from?</a:t>
            </a:r>
            <a:endParaRPr lang="en-AU" sz="2400" dirty="0" smtClean="0"/>
          </a:p>
        </p:txBody>
      </p:sp>
      <p:sp>
        <p:nvSpPr>
          <p:cNvPr id="6" name="TextBox 5"/>
          <p:cNvSpPr txBox="1"/>
          <p:nvPr/>
        </p:nvSpPr>
        <p:spPr>
          <a:xfrm>
            <a:off x="4860032" y="4155926"/>
            <a:ext cx="3954524" cy="369332"/>
          </a:xfrm>
          <a:prstGeom prst="rect">
            <a:avLst/>
          </a:prstGeom>
          <a:noFill/>
        </p:spPr>
        <p:txBody>
          <a:bodyPr wrap="square" rtlCol="0">
            <a:spAutoFit/>
          </a:bodyPr>
          <a:lstStyle/>
          <a:p>
            <a:pPr algn="ctr"/>
            <a:r>
              <a:rPr lang="en-AU" dirty="0" err="1" smtClean="0"/>
              <a:t>Dattoli</a:t>
            </a:r>
            <a:r>
              <a:rPr lang="en-AU" dirty="0" smtClean="0"/>
              <a:t> PRE </a:t>
            </a:r>
            <a:r>
              <a:rPr lang="en-AU" dirty="0" smtClean="0"/>
              <a:t>52, </a:t>
            </a:r>
            <a:r>
              <a:rPr lang="en-AU" dirty="0" smtClean="0"/>
              <a:t>6809-17 (1995</a:t>
            </a:r>
            <a:r>
              <a:rPr lang="en-AU" dirty="0" smtClean="0"/>
              <a:t>)</a:t>
            </a:r>
            <a:endParaRPr lang="en-AU" sz="1100" dirty="0" smtClean="0"/>
          </a:p>
        </p:txBody>
      </p:sp>
      <p:pic>
        <p:nvPicPr>
          <p:cNvPr id="2051" name="Picture 3" descr="C:\Users\Kent\Documents\Publications\Presentations\2013_03 - VUE Argonne\dattoli_fig_3.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44008" y="915566"/>
            <a:ext cx="4224812" cy="3162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29132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err="1" smtClean="0"/>
              <a:t>Undulator</a:t>
            </a:r>
            <a:r>
              <a:rPr lang="en-AU" dirty="0" smtClean="0"/>
              <a:t> beam projection</a:t>
            </a:r>
            <a:endParaRPr lang="en-AU" dirty="0"/>
          </a:p>
        </p:txBody>
      </p:sp>
      <p:pic>
        <p:nvPicPr>
          <p:cNvPr id="2051" name="Picture 3" descr="C:\Users\Kent\Documents\MATLAB\data\und_vert\ASLS\sim_2012_09_12\usual_undulator_plots\normal_spatil.pn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75656" y="2211710"/>
            <a:ext cx="5688632" cy="236662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Kent\Documents\MATLAB\data\und_vert\ASLS\sim_2012_09_12\usual_undulator_plots\spectrum.png"/>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339752" y="771550"/>
            <a:ext cx="4392488" cy="17138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897565"/>
            <a:ext cx="1728192" cy="2585323"/>
          </a:xfrm>
          <a:prstGeom prst="rect">
            <a:avLst/>
          </a:prstGeom>
          <a:noFill/>
        </p:spPr>
        <p:txBody>
          <a:bodyPr wrap="square" rtlCol="0">
            <a:spAutoFit/>
          </a:bodyPr>
          <a:lstStyle/>
          <a:p>
            <a:pPr algn="ctr"/>
            <a:r>
              <a:rPr lang="en-AU" dirty="0" smtClean="0"/>
              <a:t>Horizontal </a:t>
            </a:r>
            <a:r>
              <a:rPr lang="en-AU" dirty="0" err="1" smtClean="0"/>
              <a:t>Undulator</a:t>
            </a:r>
            <a:endParaRPr lang="en-AU" dirty="0" smtClean="0"/>
          </a:p>
          <a:p>
            <a:pPr algn="ctr"/>
            <a:r>
              <a:rPr lang="en-AU" dirty="0" smtClean="0"/>
              <a:t>25 periods</a:t>
            </a:r>
          </a:p>
          <a:p>
            <a:pPr algn="ctr"/>
            <a:r>
              <a:rPr lang="en-AU" dirty="0" smtClean="0"/>
              <a:t>75 mm period</a:t>
            </a:r>
          </a:p>
          <a:p>
            <a:pPr algn="ctr"/>
            <a:r>
              <a:rPr lang="en-AU" dirty="0" smtClean="0"/>
              <a:t>K = 3.85</a:t>
            </a:r>
          </a:p>
          <a:p>
            <a:pPr algn="ctr"/>
            <a:endParaRPr lang="en-AU" dirty="0" smtClean="0"/>
          </a:p>
          <a:p>
            <a:pPr algn="ctr"/>
            <a:r>
              <a:rPr lang="en-AU" dirty="0" smtClean="0"/>
              <a:t>Pinhole</a:t>
            </a:r>
          </a:p>
          <a:p>
            <a:pPr algn="ctr"/>
            <a:r>
              <a:rPr lang="en-AU" dirty="0" smtClean="0"/>
              <a:t>50 x 50 um</a:t>
            </a:r>
          </a:p>
          <a:p>
            <a:pPr algn="ctr"/>
            <a:r>
              <a:rPr lang="en-AU" dirty="0" smtClean="0"/>
              <a:t>15m distance</a:t>
            </a:r>
            <a:endParaRPr lang="en-AU" dirty="0"/>
          </a:p>
        </p:txBody>
      </p:sp>
      <p:cxnSp>
        <p:nvCxnSpPr>
          <p:cNvPr id="8" name="Straight Connector 7"/>
          <p:cNvCxnSpPr/>
          <p:nvPr/>
        </p:nvCxnSpPr>
        <p:spPr bwMode="auto">
          <a:xfrm flipH="1">
            <a:off x="3059832" y="1275606"/>
            <a:ext cx="2664296" cy="2106234"/>
          </a:xfrm>
          <a:prstGeom prst="line">
            <a:avLst/>
          </a:prstGeom>
          <a:solidFill>
            <a:schemeClr val="accent1"/>
          </a:solidFill>
          <a:ln w="28575" cap="flat" cmpd="sng" algn="ctr">
            <a:solidFill>
              <a:srgbClr val="FF0000"/>
            </a:solidFill>
            <a:prstDash val="solid"/>
            <a:round/>
            <a:headEnd type="none" w="med" len="med"/>
            <a:tailEnd type="none" w="med" len="med"/>
          </a:ln>
          <a:effectLst/>
        </p:spPr>
      </p:cxnSp>
      <p:cxnSp>
        <p:nvCxnSpPr>
          <p:cNvPr id="12" name="Straight Connector 11"/>
          <p:cNvCxnSpPr/>
          <p:nvPr/>
        </p:nvCxnSpPr>
        <p:spPr bwMode="auto">
          <a:xfrm>
            <a:off x="5724128" y="1653648"/>
            <a:ext cx="144016" cy="1782198"/>
          </a:xfrm>
          <a:prstGeom prst="line">
            <a:avLst/>
          </a:prstGeom>
          <a:solidFill>
            <a:schemeClr val="accent1"/>
          </a:solidFill>
          <a:ln w="28575" cap="flat" cmpd="sng" algn="ctr">
            <a:solidFill>
              <a:srgbClr val="0000EA"/>
            </a:solidFill>
            <a:prstDash val="solid"/>
            <a:round/>
            <a:headEnd type="none" w="med" len="med"/>
            <a:tailEnd type="none" w="med" len="med"/>
          </a:ln>
          <a:effectLst/>
        </p:spPr>
      </p:cxnSp>
      <p:sp>
        <p:nvSpPr>
          <p:cNvPr id="2" name="Rectangle 1"/>
          <p:cNvSpPr/>
          <p:nvPr/>
        </p:nvSpPr>
        <p:spPr>
          <a:xfrm>
            <a:off x="0" y="4515966"/>
            <a:ext cx="9144000" cy="307777"/>
          </a:xfrm>
          <a:prstGeom prst="rect">
            <a:avLst/>
          </a:prstGeom>
        </p:spPr>
        <p:txBody>
          <a:bodyPr wrap="square">
            <a:spAutoFit/>
          </a:bodyPr>
          <a:lstStyle/>
          <a:p>
            <a:pPr algn="ctr"/>
            <a:r>
              <a:rPr lang="sv-SE" sz="1400" dirty="0"/>
              <a:t>Tanaka &amp; Kitamura, </a:t>
            </a:r>
            <a:r>
              <a:rPr lang="sv-SE" sz="1400" dirty="0" smtClean="0"/>
              <a:t>JSR </a:t>
            </a:r>
            <a:r>
              <a:rPr lang="sv-SE" sz="1400" dirty="0"/>
              <a:t>8 1221 (2001)</a:t>
            </a:r>
          </a:p>
        </p:txBody>
      </p:sp>
      <p:pic>
        <p:nvPicPr>
          <p:cNvPr id="11"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2137"/>
          <a:stretch/>
        </p:blipFill>
        <p:spPr bwMode="auto">
          <a:xfrm>
            <a:off x="6876256" y="1131590"/>
            <a:ext cx="1589046" cy="10831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948264" y="3435846"/>
            <a:ext cx="1944216" cy="923330"/>
          </a:xfrm>
          <a:prstGeom prst="rect">
            <a:avLst/>
          </a:prstGeom>
        </p:spPr>
        <p:txBody>
          <a:bodyPr wrap="square">
            <a:spAutoFit/>
          </a:bodyPr>
          <a:lstStyle/>
          <a:p>
            <a:r>
              <a:rPr lang="en-AU" dirty="0"/>
              <a:t>How do we measure photon beam brilliance?</a:t>
            </a:r>
            <a:endParaRPr lang="en-AU" dirty="0"/>
          </a:p>
        </p:txBody>
      </p:sp>
    </p:spTree>
    <p:extLst>
      <p:ext uri="{BB962C8B-B14F-4D97-AF65-F5344CB8AC3E}">
        <p14:creationId xmlns:p14="http://schemas.microsoft.com/office/powerpoint/2010/main" val="35495353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400" dirty="0"/>
              <a:t>Vertical </a:t>
            </a:r>
            <a:r>
              <a:rPr lang="en-AU" sz="2400" dirty="0" err="1"/>
              <a:t>undulator</a:t>
            </a:r>
            <a:r>
              <a:rPr lang="en-AU" sz="2400" dirty="0"/>
              <a:t> diagnostic</a:t>
            </a:r>
            <a:endParaRPr lang="en-AU" dirty="0"/>
          </a:p>
        </p:txBody>
      </p:sp>
      <p:sp>
        <p:nvSpPr>
          <p:cNvPr id="3" name="Content Placeholder 2"/>
          <p:cNvSpPr>
            <a:spLocks noGrp="1"/>
          </p:cNvSpPr>
          <p:nvPr>
            <p:ph idx="1"/>
          </p:nvPr>
        </p:nvSpPr>
        <p:spPr>
          <a:xfrm>
            <a:off x="457200" y="1028701"/>
            <a:ext cx="8229600" cy="534937"/>
          </a:xfrm>
        </p:spPr>
        <p:txBody>
          <a:bodyPr/>
          <a:lstStyle/>
          <a:p>
            <a:r>
              <a:rPr lang="en-AU" dirty="0" smtClean="0"/>
              <a:t>First simulations S. Takano, 1997</a:t>
            </a:r>
          </a:p>
        </p:txBody>
      </p:sp>
      <p:sp>
        <p:nvSpPr>
          <p:cNvPr id="4" name="TextBox 3"/>
          <p:cNvSpPr txBox="1"/>
          <p:nvPr/>
        </p:nvSpPr>
        <p:spPr>
          <a:xfrm>
            <a:off x="0" y="4371950"/>
            <a:ext cx="9144000" cy="338554"/>
          </a:xfrm>
          <a:prstGeom prst="rect">
            <a:avLst/>
          </a:prstGeom>
          <a:noFill/>
        </p:spPr>
        <p:txBody>
          <a:bodyPr wrap="square" rtlCol="0">
            <a:spAutoFit/>
          </a:bodyPr>
          <a:lstStyle/>
          <a:p>
            <a:pPr algn="ctr"/>
            <a:r>
              <a:rPr lang="pl-PL" sz="1600" dirty="0" smtClean="0"/>
              <a:t>Takano</a:t>
            </a:r>
            <a:r>
              <a:rPr lang="en-AU" sz="1600" dirty="0" smtClean="0"/>
              <a:t>,</a:t>
            </a:r>
            <a:r>
              <a:rPr lang="pl-PL" sz="1600" dirty="0" smtClean="0"/>
              <a:t> KEK </a:t>
            </a:r>
            <a:r>
              <a:rPr lang="pl-PL" sz="1600" dirty="0"/>
              <a:t>Proc. 97-20, p. </a:t>
            </a:r>
            <a:r>
              <a:rPr lang="pl-PL" sz="1600" dirty="0" smtClean="0"/>
              <a:t>18</a:t>
            </a:r>
            <a:r>
              <a:rPr lang="en-AU" sz="1600" dirty="0" smtClean="0"/>
              <a:t> </a:t>
            </a:r>
            <a:r>
              <a:rPr lang="pl-PL" sz="1600" dirty="0"/>
              <a:t>(1997</a:t>
            </a:r>
            <a:r>
              <a:rPr lang="pl-PL" sz="1600" dirty="0" smtClean="0"/>
              <a:t>)</a:t>
            </a:r>
            <a:endParaRPr lang="pl-PL" sz="1600" dirty="0"/>
          </a:p>
        </p:txBody>
      </p:sp>
      <p:pic>
        <p:nvPicPr>
          <p:cNvPr id="1027"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1474565"/>
            <a:ext cx="3419872" cy="2681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59832" y="1491630"/>
            <a:ext cx="3244331"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110208" y="1203598"/>
            <a:ext cx="3033792"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a:stCxn id="10" idx="3"/>
          </p:cNvCxnSpPr>
          <p:nvPr/>
        </p:nvCxnSpPr>
        <p:spPr bwMode="auto">
          <a:xfrm flipV="1">
            <a:off x="683568" y="2139702"/>
            <a:ext cx="1080120" cy="1912858"/>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9" name="Straight Arrow Connector 8"/>
          <p:cNvCxnSpPr>
            <a:stCxn id="11" idx="3"/>
          </p:cNvCxnSpPr>
          <p:nvPr/>
        </p:nvCxnSpPr>
        <p:spPr bwMode="auto">
          <a:xfrm flipV="1">
            <a:off x="2195736" y="3507854"/>
            <a:ext cx="360040" cy="832738"/>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sp>
        <p:nvSpPr>
          <p:cNvPr id="10" name="TextBox 9"/>
          <p:cNvSpPr txBox="1"/>
          <p:nvPr/>
        </p:nvSpPr>
        <p:spPr>
          <a:xfrm>
            <a:off x="179512" y="3867894"/>
            <a:ext cx="504056" cy="369332"/>
          </a:xfrm>
          <a:prstGeom prst="rect">
            <a:avLst/>
          </a:prstGeom>
          <a:noFill/>
          <a:ln>
            <a:solidFill>
              <a:srgbClr val="FF0000"/>
            </a:solidFill>
          </a:ln>
        </p:spPr>
        <p:txBody>
          <a:bodyPr wrap="square" rtlCol="0">
            <a:spAutoFit/>
          </a:bodyPr>
          <a:lstStyle/>
          <a:p>
            <a:r>
              <a:rPr lang="en-AU" i="1" dirty="0" smtClean="0">
                <a:solidFill>
                  <a:srgbClr val="FF0000"/>
                </a:solidFill>
              </a:rPr>
              <a:t>F</a:t>
            </a:r>
            <a:r>
              <a:rPr lang="en-AU" baseline="-25000" dirty="0" smtClean="0">
                <a:solidFill>
                  <a:srgbClr val="FF0000"/>
                </a:solidFill>
              </a:rPr>
              <a:t>1</a:t>
            </a:r>
            <a:endParaRPr lang="en-AU" baseline="-25000" dirty="0">
              <a:solidFill>
                <a:srgbClr val="FF0000"/>
              </a:solidFill>
            </a:endParaRPr>
          </a:p>
        </p:txBody>
      </p:sp>
      <p:sp>
        <p:nvSpPr>
          <p:cNvPr id="11" name="TextBox 10"/>
          <p:cNvSpPr txBox="1"/>
          <p:nvPr/>
        </p:nvSpPr>
        <p:spPr>
          <a:xfrm>
            <a:off x="1691680" y="4155926"/>
            <a:ext cx="504056" cy="369332"/>
          </a:xfrm>
          <a:prstGeom prst="rect">
            <a:avLst/>
          </a:prstGeom>
          <a:noFill/>
          <a:ln>
            <a:solidFill>
              <a:srgbClr val="FF0000"/>
            </a:solidFill>
          </a:ln>
        </p:spPr>
        <p:txBody>
          <a:bodyPr wrap="square" rtlCol="0">
            <a:spAutoFit/>
          </a:bodyPr>
          <a:lstStyle/>
          <a:p>
            <a:r>
              <a:rPr lang="en-AU" i="1" dirty="0" smtClean="0">
                <a:solidFill>
                  <a:srgbClr val="FF0000"/>
                </a:solidFill>
              </a:rPr>
              <a:t>F</a:t>
            </a:r>
            <a:r>
              <a:rPr lang="en-AU" baseline="-25000" dirty="0" smtClean="0">
                <a:solidFill>
                  <a:srgbClr val="FF0000"/>
                </a:solidFill>
              </a:rPr>
              <a:t>2</a:t>
            </a:r>
            <a:endParaRPr lang="en-AU" baseline="-25000" dirty="0">
              <a:solidFill>
                <a:srgbClr val="FF0000"/>
              </a:solidFill>
            </a:endParaRPr>
          </a:p>
        </p:txBody>
      </p:sp>
      <p:sp>
        <p:nvSpPr>
          <p:cNvPr id="12" name="TextBox 11"/>
          <p:cNvSpPr txBox="1"/>
          <p:nvPr/>
        </p:nvSpPr>
        <p:spPr>
          <a:xfrm>
            <a:off x="7236296" y="915566"/>
            <a:ext cx="1152128" cy="461665"/>
          </a:xfrm>
          <a:prstGeom prst="rect">
            <a:avLst/>
          </a:prstGeom>
          <a:noFill/>
          <a:ln>
            <a:solidFill>
              <a:srgbClr val="FF0000"/>
            </a:solidFill>
          </a:ln>
        </p:spPr>
        <p:txBody>
          <a:bodyPr wrap="square" rtlCol="0">
            <a:spAutoFit/>
          </a:bodyPr>
          <a:lstStyle/>
          <a:p>
            <a:r>
              <a:rPr lang="en-AU" sz="2000" i="1" dirty="0" smtClean="0">
                <a:solidFill>
                  <a:srgbClr val="FF0000"/>
                </a:solidFill>
              </a:rPr>
              <a:t> </a:t>
            </a:r>
            <a:r>
              <a:rPr lang="en-AU" sz="2400" i="1" dirty="0" smtClean="0">
                <a:solidFill>
                  <a:srgbClr val="FF0000"/>
                </a:solidFill>
              </a:rPr>
              <a:t>F</a:t>
            </a:r>
            <a:r>
              <a:rPr lang="en-AU" sz="2400" baseline="-25000" dirty="0" smtClean="0">
                <a:solidFill>
                  <a:srgbClr val="FF0000"/>
                </a:solidFill>
              </a:rPr>
              <a:t>2  </a:t>
            </a:r>
            <a:r>
              <a:rPr lang="en-AU" sz="2400" dirty="0" smtClean="0">
                <a:solidFill>
                  <a:srgbClr val="FF0000"/>
                </a:solidFill>
              </a:rPr>
              <a:t>/ </a:t>
            </a:r>
            <a:r>
              <a:rPr lang="en-AU" sz="2400" i="1" dirty="0" smtClean="0">
                <a:solidFill>
                  <a:srgbClr val="FF0000"/>
                </a:solidFill>
              </a:rPr>
              <a:t>F</a:t>
            </a:r>
            <a:r>
              <a:rPr lang="en-AU" sz="2400" baseline="-25000" dirty="0" smtClean="0">
                <a:solidFill>
                  <a:srgbClr val="FF0000"/>
                </a:solidFill>
              </a:rPr>
              <a:t>1</a:t>
            </a:r>
            <a:endParaRPr lang="en-AU" sz="2400" baseline="-25000" dirty="0">
              <a:solidFill>
                <a:srgbClr val="FF0000"/>
              </a:solidFill>
            </a:endParaRPr>
          </a:p>
        </p:txBody>
      </p:sp>
    </p:spTree>
    <p:extLst>
      <p:ext uri="{BB962C8B-B14F-4D97-AF65-F5344CB8AC3E}">
        <p14:creationId xmlns:p14="http://schemas.microsoft.com/office/powerpoint/2010/main" val="109175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029"/>
                                        </p:tgtEl>
                                        <p:attrNameLst>
                                          <p:attrName>style.visibility</p:attrName>
                                        </p:attrNameLst>
                                      </p:cBhvr>
                                      <p:to>
                                        <p:strVal val="visible"/>
                                      </p:to>
                                    </p:set>
                                    <p:animEffect transition="in" filter="fade">
                                      <p:cBhvr>
                                        <p:cTn id="19" dur="500"/>
                                        <p:tgtEl>
                                          <p:spTgt spid="10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smtClean="0"/>
              <a:t>Vertical </a:t>
            </a:r>
            <a:r>
              <a:rPr lang="en-AU" dirty="0" err="1" smtClean="0"/>
              <a:t>undulator</a:t>
            </a:r>
            <a:r>
              <a:rPr lang="en-AU" dirty="0" smtClean="0"/>
              <a:t> diagnostic</a:t>
            </a:r>
            <a:endParaRPr lang="en-AU" dirty="0"/>
          </a:p>
        </p:txBody>
      </p:sp>
      <p:pic>
        <p:nvPicPr>
          <p:cNvPr id="11" name="Content Placeholder 10"/>
          <p:cNvPicPr>
            <a:picLocks noGrp="1" noChangeAspect="1"/>
          </p:cNvPicPr>
          <p:nvPr>
            <p:ph idx="1"/>
          </p:nvPr>
        </p:nvPicPr>
        <p:blipFill rotWithShape="1">
          <a:blip r:embed="rId3">
            <a:extLst>
              <a:ext uri="{28A0092B-C50C-407E-A947-70E740481C1C}">
                <a14:useLocalDpi xmlns:a14="http://schemas.microsoft.com/office/drawing/2010/main" val="0"/>
              </a:ext>
            </a:extLst>
          </a:blip>
          <a:srcRect b="13680"/>
          <a:stretch/>
        </p:blipFill>
        <p:spPr>
          <a:xfrm>
            <a:off x="457200" y="1626469"/>
            <a:ext cx="8229600" cy="1897781"/>
          </a:xfrm>
        </p:spPr>
      </p:pic>
      <p:sp>
        <p:nvSpPr>
          <p:cNvPr id="12" name="TextBox 11"/>
          <p:cNvSpPr txBox="1"/>
          <p:nvPr/>
        </p:nvSpPr>
        <p:spPr>
          <a:xfrm>
            <a:off x="251520" y="4299942"/>
            <a:ext cx="4176464" cy="338554"/>
          </a:xfrm>
          <a:prstGeom prst="rect">
            <a:avLst/>
          </a:prstGeom>
          <a:noFill/>
        </p:spPr>
        <p:txBody>
          <a:bodyPr wrap="square" rtlCol="0">
            <a:spAutoFit/>
          </a:bodyPr>
          <a:lstStyle/>
          <a:p>
            <a:pPr algn="ctr"/>
            <a:r>
              <a:rPr lang="en-AU" sz="1600" dirty="0" smtClean="0"/>
              <a:t>Wootton, et al., PRSTAB 17, 112802 (2014)</a:t>
            </a:r>
            <a:endParaRPr lang="en-AU" sz="1600" dirty="0"/>
          </a:p>
        </p:txBody>
      </p:sp>
      <p:sp>
        <p:nvSpPr>
          <p:cNvPr id="6" name="TextBox 5"/>
          <p:cNvSpPr txBox="1"/>
          <p:nvPr/>
        </p:nvSpPr>
        <p:spPr>
          <a:xfrm>
            <a:off x="4644008" y="4155926"/>
            <a:ext cx="4176464" cy="584775"/>
          </a:xfrm>
          <a:prstGeom prst="rect">
            <a:avLst/>
          </a:prstGeom>
          <a:noFill/>
        </p:spPr>
        <p:txBody>
          <a:bodyPr wrap="square" rtlCol="0">
            <a:spAutoFit/>
          </a:bodyPr>
          <a:lstStyle/>
          <a:p>
            <a:pPr algn="ctr"/>
            <a:r>
              <a:rPr lang="en-AU" sz="1600" dirty="0" smtClean="0"/>
              <a:t>Very similar to:</a:t>
            </a:r>
          </a:p>
          <a:p>
            <a:pPr algn="ctr"/>
            <a:r>
              <a:rPr lang="en-AU" sz="1600" dirty="0" err="1" smtClean="0"/>
              <a:t>Bahrdt</a:t>
            </a:r>
            <a:r>
              <a:rPr lang="en-AU" sz="1600" dirty="0" smtClean="0"/>
              <a:t>, et al., PRL 111, 034801 (2013)</a:t>
            </a:r>
            <a:endParaRPr lang="en-AU" sz="1600" dirty="0"/>
          </a:p>
        </p:txBody>
      </p:sp>
      <p:sp>
        <p:nvSpPr>
          <p:cNvPr id="8" name="TextBox 7"/>
          <p:cNvSpPr txBox="1"/>
          <p:nvPr/>
        </p:nvSpPr>
        <p:spPr>
          <a:xfrm>
            <a:off x="2699792" y="3507854"/>
            <a:ext cx="6336704" cy="338554"/>
          </a:xfrm>
          <a:prstGeom prst="rect">
            <a:avLst/>
          </a:prstGeom>
          <a:noFill/>
        </p:spPr>
        <p:txBody>
          <a:bodyPr wrap="square" rtlCol="0">
            <a:spAutoFit/>
          </a:bodyPr>
          <a:lstStyle/>
          <a:p>
            <a:r>
              <a:rPr lang="en-AU" sz="1600" dirty="0" err="1" smtClean="0"/>
              <a:t>undulator</a:t>
            </a:r>
            <a:r>
              <a:rPr lang="en-AU" sz="1600" dirty="0" smtClean="0"/>
              <a:t>                              pinhole     monochromator   photodiode</a:t>
            </a:r>
            <a:endParaRPr lang="en-AU" sz="1600" dirty="0"/>
          </a:p>
        </p:txBody>
      </p:sp>
    </p:spTree>
    <p:extLst>
      <p:ext uri="{BB962C8B-B14F-4D97-AF65-F5344CB8AC3E}">
        <p14:creationId xmlns:p14="http://schemas.microsoft.com/office/powerpoint/2010/main" val="16048297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6002" name="Rectangle 2"/>
          <p:cNvSpPr>
            <a:spLocks noGrp="1" noChangeArrowheads="1"/>
          </p:cNvSpPr>
          <p:nvPr>
            <p:ph type="title"/>
          </p:nvPr>
        </p:nvSpPr>
        <p:spPr/>
        <p:txBody>
          <a:bodyPr/>
          <a:lstStyle/>
          <a:p>
            <a:r>
              <a:rPr lang="en-US" sz="2000" dirty="0" smtClean="0"/>
              <a:t>Advanced </a:t>
            </a:r>
            <a:r>
              <a:rPr lang="en-US" sz="2000" dirty="0"/>
              <a:t>Planar </a:t>
            </a:r>
            <a:r>
              <a:rPr lang="en-US" sz="2000" dirty="0" err="1" smtClean="0"/>
              <a:t>Polarised</a:t>
            </a:r>
            <a:r>
              <a:rPr lang="en-US" sz="2000" dirty="0" smtClean="0"/>
              <a:t> </a:t>
            </a:r>
            <a:r>
              <a:rPr lang="en-US" sz="2000" dirty="0"/>
              <a:t>Light </a:t>
            </a:r>
            <a:r>
              <a:rPr lang="en-US" sz="2000" dirty="0" smtClean="0"/>
              <a:t>Emitter-II</a:t>
            </a:r>
            <a:br>
              <a:rPr lang="en-US" sz="2000" dirty="0" smtClean="0"/>
            </a:br>
            <a:r>
              <a:rPr lang="en-US" sz="2000" dirty="0" smtClean="0"/>
              <a:t>Modes of operation</a:t>
            </a:r>
            <a:endParaRPr lang="en-US" sz="2000" dirty="0"/>
          </a:p>
        </p:txBody>
      </p:sp>
      <p:pic>
        <p:nvPicPr>
          <p:cNvPr id="4" name="Picture 5" descr="undulato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0" y="1059582"/>
            <a:ext cx="2871654" cy="34636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undulator_modes_816"/>
          <p:cNvPicPr>
            <a:picLocks noGrp="1" noChangeAspect="1" noChangeArrowheads="1"/>
          </p:cNvPicPr>
          <p:nvPr>
            <p:ph idx="1"/>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355" t="11726" r="1569" b="3077"/>
          <a:stretch/>
        </p:blipFill>
        <p:spPr bwMode="auto">
          <a:xfrm>
            <a:off x="3131840" y="771550"/>
            <a:ext cx="5394533" cy="3343250"/>
          </a:xfrm>
          <a:prstGeom prst="rect">
            <a:avLst/>
          </a:prstGeom>
          <a:noFill/>
          <a:effectLst/>
          <a:extLst>
            <a:ext uri="{909E8E84-426E-40DD-AFC4-6F175D3DCCD1}">
              <a14:hiddenFill xmlns:a14="http://schemas.microsoft.com/office/drawing/2010/main">
                <a:solidFill>
                  <a:srgbClr val="FFFFFF"/>
                </a:solidFill>
              </a14:hiddenFill>
            </a:ext>
          </a:extLst>
        </p:spPr>
      </p:pic>
      <p:sp>
        <p:nvSpPr>
          <p:cNvPr id="2" name="Rectangle 1"/>
          <p:cNvSpPr/>
          <p:nvPr/>
        </p:nvSpPr>
        <p:spPr>
          <a:xfrm>
            <a:off x="3023850" y="4269455"/>
            <a:ext cx="5544616" cy="338554"/>
          </a:xfrm>
          <a:prstGeom prst="rect">
            <a:avLst/>
          </a:prstGeom>
        </p:spPr>
        <p:txBody>
          <a:bodyPr wrap="square">
            <a:spAutoFit/>
          </a:bodyPr>
          <a:lstStyle/>
          <a:p>
            <a:pPr algn="ctr"/>
            <a:r>
              <a:rPr lang="en-AU" sz="1600" dirty="0" smtClean="0"/>
              <a:t>Sasaki</a:t>
            </a:r>
            <a:r>
              <a:rPr lang="en-AU" sz="1600" dirty="0"/>
              <a:t>, </a:t>
            </a:r>
            <a:r>
              <a:rPr lang="en-AU" sz="1600" dirty="0" smtClean="0"/>
              <a:t>NIM </a:t>
            </a:r>
            <a:r>
              <a:rPr lang="en-AU" sz="1600" dirty="0"/>
              <a:t>A 347, 83 (1994)</a:t>
            </a:r>
          </a:p>
        </p:txBody>
      </p:sp>
    </p:spTree>
    <p:extLst>
      <p:ext uri="{BB962C8B-B14F-4D97-AF65-F5344CB8AC3E}">
        <p14:creationId xmlns:p14="http://schemas.microsoft.com/office/powerpoint/2010/main" val="1787632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Soft x-ray </a:t>
            </a:r>
            <a:r>
              <a:rPr lang="en-AU" dirty="0" err="1" smtClean="0"/>
              <a:t>undulator</a:t>
            </a:r>
            <a:r>
              <a:rPr lang="en-AU" dirty="0" smtClean="0"/>
              <a:t> </a:t>
            </a:r>
            <a:r>
              <a:rPr lang="en-AU" dirty="0" err="1" smtClean="0"/>
              <a:t>beamline</a:t>
            </a:r>
            <a:endParaRPr lang="en-AU" dirty="0"/>
          </a:p>
        </p:txBody>
      </p:sp>
      <p:pic>
        <p:nvPicPr>
          <p:cNvPr id="2050" name="Picture 2" descr="C:\Users\Kent\Pictures\2012_01 ASLS\DSC01580.JPG"/>
          <p:cNvPicPr>
            <a:picLocks noChangeArrowheads="1"/>
          </p:cNvPicPr>
          <p:nvPr/>
        </p:nvPicPr>
        <p:blipFill rotWithShape="1">
          <a:blip r:embed="rId3" cstate="print">
            <a:extLst>
              <a:ext uri="{28A0092B-C50C-407E-A947-70E740481C1C}">
                <a14:useLocalDpi xmlns:a14="http://schemas.microsoft.com/office/drawing/2010/main" val="0"/>
              </a:ext>
            </a:extLst>
          </a:blip>
          <a:stretch/>
        </p:blipFill>
        <p:spPr bwMode="auto">
          <a:xfrm>
            <a:off x="828573" y="987574"/>
            <a:ext cx="3645131" cy="361279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Kent\Pictures\2012_01 ASLS\DSC01505.JPG"/>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717005" y="987574"/>
            <a:ext cx="3599411" cy="3603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82741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776" y="2637955"/>
            <a:ext cx="5018542" cy="197757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55776" y="699542"/>
            <a:ext cx="5018788" cy="1977674"/>
          </a:xfrm>
          <a:prstGeom prst="rect">
            <a:avLst/>
          </a:prstGeom>
        </p:spPr>
      </p:pic>
      <p:sp>
        <p:nvSpPr>
          <p:cNvPr id="3" name="Content Placeholder 2"/>
          <p:cNvSpPr>
            <a:spLocks noGrp="1"/>
          </p:cNvSpPr>
          <p:nvPr>
            <p:ph sz="half" idx="1"/>
          </p:nvPr>
        </p:nvSpPr>
        <p:spPr>
          <a:xfrm>
            <a:off x="107504" y="843559"/>
            <a:ext cx="2232248" cy="3394472"/>
          </a:xfrm>
        </p:spPr>
        <p:txBody>
          <a:bodyPr/>
          <a:lstStyle/>
          <a:p>
            <a:r>
              <a:rPr lang="en-AU" dirty="0" smtClean="0"/>
              <a:t>Measured</a:t>
            </a:r>
          </a:p>
          <a:p>
            <a:endParaRPr lang="en-AU" dirty="0" smtClean="0"/>
          </a:p>
          <a:p>
            <a:endParaRPr lang="en-AU" dirty="0" smtClean="0"/>
          </a:p>
          <a:p>
            <a:endParaRPr lang="en-AU" dirty="0" smtClean="0"/>
          </a:p>
          <a:p>
            <a:endParaRPr lang="en-AU" sz="1400" dirty="0" smtClean="0"/>
          </a:p>
          <a:p>
            <a:r>
              <a:rPr lang="en-AU" dirty="0" smtClean="0"/>
              <a:t>Modelled</a:t>
            </a:r>
            <a:endParaRPr lang="en-AU" dirty="0"/>
          </a:p>
        </p:txBody>
      </p:sp>
      <p:sp>
        <p:nvSpPr>
          <p:cNvPr id="2" name="Title 1"/>
          <p:cNvSpPr>
            <a:spLocks noGrp="1"/>
          </p:cNvSpPr>
          <p:nvPr>
            <p:ph type="title"/>
          </p:nvPr>
        </p:nvSpPr>
        <p:spPr/>
        <p:txBody>
          <a:bodyPr>
            <a:normAutofit/>
          </a:bodyPr>
          <a:lstStyle/>
          <a:p>
            <a:r>
              <a:rPr lang="en-AU" dirty="0" smtClean="0"/>
              <a:t>Measured </a:t>
            </a:r>
            <a:r>
              <a:rPr lang="en-AU" dirty="0" err="1" smtClean="0"/>
              <a:t>undulator</a:t>
            </a:r>
            <a:r>
              <a:rPr lang="en-AU" dirty="0" smtClean="0"/>
              <a:t> spectrum</a:t>
            </a:r>
            <a:endParaRPr lang="en-AU" dirty="0"/>
          </a:p>
        </p:txBody>
      </p:sp>
      <p:cxnSp>
        <p:nvCxnSpPr>
          <p:cNvPr id="6" name="Straight Arrow Connector 5"/>
          <p:cNvCxnSpPr>
            <a:stCxn id="8" idx="3"/>
          </p:cNvCxnSpPr>
          <p:nvPr/>
        </p:nvCxnSpPr>
        <p:spPr bwMode="auto">
          <a:xfrm flipV="1">
            <a:off x="2195736" y="1275606"/>
            <a:ext cx="1368152" cy="112658"/>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7" name="Straight Arrow Connector 6"/>
          <p:cNvCxnSpPr>
            <a:stCxn id="9" idx="3"/>
          </p:cNvCxnSpPr>
          <p:nvPr/>
        </p:nvCxnSpPr>
        <p:spPr bwMode="auto">
          <a:xfrm flipV="1">
            <a:off x="2195736" y="1923678"/>
            <a:ext cx="936104" cy="4065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sp>
        <p:nvSpPr>
          <p:cNvPr id="8" name="TextBox 7"/>
          <p:cNvSpPr txBox="1"/>
          <p:nvPr/>
        </p:nvSpPr>
        <p:spPr>
          <a:xfrm>
            <a:off x="1691680" y="1203598"/>
            <a:ext cx="504056" cy="369332"/>
          </a:xfrm>
          <a:prstGeom prst="rect">
            <a:avLst/>
          </a:prstGeom>
          <a:noFill/>
          <a:ln>
            <a:solidFill>
              <a:srgbClr val="FF0000"/>
            </a:solidFill>
          </a:ln>
        </p:spPr>
        <p:txBody>
          <a:bodyPr wrap="square" rtlCol="0">
            <a:spAutoFit/>
          </a:bodyPr>
          <a:lstStyle/>
          <a:p>
            <a:r>
              <a:rPr lang="en-AU" i="1" dirty="0" smtClean="0">
                <a:solidFill>
                  <a:srgbClr val="FF0000"/>
                </a:solidFill>
              </a:rPr>
              <a:t>F</a:t>
            </a:r>
            <a:r>
              <a:rPr lang="en-AU" baseline="-25000" dirty="0" smtClean="0">
                <a:solidFill>
                  <a:srgbClr val="FF0000"/>
                </a:solidFill>
              </a:rPr>
              <a:t>7</a:t>
            </a:r>
            <a:endParaRPr lang="en-AU" baseline="-25000" dirty="0">
              <a:solidFill>
                <a:srgbClr val="FF0000"/>
              </a:solidFill>
            </a:endParaRPr>
          </a:p>
        </p:txBody>
      </p:sp>
      <p:sp>
        <p:nvSpPr>
          <p:cNvPr id="9" name="TextBox 8"/>
          <p:cNvSpPr txBox="1"/>
          <p:nvPr/>
        </p:nvSpPr>
        <p:spPr>
          <a:xfrm>
            <a:off x="1691680" y="1779662"/>
            <a:ext cx="504056" cy="369332"/>
          </a:xfrm>
          <a:prstGeom prst="rect">
            <a:avLst/>
          </a:prstGeom>
          <a:noFill/>
          <a:ln>
            <a:solidFill>
              <a:srgbClr val="FF0000"/>
            </a:solidFill>
          </a:ln>
        </p:spPr>
        <p:txBody>
          <a:bodyPr wrap="square" rtlCol="0">
            <a:spAutoFit/>
          </a:bodyPr>
          <a:lstStyle/>
          <a:p>
            <a:r>
              <a:rPr lang="en-AU" i="1" dirty="0" smtClean="0">
                <a:solidFill>
                  <a:srgbClr val="FF0000"/>
                </a:solidFill>
              </a:rPr>
              <a:t>F</a:t>
            </a:r>
            <a:r>
              <a:rPr lang="en-AU" baseline="-25000" dirty="0" smtClean="0">
                <a:solidFill>
                  <a:srgbClr val="FF0000"/>
                </a:solidFill>
              </a:rPr>
              <a:t>6</a:t>
            </a:r>
            <a:endParaRPr lang="en-AU" baseline="-25000" dirty="0">
              <a:solidFill>
                <a:srgbClr val="FF0000"/>
              </a:solidFill>
            </a:endParaRPr>
          </a:p>
        </p:txBody>
      </p:sp>
      <p:sp>
        <p:nvSpPr>
          <p:cNvPr id="10" name="Rectangle 9"/>
          <p:cNvSpPr/>
          <p:nvPr/>
        </p:nvSpPr>
        <p:spPr>
          <a:xfrm>
            <a:off x="395536" y="1529730"/>
            <a:ext cx="1257376" cy="707886"/>
          </a:xfrm>
          <a:prstGeom prst="rect">
            <a:avLst/>
          </a:prstGeom>
        </p:spPr>
        <p:txBody>
          <a:bodyPr wrap="square">
            <a:spAutoFit/>
          </a:bodyPr>
          <a:lstStyle/>
          <a:p>
            <a:r>
              <a:rPr lang="en-AU" sz="2000" dirty="0"/>
              <a:t>Flux </a:t>
            </a:r>
            <a:r>
              <a:rPr lang="en-AU" sz="2000" dirty="0" smtClean="0"/>
              <a:t>ratio</a:t>
            </a:r>
          </a:p>
          <a:p>
            <a:pPr algn="ctr"/>
            <a:r>
              <a:rPr lang="en-AU" sz="2000" i="1" dirty="0" smtClean="0"/>
              <a:t>F</a:t>
            </a:r>
            <a:r>
              <a:rPr lang="en-AU" sz="2000" baseline="-25000" dirty="0" smtClean="0"/>
              <a:t>n-1</a:t>
            </a:r>
            <a:r>
              <a:rPr lang="en-AU" sz="2000" dirty="0" smtClean="0"/>
              <a:t> </a:t>
            </a:r>
            <a:r>
              <a:rPr lang="en-AU" sz="2000" dirty="0"/>
              <a:t>/ </a:t>
            </a:r>
            <a:r>
              <a:rPr lang="en-AU" sz="2000" i="1" dirty="0" err="1"/>
              <a:t>F</a:t>
            </a:r>
            <a:r>
              <a:rPr lang="en-AU" sz="2000" baseline="-25000" dirty="0" err="1"/>
              <a:t>n</a:t>
            </a:r>
            <a:endParaRPr lang="en-AU" sz="2000" baseline="-25000" dirty="0"/>
          </a:p>
        </p:txBody>
      </p:sp>
      <p:sp>
        <p:nvSpPr>
          <p:cNvPr id="18" name="Rectangle 17"/>
          <p:cNvSpPr/>
          <p:nvPr/>
        </p:nvSpPr>
        <p:spPr>
          <a:xfrm>
            <a:off x="0" y="4515966"/>
            <a:ext cx="9144000" cy="338554"/>
          </a:xfrm>
          <a:prstGeom prst="rect">
            <a:avLst/>
          </a:prstGeom>
        </p:spPr>
        <p:txBody>
          <a:bodyPr wrap="square">
            <a:spAutoFit/>
          </a:bodyPr>
          <a:lstStyle/>
          <a:p>
            <a:pPr algn="ctr"/>
            <a:r>
              <a:rPr lang="en-AU" sz="1600" dirty="0" smtClean="0"/>
              <a:t>Wootton, et al. PRL 109, </a:t>
            </a:r>
            <a:r>
              <a:rPr lang="en-AU" sz="1600" dirty="0"/>
              <a:t>194801 (2012) </a:t>
            </a:r>
          </a:p>
        </p:txBody>
      </p:sp>
    </p:spTree>
    <p:extLst>
      <p:ext uri="{BB962C8B-B14F-4D97-AF65-F5344CB8AC3E}">
        <p14:creationId xmlns:p14="http://schemas.microsoft.com/office/powerpoint/2010/main" val="4209865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Emittance</a:t>
            </a:r>
            <a:r>
              <a:rPr lang="en-AU" dirty="0" smtClean="0"/>
              <a:t> envelopes</a:t>
            </a:r>
            <a:endParaRPr lang="en-AU" dirty="0"/>
          </a:p>
        </p:txBody>
      </p:sp>
      <mc:AlternateContent xmlns:mc="http://schemas.openxmlformats.org/markup-compatibility/2006">
        <mc:Choice xmlns:a14="http://schemas.microsoft.com/office/drawing/2010/main" Requires="a14">
          <p:sp>
            <p:nvSpPr>
              <p:cNvPr id="3" name="Content Placeholder 2"/>
              <p:cNvSpPr>
                <a:spLocks noGrp="1"/>
              </p:cNvSpPr>
              <p:nvPr>
                <p:ph sz="half" idx="1"/>
              </p:nvPr>
            </p:nvSpPr>
            <p:spPr/>
            <p:txBody>
              <a:bodyPr>
                <a:normAutofit fontScale="77500" lnSpcReduction="20000"/>
              </a:bodyPr>
              <a:lstStyle/>
              <a:p>
                <a:r>
                  <a:rPr lang="en-AU" sz="2800" dirty="0" smtClean="0"/>
                  <a:t>Measured ratio of adjacent peaks</a:t>
                </a:r>
              </a:p>
              <a:p>
                <a14:m>
                  <m:oMath xmlns:m="http://schemas.openxmlformats.org/officeDocument/2006/math">
                    <m:sSub>
                      <m:sSubPr>
                        <m:ctrlPr>
                          <a:rPr lang="en-AU" sz="2800" b="0" i="1" smtClean="0">
                            <a:latin typeface="Cambria Math"/>
                          </a:rPr>
                        </m:ctrlPr>
                      </m:sSubPr>
                      <m:e>
                        <m:r>
                          <a:rPr lang="en-AU" sz="2800" b="0" i="1" smtClean="0">
                            <a:latin typeface="Cambria Math"/>
                          </a:rPr>
                          <m:t>𝐹</m:t>
                        </m:r>
                      </m:e>
                      <m:sub>
                        <m:r>
                          <a:rPr lang="en-AU" sz="2800" b="0" i="1" smtClean="0">
                            <a:latin typeface="Cambria Math"/>
                          </a:rPr>
                          <m:t>𝑛</m:t>
                        </m:r>
                        <m:r>
                          <a:rPr lang="en-AU" sz="2800" b="0" i="1" smtClean="0">
                            <a:latin typeface="Cambria Math"/>
                          </a:rPr>
                          <m:t>−1</m:t>
                        </m:r>
                      </m:sub>
                    </m:sSub>
                    <m:r>
                      <a:rPr lang="en-AU" sz="2800" b="0" i="1" smtClean="0">
                        <a:latin typeface="Cambria Math"/>
                      </a:rPr>
                      <m:t>/</m:t>
                    </m:r>
                    <m:sSub>
                      <m:sSubPr>
                        <m:ctrlPr>
                          <a:rPr lang="en-AU" sz="2800" b="0" i="1" smtClean="0">
                            <a:latin typeface="Cambria Math"/>
                          </a:rPr>
                        </m:ctrlPr>
                      </m:sSubPr>
                      <m:e>
                        <m:r>
                          <a:rPr lang="en-AU" sz="2800" b="0" i="1" smtClean="0">
                            <a:latin typeface="Cambria Math"/>
                          </a:rPr>
                          <m:t>𝐹</m:t>
                        </m:r>
                      </m:e>
                      <m:sub>
                        <m:r>
                          <a:rPr lang="en-AU" sz="2800" b="0" i="1" smtClean="0">
                            <a:latin typeface="Cambria Math"/>
                          </a:rPr>
                          <m:t>𝑛</m:t>
                        </m:r>
                      </m:sub>
                    </m:sSub>
                  </m:oMath>
                </a14:m>
                <a:endParaRPr lang="en-AU" sz="2800" dirty="0" smtClean="0"/>
              </a:p>
              <a:p>
                <a:r>
                  <a:rPr lang="en-AU" sz="2800" dirty="0" smtClean="0">
                    <a:latin typeface="+mj-lt"/>
                  </a:rPr>
                  <a:t>Envelopes of emittance from LOCO measurements</a:t>
                </a:r>
              </a:p>
              <a:p>
                <a:pPr lvl="1"/>
                <a:r>
                  <a:rPr lang="en-AU" sz="2400" dirty="0">
                    <a:latin typeface="+mj-lt"/>
                  </a:rPr>
                  <a:t>Fitted pinhole size of </a:t>
                </a:r>
                <a14:m>
                  <m:oMath xmlns:m="http://schemas.openxmlformats.org/officeDocument/2006/math">
                    <m:r>
                      <a:rPr lang="en-AU" sz="2400" i="1">
                        <a:latin typeface="Cambria Math"/>
                      </a:rPr>
                      <m:t>260×260 </m:t>
                    </m:r>
                    <m:r>
                      <m:rPr>
                        <m:sty m:val="p"/>
                      </m:rPr>
                      <a:rPr lang="en-AU" sz="2400" i="0">
                        <a:latin typeface="Cambria Math"/>
                      </a:rPr>
                      <m:t>μ</m:t>
                    </m:r>
                    <m:sSup>
                      <m:sSupPr>
                        <m:ctrlPr>
                          <a:rPr lang="en-AU" sz="2400" b="0" smtClean="0">
                            <a:latin typeface="Cambria Math"/>
                          </a:rPr>
                        </m:ctrlPr>
                      </m:sSupPr>
                      <m:e>
                        <m:r>
                          <m:rPr>
                            <m:sty m:val="p"/>
                          </m:rPr>
                          <a:rPr lang="en-AU" sz="2400" i="0">
                            <a:latin typeface="Cambria Math"/>
                          </a:rPr>
                          <m:t>m</m:t>
                        </m:r>
                      </m:e>
                      <m:sup>
                        <m:r>
                          <a:rPr lang="en-AU" sz="2400" b="0" i="0" smtClean="0">
                            <a:latin typeface="Cambria Math"/>
                          </a:rPr>
                          <m:t>2</m:t>
                        </m:r>
                      </m:sup>
                    </m:sSup>
                  </m:oMath>
                </a14:m>
                <a:endParaRPr lang="en-AU" sz="2400" b="0" dirty="0" smtClean="0">
                  <a:latin typeface="+mj-lt"/>
                </a:endParaRPr>
              </a:p>
              <a:p>
                <a:r>
                  <a:rPr lang="en-AU" sz="2800" dirty="0" smtClean="0">
                    <a:latin typeface="+mj-lt"/>
                    <a:cs typeface="Calibri"/>
                  </a:rPr>
                  <a:t>Sensitive to emittance, want emittance measurement</a:t>
                </a:r>
              </a:p>
            </p:txBody>
          </p:sp>
        </mc:Choice>
        <mc:Fallback>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2413" t="-4309" r="-2564"/>
                </a:stretch>
              </a:blipFill>
            </p:spPr>
            <p:txBody>
              <a:bodyPr/>
              <a:lstStyle/>
              <a:p>
                <a:r>
                  <a:rPr lang="en-AU">
                    <a:noFill/>
                  </a:rPr>
                  <a:t> </a:t>
                </a:r>
              </a:p>
            </p:txBody>
          </p:sp>
        </mc:Fallback>
      </mc:AlternateContent>
      <p:pic>
        <p:nvPicPr>
          <p:cNvPr id="7"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4932040" y="699542"/>
            <a:ext cx="3166476" cy="4011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79512" y="4443958"/>
            <a:ext cx="8136904" cy="338554"/>
          </a:xfrm>
          <a:prstGeom prst="rect">
            <a:avLst/>
          </a:prstGeom>
        </p:spPr>
        <p:txBody>
          <a:bodyPr wrap="square">
            <a:spAutoFit/>
          </a:bodyPr>
          <a:lstStyle/>
          <a:p>
            <a:r>
              <a:rPr lang="en-AU" sz="1600" dirty="0" smtClean="0"/>
              <a:t>Wootton, et al. PRL 109, </a:t>
            </a:r>
            <a:r>
              <a:rPr lang="en-AU" sz="1600" dirty="0"/>
              <a:t>194801 (2012)</a:t>
            </a:r>
          </a:p>
        </p:txBody>
      </p:sp>
    </p:spTree>
    <p:extLst>
      <p:ext uri="{BB962C8B-B14F-4D97-AF65-F5344CB8AC3E}">
        <p14:creationId xmlns:p14="http://schemas.microsoft.com/office/powerpoint/2010/main" val="603290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err="1" smtClean="0"/>
              <a:t>Undulator</a:t>
            </a:r>
            <a:r>
              <a:rPr lang="en-AU" dirty="0" smtClean="0"/>
              <a:t> projection measurements</a:t>
            </a:r>
            <a:endParaRPr lang="en-AU" dirty="0"/>
          </a:p>
        </p:txBody>
      </p:sp>
      <p:sp>
        <p:nvSpPr>
          <p:cNvPr id="4" name="Text Placeholder 3"/>
          <p:cNvSpPr>
            <a:spLocks noGrp="1"/>
          </p:cNvSpPr>
          <p:nvPr>
            <p:ph type="body" idx="1"/>
          </p:nvPr>
        </p:nvSpPr>
        <p:spPr/>
        <p:txBody>
          <a:bodyPr/>
          <a:lstStyle/>
          <a:p>
            <a:pPr algn="ctr"/>
            <a:r>
              <a:rPr lang="en-AU" dirty="0"/>
              <a:t>Vertical </a:t>
            </a:r>
            <a:r>
              <a:rPr lang="en-AU" dirty="0" err="1" smtClean="0"/>
              <a:t>undulator</a:t>
            </a:r>
            <a:endParaRPr lang="en-AU" dirty="0"/>
          </a:p>
        </p:txBody>
      </p:sp>
      <p:pic>
        <p:nvPicPr>
          <p:cNvPr id="17" name="Picture 6" descr="C:\Users\Kent\Documents\Publications\Presentations\2012_07 - vue\harmonics_v.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51681" y="1630363"/>
            <a:ext cx="3651226" cy="296386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quarter" idx="4"/>
          </p:nvPr>
        </p:nvSpPr>
        <p:spPr>
          <a:xfrm>
            <a:off x="4645026" y="1347614"/>
            <a:ext cx="4041775" cy="3247008"/>
          </a:xfrm>
        </p:spPr>
        <p:txBody>
          <a:bodyPr/>
          <a:lstStyle/>
          <a:p>
            <a:r>
              <a:rPr lang="en-AU" dirty="0" smtClean="0"/>
              <a:t>Ideal model for </a:t>
            </a:r>
            <a:r>
              <a:rPr lang="en-AU" dirty="0" err="1" smtClean="0"/>
              <a:t>undulator</a:t>
            </a:r>
            <a:r>
              <a:rPr lang="en-AU" dirty="0" smtClean="0"/>
              <a:t> magnetic field</a:t>
            </a:r>
          </a:p>
          <a:p>
            <a:r>
              <a:rPr lang="en-AU" dirty="0" smtClean="0"/>
              <a:t>Ideal distribution of </a:t>
            </a:r>
            <a:r>
              <a:rPr lang="en-AU" dirty="0" err="1" smtClean="0"/>
              <a:t>undulator</a:t>
            </a:r>
            <a:r>
              <a:rPr lang="en-AU" dirty="0" smtClean="0"/>
              <a:t> radiation</a:t>
            </a:r>
          </a:p>
          <a:p>
            <a:r>
              <a:rPr lang="en-AU" dirty="0" smtClean="0"/>
              <a:t>Pinhole dimension fitted</a:t>
            </a:r>
          </a:p>
          <a:p>
            <a:r>
              <a:rPr lang="en-AU" dirty="0" smtClean="0"/>
              <a:t>How can this be refined?</a:t>
            </a:r>
            <a:endParaRPr lang="en-AU" dirty="0"/>
          </a:p>
        </p:txBody>
      </p:sp>
    </p:spTree>
    <p:extLst>
      <p:ext uri="{BB962C8B-B14F-4D97-AF65-F5344CB8AC3E}">
        <p14:creationId xmlns:p14="http://schemas.microsoft.com/office/powerpoint/2010/main" val="1709617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AU" dirty="0" smtClean="0"/>
              <a:t>Time averaging</a:t>
            </a:r>
            <a:endParaRPr lang="en-AU" dirty="0"/>
          </a:p>
        </p:txBody>
      </p:sp>
      <p:sp>
        <p:nvSpPr>
          <p:cNvPr id="7" name="Content Placeholder 6"/>
          <p:cNvSpPr>
            <a:spLocks noGrp="1"/>
          </p:cNvSpPr>
          <p:nvPr>
            <p:ph idx="1"/>
          </p:nvPr>
        </p:nvSpPr>
        <p:spPr>
          <a:xfrm>
            <a:off x="457200" y="1028701"/>
            <a:ext cx="3322712" cy="3394472"/>
          </a:xfrm>
        </p:spPr>
        <p:txBody>
          <a:bodyPr>
            <a:normAutofit fontScale="92500" lnSpcReduction="20000"/>
          </a:bodyPr>
          <a:lstStyle/>
          <a:p>
            <a:r>
              <a:rPr lang="en-AU" i="1" dirty="0" smtClean="0"/>
              <a:t>n</a:t>
            </a:r>
            <a:r>
              <a:rPr lang="en-AU" dirty="0" smtClean="0"/>
              <a:t> acquisitions, mean</a:t>
            </a:r>
            <a:endParaRPr lang="en-AU" b="0" dirty="0" smtClean="0"/>
          </a:p>
          <a:p>
            <a:endParaRPr lang="en-AU" dirty="0" smtClean="0"/>
          </a:p>
          <a:p>
            <a:endParaRPr lang="en-AU" dirty="0"/>
          </a:p>
          <a:p>
            <a:r>
              <a:rPr lang="en-AU" dirty="0" smtClean="0"/>
              <a:t>Minimises statistical uncertainty</a:t>
            </a:r>
          </a:p>
          <a:p>
            <a:r>
              <a:rPr lang="en-AU" dirty="0" smtClean="0"/>
              <a:t>Systematic uncertainty (pinhole position) remains</a:t>
            </a:r>
          </a:p>
          <a:p>
            <a:r>
              <a:rPr lang="en-AU" dirty="0" smtClean="0"/>
              <a:t>Assumes beam not changing with time</a:t>
            </a:r>
            <a:endParaRPr lang="en-AU" dirty="0"/>
          </a:p>
        </p:txBody>
      </p:sp>
      <p:pic>
        <p:nvPicPr>
          <p:cNvPr id="3074" name="Picture 2" descr="C:\Users\Kent\Documents\Publications\Presentations\2015_09_IBIC_2015\figures\keithley_80_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7944" y="1131590"/>
            <a:ext cx="4559300" cy="31369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44520" y="1167308"/>
            <a:ext cx="1368152" cy="94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0" y="4451003"/>
            <a:ext cx="9144000" cy="369332"/>
          </a:xfrm>
          <a:prstGeom prst="rect">
            <a:avLst/>
          </a:prstGeom>
        </p:spPr>
        <p:txBody>
          <a:bodyPr wrap="square">
            <a:spAutoFit/>
          </a:bodyPr>
          <a:lstStyle/>
          <a:p>
            <a:pPr algn="ctr"/>
            <a:r>
              <a:rPr lang="en-AU" dirty="0" smtClean="0"/>
              <a:t>Wootton, et al. IBIC13, TUPF18 </a:t>
            </a:r>
            <a:r>
              <a:rPr lang="en-AU" dirty="0"/>
              <a:t>(2013</a:t>
            </a:r>
            <a:r>
              <a:rPr lang="en-AU" dirty="0" smtClean="0"/>
              <a:t>)</a:t>
            </a:r>
            <a:endParaRPr lang="en-AU" dirty="0"/>
          </a:p>
        </p:txBody>
      </p:sp>
      <p:pic>
        <p:nvPicPr>
          <p:cNvPr id="8" name="Picture 3"/>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19748" t="45791" r="62046" b="23927"/>
          <a:stretch/>
        </p:blipFill>
        <p:spPr bwMode="auto">
          <a:xfrm>
            <a:off x="3419872" y="1105832"/>
            <a:ext cx="280607" cy="320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39359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Refined magnetic model</a:t>
            </a:r>
            <a:endParaRPr lang="en-AU" dirty="0"/>
          </a:p>
        </p:txBody>
      </p:sp>
      <p:pic>
        <p:nvPicPr>
          <p:cNvPr id="18" name="Picture 2" descr="C:\Users\Kent\Documents\Publications\Thesis\figures\und_vert_mag_field_meas\und_vert_mag_field_meas.png"/>
          <p:cNvPicPr>
            <a:picLocks noGrp="1" noChangeAspect="1" noChangeArrowheads="1"/>
          </p:cNvPicPr>
          <p:nvPr>
            <p:ph sz="half" idx="1"/>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57024" r="51734" b="19560"/>
          <a:stretch/>
        </p:blipFill>
        <p:spPr bwMode="auto">
          <a:xfrm>
            <a:off x="251520" y="1275606"/>
            <a:ext cx="4376378" cy="30044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ent\Documents\Publications\Thesis\figures\und_vert_trajectory_meas\und_vert_trajectory_meas.png"/>
          <p:cNvPicPr>
            <a:picLocks noGrp="1" noChangeAspect="1" noChangeArrowheads="1"/>
          </p:cNvPicPr>
          <p:nvPr>
            <p:ph sz="half" idx="2"/>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77645" r="53247"/>
          <a:stretch/>
        </p:blipFill>
        <p:spPr bwMode="auto">
          <a:xfrm>
            <a:off x="4716016" y="1203598"/>
            <a:ext cx="4239192" cy="286834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4049319"/>
            <a:ext cx="9144000" cy="369332"/>
          </a:xfrm>
          <a:prstGeom prst="rect">
            <a:avLst/>
          </a:prstGeom>
        </p:spPr>
        <p:txBody>
          <a:bodyPr wrap="square">
            <a:spAutoFit/>
          </a:bodyPr>
          <a:lstStyle/>
          <a:p>
            <a:pPr algn="ctr"/>
            <a:r>
              <a:rPr lang="en-AU" dirty="0" err="1" smtClean="0"/>
              <a:t>Ostenfeld</a:t>
            </a:r>
            <a:r>
              <a:rPr lang="en-AU" dirty="0"/>
              <a:t>, et al., </a:t>
            </a:r>
            <a:r>
              <a:rPr lang="en-AU" dirty="0" smtClean="0"/>
              <a:t>PAC 2007, TUPMN006 (2007).</a:t>
            </a:r>
            <a:endParaRPr lang="en-AU" dirty="0"/>
          </a:p>
        </p:txBody>
      </p:sp>
      <p:sp>
        <p:nvSpPr>
          <p:cNvPr id="7" name="Text Placeholder 1"/>
          <p:cNvSpPr txBox="1">
            <a:spLocks/>
          </p:cNvSpPr>
          <p:nvPr/>
        </p:nvSpPr>
        <p:spPr>
          <a:xfrm>
            <a:off x="524933" y="1049968"/>
            <a:ext cx="4040188" cy="47982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None/>
            </a:pPr>
            <a:r>
              <a:rPr lang="en-AU" b="1" dirty="0" smtClean="0"/>
              <a:t>Measured magnetic field</a:t>
            </a:r>
            <a:endParaRPr lang="en-AU" b="1" dirty="0"/>
          </a:p>
        </p:txBody>
      </p:sp>
      <p:sp>
        <p:nvSpPr>
          <p:cNvPr id="8" name="Text Placeholder 3"/>
          <p:cNvSpPr txBox="1">
            <a:spLocks/>
          </p:cNvSpPr>
          <p:nvPr/>
        </p:nvSpPr>
        <p:spPr>
          <a:xfrm>
            <a:off x="4712759" y="1049968"/>
            <a:ext cx="4041775" cy="47982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AU" b="1" dirty="0" smtClean="0"/>
              <a:t>Simulated trajectory</a:t>
            </a:r>
            <a:endParaRPr lang="en-AU" b="1" dirty="0"/>
          </a:p>
        </p:txBody>
      </p:sp>
    </p:spTree>
    <p:extLst>
      <p:ext uri="{BB962C8B-B14F-4D97-AF65-F5344CB8AC3E}">
        <p14:creationId xmlns:p14="http://schemas.microsoft.com/office/powerpoint/2010/main" val="3021966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2754"/>
          <a:stretch/>
        </p:blipFill>
        <p:spPr bwMode="auto">
          <a:xfrm>
            <a:off x="395536" y="987574"/>
            <a:ext cx="3415343"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8149"/>
          <a:stretch/>
        </p:blipFill>
        <p:spPr bwMode="auto">
          <a:xfrm>
            <a:off x="4856260" y="987574"/>
            <a:ext cx="3748188"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5"/>
          <p:cNvSpPr>
            <a:spLocks noGrp="1"/>
          </p:cNvSpPr>
          <p:nvPr>
            <p:ph type="title"/>
          </p:nvPr>
        </p:nvSpPr>
        <p:spPr/>
        <p:txBody>
          <a:bodyPr/>
          <a:lstStyle/>
          <a:p>
            <a:r>
              <a:rPr lang="en-AU" dirty="0" smtClean="0"/>
              <a:t>Refined magnetic model – results</a:t>
            </a:r>
            <a:endParaRPr lang="en-AU" dirty="0"/>
          </a:p>
        </p:txBody>
      </p:sp>
      <p:sp>
        <p:nvSpPr>
          <p:cNvPr id="2" name="Text Placeholder 1"/>
          <p:cNvSpPr>
            <a:spLocks noGrp="1"/>
          </p:cNvSpPr>
          <p:nvPr>
            <p:ph type="body" idx="1"/>
          </p:nvPr>
        </p:nvSpPr>
        <p:spPr>
          <a:xfrm>
            <a:off x="457200" y="668968"/>
            <a:ext cx="4040188" cy="479822"/>
          </a:xfrm>
        </p:spPr>
        <p:txBody>
          <a:bodyPr/>
          <a:lstStyle/>
          <a:p>
            <a:pPr algn="ctr"/>
            <a:r>
              <a:rPr lang="en-AU" sz="2000" dirty="0" smtClean="0"/>
              <a:t>Measured profile</a:t>
            </a:r>
            <a:endParaRPr lang="en-AU" sz="2000" dirty="0"/>
          </a:p>
        </p:txBody>
      </p:sp>
      <p:sp>
        <p:nvSpPr>
          <p:cNvPr id="4" name="Text Placeholder 3"/>
          <p:cNvSpPr>
            <a:spLocks noGrp="1"/>
          </p:cNvSpPr>
          <p:nvPr>
            <p:ph type="body" sz="quarter" idx="3"/>
          </p:nvPr>
        </p:nvSpPr>
        <p:spPr>
          <a:xfrm>
            <a:off x="4645026" y="668968"/>
            <a:ext cx="4041775" cy="479822"/>
          </a:xfrm>
        </p:spPr>
        <p:txBody>
          <a:bodyPr>
            <a:normAutofit fontScale="85000" lnSpcReduction="10000"/>
          </a:bodyPr>
          <a:lstStyle/>
          <a:p>
            <a:pPr algn="ctr"/>
            <a:r>
              <a:rPr lang="en-AU" dirty="0" smtClean="0"/>
              <a:t>Simulation, measured field map</a:t>
            </a:r>
            <a:endParaRPr lang="en-AU" dirty="0"/>
          </a:p>
        </p:txBody>
      </p:sp>
      <p:sp>
        <p:nvSpPr>
          <p:cNvPr id="3" name="Rectangle 2"/>
          <p:cNvSpPr/>
          <p:nvPr/>
        </p:nvSpPr>
        <p:spPr>
          <a:xfrm>
            <a:off x="0" y="4451003"/>
            <a:ext cx="9144000" cy="369332"/>
          </a:xfrm>
          <a:prstGeom prst="rect">
            <a:avLst/>
          </a:prstGeom>
        </p:spPr>
        <p:txBody>
          <a:bodyPr wrap="square">
            <a:spAutoFit/>
          </a:bodyPr>
          <a:lstStyle/>
          <a:p>
            <a:pPr algn="ctr"/>
            <a:r>
              <a:rPr lang="en-AU" dirty="0" smtClean="0"/>
              <a:t>Wootton, et al. IBIC13, </a:t>
            </a:r>
            <a:r>
              <a:rPr lang="en-AU" dirty="0"/>
              <a:t>TUPF19 (2013</a:t>
            </a:r>
            <a:r>
              <a:rPr lang="en-AU" dirty="0" smtClean="0"/>
              <a:t>)</a:t>
            </a:r>
            <a:endParaRPr lang="en-AU" dirty="0"/>
          </a:p>
        </p:txBody>
      </p:sp>
    </p:spTree>
    <p:extLst>
      <p:ext uri="{BB962C8B-B14F-4D97-AF65-F5344CB8AC3E}">
        <p14:creationId xmlns:p14="http://schemas.microsoft.com/office/powerpoint/2010/main" val="1162977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Blade scans</a:t>
            </a:r>
            <a:endParaRPr lang="en-AU" dirty="0"/>
          </a:p>
        </p:txBody>
      </p:sp>
      <p:sp>
        <p:nvSpPr>
          <p:cNvPr id="3" name="Content Placeholder 2"/>
          <p:cNvSpPr>
            <a:spLocks noGrp="1"/>
          </p:cNvSpPr>
          <p:nvPr>
            <p:ph idx="1"/>
          </p:nvPr>
        </p:nvSpPr>
        <p:spPr/>
        <p:txBody>
          <a:bodyPr/>
          <a:lstStyle/>
          <a:p>
            <a:endParaRPr lang="en-AU"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843558"/>
            <a:ext cx="3986476" cy="3673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p:nvPr/>
        </p:nvGrpSpPr>
        <p:grpSpPr>
          <a:xfrm flipV="1">
            <a:off x="539552" y="2985101"/>
            <a:ext cx="2827020" cy="687705"/>
            <a:chOff x="716280" y="3049905"/>
            <a:chExt cx="2827020" cy="687705"/>
          </a:xfrm>
        </p:grpSpPr>
        <p:sp>
          <p:nvSpPr>
            <p:cNvPr id="6" name="Rounded Rectangle 5"/>
            <p:cNvSpPr/>
            <p:nvPr/>
          </p:nvSpPr>
          <p:spPr>
            <a:xfrm flipV="1">
              <a:off x="7162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7" name="Rectangle 6"/>
            <p:cNvSpPr/>
            <p:nvPr/>
          </p:nvSpPr>
          <p:spPr>
            <a:xfrm flipV="1">
              <a:off x="8610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8" name="Rounded Rectangle 7"/>
            <p:cNvSpPr/>
            <p:nvPr/>
          </p:nvSpPr>
          <p:spPr>
            <a:xfrm flipV="1">
              <a:off x="9601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9" name="Rectangle 8"/>
            <p:cNvSpPr/>
            <p:nvPr/>
          </p:nvSpPr>
          <p:spPr>
            <a:xfrm flipV="1">
              <a:off x="110490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0" name="Rounded Rectangle 9"/>
            <p:cNvSpPr/>
            <p:nvPr/>
          </p:nvSpPr>
          <p:spPr>
            <a:xfrm flipV="1">
              <a:off x="120396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1" name="Rectangle 10"/>
            <p:cNvSpPr/>
            <p:nvPr/>
          </p:nvSpPr>
          <p:spPr>
            <a:xfrm flipV="1">
              <a:off x="134874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2" name="Rounded Rectangle 11"/>
            <p:cNvSpPr/>
            <p:nvPr/>
          </p:nvSpPr>
          <p:spPr>
            <a:xfrm flipV="1">
              <a:off x="144780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3" name="Rectangle 12"/>
            <p:cNvSpPr/>
            <p:nvPr/>
          </p:nvSpPr>
          <p:spPr>
            <a:xfrm flipV="1">
              <a:off x="159258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4" name="Rounded Rectangle 13"/>
            <p:cNvSpPr/>
            <p:nvPr/>
          </p:nvSpPr>
          <p:spPr>
            <a:xfrm flipV="1">
              <a:off x="169164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5" name="Rectangle 14"/>
            <p:cNvSpPr/>
            <p:nvPr/>
          </p:nvSpPr>
          <p:spPr>
            <a:xfrm flipV="1">
              <a:off x="183642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6" name="Rounded Rectangle 15"/>
            <p:cNvSpPr/>
            <p:nvPr/>
          </p:nvSpPr>
          <p:spPr>
            <a:xfrm flipV="1">
              <a:off x="19354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7" name="Rectangle 16"/>
            <p:cNvSpPr/>
            <p:nvPr/>
          </p:nvSpPr>
          <p:spPr>
            <a:xfrm flipV="1">
              <a:off x="20802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8" name="Rounded Rectangle 17"/>
            <p:cNvSpPr/>
            <p:nvPr/>
          </p:nvSpPr>
          <p:spPr>
            <a:xfrm flipV="1">
              <a:off x="21793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9" name="Rectangle 18"/>
            <p:cNvSpPr/>
            <p:nvPr/>
          </p:nvSpPr>
          <p:spPr>
            <a:xfrm flipV="1">
              <a:off x="232410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0" name="Rounded Rectangle 19"/>
            <p:cNvSpPr/>
            <p:nvPr/>
          </p:nvSpPr>
          <p:spPr>
            <a:xfrm flipV="1">
              <a:off x="242316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1" name="Rectangle 20"/>
            <p:cNvSpPr/>
            <p:nvPr/>
          </p:nvSpPr>
          <p:spPr>
            <a:xfrm flipV="1">
              <a:off x="256794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2" name="Rounded Rectangle 21"/>
            <p:cNvSpPr/>
            <p:nvPr/>
          </p:nvSpPr>
          <p:spPr>
            <a:xfrm flipV="1">
              <a:off x="266700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3" name="Rectangle 22"/>
            <p:cNvSpPr/>
            <p:nvPr/>
          </p:nvSpPr>
          <p:spPr>
            <a:xfrm flipV="1">
              <a:off x="281178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4" name="Rounded Rectangle 23"/>
            <p:cNvSpPr/>
            <p:nvPr/>
          </p:nvSpPr>
          <p:spPr>
            <a:xfrm flipV="1">
              <a:off x="291084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5" name="Rectangle 24"/>
            <p:cNvSpPr/>
            <p:nvPr/>
          </p:nvSpPr>
          <p:spPr>
            <a:xfrm flipV="1">
              <a:off x="305562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6" name="Rounded Rectangle 25"/>
            <p:cNvSpPr/>
            <p:nvPr/>
          </p:nvSpPr>
          <p:spPr>
            <a:xfrm flipV="1">
              <a:off x="31546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7" name="Rectangle 26"/>
            <p:cNvSpPr/>
            <p:nvPr/>
          </p:nvSpPr>
          <p:spPr>
            <a:xfrm flipV="1">
              <a:off x="32994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8" name="Rounded Rectangle 27"/>
            <p:cNvSpPr/>
            <p:nvPr/>
          </p:nvSpPr>
          <p:spPr>
            <a:xfrm flipV="1">
              <a:off x="33985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9" name="Rectangle 28"/>
            <p:cNvSpPr/>
            <p:nvPr/>
          </p:nvSpPr>
          <p:spPr>
            <a:xfrm flipV="1">
              <a:off x="716280" y="3049905"/>
              <a:ext cx="2827020" cy="436245"/>
            </a:xfrm>
            <a:prstGeom prst="rect">
              <a:avLst/>
            </a:prstGeom>
            <a:solidFill>
              <a:srgbClr val="3C97D1"/>
            </a:solidFill>
            <a:ln w="25400" cap="flat" cmpd="sng" algn="ctr">
              <a:solidFill>
                <a:srgbClr val="3C97D1">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grpSp>
      <p:grpSp>
        <p:nvGrpSpPr>
          <p:cNvPr id="30" name="Group 29"/>
          <p:cNvGrpSpPr/>
          <p:nvPr/>
        </p:nvGrpSpPr>
        <p:grpSpPr>
          <a:xfrm>
            <a:off x="539552" y="1537301"/>
            <a:ext cx="2827020" cy="687705"/>
            <a:chOff x="716280" y="3049905"/>
            <a:chExt cx="2827020" cy="687705"/>
          </a:xfrm>
        </p:grpSpPr>
        <p:sp>
          <p:nvSpPr>
            <p:cNvPr id="31" name="Rounded Rectangle 30"/>
            <p:cNvSpPr/>
            <p:nvPr/>
          </p:nvSpPr>
          <p:spPr>
            <a:xfrm flipV="1">
              <a:off x="7162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2" name="Rectangle 31"/>
            <p:cNvSpPr/>
            <p:nvPr/>
          </p:nvSpPr>
          <p:spPr>
            <a:xfrm flipV="1">
              <a:off x="8610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3" name="Rounded Rectangle 32"/>
            <p:cNvSpPr/>
            <p:nvPr/>
          </p:nvSpPr>
          <p:spPr>
            <a:xfrm flipV="1">
              <a:off x="9601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4" name="Rectangle 33"/>
            <p:cNvSpPr/>
            <p:nvPr/>
          </p:nvSpPr>
          <p:spPr>
            <a:xfrm flipV="1">
              <a:off x="110490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5" name="Rounded Rectangle 34"/>
            <p:cNvSpPr/>
            <p:nvPr/>
          </p:nvSpPr>
          <p:spPr>
            <a:xfrm flipV="1">
              <a:off x="120396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6" name="Rectangle 35"/>
            <p:cNvSpPr/>
            <p:nvPr/>
          </p:nvSpPr>
          <p:spPr>
            <a:xfrm flipV="1">
              <a:off x="134874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7" name="Rounded Rectangle 36"/>
            <p:cNvSpPr/>
            <p:nvPr/>
          </p:nvSpPr>
          <p:spPr>
            <a:xfrm flipV="1">
              <a:off x="144780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8" name="Rectangle 37"/>
            <p:cNvSpPr/>
            <p:nvPr/>
          </p:nvSpPr>
          <p:spPr>
            <a:xfrm flipV="1">
              <a:off x="159258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9" name="Rounded Rectangle 38"/>
            <p:cNvSpPr/>
            <p:nvPr/>
          </p:nvSpPr>
          <p:spPr>
            <a:xfrm flipV="1">
              <a:off x="169164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0" name="Rectangle 39"/>
            <p:cNvSpPr/>
            <p:nvPr/>
          </p:nvSpPr>
          <p:spPr>
            <a:xfrm flipV="1">
              <a:off x="183642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1" name="Rounded Rectangle 40"/>
            <p:cNvSpPr/>
            <p:nvPr/>
          </p:nvSpPr>
          <p:spPr>
            <a:xfrm flipV="1">
              <a:off x="19354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2" name="Rectangle 41"/>
            <p:cNvSpPr/>
            <p:nvPr/>
          </p:nvSpPr>
          <p:spPr>
            <a:xfrm flipV="1">
              <a:off x="20802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3" name="Rounded Rectangle 42"/>
            <p:cNvSpPr/>
            <p:nvPr/>
          </p:nvSpPr>
          <p:spPr>
            <a:xfrm flipV="1">
              <a:off x="21793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4" name="Rectangle 43"/>
            <p:cNvSpPr/>
            <p:nvPr/>
          </p:nvSpPr>
          <p:spPr>
            <a:xfrm flipV="1">
              <a:off x="232410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5" name="Rounded Rectangle 44"/>
            <p:cNvSpPr/>
            <p:nvPr/>
          </p:nvSpPr>
          <p:spPr>
            <a:xfrm flipV="1">
              <a:off x="242316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6" name="Rectangle 45"/>
            <p:cNvSpPr/>
            <p:nvPr/>
          </p:nvSpPr>
          <p:spPr>
            <a:xfrm flipV="1">
              <a:off x="256794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7" name="Rounded Rectangle 46"/>
            <p:cNvSpPr/>
            <p:nvPr/>
          </p:nvSpPr>
          <p:spPr>
            <a:xfrm flipV="1">
              <a:off x="266700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8" name="Rectangle 47"/>
            <p:cNvSpPr/>
            <p:nvPr/>
          </p:nvSpPr>
          <p:spPr>
            <a:xfrm flipV="1">
              <a:off x="281178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9" name="Rounded Rectangle 48"/>
            <p:cNvSpPr/>
            <p:nvPr/>
          </p:nvSpPr>
          <p:spPr>
            <a:xfrm flipV="1">
              <a:off x="291084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50" name="Rectangle 49"/>
            <p:cNvSpPr/>
            <p:nvPr/>
          </p:nvSpPr>
          <p:spPr>
            <a:xfrm flipV="1">
              <a:off x="305562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51" name="Rounded Rectangle 50"/>
            <p:cNvSpPr/>
            <p:nvPr/>
          </p:nvSpPr>
          <p:spPr>
            <a:xfrm flipV="1">
              <a:off x="31546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52" name="Rectangle 51"/>
            <p:cNvSpPr/>
            <p:nvPr/>
          </p:nvSpPr>
          <p:spPr>
            <a:xfrm flipV="1">
              <a:off x="32994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53" name="Rounded Rectangle 52"/>
            <p:cNvSpPr/>
            <p:nvPr/>
          </p:nvSpPr>
          <p:spPr>
            <a:xfrm flipV="1">
              <a:off x="33985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54" name="Rectangle 53"/>
            <p:cNvSpPr/>
            <p:nvPr/>
          </p:nvSpPr>
          <p:spPr>
            <a:xfrm flipV="1">
              <a:off x="716280" y="3049905"/>
              <a:ext cx="2827020" cy="436245"/>
            </a:xfrm>
            <a:prstGeom prst="rect">
              <a:avLst/>
            </a:prstGeom>
            <a:solidFill>
              <a:srgbClr val="3C97D1"/>
            </a:solidFill>
            <a:ln w="25400" cap="flat" cmpd="sng" algn="ctr">
              <a:solidFill>
                <a:srgbClr val="3C97D1">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grpSp>
      <p:sp>
        <p:nvSpPr>
          <p:cNvPr id="55" name="Rectangle 54"/>
          <p:cNvSpPr/>
          <p:nvPr/>
        </p:nvSpPr>
        <p:spPr>
          <a:xfrm>
            <a:off x="4171433" y="2119279"/>
            <a:ext cx="333375" cy="865822"/>
          </a:xfrm>
          <a:prstGeom prst="rect">
            <a:avLst/>
          </a:prstGeom>
          <a:solidFill>
            <a:srgbClr val="EBBC35"/>
          </a:solidFill>
          <a:ln w="25400" cap="flat" cmpd="sng" algn="ctr">
            <a:solidFill>
              <a:srgbClr val="EBBC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sp>
        <p:nvSpPr>
          <p:cNvPr id="56" name="Rectangle 55"/>
          <p:cNvSpPr/>
          <p:nvPr/>
        </p:nvSpPr>
        <p:spPr>
          <a:xfrm>
            <a:off x="3885681" y="1978309"/>
            <a:ext cx="85725" cy="281940"/>
          </a:xfrm>
          <a:prstGeom prst="rect">
            <a:avLst/>
          </a:prstGeom>
          <a:solidFill>
            <a:srgbClr val="000000"/>
          </a:solidFill>
          <a:ln w="25400" cap="flat" cmpd="sng" algn="ctr">
            <a:solidFill>
              <a:srgbClr val="00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sp>
        <p:nvSpPr>
          <p:cNvPr id="57" name="Rectangle 56"/>
          <p:cNvSpPr/>
          <p:nvPr/>
        </p:nvSpPr>
        <p:spPr>
          <a:xfrm>
            <a:off x="3885681" y="2841088"/>
            <a:ext cx="85725" cy="1098814"/>
          </a:xfrm>
          <a:prstGeom prst="rect">
            <a:avLst/>
          </a:prstGeom>
          <a:solidFill>
            <a:srgbClr val="000000"/>
          </a:solidFill>
          <a:ln w="25400" cap="flat" cmpd="sng" algn="ctr">
            <a:solidFill>
              <a:srgbClr val="00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grpSp>
        <p:nvGrpSpPr>
          <p:cNvPr id="58" name="Group 57"/>
          <p:cNvGrpSpPr/>
          <p:nvPr/>
        </p:nvGrpSpPr>
        <p:grpSpPr>
          <a:xfrm>
            <a:off x="576697" y="2407410"/>
            <a:ext cx="3322320" cy="351471"/>
            <a:chOff x="257175" y="3247074"/>
            <a:chExt cx="3322320" cy="351471"/>
          </a:xfrm>
        </p:grpSpPr>
        <p:cxnSp>
          <p:nvCxnSpPr>
            <p:cNvPr id="59" name="Straight Arrow Connector 58"/>
            <p:cNvCxnSpPr/>
            <p:nvPr/>
          </p:nvCxnSpPr>
          <p:spPr>
            <a:xfrm>
              <a:off x="257175" y="3429000"/>
              <a:ext cx="3171825" cy="0"/>
            </a:xfrm>
            <a:prstGeom prst="straightConnector1">
              <a:avLst/>
            </a:prstGeom>
            <a:noFill/>
            <a:ln w="22225" cap="flat" cmpd="sng" algn="ctr">
              <a:solidFill>
                <a:srgbClr val="1B9B94">
                  <a:shade val="95000"/>
                  <a:satMod val="105000"/>
                </a:srgbClr>
              </a:solidFill>
              <a:prstDash val="solid"/>
              <a:tailEnd type="arrow"/>
            </a:ln>
            <a:effectLst/>
          </p:spPr>
        </p:cxnSp>
        <p:grpSp>
          <p:nvGrpSpPr>
            <p:cNvPr id="60" name="Group 59"/>
            <p:cNvGrpSpPr/>
            <p:nvPr/>
          </p:nvGrpSpPr>
          <p:grpSpPr>
            <a:xfrm>
              <a:off x="1853565" y="3247074"/>
              <a:ext cx="1725930" cy="351471"/>
              <a:chOff x="1903095" y="4999674"/>
              <a:chExt cx="1725930" cy="351471"/>
            </a:xfrm>
          </p:grpSpPr>
          <p:cxnSp>
            <p:nvCxnSpPr>
              <p:cNvPr id="61" name="Straight Connector 60"/>
              <p:cNvCxnSpPr/>
              <p:nvPr/>
            </p:nvCxnSpPr>
            <p:spPr>
              <a:xfrm flipV="1">
                <a:off x="1903095" y="4999674"/>
                <a:ext cx="1725930" cy="181926"/>
              </a:xfrm>
              <a:prstGeom prst="line">
                <a:avLst/>
              </a:prstGeom>
              <a:noFill/>
              <a:ln w="95250" cap="flat" cmpd="sng" algn="ctr">
                <a:solidFill>
                  <a:srgbClr val="3C97D1">
                    <a:lumMod val="50000"/>
                  </a:srgbClr>
                </a:solidFill>
                <a:prstDash val="solid"/>
              </a:ln>
              <a:effectLst>
                <a:softEdge rad="38100"/>
              </a:effectLst>
            </p:spPr>
          </p:cxnSp>
          <p:cxnSp>
            <p:nvCxnSpPr>
              <p:cNvPr id="62" name="Straight Connector 61"/>
              <p:cNvCxnSpPr/>
              <p:nvPr/>
            </p:nvCxnSpPr>
            <p:spPr>
              <a:xfrm flipV="1">
                <a:off x="1927860" y="5166837"/>
                <a:ext cx="1701165" cy="14763"/>
              </a:xfrm>
              <a:prstGeom prst="line">
                <a:avLst/>
              </a:prstGeom>
              <a:noFill/>
              <a:ln w="95250" cap="flat" cmpd="sng" algn="ctr">
                <a:solidFill>
                  <a:srgbClr val="3C97D1">
                    <a:lumMod val="50000"/>
                  </a:srgbClr>
                </a:solidFill>
                <a:prstDash val="solid"/>
              </a:ln>
              <a:effectLst>
                <a:softEdge rad="38100"/>
              </a:effectLst>
            </p:spPr>
          </p:cxnSp>
          <p:cxnSp>
            <p:nvCxnSpPr>
              <p:cNvPr id="63" name="Straight Connector 62"/>
              <p:cNvCxnSpPr/>
              <p:nvPr/>
            </p:nvCxnSpPr>
            <p:spPr>
              <a:xfrm>
                <a:off x="1903095" y="5181600"/>
                <a:ext cx="1725930" cy="169545"/>
              </a:xfrm>
              <a:prstGeom prst="line">
                <a:avLst/>
              </a:prstGeom>
              <a:noFill/>
              <a:ln w="95250" cap="flat" cmpd="sng" algn="ctr">
                <a:solidFill>
                  <a:srgbClr val="3C97D1">
                    <a:lumMod val="50000"/>
                  </a:srgbClr>
                </a:solidFill>
                <a:prstDash val="solid"/>
              </a:ln>
              <a:effectLst>
                <a:softEdge rad="38100"/>
              </a:effectLst>
            </p:spPr>
          </p:cxnSp>
        </p:grpSp>
      </p:grpSp>
      <p:sp>
        <p:nvSpPr>
          <p:cNvPr id="64" name="Oval 63"/>
          <p:cNvSpPr/>
          <p:nvPr/>
        </p:nvSpPr>
        <p:spPr>
          <a:xfrm>
            <a:off x="5004048" y="3219822"/>
            <a:ext cx="188595" cy="1885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5" name="Rectangle 64"/>
          <p:cNvSpPr/>
          <p:nvPr/>
        </p:nvSpPr>
        <p:spPr>
          <a:xfrm>
            <a:off x="0" y="4451003"/>
            <a:ext cx="9144000" cy="369332"/>
          </a:xfrm>
          <a:prstGeom prst="rect">
            <a:avLst/>
          </a:prstGeom>
        </p:spPr>
        <p:txBody>
          <a:bodyPr wrap="square">
            <a:spAutoFit/>
          </a:bodyPr>
          <a:lstStyle/>
          <a:p>
            <a:pPr algn="ctr"/>
            <a:r>
              <a:rPr lang="en-AU" dirty="0" smtClean="0"/>
              <a:t>Wootton, et al. IBIC13, TUPF19 </a:t>
            </a:r>
            <a:r>
              <a:rPr lang="en-AU" dirty="0"/>
              <a:t>(2013</a:t>
            </a:r>
            <a:r>
              <a:rPr lang="en-AU" dirty="0" smtClean="0"/>
              <a:t>)</a:t>
            </a:r>
            <a:endParaRPr lang="en-AU" dirty="0"/>
          </a:p>
        </p:txBody>
      </p:sp>
    </p:spTree>
    <p:extLst>
      <p:ext uri="{BB962C8B-B14F-4D97-AF65-F5344CB8AC3E}">
        <p14:creationId xmlns:p14="http://schemas.microsoft.com/office/powerpoint/2010/main" val="32664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 -2.59259E-6 L -0.00017 -0.09699 " pathEditMode="relative" rAng="0" ptsTypes="AA">
                                      <p:cBhvr>
                                        <p:cTn id="6" dur="2000" fill="hold"/>
                                        <p:tgtEl>
                                          <p:spTgt spid="57"/>
                                        </p:tgtEl>
                                        <p:attrNameLst>
                                          <p:attrName>ppt_x</p:attrName>
                                          <p:attrName>ppt_y</p:attrName>
                                        </p:attrNameLst>
                                      </p:cBhvr>
                                      <p:rCtr x="-17" y="-4861"/>
                                    </p:animMotion>
                                  </p:childTnLst>
                                </p:cTn>
                              </p:par>
                              <p:par>
                                <p:cTn id="7" presetID="0" presetClass="path" presetSubtype="0" accel="50000" decel="50000" fill="hold" grpId="0" nodeType="withEffect">
                                  <p:stCondLst>
                                    <p:cond delay="0"/>
                                  </p:stCondLst>
                                  <p:childTnLst>
                                    <p:animMotion origin="layout" path="M 4.72222E-6 -0.00062 L 0.03784 0.00987 L 0.05746 0.01943 L 0.06944 0.02991 L 0.09131 0.12828 L 0.09496 0.15356 L 0.10451 0.16836 L 0.12222 0.17052 L 0.1401 0.17484 L 0.15677 0.17885 " pathEditMode="relative" rAng="0" ptsTypes="AAAAAAAAAA">
                                      <p:cBhvr>
                                        <p:cTn id="8" dur="2000" fill="hold"/>
                                        <p:tgtEl>
                                          <p:spTgt spid="64"/>
                                        </p:tgtEl>
                                        <p:attrNameLst>
                                          <p:attrName>ppt_x</p:attrName>
                                          <p:attrName>ppt_y</p:attrName>
                                        </p:attrNameLst>
                                      </p:cBhvr>
                                      <p:rCtr x="7830" y="89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Blade scans </a:t>
            </a:r>
            <a:r>
              <a:rPr lang="en-AU" dirty="0" smtClean="0"/>
              <a:t>– results</a:t>
            </a:r>
            <a:endParaRPr lang="en-AU" dirty="0"/>
          </a:p>
        </p:txBody>
      </p:sp>
      <p:sp>
        <p:nvSpPr>
          <p:cNvPr id="3" name="Content Placeholder 2"/>
          <p:cNvSpPr>
            <a:spLocks noGrp="1"/>
          </p:cNvSpPr>
          <p:nvPr>
            <p:ph idx="1"/>
          </p:nvPr>
        </p:nvSpPr>
        <p:spPr>
          <a:xfrm>
            <a:off x="457200" y="771550"/>
            <a:ext cx="8229600" cy="3651623"/>
          </a:xfrm>
        </p:spPr>
        <p:txBody>
          <a:bodyPr/>
          <a:lstStyle/>
          <a:p>
            <a:r>
              <a:rPr lang="en-AU" dirty="0" smtClean="0"/>
              <a:t>Not sufficiently sensitive to pm rad emittances</a:t>
            </a:r>
            <a:endParaRPr lang="en-AU" dirty="0"/>
          </a:p>
        </p:txBody>
      </p:sp>
      <p:pic>
        <p:nvPicPr>
          <p:cNvPr id="2050" name="Picture 2" descr="C:\Users\Kent\Documents\Publications\Thesis\figures\und_vert_blade_scan_max_min_sensitivity\und_vert_blade_scan_max_min_sensitivit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1203598"/>
            <a:ext cx="6231476" cy="3520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04187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2" descr="C:\Users\Kent\Documents\Publications\Papers\vue_meas\figures\und_vert_blade_crossing\und_vert_blade_crossin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1563638"/>
            <a:ext cx="4032448" cy="29075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AU" dirty="0" smtClean="0"/>
              <a:t>Orbit bumps – pinhole size</a:t>
            </a:r>
            <a:endParaRPr lang="en-AU"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AU" dirty="0" smtClean="0"/>
                  <a:t>Sensible pinhole size of </a:t>
                </a:r>
                <a14:m>
                  <m:oMath xmlns:m="http://schemas.openxmlformats.org/officeDocument/2006/math">
                    <m:r>
                      <a:rPr lang="en-AU" i="1" dirty="0">
                        <a:latin typeface="Cambria Math"/>
                      </a:rPr>
                      <m:t>5 </m:t>
                    </m:r>
                    <m:r>
                      <m:rPr>
                        <m:sty m:val="p"/>
                      </m:rPr>
                      <a:rPr lang="en-AU" i="0" dirty="0">
                        <a:latin typeface="Cambria Math"/>
                      </a:rPr>
                      <m:t>μ</m:t>
                    </m:r>
                    <m:r>
                      <m:rPr>
                        <m:sty m:val="p"/>
                      </m:rPr>
                      <a:rPr lang="en-AU" dirty="0">
                        <a:latin typeface="Cambria Math"/>
                      </a:rPr>
                      <m:t>m</m:t>
                    </m:r>
                    <m:r>
                      <a:rPr lang="en-AU" i="1" dirty="0">
                        <a:latin typeface="Cambria Math"/>
                      </a:rPr>
                      <m:t> </m:t>
                    </m:r>
                  </m:oMath>
                </a14:m>
                <a:endParaRPr lang="en-AU"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1333" t="-2513"/>
                </a:stretch>
              </a:blipFill>
            </p:spPr>
            <p:txBody>
              <a:bodyPr/>
              <a:lstStyle/>
              <a:p>
                <a:r>
                  <a:rPr lang="en-AU">
                    <a:noFill/>
                  </a:rPr>
                  <a:t> </a:t>
                </a:r>
              </a:p>
            </p:txBody>
          </p:sp>
        </mc:Fallback>
      </mc:AlternateContent>
      <p:grpSp>
        <p:nvGrpSpPr>
          <p:cNvPr id="2049" name="Group 2048"/>
          <p:cNvGrpSpPr/>
          <p:nvPr/>
        </p:nvGrpSpPr>
        <p:grpSpPr>
          <a:xfrm>
            <a:off x="539552" y="1851670"/>
            <a:ext cx="3861767" cy="2402601"/>
            <a:chOff x="539552" y="1537301"/>
            <a:chExt cx="3861767" cy="2402601"/>
          </a:xfrm>
        </p:grpSpPr>
        <p:grpSp>
          <p:nvGrpSpPr>
            <p:cNvPr id="5" name="Group 4"/>
            <p:cNvGrpSpPr/>
            <p:nvPr/>
          </p:nvGrpSpPr>
          <p:grpSpPr>
            <a:xfrm flipV="1">
              <a:off x="539552" y="2985101"/>
              <a:ext cx="2827020" cy="687705"/>
              <a:chOff x="716280" y="3049905"/>
              <a:chExt cx="2827020" cy="687705"/>
            </a:xfrm>
          </p:grpSpPr>
          <p:sp>
            <p:nvSpPr>
              <p:cNvPr id="6" name="Rounded Rectangle 5"/>
              <p:cNvSpPr/>
              <p:nvPr/>
            </p:nvSpPr>
            <p:spPr>
              <a:xfrm flipV="1">
                <a:off x="7162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7" name="Rectangle 6"/>
              <p:cNvSpPr/>
              <p:nvPr/>
            </p:nvSpPr>
            <p:spPr>
              <a:xfrm flipV="1">
                <a:off x="8610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8" name="Rounded Rectangle 7"/>
              <p:cNvSpPr/>
              <p:nvPr/>
            </p:nvSpPr>
            <p:spPr>
              <a:xfrm flipV="1">
                <a:off x="9601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9" name="Rectangle 8"/>
              <p:cNvSpPr/>
              <p:nvPr/>
            </p:nvSpPr>
            <p:spPr>
              <a:xfrm flipV="1">
                <a:off x="110490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0" name="Rounded Rectangle 9"/>
              <p:cNvSpPr/>
              <p:nvPr/>
            </p:nvSpPr>
            <p:spPr>
              <a:xfrm flipV="1">
                <a:off x="120396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1" name="Rectangle 10"/>
              <p:cNvSpPr/>
              <p:nvPr/>
            </p:nvSpPr>
            <p:spPr>
              <a:xfrm flipV="1">
                <a:off x="134874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2" name="Rounded Rectangle 11"/>
              <p:cNvSpPr/>
              <p:nvPr/>
            </p:nvSpPr>
            <p:spPr>
              <a:xfrm flipV="1">
                <a:off x="144780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3" name="Rectangle 12"/>
              <p:cNvSpPr/>
              <p:nvPr/>
            </p:nvSpPr>
            <p:spPr>
              <a:xfrm flipV="1">
                <a:off x="159258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4" name="Rounded Rectangle 13"/>
              <p:cNvSpPr/>
              <p:nvPr/>
            </p:nvSpPr>
            <p:spPr>
              <a:xfrm flipV="1">
                <a:off x="169164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5" name="Rectangle 14"/>
              <p:cNvSpPr/>
              <p:nvPr/>
            </p:nvSpPr>
            <p:spPr>
              <a:xfrm flipV="1">
                <a:off x="183642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6" name="Rounded Rectangle 15"/>
              <p:cNvSpPr/>
              <p:nvPr/>
            </p:nvSpPr>
            <p:spPr>
              <a:xfrm flipV="1">
                <a:off x="19354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7" name="Rectangle 16"/>
              <p:cNvSpPr/>
              <p:nvPr/>
            </p:nvSpPr>
            <p:spPr>
              <a:xfrm flipV="1">
                <a:off x="20802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8" name="Rounded Rectangle 17"/>
              <p:cNvSpPr/>
              <p:nvPr/>
            </p:nvSpPr>
            <p:spPr>
              <a:xfrm flipV="1">
                <a:off x="21793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9" name="Rectangle 18"/>
              <p:cNvSpPr/>
              <p:nvPr/>
            </p:nvSpPr>
            <p:spPr>
              <a:xfrm flipV="1">
                <a:off x="232410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0" name="Rounded Rectangle 19"/>
              <p:cNvSpPr/>
              <p:nvPr/>
            </p:nvSpPr>
            <p:spPr>
              <a:xfrm flipV="1">
                <a:off x="242316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1" name="Rectangle 20"/>
              <p:cNvSpPr/>
              <p:nvPr/>
            </p:nvSpPr>
            <p:spPr>
              <a:xfrm flipV="1">
                <a:off x="256794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2" name="Rounded Rectangle 21"/>
              <p:cNvSpPr/>
              <p:nvPr/>
            </p:nvSpPr>
            <p:spPr>
              <a:xfrm flipV="1">
                <a:off x="266700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3" name="Rectangle 22"/>
              <p:cNvSpPr/>
              <p:nvPr/>
            </p:nvSpPr>
            <p:spPr>
              <a:xfrm flipV="1">
                <a:off x="281178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4" name="Rounded Rectangle 23"/>
              <p:cNvSpPr/>
              <p:nvPr/>
            </p:nvSpPr>
            <p:spPr>
              <a:xfrm flipV="1">
                <a:off x="291084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5" name="Rectangle 24"/>
              <p:cNvSpPr/>
              <p:nvPr/>
            </p:nvSpPr>
            <p:spPr>
              <a:xfrm flipV="1">
                <a:off x="305562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6" name="Rounded Rectangle 25"/>
              <p:cNvSpPr/>
              <p:nvPr/>
            </p:nvSpPr>
            <p:spPr>
              <a:xfrm flipV="1">
                <a:off x="31546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7" name="Rectangle 26"/>
              <p:cNvSpPr/>
              <p:nvPr/>
            </p:nvSpPr>
            <p:spPr>
              <a:xfrm flipV="1">
                <a:off x="32994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8" name="Rounded Rectangle 27"/>
              <p:cNvSpPr/>
              <p:nvPr/>
            </p:nvSpPr>
            <p:spPr>
              <a:xfrm flipV="1">
                <a:off x="33985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9" name="Rectangle 28"/>
              <p:cNvSpPr/>
              <p:nvPr/>
            </p:nvSpPr>
            <p:spPr>
              <a:xfrm flipV="1">
                <a:off x="716280" y="3049905"/>
                <a:ext cx="2827020" cy="436245"/>
              </a:xfrm>
              <a:prstGeom prst="rect">
                <a:avLst/>
              </a:prstGeom>
              <a:solidFill>
                <a:srgbClr val="3C97D1"/>
              </a:solidFill>
              <a:ln w="25400" cap="flat" cmpd="sng" algn="ctr">
                <a:solidFill>
                  <a:srgbClr val="3C97D1">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grpSp>
        <p:grpSp>
          <p:nvGrpSpPr>
            <p:cNvPr id="30" name="Group 29"/>
            <p:cNvGrpSpPr/>
            <p:nvPr/>
          </p:nvGrpSpPr>
          <p:grpSpPr>
            <a:xfrm>
              <a:off x="539552" y="1537301"/>
              <a:ext cx="2827020" cy="687705"/>
              <a:chOff x="716280" y="3049905"/>
              <a:chExt cx="2827020" cy="687705"/>
            </a:xfrm>
          </p:grpSpPr>
          <p:sp>
            <p:nvSpPr>
              <p:cNvPr id="31" name="Rounded Rectangle 30"/>
              <p:cNvSpPr/>
              <p:nvPr/>
            </p:nvSpPr>
            <p:spPr>
              <a:xfrm flipV="1">
                <a:off x="7162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2" name="Rectangle 31"/>
              <p:cNvSpPr/>
              <p:nvPr/>
            </p:nvSpPr>
            <p:spPr>
              <a:xfrm flipV="1">
                <a:off x="8610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3" name="Rounded Rectangle 32"/>
              <p:cNvSpPr/>
              <p:nvPr/>
            </p:nvSpPr>
            <p:spPr>
              <a:xfrm flipV="1">
                <a:off x="9601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4" name="Rectangle 33"/>
              <p:cNvSpPr/>
              <p:nvPr/>
            </p:nvSpPr>
            <p:spPr>
              <a:xfrm flipV="1">
                <a:off x="110490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5" name="Rounded Rectangle 34"/>
              <p:cNvSpPr/>
              <p:nvPr/>
            </p:nvSpPr>
            <p:spPr>
              <a:xfrm flipV="1">
                <a:off x="120396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6" name="Rectangle 35"/>
              <p:cNvSpPr/>
              <p:nvPr/>
            </p:nvSpPr>
            <p:spPr>
              <a:xfrm flipV="1">
                <a:off x="134874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7" name="Rounded Rectangle 36"/>
              <p:cNvSpPr/>
              <p:nvPr/>
            </p:nvSpPr>
            <p:spPr>
              <a:xfrm flipV="1">
                <a:off x="144780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8" name="Rectangle 37"/>
              <p:cNvSpPr/>
              <p:nvPr/>
            </p:nvSpPr>
            <p:spPr>
              <a:xfrm flipV="1">
                <a:off x="159258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39" name="Rounded Rectangle 38"/>
              <p:cNvSpPr/>
              <p:nvPr/>
            </p:nvSpPr>
            <p:spPr>
              <a:xfrm flipV="1">
                <a:off x="169164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0" name="Rectangle 39"/>
              <p:cNvSpPr/>
              <p:nvPr/>
            </p:nvSpPr>
            <p:spPr>
              <a:xfrm flipV="1">
                <a:off x="183642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1" name="Rounded Rectangle 40"/>
              <p:cNvSpPr/>
              <p:nvPr/>
            </p:nvSpPr>
            <p:spPr>
              <a:xfrm flipV="1">
                <a:off x="19354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2" name="Rectangle 41"/>
              <p:cNvSpPr/>
              <p:nvPr/>
            </p:nvSpPr>
            <p:spPr>
              <a:xfrm flipV="1">
                <a:off x="20802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3" name="Rounded Rectangle 42"/>
              <p:cNvSpPr/>
              <p:nvPr/>
            </p:nvSpPr>
            <p:spPr>
              <a:xfrm flipV="1">
                <a:off x="21793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4" name="Rectangle 43"/>
              <p:cNvSpPr/>
              <p:nvPr/>
            </p:nvSpPr>
            <p:spPr>
              <a:xfrm flipV="1">
                <a:off x="232410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5" name="Rounded Rectangle 44"/>
              <p:cNvSpPr/>
              <p:nvPr/>
            </p:nvSpPr>
            <p:spPr>
              <a:xfrm flipV="1">
                <a:off x="242316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6" name="Rectangle 45"/>
              <p:cNvSpPr/>
              <p:nvPr/>
            </p:nvSpPr>
            <p:spPr>
              <a:xfrm flipV="1">
                <a:off x="256794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7" name="Rounded Rectangle 46"/>
              <p:cNvSpPr/>
              <p:nvPr/>
            </p:nvSpPr>
            <p:spPr>
              <a:xfrm flipV="1">
                <a:off x="266700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8" name="Rectangle 47"/>
              <p:cNvSpPr/>
              <p:nvPr/>
            </p:nvSpPr>
            <p:spPr>
              <a:xfrm flipV="1">
                <a:off x="281178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49" name="Rounded Rectangle 48"/>
              <p:cNvSpPr/>
              <p:nvPr/>
            </p:nvSpPr>
            <p:spPr>
              <a:xfrm flipV="1">
                <a:off x="291084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50" name="Rectangle 49"/>
              <p:cNvSpPr/>
              <p:nvPr/>
            </p:nvSpPr>
            <p:spPr>
              <a:xfrm flipV="1">
                <a:off x="305562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51" name="Rounded Rectangle 50"/>
              <p:cNvSpPr/>
              <p:nvPr/>
            </p:nvSpPr>
            <p:spPr>
              <a:xfrm flipV="1">
                <a:off x="31546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52" name="Rectangle 51"/>
              <p:cNvSpPr/>
              <p:nvPr/>
            </p:nvSpPr>
            <p:spPr>
              <a:xfrm flipV="1">
                <a:off x="32994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53" name="Rounded Rectangle 52"/>
              <p:cNvSpPr/>
              <p:nvPr/>
            </p:nvSpPr>
            <p:spPr>
              <a:xfrm flipV="1">
                <a:off x="33985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54" name="Rectangle 53"/>
              <p:cNvSpPr/>
              <p:nvPr/>
            </p:nvSpPr>
            <p:spPr>
              <a:xfrm flipV="1">
                <a:off x="716280" y="3049905"/>
                <a:ext cx="2827020" cy="436245"/>
              </a:xfrm>
              <a:prstGeom prst="rect">
                <a:avLst/>
              </a:prstGeom>
              <a:solidFill>
                <a:srgbClr val="3C97D1"/>
              </a:solidFill>
              <a:ln w="25400" cap="flat" cmpd="sng" algn="ctr">
                <a:solidFill>
                  <a:srgbClr val="3C97D1">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grpSp>
        <p:sp>
          <p:nvSpPr>
            <p:cNvPr id="55" name="Rectangle 54"/>
            <p:cNvSpPr/>
            <p:nvPr/>
          </p:nvSpPr>
          <p:spPr>
            <a:xfrm>
              <a:off x="4067944" y="2139702"/>
              <a:ext cx="333375" cy="865822"/>
            </a:xfrm>
            <a:prstGeom prst="rect">
              <a:avLst/>
            </a:prstGeom>
            <a:solidFill>
              <a:srgbClr val="EBBC35"/>
            </a:solidFill>
            <a:ln w="25400" cap="flat" cmpd="sng" algn="ctr">
              <a:solidFill>
                <a:srgbClr val="EBBC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sp>
          <p:nvSpPr>
            <p:cNvPr id="56" name="Rectangle 55"/>
            <p:cNvSpPr/>
            <p:nvPr/>
          </p:nvSpPr>
          <p:spPr>
            <a:xfrm>
              <a:off x="3885681" y="1978307"/>
              <a:ext cx="85725" cy="521436"/>
            </a:xfrm>
            <a:prstGeom prst="rect">
              <a:avLst/>
            </a:prstGeom>
            <a:solidFill>
              <a:srgbClr val="000000"/>
            </a:solidFill>
            <a:ln w="25400" cap="flat" cmpd="sng" algn="ctr">
              <a:solidFill>
                <a:srgbClr val="00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sp>
          <p:nvSpPr>
            <p:cNvPr id="57" name="Rectangle 56"/>
            <p:cNvSpPr/>
            <p:nvPr/>
          </p:nvSpPr>
          <p:spPr>
            <a:xfrm>
              <a:off x="3885681" y="2643758"/>
              <a:ext cx="85725" cy="1296144"/>
            </a:xfrm>
            <a:prstGeom prst="rect">
              <a:avLst/>
            </a:prstGeom>
            <a:solidFill>
              <a:srgbClr val="000000"/>
            </a:solidFill>
            <a:ln w="25400" cap="flat" cmpd="sng" algn="ctr">
              <a:solidFill>
                <a:srgbClr val="00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grpSp>
          <p:nvGrpSpPr>
            <p:cNvPr id="58" name="Group 57"/>
            <p:cNvGrpSpPr/>
            <p:nvPr/>
          </p:nvGrpSpPr>
          <p:grpSpPr>
            <a:xfrm>
              <a:off x="576697" y="2407410"/>
              <a:ext cx="3322320" cy="351471"/>
              <a:chOff x="257175" y="3247074"/>
              <a:chExt cx="3322320" cy="351471"/>
            </a:xfrm>
          </p:grpSpPr>
          <p:cxnSp>
            <p:nvCxnSpPr>
              <p:cNvPr id="59" name="Straight Arrow Connector 58"/>
              <p:cNvCxnSpPr/>
              <p:nvPr/>
            </p:nvCxnSpPr>
            <p:spPr>
              <a:xfrm>
                <a:off x="257175" y="3429000"/>
                <a:ext cx="3171825" cy="0"/>
              </a:xfrm>
              <a:prstGeom prst="straightConnector1">
                <a:avLst/>
              </a:prstGeom>
              <a:noFill/>
              <a:ln w="22225" cap="flat" cmpd="sng" algn="ctr">
                <a:solidFill>
                  <a:srgbClr val="1B9B94">
                    <a:shade val="95000"/>
                    <a:satMod val="105000"/>
                  </a:srgbClr>
                </a:solidFill>
                <a:prstDash val="solid"/>
                <a:tailEnd type="arrow"/>
              </a:ln>
              <a:effectLst/>
            </p:spPr>
          </p:cxnSp>
          <p:grpSp>
            <p:nvGrpSpPr>
              <p:cNvPr id="60" name="Group 59"/>
              <p:cNvGrpSpPr/>
              <p:nvPr/>
            </p:nvGrpSpPr>
            <p:grpSpPr>
              <a:xfrm>
                <a:off x="1853565" y="3247074"/>
                <a:ext cx="1725930" cy="351471"/>
                <a:chOff x="1903095" y="4999674"/>
                <a:chExt cx="1725930" cy="351471"/>
              </a:xfrm>
            </p:grpSpPr>
            <p:cxnSp>
              <p:nvCxnSpPr>
                <p:cNvPr id="61" name="Straight Connector 60"/>
                <p:cNvCxnSpPr/>
                <p:nvPr/>
              </p:nvCxnSpPr>
              <p:spPr>
                <a:xfrm flipV="1">
                  <a:off x="1903095" y="4999674"/>
                  <a:ext cx="1725930" cy="181926"/>
                </a:xfrm>
                <a:prstGeom prst="line">
                  <a:avLst/>
                </a:prstGeom>
                <a:noFill/>
                <a:ln w="95250" cap="flat" cmpd="sng" algn="ctr">
                  <a:solidFill>
                    <a:srgbClr val="3C97D1">
                      <a:lumMod val="50000"/>
                    </a:srgbClr>
                  </a:solidFill>
                  <a:prstDash val="solid"/>
                </a:ln>
                <a:effectLst>
                  <a:softEdge rad="38100"/>
                </a:effectLst>
              </p:spPr>
            </p:cxnSp>
            <p:cxnSp>
              <p:nvCxnSpPr>
                <p:cNvPr id="62" name="Straight Connector 61"/>
                <p:cNvCxnSpPr/>
                <p:nvPr/>
              </p:nvCxnSpPr>
              <p:spPr>
                <a:xfrm flipV="1">
                  <a:off x="1927860" y="5166837"/>
                  <a:ext cx="1701165" cy="14763"/>
                </a:xfrm>
                <a:prstGeom prst="line">
                  <a:avLst/>
                </a:prstGeom>
                <a:noFill/>
                <a:ln w="95250" cap="flat" cmpd="sng" algn="ctr">
                  <a:solidFill>
                    <a:srgbClr val="3C97D1">
                      <a:lumMod val="50000"/>
                    </a:srgbClr>
                  </a:solidFill>
                  <a:prstDash val="solid"/>
                </a:ln>
                <a:effectLst>
                  <a:softEdge rad="38100"/>
                </a:effectLst>
              </p:spPr>
            </p:cxnSp>
            <p:cxnSp>
              <p:nvCxnSpPr>
                <p:cNvPr id="63" name="Straight Connector 62"/>
                <p:cNvCxnSpPr/>
                <p:nvPr/>
              </p:nvCxnSpPr>
              <p:spPr>
                <a:xfrm>
                  <a:off x="1903095" y="5181600"/>
                  <a:ext cx="1725930" cy="169545"/>
                </a:xfrm>
                <a:prstGeom prst="line">
                  <a:avLst/>
                </a:prstGeom>
                <a:noFill/>
                <a:ln w="95250" cap="flat" cmpd="sng" algn="ctr">
                  <a:solidFill>
                    <a:srgbClr val="3C97D1">
                      <a:lumMod val="50000"/>
                    </a:srgbClr>
                  </a:solidFill>
                  <a:prstDash val="solid"/>
                </a:ln>
                <a:effectLst>
                  <a:softEdge rad="38100"/>
                </a:effectLst>
              </p:spPr>
            </p:cxnSp>
          </p:grpSp>
        </p:grpSp>
        <p:cxnSp>
          <p:nvCxnSpPr>
            <p:cNvPr id="2048" name="Straight Arrow Connector 2047"/>
            <p:cNvCxnSpPr/>
            <p:nvPr/>
          </p:nvCxnSpPr>
          <p:spPr bwMode="auto">
            <a:xfrm flipV="1">
              <a:off x="3635896" y="3003798"/>
              <a:ext cx="0" cy="864096"/>
            </a:xfrm>
            <a:prstGeom prst="straightConnector1">
              <a:avLst/>
            </a:prstGeom>
            <a:solidFill>
              <a:schemeClr val="accent1"/>
            </a:solidFill>
            <a:ln w="57150" cap="flat" cmpd="sng" algn="ctr">
              <a:solidFill>
                <a:schemeClr val="tx1"/>
              </a:solidFill>
              <a:prstDash val="solid"/>
              <a:round/>
              <a:headEnd type="none" w="med" len="med"/>
              <a:tailEnd type="arrow"/>
            </a:ln>
            <a:effectLst/>
          </p:spPr>
        </p:cxnSp>
      </p:grpSp>
      <p:sp>
        <p:nvSpPr>
          <p:cNvPr id="69" name="Rectangle 68"/>
          <p:cNvSpPr/>
          <p:nvPr/>
        </p:nvSpPr>
        <p:spPr>
          <a:xfrm>
            <a:off x="0" y="4443958"/>
            <a:ext cx="9144000" cy="338554"/>
          </a:xfrm>
          <a:prstGeom prst="rect">
            <a:avLst/>
          </a:prstGeom>
        </p:spPr>
        <p:txBody>
          <a:bodyPr wrap="square">
            <a:spAutoFit/>
          </a:bodyPr>
          <a:lstStyle/>
          <a:p>
            <a:pPr algn="ctr"/>
            <a:r>
              <a:rPr lang="en-AU" sz="1600" dirty="0" smtClean="0"/>
              <a:t>Wootton, et al. PRSTAB 17, 112802 </a:t>
            </a:r>
            <a:r>
              <a:rPr lang="en-AU" sz="1600" dirty="0"/>
              <a:t>(</a:t>
            </a:r>
            <a:r>
              <a:rPr lang="en-AU" sz="1600" dirty="0" smtClean="0"/>
              <a:t>2014)</a:t>
            </a:r>
            <a:endParaRPr lang="en-AU" sz="1600" dirty="0"/>
          </a:p>
        </p:txBody>
      </p:sp>
    </p:spTree>
    <p:extLst>
      <p:ext uri="{BB962C8B-B14F-4D97-AF65-F5344CB8AC3E}">
        <p14:creationId xmlns:p14="http://schemas.microsoft.com/office/powerpoint/2010/main" val="3710556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Content Placeholder 1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48064" y="2625874"/>
            <a:ext cx="3011430" cy="2173228"/>
          </a:xfrm>
          <a:prstGeom prst="rect">
            <a:avLst/>
          </a:prstGeom>
        </p:spPr>
      </p:pic>
      <p:pic>
        <p:nvPicPr>
          <p:cNvPr id="90" name="Content Placeholder 12"/>
          <p:cNvPicPr>
            <a:picLocks noGrp="1" noChangeAspect="1"/>
          </p:cNvPicPr>
          <p:nvPr>
            <p:ph sz="half" idx="1"/>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48064" y="627534"/>
            <a:ext cx="3011430" cy="2173228"/>
          </a:xfrm>
        </p:spPr>
      </p:pic>
      <p:sp>
        <p:nvSpPr>
          <p:cNvPr id="2" name="Title 1"/>
          <p:cNvSpPr>
            <a:spLocks noGrp="1"/>
          </p:cNvSpPr>
          <p:nvPr>
            <p:ph type="title"/>
          </p:nvPr>
        </p:nvSpPr>
        <p:spPr/>
        <p:txBody>
          <a:bodyPr/>
          <a:lstStyle/>
          <a:p>
            <a:r>
              <a:rPr lang="en-AU" dirty="0" smtClean="0"/>
              <a:t>Orbit bumps</a:t>
            </a:r>
            <a:endParaRPr lang="en-AU" dirty="0"/>
          </a:p>
        </p:txBody>
      </p:sp>
      <p:sp>
        <p:nvSpPr>
          <p:cNvPr id="3" name="Oval 2"/>
          <p:cNvSpPr/>
          <p:nvPr/>
        </p:nvSpPr>
        <p:spPr>
          <a:xfrm>
            <a:off x="5580112" y="1635646"/>
            <a:ext cx="216024" cy="20117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56" name="Group 155"/>
          <p:cNvGrpSpPr/>
          <p:nvPr/>
        </p:nvGrpSpPr>
        <p:grpSpPr>
          <a:xfrm flipV="1">
            <a:off x="539552" y="3003798"/>
            <a:ext cx="2827020" cy="687705"/>
            <a:chOff x="716280" y="3049905"/>
            <a:chExt cx="2827020" cy="687705"/>
          </a:xfrm>
        </p:grpSpPr>
        <p:sp>
          <p:nvSpPr>
            <p:cNvPr id="157" name="Rounded Rectangle 156"/>
            <p:cNvSpPr/>
            <p:nvPr/>
          </p:nvSpPr>
          <p:spPr>
            <a:xfrm flipV="1">
              <a:off x="7162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58" name="Rectangle 157"/>
            <p:cNvSpPr/>
            <p:nvPr/>
          </p:nvSpPr>
          <p:spPr>
            <a:xfrm flipV="1">
              <a:off x="8610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59" name="Rounded Rectangle 158"/>
            <p:cNvSpPr/>
            <p:nvPr/>
          </p:nvSpPr>
          <p:spPr>
            <a:xfrm flipV="1">
              <a:off x="9601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60" name="Rectangle 159"/>
            <p:cNvSpPr/>
            <p:nvPr/>
          </p:nvSpPr>
          <p:spPr>
            <a:xfrm flipV="1">
              <a:off x="110490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61" name="Rounded Rectangle 160"/>
            <p:cNvSpPr/>
            <p:nvPr/>
          </p:nvSpPr>
          <p:spPr>
            <a:xfrm flipV="1">
              <a:off x="120396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62" name="Rectangle 161"/>
            <p:cNvSpPr/>
            <p:nvPr/>
          </p:nvSpPr>
          <p:spPr>
            <a:xfrm flipV="1">
              <a:off x="134874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63" name="Rounded Rectangle 162"/>
            <p:cNvSpPr/>
            <p:nvPr/>
          </p:nvSpPr>
          <p:spPr>
            <a:xfrm flipV="1">
              <a:off x="144780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64" name="Rectangle 163"/>
            <p:cNvSpPr/>
            <p:nvPr/>
          </p:nvSpPr>
          <p:spPr>
            <a:xfrm flipV="1">
              <a:off x="159258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65" name="Rounded Rectangle 164"/>
            <p:cNvSpPr/>
            <p:nvPr/>
          </p:nvSpPr>
          <p:spPr>
            <a:xfrm flipV="1">
              <a:off x="169164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66" name="Rectangle 165"/>
            <p:cNvSpPr/>
            <p:nvPr/>
          </p:nvSpPr>
          <p:spPr>
            <a:xfrm flipV="1">
              <a:off x="183642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67" name="Rounded Rectangle 166"/>
            <p:cNvSpPr/>
            <p:nvPr/>
          </p:nvSpPr>
          <p:spPr>
            <a:xfrm flipV="1">
              <a:off x="19354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68" name="Rectangle 167"/>
            <p:cNvSpPr/>
            <p:nvPr/>
          </p:nvSpPr>
          <p:spPr>
            <a:xfrm flipV="1">
              <a:off x="20802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69" name="Rounded Rectangle 168"/>
            <p:cNvSpPr/>
            <p:nvPr/>
          </p:nvSpPr>
          <p:spPr>
            <a:xfrm flipV="1">
              <a:off x="21793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70" name="Rectangle 169"/>
            <p:cNvSpPr/>
            <p:nvPr/>
          </p:nvSpPr>
          <p:spPr>
            <a:xfrm flipV="1">
              <a:off x="232410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71" name="Rounded Rectangle 170"/>
            <p:cNvSpPr/>
            <p:nvPr/>
          </p:nvSpPr>
          <p:spPr>
            <a:xfrm flipV="1">
              <a:off x="242316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72" name="Rectangle 171"/>
            <p:cNvSpPr/>
            <p:nvPr/>
          </p:nvSpPr>
          <p:spPr>
            <a:xfrm flipV="1">
              <a:off x="256794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73" name="Rounded Rectangle 172"/>
            <p:cNvSpPr/>
            <p:nvPr/>
          </p:nvSpPr>
          <p:spPr>
            <a:xfrm flipV="1">
              <a:off x="266700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74" name="Rectangle 173"/>
            <p:cNvSpPr/>
            <p:nvPr/>
          </p:nvSpPr>
          <p:spPr>
            <a:xfrm flipV="1">
              <a:off x="281178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75" name="Rounded Rectangle 174"/>
            <p:cNvSpPr/>
            <p:nvPr/>
          </p:nvSpPr>
          <p:spPr>
            <a:xfrm flipV="1">
              <a:off x="291084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76" name="Rectangle 175"/>
            <p:cNvSpPr/>
            <p:nvPr/>
          </p:nvSpPr>
          <p:spPr>
            <a:xfrm flipV="1">
              <a:off x="305562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77" name="Rounded Rectangle 176"/>
            <p:cNvSpPr/>
            <p:nvPr/>
          </p:nvSpPr>
          <p:spPr>
            <a:xfrm flipV="1">
              <a:off x="31546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78" name="Rectangle 177"/>
            <p:cNvSpPr/>
            <p:nvPr/>
          </p:nvSpPr>
          <p:spPr>
            <a:xfrm flipV="1">
              <a:off x="32994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79" name="Rounded Rectangle 178"/>
            <p:cNvSpPr/>
            <p:nvPr/>
          </p:nvSpPr>
          <p:spPr>
            <a:xfrm flipV="1">
              <a:off x="33985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80" name="Rectangle 179"/>
            <p:cNvSpPr/>
            <p:nvPr/>
          </p:nvSpPr>
          <p:spPr>
            <a:xfrm flipV="1">
              <a:off x="716280" y="3049905"/>
              <a:ext cx="2827020" cy="436245"/>
            </a:xfrm>
            <a:prstGeom prst="rect">
              <a:avLst/>
            </a:prstGeom>
            <a:solidFill>
              <a:srgbClr val="3C97D1"/>
            </a:solidFill>
            <a:ln w="25400" cap="flat" cmpd="sng" algn="ctr">
              <a:solidFill>
                <a:srgbClr val="3C97D1">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grpSp>
      <p:grpSp>
        <p:nvGrpSpPr>
          <p:cNvPr id="181" name="Group 180"/>
          <p:cNvGrpSpPr/>
          <p:nvPr/>
        </p:nvGrpSpPr>
        <p:grpSpPr>
          <a:xfrm>
            <a:off x="539552" y="1555998"/>
            <a:ext cx="2827020" cy="687705"/>
            <a:chOff x="716280" y="3049905"/>
            <a:chExt cx="2827020" cy="687705"/>
          </a:xfrm>
        </p:grpSpPr>
        <p:sp>
          <p:nvSpPr>
            <p:cNvPr id="182" name="Rounded Rectangle 181"/>
            <p:cNvSpPr/>
            <p:nvPr/>
          </p:nvSpPr>
          <p:spPr>
            <a:xfrm flipV="1">
              <a:off x="7162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83" name="Rectangle 182"/>
            <p:cNvSpPr/>
            <p:nvPr/>
          </p:nvSpPr>
          <p:spPr>
            <a:xfrm flipV="1">
              <a:off x="8610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84" name="Rounded Rectangle 183"/>
            <p:cNvSpPr/>
            <p:nvPr/>
          </p:nvSpPr>
          <p:spPr>
            <a:xfrm flipV="1">
              <a:off x="9601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85" name="Rectangle 184"/>
            <p:cNvSpPr/>
            <p:nvPr/>
          </p:nvSpPr>
          <p:spPr>
            <a:xfrm flipV="1">
              <a:off x="110490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86" name="Rounded Rectangle 185"/>
            <p:cNvSpPr/>
            <p:nvPr/>
          </p:nvSpPr>
          <p:spPr>
            <a:xfrm flipV="1">
              <a:off x="120396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87" name="Rectangle 186"/>
            <p:cNvSpPr/>
            <p:nvPr/>
          </p:nvSpPr>
          <p:spPr>
            <a:xfrm flipV="1">
              <a:off x="134874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88" name="Rounded Rectangle 187"/>
            <p:cNvSpPr/>
            <p:nvPr/>
          </p:nvSpPr>
          <p:spPr>
            <a:xfrm flipV="1">
              <a:off x="144780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89" name="Rectangle 188"/>
            <p:cNvSpPr/>
            <p:nvPr/>
          </p:nvSpPr>
          <p:spPr>
            <a:xfrm flipV="1">
              <a:off x="159258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90" name="Rounded Rectangle 189"/>
            <p:cNvSpPr/>
            <p:nvPr/>
          </p:nvSpPr>
          <p:spPr>
            <a:xfrm flipV="1">
              <a:off x="169164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91" name="Rectangle 190"/>
            <p:cNvSpPr/>
            <p:nvPr/>
          </p:nvSpPr>
          <p:spPr>
            <a:xfrm flipV="1">
              <a:off x="183642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92" name="Rounded Rectangle 191"/>
            <p:cNvSpPr/>
            <p:nvPr/>
          </p:nvSpPr>
          <p:spPr>
            <a:xfrm flipV="1">
              <a:off x="19354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93" name="Rectangle 192"/>
            <p:cNvSpPr/>
            <p:nvPr/>
          </p:nvSpPr>
          <p:spPr>
            <a:xfrm flipV="1">
              <a:off x="20802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94" name="Rounded Rectangle 193"/>
            <p:cNvSpPr/>
            <p:nvPr/>
          </p:nvSpPr>
          <p:spPr>
            <a:xfrm flipV="1">
              <a:off x="21793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95" name="Rectangle 194"/>
            <p:cNvSpPr/>
            <p:nvPr/>
          </p:nvSpPr>
          <p:spPr>
            <a:xfrm flipV="1">
              <a:off x="232410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96" name="Rounded Rectangle 195"/>
            <p:cNvSpPr/>
            <p:nvPr/>
          </p:nvSpPr>
          <p:spPr>
            <a:xfrm flipV="1">
              <a:off x="242316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97" name="Rectangle 196"/>
            <p:cNvSpPr/>
            <p:nvPr/>
          </p:nvSpPr>
          <p:spPr>
            <a:xfrm flipV="1">
              <a:off x="256794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98" name="Rounded Rectangle 197"/>
            <p:cNvSpPr/>
            <p:nvPr/>
          </p:nvSpPr>
          <p:spPr>
            <a:xfrm flipV="1">
              <a:off x="266700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199" name="Rectangle 198"/>
            <p:cNvSpPr/>
            <p:nvPr/>
          </p:nvSpPr>
          <p:spPr>
            <a:xfrm flipV="1">
              <a:off x="281178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00" name="Rounded Rectangle 199"/>
            <p:cNvSpPr/>
            <p:nvPr/>
          </p:nvSpPr>
          <p:spPr>
            <a:xfrm flipV="1">
              <a:off x="291084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01" name="Rectangle 200"/>
            <p:cNvSpPr/>
            <p:nvPr/>
          </p:nvSpPr>
          <p:spPr>
            <a:xfrm flipV="1">
              <a:off x="305562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02" name="Rounded Rectangle 201"/>
            <p:cNvSpPr/>
            <p:nvPr/>
          </p:nvSpPr>
          <p:spPr>
            <a:xfrm flipV="1">
              <a:off x="315468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03" name="Rectangle 202"/>
            <p:cNvSpPr/>
            <p:nvPr/>
          </p:nvSpPr>
          <p:spPr>
            <a:xfrm flipV="1">
              <a:off x="3299460" y="3486150"/>
              <a:ext cx="99060" cy="125730"/>
            </a:xfrm>
            <a:prstGeom prst="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04" name="Rounded Rectangle 203"/>
            <p:cNvSpPr/>
            <p:nvPr/>
          </p:nvSpPr>
          <p:spPr>
            <a:xfrm flipV="1">
              <a:off x="3398520" y="3486150"/>
              <a:ext cx="144780" cy="251460"/>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000000">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000000"/>
                </a:solidFill>
                <a:effectLst/>
                <a:uLnTx/>
                <a:uFillTx/>
                <a:latin typeface="Calibri"/>
                <a:ea typeface="+mn-ea"/>
                <a:cs typeface="+mn-cs"/>
              </a:endParaRPr>
            </a:p>
          </p:txBody>
        </p:sp>
        <p:sp>
          <p:nvSpPr>
            <p:cNvPr id="205" name="Rectangle 204"/>
            <p:cNvSpPr/>
            <p:nvPr/>
          </p:nvSpPr>
          <p:spPr>
            <a:xfrm flipV="1">
              <a:off x="716280" y="3049905"/>
              <a:ext cx="2827020" cy="436245"/>
            </a:xfrm>
            <a:prstGeom prst="rect">
              <a:avLst/>
            </a:prstGeom>
            <a:solidFill>
              <a:srgbClr val="3C97D1"/>
            </a:solidFill>
            <a:ln w="25400" cap="flat" cmpd="sng" algn="ctr">
              <a:solidFill>
                <a:srgbClr val="3C97D1">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grpSp>
      <p:sp>
        <p:nvSpPr>
          <p:cNvPr id="206" name="Rectangle 205"/>
          <p:cNvSpPr/>
          <p:nvPr/>
        </p:nvSpPr>
        <p:spPr>
          <a:xfrm>
            <a:off x="3885682" y="1774120"/>
            <a:ext cx="85725" cy="786766"/>
          </a:xfrm>
          <a:prstGeom prst="rect">
            <a:avLst/>
          </a:prstGeom>
          <a:solidFill>
            <a:srgbClr val="000000"/>
          </a:solidFill>
          <a:ln w="25400" cap="flat" cmpd="sng" algn="ctr">
            <a:solidFill>
              <a:srgbClr val="00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sp>
        <p:nvSpPr>
          <p:cNvPr id="207" name="Rectangle 206"/>
          <p:cNvSpPr/>
          <p:nvPr/>
        </p:nvSpPr>
        <p:spPr>
          <a:xfrm>
            <a:off x="3885684" y="2630418"/>
            <a:ext cx="85723" cy="842962"/>
          </a:xfrm>
          <a:prstGeom prst="rect">
            <a:avLst/>
          </a:prstGeom>
          <a:solidFill>
            <a:srgbClr val="000000"/>
          </a:solidFill>
          <a:ln w="25400" cap="flat" cmpd="sng" algn="ctr">
            <a:solidFill>
              <a:srgbClr val="0000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grpSp>
        <p:nvGrpSpPr>
          <p:cNvPr id="208" name="Group 207"/>
          <p:cNvGrpSpPr/>
          <p:nvPr/>
        </p:nvGrpSpPr>
        <p:grpSpPr>
          <a:xfrm rot="325612">
            <a:off x="576697" y="2426107"/>
            <a:ext cx="3322320" cy="351471"/>
            <a:chOff x="257175" y="3247074"/>
            <a:chExt cx="3322320" cy="351471"/>
          </a:xfrm>
        </p:grpSpPr>
        <p:cxnSp>
          <p:nvCxnSpPr>
            <p:cNvPr id="209" name="Straight Arrow Connector 208"/>
            <p:cNvCxnSpPr/>
            <p:nvPr/>
          </p:nvCxnSpPr>
          <p:spPr>
            <a:xfrm>
              <a:off x="257175" y="3429000"/>
              <a:ext cx="3171825" cy="0"/>
            </a:xfrm>
            <a:prstGeom prst="straightConnector1">
              <a:avLst/>
            </a:prstGeom>
            <a:noFill/>
            <a:ln w="22225" cap="flat" cmpd="sng" algn="ctr">
              <a:solidFill>
                <a:srgbClr val="1B9B94">
                  <a:shade val="95000"/>
                  <a:satMod val="105000"/>
                </a:srgbClr>
              </a:solidFill>
              <a:prstDash val="solid"/>
              <a:tailEnd type="arrow"/>
            </a:ln>
            <a:effectLst/>
          </p:spPr>
        </p:cxnSp>
        <p:grpSp>
          <p:nvGrpSpPr>
            <p:cNvPr id="210" name="Group 209"/>
            <p:cNvGrpSpPr/>
            <p:nvPr/>
          </p:nvGrpSpPr>
          <p:grpSpPr>
            <a:xfrm>
              <a:off x="1853565" y="3247074"/>
              <a:ext cx="1725930" cy="351471"/>
              <a:chOff x="1903095" y="4999674"/>
              <a:chExt cx="1725930" cy="351471"/>
            </a:xfrm>
          </p:grpSpPr>
          <p:cxnSp>
            <p:nvCxnSpPr>
              <p:cNvPr id="211" name="Straight Connector 210"/>
              <p:cNvCxnSpPr/>
              <p:nvPr/>
            </p:nvCxnSpPr>
            <p:spPr>
              <a:xfrm flipV="1">
                <a:off x="1903095" y="4999674"/>
                <a:ext cx="1725930" cy="181926"/>
              </a:xfrm>
              <a:prstGeom prst="line">
                <a:avLst/>
              </a:prstGeom>
              <a:noFill/>
              <a:ln w="95250" cap="flat" cmpd="sng" algn="ctr">
                <a:solidFill>
                  <a:srgbClr val="3C97D1">
                    <a:lumMod val="50000"/>
                  </a:srgbClr>
                </a:solidFill>
                <a:prstDash val="solid"/>
              </a:ln>
              <a:effectLst>
                <a:softEdge rad="38100"/>
              </a:effectLst>
            </p:spPr>
          </p:cxnSp>
          <p:cxnSp>
            <p:nvCxnSpPr>
              <p:cNvPr id="212" name="Straight Connector 211"/>
              <p:cNvCxnSpPr/>
              <p:nvPr/>
            </p:nvCxnSpPr>
            <p:spPr>
              <a:xfrm flipV="1">
                <a:off x="1927860" y="5166837"/>
                <a:ext cx="1701165" cy="14763"/>
              </a:xfrm>
              <a:prstGeom prst="line">
                <a:avLst/>
              </a:prstGeom>
              <a:noFill/>
              <a:ln w="95250" cap="flat" cmpd="sng" algn="ctr">
                <a:solidFill>
                  <a:srgbClr val="3C97D1">
                    <a:lumMod val="50000"/>
                  </a:srgbClr>
                </a:solidFill>
                <a:prstDash val="solid"/>
              </a:ln>
              <a:effectLst>
                <a:softEdge rad="38100"/>
              </a:effectLst>
            </p:spPr>
          </p:cxnSp>
          <p:cxnSp>
            <p:nvCxnSpPr>
              <p:cNvPr id="213" name="Straight Connector 212"/>
              <p:cNvCxnSpPr/>
              <p:nvPr/>
            </p:nvCxnSpPr>
            <p:spPr>
              <a:xfrm>
                <a:off x="1903095" y="5181600"/>
                <a:ext cx="1725930" cy="169545"/>
              </a:xfrm>
              <a:prstGeom prst="line">
                <a:avLst/>
              </a:prstGeom>
              <a:noFill/>
              <a:ln w="95250" cap="flat" cmpd="sng" algn="ctr">
                <a:solidFill>
                  <a:srgbClr val="3C97D1">
                    <a:lumMod val="50000"/>
                  </a:srgbClr>
                </a:solidFill>
                <a:prstDash val="solid"/>
              </a:ln>
              <a:effectLst>
                <a:softEdge rad="38100"/>
              </a:effectLst>
            </p:spPr>
          </p:cxnSp>
        </p:grpSp>
      </p:grpSp>
      <p:sp>
        <p:nvSpPr>
          <p:cNvPr id="214" name="Rectangle 213"/>
          <p:cNvSpPr/>
          <p:nvPr/>
        </p:nvSpPr>
        <p:spPr>
          <a:xfrm>
            <a:off x="4171433" y="2137976"/>
            <a:ext cx="333375" cy="865822"/>
          </a:xfrm>
          <a:prstGeom prst="rect">
            <a:avLst/>
          </a:prstGeom>
          <a:solidFill>
            <a:srgbClr val="EBBC35"/>
          </a:solidFill>
          <a:ln w="25400" cap="flat" cmpd="sng" algn="ctr">
            <a:solidFill>
              <a:srgbClr val="EBBC35">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800" b="0" i="0" u="none" strike="noStrike" kern="0" cap="none" spc="0" normalizeH="0" baseline="0" noProof="0" smtClean="0">
              <a:ln>
                <a:noFill/>
              </a:ln>
              <a:solidFill>
                <a:srgbClr val="F8F8F8"/>
              </a:solidFill>
              <a:effectLst/>
              <a:uLnTx/>
              <a:uFillTx/>
              <a:latin typeface="Calibri"/>
              <a:ea typeface="+mn-ea"/>
              <a:cs typeface="+mn-cs"/>
            </a:endParaRPr>
          </a:p>
        </p:txBody>
      </p:sp>
      <p:sp>
        <p:nvSpPr>
          <p:cNvPr id="66" name="Rectangle 65"/>
          <p:cNvSpPr/>
          <p:nvPr/>
        </p:nvSpPr>
        <p:spPr>
          <a:xfrm>
            <a:off x="0" y="4443958"/>
            <a:ext cx="5076056" cy="338554"/>
          </a:xfrm>
          <a:prstGeom prst="rect">
            <a:avLst/>
          </a:prstGeom>
        </p:spPr>
        <p:txBody>
          <a:bodyPr wrap="square">
            <a:spAutoFit/>
          </a:bodyPr>
          <a:lstStyle/>
          <a:p>
            <a:pPr algn="ctr"/>
            <a:r>
              <a:rPr lang="en-AU" sz="1600" dirty="0" smtClean="0"/>
              <a:t>Wootton, et al. PRSTAB 17, 112802 </a:t>
            </a:r>
            <a:r>
              <a:rPr lang="en-AU" sz="1600" dirty="0"/>
              <a:t>(</a:t>
            </a:r>
            <a:r>
              <a:rPr lang="en-AU" sz="1600" dirty="0" smtClean="0"/>
              <a:t>2014)</a:t>
            </a:r>
            <a:endParaRPr lang="en-AU" sz="1600" dirty="0"/>
          </a:p>
        </p:txBody>
      </p:sp>
    </p:spTree>
    <p:extLst>
      <p:ext uri="{BB962C8B-B14F-4D97-AF65-F5344CB8AC3E}">
        <p14:creationId xmlns:p14="http://schemas.microsoft.com/office/powerpoint/2010/main" val="514970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00295 0.00956 L 0.01823 0.0787 L 0.03003 0.10092 L 0.05017 0.10216 L 0.07153 0.04228 L 0.0908 -0.04692 L 0.11128 -0.11636 L 0.12239 -0.12747 L 0.13003 -0.13365 L 0.13837 -0.12871 L 0.14948 -0.10772 L 0.15989 -0.07284 L 0.1783 0.00308 L 0.19948 0.07129 L 0.20851 0.09598 L 0.21823 0.10463 L 0.23212 0.10339 L 0.24878 0.05771 " pathEditMode="relative" rAng="0" ptsTypes="AAAAAAAAAAAAAAAAAA">
                                      <p:cBhvr>
                                        <p:cTn id="6" dur="2000" fill="hold"/>
                                        <p:tgtEl>
                                          <p:spTgt spid="3"/>
                                        </p:tgtEl>
                                        <p:attrNameLst>
                                          <p:attrName>ppt_x</p:attrName>
                                          <p:attrName>ppt_y</p:attrName>
                                        </p:attrNameLst>
                                      </p:cBhvr>
                                      <p:rCtr x="12292" y="-2407"/>
                                    </p:animMotion>
                                  </p:childTnLst>
                                </p:cTn>
                              </p:par>
                              <p:par>
                                <p:cTn id="7" presetID="8" presetClass="emph" presetSubtype="0" fill="hold" nodeType="withEffect">
                                  <p:stCondLst>
                                    <p:cond delay="0"/>
                                  </p:stCondLst>
                                  <p:childTnLst>
                                    <p:animRot by="-660000">
                                      <p:cBhvr>
                                        <p:cTn id="8" dur="2000" fill="hold"/>
                                        <p:tgtEl>
                                          <p:spTgt spid="20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28701"/>
            <a:ext cx="8229600" cy="822969"/>
          </a:xfrm>
        </p:spPr>
        <p:txBody>
          <a:bodyPr>
            <a:normAutofit fontScale="92500" lnSpcReduction="10000"/>
          </a:bodyPr>
          <a:lstStyle/>
          <a:p>
            <a:r>
              <a:rPr lang="en-AU" dirty="0" smtClean="0"/>
              <a:t>Flux ratio measured using several approaches</a:t>
            </a:r>
          </a:p>
          <a:p>
            <a:r>
              <a:rPr lang="en-AU" dirty="0" smtClean="0"/>
              <a:t>Simulated using measured field map</a:t>
            </a:r>
            <a:endParaRPr lang="en-AU" dirty="0"/>
          </a:p>
        </p:txBody>
      </p:sp>
      <p:sp>
        <p:nvSpPr>
          <p:cNvPr id="6" name="Title 5"/>
          <p:cNvSpPr>
            <a:spLocks noGrp="1"/>
          </p:cNvSpPr>
          <p:nvPr>
            <p:ph type="title"/>
          </p:nvPr>
        </p:nvSpPr>
        <p:spPr/>
        <p:txBody>
          <a:bodyPr/>
          <a:lstStyle/>
          <a:p>
            <a:r>
              <a:rPr lang="en-AU" dirty="0" err="1" smtClean="0"/>
              <a:t>Emittance</a:t>
            </a:r>
            <a:r>
              <a:rPr lang="en-AU" dirty="0" smtClean="0"/>
              <a:t> measurement</a:t>
            </a:r>
            <a:endParaRPr lang="en-AU" dirty="0"/>
          </a:p>
        </p:txBody>
      </p:sp>
      <p:sp>
        <p:nvSpPr>
          <p:cNvPr id="5" name="Rectangle 4"/>
          <p:cNvSpPr/>
          <p:nvPr/>
        </p:nvSpPr>
        <p:spPr>
          <a:xfrm>
            <a:off x="0" y="4443958"/>
            <a:ext cx="9144000" cy="338554"/>
          </a:xfrm>
          <a:prstGeom prst="rect">
            <a:avLst/>
          </a:prstGeom>
        </p:spPr>
        <p:txBody>
          <a:bodyPr wrap="square">
            <a:spAutoFit/>
          </a:bodyPr>
          <a:lstStyle/>
          <a:p>
            <a:pPr algn="ctr"/>
            <a:r>
              <a:rPr lang="en-AU" sz="1600" dirty="0" smtClean="0"/>
              <a:t>Wootton, et al. PRSTAB 17, 112802 </a:t>
            </a:r>
            <a:r>
              <a:rPr lang="en-AU" sz="1600" dirty="0"/>
              <a:t>(</a:t>
            </a:r>
            <a:r>
              <a:rPr lang="en-AU" sz="1600" dirty="0" smtClean="0"/>
              <a:t>2014)</a:t>
            </a:r>
            <a:endParaRPr lang="en-AU" sz="1600" dirty="0"/>
          </a:p>
        </p:txBody>
      </p:sp>
      <p:pic>
        <p:nvPicPr>
          <p:cNvPr id="2050" name="Picture 2" descr="C:\Users\Kent\Documents\Publications\Presentations\2015_09_IBIC_2015\figures\und_vert_all_techniques_emit_meas_lin_all_ive_go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851670"/>
            <a:ext cx="3672408" cy="2569109"/>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Kent\Documents\Publications\Presentations\2015_09_IBIC_2015\figures\und_vert_all_techniques_emit_meas_lin_all_ive_got_larg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0542" y="1851671"/>
            <a:ext cx="3672408" cy="2553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9016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AU" dirty="0" err="1" smtClean="0"/>
              <a:t>Emittance</a:t>
            </a:r>
            <a:r>
              <a:rPr lang="en-AU" dirty="0" smtClean="0"/>
              <a:t> measurement</a:t>
            </a:r>
            <a:endParaRPr lang="en-AU"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457200" y="1028701"/>
                <a:ext cx="4546848" cy="3394472"/>
              </a:xfrm>
            </p:spPr>
            <p:txBody>
              <a:bodyPr>
                <a:normAutofit fontScale="92500" lnSpcReduction="10000"/>
              </a:bodyPr>
              <a:lstStyle/>
              <a:p>
                <a:r>
                  <a:rPr lang="en-AU" dirty="0" smtClean="0"/>
                  <a:t>Lattices with various vertical emittances</a:t>
                </a:r>
              </a:p>
              <a:p>
                <a:r>
                  <a:rPr lang="en-AU" dirty="0" smtClean="0"/>
                  <a:t>Emittance measured using</a:t>
                </a:r>
              </a:p>
              <a:p>
                <a:pPr lvl="1"/>
                <a:r>
                  <a:rPr lang="en-AU" dirty="0" smtClean="0"/>
                  <a:t>Orbit bumps through </a:t>
                </a:r>
                <a:r>
                  <a:rPr lang="en-AU" dirty="0" err="1" smtClean="0"/>
                  <a:t>undulator</a:t>
                </a:r>
                <a:endParaRPr lang="en-AU" dirty="0" smtClean="0"/>
              </a:p>
              <a:p>
                <a:pPr lvl="1"/>
                <a:r>
                  <a:rPr lang="en-AU" dirty="0" smtClean="0"/>
                  <a:t>LOCO and quantum limit</a:t>
                </a:r>
              </a:p>
              <a:p>
                <a:r>
                  <a:rPr lang="en-AU" dirty="0" smtClean="0"/>
                  <a:t>Measurements agree within uncertainty, except lowest value</a:t>
                </a:r>
              </a:p>
              <a:p>
                <a14:m>
                  <m:oMath xmlns:m="http://schemas.openxmlformats.org/officeDocument/2006/math">
                    <m:sSub>
                      <m:sSubPr>
                        <m:ctrlPr>
                          <a:rPr lang="en-AU" b="0" i="1" smtClean="0">
                            <a:latin typeface="Cambria Math"/>
                          </a:rPr>
                        </m:ctrlPr>
                      </m:sSubPr>
                      <m:e>
                        <m:r>
                          <a:rPr lang="en-AU" b="0" i="1" smtClean="0">
                            <a:latin typeface="Cambria Math"/>
                          </a:rPr>
                          <m:t>𝜀</m:t>
                        </m:r>
                      </m:e>
                      <m:sub>
                        <m:r>
                          <a:rPr lang="en-AU" b="0" i="1" smtClean="0">
                            <a:latin typeface="Cambria Math"/>
                          </a:rPr>
                          <m:t>𝑦</m:t>
                        </m:r>
                      </m:sub>
                    </m:sSub>
                    <m:r>
                      <a:rPr lang="en-AU" b="0" i="1" smtClean="0">
                        <a:latin typeface="Cambria Math"/>
                      </a:rPr>
                      <m:t>=0.9±0.3 </m:t>
                    </m:r>
                    <m:r>
                      <m:rPr>
                        <m:sty m:val="p"/>
                      </m:rPr>
                      <a:rPr lang="en-AU" b="0" i="0" smtClean="0">
                        <a:latin typeface="Cambria Math"/>
                      </a:rPr>
                      <m:t>pm</m:t>
                    </m:r>
                    <m:r>
                      <a:rPr lang="en-AU" b="0" i="0" smtClean="0">
                        <a:latin typeface="Cambria Math"/>
                      </a:rPr>
                      <m:t> </m:t>
                    </m:r>
                    <m:r>
                      <m:rPr>
                        <m:sty m:val="p"/>
                      </m:rPr>
                      <a:rPr lang="en-AU" b="0" i="0" smtClean="0">
                        <a:latin typeface="Cambria Math"/>
                      </a:rPr>
                      <m:t>rad</m:t>
                    </m:r>
                  </m:oMath>
                </a14:m>
                <a:endParaRPr lang="en-AU"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457200" y="1028701"/>
                <a:ext cx="4546848" cy="3394472"/>
              </a:xfrm>
              <a:blipFill rotWithShape="1">
                <a:blip r:embed="rId3"/>
                <a:stretch>
                  <a:fillRect l="-2145" t="-3411"/>
                </a:stretch>
              </a:blipFill>
            </p:spPr>
            <p:txBody>
              <a:bodyPr/>
              <a:lstStyle/>
              <a:p>
                <a:r>
                  <a:rPr lang="en-AU">
                    <a:noFill/>
                  </a:rPr>
                  <a:t> </a:t>
                </a:r>
              </a:p>
            </p:txBody>
          </p:sp>
        </mc:Fallback>
      </mc:AlternateContent>
      <p:pic>
        <p:nvPicPr>
          <p:cNvPr id="10" name="Picture 2" descr="C:\Users\Kent\Documents\Publications\Thesis\figures\und_vert_all_techniques_interp_before_shutdown\und_vert_all_techniques_interp_before_shutdown.png"/>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220072" y="987574"/>
            <a:ext cx="3463670" cy="344940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4443958"/>
            <a:ext cx="9144000" cy="338554"/>
          </a:xfrm>
          <a:prstGeom prst="rect">
            <a:avLst/>
          </a:prstGeom>
        </p:spPr>
        <p:txBody>
          <a:bodyPr wrap="square">
            <a:spAutoFit/>
          </a:bodyPr>
          <a:lstStyle/>
          <a:p>
            <a:pPr algn="ctr"/>
            <a:r>
              <a:rPr lang="en-AU" sz="1600" dirty="0" smtClean="0"/>
              <a:t>Wootton, et al. PRSTAB 17, 112802 </a:t>
            </a:r>
            <a:r>
              <a:rPr lang="en-AU" sz="1600" dirty="0"/>
              <a:t>(</a:t>
            </a:r>
            <a:r>
              <a:rPr lang="en-AU" sz="1600" dirty="0" smtClean="0"/>
              <a:t>2014)</a:t>
            </a:r>
            <a:endParaRPr lang="en-AU" sz="1600" dirty="0"/>
          </a:p>
        </p:txBody>
      </p:sp>
    </p:spTree>
    <p:extLst>
      <p:ext uri="{BB962C8B-B14F-4D97-AF65-F5344CB8AC3E}">
        <p14:creationId xmlns:p14="http://schemas.microsoft.com/office/powerpoint/2010/main" val="2836184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 present result</a:t>
            </a:r>
            <a:endParaRPr lang="en-AU"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39552" y="727793"/>
            <a:ext cx="7992888" cy="3960210"/>
          </a:xfrm>
        </p:spPr>
      </p:pic>
    </p:spTree>
    <p:extLst>
      <p:ext uri="{BB962C8B-B14F-4D97-AF65-F5344CB8AC3E}">
        <p14:creationId xmlns:p14="http://schemas.microsoft.com/office/powerpoint/2010/main" val="13810041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 DLSRs</a:t>
            </a:r>
            <a:endParaRPr lang="en-AU" dirty="0"/>
          </a:p>
        </p:txBody>
      </p:sp>
      <p:sp>
        <p:nvSpPr>
          <p:cNvPr id="3" name="Content Placeholder 2"/>
          <p:cNvSpPr>
            <a:spLocks noGrp="1"/>
          </p:cNvSpPr>
          <p:nvPr>
            <p:ph idx="1"/>
          </p:nvPr>
        </p:nvSpPr>
        <p:spPr>
          <a:xfrm>
            <a:off x="395536" y="1028701"/>
            <a:ext cx="2962672" cy="3394472"/>
          </a:xfrm>
        </p:spPr>
        <p:txBody>
          <a:bodyPr>
            <a:normAutofit fontScale="85000" lnSpcReduction="20000"/>
          </a:bodyPr>
          <a:lstStyle/>
          <a:p>
            <a:r>
              <a:rPr lang="en-AU" dirty="0" smtClean="0"/>
              <a:t>Brilliance-optimised </a:t>
            </a:r>
            <a:r>
              <a:rPr lang="en-AU" dirty="0" smtClean="0"/>
              <a:t>DLSRs</a:t>
            </a:r>
          </a:p>
          <a:p>
            <a:pPr lvl="1"/>
            <a:r>
              <a:rPr lang="en-AU" dirty="0" smtClean="0"/>
              <a:t>High </a:t>
            </a:r>
            <a:r>
              <a:rPr lang="en-AU" dirty="0" err="1" smtClean="0"/>
              <a:t>undulator</a:t>
            </a:r>
            <a:r>
              <a:rPr lang="en-AU" dirty="0" smtClean="0"/>
              <a:t> harmonics</a:t>
            </a:r>
          </a:p>
          <a:p>
            <a:pPr lvl="1"/>
            <a:r>
              <a:rPr lang="en-AU" dirty="0" smtClean="0"/>
              <a:t>Angular profile of </a:t>
            </a:r>
            <a:r>
              <a:rPr lang="en-AU" dirty="0" err="1" smtClean="0"/>
              <a:t>undulator</a:t>
            </a:r>
            <a:r>
              <a:rPr lang="en-AU" dirty="0" smtClean="0"/>
              <a:t> radiation departs significantly from typical Gaussian distributions</a:t>
            </a:r>
          </a:p>
          <a:p>
            <a:r>
              <a:rPr lang="en-AU" dirty="0" smtClean="0"/>
              <a:t>Are photon beamlines prepared?</a:t>
            </a:r>
            <a:endParaRPr lang="en-AU"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3007" r="52754"/>
          <a:stretch/>
        </p:blipFill>
        <p:spPr bwMode="auto">
          <a:xfrm>
            <a:off x="5333121" y="1249250"/>
            <a:ext cx="3415343" cy="3194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cstate="print">
            <a:clrChange>
              <a:clrFrom>
                <a:srgbClr val="CDCDCD"/>
              </a:clrFrom>
              <a:clrTo>
                <a:srgbClr val="CDCDCD">
                  <a:alpha val="0"/>
                </a:srgbClr>
              </a:clrTo>
            </a:clrChange>
            <a:extLst>
              <a:ext uri="{28A0092B-C50C-407E-A947-70E740481C1C}">
                <a14:useLocalDpi xmlns:a14="http://schemas.microsoft.com/office/drawing/2010/main" val="0"/>
              </a:ext>
            </a:extLst>
          </a:blip>
          <a:srcRect/>
          <a:stretch>
            <a:fillRect/>
          </a:stretch>
        </p:blipFill>
        <p:spPr bwMode="auto">
          <a:xfrm>
            <a:off x="3419872" y="915566"/>
            <a:ext cx="21336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5" cstate="print">
            <a:clrChange>
              <a:clrFrom>
                <a:srgbClr val="CDCDCD"/>
              </a:clrFrom>
              <a:clrTo>
                <a:srgbClr val="CDCDCD">
                  <a:alpha val="0"/>
                </a:srgbClr>
              </a:clrTo>
            </a:clrChange>
            <a:extLst>
              <a:ext uri="{28A0092B-C50C-407E-A947-70E740481C1C}">
                <a14:useLocalDpi xmlns:a14="http://schemas.microsoft.com/office/drawing/2010/main" val="0"/>
              </a:ext>
            </a:extLst>
          </a:blip>
          <a:srcRect/>
          <a:stretch>
            <a:fillRect/>
          </a:stretch>
        </p:blipFill>
        <p:spPr bwMode="auto">
          <a:xfrm>
            <a:off x="3419873" y="2757577"/>
            <a:ext cx="21336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own Arrow 6"/>
          <p:cNvSpPr/>
          <p:nvPr/>
        </p:nvSpPr>
        <p:spPr bwMode="auto">
          <a:xfrm>
            <a:off x="4283968" y="2571750"/>
            <a:ext cx="504056" cy="216024"/>
          </a:xfrm>
          <a:prstGeom prst="downArrow">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AU" sz="2400" b="0" i="0" u="none" strike="noStrike" cap="none" normalizeH="0" baseline="0" smtClean="0">
              <a:ln>
                <a:noFill/>
              </a:ln>
              <a:solidFill>
                <a:schemeClr val="tx1"/>
              </a:solidFill>
              <a:effectLst/>
              <a:latin typeface="Arial" charset="0"/>
              <a:ea typeface="ＭＳ Ｐゴシック" pitchFamily="48" charset="-128"/>
            </a:endParaRPr>
          </a:p>
        </p:txBody>
      </p:sp>
      <p:sp>
        <p:nvSpPr>
          <p:cNvPr id="8" name="TextBox 7"/>
          <p:cNvSpPr txBox="1"/>
          <p:nvPr/>
        </p:nvSpPr>
        <p:spPr>
          <a:xfrm>
            <a:off x="3419872" y="4413761"/>
            <a:ext cx="2192591" cy="276999"/>
          </a:xfrm>
          <a:prstGeom prst="rect">
            <a:avLst/>
          </a:prstGeom>
          <a:noFill/>
        </p:spPr>
        <p:txBody>
          <a:bodyPr wrap="square" rtlCol="0">
            <a:spAutoFit/>
          </a:bodyPr>
          <a:lstStyle/>
          <a:p>
            <a:pPr algn="ctr"/>
            <a:r>
              <a:rPr lang="en-AU" sz="1200" dirty="0" smtClean="0"/>
              <a:t>APS Report LS-334 (2014)</a:t>
            </a:r>
            <a:endParaRPr lang="en-AU" sz="1200" dirty="0"/>
          </a:p>
        </p:txBody>
      </p:sp>
      <p:sp>
        <p:nvSpPr>
          <p:cNvPr id="9" name="TextBox 8"/>
          <p:cNvSpPr txBox="1"/>
          <p:nvPr/>
        </p:nvSpPr>
        <p:spPr>
          <a:xfrm>
            <a:off x="3707904" y="699542"/>
            <a:ext cx="1728192" cy="369332"/>
          </a:xfrm>
          <a:prstGeom prst="rect">
            <a:avLst/>
          </a:prstGeom>
          <a:noFill/>
        </p:spPr>
        <p:txBody>
          <a:bodyPr wrap="square" rtlCol="0">
            <a:spAutoFit/>
          </a:bodyPr>
          <a:lstStyle/>
          <a:p>
            <a:r>
              <a:rPr lang="en-AU" dirty="0" smtClean="0"/>
              <a:t>Electron beam</a:t>
            </a:r>
          </a:p>
        </p:txBody>
      </p:sp>
      <p:sp>
        <p:nvSpPr>
          <p:cNvPr id="10" name="TextBox 9"/>
          <p:cNvSpPr txBox="1"/>
          <p:nvPr/>
        </p:nvSpPr>
        <p:spPr>
          <a:xfrm>
            <a:off x="5940152" y="699542"/>
            <a:ext cx="2880320" cy="369332"/>
          </a:xfrm>
          <a:prstGeom prst="rect">
            <a:avLst/>
          </a:prstGeom>
          <a:noFill/>
        </p:spPr>
        <p:txBody>
          <a:bodyPr wrap="square" rtlCol="0">
            <a:spAutoFit/>
          </a:bodyPr>
          <a:lstStyle/>
          <a:p>
            <a:pPr algn="ctr"/>
            <a:r>
              <a:rPr lang="en-AU" dirty="0" err="1" smtClean="0"/>
              <a:t>Undulator</a:t>
            </a:r>
            <a:r>
              <a:rPr lang="en-AU" dirty="0" smtClean="0"/>
              <a:t> radiation</a:t>
            </a:r>
            <a:endParaRPr lang="en-AU" dirty="0" smtClean="0"/>
          </a:p>
        </p:txBody>
      </p:sp>
    </p:spTree>
    <p:extLst>
      <p:ext uri="{BB962C8B-B14F-4D97-AF65-F5344CB8AC3E}">
        <p14:creationId xmlns:p14="http://schemas.microsoft.com/office/powerpoint/2010/main" val="33950350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 self-dispersion</a:t>
            </a:r>
            <a:endParaRPr lang="en-AU"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a:xfrm>
                <a:off x="457200" y="1028701"/>
                <a:ext cx="4402832" cy="3394472"/>
              </a:xfrm>
            </p:spPr>
            <p:txBody>
              <a:bodyPr>
                <a:normAutofit fontScale="92500" lnSpcReduction="10000"/>
              </a:bodyPr>
              <a:lstStyle/>
              <a:p>
                <a:r>
                  <a:rPr lang="en-AU" sz="2800" dirty="0"/>
                  <a:t>Undulator self-dispersion leads to growth of vertical </a:t>
                </a:r>
                <a:r>
                  <a:rPr lang="en-AU" sz="2800" dirty="0" err="1"/>
                  <a:t>emittance</a:t>
                </a:r>
                <a:endParaRPr lang="en-AU" sz="2800" dirty="0"/>
              </a:p>
              <a:p>
                <a:pPr marL="0" indent="0">
                  <a:buNone/>
                </a:pPr>
                <a14:m>
                  <m:oMathPara xmlns:m="http://schemas.openxmlformats.org/officeDocument/2006/math">
                    <m:oMathParaPr>
                      <m:jc m:val="centerGroup"/>
                    </m:oMathParaPr>
                    <m:oMath xmlns:m="http://schemas.openxmlformats.org/officeDocument/2006/math">
                      <m:r>
                        <m:rPr>
                          <m:sty m:val="p"/>
                        </m:rPr>
                        <a:rPr lang="en-AU" sz="2800">
                          <a:latin typeface="Cambria Math"/>
                        </a:rPr>
                        <m:t>Δ</m:t>
                      </m:r>
                      <m:sSub>
                        <m:sSubPr>
                          <m:ctrlPr>
                            <a:rPr lang="en-AU" sz="2800" i="1">
                              <a:latin typeface="Cambria Math"/>
                            </a:rPr>
                          </m:ctrlPr>
                        </m:sSubPr>
                        <m:e>
                          <m:r>
                            <a:rPr lang="en-AU" sz="2800" i="1">
                              <a:latin typeface="Cambria Math"/>
                            </a:rPr>
                            <m:t>𝜀</m:t>
                          </m:r>
                        </m:e>
                        <m:sub>
                          <m:r>
                            <a:rPr lang="en-AU" sz="2800" i="1">
                              <a:latin typeface="Cambria Math"/>
                            </a:rPr>
                            <m:t>𝑦</m:t>
                          </m:r>
                        </m:sub>
                      </m:sSub>
                      <m:r>
                        <a:rPr lang="en-AU" sz="2800" i="1">
                          <a:latin typeface="Cambria Math"/>
                        </a:rPr>
                        <m:t>=0.012</m:t>
                      </m:r>
                      <m:r>
                        <a:rPr lang="en-AU" sz="2800">
                          <a:latin typeface="Cambria Math"/>
                        </a:rPr>
                        <m:t> </m:t>
                      </m:r>
                      <m:r>
                        <m:rPr>
                          <m:sty m:val="p"/>
                        </m:rPr>
                        <a:rPr lang="en-AU" sz="2800">
                          <a:latin typeface="Cambria Math"/>
                        </a:rPr>
                        <m:t>pm</m:t>
                      </m:r>
                      <m:r>
                        <a:rPr lang="en-AU" sz="2800">
                          <a:latin typeface="Cambria Math"/>
                        </a:rPr>
                        <m:t> </m:t>
                      </m:r>
                      <m:r>
                        <m:rPr>
                          <m:sty m:val="p"/>
                        </m:rPr>
                        <a:rPr lang="en-AU" sz="2800">
                          <a:latin typeface="Cambria Math"/>
                        </a:rPr>
                        <m:t>rad</m:t>
                      </m:r>
                    </m:oMath>
                  </m:oMathPara>
                </a14:m>
                <a:endParaRPr lang="en-AU" sz="2800" dirty="0"/>
              </a:p>
              <a:p>
                <a:pPr lvl="1"/>
                <a:r>
                  <a:rPr lang="sv-SE" dirty="0"/>
                  <a:t>Wiedemann (1988) NIM:A 266, 24</a:t>
                </a:r>
              </a:p>
              <a:p>
                <a:pPr lvl="1"/>
                <a:r>
                  <a:rPr lang="sv-SE" dirty="0"/>
                  <a:t>Talman (2002) NIM:A 489, 519</a:t>
                </a:r>
                <a:endParaRPr lang="en-AU" dirty="0"/>
              </a:p>
              <a:p>
                <a:r>
                  <a:rPr lang="en-AU" sz="2800" dirty="0" smtClean="0"/>
                  <a:t>Negligibly small</a:t>
                </a:r>
                <a:endParaRPr lang="en-AU"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xfrm>
                <a:off x="457200" y="1028701"/>
                <a:ext cx="4402832" cy="3394472"/>
              </a:xfrm>
              <a:blipFill rotWithShape="1">
                <a:blip r:embed="rId3"/>
                <a:stretch>
                  <a:fillRect l="-2909" t="-4309" b="-5206"/>
                </a:stretch>
              </a:blipFill>
            </p:spPr>
            <p:txBody>
              <a:bodyPr/>
              <a:lstStyle/>
              <a:p>
                <a:r>
                  <a:rPr lang="en-AU">
                    <a:noFill/>
                  </a:rPr>
                  <a:t> </a:t>
                </a:r>
              </a:p>
            </p:txBody>
          </p:sp>
        </mc:Fallback>
      </mc:AlternateContent>
      <p:pic>
        <p:nvPicPr>
          <p:cNvPr id="3074" name="Picture 2" descr="C:\Users\Kent\Documents\Publications\Thesis\figures\und_vert_self_dispersion\und_vert_self_dispersi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0032" y="843558"/>
            <a:ext cx="3560564" cy="240906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bwMode="auto">
          <a:xfrm>
            <a:off x="5148064" y="3291830"/>
            <a:ext cx="3096344" cy="151216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a:bodyPr>
          <a:lstStyle>
            <a:lvl1pPr marL="261938" indent="-261938" algn="l" rtl="0" fontAlgn="base">
              <a:spcBef>
                <a:spcPct val="25000"/>
              </a:spcBef>
              <a:spcAft>
                <a:spcPct val="0"/>
              </a:spcAft>
              <a:buClr>
                <a:schemeClr val="accent2"/>
              </a:buClr>
              <a:buSzPct val="120000"/>
              <a:buFont typeface="Arial" charset="0"/>
              <a:buChar char="•"/>
              <a:defRPr sz="2400">
                <a:solidFill>
                  <a:srgbClr val="000000"/>
                </a:solidFill>
                <a:latin typeface="+mn-lt"/>
                <a:ea typeface="+mn-ea"/>
                <a:cs typeface="+mn-cs"/>
              </a:defRPr>
            </a:lvl1pPr>
            <a:lvl2pPr marL="722313" indent="-265113" algn="l" rtl="0" fontAlgn="base">
              <a:spcBef>
                <a:spcPct val="20000"/>
              </a:spcBef>
              <a:spcAft>
                <a:spcPct val="0"/>
              </a:spcAft>
              <a:buClr>
                <a:schemeClr val="accent2"/>
              </a:buClr>
              <a:buFont typeface="Arial" charset="0"/>
              <a:buChar char="–"/>
              <a:defRPr sz="2400">
                <a:solidFill>
                  <a:schemeClr val="tx1"/>
                </a:solidFill>
                <a:latin typeface="+mn-lt"/>
              </a:defRPr>
            </a:lvl2pPr>
            <a:lvl3pPr marL="1143000" indent="-228600" algn="l" rtl="0" fontAlgn="base">
              <a:spcBef>
                <a:spcPct val="20000"/>
              </a:spcBef>
              <a:spcAft>
                <a:spcPct val="0"/>
              </a:spcAft>
              <a:buClr>
                <a:schemeClr val="accent2"/>
              </a:buClr>
              <a:buSzPct val="120000"/>
              <a:buChar char="•"/>
              <a:defRPr sz="2000">
                <a:solidFill>
                  <a:schemeClr val="tx1"/>
                </a:solidFill>
                <a:latin typeface="+mn-lt"/>
              </a:defRPr>
            </a:lvl3pPr>
            <a:lvl4pPr marL="1600200" indent="-228600" algn="l" rtl="0" fontAlgn="base">
              <a:spcBef>
                <a:spcPct val="20000"/>
              </a:spcBef>
              <a:spcAft>
                <a:spcPct val="0"/>
              </a:spcAft>
              <a:buClr>
                <a:schemeClr val="accent2"/>
              </a:buClr>
              <a:buFont typeface="Arial" charset="0"/>
              <a:buChar char="–"/>
              <a:defRPr sz="2000">
                <a:solidFill>
                  <a:schemeClr val="tx1"/>
                </a:solidFill>
                <a:latin typeface="+mn-lt"/>
              </a:defRPr>
            </a:lvl4pPr>
            <a:lvl5pPr marL="2057400" indent="-228600" algn="l" rtl="0" fontAlgn="base">
              <a:spcBef>
                <a:spcPct val="20000"/>
              </a:spcBef>
              <a:spcAft>
                <a:spcPct val="0"/>
              </a:spcAft>
              <a:buClr>
                <a:schemeClr val="accent2"/>
              </a:buClr>
              <a:buFont typeface="Arial" charset="0"/>
              <a:buChar char="»"/>
              <a:defRPr sz="2000">
                <a:solidFill>
                  <a:schemeClr val="tx1"/>
                </a:solidFill>
                <a:latin typeface="+mn-lt"/>
              </a:defRPr>
            </a:lvl5pPr>
            <a:lvl6pPr marL="2514600" indent="-228600" algn="l" rtl="0" fontAlgn="base">
              <a:spcBef>
                <a:spcPct val="20000"/>
              </a:spcBef>
              <a:spcAft>
                <a:spcPct val="0"/>
              </a:spcAft>
              <a:buClr>
                <a:schemeClr val="accent2"/>
              </a:buClr>
              <a:buFont typeface="Arial" charset="0"/>
              <a:buChar char="»"/>
              <a:defRPr sz="2000">
                <a:solidFill>
                  <a:schemeClr val="tx1"/>
                </a:solidFill>
                <a:latin typeface="+mn-lt"/>
              </a:defRPr>
            </a:lvl6pPr>
            <a:lvl7pPr marL="2971800" indent="-228600" algn="l" rtl="0" fontAlgn="base">
              <a:spcBef>
                <a:spcPct val="20000"/>
              </a:spcBef>
              <a:spcAft>
                <a:spcPct val="0"/>
              </a:spcAft>
              <a:buClr>
                <a:schemeClr val="accent2"/>
              </a:buClr>
              <a:buFont typeface="Arial" charset="0"/>
              <a:buChar char="»"/>
              <a:defRPr sz="2000">
                <a:solidFill>
                  <a:schemeClr val="tx1"/>
                </a:solidFill>
                <a:latin typeface="+mn-lt"/>
              </a:defRPr>
            </a:lvl7pPr>
            <a:lvl8pPr marL="3429000" indent="-228600" algn="l" rtl="0" fontAlgn="base">
              <a:spcBef>
                <a:spcPct val="20000"/>
              </a:spcBef>
              <a:spcAft>
                <a:spcPct val="0"/>
              </a:spcAft>
              <a:buClr>
                <a:schemeClr val="accent2"/>
              </a:buClr>
              <a:buFont typeface="Arial" charset="0"/>
              <a:buChar char="»"/>
              <a:defRPr sz="2000">
                <a:solidFill>
                  <a:schemeClr val="tx1"/>
                </a:solidFill>
                <a:latin typeface="+mn-lt"/>
              </a:defRPr>
            </a:lvl8pPr>
            <a:lvl9pPr marL="3886200" indent="-228600" algn="l" rtl="0" fontAlgn="base">
              <a:spcBef>
                <a:spcPct val="20000"/>
              </a:spcBef>
              <a:spcAft>
                <a:spcPct val="0"/>
              </a:spcAft>
              <a:buClr>
                <a:schemeClr val="accent2"/>
              </a:buClr>
              <a:buFont typeface="Arial" charset="0"/>
              <a:buChar char="»"/>
              <a:defRPr sz="2000">
                <a:solidFill>
                  <a:schemeClr val="tx1"/>
                </a:solidFill>
                <a:latin typeface="+mn-lt"/>
              </a:defRPr>
            </a:lvl9pPr>
          </a:lstStyle>
          <a:p>
            <a:r>
              <a:rPr lang="en-AU" sz="2000" kern="0" dirty="0" smtClean="0"/>
              <a:t>1 pm rad?</a:t>
            </a:r>
          </a:p>
          <a:p>
            <a:r>
              <a:rPr lang="en-AU" sz="2000" kern="0" dirty="0" smtClean="0"/>
              <a:t>6500 </a:t>
            </a:r>
            <a:r>
              <a:rPr lang="en-AU" sz="2000" kern="0" dirty="0" err="1" smtClean="0"/>
              <a:t>undulator</a:t>
            </a:r>
            <a:r>
              <a:rPr lang="en-AU" sz="2000" kern="0" dirty="0" smtClean="0"/>
              <a:t> poles</a:t>
            </a:r>
          </a:p>
          <a:p>
            <a:r>
              <a:rPr lang="en-AU" sz="2000" kern="0" dirty="0" smtClean="0"/>
              <a:t>240 m</a:t>
            </a:r>
            <a:endParaRPr lang="en-AU" sz="1800" kern="0" dirty="0"/>
          </a:p>
        </p:txBody>
      </p:sp>
    </p:spTree>
    <p:extLst>
      <p:ext uri="{BB962C8B-B14F-4D97-AF65-F5344CB8AC3E}">
        <p14:creationId xmlns:p14="http://schemas.microsoft.com/office/powerpoint/2010/main" val="8173833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Discussion – Orbit steering</a:t>
            </a:r>
            <a:endParaRPr lang="en-AU" dirty="0"/>
          </a:p>
        </p:txBody>
      </p:sp>
      <p:sp>
        <p:nvSpPr>
          <p:cNvPr id="3" name="Content Placeholder 2"/>
          <p:cNvSpPr>
            <a:spLocks noGrp="1"/>
          </p:cNvSpPr>
          <p:nvPr>
            <p:ph sz="half" idx="1"/>
          </p:nvPr>
        </p:nvSpPr>
        <p:spPr/>
        <p:txBody>
          <a:bodyPr/>
          <a:lstStyle/>
          <a:p>
            <a:r>
              <a:rPr lang="en-AU" dirty="0" smtClean="0"/>
              <a:t>Steering electron beam off-axis through </a:t>
            </a:r>
            <a:r>
              <a:rPr lang="en-AU" dirty="0" err="1" smtClean="0"/>
              <a:t>sextupoles</a:t>
            </a:r>
            <a:endParaRPr lang="en-AU" dirty="0"/>
          </a:p>
        </p:txBody>
      </p:sp>
      <mc:AlternateContent xmlns:mc="http://schemas.openxmlformats.org/markup-compatibility/2006">
        <mc:Choice xmlns:a14="http://schemas.microsoft.com/office/drawing/2010/main" Requires="a14">
          <p:sp>
            <p:nvSpPr>
              <p:cNvPr id="4" name="Content Placeholder 3"/>
              <p:cNvSpPr>
                <a:spLocks noGrp="1"/>
              </p:cNvSpPr>
              <p:nvPr>
                <p:ph sz="half" idx="2"/>
              </p:nvPr>
            </p:nvSpPr>
            <p:spPr/>
            <p:txBody>
              <a:bodyPr/>
              <a:lstStyle/>
              <a:p>
                <a:r>
                  <a:rPr lang="en-AU" b="0" i="0" dirty="0" smtClean="0">
                    <a:latin typeface="+mj-lt"/>
                  </a:rPr>
                  <a:t>AT model</a:t>
                </a:r>
              </a:p>
              <a:p>
                <a14:m>
                  <m:oMath xmlns:m="http://schemas.openxmlformats.org/officeDocument/2006/math">
                    <m:r>
                      <a:rPr lang="en-AU" b="0" i="0" smtClean="0">
                        <a:latin typeface="Cambria Math"/>
                      </a:rPr>
                      <m:t>10 </m:t>
                    </m:r>
                    <m:r>
                      <m:rPr>
                        <m:sty m:val="p"/>
                      </m:rPr>
                      <a:rPr lang="en-AU" b="0" i="0" smtClean="0">
                        <a:latin typeface="Cambria Math"/>
                      </a:rPr>
                      <m:t>μrad</m:t>
                    </m:r>
                  </m:oMath>
                </a14:m>
                <a:r>
                  <a:rPr lang="en-AU" b="0" dirty="0" smtClean="0">
                    <a:latin typeface="+mj-lt"/>
                  </a:rPr>
                  <a:t> steering</a:t>
                </a:r>
              </a:p>
              <a:p>
                <a14:m>
                  <m:oMath xmlns:m="http://schemas.openxmlformats.org/officeDocument/2006/math">
                    <m:r>
                      <m:rPr>
                        <m:sty m:val="p"/>
                      </m:rPr>
                      <a:rPr lang="en-AU">
                        <a:latin typeface="Cambria Math"/>
                      </a:rPr>
                      <m:t>Δ</m:t>
                    </m:r>
                    <m:sSub>
                      <m:sSubPr>
                        <m:ctrlPr>
                          <a:rPr lang="en-AU" i="1">
                            <a:latin typeface="Cambria Math"/>
                          </a:rPr>
                        </m:ctrlPr>
                      </m:sSubPr>
                      <m:e>
                        <m:r>
                          <a:rPr lang="en-AU" i="1">
                            <a:latin typeface="Cambria Math"/>
                          </a:rPr>
                          <m:t>𝜀</m:t>
                        </m:r>
                      </m:e>
                      <m:sub>
                        <m:r>
                          <a:rPr lang="en-AU" i="1">
                            <a:latin typeface="Cambria Math"/>
                          </a:rPr>
                          <m:t>𝑦</m:t>
                        </m:r>
                      </m:sub>
                    </m:sSub>
                    <m:r>
                      <a:rPr lang="en-AU" i="1">
                        <a:latin typeface="Cambria Math"/>
                      </a:rPr>
                      <m:t>=0.0</m:t>
                    </m:r>
                    <m:r>
                      <a:rPr lang="en-AU" b="0" i="1" smtClean="0">
                        <a:latin typeface="Cambria Math"/>
                      </a:rPr>
                      <m:t>7±0.01</m:t>
                    </m:r>
                    <m:r>
                      <a:rPr lang="en-AU">
                        <a:latin typeface="Cambria Math"/>
                      </a:rPr>
                      <m:t> </m:t>
                    </m:r>
                    <m:r>
                      <m:rPr>
                        <m:sty m:val="p"/>
                      </m:rPr>
                      <a:rPr lang="en-AU">
                        <a:latin typeface="Cambria Math"/>
                      </a:rPr>
                      <m:t>pm</m:t>
                    </m:r>
                    <m:r>
                      <a:rPr lang="en-AU">
                        <a:latin typeface="Cambria Math"/>
                      </a:rPr>
                      <m:t> </m:t>
                    </m:r>
                    <m:r>
                      <m:rPr>
                        <m:sty m:val="p"/>
                      </m:rPr>
                      <a:rPr lang="en-AU">
                        <a:latin typeface="Cambria Math"/>
                      </a:rPr>
                      <m:t>rad</m:t>
                    </m:r>
                  </m:oMath>
                </a14:m>
                <a:endParaRPr lang="en-AU" dirty="0">
                  <a:latin typeface="+mj-lt"/>
                </a:endParaRPr>
              </a:p>
              <a:p>
                <a:endParaRPr lang="en-AU" dirty="0">
                  <a:latin typeface="+mj-lt"/>
                </a:endParaRPr>
              </a:p>
            </p:txBody>
          </p:sp>
        </mc:Choice>
        <mc:Fallback>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3"/>
                <a:stretch>
                  <a:fillRect l="-2870" t="-2513"/>
                </a:stretch>
              </a:blipFill>
            </p:spPr>
            <p:txBody>
              <a:bodyPr/>
              <a:lstStyle/>
              <a:p>
                <a:r>
                  <a:rPr lang="en-AU">
                    <a:noFill/>
                  </a:rPr>
                  <a:t> </a:t>
                </a:r>
              </a:p>
            </p:txBody>
          </p:sp>
        </mc:Fallback>
      </mc:AlternateContent>
      <p:pic>
        <p:nvPicPr>
          <p:cNvPr id="1026" name="Picture 2" descr="C:\Users\Kent\Documents\Publications\Papers\vue_meas\figures\und_vert_orbit_bump_example\und_vert_orbit_bump_exampl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7584" y="2478186"/>
            <a:ext cx="3048000" cy="210978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27" name="Picture 3" descr="C:\Users\Kent\Documents\Publications\Papers\vue_meas\figures\und_vert_orbit_bump_emit_increase\und_vert_orbit_bump_emit_increas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4196" y="2452117"/>
            <a:ext cx="3024188" cy="21336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7" name="Rectangle 6"/>
          <p:cNvSpPr/>
          <p:nvPr/>
        </p:nvSpPr>
        <p:spPr>
          <a:xfrm>
            <a:off x="0" y="4443958"/>
            <a:ext cx="9144000" cy="338554"/>
          </a:xfrm>
          <a:prstGeom prst="rect">
            <a:avLst/>
          </a:prstGeom>
        </p:spPr>
        <p:txBody>
          <a:bodyPr wrap="square">
            <a:spAutoFit/>
          </a:bodyPr>
          <a:lstStyle/>
          <a:p>
            <a:pPr algn="ctr"/>
            <a:r>
              <a:rPr lang="en-AU" sz="1600" dirty="0" smtClean="0"/>
              <a:t>Wootton, et al. PRSTAB 17, 112802 </a:t>
            </a:r>
            <a:r>
              <a:rPr lang="en-AU" sz="1600" dirty="0"/>
              <a:t>(</a:t>
            </a:r>
            <a:r>
              <a:rPr lang="en-AU" sz="1600" dirty="0" smtClean="0"/>
              <a:t>2014)</a:t>
            </a:r>
            <a:endParaRPr lang="en-AU" sz="1600" dirty="0"/>
          </a:p>
        </p:txBody>
      </p:sp>
    </p:spTree>
    <p:extLst>
      <p:ext uri="{BB962C8B-B14F-4D97-AF65-F5344CB8AC3E}">
        <p14:creationId xmlns:p14="http://schemas.microsoft.com/office/powerpoint/2010/main" val="25844649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9" name="Picture 3" descr="C:\Users\Kent\Documents\Publications\Presentations\2015_09_IBIC_2015\figures\und_vert_spectrum_pol_ideal_bril.pn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55976" y="699542"/>
            <a:ext cx="3011487" cy="2146300"/>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Kent\Documents\Publications\Presentations\2015_09_IBIC_2015\figures\und_vert_flux_ratio_pol_ideal_circ.pn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66220" y="2715766"/>
            <a:ext cx="3086100" cy="21209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AU" dirty="0" smtClean="0"/>
              <a:t>Where to? Polarisation</a:t>
            </a:r>
            <a:endParaRPr lang="en-AU" dirty="0"/>
          </a:p>
        </p:txBody>
      </p:sp>
      <p:sp>
        <p:nvSpPr>
          <p:cNvPr id="3" name="Content Placeholder 2"/>
          <p:cNvSpPr>
            <a:spLocks noGrp="1"/>
          </p:cNvSpPr>
          <p:nvPr>
            <p:ph sz="half" idx="1"/>
          </p:nvPr>
        </p:nvSpPr>
        <p:spPr>
          <a:xfrm>
            <a:off x="457200" y="843559"/>
            <a:ext cx="4038600" cy="3816424"/>
          </a:xfrm>
        </p:spPr>
        <p:txBody>
          <a:bodyPr>
            <a:normAutofit lnSpcReduction="10000"/>
          </a:bodyPr>
          <a:lstStyle/>
          <a:p>
            <a:r>
              <a:rPr lang="en-AU" dirty="0" smtClean="0"/>
              <a:t>Fixed pinhole diameter</a:t>
            </a:r>
          </a:p>
          <a:p>
            <a:r>
              <a:rPr lang="en-AU" dirty="0" smtClean="0"/>
              <a:t>Linear polarisation</a:t>
            </a:r>
          </a:p>
          <a:p>
            <a:endParaRPr lang="en-AU" dirty="0"/>
          </a:p>
          <a:p>
            <a:endParaRPr lang="en-AU" dirty="0" smtClean="0"/>
          </a:p>
          <a:p>
            <a:endParaRPr lang="en-AU" dirty="0"/>
          </a:p>
          <a:p>
            <a:endParaRPr lang="en-AU" dirty="0"/>
          </a:p>
          <a:p>
            <a:endParaRPr lang="en-AU" dirty="0" smtClean="0"/>
          </a:p>
          <a:p>
            <a:pPr marL="0" indent="0">
              <a:buNone/>
            </a:pPr>
            <a:r>
              <a:rPr lang="en-AU" dirty="0" err="1" smtClean="0">
                <a:solidFill>
                  <a:schemeClr val="bg1"/>
                </a:solidFill>
              </a:rPr>
              <a:t>Undulator</a:t>
            </a:r>
            <a:r>
              <a:rPr lang="en-AU" dirty="0" smtClean="0">
                <a:solidFill>
                  <a:schemeClr val="bg1"/>
                </a:solidFill>
              </a:rPr>
              <a:t> shimmed for vertical polarisation</a:t>
            </a:r>
          </a:p>
        </p:txBody>
      </p:sp>
      <p:pic>
        <p:nvPicPr>
          <p:cNvPr id="11" name="Picture 5"/>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5616" y="1491630"/>
            <a:ext cx="2232248" cy="2278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81310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Kent\Documents\Publications\Presentations\2015_09_IBIC_2015\figures\und_vert_spectrum_pol.pn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55976" y="699542"/>
            <a:ext cx="3011487" cy="21463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Kent\Documents\Publications\Presentations\2015_09_IBIC_2015\figures\und_vert_flux_ratio_pol_fieldmap.pn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62063" y="2715766"/>
            <a:ext cx="3087687" cy="21209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AU" dirty="0" smtClean="0"/>
              <a:t>Where to? Polarisation</a:t>
            </a:r>
            <a:endParaRPr lang="en-AU" dirty="0"/>
          </a:p>
        </p:txBody>
      </p:sp>
      <p:sp>
        <p:nvSpPr>
          <p:cNvPr id="3" name="Content Placeholder 2"/>
          <p:cNvSpPr>
            <a:spLocks noGrp="1"/>
          </p:cNvSpPr>
          <p:nvPr>
            <p:ph sz="half" idx="1"/>
          </p:nvPr>
        </p:nvSpPr>
        <p:spPr>
          <a:xfrm>
            <a:off x="457200" y="843559"/>
            <a:ext cx="4038600" cy="3816424"/>
          </a:xfrm>
        </p:spPr>
        <p:txBody>
          <a:bodyPr>
            <a:normAutofit lnSpcReduction="10000"/>
          </a:bodyPr>
          <a:lstStyle/>
          <a:p>
            <a:r>
              <a:rPr lang="en-AU" dirty="0" smtClean="0"/>
              <a:t>Fixed pinhole diameter</a:t>
            </a:r>
          </a:p>
          <a:p>
            <a:r>
              <a:rPr lang="en-AU" dirty="0" smtClean="0"/>
              <a:t>Linear polarisation</a:t>
            </a:r>
          </a:p>
          <a:p>
            <a:endParaRPr lang="en-AU" dirty="0"/>
          </a:p>
          <a:p>
            <a:endParaRPr lang="en-AU" dirty="0" smtClean="0"/>
          </a:p>
          <a:p>
            <a:endParaRPr lang="en-AU" dirty="0"/>
          </a:p>
          <a:p>
            <a:endParaRPr lang="en-AU" dirty="0"/>
          </a:p>
          <a:p>
            <a:endParaRPr lang="en-AU" dirty="0" smtClean="0"/>
          </a:p>
          <a:p>
            <a:r>
              <a:rPr lang="en-AU" dirty="0" smtClean="0"/>
              <a:t>Need </a:t>
            </a:r>
            <a:r>
              <a:rPr lang="en-AU" dirty="0" err="1" smtClean="0"/>
              <a:t>undulator</a:t>
            </a:r>
            <a:r>
              <a:rPr lang="en-AU" dirty="0" smtClean="0"/>
              <a:t> shimmed for vertical polarisation</a:t>
            </a:r>
          </a:p>
        </p:txBody>
      </p:sp>
      <p:pic>
        <p:nvPicPr>
          <p:cNvPr id="11" name="Picture 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5616" y="1491630"/>
            <a:ext cx="2232248" cy="2278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7250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Summary</a:t>
            </a:r>
            <a:endParaRPr lang="en-AU"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normAutofit/>
              </a:bodyPr>
              <a:lstStyle/>
              <a:p>
                <a:r>
                  <a:rPr lang="en-AU" dirty="0" smtClean="0"/>
                  <a:t>Direct emittance measurement </a:t>
                </a:r>
                <a:r>
                  <a:rPr lang="en-AU" dirty="0"/>
                  <a:t>based on vertical </a:t>
                </a:r>
                <a:r>
                  <a:rPr lang="en-AU" dirty="0" err="1"/>
                  <a:t>undulator</a:t>
                </a:r>
                <a:endParaRPr lang="en-AU" dirty="0"/>
              </a:p>
              <a:p>
                <a:r>
                  <a:rPr lang="en-AU" dirty="0" smtClean="0"/>
                  <a:t>Emittance </a:t>
                </a:r>
                <a:r>
                  <a:rPr lang="en-AU" dirty="0"/>
                  <a:t>evaluated from peak ratios</a:t>
                </a:r>
              </a:p>
              <a:p>
                <a:pPr lvl="1"/>
                <a:r>
                  <a:rPr lang="en-AU" sz="2200" dirty="0"/>
                  <a:t>Smallest measured, </a:t>
                </a:r>
                <a14:m>
                  <m:oMath xmlns:m="http://schemas.openxmlformats.org/officeDocument/2006/math">
                    <m:sSub>
                      <m:sSubPr>
                        <m:ctrlPr>
                          <a:rPr lang="en-AU" sz="2200" i="1">
                            <a:latin typeface="Cambria Math"/>
                          </a:rPr>
                        </m:ctrlPr>
                      </m:sSubPr>
                      <m:e>
                        <m:r>
                          <a:rPr lang="en-AU" sz="2200" i="1">
                            <a:latin typeface="Cambria Math"/>
                          </a:rPr>
                          <m:t>𝜀</m:t>
                        </m:r>
                      </m:e>
                      <m:sub>
                        <m:r>
                          <a:rPr lang="en-AU" sz="2200" i="1">
                            <a:latin typeface="Cambria Math"/>
                          </a:rPr>
                          <m:t>𝑦</m:t>
                        </m:r>
                      </m:sub>
                    </m:sSub>
                    <m:r>
                      <a:rPr lang="en-AU" sz="2200" i="1">
                        <a:latin typeface="Cambria Math"/>
                      </a:rPr>
                      <m:t>=0.9 ±0.3 </m:t>
                    </m:r>
                    <m:r>
                      <m:rPr>
                        <m:sty m:val="p"/>
                      </m:rPr>
                      <a:rPr lang="en-AU" sz="2200">
                        <a:latin typeface="Cambria Math"/>
                      </a:rPr>
                      <m:t>pm</m:t>
                    </m:r>
                    <m:r>
                      <a:rPr lang="en-AU" sz="2200">
                        <a:latin typeface="Cambria Math"/>
                      </a:rPr>
                      <m:t> </m:t>
                    </m:r>
                    <m:r>
                      <m:rPr>
                        <m:sty m:val="p"/>
                      </m:rPr>
                      <a:rPr lang="en-AU" sz="2200">
                        <a:latin typeface="Cambria Math"/>
                      </a:rPr>
                      <m:t>rad</m:t>
                    </m:r>
                  </m:oMath>
                </a14:m>
                <a:endParaRPr lang="en-AU" dirty="0" smtClean="0"/>
              </a:p>
              <a:p>
                <a:r>
                  <a:rPr lang="en-AU" dirty="0"/>
                  <a:t>Angular distribution of </a:t>
                </a:r>
                <a:r>
                  <a:rPr lang="en-AU" dirty="0" err="1"/>
                  <a:t>undulator</a:t>
                </a:r>
                <a:r>
                  <a:rPr lang="en-AU" dirty="0"/>
                  <a:t> radiation departs from Gaussian approximations</a:t>
                </a:r>
              </a:p>
              <a:p>
                <a:pPr lvl="1"/>
                <a:r>
                  <a:rPr lang="en-AU" sz="2200" dirty="0"/>
                  <a:t>Diffraction-limited light sources should be </a:t>
                </a:r>
                <a:r>
                  <a:rPr lang="en-AU" sz="2200" dirty="0" smtClean="0"/>
                  <a:t>aware</a:t>
                </a:r>
                <a:endParaRPr lang="en-AU" sz="2200"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rotWithShape="1">
                <a:blip r:embed="rId2"/>
                <a:stretch>
                  <a:fillRect l="-1333" t="-2513"/>
                </a:stretch>
              </a:blipFill>
            </p:spPr>
            <p:txBody>
              <a:bodyPr/>
              <a:lstStyle/>
              <a:p>
                <a:r>
                  <a:rPr lang="en-AU">
                    <a:noFill/>
                  </a:rPr>
                  <a:t> </a:t>
                </a:r>
              </a:p>
            </p:txBody>
          </p:sp>
        </mc:Fallback>
      </mc:AlternateContent>
    </p:spTree>
    <p:extLst>
      <p:ext uri="{BB962C8B-B14F-4D97-AF65-F5344CB8AC3E}">
        <p14:creationId xmlns:p14="http://schemas.microsoft.com/office/powerpoint/2010/main" val="37491770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Thank-you!</a:t>
            </a:r>
            <a:endParaRPr lang="en-AU" dirty="0"/>
          </a:p>
        </p:txBody>
      </p:sp>
      <p:pic>
        <p:nvPicPr>
          <p:cNvPr id="2050" name="Picture 2" descr="C:\Users\Kent\Pictures\2012_05 penguins somers fpm2\TopUp Day On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21" y="1491630"/>
            <a:ext cx="9157621" cy="250229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Kent\Documents\Publications\Presentations\2012_10 - IBIC\AS logo grey.png"/>
          <p:cNvPicPr>
            <a:picLocks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131840" y="843558"/>
            <a:ext cx="1774853" cy="48095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067186" y="4206732"/>
            <a:ext cx="2983510" cy="369332"/>
          </a:xfrm>
          <a:prstGeom prst="rect">
            <a:avLst/>
          </a:prstGeom>
        </p:spPr>
        <p:txBody>
          <a:bodyPr wrap="none">
            <a:spAutoFit/>
          </a:bodyPr>
          <a:lstStyle/>
          <a:p>
            <a:pPr algn="ctr"/>
            <a:r>
              <a:rPr lang="en-AU" dirty="0" smtClean="0"/>
              <a:t>wootton@slac.stanford.edu</a:t>
            </a:r>
            <a:endParaRPr lang="en-AU" dirty="0"/>
          </a:p>
        </p:txBody>
      </p:sp>
      <p:pic>
        <p:nvPicPr>
          <p:cNvPr id="12" name="Picture 3" descr="C:\Users\Kent\Pictures\logos\UOM-Pos3D_H_sm.png"/>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99592" y="843558"/>
            <a:ext cx="1936959" cy="50294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5" cstate="print">
            <a:clrChange>
              <a:clrFrom>
                <a:srgbClr val="FAFFFF"/>
              </a:clrFrom>
              <a:clrTo>
                <a:srgbClr val="FAFFFF">
                  <a:alpha val="0"/>
                </a:srgbClr>
              </a:clrTo>
            </a:clrChange>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val="0"/>
              </a:ext>
            </a:extLst>
          </a:blip>
          <a:stretch/>
        </p:blipFill>
        <p:spPr>
          <a:xfrm>
            <a:off x="5097889" y="699542"/>
            <a:ext cx="3146519" cy="785591"/>
          </a:xfrm>
          <a:prstGeom prst="rect">
            <a:avLst/>
          </a:prstGeom>
        </p:spPr>
      </p:pic>
    </p:spTree>
    <p:extLst>
      <p:ext uri="{BB962C8B-B14F-4D97-AF65-F5344CB8AC3E}">
        <p14:creationId xmlns:p14="http://schemas.microsoft.com/office/powerpoint/2010/main" val="34141594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References</a:t>
            </a:r>
            <a:endParaRPr lang="en-AU" dirty="0"/>
          </a:p>
        </p:txBody>
      </p:sp>
      <p:sp>
        <p:nvSpPr>
          <p:cNvPr id="3" name="Content Placeholder 2"/>
          <p:cNvSpPr>
            <a:spLocks noGrp="1"/>
          </p:cNvSpPr>
          <p:nvPr>
            <p:ph idx="1"/>
          </p:nvPr>
        </p:nvSpPr>
        <p:spPr/>
        <p:txBody>
          <a:bodyPr numCol="2" spcCol="360000">
            <a:noAutofit/>
          </a:bodyPr>
          <a:lstStyle/>
          <a:p>
            <a:r>
              <a:rPr lang="pt-BR" sz="1200" dirty="0"/>
              <a:t>Alexander, </a:t>
            </a:r>
            <a:r>
              <a:rPr lang="pt-BR" sz="1200" dirty="0" smtClean="0"/>
              <a:t>et al., Nucl. Instrum. Methods A, </a:t>
            </a:r>
            <a:r>
              <a:rPr lang="pt-BR" sz="1200" dirty="0"/>
              <a:t>748, 96 (2014)</a:t>
            </a:r>
          </a:p>
          <a:p>
            <a:r>
              <a:rPr lang="en-AU" sz="1200" dirty="0" err="1" smtClean="0"/>
              <a:t>Åndersson</a:t>
            </a:r>
            <a:r>
              <a:rPr lang="en-AU" sz="1200" dirty="0"/>
              <a:t>, </a:t>
            </a:r>
            <a:r>
              <a:rPr lang="en-AU" sz="1200" dirty="0" smtClean="0"/>
              <a:t>et al., </a:t>
            </a:r>
            <a:r>
              <a:rPr lang="pt-BR" sz="1200" dirty="0" smtClean="0"/>
              <a:t>Nucl</a:t>
            </a:r>
            <a:r>
              <a:rPr lang="pt-BR" sz="1200" dirty="0"/>
              <a:t>. Instrum. Methods </a:t>
            </a:r>
            <a:r>
              <a:rPr lang="pt-BR" sz="1200" dirty="0" smtClean="0"/>
              <a:t>A,</a:t>
            </a:r>
            <a:r>
              <a:rPr lang="en-AU" sz="1200" dirty="0" smtClean="0"/>
              <a:t> </a:t>
            </a:r>
            <a:r>
              <a:rPr lang="en-AU" sz="1200" dirty="0"/>
              <a:t>591, 437-446 (2008)</a:t>
            </a:r>
          </a:p>
          <a:p>
            <a:r>
              <a:rPr lang="en-AU" sz="1200" dirty="0" smtClean="0"/>
              <a:t>APS </a:t>
            </a:r>
            <a:r>
              <a:rPr lang="en-AU" sz="1200" dirty="0"/>
              <a:t>Report LS-334, Argonne National Laboratory https://www1.aps.anl.gov/icms_files/lsnotes/files/APS_1438860.pdf</a:t>
            </a:r>
          </a:p>
          <a:p>
            <a:r>
              <a:rPr lang="en-AU" sz="1200" dirty="0" err="1"/>
              <a:t>Bahrdt</a:t>
            </a:r>
            <a:r>
              <a:rPr lang="en-AU" sz="1200" dirty="0"/>
              <a:t>, et al., </a:t>
            </a:r>
            <a:r>
              <a:rPr lang="en-AU" sz="1200" dirty="0" smtClean="0"/>
              <a:t>Phys. Rev. Lett., </a:t>
            </a:r>
            <a:r>
              <a:rPr lang="en-AU" sz="1200" dirty="0"/>
              <a:t>111, 034801 (2013</a:t>
            </a:r>
            <a:r>
              <a:rPr lang="en-AU" sz="1200" dirty="0" smtClean="0"/>
              <a:t>)</a:t>
            </a:r>
          </a:p>
          <a:p>
            <a:r>
              <a:rPr lang="it-IT" sz="1200" smtClean="0"/>
              <a:t>Dattoli, et al., Phys. Rev. E, 52, 6809-17 (1995)</a:t>
            </a:r>
          </a:p>
          <a:p>
            <a:r>
              <a:rPr lang="en-AU" sz="1200" smtClean="0"/>
              <a:t>Masaki </a:t>
            </a:r>
            <a:r>
              <a:rPr lang="en-AU" sz="1200" dirty="0" smtClean="0"/>
              <a:t>&amp; Takano, Proc. DIPAC01</a:t>
            </a:r>
            <a:r>
              <a:rPr lang="en-AU" sz="1200" dirty="0"/>
              <a:t>, </a:t>
            </a:r>
            <a:r>
              <a:rPr lang="en-AU" sz="1200" dirty="0" smtClean="0"/>
              <a:t>Grenoble, France, PS17 (2001)</a:t>
            </a:r>
          </a:p>
          <a:p>
            <a:r>
              <a:rPr lang="pl-PL" sz="1200" dirty="0" smtClean="0"/>
              <a:t>Masaki</a:t>
            </a:r>
            <a:r>
              <a:rPr lang="en-AU" sz="1200" dirty="0" smtClean="0"/>
              <a:t>, et al.,</a:t>
            </a:r>
            <a:r>
              <a:rPr lang="pl-PL" sz="1200" dirty="0" smtClean="0"/>
              <a:t> </a:t>
            </a:r>
            <a:r>
              <a:rPr lang="sv-SE" sz="1200" dirty="0"/>
              <a:t>Phys. Rev. ST Accel. Beams</a:t>
            </a:r>
            <a:r>
              <a:rPr lang="pl-PL" sz="1200" dirty="0" smtClean="0"/>
              <a:t> </a:t>
            </a:r>
            <a:r>
              <a:rPr lang="pl-PL" sz="1200" dirty="0"/>
              <a:t>18, 042802 (2015)</a:t>
            </a:r>
          </a:p>
          <a:p>
            <a:r>
              <a:rPr lang="en-AU" sz="1200" dirty="0" smtClean="0"/>
              <a:t>Moreno, et al., J. Synchrotron </a:t>
            </a:r>
            <a:r>
              <a:rPr lang="en-AU" sz="1200" dirty="0" err="1" smtClean="0"/>
              <a:t>Radiat</a:t>
            </a:r>
            <a:r>
              <a:rPr lang="en-AU" sz="1200" dirty="0" smtClean="0"/>
              <a:t>., </a:t>
            </a:r>
            <a:r>
              <a:rPr lang="en-AU" sz="1200" dirty="0"/>
              <a:t>19 179-84 (2012)</a:t>
            </a:r>
          </a:p>
          <a:p>
            <a:r>
              <a:rPr lang="en-AU" sz="1200" dirty="0" err="1" smtClean="0"/>
              <a:t>Ostenfeld</a:t>
            </a:r>
            <a:r>
              <a:rPr lang="en-AU" sz="1200" dirty="0"/>
              <a:t>, et al., </a:t>
            </a:r>
            <a:r>
              <a:rPr lang="en-AU" sz="1200" dirty="0" smtClean="0"/>
              <a:t>Proc. PAC </a:t>
            </a:r>
            <a:r>
              <a:rPr lang="en-AU" sz="1200" dirty="0"/>
              <a:t>2007, TUPMN006 (2007</a:t>
            </a:r>
            <a:r>
              <a:rPr lang="en-AU" sz="1200" dirty="0" smtClean="0"/>
              <a:t>)</a:t>
            </a:r>
            <a:endParaRPr lang="en-AU" sz="1200" dirty="0"/>
          </a:p>
          <a:p>
            <a:r>
              <a:rPr lang="en-AU" sz="1200" dirty="0" smtClean="0"/>
              <a:t>Sasaki</a:t>
            </a:r>
            <a:r>
              <a:rPr lang="en-AU" sz="1200" dirty="0"/>
              <a:t>, </a:t>
            </a:r>
            <a:r>
              <a:rPr lang="pt-BR" sz="1200" dirty="0"/>
              <a:t>Nucl. Instrum. Methods </a:t>
            </a:r>
            <a:r>
              <a:rPr lang="pt-BR" sz="1200" dirty="0" smtClean="0"/>
              <a:t>A,</a:t>
            </a:r>
            <a:r>
              <a:rPr lang="en-AU" sz="1200" dirty="0" smtClean="0"/>
              <a:t> </a:t>
            </a:r>
            <a:r>
              <a:rPr lang="en-AU" sz="1200" dirty="0"/>
              <a:t>347, 83 (1994)</a:t>
            </a:r>
          </a:p>
          <a:p>
            <a:r>
              <a:rPr lang="sv-SE" sz="1200" dirty="0" smtClean="0"/>
              <a:t>Takano</a:t>
            </a:r>
            <a:r>
              <a:rPr lang="sv-SE" sz="1200" dirty="0"/>
              <a:t>, </a:t>
            </a:r>
            <a:r>
              <a:rPr lang="en-AU" sz="1200" dirty="0"/>
              <a:t>Proc. of the Workshop on Precise Measurements of Electron Beam Emittances, KEK Proceedings, Vol. 97-20, p. 18 (1997)</a:t>
            </a:r>
            <a:endParaRPr lang="sv-SE" sz="1200" dirty="0"/>
          </a:p>
          <a:p>
            <a:r>
              <a:rPr lang="pl-PL" sz="1200" dirty="0" smtClean="0"/>
              <a:t>Talman</a:t>
            </a:r>
            <a:r>
              <a:rPr lang="en-AU" sz="1200" dirty="0" smtClean="0"/>
              <a:t>,</a:t>
            </a:r>
            <a:r>
              <a:rPr lang="pl-PL" sz="1200" dirty="0" smtClean="0"/>
              <a:t> </a:t>
            </a:r>
            <a:r>
              <a:rPr lang="pt-BR" sz="1200" dirty="0"/>
              <a:t>Nucl. Instrum. Methods </a:t>
            </a:r>
            <a:r>
              <a:rPr lang="pt-BR" sz="1200" dirty="0" smtClean="0"/>
              <a:t>A,</a:t>
            </a:r>
            <a:r>
              <a:rPr lang="pl-PL" sz="1200" dirty="0" smtClean="0"/>
              <a:t> </a:t>
            </a:r>
            <a:r>
              <a:rPr lang="pl-PL" sz="1200" dirty="0"/>
              <a:t>489, </a:t>
            </a:r>
            <a:r>
              <a:rPr lang="pl-PL" sz="1200" dirty="0" smtClean="0"/>
              <a:t>519</a:t>
            </a:r>
            <a:r>
              <a:rPr lang="en-AU" sz="1200" dirty="0" smtClean="0"/>
              <a:t> </a:t>
            </a:r>
            <a:r>
              <a:rPr lang="pl-PL" sz="1200" dirty="0"/>
              <a:t>(2002</a:t>
            </a:r>
            <a:r>
              <a:rPr lang="pl-PL" sz="1200" dirty="0" smtClean="0"/>
              <a:t>)</a:t>
            </a:r>
            <a:endParaRPr lang="pl-PL" sz="1200" dirty="0"/>
          </a:p>
          <a:p>
            <a:r>
              <a:rPr lang="sv-SE" sz="1200" dirty="0" smtClean="0"/>
              <a:t>Tanaka </a:t>
            </a:r>
            <a:r>
              <a:rPr lang="sv-SE" sz="1200" dirty="0"/>
              <a:t>&amp; Kitamura, </a:t>
            </a:r>
            <a:r>
              <a:rPr lang="en-AU" sz="1200" dirty="0"/>
              <a:t>J. Synchrotron </a:t>
            </a:r>
            <a:r>
              <a:rPr lang="en-AU" sz="1200" dirty="0" err="1"/>
              <a:t>Radiat</a:t>
            </a:r>
            <a:r>
              <a:rPr lang="en-AU" sz="1200" dirty="0"/>
              <a:t>.</a:t>
            </a:r>
            <a:r>
              <a:rPr lang="sv-SE" sz="1200" dirty="0" smtClean="0"/>
              <a:t> </a:t>
            </a:r>
            <a:r>
              <a:rPr lang="sv-SE" sz="1200" dirty="0"/>
              <a:t>8 1221 (2001)</a:t>
            </a:r>
          </a:p>
          <a:p>
            <a:r>
              <a:rPr lang="pl-PL" sz="1200" dirty="0" smtClean="0"/>
              <a:t>Wiedemann</a:t>
            </a:r>
            <a:r>
              <a:rPr lang="en-AU" sz="1200" dirty="0" smtClean="0"/>
              <a:t>,</a:t>
            </a:r>
            <a:r>
              <a:rPr lang="pl-PL" sz="1200" dirty="0" smtClean="0"/>
              <a:t> </a:t>
            </a:r>
            <a:r>
              <a:rPr lang="pt-BR" sz="1200" dirty="0" smtClean="0"/>
              <a:t>Nucl</a:t>
            </a:r>
            <a:r>
              <a:rPr lang="pt-BR" sz="1200" dirty="0"/>
              <a:t>. Instrum. Methods </a:t>
            </a:r>
            <a:r>
              <a:rPr lang="pt-BR" sz="1200" dirty="0" smtClean="0"/>
              <a:t>A,</a:t>
            </a:r>
            <a:r>
              <a:rPr lang="pl-PL" sz="1200" dirty="0" smtClean="0"/>
              <a:t> </a:t>
            </a:r>
            <a:r>
              <a:rPr lang="pl-PL" sz="1200" dirty="0"/>
              <a:t>266, </a:t>
            </a:r>
            <a:r>
              <a:rPr lang="pl-PL" sz="1200" dirty="0" smtClean="0"/>
              <a:t>24</a:t>
            </a:r>
            <a:r>
              <a:rPr lang="en-AU" sz="1200" dirty="0" smtClean="0"/>
              <a:t> </a:t>
            </a:r>
            <a:r>
              <a:rPr lang="pl-PL" sz="1200" dirty="0"/>
              <a:t>(1988)</a:t>
            </a:r>
          </a:p>
          <a:p>
            <a:r>
              <a:rPr lang="sv-SE" sz="1200" dirty="0" smtClean="0"/>
              <a:t>Wootton, et al., Phys. Rev. Lett., 109, 194801 (2012)</a:t>
            </a:r>
          </a:p>
          <a:p>
            <a:r>
              <a:rPr lang="fr-FR" sz="1200" dirty="0"/>
              <a:t>Wootton, et al</a:t>
            </a:r>
            <a:r>
              <a:rPr lang="fr-FR" sz="1200" dirty="0" smtClean="0"/>
              <a:t>., IBIC12, MOCB04 </a:t>
            </a:r>
            <a:r>
              <a:rPr lang="fr-FR" sz="1200" dirty="0"/>
              <a:t>(</a:t>
            </a:r>
            <a:r>
              <a:rPr lang="fr-FR" sz="1200" dirty="0" smtClean="0"/>
              <a:t>2012)</a:t>
            </a:r>
            <a:endParaRPr lang="fr-FR" sz="1200" dirty="0"/>
          </a:p>
          <a:p>
            <a:r>
              <a:rPr lang="fr-FR" sz="1200" dirty="0" smtClean="0"/>
              <a:t>Wootton</a:t>
            </a:r>
            <a:r>
              <a:rPr lang="fr-FR" sz="1200" dirty="0"/>
              <a:t>, et al</a:t>
            </a:r>
            <a:r>
              <a:rPr lang="fr-FR" sz="1200" dirty="0" smtClean="0"/>
              <a:t>., </a:t>
            </a:r>
            <a:r>
              <a:rPr lang="fr-FR" sz="1200" dirty="0"/>
              <a:t>IBIC13, </a:t>
            </a:r>
            <a:r>
              <a:rPr lang="fr-FR" sz="1200" dirty="0" smtClean="0"/>
              <a:t>TUPF18 </a:t>
            </a:r>
            <a:r>
              <a:rPr lang="fr-FR" sz="1200" dirty="0"/>
              <a:t>(2013)</a:t>
            </a:r>
          </a:p>
          <a:p>
            <a:r>
              <a:rPr lang="fr-FR" sz="1200" dirty="0" smtClean="0"/>
              <a:t>Wootton</a:t>
            </a:r>
            <a:r>
              <a:rPr lang="fr-FR" sz="1200" dirty="0"/>
              <a:t>, et al</a:t>
            </a:r>
            <a:r>
              <a:rPr lang="fr-FR" sz="1200" dirty="0" smtClean="0"/>
              <a:t>., </a:t>
            </a:r>
            <a:r>
              <a:rPr lang="fr-FR" sz="1200" dirty="0"/>
              <a:t>IBIC13, TUPF19 (2013)</a:t>
            </a:r>
          </a:p>
          <a:p>
            <a:r>
              <a:rPr lang="sv-SE" sz="1200" dirty="0" smtClean="0"/>
              <a:t>Wootton</a:t>
            </a:r>
            <a:r>
              <a:rPr lang="sv-SE" sz="1200" dirty="0"/>
              <a:t>, et al., Phys. Rev. ST Accel. </a:t>
            </a:r>
            <a:r>
              <a:rPr lang="sv-SE" sz="1200" dirty="0" smtClean="0"/>
              <a:t>Beams, </a:t>
            </a:r>
            <a:r>
              <a:rPr lang="sv-SE" sz="1200" dirty="0"/>
              <a:t>17, 112802 (2014)</a:t>
            </a:r>
          </a:p>
        </p:txBody>
      </p:sp>
    </p:spTree>
    <p:extLst>
      <p:ext uri="{BB962C8B-B14F-4D97-AF65-F5344CB8AC3E}">
        <p14:creationId xmlns:p14="http://schemas.microsoft.com/office/powerpoint/2010/main" val="4254818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4">
      <a:dk1>
        <a:srgbClr val="000000"/>
      </a:dk1>
      <a:lt1>
        <a:srgbClr val="FFFFFF"/>
      </a:lt1>
      <a:dk2>
        <a:srgbClr val="FFFFFF"/>
      </a:dk2>
      <a:lt2>
        <a:srgbClr val="808080"/>
      </a:lt2>
      <a:accent1>
        <a:srgbClr val="BBE0E3"/>
      </a:accent1>
      <a:accent2>
        <a:srgbClr val="003368"/>
      </a:accent2>
      <a:accent3>
        <a:srgbClr val="FFFFFF"/>
      </a:accent3>
      <a:accent4>
        <a:srgbClr val="000000"/>
      </a:accent4>
      <a:accent5>
        <a:srgbClr val="DAEDEF"/>
      </a:accent5>
      <a:accent6>
        <a:srgbClr val="002D5E"/>
      </a:accent6>
      <a:hlink>
        <a:srgbClr val="009999"/>
      </a:hlink>
      <a:folHlink>
        <a:srgbClr val="99CC00"/>
      </a:folHlink>
    </a:clrScheme>
    <a:fontScheme name="Blank Presentation">
      <a:majorFont>
        <a:latin typeface="Arial"/>
        <a:ea typeface="ＭＳ Ｐゴシック"/>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4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FFFFFF"/>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FFFFFF"/>
        </a:dk2>
        <a:lt2>
          <a:srgbClr val="808080"/>
        </a:lt2>
        <a:accent1>
          <a:srgbClr val="BBE0E3"/>
        </a:accent1>
        <a:accent2>
          <a:srgbClr val="003368"/>
        </a:accent2>
        <a:accent3>
          <a:srgbClr val="FFFFFF"/>
        </a:accent3>
        <a:accent4>
          <a:srgbClr val="000000"/>
        </a:accent4>
        <a:accent5>
          <a:srgbClr val="DAEDEF"/>
        </a:accent5>
        <a:accent6>
          <a:srgbClr val="002D5E"/>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ank Presentation 14">
    <a:dk1>
      <a:srgbClr val="000000"/>
    </a:dk1>
    <a:lt1>
      <a:srgbClr val="FFFFFF"/>
    </a:lt1>
    <a:dk2>
      <a:srgbClr val="FFFFFF"/>
    </a:dk2>
    <a:lt2>
      <a:srgbClr val="808080"/>
    </a:lt2>
    <a:accent1>
      <a:srgbClr val="BBE0E3"/>
    </a:accent1>
    <a:accent2>
      <a:srgbClr val="003368"/>
    </a:accent2>
    <a:accent3>
      <a:srgbClr val="FFFFFF"/>
    </a:accent3>
    <a:accent4>
      <a:srgbClr val="000000"/>
    </a:accent4>
    <a:accent5>
      <a:srgbClr val="DAEDEF"/>
    </a:accent5>
    <a:accent6>
      <a:srgbClr val="002D5E"/>
    </a:accent6>
    <a:hlink>
      <a:srgbClr val="009999"/>
    </a:hlink>
    <a:folHlink>
      <a:srgbClr val="99CC00"/>
    </a:folHlink>
  </a:clrScheme>
</a:themeOverride>
</file>

<file path=ppt/theme/themeOverride2.xml><?xml version="1.0" encoding="utf-8"?>
<a:themeOverride xmlns:a="http://schemas.openxmlformats.org/drawingml/2006/main">
  <a:clrScheme name="Blank Presentation 14">
    <a:dk1>
      <a:srgbClr val="000000"/>
    </a:dk1>
    <a:lt1>
      <a:srgbClr val="FFFFFF"/>
    </a:lt1>
    <a:dk2>
      <a:srgbClr val="FFFFFF"/>
    </a:dk2>
    <a:lt2>
      <a:srgbClr val="808080"/>
    </a:lt2>
    <a:accent1>
      <a:srgbClr val="BBE0E3"/>
    </a:accent1>
    <a:accent2>
      <a:srgbClr val="003368"/>
    </a:accent2>
    <a:accent3>
      <a:srgbClr val="FFFFFF"/>
    </a:accent3>
    <a:accent4>
      <a:srgbClr val="000000"/>
    </a:accent4>
    <a:accent5>
      <a:srgbClr val="DAEDEF"/>
    </a:accent5>
    <a:accent6>
      <a:srgbClr val="002D5E"/>
    </a:accent6>
    <a:hlink>
      <a:srgbClr val="009999"/>
    </a:hlink>
    <a:folHlink>
      <a:srgbClr val="99CC00"/>
    </a:folHlink>
  </a:clrScheme>
</a:themeOverride>
</file>

<file path=ppt/theme/themeOverride3.xml><?xml version="1.0" encoding="utf-8"?>
<a:themeOverride xmlns:a="http://schemas.openxmlformats.org/drawingml/2006/main">
  <a:clrScheme name="Blank Presentation 14">
    <a:dk1>
      <a:srgbClr val="000000"/>
    </a:dk1>
    <a:lt1>
      <a:srgbClr val="FFFFFF"/>
    </a:lt1>
    <a:dk2>
      <a:srgbClr val="FFFFFF"/>
    </a:dk2>
    <a:lt2>
      <a:srgbClr val="808080"/>
    </a:lt2>
    <a:accent1>
      <a:srgbClr val="BBE0E3"/>
    </a:accent1>
    <a:accent2>
      <a:srgbClr val="003368"/>
    </a:accent2>
    <a:accent3>
      <a:srgbClr val="FFFFFF"/>
    </a:accent3>
    <a:accent4>
      <a:srgbClr val="000000"/>
    </a:accent4>
    <a:accent5>
      <a:srgbClr val="DAEDEF"/>
    </a:accent5>
    <a:accent6>
      <a:srgbClr val="002D5E"/>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5435</TotalTime>
  <Words>2828</Words>
  <Application>Microsoft Office PowerPoint</Application>
  <PresentationFormat>On-screen Show (16:9)</PresentationFormat>
  <Paragraphs>293</Paragraphs>
  <Slides>31</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Cambria Math</vt:lpstr>
      <vt:lpstr>ＭＳ Ｐゴシック</vt:lpstr>
      <vt:lpstr>Blank Presentation</vt:lpstr>
      <vt:lpstr>Direct Observation of Ultralow Vertical Emittance Using a Vertical Undulator</vt:lpstr>
      <vt:lpstr>Undulator radiation – horizontal</vt:lpstr>
      <vt:lpstr>Undulator radiation – horizontal</vt:lpstr>
      <vt:lpstr>Motivation</vt:lpstr>
      <vt:lpstr>Undulator spectra and emittance</vt:lpstr>
      <vt:lpstr>Undulator beam projection</vt:lpstr>
      <vt:lpstr>Vertical undulator diagnostic</vt:lpstr>
      <vt:lpstr>Vertical undulator diagnostic</vt:lpstr>
      <vt:lpstr>Advanced Planar Polarised Light Emitter-II Modes of operation</vt:lpstr>
      <vt:lpstr>Soft x-ray undulator beamline</vt:lpstr>
      <vt:lpstr>Measured undulator spectrum</vt:lpstr>
      <vt:lpstr>Emittance envelopes</vt:lpstr>
      <vt:lpstr>Undulator projection measurements</vt:lpstr>
      <vt:lpstr>Time averaging</vt:lpstr>
      <vt:lpstr>Refined magnetic model</vt:lpstr>
      <vt:lpstr>Refined magnetic model – results</vt:lpstr>
      <vt:lpstr>Blade scans</vt:lpstr>
      <vt:lpstr>Blade scans – results</vt:lpstr>
      <vt:lpstr>Orbit bumps – pinhole size</vt:lpstr>
      <vt:lpstr>Orbit bumps</vt:lpstr>
      <vt:lpstr>Emittance measurement</vt:lpstr>
      <vt:lpstr>Emittance measurement</vt:lpstr>
      <vt:lpstr>Discussion – present result</vt:lpstr>
      <vt:lpstr>Discussion – DLSRs</vt:lpstr>
      <vt:lpstr>Discussion – self-dispersion</vt:lpstr>
      <vt:lpstr>Discussion – Orbit steering</vt:lpstr>
      <vt:lpstr>Where to? Polarisation</vt:lpstr>
      <vt:lpstr>Where to? Polarisation</vt:lpstr>
      <vt:lpstr>Summary</vt:lpstr>
      <vt:lpstr>Thank-you!</vt:lpstr>
      <vt:lpstr>References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Vertical undulator measurement of vertical emittance</dc:title>
  <dc:creator>Kent Wootton</dc:creator>
  <cp:lastModifiedBy>Kent Wootton</cp:lastModifiedBy>
  <cp:revision>461</cp:revision>
  <dcterms:created xsi:type="dcterms:W3CDTF">2012-07-16T00:47:59Z</dcterms:created>
  <dcterms:modified xsi:type="dcterms:W3CDTF">2015-09-14T12:26:51Z</dcterms:modified>
</cp:coreProperties>
</file>