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9" r:id="rId6"/>
    <p:sldId id="270" r:id="rId7"/>
    <p:sldId id="260" r:id="rId8"/>
    <p:sldId id="261" r:id="rId9"/>
    <p:sldId id="264" r:id="rId10"/>
    <p:sldId id="263" r:id="rId11"/>
    <p:sldId id="265" r:id="rId12"/>
    <p:sldId id="266" r:id="rId13"/>
    <p:sldId id="267" r:id="rId14"/>
    <p:sldId id="268" r:id="rId15"/>
    <p:sldId id="271" r:id="rId16"/>
    <p:sldId id="272" r:id="rId17"/>
    <p:sldId id="273" r:id="rId18"/>
    <p:sldId id="277" r:id="rId19"/>
    <p:sldId id="276" r:id="rId20"/>
    <p:sldId id="278" r:id="rId21"/>
    <p:sldId id="27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8153400" cy="1470025"/>
          </a:xfrm>
        </p:spPr>
        <p:txBody>
          <a:bodyPr>
            <a:normAutofit/>
          </a:bodyPr>
          <a:lstStyle/>
          <a:p>
            <a:r>
              <a:rPr lang="en-US" b="1" dirty="0"/>
              <a:t>Characterization of NSLS2 Storage Ring Beam Orbit Stability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5715000"/>
            <a:ext cx="8534400" cy="990600"/>
          </a:xfrm>
        </p:spPr>
        <p:txBody>
          <a:bodyPr>
            <a:noAutofit/>
          </a:bodyPr>
          <a:lstStyle/>
          <a:p>
            <a:r>
              <a:rPr lang="en-US" sz="1400" b="1" dirty="0"/>
              <a:t>Weixing Cheng</a:t>
            </a:r>
            <a:r>
              <a:rPr lang="en-US" sz="1400" baseline="30000" dirty="0"/>
              <a:t>#</a:t>
            </a:r>
            <a:r>
              <a:rPr lang="en-US" sz="1400" dirty="0"/>
              <a:t>, Kiman Ha, Joe Mead, Boris Podobedov, Om Singh, Yuke Tian, Li-</a:t>
            </a:r>
            <a:r>
              <a:rPr lang="en-US" sz="1400" dirty="0" err="1"/>
              <a:t>hua</a:t>
            </a:r>
            <a:r>
              <a:rPr lang="en-US" sz="1400" dirty="0"/>
              <a:t> Yu</a:t>
            </a:r>
          </a:p>
          <a:p>
            <a:r>
              <a:rPr lang="en-US" sz="1400" dirty="0"/>
              <a:t>NSLS-II, Brookhaven National Laboratory, Upton, NY </a:t>
            </a:r>
            <a:r>
              <a:rPr lang="en-US" sz="1400" dirty="0" smtClean="0"/>
              <a:t>11973, USA</a:t>
            </a:r>
          </a:p>
          <a:p>
            <a:endParaRPr lang="en-US" sz="1200" dirty="0" smtClean="0"/>
          </a:p>
          <a:p>
            <a:r>
              <a:rPr lang="en-US" sz="1200" dirty="0" smtClean="0"/>
              <a:t>Present at 4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International </a:t>
            </a:r>
            <a:r>
              <a:rPr lang="en-US" sz="1200" dirty="0"/>
              <a:t>Beam Instrumentation </a:t>
            </a:r>
            <a:r>
              <a:rPr lang="en-US" sz="1200" dirty="0" smtClean="0"/>
              <a:t>Conference (IBIC’2015),Melbourne, Australia, September </a:t>
            </a:r>
            <a:r>
              <a:rPr lang="en-US" sz="1200" dirty="0"/>
              <a:t>13 - 17, </a:t>
            </a:r>
            <a:r>
              <a:rPr lang="en-US" sz="1200" dirty="0" smtClean="0"/>
              <a:t>2015</a:t>
            </a:r>
            <a:endParaRPr lang="en-US" sz="1200" i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1729335"/>
            <a:ext cx="4259643" cy="383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4202668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NSLS2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19500" y="3048000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NSLS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60088" y="1882329"/>
            <a:ext cx="87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RHIC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5243315" y="4191001"/>
            <a:ext cx="182880" cy="9144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5112957" y="4008120"/>
            <a:ext cx="274320" cy="18288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/>
          </p:cNvSpPr>
          <p:nvPr/>
        </p:nvSpPr>
        <p:spPr>
          <a:xfrm>
            <a:off x="4068954" y="3878013"/>
            <a:ext cx="1645920" cy="100584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5370148" y="4033665"/>
            <a:ext cx="192452" cy="65895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2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Outline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NSLS2 BPM system introduction and its performance</a:t>
            </a:r>
          </a:p>
          <a:p>
            <a:pPr lvl="1"/>
            <a:r>
              <a:rPr lang="en-US" sz="2000" dirty="0" smtClean="0"/>
              <a:t>Types of button BPM and sensitivity</a:t>
            </a:r>
          </a:p>
          <a:p>
            <a:pPr lvl="1"/>
            <a:r>
              <a:rPr lang="en-US" sz="2000" dirty="0" smtClean="0"/>
              <a:t>BPM electronics data flow</a:t>
            </a:r>
          </a:p>
          <a:p>
            <a:pPr lvl="1"/>
            <a:r>
              <a:rPr lang="en-US" sz="2000" dirty="0" smtClean="0"/>
              <a:t>Resolution measurement</a:t>
            </a:r>
          </a:p>
          <a:p>
            <a:pPr lvl="1"/>
            <a:r>
              <a:rPr lang="en-US" sz="2000" dirty="0" smtClean="0"/>
              <a:t>RF attenuator dependency and calibration</a:t>
            </a:r>
          </a:p>
          <a:p>
            <a:pPr lvl="1"/>
            <a:r>
              <a:rPr lang="en-US" sz="2000" dirty="0" smtClean="0"/>
              <a:t>Current and fill pattern dependency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Beam orbit spectrum </a:t>
            </a:r>
          </a:p>
          <a:p>
            <a:pPr lvl="1"/>
            <a:r>
              <a:rPr lang="en-US" sz="2000" dirty="0" smtClean="0"/>
              <a:t>Compare with mechanical vibrations</a:t>
            </a:r>
          </a:p>
          <a:p>
            <a:pPr lvl="1"/>
            <a:r>
              <a:rPr lang="en-US" sz="2000" dirty="0" smtClean="0"/>
              <a:t>FOFB ON/OFF</a:t>
            </a:r>
          </a:p>
          <a:p>
            <a:pPr lvl="1"/>
            <a:r>
              <a:rPr lang="en-US" sz="2000" dirty="0" smtClean="0"/>
              <a:t>Compare with </a:t>
            </a:r>
            <a:r>
              <a:rPr lang="en-US" sz="2000" dirty="0" err="1" smtClean="0"/>
              <a:t>xBPM</a:t>
            </a:r>
            <a:r>
              <a:rPr lang="en-US" sz="2000" dirty="0" smtClean="0"/>
              <a:t> spectrum</a:t>
            </a:r>
          </a:p>
          <a:p>
            <a:endParaRPr lang="en-US" sz="2400" dirty="0"/>
          </a:p>
          <a:p>
            <a:r>
              <a:rPr lang="en-US" sz="2400" dirty="0" smtClean="0"/>
              <a:t>Long term stability</a:t>
            </a:r>
          </a:p>
          <a:p>
            <a:endParaRPr lang="en-US" sz="2400" dirty="0"/>
          </a:p>
          <a:p>
            <a:r>
              <a:rPr lang="en-US" sz="2400" dirty="0" smtClean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379522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181600" y="942773"/>
            <a:ext cx="3276600" cy="371178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Energy             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3.0 </a:t>
            </a:r>
            <a:r>
              <a:rPr lang="en-US" sz="1200" b="1" dirty="0" err="1">
                <a:solidFill>
                  <a:schemeClr val="accent1"/>
                </a:solidFill>
                <a:ea typeface="Osaka" charset="-128"/>
              </a:rPr>
              <a:t>GeV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Circumference 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792 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m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Number of Periods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30 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DBA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Length Long Straights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6.6 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&amp; 9.3m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Emittance (h,v) 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&lt;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1nm, 0.008nm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Momentum Compaction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0.00037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Dipole Bend Radius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25m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Energy Loss per Turn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&lt;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2MeV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Energy Spread  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0.094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%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RF Frequency    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499.68 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MHz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Harmonic Number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1320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RF Bucket Height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&gt;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2.5%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RMS Bunch Length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15ps-30ps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Average Current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500mA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Current per Bunch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0.5mA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Charge per Bunch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1.3nC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 err="1">
                <a:solidFill>
                  <a:schemeClr val="accent1"/>
                </a:solidFill>
                <a:ea typeface="Osaka" charset="-128"/>
              </a:rPr>
              <a:t>Touschek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 Lifetime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&gt;</a:t>
            </a: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3hrs</a:t>
            </a:r>
          </a:p>
          <a:p>
            <a:pPr lv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135000"/>
            </a:pPr>
            <a:r>
              <a:rPr lang="en-US" sz="1200" b="1" dirty="0">
                <a:solidFill>
                  <a:schemeClr val="accent1"/>
                </a:solidFill>
                <a:ea typeface="Osaka" charset="-128"/>
              </a:rPr>
              <a:t>Top-Off Injection                 </a:t>
            </a:r>
            <a:r>
              <a:rPr lang="en-US" sz="1200" b="1" dirty="0" smtClean="0">
                <a:solidFill>
                  <a:schemeClr val="accent1"/>
                </a:solidFill>
                <a:ea typeface="Osaka" charset="-128"/>
              </a:rPr>
              <a:t>	1/min</a:t>
            </a:r>
            <a:endParaRPr lang="en-US" sz="1200" b="1" dirty="0">
              <a:solidFill>
                <a:schemeClr val="accent1"/>
              </a:solidFill>
              <a:ea typeface="Osaka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4258" y="4114800"/>
            <a:ext cx="495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Beam sizes in one super period calculated using</a:t>
            </a:r>
          </a:p>
          <a:p>
            <a:r>
              <a:rPr lang="en-US" sz="1400" dirty="0" smtClean="0">
                <a:latin typeface="Symbol" panose="05050102010706020507" pitchFamily="18" charset="2"/>
              </a:rPr>
              <a:t>e</a:t>
            </a:r>
            <a:r>
              <a:rPr lang="en-US" sz="1400" baseline="-25000" dirty="0" smtClean="0"/>
              <a:t>x</a:t>
            </a:r>
            <a:r>
              <a:rPr lang="en-US" sz="1400" dirty="0" smtClean="0"/>
              <a:t> = 0.9 </a:t>
            </a:r>
            <a:r>
              <a:rPr lang="en-US" sz="1400" dirty="0" err="1" smtClean="0"/>
              <a:t>nm.rad</a:t>
            </a:r>
            <a:r>
              <a:rPr lang="en-US" sz="1400" dirty="0" smtClean="0"/>
              <a:t>, </a:t>
            </a:r>
            <a:r>
              <a:rPr lang="en-US" sz="1400" dirty="0" err="1" smtClean="0">
                <a:latin typeface="Symbol" panose="05050102010706020507" pitchFamily="18" charset="2"/>
              </a:rPr>
              <a:t>e</a:t>
            </a:r>
            <a:r>
              <a:rPr lang="en-US" sz="1400" baseline="-25000" dirty="0" err="1" smtClean="0"/>
              <a:t>y</a:t>
            </a:r>
            <a:r>
              <a:rPr lang="en-US" sz="1400" dirty="0" smtClean="0"/>
              <a:t> = 8 </a:t>
            </a:r>
            <a:r>
              <a:rPr lang="en-US" sz="1400" dirty="0" err="1" smtClean="0"/>
              <a:t>pm.rad</a:t>
            </a:r>
            <a:r>
              <a:rPr lang="en-US" sz="1400" dirty="0" smtClean="0"/>
              <a:t>; </a:t>
            </a:r>
            <a:r>
              <a:rPr lang="en-US" sz="1400" dirty="0" smtClean="0">
                <a:latin typeface="Symbol" panose="05050102010706020507" pitchFamily="18" charset="2"/>
              </a:rPr>
              <a:t>D</a:t>
            </a:r>
            <a:r>
              <a:rPr lang="en-US" sz="1400" dirty="0" smtClean="0"/>
              <a:t>E/E = 0.09%</a:t>
            </a:r>
            <a:endParaRPr lang="en-US" sz="14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397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NSLS2 storage ring main parameters</a:t>
            </a:r>
            <a:endParaRPr lang="en-US" sz="32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487205"/>
              </p:ext>
            </p:extLst>
          </p:nvPr>
        </p:nvGraphicFramePr>
        <p:xfrm>
          <a:off x="685800" y="4724400"/>
          <a:ext cx="3551810" cy="77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827"/>
                <a:gridCol w="644843"/>
                <a:gridCol w="684530"/>
                <a:gridCol w="535305"/>
                <a:gridCol w="535305"/>
              </a:tblGrid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Source point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Long ID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Short ID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3PW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BMB</a:t>
                      </a:r>
                      <a:endParaRPr lang="en-US" sz="1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 smtClean="0">
                          <a:latin typeface="Symbol" panose="05050102010706020507" pitchFamily="18" charset="2"/>
                        </a:rPr>
                        <a:t>s</a:t>
                      </a:r>
                      <a:r>
                        <a:rPr lang="en-US" sz="1100" baseline="-25000" dirty="0" err="1" smtClean="0"/>
                        <a:t>x</a:t>
                      </a:r>
                      <a:r>
                        <a:rPr lang="en-US" sz="1100" dirty="0" smtClean="0"/>
                        <a:t> [um]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135.0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40.3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153.0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133.1</a:t>
                      </a:r>
                      <a:endParaRPr lang="en-US" sz="1100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err="1" smtClean="0">
                          <a:latin typeface="Symbol" panose="05050102010706020507" pitchFamily="18" charset="2"/>
                        </a:rPr>
                        <a:t>s</a:t>
                      </a:r>
                      <a:r>
                        <a:rPr lang="en-US" sz="1100" baseline="-25000" dirty="0" err="1" smtClean="0">
                          <a:latin typeface="+mn-lt"/>
                        </a:rPr>
                        <a:t>y</a:t>
                      </a:r>
                      <a:r>
                        <a:rPr lang="en-US" sz="1100" dirty="0" smtClean="0"/>
                        <a:t> [um]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5.2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C00000"/>
                          </a:solidFill>
                        </a:rPr>
                        <a:t>3.0</a:t>
                      </a:r>
                      <a:endParaRPr lang="en-US" sz="11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12.4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12.5</a:t>
                      </a:r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4041"/>
          <a:stretch/>
        </p:blipFill>
        <p:spPr bwMode="auto">
          <a:xfrm>
            <a:off x="4622925" y="4755790"/>
            <a:ext cx="4368675" cy="187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24400" y="5410200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DBA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6093023"/>
            <a:ext cx="609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DW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38400" y="5204271"/>
            <a:ext cx="762000" cy="3062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9600" y="57150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Orbit stability requirements: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&lt; 10% </a:t>
            </a:r>
            <a:r>
              <a:rPr lang="en-US" dirty="0" smtClean="0"/>
              <a:t>of beam size and divergence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72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164" y="381000"/>
            <a:ext cx="8229600" cy="4525963"/>
          </a:xfrm>
        </p:spPr>
        <p:txBody>
          <a:bodyPr>
            <a:normAutofit/>
          </a:bodyPr>
          <a:lstStyle/>
          <a:p>
            <a:r>
              <a:rPr lang="en-US" sz="1800" dirty="0" smtClean="0"/>
              <a:t>Types of NSLS2 button BPM:</a:t>
            </a:r>
          </a:p>
          <a:p>
            <a:pPr lvl="1"/>
            <a:r>
              <a:rPr lang="en-US" sz="1400" b="1" dirty="0" smtClean="0">
                <a:solidFill>
                  <a:srgbClr val="0000FF"/>
                </a:solidFill>
              </a:rPr>
              <a:t>SR Large Aperture BPM</a:t>
            </a:r>
          </a:p>
          <a:p>
            <a:pPr lvl="1"/>
            <a:r>
              <a:rPr lang="en-US" sz="1400" b="1" dirty="0" smtClean="0">
                <a:solidFill>
                  <a:srgbClr val="0000FF"/>
                </a:solidFill>
              </a:rPr>
              <a:t>SR Large Aperture BPM, 64-deg rotated</a:t>
            </a:r>
          </a:p>
          <a:p>
            <a:pPr lvl="1"/>
            <a:r>
              <a:rPr lang="en-US" sz="1400" b="1" dirty="0" smtClean="0">
                <a:solidFill>
                  <a:srgbClr val="00B050"/>
                </a:solidFill>
              </a:rPr>
              <a:t>SR Small Aperture BPM - DW, 60-deg rotated</a:t>
            </a:r>
          </a:p>
          <a:p>
            <a:pPr lvl="1"/>
            <a:r>
              <a:rPr lang="en-US" sz="1400" b="1" dirty="0" smtClean="0">
                <a:solidFill>
                  <a:srgbClr val="00B050"/>
                </a:solidFill>
              </a:rPr>
              <a:t>SR Small Aperture BPM - EPU, 60-deg rotated</a:t>
            </a:r>
          </a:p>
          <a:p>
            <a:pPr lvl="1"/>
            <a:r>
              <a:rPr lang="en-US" sz="1400" b="1" dirty="0">
                <a:solidFill>
                  <a:schemeClr val="accent6">
                    <a:lumMod val="75000"/>
                  </a:schemeClr>
                </a:solidFill>
              </a:rPr>
              <a:t>Special injection straight BPMs </a:t>
            </a:r>
            <a:endParaRPr lang="en-US" sz="14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endParaRPr lang="en-US" sz="1400" b="1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1400" dirty="0" smtClean="0"/>
              <a:t>LINAC BPM</a:t>
            </a:r>
          </a:p>
          <a:p>
            <a:pPr lvl="1"/>
            <a:r>
              <a:rPr lang="en-US" sz="1400" dirty="0" smtClean="0"/>
              <a:t>LtB/</a:t>
            </a:r>
            <a:r>
              <a:rPr lang="en-US" sz="1400" dirty="0" err="1" smtClean="0"/>
              <a:t>BtS</a:t>
            </a:r>
            <a:r>
              <a:rPr lang="en-US" sz="1400" dirty="0" smtClean="0"/>
              <a:t> BPM - round type</a:t>
            </a:r>
          </a:p>
          <a:p>
            <a:pPr lvl="1"/>
            <a:r>
              <a:rPr lang="en-US" sz="1400" dirty="0" smtClean="0"/>
              <a:t>LtB/</a:t>
            </a:r>
            <a:r>
              <a:rPr lang="en-US" sz="1400" dirty="0" err="1" smtClean="0"/>
              <a:t>BtS</a:t>
            </a:r>
            <a:r>
              <a:rPr lang="en-US" sz="1400" dirty="0" smtClean="0"/>
              <a:t> BPM - elliptical type</a:t>
            </a:r>
          </a:p>
          <a:p>
            <a:pPr lvl="1"/>
            <a:r>
              <a:rPr lang="en-US" sz="1400" dirty="0" smtClean="0"/>
              <a:t>Booster BPM - Type-I</a:t>
            </a:r>
          </a:p>
          <a:p>
            <a:pPr lvl="1"/>
            <a:r>
              <a:rPr lang="en-US" sz="1400" dirty="0" smtClean="0"/>
              <a:t>Booster BPM - Type-II</a:t>
            </a:r>
          </a:p>
          <a:p>
            <a:r>
              <a:rPr lang="en-US" sz="1800" dirty="0" smtClean="0"/>
              <a:t>Button BPM sensitivity nonlinearity – 1D fitting</a:t>
            </a:r>
          </a:p>
          <a:p>
            <a:r>
              <a:rPr lang="en-US" sz="1800" dirty="0" smtClean="0"/>
              <a:t>Button BPM sensitivity nonlinearity – 2D fitting</a:t>
            </a:r>
          </a:p>
          <a:p>
            <a:endParaRPr lang="en-US" sz="1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0969" y="457200"/>
            <a:ext cx="2180831" cy="18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6969" y="775853"/>
            <a:ext cx="1952231" cy="137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6729" y="3276600"/>
            <a:ext cx="2132340" cy="157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86400" y="2309762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Button diameter – 7mm</a:t>
            </a:r>
          </a:p>
          <a:p>
            <a:r>
              <a:rPr lang="en-US" sz="1200" dirty="0" smtClean="0"/>
              <a:t>Button center distance – 16mm</a:t>
            </a:r>
          </a:p>
          <a:p>
            <a:r>
              <a:rPr lang="en-US" sz="1200" dirty="0" smtClean="0"/>
              <a:t>Gap between button and body – 250</a:t>
            </a:r>
            <a:r>
              <a:rPr lang="en-US" sz="1200" dirty="0" smtClean="0">
                <a:latin typeface="Symbol" panose="05050102010706020507" pitchFamily="18" charset="2"/>
              </a:rPr>
              <a:t>m</a:t>
            </a:r>
            <a:r>
              <a:rPr lang="en-US" sz="1200" dirty="0" smtClean="0"/>
              <a:t>m</a:t>
            </a:r>
          </a:p>
          <a:p>
            <a:r>
              <a:rPr lang="en-US" sz="1200" dirty="0" smtClean="0"/>
              <a:t>Button thickness – 2mm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6443623" y="4947859"/>
            <a:ext cx="23911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Button diameter = 4.7mm</a:t>
            </a:r>
          </a:p>
          <a:p>
            <a:r>
              <a:rPr lang="en-US" sz="1200" dirty="0"/>
              <a:t>Button gap =  250</a:t>
            </a:r>
            <a:r>
              <a:rPr lang="en-US" sz="1200" dirty="0">
                <a:latin typeface="Symbol" pitchFamily="18" charset="2"/>
              </a:rPr>
              <a:t>m</a:t>
            </a:r>
            <a:r>
              <a:rPr lang="en-US" sz="1200" dirty="0"/>
              <a:t>m</a:t>
            </a:r>
          </a:p>
          <a:p>
            <a:r>
              <a:rPr lang="en-US" sz="1200" dirty="0"/>
              <a:t>Button thickness = 2mm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4343400"/>
            <a:ext cx="2819400" cy="221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4343400"/>
            <a:ext cx="2826310" cy="2217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105400" y="12192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LA-BPM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30337" y="43434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</a:t>
            </a:r>
            <a:r>
              <a:rPr lang="en-US" sz="1400" dirty="0" smtClean="0">
                <a:solidFill>
                  <a:srgbClr val="FF0000"/>
                </a:solidFill>
              </a:rPr>
              <a:t>A-BPM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2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23900" y="1114425"/>
            <a:ext cx="990600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533400" y="1447800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219200" y="838201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400" y="1219200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71600" y="1219200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71600" y="1724025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14400" y="1724025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990600" y="1047751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447800" y="1047751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990600" y="1733551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47800" y="1733551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57250" y="1170806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A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295400" y="1170806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B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295400" y="1475606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C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838200" y="1475606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D</a:t>
            </a:r>
            <a:endParaRPr 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304800" y="1323207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x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1219200" y="685805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y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3124200" y="874703"/>
            <a:ext cx="4038600" cy="954097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400" dirty="0" smtClean="0"/>
              <a:t>x - positive x point outside of the ring</a:t>
            </a:r>
          </a:p>
          <a:p>
            <a:r>
              <a:rPr lang="en-US" sz="1400" dirty="0" smtClean="0"/>
              <a:t>y - vertical position</a:t>
            </a:r>
          </a:p>
          <a:p>
            <a:r>
              <a:rPr lang="en-US" sz="1400" dirty="0" smtClean="0"/>
              <a:t>z - beam direction, goes into the page</a:t>
            </a:r>
          </a:p>
          <a:p>
            <a:endParaRPr lang="en-US" sz="1400" dirty="0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1447800" y="838200"/>
            <a:ext cx="0" cy="228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447800" y="838200"/>
            <a:ext cx="762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209800" y="838200"/>
            <a:ext cx="0" cy="18288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600200" y="2666999"/>
            <a:ext cx="1219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2209800" y="1752600"/>
            <a:ext cx="1066800" cy="55398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000" dirty="0" smtClean="0"/>
              <a:t>Jumping cable</a:t>
            </a:r>
          </a:p>
          <a:p>
            <a:r>
              <a:rPr lang="en-US" sz="1000" dirty="0" smtClean="0"/>
              <a:t>SiO2</a:t>
            </a:r>
          </a:p>
          <a:p>
            <a:r>
              <a:rPr lang="en-US" sz="1000" dirty="0" smtClean="0"/>
              <a:t>(*4)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2057400" y="2362200"/>
            <a:ext cx="0" cy="3048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905000" y="2362200"/>
            <a:ext cx="0" cy="3048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362200" y="2362200"/>
            <a:ext cx="0" cy="3048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819400" y="2895599"/>
            <a:ext cx="28346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2819400" y="3352799"/>
            <a:ext cx="28346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819400" y="3047999"/>
            <a:ext cx="28346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2819400" y="3200399"/>
            <a:ext cx="283464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895600" y="2649382"/>
            <a:ext cx="2895600" cy="24621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000" dirty="0" smtClean="0"/>
              <a:t>LMR240 cables (4) to BPM electronics, ~100 feet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05000" y="2895599"/>
            <a:ext cx="685800" cy="369322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dirty="0" smtClean="0"/>
              <a:t>PTC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62000" y="4038600"/>
            <a:ext cx="6477000" cy="2462202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400" dirty="0" smtClean="0"/>
              <a:t>PTC - pilot tone controller </a:t>
            </a:r>
          </a:p>
          <a:p>
            <a:pPr marL="342862" indent="-342862">
              <a:buAutoNum type="arabicParenR"/>
            </a:pPr>
            <a:r>
              <a:rPr lang="en-US" sz="1400" dirty="0" smtClean="0"/>
              <a:t>will band pass filter the button BPM signal (fc=499.68MHz, BW=+/-10MHz)</a:t>
            </a:r>
          </a:p>
          <a:p>
            <a:pPr marL="342862" indent="-342862">
              <a:buAutoNum type="arabicParenR"/>
            </a:pPr>
            <a:r>
              <a:rPr lang="en-US" sz="1400" dirty="0" smtClean="0"/>
              <a:t>Pilot tone signal combiner using diplexer</a:t>
            </a:r>
          </a:p>
          <a:p>
            <a:endParaRPr lang="en-US" sz="1400" dirty="0"/>
          </a:p>
          <a:p>
            <a:r>
              <a:rPr lang="en-US" sz="1400" dirty="0" smtClean="0"/>
              <a:t>BPM electronics includes AFE + DFE</a:t>
            </a:r>
          </a:p>
          <a:p>
            <a:r>
              <a:rPr lang="en-US" sz="1400" dirty="0" smtClean="0"/>
              <a:t>AFE: BPF + Amplifier + Var. </a:t>
            </a:r>
            <a:r>
              <a:rPr lang="en-US" sz="1400" dirty="0" err="1" smtClean="0"/>
              <a:t>Att</a:t>
            </a:r>
            <a:r>
              <a:rPr lang="en-US" sz="1400" dirty="0" smtClean="0"/>
              <a:t> + ADC</a:t>
            </a:r>
          </a:p>
          <a:p>
            <a:r>
              <a:rPr lang="en-US" sz="1400" dirty="0" smtClean="0"/>
              <a:t>DFE: Xilinx </a:t>
            </a:r>
            <a:r>
              <a:rPr lang="en-US" sz="1400" dirty="0" err="1" smtClean="0"/>
              <a:t>Virtex</a:t>
            </a:r>
            <a:r>
              <a:rPr lang="en-US" sz="1400" dirty="0" smtClean="0"/>
              <a:t> 6, integrated </a:t>
            </a:r>
            <a:r>
              <a:rPr lang="en-US" sz="1400" dirty="0" err="1" smtClean="0"/>
              <a:t>uBlaze</a:t>
            </a:r>
            <a:r>
              <a:rPr lang="en-US" sz="1400" dirty="0" smtClean="0"/>
              <a:t>, SRAM</a:t>
            </a:r>
          </a:p>
          <a:p>
            <a:endParaRPr lang="en-US" sz="1400" dirty="0"/>
          </a:p>
          <a:p>
            <a:r>
              <a:rPr lang="en-US" sz="1400" dirty="0" smtClean="0"/>
              <a:t>Local SDI and global SDI network share the 10kHz data around the ring</a:t>
            </a:r>
          </a:p>
          <a:p>
            <a:r>
              <a:rPr lang="en-US" sz="1400" dirty="0" smtClean="0"/>
              <a:t>30 cell controllers for FOFB calculation, corrector settings send to PS</a:t>
            </a:r>
          </a:p>
          <a:p>
            <a:r>
              <a:rPr lang="en-US" sz="1400" dirty="0" smtClean="0"/>
              <a:t>Same SDI 10kHz data is used for Active Interlock</a:t>
            </a:r>
            <a:endParaRPr lang="en-US" sz="1400" dirty="0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1219200" y="3672713"/>
            <a:ext cx="4434840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219200" y="3040442"/>
            <a:ext cx="0" cy="64008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endCxn id="33" idx="1"/>
          </p:cNvCxnSpPr>
          <p:nvPr/>
        </p:nvCxnSpPr>
        <p:spPr>
          <a:xfrm flipV="1">
            <a:off x="1219200" y="3047999"/>
            <a:ext cx="381000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286000" y="3657603"/>
            <a:ext cx="3276600" cy="24621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000" dirty="0" smtClean="0"/>
              <a:t>One LMR240 cables for pilot tone injection, ~100 feet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669658" y="2666999"/>
            <a:ext cx="1219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669658" y="2743200"/>
            <a:ext cx="1219200" cy="646321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algn="ctr"/>
            <a:r>
              <a:rPr lang="en-US" dirty="0" smtClean="0"/>
              <a:t>BPM electronics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3352800"/>
            <a:ext cx="1112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6 BPMs + ID BPMs per cell 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5" name="Up-Down Arrow 4"/>
          <p:cNvSpPr/>
          <p:nvPr/>
        </p:nvSpPr>
        <p:spPr>
          <a:xfrm>
            <a:off x="7086600" y="1446535"/>
            <a:ext cx="304800" cy="5105399"/>
          </a:xfrm>
          <a:prstGeom prst="up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6200000">
            <a:off x="6475511" y="3656111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Control network</a:t>
            </a:r>
            <a:endParaRPr lang="en-US" sz="1400" dirty="0"/>
          </a:p>
        </p:txBody>
      </p:sp>
      <p:sp>
        <p:nvSpPr>
          <p:cNvPr id="47" name="Up-Down Arrow 46"/>
          <p:cNvSpPr/>
          <p:nvPr/>
        </p:nvSpPr>
        <p:spPr>
          <a:xfrm rot="5400000">
            <a:off x="6951158" y="3290500"/>
            <a:ext cx="152400" cy="277000"/>
          </a:xfrm>
          <a:prstGeom prst="up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Up-Down Arrow 50"/>
          <p:cNvSpPr/>
          <p:nvPr/>
        </p:nvSpPr>
        <p:spPr>
          <a:xfrm rot="5400000">
            <a:off x="7377500" y="4890700"/>
            <a:ext cx="152400" cy="277000"/>
          </a:xfrm>
          <a:prstGeom prst="up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7592200" y="4878059"/>
            <a:ext cx="1219200" cy="3271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7543800" y="4862311"/>
            <a:ext cx="1475600" cy="1138763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dirty="0" smtClean="0"/>
              <a:t> BPM IOC</a:t>
            </a:r>
          </a:p>
          <a:p>
            <a:endParaRPr lang="en-US" sz="1000" dirty="0" smtClean="0"/>
          </a:p>
          <a:p>
            <a:pPr marL="171450" indent="-171450">
              <a:buFont typeface="Calibri" panose="020F0502020204030204" pitchFamily="34" charset="0"/>
              <a:buChar char="‒"/>
            </a:pPr>
            <a:r>
              <a:rPr lang="en-US" sz="1000" dirty="0" smtClean="0"/>
              <a:t>BPM configure</a:t>
            </a:r>
          </a:p>
          <a:p>
            <a:pPr marL="171450" indent="-171450">
              <a:buFont typeface="Calibri" panose="020F0502020204030204" pitchFamily="34" charset="0"/>
              <a:buChar char="‒"/>
            </a:pPr>
            <a:r>
              <a:rPr lang="en-US" sz="1000" dirty="0" smtClean="0"/>
              <a:t>On-demand waveform data</a:t>
            </a:r>
          </a:p>
          <a:p>
            <a:pPr marL="171450" indent="-171450">
              <a:buFont typeface="Calibri" panose="020F0502020204030204" pitchFamily="34" charset="0"/>
              <a:buChar char="‒"/>
            </a:pPr>
            <a:r>
              <a:rPr lang="en-US" sz="1000" dirty="0" smtClean="0"/>
              <a:t>10Hz streaming data</a:t>
            </a:r>
            <a:endParaRPr lang="en-US" sz="1000" dirty="0"/>
          </a:p>
        </p:txBody>
      </p:sp>
      <p:sp>
        <p:nvSpPr>
          <p:cNvPr id="59" name="Up-Down Arrow 58"/>
          <p:cNvSpPr/>
          <p:nvPr/>
        </p:nvSpPr>
        <p:spPr>
          <a:xfrm>
            <a:off x="7795701" y="1447800"/>
            <a:ext cx="304800" cy="2809401"/>
          </a:xfrm>
          <a:prstGeom prst="upDown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 rot="16200000">
            <a:off x="7164289" y="1751112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SDI fiber network</a:t>
            </a:r>
            <a:endParaRPr lang="en-US" sz="1400" dirty="0"/>
          </a:p>
        </p:txBody>
      </p:sp>
      <p:sp>
        <p:nvSpPr>
          <p:cNvPr id="61" name="Rectangle 60"/>
          <p:cNvSpPr/>
          <p:nvPr/>
        </p:nvSpPr>
        <p:spPr>
          <a:xfrm>
            <a:off x="7467601" y="2835148"/>
            <a:ext cx="608110" cy="327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7492115" y="2832178"/>
            <a:ext cx="623500" cy="307766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400" dirty="0" smtClean="0"/>
              <a:t> C.C.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6888858" y="2923956"/>
            <a:ext cx="578743" cy="15240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Arrow 63"/>
          <p:cNvSpPr/>
          <p:nvPr/>
        </p:nvSpPr>
        <p:spPr>
          <a:xfrm>
            <a:off x="8060597" y="2923956"/>
            <a:ext cx="397603" cy="14486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395127" y="2847281"/>
            <a:ext cx="5662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To PS</a:t>
            </a:r>
            <a:endParaRPr lang="en-US" sz="1400" dirty="0"/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BPM signal flow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3528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Digital BPM data type (NSLS2 ring)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723900" y="2028820"/>
            <a:ext cx="990600" cy="685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533400" y="2362195"/>
            <a:ext cx="68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1219200" y="1752596"/>
            <a:ext cx="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14400" y="2133595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371600" y="2133595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71600" y="2638420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914400" y="2638420"/>
            <a:ext cx="152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90600" y="1962146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447800" y="1962146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990600" y="2647946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447800" y="2647946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57250" y="2085201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A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1295400" y="2085201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B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295400" y="2390001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C</a:t>
            </a:r>
            <a:endParaRPr 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38200" y="2390001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D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" y="2237602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x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219200" y="1600200"/>
            <a:ext cx="533400" cy="276989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en-US" sz="1200" dirty="0" smtClean="0"/>
              <a:t>y</a:t>
            </a:r>
            <a:endParaRPr lang="en-US" sz="1200" dirty="0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1447800" y="1752595"/>
            <a:ext cx="0" cy="228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447800" y="1752600"/>
            <a:ext cx="2209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entagon 23"/>
          <p:cNvSpPr/>
          <p:nvPr/>
        </p:nvSpPr>
        <p:spPr>
          <a:xfrm flipH="1">
            <a:off x="3657600" y="1600200"/>
            <a:ext cx="609600" cy="304800"/>
          </a:xfrm>
          <a:prstGeom prst="homePlat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ADC</a:t>
            </a:r>
            <a:endParaRPr lang="en-US" sz="1200" dirty="0"/>
          </a:p>
        </p:txBody>
      </p:sp>
      <p:cxnSp>
        <p:nvCxnSpPr>
          <p:cNvPr id="26" name="Straight Arrow Connector 25"/>
          <p:cNvCxnSpPr>
            <a:stCxn id="24" idx="1"/>
          </p:cNvCxnSpPr>
          <p:nvPr/>
        </p:nvCxnSpPr>
        <p:spPr>
          <a:xfrm>
            <a:off x="4267200" y="1752600"/>
            <a:ext cx="19812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72000" y="14478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Fs = 117.349MHz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6248400" y="1524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raw ADC data</a:t>
            </a:r>
          </a:p>
          <a:p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</a:rPr>
              <a:t>(First turn, single pass)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733800" y="2286000"/>
            <a:ext cx="609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1/310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4572000" y="1752600"/>
            <a:ext cx="0" cy="38100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276600" y="2133600"/>
            <a:ext cx="1295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76600" y="2133600"/>
            <a:ext cx="0" cy="30480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9" idx="1"/>
          </p:cNvCxnSpPr>
          <p:nvPr/>
        </p:nvCxnSpPr>
        <p:spPr>
          <a:xfrm>
            <a:off x="3276600" y="2438400"/>
            <a:ext cx="4572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343400" y="2438400"/>
            <a:ext cx="1981200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648200" y="21336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Frev</a:t>
            </a:r>
            <a:r>
              <a:rPr lang="en-US" sz="1200" dirty="0" smtClean="0"/>
              <a:t> = 378.55 kHz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6248400" y="22098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00B050"/>
                </a:solidFill>
              </a:rPr>
              <a:t>TbT</a:t>
            </a:r>
            <a:r>
              <a:rPr lang="en-US" sz="1200" dirty="0" smtClean="0">
                <a:solidFill>
                  <a:srgbClr val="00B050"/>
                </a:solidFill>
              </a:rPr>
              <a:t>, Lattice characterization, injection optimization and many other machine studies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733800" y="2971800"/>
            <a:ext cx="609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1/38</a:t>
            </a:r>
            <a:endParaRPr lang="en-US" sz="1200" dirty="0">
              <a:solidFill>
                <a:schemeClr val="tx1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4572000" y="2438400"/>
            <a:ext cx="0" cy="3810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3276600" y="2819400"/>
            <a:ext cx="12954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276600" y="2819400"/>
            <a:ext cx="0" cy="3048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41" idx="1"/>
          </p:cNvCxnSpPr>
          <p:nvPr/>
        </p:nvCxnSpPr>
        <p:spPr>
          <a:xfrm>
            <a:off x="3276600" y="3124200"/>
            <a:ext cx="457200" cy="0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343400" y="3124200"/>
            <a:ext cx="1981200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648200" y="28194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9.96 kHz</a:t>
            </a:r>
            <a:endParaRPr lang="en-US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6248400" y="29718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FA, used for fast orbit feedback, active interlock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733800" y="3657600"/>
            <a:ext cx="609600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1/1000</a:t>
            </a:r>
            <a:endParaRPr lang="en-US" sz="1000" dirty="0">
              <a:solidFill>
                <a:schemeClr val="tx1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4572000" y="3124200"/>
            <a:ext cx="0" cy="38100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3276600" y="3505200"/>
            <a:ext cx="1295400" cy="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276600" y="3505200"/>
            <a:ext cx="0" cy="304800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49" idx="1"/>
          </p:cNvCxnSpPr>
          <p:nvPr/>
        </p:nvCxnSpPr>
        <p:spPr>
          <a:xfrm>
            <a:off x="3276600" y="3810000"/>
            <a:ext cx="457200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4343400" y="3810000"/>
            <a:ext cx="1981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648200" y="3505200"/>
            <a:ext cx="152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9.96 Hz</a:t>
            </a:r>
            <a:endParaRPr lang="en-US" sz="1200" dirty="0"/>
          </a:p>
        </p:txBody>
      </p:sp>
      <p:sp>
        <p:nvSpPr>
          <p:cNvPr id="56" name="TextBox 55"/>
          <p:cNvSpPr txBox="1"/>
          <p:nvPr/>
        </p:nvSpPr>
        <p:spPr>
          <a:xfrm>
            <a:off x="6248400" y="3657600"/>
            <a:ext cx="2362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SA, for orbit display and correction</a:t>
            </a:r>
            <a:endParaRPr lang="en-US" sz="1200" dirty="0"/>
          </a:p>
        </p:txBody>
      </p:sp>
      <p:sp>
        <p:nvSpPr>
          <p:cNvPr id="57" name="TextBox 56"/>
          <p:cNvSpPr txBox="1"/>
          <p:nvPr/>
        </p:nvSpPr>
        <p:spPr>
          <a:xfrm>
            <a:off x="685800" y="4343400"/>
            <a:ext cx="8001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Frf</a:t>
            </a:r>
            <a:r>
              <a:rPr lang="en-US" dirty="0" smtClean="0"/>
              <a:t> = 499.68 MHz, </a:t>
            </a:r>
            <a:r>
              <a:rPr lang="en-US" dirty="0" err="1" smtClean="0"/>
              <a:t>harNum</a:t>
            </a:r>
            <a:r>
              <a:rPr lang="en-US" dirty="0" smtClean="0"/>
              <a:t> = 1320, </a:t>
            </a:r>
            <a:r>
              <a:rPr lang="en-US" dirty="0" err="1" smtClean="0"/>
              <a:t>Frev</a:t>
            </a:r>
            <a:r>
              <a:rPr lang="en-US" dirty="0" smtClean="0"/>
              <a:t> = 378.55kHz</a:t>
            </a:r>
          </a:p>
          <a:p>
            <a:endParaRPr lang="en-US" dirty="0" smtClean="0"/>
          </a:p>
          <a:p>
            <a:r>
              <a:rPr lang="en-US" dirty="0" err="1" smtClean="0"/>
              <a:t>F_adc</a:t>
            </a:r>
            <a:r>
              <a:rPr lang="en-US" dirty="0" smtClean="0"/>
              <a:t> = 117.349MHz = </a:t>
            </a:r>
            <a:r>
              <a:rPr lang="en-US" dirty="0" smtClean="0">
                <a:solidFill>
                  <a:srgbClr val="0000FF"/>
                </a:solidFill>
              </a:rPr>
              <a:t>310 * </a:t>
            </a:r>
            <a:r>
              <a:rPr lang="en-US" dirty="0" err="1" smtClean="0">
                <a:solidFill>
                  <a:srgbClr val="0000FF"/>
                </a:solidFill>
              </a:rPr>
              <a:t>Frev</a:t>
            </a:r>
            <a:endParaRPr lang="en-US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r>
              <a:rPr lang="en-US" dirty="0" err="1" smtClean="0"/>
              <a:t>F_if</a:t>
            </a:r>
            <a:r>
              <a:rPr lang="en-US" dirty="0" smtClean="0"/>
              <a:t> = </a:t>
            </a:r>
            <a:r>
              <a:rPr lang="en-US" dirty="0" err="1" smtClean="0"/>
              <a:t>Frf</a:t>
            </a:r>
            <a:r>
              <a:rPr lang="en-US" dirty="0" smtClean="0"/>
              <a:t> - 4* </a:t>
            </a:r>
            <a:r>
              <a:rPr lang="en-US" dirty="0" err="1" smtClean="0"/>
              <a:t>F_adc</a:t>
            </a:r>
            <a:r>
              <a:rPr lang="en-US" dirty="0" smtClean="0"/>
              <a:t> = 1320*</a:t>
            </a:r>
            <a:r>
              <a:rPr lang="en-US" dirty="0" err="1" smtClean="0"/>
              <a:t>Frev</a:t>
            </a:r>
            <a:r>
              <a:rPr lang="en-US" dirty="0" smtClean="0"/>
              <a:t> - 4*310*</a:t>
            </a:r>
            <a:r>
              <a:rPr lang="en-US" dirty="0" err="1" smtClean="0"/>
              <a:t>Frev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0000FF"/>
                </a:solidFill>
              </a:rPr>
              <a:t>80* </a:t>
            </a:r>
            <a:r>
              <a:rPr lang="en-US" dirty="0" err="1" smtClean="0">
                <a:solidFill>
                  <a:srgbClr val="0000FF"/>
                </a:solidFill>
              </a:rPr>
              <a:t>Frev</a:t>
            </a:r>
            <a:r>
              <a:rPr lang="en-US" dirty="0" smtClean="0"/>
              <a:t>. The 499.68MHz beam signal is in the 9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Nyquist</a:t>
            </a:r>
            <a:r>
              <a:rPr lang="en-US" dirty="0" smtClean="0"/>
              <a:t> zone with sampling rate of 117.349MHz.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3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399393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609600"/>
            <a:ext cx="4272471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152400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BPM Resolution vs. ADC counts (after BPF)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705600" y="5334000"/>
            <a:ext cx="218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ADC count average = sum(abs(</a:t>
            </a:r>
            <a:r>
              <a:rPr lang="en-US" sz="1400" dirty="0" err="1" smtClean="0">
                <a:solidFill>
                  <a:srgbClr val="FF0000"/>
                </a:solidFill>
              </a:rPr>
              <a:t>adc</a:t>
            </a:r>
            <a:r>
              <a:rPr lang="en-US" sz="1400" dirty="0" smtClean="0">
                <a:solidFill>
                  <a:srgbClr val="FF0000"/>
                </a:solidFill>
              </a:rPr>
              <a:t>))/N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048000" y="1681884"/>
            <a:ext cx="152400" cy="22860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39314" y="1295400"/>
            <a:ext cx="114300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B050"/>
                </a:solidFill>
              </a:rPr>
              <a:t>Use C30 SBPM4</a:t>
            </a:r>
          </a:p>
          <a:p>
            <a:r>
              <a:rPr lang="en-US" sz="1000" dirty="0" smtClean="0">
                <a:solidFill>
                  <a:srgbClr val="00B050"/>
                </a:solidFill>
              </a:rPr>
              <a:t>20 bunches, orbit was not stable</a:t>
            </a:r>
            <a:endParaRPr lang="en-US" sz="10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29200" y="990600"/>
            <a:ext cx="2162772" cy="70788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</a:rPr>
              <a:t>Blue – PT, C30 BPM1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Red – single bunch, C30 BPM1</a:t>
            </a:r>
          </a:p>
          <a:p>
            <a:r>
              <a:rPr lang="en-US" sz="1000" dirty="0" smtClean="0">
                <a:solidFill>
                  <a:srgbClr val="00B050"/>
                </a:solidFill>
              </a:rPr>
              <a:t>Green – 20 bunches, C30 BPM4</a:t>
            </a:r>
          </a:p>
          <a:p>
            <a:r>
              <a:rPr lang="en-US" sz="1000" dirty="0" smtClean="0">
                <a:solidFill>
                  <a:srgbClr val="FF00FF"/>
                </a:solidFill>
              </a:rPr>
              <a:t>Magenta – 1000 bunches, C28 SBPM1</a:t>
            </a:r>
            <a:endParaRPr lang="en-US" sz="1000" dirty="0">
              <a:solidFill>
                <a:srgbClr val="FF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819400" y="4278719"/>
            <a:ext cx="152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71800" y="3877121"/>
            <a:ext cx="11430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Beam was unstable at high single bunch current of 0.7mA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2286000"/>
            <a:ext cx="198120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0000"/>
                </a:solidFill>
              </a:rPr>
              <a:t>Resolution ~ 1/</a:t>
            </a:r>
            <a:r>
              <a:rPr lang="en-US" sz="1000" b="1" dirty="0" err="1" smtClean="0">
                <a:solidFill>
                  <a:srgbClr val="FF0000"/>
                </a:solidFill>
              </a:rPr>
              <a:t>sqrt</a:t>
            </a:r>
            <a:r>
              <a:rPr lang="en-US" sz="1000" b="1" dirty="0" smtClean="0">
                <a:solidFill>
                  <a:srgbClr val="FF0000"/>
                </a:solidFill>
              </a:rPr>
              <a:t>(38)</a:t>
            </a:r>
          </a:p>
          <a:p>
            <a:r>
              <a:rPr lang="en-US" sz="1000" b="1" dirty="0" smtClean="0">
                <a:solidFill>
                  <a:srgbClr val="FF0000"/>
                </a:solidFill>
              </a:rPr>
              <a:t>~ 200 nm resolution achieved </a:t>
            </a:r>
            <a:endParaRPr lang="en-US" sz="1000" b="1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005084" y="2765871"/>
            <a:ext cx="3124200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0600" y="5544979"/>
            <a:ext cx="198120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0000"/>
                </a:solidFill>
              </a:rPr>
              <a:t>Sub-um resolution for </a:t>
            </a:r>
            <a:r>
              <a:rPr lang="en-US" sz="1000" b="1" dirty="0" err="1" smtClean="0">
                <a:solidFill>
                  <a:srgbClr val="FF0000"/>
                </a:solidFill>
              </a:rPr>
              <a:t>TbT</a:t>
            </a:r>
            <a:r>
              <a:rPr lang="en-US" sz="1000" b="1" dirty="0" smtClean="0">
                <a:solidFill>
                  <a:srgbClr val="FF0000"/>
                </a:solidFill>
              </a:rPr>
              <a:t> data</a:t>
            </a:r>
            <a:endParaRPr lang="en-US" sz="1000" b="1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990600" y="5433501"/>
            <a:ext cx="3124200" cy="0"/>
          </a:xfrm>
          <a:prstGeom prst="line">
            <a:avLst/>
          </a:prstGeom>
          <a:ln w="28575">
            <a:solidFill>
              <a:srgbClr val="FF0000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38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573293"/>
            <a:ext cx="4168645" cy="460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33600" y="1143001"/>
            <a:ext cx="2016899" cy="55399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000" dirty="0" smtClean="0">
                <a:solidFill>
                  <a:srgbClr val="0000FF"/>
                </a:solidFill>
              </a:rPr>
              <a:t>Blue – single bunch, C30 BPM1</a:t>
            </a:r>
          </a:p>
          <a:p>
            <a:r>
              <a:rPr lang="en-US" sz="1000" dirty="0" smtClean="0">
                <a:solidFill>
                  <a:srgbClr val="FF0000"/>
                </a:solidFill>
              </a:rPr>
              <a:t>Red – 20 bunches, C30 BPM4</a:t>
            </a:r>
          </a:p>
          <a:p>
            <a:r>
              <a:rPr lang="en-US" sz="1000" dirty="0" smtClean="0">
                <a:solidFill>
                  <a:srgbClr val="00B050"/>
                </a:solidFill>
              </a:rPr>
              <a:t>Green – 1000 bunches, C28 SBPM1</a:t>
            </a:r>
            <a:endParaRPr lang="en-US" sz="10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5334000"/>
            <a:ext cx="38862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BPM Sum signal could be useful for total current/lifetime measurement. More studies needed as SUM signal may depends on bunch length, fill pattern, beam position, RF attenuator settings etc. </a:t>
            </a:r>
            <a:endParaRPr lang="en-US" sz="1400" dirty="0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6259" y="573293"/>
            <a:ext cx="4172941" cy="460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5334000"/>
            <a:ext cx="411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BPM electronics resolution is determined by ADC average counts. It depends on beam current, </a:t>
            </a:r>
            <a:r>
              <a:rPr lang="en-US" sz="1400" dirty="0" smtClean="0"/>
              <a:t> button sensitivity, attenuator settings etc</a:t>
            </a:r>
            <a:r>
              <a:rPr lang="en-US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8459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6760" y="3382924"/>
            <a:ext cx="4206240" cy="254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6760" y="762000"/>
            <a:ext cx="4206240" cy="2553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4206240" cy="2523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371258"/>
            <a:ext cx="4206240" cy="254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3810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Old LUT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0" y="38100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 based LUT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19600" y="838200"/>
            <a:ext cx="0" cy="1920240"/>
          </a:xfrm>
          <a:prstGeom prst="line">
            <a:avLst/>
          </a:prstGeom>
          <a:ln w="28575">
            <a:solidFill>
              <a:srgbClr val="FF0000"/>
            </a:solidFill>
            <a:prstDash val="sysDash"/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3842266" y="17203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100um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019800"/>
            <a:ext cx="861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With the new static gain calibration LUT, most of the BPMs has RF attenuator dependency less than 10um, while attenuator varied from 0 to 20dB in 1 dB steps. Note that the LUT was generated in Nov 2014 and it’s still working in months, with different current and fill pattern.</a:t>
            </a:r>
            <a:endParaRPr 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838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BPM 30-1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0" y="838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BPM 30-1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02405" y="3429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BPM 24-3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0200" y="3429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BPM 24-3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352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469" y="525400"/>
            <a:ext cx="4343400" cy="5381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0600" y="496431"/>
            <a:ext cx="4191000" cy="224676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Vary </a:t>
            </a:r>
            <a:r>
              <a:rPr lang="en-US" sz="1400" dirty="0" err="1" smtClean="0"/>
              <a:t>Att</a:t>
            </a:r>
            <a:r>
              <a:rPr lang="en-US" sz="1400" dirty="0" smtClean="0"/>
              <a:t> 0 to 3 dB during the period. It’s clear that when </a:t>
            </a:r>
            <a:r>
              <a:rPr lang="en-US" sz="1400" dirty="0" err="1" smtClean="0"/>
              <a:t>Att</a:t>
            </a:r>
            <a:r>
              <a:rPr lang="en-US" sz="1400" dirty="0" smtClean="0"/>
              <a:t> was changed, there was a glitch on FA position readings. The glitch last for ~32 FA samples. </a:t>
            </a:r>
          </a:p>
          <a:p>
            <a:endParaRPr lang="en-US" sz="1400" dirty="0"/>
          </a:p>
          <a:p>
            <a:r>
              <a:rPr lang="en-US" sz="1400" dirty="0" smtClean="0"/>
              <a:t>Note the position reading is not changing at 0dB and 3dB, which is because of good RF attenuator calibration.</a:t>
            </a:r>
          </a:p>
          <a:p>
            <a:endParaRPr lang="en-US" sz="1400" dirty="0"/>
          </a:p>
          <a:p>
            <a:r>
              <a:rPr lang="en-US" sz="1400" b="1" dirty="0" smtClean="0">
                <a:solidFill>
                  <a:srgbClr val="FF0000"/>
                </a:solidFill>
              </a:rPr>
              <a:t>Turn AGC OFF for user operation</a:t>
            </a:r>
            <a:r>
              <a:rPr lang="en-US" sz="1400" dirty="0" smtClean="0"/>
              <a:t>, especially when FOFB turned ON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416623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0</a:t>
            </a:r>
            <a:r>
              <a:rPr lang="en-US" sz="1400" dirty="0" smtClean="0">
                <a:solidFill>
                  <a:srgbClr val="FF0000"/>
                </a:solidFill>
              </a:rPr>
              <a:t>dB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922272" y="4721423"/>
            <a:ext cx="4572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24300" y="4419600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0</a:t>
            </a:r>
            <a:r>
              <a:rPr lang="en-US" sz="1400" dirty="0" smtClean="0">
                <a:solidFill>
                  <a:srgbClr val="FF0000"/>
                </a:solidFill>
              </a:rPr>
              <a:t>dB</a:t>
            </a:r>
            <a:endParaRPr lang="en-US" sz="1400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894072" y="4724400"/>
            <a:ext cx="45720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87029" y="4724400"/>
            <a:ext cx="2468880" cy="0"/>
          </a:xfrm>
          <a:prstGeom prst="line">
            <a:avLst/>
          </a:prstGeom>
          <a:ln w="1905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71700" y="4419600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3dB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2785760"/>
            <a:ext cx="2895600" cy="379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76200"/>
            <a:ext cx="594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Glitches while change the BPM attenuator settings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6019800"/>
            <a:ext cx="4343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First observed on BPM </a:t>
            </a:r>
            <a:r>
              <a:rPr lang="en-US" sz="1400" dirty="0" err="1" smtClean="0"/>
              <a:t>TbT</a:t>
            </a:r>
            <a:r>
              <a:rPr lang="en-US" sz="1400" dirty="0" smtClean="0"/>
              <a:t> data, verified with FA data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8559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1" y="3657600"/>
            <a:ext cx="5303520" cy="304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543860"/>
            <a:ext cx="5303520" cy="303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86054" y="682823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100 bunches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678415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200 bunches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05400" y="678415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350 bunches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3329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Current and Fill Pattern Dependency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1524000"/>
            <a:ext cx="2895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Three different fills to the same total beam current of 10mA distributed in 100, 200 and 350 bunches. Pretty small fill pattern dependency.</a:t>
            </a:r>
          </a:p>
          <a:p>
            <a:endParaRPr lang="en-US" sz="1400" dirty="0" smtClean="0"/>
          </a:p>
          <a:p>
            <a:r>
              <a:rPr lang="en-US" sz="1400" dirty="0" smtClean="0"/>
              <a:t>Knock out the bunches in steps to have different fill patterns. </a:t>
            </a:r>
            <a:endParaRPr lang="en-US" sz="1400" dirty="0"/>
          </a:p>
          <a:p>
            <a:endParaRPr lang="en-US" sz="1400" dirty="0" smtClean="0"/>
          </a:p>
          <a:p>
            <a:r>
              <a:rPr lang="en-US" sz="1400" dirty="0" smtClean="0"/>
              <a:t>BPMs near RF cavity section see larger current dependency, due to leaked noises at </a:t>
            </a:r>
            <a:r>
              <a:rPr lang="en-US" sz="1400" dirty="0" err="1" smtClean="0"/>
              <a:t>Frf</a:t>
            </a:r>
            <a:r>
              <a:rPr lang="en-US" sz="1400" dirty="0" smtClean="0"/>
              <a:t>. The issue is dominant for single bunch studies when </a:t>
            </a:r>
            <a:r>
              <a:rPr lang="en-US" sz="1400" dirty="0" err="1" smtClean="0"/>
              <a:t>Ib</a:t>
            </a:r>
            <a:r>
              <a:rPr lang="en-US" sz="1400" dirty="0" smtClean="0"/>
              <a:t> &lt; 0.2mA. Typically not a problem when the beam current is high. </a:t>
            </a:r>
            <a:endParaRPr lang="en-US" sz="14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5638800" y="1955572"/>
            <a:ext cx="0" cy="223370"/>
          </a:xfrm>
          <a:prstGeom prst="line">
            <a:avLst/>
          </a:prstGeom>
          <a:ln w="1905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16200000">
            <a:off x="5240239" y="1457175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10um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5638800" y="4783159"/>
            <a:ext cx="0" cy="223370"/>
          </a:xfrm>
          <a:prstGeom prst="line">
            <a:avLst/>
          </a:prstGeom>
          <a:ln w="19050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5240239" y="4284762"/>
            <a:ext cx="800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10um</a:t>
            </a:r>
            <a:endParaRPr lang="en-US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679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6400800" cy="3776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" y="392668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Beam motion spectrum together with mechanical vibrations</a:t>
            </a:r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49643" y="4953000"/>
            <a:ext cx="65607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Geophone setup inside the tunnel to collect vibration data for two weeks, with beam.</a:t>
            </a:r>
          </a:p>
          <a:p>
            <a:r>
              <a:rPr lang="en-US" sz="1400" dirty="0" smtClean="0"/>
              <a:t>Black – C30 Girder 6</a:t>
            </a:r>
          </a:p>
          <a:p>
            <a:r>
              <a:rPr lang="en-US" sz="1400" dirty="0" smtClean="0"/>
              <a:t>Green – C30 BPM 6, sensor mounted on chamber surface near the BPM</a:t>
            </a:r>
          </a:p>
          <a:p>
            <a:endParaRPr lang="en-US" sz="1400" dirty="0" smtClean="0"/>
          </a:p>
          <a:p>
            <a:r>
              <a:rPr lang="en-US" sz="1400" dirty="0" smtClean="0"/>
              <a:t>BPM FA data collected during beamline commissioning (4.6mA, multi-bunch fill)</a:t>
            </a:r>
          </a:p>
          <a:p>
            <a:r>
              <a:rPr lang="en-US" sz="1400" dirty="0" smtClean="0"/>
              <a:t>Blue –  C30 BPM6 </a:t>
            </a:r>
          </a:p>
          <a:p>
            <a:r>
              <a:rPr lang="en-US" sz="1400" dirty="0" smtClean="0"/>
              <a:t>Red – C28 SBPM1 (combiner/splitter)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3941226"/>
            <a:ext cx="2011680" cy="268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05650" y="4114800"/>
            <a:ext cx="1828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C30 Slow corrector #6</a:t>
            </a:r>
            <a:endParaRPr lang="en-US" sz="1400" dirty="0">
              <a:solidFill>
                <a:srgbClr val="FF0000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070" b="13996"/>
          <a:stretch/>
        </p:blipFill>
        <p:spPr bwMode="auto">
          <a:xfrm>
            <a:off x="6934200" y="1066800"/>
            <a:ext cx="2024771" cy="2784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086600" y="1140023"/>
            <a:ext cx="1828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BPM and its mounting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1000" y="60198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Exclude dispersive BPMs from the averaged spectrum calculation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587558"/>
            <a:ext cx="3986589" cy="524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7086" y="587558"/>
            <a:ext cx="3958714" cy="524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524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Beam spectrum with FOFB ON/OFF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34462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982898"/>
            <a:ext cx="4039732" cy="508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385" y="337066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RMS Motions Along the ring</a:t>
            </a:r>
            <a:endParaRPr lang="en-US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982897"/>
            <a:ext cx="4463464" cy="5082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086" y="609598"/>
            <a:ext cx="4146412" cy="539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0087" y="609597"/>
            <a:ext cx="4166713" cy="539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4800" y="61722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Looks like </a:t>
            </a:r>
            <a:r>
              <a:rPr lang="en-US" dirty="0" err="1" smtClean="0"/>
              <a:t>pBPM</a:t>
            </a:r>
            <a:r>
              <a:rPr lang="en-US" dirty="0" smtClean="0"/>
              <a:t> electronics has less noise, especially for &gt;1kHz range.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1524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Comparison of PSD spectrum (calculated from ID BPMs vs. </a:t>
            </a:r>
            <a:r>
              <a:rPr lang="en-US" dirty="0" err="1" smtClean="0"/>
              <a:t>pBPM</a:t>
            </a:r>
            <a:r>
              <a:rPr lang="en-US" dirty="0" smtClean="0"/>
              <a:t> measurement)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610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799" y="609600"/>
            <a:ext cx="3980657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609600"/>
            <a:ext cx="4022496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67000" y="2743200"/>
            <a:ext cx="15087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X RMS = 0.613 um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0800" y="4724400"/>
            <a:ext cx="1649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X’ RMS = 0.317 </a:t>
            </a:r>
            <a:r>
              <a:rPr lang="en-US" sz="1400" dirty="0" err="1" smtClean="0">
                <a:solidFill>
                  <a:srgbClr val="FF0000"/>
                </a:solidFill>
              </a:rPr>
              <a:t>urad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600" y="2819400"/>
            <a:ext cx="15039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Y RMS = 0.145 um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05600" y="4645223"/>
            <a:ext cx="16484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Y’ RMS = 0.056 </a:t>
            </a:r>
            <a:r>
              <a:rPr lang="en-US" sz="1400" dirty="0" err="1" smtClean="0">
                <a:solidFill>
                  <a:srgbClr val="FF0000"/>
                </a:solidFill>
              </a:rPr>
              <a:t>urad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195" y="133290"/>
            <a:ext cx="5321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Long term stability at ID source point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38440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681" y="762000"/>
            <a:ext cx="4829386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228600"/>
            <a:ext cx="502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Long term stability @ C03 </a:t>
            </a:r>
            <a:r>
              <a:rPr lang="en-US" sz="2000" b="1" dirty="0" err="1"/>
              <a:t>p</a:t>
            </a:r>
            <a:r>
              <a:rPr lang="en-US" sz="2000" b="1" dirty="0" err="1" smtClean="0"/>
              <a:t>BPM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410200" y="914400"/>
            <a:ext cx="3581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C03 ID gap fixed at 5.92mm</a:t>
            </a:r>
          </a:p>
          <a:p>
            <a:endParaRPr lang="en-US" dirty="0"/>
          </a:p>
          <a:p>
            <a:r>
              <a:rPr lang="en-US" dirty="0" smtClean="0"/>
              <a:t>150mA user operation, beam current in 110 – 150mA range. Refill every 3 hours</a:t>
            </a:r>
          </a:p>
          <a:p>
            <a:endParaRPr lang="en-US" dirty="0"/>
          </a:p>
          <a:p>
            <a:r>
              <a:rPr lang="en-US" dirty="0" err="1" smtClean="0"/>
              <a:t>xBPM</a:t>
            </a:r>
            <a:r>
              <a:rPr lang="en-US" dirty="0" smtClean="0"/>
              <a:t> position can be calculated from two ID BPMs on ends of the IVU,  compared to </a:t>
            </a:r>
            <a:r>
              <a:rPr lang="en-US" dirty="0" err="1" smtClean="0"/>
              <a:t>xBPM</a:t>
            </a:r>
            <a:r>
              <a:rPr lang="en-US" dirty="0" smtClean="0"/>
              <a:t> direct measurement.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000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714" y="784424"/>
            <a:ext cx="6309360" cy="294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53200" y="762000"/>
            <a:ext cx="2514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Jun 19-29 Tune history</a:t>
            </a:r>
          </a:p>
          <a:p>
            <a:endParaRPr lang="en-US" sz="1400" dirty="0"/>
          </a:p>
          <a:p>
            <a:r>
              <a:rPr lang="en-US" sz="1400" dirty="0" smtClean="0"/>
              <a:t>SOFB ON, </a:t>
            </a:r>
            <a:r>
              <a:rPr lang="en-US" sz="1400" dirty="0" err="1" smtClean="0">
                <a:latin typeface="Symbol" panose="05050102010706020507" pitchFamily="18" charset="2"/>
              </a:rPr>
              <a:t>n</a:t>
            </a:r>
            <a:r>
              <a:rPr lang="en-US" sz="1400" baseline="-25000" dirty="0" err="1" smtClean="0"/>
              <a:t>x</a:t>
            </a:r>
            <a:r>
              <a:rPr lang="en-US" sz="1400" dirty="0" smtClean="0"/>
              <a:t> saw daily drift pattern. </a:t>
            </a:r>
          </a:p>
          <a:p>
            <a:endParaRPr lang="en-US" sz="1400" dirty="0" smtClean="0"/>
          </a:p>
          <a:p>
            <a:r>
              <a:rPr lang="en-US" sz="1400" dirty="0" smtClean="0"/>
              <a:t>FOFB ON, tune is more stable, doesn’t see the daily drift pattern anymore.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4299857" y="533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FOFB 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7400" y="53572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OFB 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137" y="3733801"/>
            <a:ext cx="6309360" cy="299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553200" y="4343400"/>
            <a:ext cx="251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Dispersive BPMs saw the daily pattern with FOFB ON. Note dispersive BPMs are excluded from Horizontal FOFB.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172200" y="5486400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0000FF"/>
                </a:solidFill>
              </a:rPr>
              <a:t>C24 BPM3 X</a:t>
            </a:r>
            <a:endParaRPr lang="en-US" sz="10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22860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Tune/Orbit history with SOFB and FOFB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520120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706281"/>
            <a:ext cx="6019800" cy="316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22860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Orbit history data during 150mA user run (Jul 9-13, 2015)</a:t>
            </a:r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324600" y="9144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 decay to ~20mA due to a booster dipole PS failure. </a:t>
            </a:r>
            <a:endParaRPr lang="en-US" dirty="0"/>
          </a:p>
        </p:txBody>
      </p:sp>
      <p:cxnSp>
        <p:nvCxnSpPr>
          <p:cNvPr id="6" name="Straight Arrow Connector 5"/>
          <p:cNvCxnSpPr>
            <a:stCxn id="2" idx="1"/>
          </p:cNvCxnSpPr>
          <p:nvPr/>
        </p:nvCxnSpPr>
        <p:spPr>
          <a:xfrm flipH="1">
            <a:off x="4953000" y="1376065"/>
            <a:ext cx="1371600" cy="605135"/>
          </a:xfrm>
          <a:prstGeom prst="straightConnector1">
            <a:avLst/>
          </a:prstGeom>
          <a:ln w="190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36786" y="4064675"/>
            <a:ext cx="82214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 BPMs X/Y positions from C30 were plotted</a:t>
            </a:r>
          </a:p>
          <a:p>
            <a:endParaRPr lang="en-US" sz="1400" dirty="0" smtClean="0"/>
          </a:p>
          <a:p>
            <a:r>
              <a:rPr lang="en-US" sz="1400" dirty="0" smtClean="0"/>
              <a:t>Dispersive BPMs (BPM 3,4) saw clear daily drift pattern. Not weather or tunnel temperature related.</a:t>
            </a:r>
          </a:p>
          <a:p>
            <a:endParaRPr lang="en-US" sz="1400" dirty="0" smtClean="0"/>
          </a:p>
          <a:p>
            <a:r>
              <a:rPr lang="en-US" sz="1400" dirty="0" smtClean="0"/>
              <a:t>Max. drift ~ 50 um at BPM #3 with dispersion ~ 0.424m. This gives energy </a:t>
            </a:r>
            <a:r>
              <a:rPr lang="en-US" sz="1400" dirty="0" err="1" smtClean="0"/>
              <a:t>mis</a:t>
            </a:r>
            <a:r>
              <a:rPr lang="en-US" sz="1400" dirty="0" smtClean="0"/>
              <a:t>-match </a:t>
            </a:r>
            <a:r>
              <a:rPr lang="en-US" sz="1400" dirty="0" smtClean="0">
                <a:latin typeface="Symbol" panose="05050102010706020507" pitchFamily="18" charset="2"/>
              </a:rPr>
              <a:t>D</a:t>
            </a:r>
            <a:r>
              <a:rPr lang="en-US" sz="1400" dirty="0" smtClean="0"/>
              <a:t>E/E = 1.18e-4, which is corresponding to ring circumference change of 34 um (</a:t>
            </a:r>
            <a:r>
              <a:rPr lang="en-US" sz="1400" dirty="0" err="1" smtClean="0">
                <a:latin typeface="Symbol" panose="05050102010706020507" pitchFamily="18" charset="2"/>
              </a:rPr>
              <a:t>D</a:t>
            </a:r>
            <a:r>
              <a:rPr lang="en-US" sz="1400" dirty="0" err="1" smtClean="0"/>
              <a:t>Frf</a:t>
            </a:r>
            <a:r>
              <a:rPr lang="en-US" sz="1400" dirty="0" smtClean="0"/>
              <a:t> = 21 Hz)</a:t>
            </a:r>
          </a:p>
          <a:p>
            <a:endParaRPr lang="en-US" sz="1400" dirty="0" smtClean="0"/>
          </a:p>
          <a:p>
            <a:r>
              <a:rPr lang="en-US" sz="1400" dirty="0" smtClean="0"/>
              <a:t>Drift valleys seems agrees with the nearby harbors high tides. </a:t>
            </a:r>
            <a:r>
              <a:rPr lang="en-US" sz="1400" dirty="0" smtClean="0">
                <a:solidFill>
                  <a:srgbClr val="FF0000"/>
                </a:solidFill>
              </a:rPr>
              <a:t>One valley observed but there should have two high tides daily</a:t>
            </a:r>
            <a:r>
              <a:rPr lang="en-US" sz="1400" dirty="0" smtClean="0"/>
              <a:t>. Continue investigating …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5368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609600"/>
            <a:ext cx="3886200" cy="5108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4964" y="609600"/>
            <a:ext cx="417714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19600" y="575149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/>
              <a:t>Averaged COD </a:t>
            </a:r>
            <a:r>
              <a:rPr lang="en-US" sz="1400" dirty="0" smtClean="0"/>
              <a:t>drift, take first COD as reference, check the COD drifting for two days.</a:t>
            </a:r>
          </a:p>
          <a:p>
            <a:endParaRPr lang="en-US" sz="1400" dirty="0" smtClean="0"/>
          </a:p>
          <a:p>
            <a:r>
              <a:rPr lang="en-US" sz="1400" dirty="0" smtClean="0"/>
              <a:t>X/Y are vectors including </a:t>
            </a:r>
            <a:r>
              <a:rPr lang="en-US" sz="1400" dirty="0"/>
              <a:t>180 BPMs </a:t>
            </a:r>
            <a:r>
              <a:rPr lang="en-US" sz="1400" dirty="0" smtClean="0"/>
              <a:t>readings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5867400" y="3210580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&lt;</a:t>
            </a:r>
            <a:r>
              <a:rPr lang="en-US" sz="1400" dirty="0" err="1">
                <a:solidFill>
                  <a:srgbClr val="FF0000"/>
                </a:solidFill>
              </a:rPr>
              <a:t>dX</a:t>
            </a:r>
            <a:r>
              <a:rPr lang="en-US" sz="1400" dirty="0">
                <a:solidFill>
                  <a:srgbClr val="FF0000"/>
                </a:solidFill>
              </a:rPr>
              <a:t>&gt; = &lt;X – </a:t>
            </a:r>
            <a:r>
              <a:rPr lang="en-US" sz="1400" dirty="0" err="1">
                <a:solidFill>
                  <a:srgbClr val="FF0000"/>
                </a:solidFill>
              </a:rPr>
              <a:t>X</a:t>
            </a:r>
            <a:r>
              <a:rPr lang="en-US" sz="1400" baseline="-25000" dirty="0" err="1">
                <a:solidFill>
                  <a:srgbClr val="FF0000"/>
                </a:solidFill>
              </a:rPr>
              <a:t>ref</a:t>
            </a:r>
            <a:r>
              <a:rPr lang="en-US" sz="1400" dirty="0" smtClean="0">
                <a:solidFill>
                  <a:srgbClr val="FF0000"/>
                </a:solidFill>
              </a:rPr>
              <a:t>&gt;</a:t>
            </a:r>
          </a:p>
          <a:p>
            <a:r>
              <a:rPr lang="en-US" sz="1400" dirty="0" smtClean="0">
                <a:solidFill>
                  <a:srgbClr val="FF0000"/>
                </a:solidFill>
              </a:rPr>
              <a:t>&lt;</a:t>
            </a:r>
            <a:r>
              <a:rPr lang="en-US" sz="1400" dirty="0" err="1">
                <a:solidFill>
                  <a:srgbClr val="FF0000"/>
                </a:solidFill>
              </a:rPr>
              <a:t>dY</a:t>
            </a:r>
            <a:r>
              <a:rPr lang="en-US" sz="1400" dirty="0">
                <a:solidFill>
                  <a:srgbClr val="FF0000"/>
                </a:solidFill>
              </a:rPr>
              <a:t>&gt; = &lt;Y – </a:t>
            </a:r>
            <a:r>
              <a:rPr lang="en-US" sz="1400" dirty="0" err="1">
                <a:solidFill>
                  <a:srgbClr val="FF0000"/>
                </a:solidFill>
              </a:rPr>
              <a:t>Y</a:t>
            </a:r>
            <a:r>
              <a:rPr lang="en-US" sz="1400" baseline="-25000" dirty="0" err="1">
                <a:solidFill>
                  <a:srgbClr val="FF0000"/>
                </a:solidFill>
              </a:rPr>
              <a:t>ref</a:t>
            </a:r>
            <a:r>
              <a:rPr lang="en-US" sz="1400" dirty="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1" y="5751493"/>
            <a:ext cx="381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C30 six </a:t>
            </a:r>
            <a:r>
              <a:rPr lang="en-US" sz="1400" dirty="0"/>
              <a:t>BPMs X/Y </a:t>
            </a:r>
            <a:r>
              <a:rPr lang="en-US" sz="1400" dirty="0" smtClean="0"/>
              <a:t>positions for two days</a:t>
            </a:r>
          </a:p>
          <a:p>
            <a:endParaRPr lang="en-US" sz="1400" dirty="0" smtClean="0"/>
          </a:p>
          <a:p>
            <a:r>
              <a:rPr lang="en-US" sz="1400" dirty="0" smtClean="0"/>
              <a:t>Vertical offset adjusted to see the drift pattern easier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8194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Summary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00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In-house developed NSLS2 BPM performs well during machine commissioning and operations.</a:t>
            </a:r>
            <a:endParaRPr lang="en-US" sz="1800" dirty="0" smtClean="0"/>
          </a:p>
          <a:p>
            <a:pPr lvl="1"/>
            <a:endParaRPr lang="en-US" sz="1800" dirty="0" smtClean="0"/>
          </a:p>
          <a:p>
            <a:r>
              <a:rPr lang="en-US" sz="2000" dirty="0" smtClean="0"/>
              <a:t>Beam orbit spectrum has been characterized with BPM FA data. Without FOFB, beam RMS motion was ~20% of vertical beam sizes. Once FOFB commissioned, the RMS motion is suppressed to ~5% of beam sizes.</a:t>
            </a:r>
          </a:p>
          <a:p>
            <a:endParaRPr lang="en-US" sz="2000" dirty="0" smtClean="0"/>
          </a:p>
          <a:p>
            <a:r>
              <a:rPr lang="en-US" sz="2000" dirty="0" smtClean="0"/>
              <a:t>Beam stability at ID source point has been analyzed using two ID BPMs, and compared to </a:t>
            </a:r>
            <a:r>
              <a:rPr lang="en-US" sz="2000" dirty="0" err="1" smtClean="0"/>
              <a:t>xBPM</a:t>
            </a:r>
            <a:r>
              <a:rPr lang="en-US" sz="2000" dirty="0" smtClean="0"/>
              <a:t> direct measurement.</a:t>
            </a:r>
          </a:p>
          <a:p>
            <a:endParaRPr lang="en-US" sz="2000" dirty="0" smtClean="0"/>
          </a:p>
          <a:p>
            <a:r>
              <a:rPr lang="en-US" sz="2000" dirty="0" smtClean="0"/>
              <a:t>Excellent long term stability (~8 hours) was observed at ID center (</a:t>
            </a:r>
            <a:r>
              <a:rPr lang="en-US" sz="2000" dirty="0" err="1" smtClean="0"/>
              <a:t>Y</a:t>
            </a:r>
            <a:r>
              <a:rPr lang="en-US" sz="2000" baseline="-25000" dirty="0" err="1" smtClean="0"/>
              <a:t>rms</a:t>
            </a:r>
            <a:r>
              <a:rPr lang="en-US" sz="2000" dirty="0" smtClean="0"/>
              <a:t> &lt; 200 nm, peak to peak ~500nm). Dispersive BPMs saw daily drift pattern which is likely due to tidal effect.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0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</TotalTime>
  <Words>1544</Words>
  <Application>Microsoft Office PowerPoint</Application>
  <PresentationFormat>On-screen Show (4:3)</PresentationFormat>
  <Paragraphs>260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Characterization of NSLS2 Storage Ring Beam Orbit Stability</vt:lpstr>
      <vt:lpstr>Outline</vt:lpstr>
      <vt:lpstr>NSLS2 storage ring main parameters</vt:lpstr>
      <vt:lpstr>PowerPoint Presentation</vt:lpstr>
      <vt:lpstr>BPM signal flow</vt:lpstr>
      <vt:lpstr>Digital BPM data type (NSLS2 ring)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Characterization of NSLS2 Storage Ring Beam Orbit Stability</dc:title>
  <dc:creator>Cheng, Weixing</dc:creator>
  <cp:lastModifiedBy>Cheng, Weixing</cp:lastModifiedBy>
  <cp:revision>40</cp:revision>
  <dcterms:created xsi:type="dcterms:W3CDTF">2006-08-16T00:00:00Z</dcterms:created>
  <dcterms:modified xsi:type="dcterms:W3CDTF">2015-09-13T22:58:46Z</dcterms:modified>
</cp:coreProperties>
</file>