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5" r:id="rId4"/>
  </p:sldMasterIdLst>
  <p:notesMasterIdLst>
    <p:notesMasterId r:id="rId24"/>
  </p:notesMasterIdLst>
  <p:sldIdLst>
    <p:sldId id="258" r:id="rId5"/>
    <p:sldId id="296" r:id="rId6"/>
    <p:sldId id="292" r:id="rId7"/>
    <p:sldId id="297" r:id="rId8"/>
    <p:sldId id="293" r:id="rId9"/>
    <p:sldId id="299" r:id="rId10"/>
    <p:sldId id="295" r:id="rId11"/>
    <p:sldId id="273" r:id="rId12"/>
    <p:sldId id="275" r:id="rId13"/>
    <p:sldId id="277" r:id="rId14"/>
    <p:sldId id="278" r:id="rId15"/>
    <p:sldId id="294" r:id="rId16"/>
    <p:sldId id="282" r:id="rId17"/>
    <p:sldId id="283" r:id="rId18"/>
    <p:sldId id="300" r:id="rId19"/>
    <p:sldId id="302" r:id="rId20"/>
    <p:sldId id="303" r:id="rId21"/>
    <p:sldId id="301" r:id="rId22"/>
    <p:sldId id="304" r:id="rId23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420" autoAdjust="0"/>
  </p:normalViewPr>
  <p:slideViewPr>
    <p:cSldViewPr showGuides="1">
      <p:cViewPr>
        <p:scale>
          <a:sx n="81" d="100"/>
          <a:sy n="81" d="100"/>
        </p:scale>
        <p:origin x="-1744" y="-2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C77DE-AC82-44CE-98DE-69469CE67D7B}" type="datetimeFigureOut">
              <a:rPr lang="en-US" smtClean="0"/>
              <a:t>9/13/15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AE0C6-F00E-44A6-AAD5-7911C5D0CE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39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/>
        <p:txBody>
          <a:bodyPr lIns="91220" tIns="45610" rIns="91220" bIns="45610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auto">
          <a:xfrm>
            <a:off x="6085342" y="0"/>
            <a:ext cx="3071004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10800000" algn="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34" y="65"/>
            <a:ext cx="8839114" cy="66293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278" y="179737"/>
            <a:ext cx="4160172" cy="87716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278" y="1761403"/>
            <a:ext cx="3255297" cy="7571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02278" y="6293793"/>
            <a:ext cx="2114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 smtClean="0">
                <a:solidFill>
                  <a:schemeClr val="tx2"/>
                </a:solidFill>
              </a:rPr>
              <a:t>ORNL is managed by UT-Battelle </a:t>
            </a:r>
            <a:br>
              <a:rPr lang="en-US" sz="1000" b="0" dirty="0" smtClean="0">
                <a:solidFill>
                  <a:schemeClr val="tx2"/>
                </a:solidFill>
              </a:rPr>
            </a:br>
            <a:r>
              <a:rPr lang="en-US" sz="1000" b="0" dirty="0" smtClean="0">
                <a:solidFill>
                  <a:schemeClr val="tx2"/>
                </a:solidFill>
              </a:rPr>
              <a:t>for the US Department of Energy</a:t>
            </a:r>
            <a:endParaRPr lang="en-US" sz="1000" b="0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432" y="6324600"/>
            <a:ext cx="2019528" cy="3365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796" y="649494"/>
            <a:ext cx="4648199" cy="468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372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4847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560" y="1367185"/>
            <a:ext cx="8642640" cy="447193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60475" indent="0">
              <a:buFont typeface="Arial" panose="020B0604020202020204" pitchFamily="34" charset="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220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4847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9572" y="1363056"/>
            <a:ext cx="4198258" cy="4525963"/>
          </a:xfr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7398" y="1363056"/>
            <a:ext cx="4198258" cy="4525963"/>
          </a:xfr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660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948" y="1462314"/>
            <a:ext cx="419252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5948" y="2102076"/>
            <a:ext cx="419252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482725" indent="-222250">
              <a:buFont typeface="Arial" panose="020B0604020202020204" pitchFamily="34" charset="0"/>
              <a:buChar char="•"/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76828"/>
            <a:ext cx="41941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16590"/>
            <a:ext cx="41941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482725" indent="-222250"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864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3911890" cy="1117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 userDrawn="1"/>
        </p:nvSpPr>
        <p:spPr bwMode="auto">
          <a:xfrm>
            <a:off x="6085342" y="0"/>
            <a:ext cx="3071004" cy="68580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10800000" algn="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52" r="1904"/>
          <a:stretch/>
        </p:blipFill>
        <p:spPr>
          <a:xfrm>
            <a:off x="6085342" y="65"/>
            <a:ext cx="3071004" cy="662933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 userDrawn="1"/>
        </p:nvCxnSpPr>
        <p:spPr>
          <a:xfrm>
            <a:off x="6085342" y="0"/>
            <a:ext cx="0" cy="6858000"/>
          </a:xfrm>
          <a:prstGeom prst="straightConnector1">
            <a:avLst/>
          </a:prstGeom>
          <a:ln w="381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201" y="6338371"/>
            <a:ext cx="1329900" cy="31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109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67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333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77800"/>
            <a:ext cx="82296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3505200" y="6602373"/>
            <a:ext cx="2133600" cy="178813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 sz="9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1E98151F-1DE3-476A-8028-5E7ADDCA83F3}" type="datetime1">
              <a:rPr lang="en-US"/>
              <a:pPr>
                <a:defRPr/>
              </a:pPr>
              <a:t>9/13/15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107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png"/><Relationship Id="rId11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825" cy="6857868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2910" y="177800"/>
            <a:ext cx="8628678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88688" y="1445477"/>
            <a:ext cx="8642640" cy="427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 flipH="1">
            <a:off x="22695" y="6513051"/>
            <a:ext cx="2103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pPr algn="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256"/>
          <p:cNvSpPr txBox="1">
            <a:spLocks noChangeArrowheads="1"/>
          </p:cNvSpPr>
          <p:nvPr/>
        </p:nvSpPr>
        <p:spPr>
          <a:xfrm>
            <a:off x="232996" y="6513051"/>
            <a:ext cx="1384078" cy="188451"/>
          </a:xfrm>
          <a:prstGeom prst="rect">
            <a:avLst/>
          </a:prstGeom>
          <a:ln/>
        </p:spPr>
        <p:txBody>
          <a:bodyPr anchor="ctr"/>
          <a:lstStyle/>
          <a:p>
            <a:pPr algn="l"/>
            <a:r>
              <a:rPr lang="en-US" sz="1000" dirty="0" smtClean="0">
                <a:solidFill>
                  <a:srgbClr val="BFBFBF"/>
                </a:solidFill>
                <a:latin typeface="Arial" pitchFamily="34" charset="0"/>
                <a:cs typeface="Arial" pitchFamily="34" charset="0"/>
              </a:rPr>
              <a:t>IBIC 2015</a:t>
            </a:r>
            <a:endParaRPr lang="en-US" sz="1000" dirty="0">
              <a:solidFill>
                <a:srgbClr val="BFBFB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SNS_color.png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6273800"/>
            <a:ext cx="2127504" cy="354584"/>
          </a:xfrm>
          <a:prstGeom prst="rect">
            <a:avLst/>
          </a:prstGeom>
        </p:spPr>
      </p:pic>
      <p:sp>
        <p:nvSpPr>
          <p:cNvPr id="10" name="Rectangle 256"/>
          <p:cNvSpPr txBox="1">
            <a:spLocks noChangeArrowheads="1"/>
          </p:cNvSpPr>
          <p:nvPr userDrawn="1"/>
        </p:nvSpPr>
        <p:spPr>
          <a:xfrm>
            <a:off x="3645122" y="6553200"/>
            <a:ext cx="1384078" cy="188451"/>
          </a:xfrm>
          <a:prstGeom prst="rect">
            <a:avLst/>
          </a:prstGeom>
          <a:ln/>
        </p:spPr>
        <p:txBody>
          <a:bodyPr anchor="ctr"/>
          <a:lstStyle/>
          <a:p>
            <a:pPr algn="l"/>
            <a:r>
              <a:rPr lang="en-US" sz="1000" dirty="0" smtClean="0">
                <a:solidFill>
                  <a:srgbClr val="BFBFBF"/>
                </a:solidFill>
                <a:latin typeface="Arial" pitchFamily="34" charset="0"/>
                <a:cs typeface="Arial" pitchFamily="34" charset="0"/>
              </a:rPr>
              <a:t>A. Aleksandrov</a:t>
            </a:r>
            <a:endParaRPr lang="en-US" sz="1000" dirty="0">
              <a:solidFill>
                <a:srgbClr val="BFBFB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8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kern="1200">
          <a:solidFill>
            <a:schemeClr val="tx2"/>
          </a:solidFill>
          <a:latin typeface="Arial Black" pitchFamily="34" charset="0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9pPr>
    </p:titleStyle>
    <p:bodyStyle>
      <a:lvl1pPr marL="230188" indent="-230188" algn="l" rtl="0" eaLnBrk="1" fontAlgn="base" hangingPunct="1">
        <a:lnSpc>
          <a:spcPct val="90000"/>
        </a:lnSpc>
        <a:spcBef>
          <a:spcPts val="1400"/>
        </a:spcBef>
        <a:spcAft>
          <a:spcPct val="0"/>
        </a:spcAft>
        <a:buClr>
          <a:schemeClr val="tx2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5475" indent="-27940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2"/>
        </a:buClr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3018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44588" indent="-17303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2"/>
        </a:buClr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82725" indent="-22225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3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4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304800"/>
            <a:ext cx="4953000" cy="1194173"/>
          </a:xfrm>
        </p:spPr>
        <p:txBody>
          <a:bodyPr/>
          <a:lstStyle/>
          <a:p>
            <a:r>
              <a:rPr lang="en-US" sz="2800" dirty="0"/>
              <a:t>SNS Beam Diagnostics: </a:t>
            </a:r>
            <a:br>
              <a:rPr lang="en-US" sz="2800" dirty="0"/>
            </a:br>
            <a:r>
              <a:rPr lang="en-US" sz="2800" dirty="0"/>
              <a:t>Ten Years After </a:t>
            </a:r>
            <a:r>
              <a:rPr lang="en-US" sz="2800" dirty="0" smtClean="0"/>
              <a:t>Commissioning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19400"/>
            <a:ext cx="4293522" cy="1438997"/>
          </a:xfrm>
        </p:spPr>
        <p:txBody>
          <a:bodyPr/>
          <a:lstStyle/>
          <a:p>
            <a:r>
              <a:rPr lang="en-US" i="1" dirty="0" smtClean="0"/>
              <a:t>A. Aleksandrov</a:t>
            </a:r>
            <a:endParaRPr lang="en-US" i="1" dirty="0"/>
          </a:p>
          <a:p>
            <a:r>
              <a:rPr lang="en-US" sz="2000" dirty="0"/>
              <a:t>Oak Ridge National </a:t>
            </a:r>
            <a:r>
              <a:rPr lang="en-US" sz="2000" dirty="0" smtClean="0"/>
              <a:t>Laboratory,</a:t>
            </a:r>
          </a:p>
          <a:p>
            <a:r>
              <a:rPr lang="en-US" sz="2000" dirty="0" smtClean="0"/>
              <a:t>USA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8277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56968" y="76200"/>
            <a:ext cx="8229600" cy="469359"/>
          </a:xfrm>
        </p:spPr>
        <p:txBody>
          <a:bodyPr/>
          <a:lstStyle/>
          <a:p>
            <a:r>
              <a:rPr lang="en-US" altLang="en-US" sz="2800" dirty="0" smtClean="0"/>
              <a:t>Spallation Neutron Source Accelerator 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0" y="990600"/>
            <a:ext cx="206057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US" altLang="en-US" dirty="0">
                <a:solidFill>
                  <a:schemeClr val="tx2"/>
                </a:solidFill>
                <a:ea typeface="ＭＳ Ｐゴシック" pitchFamily="34" charset="-128"/>
              </a:rPr>
              <a:t>Front-End:</a:t>
            </a:r>
          </a:p>
          <a:p>
            <a:pPr algn="ctr" eaLnBrk="0" hangingPunct="0">
              <a:spcBef>
                <a:spcPct val="15000"/>
              </a:spcBef>
            </a:pPr>
            <a:r>
              <a:rPr lang="en-US" altLang="en-US" sz="1600" dirty="0">
                <a:solidFill>
                  <a:schemeClr val="tx2"/>
                </a:solidFill>
                <a:ea typeface="ＭＳ Ｐゴシック" pitchFamily="34" charset="-128"/>
              </a:rPr>
              <a:t>Produce a 1-msec long, chopped,    H- beam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72870" y="669175"/>
            <a:ext cx="8839200" cy="5722937"/>
            <a:chOff x="172870" y="669175"/>
            <a:chExt cx="8839200" cy="5722937"/>
          </a:xfrm>
        </p:grpSpPr>
        <p:grpSp>
          <p:nvGrpSpPr>
            <p:cNvPr id="6" name="Group 5"/>
            <p:cNvGrpSpPr/>
            <p:nvPr/>
          </p:nvGrpSpPr>
          <p:grpSpPr>
            <a:xfrm>
              <a:off x="172870" y="669175"/>
              <a:ext cx="8839200" cy="5722937"/>
              <a:chOff x="152400" y="677863"/>
              <a:chExt cx="8991600" cy="5438775"/>
            </a:xfrm>
          </p:grpSpPr>
          <p:pic>
            <p:nvPicPr>
              <p:cNvPr id="55298" name="Picture 2" descr="ring detailed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00625" y="677863"/>
                <a:ext cx="4143375" cy="3140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5299" name="Line 3"/>
              <p:cNvSpPr>
                <a:spLocks noChangeShapeType="1"/>
              </p:cNvSpPr>
              <p:nvPr/>
            </p:nvSpPr>
            <p:spPr bwMode="auto">
              <a:xfrm>
                <a:off x="534988" y="3086100"/>
                <a:ext cx="4768850" cy="15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02" name="Text Box 6"/>
              <p:cNvSpPr txBox="1">
                <a:spLocks noChangeArrowheads="1"/>
              </p:cNvSpPr>
              <p:nvPr/>
            </p:nvSpPr>
            <p:spPr bwMode="auto">
              <a:xfrm>
                <a:off x="2043113" y="957263"/>
                <a:ext cx="1447800" cy="641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0" hangingPunct="0">
                  <a:spcBef>
                    <a:spcPct val="50000"/>
                  </a:spcBef>
                </a:pPr>
                <a:r>
                  <a:rPr lang="en-US" altLang="en-US">
                    <a:solidFill>
                      <a:schemeClr val="accent1"/>
                    </a:solidFill>
                    <a:ea typeface="ＭＳ Ｐゴシック" pitchFamily="34" charset="-128"/>
                  </a:rPr>
                  <a:t>1 GeV LINAC</a:t>
                </a:r>
                <a:endParaRPr lang="en-US" altLang="en-US" sz="1600">
                  <a:solidFill>
                    <a:schemeClr val="accent1"/>
                  </a:solidFill>
                  <a:ea typeface="ＭＳ Ｐゴシック" pitchFamily="34" charset="-128"/>
                </a:endParaRPr>
              </a:p>
            </p:txBody>
          </p:sp>
          <p:sp>
            <p:nvSpPr>
              <p:cNvPr id="55303" name="Text Box 7"/>
              <p:cNvSpPr txBox="1">
                <a:spLocks noChangeArrowheads="1"/>
              </p:cNvSpPr>
              <p:nvPr/>
            </p:nvSpPr>
            <p:spPr bwMode="auto">
              <a:xfrm>
                <a:off x="3552825" y="946150"/>
                <a:ext cx="2362200" cy="8189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0" hangingPunct="0">
                  <a:spcBef>
                    <a:spcPct val="50000"/>
                  </a:spcBef>
                </a:pPr>
                <a:r>
                  <a:rPr lang="en-US" altLang="en-US" dirty="0">
                    <a:solidFill>
                      <a:srgbClr val="800040"/>
                    </a:solidFill>
                    <a:ea typeface="ＭＳ Ｐゴシック" pitchFamily="34" charset="-128"/>
                  </a:rPr>
                  <a:t>Accumulator Ring: </a:t>
                </a:r>
                <a:r>
                  <a:rPr lang="en-US" altLang="en-US" sz="1600" dirty="0" smtClean="0">
                    <a:solidFill>
                      <a:srgbClr val="800040"/>
                    </a:solidFill>
                    <a:ea typeface="ＭＳ Ｐゴシック" pitchFamily="34" charset="-128"/>
                  </a:rPr>
                  <a:t>compress 1-msec </a:t>
                </a:r>
                <a:r>
                  <a:rPr lang="en-US" altLang="en-US" sz="1600" dirty="0">
                    <a:solidFill>
                      <a:srgbClr val="800040"/>
                    </a:solidFill>
                    <a:ea typeface="ＭＳ Ｐゴシック" pitchFamily="34" charset="-128"/>
                  </a:rPr>
                  <a:t>long pulse to </a:t>
                </a:r>
                <a:r>
                  <a:rPr lang="en-US" altLang="en-US" sz="1600" dirty="0" smtClean="0">
                    <a:solidFill>
                      <a:srgbClr val="800040"/>
                    </a:solidFill>
                    <a:ea typeface="ＭＳ Ｐゴシック" pitchFamily="34" charset="-128"/>
                  </a:rPr>
                  <a:t>700 </a:t>
                </a:r>
                <a:r>
                  <a:rPr lang="en-US" altLang="en-US" sz="1600" dirty="0" err="1" smtClean="0">
                    <a:solidFill>
                      <a:srgbClr val="800040"/>
                    </a:solidFill>
                    <a:ea typeface="ＭＳ Ｐゴシック" pitchFamily="34" charset="-128"/>
                  </a:rPr>
                  <a:t>nsec</a:t>
                </a:r>
                <a:endParaRPr lang="en-US" altLang="en-US" sz="1600" dirty="0">
                  <a:solidFill>
                    <a:srgbClr val="800040"/>
                  </a:solidFill>
                  <a:ea typeface="ＭＳ Ｐゴシック" pitchFamily="34" charset="-128"/>
                </a:endParaRPr>
              </a:p>
            </p:txBody>
          </p:sp>
          <p:sp>
            <p:nvSpPr>
              <p:cNvPr id="55304" name="Line 8"/>
              <p:cNvSpPr>
                <a:spLocks noChangeShapeType="1"/>
              </p:cNvSpPr>
              <p:nvPr/>
            </p:nvSpPr>
            <p:spPr bwMode="auto">
              <a:xfrm>
                <a:off x="5781675" y="1155700"/>
                <a:ext cx="1093788" cy="203200"/>
              </a:xfrm>
              <a:prstGeom prst="line">
                <a:avLst/>
              </a:prstGeom>
              <a:noFill/>
              <a:ln w="19050">
                <a:solidFill>
                  <a:srgbClr val="800040"/>
                </a:solidFill>
                <a:round/>
                <a:headEnd/>
                <a:tailEnd type="stealth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9961" name="Rectangle 9"/>
              <p:cNvSpPr>
                <a:spLocks noChangeArrowheads="1"/>
              </p:cNvSpPr>
              <p:nvPr/>
            </p:nvSpPr>
            <p:spPr bwMode="auto">
              <a:xfrm>
                <a:off x="1350964" y="2944813"/>
                <a:ext cx="1897062" cy="255587"/>
              </a:xfrm>
              <a:prstGeom prst="rect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0" hangingPunct="0"/>
                <a:endParaRPr lang="en-US" altLang="en-US" b="0">
                  <a:ea typeface="ＭＳ Ｐゴシック" pitchFamily="34" charset="-128"/>
                </a:endParaRPr>
              </a:p>
            </p:txBody>
          </p:sp>
          <p:sp>
            <p:nvSpPr>
              <p:cNvPr id="55306" name="Rectangle 10"/>
              <p:cNvSpPr>
                <a:spLocks noChangeArrowheads="1"/>
              </p:cNvSpPr>
              <p:nvPr/>
            </p:nvSpPr>
            <p:spPr bwMode="auto">
              <a:xfrm>
                <a:off x="877888" y="2290763"/>
                <a:ext cx="749300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0" hangingPunct="0"/>
                <a:r>
                  <a:rPr lang="en-US" altLang="en-US" sz="1200" b="0">
                    <a:ea typeface="ＭＳ Ｐゴシック" pitchFamily="34" charset="-128"/>
                  </a:rPr>
                  <a:t>2.5 MeV</a:t>
                </a:r>
              </a:p>
            </p:txBody>
          </p:sp>
          <p:sp>
            <p:nvSpPr>
              <p:cNvPr id="55307" name="Line 11"/>
              <p:cNvSpPr>
                <a:spLocks noChangeShapeType="1"/>
              </p:cNvSpPr>
              <p:nvPr/>
            </p:nvSpPr>
            <p:spPr bwMode="auto">
              <a:xfrm flipH="1" flipV="1">
                <a:off x="1295400" y="2514600"/>
                <a:ext cx="0" cy="3571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triangle" w="sm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308" name="Line 12"/>
              <p:cNvSpPr>
                <a:spLocks noChangeShapeType="1"/>
              </p:cNvSpPr>
              <p:nvPr/>
            </p:nvSpPr>
            <p:spPr bwMode="auto">
              <a:xfrm flipH="1" flipV="1">
                <a:off x="5219132" y="2438400"/>
                <a:ext cx="0" cy="3571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triangle" w="sm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9965" name="Rectangle 13"/>
              <p:cNvSpPr>
                <a:spLocks noChangeArrowheads="1"/>
              </p:cNvSpPr>
              <p:nvPr/>
            </p:nvSpPr>
            <p:spPr bwMode="auto">
              <a:xfrm>
                <a:off x="200025" y="2940050"/>
                <a:ext cx="1106488" cy="260350"/>
              </a:xfrm>
              <a:prstGeom prst="rect">
                <a:avLst/>
              </a:prstGeom>
              <a:gradFill rotWithShape="0">
                <a:gsLst>
                  <a:gs pos="0">
                    <a:schemeClr val="tx2">
                      <a:gamma/>
                      <a:shade val="46275"/>
                      <a:invGamma/>
                    </a:schemeClr>
                  </a:gs>
                  <a:gs pos="50000">
                    <a:schemeClr val="tx2"/>
                  </a:gs>
                  <a:gs pos="100000">
                    <a:schemeClr val="tx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0" hangingPunct="0"/>
                <a:endParaRPr lang="en-US" altLang="en-US" b="0">
                  <a:ea typeface="ＭＳ Ｐゴシック" pitchFamily="34" charset="-128"/>
                </a:endParaRPr>
              </a:p>
            </p:txBody>
          </p:sp>
          <p:sp>
            <p:nvSpPr>
              <p:cNvPr id="509966" name="Rectangle 14"/>
              <p:cNvSpPr>
                <a:spLocks noChangeArrowheads="1"/>
              </p:cNvSpPr>
              <p:nvPr/>
            </p:nvSpPr>
            <p:spPr bwMode="auto">
              <a:xfrm>
                <a:off x="1567559" y="2909777"/>
                <a:ext cx="1418862" cy="319306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25399" dir="2700000" algn="ctr" rotWithShape="0">
                  <a:schemeClr val="tx1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08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487" tIns="44450" rIns="90487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0" hangingPunct="0"/>
                <a:r>
                  <a:rPr lang="en-US" altLang="en-US" sz="1600" dirty="0" smtClean="0">
                    <a:solidFill>
                      <a:srgbClr val="F4F4F4"/>
                    </a:solidFill>
                    <a:ea typeface="ＭＳ Ｐゴシック" pitchFamily="34" charset="-128"/>
                  </a:rPr>
                  <a:t>Warm LINAC</a:t>
                </a:r>
                <a:endParaRPr lang="en-US" altLang="en-US" sz="1600" dirty="0">
                  <a:solidFill>
                    <a:srgbClr val="F4F4F4"/>
                  </a:solidFill>
                  <a:ea typeface="ＭＳ Ｐゴシック" pitchFamily="34" charset="-128"/>
                </a:endParaRPr>
              </a:p>
            </p:txBody>
          </p:sp>
          <p:sp>
            <p:nvSpPr>
              <p:cNvPr id="509967" name="Rectangle 15"/>
              <p:cNvSpPr>
                <a:spLocks noChangeArrowheads="1"/>
              </p:cNvSpPr>
              <p:nvPr/>
            </p:nvSpPr>
            <p:spPr bwMode="auto">
              <a:xfrm>
                <a:off x="152400" y="2895600"/>
                <a:ext cx="1295400" cy="347663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25399" dir="2700000" algn="ctr" rotWithShape="0">
                  <a:schemeClr val="tx1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08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7" tIns="44450" rIns="90487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0" hangingPunct="0"/>
                <a:r>
                  <a:rPr lang="en-US" altLang="en-US" sz="1700">
                    <a:solidFill>
                      <a:srgbClr val="F4F4F4"/>
                    </a:solidFill>
                    <a:ea typeface="ＭＳ Ｐゴシック" pitchFamily="34" charset="-128"/>
                  </a:rPr>
                  <a:t>Front-End</a:t>
                </a:r>
              </a:p>
            </p:txBody>
          </p:sp>
          <p:sp>
            <p:nvSpPr>
              <p:cNvPr id="55312" name="Text Box 17"/>
              <p:cNvSpPr txBox="1">
                <a:spLocks noChangeArrowheads="1"/>
              </p:cNvSpPr>
              <p:nvPr/>
            </p:nvSpPr>
            <p:spPr bwMode="auto">
              <a:xfrm>
                <a:off x="7885113" y="2157413"/>
                <a:ext cx="596900" cy="214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0" hangingPunct="0">
                  <a:spcBef>
                    <a:spcPct val="50000"/>
                  </a:spcBef>
                </a:pPr>
                <a:r>
                  <a:rPr lang="en-US" altLang="en-US" sz="800" b="0">
                    <a:solidFill>
                      <a:schemeClr val="bg2"/>
                    </a:solidFill>
                    <a:ea typeface="ＭＳ Ｐゴシック" pitchFamily="34" charset="-128"/>
                  </a:rPr>
                  <a:t>RTBT</a:t>
                </a:r>
              </a:p>
            </p:txBody>
          </p:sp>
          <p:sp>
            <p:nvSpPr>
              <p:cNvPr id="55313" name="Text Box 18"/>
              <p:cNvSpPr txBox="1">
                <a:spLocks noChangeArrowheads="1"/>
              </p:cNvSpPr>
              <p:nvPr/>
            </p:nvSpPr>
            <p:spPr bwMode="auto">
              <a:xfrm>
                <a:off x="5667375" y="2708275"/>
                <a:ext cx="596900" cy="214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0" hangingPunct="0">
                  <a:spcBef>
                    <a:spcPct val="50000"/>
                  </a:spcBef>
                </a:pPr>
                <a:r>
                  <a:rPr lang="en-US" altLang="en-US" sz="800" b="0">
                    <a:solidFill>
                      <a:schemeClr val="bg2"/>
                    </a:solidFill>
                    <a:ea typeface="ＭＳ Ｐゴシック" pitchFamily="34" charset="-128"/>
                  </a:rPr>
                  <a:t>HEBT</a:t>
                </a:r>
              </a:p>
            </p:txBody>
          </p:sp>
          <p:sp>
            <p:nvSpPr>
              <p:cNvPr id="55314" name="Text Box 19"/>
              <p:cNvSpPr txBox="1">
                <a:spLocks noChangeArrowheads="1"/>
              </p:cNvSpPr>
              <p:nvPr/>
            </p:nvSpPr>
            <p:spPr bwMode="auto">
              <a:xfrm>
                <a:off x="5911850" y="1276350"/>
                <a:ext cx="596900" cy="184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0" hangingPunct="0">
                  <a:spcBef>
                    <a:spcPct val="50000"/>
                  </a:spcBef>
                </a:pPr>
                <a:r>
                  <a:rPr lang="en-US" altLang="en-US" sz="600" b="0">
                    <a:solidFill>
                      <a:schemeClr val="bg2"/>
                    </a:solidFill>
                    <a:ea typeface="ＭＳ Ｐゴシック" pitchFamily="34" charset="-128"/>
                  </a:rPr>
                  <a:t>Injection</a:t>
                </a:r>
              </a:p>
            </p:txBody>
          </p:sp>
          <p:sp>
            <p:nvSpPr>
              <p:cNvPr id="55315" name="Text Box 20"/>
              <p:cNvSpPr txBox="1">
                <a:spLocks noChangeArrowheads="1"/>
              </p:cNvSpPr>
              <p:nvPr/>
            </p:nvSpPr>
            <p:spPr bwMode="auto">
              <a:xfrm>
                <a:off x="7554913" y="1276350"/>
                <a:ext cx="596900" cy="184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0" hangingPunct="0">
                  <a:spcBef>
                    <a:spcPct val="50000"/>
                  </a:spcBef>
                </a:pPr>
                <a:r>
                  <a:rPr lang="en-US" altLang="en-US" sz="600" b="0">
                    <a:solidFill>
                      <a:schemeClr val="bg2"/>
                    </a:solidFill>
                    <a:ea typeface="ＭＳ Ｐゴシック" pitchFamily="34" charset="-128"/>
                  </a:rPr>
                  <a:t>Extraction</a:t>
                </a:r>
              </a:p>
            </p:txBody>
          </p:sp>
          <p:sp>
            <p:nvSpPr>
              <p:cNvPr id="55316" name="Text Box 21"/>
              <p:cNvSpPr txBox="1">
                <a:spLocks noChangeArrowheads="1"/>
              </p:cNvSpPr>
              <p:nvPr/>
            </p:nvSpPr>
            <p:spPr bwMode="auto">
              <a:xfrm>
                <a:off x="6705600" y="1676400"/>
                <a:ext cx="596900" cy="184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0" hangingPunct="0">
                  <a:spcBef>
                    <a:spcPct val="50000"/>
                  </a:spcBef>
                </a:pPr>
                <a:r>
                  <a:rPr lang="en-US" altLang="en-US" sz="600" b="0">
                    <a:solidFill>
                      <a:schemeClr val="bg2"/>
                    </a:solidFill>
                    <a:ea typeface="ＭＳ Ｐゴシック" pitchFamily="34" charset="-128"/>
                  </a:rPr>
                  <a:t>RF</a:t>
                </a:r>
              </a:p>
            </p:txBody>
          </p:sp>
          <p:sp>
            <p:nvSpPr>
              <p:cNvPr id="55317" name="Text Box 22"/>
              <p:cNvSpPr txBox="1">
                <a:spLocks noChangeArrowheads="1"/>
              </p:cNvSpPr>
              <p:nvPr/>
            </p:nvSpPr>
            <p:spPr bwMode="auto">
              <a:xfrm>
                <a:off x="6527800" y="844550"/>
                <a:ext cx="596900" cy="184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0" hangingPunct="0">
                  <a:spcBef>
                    <a:spcPct val="50000"/>
                  </a:spcBef>
                </a:pPr>
                <a:r>
                  <a:rPr lang="en-US" altLang="en-US" sz="600" b="0">
                    <a:solidFill>
                      <a:schemeClr val="bg2"/>
                    </a:solidFill>
                    <a:ea typeface="ＭＳ Ｐゴシック" pitchFamily="34" charset="-128"/>
                  </a:rPr>
                  <a:t>Collimators</a:t>
                </a:r>
              </a:p>
            </p:txBody>
          </p:sp>
          <p:sp>
            <p:nvSpPr>
              <p:cNvPr id="55318" name="Rectangle 23"/>
              <p:cNvSpPr>
                <a:spLocks noChangeArrowheads="1"/>
              </p:cNvSpPr>
              <p:nvPr/>
            </p:nvSpPr>
            <p:spPr bwMode="auto">
              <a:xfrm>
                <a:off x="6643688" y="3602038"/>
                <a:ext cx="184150" cy="579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0" hangingPunct="0"/>
                <a:endParaRPr lang="en-US" altLang="en-US" sz="3200" b="0">
                  <a:ea typeface="ＭＳ Ｐゴシック" pitchFamily="34" charset="-128"/>
                </a:endParaRPr>
              </a:p>
            </p:txBody>
          </p:sp>
          <p:grpSp>
            <p:nvGrpSpPr>
              <p:cNvPr id="2" name="Group 24"/>
              <p:cNvGrpSpPr>
                <a:grpSpLocks/>
              </p:cNvGrpSpPr>
              <p:nvPr/>
            </p:nvGrpSpPr>
            <p:grpSpPr bwMode="auto">
              <a:xfrm>
                <a:off x="430213" y="2960688"/>
                <a:ext cx="5230812" cy="2754312"/>
                <a:chOff x="271" y="1838"/>
                <a:chExt cx="3295" cy="1735"/>
              </a:xfrm>
            </p:grpSpPr>
            <p:sp>
              <p:nvSpPr>
                <p:cNvPr id="55320" name="Oval 25"/>
                <p:cNvSpPr>
                  <a:spLocks noChangeArrowheads="1"/>
                </p:cNvSpPr>
                <p:nvPr/>
              </p:nvSpPr>
              <p:spPr bwMode="auto">
                <a:xfrm>
                  <a:off x="3450" y="1838"/>
                  <a:ext cx="116" cy="200"/>
                </a:xfrm>
                <a:prstGeom prst="ellipse">
                  <a:avLst/>
                </a:prstGeom>
                <a:noFill/>
                <a:ln w="28575">
                  <a:solidFill>
                    <a:srgbClr val="800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0" hangingPunct="0"/>
                  <a:endParaRPr lang="en-US" altLang="en-US" b="0">
                    <a:ea typeface="ＭＳ Ｐゴシック" pitchFamily="34" charset="-128"/>
                  </a:endParaRPr>
                </a:p>
              </p:txBody>
            </p:sp>
            <p:grpSp>
              <p:nvGrpSpPr>
                <p:cNvPr id="55321" name="Group 26"/>
                <p:cNvGrpSpPr>
                  <a:grpSpLocks/>
                </p:cNvGrpSpPr>
                <p:nvPr/>
              </p:nvGrpSpPr>
              <p:grpSpPr bwMode="auto">
                <a:xfrm>
                  <a:off x="271" y="2327"/>
                  <a:ext cx="3029" cy="1246"/>
                  <a:chOff x="289" y="2327"/>
                  <a:chExt cx="3029" cy="1246"/>
                </a:xfrm>
              </p:grpSpPr>
              <p:sp>
                <p:nvSpPr>
                  <p:cNvPr id="509979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624" y="2956"/>
                    <a:ext cx="144" cy="38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9980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864" y="2956"/>
                    <a:ext cx="144" cy="38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9981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1104" y="2956"/>
                    <a:ext cx="144" cy="38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9982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2956"/>
                    <a:ext cx="144" cy="38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9983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1584" y="2956"/>
                    <a:ext cx="144" cy="38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5327" name="Line 3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6" y="3244"/>
                    <a:ext cx="9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28" name="Line 3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829" y="3244"/>
                    <a:ext cx="9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09986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2956"/>
                    <a:ext cx="144" cy="38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9987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2256" y="2956"/>
                    <a:ext cx="144" cy="38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9988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2016" y="2956"/>
                    <a:ext cx="144" cy="38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9989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2976" y="2956"/>
                    <a:ext cx="144" cy="38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9990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2736" y="2956"/>
                    <a:ext cx="144" cy="38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5334" name="Line 3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64" y="2716"/>
                    <a:ext cx="1" cy="240"/>
                  </a:xfrm>
                  <a:prstGeom prst="line">
                    <a:avLst/>
                  </a:prstGeom>
                  <a:noFill/>
                  <a:ln w="12700">
                    <a:solidFill>
                      <a:schemeClr val="bg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35" name="Line 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04" y="2716"/>
                    <a:ext cx="1" cy="240"/>
                  </a:xfrm>
                  <a:prstGeom prst="line">
                    <a:avLst/>
                  </a:prstGeom>
                  <a:noFill/>
                  <a:ln w="12700">
                    <a:solidFill>
                      <a:schemeClr val="bg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36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634" y="2812"/>
                    <a:ext cx="240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bg2"/>
                    </a:solidFill>
                    <a:round/>
                    <a:headEnd/>
                    <a:tailEnd type="triangle" w="sm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37" name="Line 4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109" y="2807"/>
                    <a:ext cx="240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bg2"/>
                    </a:solidFill>
                    <a:round/>
                    <a:headEnd/>
                    <a:tailEnd type="triangle" w="sm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38" name="Text Box 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32" y="2539"/>
                    <a:ext cx="720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algn="ctr" eaLnBrk="0" hangingPunct="0">
                      <a:spcBef>
                        <a:spcPct val="50000"/>
                      </a:spcBef>
                    </a:pPr>
                    <a:r>
                      <a:rPr lang="en-US" altLang="en-US" sz="1200" b="0">
                        <a:solidFill>
                          <a:schemeClr val="bg2"/>
                        </a:solidFill>
                        <a:ea typeface="ＭＳ Ｐゴシック" pitchFamily="34" charset="-128"/>
                      </a:rPr>
                      <a:t>945 ns</a:t>
                    </a:r>
                  </a:p>
                </p:txBody>
              </p:sp>
              <p:sp>
                <p:nvSpPr>
                  <p:cNvPr id="55339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634" y="3344"/>
                    <a:ext cx="1" cy="213"/>
                  </a:xfrm>
                  <a:prstGeom prst="line">
                    <a:avLst/>
                  </a:prstGeom>
                  <a:noFill/>
                  <a:ln w="12700">
                    <a:solidFill>
                      <a:schemeClr val="bg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40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3130" y="3339"/>
                    <a:ext cx="0" cy="213"/>
                  </a:xfrm>
                  <a:prstGeom prst="line">
                    <a:avLst/>
                  </a:prstGeom>
                  <a:noFill/>
                  <a:ln w="12700">
                    <a:solidFill>
                      <a:schemeClr val="bg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41" name="Text Box 4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46" y="3400"/>
                    <a:ext cx="1824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algn="ctr" eaLnBrk="0" hangingPunct="0">
                      <a:spcBef>
                        <a:spcPct val="50000"/>
                      </a:spcBef>
                    </a:pPr>
                    <a:r>
                      <a:rPr lang="en-US" altLang="en-US" sz="1200" b="0">
                        <a:solidFill>
                          <a:schemeClr val="bg2"/>
                        </a:solidFill>
                        <a:ea typeface="ＭＳ Ｐゴシック" pitchFamily="34" charset="-128"/>
                      </a:rPr>
                      <a:t>1 ms macropulse</a:t>
                    </a:r>
                  </a:p>
                </p:txBody>
              </p:sp>
              <p:sp>
                <p:nvSpPr>
                  <p:cNvPr id="55342" name="Line 4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24" y="3494"/>
                    <a:ext cx="924" cy="1"/>
                  </a:xfrm>
                  <a:prstGeom prst="line">
                    <a:avLst/>
                  </a:prstGeom>
                  <a:noFill/>
                  <a:ln w="12700">
                    <a:solidFill>
                      <a:schemeClr val="bg2"/>
                    </a:solidFill>
                    <a:round/>
                    <a:headEnd/>
                    <a:tailEnd type="triangle" w="sm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43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2366" y="3494"/>
                    <a:ext cx="749" cy="1"/>
                  </a:xfrm>
                  <a:prstGeom prst="line">
                    <a:avLst/>
                  </a:prstGeom>
                  <a:noFill/>
                  <a:ln w="12700">
                    <a:solidFill>
                      <a:schemeClr val="bg2"/>
                    </a:solidFill>
                    <a:round/>
                    <a:headEnd/>
                    <a:tailEnd type="triangle" w="sm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44" name="Text Box 49"/>
                  <p:cNvSpPr txBox="1">
                    <a:spLocks noChangeArrowheads="1"/>
                  </p:cNvSpPr>
                  <p:nvPr/>
                </p:nvSpPr>
                <p:spPr bwMode="auto">
                  <a:xfrm rot="-5400000">
                    <a:off x="-124" y="2888"/>
                    <a:ext cx="1018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algn="ctr" eaLnBrk="0" hangingPunct="0">
                      <a:spcBef>
                        <a:spcPct val="50000"/>
                      </a:spcBef>
                    </a:pPr>
                    <a:r>
                      <a:rPr lang="en-US" altLang="en-US" sz="1400" b="0">
                        <a:ea typeface="ＭＳ Ｐゴシック" pitchFamily="34" charset="-128"/>
                      </a:rPr>
                      <a:t>Current</a:t>
                    </a:r>
                    <a:endParaRPr lang="en-US" altLang="en-US" sz="2400" b="0">
                      <a:latin typeface="Helvetica" pitchFamily="34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5345" name="Text Box 5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214" y="2597"/>
                    <a:ext cx="1104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algn="ctr" eaLnBrk="0" hangingPunct="0">
                      <a:spcBef>
                        <a:spcPct val="50000"/>
                      </a:spcBef>
                    </a:pPr>
                    <a:r>
                      <a:rPr lang="en-US" altLang="en-US" sz="1400" b="0">
                        <a:ea typeface="ＭＳ Ｐゴシック" pitchFamily="34" charset="-128"/>
                      </a:rPr>
                      <a:t>mini-pulse</a:t>
                    </a:r>
                  </a:p>
                </p:txBody>
              </p:sp>
              <p:sp>
                <p:nvSpPr>
                  <p:cNvPr id="55346" name="Line 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04" y="2764"/>
                    <a:ext cx="192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hlink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47" name="Text Box 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87" y="2327"/>
                    <a:ext cx="1008" cy="32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algn="ctr" eaLnBrk="0" hangingPunct="0">
                      <a:spcBef>
                        <a:spcPct val="50000"/>
                      </a:spcBef>
                    </a:pPr>
                    <a:r>
                      <a:rPr lang="en-US" altLang="en-US" sz="1400" b="0" dirty="0">
                        <a:ea typeface="ＭＳ Ｐゴシック" pitchFamily="34" charset="-128"/>
                      </a:rPr>
                      <a:t>Chopper system makes gaps</a:t>
                    </a:r>
                  </a:p>
                </p:txBody>
              </p:sp>
              <p:sp>
                <p:nvSpPr>
                  <p:cNvPr id="55348" name="Line 5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296" y="2615"/>
                    <a:ext cx="240" cy="3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49" name="Line 5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6" y="2668"/>
                    <a:ext cx="96" cy="2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50" name="Line 55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2668"/>
                    <a:ext cx="144" cy="2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 type="stealth" w="med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51" name="Line 56"/>
                  <p:cNvSpPr>
                    <a:spLocks noChangeShapeType="1"/>
                  </p:cNvSpPr>
                  <p:nvPr/>
                </p:nvSpPr>
                <p:spPr bwMode="auto">
                  <a:xfrm>
                    <a:off x="480" y="2572"/>
                    <a:ext cx="1" cy="768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52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480" y="3340"/>
                    <a:ext cx="2832" cy="1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pic>
              <p:nvPicPr>
                <p:cNvPr id="55353" name="Picture 58" descr="swoosh1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36" y="1920"/>
                  <a:ext cx="828" cy="11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5" name="Group 59"/>
              <p:cNvGrpSpPr>
                <a:grpSpLocks/>
              </p:cNvGrpSpPr>
              <p:nvPr/>
            </p:nvGrpSpPr>
            <p:grpSpPr bwMode="auto">
              <a:xfrm>
                <a:off x="5700713" y="1771650"/>
                <a:ext cx="3263900" cy="4052888"/>
                <a:chOff x="3591" y="1116"/>
                <a:chExt cx="2056" cy="2553"/>
              </a:xfrm>
            </p:grpSpPr>
            <p:sp>
              <p:nvSpPr>
                <p:cNvPr id="55355" name="Oval 60"/>
                <p:cNvSpPr>
                  <a:spLocks noChangeArrowheads="1"/>
                </p:cNvSpPr>
                <p:nvPr/>
              </p:nvSpPr>
              <p:spPr bwMode="auto">
                <a:xfrm>
                  <a:off x="4383" y="1116"/>
                  <a:ext cx="116" cy="200"/>
                </a:xfrm>
                <a:prstGeom prst="ellipse">
                  <a:avLst/>
                </a:prstGeom>
                <a:noFill/>
                <a:ln w="28575">
                  <a:solidFill>
                    <a:srgbClr val="800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0" hangingPunct="0"/>
                  <a:endParaRPr lang="en-US" altLang="en-US" b="0">
                    <a:ea typeface="ＭＳ Ｐゴシック" pitchFamily="34" charset="-128"/>
                  </a:endParaRPr>
                </a:p>
              </p:txBody>
            </p:sp>
            <p:grpSp>
              <p:nvGrpSpPr>
                <p:cNvPr id="55356" name="Group 61"/>
                <p:cNvGrpSpPr>
                  <a:grpSpLocks/>
                </p:cNvGrpSpPr>
                <p:nvPr/>
              </p:nvGrpSpPr>
              <p:grpSpPr bwMode="auto">
                <a:xfrm>
                  <a:off x="3591" y="2397"/>
                  <a:ext cx="2056" cy="1272"/>
                  <a:chOff x="3591" y="2397"/>
                  <a:chExt cx="2056" cy="1272"/>
                </a:xfrm>
              </p:grpSpPr>
              <p:sp>
                <p:nvSpPr>
                  <p:cNvPr id="55357" name="Text Box 62"/>
                  <p:cNvSpPr txBox="1">
                    <a:spLocks noChangeArrowheads="1"/>
                  </p:cNvSpPr>
                  <p:nvPr/>
                </p:nvSpPr>
                <p:spPr bwMode="auto">
                  <a:xfrm rot="-5400000">
                    <a:off x="3178" y="2810"/>
                    <a:ext cx="1018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algn="ctr" eaLnBrk="0" hangingPunct="0">
                      <a:spcBef>
                        <a:spcPct val="50000"/>
                      </a:spcBef>
                    </a:pPr>
                    <a:r>
                      <a:rPr lang="en-US" altLang="en-US" sz="1400" b="0">
                        <a:latin typeface="Helvetica" pitchFamily="34" charset="0"/>
                        <a:ea typeface="ＭＳ Ｐゴシック" pitchFamily="34" charset="-128"/>
                      </a:rPr>
                      <a:t>Current</a:t>
                    </a:r>
                  </a:p>
                </p:txBody>
              </p:sp>
              <p:sp>
                <p:nvSpPr>
                  <p:cNvPr id="510015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4020" y="3358"/>
                    <a:ext cx="96" cy="96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0016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4164" y="3310"/>
                    <a:ext cx="9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0017" name="Rectangle 65"/>
                  <p:cNvSpPr>
                    <a:spLocks noChangeArrowheads="1"/>
                  </p:cNvSpPr>
                  <p:nvPr/>
                </p:nvSpPr>
                <p:spPr bwMode="auto">
                  <a:xfrm>
                    <a:off x="4308" y="3262"/>
                    <a:ext cx="96" cy="19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0018" name="Rectangle 66"/>
                  <p:cNvSpPr>
                    <a:spLocks noChangeArrowheads="1"/>
                  </p:cNvSpPr>
                  <p:nvPr/>
                </p:nvSpPr>
                <p:spPr bwMode="auto">
                  <a:xfrm>
                    <a:off x="4452" y="3214"/>
                    <a:ext cx="96" cy="24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0019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4596" y="3166"/>
                    <a:ext cx="96" cy="288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0020" name="Rectangle 68"/>
                  <p:cNvSpPr>
                    <a:spLocks noChangeArrowheads="1"/>
                  </p:cNvSpPr>
                  <p:nvPr/>
                </p:nvSpPr>
                <p:spPr bwMode="auto">
                  <a:xfrm>
                    <a:off x="4740" y="3118"/>
                    <a:ext cx="96" cy="336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5364" name="Line 6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836" y="3358"/>
                    <a:ext cx="9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65" name="Line 7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884" y="3358"/>
                    <a:ext cx="9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0023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5028" y="2542"/>
                    <a:ext cx="96" cy="91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0024" name="Rectangle 72"/>
                  <p:cNvSpPr>
                    <a:spLocks noChangeArrowheads="1"/>
                  </p:cNvSpPr>
                  <p:nvPr/>
                </p:nvSpPr>
                <p:spPr bwMode="auto">
                  <a:xfrm>
                    <a:off x="5172" y="2494"/>
                    <a:ext cx="96" cy="9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3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5316" y="2446"/>
                    <a:ext cx="96" cy="1008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5369" name="Line 74"/>
                  <p:cNvSpPr>
                    <a:spLocks noChangeShapeType="1"/>
                  </p:cNvSpPr>
                  <p:nvPr/>
                </p:nvSpPr>
                <p:spPr bwMode="auto">
                  <a:xfrm>
                    <a:off x="3785" y="3404"/>
                    <a:ext cx="0" cy="240"/>
                  </a:xfrm>
                  <a:prstGeom prst="line">
                    <a:avLst/>
                  </a:prstGeom>
                  <a:noFill/>
                  <a:ln w="12700">
                    <a:solidFill>
                      <a:schemeClr val="bg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70" name="Line 75"/>
                  <p:cNvSpPr>
                    <a:spLocks noChangeShapeType="1"/>
                  </p:cNvSpPr>
                  <p:nvPr/>
                </p:nvSpPr>
                <p:spPr bwMode="auto">
                  <a:xfrm>
                    <a:off x="5412" y="3460"/>
                    <a:ext cx="0" cy="174"/>
                  </a:xfrm>
                  <a:prstGeom prst="line">
                    <a:avLst/>
                  </a:prstGeom>
                  <a:noFill/>
                  <a:ln w="12700">
                    <a:solidFill>
                      <a:schemeClr val="bg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71" name="Text Box 7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243" y="3496"/>
                    <a:ext cx="768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algn="ctr" eaLnBrk="0" hangingPunct="0">
                      <a:spcBef>
                        <a:spcPct val="50000"/>
                      </a:spcBef>
                    </a:pPr>
                    <a:r>
                      <a:rPr lang="en-US" altLang="en-US" sz="1200" b="0">
                        <a:solidFill>
                          <a:schemeClr val="bg2"/>
                        </a:solidFill>
                        <a:ea typeface="ＭＳ Ｐゴシック" pitchFamily="34" charset="-128"/>
                      </a:rPr>
                      <a:t>1ms</a:t>
                    </a:r>
                  </a:p>
                </p:txBody>
              </p:sp>
              <p:sp>
                <p:nvSpPr>
                  <p:cNvPr id="55372" name="Line 7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80" y="3586"/>
                    <a:ext cx="719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bg2"/>
                    </a:solidFill>
                    <a:round/>
                    <a:headEnd/>
                    <a:tailEnd type="triangle" w="sm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73" name="Line 78"/>
                  <p:cNvSpPr>
                    <a:spLocks noChangeShapeType="1"/>
                  </p:cNvSpPr>
                  <p:nvPr/>
                </p:nvSpPr>
                <p:spPr bwMode="auto">
                  <a:xfrm>
                    <a:off x="4755" y="3586"/>
                    <a:ext cx="657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bg2"/>
                    </a:solidFill>
                    <a:round/>
                    <a:headEnd/>
                    <a:tailEnd type="triangle" w="sm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74" name="Line 79"/>
                  <p:cNvSpPr>
                    <a:spLocks noChangeShapeType="1"/>
                  </p:cNvSpPr>
                  <p:nvPr/>
                </p:nvSpPr>
                <p:spPr bwMode="auto">
                  <a:xfrm>
                    <a:off x="3780" y="2398"/>
                    <a:ext cx="0" cy="1056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75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3775" y="3454"/>
                    <a:ext cx="1872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0033" name="Rectangle 81"/>
                  <p:cNvSpPr>
                    <a:spLocks noChangeArrowheads="1"/>
                  </p:cNvSpPr>
                  <p:nvPr/>
                </p:nvSpPr>
                <p:spPr bwMode="auto">
                  <a:xfrm>
                    <a:off x="3876" y="3406"/>
                    <a:ext cx="96" cy="48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1905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</p:grpSp>
            <p:pic>
              <p:nvPicPr>
                <p:cNvPr id="55377" name="Picture 82" descr="swoosh2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76" y="1200"/>
                  <a:ext cx="962" cy="15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55378" name="Text Box 83"/>
              <p:cNvSpPr txBox="1">
                <a:spLocks noChangeArrowheads="1"/>
              </p:cNvSpPr>
              <p:nvPr/>
            </p:nvSpPr>
            <p:spPr bwMode="auto">
              <a:xfrm>
                <a:off x="7086600" y="3048000"/>
                <a:ext cx="1447800" cy="641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0" hangingPunct="0">
                  <a:spcBef>
                    <a:spcPct val="50000"/>
                  </a:spcBef>
                </a:pPr>
                <a:r>
                  <a:rPr lang="en-US" altLang="en-US">
                    <a:solidFill>
                      <a:schemeClr val="accent1"/>
                    </a:solidFill>
                    <a:ea typeface="ＭＳ Ｐゴシック" pitchFamily="34" charset="-128"/>
                  </a:rPr>
                  <a:t>Liquid Hg Target</a:t>
                </a:r>
              </a:p>
            </p:txBody>
          </p:sp>
          <p:sp>
            <p:nvSpPr>
              <p:cNvPr id="55379" name="Rectangle 84"/>
              <p:cNvSpPr>
                <a:spLocks noChangeArrowheads="1"/>
              </p:cNvSpPr>
              <p:nvPr/>
            </p:nvSpPr>
            <p:spPr bwMode="auto">
              <a:xfrm>
                <a:off x="4761932" y="2133600"/>
                <a:ext cx="873125" cy="2714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0" hangingPunct="0"/>
                <a:r>
                  <a:rPr lang="en-US" altLang="en-US" sz="1200" b="0" dirty="0">
                    <a:ea typeface="ＭＳ Ｐゴシック" pitchFamily="34" charset="-128"/>
                  </a:rPr>
                  <a:t>1000 MeV</a:t>
                </a:r>
              </a:p>
            </p:txBody>
          </p:sp>
          <p:sp>
            <p:nvSpPr>
              <p:cNvPr id="510037" name="Rectangle 85"/>
              <p:cNvSpPr>
                <a:spLocks noChangeArrowheads="1"/>
              </p:cNvSpPr>
              <p:nvPr/>
            </p:nvSpPr>
            <p:spPr bwMode="auto">
              <a:xfrm>
                <a:off x="3286125" y="2943225"/>
                <a:ext cx="1914526" cy="255588"/>
              </a:xfrm>
              <a:prstGeom prst="rect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0" hangingPunct="0"/>
                <a:endParaRPr lang="en-US" altLang="en-US" b="0">
                  <a:ea typeface="ＭＳ Ｐゴシック" pitchFamily="34" charset="-128"/>
                </a:endParaRPr>
              </a:p>
            </p:txBody>
          </p:sp>
          <p:grpSp>
            <p:nvGrpSpPr>
              <p:cNvPr id="7" name="Group 109"/>
              <p:cNvGrpSpPr>
                <a:grpSpLocks/>
              </p:cNvGrpSpPr>
              <p:nvPr/>
            </p:nvGrpSpPr>
            <p:grpSpPr bwMode="auto">
              <a:xfrm>
                <a:off x="760413" y="5562600"/>
                <a:ext cx="4422775" cy="382588"/>
                <a:chOff x="761206" y="5562600"/>
                <a:chExt cx="4421982" cy="381794"/>
              </a:xfrm>
            </p:grpSpPr>
            <p:cxnSp>
              <p:nvCxnSpPr>
                <p:cNvPr id="89" name="Straight Connector 88"/>
                <p:cNvCxnSpPr/>
                <p:nvPr/>
              </p:nvCxnSpPr>
              <p:spPr>
                <a:xfrm rot="5400000">
                  <a:off x="571895" y="5753495"/>
                  <a:ext cx="380209" cy="158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/>
                <p:cNvCxnSpPr/>
                <p:nvPr/>
              </p:nvCxnSpPr>
              <p:spPr>
                <a:xfrm rot="5400000">
                  <a:off x="4992289" y="5751911"/>
                  <a:ext cx="380209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Arrow Connector 91"/>
                <p:cNvCxnSpPr/>
                <p:nvPr/>
              </p:nvCxnSpPr>
              <p:spPr>
                <a:xfrm>
                  <a:off x="3962619" y="5714684"/>
                  <a:ext cx="1218981" cy="1585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Arrow Connector 93"/>
                <p:cNvCxnSpPr/>
                <p:nvPr/>
              </p:nvCxnSpPr>
              <p:spPr>
                <a:xfrm rot="10800000">
                  <a:off x="762793" y="5714684"/>
                  <a:ext cx="1295168" cy="1585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386" name="TextBox 94"/>
                <p:cNvSpPr txBox="1">
                  <a:spLocks noChangeArrowheads="1"/>
                </p:cNvSpPr>
                <p:nvPr/>
              </p:nvSpPr>
              <p:spPr bwMode="auto">
                <a:xfrm>
                  <a:off x="2133599" y="5562600"/>
                  <a:ext cx="1836821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0" hangingPunct="0"/>
                  <a:r>
                    <a:rPr lang="en-US" altLang="en-US" sz="1400" b="0">
                      <a:ea typeface="ＭＳ Ｐゴシック" pitchFamily="34" charset="-128"/>
                    </a:rPr>
                    <a:t>1 ms macropulse</a:t>
                  </a:r>
                </a:p>
              </p:txBody>
            </p:sp>
          </p:grpSp>
          <p:grpSp>
            <p:nvGrpSpPr>
              <p:cNvPr id="8" name="Group 110"/>
              <p:cNvGrpSpPr>
                <a:grpSpLocks/>
              </p:cNvGrpSpPr>
              <p:nvPr/>
            </p:nvGrpSpPr>
            <p:grpSpPr bwMode="auto">
              <a:xfrm>
                <a:off x="6003925" y="5691188"/>
                <a:ext cx="2595563" cy="425450"/>
                <a:chOff x="6003759" y="5691731"/>
                <a:chExt cx="2595603" cy="425116"/>
              </a:xfrm>
            </p:grpSpPr>
            <p:cxnSp>
              <p:nvCxnSpPr>
                <p:cNvPr id="103" name="Straight Connector 102"/>
                <p:cNvCxnSpPr/>
                <p:nvPr/>
              </p:nvCxnSpPr>
              <p:spPr>
                <a:xfrm rot="5400000">
                  <a:off x="5825316" y="5881287"/>
                  <a:ext cx="380701" cy="158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Arrow Connector 104"/>
                <p:cNvCxnSpPr/>
                <p:nvPr/>
              </p:nvCxnSpPr>
              <p:spPr>
                <a:xfrm rot="10800000">
                  <a:off x="6003759" y="5907462"/>
                  <a:ext cx="769950" cy="158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390" name="TextBox 105"/>
                <p:cNvSpPr txBox="1">
                  <a:spLocks noChangeArrowheads="1"/>
                </p:cNvSpPr>
                <p:nvPr/>
              </p:nvSpPr>
              <p:spPr bwMode="auto">
                <a:xfrm>
                  <a:off x="6785810" y="5727031"/>
                  <a:ext cx="782054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0" hangingPunct="0"/>
                  <a:r>
                    <a:rPr lang="en-US" altLang="en-US" sz="1400" b="0">
                      <a:ea typeface="ＭＳ Ｐゴシック" pitchFamily="34" charset="-128"/>
                    </a:rPr>
                    <a:t>1 ms </a:t>
                  </a:r>
                </a:p>
              </p:txBody>
            </p:sp>
            <p:cxnSp>
              <p:nvCxnSpPr>
                <p:cNvPr id="107" name="Straight Connector 106"/>
                <p:cNvCxnSpPr/>
                <p:nvPr/>
              </p:nvCxnSpPr>
              <p:spPr>
                <a:xfrm rot="5400000">
                  <a:off x="8408218" y="5925703"/>
                  <a:ext cx="380701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Arrow Connector 108"/>
                <p:cNvCxnSpPr>
                  <a:stCxn id="55390" idx="3"/>
                </p:cNvCxnSpPr>
                <p:nvPr/>
              </p:nvCxnSpPr>
              <p:spPr>
                <a:xfrm>
                  <a:off x="7567471" y="5880495"/>
                  <a:ext cx="1022366" cy="317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151"/>
              <p:cNvGrpSpPr>
                <a:grpSpLocks/>
              </p:cNvGrpSpPr>
              <p:nvPr/>
            </p:nvGrpSpPr>
            <p:grpSpPr bwMode="auto">
              <a:xfrm>
                <a:off x="7772400" y="1598613"/>
                <a:ext cx="1371600" cy="1409700"/>
                <a:chOff x="4896" y="1007"/>
                <a:chExt cx="864" cy="888"/>
              </a:xfrm>
            </p:grpSpPr>
            <p:grpSp>
              <p:nvGrpSpPr>
                <p:cNvPr id="55394" name="Group 142"/>
                <p:cNvGrpSpPr>
                  <a:grpSpLocks/>
                </p:cNvGrpSpPr>
                <p:nvPr/>
              </p:nvGrpSpPr>
              <p:grpSpPr bwMode="auto">
                <a:xfrm>
                  <a:off x="4896" y="1007"/>
                  <a:ext cx="864" cy="408"/>
                  <a:chOff x="3593" y="2370"/>
                  <a:chExt cx="2054" cy="1084"/>
                </a:xfrm>
              </p:grpSpPr>
              <p:sp>
                <p:nvSpPr>
                  <p:cNvPr id="55395" name="Text Box 62"/>
                  <p:cNvSpPr txBox="1">
                    <a:spLocks noChangeArrowheads="1"/>
                  </p:cNvSpPr>
                  <p:nvPr/>
                </p:nvSpPr>
                <p:spPr bwMode="auto">
                  <a:xfrm rot="-5400000">
                    <a:off x="3356" y="2607"/>
                    <a:ext cx="664" cy="19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eaVert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algn="ctr" eaLnBrk="0" hangingPunct="0">
                      <a:spcBef>
                        <a:spcPct val="50000"/>
                      </a:spcBef>
                    </a:pPr>
                    <a:endParaRPr lang="en-US" altLang="en-US" sz="1400" b="0">
                      <a:latin typeface="Helvetica" pitchFamily="34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0025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5317" y="2447"/>
                    <a:ext cx="95" cy="1007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40"/>
                      </a:gs>
                      <a:gs pos="100000">
                        <a:srgbClr val="3B001E"/>
                      </a:gs>
                    </a:gsLst>
                    <a:lin ang="540000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dist="12700" dir="2700000" algn="ctr" rotWithShape="0">
                      <a:schemeClr val="bg2">
                        <a:alpha val="87999"/>
                      </a:schemeClr>
                    </a:outerShdw>
                  </a:effec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37931725" indent="-37474525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4572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9144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1371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18288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/>
                    <a:endParaRPr lang="en-US" altLang="en-US" b="0"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5397" name="Line 79"/>
                  <p:cNvSpPr>
                    <a:spLocks noChangeShapeType="1"/>
                  </p:cNvSpPr>
                  <p:nvPr/>
                </p:nvSpPr>
                <p:spPr bwMode="auto">
                  <a:xfrm>
                    <a:off x="3780" y="2398"/>
                    <a:ext cx="0" cy="1056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398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3775" y="3454"/>
                    <a:ext cx="1872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5399" name="Text Box 147"/>
                <p:cNvSpPr txBox="1">
                  <a:spLocks noChangeArrowheads="1"/>
                </p:cNvSpPr>
                <p:nvPr/>
              </p:nvSpPr>
              <p:spPr bwMode="auto">
                <a:xfrm>
                  <a:off x="5040" y="1059"/>
                  <a:ext cx="568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0" hangingPunct="0">
                    <a:spcBef>
                      <a:spcPct val="50000"/>
                    </a:spcBef>
                  </a:pPr>
                  <a:r>
                    <a:rPr lang="en-US" altLang="en-US" sz="1400" b="0">
                      <a:ea typeface="ＭＳ Ｐゴシック" pitchFamily="34" charset="-128"/>
                    </a:rPr>
                    <a:t>&lt;1 </a:t>
                  </a:r>
                  <a:r>
                    <a:rPr lang="en-US" altLang="en-US" sz="1400" b="0">
                      <a:latin typeface="Symbol" pitchFamily="18" charset="2"/>
                      <a:ea typeface="ＭＳ Ｐゴシック" pitchFamily="34" charset="-128"/>
                    </a:rPr>
                    <a:t>m</a:t>
                  </a:r>
                  <a:r>
                    <a:rPr lang="en-US" altLang="en-US" sz="1400" b="0">
                      <a:ea typeface="ＭＳ Ｐゴシック" pitchFamily="34" charset="-128"/>
                    </a:rPr>
                    <a:t>sec</a:t>
                  </a:r>
                </a:p>
              </p:txBody>
            </p:sp>
            <p:sp>
              <p:nvSpPr>
                <p:cNvPr id="55400" name="Oval 60"/>
                <p:cNvSpPr>
                  <a:spLocks noChangeArrowheads="1"/>
                </p:cNvSpPr>
                <p:nvPr/>
              </p:nvSpPr>
              <p:spPr bwMode="auto">
                <a:xfrm>
                  <a:off x="5050" y="1575"/>
                  <a:ext cx="133" cy="320"/>
                </a:xfrm>
                <a:prstGeom prst="ellipse">
                  <a:avLst/>
                </a:prstGeom>
                <a:noFill/>
                <a:ln w="28575">
                  <a:solidFill>
                    <a:srgbClr val="800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37931725" indent="-37474525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9144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1371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18288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0" hangingPunct="0"/>
                  <a:endParaRPr lang="en-US" altLang="en-US" b="0">
                    <a:ea typeface="ＭＳ Ｐゴシック" pitchFamily="34" charset="-128"/>
                  </a:endParaRPr>
                </a:p>
              </p:txBody>
            </p:sp>
            <p:sp>
              <p:nvSpPr>
                <p:cNvPr id="55401" name="Line 149"/>
                <p:cNvSpPr>
                  <a:spLocks noChangeShapeType="1"/>
                </p:cNvSpPr>
                <p:nvPr/>
              </p:nvSpPr>
              <p:spPr bwMode="auto">
                <a:xfrm flipH="1">
                  <a:off x="5201" y="1464"/>
                  <a:ext cx="356" cy="20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08" name="Rectangle 14"/>
            <p:cNvSpPr>
              <a:spLocks noChangeArrowheads="1"/>
            </p:cNvSpPr>
            <p:nvPr/>
          </p:nvSpPr>
          <p:spPr bwMode="auto">
            <a:xfrm>
              <a:off x="3405787" y="3016811"/>
              <a:ext cx="1394813" cy="335989"/>
            </a:xfrm>
            <a:prstGeom prst="rect">
              <a:avLst/>
            </a:prstGeom>
            <a:noFill/>
            <a:ln>
              <a:noFill/>
            </a:ln>
            <a:effectLst>
              <a:outerShdw dist="25399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7" tIns="44450" rIns="90487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0" hangingPunct="0"/>
              <a:r>
                <a:rPr lang="en-US" altLang="en-US" sz="1600" dirty="0" smtClean="0">
                  <a:solidFill>
                    <a:srgbClr val="F4F4F4"/>
                  </a:solidFill>
                  <a:ea typeface="ＭＳ Ｐゴシック" pitchFamily="34" charset="-128"/>
                </a:rPr>
                <a:t>Cold LINAC</a:t>
              </a:r>
              <a:endParaRPr lang="en-US" altLang="en-US" sz="1600" dirty="0">
                <a:solidFill>
                  <a:srgbClr val="F4F4F4"/>
                </a:solidFill>
                <a:ea typeface="ＭＳ Ｐゴシック" pitchFamily="34" charset="-128"/>
              </a:endParaRPr>
            </a:p>
          </p:txBody>
        </p:sp>
        <p:sp>
          <p:nvSpPr>
            <p:cNvPr id="110" name="Line 12"/>
            <p:cNvSpPr>
              <a:spLocks noChangeShapeType="1"/>
            </p:cNvSpPr>
            <p:nvPr/>
          </p:nvSpPr>
          <p:spPr bwMode="auto">
            <a:xfrm flipH="1" flipV="1">
              <a:off x="3224872" y="2530525"/>
              <a:ext cx="0" cy="375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sm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Rectangle 84"/>
            <p:cNvSpPr>
              <a:spLocks noChangeArrowheads="1"/>
            </p:cNvSpPr>
            <p:nvPr/>
          </p:nvSpPr>
          <p:spPr bwMode="auto">
            <a:xfrm>
              <a:off x="2863026" y="2218594"/>
              <a:ext cx="796692" cy="274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0" hangingPunct="0"/>
              <a:r>
                <a:rPr lang="en-US" altLang="en-US" sz="1200" b="0" dirty="0" smtClean="0">
                  <a:ea typeface="ＭＳ Ｐゴシック" pitchFamily="34" charset="-128"/>
                </a:rPr>
                <a:t>186 </a:t>
              </a:r>
              <a:r>
                <a:rPr lang="en-US" altLang="en-US" sz="1200" b="0" dirty="0">
                  <a:ea typeface="ＭＳ Ｐゴシック" pitchFamily="34" charset="-128"/>
                </a:rPr>
                <a:t>MeV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870135" y="5373502"/>
              <a:ext cx="537327" cy="237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50" dirty="0" smtClean="0"/>
                <a:t>38mA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8204553" y="3861211"/>
              <a:ext cx="425116" cy="237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50" dirty="0" smtClean="0"/>
                <a:t>38A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7330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534400" cy="458587"/>
          </a:xfrm>
        </p:spPr>
        <p:txBody>
          <a:bodyPr/>
          <a:lstStyle/>
          <a:p>
            <a:r>
              <a:rPr lang="en-US" sz="2800" dirty="0" smtClean="0"/>
              <a:t>History plot of SNS beam power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28600" y="685800"/>
            <a:ext cx="8198200" cy="4657476"/>
            <a:chOff x="183800" y="1057524"/>
            <a:chExt cx="8547799" cy="51816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-188" t="9014"/>
            <a:stretch/>
          </p:blipFill>
          <p:spPr>
            <a:xfrm>
              <a:off x="183800" y="1057524"/>
              <a:ext cx="8547799" cy="5181600"/>
            </a:xfrm>
            <a:prstGeom prst="rect">
              <a:avLst/>
            </a:prstGeom>
          </p:spPr>
        </p:pic>
        <p:cxnSp>
          <p:nvCxnSpPr>
            <p:cNvPr id="5" name="Straight Connector 4"/>
            <p:cNvCxnSpPr/>
            <p:nvPr/>
          </p:nvCxnSpPr>
          <p:spPr>
            <a:xfrm>
              <a:off x="1295400" y="1395453"/>
              <a:ext cx="63246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392324" y="1118483"/>
              <a:ext cx="1249060" cy="286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dirty="0">
                  <a:solidFill>
                    <a:schemeClr val="accent1"/>
                  </a:solidFill>
                </a:rPr>
                <a:t>d</a:t>
              </a:r>
              <a:r>
                <a:rPr lang="en-US" sz="1400" dirty="0" smtClean="0">
                  <a:solidFill>
                    <a:schemeClr val="accent1"/>
                  </a:solidFill>
                </a:rPr>
                <a:t>esign power</a:t>
              </a:r>
            </a:p>
          </p:txBody>
        </p:sp>
      </p:grpSp>
      <p:cxnSp>
        <p:nvCxnSpPr>
          <p:cNvPr id="9" name="Straight Arrow Connector 8"/>
          <p:cNvCxnSpPr/>
          <p:nvPr/>
        </p:nvCxnSpPr>
        <p:spPr>
          <a:xfrm flipV="1">
            <a:off x="3754340" y="5135549"/>
            <a:ext cx="0" cy="2977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92231" y="5433334"/>
            <a:ext cx="4867037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 smtClean="0"/>
              <a:t>BIW2010, </a:t>
            </a:r>
            <a:r>
              <a:rPr lang="en-US" sz="1200" dirty="0"/>
              <a:t>SNS Beam Diagnostics Experience and Lessons Learned</a:t>
            </a:r>
            <a:r>
              <a:rPr lang="en-US" sz="1200" dirty="0" smtClean="0"/>
              <a:t> 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2362200" y="2133600"/>
            <a:ext cx="51508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505200" y="5858786"/>
            <a:ext cx="385546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588831" y="5943600"/>
            <a:ext cx="205056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~ 4700 hours/year</a:t>
            </a:r>
          </a:p>
        </p:txBody>
      </p:sp>
    </p:spTree>
    <p:extLst>
      <p:ext uri="{BB962C8B-B14F-4D97-AF65-F5344CB8AC3E}">
        <p14:creationId xmlns:p14="http://schemas.microsoft.com/office/powerpoint/2010/main" val="2682352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 idx="4294967295"/>
          </p:nvPr>
        </p:nvSpPr>
        <p:spPr>
          <a:xfrm>
            <a:off x="117475" y="163513"/>
            <a:ext cx="8229600" cy="1154098"/>
          </a:xfrm>
        </p:spPr>
        <p:txBody>
          <a:bodyPr/>
          <a:lstStyle/>
          <a:p>
            <a:pPr eaLnBrk="1" hangingPunct="1"/>
            <a:r>
              <a:rPr lang="en-US" altLang="en-US" dirty="0"/>
              <a:t>S</a:t>
            </a:r>
            <a:r>
              <a:rPr lang="en-US" altLang="en-US" dirty="0" smtClean="0"/>
              <a:t>econd Target Station Project: </a:t>
            </a:r>
            <a:br>
              <a:rPr lang="en-US" altLang="en-US" dirty="0" smtClean="0"/>
            </a:b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sz="2100" dirty="0" smtClean="0"/>
              <a:t>Double beam power to 2.8 MW</a:t>
            </a:r>
            <a:endParaRPr lang="en-US" altLang="en-US" dirty="0" smtClean="0"/>
          </a:p>
        </p:txBody>
      </p:sp>
      <p:sp>
        <p:nvSpPr>
          <p:cNvPr id="48131" name="Rectangle 3"/>
          <p:cNvSpPr>
            <a:spLocks noGrp="1"/>
          </p:cNvSpPr>
          <p:nvPr>
            <p:ph type="body" idx="4294967295"/>
          </p:nvPr>
        </p:nvSpPr>
        <p:spPr>
          <a:xfrm>
            <a:off x="152400" y="1592261"/>
            <a:ext cx="4953000" cy="4054475"/>
          </a:xfrm>
        </p:spPr>
        <p:txBody>
          <a:bodyPr/>
          <a:lstStyle/>
          <a:p>
            <a:r>
              <a:rPr lang="en-US" altLang="en-US" sz="2000" b="0" dirty="0" smtClean="0"/>
              <a:t>Increase energy from 1GeV to 1.3GeV by adding 36 Super Conducting  linac cavities</a:t>
            </a:r>
          </a:p>
          <a:p>
            <a:r>
              <a:rPr lang="en-US" altLang="en-US" sz="2000" b="0" dirty="0" smtClean="0"/>
              <a:t>Increase beam current </a:t>
            </a:r>
            <a:r>
              <a:rPr lang="en-US" altLang="en-US" sz="2000" dirty="0" smtClean="0"/>
              <a:t>by 50%</a:t>
            </a:r>
            <a:endParaRPr lang="en-US" altLang="en-US" sz="2000" b="0" dirty="0" smtClean="0"/>
          </a:p>
          <a:p>
            <a:r>
              <a:rPr lang="en-US" altLang="en-US" sz="2000" b="0" dirty="0" smtClean="0"/>
              <a:t>Enables second target station in 2020s</a:t>
            </a:r>
          </a:p>
          <a:p>
            <a:r>
              <a:rPr lang="en-US" altLang="en-US" sz="2000" dirty="0" smtClean="0"/>
              <a:t>Beam Instrumentation Group Involvement</a:t>
            </a:r>
          </a:p>
          <a:p>
            <a:pPr lvl="1"/>
            <a:r>
              <a:rPr lang="en-US" altLang="en-US" sz="1800" dirty="0" smtClean="0"/>
              <a:t>more of the same: BCM, BPM, WS</a:t>
            </a:r>
          </a:p>
          <a:p>
            <a:pPr lvl="1"/>
            <a:r>
              <a:rPr lang="en-US" altLang="en-US" sz="1800" dirty="0" smtClean="0"/>
              <a:t>Intra-bunch ring feedback system</a:t>
            </a:r>
          </a:p>
          <a:p>
            <a:pPr lvl="1"/>
            <a:r>
              <a:rPr lang="en-US" altLang="en-US" sz="1800" dirty="0"/>
              <a:t>l</a:t>
            </a:r>
            <a:r>
              <a:rPr lang="en-US" altLang="en-US" sz="1800" dirty="0" smtClean="0"/>
              <a:t>aser stripping injection </a:t>
            </a:r>
            <a:endParaRPr lang="en-US" altLang="en-US" sz="1800" b="0" dirty="0" smtClean="0"/>
          </a:p>
          <a:p>
            <a:pPr>
              <a:buFont typeface="Arial" charset="0"/>
              <a:buNone/>
            </a:pPr>
            <a:r>
              <a:rPr lang="en-US" altLang="en-US" b="0" dirty="0" smtClean="0"/>
              <a:t>   </a:t>
            </a:r>
          </a:p>
          <a:p>
            <a:endParaRPr lang="en-US" altLang="en-US" b="0" dirty="0" smtClean="0"/>
          </a:p>
        </p:txBody>
      </p:sp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219200"/>
            <a:ext cx="3966311" cy="4114800"/>
          </a:xfrm>
          <a:prstGeom prst="rect">
            <a:avLst/>
          </a:prstGeom>
          <a:noFill/>
          <a:ln>
            <a:noFill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9219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6" name="Text Box 4"/>
          <p:cNvSpPr txBox="1">
            <a:spLocks noChangeArrowheads="1"/>
          </p:cNvSpPr>
          <p:nvPr/>
        </p:nvSpPr>
        <p:spPr bwMode="auto">
          <a:xfrm>
            <a:off x="584200" y="111125"/>
            <a:ext cx="18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3200"/>
          </a:p>
        </p:txBody>
      </p:sp>
      <p:sp>
        <p:nvSpPr>
          <p:cNvPr id="453637" name="Rectangle 5"/>
          <p:cNvSpPr>
            <a:spLocks noChangeArrowheads="1"/>
          </p:cNvSpPr>
          <p:nvPr/>
        </p:nvSpPr>
        <p:spPr bwMode="auto">
          <a:xfrm>
            <a:off x="304800" y="-123825"/>
            <a:ext cx="7391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>
              <a:lnSpc>
                <a:spcPct val="85000"/>
              </a:lnSpc>
            </a:pPr>
            <a:r>
              <a:rPr lang="en-US" sz="3000">
                <a:solidFill>
                  <a:srgbClr val="00673E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453638" name="Rectangle 6"/>
          <p:cNvSpPr>
            <a:spLocks noChangeArrowheads="1"/>
          </p:cNvSpPr>
          <p:nvPr/>
        </p:nvSpPr>
        <p:spPr bwMode="auto">
          <a:xfrm>
            <a:off x="304800" y="-123825"/>
            <a:ext cx="7391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/>
            <a:r>
              <a:rPr lang="en-US" sz="2600" b="1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453639" name="Rectangle 7"/>
          <p:cNvSpPr>
            <a:spLocks noChangeArrowheads="1"/>
          </p:cNvSpPr>
          <p:nvPr/>
        </p:nvSpPr>
        <p:spPr bwMode="auto">
          <a:xfrm>
            <a:off x="304800" y="0"/>
            <a:ext cx="7391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/>
            <a:r>
              <a:rPr lang="en-US" sz="2600" b="1">
                <a:solidFill>
                  <a:schemeClr val="tx2"/>
                </a:solidFill>
              </a:rPr>
              <a:t/>
            </a:r>
            <a:br>
              <a:rPr lang="en-US" sz="2600" b="1">
                <a:solidFill>
                  <a:schemeClr val="tx2"/>
                </a:solidFill>
              </a:rPr>
            </a:br>
            <a:endParaRPr lang="en-US" sz="2600" b="1">
              <a:solidFill>
                <a:schemeClr val="tx2"/>
              </a:solidFill>
            </a:endParaRPr>
          </a:p>
        </p:txBody>
      </p:sp>
      <p:sp>
        <p:nvSpPr>
          <p:cNvPr id="453640" name="Rectangle 8"/>
          <p:cNvSpPr>
            <a:spLocks noChangeArrowheads="1"/>
          </p:cNvSpPr>
          <p:nvPr/>
        </p:nvSpPr>
        <p:spPr bwMode="auto">
          <a:xfrm>
            <a:off x="1581150" y="2152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53641" name="Rectangle 9"/>
          <p:cNvSpPr>
            <a:spLocks noChangeArrowheads="1"/>
          </p:cNvSpPr>
          <p:nvPr/>
        </p:nvSpPr>
        <p:spPr bwMode="auto">
          <a:xfrm>
            <a:off x="265113" y="0"/>
            <a:ext cx="7826375" cy="66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>
              <a:lnSpc>
                <a:spcPct val="85000"/>
              </a:lnSpc>
              <a:tabLst>
                <a:tab pos="6634163" algn="l"/>
              </a:tabLst>
            </a:pPr>
            <a:endParaRPr lang="en-US" sz="2600" b="1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53642" name="Rectangle 10"/>
          <p:cNvSpPr>
            <a:spLocks noChangeArrowheads="1"/>
          </p:cNvSpPr>
          <p:nvPr/>
        </p:nvSpPr>
        <p:spPr bwMode="auto">
          <a:xfrm>
            <a:off x="153075" y="180975"/>
            <a:ext cx="92583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1" hangingPunct="1">
              <a:lnSpc>
                <a:spcPct val="85000"/>
              </a:lnSpc>
            </a:pPr>
            <a:r>
              <a:rPr lang="en-US" sz="2400" dirty="0">
                <a:solidFill>
                  <a:srgbClr val="00673E"/>
                </a:solidFill>
                <a:latin typeface="Arial Black" pitchFamily="34" charset="0"/>
              </a:rPr>
              <a:t>SNS Beam Instrumentation Systems </a:t>
            </a:r>
            <a:endParaRPr lang="en-US" sz="2400" dirty="0" smtClean="0">
              <a:solidFill>
                <a:srgbClr val="00673E"/>
              </a:solidFill>
              <a:latin typeface="Arial Black" pitchFamily="34" charset="0"/>
            </a:endParaRPr>
          </a:p>
          <a:p>
            <a:pPr eaLnBrk="1" hangingPunct="1">
              <a:lnSpc>
                <a:spcPct val="85000"/>
              </a:lnSpc>
            </a:pPr>
            <a:r>
              <a:rPr lang="en-US" sz="2400" dirty="0" smtClean="0">
                <a:solidFill>
                  <a:srgbClr val="00673E"/>
                </a:solidFill>
                <a:latin typeface="Arial Black" pitchFamily="34" charset="0"/>
              </a:rPr>
              <a:t>are Numerous, Diverse and Growing in Number</a:t>
            </a:r>
            <a:endParaRPr lang="en-US" sz="2400" dirty="0">
              <a:solidFill>
                <a:srgbClr val="00673E"/>
              </a:solidFill>
              <a:latin typeface="Arial Black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19510" y="921600"/>
            <a:ext cx="7818623" cy="4807411"/>
            <a:chOff x="944377" y="1136189"/>
            <a:chExt cx="7720197" cy="4731211"/>
          </a:xfrm>
        </p:grpSpPr>
        <p:grpSp>
          <p:nvGrpSpPr>
            <p:cNvPr id="453672" name="Group 40"/>
            <p:cNvGrpSpPr>
              <a:grpSpLocks/>
            </p:cNvGrpSpPr>
            <p:nvPr/>
          </p:nvGrpSpPr>
          <p:grpSpPr bwMode="auto">
            <a:xfrm>
              <a:off x="944377" y="1136189"/>
              <a:ext cx="7285037" cy="4721225"/>
              <a:chOff x="749" y="690"/>
              <a:chExt cx="4589" cy="2974"/>
            </a:xfrm>
          </p:grpSpPr>
          <p:grpSp>
            <p:nvGrpSpPr>
              <p:cNvPr id="453643" name="Group 11"/>
              <p:cNvGrpSpPr>
                <a:grpSpLocks/>
              </p:cNvGrpSpPr>
              <p:nvPr/>
            </p:nvGrpSpPr>
            <p:grpSpPr bwMode="auto">
              <a:xfrm>
                <a:off x="1445" y="1657"/>
                <a:ext cx="3734" cy="1305"/>
                <a:chOff x="5376" y="8717"/>
                <a:chExt cx="9111" cy="3311"/>
              </a:xfrm>
            </p:grpSpPr>
            <p:pic>
              <p:nvPicPr>
                <p:cNvPr id="453644" name="Picture 12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8717"/>
                  <a:ext cx="9111" cy="33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53645" name="Line 13"/>
                <p:cNvSpPr>
                  <a:spLocks noChangeShapeType="1"/>
                </p:cNvSpPr>
                <p:nvPr/>
              </p:nvSpPr>
              <p:spPr bwMode="auto">
                <a:xfrm>
                  <a:off x="5852" y="10779"/>
                  <a:ext cx="1" cy="31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3646" name="Line 14"/>
                <p:cNvSpPr>
                  <a:spLocks noChangeShapeType="1"/>
                </p:cNvSpPr>
                <p:nvPr/>
              </p:nvSpPr>
              <p:spPr bwMode="auto">
                <a:xfrm>
                  <a:off x="8152" y="10779"/>
                  <a:ext cx="1" cy="31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3647" name="Line 15"/>
                <p:cNvSpPr>
                  <a:spLocks noChangeShapeType="1"/>
                </p:cNvSpPr>
                <p:nvPr/>
              </p:nvSpPr>
              <p:spPr bwMode="auto">
                <a:xfrm>
                  <a:off x="6645" y="10779"/>
                  <a:ext cx="1" cy="31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3648" name="Line 16"/>
                <p:cNvSpPr>
                  <a:spLocks noChangeShapeType="1"/>
                </p:cNvSpPr>
                <p:nvPr/>
              </p:nvSpPr>
              <p:spPr bwMode="auto">
                <a:xfrm>
                  <a:off x="10452" y="10779"/>
                  <a:ext cx="1" cy="317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3649" name="Line 17"/>
                <p:cNvSpPr>
                  <a:spLocks noChangeShapeType="1"/>
                </p:cNvSpPr>
                <p:nvPr/>
              </p:nvSpPr>
              <p:spPr bwMode="auto">
                <a:xfrm flipH="1" flipV="1">
                  <a:off x="11215" y="9480"/>
                  <a:ext cx="218" cy="21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3650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12474" y="9361"/>
                  <a:ext cx="79" cy="29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53651" name="Text Box 19"/>
              <p:cNvSpPr txBox="1">
                <a:spLocks noChangeArrowheads="1"/>
              </p:cNvSpPr>
              <p:nvPr/>
            </p:nvSpPr>
            <p:spPr bwMode="auto">
              <a:xfrm>
                <a:off x="4179" y="690"/>
                <a:ext cx="1106" cy="870"/>
              </a:xfrm>
              <a:prstGeom prst="rect">
                <a:avLst/>
              </a:prstGeom>
              <a:solidFill>
                <a:srgbClr val="CC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 algn="ctr"/>
                <a:r>
                  <a:rPr lang="en-US" sz="1200" b="1" dirty="0">
                    <a:latin typeface="Times New Roman" pitchFamily="18" charset="0"/>
                  </a:rPr>
                  <a:t>RING</a:t>
                </a:r>
              </a:p>
              <a:p>
                <a:r>
                  <a:rPr lang="en-US" sz="1000" dirty="0">
                    <a:latin typeface="Times New Roman" pitchFamily="18" charset="0"/>
                  </a:rPr>
                  <a:t>44 Position</a:t>
                </a:r>
                <a:endParaRPr lang="en-US" sz="1000" b="1" i="1" dirty="0">
                  <a:solidFill>
                    <a:srgbClr val="CC0099"/>
                  </a:solidFill>
                  <a:latin typeface="Times New Roman" pitchFamily="18" charset="0"/>
                </a:endParaRPr>
              </a:p>
              <a:p>
                <a:r>
                  <a:rPr lang="en-US" sz="1000" dirty="0" smtClean="0">
                    <a:latin typeface="Times New Roman" pitchFamily="18" charset="0"/>
                  </a:rPr>
                  <a:t>54+ </a:t>
                </a:r>
                <a:r>
                  <a:rPr lang="en-US" sz="1000" dirty="0">
                    <a:latin typeface="Times New Roman" pitchFamily="18" charset="0"/>
                  </a:rPr>
                  <a:t>Loss        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  1 </a:t>
                </a:r>
                <a:r>
                  <a:rPr lang="en-US" sz="1000" dirty="0">
                    <a:latin typeface="Times New Roman" pitchFamily="18" charset="0"/>
                  </a:rPr>
                  <a:t>Current      </a:t>
                </a:r>
                <a:br>
                  <a:rPr lang="en-US" sz="1000" dirty="0">
                    <a:latin typeface="Times New Roman" pitchFamily="18" charset="0"/>
                  </a:rPr>
                </a:br>
                <a:r>
                  <a:rPr lang="en-US" sz="1000" dirty="0">
                    <a:latin typeface="Times New Roman" pitchFamily="18" charset="0"/>
                  </a:rPr>
                  <a:t>12 </a:t>
                </a:r>
                <a:r>
                  <a:rPr lang="en-US" sz="1000" dirty="0" smtClean="0">
                    <a:latin typeface="Times New Roman" pitchFamily="18" charset="0"/>
                  </a:rPr>
                  <a:t>Fast Loss </a:t>
                </a:r>
              </a:p>
              <a:p>
                <a:r>
                  <a:rPr lang="en-US" sz="1000" dirty="0">
                    <a:latin typeface="Times New Roman" pitchFamily="18" charset="0"/>
                  </a:rPr>
                  <a:t> </a:t>
                </a:r>
                <a:r>
                  <a:rPr lang="en-US" sz="1000" dirty="0" smtClean="0">
                    <a:latin typeface="Times New Roman" pitchFamily="18" charset="0"/>
                  </a:rPr>
                  <a:t> 5 Electron Detectors</a:t>
                </a:r>
                <a:endParaRPr lang="en-US" sz="1000" dirty="0">
                  <a:latin typeface="Times New Roman" pitchFamily="18" charset="0"/>
                </a:endParaRPr>
              </a:p>
              <a:p>
                <a:r>
                  <a:rPr lang="en-US" sz="1000" dirty="0" smtClean="0">
                    <a:latin typeface="Times New Roman" pitchFamily="18" charset="0"/>
                  </a:rPr>
                  <a:t>  2 </a:t>
                </a:r>
                <a:r>
                  <a:rPr lang="en-US" sz="1000" dirty="0">
                    <a:latin typeface="Times New Roman" pitchFamily="18" charset="0"/>
                  </a:rPr>
                  <a:t>Electron Profile Scanner 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  2 </a:t>
                </a:r>
                <a:r>
                  <a:rPr lang="en-US" sz="1000" dirty="0">
                    <a:latin typeface="Times New Roman" pitchFamily="18" charset="0"/>
                  </a:rPr>
                  <a:t>Transverse </a:t>
                </a:r>
                <a:r>
                  <a:rPr lang="en-US" sz="1000" dirty="0" smtClean="0">
                    <a:latin typeface="Times New Roman" pitchFamily="18" charset="0"/>
                  </a:rPr>
                  <a:t>BTF</a:t>
                </a:r>
                <a:endParaRPr lang="en-US" sz="1200" b="1" i="1" dirty="0">
                  <a:latin typeface="Times New Roman" pitchFamily="18" charset="0"/>
                </a:endParaRPr>
              </a:p>
            </p:txBody>
          </p:sp>
          <p:sp>
            <p:nvSpPr>
              <p:cNvPr id="453652" name="Text Box 20"/>
              <p:cNvSpPr txBox="1">
                <a:spLocks noChangeArrowheads="1"/>
              </p:cNvSpPr>
              <p:nvPr/>
            </p:nvSpPr>
            <p:spPr bwMode="auto">
              <a:xfrm>
                <a:off x="2538" y="2953"/>
                <a:ext cx="856" cy="545"/>
              </a:xfrm>
              <a:prstGeom prst="rect">
                <a:avLst/>
              </a:prstGeom>
              <a:solidFill>
                <a:srgbClr val="CCFF99"/>
              </a:solidFill>
              <a:ln>
                <a:noFill/>
              </a:ln>
              <a:effectLst>
                <a:outerShdw dist="35921" dir="2700000" algn="ctr" rotWithShape="0">
                  <a:srgbClr val="808080"/>
                </a:outerShdw>
              </a:effectLst>
              <a:extLst>
                <a:ext uri="{91240B29-F687-4f45-9708-019B960494DF}">
                  <a14:hiddenLine xmlns:a14="http://schemas.microsoft.com/office/drawing/2010/main" w="762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r>
                  <a:rPr lang="en-US" sz="1200" b="1" dirty="0">
                    <a:latin typeface="Times New Roman" pitchFamily="18" charset="0"/>
                  </a:rPr>
                  <a:t>SCL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34 </a:t>
                </a:r>
                <a:r>
                  <a:rPr lang="en-US" sz="1000" dirty="0">
                    <a:latin typeface="Times New Roman" pitchFamily="18" charset="0"/>
                  </a:rPr>
                  <a:t>Position and Phase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33+ </a:t>
                </a:r>
                <a:r>
                  <a:rPr lang="en-US" sz="1000" dirty="0">
                    <a:latin typeface="Times New Roman" pitchFamily="18" charset="0"/>
                  </a:rPr>
                  <a:t>Loss 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  9 </a:t>
                </a:r>
                <a:r>
                  <a:rPr lang="en-US" sz="1000" dirty="0">
                    <a:latin typeface="Times New Roman" pitchFamily="18" charset="0"/>
                  </a:rPr>
                  <a:t>Laser Wire</a:t>
                </a:r>
              </a:p>
              <a:p>
                <a:r>
                  <a:rPr lang="en-US" sz="1000" dirty="0">
                    <a:latin typeface="Times New Roman" pitchFamily="18" charset="0"/>
                  </a:rPr>
                  <a:t>24 Neutron Detectors</a:t>
                </a:r>
              </a:p>
              <a:p>
                <a:endParaRPr lang="en-US" sz="1000" dirty="0">
                  <a:latin typeface="Times New Roman" pitchFamily="18" charset="0"/>
                </a:endParaRPr>
              </a:p>
            </p:txBody>
          </p:sp>
          <p:sp>
            <p:nvSpPr>
              <p:cNvPr id="453654" name="Text Box 22"/>
              <p:cNvSpPr txBox="1">
                <a:spLocks noChangeArrowheads="1"/>
              </p:cNvSpPr>
              <p:nvPr/>
            </p:nvSpPr>
            <p:spPr bwMode="auto">
              <a:xfrm>
                <a:off x="2722" y="1492"/>
                <a:ext cx="877" cy="925"/>
              </a:xfrm>
              <a:prstGeom prst="rect">
                <a:avLst/>
              </a:prstGeom>
              <a:solidFill>
                <a:srgbClr val="CCFF99"/>
              </a:solidFill>
              <a:ln>
                <a:noFill/>
              </a:ln>
              <a:effectLst>
                <a:outerShdw dist="35921" dir="2700000" algn="ctr" rotWithShape="0">
                  <a:srgbClr val="808080"/>
                </a:outerShdw>
              </a:effectLst>
              <a:extLst>
                <a:ext uri="{91240B29-F687-4f45-9708-019B960494DF}">
                  <a14:hiddenLine xmlns:a14="http://schemas.microsoft.com/office/drawing/2010/main" w="762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r>
                  <a:rPr lang="en-US" sz="1200" b="1" dirty="0">
                    <a:latin typeface="Times New Roman" pitchFamily="18" charset="0"/>
                  </a:rPr>
                  <a:t>HEBT</a:t>
                </a:r>
              </a:p>
              <a:p>
                <a:r>
                  <a:rPr lang="en-US" sz="1000" dirty="0">
                    <a:latin typeface="Times New Roman" pitchFamily="18" charset="0"/>
                  </a:rPr>
                  <a:t>29 Position and Phase   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26+ Loss, </a:t>
                </a:r>
                <a:endParaRPr lang="en-US" sz="1000" dirty="0">
                  <a:latin typeface="Times New Roman" pitchFamily="18" charset="0"/>
                </a:endParaRPr>
              </a:p>
              <a:p>
                <a:r>
                  <a:rPr lang="en-US" sz="1000" dirty="0" smtClean="0">
                    <a:latin typeface="Times New Roman" pitchFamily="18" charset="0"/>
                  </a:rPr>
                  <a:t>  3 Fast Loss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10 Wires      </a:t>
                </a:r>
                <a:endParaRPr lang="en-US" sz="1000" dirty="0">
                  <a:latin typeface="Times New Roman" pitchFamily="18" charset="0"/>
                </a:endParaRPr>
              </a:p>
              <a:p>
                <a:r>
                  <a:rPr lang="en-US" sz="1000" dirty="0" smtClean="0">
                    <a:latin typeface="Times New Roman" pitchFamily="18" charset="0"/>
                  </a:rPr>
                  <a:t>  4 </a:t>
                </a:r>
                <a:r>
                  <a:rPr lang="en-US" sz="1000" dirty="0">
                    <a:latin typeface="Times New Roman" pitchFamily="18" charset="0"/>
                  </a:rPr>
                  <a:t>Current 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  2 Bunch Shape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  6 Scrapers Charge</a:t>
                </a:r>
                <a:endParaRPr lang="en-US" sz="1000" dirty="0">
                  <a:latin typeface="Times New Roman" pitchFamily="18" charset="0"/>
                </a:endParaRPr>
              </a:p>
              <a:p>
                <a:r>
                  <a:rPr lang="en-US" sz="1000" dirty="0" smtClean="0">
                    <a:latin typeface="Times New Roman" pitchFamily="18" charset="0"/>
                  </a:rPr>
                  <a:t>  1 </a:t>
                </a:r>
                <a:r>
                  <a:rPr lang="en-US" sz="1000" dirty="0">
                    <a:latin typeface="Times New Roman" pitchFamily="18" charset="0"/>
                  </a:rPr>
                  <a:t>Laser </a:t>
                </a:r>
                <a:r>
                  <a:rPr lang="en-US" sz="1000" dirty="0" err="1" smtClean="0">
                    <a:latin typeface="Times New Roman" pitchFamily="18" charset="0"/>
                  </a:rPr>
                  <a:t>emittance</a:t>
                </a:r>
                <a:endParaRPr lang="en-US" sz="1000" dirty="0">
                  <a:latin typeface="Times New Roman" pitchFamily="18" charset="0"/>
                </a:endParaRPr>
              </a:p>
            </p:txBody>
          </p:sp>
          <p:sp>
            <p:nvSpPr>
              <p:cNvPr id="453655" name="Line 23"/>
              <p:cNvSpPr>
                <a:spLocks noChangeShapeType="1"/>
              </p:cNvSpPr>
              <p:nvPr/>
            </p:nvSpPr>
            <p:spPr bwMode="auto">
              <a:xfrm>
                <a:off x="1194" y="2227"/>
                <a:ext cx="331" cy="27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3656" name="Line 24"/>
              <p:cNvSpPr>
                <a:spLocks noChangeShapeType="1"/>
              </p:cNvSpPr>
              <p:nvPr/>
            </p:nvSpPr>
            <p:spPr bwMode="auto">
              <a:xfrm flipV="1">
                <a:off x="1818" y="2584"/>
                <a:ext cx="0" cy="33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3657" name="Line 25"/>
              <p:cNvSpPr>
                <a:spLocks noChangeShapeType="1"/>
              </p:cNvSpPr>
              <p:nvPr/>
            </p:nvSpPr>
            <p:spPr bwMode="auto">
              <a:xfrm flipV="1">
                <a:off x="2932" y="2558"/>
                <a:ext cx="0" cy="40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3658" name="Line 26"/>
              <p:cNvSpPr>
                <a:spLocks noChangeShapeType="1"/>
              </p:cNvSpPr>
              <p:nvPr/>
            </p:nvSpPr>
            <p:spPr bwMode="auto">
              <a:xfrm>
                <a:off x="3599" y="2340"/>
                <a:ext cx="210" cy="10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3659" name="Line 27"/>
              <p:cNvSpPr>
                <a:spLocks noChangeShapeType="1"/>
              </p:cNvSpPr>
              <p:nvPr/>
            </p:nvSpPr>
            <p:spPr bwMode="auto">
              <a:xfrm flipH="1">
                <a:off x="4062" y="1581"/>
                <a:ext cx="136" cy="8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3660" name="Line 28"/>
              <p:cNvSpPr>
                <a:spLocks noChangeShapeType="1"/>
              </p:cNvSpPr>
              <p:nvPr/>
            </p:nvSpPr>
            <p:spPr bwMode="auto">
              <a:xfrm flipH="1" flipV="1">
                <a:off x="4587" y="2404"/>
                <a:ext cx="553" cy="45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3661" name="Text Box 29"/>
              <p:cNvSpPr txBox="1">
                <a:spLocks noChangeArrowheads="1"/>
              </p:cNvSpPr>
              <p:nvPr/>
            </p:nvSpPr>
            <p:spPr bwMode="auto">
              <a:xfrm>
                <a:off x="3366" y="725"/>
                <a:ext cx="676" cy="672"/>
              </a:xfrm>
              <a:prstGeom prst="rect">
                <a:avLst/>
              </a:prstGeom>
              <a:solidFill>
                <a:srgbClr val="CC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 algn="ctr"/>
                <a:r>
                  <a:rPr lang="en-US" sz="1200" b="1" dirty="0" err="1">
                    <a:latin typeface="Times New Roman" pitchFamily="18" charset="0"/>
                  </a:rPr>
                  <a:t>IDump</a:t>
                </a:r>
                <a:endParaRPr lang="en-US" sz="1200" b="1" dirty="0">
                  <a:latin typeface="Times New Roman" pitchFamily="18" charset="0"/>
                </a:endParaRPr>
              </a:p>
              <a:p>
                <a:r>
                  <a:rPr lang="en-US" sz="1000" dirty="0" smtClean="0">
                    <a:latin typeface="Times New Roman" pitchFamily="18" charset="0"/>
                  </a:rPr>
                  <a:t>3 </a:t>
                </a:r>
                <a:r>
                  <a:rPr lang="en-US" sz="1000" dirty="0">
                    <a:latin typeface="Times New Roman" pitchFamily="18" charset="0"/>
                  </a:rPr>
                  <a:t>Position</a:t>
                </a:r>
              </a:p>
              <a:p>
                <a:r>
                  <a:rPr lang="en-US" sz="1000" dirty="0">
                    <a:latin typeface="Times New Roman" pitchFamily="18" charset="0"/>
                  </a:rPr>
                  <a:t>1 Wire   </a:t>
                </a:r>
                <a:br>
                  <a:rPr lang="en-US" sz="1000" dirty="0">
                    <a:latin typeface="Times New Roman" pitchFamily="18" charset="0"/>
                  </a:rPr>
                </a:br>
                <a:r>
                  <a:rPr lang="en-US" sz="1000" dirty="0">
                    <a:latin typeface="Times New Roman" pitchFamily="18" charset="0"/>
                  </a:rPr>
                  <a:t>6 </a:t>
                </a:r>
                <a:r>
                  <a:rPr lang="en-US" sz="1000" dirty="0" smtClean="0">
                    <a:latin typeface="Times New Roman" pitchFamily="18" charset="0"/>
                  </a:rPr>
                  <a:t>Loss</a:t>
                </a:r>
              </a:p>
              <a:p>
                <a:r>
                  <a:rPr lang="en-US" sz="1000" dirty="0">
                    <a:latin typeface="Times New Roman" pitchFamily="18" charset="0"/>
                  </a:rPr>
                  <a:t>2</a:t>
                </a:r>
                <a:r>
                  <a:rPr lang="en-US" sz="1000" dirty="0" smtClean="0">
                    <a:latin typeface="Times New Roman" pitchFamily="18" charset="0"/>
                  </a:rPr>
                  <a:t> Current</a:t>
                </a:r>
              </a:p>
              <a:p>
                <a:r>
                  <a:rPr lang="en-US" sz="1050" dirty="0" smtClean="0">
                    <a:latin typeface="Times New Roman" pitchFamily="18" charset="0"/>
                  </a:rPr>
                  <a:t>2 Video</a:t>
                </a:r>
                <a:endParaRPr lang="en-US" sz="1050" dirty="0">
                  <a:latin typeface="Times New Roman" pitchFamily="18" charset="0"/>
                </a:endParaRPr>
              </a:p>
            </p:txBody>
          </p:sp>
          <p:sp>
            <p:nvSpPr>
              <p:cNvPr id="453662" name="Text Box 30"/>
              <p:cNvSpPr txBox="1">
                <a:spLocks noChangeArrowheads="1"/>
              </p:cNvSpPr>
              <p:nvPr/>
            </p:nvSpPr>
            <p:spPr bwMode="auto">
              <a:xfrm>
                <a:off x="4538" y="1761"/>
                <a:ext cx="800" cy="466"/>
              </a:xfrm>
              <a:prstGeom prst="rect">
                <a:avLst/>
              </a:prstGeom>
              <a:solidFill>
                <a:srgbClr val="CC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 algn="ctr"/>
                <a:r>
                  <a:rPr lang="en-US" sz="1200" b="1" dirty="0" err="1">
                    <a:latin typeface="Times New Roman" pitchFamily="18" charset="0"/>
                  </a:rPr>
                  <a:t>EDump</a:t>
                </a:r>
                <a:endParaRPr lang="en-US" sz="1200" b="1" dirty="0">
                  <a:latin typeface="Times New Roman" pitchFamily="18" charset="0"/>
                </a:endParaRPr>
              </a:p>
              <a:p>
                <a:r>
                  <a:rPr lang="en-US" sz="1000" dirty="0">
                    <a:latin typeface="Times New Roman" pitchFamily="18" charset="0"/>
                  </a:rPr>
                  <a:t>1 Current  </a:t>
                </a:r>
              </a:p>
              <a:p>
                <a:r>
                  <a:rPr lang="en-US" sz="1000" dirty="0">
                    <a:latin typeface="Times New Roman" pitchFamily="18" charset="0"/>
                  </a:rPr>
                  <a:t>4 Loss 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1 </a:t>
                </a:r>
                <a:r>
                  <a:rPr lang="en-US" sz="1000" dirty="0">
                    <a:latin typeface="Times New Roman" pitchFamily="18" charset="0"/>
                  </a:rPr>
                  <a:t>Wire</a:t>
                </a:r>
              </a:p>
            </p:txBody>
          </p:sp>
          <p:sp>
            <p:nvSpPr>
              <p:cNvPr id="453663" name="Text Box 31"/>
              <p:cNvSpPr txBox="1">
                <a:spLocks noChangeArrowheads="1"/>
              </p:cNvSpPr>
              <p:nvPr/>
            </p:nvSpPr>
            <p:spPr bwMode="auto">
              <a:xfrm>
                <a:off x="3630" y="2799"/>
                <a:ext cx="517" cy="487"/>
              </a:xfrm>
              <a:prstGeom prst="rect">
                <a:avLst/>
              </a:prstGeom>
              <a:solidFill>
                <a:srgbClr val="CC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 algn="ctr"/>
                <a:r>
                  <a:rPr lang="en-US" sz="1200" b="1" dirty="0" err="1">
                    <a:latin typeface="Times New Roman" pitchFamily="18" charset="0"/>
                  </a:rPr>
                  <a:t>LDump</a:t>
                </a:r>
                <a:endParaRPr lang="en-US" sz="1200" b="1" dirty="0">
                  <a:latin typeface="Times New Roman" pitchFamily="18" charset="0"/>
                </a:endParaRPr>
              </a:p>
              <a:p>
                <a:r>
                  <a:rPr lang="en-US" sz="1000" dirty="0">
                    <a:latin typeface="Times New Roman" pitchFamily="18" charset="0"/>
                  </a:rPr>
                  <a:t>6 Loss</a:t>
                </a:r>
              </a:p>
              <a:p>
                <a:r>
                  <a:rPr lang="en-US" sz="1000" dirty="0">
                    <a:latin typeface="Times New Roman" pitchFamily="18" charset="0"/>
                  </a:rPr>
                  <a:t>6 Position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2 </a:t>
                </a:r>
                <a:r>
                  <a:rPr lang="en-US" sz="1000" dirty="0">
                    <a:latin typeface="Times New Roman" pitchFamily="18" charset="0"/>
                  </a:rPr>
                  <a:t>Wire</a:t>
                </a:r>
                <a:r>
                  <a:rPr lang="en-US" sz="1200" dirty="0">
                    <a:latin typeface="Times New Roman" pitchFamily="18" charset="0"/>
                  </a:rPr>
                  <a:t> </a:t>
                </a:r>
              </a:p>
            </p:txBody>
          </p:sp>
          <p:sp>
            <p:nvSpPr>
              <p:cNvPr id="453665" name="Line 33"/>
              <p:cNvSpPr>
                <a:spLocks noChangeShapeType="1"/>
              </p:cNvSpPr>
              <p:nvPr/>
            </p:nvSpPr>
            <p:spPr bwMode="auto">
              <a:xfrm flipH="1">
                <a:off x="2434" y="2350"/>
                <a:ext cx="0" cy="13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3666" name="Text Box 34"/>
              <p:cNvSpPr txBox="1">
                <a:spLocks noChangeArrowheads="1"/>
              </p:cNvSpPr>
              <p:nvPr/>
            </p:nvSpPr>
            <p:spPr bwMode="auto">
              <a:xfrm>
                <a:off x="1769" y="1492"/>
                <a:ext cx="856" cy="848"/>
              </a:xfrm>
              <a:prstGeom prst="rect">
                <a:avLst/>
              </a:prstGeom>
              <a:solidFill>
                <a:srgbClr val="CC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 algn="ctr"/>
                <a:r>
                  <a:rPr lang="en-US" sz="1200" b="1" dirty="0">
                    <a:latin typeface="Times New Roman" pitchFamily="18" charset="0"/>
                  </a:rPr>
                  <a:t>CCL</a:t>
                </a:r>
              </a:p>
              <a:p>
                <a:r>
                  <a:rPr lang="en-US" sz="1000" dirty="0">
                    <a:latin typeface="Times New Roman" pitchFamily="18" charset="0"/>
                  </a:rPr>
                  <a:t>10 Position and Phase 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  9 </a:t>
                </a:r>
                <a:r>
                  <a:rPr lang="en-US" sz="1000" dirty="0">
                    <a:latin typeface="Times New Roman" pitchFamily="18" charset="0"/>
                  </a:rPr>
                  <a:t>Wires  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 48 </a:t>
                </a:r>
                <a:r>
                  <a:rPr lang="en-US" sz="1000" dirty="0">
                    <a:latin typeface="Times New Roman" pitchFamily="18" charset="0"/>
                  </a:rPr>
                  <a:t>Loss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  1 </a:t>
                </a:r>
                <a:r>
                  <a:rPr lang="en-US" sz="1000" dirty="0">
                    <a:latin typeface="Times New Roman" pitchFamily="18" charset="0"/>
                  </a:rPr>
                  <a:t>Faraday Cup    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  4 Bunch Shape</a:t>
                </a:r>
                <a:endParaRPr lang="en-US" sz="1000" dirty="0">
                  <a:latin typeface="Times New Roman" pitchFamily="18" charset="0"/>
                </a:endParaRPr>
              </a:p>
              <a:p>
                <a:r>
                  <a:rPr lang="en-US" sz="1000" dirty="0">
                    <a:latin typeface="Times New Roman" pitchFamily="18" charset="0"/>
                  </a:rPr>
                  <a:t>10 </a:t>
                </a:r>
                <a:r>
                  <a:rPr lang="en-US" sz="1000" dirty="0" smtClean="0">
                    <a:latin typeface="Times New Roman" pitchFamily="18" charset="0"/>
                  </a:rPr>
                  <a:t>Neutron </a:t>
                </a:r>
                <a:r>
                  <a:rPr lang="en-US" sz="1000" dirty="0">
                    <a:latin typeface="Times New Roman" pitchFamily="18" charset="0"/>
                  </a:rPr>
                  <a:t>Detectors</a:t>
                </a:r>
              </a:p>
            </p:txBody>
          </p:sp>
          <p:sp>
            <p:nvSpPr>
              <p:cNvPr id="453668" name="Text Box 36"/>
              <p:cNvSpPr txBox="1">
                <a:spLocks noChangeArrowheads="1"/>
              </p:cNvSpPr>
              <p:nvPr/>
            </p:nvSpPr>
            <p:spPr bwMode="auto">
              <a:xfrm>
                <a:off x="749" y="1365"/>
                <a:ext cx="891" cy="861"/>
              </a:xfrm>
              <a:prstGeom prst="rect">
                <a:avLst/>
              </a:prstGeom>
              <a:solidFill>
                <a:srgbClr val="CC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 algn="ctr"/>
                <a:r>
                  <a:rPr lang="en-US" sz="1200" b="1" dirty="0">
                    <a:latin typeface="Times New Roman" pitchFamily="18" charset="0"/>
                  </a:rPr>
                  <a:t>MEBT</a:t>
                </a:r>
              </a:p>
              <a:p>
                <a:r>
                  <a:rPr lang="en-US" sz="1000" dirty="0">
                    <a:latin typeface="Times New Roman" pitchFamily="18" charset="0"/>
                  </a:rPr>
                  <a:t>6 Position and Phase</a:t>
                </a:r>
              </a:p>
              <a:p>
                <a:r>
                  <a:rPr lang="en-US" sz="1000" dirty="0">
                    <a:latin typeface="Times New Roman" pitchFamily="18" charset="0"/>
                  </a:rPr>
                  <a:t>2 Current</a:t>
                </a:r>
              </a:p>
              <a:p>
                <a:r>
                  <a:rPr lang="en-US" sz="1000" dirty="0">
                    <a:latin typeface="Times New Roman" pitchFamily="18" charset="0"/>
                  </a:rPr>
                  <a:t>5 Wires</a:t>
                </a:r>
              </a:p>
              <a:p>
                <a:r>
                  <a:rPr lang="en-US" sz="1000" dirty="0">
                    <a:latin typeface="Times New Roman" pitchFamily="18" charset="0"/>
                  </a:rPr>
                  <a:t>1 CHUMPS</a:t>
                </a:r>
              </a:p>
              <a:p>
                <a:r>
                  <a:rPr lang="en-US" sz="1000" dirty="0">
                    <a:latin typeface="Times New Roman" pitchFamily="18" charset="0"/>
                  </a:rPr>
                  <a:t>1 </a:t>
                </a:r>
                <a:r>
                  <a:rPr lang="en-US" sz="1000" dirty="0" smtClean="0">
                    <a:latin typeface="Times New Roman" pitchFamily="18" charset="0"/>
                  </a:rPr>
                  <a:t>Emittance</a:t>
                </a:r>
              </a:p>
              <a:p>
                <a:r>
                  <a:rPr lang="en-US" sz="1000" dirty="0" smtClean="0">
                    <a:latin typeface="Times New Roman" pitchFamily="18" charset="0"/>
                  </a:rPr>
                  <a:t>1 Laser longitudinal profile</a:t>
                </a:r>
                <a:endParaRPr lang="en-US" sz="1000" dirty="0">
                  <a:latin typeface="Times New Roman" pitchFamily="18" charset="0"/>
                </a:endParaRPr>
              </a:p>
              <a:p>
                <a:endParaRPr lang="en-US" sz="1000" b="1" dirty="0">
                  <a:solidFill>
                    <a:srgbClr val="CC0099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53669" name="Text Box 37"/>
              <p:cNvSpPr txBox="1">
                <a:spLocks noChangeArrowheads="1"/>
              </p:cNvSpPr>
              <p:nvPr/>
            </p:nvSpPr>
            <p:spPr bwMode="auto">
              <a:xfrm>
                <a:off x="1290" y="2914"/>
                <a:ext cx="1057" cy="750"/>
              </a:xfrm>
              <a:prstGeom prst="rect">
                <a:avLst/>
              </a:prstGeom>
              <a:solidFill>
                <a:srgbClr val="CC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808080"/>
                </a:outerShdw>
              </a:effectLst>
            </p:spPr>
            <p:txBody>
              <a:bodyPr/>
              <a:lstStyle/>
              <a:p>
                <a:pPr algn="ctr" eaLnBrk="1" hangingPunct="1"/>
                <a:r>
                  <a:rPr lang="en-US" sz="1200" b="1" dirty="0">
                    <a:latin typeface="Times New Roman" pitchFamily="18" charset="0"/>
                  </a:rPr>
                  <a:t>DTL</a:t>
                </a:r>
              </a:p>
              <a:p>
                <a:pPr eaLnBrk="1" hangingPunct="1"/>
                <a:r>
                  <a:rPr lang="en-US" sz="1000" dirty="0">
                    <a:latin typeface="Times New Roman" pitchFamily="18" charset="0"/>
                  </a:rPr>
                  <a:t>10 Position and Phase  </a:t>
                </a:r>
              </a:p>
              <a:p>
                <a:pPr eaLnBrk="1" hangingPunct="1"/>
                <a:r>
                  <a:rPr lang="en-US" sz="1000" dirty="0" smtClean="0">
                    <a:latin typeface="Times New Roman" pitchFamily="18" charset="0"/>
                  </a:rPr>
                  <a:t>  5 </a:t>
                </a:r>
                <a:r>
                  <a:rPr lang="en-US" sz="1000" dirty="0">
                    <a:latin typeface="Times New Roman" pitchFamily="18" charset="0"/>
                  </a:rPr>
                  <a:t>Wire   </a:t>
                </a:r>
              </a:p>
              <a:p>
                <a:pPr eaLnBrk="1" hangingPunct="1"/>
                <a:r>
                  <a:rPr lang="en-US" sz="1000" dirty="0" smtClean="0">
                    <a:latin typeface="Times New Roman" pitchFamily="18" charset="0"/>
                  </a:rPr>
                  <a:t>  4 </a:t>
                </a:r>
                <a:r>
                  <a:rPr lang="en-US" sz="1000" dirty="0">
                    <a:latin typeface="Times New Roman" pitchFamily="18" charset="0"/>
                  </a:rPr>
                  <a:t>Loss  </a:t>
                </a:r>
              </a:p>
              <a:p>
                <a:pPr eaLnBrk="1" hangingPunct="1"/>
                <a:r>
                  <a:rPr lang="en-US" sz="1000" dirty="0" smtClean="0">
                    <a:latin typeface="Times New Roman" pitchFamily="18" charset="0"/>
                  </a:rPr>
                  <a:t>  5 </a:t>
                </a:r>
                <a:r>
                  <a:rPr lang="en-US" sz="1000" dirty="0">
                    <a:latin typeface="Times New Roman" pitchFamily="18" charset="0"/>
                  </a:rPr>
                  <a:t>Faraday Cup     </a:t>
                </a:r>
              </a:p>
              <a:p>
                <a:pPr eaLnBrk="1" hangingPunct="1"/>
                <a:r>
                  <a:rPr lang="en-US" sz="1000" dirty="0" smtClean="0">
                    <a:latin typeface="Times New Roman" pitchFamily="18" charset="0"/>
                  </a:rPr>
                  <a:t>  6 </a:t>
                </a:r>
                <a:r>
                  <a:rPr lang="en-US" sz="1000" dirty="0">
                    <a:latin typeface="Times New Roman" pitchFamily="18" charset="0"/>
                  </a:rPr>
                  <a:t>Current</a:t>
                </a:r>
              </a:p>
              <a:p>
                <a:pPr eaLnBrk="1" hangingPunct="1"/>
                <a:r>
                  <a:rPr lang="en-US" sz="1000" dirty="0">
                    <a:latin typeface="Times New Roman" pitchFamily="18" charset="0"/>
                  </a:rPr>
                  <a:t>18 Neutron Detectors</a:t>
                </a:r>
              </a:p>
              <a:p>
                <a:pPr eaLnBrk="1" hangingPunct="1"/>
                <a:endParaRPr lang="en-US" sz="1000" dirty="0">
                  <a:latin typeface="Times New Roman" pitchFamily="18" charset="0"/>
                </a:endParaRPr>
              </a:p>
            </p:txBody>
          </p:sp>
        </p:grpSp>
        <p:sp>
          <p:nvSpPr>
            <p:cNvPr id="38" name="Text Box 34"/>
            <p:cNvSpPr txBox="1">
              <a:spLocks noChangeArrowheads="1"/>
            </p:cNvSpPr>
            <p:nvPr/>
          </p:nvSpPr>
          <p:spPr bwMode="auto">
            <a:xfrm>
              <a:off x="7369174" y="4528677"/>
              <a:ext cx="1295400" cy="1338723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>
                  <a:solidFill>
                    <a:srgbClr val="000000"/>
                  </a:solidFill>
                  <a:latin typeface="Times New Roman"/>
                  <a:cs typeface="Arial"/>
                </a:rPr>
                <a:t>RTBT</a:t>
              </a:r>
              <a:endParaRPr lang="en-US" sz="1200" dirty="0">
                <a:latin typeface="Times New Roman"/>
                <a:ea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Times New Roman"/>
                  <a:cs typeface="Arial"/>
                </a:rPr>
                <a:t>    17 Position</a:t>
              </a:r>
              <a:endParaRPr lang="en-US" sz="1200" dirty="0">
                <a:latin typeface="Times New Roman"/>
                <a:ea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Times New Roman"/>
                  <a:cs typeface="Arial"/>
                </a:rPr>
                <a:t>    26 </a:t>
              </a:r>
              <a:r>
                <a:rPr lang="en-US" sz="1000" dirty="0" smtClean="0">
                  <a:solidFill>
                    <a:srgbClr val="000000"/>
                  </a:solidFill>
                  <a:latin typeface="Times New Roman"/>
                  <a:cs typeface="Arial"/>
                </a:rPr>
                <a:t>Loss</a:t>
              </a: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Times New Roman"/>
                  <a:ea typeface="Times New Roman"/>
                  <a:cs typeface="Arial"/>
                </a:rPr>
                <a:t> </a:t>
              </a:r>
              <a:r>
                <a:rPr lang="en-US" sz="1000" dirty="0" smtClean="0">
                  <a:solidFill>
                    <a:srgbClr val="000000"/>
                  </a:solidFill>
                  <a:latin typeface="Times New Roman"/>
                  <a:ea typeface="Times New Roman"/>
                  <a:cs typeface="Arial"/>
                </a:rPr>
                <a:t>     5 Wires</a:t>
              </a:r>
              <a:endParaRPr lang="en-US" sz="1200" dirty="0">
                <a:latin typeface="Times New Roman"/>
                <a:ea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Times New Roman"/>
                  <a:cs typeface="Arial"/>
                </a:rPr>
                <a:t>      4 Current</a:t>
              </a:r>
              <a:endParaRPr lang="en-US" sz="1200" dirty="0">
                <a:latin typeface="Times New Roman"/>
                <a:ea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Times New Roman"/>
                  <a:cs typeface="Arial"/>
                </a:rPr>
                <a:t>      1 Harp</a:t>
              </a:r>
              <a:endParaRPr lang="en-US" sz="1200" dirty="0">
                <a:latin typeface="Times New Roman"/>
                <a:ea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Times New Roman"/>
                  <a:cs typeface="Arial"/>
                </a:rPr>
                <a:t>      3 </a:t>
              </a:r>
              <a:r>
                <a:rPr lang="en-US" sz="1000" dirty="0" smtClean="0">
                  <a:solidFill>
                    <a:srgbClr val="000000"/>
                  </a:solidFill>
                  <a:latin typeface="Times New Roman"/>
                  <a:cs typeface="Arial"/>
                </a:rPr>
                <a:t>Fast Loss</a:t>
              </a:r>
              <a:endParaRPr lang="en-US" sz="1200" dirty="0">
                <a:latin typeface="Times New Roman"/>
                <a:ea typeface="Times New Roman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1003B5"/>
                  </a:solidFill>
                  <a:latin typeface="Times New Roman"/>
                  <a:cs typeface="Arial"/>
                </a:rPr>
                <a:t>      </a:t>
              </a:r>
              <a:r>
                <a:rPr lang="en-US" sz="1000" dirty="0">
                  <a:latin typeface="Times New Roman"/>
                  <a:cs typeface="Arial"/>
                </a:rPr>
                <a:t>1 </a:t>
              </a:r>
              <a:r>
                <a:rPr lang="en-US" sz="1000" dirty="0" smtClean="0">
                  <a:latin typeface="Times New Roman"/>
                  <a:cs typeface="Arial"/>
                </a:rPr>
                <a:t>Target Imaging</a:t>
              </a:r>
              <a:endParaRPr lang="en-US" sz="1200" dirty="0">
                <a:effectLst/>
                <a:latin typeface="Times New Roman"/>
                <a:ea typeface="Times New Roman"/>
              </a:endParaRPr>
            </a:p>
          </p:txBody>
        </p:sp>
      </p:grpSp>
      <p:sp>
        <p:nvSpPr>
          <p:cNvPr id="39" name="Text Box 31"/>
          <p:cNvSpPr txBox="1">
            <a:spLocks noChangeArrowheads="1"/>
          </p:cNvSpPr>
          <p:nvPr/>
        </p:nvSpPr>
        <p:spPr bwMode="auto">
          <a:xfrm>
            <a:off x="6091818" y="3519372"/>
            <a:ext cx="859844" cy="773113"/>
          </a:xfrm>
          <a:prstGeom prst="rect">
            <a:avLst/>
          </a:prstGeom>
          <a:solidFill>
            <a:srgbClr val="CCFF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 algn="ctr"/>
            <a:r>
              <a:rPr lang="en-US" sz="1200" b="1" dirty="0" err="1" smtClean="0">
                <a:latin typeface="Times New Roman" pitchFamily="18" charset="0"/>
              </a:rPr>
              <a:t>MDump</a:t>
            </a:r>
            <a:endParaRPr lang="en-US" sz="1200" b="1" dirty="0">
              <a:latin typeface="Times New Roman" pitchFamily="18" charset="0"/>
            </a:endParaRPr>
          </a:p>
          <a:p>
            <a:r>
              <a:rPr lang="en-US" sz="1000" dirty="0" smtClean="0">
                <a:latin typeface="Times New Roman" pitchFamily="18" charset="0"/>
              </a:rPr>
              <a:t>4 </a:t>
            </a:r>
            <a:r>
              <a:rPr lang="en-US" sz="1000" dirty="0">
                <a:latin typeface="Times New Roman" pitchFamily="18" charset="0"/>
              </a:rPr>
              <a:t>Loss</a:t>
            </a:r>
          </a:p>
          <a:p>
            <a:r>
              <a:rPr lang="en-US" sz="1000" dirty="0" smtClean="0">
                <a:latin typeface="Times New Roman" pitchFamily="18" charset="0"/>
              </a:rPr>
              <a:t>2 Current</a:t>
            </a:r>
            <a:endParaRPr lang="en-US" sz="1000" dirty="0">
              <a:latin typeface="Times New Roman" pitchFamily="18" charset="0"/>
            </a:endParaRPr>
          </a:p>
          <a:p>
            <a:r>
              <a:rPr lang="en-US" sz="1000" dirty="0">
                <a:latin typeface="Times New Roman" pitchFamily="18" charset="0"/>
              </a:rPr>
              <a:t>1 Wire</a:t>
            </a:r>
            <a:r>
              <a:rPr lang="en-US" sz="1200" dirty="0">
                <a:latin typeface="Times New Roman" pitchFamily="18" charset="0"/>
              </a:rPr>
              <a:t>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65775" y="1080626"/>
            <a:ext cx="1562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BCM, BLM, BPM, BSM, WS….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1" name="Right Brace 40"/>
          <p:cNvSpPr/>
          <p:nvPr/>
        </p:nvSpPr>
        <p:spPr>
          <a:xfrm>
            <a:off x="1665004" y="1089556"/>
            <a:ext cx="155448" cy="914400"/>
          </a:xfrm>
          <a:prstGeom prst="rightBrac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904999" y="1300257"/>
            <a:ext cx="2723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15+ systems, 400</a:t>
            </a:r>
            <a:r>
              <a:rPr lang="en-US" dirty="0">
                <a:solidFill>
                  <a:srgbClr val="0070C0"/>
                </a:solidFill>
              </a:rPr>
              <a:t>+ IOCs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726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422039"/>
          </a:xfrm>
        </p:spPr>
        <p:txBody>
          <a:bodyPr/>
          <a:lstStyle/>
          <a:p>
            <a:r>
              <a:rPr lang="en-US" sz="2500" dirty="0" smtClean="0"/>
              <a:t>SNS Beam Diagnostics Performance Assessment</a:t>
            </a:r>
            <a:endParaRPr lang="en-US" sz="25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769237"/>
              </p:ext>
            </p:extLst>
          </p:nvPr>
        </p:nvGraphicFramePr>
        <p:xfrm>
          <a:off x="228600" y="1185178"/>
          <a:ext cx="8763001" cy="483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0200"/>
                <a:gridCol w="1066800"/>
                <a:gridCol w="990600"/>
                <a:gridCol w="761999"/>
                <a:gridCol w="1234018"/>
                <a:gridCol w="797278"/>
                <a:gridCol w="788104"/>
                <a:gridCol w="1524002"/>
              </a:tblGrid>
              <a:tr h="5171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Function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Neutron Production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Machine Tuning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Single</a:t>
                      </a:r>
                      <a:r>
                        <a:rPr lang="en-US" sz="1200" baseline="0" dirty="0" smtClean="0">
                          <a:effectLst/>
                        </a:rPr>
                        <a:t> particle</a:t>
                      </a:r>
                      <a:r>
                        <a:rPr lang="en-US" sz="1200" dirty="0" smtClean="0">
                          <a:effectLst/>
                        </a:rPr>
                        <a:t> model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RMS model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Hi Res model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Obsolescence problem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50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BCM (18)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current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3841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BLM (360)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radiation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              </a:t>
                      </a:r>
                      <a:r>
                        <a:rPr lang="en-US" sz="1100" dirty="0">
                          <a:effectLst/>
                        </a:rPr>
                        <a:t> </a:t>
                      </a:r>
                      <a:r>
                        <a:rPr lang="en-US" sz="2000" dirty="0" smtClean="0">
                          <a:effectLst/>
                        </a:rPr>
                        <a:t>♪  </a:t>
                      </a:r>
                      <a:r>
                        <a:rPr lang="en-US" sz="1100" dirty="0" smtClean="0">
                          <a:effectLst/>
                        </a:rPr>
                        <a:t>0.5M$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4253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BPM (160)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Position</a:t>
                      </a:r>
                      <a:r>
                        <a:rPr lang="en-US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x, y, z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r>
                        <a:rPr lang="en-US" sz="1600" dirty="0" smtClean="0">
                          <a:effectLst/>
                        </a:rPr>
                        <a:t>        </a:t>
                      </a:r>
                      <a:r>
                        <a:rPr lang="en-US" sz="1400" dirty="0" smtClean="0">
                          <a:effectLst/>
                        </a:rPr>
                        <a:t> </a:t>
                      </a:r>
                      <a:r>
                        <a:rPr lang="en-US" sz="2000" dirty="0" smtClean="0">
                          <a:effectLst/>
                        </a:rPr>
                        <a:t>♪  </a:t>
                      </a:r>
                      <a:r>
                        <a:rPr lang="en-US" sz="1100" dirty="0" smtClean="0">
                          <a:effectLst/>
                        </a:rPr>
                        <a:t>1.5M$</a:t>
                      </a:r>
                      <a:endParaRPr lang="en-US" sz="105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</a:tr>
              <a:tr h="3958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Target Harp (1)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Transverse  profile, 1D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3958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WS (40)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Transverse  profile, 1D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r>
                        <a:rPr lang="en-US" sz="1800" dirty="0" smtClean="0">
                          <a:effectLst/>
                        </a:rPr>
                        <a:t>♪</a:t>
                      </a:r>
                      <a:endParaRPr lang="en-US" sz="16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4600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Laser </a:t>
                      </a:r>
                      <a:r>
                        <a:rPr lang="en-US" sz="1400" dirty="0" smtClean="0">
                          <a:effectLst/>
                        </a:rPr>
                        <a:t>WS (10)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Transverse  profile, 1D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39915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BSM (6)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Longitudinal profile, 1D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4600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Laser </a:t>
                      </a:r>
                      <a:r>
                        <a:rPr lang="en-US" sz="1400" dirty="0" smtClean="0">
                          <a:effectLst/>
                        </a:rPr>
                        <a:t>BSM (1)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Longitudinal profile, 1D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FFFF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509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2.5 MeV </a:t>
                      </a:r>
                      <a:r>
                        <a:rPr lang="en-US" sz="1400" dirty="0" err="1" smtClean="0">
                          <a:effectLst/>
                        </a:rPr>
                        <a:t>emm</a:t>
                      </a:r>
                      <a:r>
                        <a:rPr lang="en-US" sz="1400" dirty="0" smtClean="0">
                          <a:effectLst/>
                        </a:rPr>
                        <a:t> (1)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Transverse</a:t>
                      </a:r>
                      <a:r>
                        <a:rPr lang="en-US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emittance, 2D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4600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 GeV </a:t>
                      </a:r>
                      <a:r>
                        <a:rPr lang="en-US" sz="1400" dirty="0" err="1" smtClean="0">
                          <a:effectLst/>
                        </a:rPr>
                        <a:t>emm</a:t>
                      </a:r>
                      <a:r>
                        <a:rPr lang="en-US" sz="1400" dirty="0" smtClean="0">
                          <a:effectLst/>
                        </a:rPr>
                        <a:t> (1)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Transverse</a:t>
                      </a:r>
                      <a:r>
                        <a:rPr lang="en-US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emittance, 2D </a:t>
                      </a:r>
                      <a:endParaRPr lang="en-US" sz="12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r>
                        <a:rPr lang="en-US" sz="1200" dirty="0" smtClean="0">
                          <a:effectLst/>
                        </a:rPr>
                        <a:t> </a:t>
                      </a:r>
                      <a:r>
                        <a:rPr lang="en-US" sz="1800" dirty="0" smtClean="0">
                          <a:effectLst/>
                        </a:rPr>
                        <a:t>♪</a:t>
                      </a:r>
                      <a:endParaRPr lang="en-US" sz="1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4648200" y="594744"/>
            <a:ext cx="2854530" cy="1080508"/>
            <a:chOff x="4648200" y="610646"/>
            <a:chExt cx="2854530" cy="1080508"/>
          </a:xfrm>
        </p:grpSpPr>
        <p:sp>
          <p:nvSpPr>
            <p:cNvPr id="12" name="TextBox 11"/>
            <p:cNvSpPr txBox="1"/>
            <p:nvPr/>
          </p:nvSpPr>
          <p:spPr>
            <a:xfrm>
              <a:off x="4648200" y="823224"/>
              <a:ext cx="2819399" cy="867930"/>
            </a:xfrm>
            <a:prstGeom prst="rect">
              <a:avLst/>
            </a:prstGeom>
            <a:noFill/>
            <a:ln>
              <a:solidFill>
                <a:schemeClr val="accent1">
                  <a:shade val="70000"/>
                  <a:satMod val="1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1" dirty="0" smtClean="0">
                  <a:solidFill>
                    <a:schemeClr val="accent1"/>
                  </a:solidFill>
                </a:rPr>
                <a:t>Model based machine tuning</a:t>
              </a:r>
            </a:p>
            <a:p>
              <a:pPr algn="ctr">
                <a:lnSpc>
                  <a:spcPct val="90000"/>
                </a:lnSpc>
              </a:pPr>
              <a:endParaRPr lang="en-US" sz="1400" b="1" dirty="0">
                <a:solidFill>
                  <a:schemeClr val="accent1"/>
                </a:solidFill>
              </a:endParaRPr>
            </a:p>
            <a:p>
              <a:pPr algn="ctr">
                <a:lnSpc>
                  <a:spcPct val="90000"/>
                </a:lnSpc>
              </a:pPr>
              <a:endParaRPr lang="en-US" sz="1400" b="1" dirty="0" smtClean="0">
                <a:solidFill>
                  <a:schemeClr val="accent1"/>
                </a:solidFill>
              </a:endParaRPr>
            </a:p>
            <a:p>
              <a:pPr algn="ctr">
                <a:lnSpc>
                  <a:spcPct val="90000"/>
                </a:lnSpc>
              </a:pPr>
              <a:endParaRPr lang="en-US" sz="1400" b="1" dirty="0" smtClean="0">
                <a:solidFill>
                  <a:schemeClr val="accent1"/>
                </a:solidFill>
              </a:endParaRPr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5098143" y="841612"/>
              <a:ext cx="2133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4953000" y="628300"/>
              <a:ext cx="465192" cy="2585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dirty="0" smtClean="0"/>
                <a:t>now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846249" y="615424"/>
              <a:ext cx="824265" cy="2585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dirty="0" smtClean="0"/>
                <a:t>1-2 years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78465" y="610646"/>
              <a:ext cx="824265" cy="2585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 dirty="0" smtClean="0"/>
                <a:t>3-5 years</a:t>
              </a:r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7478882" y="1183286"/>
            <a:ext cx="0" cy="4816502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635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956596" cy="461665"/>
          </a:xfrm>
        </p:spPr>
        <p:txBody>
          <a:bodyPr/>
          <a:lstStyle/>
          <a:p>
            <a:r>
              <a:rPr lang="en-US" sz="2800" dirty="0" smtClean="0"/>
              <a:t>Beam Position and Phase Monitors (BPMs)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953" y="671400"/>
            <a:ext cx="5105400" cy="3603038"/>
          </a:xfrm>
        </p:spPr>
        <p:txBody>
          <a:bodyPr/>
          <a:lstStyle/>
          <a:p>
            <a:r>
              <a:rPr lang="en-US" sz="1600" dirty="0" smtClean="0"/>
              <a:t>Main </a:t>
            </a:r>
            <a:r>
              <a:rPr lang="en-US" sz="1600" dirty="0"/>
              <a:t>tool for machine </a:t>
            </a:r>
            <a:r>
              <a:rPr lang="en-US" sz="1600" dirty="0" smtClean="0"/>
              <a:t>tuning and troubleshooting</a:t>
            </a:r>
            <a:endParaRPr lang="en-US" sz="1600" dirty="0"/>
          </a:p>
          <a:p>
            <a:pPr lvl="1"/>
            <a:r>
              <a:rPr lang="en-US" sz="1400" dirty="0">
                <a:solidFill>
                  <a:srgbClr val="0070C0"/>
                </a:solidFill>
              </a:rPr>
              <a:t>Phase measurements </a:t>
            </a:r>
            <a:r>
              <a:rPr lang="en-US" sz="1400" dirty="0" smtClean="0">
                <a:solidFill>
                  <a:srgbClr val="0070C0"/>
                </a:solidFill>
              </a:rPr>
              <a:t>for </a:t>
            </a:r>
            <a:r>
              <a:rPr lang="en-US" sz="1400" dirty="0">
                <a:solidFill>
                  <a:srgbClr val="0070C0"/>
                </a:solidFill>
              </a:rPr>
              <a:t>linac </a:t>
            </a:r>
            <a:r>
              <a:rPr lang="en-US" sz="1400" dirty="0" smtClean="0">
                <a:solidFill>
                  <a:srgbClr val="0070C0"/>
                </a:solidFill>
              </a:rPr>
              <a:t>tune-up</a:t>
            </a:r>
            <a:endParaRPr lang="en-US" sz="1400" dirty="0">
              <a:solidFill>
                <a:srgbClr val="0070C0"/>
              </a:solidFill>
            </a:endParaRPr>
          </a:p>
          <a:p>
            <a:pPr lvl="1"/>
            <a:r>
              <a:rPr lang="en-US" sz="1400" dirty="0">
                <a:solidFill>
                  <a:srgbClr val="0070C0"/>
                </a:solidFill>
              </a:rPr>
              <a:t>Position measurements for trajectory correction, injection </a:t>
            </a:r>
            <a:r>
              <a:rPr lang="en-US" sz="1400" dirty="0" smtClean="0">
                <a:solidFill>
                  <a:srgbClr val="0070C0"/>
                </a:solidFill>
              </a:rPr>
              <a:t>set-up </a:t>
            </a:r>
            <a:r>
              <a:rPr lang="en-US" sz="1400" dirty="0">
                <a:solidFill>
                  <a:srgbClr val="0070C0"/>
                </a:solidFill>
              </a:rPr>
              <a:t>and centering beam on dumps and target</a:t>
            </a:r>
          </a:p>
          <a:p>
            <a:r>
              <a:rPr lang="en-US" sz="1600" dirty="0"/>
              <a:t>160    </a:t>
            </a:r>
            <a:r>
              <a:rPr lang="en-US" sz="1600" dirty="0" smtClean="0"/>
              <a:t>strip-line </a:t>
            </a:r>
            <a:r>
              <a:rPr lang="en-US" sz="1600" dirty="0"/>
              <a:t>pick-ups</a:t>
            </a:r>
          </a:p>
          <a:p>
            <a:pPr lvl="1"/>
            <a:r>
              <a:rPr lang="en-US" sz="1400" dirty="0">
                <a:solidFill>
                  <a:srgbClr val="0070C0"/>
                </a:solidFill>
              </a:rPr>
              <a:t>96 “linac type” operate at 402.5MHz and 805MHz</a:t>
            </a:r>
          </a:p>
          <a:p>
            <a:pPr lvl="1"/>
            <a:r>
              <a:rPr lang="en-US" sz="1400" dirty="0">
                <a:solidFill>
                  <a:srgbClr val="0070C0"/>
                </a:solidFill>
              </a:rPr>
              <a:t>64 “ring type”  operate at low </a:t>
            </a:r>
            <a:r>
              <a:rPr lang="en-US" sz="1400" dirty="0" smtClean="0">
                <a:solidFill>
                  <a:srgbClr val="0070C0"/>
                </a:solidFill>
              </a:rPr>
              <a:t>frequency, 5MHz BW</a:t>
            </a:r>
            <a:endParaRPr lang="en-US" sz="1400" dirty="0">
              <a:solidFill>
                <a:srgbClr val="0070C0"/>
              </a:solidFill>
            </a:endParaRPr>
          </a:p>
          <a:p>
            <a:r>
              <a:rPr lang="en-US" sz="1600" dirty="0"/>
              <a:t>Custom made PCI analog front-end and digital cards</a:t>
            </a:r>
          </a:p>
          <a:p>
            <a:r>
              <a:rPr lang="en-US" sz="1600" dirty="0" err="1"/>
              <a:t>LabView</a:t>
            </a:r>
            <a:r>
              <a:rPr lang="en-US" sz="1600" dirty="0"/>
              <a:t> software under embedded Windows XP on individual PCs (one per pick-up</a:t>
            </a:r>
            <a:r>
              <a:rPr lang="en-US" sz="1600" dirty="0" smtClean="0"/>
              <a:t>), 1Hz trigger rate</a:t>
            </a:r>
          </a:p>
          <a:p>
            <a:r>
              <a:rPr lang="en-US" sz="1600" dirty="0" smtClean="0"/>
              <a:t>Meets all accuracy specs but reliability is not stellar</a:t>
            </a:r>
            <a:endParaRPr lang="en-US" sz="16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92873" y="4648200"/>
            <a:ext cx="4953000" cy="149579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solidFill>
                  <a:srgbClr val="C00000"/>
                </a:solidFill>
              </a:rPr>
              <a:t>Hardware </a:t>
            </a:r>
            <a:r>
              <a:rPr lang="en-US" sz="1800" dirty="0">
                <a:solidFill>
                  <a:srgbClr val="C00000"/>
                </a:solidFill>
              </a:rPr>
              <a:t>obsolescence </a:t>
            </a:r>
            <a:r>
              <a:rPr lang="en-US" sz="1800" dirty="0" smtClean="0">
                <a:solidFill>
                  <a:srgbClr val="C00000"/>
                </a:solidFill>
              </a:rPr>
              <a:t>is major problem</a:t>
            </a:r>
          </a:p>
          <a:p>
            <a:pPr lvl="1"/>
            <a:r>
              <a:rPr lang="en-US" sz="1400" dirty="0" smtClean="0">
                <a:solidFill>
                  <a:srgbClr val="C00000"/>
                </a:solidFill>
              </a:rPr>
              <a:t>Parts, cards, PC motherboards, OS upgrades</a:t>
            </a:r>
          </a:p>
          <a:p>
            <a:r>
              <a:rPr lang="en-US" sz="1800" dirty="0" smtClean="0">
                <a:solidFill>
                  <a:srgbClr val="C00000"/>
                </a:solidFill>
              </a:rPr>
              <a:t>Short term solution: stock up on spares</a:t>
            </a:r>
          </a:p>
          <a:p>
            <a:r>
              <a:rPr lang="en-US" sz="1800" dirty="0" smtClean="0">
                <a:solidFill>
                  <a:srgbClr val="C00000"/>
                </a:solidFill>
              </a:rPr>
              <a:t>Long term solution: new system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540995" y="2286000"/>
            <a:ext cx="3581214" cy="1676400"/>
            <a:chOff x="5333815" y="2676940"/>
            <a:chExt cx="3581400" cy="1590271"/>
          </a:xfrm>
        </p:grpSpPr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3815" y="2676940"/>
              <a:ext cx="3581400" cy="1590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7618306" y="3897879"/>
              <a:ext cx="12747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PCI board</a:t>
              </a:r>
              <a:endParaRPr lang="en-US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791200" y="3993898"/>
            <a:ext cx="3025313" cy="2258180"/>
            <a:chOff x="5257800" y="4035754"/>
            <a:chExt cx="2971800" cy="2280893"/>
          </a:xfrm>
        </p:grpSpPr>
        <p:pic>
          <p:nvPicPr>
            <p:cNvPr id="10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800" y="4035754"/>
              <a:ext cx="2971800" cy="2216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5262600" y="5943600"/>
              <a:ext cx="2315617" cy="373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BPM PC chassis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01" y="665003"/>
            <a:ext cx="2836767" cy="1577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002299" y="1873044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BPM pick up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750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864890" cy="835613"/>
          </a:xfrm>
        </p:spPr>
        <p:txBody>
          <a:bodyPr/>
          <a:lstStyle/>
          <a:p>
            <a:r>
              <a:rPr lang="en-US" sz="2800" dirty="0" smtClean="0"/>
              <a:t>Our approach to all new electronics designs is to minimize in-house design efforts</a:t>
            </a:r>
            <a:endParaRPr lang="en-US" sz="28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262" y="2316209"/>
            <a:ext cx="2758227" cy="228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438400"/>
            <a:ext cx="2743200" cy="205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601818"/>
            <a:ext cx="1636987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 smtClean="0"/>
              <a:t>Analog Front-End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0" y="4492278"/>
            <a:ext cx="1597873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 smtClean="0"/>
              <a:t>Analog-To-Digital </a:t>
            </a:r>
          </a:p>
          <a:p>
            <a:pPr algn="ctr">
              <a:lnSpc>
                <a:spcPct val="90000"/>
              </a:lnSpc>
            </a:pPr>
            <a:r>
              <a:rPr lang="en-US" sz="1400" dirty="0" smtClean="0"/>
              <a:t>Conversion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400" y="4331933"/>
            <a:ext cx="2076209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 smtClean="0"/>
              <a:t> </a:t>
            </a:r>
          </a:p>
          <a:p>
            <a:pPr algn="ctr">
              <a:lnSpc>
                <a:spcPct val="90000"/>
              </a:lnSpc>
            </a:pPr>
            <a:r>
              <a:rPr lang="en-US" sz="1400" dirty="0" smtClean="0"/>
              <a:t>General Purpose FPGA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1135" y="4497125"/>
            <a:ext cx="1755609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 smtClean="0"/>
              <a:t>Crate and controller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048000" y="1474305"/>
            <a:ext cx="0" cy="37717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ight Arrow 11"/>
          <p:cNvSpPr/>
          <p:nvPr/>
        </p:nvSpPr>
        <p:spPr>
          <a:xfrm>
            <a:off x="3048000" y="1600200"/>
            <a:ext cx="887896" cy="152400"/>
          </a:xfrm>
          <a:prstGeom prst="rightArrow">
            <a:avLst/>
          </a:prstGeom>
          <a:solidFill>
            <a:schemeClr val="bg2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contourClr>
              <a:schemeClr val="lt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10800000">
            <a:off x="2155463" y="1600200"/>
            <a:ext cx="887896" cy="152400"/>
          </a:xfrm>
          <a:prstGeom prst="rightArrow">
            <a:avLst/>
          </a:prstGeom>
          <a:solidFill>
            <a:schemeClr val="bg2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contourClr>
              <a:schemeClr val="lt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1769" y="1134935"/>
            <a:ext cx="182614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In-house design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74624" y="1134935"/>
            <a:ext cx="371992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Commercial Off-The-Shelf (COTS)</a:t>
            </a:r>
          </a:p>
        </p:txBody>
      </p:sp>
      <p:sp>
        <p:nvSpPr>
          <p:cNvPr id="17" name="Right Brace 16"/>
          <p:cNvSpPr/>
          <p:nvPr/>
        </p:nvSpPr>
        <p:spPr>
          <a:xfrm rot="5400000">
            <a:off x="6649362" y="3549667"/>
            <a:ext cx="468970" cy="386169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044397" y="5717788"/>
            <a:ext cx="381386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High Level Language Programming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81226"/>
            <a:ext cx="28956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39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941090" cy="484748"/>
          </a:xfrm>
        </p:spPr>
        <p:txBody>
          <a:bodyPr/>
          <a:lstStyle/>
          <a:p>
            <a:r>
              <a:rPr lang="en-US" dirty="0" smtClean="0"/>
              <a:t>Linac BPM electronics in the field</a:t>
            </a:r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" y="838200"/>
            <a:ext cx="30861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66800" y="5181600"/>
            <a:ext cx="2275683" cy="8448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Old BPM electronics</a:t>
            </a:r>
          </a:p>
          <a:p>
            <a:pPr algn="ctr">
              <a:lnSpc>
                <a:spcPct val="90000"/>
              </a:lnSpc>
            </a:pPr>
            <a:endParaRPr lang="en-US" dirty="0" smtClean="0"/>
          </a:p>
          <a:p>
            <a:pPr algn="ctr">
              <a:lnSpc>
                <a:spcPct val="90000"/>
              </a:lnSpc>
            </a:pPr>
            <a:r>
              <a:rPr lang="en-US" dirty="0" smtClean="0"/>
              <a:t>1 BPM per chassis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3716" y="5181600"/>
            <a:ext cx="2378250" cy="8448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New BPM electronics</a:t>
            </a:r>
          </a:p>
          <a:p>
            <a:pPr algn="ctr">
              <a:lnSpc>
                <a:spcPct val="90000"/>
              </a:lnSpc>
            </a:pPr>
            <a:endParaRPr lang="en-US" dirty="0"/>
          </a:p>
          <a:p>
            <a:pPr algn="ctr">
              <a:lnSpc>
                <a:spcPct val="90000"/>
              </a:lnSpc>
            </a:pPr>
            <a:r>
              <a:rPr lang="en-US" dirty="0" smtClean="0"/>
              <a:t>6 BPMs per crate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10986" y="4038600"/>
            <a:ext cx="76200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AFE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96686" y="2722475"/>
            <a:ext cx="99060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Digital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86200" y="1981200"/>
            <a:ext cx="1219200" cy="595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AFE and digital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971800" y="2362200"/>
            <a:ext cx="1066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686" y="708528"/>
            <a:ext cx="3353990" cy="4471987"/>
          </a:xfrm>
        </p:spPr>
      </p:pic>
      <p:cxnSp>
        <p:nvCxnSpPr>
          <p:cNvPr id="9" name="Straight Arrow Connector 8"/>
          <p:cNvCxnSpPr>
            <a:stCxn id="7" idx="3"/>
          </p:cNvCxnSpPr>
          <p:nvPr/>
        </p:nvCxnSpPr>
        <p:spPr>
          <a:xfrm flipV="1">
            <a:off x="5172986" y="4191000"/>
            <a:ext cx="533400" cy="207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172986" y="2885237"/>
            <a:ext cx="533400" cy="207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7410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487954"/>
          </a:xfrm>
        </p:spPr>
        <p:txBody>
          <a:bodyPr/>
          <a:lstStyle/>
          <a:p>
            <a:r>
              <a:rPr lang="en-US" dirty="0" smtClean="0"/>
              <a:t>New BPM electronics tested with beam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46422"/>
            <a:ext cx="8458200" cy="2609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744555"/>
            <a:ext cx="3909676" cy="2777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l8g\AppData\Local\Microsoft\Windows\Temporary Internet Files\Content.Outlook\RUMF2XHC\hebt_bpm02_bpm03_working_2014_06_29 (2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762000"/>
            <a:ext cx="3886200" cy="274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31002" y="6256075"/>
            <a:ext cx="3021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Courtesy of </a:t>
            </a:r>
            <a:r>
              <a:rPr lang="en-US" sz="1400" dirty="0" err="1" smtClean="0"/>
              <a:t>C.Long</a:t>
            </a:r>
            <a:r>
              <a:rPr lang="en-US" sz="1400" dirty="0" smtClean="0"/>
              <a:t> and </a:t>
            </a:r>
            <a:r>
              <a:rPr lang="en-US" sz="1400" dirty="0" err="1" smtClean="0"/>
              <a:t>A.Shishlo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44387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461665"/>
          </a:xfrm>
        </p:spPr>
        <p:txBody>
          <a:bodyPr/>
          <a:lstStyle/>
          <a:p>
            <a:r>
              <a:rPr lang="en-US" sz="2800" dirty="0" smtClean="0"/>
              <a:t>Ring BPM prototype electronics 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429000"/>
            <a:ext cx="3402576" cy="2795565"/>
          </a:xfrm>
        </p:spPr>
      </p:pic>
      <p:pic>
        <p:nvPicPr>
          <p:cNvPr id="3074" name="Picture 2" descr="C:\Users\sxa\Dropbox\Camera Uploads\2015-03-09 21.19.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657600"/>
            <a:ext cx="35814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3581400" cy="279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38600" y="685799"/>
            <a:ext cx="5029200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8 BPMs per crate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Parallel “high” – “low” gain channels combined in FPGA to cover 60dB dynamic </a:t>
            </a:r>
            <a:r>
              <a:rPr lang="en-US" sz="1600" dirty="0"/>
              <a:t>range </a:t>
            </a:r>
            <a:r>
              <a:rPr lang="en-US" sz="1600" dirty="0" smtClean="0"/>
              <a:t>(instead of </a:t>
            </a:r>
            <a:r>
              <a:rPr lang="en-US" sz="1600" dirty="0"/>
              <a:t>fast gain switching </a:t>
            </a:r>
            <a:r>
              <a:rPr lang="en-US" sz="1600" dirty="0" smtClean="0"/>
              <a:t>in the current design)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AFE prototype developed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One BPM set tested with beam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PCB is being designed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9000" y="6419849"/>
            <a:ext cx="3021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Courtesy of R. Dickson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97165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229600" cy="461665"/>
          </a:xfrm>
        </p:spPr>
        <p:txBody>
          <a:bodyPr/>
          <a:lstStyle/>
          <a:p>
            <a:r>
              <a:rPr lang="en-US" sz="2800" dirty="0" smtClean="0"/>
              <a:t>Beam Loss Monitors (BLMs)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1928"/>
            <a:ext cx="4953000" cy="3673872"/>
          </a:xfrm>
        </p:spPr>
        <p:txBody>
          <a:bodyPr/>
          <a:lstStyle/>
          <a:p>
            <a:r>
              <a:rPr lang="en-US" sz="1800" dirty="0"/>
              <a:t>Major tool for machine protection and </a:t>
            </a:r>
            <a:r>
              <a:rPr lang="en-US" sz="1800" dirty="0" smtClean="0"/>
              <a:t>tuning </a:t>
            </a:r>
          </a:p>
          <a:p>
            <a:r>
              <a:rPr lang="en-US" sz="1800" dirty="0" smtClean="0"/>
              <a:t>Ionization Chamber Detectors (307)</a:t>
            </a:r>
          </a:p>
          <a:p>
            <a:r>
              <a:rPr lang="en-US" sz="1800" dirty="0" smtClean="0"/>
              <a:t>Scintillation </a:t>
            </a:r>
            <a:r>
              <a:rPr lang="en-US" sz="1800" dirty="0"/>
              <a:t>Detectors (55)</a:t>
            </a:r>
          </a:p>
          <a:p>
            <a:pPr lvl="1"/>
            <a:r>
              <a:rPr lang="en-US" sz="1600" dirty="0">
                <a:solidFill>
                  <a:srgbClr val="0000FF"/>
                </a:solidFill>
              </a:rPr>
              <a:t>Neutron detectors</a:t>
            </a:r>
          </a:p>
          <a:p>
            <a:pPr lvl="1"/>
            <a:r>
              <a:rPr lang="en-US" sz="1600" dirty="0" smtClean="0">
                <a:solidFill>
                  <a:srgbClr val="0000FF"/>
                </a:solidFill>
              </a:rPr>
              <a:t>Fast </a:t>
            </a:r>
            <a:r>
              <a:rPr lang="en-US" sz="1600" dirty="0">
                <a:solidFill>
                  <a:srgbClr val="0000FF"/>
                </a:solidFill>
              </a:rPr>
              <a:t>loss detectors</a:t>
            </a:r>
          </a:p>
          <a:p>
            <a:r>
              <a:rPr lang="en-US" sz="1800" dirty="0" smtClean="0"/>
              <a:t>Multi-channel </a:t>
            </a:r>
            <a:r>
              <a:rPr lang="en-US" sz="1800" dirty="0"/>
              <a:t>analog front-end VME cards </a:t>
            </a:r>
          </a:p>
          <a:p>
            <a:r>
              <a:rPr lang="en-US" sz="1800" dirty="0"/>
              <a:t>Digital electronics in VME crate</a:t>
            </a:r>
          </a:p>
          <a:p>
            <a:r>
              <a:rPr lang="en-US" sz="1800" dirty="0" err="1"/>
              <a:t>VxWorks</a:t>
            </a:r>
            <a:r>
              <a:rPr lang="en-US" sz="1800" dirty="0"/>
              <a:t> </a:t>
            </a:r>
            <a:r>
              <a:rPr lang="en-US" sz="1800" dirty="0" smtClean="0"/>
              <a:t>software</a:t>
            </a:r>
          </a:p>
          <a:p>
            <a:r>
              <a:rPr lang="en-US" sz="1800" dirty="0" smtClean="0"/>
              <a:t>Very reliable  </a:t>
            </a:r>
            <a:endParaRPr lang="en-US" sz="1800" dirty="0"/>
          </a:p>
        </p:txBody>
      </p:sp>
      <p:pic>
        <p:nvPicPr>
          <p:cNvPr id="4" name="Picture 5" descr="DTL BLM Chassis fro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097398"/>
            <a:ext cx="2068763" cy="310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IMG_009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831927"/>
            <a:ext cx="2830763" cy="2123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914400" y="4659596"/>
            <a:ext cx="5181600" cy="128240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rgbClr val="C00000"/>
                </a:solidFill>
              </a:rPr>
              <a:t>Hardware obsolescence is becoming a problem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Short term solution: stock up on spares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Long term solution: new electronics</a:t>
            </a:r>
          </a:p>
        </p:txBody>
      </p:sp>
    </p:spTree>
    <p:extLst>
      <p:ext uri="{BB962C8B-B14F-4D97-AF65-F5344CB8AC3E}">
        <p14:creationId xmlns:p14="http://schemas.microsoft.com/office/powerpoint/2010/main" val="4271514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0"/>
            <a:ext cx="7797800" cy="408830"/>
          </a:xfrm>
        </p:spPr>
        <p:txBody>
          <a:bodyPr/>
          <a:lstStyle/>
          <a:p>
            <a:r>
              <a:rPr lang="en-US" sz="2400" dirty="0" smtClean="0"/>
              <a:t> “Next BLM” system concept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926" y="762000"/>
            <a:ext cx="5580733" cy="1934572"/>
          </a:xfrm>
        </p:spPr>
        <p:txBody>
          <a:bodyPr/>
          <a:lstStyle/>
          <a:p>
            <a:r>
              <a:rPr lang="en-US" sz="1800" dirty="0" smtClean="0"/>
              <a:t>Detectors and cabling shell stay the same </a:t>
            </a:r>
          </a:p>
          <a:p>
            <a:r>
              <a:rPr lang="en-US" sz="1800" dirty="0"/>
              <a:t>Analog electronics should be as simple as possible </a:t>
            </a:r>
          </a:p>
          <a:p>
            <a:pPr lvl="1"/>
            <a:r>
              <a:rPr lang="en-US" sz="1600" dirty="0" smtClean="0"/>
              <a:t>Four different </a:t>
            </a:r>
            <a:r>
              <a:rPr lang="en-US" sz="1600" dirty="0"/>
              <a:t>flavors of </a:t>
            </a:r>
            <a:r>
              <a:rPr lang="en-US" sz="1600" dirty="0" smtClean="0"/>
              <a:t>chassis  </a:t>
            </a:r>
          </a:p>
          <a:p>
            <a:pPr lvl="1"/>
            <a:r>
              <a:rPr lang="en-US" sz="1600" dirty="0" smtClean="0"/>
              <a:t>Two flavors of custom  4-channel </a:t>
            </a:r>
            <a:r>
              <a:rPr lang="en-US" sz="1600" dirty="0"/>
              <a:t>front </a:t>
            </a:r>
            <a:r>
              <a:rPr lang="en-US" sz="1600" dirty="0" smtClean="0"/>
              <a:t>end card </a:t>
            </a:r>
            <a:endParaRPr lang="en-US" sz="1800" dirty="0" smtClean="0"/>
          </a:p>
          <a:p>
            <a:r>
              <a:rPr lang="en-US" sz="1800" dirty="0" smtClean="0"/>
              <a:t>Unification of the chassis, boards, power supplies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304841"/>
              </p:ext>
            </p:extLst>
          </p:nvPr>
        </p:nvGraphicFramePr>
        <p:xfrm>
          <a:off x="349361" y="2895600"/>
          <a:ext cx="8026331" cy="1396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394"/>
                <a:gridCol w="1050427"/>
                <a:gridCol w="839091"/>
                <a:gridCol w="676843"/>
                <a:gridCol w="669792"/>
                <a:gridCol w="951810"/>
                <a:gridCol w="2493974"/>
              </a:tblGrid>
              <a:tr h="33250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Flavor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Purpose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# Signals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# HV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# MPS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Amplifier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Comment</a:t>
                      </a:r>
                      <a:endParaRPr lang="en-US" sz="1200" dirty="0"/>
                    </a:p>
                  </a:txBody>
                  <a:tcPr/>
                </a:tc>
              </a:tr>
              <a:tr h="266007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ITSF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PMTs in ITSF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8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8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None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Will have</a:t>
                      </a:r>
                      <a:r>
                        <a:rPr lang="en-US" sz="1000" baseline="0" dirty="0" smtClean="0"/>
                        <a:t> just one MPS channel</a:t>
                      </a:r>
                      <a:endParaRPr lang="en-US" sz="1000" dirty="0"/>
                    </a:p>
                  </a:txBody>
                  <a:tcPr/>
                </a:tc>
              </a:tr>
              <a:tr h="266007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Ion</a:t>
                      </a:r>
                      <a:r>
                        <a:rPr lang="en-US" sz="1000" baseline="0" dirty="0" smtClean="0"/>
                        <a:t> Chamber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Regular BLM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4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16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IC Amp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Standard IC</a:t>
                      </a:r>
                      <a:r>
                        <a:rPr lang="en-US" sz="1000" baseline="0" dirty="0" smtClean="0"/>
                        <a:t> in accelerator</a:t>
                      </a:r>
                      <a:endParaRPr lang="en-US" sz="1000" dirty="0"/>
                    </a:p>
                  </a:txBody>
                  <a:tcPr/>
                </a:tc>
              </a:tr>
              <a:tr h="266007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Target BLM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Target</a:t>
                      </a:r>
                      <a:r>
                        <a:rPr lang="en-US" sz="1000" baseline="0" dirty="0" smtClean="0"/>
                        <a:t> Facility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8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8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Target Amp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Sensitive DC amplifier for target people</a:t>
                      </a:r>
                      <a:endParaRPr lang="en-US" sz="1000" dirty="0"/>
                    </a:p>
                  </a:txBody>
                  <a:tcPr/>
                </a:tc>
              </a:tr>
              <a:tr h="266007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Neutron Detector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NDs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8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8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IC 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Standard ND in accelerator</a:t>
                      </a:r>
                      <a:endParaRPr lang="en-US" sz="1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269611"/>
              </p:ext>
            </p:extLst>
          </p:nvPr>
        </p:nvGraphicFramePr>
        <p:xfrm>
          <a:off x="381000" y="4648200"/>
          <a:ext cx="5519197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694"/>
                <a:gridCol w="1011735"/>
                <a:gridCol w="1402940"/>
                <a:gridCol w="775663"/>
                <a:gridCol w="1454165"/>
              </a:tblGrid>
              <a:tr h="27431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Amplifier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Gain (Ohm)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Min Current (</a:t>
                      </a:r>
                      <a:r>
                        <a:rPr lang="en-US" sz="1200" dirty="0" err="1" smtClean="0"/>
                        <a:t>nA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BW (Hz)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Sampling</a:t>
                      </a:r>
                      <a:r>
                        <a:rPr lang="en-US" sz="1200" baseline="0" dirty="0" smtClean="0"/>
                        <a:t> (</a:t>
                      </a:r>
                      <a:r>
                        <a:rPr lang="en-US" sz="1200" baseline="0" dirty="0" err="1" smtClean="0"/>
                        <a:t>kS</a:t>
                      </a:r>
                      <a:r>
                        <a:rPr lang="en-US" sz="1200" baseline="0" dirty="0" smtClean="0"/>
                        <a:t>/s)</a:t>
                      </a:r>
                      <a:endParaRPr lang="en-US" sz="1200" dirty="0"/>
                    </a:p>
                  </a:txBody>
                  <a:tcPr/>
                </a:tc>
              </a:tr>
              <a:tr h="22037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IC 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600k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2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200k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1000</a:t>
                      </a:r>
                    </a:p>
                  </a:txBody>
                  <a:tcPr/>
                </a:tc>
              </a:tr>
              <a:tr h="220373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Target Amp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100M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0.01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100</a:t>
                      </a:r>
                      <a:endParaRPr lang="en-US" sz="1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1219199" y="6094575"/>
            <a:ext cx="1641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Courtesy of  A. Zhukov</a:t>
            </a:r>
            <a:endParaRPr lang="en-US" sz="11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5697619" y="762000"/>
            <a:ext cx="3368357" cy="1527406"/>
            <a:chOff x="3693241" y="4156621"/>
            <a:chExt cx="5726703" cy="2474888"/>
          </a:xfrm>
        </p:grpSpPr>
        <p:sp>
          <p:nvSpPr>
            <p:cNvPr id="47" name="Rectangle 46"/>
            <p:cNvSpPr/>
            <p:nvPr/>
          </p:nvSpPr>
          <p:spPr>
            <a:xfrm>
              <a:off x="4841145" y="4156621"/>
              <a:ext cx="3150650" cy="2408038"/>
            </a:xfrm>
            <a:prstGeom prst="rect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689915" y="4441292"/>
              <a:ext cx="603759" cy="298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689915" y="4863828"/>
              <a:ext cx="603759" cy="298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7689915" y="5317332"/>
              <a:ext cx="603759" cy="298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689915" y="5772518"/>
              <a:ext cx="603759" cy="298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539265" y="4406207"/>
              <a:ext cx="603759" cy="298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539265" y="4864294"/>
              <a:ext cx="603759" cy="298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539265" y="5308347"/>
              <a:ext cx="603759" cy="298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539265" y="5731581"/>
              <a:ext cx="603759" cy="2984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8239327" y="4402841"/>
              <a:ext cx="1180617" cy="1731348"/>
              <a:chOff x="4834519" y="2054103"/>
              <a:chExt cx="1180617" cy="1731348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4834519" y="2054103"/>
                <a:ext cx="1166992" cy="3989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Output A</a:t>
                </a:r>
                <a:endParaRPr lang="en-US" sz="1000" dirty="0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4834519" y="2505173"/>
                <a:ext cx="1166992" cy="3989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Output B</a:t>
                </a:r>
                <a:endParaRPr lang="en-US" sz="1000" dirty="0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4834519" y="2956242"/>
                <a:ext cx="1180617" cy="3989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Output C</a:t>
                </a:r>
                <a:endParaRPr lang="en-US" sz="1000" dirty="0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4834519" y="3386494"/>
                <a:ext cx="1180617" cy="3989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Output D</a:t>
                </a:r>
                <a:endParaRPr lang="en-US" sz="1000" dirty="0"/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3693241" y="4386170"/>
              <a:ext cx="845402" cy="1784998"/>
              <a:chOff x="4413471" y="2069151"/>
              <a:chExt cx="845402" cy="1784998"/>
            </a:xfrm>
          </p:grpSpPr>
          <p:sp>
            <p:nvSpPr>
              <p:cNvPr id="65" name="TextBox 64"/>
              <p:cNvSpPr txBox="1"/>
              <p:nvPr/>
            </p:nvSpPr>
            <p:spPr>
              <a:xfrm>
                <a:off x="4427098" y="2069151"/>
                <a:ext cx="831775" cy="3989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Sig A</a:t>
                </a:r>
                <a:endParaRPr lang="en-US" sz="1000" dirty="0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4427100" y="2546808"/>
                <a:ext cx="831773" cy="3989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Sig B</a:t>
                </a:r>
                <a:endParaRPr lang="en-US" sz="1000" dirty="0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4413471" y="2997201"/>
                <a:ext cx="845402" cy="3989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Sig C</a:t>
                </a:r>
                <a:endParaRPr lang="en-US" sz="1000" dirty="0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4413471" y="3455192"/>
                <a:ext cx="845402" cy="3989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/>
                  <a:t>Sig D</a:t>
                </a:r>
                <a:endParaRPr lang="en-US" sz="1000" dirty="0"/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 rot="10800000">
              <a:off x="7689915" y="6154863"/>
              <a:ext cx="533466" cy="409796"/>
              <a:chOff x="2052335" y="2624110"/>
              <a:chExt cx="533466" cy="409796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2378718" y="2624110"/>
                <a:ext cx="207083" cy="40979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>
                <a:off x="2052335" y="2679219"/>
                <a:ext cx="332860" cy="0"/>
              </a:xfrm>
              <a:prstGeom prst="line">
                <a:avLst/>
              </a:pr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2052335" y="2833588"/>
                <a:ext cx="332860" cy="0"/>
              </a:xfrm>
              <a:prstGeom prst="line">
                <a:avLst/>
              </a:pr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2052335" y="2980437"/>
                <a:ext cx="332860" cy="0"/>
              </a:xfrm>
              <a:prstGeom prst="line">
                <a:avLst/>
              </a:pr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9" name="Picture 58" descr="schemeit-project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0428" y="4585650"/>
              <a:ext cx="2347028" cy="1528650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8301228" y="6232552"/>
              <a:ext cx="929887" cy="3989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Power</a:t>
              </a:r>
              <a:endParaRPr lang="en-US" sz="1000" dirty="0"/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85483" y="4187925"/>
            <a:ext cx="1594105" cy="197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48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28600" y="609600"/>
            <a:ext cx="7680080" cy="5568696"/>
            <a:chOff x="152400" y="304800"/>
            <a:chExt cx="7680080" cy="556869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2400" y="304800"/>
              <a:ext cx="7680080" cy="5568696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953000" y="2057400"/>
              <a:ext cx="1941557" cy="369332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Neutron Detector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42850" y="609346"/>
            <a:ext cx="7632700" cy="5568950"/>
            <a:chOff x="1219200" y="838200"/>
            <a:chExt cx="7632700" cy="556895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9200" y="838200"/>
              <a:ext cx="7632700" cy="556895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477000" y="2590800"/>
              <a:ext cx="1519053" cy="369332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Ion Chamber</a:t>
              </a:r>
              <a:endParaRPr lang="en-US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52453" y="622852"/>
            <a:ext cx="7636344" cy="5568696"/>
            <a:chOff x="152400" y="304800"/>
            <a:chExt cx="7636344" cy="556869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400" y="304800"/>
              <a:ext cx="7636344" cy="5568696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105400" y="1981200"/>
              <a:ext cx="1236236" cy="369332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ITSF PMT</a:t>
              </a:r>
              <a:endParaRPr lang="en-US" dirty="0"/>
            </a:p>
          </p:txBody>
        </p:sp>
      </p:grp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469359"/>
          </a:xfrm>
        </p:spPr>
        <p:txBody>
          <a:bodyPr/>
          <a:lstStyle/>
          <a:p>
            <a:r>
              <a:rPr lang="en-US" sz="2800" dirty="0" smtClean="0"/>
              <a:t>4U Chassis </a:t>
            </a:r>
            <a:r>
              <a:rPr lang="en-US" sz="2800" dirty="0"/>
              <a:t>layout </a:t>
            </a:r>
            <a:r>
              <a:rPr lang="en-US" sz="2800" dirty="0" smtClean="0"/>
              <a:t>for ITSF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518411" y="6278818"/>
            <a:ext cx="3021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Courtesy of  A. Zhukov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560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 channels PMT BLM chassis in the field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62000"/>
            <a:ext cx="7239000" cy="5429250"/>
          </a:xfrm>
        </p:spPr>
      </p:pic>
    </p:spTree>
    <p:extLst>
      <p:ext uri="{BB962C8B-B14F-4D97-AF65-F5344CB8AC3E}">
        <p14:creationId xmlns:p14="http://schemas.microsoft.com/office/powerpoint/2010/main" val="802445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resolution PIC model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305800" cy="914400"/>
          </a:xfrm>
        </p:spPr>
        <p:txBody>
          <a:bodyPr/>
          <a:lstStyle/>
          <a:p>
            <a:r>
              <a:rPr lang="en-US" sz="2400" dirty="0" smtClean="0"/>
              <a:t>Request for emittance measurements (2-D at least) </a:t>
            </a:r>
          </a:p>
          <a:p>
            <a:pPr lvl="1"/>
            <a:r>
              <a:rPr lang="en-US" sz="2000" dirty="0" smtClean="0"/>
              <a:t>At as many locations as possible: 2.5MeV, 1GeV, in between</a:t>
            </a:r>
          </a:p>
          <a:p>
            <a:pPr lvl="1"/>
            <a:r>
              <a:rPr lang="en-US" sz="2000" dirty="0" smtClean="0"/>
              <a:t>High dynamic range: 10</a:t>
            </a:r>
            <a:r>
              <a:rPr lang="en-US" sz="2000" baseline="30000" dirty="0" smtClean="0"/>
              <a:t>4</a:t>
            </a:r>
            <a:r>
              <a:rPr lang="en-US" sz="2000" dirty="0" smtClean="0"/>
              <a:t> - 10</a:t>
            </a:r>
            <a:r>
              <a:rPr lang="en-US" sz="2000" baseline="30000" dirty="0" smtClean="0"/>
              <a:t>6</a:t>
            </a:r>
            <a:r>
              <a:rPr lang="en-US" sz="2000" dirty="0" smtClean="0"/>
              <a:t>  </a:t>
            </a:r>
            <a:endParaRPr lang="en-US" sz="2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685800" y="1981200"/>
            <a:ext cx="8105588" cy="3962400"/>
            <a:chOff x="685800" y="1981200"/>
            <a:chExt cx="8267700" cy="4191000"/>
          </a:xfrm>
        </p:grpSpPr>
        <p:pic>
          <p:nvPicPr>
            <p:cNvPr id="5" name="Picture 4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1981200"/>
              <a:ext cx="7772400" cy="41910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759889" y="2243471"/>
              <a:ext cx="1944763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dirty="0" smtClean="0">
                  <a:solidFill>
                    <a:schemeClr val="bg1"/>
                  </a:solidFill>
                </a:rPr>
                <a:t>2.5MeV measurement</a:t>
              </a:r>
            </a:p>
            <a:p>
              <a:pPr>
                <a:lnSpc>
                  <a:spcPct val="90000"/>
                </a:lnSpc>
              </a:pPr>
              <a:r>
                <a:rPr lang="en-US" sz="1400" dirty="0">
                  <a:solidFill>
                    <a:schemeClr val="bg1"/>
                  </a:solidFill>
                </a:rPr>
                <a:t>w</a:t>
              </a:r>
              <a:r>
                <a:rPr lang="en-US" sz="1400" dirty="0" smtClean="0">
                  <a:solidFill>
                    <a:schemeClr val="bg1"/>
                  </a:solidFill>
                </a:rPr>
                <a:t>ith scraper out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740673" y="4191000"/>
              <a:ext cx="1944763" cy="4801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dirty="0" smtClean="0">
                  <a:solidFill>
                    <a:schemeClr val="bg1"/>
                  </a:solidFill>
                </a:rPr>
                <a:t>2.5MeV measurement</a:t>
              </a:r>
            </a:p>
            <a:p>
              <a:pPr>
                <a:lnSpc>
                  <a:spcPct val="90000"/>
                </a:lnSpc>
              </a:pPr>
              <a:r>
                <a:rPr lang="en-US" sz="1400" dirty="0">
                  <a:solidFill>
                    <a:schemeClr val="bg1"/>
                  </a:solidFill>
                </a:rPr>
                <a:t>w</a:t>
              </a:r>
              <a:r>
                <a:rPr lang="en-US" sz="1400" dirty="0" smtClean="0">
                  <a:solidFill>
                    <a:schemeClr val="bg1"/>
                  </a:solidFill>
                </a:rPr>
                <a:t>ith scraper in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37860" y="2414923"/>
              <a:ext cx="3215640" cy="5078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dirty="0" smtClean="0"/>
                <a:t>1 GeV measurement (sort of) with scraper out (red) and in (blue)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800" y="5867400"/>
            <a:ext cx="78486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An example of beam transport measurement with ~10</a:t>
            </a:r>
            <a:r>
              <a:rPr lang="en-US" baseline="30000" dirty="0" smtClean="0"/>
              <a:t>3</a:t>
            </a:r>
            <a:r>
              <a:rPr lang="en-US" dirty="0" smtClean="0"/>
              <a:t> dynamic range</a:t>
            </a:r>
          </a:p>
        </p:txBody>
      </p:sp>
    </p:spTree>
    <p:extLst>
      <p:ext uri="{BB962C8B-B14F-4D97-AF65-F5344CB8AC3E}">
        <p14:creationId xmlns:p14="http://schemas.microsoft.com/office/powerpoint/2010/main" val="3465688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3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461665"/>
          </a:xfrm>
        </p:spPr>
        <p:txBody>
          <a:bodyPr/>
          <a:lstStyle/>
          <a:p>
            <a:r>
              <a:rPr lang="en-US" sz="2800" dirty="0"/>
              <a:t>A</a:t>
            </a:r>
            <a:r>
              <a:rPr lang="en-US" sz="2800" dirty="0" smtClean="0"/>
              <a:t>vailable large dynamic range diagnostics</a:t>
            </a:r>
            <a:endParaRPr lang="en-US" sz="2800" dirty="0"/>
          </a:p>
        </p:txBody>
      </p:sp>
      <p:sp>
        <p:nvSpPr>
          <p:cNvPr id="33" name="Content Placeholder 32"/>
          <p:cNvSpPr>
            <a:spLocks noGrp="1"/>
          </p:cNvSpPr>
          <p:nvPr>
            <p:ph idx="1"/>
          </p:nvPr>
        </p:nvSpPr>
        <p:spPr>
          <a:xfrm>
            <a:off x="153725" y="914400"/>
            <a:ext cx="4648200" cy="4471932"/>
          </a:xfrm>
        </p:spPr>
        <p:txBody>
          <a:bodyPr/>
          <a:lstStyle/>
          <a:p>
            <a:r>
              <a:rPr lang="en-US" sz="2000" dirty="0" smtClean="0"/>
              <a:t>2.5 MeV slit-slit emittance scan</a:t>
            </a:r>
          </a:p>
          <a:p>
            <a:pPr lvl="1"/>
            <a:r>
              <a:rPr lang="en-US" sz="1800" dirty="0" smtClean="0"/>
              <a:t>10</a:t>
            </a:r>
            <a:r>
              <a:rPr lang="en-US" sz="1800" baseline="30000" dirty="0" smtClean="0"/>
              <a:t>4</a:t>
            </a:r>
            <a:r>
              <a:rPr lang="en-US" sz="1800" dirty="0" smtClean="0"/>
              <a:t>-10</a:t>
            </a:r>
            <a:r>
              <a:rPr lang="en-US" sz="1800" baseline="30000" dirty="0" smtClean="0"/>
              <a:t>5</a:t>
            </a:r>
            <a:r>
              <a:rPr lang="en-US" sz="1800" dirty="0" smtClean="0"/>
              <a:t> dynamic range</a:t>
            </a:r>
          </a:p>
          <a:p>
            <a:pPr lvl="1"/>
            <a:r>
              <a:rPr lang="en-US" sz="1800" dirty="0"/>
              <a:t>2</a:t>
            </a:r>
            <a:r>
              <a:rPr lang="en-US" sz="1800" dirty="0" smtClean="0"/>
              <a:t>0ns temporal resolution</a:t>
            </a:r>
          </a:p>
          <a:p>
            <a:pPr marL="346075" lvl="1" indent="0">
              <a:lnSpc>
                <a:spcPct val="200000"/>
              </a:lnSpc>
              <a:buNone/>
            </a:pPr>
            <a:endParaRPr lang="en-US" sz="1800" dirty="0" smtClean="0"/>
          </a:p>
          <a:p>
            <a:r>
              <a:rPr lang="en-US" sz="2000" dirty="0" smtClean="0"/>
              <a:t>1 GeV laser emittance scan</a:t>
            </a:r>
          </a:p>
          <a:p>
            <a:pPr lvl="1"/>
            <a:r>
              <a:rPr lang="en-US" sz="1800" dirty="0" smtClean="0"/>
              <a:t>10</a:t>
            </a:r>
            <a:r>
              <a:rPr lang="en-US" sz="1800" baseline="30000" dirty="0" smtClean="0"/>
              <a:t>3</a:t>
            </a:r>
            <a:r>
              <a:rPr lang="en-US" sz="1800" dirty="0" smtClean="0"/>
              <a:t> dynamic range</a:t>
            </a:r>
          </a:p>
          <a:p>
            <a:pPr lvl="1"/>
            <a:r>
              <a:rPr lang="en-US" sz="1800" dirty="0" smtClean="0"/>
              <a:t>10ns temporal resolution</a:t>
            </a:r>
          </a:p>
          <a:p>
            <a:pPr lvl="1">
              <a:lnSpc>
                <a:spcPct val="200000"/>
              </a:lnSpc>
            </a:pPr>
            <a:endParaRPr lang="en-US" sz="1800" dirty="0" smtClean="0"/>
          </a:p>
          <a:p>
            <a:r>
              <a:rPr lang="en-US" sz="2000" dirty="0" smtClean="0"/>
              <a:t>Wire scanners</a:t>
            </a:r>
          </a:p>
          <a:p>
            <a:pPr lvl="1"/>
            <a:r>
              <a:rPr lang="en-US" sz="1800" dirty="0" smtClean="0"/>
              <a:t>10</a:t>
            </a:r>
            <a:r>
              <a:rPr lang="en-US" sz="1800" baseline="30000" dirty="0" smtClean="0"/>
              <a:t>5</a:t>
            </a:r>
            <a:r>
              <a:rPr lang="en-US" sz="1800" dirty="0" smtClean="0"/>
              <a:t> dynamic range</a:t>
            </a:r>
          </a:p>
          <a:p>
            <a:pPr lvl="1"/>
            <a:r>
              <a:rPr lang="en-US" sz="1800" dirty="0" smtClean="0"/>
              <a:t>50us time resolution</a:t>
            </a:r>
            <a:endParaRPr lang="en-US" sz="1800" dirty="0"/>
          </a:p>
        </p:txBody>
      </p:sp>
      <p:sp>
        <p:nvSpPr>
          <p:cNvPr id="35" name="TextBox 34"/>
          <p:cNvSpPr txBox="1"/>
          <p:nvPr/>
        </p:nvSpPr>
        <p:spPr>
          <a:xfrm>
            <a:off x="416252" y="5791200"/>
            <a:ext cx="48768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chemeClr val="accent1"/>
                </a:solidFill>
              </a:rPr>
              <a:t>Need to learn using wire scanners for phase space measurements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820" y="762000"/>
            <a:ext cx="3720901" cy="16764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052" y="2433762"/>
            <a:ext cx="2988386" cy="1905001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576" y="4338763"/>
            <a:ext cx="3935949" cy="190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460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04" y="177114"/>
            <a:ext cx="8229600" cy="722762"/>
          </a:xfrm>
        </p:spPr>
        <p:txBody>
          <a:bodyPr/>
          <a:lstStyle/>
          <a:p>
            <a:r>
              <a:rPr lang="en-US" sz="2400" dirty="0" smtClean="0"/>
              <a:t>MENT Tomographic Reconstruction of 2-D Emittance from 1-D Profiles 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952923" y="1097114"/>
            <a:ext cx="2511084" cy="2209800"/>
            <a:chOff x="3667125" y="685800"/>
            <a:chExt cx="4333875" cy="5219700"/>
          </a:xfrm>
        </p:grpSpPr>
        <p:pic>
          <p:nvPicPr>
            <p:cNvPr id="2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400000">
              <a:off x="3667125" y="4124325"/>
              <a:ext cx="1590675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408"/>
            <a:stretch>
              <a:fillRect/>
            </a:stretch>
          </p:blipFill>
          <p:spPr bwMode="auto">
            <a:xfrm rot="20400000">
              <a:off x="4267200" y="685800"/>
              <a:ext cx="1685925" cy="931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Oval 9"/>
            <p:cNvSpPr>
              <a:spLocks noChangeArrowheads="1"/>
            </p:cNvSpPr>
            <p:nvPr/>
          </p:nvSpPr>
          <p:spPr bwMode="auto">
            <a:xfrm>
              <a:off x="5257800" y="2895600"/>
              <a:ext cx="1295400" cy="381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 rot="5400000">
              <a:off x="7165182" y="2821781"/>
              <a:ext cx="1066800" cy="604837"/>
            </a:xfrm>
            <a:custGeom>
              <a:avLst/>
              <a:gdLst>
                <a:gd name="T0" fmla="*/ 0 w 930"/>
                <a:gd name="T1" fmla="*/ 362 h 381"/>
                <a:gd name="T2" fmla="*/ 299 w 930"/>
                <a:gd name="T3" fmla="*/ 321 h 381"/>
                <a:gd name="T4" fmla="*/ 479 w 930"/>
                <a:gd name="T5" fmla="*/ 1 h 381"/>
                <a:gd name="T6" fmla="*/ 632 w 930"/>
                <a:gd name="T7" fmla="*/ 314 h 381"/>
                <a:gd name="T8" fmla="*/ 930 w 930"/>
                <a:gd name="T9" fmla="*/ 369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0" h="381">
                  <a:moveTo>
                    <a:pt x="0" y="362"/>
                  </a:moveTo>
                  <a:cubicBezTo>
                    <a:pt x="50" y="355"/>
                    <a:pt x="219" y="381"/>
                    <a:pt x="299" y="321"/>
                  </a:cubicBezTo>
                  <a:cubicBezTo>
                    <a:pt x="379" y="261"/>
                    <a:pt x="424" y="2"/>
                    <a:pt x="479" y="1"/>
                  </a:cubicBezTo>
                  <a:cubicBezTo>
                    <a:pt x="534" y="0"/>
                    <a:pt x="557" y="253"/>
                    <a:pt x="632" y="314"/>
                  </a:cubicBezTo>
                  <a:cubicBezTo>
                    <a:pt x="707" y="375"/>
                    <a:pt x="868" y="358"/>
                    <a:pt x="930" y="369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30" name="Picture 1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5105400"/>
              <a:ext cx="1981200" cy="800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Line 12"/>
            <p:cNvSpPr>
              <a:spLocks noChangeShapeType="1"/>
            </p:cNvSpPr>
            <p:nvPr/>
          </p:nvSpPr>
          <p:spPr bwMode="auto">
            <a:xfrm flipV="1">
              <a:off x="3962400" y="2971800"/>
              <a:ext cx="129540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13"/>
            <p:cNvSpPr>
              <a:spLocks noChangeShapeType="1"/>
            </p:cNvSpPr>
            <p:nvPr/>
          </p:nvSpPr>
          <p:spPr bwMode="auto">
            <a:xfrm flipV="1">
              <a:off x="4724400" y="3200400"/>
              <a:ext cx="182880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14"/>
            <p:cNvSpPr>
              <a:spLocks noChangeShapeType="1"/>
            </p:cNvSpPr>
            <p:nvPr/>
          </p:nvSpPr>
          <p:spPr bwMode="auto">
            <a:xfrm flipV="1">
              <a:off x="5867400" y="342900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15"/>
            <p:cNvSpPr>
              <a:spLocks noChangeShapeType="1"/>
            </p:cNvSpPr>
            <p:nvPr/>
          </p:nvSpPr>
          <p:spPr bwMode="auto">
            <a:xfrm flipV="1">
              <a:off x="5867400" y="274320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17"/>
            <p:cNvSpPr>
              <a:spLocks noChangeShapeType="1"/>
            </p:cNvSpPr>
            <p:nvPr/>
          </p:nvSpPr>
          <p:spPr bwMode="auto">
            <a:xfrm>
              <a:off x="5867400" y="1219200"/>
              <a:ext cx="685800" cy="167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>
              <a:off x="4648200" y="1752600"/>
              <a:ext cx="45720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19"/>
            <p:cNvSpPr>
              <a:spLocks noChangeShapeType="1"/>
            </p:cNvSpPr>
            <p:nvPr/>
          </p:nvSpPr>
          <p:spPr bwMode="auto">
            <a:xfrm>
              <a:off x="5181600" y="3200400"/>
              <a:ext cx="76200" cy="2286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Line 20"/>
            <p:cNvSpPr>
              <a:spLocks noChangeShapeType="1"/>
            </p:cNvSpPr>
            <p:nvPr/>
          </p:nvSpPr>
          <p:spPr bwMode="auto">
            <a:xfrm>
              <a:off x="6629400" y="3124200"/>
              <a:ext cx="0" cy="236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40" name="Picture 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8800" y="2971800"/>
              <a:ext cx="504825" cy="219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7" name="Content Placeholder 2"/>
          <p:cNvSpPr txBox="1">
            <a:spLocks/>
          </p:cNvSpPr>
          <p:nvPr/>
        </p:nvSpPr>
        <p:spPr>
          <a:xfrm>
            <a:off x="111672" y="3650645"/>
            <a:ext cx="4679196" cy="249606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rgbClr val="006C3A"/>
              </a:buClr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625475" indent="-2794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indent="-2301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144588" indent="-17303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pitchFamily="34" charset="0"/>
              <a:buChar char="–"/>
              <a:defRPr sz="18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482725" indent="-2222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pitchFamily="34" charset="0"/>
              <a:buChar char="»"/>
              <a:defRPr sz="18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Reconstruction seems to works very well in HEBT</a:t>
            </a:r>
          </a:p>
          <a:p>
            <a:pPr lvl="1"/>
            <a:r>
              <a:rPr lang="en-US" sz="1400" dirty="0" smtClean="0">
                <a:solidFill>
                  <a:srgbClr val="0070C0"/>
                </a:solidFill>
              </a:rPr>
              <a:t>Need to verify using laser emittance measurements</a:t>
            </a:r>
          </a:p>
          <a:p>
            <a:pPr lvl="1"/>
            <a:r>
              <a:rPr lang="en-US" sz="1400" dirty="0" smtClean="0">
                <a:solidFill>
                  <a:srgbClr val="0070C0"/>
                </a:solidFill>
              </a:rPr>
              <a:t>High resolution reconstruction requires iterative procedure. 10</a:t>
            </a:r>
            <a:r>
              <a:rPr lang="en-US" sz="1400" baseline="30000" dirty="0" smtClean="0">
                <a:solidFill>
                  <a:srgbClr val="0070C0"/>
                </a:solidFill>
              </a:rPr>
              <a:t>3</a:t>
            </a:r>
            <a:r>
              <a:rPr lang="en-US" sz="1400" dirty="0" smtClean="0">
                <a:solidFill>
                  <a:srgbClr val="0070C0"/>
                </a:solidFill>
              </a:rPr>
              <a:t> dynamic range demonstrated </a:t>
            </a:r>
          </a:p>
          <a:p>
            <a:r>
              <a:rPr lang="en-US" sz="1600" dirty="0" smtClean="0"/>
              <a:t>Plan to extend to SCL, Warm </a:t>
            </a:r>
            <a:r>
              <a:rPr lang="en-US" sz="1600" dirty="0" err="1" smtClean="0"/>
              <a:t>Linac</a:t>
            </a:r>
            <a:r>
              <a:rPr lang="en-US" sz="1600" dirty="0" smtClean="0"/>
              <a:t>, MEBT</a:t>
            </a:r>
          </a:p>
          <a:p>
            <a:pPr lvl="1"/>
            <a:r>
              <a:rPr lang="en-US" sz="1400" dirty="0" smtClean="0">
                <a:solidFill>
                  <a:srgbClr val="0070C0"/>
                </a:solidFill>
              </a:rPr>
              <a:t>Requires good transport model</a:t>
            </a:r>
          </a:p>
          <a:p>
            <a:pPr lvl="1"/>
            <a:r>
              <a:rPr lang="en-US" sz="1400" dirty="0" smtClean="0">
                <a:solidFill>
                  <a:srgbClr val="0070C0"/>
                </a:solidFill>
              </a:rPr>
              <a:t>Problem of space charge </a:t>
            </a:r>
          </a:p>
          <a:p>
            <a:endParaRPr lang="en-US" sz="1600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3710976" y="1026413"/>
            <a:ext cx="5204424" cy="4078987"/>
            <a:chOff x="3710976" y="852100"/>
            <a:chExt cx="5204424" cy="4078987"/>
          </a:xfrm>
        </p:grpSpPr>
        <p:pic>
          <p:nvPicPr>
            <p:cNvPr id="33" name="Content Placeholder 3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9600" y="990600"/>
              <a:ext cx="4495800" cy="3940487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3710976" y="852100"/>
              <a:ext cx="37144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70C0"/>
                  </a:solidFill>
                </a:rPr>
                <a:t>Comparison of measured and reconstructed profiles</a:t>
              </a:r>
              <a:endParaRPr lang="en-US" sz="1200" dirty="0">
                <a:solidFill>
                  <a:srgbClr val="0070C0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7010400" y="4898679"/>
            <a:ext cx="22220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70C0"/>
                </a:solidFill>
              </a:rPr>
              <a:t>Reconstructed 2-d distribution</a:t>
            </a:r>
            <a:endParaRPr lang="en-US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638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3400"/>
            <a:ext cx="8642640" cy="447193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Many thanks to SNS Beam Instrumentation Team members who provided material for this talk:</a:t>
            </a:r>
          </a:p>
          <a:p>
            <a:pPr marL="0" indent="0" algn="ctr">
              <a:buNone/>
            </a:pPr>
            <a:r>
              <a:rPr lang="en-US" dirty="0" smtClean="0"/>
              <a:t> 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Wim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Blokland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 Richard Dickson, Cary Long, 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Yun Liu, and Sasha Zhukov</a:t>
            </a:r>
          </a:p>
          <a:p>
            <a:pPr marL="0" indent="0" algn="ctr">
              <a:buNone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dirty="0" smtClean="0"/>
              <a:t>and</a:t>
            </a:r>
          </a:p>
          <a:p>
            <a:pPr marL="0" indent="0" algn="ctr">
              <a:buNone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rgbClr val="000000"/>
                </a:solidFill>
              </a:rPr>
              <a:t>Thank you for your attention! 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387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_HFIR-SNS">
  <a:themeElements>
    <a:clrScheme name="ORNL Corporate Color Palette FINAL">
      <a:dk1>
        <a:sysClr val="windowText" lastClr="000000"/>
      </a:dk1>
      <a:lt1>
        <a:sysClr val="window" lastClr="FFFFFF"/>
      </a:lt1>
      <a:dk2>
        <a:srgbClr val="18783D"/>
      </a:dk2>
      <a:lt2>
        <a:srgbClr val="FFFFFF"/>
      </a:lt2>
      <a:accent1>
        <a:srgbClr val="2A6EBB"/>
      </a:accent1>
      <a:accent2>
        <a:srgbClr val="69BE28"/>
      </a:accent2>
      <a:accent3>
        <a:srgbClr val="E37222"/>
      </a:accent3>
      <a:accent4>
        <a:srgbClr val="3CB6CE"/>
      </a:accent4>
      <a:accent5>
        <a:srgbClr val="983222"/>
      </a:accent5>
      <a:accent6>
        <a:srgbClr val="FECB00"/>
      </a:accent6>
      <a:hlink>
        <a:srgbClr val="2A6EBB"/>
      </a:hlink>
      <a:folHlink>
        <a:srgbClr val="207C47"/>
      </a:folHlink>
    </a:clrScheme>
    <a:fontScheme name="ORNL 2013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solidFill>
            <a:schemeClr val="accent1"/>
          </a:solidFill>
        </a:ln>
        <a:effectLst/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contourClr>
            <a:schemeClr val="lt1"/>
          </a:contourClr>
        </a:sp3d>
      </a:spPr>
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defRPr dirty="0" smtClean="0">
            <a:solidFill>
              <a:schemeClr val="tx1"/>
            </a:solidFill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ctr">
          <a:lnSpc>
            <a:spcPct val="90000"/>
          </a:lnSpc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75B17BC858B94FAA5409F11FF9B884" ma:contentTypeVersion="0" ma:contentTypeDescription="Create a new document." ma:contentTypeScope="" ma:versionID="ba30602e445ba7bd833ef2f532e4a59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913069-075D-49F7-AF90-34940D148085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F50F8B6-4A11-4B4C-906E-532188B822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98F7A50-2969-4387-8ABB-A3555854BC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Powerpoint-Template_HFIR-SNS.potx</Template>
  <TotalTime>27782</TotalTime>
  <Words>1252</Words>
  <Application>Microsoft Macintosh PowerPoint</Application>
  <PresentationFormat>On-screen Show (4:3)</PresentationFormat>
  <Paragraphs>389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Powerpoint-Template_HFIR-SNS</vt:lpstr>
      <vt:lpstr>SNS Beam Diagnostics:  Ten Years After Commissioning</vt:lpstr>
      <vt:lpstr>Spallation Neutron Source Accelerator </vt:lpstr>
      <vt:lpstr>History plot of SNS beam power</vt:lpstr>
      <vt:lpstr>Second Target Station Project:   Double beam power to 2.8 MW</vt:lpstr>
      <vt:lpstr>PowerPoint Presentation</vt:lpstr>
      <vt:lpstr>SNS Beam Diagnostics Performance Assessment</vt:lpstr>
      <vt:lpstr>Beam Position and Phase Monitors (BPMs)</vt:lpstr>
      <vt:lpstr>Our approach to all new electronics designs is to minimize in-house design efforts</vt:lpstr>
      <vt:lpstr>Linac BPM electronics in the field</vt:lpstr>
      <vt:lpstr>New BPM electronics tested with beam</vt:lpstr>
      <vt:lpstr>Ring BPM prototype electronics </vt:lpstr>
      <vt:lpstr>Beam Loss Monitors (BLMs)</vt:lpstr>
      <vt:lpstr> “Next BLM” system concept</vt:lpstr>
      <vt:lpstr>4U Chassis layout for ITSF</vt:lpstr>
      <vt:lpstr>8 channels PMT BLM chassis in the field</vt:lpstr>
      <vt:lpstr>High resolution PIC model development</vt:lpstr>
      <vt:lpstr>Available large dynamic range diagnostics</vt:lpstr>
      <vt:lpstr>MENT Tomographic Reconstruction of 2-D Emittance from 1-D Profiles </vt:lpstr>
      <vt:lpstr>PowerPoint Presentation</vt:lpstr>
    </vt:vector>
  </TitlesOfParts>
  <Company>ORNL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Manning, Renee</dc:creator>
  <cp:keywords>Spallation Neuton Souce, Neutron Sciences Directorate</cp:keywords>
  <cp:lastModifiedBy>Aleksandrov, Alexander V.</cp:lastModifiedBy>
  <cp:revision>109</cp:revision>
  <cp:lastPrinted>2015-03-18T14:27:44Z</cp:lastPrinted>
  <dcterms:created xsi:type="dcterms:W3CDTF">2014-04-28T13:33:12Z</dcterms:created>
  <dcterms:modified xsi:type="dcterms:W3CDTF">2015-09-13T21:47:23Z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0x0101003975B17BC858B94FAA5409F11FF9B884</vt:lpwstr>
  </property>
</Properties>
</file>