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9" r:id="rId5"/>
    <p:sldId id="275" r:id="rId6"/>
    <p:sldId id="264" r:id="rId7"/>
    <p:sldId id="276" r:id="rId8"/>
    <p:sldId id="277" r:id="rId9"/>
    <p:sldId id="279" r:id="rId10"/>
    <p:sldId id="278" r:id="rId11"/>
    <p:sldId id="280" r:id="rId12"/>
    <p:sldId id="281" r:id="rId13"/>
    <p:sldId id="282" r:id="rId14"/>
    <p:sldId id="283" r:id="rId15"/>
    <p:sldId id="285" r:id="rId16"/>
    <p:sldId id="284" r:id="rId17"/>
    <p:sldId id="286" r:id="rId18"/>
    <p:sldId id="287" r:id="rId19"/>
    <p:sldId id="274" r:id="rId20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E32"/>
    <a:srgbClr val="FFFFFF"/>
    <a:srgbClr val="C75B12"/>
    <a:srgbClr val="E17000"/>
    <a:srgbClr val="5B8F22"/>
    <a:srgbClr val="D2C295"/>
    <a:srgbClr val="A79E70"/>
    <a:srgbClr val="4D4F53"/>
    <a:srgbClr val="0099CC"/>
    <a:srgbClr val="69B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horzBarState="maximized">
    <p:restoredLeft sz="19095" autoAdjust="0"/>
    <p:restoredTop sz="94660"/>
  </p:normalViewPr>
  <p:slideViewPr>
    <p:cSldViewPr snapToObjects="1" showGuides="1">
      <p:cViewPr varScale="1">
        <p:scale>
          <a:sx n="59" d="100"/>
          <a:sy n="59" d="100"/>
        </p:scale>
        <p:origin x="-874" y="-82"/>
      </p:cViewPr>
      <p:guideLst>
        <p:guide orient="horz" pos="326"/>
        <p:guide orient="horz" pos="1294"/>
        <p:guide orient="horz" pos="3745"/>
        <p:guide orient="horz" pos="3980"/>
        <p:guide orient="horz" pos="1052"/>
        <p:guide orient="horz" pos="1741"/>
        <p:guide orient="horz" pos="4183"/>
        <p:guide orient="horz" pos="566"/>
        <p:guide orient="horz" pos="2808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33E-D9A7-42CC-B598-9AD8356CBB5A}" type="datetimeFigureOut">
              <a:rPr lang="en-US" smtClean="0"/>
              <a:pPr/>
              <a:t>9/9/2015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AB5D-0CC4-45A8-B4B6-0B8B738A4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080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4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34" y="6196867"/>
            <a:ext cx="2275566" cy="661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0195"/>
            <a:ext cx="1973584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8008937" cy="2246313"/>
          </a:xfrm>
        </p:spPr>
        <p:txBody>
          <a:bodyPr anchor="b" anchorCtr="0">
            <a:noAutofit/>
          </a:bodyPr>
          <a:lstStyle>
            <a:lvl1pPr>
              <a:defRPr sz="43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213" y="3646170"/>
            <a:ext cx="7989887" cy="218770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2755011"/>
            <a:ext cx="8008937" cy="6358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 dirty="0" smtClean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500"/>
            <a:ext cx="9158400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 b="0"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4648200" y="1252729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46488" y="1252728"/>
            <a:ext cx="2442340" cy="248107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46488" y="3886200"/>
            <a:ext cx="2442340" cy="243205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243584"/>
            <a:ext cx="2442340" cy="506552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57200" y="1243584"/>
            <a:ext cx="3013075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964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243584"/>
            <a:ext cx="2667000" cy="506552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7200" y="1243584"/>
            <a:ext cx="5484812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5472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***INSTRUCTIONS ON HOW TO APPLY IMAGE MASKING TO SLIDE LAYOUT***</a:t>
            </a:r>
            <a:br>
              <a:rPr lang="en-CA" dirty="0" smtClean="0"/>
            </a:br>
            <a:r>
              <a:rPr lang="en-CA" dirty="0" smtClean="0"/>
              <a:t>STEP 1: Click icon to insert image</a:t>
            </a:r>
            <a:br>
              <a:rPr lang="en-CA" dirty="0" smtClean="0"/>
            </a:br>
            <a:r>
              <a:rPr lang="en-CA" dirty="0" smtClean="0"/>
              <a:t>STEP 2: Once image is inserted, right-click image, and choose ‘Send to Back’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9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3584"/>
            <a:ext cx="8109919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150" y="6318251"/>
            <a:ext cx="318932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1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4" r:id="rId3"/>
    <p:sldLayoutId id="2147483671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bg2"/>
        </a:buClr>
        <a:buSzPct val="120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3838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77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381000" y="2209800"/>
            <a:ext cx="8008937" cy="224631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Transverse Profiling of an Intense FEL X-Ray Beam Using a Probe Electron Beam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1000" y="4572000"/>
            <a:ext cx="8008937" cy="635889"/>
          </a:xfrm>
        </p:spPr>
        <p:txBody>
          <a:bodyPr/>
          <a:lstStyle/>
          <a:p>
            <a:pPr algn="ctr"/>
            <a:r>
              <a:rPr lang="en-CA" sz="3600" dirty="0" smtClean="0"/>
              <a:t>Patrick Krejcik</a:t>
            </a:r>
          </a:p>
          <a:p>
            <a:pPr algn="ctr"/>
            <a:r>
              <a:rPr lang="en-CA" sz="3600" dirty="0" smtClean="0"/>
              <a:t>SLAC National Accelerator Laboratory</a:t>
            </a:r>
            <a:endParaRPr lang="en-CA" sz="3600" dirty="0" smtClean="0"/>
          </a:p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724102" y="66585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06"/>
            <a:ext cx="5105400" cy="235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7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Diagnostics Requirements for Intense X-ray FEL Beams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>
          <a:xfrm>
            <a:off x="463728" y="1143000"/>
            <a:ext cx="8108950" cy="506552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The pulse to pulse energy output of an FEL is: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A critical experiment parameter for the X-ray users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It varies greatly shot to shot because of the stochastic nature of </a:t>
            </a:r>
            <a:r>
              <a:rPr lang="en-US" sz="2000" i="1" dirty="0" smtClean="0">
                <a:solidFill>
                  <a:srgbClr val="0070C0"/>
                </a:solidFill>
              </a:rPr>
              <a:t>SASE</a:t>
            </a:r>
            <a:r>
              <a:rPr lang="en-US" sz="2000" dirty="0" smtClean="0">
                <a:solidFill>
                  <a:srgbClr val="0070C0"/>
                </a:solidFill>
              </a:rPr>
              <a:t> FELs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It depends on the electron drive beam charge, emittance, bunch length, peak current, energy, energy spread …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And is the bottom line tuning parameter for optimization of the accelerator</a:t>
            </a:r>
          </a:p>
          <a:p>
            <a:pPr marL="233362" lvl="1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The transverse profile of the X-rays determines the source properties for all X-ray imaging experiments.</a:t>
            </a:r>
            <a:endParaRPr lang="en-US" sz="2000" dirty="0" smtClean="0">
              <a:solidFill>
                <a:srgbClr val="002060"/>
              </a:solidFill>
            </a:endParaRPr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47" y="4819650"/>
            <a:ext cx="31146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55305"/>
            <a:ext cx="3276600" cy="190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5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Difficulties in Diagnosing Intense X-ray FEL Beams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Insertable</a:t>
            </a:r>
            <a:r>
              <a:rPr lang="en-US" sz="2000" dirty="0" smtClean="0"/>
              <a:t> </a:t>
            </a:r>
            <a:r>
              <a:rPr lang="en-US" sz="2000" dirty="0"/>
              <a:t>fluorescent YAG </a:t>
            </a:r>
            <a:r>
              <a:rPr lang="en-US" sz="2000" dirty="0" smtClean="0"/>
              <a:t>screen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lvl="1"/>
            <a:r>
              <a:rPr lang="en-US" sz="2000" dirty="0" smtClean="0"/>
              <a:t>Single shot measurement of transverse profile and intensity</a:t>
            </a:r>
          </a:p>
          <a:p>
            <a:pPr lvl="1"/>
            <a:r>
              <a:rPr lang="en-US" sz="2000" dirty="0" smtClean="0"/>
              <a:t>Invasive</a:t>
            </a:r>
          </a:p>
          <a:p>
            <a:pPr lvl="1"/>
            <a:r>
              <a:rPr lang="en-US" sz="2000" dirty="0" smtClean="0"/>
              <a:t>Limited in repetition rate by readout rate of camera</a:t>
            </a:r>
          </a:p>
          <a:p>
            <a:pPr lvl="1"/>
            <a:r>
              <a:rPr lang="en-US" sz="2000" dirty="0" smtClean="0"/>
              <a:t>Limited in single shot intensity by screen damage</a:t>
            </a:r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962400"/>
            <a:ext cx="2717800" cy="214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24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Difficulties in Diagnosing Intense X-ray FEL Beams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Gas cell monitor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lvl="1"/>
            <a:r>
              <a:rPr lang="en-US" sz="2000" dirty="0" smtClean="0"/>
              <a:t>Single shot measurement of intensity</a:t>
            </a:r>
          </a:p>
          <a:p>
            <a:pPr lvl="1"/>
            <a:r>
              <a:rPr lang="en-US" sz="2000" dirty="0" smtClean="0"/>
              <a:t>Non-Invasive</a:t>
            </a:r>
          </a:p>
          <a:p>
            <a:pPr lvl="1"/>
            <a:r>
              <a:rPr lang="en-US" sz="2000" dirty="0" smtClean="0"/>
              <a:t>But no beam size measurement</a:t>
            </a:r>
          </a:p>
          <a:p>
            <a:pPr lvl="1"/>
            <a:r>
              <a:rPr lang="en-US" sz="2000" dirty="0" smtClean="0"/>
              <a:t>Limited in repetition rate by ionization build up in the gas</a:t>
            </a:r>
          </a:p>
          <a:p>
            <a:pPr lvl="2"/>
            <a:r>
              <a:rPr lang="en-US" sz="1800" dirty="0" smtClean="0"/>
              <a:t>Not suitable for 1 MHz pulse repetition rate at LCLS-II</a:t>
            </a:r>
          </a:p>
          <a:p>
            <a:pPr lvl="2"/>
            <a:r>
              <a:rPr lang="en-US" sz="1800" dirty="0" smtClean="0"/>
              <a:t>Transients at the start of pulse trains</a:t>
            </a:r>
            <a:endParaRPr lang="en-US" sz="1800" dirty="0" smtClean="0"/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5413513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/>
              </a:rPr>
              <a:t>K.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</a:rPr>
              <a:t>Tiedtke</a:t>
            </a:r>
            <a:r>
              <a:rPr lang="en-US" sz="1200" dirty="0" smtClean="0">
                <a:solidFill>
                  <a:srgbClr val="000000"/>
                </a:solidFill>
                <a:latin typeface="Calibri"/>
              </a:rPr>
              <a:t> et al "Absolute </a:t>
            </a:r>
            <a:r>
              <a:rPr lang="en-US" sz="1200" dirty="0">
                <a:solidFill>
                  <a:srgbClr val="000000"/>
                </a:solidFill>
                <a:latin typeface="Calibri"/>
              </a:rPr>
              <a:t>pulse energy measurements of soft x-rays at the Linac Coherent Light Source," Opt. Express </a:t>
            </a:r>
            <a:r>
              <a:rPr lang="en-US" sz="1200" b="1" dirty="0">
                <a:solidFill>
                  <a:srgbClr val="000000"/>
                </a:solidFill>
                <a:latin typeface="Calibri"/>
              </a:rPr>
              <a:t> 22, </a:t>
            </a:r>
            <a:r>
              <a:rPr lang="en-US" sz="1200" dirty="0">
                <a:solidFill>
                  <a:srgbClr val="000000"/>
                </a:solidFill>
                <a:latin typeface="Calibri"/>
              </a:rPr>
              <a:t> 21214-21226 (2014);</a:t>
            </a:r>
            <a:endParaRPr lang="en-US" sz="1200" dirty="0"/>
          </a:p>
        </p:txBody>
      </p:sp>
      <p:pic>
        <p:nvPicPr>
          <p:cNvPr id="8" name="OSA Image" descr="OSA 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581400"/>
            <a:ext cx="2914650" cy="24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3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 </a:t>
            </a:r>
            <a:r>
              <a:rPr lang="en-CA" dirty="0"/>
              <a:t>Ideal FEL X-ray </a:t>
            </a:r>
            <a:r>
              <a:rPr lang="en-CA" dirty="0" smtClean="0"/>
              <a:t>Diagnostic?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Should be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lvl="1"/>
            <a:r>
              <a:rPr lang="en-US" sz="2000" dirty="0" smtClean="0"/>
              <a:t>Single shot measurement of intensity </a:t>
            </a:r>
          </a:p>
          <a:p>
            <a:pPr lvl="1"/>
            <a:r>
              <a:rPr lang="en-US" sz="2000" dirty="0" smtClean="0"/>
              <a:t>Measure transverse profile</a:t>
            </a:r>
          </a:p>
          <a:p>
            <a:pPr lvl="1"/>
            <a:r>
              <a:rPr lang="en-US" sz="2000" dirty="0" smtClean="0"/>
              <a:t>Non-invasive</a:t>
            </a:r>
          </a:p>
          <a:p>
            <a:pPr lvl="1"/>
            <a:r>
              <a:rPr lang="en-US" sz="2000" dirty="0" smtClean="0"/>
              <a:t>Not susceptible to damage</a:t>
            </a:r>
          </a:p>
          <a:p>
            <a:pPr lvl="1"/>
            <a:r>
              <a:rPr lang="en-US" sz="2000" dirty="0" smtClean="0"/>
              <a:t>Not limited in repetition rate</a:t>
            </a:r>
          </a:p>
          <a:p>
            <a:pPr lvl="1"/>
            <a:r>
              <a:rPr lang="en-US" sz="2000" dirty="0" smtClean="0"/>
              <a:t>Not limited in intensity</a:t>
            </a:r>
          </a:p>
          <a:p>
            <a:pPr lvl="1"/>
            <a:r>
              <a:rPr lang="en-US" sz="2000" dirty="0" smtClean="0"/>
              <a:t>Also suitable for focused beams</a:t>
            </a:r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58" y="3124200"/>
            <a:ext cx="4003942" cy="2685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600" y="5791529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Wave field of a focused X-ray pulse at SLAC's LCLS, with colors indicating the phase of X-ray waves and amplitude encoded by brightness. (Credit: Andreas </a:t>
            </a:r>
            <a:r>
              <a:rPr lang="en-US" sz="1200" i="1" dirty="0" err="1"/>
              <a:t>Schropp</a:t>
            </a:r>
            <a:r>
              <a:rPr lang="en-US" sz="1200" i="1" dirty="0"/>
              <a:t>, Nature Scientific Reports)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6602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 </a:t>
            </a:r>
            <a:r>
              <a:rPr lang="en-CA" dirty="0" smtClean="0"/>
              <a:t>Electron Probe Beam to Measure the X-rays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4038600" cy="506552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 finely focused beam of electrons is scanned across the X-ray beam</a:t>
            </a:r>
            <a:endParaRPr lang="en-US" sz="2000" dirty="0" smtClean="0"/>
          </a:p>
          <a:p>
            <a:pPr lvl="1"/>
            <a:r>
              <a:rPr lang="en-US" sz="2000" dirty="0" smtClean="0"/>
              <a:t>The number of scattered electrons is a direct measure of the photon intensity</a:t>
            </a:r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 “free electron wire scanner”</a:t>
            </a:r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grpSp>
        <p:nvGrpSpPr>
          <p:cNvPr id="8" name="Canvas 10"/>
          <p:cNvGrpSpPr/>
          <p:nvPr/>
        </p:nvGrpSpPr>
        <p:grpSpPr>
          <a:xfrm>
            <a:off x="3087724" y="1363157"/>
            <a:ext cx="5486400" cy="4441190"/>
            <a:chOff x="0" y="0"/>
            <a:chExt cx="5486400" cy="444119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5486400" cy="4441190"/>
            </a:xfrm>
            <a:prstGeom prst="rect">
              <a:avLst/>
            </a:prstGeom>
          </p:spPr>
        </p:sp>
        <p:sp>
          <p:nvSpPr>
            <p:cNvPr id="10" name="Oval 9"/>
            <p:cNvSpPr/>
            <p:nvPr/>
          </p:nvSpPr>
          <p:spPr>
            <a:xfrm>
              <a:off x="125646" y="2117082"/>
              <a:ext cx="230345" cy="502571"/>
            </a:xfrm>
            <a:prstGeom prst="ellipse">
              <a:avLst/>
            </a:prstGeom>
            <a:noFill/>
            <a:ln w="635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0819" y="2117082"/>
              <a:ext cx="164035" cy="50257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 Box 30"/>
            <p:cNvSpPr txBox="1"/>
            <p:nvPr/>
          </p:nvSpPr>
          <p:spPr>
            <a:xfrm>
              <a:off x="26438" y="2065843"/>
              <a:ext cx="848238" cy="553810"/>
            </a:xfrm>
            <a:prstGeom prst="rect">
              <a:avLst/>
            </a:prstGeom>
            <a:noFill/>
            <a:ln w="190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X-ray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Photons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008757" y="1789015"/>
              <a:ext cx="495590" cy="1095884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 flipH="1">
              <a:off x="3287957" y="716778"/>
              <a:ext cx="588436" cy="3201184"/>
              <a:chOff x="-121157" y="-53494"/>
              <a:chExt cx="588828" cy="3201542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0" y="0"/>
                <a:ext cx="467671" cy="3148048"/>
              </a:xfrm>
              <a:prstGeom prst="ellipse">
                <a:avLst/>
              </a:prstGeom>
              <a:noFill/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-121157" y="-53494"/>
                <a:ext cx="351503" cy="3148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74621" y="769863"/>
              <a:ext cx="531059" cy="3148099"/>
              <a:chOff x="1786352" y="27871"/>
              <a:chExt cx="531059" cy="3148099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849740" y="27922"/>
                <a:ext cx="467671" cy="3148048"/>
              </a:xfrm>
              <a:prstGeom prst="ellipse">
                <a:avLst/>
              </a:prstGeom>
              <a:noFill/>
              <a:ln w="254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786352" y="27871"/>
                <a:ext cx="293734" cy="3148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230350" y="2619653"/>
              <a:ext cx="3057307" cy="265246"/>
            </a:xfrm>
            <a:prstGeom prst="line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7" name="Straight Connector 16"/>
            <p:cNvCxnSpPr>
              <a:stCxn id="10" idx="0"/>
            </p:cNvCxnSpPr>
            <p:nvPr/>
          </p:nvCxnSpPr>
          <p:spPr>
            <a:xfrm flipV="1">
              <a:off x="240819" y="1789016"/>
              <a:ext cx="3046838" cy="328066"/>
            </a:xfrm>
            <a:prstGeom prst="line">
              <a:avLst/>
            </a:prstGeom>
            <a:noFill/>
            <a:ln w="285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8" name="Text Box 30"/>
            <p:cNvSpPr txBox="1"/>
            <p:nvPr/>
          </p:nvSpPr>
          <p:spPr>
            <a:xfrm>
              <a:off x="2856673" y="3875797"/>
              <a:ext cx="760837" cy="565393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Electron</a:t>
              </a: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Gun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3237092" y="3380492"/>
              <a:ext cx="8985" cy="502571"/>
            </a:xfrm>
            <a:prstGeom prst="straightConnector1">
              <a:avLst/>
            </a:prstGeom>
            <a:noFill/>
            <a:ln w="19050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2" idx="1"/>
            </p:cNvCxnSpPr>
            <p:nvPr/>
          </p:nvCxnSpPr>
          <p:spPr>
            <a:xfrm>
              <a:off x="26438" y="2342748"/>
              <a:ext cx="1013606" cy="1790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21" name="Text Box 30"/>
            <p:cNvSpPr txBox="1"/>
            <p:nvPr/>
          </p:nvSpPr>
          <p:spPr>
            <a:xfrm>
              <a:off x="2771426" y="42439"/>
              <a:ext cx="887964" cy="56515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Detector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direct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22" name="Text Box 30"/>
            <p:cNvSpPr txBox="1"/>
            <p:nvPr/>
          </p:nvSpPr>
          <p:spPr>
            <a:xfrm rot="2664627">
              <a:off x="4055775" y="447351"/>
              <a:ext cx="887730" cy="56451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Detector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scattered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23" name="Straight Arrow Connector 22"/>
            <p:cNvCxnSpPr>
              <a:endCxn id="22" idx="2"/>
            </p:cNvCxnSpPr>
            <p:nvPr/>
          </p:nvCxnSpPr>
          <p:spPr>
            <a:xfrm flipV="1">
              <a:off x="3246077" y="931238"/>
              <a:ext cx="1056041" cy="1443792"/>
            </a:xfrm>
            <a:prstGeom prst="straightConnector1">
              <a:avLst/>
            </a:prstGeom>
            <a:noFill/>
            <a:ln w="12700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4" name="Straight Arrow Connector 23"/>
            <p:cNvCxnSpPr/>
            <p:nvPr/>
          </p:nvCxnSpPr>
          <p:spPr>
            <a:xfrm flipV="1">
              <a:off x="3985058" y="1486121"/>
              <a:ext cx="0" cy="659805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>
            <a:xfrm>
              <a:off x="3985058" y="2157838"/>
              <a:ext cx="65545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6" name="Straight Arrow Connector 25"/>
            <p:cNvCxnSpPr/>
            <p:nvPr/>
          </p:nvCxnSpPr>
          <p:spPr>
            <a:xfrm flipH="1">
              <a:off x="3754030" y="2158155"/>
              <a:ext cx="231028" cy="123704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27" name="Text Box 41"/>
            <p:cNvSpPr txBox="1"/>
            <p:nvPr/>
          </p:nvSpPr>
          <p:spPr>
            <a:xfrm>
              <a:off x="3957138" y="1380972"/>
              <a:ext cx="252730" cy="279654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y</a:t>
              </a:r>
            </a:p>
          </p:txBody>
        </p:sp>
        <p:sp>
          <p:nvSpPr>
            <p:cNvPr id="28" name="Arc 27"/>
            <p:cNvSpPr/>
            <p:nvPr/>
          </p:nvSpPr>
          <p:spPr>
            <a:xfrm rot="20287452">
              <a:off x="2889775" y="1096883"/>
              <a:ext cx="1087108" cy="1024801"/>
            </a:xfrm>
            <a:prstGeom prst="arc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 w="med" len="med"/>
              <a:tailEnd type="arrow" w="med" len="me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 Box 41"/>
            <p:cNvSpPr txBox="1"/>
            <p:nvPr/>
          </p:nvSpPr>
          <p:spPr>
            <a:xfrm>
              <a:off x="3697423" y="2191735"/>
              <a:ext cx="259715" cy="27940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x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32" name="Text Box 41"/>
            <p:cNvSpPr txBox="1"/>
            <p:nvPr/>
          </p:nvSpPr>
          <p:spPr>
            <a:xfrm>
              <a:off x="3876394" y="2077926"/>
              <a:ext cx="251460" cy="27940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z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33" name="Straight Connector 32"/>
            <p:cNvCxnSpPr>
              <a:endCxn id="21" idx="2"/>
            </p:cNvCxnSpPr>
            <p:nvPr/>
          </p:nvCxnSpPr>
          <p:spPr>
            <a:xfrm flipH="1" flipV="1">
              <a:off x="3215408" y="607589"/>
              <a:ext cx="44629" cy="2819666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sp>
          <p:nvSpPr>
            <p:cNvPr id="34" name="Text Box 41"/>
            <p:cNvSpPr txBox="1"/>
            <p:nvPr/>
          </p:nvSpPr>
          <p:spPr>
            <a:xfrm>
              <a:off x="3425802" y="1267168"/>
              <a:ext cx="259715" cy="27940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θ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65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Think of it as the converse to a laser-wire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Rather than probe a high energy electron beam with a laser,</a:t>
            </a:r>
          </a:p>
          <a:p>
            <a:r>
              <a:rPr lang="en-US" sz="2000" dirty="0" smtClean="0"/>
              <a:t>we probe the X-ray laser beam with a low energy electron beam.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But instead of detecting the downstream Compton scattered photons, it is more practical to detect the scattered electrons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181600" y="5791529"/>
            <a:ext cx="3962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ATF laser-wire system</a:t>
            </a:r>
            <a:endParaRPr lang="en-US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484891"/>
            <a:ext cx="3132137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1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 </a:t>
            </a:r>
            <a:r>
              <a:rPr lang="en-CA" dirty="0" smtClean="0"/>
              <a:t>Electron Probe Beam to Measure the X-rays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Located downstream of the undulator and electron dump</a:t>
            </a:r>
            <a:endParaRPr lang="en-US" sz="2000" dirty="0" smtClean="0"/>
          </a:p>
          <a:p>
            <a:pPr lvl="1"/>
            <a:r>
              <a:rPr lang="en-US" sz="2000" dirty="0" smtClean="0"/>
              <a:t>The problem is that the photon pulse is very short duration, so the electron beam current density must be high to get sufficient interaction</a:t>
            </a:r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grpSp>
        <p:nvGrpSpPr>
          <p:cNvPr id="53" name="Canvas 1"/>
          <p:cNvGrpSpPr/>
          <p:nvPr/>
        </p:nvGrpSpPr>
        <p:grpSpPr>
          <a:xfrm>
            <a:off x="1010209" y="2587807"/>
            <a:ext cx="6759940" cy="3572022"/>
            <a:chOff x="0" y="0"/>
            <a:chExt cx="5486400" cy="3200400"/>
          </a:xfrm>
        </p:grpSpPr>
        <p:sp>
          <p:nvSpPr>
            <p:cNvPr id="54" name="Rectangle 53"/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</p:spPr>
        </p:sp>
        <p:sp>
          <p:nvSpPr>
            <p:cNvPr id="55" name="Text Box 2"/>
            <p:cNvSpPr txBox="1"/>
            <p:nvPr/>
          </p:nvSpPr>
          <p:spPr>
            <a:xfrm>
              <a:off x="195444" y="1347170"/>
              <a:ext cx="654685" cy="57912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Drive </a:t>
              </a:r>
            </a:p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e- beam</a:t>
              </a:r>
            </a:p>
          </p:txBody>
        </p:sp>
        <p:sp>
          <p:nvSpPr>
            <p:cNvPr id="56" name="Text Box 3"/>
            <p:cNvSpPr txBox="1"/>
            <p:nvPr/>
          </p:nvSpPr>
          <p:spPr>
            <a:xfrm>
              <a:off x="1123805" y="1465832"/>
              <a:ext cx="1561465" cy="32829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45720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FEL Undulator	</a:t>
              </a:r>
            </a:p>
          </p:txBody>
        </p:sp>
        <p:sp>
          <p:nvSpPr>
            <p:cNvPr id="57" name="Text Box 3"/>
            <p:cNvSpPr txBox="1"/>
            <p:nvPr/>
          </p:nvSpPr>
          <p:spPr>
            <a:xfrm>
              <a:off x="2874339" y="1465831"/>
              <a:ext cx="569595" cy="32829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Dipole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58" name="Straight Arrow Connector 57"/>
            <p:cNvCxnSpPr>
              <a:endCxn id="56" idx="1"/>
            </p:cNvCxnSpPr>
            <p:nvPr/>
          </p:nvCxnSpPr>
          <p:spPr>
            <a:xfrm>
              <a:off x="139603" y="1629979"/>
              <a:ext cx="984202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59" name="Straight Arrow Connector 58"/>
            <p:cNvCxnSpPr>
              <a:stCxn id="56" idx="3"/>
              <a:endCxn id="57" idx="1"/>
            </p:cNvCxnSpPr>
            <p:nvPr/>
          </p:nvCxnSpPr>
          <p:spPr>
            <a:xfrm flipV="1">
              <a:off x="2685270" y="1629979"/>
              <a:ext cx="189069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60" name="Text Box 3"/>
            <p:cNvSpPr txBox="1"/>
            <p:nvPr/>
          </p:nvSpPr>
          <p:spPr>
            <a:xfrm>
              <a:off x="3551414" y="2120482"/>
              <a:ext cx="681990" cy="32829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Dump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61" name="Straight Arrow Connector 60"/>
            <p:cNvCxnSpPr>
              <a:endCxn id="60" idx="0"/>
            </p:cNvCxnSpPr>
            <p:nvPr/>
          </p:nvCxnSpPr>
          <p:spPr>
            <a:xfrm>
              <a:off x="3189930" y="1794127"/>
              <a:ext cx="702479" cy="326355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62" name="Straight Arrow Connector 61"/>
            <p:cNvCxnSpPr>
              <a:stCxn id="57" idx="3"/>
            </p:cNvCxnSpPr>
            <p:nvPr/>
          </p:nvCxnSpPr>
          <p:spPr>
            <a:xfrm>
              <a:off x="3443934" y="1629979"/>
              <a:ext cx="1993605" cy="1"/>
            </a:xfrm>
            <a:prstGeom prst="straightConnector1">
              <a:avLst/>
            </a:prstGeom>
            <a:noFill/>
            <a:ln w="19050" cap="flat" cmpd="dbl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63" name="Text Box 2"/>
            <p:cNvSpPr txBox="1"/>
            <p:nvPr/>
          </p:nvSpPr>
          <p:spPr>
            <a:xfrm>
              <a:off x="3642156" y="1345687"/>
              <a:ext cx="515620" cy="57912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X-ray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beam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64" name="Text Box 3"/>
            <p:cNvSpPr txBox="1"/>
            <p:nvPr/>
          </p:nvSpPr>
          <p:spPr>
            <a:xfrm>
              <a:off x="4382052" y="905936"/>
              <a:ext cx="635635" cy="55989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Probe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beam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sp>
          <p:nvSpPr>
            <p:cNvPr id="65" name="Text Box 3"/>
            <p:cNvSpPr txBox="1"/>
            <p:nvPr/>
          </p:nvSpPr>
          <p:spPr>
            <a:xfrm>
              <a:off x="4382052" y="1792187"/>
              <a:ext cx="670560" cy="3282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Detector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66" name="Straight Arrow Connector 65"/>
            <p:cNvCxnSpPr>
              <a:endCxn id="65" idx="0"/>
            </p:cNvCxnSpPr>
            <p:nvPr/>
          </p:nvCxnSpPr>
          <p:spPr>
            <a:xfrm>
              <a:off x="4704623" y="1465832"/>
              <a:ext cx="12709" cy="326355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892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Backscatter geometry</a:t>
            </a:r>
            <a:endParaRPr lang="en-CA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Probe electron beam geometry backscattered from the x-ray photons over an interaction length, L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Electrons that lose energy due to scattering can be measured in this spectrometer arrangement.</a:t>
            </a:r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grpSp>
        <p:nvGrpSpPr>
          <p:cNvPr id="8" name="Canvas 47"/>
          <p:cNvGrpSpPr/>
          <p:nvPr/>
        </p:nvGrpSpPr>
        <p:grpSpPr>
          <a:xfrm>
            <a:off x="2033281" y="3461516"/>
            <a:ext cx="5486400" cy="3204210"/>
            <a:chOff x="0" y="0"/>
            <a:chExt cx="5486400" cy="320421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5486400" cy="3204210"/>
            </a:xfrm>
            <a:prstGeom prst="rect">
              <a:avLst/>
            </a:prstGeom>
          </p:spPr>
        </p:sp>
        <p:sp>
          <p:nvSpPr>
            <p:cNvPr id="10" name="Oval 9"/>
            <p:cNvSpPr/>
            <p:nvPr/>
          </p:nvSpPr>
          <p:spPr>
            <a:xfrm>
              <a:off x="4525896" y="1567543"/>
              <a:ext cx="107576" cy="220138"/>
            </a:xfrm>
            <a:prstGeom prst="ellipse">
              <a:avLst/>
            </a:prstGeom>
            <a:solidFill>
              <a:srgbClr val="4F81BD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87315" y="1567543"/>
              <a:ext cx="107315" cy="219710"/>
            </a:xfrm>
            <a:prstGeom prst="ellipse">
              <a:avLst/>
            </a:prstGeom>
            <a:noFill/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 Box 69"/>
            <p:cNvSpPr txBox="1"/>
            <p:nvPr/>
          </p:nvSpPr>
          <p:spPr>
            <a:xfrm>
              <a:off x="379262" y="1590596"/>
              <a:ext cx="403860" cy="18288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x-rays</a:t>
              </a: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83122" y="771670"/>
              <a:ext cx="986155" cy="1133647"/>
              <a:chOff x="180000" y="180000"/>
              <a:chExt cx="986155" cy="1133647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327531" y="358561"/>
                <a:ext cx="694445" cy="735481"/>
              </a:xfrm>
              <a:prstGeom prst="ellipse">
                <a:avLst/>
              </a:prstGeom>
              <a:noFill/>
              <a:ln w="635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 rot="10800000">
                <a:off x="180000" y="180000"/>
                <a:ext cx="986155" cy="1133647"/>
                <a:chOff x="0" y="-94166"/>
                <a:chExt cx="986390" cy="1133814"/>
              </a:xfrm>
            </p:grpSpPr>
            <p:grpSp>
              <p:nvGrpSpPr>
                <p:cNvPr id="45" name="Group 44"/>
                <p:cNvGrpSpPr/>
                <p:nvPr/>
              </p:nvGrpSpPr>
              <p:grpSpPr>
                <a:xfrm>
                  <a:off x="7684" y="0"/>
                  <a:ext cx="978706" cy="978706"/>
                  <a:chOff x="7684" y="0"/>
                  <a:chExt cx="978706" cy="978706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288374" y="301629"/>
                    <a:ext cx="411829" cy="411829"/>
                  </a:xfrm>
                  <a:prstGeom prst="ellipse">
                    <a:avLst/>
                  </a:prstGeom>
                  <a:noFill/>
                  <a:ln w="6350" cap="flat" cmpd="sng" algn="ctr">
                    <a:solidFill>
                      <a:srgbClr val="4F81BD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7684" y="0"/>
                    <a:ext cx="978706" cy="978706"/>
                  </a:xfrm>
                  <a:prstGeom prst="ellipse">
                    <a:avLst/>
                  </a:prstGeom>
                  <a:noFill/>
                  <a:ln w="6350" cap="flat" cmpd="sng" algn="ctr">
                    <a:solidFill>
                      <a:srgbClr val="4F81BD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494290" y="0"/>
                  <a:ext cx="2748" cy="30162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700203" y="507544"/>
                  <a:ext cx="28618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48" name="Rectangle 47"/>
                <p:cNvSpPr/>
                <p:nvPr/>
              </p:nvSpPr>
              <p:spPr>
                <a:xfrm>
                  <a:off x="0" y="-94166"/>
                  <a:ext cx="489353" cy="107287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422347" y="515228"/>
                  <a:ext cx="564043" cy="5244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 rot="10800000">
              <a:off x="2877095" y="1447866"/>
              <a:ext cx="986155" cy="1133475"/>
              <a:chOff x="0" y="0"/>
              <a:chExt cx="986155" cy="113364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147531" y="178561"/>
                <a:ext cx="694445" cy="735481"/>
              </a:xfrm>
              <a:prstGeom prst="ellipse">
                <a:avLst/>
              </a:prstGeom>
              <a:noFill/>
              <a:ln w="635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 rot="10800000">
                <a:off x="0" y="0"/>
                <a:ext cx="986155" cy="1133647"/>
                <a:chOff x="0" y="0"/>
                <a:chExt cx="986390" cy="1133814"/>
              </a:xfrm>
            </p:grpSpPr>
            <p:grpSp>
              <p:nvGrpSpPr>
                <p:cNvPr id="36" name="Group 35"/>
                <p:cNvGrpSpPr/>
                <p:nvPr/>
              </p:nvGrpSpPr>
              <p:grpSpPr>
                <a:xfrm>
                  <a:off x="7684" y="94166"/>
                  <a:ext cx="978706" cy="978706"/>
                  <a:chOff x="7684" y="94166"/>
                  <a:chExt cx="978706" cy="978706"/>
                </a:xfrm>
              </p:grpSpPr>
              <p:sp>
                <p:nvSpPr>
                  <p:cNvPr id="41" name="Oval 40"/>
                  <p:cNvSpPr/>
                  <p:nvPr/>
                </p:nvSpPr>
                <p:spPr>
                  <a:xfrm>
                    <a:off x="288374" y="395794"/>
                    <a:ext cx="411829" cy="411829"/>
                  </a:xfrm>
                  <a:prstGeom prst="ellipse">
                    <a:avLst/>
                  </a:prstGeom>
                  <a:noFill/>
                  <a:ln w="6350" cap="flat" cmpd="sng" algn="ctr">
                    <a:solidFill>
                      <a:srgbClr val="4F81BD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Oval 41"/>
                  <p:cNvSpPr/>
                  <p:nvPr/>
                </p:nvSpPr>
                <p:spPr>
                  <a:xfrm>
                    <a:off x="7684" y="94166"/>
                    <a:ext cx="978706" cy="978706"/>
                  </a:xfrm>
                  <a:prstGeom prst="ellipse">
                    <a:avLst/>
                  </a:prstGeom>
                  <a:noFill/>
                  <a:ln w="6350" cap="flat" cmpd="sng" algn="ctr">
                    <a:solidFill>
                      <a:srgbClr val="4F81BD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37" name="Straight Connector 36"/>
                <p:cNvCxnSpPr/>
                <p:nvPr/>
              </p:nvCxnSpPr>
              <p:spPr>
                <a:xfrm flipH="1">
                  <a:off x="494291" y="94166"/>
                  <a:ext cx="2748" cy="30162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700203" y="601710"/>
                  <a:ext cx="28618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sp>
              <p:nvSpPr>
                <p:cNvPr id="39" name="Rectangle 38"/>
                <p:cNvSpPr/>
                <p:nvPr/>
              </p:nvSpPr>
              <p:spPr>
                <a:xfrm>
                  <a:off x="0" y="0"/>
                  <a:ext cx="489353" cy="107287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422347" y="609394"/>
                  <a:ext cx="564043" cy="524420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5" name="Straight Connector 14"/>
            <p:cNvCxnSpPr>
              <a:endCxn id="10" idx="0"/>
            </p:cNvCxnSpPr>
            <p:nvPr/>
          </p:nvCxnSpPr>
          <p:spPr>
            <a:xfrm>
              <a:off x="342900" y="1567543"/>
              <a:ext cx="4236784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" name="Straight Connector 15"/>
            <p:cNvCxnSpPr>
              <a:endCxn id="10" idx="4"/>
            </p:cNvCxnSpPr>
            <p:nvPr/>
          </p:nvCxnSpPr>
          <p:spPr>
            <a:xfrm>
              <a:off x="342900" y="1787681"/>
              <a:ext cx="4236784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7" name="Straight Connector 16"/>
            <p:cNvCxnSpPr>
              <a:stCxn id="43" idx="4"/>
              <a:endCxn id="34" idx="4"/>
            </p:cNvCxnSpPr>
            <p:nvPr/>
          </p:nvCxnSpPr>
          <p:spPr>
            <a:xfrm flipV="1">
              <a:off x="1277876" y="1667438"/>
              <a:ext cx="2090620" cy="18274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8" name="Text Box 92"/>
            <p:cNvSpPr txBox="1"/>
            <p:nvPr/>
          </p:nvSpPr>
          <p:spPr>
            <a:xfrm>
              <a:off x="3392501" y="2474259"/>
              <a:ext cx="661035" cy="63817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Electron</a:t>
              </a: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gun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577131" y="2049396"/>
              <a:ext cx="286119" cy="432497"/>
              <a:chOff x="3577131" y="2049396"/>
              <a:chExt cx="286119" cy="432497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H="1" flipV="1">
                <a:off x="3765176" y="2049396"/>
                <a:ext cx="98074" cy="424863"/>
              </a:xfrm>
              <a:prstGeom prst="line">
                <a:avLst/>
              </a:prstGeom>
              <a:noFill/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3577131" y="2057078"/>
                <a:ext cx="97790" cy="424815"/>
              </a:xfrm>
              <a:prstGeom prst="line">
                <a:avLst/>
              </a:prstGeom>
              <a:noFill/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0" name="Text Box 30"/>
            <p:cNvSpPr txBox="1"/>
            <p:nvPr/>
          </p:nvSpPr>
          <p:spPr>
            <a:xfrm>
              <a:off x="533466" y="14219"/>
              <a:ext cx="784994" cy="56451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Detector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direct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21" name="Straight Connector 20"/>
            <p:cNvCxnSpPr>
              <a:stCxn id="43" idx="2"/>
              <a:endCxn id="20" idx="2"/>
            </p:cNvCxnSpPr>
            <p:nvPr/>
          </p:nvCxnSpPr>
          <p:spPr>
            <a:xfrm flipH="1" flipV="1">
              <a:off x="925963" y="578734"/>
              <a:ext cx="4690" cy="739238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headEnd type="none" w="med" len="med"/>
              <a:tailEnd type="arrow" w="med" len="med"/>
            </a:ln>
            <a:effectLst/>
          </p:spPr>
        </p:cxnSp>
        <p:cxnSp>
          <p:nvCxnSpPr>
            <p:cNvPr id="22" name="Straight Arrow Connector 21"/>
            <p:cNvCxnSpPr>
              <a:endCxn id="12" idx="1"/>
            </p:cNvCxnSpPr>
            <p:nvPr/>
          </p:nvCxnSpPr>
          <p:spPr>
            <a:xfrm flipV="1">
              <a:off x="76840" y="1682036"/>
              <a:ext cx="302422" cy="367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>
            <a:xfrm flipH="1">
              <a:off x="2297526" y="1682036"/>
              <a:ext cx="82706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sp>
          <p:nvSpPr>
            <p:cNvPr id="24" name="Text Box 30"/>
            <p:cNvSpPr txBox="1"/>
            <p:nvPr/>
          </p:nvSpPr>
          <p:spPr>
            <a:xfrm rot="2664627">
              <a:off x="1449082" y="260951"/>
              <a:ext cx="759642" cy="56388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e- Detector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scattered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  <p:cxnSp>
          <p:nvCxnSpPr>
            <p:cNvPr id="25" name="Straight Connector 24"/>
            <p:cNvCxnSpPr>
              <a:endCxn id="24" idx="2"/>
            </p:cNvCxnSpPr>
            <p:nvPr/>
          </p:nvCxnSpPr>
          <p:spPr>
            <a:xfrm flipV="1">
              <a:off x="991240" y="744293"/>
              <a:ext cx="640363" cy="573679"/>
            </a:xfrm>
            <a:prstGeom prst="line">
              <a:avLst/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headEnd type="none" w="med" len="med"/>
              <a:tailEnd type="arrow" w="med" len="med"/>
            </a:ln>
            <a:effectLst/>
          </p:spPr>
        </p:cxnSp>
        <p:sp>
          <p:nvSpPr>
            <p:cNvPr id="26" name="Text Box 106"/>
            <p:cNvSpPr txBox="1"/>
            <p:nvPr/>
          </p:nvSpPr>
          <p:spPr>
            <a:xfrm>
              <a:off x="1646335" y="1841302"/>
              <a:ext cx="1332865" cy="37147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Interaction length, L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1280040" y="1905318"/>
              <a:ext cx="2112461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headEnd type="arrow" w="med" len="med"/>
              <a:tailEnd type="arrow" w="med" len="med"/>
            </a:ln>
            <a:effectLst/>
          </p:spPr>
        </p:cxnSp>
        <p:sp>
          <p:nvSpPr>
            <p:cNvPr id="28" name="Text Box 108"/>
            <p:cNvSpPr txBox="1"/>
            <p:nvPr/>
          </p:nvSpPr>
          <p:spPr>
            <a:xfrm>
              <a:off x="3860421" y="2064762"/>
              <a:ext cx="658495" cy="30480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Dipole 1</a:t>
              </a:r>
            </a:p>
          </p:txBody>
        </p:sp>
        <p:sp>
          <p:nvSpPr>
            <p:cNvPr id="31" name="Text Box 108"/>
            <p:cNvSpPr txBox="1"/>
            <p:nvPr/>
          </p:nvSpPr>
          <p:spPr>
            <a:xfrm>
              <a:off x="64740" y="1095223"/>
              <a:ext cx="674370" cy="30480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+mn-cs"/>
                </a:rPr>
                <a:t>Dipole 2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Times New Roman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49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Electron-Photon </a:t>
            </a:r>
            <a:r>
              <a:rPr lang="en-US" dirty="0" smtClean="0"/>
              <a:t>Interaction</a:t>
            </a:r>
            <a:endParaRPr lang="en-US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Compton scattering geometry</a:t>
            </a:r>
            <a:endParaRPr lang="en-US" sz="2000" dirty="0" smtClean="0"/>
          </a:p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17" y="1957072"/>
            <a:ext cx="8209663" cy="436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81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Electron-Photon </a:t>
            </a:r>
            <a:r>
              <a:rPr lang="en-US" dirty="0" smtClean="0"/>
              <a:t>Cross-section</a:t>
            </a:r>
            <a:endParaRPr lang="en-US" dirty="0"/>
          </a:p>
        </p:txBody>
      </p:sp>
      <p:sp>
        <p:nvSpPr>
          <p:cNvPr id="30" name="Content Placeholder 29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endParaRPr lang="en-CA" sz="2000" dirty="0" smtClean="0"/>
          </a:p>
          <a:p>
            <a:pPr lvl="1"/>
            <a:endParaRPr lang="en-US" sz="2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73" y="1243584"/>
            <a:ext cx="8888305" cy="1728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59" y="2910114"/>
            <a:ext cx="10409558" cy="1492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09600" y="4876800"/>
            <a:ext cx="5232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</a:t>
            </a:r>
            <a:r>
              <a:rPr lang="en-US" i="1" dirty="0" err="1"/>
              <a:t>N</a:t>
            </a:r>
            <a:r>
              <a:rPr lang="en-US" i="1" baseline="-25000" dirty="0" err="1"/>
              <a:t>b</a:t>
            </a:r>
            <a:r>
              <a:rPr lang="en-US" dirty="0"/>
              <a:t> is the number of electrons in the bunch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or overlapping in time with the photon pulse) </a:t>
            </a:r>
            <a:endParaRPr lang="en-US" dirty="0" smtClean="0"/>
          </a:p>
          <a:p>
            <a:r>
              <a:rPr lang="en-US" i="1" dirty="0" err="1" smtClean="0">
                <a:latin typeface="Symbol" panose="05050102010706020507" pitchFamily="18" charset="2"/>
              </a:rPr>
              <a:t>s</a:t>
            </a:r>
            <a:r>
              <a:rPr lang="en-US" i="1" baseline="-25000" dirty="0" err="1" smtClean="0"/>
              <a:t>s</a:t>
            </a:r>
            <a:r>
              <a:rPr lang="en-US" dirty="0" smtClean="0"/>
              <a:t> </a:t>
            </a:r>
            <a:r>
              <a:rPr lang="en-US" dirty="0"/>
              <a:t>is the beam overlap area.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9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Experiment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 a backscatter geometry with complete overlap of the two beams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number of scattered electrons is therefore a direct measure of the photon intensity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Simple setup without the need to focus the electrons to a small spot, or scan the electrons across the beam.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Compare the measurement with gas cell monitor on a low repetition rate machine like LCLS-I</a:t>
            </a:r>
          </a:p>
        </p:txBody>
      </p:sp>
    </p:spTree>
    <p:extLst>
      <p:ext uri="{BB962C8B-B14F-4D97-AF65-F5344CB8AC3E}">
        <p14:creationId xmlns:p14="http://schemas.microsoft.com/office/powerpoint/2010/main" val="203134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schemes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Q: why not use an ion beam instead of electrons?</a:t>
            </a:r>
          </a:p>
          <a:p>
            <a:endParaRPr lang="en-US" dirty="0"/>
          </a:p>
          <a:p>
            <a:r>
              <a:rPr lang="en-US" dirty="0" smtClean="0"/>
              <a:t>A: X-ray photons interact only with the electrons in an ion, so it is more a question of how to get the most electrons into the path of the x-ray beam.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and it is easier to generate high electron beam current densities than 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8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parameters for an experiment at LCLS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57200" y="1259168"/>
                <a:ext cx="8108950" cy="506552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The number of scattering events recorded per LCLS pulse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𝑁</m:t>
                        </m:r>
                      </m:e>
                      <m:sub>
                        <m:r>
                          <a:rPr lang="en-US" i="1"/>
                          <m:t>𝛾</m:t>
                        </m:r>
                      </m:sub>
                    </m:sSub>
                    <m:r>
                      <a:rPr lang="en-US" i="1"/>
                      <m:t>=</m:t>
                    </m:r>
                    <m:sSub>
                      <m:sSubPr>
                        <m:ctrlPr>
                          <a:rPr lang="en-US" i="1"/>
                        </m:ctrlPr>
                      </m:sSubPr>
                      <m:e>
                        <m:r>
                          <a:rPr lang="en-US" i="1"/>
                          <m:t>𝑁</m:t>
                        </m:r>
                      </m:e>
                      <m:sub>
                        <m:r>
                          <a:rPr lang="en-US" i="1"/>
                          <m:t>𝑏</m:t>
                        </m:r>
                      </m:sub>
                    </m:sSub>
                    <m:f>
                      <m:fPr>
                        <m:ctrlPr>
                          <a:rPr lang="en-US" i="1"/>
                        </m:ctrlPr>
                      </m:fPr>
                      <m:num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𝑃</m:t>
                            </m:r>
                          </m:e>
                          <m:sub>
                            <m:r>
                              <a:rPr lang="en-US" i="1"/>
                              <m:t>𝐿</m:t>
                            </m:r>
                          </m:sub>
                        </m:sSub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𝜎</m:t>
                            </m:r>
                          </m:e>
                          <m:sub>
                            <m:r>
                              <a:rPr lang="en-US" i="1"/>
                              <m:t>𝐶</m:t>
                            </m:r>
                          </m:sub>
                        </m:sSub>
                        <m:r>
                          <a:rPr lang="en-US" i="1"/>
                          <m:t>𝜆</m:t>
                        </m:r>
                      </m:num>
                      <m:den>
                        <m:sSup>
                          <m:sSupPr>
                            <m:ctrlPr>
                              <a:rPr lang="en-US" i="1"/>
                            </m:ctrlPr>
                          </m:sSupPr>
                          <m:e>
                            <m:r>
                              <a:rPr lang="en-US" i="1"/>
                              <m:t>𝑐</m:t>
                            </m:r>
                          </m:e>
                          <m:sup>
                            <m:r>
                              <a:rPr lang="en-US" i="1"/>
                              <m:t>2</m:t>
                            </m:r>
                          </m:sup>
                        </m:sSup>
                        <m:r>
                          <a:rPr lang="en-US" i="1"/>
                          <m:t>h</m:t>
                        </m:r>
                      </m:den>
                    </m:f>
                    <m:f>
                      <m:fPr>
                        <m:ctrlPr>
                          <a:rPr lang="en-US" i="1"/>
                        </m:ctrlPr>
                      </m:fPr>
                      <m:num>
                        <m:r>
                          <a:rPr lang="en-US" i="1"/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/>
                            </m:ctrlPr>
                          </m:radPr>
                          <m:deg/>
                          <m:e>
                            <m:r>
                              <a:rPr lang="en-US" i="1"/>
                              <m:t>2</m:t>
                            </m:r>
                            <m:r>
                              <a:rPr lang="en-US" i="1"/>
                              <m:t>𝜋</m:t>
                            </m:r>
                          </m:e>
                        </m:rad>
                        <m:sSub>
                          <m:sSubPr>
                            <m:ctrlPr>
                              <a:rPr lang="en-US" i="1"/>
                            </m:ctrlPr>
                          </m:sSubPr>
                          <m:e>
                            <m:r>
                              <a:rPr lang="en-US" i="1"/>
                              <m:t>𝜎</m:t>
                            </m:r>
                          </m:e>
                          <m:sub>
                            <m:r>
                              <a:rPr lang="en-US" i="1"/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Where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=100 </m:t>
                    </m:r>
                    <m:r>
                      <a:rPr lang="en-US" b="0" i="1" smtClean="0">
                        <a:latin typeface="Cambria Math"/>
                      </a:rPr>
                      <m:t>𝐺𝑊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𝐶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66.5 (</a:t>
                </a:r>
                <a:r>
                  <a:rPr lang="en-US" dirty="0" err="1" smtClean="0"/>
                  <a:t>fm</a:t>
                </a:r>
                <a:r>
                  <a:rPr lang="en-US" dirty="0" smtClean="0"/>
                  <a:t>)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 ,</a:t>
                </a:r>
                <a:r>
                  <a:rPr lang="en-US" dirty="0"/>
                  <a:t> </a:t>
                </a:r>
                <a:r>
                  <a:rPr lang="en-US" i="1" dirty="0" smtClean="0">
                    <a:latin typeface="Symbol" panose="05050102010706020507" pitchFamily="18" charset="2"/>
                  </a:rPr>
                  <a:t>l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0" smtClean="0">
                        <a:latin typeface="Cambria Math"/>
                      </a:rPr>
                      <m:t>0.1 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nm</m:t>
                    </m:r>
                    <m:r>
                      <a:rPr lang="en-US" b="0" i="0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latin typeface="Cambria Math"/>
                      </a:rPr>
                      <m:t>1 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/>
                      </a:rPr>
                      <m:t>mm</m:t>
                    </m:r>
                  </m:oMath>
                </a14:m>
                <a:endParaRPr lang="en-US" baseline="30000" dirty="0"/>
              </a:p>
              <a:p>
                <a:endParaRPr lang="en-US" dirty="0"/>
              </a:p>
              <a:p>
                <a:r>
                  <a:rPr lang="en-US" dirty="0" smtClean="0"/>
                  <a:t>T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hen</m:t>
                    </m:r>
                    <m:r>
                      <a:rPr lang="en-US" b="0" i="0" smtClean="0">
                        <a:latin typeface="Cambria Math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for</m:t>
                    </m:r>
                    <m:r>
                      <a:rPr lang="en-US" b="0" i="0" smtClean="0">
                        <a:latin typeface="Cambria Math"/>
                      </a:rPr>
                      <m:t> 1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keV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electron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,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obtain</m:t>
                    </m:r>
                  </m:oMath>
                </a14:m>
                <a:endParaRPr lang="en-US" dirty="0" smtClean="0"/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~ 50,000 scattering events </a:t>
                </a:r>
                <a:endParaRPr lang="en-US" dirty="0" smtClean="0">
                  <a:solidFill>
                    <a:srgbClr val="FF0000"/>
                  </a:solidFill>
                </a:endParaRPr>
              </a:p>
              <a:p>
                <a:r>
                  <a:rPr lang="en-US" dirty="0" smtClean="0"/>
                  <a:t>per </a:t>
                </a:r>
                <a:r>
                  <a:rPr lang="en-US" dirty="0"/>
                  <a:t>meter interaction length per ampere of electrons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57200" y="1259168"/>
                <a:ext cx="8108950" cy="5065522"/>
              </a:xfrm>
              <a:blipFill rotWithShape="1">
                <a:blip r:embed="rId2"/>
                <a:stretch>
                  <a:fillRect l="-2256" t="-1203" r="-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08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 rich parameter space can be explored for measurement configurations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yield of scattered electrons can be increased by</a:t>
            </a:r>
          </a:p>
          <a:p>
            <a:pPr marL="800100" lvl="1" indent="-342900"/>
            <a:r>
              <a:rPr lang="en-US" dirty="0" smtClean="0"/>
              <a:t>Increasing the interaction length</a:t>
            </a:r>
          </a:p>
          <a:p>
            <a:pPr marL="800100" lvl="1" indent="-342900"/>
            <a:r>
              <a:rPr lang="en-US" dirty="0" smtClean="0"/>
              <a:t>Lowering the energy of the electrons</a:t>
            </a:r>
          </a:p>
          <a:p>
            <a:pPr marL="800100" lvl="1" indent="-342900"/>
            <a:r>
              <a:rPr lang="en-US" dirty="0" smtClean="0"/>
              <a:t>Increasing the peak current of the electrons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0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22" y="304800"/>
            <a:ext cx="8103570" cy="1743633"/>
          </a:xfrm>
        </p:spPr>
        <p:txBody>
          <a:bodyPr/>
          <a:lstStyle/>
          <a:p>
            <a:r>
              <a:rPr lang="en-CA" dirty="0" smtClean="0"/>
              <a:t>Thank you!</a:t>
            </a:r>
            <a:r>
              <a:rPr lang="en-CA" sz="1600" dirty="0" smtClean="0"/>
              <a:t/>
            </a:r>
            <a:br>
              <a:rPr lang="en-CA" sz="1600" dirty="0" smtClean="0"/>
            </a:b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41323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Blank">
  <a:themeElements>
    <a:clrScheme name="SLAC_RevisedPalette_2012">
      <a:dk1>
        <a:srgbClr val="000000"/>
      </a:dk1>
      <a:lt1>
        <a:sysClr val="window" lastClr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easOfScience xmlns="be4c3ea6-cad5-4867-91d9-7216788d6e80"/>
    <ContentCategory1 xmlns="be4c3ea6-cad5-4867-91d9-7216788d6e80">Talks</ContentCategory1>
    <PublishingExpirationDate xmlns="http://schemas.microsoft.com/sharepoint/v3" xsi:nil="true"/>
    <Instruments xmlns="be4c3ea6-cad5-4867-91d9-7216788d6e80">
      <Value>7</Value>
    </Instruments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09C022A5BACE4D8A86646BFE6F373A" ma:contentTypeVersion="6" ma:contentTypeDescription="Create a new document." ma:contentTypeScope="" ma:versionID="fa09eca8e9885d653412965b564ef40e">
  <xsd:schema xmlns:xsd="http://www.w3.org/2001/XMLSchema" xmlns:xs="http://www.w3.org/2001/XMLSchema" xmlns:p="http://schemas.microsoft.com/office/2006/metadata/properties" xmlns:ns1="http://schemas.microsoft.com/sharepoint/v3" xmlns:ns2="be4c3ea6-cad5-4867-91d9-7216788d6e80" targetNamespace="http://schemas.microsoft.com/office/2006/metadata/properties" ma:root="true" ma:fieldsID="5e650a32204f281424193f6b0635a9f5" ns1:_="" ns2:_="">
    <xsd:import namespace="http://schemas.microsoft.com/sharepoint/v3"/>
    <xsd:import namespace="be4c3ea6-cad5-4867-91d9-7216788d6e8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AreasOfScience" minOccurs="0"/>
                <xsd:element ref="ns2:Instruments" minOccurs="0"/>
                <xsd:element ref="ns2:ContentCategory1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4c3ea6-cad5-4867-91d9-7216788d6e80" elementFormDefault="qualified">
    <xsd:import namespace="http://schemas.microsoft.com/office/2006/documentManagement/types"/>
    <xsd:import namespace="http://schemas.microsoft.com/office/infopath/2007/PartnerControls"/>
    <xsd:element name="AreasOfScience" ma:index="10" nillable="true" ma:displayName="AreasOfScience" ma:list="{e1f02b6c-c9b2-4349-9939-471bf3a1aa7d}" ma:internalName="AreasOfScience" ma:showField="Title" ma:web="be4c3ea6-cad5-4867-91d9-7216788d6e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struments" ma:index="11" nillable="true" ma:displayName="Instruments" ma:list="{b890da74-bd63-4911-b17a-af6e8f3c956b}" ma:internalName="Instruments" ma:showField="Title" ma:web="be4c3ea6-cad5-4867-91d9-7216788d6e80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ntentCategory1" ma:index="12" nillable="true" ma:displayName="ContentCategory" ma:format="Dropdown" ma:internalName="ContentCategory1">
      <xsd:simpleType>
        <xsd:restriction base="dms:Choice">
          <xsd:enumeration value="Articles"/>
          <xsd:enumeration value="Design Documents"/>
          <xsd:enumeration value="Posters"/>
          <xsd:enumeration value="Talks"/>
          <xsd:enumeration value="XFEL Facilities"/>
          <xsd:enumeration value="X-Ray Interes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DC465C-0AFA-4B02-8D00-CB14DF55DD98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http://purl.org/dc/elements/1.1/"/>
    <ds:schemaRef ds:uri="be4c3ea6-cad5-4867-91d9-7216788d6e80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20C2239-B20E-4DE6-814B-AECCA40A80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e4c3ea6-cad5-4867-91d9-7216788d6e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38D205-A273-4ABA-A83A-77DB3B1F88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SLAC_PPT_052412</Template>
  <TotalTime>0</TotalTime>
  <Words>838</Words>
  <Application>Microsoft Office PowerPoint</Application>
  <PresentationFormat>On-screen Show (4:3)</PresentationFormat>
  <Paragraphs>160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Blank</vt:lpstr>
      <vt:lpstr>Transverse Profiling of an Intense FEL X-Ray Beam Using a Probe Electron Beam</vt:lpstr>
      <vt:lpstr>Diagnostics Requirements for Intense X-ray FEL Beams</vt:lpstr>
      <vt:lpstr>Difficulties in Diagnosing Intense X-ray FEL Beams</vt:lpstr>
      <vt:lpstr>Difficulties in Diagnosing Intense X-ray FEL Beams</vt:lpstr>
      <vt:lpstr>An Ideal FEL X-ray Diagnostic?</vt:lpstr>
      <vt:lpstr>An Electron Probe Beam to Measure the X-rays</vt:lpstr>
      <vt:lpstr>Think of it as the converse to a laser-wire</vt:lpstr>
      <vt:lpstr>An Electron Probe Beam to Measure the X-rays</vt:lpstr>
      <vt:lpstr>Backscatter geometry</vt:lpstr>
      <vt:lpstr>Electron-Photon Interaction</vt:lpstr>
      <vt:lpstr>Electron-Photon Cross-section</vt:lpstr>
      <vt:lpstr>The First Experiment</vt:lpstr>
      <vt:lpstr>Alternative schemes</vt:lpstr>
      <vt:lpstr>Typical parameters for an experiment at LCLS</vt:lpstr>
      <vt:lpstr>Conclusion </vt:lpstr>
      <vt:lpstr>Thank you!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SLAC Presentation Template - White</dc:title>
  <dc:creator/>
  <cp:lastModifiedBy/>
  <cp:revision>1</cp:revision>
  <dcterms:created xsi:type="dcterms:W3CDTF">2012-06-11T23:50:00Z</dcterms:created>
  <dcterms:modified xsi:type="dcterms:W3CDTF">2015-09-14T01:48:54Z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0x0101003309C022A5BACE4D8A86646BFE6F373A</vt:lpwstr>
  </property>
</Properties>
</file>