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29.jpg" ContentType="image/jpeg"/>
  <Override PartName="/ppt/media/image35.jpg" ContentType="image/jpeg"/>
  <Override PartName="/ppt/media/image37.JPG" ContentType="image/jpeg"/>
  <Override PartName="/ppt/media/image38.jpg" ContentType="image/jpeg"/>
  <Override PartName="/ppt/media/image39.jpg" ContentType="image/jpeg"/>
  <Override PartName="/ppt/media/image40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69" r:id="rId2"/>
    <p:sldId id="275" r:id="rId3"/>
    <p:sldId id="276" r:id="rId4"/>
    <p:sldId id="278" r:id="rId5"/>
    <p:sldId id="277" r:id="rId6"/>
    <p:sldId id="294" r:id="rId7"/>
    <p:sldId id="279" r:id="rId8"/>
    <p:sldId id="286" r:id="rId9"/>
    <p:sldId id="282" r:id="rId10"/>
    <p:sldId id="280" r:id="rId11"/>
    <p:sldId id="281" r:id="rId12"/>
    <p:sldId id="283" r:id="rId13"/>
    <p:sldId id="284" r:id="rId14"/>
    <p:sldId id="302" r:id="rId15"/>
    <p:sldId id="289" r:id="rId16"/>
    <p:sldId id="290" r:id="rId17"/>
    <p:sldId id="291" r:id="rId18"/>
    <p:sldId id="292" r:id="rId19"/>
    <p:sldId id="287" r:id="rId20"/>
    <p:sldId id="295" r:id="rId21"/>
    <p:sldId id="296" r:id="rId22"/>
    <p:sldId id="297" r:id="rId23"/>
    <p:sldId id="298" r:id="rId24"/>
    <p:sldId id="310" r:id="rId25"/>
    <p:sldId id="299" r:id="rId26"/>
    <p:sldId id="301" r:id="rId27"/>
    <p:sldId id="293" r:id="rId28"/>
    <p:sldId id="303" r:id="rId29"/>
    <p:sldId id="304" r:id="rId30"/>
    <p:sldId id="305" r:id="rId31"/>
    <p:sldId id="306" r:id="rId32"/>
    <p:sldId id="307" r:id="rId33"/>
    <p:sldId id="308" r:id="rId34"/>
    <p:sldId id="309" r:id="rId35"/>
    <p:sldId id="316" r:id="rId36"/>
    <p:sldId id="312" r:id="rId37"/>
    <p:sldId id="313" r:id="rId38"/>
    <p:sldId id="314" r:id="rId39"/>
    <p:sldId id="315" r:id="rId40"/>
    <p:sldId id="317" r:id="rId41"/>
    <p:sldId id="311" r:id="rId42"/>
  </p:sldIdLst>
  <p:sldSz cx="9144000" cy="6858000" type="screen4x3"/>
  <p:notesSz cx="6858000" cy="9144000"/>
  <p:custDataLst>
    <p:tags r:id="rId4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26">
          <p15:clr>
            <a:srgbClr val="A4A3A4"/>
          </p15:clr>
        </p15:guide>
        <p15:guide id="2" orient="horz" pos="1294">
          <p15:clr>
            <a:srgbClr val="A4A3A4"/>
          </p15:clr>
        </p15:guide>
        <p15:guide id="3" orient="horz" pos="3745">
          <p15:clr>
            <a:srgbClr val="A4A3A4"/>
          </p15:clr>
        </p15:guide>
        <p15:guide id="4" orient="horz" pos="3980">
          <p15:clr>
            <a:srgbClr val="A4A3A4"/>
          </p15:clr>
        </p15:guide>
        <p15:guide id="5" orient="horz" pos="1052">
          <p15:clr>
            <a:srgbClr val="A4A3A4"/>
          </p15:clr>
        </p15:guide>
        <p15:guide id="6" orient="horz" pos="1741">
          <p15:clr>
            <a:srgbClr val="A4A3A4"/>
          </p15:clr>
        </p15:guide>
        <p15:guide id="7" orient="horz" pos="4183">
          <p15:clr>
            <a:srgbClr val="A4A3A4"/>
          </p15:clr>
        </p15:guide>
        <p15:guide id="8" orient="horz" pos="566">
          <p15:clr>
            <a:srgbClr val="A4A3A4"/>
          </p15:clr>
        </p15:guide>
        <p15:guide id="9" orient="horz" pos="2808">
          <p15:clr>
            <a:srgbClr val="A4A3A4"/>
          </p15:clr>
        </p15:guide>
        <p15:guide id="10" pos="2880">
          <p15:clr>
            <a:srgbClr val="A4A3A4"/>
          </p15:clr>
        </p15:guide>
        <p15:guide id="11" pos="363">
          <p15:clr>
            <a:srgbClr val="A4A3A4"/>
          </p15:clr>
        </p15:guide>
        <p15:guide id="12" pos="5396">
          <p15:clr>
            <a:srgbClr val="A4A3A4"/>
          </p15:clr>
        </p15:guide>
        <p15:guide id="13" pos="282">
          <p15:clr>
            <a:srgbClr val="A4A3A4"/>
          </p15:clr>
        </p15:guide>
        <p15:guide id="14" pos="3784">
          <p15:clr>
            <a:srgbClr val="A4A3A4"/>
          </p15:clr>
        </p15:guide>
        <p15:guide id="15" pos="3736">
          <p15:clr>
            <a:srgbClr val="A4A3A4"/>
          </p15:clr>
        </p15:guide>
        <p15:guide id="16" pos="2179">
          <p15:clr>
            <a:srgbClr val="A4A3A4"/>
          </p15:clr>
        </p15:guide>
        <p15:guide id="17" pos="5464">
          <p15:clr>
            <a:srgbClr val="A4A3A4"/>
          </p15:clr>
        </p15:guide>
        <p15:guide id="18" pos="38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1E32"/>
    <a:srgbClr val="FFFFFF"/>
    <a:srgbClr val="C75B12"/>
    <a:srgbClr val="E17000"/>
    <a:srgbClr val="5B8F22"/>
    <a:srgbClr val="D2C295"/>
    <a:srgbClr val="A79E70"/>
    <a:srgbClr val="4D4F53"/>
    <a:srgbClr val="0099CC"/>
    <a:srgbClr val="69BE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189" autoAdjust="0"/>
    <p:restoredTop sz="94675" autoAdjust="0"/>
  </p:normalViewPr>
  <p:slideViewPr>
    <p:cSldViewPr snapToObjects="1" showGuides="1">
      <p:cViewPr>
        <p:scale>
          <a:sx n="134" d="100"/>
          <a:sy n="134" d="100"/>
        </p:scale>
        <p:origin x="-954" y="228"/>
      </p:cViewPr>
      <p:guideLst>
        <p:guide orient="horz" pos="326"/>
        <p:guide orient="horz" pos="1294"/>
        <p:guide orient="horz" pos="3745"/>
        <p:guide orient="horz" pos="3980"/>
        <p:guide orient="horz" pos="1052"/>
        <p:guide orient="horz" pos="1741"/>
        <p:guide orient="horz" pos="4183"/>
        <p:guide orient="horz" pos="566"/>
        <p:guide orient="horz" pos="2808"/>
        <p:guide pos="2880"/>
        <p:guide pos="363"/>
        <p:guide pos="5396"/>
        <p:guide pos="282"/>
        <p:guide pos="3784"/>
        <p:guide pos="3736"/>
        <p:guide pos="2179"/>
        <p:guide pos="5464"/>
        <p:guide pos="386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997"/>
    </p:cViewPr>
  </p:sorterViewPr>
  <p:notesViewPr>
    <p:cSldViewPr snapToObjects="1" showGuides="1">
      <p:cViewPr varScale="1">
        <p:scale>
          <a:sx n="85" d="100"/>
          <a:sy n="85" d="100"/>
        </p:scale>
        <p:origin x="-313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EBF33E-D9A7-42CC-B598-9AD8356CBB5A}" type="datetimeFigureOut">
              <a:rPr lang="en-US" smtClean="0"/>
              <a:pPr/>
              <a:t>9/14/2015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EAAB5D-0CC4-45A8-B4B6-0B8B738A4E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9307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8700-9FA2-48CE-AC88-D71D45EB490A}" type="datetimeFigureOut">
              <a:rPr lang="en-US" smtClean="0"/>
              <a:pPr/>
              <a:t>9/14/2015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BC4E5-2BC1-4F43-85DD-A1B8F74CB7E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00429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3044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9BC4E5-2BC1-4F43-85DD-A1B8F74CB7EB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7648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8434" y="6196867"/>
            <a:ext cx="2275566" cy="66113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40195"/>
            <a:ext cx="1973584" cy="71780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7213" y="536575"/>
            <a:ext cx="8008937" cy="2246313"/>
          </a:xfrm>
        </p:spPr>
        <p:txBody>
          <a:bodyPr anchor="b" anchorCtr="0">
            <a:noAutofit/>
          </a:bodyPr>
          <a:lstStyle>
            <a:lvl1pPr>
              <a:defRPr sz="43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7213" y="3646170"/>
            <a:ext cx="7989887" cy="2187702"/>
          </a:xfrm>
        </p:spPr>
        <p:txBody>
          <a:bodyPr>
            <a:noAutofit/>
          </a:bodyPr>
          <a:lstStyle>
            <a:lvl1pPr marL="0" indent="0" algn="l">
              <a:lnSpc>
                <a:spcPct val="110000"/>
              </a:lnSpc>
              <a:buNone/>
              <a:defRPr sz="16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CA" dirty="0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1" hasCustomPrompt="1"/>
          </p:nvPr>
        </p:nvSpPr>
        <p:spPr>
          <a:xfrm>
            <a:off x="557213" y="2755011"/>
            <a:ext cx="8008937" cy="635889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42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n-CA" dirty="0" smtClean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3500"/>
            <a:ext cx="9158400" cy="68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751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 b="0"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11" name="Content Placeholder 15"/>
          <p:cNvSpPr>
            <a:spLocks noGrp="1"/>
          </p:cNvSpPr>
          <p:nvPr>
            <p:ph sz="quarter" idx="15"/>
          </p:nvPr>
        </p:nvSpPr>
        <p:spPr>
          <a:xfrm>
            <a:off x="4648200" y="1252729"/>
            <a:ext cx="3886200" cy="5065522"/>
          </a:xfrm>
        </p:spPr>
        <p:txBody>
          <a:bodyPr/>
          <a:lstStyle>
            <a:lvl1pPr>
              <a:buClr>
                <a:srgbClr val="981E32"/>
              </a:buClr>
              <a:defRPr/>
            </a:lvl1pPr>
            <a:lvl2pPr>
              <a:buClr>
                <a:srgbClr val="981E32"/>
              </a:buClr>
              <a:buSzPct val="120000"/>
              <a:defRPr/>
            </a:lvl2pPr>
            <a:lvl3pPr>
              <a:buClr>
                <a:srgbClr val="981E32"/>
              </a:buClr>
              <a:buSzPct val="120000"/>
              <a:defRPr/>
            </a:lvl3pPr>
            <a:lvl4pPr>
              <a:buClr>
                <a:srgbClr val="981E32"/>
              </a:buClr>
              <a:buSzPct val="120000"/>
              <a:defRPr/>
            </a:lvl4pPr>
            <a:lvl5pPr>
              <a:buClr>
                <a:srgbClr val="981E32"/>
              </a:buCl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03237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ine head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5"/>
          </p:nvPr>
        </p:nvSpPr>
        <p:spPr>
          <a:xfrm>
            <a:off x="3646488" y="1252728"/>
            <a:ext cx="2442340" cy="248107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11" name="Picture Placeholder 4"/>
          <p:cNvSpPr>
            <a:spLocks noGrp="1"/>
          </p:cNvSpPr>
          <p:nvPr>
            <p:ph type="pic" sz="quarter" idx="16"/>
          </p:nvPr>
        </p:nvSpPr>
        <p:spPr>
          <a:xfrm>
            <a:off x="3646488" y="3886200"/>
            <a:ext cx="2442340" cy="2432050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7"/>
          </p:nvPr>
        </p:nvSpPr>
        <p:spPr>
          <a:xfrm>
            <a:off x="6242954" y="1243584"/>
            <a:ext cx="2442340" cy="5065522"/>
          </a:xfrm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8"/>
          </p:nvPr>
        </p:nvSpPr>
        <p:spPr>
          <a:xfrm>
            <a:off x="457200" y="1243584"/>
            <a:ext cx="3013075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669646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Chart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5272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" y="934933"/>
            <a:ext cx="8685251" cy="202691"/>
          </a:xfrm>
          <a:prstGeom prst="rect">
            <a:avLst/>
          </a:prstGeom>
        </p:spPr>
      </p:pic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hart Placeholder 2"/>
          <p:cNvSpPr>
            <a:spLocks noGrp="1"/>
          </p:cNvSpPr>
          <p:nvPr>
            <p:ph type="chart" sz="quarter" idx="15"/>
          </p:nvPr>
        </p:nvSpPr>
        <p:spPr>
          <a:xfrm>
            <a:off x="6007100" y="1243584"/>
            <a:ext cx="2667000" cy="5065522"/>
          </a:xfrm>
        </p:spPr>
        <p:txBody>
          <a:bodyPr/>
          <a:lstStyle/>
          <a:p>
            <a:r>
              <a:rPr lang="en-US" smtClean="0"/>
              <a:t>Click icon to add chart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6"/>
          </p:nvPr>
        </p:nvSpPr>
        <p:spPr>
          <a:xfrm>
            <a:off x="457200" y="1243584"/>
            <a:ext cx="5484812" cy="5065522"/>
          </a:xfrm>
        </p:spPr>
        <p:txBody>
          <a:bodyPr/>
          <a:lstStyle>
            <a:lvl2pPr>
              <a:buSzPct val="120000"/>
              <a:defRPr/>
            </a:lvl2pPr>
            <a:lvl3pPr>
              <a:buSzPct val="120000"/>
              <a:defRPr/>
            </a:lvl3pPr>
            <a:lvl4pPr>
              <a:buSzPct val="120000"/>
              <a:defRPr/>
            </a:lvl4pPr>
            <a:lvl5pPr>
              <a:buSzPct val="120000"/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954724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lIns="432000"/>
          <a:lstStyle>
            <a:lvl1pPr>
              <a:defRPr b="1" baseline="0">
                <a:solidFill>
                  <a:srgbClr val="FF0000"/>
                </a:solidFill>
              </a:defRPr>
            </a:lvl1pPr>
          </a:lstStyle>
          <a:p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/>
            </a:r>
            <a:br>
              <a:rPr lang="en-CA" dirty="0" smtClean="0"/>
            </a:br>
            <a:r>
              <a:rPr lang="en-CA" dirty="0" smtClean="0"/>
              <a:t>***INSTRUCTIONS ON HOW TO APPLY IMAGE MASKING TO SLIDE LAYOUT***</a:t>
            </a:r>
            <a:br>
              <a:rPr lang="en-CA" dirty="0" smtClean="0"/>
            </a:br>
            <a:r>
              <a:rPr lang="en-CA" dirty="0" smtClean="0"/>
              <a:t>STEP 1: Click icon to insert image</a:t>
            </a:r>
            <a:br>
              <a:rPr lang="en-CA" dirty="0" smtClean="0"/>
            </a:br>
            <a:r>
              <a:rPr lang="en-CA" dirty="0" smtClean="0"/>
              <a:t>STEP 2: Once image is inserted, right-click image, and choose ‘Send to Back’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276916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1822" y="129091"/>
            <a:ext cx="8103570" cy="753033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43584"/>
            <a:ext cx="8109919" cy="50292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66150" y="6318251"/>
            <a:ext cx="318932" cy="539750"/>
          </a:xfrm>
          <a:prstGeom prst="rect">
            <a:avLst/>
          </a:prstGeom>
        </p:spPr>
        <p:txBody>
          <a:bodyPr vert="horz" lIns="72000" tIns="57600" rIns="72000" bIns="45720" rtlCol="0" anchor="ctr"/>
          <a:lstStyle>
            <a:lvl1pPr algn="l">
              <a:defRPr sz="1100" b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5BD36294-2849-48A8-8531-5354CF3095D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1531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74" r:id="rId3"/>
    <p:sldLayoutId id="2147483671" r:id="rId4"/>
    <p:sldLayoutId id="2147483672" r:id="rId5"/>
    <p:sldLayoutId id="2147483673" r:id="rId6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spcBef>
          <a:spcPct val="0"/>
        </a:spcBef>
        <a:buNone/>
        <a:defRPr sz="2400" b="1" kern="1200">
          <a:solidFill>
            <a:schemeClr val="bg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0"/>
        </a:spcBef>
        <a:spcAft>
          <a:spcPts val="300"/>
        </a:spcAft>
        <a:buClr>
          <a:schemeClr val="tx1"/>
        </a:buClr>
        <a:buFont typeface="Arial" pitchFamily="34" charset="0"/>
        <a:buNone/>
        <a:defRPr sz="2400" b="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457200" indent="-223838" algn="l" defTabSz="914400" rtl="0" eaLnBrk="1" latinLnBrk="0" hangingPunct="1">
        <a:lnSpc>
          <a:spcPct val="120000"/>
        </a:lnSpc>
        <a:spcBef>
          <a:spcPts val="0"/>
        </a:spcBef>
        <a:spcAft>
          <a:spcPts val="0"/>
        </a:spcAft>
        <a:buClr>
          <a:schemeClr val="bg2"/>
        </a:buClr>
        <a:buSzPct val="120000"/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6905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914400" indent="-223838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•"/>
        <a:defRPr sz="1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1147763" indent="-233363" algn="l" defTabSz="914400" rtl="0" eaLnBrk="1" latinLnBrk="0" hangingPunct="1">
        <a:lnSpc>
          <a:spcPct val="120000"/>
        </a:lnSpc>
        <a:spcBef>
          <a:spcPts val="0"/>
        </a:spcBef>
        <a:buClr>
          <a:schemeClr val="bg2"/>
        </a:buClr>
        <a:buSzPct val="120000"/>
        <a:buFont typeface="Arial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57213" y="536575"/>
            <a:ext cx="5691187" cy="2246313"/>
          </a:xfrm>
        </p:spPr>
        <p:txBody>
          <a:bodyPr/>
          <a:lstStyle/>
          <a:p>
            <a:r>
              <a:rPr lang="en-CA" dirty="0" smtClean="0"/>
              <a:t>Beam Arrival Time Monitors</a:t>
            </a:r>
            <a:endParaRPr lang="en-CA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Josef Frisch, IBIC Sept. 15, 2015</a:t>
            </a:r>
            <a:endParaRPr lang="en-CA" dirty="0"/>
          </a:p>
        </p:txBody>
      </p:sp>
      <p:sp>
        <p:nvSpPr>
          <p:cNvPr id="3" name="TextBox 2"/>
          <p:cNvSpPr txBox="1"/>
          <p:nvPr/>
        </p:nvSpPr>
        <p:spPr>
          <a:xfrm>
            <a:off x="3724102" y="6658502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77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Arrival Time Monitors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2718816"/>
          </a:xfrm>
        </p:spPr>
        <p:txBody>
          <a:bodyPr>
            <a:normAutofit fontScale="850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Timing is only meaningful relative to some reference, and in general what matters is the relative timing of two different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Pump / Probe experiments (FELs,  UED etc.) are generally the most critical, with requirements down to a few femtoseconds.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Proton HEP experiments can require few picosecond coincidence detection, but bunch lengths are typically long, so precision arrival times are not needed.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733800"/>
            <a:ext cx="4462057" cy="2971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4718527"/>
            <a:ext cx="28178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CXI experiment at SLAC</a:t>
            </a:r>
          </a:p>
          <a:p>
            <a:r>
              <a:rPr lang="en-US" dirty="0" smtClean="0"/>
              <a:t>Laser pump / XFEL probe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21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Femtoseconds are REALLY SMALL</a:t>
            </a:r>
            <a:endParaRPr lang="en-US" dirty="0"/>
          </a:p>
        </p:txBody>
      </p:sp>
      <p:pic>
        <p:nvPicPr>
          <p:cNvPr id="5" name="Picture 2" descr="C:\Users\frisch\Dropbox\Work\Timing_talk\All_Gizah_Pyramid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59" y="1251466"/>
            <a:ext cx="275007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990600" y="3406520"/>
            <a:ext cx="73914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306497" y="3101720"/>
            <a:ext cx="990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86600" y="3080266"/>
            <a:ext cx="990600" cy="304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42635"/>
            <a:ext cx="2438400" cy="18288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570803" y="2388269"/>
            <a:ext cx="14548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FFFF00"/>
                </a:solidFill>
              </a:rPr>
              <a:t>Bryan </a:t>
            </a:r>
            <a:r>
              <a:rPr lang="en-US" sz="800" dirty="0" err="1">
                <a:solidFill>
                  <a:srgbClr val="FFFF00"/>
                </a:solidFill>
              </a:rPr>
              <a:t>Bandli</a:t>
            </a:r>
            <a:r>
              <a:rPr lang="en-US" sz="800" dirty="0">
                <a:solidFill>
                  <a:srgbClr val="FFFF00"/>
                </a:solidFill>
              </a:rPr>
              <a:t>, Scanning Electron Microscopy Laboratory, University of Minnesota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 rot="3600000">
            <a:off x="6397721" y="1889638"/>
            <a:ext cx="621912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84878" y="1611464"/>
            <a:ext cx="575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70fs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3" name="Picture 12" descr="http://preventblindnessgeorgia.files.wordpress.com/2012/06/beautiful-eye-1024x768-wallpaper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9217" y="1231120"/>
            <a:ext cx="24384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Isosceles Triangle 13"/>
          <p:cNvSpPr/>
          <p:nvPr/>
        </p:nvSpPr>
        <p:spPr>
          <a:xfrm>
            <a:off x="4457700" y="3482720"/>
            <a:ext cx="4572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4952787" y="2728688"/>
            <a:ext cx="1014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Eye blink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14812" y="1741938"/>
            <a:ext cx="15247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½ human hair 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at C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9125" y="4251588"/>
            <a:ext cx="835858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1 Meter of typical engineering material will change length by 30fs/°C. Optical fibers change path length by ~50fs/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℃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Ultra-relativistic beams and photons in vacuum are the only things where timing stabilization is not required for long distances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Fortunately accelerator tunnel lengths are quite stable – the bedrock temperature changes very slowly. </a:t>
            </a:r>
            <a:endParaRPr lang="en-US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210221" y="3641931"/>
            <a:ext cx="119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5000 Years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4100402" y="3037188"/>
            <a:ext cx="11958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0.1 second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688482" y="3641931"/>
            <a:ext cx="178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70 femtoseconds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72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Engineering tradeoffs! You don’t need the “best”.</a:t>
            </a:r>
            <a:endParaRPr lang="en-US" dirty="0"/>
          </a:p>
        </p:txBody>
      </p:sp>
      <p:pic>
        <p:nvPicPr>
          <p:cNvPr id="1026" name="Picture 2" descr="C:\Users\frisch\Dropbox\Work\Timing_talk\LIGO_Washingto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10" y="1295400"/>
            <a:ext cx="8307772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762000" y="1826567"/>
            <a:ext cx="57038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FFFF00"/>
                </a:solidFill>
              </a:rPr>
              <a:t>LIGO: &lt;10</a:t>
            </a:r>
            <a:r>
              <a:rPr lang="en-US" sz="2400" b="1" baseline="30000" dirty="0" smtClean="0">
                <a:solidFill>
                  <a:srgbClr val="FFFF00"/>
                </a:solidFill>
              </a:rPr>
              <a:t>-28</a:t>
            </a:r>
            <a:r>
              <a:rPr lang="en-US" sz="2400" b="1" dirty="0" smtClean="0">
                <a:solidFill>
                  <a:srgbClr val="FFFF00"/>
                </a:solidFill>
              </a:rPr>
              <a:t> seconds noise over 4km!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143001" y="5410200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accent5">
                    <a:lumMod val="60000"/>
                    <a:lumOff val="40000"/>
                  </a:schemeClr>
                </a:solidFill>
              </a:rPr>
              <a:t>The Arrival Monitor systems described in this talk perform at &lt;30fs RMS, and are usually not the “weak link” in a femtosecond timing system</a:t>
            </a:r>
            <a:endParaRPr lang="en-US" sz="2400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4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Typical Timing System</a:t>
            </a:r>
            <a:endParaRPr lang="en-US" dirty="0"/>
          </a:p>
        </p:txBody>
      </p:sp>
      <p:pic>
        <p:nvPicPr>
          <p:cNvPr id="1026" name="Picture 2" descr="C:\Users\frisch\Dropbox\Work\2015IBIC\Timing_drawings_firs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95400"/>
            <a:ext cx="6858000" cy="4487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62456" y="5806618"/>
            <a:ext cx="7853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Beam arrival monitor can provide timing feedback and / or pulse tagging for offline experiment data correction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667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Arrival Time Monitor Use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Used for feedback to reduce the timing jitter of the accelerator</a:t>
            </a:r>
          </a:p>
          <a:p>
            <a:pPr marL="800100" lvl="1" indent="-342900"/>
            <a:r>
              <a:rPr lang="en-US" dirty="0" smtClean="0"/>
              <a:t>Needs a high frequency machine – superconducting</a:t>
            </a:r>
          </a:p>
          <a:p>
            <a:pPr marL="800100" lvl="1" indent="-342900"/>
            <a:r>
              <a:rPr lang="en-US" dirty="0" smtClean="0"/>
              <a:t>Used at DESY / FLASH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Used to correct for timing drifts in the reference signal from the accelerator to the experiments .</a:t>
            </a:r>
          </a:p>
          <a:p>
            <a:pPr marL="800100" lvl="1" indent="-342900"/>
            <a:r>
              <a:rPr lang="en-US" dirty="0" smtClean="0"/>
              <a:t>Used at SLAC / LCLS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Used to correct experiment data for accelerator timing jitter.</a:t>
            </a:r>
          </a:p>
          <a:p>
            <a:pPr marL="800100" lvl="1" indent="-342900"/>
            <a:r>
              <a:rPr lang="en-US" dirty="0" smtClean="0"/>
              <a:t>On low rate machines like LCLS (120Hz) the shot to shot jitter cannot be corrected but the arrival time monitor can record the timing for offline data correction.</a:t>
            </a:r>
          </a:p>
          <a:p>
            <a:pPr marL="800100" lvl="1" indent="-342900"/>
            <a:endParaRPr lang="en-US" dirty="0" smtClean="0"/>
          </a:p>
          <a:p>
            <a:pPr marL="342900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849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Detect timing from the beam electric or magnetic field.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2033016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Electron bunches are usually shorter than the response time of conventional electronics.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Relativistic effects usually allow the high frequency signals to get to the </a:t>
            </a:r>
            <a:r>
              <a:rPr lang="en-US" dirty="0" err="1" smtClean="0"/>
              <a:t>beampipe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1026" name="Picture 2" descr="C:\Users\frisch\Dropbox\Work\2015IBIC\Timing_drawings_field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276600"/>
            <a:ext cx="4086225" cy="2038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334000" y="3505200"/>
            <a:ext cx="37497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6GeV (XFEL), 1cm beam pipe:</a:t>
            </a:r>
          </a:p>
          <a:p>
            <a:r>
              <a:rPr lang="en-US" dirty="0" smtClean="0"/>
              <a:t>Pulse width = 2 fs</a:t>
            </a:r>
          </a:p>
          <a:p>
            <a:r>
              <a:rPr lang="en-US" dirty="0" smtClean="0"/>
              <a:t>For 6 MeV (UED) 1cm beam pipe</a:t>
            </a:r>
          </a:p>
          <a:p>
            <a:r>
              <a:rPr lang="en-US" dirty="0" smtClean="0"/>
              <a:t>Pulse Width = 2ps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763" y="5620434"/>
            <a:ext cx="75648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conventional electronics we need to low pass filter.  </a:t>
            </a:r>
          </a:p>
          <a:p>
            <a:r>
              <a:rPr lang="en-US" dirty="0" smtClean="0"/>
              <a:t>Signal pickoffs to cables are typically limited to ~&lt;50 GHz</a:t>
            </a:r>
            <a:r>
              <a:rPr lang="en-US" dirty="0"/>
              <a:t>.</a:t>
            </a:r>
            <a:r>
              <a:rPr lang="en-US" dirty="0" smtClean="0"/>
              <a:t> </a:t>
            </a:r>
          </a:p>
          <a:p>
            <a:r>
              <a:rPr lang="en-US" dirty="0" smtClean="0"/>
              <a:t>For pulsed laser fiber systems can in principal use bandwidth to ~100fs.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8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Signal Levels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4"/>
              </p:nvPr>
            </p:nvSpPr>
            <p:spPr/>
            <p:txBody>
              <a:bodyPr>
                <a:normAutofit fontScale="85000" lnSpcReduction="10000"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 beam pickoff has a characteristic impedance (geometric impedance is called “R/Q”) to describe its interaction with the beam.  Scale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=377</m:t>
                    </m:r>
                    <m:r>
                      <m:rPr>
                        <m:sty m:val="p"/>
                      </m:rPr>
                      <a:rPr lang="el-GR" b="0" i="1" smtClean="0">
                        <a:latin typeface="Cambria Math"/>
                      </a:rPr>
                      <m:t>Ω</m:t>
                    </m:r>
                  </m:oMath>
                </a14:m>
                <a:r>
                  <a:rPr lang="en-US" dirty="0" smtClean="0"/>
                  <a:t> (free space impedance).  Actual impedance usually lower, ~100</a:t>
                </a:r>
                <a:r>
                  <a:rPr lang="el-GR" dirty="0" smtClean="0"/>
                  <a:t>Ω</a:t>
                </a:r>
                <a:r>
                  <a:rPr lang="en-US" dirty="0" smtClean="0"/>
                  <a:t> for a cavity, much lower for a pickoff.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Single pulse energy deposition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</a:rPr>
                      <m:t>𝐸</m:t>
                    </m:r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𝑞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l-GR" b="0" i="1" smtClean="0">
                                    <a:latin typeface="Cambria Math"/>
                                  </a:rPr>
                                  <m:t>ω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/>
                              </a:rPr>
                              <m:t>𝑅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/>
                              </a:rPr>
                              <m:t>𝑄</m:t>
                            </m:r>
                          </m:den>
                        </m:f>
                      </m:e>
                    </m:d>
                  </m:oMath>
                </a14:m>
                <a:endParaRPr lang="en-US" dirty="0" smtClean="0"/>
              </a:p>
              <a:p>
                <a:pPr marL="800100" lvl="1" indent="-342900"/>
                <a:r>
                  <a:rPr lang="en-US" dirty="0" smtClean="0"/>
                  <a:t>100pC, f=3GHz, 100</a:t>
                </a:r>
                <a:r>
                  <a:rPr lang="el-GR" dirty="0" smtClean="0"/>
                  <a:t>Ω</a:t>
                </a:r>
                <a:r>
                  <a:rPr lang="en-US" dirty="0" smtClean="0"/>
                  <a:t> gives 10nJ</a:t>
                </a:r>
              </a:p>
              <a:p>
                <a:pPr marL="800100" lvl="1" indent="-342900"/>
                <a:r>
                  <a:rPr lang="en-US" dirty="0" smtClean="0"/>
                  <a:t>Thermal noise is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𝑘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𝑏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𝑇</m:t>
                    </m:r>
                    <m:r>
                      <a:rPr lang="en-US" b="0" i="1" smtClean="0">
                        <a:latin typeface="Cambria Math"/>
                      </a:rPr>
                      <m:t>/2</m:t>
                    </m:r>
                  </m:oMath>
                </a14:m>
                <a:r>
                  <a:rPr lang="en-US" dirty="0" smtClean="0"/>
                  <a:t> or 2x10</a:t>
                </a:r>
                <a:r>
                  <a:rPr lang="en-US" baseline="30000" dirty="0" smtClean="0"/>
                  <a:t>-21</a:t>
                </a:r>
                <a:r>
                  <a:rPr lang="en-US" dirty="0" smtClean="0"/>
                  <a:t>J</a:t>
                </a:r>
              </a:p>
              <a:p>
                <a:pPr marL="800100" lvl="1" indent="-342900"/>
                <a:r>
                  <a:rPr lang="en-US" dirty="0" smtClean="0"/>
                  <a:t>Energy signal to noise is 5x10</a:t>
                </a:r>
                <a:r>
                  <a:rPr lang="en-US" baseline="30000" dirty="0" smtClean="0"/>
                  <a:t>12</a:t>
                </a:r>
                <a:r>
                  <a:rPr lang="en-US" dirty="0" smtClean="0"/>
                  <a:t>  (!)</a:t>
                </a:r>
              </a:p>
              <a:p>
                <a:pPr marL="800100" lvl="1" indent="-342900"/>
                <a:r>
                  <a:rPr lang="en-US" dirty="0" smtClean="0"/>
                  <a:t>Corresponds to 20 </a:t>
                </a:r>
                <a:r>
                  <a:rPr lang="en-US" dirty="0" err="1" smtClean="0"/>
                  <a:t>attoseconds</a:t>
                </a:r>
                <a:r>
                  <a:rPr lang="en-US" dirty="0" smtClean="0"/>
                  <a:t> </a:t>
                </a:r>
              </a:p>
              <a:p>
                <a:pPr marL="800100" lvl="1" indent="-342900"/>
                <a:r>
                  <a:rPr lang="en-US" b="1" dirty="0" smtClean="0"/>
                  <a:t>Thermal signal to noise is rarely the problem with strongly coupled pickoffs like cavities!</a:t>
                </a:r>
              </a:p>
              <a:p>
                <a:pPr marL="800100" lvl="1" indent="-342900"/>
                <a:r>
                  <a:rPr lang="en-US" dirty="0" smtClean="0"/>
                  <a:t>Button type probes may have much lower signals.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Higher frequencies improve the signal to noise 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l-GR" i="1" smtClean="0">
                            <a:latin typeface="Cambria Math"/>
                          </a:rPr>
                          <m:t>ω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, but it is usually better than you need anyway.  </a:t>
                </a:r>
              </a:p>
              <a:p>
                <a:pPr marL="800100" lvl="1" indent="-342900"/>
                <a:endParaRPr lang="en-US" dirty="0"/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blipFill rotWithShape="0">
                <a:blip r:embed="rId2"/>
                <a:stretch>
                  <a:fillRect l="-1805" t="-1444" r="-2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05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Broadband vs Narrowband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43000" y="1153072"/>
            <a:ext cx="472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Conventional electronic triggers only good to ~1ps.</a:t>
            </a:r>
          </a:p>
          <a:p>
            <a:endParaRPr lang="en-US" sz="2400" dirty="0" smtClean="0"/>
          </a:p>
          <a:p>
            <a:r>
              <a:rPr lang="en-US" sz="2400" dirty="0" smtClean="0"/>
              <a:t>Laser based systems can measure to femtoseconds 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882" y="1247553"/>
            <a:ext cx="2743200" cy="2057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07066" y="3335753"/>
            <a:ext cx="464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Using repetitive signals to average timing measurements on millisecond timescales will allow X1000 improvement using GHz clocks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882" y="3273055"/>
            <a:ext cx="2743200" cy="205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07066" y="5724336"/>
            <a:ext cx="76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Selection of frequency and bandwidth have a strong impact on the system design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4748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to the fields come from [IMPORTANT]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2947416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Fields generated by the beam can propagate down the beam pipe if they are </a:t>
            </a:r>
            <a:r>
              <a:rPr lang="en-US" dirty="0" smtClean="0"/>
              <a:t>above </a:t>
            </a:r>
            <a:r>
              <a:rPr lang="en-US" dirty="0" smtClean="0"/>
              <a:t>cutoff </a:t>
            </a:r>
            <a:r>
              <a:rPr lang="en-US" dirty="0"/>
              <a:t>:</a:t>
            </a:r>
            <a:r>
              <a:rPr lang="en-US" dirty="0" smtClean="0"/>
              <a:t> 1.8412C/(2</a:t>
            </a:r>
            <a:r>
              <a:rPr lang="el-GR" dirty="0" smtClean="0"/>
              <a:t>π</a:t>
            </a:r>
            <a:r>
              <a:rPr lang="en-US" dirty="0" smtClean="0"/>
              <a:t>R) = 9GHz for a 1cm radius pipe.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Signal seen at a pickoff is a combination of local fields from the beam, and propagating fields.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Some of these fields depend on the beam position upstream, so a measurement will combine position and timing -&gt; useless.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Working below cutoff solves all this but limits you to frequencies around a few GHz	</a:t>
            </a:r>
          </a:p>
          <a:p>
            <a:pPr marL="800100" lvl="1" indent="-342900"/>
            <a:r>
              <a:rPr lang="en-US" dirty="0" smtClean="0"/>
              <a:t>Very small beam pipes are usually not allowed for </a:t>
            </a:r>
            <a:r>
              <a:rPr lang="en-US" dirty="0" err="1" smtClean="0"/>
              <a:t>wakefield</a:t>
            </a:r>
            <a:r>
              <a:rPr lang="en-US" dirty="0" smtClean="0"/>
              <a:t> / stay-clear issues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958" y="4191000"/>
            <a:ext cx="7401959" cy="2467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76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 Frequency: Working above cutoff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/>
              <p:cNvSpPr>
                <a:spLocks noGrp="1"/>
              </p:cNvSpPr>
              <p:nvPr>
                <p:ph sz="quarter" idx="14"/>
              </p:nvPr>
            </p:nvSpPr>
            <p:spPr>
              <a:xfrm>
                <a:off x="457200" y="1243584"/>
                <a:ext cx="8108950" cy="5462016"/>
              </a:xfrm>
            </p:spPr>
            <p:txBody>
              <a:bodyPr>
                <a:normAutofit fontScale="70000" lnSpcReduction="20000"/>
              </a:bodyPr>
              <a:lstStyle/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Arrival time monitors commonly need resolution  in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−2</m:t>
                        </m:r>
                      </m:sup>
                    </m:sSup>
                  </m:oMath>
                </a14:m>
                <a:r>
                  <a:rPr lang="en-US" dirty="0" smtClean="0"/>
                  <a:t> (pulsed optical systems)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−5</m:t>
                        </m:r>
                      </m:sup>
                    </m:sSup>
                  </m:oMath>
                </a14:m>
                <a:r>
                  <a:rPr lang="en-US" dirty="0" smtClean="0"/>
                  <a:t> (RF systems) of a wavelength. </a:t>
                </a:r>
              </a:p>
              <a:p>
                <a:pPr marL="800100" lvl="1" indent="-342900"/>
                <a:r>
                  <a:rPr lang="en-US" dirty="0" smtClean="0"/>
                  <a:t>It doesn’t take a lot of interfering signal to degrade the arrival time monitor performance</a:t>
                </a:r>
              </a:p>
              <a:p>
                <a:pPr marL="800100" lvl="1" indent="-342900"/>
                <a:r>
                  <a:rPr lang="en-US" dirty="0" smtClean="0"/>
                  <a:t>The same problem exists for BPMs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If you are near cutoff the group velocity for upstream signals is &lt;&lt; C: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b="0" i="1" smtClean="0">
                            <a:latin typeface="Cambria Math"/>
                          </a:rPr>
                          <m:t>𝑔</m:t>
                        </m:r>
                      </m:sub>
                    </m:sSub>
                    <m:r>
                      <a:rPr lang="en-US" b="0" i="1" smtClean="0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𝑐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/>
                          </a:rPr>
                        </m:ctrlPr>
                      </m:radPr>
                      <m:deg/>
                      <m:e>
                        <m:d>
                          <m:dPr>
                            <m:ctrlPr>
                              <a:rPr lang="en-US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b="0" i="1" smtClean="0">
                                            <a:latin typeface="Cambria Math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b="0" i="1" smtClean="0">
                                                <a:latin typeface="Cambria Math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𝑓</m:t>
                                            </m:r>
                                          </m:e>
                                          <m:sub>
                                            <m:r>
                                              <a:rPr lang="en-US" b="0" i="1" smtClean="0">
                                                <a:latin typeface="Cambria Math"/>
                                              </a:rPr>
                                              <m:t>𝑐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r>
                                          <a:rPr lang="en-US" b="0" i="1" smtClean="0">
                                            <a:latin typeface="Cambria Math"/>
                                          </a:rPr>
                                          <m:t>𝑓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</m:rad>
                  </m:oMath>
                </a14:m>
                <a:r>
                  <a:rPr lang="en-US" dirty="0" smtClean="0"/>
                  <a:t>   So signals from the local beam will be ahead of signals generated upstream</a:t>
                </a:r>
                <a:endParaRPr lang="en-US" dirty="0"/>
              </a:p>
              <a:p>
                <a:pPr marL="800100" lvl="1" indent="-342900"/>
                <a:r>
                  <a:rPr lang="en-US" b="1" dirty="0" smtClean="0"/>
                  <a:t>But not by much </a:t>
                </a:r>
                <a:r>
                  <a:rPr lang="en-US" dirty="0" smtClean="0"/>
                  <a:t>– measurement cannot be very narrow-band or it will be contaminated by upstream signals.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If you operate far above cutoff, the propagation frequency ~c.</a:t>
                </a:r>
              </a:p>
              <a:p>
                <a:pPr marL="800100" lvl="1" indent="-342900"/>
                <a:r>
                  <a:rPr lang="en-US" dirty="0" smtClean="0"/>
                  <a:t>Consider 1cm radius </a:t>
                </a:r>
                <a:r>
                  <a:rPr lang="en-US" dirty="0" err="1" smtClean="0"/>
                  <a:t>beampipe</a:t>
                </a:r>
                <a:r>
                  <a:rPr lang="en-US" dirty="0" smtClean="0"/>
                  <a:t>, 1M upstream interference </a:t>
                </a:r>
              </a:p>
              <a:p>
                <a:pPr marL="800100" lvl="1" indent="-342900"/>
                <a:r>
                  <a:rPr lang="en-US" dirty="0" smtClean="0"/>
                  <a:t>10x cutoff -&gt; 90GHz  .995C propagation speed -&gt; 16ps delay (1 cycle)</a:t>
                </a:r>
                <a:endParaRPr lang="en-US" dirty="0"/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Geometry doesn’t help much.  Path difference is only 50um (150fs) between straight ahead and edge of beam pipe. </a:t>
                </a:r>
              </a:p>
              <a:p>
                <a:pPr marL="342900" indent="-342900">
                  <a:buFont typeface="Arial" panose="020B0604020202020204" pitchFamily="34" charset="0"/>
                  <a:buChar char="•"/>
                </a:pPr>
                <a:r>
                  <a:rPr lang="en-US" b="1" dirty="0"/>
                  <a:t>S</a:t>
                </a:r>
                <a:r>
                  <a:rPr lang="en-US" b="1" dirty="0" smtClean="0"/>
                  <a:t>ystems that rely on looking at the rising edge of the beam fields must be broadband</a:t>
                </a:r>
                <a:r>
                  <a:rPr lang="en-US" b="1" dirty="0"/>
                  <a:t> </a:t>
                </a:r>
                <a:r>
                  <a:rPr lang="en-US" b="1" dirty="0" smtClean="0"/>
                  <a:t> (not just high frequency)</a:t>
                </a:r>
              </a:p>
              <a:p>
                <a:pPr marL="800100" lvl="1" indent="-342900"/>
                <a:r>
                  <a:rPr lang="en-US" dirty="0" smtClean="0"/>
                  <a:t>If pickoffs and cables are used, care must be taken to avoid dispersion that can mix signals from different times.</a:t>
                </a:r>
              </a:p>
            </p:txBody>
          </p:sp>
        </mc:Choice>
        <mc:Fallback xmlns="">
          <p:sp>
            <p:nvSpPr>
              <p:cNvPr id="4" name="Content Placeholder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quarter" idx="14"/>
              </p:nvPr>
            </p:nvSpPr>
            <p:spPr>
              <a:xfrm>
                <a:off x="457200" y="1243584"/>
                <a:ext cx="8108950" cy="5462016"/>
              </a:xfrm>
              <a:blipFill rotWithShape="0">
                <a:blip r:embed="rId2"/>
                <a:stretch>
                  <a:fillRect l="-1504" t="-1228" r="-75" b="-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34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Above Cutoff – Here there be Dragons!</a:t>
            </a:r>
            <a:endParaRPr lang="en-US" dirty="0"/>
          </a:p>
        </p:txBody>
      </p:sp>
      <p:pic>
        <p:nvPicPr>
          <p:cNvPr id="2050" name="Picture 2" descr="C:\Users\frisch\Dropbox\Work\2015IBIC\dragon_wi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224" y="1283170"/>
            <a:ext cx="5029200" cy="4447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28600" y="1752600"/>
            <a:ext cx="34290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Has been done successfully at DESY with some of the best performance in any system.  </a:t>
            </a:r>
            <a:r>
              <a:rPr lang="en-US" sz="1200" dirty="0" smtClean="0"/>
              <a:t>F. Loehl et. al, </a:t>
            </a:r>
            <a:r>
              <a:rPr lang="en-GB" sz="1200" dirty="0"/>
              <a:t>“Electron Bunch Timing with Femtosecond Precision in a Superconducting Free-Electron Laser” Phys. Rev. Lett. 104, 144801 – Published 5 April 2010</a:t>
            </a:r>
            <a:endParaRPr lang="en-US" sz="1200" dirty="0"/>
          </a:p>
          <a:p>
            <a:endParaRPr lang="en-US" sz="12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But great care is required in order to design a broadband system that can work on the very rising edge of the pulse.</a:t>
            </a:r>
          </a:p>
          <a:p>
            <a:r>
              <a:rPr lang="en-US" dirty="0" smtClean="0"/>
              <a:t>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5605" y="5772834"/>
            <a:ext cx="86007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The instrumentation landscape is littered with failed attempts to work above beam pipe cutoff for RF beam instrumentation. 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115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Frequencies and Bandwidths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546201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High frequency operation</a:t>
            </a:r>
          </a:p>
          <a:p>
            <a:pPr marL="800100" lvl="1" indent="-342900"/>
            <a:r>
              <a:rPr lang="en-US" dirty="0" smtClean="0"/>
              <a:t>Implies operation above beam pipe cutoff.</a:t>
            </a:r>
          </a:p>
          <a:p>
            <a:pPr marL="800100" lvl="1" indent="-342900"/>
            <a:r>
              <a:rPr lang="en-US" dirty="0" smtClean="0"/>
              <a:t>Operation above cutoff -&gt; broadband detection to see the signal before all the junk from upstream arrives</a:t>
            </a:r>
          </a:p>
          <a:p>
            <a:pPr marL="800100" lvl="1" indent="-342900"/>
            <a:r>
              <a:rPr lang="en-US" dirty="0" smtClean="0"/>
              <a:t>Use a Broadband pickoff to highest practical frequency measurement.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Low frequency operation</a:t>
            </a:r>
          </a:p>
          <a:p>
            <a:pPr marL="800100" lvl="1" indent="-342900"/>
            <a:r>
              <a:rPr lang="en-US" dirty="0" smtClean="0"/>
              <a:t>Requires narrow bandwidth to get enough signal averaging for good resolution</a:t>
            </a:r>
          </a:p>
          <a:p>
            <a:pPr marL="800100" lvl="1" indent="-342900"/>
            <a:r>
              <a:rPr lang="en-US" dirty="0" smtClean="0"/>
              <a:t>High Q resonant cavities provide beam coupling and filtering.</a:t>
            </a:r>
          </a:p>
          <a:p>
            <a:pPr marL="1033463" lvl="2" indent="-342900"/>
            <a:r>
              <a:rPr lang="en-US" dirty="0" smtClean="0"/>
              <a:t>Temperature sensitivity is a big issue – more on this later.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Medium frequency operation:</a:t>
            </a:r>
          </a:p>
          <a:p>
            <a:pPr marL="800100" lvl="1" indent="-342900"/>
            <a:r>
              <a:rPr lang="en-US" dirty="0" smtClean="0"/>
              <a:t>Probably a bad place to be</a:t>
            </a:r>
          </a:p>
          <a:p>
            <a:pPr marL="800100" lvl="1" indent="-342900"/>
            <a:r>
              <a:rPr lang="en-US" dirty="0" smtClean="0"/>
              <a:t>Above cutoff, so forced to use broadband detection</a:t>
            </a:r>
          </a:p>
          <a:p>
            <a:pPr marL="800100" lvl="1" indent="-342900"/>
            <a:r>
              <a:rPr lang="en-US" dirty="0" smtClean="0"/>
              <a:t>Frequency not high enough for good single shot measurements. </a:t>
            </a:r>
          </a:p>
          <a:p>
            <a:pPr marL="342900" indent="-342900" algn="ctr"/>
            <a:endParaRPr lang="en-US" b="1" dirty="0" smtClean="0"/>
          </a:p>
          <a:p>
            <a:pPr marL="342900" indent="-342900" algn="ctr"/>
            <a:r>
              <a:rPr lang="en-US" b="1" dirty="0" smtClean="0"/>
              <a:t>If you are going to go above cutoff, go FAR above cutoff.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65076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Dark Current and Halo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3256960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Most accelerators produce some unwanted beam</a:t>
            </a:r>
          </a:p>
          <a:p>
            <a:pPr marL="800100" lvl="1" indent="-342900"/>
            <a:r>
              <a:rPr lang="en-US" dirty="0" smtClean="0"/>
              <a:t>Charge in incorrect buckets from gun or structure field emission</a:t>
            </a:r>
          </a:p>
          <a:p>
            <a:pPr marL="800100" lvl="1" indent="-342900"/>
            <a:r>
              <a:rPr lang="en-US" dirty="0" smtClean="0"/>
              <a:t>Charge in a defocused halo or tails that may arrive at a different time.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Beam pickups will see this dark current and it can interfere with the timing measurement.</a:t>
            </a:r>
          </a:p>
          <a:p>
            <a:pPr marL="800100" lvl="1" indent="-342900"/>
            <a:r>
              <a:rPr lang="en-US" dirty="0" smtClean="0"/>
              <a:t>10</a:t>
            </a:r>
            <a:r>
              <a:rPr lang="en-US" baseline="30000" dirty="0" smtClean="0"/>
              <a:t>-3</a:t>
            </a:r>
            <a:r>
              <a:rPr lang="en-US" dirty="0" smtClean="0"/>
              <a:t> charge out of time in a 3GHz arrival time monitor can produce a 50 femtosecond error. 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Generally we don’t really want the average of the entire beam, just the “useful” part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Narrowband and low frequency systems are more susceptible to dark current / halo issues.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4246774"/>
            <a:ext cx="3014489" cy="23774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8453" y="4809233"/>
            <a:ext cx="3841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TCAV image from SLAC / LCLS showing that the centroid of the energy extraction (X-ray pulse) is not at the centroid of the charge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4351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Pickup - Cavity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447800"/>
            <a:ext cx="8108950" cy="2133600"/>
          </a:xfrm>
        </p:spPr>
        <p:txBody>
          <a:bodyPr>
            <a:normAutofit fontScale="70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Generally limited to &lt;10GHz to stay below beam pipe cutoff with an acceptable beam aperture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Cavity provides high Q  ~10,000 and good beam coupling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Mechanically robust and reliable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High dynamic range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Modest frequency electronics </a:t>
            </a:r>
            <a:r>
              <a:rPr lang="en-US" dirty="0" smtClean="0"/>
              <a:t>uses </a:t>
            </a:r>
            <a:r>
              <a:rPr lang="en-US" dirty="0"/>
              <a:t>conventional RF engineering.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Extreme temperature sensitivity requires </a:t>
            </a:r>
            <a:r>
              <a:rPr lang="en-US" dirty="0" smtClean="0">
                <a:solidFill>
                  <a:schemeClr val="bg2"/>
                </a:solidFill>
              </a:rPr>
              <a:t>compensation algorithm</a:t>
            </a: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5" name="Picture 3" descr="C:\Users\frisch\Dropbox\Work\2015IBIC\Timing_drawings_pickuptypes_cav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693701"/>
            <a:ext cx="3848100" cy="29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5499" y="3553010"/>
            <a:ext cx="2057400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3600" y="6250411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SLAC / LCLS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0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Pickup – High Frequency Waveguide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1485263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Millimeter wave mixers are available (up to ~1THz)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Mm-wave signals from gaps have been used at LCLS for bunch length measurement.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4098" name="Picture 2" descr="C:\Users\frisch\Dropbox\Work\2015IBIC\Timing_drawings_pickuptypes_hor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114800"/>
            <a:ext cx="3762375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am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335" y="4747531"/>
            <a:ext cx="3657600" cy="1741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physics-elog.slac.stanford.edu/lclselog/data/2007/25/18.06/2007-06-18T11:23:48-0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9255" y="2352311"/>
            <a:ext cx="3154680" cy="228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83927" y="3033647"/>
            <a:ext cx="13644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300GHz</a:t>
            </a:r>
          </a:p>
          <a:p>
            <a:r>
              <a:rPr lang="en-US" dirty="0" smtClean="0"/>
              <a:t>Diode / gap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82261" y="2895147"/>
            <a:ext cx="4800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5"/>
                </a:solidFill>
              </a:rPr>
              <a:t>Potential application for arrival time monitor working above </a:t>
            </a:r>
            <a:r>
              <a:rPr lang="en-US" dirty="0" err="1" smtClean="0">
                <a:solidFill>
                  <a:schemeClr val="accent5"/>
                </a:solidFill>
              </a:rPr>
              <a:t>beampipe</a:t>
            </a:r>
            <a:r>
              <a:rPr lang="en-US" dirty="0" smtClean="0">
                <a:solidFill>
                  <a:schemeClr val="accent5"/>
                </a:solidFill>
              </a:rPr>
              <a:t> cutoff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5"/>
                </a:solidFill>
              </a:rPr>
              <a:t>Usual cautions about above-cutoff apply!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chemeClr val="accent5"/>
                </a:solidFill>
              </a:rPr>
              <a:t>Not aware of this having been tested </a:t>
            </a:r>
          </a:p>
        </p:txBody>
      </p:sp>
    </p:spTree>
    <p:extLst>
      <p:ext uri="{BB962C8B-B14F-4D97-AF65-F5344CB8AC3E}">
        <p14:creationId xmlns:p14="http://schemas.microsoft.com/office/powerpoint/2010/main" val="29846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Beam Pickup – Electro Optical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2337816"/>
          </a:xfrm>
        </p:spPr>
        <p:txBody>
          <a:bodyPr>
            <a:normAutofit fontScale="6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Bandwidth is limited by available electro-optical materials and the electron bunch length.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Readout is by interacting with a femtosecond laser</a:t>
            </a:r>
          </a:p>
          <a:p>
            <a:pPr marL="800100" lvl="1" indent="-342900"/>
            <a:r>
              <a:rPr lang="en-US" dirty="0" smtClean="0"/>
              <a:t>Direct intensity modulation through crossed polarizers</a:t>
            </a:r>
          </a:p>
          <a:p>
            <a:pPr marL="800100" lvl="1" indent="-342900"/>
            <a:r>
              <a:rPr lang="en-US" dirty="0" smtClean="0"/>
              <a:t>Spectral modulation of a chirped pulse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Extremely high bandwidth!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Directly interfaces to fiber timing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Electro-optical crystal near the beam presents </a:t>
            </a:r>
            <a:r>
              <a:rPr lang="en-US" dirty="0" smtClean="0">
                <a:solidFill>
                  <a:schemeClr val="bg2"/>
                </a:solidFill>
              </a:rPr>
              <a:t>challenges</a:t>
            </a:r>
          </a:p>
          <a:p>
            <a:pPr marL="800100" lvl="1" indent="-342900"/>
            <a:r>
              <a:rPr lang="en-US" dirty="0" smtClean="0">
                <a:solidFill>
                  <a:schemeClr val="bg2"/>
                </a:solidFill>
              </a:rPr>
              <a:t>Radiation damage</a:t>
            </a:r>
          </a:p>
          <a:p>
            <a:pPr marL="800100" lvl="1" indent="-342900"/>
            <a:r>
              <a:rPr lang="en-US" dirty="0" smtClean="0">
                <a:solidFill>
                  <a:schemeClr val="bg2"/>
                </a:solidFill>
              </a:rPr>
              <a:t>Dynamic </a:t>
            </a:r>
            <a:r>
              <a:rPr lang="en-US" dirty="0">
                <a:solidFill>
                  <a:schemeClr val="bg2"/>
                </a:solidFill>
              </a:rPr>
              <a:t>range</a:t>
            </a:r>
          </a:p>
          <a:p>
            <a:pPr marL="800100" lvl="1" indent="-342900"/>
            <a:endParaRPr lang="en-US" dirty="0" smtClean="0"/>
          </a:p>
          <a:p>
            <a:pPr marL="800100" lvl="1" indent="-342900"/>
            <a:endParaRPr lang="en-US" dirty="0" smtClean="0"/>
          </a:p>
        </p:txBody>
      </p:sp>
      <p:pic>
        <p:nvPicPr>
          <p:cNvPr id="6146" name="Picture 2" descr="C:\Users\frisch\Dropbox\Work\2015IBIC\Timing_drawings_pickuptypes_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5882" y="3191162"/>
            <a:ext cx="5029200" cy="3152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565" y="3470625"/>
            <a:ext cx="320040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9" name="Text Box 31"/>
          <p:cNvSpPr txBox="1">
            <a:spLocks noChangeArrowheads="1"/>
          </p:cNvSpPr>
          <p:nvPr/>
        </p:nvSpPr>
        <p:spPr bwMode="auto">
          <a:xfrm>
            <a:off x="2025348" y="5071876"/>
            <a:ext cx="16668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lIns="90000" tIns="60876" rIns="90000" bIns="45000"/>
          <a:lstStyle>
            <a:lvl1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1pPr>
            <a:lvl2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2pPr>
            <a:lvl3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3pPr>
            <a:lvl4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4pPr>
            <a:lvl5pPr eaLnBrk="0"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5pPr>
            <a:lvl6pPr marL="25146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6pPr>
            <a:lvl7pPr marL="29718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7pPr>
            <a:lvl8pPr marL="34290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8pPr>
            <a:lvl9pPr marL="3886200" indent="-228600" defTabSz="449263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</a:tabLst>
              <a:defRPr>
                <a:solidFill>
                  <a:schemeClr val="tx1"/>
                </a:solidFill>
                <a:latin typeface="Arial" charset="0"/>
                <a:cs typeface="Arial Unicode MS" charset="0"/>
              </a:defRPr>
            </a:lvl9pPr>
          </a:lstStyle>
          <a:p>
            <a:pPr eaLnBrk="1"/>
            <a:r>
              <a:rPr lang="en-US" altLang="en-US" i="1" dirty="0">
                <a:solidFill>
                  <a:srgbClr val="00FF00"/>
                </a:solidFill>
              </a:rPr>
              <a:t>F. </a:t>
            </a:r>
            <a:r>
              <a:rPr lang="en-US" altLang="en-US" i="1" dirty="0" err="1">
                <a:solidFill>
                  <a:srgbClr val="00FF00"/>
                </a:solidFill>
              </a:rPr>
              <a:t>Loehl</a:t>
            </a:r>
            <a:r>
              <a:rPr lang="en-US" altLang="en-US" i="1" dirty="0">
                <a:solidFill>
                  <a:srgbClr val="00FF00"/>
                </a:solidFill>
              </a:rPr>
              <a:t> et al</a:t>
            </a:r>
          </a:p>
          <a:p>
            <a:pPr eaLnBrk="1"/>
            <a:r>
              <a:rPr lang="en-US" altLang="en-US" i="1" dirty="0">
                <a:solidFill>
                  <a:srgbClr val="00FF00"/>
                </a:solidFill>
              </a:rPr>
              <a:t>DESY/FLASH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48673" y="6378059"/>
            <a:ext cx="3288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6fs RMS (maybe 3 achieved?)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762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Indirect Electro Optical pickoff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1956816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Use a high frequency pickup and cable, and an external electro-optical modulator.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Reduces bandwidth to &lt;50GHz for practical feedthroughs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Eliminates radiation and beam stay-clear issues.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Directly interfaces to fiber timing system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Planned for the EURO XFEL</a:t>
            </a:r>
            <a:endParaRPr lang="en-US" dirty="0"/>
          </a:p>
        </p:txBody>
      </p:sp>
      <p:pic>
        <p:nvPicPr>
          <p:cNvPr id="7170" name="Picture 2" descr="C:\Users\frisch\Dropbox\Work\2015IBIC\Timing_drawings_pickuptypes_cable_E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3552825"/>
            <a:ext cx="3848100" cy="3228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://t2.gstatic.com/images?q=tbn:ANd9GcQuLtwNw4DsDn9miEHmPFHz7RKkieHElcQfub1wzBooQ8Za4IA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325" y="3352799"/>
            <a:ext cx="4114800" cy="2136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562600" y="6248400"/>
            <a:ext cx="26725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M. K. Block et al. </a:t>
            </a:r>
            <a:r>
              <a:rPr lang="en-US" dirty="0"/>
              <a:t> </a:t>
            </a:r>
            <a:r>
              <a:rPr lang="en-US" dirty="0" smtClean="0"/>
              <a:t>DESY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122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19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Deflection Cavities</a:t>
            </a:r>
            <a:endParaRPr lang="en-US" dirty="0"/>
          </a:p>
        </p:txBody>
      </p:sp>
      <p:pic>
        <p:nvPicPr>
          <p:cNvPr id="5" name="Picture 2" descr="C:\Users\frisch\Dropbox\Work\2015IBIC\Timing_drawings_tca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72" y="1066800"/>
            <a:ext cx="7943850" cy="178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3"/>
          <p:cNvSpPr txBox="1">
            <a:spLocks/>
          </p:cNvSpPr>
          <p:nvPr/>
        </p:nvSpPr>
        <p:spPr>
          <a:xfrm>
            <a:off x="200958" y="2895600"/>
            <a:ext cx="4752042" cy="3886199"/>
          </a:xfrm>
          <a:prstGeom prst="rect">
            <a:avLst/>
          </a:prstGeom>
        </p:spPr>
        <p:txBody>
          <a:bodyPr vert="horz" lIns="0" tIns="0" rIns="0" bIns="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Clr>
                <a:srgbClr val="981E32"/>
              </a:buClr>
              <a:buFont typeface="Arial" pitchFamily="34" charset="0"/>
              <a:buNone/>
              <a:defRPr sz="2400" b="0" kern="1200" baseline="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-223838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981E32"/>
              </a:buClr>
              <a:buSzPct val="120000"/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690563" indent="-233363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rgbClr val="981E32"/>
              </a:buClr>
              <a:buSzPct val="120000"/>
              <a:buFont typeface="Arial" pitchFamily="34" charset="0"/>
              <a:buChar char="-"/>
              <a:defRPr sz="2000" b="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914400" indent="-223838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rgbClr val="981E32"/>
              </a:buClr>
              <a:buSzPct val="12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147763" indent="-233363" algn="l" defTabSz="914400" rtl="0" eaLnBrk="1" latinLnBrk="0" hangingPunct="1">
              <a:lnSpc>
                <a:spcPct val="120000"/>
              </a:lnSpc>
              <a:spcBef>
                <a:spcPts val="0"/>
              </a:spcBef>
              <a:buClr>
                <a:srgbClr val="981E32"/>
              </a:buClr>
              <a:buSzPct val="120000"/>
              <a:buFont typeface="Arial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Single shot temporal imaging resolution to &lt;</a:t>
            </a:r>
            <a:r>
              <a:rPr lang="en-US" dirty="0"/>
              <a:t>1</a:t>
            </a:r>
            <a:r>
              <a:rPr lang="en-US" dirty="0" smtClean="0"/>
              <a:t>fs demonstrated.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Timing measurement limited by stability of RF in the cavity </a:t>
            </a:r>
          </a:p>
          <a:p>
            <a:pPr marL="800100" lvl="1" indent="-342900"/>
            <a:r>
              <a:rPr lang="en-US" b="1" dirty="0" smtClean="0"/>
              <a:t>In most cases this is no better than the ability to measure the beam induced signal </a:t>
            </a:r>
          </a:p>
          <a:p>
            <a:pPr marL="800100" lvl="1" indent="-342900"/>
            <a:r>
              <a:rPr lang="en-US" dirty="0" smtClean="0"/>
              <a:t>For very low charge beams this can have better resolution than a beam pickup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/>
              <a:t>If combined with an energy spectrometer, a TCAV can provide additional information – for example what part of a bunch is lasing in a FEL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en-US" dirty="0" smtClean="0">
                <a:solidFill>
                  <a:srgbClr val="FF0000"/>
                </a:solidFill>
              </a:rPr>
              <a:t>VERY EXPENSIVE – Usually not worth building as a timing diagnostic, but can be used for that if it is already needed for other functions. </a:t>
            </a:r>
          </a:p>
          <a:p>
            <a:pPr marL="342900" indent="-342900">
              <a:buFont typeface="Arial" pitchFamily="34" charset="0"/>
              <a:buChar char="•"/>
            </a:pPr>
            <a:endParaRPr lang="en-US" dirty="0"/>
          </a:p>
        </p:txBody>
      </p:sp>
      <p:pic>
        <p:nvPicPr>
          <p:cNvPr id="2050" name="Picture 2" descr="C:\Users\frisch\Dropbox\Work\2015IBIC\tcavima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2743200"/>
            <a:ext cx="4117097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767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Free Space Radiation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3"/>
            <a:ext cx="8108950" cy="2863909"/>
          </a:xfrm>
        </p:spPr>
        <p:txBody>
          <a:bodyPr>
            <a:normAutofit fontScale="5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electron beam can be made to radiate into free space through the use of Optical Transition Radiation or an </a:t>
            </a:r>
            <a:r>
              <a:rPr lang="en-US" dirty="0" err="1" smtClean="0"/>
              <a:t>Undulator</a:t>
            </a:r>
            <a:r>
              <a:rPr lang="en-US" dirty="0" smtClean="0"/>
              <a:t>.</a:t>
            </a:r>
          </a:p>
          <a:p>
            <a:pPr marL="800100" lvl="1" indent="-342900"/>
            <a:r>
              <a:rPr lang="en-US" dirty="0" smtClean="0"/>
              <a:t>This allows the a signal with the full bandwidth of the beam to interact with a femtosecond laser</a:t>
            </a:r>
          </a:p>
          <a:p>
            <a:pPr marL="800100" lvl="1" indent="-342900"/>
            <a:r>
              <a:rPr lang="en-US" dirty="0" smtClean="0">
                <a:solidFill>
                  <a:schemeClr val="bg2"/>
                </a:solidFill>
              </a:rPr>
              <a:t>Typical FEL electron beams will be radiating in a 1-100THz band that is not very convenient for optical techniques</a:t>
            </a:r>
          </a:p>
          <a:p>
            <a:pPr marL="800100" lvl="1" indent="-342900"/>
            <a:r>
              <a:rPr lang="en-US" dirty="0" smtClean="0"/>
              <a:t>Spatial filtering can be used to reduce interference from upstream radiation.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OTR </a:t>
            </a:r>
          </a:p>
          <a:p>
            <a:pPr marL="800100" lvl="1" indent="-342900"/>
            <a:r>
              <a:rPr lang="en-US" dirty="0" smtClean="0"/>
              <a:t>Simple and broad bandwidth, can be optically filtered to narrow-band</a:t>
            </a:r>
          </a:p>
          <a:p>
            <a:pPr marL="800100" lvl="1" indent="-342900"/>
            <a:r>
              <a:rPr lang="en-US" dirty="0" smtClean="0">
                <a:solidFill>
                  <a:schemeClr val="bg2"/>
                </a:solidFill>
              </a:rPr>
              <a:t>Invasive</a:t>
            </a: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Undulator</a:t>
            </a:r>
            <a:endParaRPr lang="en-US" dirty="0" smtClean="0"/>
          </a:p>
          <a:p>
            <a:pPr marL="800100" lvl="1" indent="-342900"/>
            <a:r>
              <a:rPr lang="en-US" dirty="0" smtClean="0"/>
              <a:t>Provides a </a:t>
            </a:r>
            <a:r>
              <a:rPr lang="en-US" dirty="0" smtClean="0"/>
              <a:t>narrow </a:t>
            </a:r>
            <a:r>
              <a:rPr lang="en-US" dirty="0" smtClean="0"/>
              <a:t>band at the desired wavelength</a:t>
            </a:r>
          </a:p>
          <a:p>
            <a:pPr marL="800100" lvl="1" indent="-342900"/>
            <a:r>
              <a:rPr lang="en-US" dirty="0" smtClean="0">
                <a:solidFill>
                  <a:schemeClr val="bg2"/>
                </a:solidFill>
              </a:rPr>
              <a:t>Expensive., Parameters may not be practical for high energy beams</a:t>
            </a:r>
          </a:p>
          <a:p>
            <a:pPr marL="800100" lvl="1" indent="-342900"/>
            <a:r>
              <a:rPr lang="en-US" dirty="0" smtClean="0">
                <a:solidFill>
                  <a:schemeClr val="bg2"/>
                </a:solidFill>
              </a:rPr>
              <a:t>May be invasive due to coherent effects.</a:t>
            </a:r>
          </a:p>
          <a:p>
            <a:pPr marL="800100" lvl="1" indent="-34290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107493"/>
            <a:ext cx="3549192" cy="27432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105400" y="4556801"/>
            <a:ext cx="3276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Potential for very high resolution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More complex than conventional EO systems.</a:t>
            </a:r>
          </a:p>
          <a:p>
            <a:endParaRPr lang="en-US" dirty="0" smtClean="0"/>
          </a:p>
          <a:p>
            <a:r>
              <a:rPr lang="en-US" dirty="0" smtClean="0"/>
              <a:t>(see S. </a:t>
            </a:r>
            <a:r>
              <a:rPr lang="en-US" dirty="0" err="1" smtClean="0"/>
              <a:t>Kovalev’s</a:t>
            </a:r>
            <a:r>
              <a:rPr lang="en-US" dirty="0" smtClean="0"/>
              <a:t> talk)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469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X-ray vs. Laser Timing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For X-ray FELs we can directly measure the quantity of interest: X-ray vs experiment laser time</a:t>
            </a:r>
          </a:p>
          <a:p>
            <a:pPr marL="800100" lvl="1" indent="-342900"/>
            <a:r>
              <a:rPr lang="en-US" dirty="0" smtClean="0"/>
              <a:t>Provide feedback to beam timing</a:t>
            </a:r>
          </a:p>
          <a:p>
            <a:pPr marL="800100" lvl="1" indent="-342900"/>
            <a:r>
              <a:rPr lang="en-US" dirty="0" smtClean="0"/>
              <a:t>Provide shot by shot data for offline correction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Still need a conventional arrival time monitor</a:t>
            </a:r>
          </a:p>
          <a:p>
            <a:pPr marL="800100" lvl="1" indent="-342900"/>
            <a:r>
              <a:rPr lang="en-US" dirty="0" smtClean="0"/>
              <a:t>Temporal range is usually small, so these systems have to be used in conjunction with a conventional arrival time monitor</a:t>
            </a:r>
          </a:p>
          <a:p>
            <a:pPr marL="800100" lvl="1" indent="-342900"/>
            <a:r>
              <a:rPr lang="en-US" dirty="0" smtClean="0"/>
              <a:t>Greatly reduces the requirements on the conventional system.</a:t>
            </a:r>
          </a:p>
          <a:p>
            <a:pPr marL="800100" lvl="1" indent="-342900"/>
            <a:r>
              <a:rPr lang="en-US" dirty="0" smtClean="0">
                <a:solidFill>
                  <a:schemeClr val="bg2"/>
                </a:solidFill>
              </a:rPr>
              <a:t>These systems may not work under all FEL operating conditions</a:t>
            </a:r>
            <a:r>
              <a:rPr lang="en-US" dirty="0" smtClean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When usable, direct X-ray / optical measurement will generally provide the highest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design of these systems is beyond the scope of this talk – will just give an example.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391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X-ray / Optical timing at SLAC / LCLS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197604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Multiple labs have used these techniques, using SLAC / LCLS design as an example.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X-rays change the transmission and refractive index of a foil.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This change is detected as a spectral change on a chirped continuum pulse generated from the experiment laser</a:t>
            </a:r>
            <a:endParaRPr lang="en-US" dirty="0"/>
          </a:p>
        </p:txBody>
      </p:sp>
      <p:pic>
        <p:nvPicPr>
          <p:cNvPr id="5" name="Picture 4" descr="Screen Shot 2015-05-31 at 3.27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1633" y="3338570"/>
            <a:ext cx="4241800" cy="3124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Rectangle 5"/>
          <p:cNvSpPr/>
          <p:nvPr/>
        </p:nvSpPr>
        <p:spPr>
          <a:xfrm>
            <a:off x="451822" y="3429000"/>
            <a:ext cx="8382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</a:t>
            </a:r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 laser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8" name="Straight Arrow Connector 7"/>
          <p:cNvCxnSpPr>
            <a:stCxn id="6" idx="3"/>
          </p:cNvCxnSpPr>
          <p:nvPr/>
        </p:nvCxnSpPr>
        <p:spPr>
          <a:xfrm>
            <a:off x="1290022" y="3695700"/>
            <a:ext cx="233978" cy="0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1536550" y="3429000"/>
            <a:ext cx="1435249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Continuum</a:t>
            </a:r>
          </a:p>
          <a:p>
            <a:pPr algn="ctr"/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generation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18327" y="3429000"/>
            <a:ext cx="8382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Chirp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2971799" y="3733800"/>
            <a:ext cx="233978" cy="0"/>
          </a:xfrm>
          <a:prstGeom prst="straightConnector1">
            <a:avLst/>
          </a:prstGeom>
          <a:ln w="254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685800" y="4419600"/>
            <a:ext cx="1676400" cy="53340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>
            <a:stCxn id="10" idx="3"/>
          </p:cNvCxnSpPr>
          <p:nvPr/>
        </p:nvCxnSpPr>
        <p:spPr>
          <a:xfrm flipH="1">
            <a:off x="685800" y="3695700"/>
            <a:ext cx="3370727" cy="723900"/>
          </a:xfrm>
          <a:prstGeom prst="bentConnector3">
            <a:avLst>
              <a:gd name="adj1" fmla="val -6782"/>
            </a:avLst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70922" y="4743625"/>
            <a:ext cx="2100878" cy="0"/>
          </a:xfrm>
          <a:prstGeom prst="straightConnector1">
            <a:avLst/>
          </a:prstGeom>
          <a:ln w="254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971799" y="4562530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X-rays</a:t>
            </a:r>
            <a:endParaRPr lang="en-US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706880" y="4548390"/>
            <a:ext cx="0" cy="390470"/>
          </a:xfrm>
          <a:prstGeom prst="line">
            <a:avLst/>
          </a:pr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1395184" y="4931862"/>
            <a:ext cx="556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SiN</a:t>
            </a:r>
            <a:endParaRPr lang="en-US" dirty="0" smtClean="0"/>
          </a:p>
          <a:p>
            <a:r>
              <a:rPr lang="en-US" dirty="0" smtClean="0"/>
              <a:t>foil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511693" y="5872932"/>
            <a:ext cx="1676400" cy="533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Spectrometer</a:t>
            </a:r>
            <a:endParaRPr lang="en-US" dirty="0">
              <a:ln>
                <a:solidFill>
                  <a:schemeClr val="tx1"/>
                </a:solidFill>
              </a:ln>
            </a:endParaRPr>
          </a:p>
        </p:txBody>
      </p:sp>
      <p:cxnSp>
        <p:nvCxnSpPr>
          <p:cNvPr id="25" name="Straight Arrow Connector 24"/>
          <p:cNvCxnSpPr>
            <a:endCxn id="23" idx="0"/>
          </p:cNvCxnSpPr>
          <p:nvPr/>
        </p:nvCxnSpPr>
        <p:spPr>
          <a:xfrm>
            <a:off x="2349893" y="4924721"/>
            <a:ext cx="0" cy="948211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182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“Time Tool” X-ray / Optical cross correlator results</a:t>
            </a:r>
            <a:endParaRPr lang="en-US" dirty="0"/>
          </a:p>
        </p:txBody>
      </p:sp>
      <p:pic>
        <p:nvPicPr>
          <p:cNvPr id="5" name="Picture 4" descr="Screen Shot 2015-05-31 at 3.28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1219200"/>
            <a:ext cx="4271899" cy="3200400"/>
          </a:xfrm>
          <a:prstGeom prst="rect">
            <a:avLst/>
          </a:prstGeom>
        </p:spPr>
      </p:pic>
      <p:pic>
        <p:nvPicPr>
          <p:cNvPr id="7" name="Picture 6" descr="drift correction by timetool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592" y="2930526"/>
            <a:ext cx="4876800" cy="3657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03607" y="1730197"/>
            <a:ext cx="36497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Phase cavity (Bunch Arrival Monitor) improves jitter.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Time tool makes a large additional improvement.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4873038"/>
            <a:ext cx="365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Time tool data used in feedback to eliminate drift from the conventional timing system.</a:t>
            </a:r>
          </a:p>
        </p:txBody>
      </p:sp>
      <p:sp>
        <p:nvSpPr>
          <p:cNvPr id="10" name="Rectangle 9"/>
          <p:cNvSpPr/>
          <p:nvPr/>
        </p:nvSpPr>
        <p:spPr>
          <a:xfrm>
            <a:off x="2133600" y="3200400"/>
            <a:ext cx="1676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H. Lemke, M. Weaver, </a:t>
            </a:r>
            <a:r>
              <a:rPr lang="en-US" sz="1200" i="1" dirty="0"/>
              <a:t>et al.</a:t>
            </a:r>
            <a:r>
              <a:rPr lang="en-US" sz="1200" dirty="0"/>
              <a:t>, Proc. SPIE, 87780S (2013)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>
            <a:off x="3810001" y="2209800"/>
            <a:ext cx="914399" cy="228600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088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LCLS Timing System With and Without Time Tool</a:t>
            </a:r>
            <a:endParaRPr lang="en-US" dirty="0"/>
          </a:p>
        </p:txBody>
      </p:sp>
      <p:pic>
        <p:nvPicPr>
          <p:cNvPr id="5" name="Picture 4" descr="T0 Drift 20100912 Morning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1" y="1242546"/>
            <a:ext cx="3725177" cy="2743200"/>
          </a:xfrm>
          <a:prstGeom prst="rect">
            <a:avLst/>
          </a:prstGeom>
        </p:spPr>
      </p:pic>
      <p:pic>
        <p:nvPicPr>
          <p:cNvPr id="6" name="Picture 5" descr="tt drift test 01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31"/>
          <a:stretch/>
        </p:blipFill>
        <p:spPr>
          <a:xfrm>
            <a:off x="304801" y="3994097"/>
            <a:ext cx="5612493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29978" y="1422448"/>
            <a:ext cx="397102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Without time tool, 100fs/hour drifts are seen on experiments from a combination of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Arrival Monitor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Timing Distribution </a:t>
            </a:r>
            <a:r>
              <a:rPr lang="en-US" dirty="0"/>
              <a:t>S</a:t>
            </a:r>
            <a:r>
              <a:rPr lang="en-US" dirty="0" smtClean="0"/>
              <a:t>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Laser Locking </a:t>
            </a:r>
            <a:r>
              <a:rPr lang="en-US" dirty="0"/>
              <a:t>S</a:t>
            </a:r>
            <a:r>
              <a:rPr lang="en-US" dirty="0" smtClean="0"/>
              <a:t>ystem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Laser Transport System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08482" y="4742765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With Time Tool active the drift is &lt;15fs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75772" y="6488668"/>
            <a:ext cx="1377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D. Zhu et 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749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an Arrival Time Monitor - Guidelines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64348" y="1522604"/>
            <a:ext cx="8108950" cy="5065522"/>
          </a:xfrm>
        </p:spPr>
        <p:txBody>
          <a:bodyPr>
            <a:normAutofit fontScale="77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Arrival Monitor is rarely the performance limiting, or most expensive part of a precision timing system: Evaluate the entire design of your timing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For low frequency systems operating below beam pipe cutoff, RF cavities are very attractive.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For high frequency systems:</a:t>
            </a:r>
          </a:p>
          <a:p>
            <a:pPr marL="800100" lvl="1" indent="-342900"/>
            <a:r>
              <a:rPr lang="en-US" dirty="0" smtClean="0"/>
              <a:t>Operating above cutoff requires careful thought to avoid contamination from upstream signals</a:t>
            </a:r>
          </a:p>
          <a:p>
            <a:pPr marL="800100" lvl="1" indent="-342900"/>
            <a:r>
              <a:rPr lang="en-US" dirty="0" smtClean="0"/>
              <a:t>Optical systems generally have the highest bandwidth</a:t>
            </a:r>
          </a:p>
          <a:p>
            <a:pPr marL="800100" lvl="1" indent="-342900"/>
            <a:r>
              <a:rPr lang="en-US" dirty="0" smtClean="0"/>
              <a:t>Its not worth going a little above cutoff</a:t>
            </a:r>
          </a:p>
          <a:p>
            <a:pPr marL="800100" lvl="1" indent="-342900"/>
            <a:r>
              <a:rPr lang="en-US" dirty="0" smtClean="0"/>
              <a:t>These systems can be very high performance, but it is easy to get it wrong!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Other schemes like TCAVS, </a:t>
            </a:r>
            <a:r>
              <a:rPr lang="en-US" dirty="0" err="1" smtClean="0"/>
              <a:t>undulators</a:t>
            </a:r>
            <a:r>
              <a:rPr lang="en-US" dirty="0" smtClean="0"/>
              <a:t> </a:t>
            </a:r>
            <a:r>
              <a:rPr lang="en-US" dirty="0" err="1" smtClean="0"/>
              <a:t>etc</a:t>
            </a:r>
            <a:r>
              <a:rPr lang="en-US" dirty="0" smtClean="0"/>
              <a:t>, may be useful in unusual </a:t>
            </a:r>
            <a:r>
              <a:rPr lang="en-US" dirty="0" smtClean="0"/>
              <a:t>situations</a:t>
            </a:r>
            <a:r>
              <a:rPr lang="en-US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 physics based arrival time monitor at the experimental chamber will be better than ANY external timing system. </a:t>
            </a:r>
          </a:p>
          <a:p>
            <a:pPr marL="800100" lvl="1" indent="-342900"/>
            <a:r>
              <a:rPr lang="en-US" dirty="0" smtClean="0"/>
              <a:t>This is the best option if available. </a:t>
            </a:r>
          </a:p>
          <a:p>
            <a:pPr marL="800100" lvl="1" indent="-342900"/>
            <a:endParaRPr lang="en-US" dirty="0" smtClean="0"/>
          </a:p>
          <a:p>
            <a:pPr marL="800100" lvl="1" indent="-34290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034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This is a job for Engineers, not Students (and not Scientists!).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272897"/>
            <a:ext cx="7315200" cy="487918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9546" y="6103123"/>
            <a:ext cx="7188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Its like building a bridge – you don’t want to have to re-invent engineering!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971443" y="5603657"/>
            <a:ext cx="87677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L. Nikodym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99464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 Cavity </a:t>
            </a:r>
            <a:r>
              <a:rPr lang="en-US" dirty="0"/>
              <a:t>A</a:t>
            </a:r>
            <a:r>
              <a:rPr lang="en-US" dirty="0" smtClean="0"/>
              <a:t>rrival Time </a:t>
            </a:r>
            <a:r>
              <a:rPr lang="en-US" dirty="0"/>
              <a:t>M</a:t>
            </a:r>
            <a:r>
              <a:rPr lang="en-US" dirty="0" smtClean="0"/>
              <a:t>onitor: SLAC / LCLS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Example of a RF cavity based arrival time monitor</a:t>
            </a:r>
          </a:p>
          <a:p>
            <a:pPr marL="800100" lvl="1" indent="-342900"/>
            <a:r>
              <a:rPr lang="en-US" dirty="0" smtClean="0"/>
              <a:t>LCLS is a X-ray FEL facility, operating since 2007</a:t>
            </a:r>
          </a:p>
          <a:p>
            <a:pPr marL="1033463" lvl="2" indent="-342900"/>
            <a:r>
              <a:rPr lang="en-US" dirty="0" smtClean="0"/>
              <a:t>15 GeV electron beam from 1/3 of the old SLAC high energy physics LINAC</a:t>
            </a:r>
            <a:endParaRPr lang="en-US" dirty="0"/>
          </a:p>
          <a:p>
            <a:pPr marL="1033463" lvl="2" indent="-342900"/>
            <a:r>
              <a:rPr lang="en-US" dirty="0" smtClean="0"/>
              <a:t>New gun and bunch compressors</a:t>
            </a:r>
          </a:p>
          <a:p>
            <a:pPr marL="1033463" lvl="2" indent="-342900"/>
            <a:r>
              <a:rPr lang="en-US" dirty="0" smtClean="0"/>
              <a:t>1.7km total length</a:t>
            </a:r>
          </a:p>
          <a:p>
            <a:pPr marL="1033463" lvl="2" indent="-342900"/>
            <a:r>
              <a:rPr lang="en-US" dirty="0" err="1" smtClean="0"/>
              <a:t>Undulator</a:t>
            </a:r>
            <a:endParaRPr lang="en-US" dirty="0" smtClean="0"/>
          </a:p>
          <a:p>
            <a:pPr marL="1033463" lvl="2" indent="-342900"/>
            <a:r>
              <a:rPr lang="en-US" dirty="0" smtClean="0"/>
              <a:t>15GeV, 20-250pC, 10-100 fs electron bunches, 120Hz.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Arrival time monitor located after the </a:t>
            </a:r>
            <a:r>
              <a:rPr lang="en-US" dirty="0" err="1" smtClean="0"/>
              <a:t>undulator</a:t>
            </a:r>
            <a:r>
              <a:rPr lang="en-US" dirty="0" smtClean="0"/>
              <a:t>. </a:t>
            </a:r>
          </a:p>
          <a:p>
            <a:pPr marL="800100" lvl="1" indent="-342900"/>
            <a:r>
              <a:rPr lang="en-US" dirty="0" smtClean="0"/>
              <a:t>Provides femtosecond timing to the X-ray experiments. </a:t>
            </a:r>
          </a:p>
          <a:p>
            <a:pPr marL="800100" lvl="1" indent="-342900"/>
            <a:r>
              <a:rPr lang="en-US" dirty="0" smtClean="0"/>
              <a:t>In use since 2007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62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Straight Arrow Connector 34"/>
          <p:cNvCxnSpPr>
            <a:endCxn id="51" idx="2"/>
          </p:cNvCxnSpPr>
          <p:nvPr/>
        </p:nvCxnSpPr>
        <p:spPr>
          <a:xfrm flipV="1">
            <a:off x="428624" y="4768832"/>
            <a:ext cx="6558578" cy="35706"/>
          </a:xfrm>
          <a:prstGeom prst="straightConnector1">
            <a:avLst/>
          </a:prstGeom>
          <a:ln w="25400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428624" y="4728337"/>
            <a:ext cx="3912841" cy="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>
          <a:xfrm>
            <a:off x="8542952" y="6169788"/>
            <a:ext cx="318932" cy="539750"/>
          </a:xfrm>
        </p:spPr>
        <p:txBody>
          <a:bodyPr/>
          <a:lstStyle/>
          <a:p>
            <a:fld id="{5BD36294-2849-48A8-8531-5354CF3095D2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SLAC / LCLS Timing System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459463" y="2062468"/>
            <a:ext cx="4572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X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154663" y="2291068"/>
            <a:ext cx="304800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2170" y="1612908"/>
            <a:ext cx="1371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RF from accelerator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947484" y="2061337"/>
            <a:ext cx="914400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PLL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Elbow Connector 13"/>
          <p:cNvCxnSpPr>
            <a:stCxn id="5" idx="0"/>
            <a:endCxn id="12" idx="0"/>
          </p:cNvCxnSpPr>
          <p:nvPr/>
        </p:nvCxnSpPr>
        <p:spPr>
          <a:xfrm rot="5400000" flipH="1" flipV="1">
            <a:off x="5545808" y="-796407"/>
            <a:ext cx="1131" cy="5716621"/>
          </a:xfrm>
          <a:prstGeom prst="bentConnector3">
            <a:avLst>
              <a:gd name="adj1" fmla="val 20312202"/>
            </a:avLst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stCxn id="12" idx="1"/>
          </p:cNvCxnSpPr>
          <p:nvPr/>
        </p:nvCxnSpPr>
        <p:spPr>
          <a:xfrm flipH="1">
            <a:off x="3467015" y="2289937"/>
            <a:ext cx="4480469" cy="1131"/>
          </a:xfrm>
          <a:prstGeom prst="line">
            <a:avLst/>
          </a:prstGeom>
          <a:ln w="3810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432443" y="2056118"/>
            <a:ext cx="0" cy="4572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3356243" y="2439777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reflect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753185" y="1809480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Phase feedback to PLL</a:t>
            </a:r>
            <a:endParaRPr lang="en-US" dirty="0"/>
          </a:p>
        </p:txBody>
      </p:sp>
      <p:cxnSp>
        <p:nvCxnSpPr>
          <p:cNvPr id="22" name="Straight Arrow Connector 21"/>
          <p:cNvCxnSpPr>
            <a:endCxn id="5" idx="3"/>
          </p:cNvCxnSpPr>
          <p:nvPr/>
        </p:nvCxnSpPr>
        <p:spPr>
          <a:xfrm flipH="1">
            <a:off x="2916663" y="2284718"/>
            <a:ext cx="533400" cy="635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530002" y="1495671"/>
            <a:ext cx="762000" cy="1175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6674005" y="1502978"/>
            <a:ext cx="762000" cy="117526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482780" y="1440148"/>
            <a:ext cx="6078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FEL</a:t>
            </a:r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7404690" y="144014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Experiment</a:t>
            </a:r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3127643" y="2367268"/>
            <a:ext cx="118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246515" y="2367268"/>
            <a:ext cx="0" cy="6096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2560715" y="2976868"/>
            <a:ext cx="1371600" cy="9144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Arrival monitor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electronics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341465" y="4729468"/>
            <a:ext cx="295943" cy="456069"/>
          </a:xfrm>
          <a:prstGeom prst="straightConnector1">
            <a:avLst/>
          </a:prstGeom>
          <a:ln w="25400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Oval 42"/>
          <p:cNvSpPr/>
          <p:nvPr/>
        </p:nvSpPr>
        <p:spPr>
          <a:xfrm>
            <a:off x="3086015" y="4346380"/>
            <a:ext cx="381000" cy="914400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Arrow Connector 44"/>
          <p:cNvCxnSpPr/>
          <p:nvPr/>
        </p:nvCxnSpPr>
        <p:spPr>
          <a:xfrm flipV="1">
            <a:off x="3276515" y="3889180"/>
            <a:ext cx="0" cy="45928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221211" y="4090304"/>
            <a:ext cx="933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pickup cavity</a:t>
            </a:r>
            <a:endParaRPr lang="en-US" dirty="0"/>
          </a:p>
        </p:txBody>
      </p:sp>
      <p:sp>
        <p:nvSpPr>
          <p:cNvPr id="51" name="Oval 50"/>
          <p:cNvSpPr/>
          <p:nvPr/>
        </p:nvSpPr>
        <p:spPr>
          <a:xfrm>
            <a:off x="6987202" y="4352127"/>
            <a:ext cx="1874682" cy="8334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experiment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1547283" y="2056118"/>
            <a:ext cx="596183" cy="4572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δ</a:t>
            </a:r>
            <a:r>
              <a:rPr lang="el-GR" dirty="0" smtClean="0">
                <a:solidFill>
                  <a:schemeClr val="tx1"/>
                </a:solidFill>
              </a:rPr>
              <a:t>Φ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81602" y="2289937"/>
            <a:ext cx="1265681" cy="643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>
            <a:stCxn id="33" idx="1"/>
            <a:endCxn id="57" idx="2"/>
          </p:cNvCxnSpPr>
          <p:nvPr/>
        </p:nvCxnSpPr>
        <p:spPr>
          <a:xfrm rot="10800000">
            <a:off x="1845375" y="2513318"/>
            <a:ext cx="715340" cy="920750"/>
          </a:xfrm>
          <a:prstGeom prst="bentConnector2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1189115" y="3424642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Feedback</a:t>
            </a:r>
            <a:endParaRPr lang="en-US" dirty="0"/>
          </a:p>
        </p:txBody>
      </p:sp>
      <p:cxnSp>
        <p:nvCxnSpPr>
          <p:cNvPr id="65" name="Straight Connector 64"/>
          <p:cNvCxnSpPr/>
          <p:nvPr/>
        </p:nvCxnSpPr>
        <p:spPr>
          <a:xfrm>
            <a:off x="6940159" y="2348152"/>
            <a:ext cx="118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7137502" y="2347021"/>
            <a:ext cx="1188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6530002" y="2827469"/>
            <a:ext cx="1143000" cy="68580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Phase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average</a:t>
            </a:r>
          </a:p>
        </p:txBody>
      </p:sp>
      <p:cxnSp>
        <p:nvCxnSpPr>
          <p:cNvPr id="69" name="Straight Arrow Connector 68"/>
          <p:cNvCxnSpPr/>
          <p:nvPr/>
        </p:nvCxnSpPr>
        <p:spPr>
          <a:xfrm>
            <a:off x="7059031" y="2348152"/>
            <a:ext cx="0" cy="473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7137502" y="2347021"/>
            <a:ext cx="0" cy="4736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7924543" y="2829926"/>
            <a:ext cx="1143000" cy="6858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Laser</a:t>
            </a:r>
          </a:p>
        </p:txBody>
      </p:sp>
      <p:cxnSp>
        <p:nvCxnSpPr>
          <p:cNvPr id="74" name="Straight Arrow Connector 73"/>
          <p:cNvCxnSpPr>
            <a:stCxn id="67" idx="3"/>
            <a:endCxn id="72" idx="1"/>
          </p:cNvCxnSpPr>
          <p:nvPr/>
        </p:nvCxnSpPr>
        <p:spPr>
          <a:xfrm>
            <a:off x="7673002" y="3170369"/>
            <a:ext cx="251541" cy="245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stCxn id="72" idx="2"/>
          </p:cNvCxnSpPr>
          <p:nvPr/>
        </p:nvCxnSpPr>
        <p:spPr>
          <a:xfrm>
            <a:off x="8496043" y="3515726"/>
            <a:ext cx="0" cy="526811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Oval 76"/>
          <p:cNvSpPr/>
          <p:nvPr/>
        </p:nvSpPr>
        <p:spPr>
          <a:xfrm>
            <a:off x="4874964" y="4369980"/>
            <a:ext cx="1874682" cy="83341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Time Tool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9" name="Straight Connector 78"/>
          <p:cNvCxnSpPr/>
          <p:nvPr/>
        </p:nvCxnSpPr>
        <p:spPr>
          <a:xfrm flipH="1">
            <a:off x="5812305" y="4042537"/>
            <a:ext cx="2683739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/>
          <p:nvPr/>
        </p:nvCxnSpPr>
        <p:spPr>
          <a:xfrm>
            <a:off x="5808983" y="4042537"/>
            <a:ext cx="0" cy="327443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>
            <a:off x="7924543" y="4042537"/>
            <a:ext cx="0" cy="327443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/>
          <p:cNvCxnSpPr/>
          <p:nvPr/>
        </p:nvCxnSpPr>
        <p:spPr>
          <a:xfrm flipV="1">
            <a:off x="5167809" y="2518537"/>
            <a:ext cx="0" cy="4572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/>
          <p:cNvCxnSpPr/>
          <p:nvPr/>
        </p:nvCxnSpPr>
        <p:spPr>
          <a:xfrm flipH="1" flipV="1">
            <a:off x="4994219" y="2583866"/>
            <a:ext cx="171685" cy="3898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/>
          <p:cNvCxnSpPr/>
          <p:nvPr/>
        </p:nvCxnSpPr>
        <p:spPr>
          <a:xfrm flipV="1">
            <a:off x="5165904" y="2595517"/>
            <a:ext cx="187764" cy="3763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/>
          <p:cNvSpPr txBox="1"/>
          <p:nvPr/>
        </p:nvSpPr>
        <p:spPr>
          <a:xfrm>
            <a:off x="4205902" y="2833911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Average of forward and reflected phases is constant</a:t>
            </a:r>
            <a:endParaRPr lang="en-US" dirty="0"/>
          </a:p>
        </p:txBody>
      </p:sp>
      <p:sp>
        <p:nvSpPr>
          <p:cNvPr id="96" name="TextBox 95"/>
          <p:cNvSpPr txBox="1"/>
          <p:nvPr/>
        </p:nvSpPr>
        <p:spPr>
          <a:xfrm>
            <a:off x="392037" y="5328396"/>
            <a:ext cx="81284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The RF reference from the accelerator is stabilized by the arrival time monitor. The resulting signal is transmitted to the experiment by a bi-directional RF line using phase averaging to correct for drift. The “time tool” X-ray  / optical cross correlator provides precision timing. All long distance transmission is at 476MHz. 1/6 of the main accelerator frequency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62642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Arrival Time Monitor Cavities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304800" y="1560182"/>
            <a:ext cx="5562600" cy="5065522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LCLS uses beam pickup cavities at S-band, 2805MHz</a:t>
            </a:r>
          </a:p>
          <a:p>
            <a:pPr marL="800100" lvl="1" indent="-342900"/>
            <a:r>
              <a:rPr lang="en-US" dirty="0" smtClean="0"/>
              <a:t>Different from the GUN and Accelerator RF of 2856MHz to avoid measuring dark current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Cavities are high Q (~7000) copper. </a:t>
            </a:r>
          </a:p>
          <a:p>
            <a:pPr marL="800100" lvl="1" indent="-342900"/>
            <a:r>
              <a:rPr lang="en-US" dirty="0" smtClean="0"/>
              <a:t>Couplers are NOT designed to reject dipole modes – no measurement of position sensitivity has been performed. (expected to be fairly small, and cavities are located after the </a:t>
            </a:r>
            <a:r>
              <a:rPr lang="en-US" dirty="0" err="1" smtClean="0"/>
              <a:t>undulator</a:t>
            </a:r>
            <a:r>
              <a:rPr lang="en-US" dirty="0" smtClean="0"/>
              <a:t> where the orbit is very stable).</a:t>
            </a:r>
          </a:p>
          <a:p>
            <a:pPr marL="800100" lvl="1" indent="-342900"/>
            <a:r>
              <a:rPr lang="en-US" dirty="0" smtClean="0"/>
              <a:t>Two cavities are used, each has a heater for calibration.</a:t>
            </a:r>
          </a:p>
          <a:p>
            <a:pPr marL="800100" lvl="1" indent="-342900"/>
            <a:endParaRPr lang="en-US" dirty="0" smtClean="0"/>
          </a:p>
          <a:p>
            <a:pPr marL="800100" lvl="1" indent="-342900"/>
            <a:endParaRPr lang="en-US" dirty="0" smtClean="0"/>
          </a:p>
          <a:p>
            <a:pPr marL="800100" lvl="1" indent="-342900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1882" y="2133600"/>
            <a:ext cx="27432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313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Arrival Time Monitor Electronics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125260" y="1600200"/>
            <a:ext cx="3505200" cy="5065522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electronics mixes the 2805MHz from the cavity with 2856 (6X the 476MHz reference).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resulting IF is digitized at 119MHz (locked to the reference).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High linearity electronics used throughout to reduce amplitude -&gt; phase conversion.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Electronics is 8 years old, could be improved, but it is not the performance limiting part of the timing system.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890" y="1447800"/>
            <a:ext cx="5408537" cy="411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88496" y="6019800"/>
            <a:ext cx="5036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Note that the frequencies were chosen based on </a:t>
            </a:r>
            <a:r>
              <a:rPr lang="en-US" smtClean="0"/>
              <a:t>available hardware and are not optimal.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241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Temperature Correction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530961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Temperature coefficient of timing:</a:t>
            </a:r>
          </a:p>
          <a:p>
            <a:pPr marL="800100" lvl="1" indent="-342900"/>
            <a:r>
              <a:rPr lang="en-US" dirty="0" smtClean="0"/>
              <a:t>The high Q cavities ring at ~3GHz for ~10</a:t>
            </a:r>
            <a:r>
              <a:rPr lang="en-US" baseline="30000" dirty="0" smtClean="0"/>
              <a:t>4</a:t>
            </a:r>
            <a:r>
              <a:rPr lang="en-US" dirty="0" smtClean="0"/>
              <a:t> radians</a:t>
            </a:r>
          </a:p>
          <a:p>
            <a:pPr marL="800100" lvl="1" indent="-342900"/>
            <a:r>
              <a:rPr lang="en-US" dirty="0" smtClean="0"/>
              <a:t>The thermal expansion of Copper is ~2x10</a:t>
            </a:r>
            <a:r>
              <a:rPr lang="en-US" baseline="30000" dirty="0" smtClean="0"/>
              <a:t>-5</a:t>
            </a:r>
            <a:r>
              <a:rPr lang="en-US" dirty="0" smtClean="0"/>
              <a:t>/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℃</a:t>
            </a:r>
          </a:p>
          <a:p>
            <a:pPr marL="800100" lvl="1" indent="-342900"/>
            <a:r>
              <a:rPr lang="en-US" b="1" dirty="0" smtClean="0">
                <a:solidFill>
                  <a:schemeClr val="bg2"/>
                </a:solidFill>
              </a:rPr>
              <a:t>Expect 10ps/</a:t>
            </a:r>
            <a:r>
              <a:rPr lang="en-US" b="1" dirty="0" smtClean="0">
                <a:solidFill>
                  <a:schemeClr val="bg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℃ temperature sensitivity without correction!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ringing frequency is directly proportional to temperature, in fact it is the change in frequency that is causing the problem in the first place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Measure the changing resonant frequency and use it to correct the timing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Calibrate the effect by heating first one cavity, then the other, and fitting the change in delay times relative to measured cavity frequencies.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See poster “</a:t>
            </a:r>
            <a:r>
              <a:rPr lang="en-US" dirty="0" smtClean="0"/>
              <a:t>Implementation </a:t>
            </a:r>
            <a:r>
              <a:rPr lang="en-US" dirty="0"/>
              <a:t>of Phase Cavity Algorithm for Beam Arrival Time Monitoring System </a:t>
            </a:r>
            <a:r>
              <a:rPr lang="en-US" dirty="0" smtClean="0"/>
              <a:t>for LCLS”, MOPB076, K. H, Kim et al.  </a:t>
            </a:r>
          </a:p>
          <a:p>
            <a:pPr marL="800100" lvl="1" indent="-342900"/>
            <a:r>
              <a:rPr lang="en-US" dirty="0" smtClean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Unfortunately that was yesterday so you will need a time machine….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482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Correction Algorithm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375" y="1295400"/>
            <a:ext cx="7113546" cy="5486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315200" y="6465332"/>
            <a:ext cx="10951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K.H. Kim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871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Arrival Time Monitor Performance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1956816"/>
          </a:xfrm>
        </p:spPr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RMS difference between measured timings for two cavities: 13fs RMS for a 1 minute measurement.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Drift difference between timings for two cavities: 340fs </a:t>
            </a:r>
            <a:r>
              <a:rPr lang="en-US" dirty="0" err="1" smtClean="0"/>
              <a:t>pk-pk</a:t>
            </a:r>
            <a:r>
              <a:rPr lang="en-US" dirty="0" smtClean="0"/>
              <a:t> for 2 week measurement.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(note the LCLS tunnel temperature is very stable ~0.1</a:t>
            </a:r>
            <a:r>
              <a:rPr lang="en-US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℃)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455" y="3276600"/>
            <a:ext cx="5806440" cy="243078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>
            <a:off x="1905000" y="5867400"/>
            <a:ext cx="5334000" cy="0"/>
          </a:xfrm>
          <a:prstGeom prst="line">
            <a:avLst/>
          </a:prstGeom>
          <a:ln w="2540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447800" y="3429000"/>
            <a:ext cx="0" cy="1981200"/>
          </a:xfrm>
          <a:prstGeom prst="line">
            <a:avLst/>
          </a:prstGeom>
          <a:ln w="25400">
            <a:solidFill>
              <a:srgbClr val="FF0000"/>
            </a:solidFill>
            <a:headEnd type="stealth"/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315200" y="5707380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2 weeks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16444" y="4307324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350fs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19200" y="6234584"/>
            <a:ext cx="5731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Note that the drift is not diurnal, typically &lt; 100fs / day.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35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Does the Remaining Drift Come From?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drift is not diurnal and does not match the time structure of the temperature in the </a:t>
            </a:r>
            <a:r>
              <a:rPr lang="en-US" dirty="0" err="1" smtClean="0"/>
              <a:t>undulator</a:t>
            </a:r>
            <a:r>
              <a:rPr lang="en-US" dirty="0" smtClean="0"/>
              <a:t> hall: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Humidity:  Water has a high dielectric constant at RF frequencies. Water absorption in cables can change their phase length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Physical motion: The 300fs drift corresponds to 100um motion. The cavity mounts could move due to changes in air pressure acting on bellows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Beam conditions: changing satellite bunches, dark current etc. could cause timing changes.</a:t>
            </a:r>
          </a:p>
          <a:p>
            <a:r>
              <a:rPr lang="en-US" b="1" dirty="0" smtClean="0"/>
              <a:t>In the end it doesn’t matter – Other timing drifts are larger and the Time Tool fixes everything.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514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RF Arrival Time Monitor Reliability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SLAC / LCLS arrival time monitor has been in near continuous use since 2007.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One hardware failure (loose connector caused 100fs jitter increase)</a:t>
            </a:r>
          </a:p>
          <a:p>
            <a:pPr marL="800100" lvl="1" indent="-342900"/>
            <a:r>
              <a:rPr lang="en-US" dirty="0" smtClean="0"/>
              <a:t>Automatic fail-over to redundant system allowed experiments to continue without loss of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Significant problems with real time communication of the measured arrival times to the experiment data acquisition system.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Overall the system has been very robust and maintenance free!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0904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Pulsed Fiber Arrival Time Monitor – DESY / FLASH / European-FEL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395984"/>
            <a:ext cx="8108950" cy="477621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Several variants of a common design concept have been used or are under development for FLASH and the European FEL.</a:t>
            </a:r>
          </a:p>
          <a:p>
            <a:pPr marL="800100" lvl="1" indent="-342900"/>
            <a:r>
              <a:rPr lang="en-US" dirty="0" smtClean="0"/>
              <a:t>Will show a “generic” version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System uses a pulsed fiber laser as a master source.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Arrival time monitor uses high frequency RF pickups which drive commercial electro-optical modulators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Designed for 20pC to 1nC, with beam burst rates to </a:t>
            </a:r>
            <a:r>
              <a:rPr lang="en-US" dirty="0" err="1" smtClean="0"/>
              <a:t>MHz.</a:t>
            </a:r>
            <a:r>
              <a:rPr lang="en-US" dirty="0" smtClean="0"/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 smtClean="0"/>
              <a:t>This is the result the work of many groups at a wide variety of laboratories around the world. </a:t>
            </a:r>
          </a:p>
          <a:p>
            <a:endParaRPr lang="en-US" altLang="en-US" dirty="0" smtClean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altLang="en-US" dirty="0">
              <a:latin typeface="Times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en-US" sz="2100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21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altLang="en-US" sz="2100" dirty="0" err="1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Lohl</a:t>
            </a:r>
            <a:r>
              <a:rPr lang="en-US" altLang="en-US" sz="2100" dirty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et al, “Electron Bunch Timing with Femtosecond Precision in a Superconducting Free-Electron Laser” Phys. Rev. Lett. 104, </a:t>
            </a:r>
            <a:r>
              <a:rPr lang="en-US" altLang="en-US" sz="2100" dirty="0" smtClean="0">
                <a:latin typeface="Times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144801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01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37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Pulsed Fiber Timing System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2250" y="2484155"/>
            <a:ext cx="1371600" cy="914400"/>
          </a:xfrm>
          <a:prstGeom prst="rect">
            <a:avLst/>
          </a:prstGeom>
          <a:solidFill>
            <a:schemeClr val="accent6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Pulsed Fiber Laser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/>
          <p:cNvCxnSpPr>
            <a:stCxn id="5" idx="3"/>
          </p:cNvCxnSpPr>
          <p:nvPr/>
        </p:nvCxnSpPr>
        <p:spPr>
          <a:xfrm flipV="1">
            <a:off x="1593850" y="2908126"/>
            <a:ext cx="3590882" cy="33229"/>
          </a:xfrm>
          <a:prstGeom prst="line">
            <a:avLst/>
          </a:prstGeom>
          <a:ln w="25400">
            <a:solidFill>
              <a:schemeClr val="accent6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5184732" y="2450926"/>
            <a:ext cx="1371600" cy="91440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Optica</a:t>
            </a: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 to optical correlator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013532" y="2450926"/>
            <a:ext cx="1520868" cy="914400"/>
          </a:xfrm>
          <a:prstGeom prst="roundRect">
            <a:avLst/>
          </a:prstGeom>
          <a:solidFill>
            <a:schemeClr val="accent5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Experiment Laser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>
            <a:stCxn id="10" idx="1"/>
            <a:endCxn id="9" idx="3"/>
          </p:cNvCxnSpPr>
          <p:nvPr/>
        </p:nvCxnSpPr>
        <p:spPr>
          <a:xfrm flipH="1">
            <a:off x="6556332" y="2908126"/>
            <a:ext cx="457200" cy="0"/>
          </a:xfrm>
          <a:prstGeom prst="straightConnector1">
            <a:avLst/>
          </a:prstGeom>
          <a:ln w="254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9" idx="0"/>
            <a:endCxn id="10" idx="0"/>
          </p:cNvCxnSpPr>
          <p:nvPr/>
        </p:nvCxnSpPr>
        <p:spPr>
          <a:xfrm rot="5400000" flipH="1" flipV="1">
            <a:off x="6822249" y="1499209"/>
            <a:ext cx="12700" cy="1903434"/>
          </a:xfrm>
          <a:prstGeom prst="bentConnector3">
            <a:avLst>
              <a:gd name="adj1" fmla="val 1800000"/>
            </a:avLst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876882" y="1849819"/>
            <a:ext cx="1838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Laser Feedback</a:t>
            </a:r>
            <a:endParaRPr lang="en-US" dirty="0"/>
          </a:p>
        </p:txBody>
      </p:sp>
      <p:sp>
        <p:nvSpPr>
          <p:cNvPr id="16" name="Rounded Rectangle 15"/>
          <p:cNvSpPr/>
          <p:nvPr/>
        </p:nvSpPr>
        <p:spPr>
          <a:xfrm>
            <a:off x="3279732" y="2420769"/>
            <a:ext cx="1371600" cy="91440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Adjustable Delay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516380" y="1406250"/>
            <a:ext cx="1371600" cy="91440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Optica</a:t>
            </a: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 to optical correlator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981200" y="2819400"/>
            <a:ext cx="152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2286000" y="2819400"/>
            <a:ext cx="152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2133600" y="2317838"/>
            <a:ext cx="0" cy="501562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2286000" y="2317838"/>
            <a:ext cx="0" cy="501562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/>
          <p:cNvCxnSpPr>
            <a:stCxn id="17" idx="3"/>
            <a:endCxn id="16" idx="0"/>
          </p:cNvCxnSpPr>
          <p:nvPr/>
        </p:nvCxnSpPr>
        <p:spPr>
          <a:xfrm>
            <a:off x="2887980" y="1863450"/>
            <a:ext cx="1077552" cy="557319"/>
          </a:xfrm>
          <a:prstGeom prst="bentConnector2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887980" y="1283775"/>
            <a:ext cx="1617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Fiber length feedback</a:t>
            </a:r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2590800" y="2590800"/>
            <a:ext cx="3810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flipH="1">
            <a:off x="2739338" y="2567575"/>
            <a:ext cx="3810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3272738" y="4798509"/>
            <a:ext cx="1371600" cy="91440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Adjustable Delay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509386" y="3783990"/>
            <a:ext cx="1371600" cy="914400"/>
          </a:xfrm>
          <a:prstGeom prst="roundRect">
            <a:avLst/>
          </a:prstGeom>
          <a:solidFill>
            <a:schemeClr val="accent6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Optica</a:t>
            </a: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 to optical correlator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1974206" y="5197140"/>
            <a:ext cx="152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279006" y="5197140"/>
            <a:ext cx="1524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 flipV="1">
            <a:off x="2126606" y="4695578"/>
            <a:ext cx="0" cy="501562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2279006" y="4695578"/>
            <a:ext cx="0" cy="501562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>
            <a:stCxn id="38" idx="3"/>
            <a:endCxn id="37" idx="0"/>
          </p:cNvCxnSpPr>
          <p:nvPr/>
        </p:nvCxnSpPr>
        <p:spPr>
          <a:xfrm>
            <a:off x="2880986" y="4241190"/>
            <a:ext cx="1077552" cy="557319"/>
          </a:xfrm>
          <a:prstGeom prst="bentConnector2">
            <a:avLst/>
          </a:prstGeom>
          <a:ln w="254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2880986" y="3661515"/>
            <a:ext cx="16173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Fiber length feedback</a:t>
            </a:r>
            <a:endParaRPr lang="en-US" dirty="0"/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2583806" y="4968540"/>
            <a:ext cx="3810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2732344" y="4945315"/>
            <a:ext cx="381000" cy="6096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V="1">
            <a:off x="908050" y="5319128"/>
            <a:ext cx="4199212" cy="16613"/>
          </a:xfrm>
          <a:prstGeom prst="line">
            <a:avLst/>
          </a:prstGeom>
          <a:ln w="25400">
            <a:solidFill>
              <a:schemeClr val="accent6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>
            <a:stCxn id="5" idx="2"/>
          </p:cNvCxnSpPr>
          <p:nvPr/>
        </p:nvCxnSpPr>
        <p:spPr>
          <a:xfrm>
            <a:off x="908050" y="3398555"/>
            <a:ext cx="0" cy="1937186"/>
          </a:xfrm>
          <a:prstGeom prst="line">
            <a:avLst/>
          </a:prstGeom>
          <a:ln w="254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5107262" y="4861928"/>
            <a:ext cx="1371600" cy="9144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Optica</a:t>
            </a:r>
            <a:r>
              <a:rPr lang="en-US" dirty="0">
                <a:solidFill>
                  <a:schemeClr val="tx1"/>
                </a:solidFill>
              </a:rPr>
              <a:t>l</a:t>
            </a:r>
            <a:r>
              <a:rPr lang="en-US" dirty="0" smtClean="0">
                <a:solidFill>
                  <a:schemeClr val="tx1"/>
                </a:solidFill>
              </a:rPr>
              <a:t> to RF correlator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3" name="Straight Arrow Connector 52"/>
          <p:cNvCxnSpPr>
            <a:stCxn id="51" idx="0"/>
          </p:cNvCxnSpPr>
          <p:nvPr/>
        </p:nvCxnSpPr>
        <p:spPr>
          <a:xfrm flipV="1">
            <a:off x="5793062" y="4367148"/>
            <a:ext cx="0" cy="49478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5219996" y="3715753"/>
            <a:ext cx="1146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Arrival time data</a:t>
            </a:r>
            <a:endParaRPr lang="en-US" dirty="0"/>
          </a:p>
        </p:txBody>
      </p:sp>
      <p:sp>
        <p:nvSpPr>
          <p:cNvPr id="56" name="Rounded Rectangle 55"/>
          <p:cNvSpPr/>
          <p:nvPr/>
        </p:nvSpPr>
        <p:spPr>
          <a:xfrm>
            <a:off x="7239000" y="4633328"/>
            <a:ext cx="1371600" cy="1371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Fast beam pickup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58" name="Straight Arrow Connector 57"/>
          <p:cNvCxnSpPr>
            <a:stCxn id="56" idx="1"/>
            <a:endCxn id="51" idx="3"/>
          </p:cNvCxnSpPr>
          <p:nvPr/>
        </p:nvCxnSpPr>
        <p:spPr>
          <a:xfrm flipH="1">
            <a:off x="6478862" y="5319128"/>
            <a:ext cx="760138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451823" y="6096000"/>
            <a:ext cx="7853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Fiber lengths are stabilized by comparing the forward and reflected pulse times with an optical </a:t>
            </a:r>
            <a:r>
              <a:rPr lang="en-US" dirty="0" smtClean="0"/>
              <a:t>correlator </a:t>
            </a:r>
            <a:r>
              <a:rPr lang="en-US" dirty="0" smtClean="0"/>
              <a:t>(nonlinear crystal)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6579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Arrival Time Monitor Front End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6546" y="1516503"/>
            <a:ext cx="3989070" cy="47777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2400" y="1528976"/>
            <a:ext cx="4625616" cy="5601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“Coarse” 10GHz Channel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“Fine” 40GHz Channel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High frequency EO modulation of pulsed fiber laser intensity by the beam signal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Intensity modulation detected by low bandwidth photo receivers.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High bandwidth allows detection of the first zero-crossing of the 40GHz RF and reduces sensitivity to propagating beam pipe modes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Large dynamic range requires the use of limiters / attenuators.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 smtClean="0"/>
              <a:t>Care is needed to maintain good linearity and avoid amplitude -&gt; phase conversion.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6934200" y="6403460"/>
            <a:ext cx="1492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A. </a:t>
            </a:r>
            <a:r>
              <a:rPr lang="en-US" dirty="0" err="1" smtClean="0"/>
              <a:t>Kuhl</a:t>
            </a:r>
            <a:r>
              <a:rPr lang="en-US" dirty="0" smtClean="0"/>
              <a:t> et al.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86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Arrival Time Monitor Results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228794" y="1999235"/>
            <a:ext cx="4343400" cy="4319016"/>
          </a:xfrm>
        </p:spPr>
        <p:txBody>
          <a:bodyPr>
            <a:norm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Results from 2008 gave 9.5fs RMS difference between two monitors over 1 minute.</a:t>
            </a:r>
          </a:p>
          <a:p>
            <a:pPr marL="800100" lvl="1" indent="-342900"/>
            <a:r>
              <a:rPr lang="en-US" dirty="0" smtClean="0"/>
              <a:t>This was for an earlier lower bandwidth system, the 40GHz system is expected to have better performance.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Long term drift is expected to be good.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2465" y="2173486"/>
            <a:ext cx="4191000" cy="35737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062611" y="5747266"/>
            <a:ext cx="1492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F. </a:t>
            </a:r>
            <a:r>
              <a:rPr lang="en-US" dirty="0" err="1" smtClean="0"/>
              <a:t>Loehl</a:t>
            </a:r>
            <a:r>
              <a:rPr lang="en-US" dirty="0" smtClean="0"/>
              <a:t> et 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669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Fiber vs RF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1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RF based systems</a:t>
            </a:r>
          </a:p>
          <a:p>
            <a:pPr marL="800100" lvl="1" indent="-342900"/>
            <a:r>
              <a:rPr lang="en-US" dirty="0" smtClean="0"/>
              <a:t>Simple and low cost</a:t>
            </a:r>
          </a:p>
          <a:p>
            <a:pPr marL="800100" lvl="1" indent="-342900"/>
            <a:r>
              <a:rPr lang="en-US" dirty="0" smtClean="0"/>
              <a:t>Straightforward RF engineering.</a:t>
            </a:r>
          </a:p>
          <a:p>
            <a:pPr marL="800100" lvl="1" indent="-342900"/>
            <a:r>
              <a:rPr lang="en-US" dirty="0" smtClean="0"/>
              <a:t>Very rugged with excellent reliability</a:t>
            </a:r>
          </a:p>
          <a:p>
            <a:pPr marL="800100" lvl="1" indent="-342900"/>
            <a:r>
              <a:rPr lang="en-US" dirty="0" smtClean="0"/>
              <a:t>Performance sufficient for many applications (&lt;15fs jitter, &lt;500fs multi-week drift)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Electro-optical systems</a:t>
            </a:r>
          </a:p>
          <a:p>
            <a:pPr marL="800100" lvl="1" indent="-342900"/>
            <a:r>
              <a:rPr lang="en-US" dirty="0" smtClean="0"/>
              <a:t>Very good performance. &lt;10fs jitter (3fs? – discussed but can’t find in the literature).</a:t>
            </a:r>
          </a:p>
          <a:p>
            <a:pPr marL="800100" lvl="1" indent="-342900"/>
            <a:r>
              <a:rPr lang="en-US" dirty="0" smtClean="0"/>
              <a:t>Couple directly to high performance pulsed timing distribution systems.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Experiment timing: X-ray / optical correlators</a:t>
            </a:r>
          </a:p>
          <a:p>
            <a:pPr marL="800100" lvl="1" indent="-342900"/>
            <a:r>
              <a:rPr lang="en-US" dirty="0" smtClean="0"/>
              <a:t>This changes everything. These will be better than any indirect system, but may not be applicable everywhere.</a:t>
            </a:r>
          </a:p>
        </p:txBody>
      </p:sp>
    </p:spTree>
    <p:extLst>
      <p:ext uri="{BB962C8B-B14F-4D97-AF65-F5344CB8AC3E}">
        <p14:creationId xmlns:p14="http://schemas.microsoft.com/office/powerpoint/2010/main" val="238866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5BD36294-2849-48A8-8531-5354CF3095D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Timing Chain – Conclusions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457200" y="1243584"/>
            <a:ext cx="8108950" cy="2718816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Are the electrons you are measuring the ones that contribute to the physics?</a:t>
            </a:r>
          </a:p>
          <a:p>
            <a:pPr marL="800100" lvl="1" indent="-342900"/>
            <a:r>
              <a:rPr lang="en-US" dirty="0" smtClean="0"/>
              <a:t>Dark current? Tails? Does the entire beam laser in the FEL?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>
                <a:solidFill>
                  <a:srgbClr val="0070C0"/>
                </a:solidFill>
              </a:rPr>
              <a:t>Arrival Time Monitor?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</a:t>
            </a:r>
            <a:r>
              <a:rPr lang="en-US" dirty="0" smtClean="0"/>
              <a:t>iming transport system?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Laser locker?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Laser amplifier and compression chain?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Laser transport </a:t>
            </a:r>
            <a:r>
              <a:rPr lang="en-US" dirty="0" smtClean="0"/>
              <a:t>of </a:t>
            </a:r>
            <a:r>
              <a:rPr lang="en-US" dirty="0" smtClean="0"/>
              <a:t>the experiment?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4361438"/>
            <a:ext cx="4682599" cy="173736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04800" y="4286926"/>
            <a:ext cx="39624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It is easy (and good) to get excited about building the best possible arrival monitor.</a:t>
            </a:r>
          </a:p>
          <a:p>
            <a:endParaRPr lang="en-US" dirty="0"/>
          </a:p>
          <a:p>
            <a:r>
              <a:rPr lang="en-US" dirty="0" smtClean="0"/>
              <a:t>Just remember that it is experiment timing that matters, and the BAM is usually not the limit.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9088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ESENTER_VERSION" val="6"/>
  <p:tag name="ARTICULATE_PROJECT_CHECK" val="0"/>
  <p:tag name="ARTICULATE_PROJECT_OPEN" val="0"/>
</p:tagLst>
</file>

<file path=ppt/theme/theme1.xml><?xml version="1.0" encoding="utf-8"?>
<a:theme xmlns:a="http://schemas.openxmlformats.org/drawingml/2006/main" name="Blank">
  <a:themeElements>
    <a:clrScheme name="SLAC_RevisedPalette_2012">
      <a:dk1>
        <a:srgbClr val="000000"/>
      </a:dk1>
      <a:lt1>
        <a:sysClr val="window" lastClr="FFFFFF"/>
      </a:lt1>
      <a:dk2>
        <a:srgbClr val="E17000"/>
      </a:dk2>
      <a:lt2>
        <a:srgbClr val="A4001D"/>
      </a:lt2>
      <a:accent1>
        <a:srgbClr val="A4001D"/>
      </a:accent1>
      <a:accent2>
        <a:srgbClr val="E17000"/>
      </a:accent2>
      <a:accent3>
        <a:srgbClr val="4D4F53"/>
      </a:accent3>
      <a:accent4>
        <a:srgbClr val="545455"/>
      </a:accent4>
      <a:accent5>
        <a:srgbClr val="0099CC"/>
      </a:accent5>
      <a:accent6>
        <a:srgbClr val="69BE28"/>
      </a:accent6>
      <a:hlink>
        <a:srgbClr val="A4001D"/>
      </a:hlink>
      <a:folHlink>
        <a:srgbClr val="A4001D"/>
      </a:folHlink>
    </a:clrScheme>
    <a:fontScheme name="THD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SLAC_PPT_052412</Template>
  <TotalTime>0</TotalTime>
  <Words>3563</Words>
  <Application>Microsoft Office PowerPoint</Application>
  <PresentationFormat>On-screen Show (4:3)</PresentationFormat>
  <Paragraphs>396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Blank</vt:lpstr>
      <vt:lpstr>Beam Arrival Time Monitors</vt:lpstr>
      <vt:lpstr>Arrival Time Monitors</vt:lpstr>
      <vt:lpstr>Femtoseconds are REALLY SMALL</vt:lpstr>
      <vt:lpstr>Engineering tradeoffs! You don’t need the “best”.</vt:lpstr>
      <vt:lpstr>Typical Timing System</vt:lpstr>
      <vt:lpstr>Arrival Time Monitor Use</vt:lpstr>
      <vt:lpstr>Detect timing from the beam electric or magnetic field. </vt:lpstr>
      <vt:lpstr>Signal Levels</vt:lpstr>
      <vt:lpstr>Broadband vs Narrowband</vt:lpstr>
      <vt:lpstr>Where to the fields come from [IMPORTANT]</vt:lpstr>
      <vt:lpstr>High Frequency: Working above cutoff</vt:lpstr>
      <vt:lpstr>Above Cutoff – Here there be Dragons!</vt:lpstr>
      <vt:lpstr>Frequencies and Bandwidths</vt:lpstr>
      <vt:lpstr>Dark Current and Halo</vt:lpstr>
      <vt:lpstr>Beam Pickup - Cavity</vt:lpstr>
      <vt:lpstr>Beam Pickup – High Frequency Waveguide</vt:lpstr>
      <vt:lpstr>Beam Pickup – Electro Optical</vt:lpstr>
      <vt:lpstr>Indirect Electro Optical pickoff</vt:lpstr>
      <vt:lpstr>Transverse Deflection Cavities</vt:lpstr>
      <vt:lpstr>Free Space Radiation</vt:lpstr>
      <vt:lpstr>X-ray vs. Laser Timing</vt:lpstr>
      <vt:lpstr>X-ray / Optical timing at SLAC / LCLS</vt:lpstr>
      <vt:lpstr>“Time Tool” X-ray / Optical cross correlator results</vt:lpstr>
      <vt:lpstr>LCLS Timing System With and Without Time Tool</vt:lpstr>
      <vt:lpstr>Selecting an Arrival Time Monitor - Guidelines</vt:lpstr>
      <vt:lpstr>This is a job for Engineers, not Students (and not Scientists!).</vt:lpstr>
      <vt:lpstr>RF Cavity Arrival Time Monitor: SLAC / LCLS</vt:lpstr>
      <vt:lpstr>SLAC / LCLS Timing System</vt:lpstr>
      <vt:lpstr>Arrival Time Monitor Cavities</vt:lpstr>
      <vt:lpstr>Arrival Time Monitor Electronics</vt:lpstr>
      <vt:lpstr>Temperature Correction</vt:lpstr>
      <vt:lpstr>Correction Algorithm</vt:lpstr>
      <vt:lpstr>Arrival Time Monitor Performance</vt:lpstr>
      <vt:lpstr>Where Does the Remaining Drift Come From?</vt:lpstr>
      <vt:lpstr>RF Arrival Time Monitor Reliability</vt:lpstr>
      <vt:lpstr>Pulsed Fiber Arrival Time Monitor – DESY / FLASH / European-FEL</vt:lpstr>
      <vt:lpstr>Pulsed Fiber Timing System</vt:lpstr>
      <vt:lpstr>Fiber Arrival Time Monitor Front End</vt:lpstr>
      <vt:lpstr>Fiber Arrival Time Monitor Results</vt:lpstr>
      <vt:lpstr>Fiber vs RF</vt:lpstr>
      <vt:lpstr>The Timing Chain – Conclusions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2012-06-11T23:50:00Z</dcterms:created>
  <dcterms:modified xsi:type="dcterms:W3CDTF">2015-09-14T06:53:55Z</dcterms:modified>
</cp:coreProperties>
</file>