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tif" ContentType="image/tiff"/>
  <Default Extension="tiff" ContentType="image/tiff"/>
  <Default Extension="jpg" ContentType="image/jpeg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 autoCompressPictures="0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256" r:id="rId2"/>
    <p:sldId id="257" r:id="rId3"/>
    <p:sldId id="258" r:id="rId4"/>
    <p:sldId id="280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93" r:id="rId15"/>
    <p:sldId id="289" r:id="rId16"/>
    <p:sldId id="271" r:id="rId17"/>
    <p:sldId id="272" r:id="rId18"/>
    <p:sldId id="261" r:id="rId19"/>
    <p:sldId id="275" r:id="rId20"/>
    <p:sldId id="285" r:id="rId21"/>
    <p:sldId id="286" r:id="rId22"/>
    <p:sldId id="287" r:id="rId23"/>
    <p:sldId id="288" r:id="rId24"/>
    <p:sldId id="282" r:id="rId25"/>
    <p:sldId id="292" r:id="rId26"/>
    <p:sldId id="284" r:id="rId27"/>
  </p:sldIdLst>
  <p:sldSz cx="9144000" cy="6858000" type="screen4x3"/>
  <p:notesSz cx="6858000" cy="9144000"/>
  <p:defaultTextStyle>
    <a:defPPr>
      <a:defRPr lang="ja-JP"/>
    </a:defPPr>
    <a:lvl1pPr marL="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淡色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淡色 1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淡色 1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E9639D4-E3E2-4D34-9284-5A2195B3D0D7}" styleName="淡色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3C2FFA5D-87B4-456A-9821-1D502468CF0F}" styleName="テーマ 1 - アクセント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テーマ 1 - アクセント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テーマ 1 - アクセント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テーマ 1 - アクセント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テーマ 1 - アクセント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テーマ 1 - アクセント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67241" autoAdjust="0"/>
  </p:normalViewPr>
  <p:slideViewPr>
    <p:cSldViewPr snapToGrid="0" snapToObjects="1">
      <p:cViewPr varScale="1">
        <p:scale>
          <a:sx n="52" d="100"/>
          <a:sy n="52" d="100"/>
        </p:scale>
        <p:origin x="-2338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76" d="100"/>
          <a:sy n="76" d="100"/>
        </p:scale>
        <p:origin x="-3040" y="-11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17FB67-EFAE-864A-A1EB-452BAD97389D}" type="datetimeFigureOut">
              <a:rPr kumimoji="1" lang="ja-JP" altLang="en-US" smtClean="0"/>
              <a:t>2015/9/15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272E2A-E498-054D-881D-FE7EBB00CB6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9673293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2FDDE2-3B17-BC45-9868-C71477B1F2E8}" type="datetimeFigureOut">
              <a:rPr kumimoji="1" lang="ja-JP" altLang="en-US" smtClean="0"/>
              <a:t>2015/9/15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A2A514-D251-B64A-8115-C398280D925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0674505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kumimoji="1" sz="1800" kern="1200">
        <a:solidFill>
          <a:schemeClr val="tx1"/>
        </a:solidFill>
        <a:latin typeface="+mj-lt"/>
        <a:ea typeface="+mn-ea"/>
        <a:cs typeface="+mn-cs"/>
      </a:defRPr>
    </a:lvl1pPr>
    <a:lvl2pPr marL="4572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ja-JP" sz="2000" dirty="0" smtClean="0"/>
              <a:t>Thank you, chairman.</a:t>
            </a:r>
          </a:p>
          <a:p>
            <a:r>
              <a:rPr lang="en-US" altLang="ja-JP" sz="2000" dirty="0" smtClean="0"/>
              <a:t>Today I would like to talk about recent progress in X-ray emittance diagnostics at our synchrotron radiation facility, SPring-8.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A2A514-D251-B64A-8115-C398280D9250}" type="slidenum">
              <a:rPr kumimoji="1" lang="ja-JP" altLang="en-US" smtClean="0"/>
              <a:t>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06381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 smtClean="0"/>
              <a:t>After brief introduction,</a:t>
            </a:r>
          </a:p>
          <a:p>
            <a:r>
              <a:rPr lang="en-US" altLang="ja-JP" dirty="0" smtClean="0"/>
              <a:t>I would like to talk about the X-ray pinhole camera recently installed at SPring-8.</a:t>
            </a:r>
          </a:p>
          <a:p>
            <a:r>
              <a:rPr kumimoji="1" lang="en-US" altLang="ja-JP" dirty="0" smtClean="0"/>
              <a:t>Then I would like to present</a:t>
            </a:r>
            <a:r>
              <a:rPr lang="en-US" altLang="en-US" dirty="0" smtClean="0"/>
              <a:t> X-ray Fresnel </a:t>
            </a:r>
            <a:r>
              <a:rPr lang="en-US" altLang="en-US" dirty="0" err="1" smtClean="0"/>
              <a:t>Diffractometry</a:t>
            </a:r>
            <a:r>
              <a:rPr lang="en-US" altLang="en-US" dirty="0" smtClean="0"/>
              <a:t> Monitor developed at SPring-8,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A2A514-D251-B64A-8115-C398280D9250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86079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ja-JP" sz="1600" dirty="0" smtClean="0"/>
              <a:t>Light source facilities are now competing to achieve </a:t>
            </a:r>
            <a:r>
              <a:rPr lang="en-US" altLang="ja-JP" sz="1600" dirty="0"/>
              <a:t>l</a:t>
            </a:r>
            <a:r>
              <a:rPr lang="en-US" altLang="ja-JP" sz="1600" dirty="0" smtClean="0"/>
              <a:t>ower </a:t>
            </a:r>
            <a:r>
              <a:rPr lang="en-US" altLang="ja-JP" sz="1600" dirty="0"/>
              <a:t>e</a:t>
            </a:r>
            <a:r>
              <a:rPr lang="en-US" altLang="ja-JP" sz="1600" dirty="0" smtClean="0"/>
              <a:t>mittance and emittance </a:t>
            </a:r>
            <a:r>
              <a:rPr lang="en-US" altLang="ja-JP" sz="1600" dirty="0"/>
              <a:t>c</a:t>
            </a:r>
            <a:r>
              <a:rPr lang="en-US" altLang="ja-JP" sz="1600" dirty="0" smtClean="0"/>
              <a:t>oupling </a:t>
            </a:r>
            <a:r>
              <a:rPr lang="en-US" altLang="ja-JP" sz="1600" dirty="0"/>
              <a:t>r</a:t>
            </a:r>
            <a:r>
              <a:rPr lang="en-US" altLang="ja-JP" sz="1600" dirty="0" smtClean="0"/>
              <a:t>atio for higher </a:t>
            </a:r>
            <a:r>
              <a:rPr lang="en-US" altLang="ja-JP" sz="1600" dirty="0"/>
              <a:t>b</a:t>
            </a:r>
            <a:r>
              <a:rPr lang="en-US" altLang="ja-JP" sz="1600" dirty="0" smtClean="0"/>
              <a:t>rilliance.</a:t>
            </a:r>
          </a:p>
          <a:p>
            <a:pPr marL="0" indent="0">
              <a:buNone/>
            </a:pPr>
            <a:endParaRPr lang="en-US" altLang="ja-JP" sz="1600" dirty="0" smtClean="0"/>
          </a:p>
          <a:p>
            <a:pPr marL="0" indent="0">
              <a:buNone/>
            </a:pPr>
            <a:r>
              <a:rPr lang="en-US" altLang="ja-JP" sz="1600" dirty="0" smtClean="0"/>
              <a:t>Serious and elaborate </a:t>
            </a:r>
            <a:r>
              <a:rPr lang="en-US" altLang="ja-JP" sz="1600" dirty="0"/>
              <a:t>e</a:t>
            </a:r>
            <a:r>
              <a:rPr lang="en-US" altLang="ja-JP" sz="1600" dirty="0" smtClean="0"/>
              <a:t>fforts are being paid for upgrade </a:t>
            </a:r>
            <a:r>
              <a:rPr lang="en-US" altLang="ja-JP" sz="1600" dirty="0"/>
              <a:t>p</a:t>
            </a:r>
            <a:r>
              <a:rPr lang="en-US" altLang="ja-JP" sz="1600" dirty="0" smtClean="0"/>
              <a:t>lans of existing rings or new </a:t>
            </a:r>
            <a:r>
              <a:rPr lang="en-US" altLang="ja-JP" sz="1600" dirty="0"/>
              <a:t>p</a:t>
            </a:r>
            <a:r>
              <a:rPr lang="en-US" altLang="ja-JP" sz="1600" dirty="0" smtClean="0"/>
              <a:t>lans of low emittance rings.</a:t>
            </a:r>
          </a:p>
          <a:p>
            <a:pPr marL="0" indent="0">
              <a:buNone/>
            </a:pPr>
            <a:endParaRPr lang="en-US" altLang="ja-JP" sz="1600" dirty="0" smtClean="0"/>
          </a:p>
          <a:p>
            <a:pPr marL="0" indent="0">
              <a:buNone/>
            </a:pPr>
            <a:r>
              <a:rPr lang="en-US" altLang="ja-JP" sz="1600" dirty="0" smtClean="0"/>
              <a:t>X-ray synchrotron radiation is a key diagnostic </a:t>
            </a:r>
            <a:r>
              <a:rPr lang="en-US" altLang="ja-JP" sz="1600" dirty="0"/>
              <a:t>p</a:t>
            </a:r>
            <a:r>
              <a:rPr lang="en-US" altLang="ja-JP" sz="1600" dirty="0" smtClean="0"/>
              <a:t>robe for non-destructive beam emittance measurement.</a:t>
            </a:r>
          </a:p>
          <a:p>
            <a:pPr marL="0" indent="0">
              <a:buNone/>
            </a:pPr>
            <a:endParaRPr lang="en-US" altLang="ja-JP" sz="1600" dirty="0"/>
          </a:p>
          <a:p>
            <a:pPr marL="0" indent="0">
              <a:buNone/>
            </a:pPr>
            <a:r>
              <a:rPr lang="en-US" altLang="ja-JP" sz="1600" dirty="0" smtClean="0"/>
              <a:t>Both </a:t>
            </a:r>
            <a:r>
              <a:rPr lang="en-US" altLang="ja-JP" sz="1600" dirty="0"/>
              <a:t>d</a:t>
            </a:r>
            <a:r>
              <a:rPr lang="en-US" altLang="ja-JP" sz="1600" dirty="0" smtClean="0"/>
              <a:t>irect </a:t>
            </a:r>
            <a:r>
              <a:rPr lang="en-US" altLang="ja-JP" sz="1600" dirty="0"/>
              <a:t>i</a:t>
            </a:r>
            <a:r>
              <a:rPr lang="en-US" altLang="ja-JP" sz="1600" dirty="0" smtClean="0"/>
              <a:t>maging and </a:t>
            </a:r>
            <a:r>
              <a:rPr lang="en-US" altLang="ja-JP" sz="1600" dirty="0" err="1"/>
              <a:t>i</a:t>
            </a:r>
            <a:r>
              <a:rPr lang="en-US" altLang="ja-JP" sz="1600" dirty="0" err="1" smtClean="0"/>
              <a:t>nterferometric</a:t>
            </a:r>
            <a:r>
              <a:rPr lang="en-US" altLang="ja-JP" sz="1600" dirty="0" smtClean="0"/>
              <a:t> techniques</a:t>
            </a:r>
          </a:p>
          <a:p>
            <a:pPr marL="0" indent="0">
              <a:buNone/>
            </a:pPr>
            <a:r>
              <a:rPr lang="en-US" altLang="ja-JP" sz="1600" dirty="0" smtClean="0"/>
              <a:t>can </a:t>
            </a:r>
            <a:r>
              <a:rPr lang="en-US" altLang="ja-JP" sz="1600" dirty="0"/>
              <a:t>r</a:t>
            </a:r>
            <a:r>
              <a:rPr lang="en-US" altLang="ja-JP" sz="1600" dirty="0" smtClean="0"/>
              <a:t>esolve the micrometer-order transverse </a:t>
            </a:r>
            <a:r>
              <a:rPr lang="en-US" altLang="ja-JP" sz="1600" dirty="0"/>
              <a:t>b</a:t>
            </a:r>
            <a:r>
              <a:rPr lang="en-US" altLang="ja-JP" sz="1600" dirty="0" smtClean="0"/>
              <a:t>eam size.</a:t>
            </a:r>
          </a:p>
          <a:p>
            <a:pPr marL="0" indent="0">
              <a:buNone/>
            </a:pPr>
            <a:endParaRPr lang="en-US" altLang="ja-JP" sz="1600" dirty="0"/>
          </a:p>
          <a:p>
            <a:pPr marL="0" indent="0">
              <a:buNone/>
            </a:pPr>
            <a:r>
              <a:rPr lang="en-US" altLang="ja-JP" sz="1600" dirty="0" smtClean="0"/>
              <a:t>Emittance is obtained from the measured size with other knowledge of </a:t>
            </a:r>
            <a:r>
              <a:rPr lang="en-US" altLang="ja-JP" sz="1600" dirty="0" err="1" smtClean="0"/>
              <a:t>betatron</a:t>
            </a:r>
            <a:r>
              <a:rPr lang="en-US" altLang="ja-JP" sz="1600" dirty="0" smtClean="0"/>
              <a:t> and dispersion functions, and beam energy spread. </a:t>
            </a:r>
          </a:p>
          <a:p>
            <a:endParaRPr kumimoji="1" lang="ja-JP" altLang="en-US" sz="160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A2A514-D251-B64A-8115-C398280D9250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16411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ja-JP" sz="1400" dirty="0" smtClean="0"/>
              <a:t>For X</a:t>
            </a:r>
            <a:r>
              <a:rPr lang="en-US" altLang="ja-JP" sz="1400" dirty="0"/>
              <a:t>-ray</a:t>
            </a:r>
            <a:r>
              <a:rPr lang="ja-JP" altLang="en-US" sz="1400" dirty="0"/>
              <a:t> </a:t>
            </a:r>
            <a:r>
              <a:rPr lang="en-US" altLang="ja-JP" sz="1400" dirty="0" smtClean="0"/>
              <a:t>emittance</a:t>
            </a:r>
            <a:r>
              <a:rPr lang="ja-JP" altLang="en-US" sz="1400" dirty="0" smtClean="0"/>
              <a:t> </a:t>
            </a:r>
            <a:r>
              <a:rPr lang="en-US" altLang="ja-JP" sz="1400" dirty="0" smtClean="0"/>
              <a:t>diagnostics</a:t>
            </a:r>
            <a:r>
              <a:rPr lang="ja-JP" altLang="en-US" sz="1400" dirty="0" smtClean="0"/>
              <a:t> </a:t>
            </a:r>
            <a:r>
              <a:rPr lang="en-US" altLang="ja-JP" sz="1400" dirty="0" smtClean="0"/>
              <a:t>at</a:t>
            </a:r>
            <a:r>
              <a:rPr lang="en-US" altLang="en-US" sz="1400" dirty="0" smtClean="0"/>
              <a:t> light</a:t>
            </a:r>
            <a:r>
              <a:rPr lang="ja-JP" altLang="en-US" sz="1400" dirty="0" smtClean="0"/>
              <a:t> </a:t>
            </a:r>
            <a:r>
              <a:rPr lang="en-US" altLang="ja-JP" sz="1400" dirty="0" smtClean="0"/>
              <a:t>source</a:t>
            </a:r>
            <a:r>
              <a:rPr lang="ja-JP" altLang="en-US" sz="1400" dirty="0" smtClean="0"/>
              <a:t> </a:t>
            </a:r>
            <a:r>
              <a:rPr lang="en-US" altLang="ja-JP" sz="1400" dirty="0" smtClean="0"/>
              <a:t>rings, we may have two alternative targets.</a:t>
            </a:r>
          </a:p>
          <a:p>
            <a:endParaRPr lang="en-US" altLang="ja-JP" sz="1400" dirty="0"/>
          </a:p>
          <a:p>
            <a:r>
              <a:rPr lang="en-US" altLang="ja-JP" sz="1400" dirty="0"/>
              <a:t>A</a:t>
            </a:r>
            <a:r>
              <a:rPr lang="en-US" altLang="ja-JP" sz="1400" dirty="0" smtClean="0"/>
              <a:t> dipole magnet source and an  insertion device source (</a:t>
            </a:r>
            <a:r>
              <a:rPr lang="en-US" altLang="ja-JP" sz="1400" dirty="0" err="1"/>
              <a:t>Undulator</a:t>
            </a:r>
            <a:r>
              <a:rPr lang="en-US" altLang="ja-JP" sz="1400" dirty="0" smtClean="0"/>
              <a:t>).</a:t>
            </a:r>
          </a:p>
          <a:p>
            <a:endParaRPr lang="en-US" altLang="ja-JP" sz="1400" dirty="0"/>
          </a:p>
          <a:p>
            <a:r>
              <a:rPr lang="en-US" altLang="ja-JP" sz="1400" dirty="0" smtClean="0"/>
              <a:t>It </a:t>
            </a:r>
            <a:r>
              <a:rPr lang="en-US" altLang="ja-JP" sz="1400" dirty="0"/>
              <a:t>seems </a:t>
            </a:r>
            <a:r>
              <a:rPr lang="ja-JP" altLang="ja-JP" sz="1400" dirty="0"/>
              <a:t>f</a:t>
            </a:r>
            <a:r>
              <a:rPr lang="en-US" altLang="ja-JP" sz="1400" dirty="0"/>
              <a:t>rom the view point of machine </a:t>
            </a:r>
            <a:r>
              <a:rPr lang="en-US" altLang="ja-JP" sz="1400" dirty="0" smtClean="0"/>
              <a:t>operation, that  emittance diagnostics of dipole source is </a:t>
            </a:r>
            <a:r>
              <a:rPr lang="en-US" altLang="ja-JP" sz="1400" dirty="0"/>
              <a:t>necessary and sufficient </a:t>
            </a:r>
            <a:r>
              <a:rPr lang="en-US" altLang="ja-JP" sz="1400" dirty="0" smtClean="0"/>
              <a:t>for tuning the beam of the accelerator.</a:t>
            </a:r>
          </a:p>
          <a:p>
            <a:endParaRPr lang="en-US" altLang="ja-JP" sz="1400" dirty="0" smtClean="0"/>
          </a:p>
          <a:p>
            <a:r>
              <a:rPr lang="en-US" altLang="ja-JP" sz="1400" dirty="0" smtClean="0"/>
              <a:t>Nonetheless, diagnostics of </a:t>
            </a:r>
            <a:r>
              <a:rPr lang="en-US" altLang="ja-JP" sz="1400" dirty="0" err="1" smtClean="0"/>
              <a:t>undulator</a:t>
            </a:r>
            <a:r>
              <a:rPr lang="en-US" altLang="ja-JP" sz="1400" dirty="0" smtClean="0"/>
              <a:t> source emittance  </a:t>
            </a:r>
            <a:r>
              <a:rPr lang="en-US" altLang="ja-JP" sz="1400" dirty="0"/>
              <a:t>cannot be </a:t>
            </a:r>
            <a:r>
              <a:rPr lang="en-US" altLang="ja-JP" sz="1400" dirty="0" smtClean="0"/>
              <a:t>avoided</a:t>
            </a:r>
          </a:p>
          <a:p>
            <a:r>
              <a:rPr lang="en-US" altLang="ja-JP" sz="1400" dirty="0" smtClean="0"/>
              <a:t>because </a:t>
            </a:r>
            <a:r>
              <a:rPr lang="en-US" altLang="ja-JP" sz="1400" dirty="0"/>
              <a:t>the </a:t>
            </a:r>
            <a:r>
              <a:rPr lang="en-US" altLang="ja-JP" sz="1400" dirty="0" err="1" smtClean="0"/>
              <a:t>undulator</a:t>
            </a:r>
            <a:r>
              <a:rPr lang="en-US" altLang="ja-JP" sz="1400" dirty="0" smtClean="0"/>
              <a:t> </a:t>
            </a:r>
            <a:r>
              <a:rPr lang="en-US" altLang="ja-JP" sz="1400" dirty="0"/>
              <a:t>is just the source of light delivered to</a:t>
            </a:r>
            <a:r>
              <a:rPr lang="ja-JP" altLang="en-US" sz="1400" dirty="0"/>
              <a:t> </a:t>
            </a:r>
            <a:r>
              <a:rPr lang="en-US" altLang="ja-JP" sz="1400" dirty="0"/>
              <a:t>experimental users</a:t>
            </a:r>
          </a:p>
          <a:p>
            <a:endParaRPr lang="en-US" altLang="ja-JP" sz="1400" dirty="0"/>
          </a:p>
          <a:p>
            <a:r>
              <a:rPr lang="en-US" altLang="ja-JP" sz="1400" dirty="0" smtClean="0"/>
              <a:t>Two </a:t>
            </a:r>
            <a:r>
              <a:rPr lang="en-US" altLang="ja-JP" sz="1400" dirty="0"/>
              <a:t>X-ray instruments for emittance </a:t>
            </a:r>
            <a:r>
              <a:rPr lang="en-US" altLang="ja-JP" sz="1400" dirty="0" smtClean="0"/>
              <a:t>diagnostics have been recently implemented at SPring-8 .</a:t>
            </a:r>
          </a:p>
          <a:p>
            <a:endParaRPr lang="en-US" altLang="ja-JP" sz="1400" dirty="0"/>
          </a:p>
          <a:p>
            <a:r>
              <a:rPr lang="en-US" altLang="ja-JP" sz="1400" dirty="0" smtClean="0"/>
              <a:t>One for a </a:t>
            </a:r>
            <a:r>
              <a:rPr lang="en-US" altLang="ja-JP" sz="1400" dirty="0"/>
              <a:t>d</a:t>
            </a:r>
            <a:r>
              <a:rPr lang="en-US" altLang="ja-JP" sz="1400" dirty="0" smtClean="0"/>
              <a:t>ipole  source is the </a:t>
            </a:r>
            <a:r>
              <a:rPr lang="en-US" altLang="ja-JP" sz="1400" dirty="0"/>
              <a:t> </a:t>
            </a:r>
            <a:r>
              <a:rPr lang="en-US" altLang="ja-JP" sz="1400" dirty="0" smtClean="0"/>
              <a:t>X</a:t>
            </a:r>
            <a:r>
              <a:rPr lang="en-US" altLang="ja-JP" sz="1400" dirty="0"/>
              <a:t>-ray pinhole </a:t>
            </a:r>
            <a:r>
              <a:rPr lang="en-US" altLang="ja-JP" sz="1400" dirty="0" smtClean="0"/>
              <a:t>camera.</a:t>
            </a:r>
          </a:p>
          <a:p>
            <a:r>
              <a:rPr lang="en-US" altLang="ja-JP" sz="1400" dirty="0" smtClean="0"/>
              <a:t>The other for an </a:t>
            </a:r>
            <a:r>
              <a:rPr lang="en-US" altLang="ja-JP" sz="1400" dirty="0" err="1" smtClean="0"/>
              <a:t>Undulator</a:t>
            </a:r>
            <a:r>
              <a:rPr lang="en-US" altLang="ja-JP" sz="1400" dirty="0" smtClean="0"/>
              <a:t> source is the </a:t>
            </a:r>
            <a:r>
              <a:rPr lang="en-US" altLang="ja-JP" sz="1400" u="sng" dirty="0" smtClean="0"/>
              <a:t>X</a:t>
            </a:r>
            <a:r>
              <a:rPr lang="en-US" altLang="ja-JP" sz="1400" dirty="0"/>
              <a:t>-ray </a:t>
            </a:r>
            <a:r>
              <a:rPr lang="en-US" altLang="ja-JP" sz="1400" u="sng" dirty="0"/>
              <a:t>F</a:t>
            </a:r>
            <a:r>
              <a:rPr lang="en-US" altLang="ja-JP" sz="1400" dirty="0"/>
              <a:t>resnel </a:t>
            </a:r>
            <a:r>
              <a:rPr lang="en-US" altLang="ja-JP" sz="1400" u="sng" dirty="0" err="1"/>
              <a:t>D</a:t>
            </a:r>
            <a:r>
              <a:rPr lang="en-US" altLang="ja-JP" sz="1400" dirty="0" err="1"/>
              <a:t>iffractometry</a:t>
            </a:r>
            <a:r>
              <a:rPr lang="en-US" altLang="ja-JP" sz="1400" dirty="0"/>
              <a:t> monitor (XFD)</a:t>
            </a:r>
          </a:p>
          <a:p>
            <a:endParaRPr kumimoji="1" lang="ja-JP" altLang="en-US" sz="140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A2A514-D251-B64A-8115-C398280D9250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66129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ja-JP" dirty="0" smtClean="0"/>
              <a:t>OK, Let me start the first topic, X-ray pinhole camera.</a:t>
            </a:r>
          </a:p>
          <a:p>
            <a:endParaRPr lang="en-GB" altLang="ja-JP" dirty="0" smtClean="0"/>
          </a:p>
          <a:p>
            <a:r>
              <a:rPr lang="en-GB" altLang="ja-JP" dirty="0" smtClean="0"/>
              <a:t>The </a:t>
            </a:r>
            <a:r>
              <a:rPr lang="en-GB" altLang="ja-JP" dirty="0"/>
              <a:t>layout of the SPring-8 X-ray pinhole camera is </a:t>
            </a:r>
            <a:r>
              <a:rPr lang="en-GB" altLang="ja-JP" dirty="0" smtClean="0"/>
              <a:t>show</a:t>
            </a:r>
            <a:r>
              <a:rPr lang="en-US" altLang="ja-JP" dirty="0" smtClean="0"/>
              <a:t>n</a:t>
            </a:r>
            <a:r>
              <a:rPr lang="ja-JP" altLang="en-US" dirty="0" smtClean="0"/>
              <a:t> </a:t>
            </a:r>
            <a:r>
              <a:rPr lang="en-US" altLang="ja-JP" dirty="0" smtClean="0"/>
              <a:t>here.</a:t>
            </a:r>
          </a:p>
          <a:p>
            <a:endParaRPr lang="en-US" altLang="ja-JP" dirty="0"/>
          </a:p>
          <a:p>
            <a:r>
              <a:rPr lang="en-US" altLang="ja-JP" dirty="0" smtClean="0"/>
              <a:t>Source dipole magnet, X-ray window, pinhole and </a:t>
            </a:r>
            <a:r>
              <a:rPr lang="en-US" altLang="ja-JP" dirty="0" err="1" smtClean="0"/>
              <a:t>scintilator</a:t>
            </a:r>
            <a:r>
              <a:rPr lang="en-US" altLang="ja-JP" dirty="0" smtClean="0"/>
              <a:t>.</a:t>
            </a:r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A2A514-D251-B64A-8115-C398280D9250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435967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ja-JP" dirty="0"/>
              <a:t>The </a:t>
            </a:r>
            <a:r>
              <a:rPr lang="en-GB" altLang="ja-JP" dirty="0" smtClean="0"/>
              <a:t>source </a:t>
            </a:r>
            <a:r>
              <a:rPr lang="en-GB" altLang="ja-JP" dirty="0"/>
              <a:t>is </a:t>
            </a:r>
            <a:r>
              <a:rPr lang="en-GB" altLang="ja-JP" dirty="0" smtClean="0"/>
              <a:t>a </a:t>
            </a:r>
            <a:r>
              <a:rPr lang="en-GB" altLang="ja-JP" dirty="0"/>
              <a:t>dipole magnet</a:t>
            </a:r>
            <a:r>
              <a:rPr lang="en-US" altLang="ja-JP" dirty="0"/>
              <a:t> (29B2</a:t>
            </a:r>
            <a:r>
              <a:rPr lang="en-US" altLang="ja-JP" dirty="0" smtClean="0"/>
              <a:t>). </a:t>
            </a:r>
          </a:p>
          <a:p>
            <a:r>
              <a:rPr lang="en-US" altLang="ja-JP" dirty="0" smtClean="0"/>
              <a:t>The </a:t>
            </a:r>
            <a:r>
              <a:rPr lang="en-US" altLang="ja-JP" dirty="0"/>
              <a:t>magnetic field </a:t>
            </a:r>
            <a:r>
              <a:rPr lang="en-US" altLang="ja-JP" dirty="0" smtClean="0"/>
              <a:t>at the source point is 0.5 T. And, </a:t>
            </a:r>
            <a:r>
              <a:rPr lang="en-GB" altLang="ja-JP" dirty="0" smtClean="0"/>
              <a:t>the </a:t>
            </a:r>
            <a:r>
              <a:rPr lang="en-GB" altLang="ja-JP" dirty="0"/>
              <a:t>critical photon energy of emitted X-</a:t>
            </a:r>
            <a:r>
              <a:rPr lang="en-GB" altLang="ja-JP" dirty="0" smtClean="0"/>
              <a:t>rays </a:t>
            </a:r>
            <a:r>
              <a:rPr lang="en-GB" altLang="ja-JP" dirty="0"/>
              <a:t>21.1 </a:t>
            </a:r>
            <a:r>
              <a:rPr lang="en-GB" altLang="ja-JP" dirty="0" smtClean="0"/>
              <a:t>keV.</a:t>
            </a:r>
          </a:p>
          <a:p>
            <a:r>
              <a:rPr lang="en-GB" altLang="ja-JP" dirty="0" smtClean="0"/>
              <a:t>The </a:t>
            </a:r>
            <a:r>
              <a:rPr lang="en-GB" altLang="ja-JP" dirty="0"/>
              <a:t>X-ray window is located at a distance of 6.2 m from the </a:t>
            </a:r>
            <a:r>
              <a:rPr lang="en-GB" altLang="ja-JP" dirty="0" smtClean="0"/>
              <a:t>source.</a:t>
            </a:r>
          </a:p>
          <a:p>
            <a:r>
              <a:rPr lang="en-GB" altLang="ja-JP" dirty="0" smtClean="0"/>
              <a:t>The </a:t>
            </a:r>
            <a:r>
              <a:rPr lang="en-GB" altLang="ja-JP" dirty="0"/>
              <a:t>window material is </a:t>
            </a:r>
            <a:r>
              <a:rPr lang="en-GB" altLang="ja-JP" dirty="0" smtClean="0"/>
              <a:t>aluminium </a:t>
            </a:r>
            <a:r>
              <a:rPr lang="en-GB" altLang="ja-JP" dirty="0"/>
              <a:t>of 3 mm </a:t>
            </a:r>
            <a:r>
              <a:rPr lang="en-GB" altLang="ja-JP" dirty="0" smtClean="0"/>
              <a:t>thickness.</a:t>
            </a:r>
          </a:p>
          <a:p>
            <a:r>
              <a:rPr lang="en-GB" altLang="ja-JP" dirty="0" smtClean="0"/>
              <a:t>The </a:t>
            </a:r>
            <a:r>
              <a:rPr lang="en-GB" altLang="ja-JP" dirty="0"/>
              <a:t>window separates the ultra-high vacuum and the </a:t>
            </a:r>
            <a:r>
              <a:rPr lang="en-GB" altLang="ja-JP" dirty="0" smtClean="0"/>
              <a:t>atmosphere.</a:t>
            </a:r>
          </a:p>
          <a:p>
            <a:r>
              <a:rPr lang="en-GB" altLang="ja-JP" dirty="0" smtClean="0"/>
              <a:t>The </a:t>
            </a:r>
            <a:r>
              <a:rPr lang="en-GB" altLang="ja-JP" dirty="0"/>
              <a:t>X-</a:t>
            </a:r>
            <a:r>
              <a:rPr lang="en-GB" altLang="ja-JP" dirty="0" smtClean="0"/>
              <a:t>rays </a:t>
            </a:r>
            <a:r>
              <a:rPr lang="en-GB" altLang="ja-JP" dirty="0"/>
              <a:t>go out to the </a:t>
            </a:r>
            <a:r>
              <a:rPr lang="en-GB" altLang="ja-JP" dirty="0" smtClean="0"/>
              <a:t>atmosphere through the window.</a:t>
            </a:r>
            <a:r>
              <a:rPr lang="ja-JP" altLang="ja-JP" dirty="0" smtClean="0"/>
              <a:t> 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A2A514-D251-B64A-8115-C398280D9250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931913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ja-JP" dirty="0"/>
              <a:t>The pinhole </a:t>
            </a:r>
            <a:r>
              <a:rPr lang="en-GB" altLang="ja-JP" dirty="0" smtClean="0"/>
              <a:t>assembly </a:t>
            </a:r>
            <a:r>
              <a:rPr lang="en-GB" altLang="ja-JP" dirty="0"/>
              <a:t>is located at a distance of 11.4 m from the source</a:t>
            </a:r>
            <a:r>
              <a:rPr lang="en-GB" altLang="ja-JP" dirty="0" smtClean="0"/>
              <a:t>.</a:t>
            </a:r>
          </a:p>
          <a:p>
            <a:r>
              <a:rPr lang="en-GB" altLang="ja-JP" dirty="0" smtClean="0"/>
              <a:t> </a:t>
            </a:r>
            <a:r>
              <a:rPr lang="en-GB" altLang="ja-JP" dirty="0"/>
              <a:t>It is composed of combined   narrow  </a:t>
            </a:r>
            <a:r>
              <a:rPr lang="en-GB" altLang="ja-JP" dirty="0" smtClean="0"/>
              <a:t>X and Y  </a:t>
            </a:r>
            <a:r>
              <a:rPr lang="en-GB" altLang="ja-JP" dirty="0"/>
              <a:t>slits  made  of  </a:t>
            </a:r>
            <a:r>
              <a:rPr lang="en-GB" altLang="ja-JP" dirty="0" smtClean="0"/>
              <a:t>tungsten.</a:t>
            </a:r>
          </a:p>
          <a:p>
            <a:r>
              <a:rPr lang="en-GB" altLang="ja-JP" dirty="0" smtClean="0"/>
              <a:t>The </a:t>
            </a:r>
            <a:r>
              <a:rPr lang="en-GB" altLang="ja-JP" dirty="0"/>
              <a:t>thickness of each slit is 3mm, and the aperture size of the pinhole is 20 </a:t>
            </a:r>
            <a:r>
              <a:rPr lang="en-GB" altLang="ja-JP" dirty="0" smtClean="0"/>
              <a:t>um </a:t>
            </a:r>
            <a:r>
              <a:rPr lang="en-GB" altLang="ja-JP" dirty="0"/>
              <a:t>x </a:t>
            </a:r>
            <a:r>
              <a:rPr lang="en-GB" altLang="ja-JP" dirty="0" smtClean="0"/>
              <a:t>20um.</a:t>
            </a:r>
          </a:p>
          <a:p>
            <a:r>
              <a:rPr lang="en-GB" altLang="ja-JP" dirty="0" smtClean="0"/>
              <a:t>The </a:t>
            </a:r>
            <a:r>
              <a:rPr lang="en-GB" altLang="ja-JP" dirty="0"/>
              <a:t>pinhole assembly is equipped with remote controllable </a:t>
            </a:r>
            <a:r>
              <a:rPr lang="en-GB" altLang="ja-JP" dirty="0" err="1"/>
              <a:t>gonio</a:t>
            </a:r>
            <a:r>
              <a:rPr lang="en-GB" altLang="ja-JP" dirty="0"/>
              <a:t> and rotary stages for adjustments of  pitch and yaw of the </a:t>
            </a:r>
            <a:r>
              <a:rPr lang="en-GB" altLang="ja-JP" dirty="0" smtClean="0"/>
              <a:t>pinhole.</a:t>
            </a:r>
          </a:p>
          <a:p>
            <a:r>
              <a:rPr lang="en-GB" altLang="ja-JP" dirty="0" smtClean="0"/>
              <a:t>It </a:t>
            </a:r>
            <a:r>
              <a:rPr lang="en-GB" altLang="ja-JP" dirty="0"/>
              <a:t>is mounted on a manual XZ stage for alignment.</a:t>
            </a:r>
            <a:r>
              <a:rPr lang="ja-JP" altLang="ja-JP" dirty="0"/>
              <a:t> 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A2A514-D251-B64A-8115-C398280D9250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938088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ja-JP" dirty="0" smtClean="0"/>
              <a:t>The </a:t>
            </a:r>
            <a:r>
              <a:rPr lang="en-US" altLang="ja-JP" dirty="0"/>
              <a:t>scintillator </a:t>
            </a:r>
            <a:r>
              <a:rPr lang="en-US" altLang="ja-JP" dirty="0" smtClean="0"/>
              <a:t>is located </a:t>
            </a:r>
            <a:r>
              <a:rPr lang="en-US" altLang="ja-JP" dirty="0"/>
              <a:t>at a distance 34.3 m from the source. </a:t>
            </a:r>
            <a:endParaRPr lang="en-US" altLang="ja-JP" dirty="0" smtClean="0"/>
          </a:p>
          <a:p>
            <a:r>
              <a:rPr lang="en-US" altLang="ja-JP" dirty="0" smtClean="0"/>
              <a:t>Therefore the magnification factor of the pinhole is two.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dirty="0" smtClean="0"/>
              <a:t>The scintillator is made of CdW</a:t>
            </a:r>
            <a:r>
              <a:rPr lang="en-US" altLang="ja-JP" baseline="-25000" dirty="0" smtClean="0"/>
              <a:t>4</a:t>
            </a:r>
            <a:r>
              <a:rPr lang="en-US" altLang="ja-JP" dirty="0" smtClean="0"/>
              <a:t>O(CWO) with a thickness of 0.5mm.</a:t>
            </a:r>
          </a:p>
          <a:p>
            <a:r>
              <a:rPr lang="en-US" altLang="ja-JP" dirty="0" smtClean="0"/>
              <a:t>The </a:t>
            </a:r>
            <a:r>
              <a:rPr lang="en-US" altLang="ja-JP" dirty="0"/>
              <a:t>visible </a:t>
            </a:r>
            <a:r>
              <a:rPr lang="en-US" altLang="ja-JP" dirty="0" smtClean="0"/>
              <a:t>beam image obtained by the scintillator is </a:t>
            </a:r>
            <a:r>
              <a:rPr lang="en-US" altLang="ja-JP" dirty="0"/>
              <a:t>measured by a CCD camera through a </a:t>
            </a:r>
            <a:r>
              <a:rPr lang="en-US" altLang="ja-JP" dirty="0" smtClean="0"/>
              <a:t>lens.</a:t>
            </a:r>
          </a:p>
          <a:p>
            <a:r>
              <a:rPr lang="en-US" altLang="ja-JP" dirty="0" smtClean="0"/>
              <a:t>The </a:t>
            </a:r>
            <a:r>
              <a:rPr lang="en-US" altLang="ja-JP" dirty="0"/>
              <a:t>lens is object-space </a:t>
            </a:r>
            <a:r>
              <a:rPr lang="en-US" altLang="ja-JP" dirty="0" err="1"/>
              <a:t>telecentric</a:t>
            </a:r>
            <a:r>
              <a:rPr lang="en-US" altLang="ja-JP" dirty="0"/>
              <a:t> with a magnification factor of </a:t>
            </a:r>
            <a:r>
              <a:rPr lang="en-US" altLang="ja-JP" dirty="0" smtClean="0"/>
              <a:t>two.</a:t>
            </a:r>
          </a:p>
          <a:p>
            <a:r>
              <a:rPr lang="en-US" altLang="ja-JP" dirty="0" smtClean="0"/>
              <a:t>The </a:t>
            </a:r>
            <a:r>
              <a:rPr lang="en-US" altLang="ja-JP" dirty="0"/>
              <a:t>CCD </a:t>
            </a:r>
            <a:r>
              <a:rPr lang="en-US" altLang="ja-JP" dirty="0" smtClean="0"/>
              <a:t>camera is </a:t>
            </a:r>
            <a:r>
              <a:rPr lang="en-US" altLang="ja-JP" dirty="0"/>
              <a:t>connected to a  remote computer through the Gig-E (Gigabit Ethernet) interface.</a:t>
            </a:r>
            <a:r>
              <a:rPr lang="ja-JP" altLang="ja-JP" dirty="0"/>
              <a:t> </a:t>
            </a:r>
            <a:r>
              <a:rPr lang="en-US" altLang="ja-JP" dirty="0" smtClean="0"/>
              <a:t> 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A2A514-D251-B64A-8115-C398280D9250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370975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ja-JP" dirty="0"/>
              <a:t>The pinhole </a:t>
            </a:r>
            <a:r>
              <a:rPr lang="en-GB" altLang="ja-JP" dirty="0" smtClean="0"/>
              <a:t>resolution was </a:t>
            </a:r>
            <a:r>
              <a:rPr lang="en-GB" altLang="ja-JP" dirty="0"/>
              <a:t>evaluated according to numerical calculation of the point-spread function (PSF) based on wave optics by using diffraction formula. </a:t>
            </a:r>
            <a:endParaRPr lang="en-GB" altLang="ja-JP" dirty="0" smtClean="0"/>
          </a:p>
          <a:p>
            <a:r>
              <a:rPr lang="en-GB" altLang="ja-JP" dirty="0" smtClean="0"/>
              <a:t>The resolution was </a:t>
            </a:r>
            <a:r>
              <a:rPr lang="en-GB" altLang="ja-JP" dirty="0"/>
              <a:t>defined by width of a Gaussian curve fitted to the </a:t>
            </a:r>
            <a:r>
              <a:rPr lang="en-GB" altLang="ja-JP" dirty="0" smtClean="0"/>
              <a:t>PSF.</a:t>
            </a:r>
          </a:p>
          <a:p>
            <a:r>
              <a:rPr lang="en-GB" altLang="ja-JP" dirty="0" smtClean="0"/>
              <a:t>The </a:t>
            </a:r>
            <a:r>
              <a:rPr lang="en-GB" altLang="ja-JP" dirty="0"/>
              <a:t>monochromatic pinhole resolution as a function of the X-ray </a:t>
            </a:r>
            <a:r>
              <a:rPr lang="en-GB" altLang="ja-JP" dirty="0" smtClean="0"/>
              <a:t>energy is shown here.</a:t>
            </a:r>
            <a:r>
              <a:rPr lang="ja-JP" altLang="ja-JP" dirty="0" smtClean="0"/>
              <a:t> </a:t>
            </a:r>
            <a:endParaRPr lang="en-US" altLang="ja-JP" dirty="0" smtClean="0"/>
          </a:p>
          <a:p>
            <a:r>
              <a:rPr lang="en-GB" altLang="ja-JP" dirty="0"/>
              <a:t>Spectral power absorbed by the scintillator was calculated by the calculation code </a:t>
            </a:r>
            <a:r>
              <a:rPr lang="en-GB" altLang="ja-JP" dirty="0" smtClean="0"/>
              <a:t>SPECTRA, </a:t>
            </a:r>
            <a:r>
              <a:rPr lang="en-GB" altLang="ja-JP" dirty="0"/>
              <a:t>and found to peak at an X-ray energy of 42 </a:t>
            </a:r>
            <a:r>
              <a:rPr lang="en-GB" altLang="ja-JP" dirty="0" smtClean="0"/>
              <a:t>keV.</a:t>
            </a:r>
          </a:p>
          <a:p>
            <a:r>
              <a:rPr lang="en-GB" altLang="ja-JP" dirty="0" smtClean="0"/>
              <a:t>The </a:t>
            </a:r>
            <a:r>
              <a:rPr lang="en-GB" altLang="ja-JP" dirty="0"/>
              <a:t>resolution of the pinhole </a:t>
            </a:r>
            <a:r>
              <a:rPr lang="en-GB" altLang="ja-JP" dirty="0" smtClean="0"/>
              <a:t>was </a:t>
            </a:r>
            <a:r>
              <a:rPr lang="en-GB" altLang="ja-JP" dirty="0"/>
              <a:t>evaluated to be 6.9 </a:t>
            </a:r>
            <a:r>
              <a:rPr lang="en-GB" altLang="ja-JP" dirty="0" smtClean="0"/>
              <a:t>um </a:t>
            </a:r>
            <a:r>
              <a:rPr lang="en-GB" altLang="ja-JP" dirty="0"/>
              <a:t>from the width of the monochromatic PSF at 42 keV.</a:t>
            </a:r>
            <a:r>
              <a:rPr lang="ja-JP" altLang="ja-JP" dirty="0"/>
              <a:t> 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A2A514-D251-B64A-8115-C398280D9250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501038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ja-JP" dirty="0" smtClean="0"/>
              <a:t>The </a:t>
            </a:r>
            <a:r>
              <a:rPr lang="en-US" altLang="ja-JP" dirty="0"/>
              <a:t>resolution of the scintillator and camera </a:t>
            </a:r>
            <a:r>
              <a:rPr lang="en-US" altLang="ja-JP" dirty="0" smtClean="0"/>
              <a:t>assembly was </a:t>
            </a:r>
            <a:r>
              <a:rPr lang="en-US" altLang="ja-JP" dirty="0"/>
              <a:t>calibrated  by the sharpness of the observed edge of a tungsten bar placed in front of the </a:t>
            </a:r>
            <a:r>
              <a:rPr lang="en-US" altLang="ja-JP" dirty="0" smtClean="0"/>
              <a:t>scintillator.</a:t>
            </a:r>
          </a:p>
          <a:p>
            <a:r>
              <a:rPr lang="en-US" altLang="ja-JP" dirty="0" smtClean="0"/>
              <a:t>The </a:t>
            </a:r>
            <a:r>
              <a:rPr lang="en-US" altLang="ja-JP" dirty="0"/>
              <a:t>profile of the observed edge and its derivative are shown </a:t>
            </a:r>
            <a:r>
              <a:rPr lang="en-US" altLang="ja-JP" dirty="0" smtClean="0"/>
              <a:t>here.</a:t>
            </a:r>
          </a:p>
          <a:p>
            <a:r>
              <a:rPr lang="en-US" altLang="ja-JP" dirty="0" smtClean="0"/>
              <a:t>The resolution of </a:t>
            </a:r>
            <a:r>
              <a:rPr lang="en-US" altLang="ja-JP" dirty="0"/>
              <a:t>the scintillator and </a:t>
            </a:r>
            <a:r>
              <a:rPr lang="en-US" altLang="ja-JP" dirty="0" smtClean="0"/>
              <a:t>camera </a:t>
            </a:r>
            <a:r>
              <a:rPr lang="en-US" altLang="ja-JP" dirty="0"/>
              <a:t>assembly was evaluated as 2.2 </a:t>
            </a:r>
            <a:r>
              <a:rPr lang="en-US" altLang="ja-JP" dirty="0" smtClean="0"/>
              <a:t>um </a:t>
            </a:r>
            <a:r>
              <a:rPr lang="en-US" altLang="ja-JP" dirty="0"/>
              <a:t>on the </a:t>
            </a:r>
            <a:r>
              <a:rPr lang="en-US" altLang="ja-JP" dirty="0" smtClean="0"/>
              <a:t>coordinate of the beam </a:t>
            </a:r>
            <a:r>
              <a:rPr lang="en-US" altLang="ja-JP" dirty="0"/>
              <a:t>(4.4 </a:t>
            </a:r>
            <a:r>
              <a:rPr lang="en-US" altLang="ja-JP" dirty="0" smtClean="0"/>
              <a:t>um </a:t>
            </a:r>
            <a:r>
              <a:rPr lang="en-US" altLang="ja-JP" dirty="0"/>
              <a:t>on the scintillator</a:t>
            </a:r>
            <a:r>
              <a:rPr lang="en-US" altLang="ja-JP" dirty="0" smtClean="0"/>
              <a:t>). 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A2A514-D251-B64A-8115-C398280D9250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95635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ja-JP" dirty="0"/>
              <a:t>The total spatial resolution of the pinhole camera </a:t>
            </a:r>
            <a:r>
              <a:rPr lang="en-GB" altLang="ja-JP" dirty="0" smtClean="0"/>
              <a:t> </a:t>
            </a:r>
            <a:r>
              <a:rPr lang="en-GB" altLang="ja-JP" dirty="0"/>
              <a:t>is </a:t>
            </a:r>
            <a:r>
              <a:rPr lang="en-GB" altLang="ja-JP" dirty="0" smtClean="0"/>
              <a:t>7.2 um. It is determined by combination of diffraction </a:t>
            </a:r>
            <a:r>
              <a:rPr lang="en-GB" altLang="ja-JP" dirty="0"/>
              <a:t>of </a:t>
            </a:r>
            <a:r>
              <a:rPr lang="en-GB" altLang="ja-JP" dirty="0" smtClean="0"/>
              <a:t>the pinhole </a:t>
            </a:r>
            <a:r>
              <a:rPr lang="en-GB" altLang="ja-JP" dirty="0"/>
              <a:t>and </a:t>
            </a:r>
            <a:r>
              <a:rPr lang="en-GB" altLang="ja-JP" dirty="0" smtClean="0"/>
              <a:t>the resolution of the scintillator </a:t>
            </a:r>
            <a:r>
              <a:rPr lang="en-GB" altLang="ja-JP" dirty="0"/>
              <a:t>and camera assembly.</a:t>
            </a:r>
            <a:r>
              <a:rPr lang="ja-JP" altLang="ja-JP" dirty="0"/>
              <a:t> </a:t>
            </a:r>
            <a:endParaRPr lang="en-US" altLang="ja-JP" dirty="0"/>
          </a:p>
          <a:p>
            <a:endParaRPr lang="en-US" altLang="ja-JP" dirty="0" smtClean="0"/>
          </a:p>
          <a:p>
            <a:r>
              <a:rPr lang="en-US" altLang="ja-JP" dirty="0" smtClean="0"/>
              <a:t>The </a:t>
            </a:r>
            <a:r>
              <a:rPr lang="en-US" altLang="ja-JP" dirty="0"/>
              <a:t>scale of the camera pixel to the beam coordinate was </a:t>
            </a:r>
            <a:r>
              <a:rPr lang="en-US" altLang="ja-JP" dirty="0" smtClean="0"/>
              <a:t>measured </a:t>
            </a:r>
            <a:r>
              <a:rPr lang="en-US" altLang="ja-JP" dirty="0"/>
              <a:t>by introducing vertical bump </a:t>
            </a:r>
            <a:r>
              <a:rPr lang="en-US" altLang="ja-JP" dirty="0" smtClean="0"/>
              <a:t>orbits.</a:t>
            </a:r>
          </a:p>
          <a:p>
            <a:r>
              <a:rPr lang="en-US" altLang="ja-JP" dirty="0" smtClean="0"/>
              <a:t>The </a:t>
            </a:r>
            <a:r>
              <a:rPr lang="en-US" altLang="ja-JP" dirty="0"/>
              <a:t>calibrated </a:t>
            </a:r>
            <a:r>
              <a:rPr lang="en-US" altLang="ja-JP" dirty="0" smtClean="0"/>
              <a:t>scale is consistent </a:t>
            </a:r>
            <a:r>
              <a:rPr lang="en-US" altLang="ja-JP" dirty="0"/>
              <a:t>with the designed </a:t>
            </a:r>
            <a:r>
              <a:rPr lang="en-US" altLang="ja-JP" dirty="0" smtClean="0"/>
              <a:t>value </a:t>
            </a:r>
            <a:r>
              <a:rPr lang="en-US" altLang="ja-JP" dirty="0"/>
              <a:t>within the manufacturer’s specified accuracy of the lens magnification factor.</a:t>
            </a:r>
            <a:r>
              <a:rPr lang="ja-JP" altLang="ja-JP" dirty="0"/>
              <a:t> 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A2A514-D251-B64A-8115-C398280D9250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1094575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ja-JP" dirty="0" smtClean="0"/>
              <a:t>This is an example of observed beam image, with projected profiles in the horizontal and the vertical directions.</a:t>
            </a:r>
          </a:p>
          <a:p>
            <a:endParaRPr kumimoji="1" lang="en-US" altLang="ja-JP" dirty="0"/>
          </a:p>
          <a:p>
            <a:r>
              <a:rPr lang="en-US" altLang="ja-JP" dirty="0" smtClean="0"/>
              <a:t>The projected profiles are consistent with Gaussian.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A2A514-D251-B64A-8115-C398280D9250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661686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ja-JP" dirty="0" smtClean="0"/>
              <a:t>This is the </a:t>
            </a:r>
            <a:r>
              <a:rPr lang="en-US" altLang="ja-JP" dirty="0"/>
              <a:t>display for the X-ray </a:t>
            </a:r>
            <a:r>
              <a:rPr lang="en-US" altLang="ja-JP" dirty="0" smtClean="0"/>
              <a:t>pinhole Camera in </a:t>
            </a:r>
            <a:r>
              <a:rPr lang="en-US" altLang="ja-JP" dirty="0"/>
              <a:t>the SPring-8 control </a:t>
            </a:r>
            <a:r>
              <a:rPr lang="en-US" altLang="ja-JP" dirty="0" smtClean="0"/>
              <a:t>room. </a:t>
            </a:r>
          </a:p>
          <a:p>
            <a:r>
              <a:rPr lang="en-US" altLang="ja-JP" dirty="0" smtClean="0"/>
              <a:t>Live </a:t>
            </a:r>
            <a:r>
              <a:rPr lang="en-US" altLang="ja-JP" dirty="0"/>
              <a:t>beam image view</a:t>
            </a:r>
            <a:r>
              <a:rPr lang="ja-JP" altLang="ja-JP" dirty="0"/>
              <a:t> </a:t>
            </a:r>
            <a:r>
              <a:rPr lang="en-US" altLang="ja-JP" dirty="0"/>
              <a:t>is available with the refreshing rate of approximately 15 frames per </a:t>
            </a:r>
            <a:r>
              <a:rPr lang="en-US" altLang="ja-JP" dirty="0" smtClean="0"/>
              <a:t>seconds.</a:t>
            </a:r>
            <a:endParaRPr lang="en-US" altLang="ja-JP" dirty="0"/>
          </a:p>
          <a:p>
            <a:r>
              <a:rPr lang="en-US" altLang="ja-JP" dirty="0" smtClean="0"/>
              <a:t>Parameters </a:t>
            </a:r>
            <a:r>
              <a:rPr lang="en-US" altLang="ja-JP" dirty="0"/>
              <a:t>of the beam </a:t>
            </a:r>
            <a:r>
              <a:rPr lang="en-US" altLang="ja-JP" dirty="0" smtClean="0"/>
              <a:t>profile are continuously logged to the control database,</a:t>
            </a:r>
          </a:p>
          <a:p>
            <a:r>
              <a:rPr lang="en-US" altLang="ja-JP" dirty="0" smtClean="0"/>
              <a:t>By periodical image analysis.</a:t>
            </a:r>
          </a:p>
          <a:p>
            <a:r>
              <a:rPr lang="en-US" altLang="ja-JP" dirty="0" smtClean="0"/>
              <a:t>Two</a:t>
            </a:r>
            <a:r>
              <a:rPr lang="en-US" altLang="ja-JP" dirty="0"/>
              <a:t>-dimensional Gaussian profile </a:t>
            </a:r>
            <a:r>
              <a:rPr lang="en-US" altLang="ja-JP" dirty="0" smtClean="0"/>
              <a:t>is fitted to </a:t>
            </a:r>
            <a:r>
              <a:rPr lang="en-US" altLang="ja-JP" dirty="0"/>
              <a:t>the beam </a:t>
            </a:r>
            <a:r>
              <a:rPr lang="en-US" altLang="ja-JP" dirty="0" smtClean="0"/>
              <a:t>image data.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A2A514-D251-B64A-8115-C398280D9250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363645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 smtClean="0"/>
              <a:t>This is </a:t>
            </a:r>
            <a:r>
              <a:rPr lang="en-US" altLang="ja-JP" dirty="0" smtClean="0"/>
              <a:t>an example of fast-forwarding movie of live beam image view.</a:t>
            </a:r>
          </a:p>
          <a:p>
            <a:endParaRPr lang="en-US" altLang="ja-JP" dirty="0" smtClean="0"/>
          </a:p>
          <a:p>
            <a:r>
              <a:rPr lang="en-US" altLang="ja-JP" dirty="0" smtClean="0"/>
              <a:t>Several </a:t>
            </a:r>
            <a:r>
              <a:rPr lang="en-US" altLang="ja-JP" dirty="0" err="1" smtClean="0"/>
              <a:t>undulators</a:t>
            </a:r>
            <a:r>
              <a:rPr lang="en-US" altLang="ja-JP" dirty="0" smtClean="0"/>
              <a:t> are closing the gaps.</a:t>
            </a:r>
          </a:p>
          <a:p>
            <a:r>
              <a:rPr kumimoji="1" lang="en-US" altLang="ja-JP" dirty="0" smtClean="0"/>
              <a:t>And t</a:t>
            </a:r>
            <a:r>
              <a:rPr lang="en-US" altLang="ja-JP" dirty="0" smtClean="0"/>
              <a:t>he vertical beam size and beam tilt angle are changed as </a:t>
            </a:r>
            <a:r>
              <a:rPr lang="en-US" altLang="ja-JP" dirty="0" err="1" smtClean="0"/>
              <a:t>betatron</a:t>
            </a:r>
            <a:r>
              <a:rPr lang="en-US" altLang="ja-JP" dirty="0" smtClean="0"/>
              <a:t> coupling is induced by error fields of </a:t>
            </a:r>
            <a:r>
              <a:rPr lang="en-US" altLang="ja-JP" dirty="0" err="1" smtClean="0"/>
              <a:t>undulators</a:t>
            </a:r>
            <a:r>
              <a:rPr lang="en-US" altLang="ja-JP" dirty="0" smtClean="0"/>
              <a:t>.</a:t>
            </a:r>
            <a:endParaRPr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A2A514-D251-B64A-8115-C398280D9250}" type="slidenum">
              <a:rPr kumimoji="1" lang="ja-JP" altLang="en-US" smtClean="0"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363645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 smtClean="0"/>
              <a:t>The X-ray pinhole camera at Spring-8 now is indispensable for user operation.</a:t>
            </a:r>
          </a:p>
          <a:p>
            <a:r>
              <a:rPr kumimoji="1" lang="en-US" altLang="ja-JP" dirty="0" err="1" smtClean="0"/>
              <a:t>Betatron</a:t>
            </a:r>
            <a:r>
              <a:rPr kumimoji="1" lang="en-US" altLang="ja-JP" dirty="0" smtClean="0"/>
              <a:t> coupling induced by error magnetic </a:t>
            </a:r>
            <a:r>
              <a:rPr kumimoji="1" lang="en-US" altLang="ja-JP" dirty="0" err="1" smtClean="0"/>
              <a:t>fileds</a:t>
            </a:r>
            <a:r>
              <a:rPr kumimoji="1" lang="en-US" altLang="ja-JP" dirty="0" smtClean="0"/>
              <a:t> of </a:t>
            </a:r>
            <a:r>
              <a:rPr kumimoji="1" lang="en-US" altLang="ja-JP" dirty="0" err="1" smtClean="0"/>
              <a:t>undulators</a:t>
            </a:r>
            <a:r>
              <a:rPr kumimoji="1" lang="en-US" altLang="ja-JP" dirty="0" smtClean="0"/>
              <a:t> is corrected by tuning the skew Q parameters with real-time observation with the pinhole camera.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A2A514-D251-B64A-8115-C398280D9250}" type="slidenum">
              <a:rPr kumimoji="1" lang="ja-JP" altLang="en-US" smtClean="0"/>
              <a:t>14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5312187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 smtClean="0"/>
              <a:t>This is another example of data obtained by the X-ray pinhole camera.</a:t>
            </a:r>
          </a:p>
          <a:p>
            <a:r>
              <a:rPr kumimoji="1" lang="en-US" altLang="ja-JP" dirty="0" smtClean="0"/>
              <a:t>An </a:t>
            </a:r>
            <a:r>
              <a:rPr kumimoji="1" lang="en-US" altLang="ja-JP" dirty="0" err="1" smtClean="0"/>
              <a:t>undulator</a:t>
            </a:r>
            <a:r>
              <a:rPr kumimoji="1" lang="en-US" altLang="ja-JP" dirty="0" smtClean="0"/>
              <a:t>, ID10 excited larger </a:t>
            </a:r>
            <a:r>
              <a:rPr kumimoji="1" lang="en-US" altLang="ja-JP" dirty="0" err="1" smtClean="0"/>
              <a:t>betatron</a:t>
            </a:r>
            <a:r>
              <a:rPr kumimoji="1" lang="en-US" altLang="ja-JP" dirty="0" smtClean="0"/>
              <a:t> coupling than other </a:t>
            </a:r>
            <a:r>
              <a:rPr kumimoji="1" lang="en-US" altLang="ja-JP" dirty="0" err="1" smtClean="0"/>
              <a:t>undulators</a:t>
            </a:r>
            <a:r>
              <a:rPr kumimoji="1" lang="en-US" altLang="ja-JP" dirty="0" smtClean="0"/>
              <a:t>.</a:t>
            </a:r>
          </a:p>
          <a:p>
            <a:r>
              <a:rPr lang="en-US" altLang="ja-JP" dirty="0" smtClean="0"/>
              <a:t>Parameters of S</a:t>
            </a:r>
            <a:r>
              <a:rPr kumimoji="1" lang="en-US" altLang="ja-JP" dirty="0" smtClean="0"/>
              <a:t>kew Q </a:t>
            </a:r>
            <a:r>
              <a:rPr lang="en-US" altLang="ja-JP" dirty="0" smtClean="0"/>
              <a:t>magnet</a:t>
            </a:r>
            <a:r>
              <a:rPr kumimoji="1" lang="en-US" altLang="ja-JP" dirty="0" smtClean="0"/>
              <a:t>s were surveyed with real-time observation with the pinhole camera.</a:t>
            </a:r>
          </a:p>
          <a:p>
            <a:r>
              <a:rPr lang="en-US" altLang="ja-JP" dirty="0" smtClean="0"/>
              <a:t>For this ID10, </a:t>
            </a:r>
            <a:r>
              <a:rPr lang="en-US" altLang="ja-JP" dirty="0"/>
              <a:t>r</a:t>
            </a:r>
            <a:r>
              <a:rPr lang="en-US" altLang="ja-JP" dirty="0" smtClean="0"/>
              <a:t>adiation </a:t>
            </a:r>
            <a:r>
              <a:rPr lang="en-US" altLang="ja-JP" dirty="0"/>
              <a:t>induced-</a:t>
            </a:r>
            <a:r>
              <a:rPr lang="en-US" altLang="ja-JP" dirty="0" smtClean="0"/>
              <a:t>demagnetization was </a:t>
            </a:r>
            <a:r>
              <a:rPr lang="en-US" altLang="ja-JP" dirty="0"/>
              <a:t>suspected</a:t>
            </a:r>
            <a:r>
              <a:rPr lang="en-US" altLang="ja-JP" dirty="0" smtClean="0"/>
              <a:t>, and later the magnetic fields were readjusted </a:t>
            </a:r>
            <a:r>
              <a:rPr lang="en-US" altLang="ja-JP" dirty="0"/>
              <a:t>in March </a:t>
            </a:r>
            <a:r>
              <a:rPr lang="en-US" altLang="ja-JP" dirty="0" smtClean="0"/>
              <a:t>2015.</a:t>
            </a:r>
            <a:endParaRPr kumimoji="1" lang="ja-JP" altLang="en-US" dirty="0" smtClean="0"/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A2A514-D251-B64A-8115-C398280D9250}" type="slidenum">
              <a:rPr kumimoji="1" lang="ja-JP" altLang="en-US" smtClean="0"/>
              <a:t>15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640035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 smtClean="0"/>
              <a:t>We have an upgrade plan of SPring-8, to replace the present ring with a so-called diffraction-limited storage ring.</a:t>
            </a:r>
          </a:p>
          <a:p>
            <a:r>
              <a:rPr lang="en-US" altLang="ja-JP" dirty="0" smtClean="0"/>
              <a:t>The beam size in a dipole magnet is going to be about 5 um in both the horizontal and the vertical directions.</a:t>
            </a:r>
            <a:r>
              <a:rPr kumimoji="1" lang="en-US" altLang="ja-JP" dirty="0" smtClean="0"/>
              <a:t> </a:t>
            </a:r>
          </a:p>
          <a:p>
            <a:r>
              <a:rPr lang="en-US" altLang="ja-JP" dirty="0" smtClean="0"/>
              <a:t>By placing the pinhole closer to the source than present,</a:t>
            </a:r>
            <a:endParaRPr lang="en-US" altLang="ja-JP" dirty="0"/>
          </a:p>
          <a:p>
            <a:r>
              <a:rPr lang="en-US" altLang="ja-JP" dirty="0" smtClean="0"/>
              <a:t>resolution of the pinhole better than 5 um will be available.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A2A514-D251-B64A-8115-C398280D9250}" type="slidenum">
              <a:rPr kumimoji="1" lang="ja-JP" altLang="en-US" smtClean="0"/>
              <a:t>16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8759744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 smtClean="0"/>
              <a:t>This is a summary of the SPring-8 X-ray pinhole camera.</a:t>
            </a:r>
          </a:p>
          <a:p>
            <a:r>
              <a:rPr kumimoji="1" lang="en-US" altLang="ja-JP" dirty="0" smtClean="0"/>
              <a:t>The specifications of the pinhole camera is shown in the table.</a:t>
            </a:r>
          </a:p>
          <a:p>
            <a:r>
              <a:rPr lang="en-US" altLang="ja-JP" dirty="0" smtClean="0"/>
              <a:t>Live beam image view</a:t>
            </a:r>
            <a:r>
              <a:rPr lang="ja-JP" altLang="ja-JP" dirty="0" smtClean="0"/>
              <a:t> </a:t>
            </a:r>
            <a:r>
              <a:rPr lang="en-US" altLang="ja-JP" dirty="0" smtClean="0"/>
              <a:t>is available with the refreshing rate of approximately 15 frames per seconds.</a:t>
            </a:r>
          </a:p>
          <a:p>
            <a:r>
              <a:rPr lang="en-US" altLang="ja-JP" dirty="0" smtClean="0"/>
              <a:t>Parameters of Beam Profile are</a:t>
            </a:r>
            <a:r>
              <a:rPr lang="en-US" altLang="ja-JP" dirty="0" smtClean="0">
                <a:latin typeface="Symbol" charset="2"/>
                <a:cs typeface="Symbol" charset="2"/>
              </a:rPr>
              <a:t> </a:t>
            </a:r>
            <a:r>
              <a:rPr lang="en-US" altLang="ja-JP" dirty="0" smtClean="0"/>
              <a:t>Continuously  Logged to SPring-8 Control Database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800" kern="1200" dirty="0" smtClean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rPr>
              <a:t>It is now indispensable for beam tuning and user operation</a:t>
            </a:r>
            <a:r>
              <a:rPr lang="ja-JP" altLang="ja-JP" dirty="0" smtClean="0">
                <a:effectLst/>
              </a:rPr>
              <a:t> </a:t>
            </a:r>
            <a:endParaRPr lang="en-US" altLang="ja-JP" dirty="0" smtClean="0">
              <a:effectLst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ja-JP" sz="1800" dirty="0" smtClean="0">
              <a:effectLst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1800" dirty="0" smtClean="0"/>
              <a:t>For the planned upgrade project of SPring-8, resolution (</a:t>
            </a:r>
            <a:r>
              <a:rPr lang="en-US" altLang="ja-JP" sz="1800" dirty="0" err="1" smtClean="0"/>
              <a:t>rms</a:t>
            </a:r>
            <a:r>
              <a:rPr lang="en-US" altLang="ja-JP" sz="1800" dirty="0" smtClean="0"/>
              <a:t>) better than 5 um is feasible.</a:t>
            </a:r>
          </a:p>
          <a:p>
            <a:endParaRPr lang="en-US" altLang="ja-JP" dirty="0"/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A2A514-D251-B64A-8115-C398280D9250}" type="slidenum">
              <a:rPr kumimoji="1" lang="ja-JP" altLang="en-US" smtClean="0"/>
              <a:t>17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876976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ja-JP" dirty="0" smtClean="0"/>
              <a:t>Let me start the second topic.</a:t>
            </a:r>
          </a:p>
          <a:p>
            <a:r>
              <a:rPr lang="en-US" altLang="ja-JP" dirty="0" smtClean="0"/>
              <a:t>X</a:t>
            </a:r>
            <a:r>
              <a:rPr lang="en-US" altLang="ja-JP" dirty="0"/>
              <a:t>-ray Fresnel </a:t>
            </a:r>
            <a:r>
              <a:rPr lang="en-US" altLang="ja-JP" dirty="0" err="1"/>
              <a:t>diffractometry</a:t>
            </a:r>
            <a:r>
              <a:rPr lang="en-US" altLang="ja-JP" dirty="0"/>
              <a:t> monitor (XFD) is a </a:t>
            </a:r>
            <a:r>
              <a:rPr lang="en-GB" altLang="ja-JP" dirty="0"/>
              <a:t>diagnostic </a:t>
            </a:r>
            <a:r>
              <a:rPr lang="en-GB" altLang="ja-JP" dirty="0" smtClean="0"/>
              <a:t>technique t</a:t>
            </a:r>
            <a:r>
              <a:rPr lang="en-US" altLang="ja-JP" dirty="0" smtClean="0"/>
              <a:t>o </a:t>
            </a:r>
            <a:r>
              <a:rPr lang="en-US" altLang="ja-JP" dirty="0"/>
              <a:t>measure vertical beam size </a:t>
            </a:r>
            <a:r>
              <a:rPr lang="en-US" altLang="ja-JP" dirty="0" smtClean="0"/>
              <a:t>at an </a:t>
            </a:r>
            <a:r>
              <a:rPr lang="en-US" altLang="ja-JP" dirty="0" err="1" smtClean="0"/>
              <a:t>undulator</a:t>
            </a:r>
            <a:r>
              <a:rPr lang="en-US" altLang="ja-JP" dirty="0" smtClean="0"/>
              <a:t> </a:t>
            </a:r>
            <a:r>
              <a:rPr lang="en-US" altLang="ja-JP" dirty="0"/>
              <a:t>source </a:t>
            </a:r>
            <a:r>
              <a:rPr lang="en-US" altLang="ja-JP" dirty="0" smtClean="0"/>
              <a:t>point.</a:t>
            </a:r>
          </a:p>
          <a:p>
            <a:r>
              <a:rPr lang="en-US" altLang="ja-JP" dirty="0" smtClean="0"/>
              <a:t>The principle </a:t>
            </a:r>
            <a:r>
              <a:rPr lang="en-US" altLang="ja-JP" dirty="0"/>
              <a:t>is </a:t>
            </a:r>
            <a:r>
              <a:rPr lang="en-US" altLang="ja-JP" dirty="0" smtClean="0"/>
              <a:t>shown here.</a:t>
            </a:r>
          </a:p>
          <a:p>
            <a:r>
              <a:rPr lang="en-US" altLang="ja-JP" dirty="0" smtClean="0"/>
              <a:t>It </a:t>
            </a:r>
            <a:r>
              <a:rPr lang="en-US" altLang="ja-JP" dirty="0"/>
              <a:t>employs a</a:t>
            </a:r>
            <a:r>
              <a:rPr lang="ja-JP" altLang="ja-JP" dirty="0"/>
              <a:t> </a:t>
            </a:r>
            <a:r>
              <a:rPr lang="en-US" altLang="ja-JP" dirty="0"/>
              <a:t>single slit and a </a:t>
            </a:r>
            <a:r>
              <a:rPr lang="en-US" altLang="ja-JP" dirty="0" err="1"/>
              <a:t>monochrometer</a:t>
            </a:r>
            <a:r>
              <a:rPr lang="en-US" altLang="ja-JP" dirty="0"/>
              <a:t> and an imaging device (X-ray camera). </a:t>
            </a:r>
            <a:endParaRPr lang="en-US" altLang="ja-JP" dirty="0" smtClean="0"/>
          </a:p>
          <a:p>
            <a:r>
              <a:rPr lang="en-US" altLang="ja-JP" dirty="0" smtClean="0"/>
              <a:t>Diffraction patterns </a:t>
            </a:r>
            <a:r>
              <a:rPr lang="en-US" altLang="ja-JP" dirty="0"/>
              <a:t>on the screen of  the imaging device depend on a width </a:t>
            </a:r>
            <a:r>
              <a:rPr lang="en-US" altLang="ja-JP" i="1" dirty="0"/>
              <a:t>A</a:t>
            </a:r>
            <a:r>
              <a:rPr lang="en-US" altLang="ja-JP" dirty="0"/>
              <a:t> of the </a:t>
            </a:r>
            <a:r>
              <a:rPr lang="en-US" altLang="ja-JP" dirty="0" smtClean="0"/>
              <a:t>slit.</a:t>
            </a:r>
          </a:p>
          <a:p>
            <a:r>
              <a:rPr lang="en-US" altLang="ja-JP" dirty="0" smtClean="0"/>
              <a:t>By adequately </a:t>
            </a:r>
            <a:r>
              <a:rPr lang="en-US" altLang="ja-JP" dirty="0"/>
              <a:t>tuning the slit width, a double-lobed </a:t>
            </a:r>
            <a:r>
              <a:rPr lang="en-US" altLang="ja-JP" dirty="0" smtClean="0"/>
              <a:t>Fresnel </a:t>
            </a:r>
            <a:r>
              <a:rPr lang="en-US" altLang="ja-JP" dirty="0"/>
              <a:t>diffraction pattern is </a:t>
            </a:r>
            <a:r>
              <a:rPr lang="en-US" altLang="ja-JP" dirty="0" smtClean="0"/>
              <a:t>available.</a:t>
            </a:r>
          </a:p>
          <a:p>
            <a:r>
              <a:rPr lang="en-US" altLang="ja-JP" dirty="0" smtClean="0"/>
              <a:t>The optimum slit width </a:t>
            </a:r>
            <a:r>
              <a:rPr lang="en-GB" altLang="ja-JP" dirty="0" smtClean="0"/>
              <a:t>f</a:t>
            </a:r>
            <a:r>
              <a:rPr lang="en-US" altLang="ja-JP" dirty="0" smtClean="0"/>
              <a:t>or the deepest median dip is expressed by this formula.</a:t>
            </a:r>
          </a:p>
          <a:p>
            <a:r>
              <a:rPr lang="en-GB" altLang="ja-JP" dirty="0" smtClean="0"/>
              <a:t>The </a:t>
            </a:r>
            <a:r>
              <a:rPr lang="en-GB" altLang="ja-JP" dirty="0"/>
              <a:t>depth of the median dip correlates with the light source size.</a:t>
            </a:r>
            <a:r>
              <a:rPr lang="ja-JP" altLang="ja-JP" dirty="0"/>
              <a:t> 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A2A514-D251-B64A-8115-C398280D9250}" type="slidenum">
              <a:rPr kumimoji="1" lang="ja-JP" altLang="en-US" smtClean="0"/>
              <a:t>18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216059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ja-JP" dirty="0" smtClean="0"/>
              <a:t>This is the setup </a:t>
            </a:r>
            <a:r>
              <a:rPr lang="en-GB" altLang="ja-JP" dirty="0"/>
              <a:t>for the initial XFD experiment at SPring-</a:t>
            </a:r>
            <a:r>
              <a:rPr lang="en-GB" altLang="ja-JP" dirty="0" smtClean="0"/>
              <a:t>8</a:t>
            </a:r>
            <a:r>
              <a:rPr lang="en-US" altLang="ja-JP" dirty="0" smtClean="0"/>
              <a:t>.</a:t>
            </a:r>
          </a:p>
          <a:p>
            <a:r>
              <a:rPr lang="en-GB" altLang="ja-JP" dirty="0" smtClean="0"/>
              <a:t>The </a:t>
            </a:r>
            <a:r>
              <a:rPr lang="en-GB" altLang="ja-JP" dirty="0"/>
              <a:t>source is an planar </a:t>
            </a:r>
            <a:r>
              <a:rPr lang="en-GB" altLang="ja-JP" dirty="0" err="1"/>
              <a:t>undulator</a:t>
            </a:r>
            <a:r>
              <a:rPr lang="ja-JP" altLang="ja-JP" dirty="0"/>
              <a:t> </a:t>
            </a:r>
            <a:r>
              <a:rPr lang="en-GB" altLang="ja-JP" dirty="0"/>
              <a:t>(ID05) with 51 magnetic periods of 76 mm long. </a:t>
            </a:r>
            <a:endParaRPr lang="en-US" altLang="ja-JP" dirty="0" smtClean="0"/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A2A514-D251-B64A-8115-C398280D9250}" type="slidenum">
              <a:rPr kumimoji="1" lang="ja-JP" altLang="en-US" smtClean="0"/>
              <a:t>19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675084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ja-JP" sz="1600" dirty="0" smtClean="0"/>
              <a:t>In the initial experiment, </a:t>
            </a:r>
            <a:r>
              <a:rPr lang="en-US" altLang="ja-JP" sz="1600" dirty="0"/>
              <a:t>w</a:t>
            </a:r>
            <a:r>
              <a:rPr lang="en-US" altLang="ja-JP" sz="1600" dirty="0" smtClean="0"/>
              <a:t>e </a:t>
            </a:r>
            <a:r>
              <a:rPr lang="en-US" altLang="ja-JP" sz="1600" dirty="0"/>
              <a:t>observed </a:t>
            </a:r>
            <a:r>
              <a:rPr lang="en-US" altLang="ja-JP" sz="1600" dirty="0" smtClean="0"/>
              <a:t>clearly the </a:t>
            </a:r>
            <a:r>
              <a:rPr lang="en-US" altLang="ja-JP" sz="1600" dirty="0"/>
              <a:t>double-lobed diffraction </a:t>
            </a:r>
            <a:r>
              <a:rPr lang="en-US" altLang="ja-JP" sz="1600" dirty="0" smtClean="0"/>
              <a:t>patterns in </a:t>
            </a:r>
            <a:r>
              <a:rPr lang="en-US" altLang="ja-JP" sz="1600" dirty="0"/>
              <a:t>the vertical </a:t>
            </a:r>
            <a:r>
              <a:rPr lang="en-US" altLang="ja-JP" sz="1600" dirty="0" smtClean="0"/>
              <a:t>direction</a:t>
            </a:r>
            <a:r>
              <a:rPr lang="en-US" altLang="ja-JP" sz="1600" dirty="0"/>
              <a:t>.</a:t>
            </a:r>
          </a:p>
          <a:p>
            <a:pPr>
              <a:defRPr/>
            </a:pPr>
            <a:r>
              <a:rPr lang="en-US" altLang="ja-JP" sz="1600" dirty="0"/>
              <a:t>I</a:t>
            </a:r>
            <a:r>
              <a:rPr lang="en-US" altLang="ja-JP" sz="1600" dirty="0" smtClean="0"/>
              <a:t>n </a:t>
            </a:r>
            <a:r>
              <a:rPr lang="en-US" altLang="ja-JP" sz="1600" dirty="0"/>
              <a:t>the horizontal direction, the diffraction patterns are smeared out due to the large horizontal emittance of </a:t>
            </a:r>
            <a:r>
              <a:rPr lang="en-US" altLang="ja-JP" sz="1600" dirty="0" smtClean="0"/>
              <a:t>the </a:t>
            </a:r>
            <a:r>
              <a:rPr lang="en-US" altLang="ja-JP" sz="1600" dirty="0"/>
              <a:t>storage ring.</a:t>
            </a:r>
          </a:p>
          <a:p>
            <a:pPr>
              <a:defRPr/>
            </a:pPr>
            <a:endParaRPr lang="en-US" altLang="ja-JP" sz="1600" dirty="0"/>
          </a:p>
          <a:p>
            <a:pPr>
              <a:defRPr/>
            </a:pPr>
            <a:r>
              <a:rPr lang="en-US" altLang="ja-JP" sz="1600" dirty="0"/>
              <a:t>This is </a:t>
            </a:r>
            <a:r>
              <a:rPr lang="en-US" altLang="ja-JP" sz="1600" dirty="0" smtClean="0"/>
              <a:t>the vertical </a:t>
            </a:r>
            <a:r>
              <a:rPr lang="en-US" altLang="ja-JP" sz="1600" dirty="0"/>
              <a:t>line-projected </a:t>
            </a:r>
            <a:r>
              <a:rPr lang="en-US" altLang="ja-JP" sz="1600" dirty="0" smtClean="0"/>
              <a:t>profile </a:t>
            </a:r>
            <a:r>
              <a:rPr lang="en-US" altLang="ja-JP" sz="1600" dirty="0"/>
              <a:t>f</a:t>
            </a:r>
            <a:r>
              <a:rPr lang="en-US" altLang="ja-JP" sz="1600" dirty="0" smtClean="0"/>
              <a:t>or </a:t>
            </a:r>
            <a:r>
              <a:rPr lang="en-US" altLang="ja-JP" sz="1600" dirty="0"/>
              <a:t>the data with the deepest </a:t>
            </a:r>
            <a:r>
              <a:rPr lang="en-US" altLang="ja-JP" sz="1600" dirty="0" smtClean="0"/>
              <a:t>dip (a).</a:t>
            </a:r>
          </a:p>
          <a:p>
            <a:pPr>
              <a:defRPr/>
            </a:pPr>
            <a:r>
              <a:rPr lang="en-US" altLang="ja-JP" sz="1600" dirty="0" smtClean="0"/>
              <a:t>The </a:t>
            </a:r>
            <a:r>
              <a:rPr lang="en-US" altLang="ja-JP" sz="1600" dirty="0"/>
              <a:t>best fitted result </a:t>
            </a:r>
            <a:r>
              <a:rPr lang="en-US" altLang="ja-JP" sz="1600" dirty="0" smtClean="0"/>
              <a:t>was </a:t>
            </a:r>
            <a:r>
              <a:rPr lang="en-US" altLang="ja-JP" sz="1600" dirty="0"/>
              <a:t>8.1 </a:t>
            </a:r>
            <a:r>
              <a:rPr lang="en-US" altLang="ja-JP" sz="1600" dirty="0" smtClean="0"/>
              <a:t>um.</a:t>
            </a:r>
            <a:endParaRPr lang="en-US" altLang="ja-JP" sz="1600" dirty="0"/>
          </a:p>
          <a:p>
            <a:pPr>
              <a:defRPr/>
            </a:pPr>
            <a:r>
              <a:rPr lang="en-US" altLang="ja-JP" sz="1600" dirty="0" smtClean="0"/>
              <a:t>The </a:t>
            </a:r>
            <a:r>
              <a:rPr lang="en-US" altLang="ja-JP" sz="1600" dirty="0"/>
              <a:t>light source size smaller than </a:t>
            </a:r>
            <a:r>
              <a:rPr lang="en-US" altLang="ja-JP" sz="1600" dirty="0" smtClean="0"/>
              <a:t>10 um </a:t>
            </a:r>
            <a:r>
              <a:rPr lang="en-US" altLang="ja-JP" sz="1600" dirty="0"/>
              <a:t>was successfully resolved, and </a:t>
            </a:r>
            <a:r>
              <a:rPr lang="en-US" altLang="ja-JP" sz="1600" dirty="0" smtClean="0"/>
              <a:t>the </a:t>
            </a:r>
            <a:r>
              <a:rPr lang="en-US" altLang="ja-JP" sz="1600" dirty="0"/>
              <a:t>resolution was in the order of sub-microns.</a:t>
            </a:r>
          </a:p>
          <a:p>
            <a:pPr>
              <a:defRPr/>
            </a:pPr>
            <a:endParaRPr lang="en-US" altLang="ja-JP" sz="1600" dirty="0"/>
          </a:p>
          <a:p>
            <a:pPr>
              <a:defRPr/>
            </a:pPr>
            <a:endParaRPr lang="en-US" altLang="ja-JP" sz="1600" dirty="0"/>
          </a:p>
          <a:p>
            <a:pPr>
              <a:defRPr/>
            </a:pPr>
            <a:endParaRPr kumimoji="1" lang="ja-JP" altLang="en-US" sz="160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A2A514-D251-B64A-8115-C398280D9250}" type="slidenum">
              <a:rPr kumimoji="1" lang="ja-JP" altLang="en-US" smtClean="0"/>
              <a:t>20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5042586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ja-JP" sz="1600" dirty="0" smtClean="0"/>
              <a:t>To improve the performance of the XFD, we </a:t>
            </a:r>
            <a:r>
              <a:rPr lang="en-GB" altLang="ja-JP" sz="1600" dirty="0"/>
              <a:t>have recently replaced </a:t>
            </a:r>
            <a:r>
              <a:rPr lang="en-GB" altLang="ja-JP" sz="1600" dirty="0" smtClean="0"/>
              <a:t>the </a:t>
            </a:r>
            <a:r>
              <a:rPr lang="en-GB" altLang="ja-JP" sz="1600" dirty="0"/>
              <a:t>X-ray imaging device and increased the observing photon </a:t>
            </a:r>
            <a:r>
              <a:rPr lang="en-GB" altLang="ja-JP" sz="1600" dirty="0" smtClean="0"/>
              <a:t>energy.</a:t>
            </a:r>
          </a:p>
          <a:p>
            <a:r>
              <a:rPr lang="en-GB" altLang="ja-JP" sz="1600" dirty="0" smtClean="0"/>
              <a:t>This is the new x-ray imaging setup.</a:t>
            </a:r>
          </a:p>
          <a:p>
            <a:r>
              <a:rPr lang="en-GB" altLang="ja-JP" sz="1600" dirty="0" smtClean="0"/>
              <a:t>The new screen material is </a:t>
            </a:r>
            <a:r>
              <a:rPr lang="en-GB" altLang="ja-JP" sz="1600" dirty="0"/>
              <a:t>YAG(</a:t>
            </a:r>
            <a:r>
              <a:rPr lang="en-GB" altLang="ja-JP" sz="1600" dirty="0" smtClean="0"/>
              <a:t>Cerium) </a:t>
            </a:r>
            <a:r>
              <a:rPr lang="en-GB" altLang="ja-JP" sz="1600" dirty="0"/>
              <a:t>of 50 </a:t>
            </a:r>
            <a:r>
              <a:rPr lang="en-GB" altLang="ja-JP" sz="1600" dirty="0" smtClean="0"/>
              <a:t>um thick.</a:t>
            </a:r>
          </a:p>
          <a:p>
            <a:r>
              <a:rPr lang="en-GB" altLang="ja-JP" sz="1600" dirty="0" smtClean="0"/>
              <a:t>The </a:t>
            </a:r>
            <a:r>
              <a:rPr lang="en-GB" altLang="ja-JP" sz="1600" dirty="0"/>
              <a:t>resolution of the </a:t>
            </a:r>
            <a:r>
              <a:rPr lang="en-GB" altLang="ja-JP" sz="1600" dirty="0" smtClean="0"/>
              <a:t>new X</a:t>
            </a:r>
            <a:r>
              <a:rPr lang="en-GB" altLang="ja-JP" sz="1600" dirty="0"/>
              <a:t>-ray imaging device was </a:t>
            </a:r>
            <a:r>
              <a:rPr lang="en-US" altLang="ja-JP" sz="1600" dirty="0" smtClean="0"/>
              <a:t>calibrated to be 2.2 um, </a:t>
            </a:r>
            <a:r>
              <a:rPr lang="en-US" altLang="ja-JP" sz="1600" dirty="0"/>
              <a:t>which is three times better than the previous device. </a:t>
            </a:r>
            <a:endParaRPr lang="en-US" altLang="ja-JP" sz="1600" dirty="0" smtClean="0"/>
          </a:p>
          <a:p>
            <a:r>
              <a:rPr lang="en-US" altLang="ja-JP" sz="1600" dirty="0" smtClean="0"/>
              <a:t>The </a:t>
            </a:r>
            <a:r>
              <a:rPr lang="en-US" altLang="ja-JP" sz="1600" dirty="0"/>
              <a:t>sensitivity curve, peak-to-valley-ratio of the median </a:t>
            </a:r>
            <a:r>
              <a:rPr lang="en-US" altLang="ja-JP" sz="1600" dirty="0" smtClean="0"/>
              <a:t>dip </a:t>
            </a:r>
            <a:r>
              <a:rPr lang="en-US" altLang="ja-JP" sz="1600" dirty="0"/>
              <a:t>as a function of vertical beam size, is shown </a:t>
            </a:r>
            <a:r>
              <a:rPr lang="en-US" altLang="ja-JP" sz="1600" dirty="0" smtClean="0"/>
              <a:t>here.</a:t>
            </a:r>
          </a:p>
          <a:p>
            <a:r>
              <a:rPr lang="en-US" altLang="ja-JP" sz="1600" dirty="0" smtClean="0"/>
              <a:t>Improvement </a:t>
            </a:r>
            <a:r>
              <a:rPr lang="en-US" altLang="ja-JP" sz="1600" dirty="0"/>
              <a:t>of the sensitivity for small beam size below 5 </a:t>
            </a:r>
            <a:r>
              <a:rPr lang="en-US" altLang="ja-JP" sz="1600" dirty="0" smtClean="0"/>
              <a:t>um </a:t>
            </a:r>
            <a:r>
              <a:rPr lang="en-US" altLang="ja-JP" sz="1600" dirty="0"/>
              <a:t>is evident for the increased observing energy </a:t>
            </a:r>
            <a:r>
              <a:rPr lang="en-US" altLang="ja-JP" sz="1600" dirty="0" smtClean="0"/>
              <a:t>of 16 keV. </a:t>
            </a:r>
          </a:p>
          <a:p>
            <a:r>
              <a:rPr lang="en-GB" altLang="ja-JP" sz="1600" dirty="0" smtClean="0"/>
              <a:t>This is an  </a:t>
            </a:r>
            <a:r>
              <a:rPr lang="en-GB" altLang="ja-JP" sz="1600" dirty="0"/>
              <a:t>example of diffraction pattern observed with </a:t>
            </a:r>
            <a:r>
              <a:rPr lang="en-GB" altLang="ja-JP" sz="1600" dirty="0" smtClean="0"/>
              <a:t>the new  setup.</a:t>
            </a:r>
          </a:p>
          <a:p>
            <a:r>
              <a:rPr lang="en-GB" altLang="ja-JP" sz="1600" dirty="0" smtClean="0"/>
              <a:t>By </a:t>
            </a:r>
            <a:r>
              <a:rPr lang="en-GB" altLang="ja-JP" sz="1600" dirty="0"/>
              <a:t>fitting </a:t>
            </a:r>
            <a:r>
              <a:rPr lang="en-GB" altLang="ja-JP" sz="1600" dirty="0" smtClean="0"/>
              <a:t>a </a:t>
            </a:r>
            <a:r>
              <a:rPr lang="en-GB" altLang="ja-JP" sz="1600" dirty="0"/>
              <a:t>theoretical model </a:t>
            </a:r>
            <a:r>
              <a:rPr lang="en-GB" altLang="ja-JP" sz="1600" dirty="0" smtClean="0"/>
              <a:t>function </a:t>
            </a:r>
            <a:r>
              <a:rPr lang="en-GB" altLang="ja-JP" sz="1600" dirty="0"/>
              <a:t>to data, </a:t>
            </a:r>
            <a:r>
              <a:rPr lang="en-US" altLang="ja-JP" sz="1600" dirty="0"/>
              <a:t> vertical beam size (</a:t>
            </a:r>
            <a:r>
              <a:rPr lang="en-US" altLang="ja-JP" sz="1600" dirty="0" err="1"/>
              <a:t>rms</a:t>
            </a:r>
            <a:r>
              <a:rPr lang="en-US" altLang="ja-JP" sz="1600" dirty="0"/>
              <a:t>) of </a:t>
            </a:r>
            <a:r>
              <a:rPr lang="en-GB" altLang="ja-JP" sz="1600" dirty="0"/>
              <a:t>6.3 </a:t>
            </a:r>
            <a:r>
              <a:rPr lang="en-GB" altLang="ja-JP" sz="1600" dirty="0" smtClean="0"/>
              <a:t>um </a:t>
            </a:r>
            <a:r>
              <a:rPr lang="en-GB" altLang="ja-JP" sz="1600" dirty="0"/>
              <a:t>was </a:t>
            </a:r>
            <a:r>
              <a:rPr lang="en-GB" altLang="ja-JP" sz="1600" dirty="0" smtClean="0"/>
              <a:t>deduced.</a:t>
            </a:r>
            <a:endParaRPr kumimoji="1" lang="ja-JP" altLang="en-US" sz="160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A2A514-D251-B64A-8115-C398280D9250}" type="slidenum">
              <a:rPr kumimoji="1" lang="ja-JP" altLang="en-US" smtClean="0"/>
              <a:t>21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8207923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ja-JP" dirty="0"/>
              <a:t>The XFD developed at SPring-8 is a </a:t>
            </a:r>
            <a:r>
              <a:rPr lang="en-US" altLang="ja-JP" dirty="0"/>
              <a:t>diagnostic technique for light source rings to </a:t>
            </a:r>
            <a:r>
              <a:rPr lang="en-US" altLang="ja-JP" dirty="0" err="1" smtClean="0"/>
              <a:t>measuresmall</a:t>
            </a:r>
            <a:r>
              <a:rPr lang="en-US" altLang="ja-JP" dirty="0" smtClean="0"/>
              <a:t> </a:t>
            </a:r>
            <a:r>
              <a:rPr lang="en-US" altLang="ja-JP" dirty="0"/>
              <a:t>beam size at </a:t>
            </a:r>
            <a:r>
              <a:rPr lang="en-US" altLang="ja-JP" dirty="0" err="1" smtClean="0"/>
              <a:t>undulator</a:t>
            </a:r>
            <a:r>
              <a:rPr lang="en-US" altLang="ja-JP" dirty="0" smtClean="0"/>
              <a:t> source point.</a:t>
            </a:r>
          </a:p>
          <a:p>
            <a:r>
              <a:rPr lang="en-US" altLang="ja-JP" dirty="0" smtClean="0"/>
              <a:t>It is </a:t>
            </a:r>
            <a:r>
              <a:rPr lang="en-GB" altLang="ja-JP" dirty="0" smtClean="0"/>
              <a:t>able </a:t>
            </a:r>
            <a:r>
              <a:rPr lang="en-GB" altLang="ja-JP" dirty="0"/>
              <a:t>to resolve</a:t>
            </a:r>
            <a:r>
              <a:rPr lang="ja-JP" altLang="ja-JP" dirty="0"/>
              <a:t> </a:t>
            </a:r>
            <a:r>
              <a:rPr lang="en-GB" altLang="ja-JP" dirty="0" smtClean="0"/>
              <a:t>beam </a:t>
            </a:r>
            <a:r>
              <a:rPr lang="en-GB" altLang="ja-JP" dirty="0"/>
              <a:t>size smaller than </a:t>
            </a:r>
            <a:r>
              <a:rPr lang="en-GB" altLang="ja-JP" dirty="0" smtClean="0"/>
              <a:t>5um.</a:t>
            </a:r>
          </a:p>
          <a:p>
            <a:r>
              <a:rPr lang="en-GB" altLang="ja-JP" dirty="0" smtClean="0"/>
              <a:t>It </a:t>
            </a:r>
            <a:r>
              <a:rPr lang="en-US" altLang="ja-JP" dirty="0"/>
              <a:t>requires only slit, </a:t>
            </a:r>
            <a:r>
              <a:rPr lang="en-US" altLang="ja-JP" dirty="0" smtClean="0"/>
              <a:t>monochromator, and </a:t>
            </a:r>
            <a:r>
              <a:rPr lang="en-US" altLang="ja-JP" dirty="0"/>
              <a:t>imaging </a:t>
            </a:r>
            <a:r>
              <a:rPr lang="en-US" altLang="ja-JP" dirty="0" smtClean="0"/>
              <a:t>device.</a:t>
            </a:r>
          </a:p>
          <a:p>
            <a:r>
              <a:rPr lang="en-US" altLang="ja-JP" dirty="0" smtClean="0"/>
              <a:t>So, it  </a:t>
            </a:r>
            <a:r>
              <a:rPr lang="en-GB" altLang="ja-JP" dirty="0"/>
              <a:t>has potential universal availability to ID </a:t>
            </a:r>
            <a:r>
              <a:rPr lang="en-GB" altLang="ja-JP" dirty="0" err="1"/>
              <a:t>beamlines</a:t>
            </a:r>
            <a:r>
              <a:rPr lang="en-GB" altLang="ja-JP" dirty="0"/>
              <a:t> of the </a:t>
            </a:r>
            <a:r>
              <a:rPr lang="en-US" altLang="ja-JP" dirty="0"/>
              <a:t>diffraction limited storage </a:t>
            </a:r>
            <a:r>
              <a:rPr lang="en-US" altLang="ja-JP" dirty="0" smtClean="0"/>
              <a:t>rings.</a:t>
            </a:r>
            <a:r>
              <a:rPr lang="ja-JP" altLang="ja-JP" dirty="0" smtClean="0"/>
              <a:t> 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A2A514-D251-B64A-8115-C398280D9250}" type="slidenum">
              <a:rPr kumimoji="1" lang="ja-JP" altLang="en-US" smtClean="0"/>
              <a:t>22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2842750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ja-JP" dirty="0" smtClean="0"/>
              <a:t>The SPring-8 X-ray pinhole camera has resolution of about 7 um.</a:t>
            </a:r>
          </a:p>
          <a:p>
            <a:r>
              <a:rPr lang="en-US" altLang="ja-JP" dirty="0" smtClean="0"/>
              <a:t>Live beam image view</a:t>
            </a:r>
            <a:r>
              <a:rPr lang="ja-JP" altLang="ja-JP" dirty="0" smtClean="0"/>
              <a:t> </a:t>
            </a:r>
            <a:r>
              <a:rPr lang="en-US" altLang="ja-JP" dirty="0" smtClean="0"/>
              <a:t>is available in the control room with the refreshing rate of approximately 15 frames per seconds.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ja-JP" sz="1800" dirty="0" smtClean="0"/>
              <a:t>Be</a:t>
            </a:r>
            <a:r>
              <a:rPr lang="en-US" altLang="ja-JP" sz="1800" dirty="0" smtClean="0"/>
              <a:t>am</a:t>
            </a:r>
            <a:r>
              <a:rPr lang="ja-JP" altLang="en-US" sz="1800" dirty="0" smtClean="0"/>
              <a:t> </a:t>
            </a:r>
            <a:r>
              <a:rPr lang="en-US" altLang="ja-JP" sz="1800" dirty="0" smtClean="0"/>
              <a:t>parameters are continuously logged to control database by periodical</a:t>
            </a:r>
            <a:r>
              <a:rPr lang="en-US" altLang="en-US" sz="1800" dirty="0" smtClean="0"/>
              <a:t> </a:t>
            </a:r>
            <a:r>
              <a:rPr lang="en-US" altLang="ja-JP" sz="1800" dirty="0" smtClean="0"/>
              <a:t>image analysis.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800" kern="1200" dirty="0" smtClean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rPr>
              <a:t>It is  indispensable for beam tuning and user operation of SPring-8</a:t>
            </a:r>
            <a:r>
              <a:rPr lang="ja-JP" altLang="ja-JP" dirty="0" smtClean="0">
                <a:effectLst/>
              </a:rPr>
              <a:t> </a:t>
            </a:r>
            <a:endParaRPr lang="en-US" altLang="ja-JP" dirty="0" smtClean="0">
              <a:effectLst/>
            </a:endParaRPr>
          </a:p>
          <a:p>
            <a:endParaRPr lang="en-GB" altLang="ja-JP" dirty="0" smtClean="0"/>
          </a:p>
          <a:p>
            <a:r>
              <a:rPr lang="en-GB" altLang="ja-JP" dirty="0" smtClean="0"/>
              <a:t>The XFD developed at SPring-8 is a </a:t>
            </a:r>
            <a:r>
              <a:rPr lang="en-US" altLang="ja-JP" dirty="0" smtClean="0"/>
              <a:t>diagnostic technique for light source rings to measure small beam size at </a:t>
            </a:r>
            <a:r>
              <a:rPr lang="en-US" altLang="ja-JP" dirty="0" err="1" smtClean="0"/>
              <a:t>undulator</a:t>
            </a:r>
            <a:r>
              <a:rPr lang="en-US" altLang="ja-JP" dirty="0" smtClean="0"/>
              <a:t> source point.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altLang="ja-JP" dirty="0" smtClean="0"/>
              <a:t>It </a:t>
            </a:r>
            <a:r>
              <a:rPr lang="en-US" altLang="ja-JP" dirty="0" smtClean="0"/>
              <a:t>requires only slit, monochromator, and imaging device (X-ray camera).</a:t>
            </a:r>
          </a:p>
          <a:p>
            <a:r>
              <a:rPr lang="en-US" altLang="ja-JP" dirty="0" smtClean="0"/>
              <a:t>It is </a:t>
            </a:r>
            <a:r>
              <a:rPr lang="en-GB" altLang="ja-JP" dirty="0" smtClean="0"/>
              <a:t>able to resolve</a:t>
            </a:r>
            <a:r>
              <a:rPr lang="ja-JP" altLang="ja-JP" dirty="0" smtClean="0"/>
              <a:t> </a:t>
            </a:r>
            <a:r>
              <a:rPr lang="en-GB" altLang="ja-JP" dirty="0" smtClean="0"/>
              <a:t>beam size smaller than 5 um (</a:t>
            </a:r>
            <a:r>
              <a:rPr lang="en-GB" altLang="ja-JP" dirty="0" err="1" smtClean="0"/>
              <a:t>rms</a:t>
            </a:r>
            <a:r>
              <a:rPr lang="en-GB" altLang="ja-JP" dirty="0" smtClean="0"/>
              <a:t>).</a:t>
            </a:r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A2A514-D251-B64A-8115-C398280D9250}" type="slidenum">
              <a:rPr kumimoji="1" lang="ja-JP" altLang="en-US" smtClean="0"/>
              <a:t>23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627879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A2A514-D251-B64A-8115-C398280D9250}" type="slidenum">
              <a:rPr kumimoji="1" lang="ja-JP" altLang="en-US" smtClean="0"/>
              <a:t>24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627879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A2A514-D251-B64A-8115-C398280D9250}" type="slidenum">
              <a:rPr kumimoji="1" lang="ja-JP" altLang="en-US" smtClean="0"/>
              <a:t>25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94895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dirty="0" smtClean="0"/>
              <a:t>15 September 2015</a:t>
            </a:r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dirty="0" smtClean="0"/>
              <a:t>IBIC 2015 Melbourne</a:t>
            </a:r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0ED94-B3F4-D74E-A38E-172A5CF1A16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53337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dirty="0" smtClean="0"/>
              <a:t>15 September 2015</a:t>
            </a:r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dirty="0" smtClean="0"/>
              <a:t>IBIC 2015 Melbourne</a:t>
            </a:r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0ED94-B3F4-D74E-A38E-172A5CF1A16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868806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dirty="0" smtClean="0"/>
              <a:t>15 September 2015</a:t>
            </a:r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dirty="0" smtClean="0"/>
              <a:t>IBIC 2015 Melbourne</a:t>
            </a:r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0ED94-B3F4-D74E-A38E-172A5CF1A16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6232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dirty="0" smtClean="0"/>
              <a:t>15 September 2015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dirty="0" smtClean="0"/>
              <a:t>IBIC 2015 Melbourne</a:t>
            </a:r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0ED94-B3F4-D74E-A38E-172A5CF1A16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33884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dirty="0" smtClean="0"/>
              <a:t>15 September 2015</a:t>
            </a:r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dirty="0" smtClean="0"/>
              <a:t>IBIC 2015 Melbourne</a:t>
            </a:r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0ED94-B3F4-D74E-A38E-172A5CF1A16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11924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dirty="0" smtClean="0"/>
              <a:t>15 September 2015</a:t>
            </a:r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dirty="0" smtClean="0"/>
              <a:t>IBIC 2015 Melbourne</a:t>
            </a:r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0ED94-B3F4-D74E-A38E-172A5CF1A16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04793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dirty="0" smtClean="0"/>
              <a:t>15 September 2015</a:t>
            </a:r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dirty="0" smtClean="0"/>
              <a:t>IBIC 2015 Melbourne</a:t>
            </a:r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0ED94-B3F4-D74E-A38E-172A5CF1A16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65702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dirty="0" smtClean="0"/>
              <a:t>15 September 2015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dirty="0" smtClean="0"/>
              <a:t>IBIC 2015 Melbourne</a:t>
            </a:r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0ED94-B3F4-D74E-A38E-172A5CF1A16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258217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dirty="0" smtClean="0"/>
              <a:t>15 September 2015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dirty="0" smtClean="0"/>
              <a:t>IBIC 2015 Melbourne</a:t>
            </a:r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0ED94-B3F4-D74E-A38E-172A5CF1A16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11645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dirty="0" smtClean="0"/>
              <a:t>15 September 2015</a:t>
            </a:r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dirty="0" smtClean="0"/>
              <a:t>IBIC 2015 Melbourne</a:t>
            </a:r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0ED94-B3F4-D74E-A38E-172A5CF1A16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608290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dirty="0" smtClean="0"/>
              <a:t>15 September 2015</a:t>
            </a:r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dirty="0" smtClean="0"/>
              <a:t>IBIC 2015 Melbourne</a:t>
            </a:r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0ED94-B3F4-D74E-A38E-172A5CF1A16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505785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kumimoji="1" lang="en-US" altLang="ja-JP" dirty="0" smtClean="0"/>
              <a:t>15 September 2015</a:t>
            </a:r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kumimoji="1" lang="en-US" altLang="ja-JP" dirty="0" smtClean="0"/>
              <a:t>IBIC 2015 Melbourne</a:t>
            </a:r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F0ED94-B3F4-D74E-A38E-172A5CF1A16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300313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4572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G"/><Relationship Id="rId5" Type="http://schemas.openxmlformats.org/officeDocument/2006/relationships/image" Target="../media/image3.emf"/><Relationship Id="rId4" Type="http://schemas.openxmlformats.org/officeDocument/2006/relationships/image" Target="../media/image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emf"/><Relationship Id="rId4" Type="http://schemas.openxmlformats.org/officeDocument/2006/relationships/image" Target="../media/image5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e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emf"/><Relationship Id="rId3" Type="http://schemas.openxmlformats.org/officeDocument/2006/relationships/image" Target="../media/image11.png"/><Relationship Id="rId7" Type="http://schemas.openxmlformats.org/officeDocument/2006/relationships/image" Target="../media/image15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emf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emf"/><Relationship Id="rId5" Type="http://schemas.openxmlformats.org/officeDocument/2006/relationships/image" Target="../media/image19.emf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23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2.emf"/><Relationship Id="rId5" Type="http://schemas.openxmlformats.org/officeDocument/2006/relationships/image" Target="../media/image21.emf"/><Relationship Id="rId4" Type="http://schemas.openxmlformats.org/officeDocument/2006/relationships/oleObject" Target="../embeddings/oleObject1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t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emf"/><Relationship Id="rId4" Type="http://schemas.openxmlformats.org/officeDocument/2006/relationships/image" Target="../media/image25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8.tiff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ti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emf"/><Relationship Id="rId5" Type="http://schemas.openxmlformats.org/officeDocument/2006/relationships/image" Target="../media/image33.emf"/><Relationship Id="rId4" Type="http://schemas.openxmlformats.org/officeDocument/2006/relationships/image" Target="../media/image32.t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6.emf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emf"/><Relationship Id="rId3" Type="http://schemas.openxmlformats.org/officeDocument/2006/relationships/notesSlide" Target="../notesSlides/notesSlide19.xml"/><Relationship Id="rId7" Type="http://schemas.openxmlformats.org/officeDocument/2006/relationships/image" Target="../media/image40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9.emf"/><Relationship Id="rId5" Type="http://schemas.openxmlformats.org/officeDocument/2006/relationships/image" Target="../media/image38.wmf"/><Relationship Id="rId4" Type="http://schemas.openxmlformats.org/officeDocument/2006/relationships/oleObject" Target="../embeddings/oleObject2.bin"/><Relationship Id="rId9" Type="http://schemas.openxmlformats.org/officeDocument/2006/relationships/image" Target="../media/image42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38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4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emf"/><Relationship Id="rId4" Type="http://schemas.openxmlformats.org/officeDocument/2006/relationships/image" Target="../media/image45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49.emf"/><Relationship Id="rId4" Type="http://schemas.openxmlformats.org/officeDocument/2006/relationships/image" Target="../media/image48.emf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253624" y="246935"/>
            <a:ext cx="8689724" cy="3324824"/>
          </a:xfrm>
        </p:spPr>
        <p:txBody>
          <a:bodyPr>
            <a:normAutofit/>
          </a:bodyPr>
          <a:lstStyle/>
          <a:p>
            <a:r>
              <a:rPr kumimoji="1" lang="en-US" altLang="ja-JP" dirty="0" smtClean="0">
                <a:latin typeface="+mn-lt"/>
              </a:rPr>
              <a:t>Recent</a:t>
            </a:r>
            <a:r>
              <a:rPr kumimoji="1" lang="ja-JP" altLang="en-US" dirty="0" smtClean="0">
                <a:latin typeface="+mn-lt"/>
              </a:rPr>
              <a:t> </a:t>
            </a:r>
            <a:r>
              <a:rPr kumimoji="1" lang="en-US" altLang="ja-JP" dirty="0" smtClean="0">
                <a:latin typeface="+mn-lt"/>
              </a:rPr>
              <a:t>Progress in</a:t>
            </a:r>
            <a:br>
              <a:rPr kumimoji="1" lang="en-US" altLang="ja-JP" dirty="0" smtClean="0">
                <a:latin typeface="+mn-lt"/>
              </a:rPr>
            </a:br>
            <a:r>
              <a:rPr kumimoji="1" lang="en-US" altLang="ja-JP" dirty="0" smtClean="0">
                <a:latin typeface="+mn-lt"/>
              </a:rPr>
              <a:t>X-ray Emittance Diagnostics</a:t>
            </a:r>
            <a:br>
              <a:rPr kumimoji="1" lang="en-US" altLang="ja-JP" dirty="0" smtClean="0">
                <a:latin typeface="+mn-lt"/>
              </a:rPr>
            </a:br>
            <a:r>
              <a:rPr lang="en-US" altLang="ja-JP" dirty="0" smtClean="0">
                <a:latin typeface="+mn-lt"/>
              </a:rPr>
              <a:t>at SPring-8</a:t>
            </a:r>
            <a:r>
              <a:rPr kumimoji="1" lang="ja-JP" altLang="en-US" dirty="0" smtClean="0">
                <a:latin typeface="+mn-lt"/>
              </a:rPr>
              <a:t> </a:t>
            </a:r>
            <a:endParaRPr kumimoji="1" lang="ja-JP" altLang="en-US" dirty="0">
              <a:latin typeface="+mn-lt"/>
            </a:endParaRP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463154" y="4089052"/>
            <a:ext cx="8250878" cy="2137275"/>
          </a:xfrm>
        </p:spPr>
        <p:txBody>
          <a:bodyPr>
            <a:noAutofit/>
          </a:bodyPr>
          <a:lstStyle/>
          <a:p>
            <a:r>
              <a:rPr kumimoji="1" lang="en-US" altLang="ja-JP" sz="3600" dirty="0" smtClean="0"/>
              <a:t>S. Takano, M. Masaki, and H. Sumitomo </a:t>
            </a:r>
            <a:r>
              <a:rPr kumimoji="1" lang="en-US" altLang="ja-JP" sz="3600" baseline="30000" dirty="0" smtClean="0"/>
              <a:t>*</a:t>
            </a:r>
          </a:p>
          <a:p>
            <a:r>
              <a:rPr lang="en-US" altLang="ja-JP" i="1" dirty="0" smtClean="0"/>
              <a:t>JASRI/SPring-8, Hyogo, Japan</a:t>
            </a:r>
          </a:p>
          <a:p>
            <a:r>
              <a:rPr lang="en-US" altLang="ja-JP" i="1" dirty="0" smtClean="0"/>
              <a:t>SES, Hyogo, Japan </a:t>
            </a:r>
            <a:r>
              <a:rPr lang="en-US" altLang="ja-JP" sz="3600" baseline="30000" dirty="0" smtClean="0"/>
              <a:t>*</a:t>
            </a:r>
            <a:endParaRPr kumimoji="1" lang="ja-JP" altLang="en-US" sz="3600" baseline="30000" dirty="0"/>
          </a:p>
        </p:txBody>
      </p:sp>
    </p:spTree>
    <p:extLst>
      <p:ext uri="{BB962C8B-B14F-4D97-AF65-F5344CB8AC3E}">
        <p14:creationId xmlns:p14="http://schemas.microsoft.com/office/powerpoint/2010/main" val="2985219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196238"/>
            <a:ext cx="8229600" cy="1143000"/>
          </a:xfrm>
        </p:spPr>
        <p:txBody>
          <a:bodyPr/>
          <a:lstStyle/>
          <a:p>
            <a:r>
              <a:rPr kumimoji="1" lang="en-US" altLang="ja-JP" dirty="0" smtClean="0"/>
              <a:t>Outline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kumimoji="1" lang="en-US" altLang="ja-JP" dirty="0" smtClean="0"/>
              <a:t>Introduction</a:t>
            </a:r>
          </a:p>
          <a:p>
            <a:pPr marL="0" indent="0">
              <a:buNone/>
            </a:pPr>
            <a:endParaRPr lang="en-US" altLang="ja-JP" dirty="0" smtClean="0"/>
          </a:p>
          <a:p>
            <a:pPr marL="0" indent="0">
              <a:buNone/>
            </a:pPr>
            <a:r>
              <a:rPr lang="en-US" altLang="ja-JP" dirty="0" smtClean="0"/>
              <a:t>X-ray Pinhole Camera</a:t>
            </a:r>
          </a:p>
          <a:p>
            <a:pPr marL="0" indent="0">
              <a:buNone/>
            </a:pPr>
            <a:endParaRPr kumimoji="1" lang="en-US" altLang="ja-JP" dirty="0" smtClean="0"/>
          </a:p>
          <a:p>
            <a:pPr marL="0" indent="0">
              <a:buNone/>
            </a:pPr>
            <a:r>
              <a:rPr kumimoji="1" lang="en-US" altLang="ja-JP" u="sng" dirty="0" smtClean="0"/>
              <a:t>X</a:t>
            </a:r>
            <a:r>
              <a:rPr kumimoji="1" lang="en-US" altLang="ja-JP" dirty="0" smtClean="0"/>
              <a:t>-ray</a:t>
            </a:r>
            <a:r>
              <a:rPr kumimoji="1" lang="ja-JP" altLang="en-US" dirty="0" smtClean="0"/>
              <a:t> </a:t>
            </a:r>
            <a:r>
              <a:rPr kumimoji="1" lang="en-US" altLang="ja-JP" u="sng" dirty="0" smtClean="0"/>
              <a:t>F</a:t>
            </a:r>
            <a:r>
              <a:rPr kumimoji="1" lang="en-US" altLang="ja-JP" dirty="0" smtClean="0"/>
              <a:t>resnel</a:t>
            </a:r>
            <a:r>
              <a:rPr kumimoji="1" lang="ja-JP" altLang="en-US" dirty="0" smtClean="0"/>
              <a:t> </a:t>
            </a:r>
            <a:r>
              <a:rPr kumimoji="1" lang="en-US" altLang="ja-JP" u="sng" dirty="0" err="1" smtClean="0"/>
              <a:t>D</a:t>
            </a:r>
            <a:r>
              <a:rPr kumimoji="1" lang="en-US" altLang="ja-JP" dirty="0" err="1" smtClean="0"/>
              <a:t>iffractometry</a:t>
            </a:r>
            <a:r>
              <a:rPr kumimoji="1" lang="ja-JP" altLang="en-US" dirty="0" smtClean="0"/>
              <a:t> </a:t>
            </a:r>
            <a:r>
              <a:rPr kumimoji="1" lang="en-US" altLang="ja-JP" dirty="0" smtClean="0"/>
              <a:t>Monitor</a:t>
            </a:r>
            <a:r>
              <a:rPr kumimoji="1" lang="ja-JP" altLang="en-US" dirty="0" smtClean="0"/>
              <a:t> </a:t>
            </a:r>
            <a:r>
              <a:rPr kumimoji="1" lang="en-US" altLang="ja-JP" dirty="0" smtClean="0"/>
              <a:t>(XFD)</a:t>
            </a:r>
          </a:p>
          <a:p>
            <a:pPr marL="0" indent="0">
              <a:buNone/>
            </a:pPr>
            <a:endParaRPr lang="en-US" altLang="ja-JP" dirty="0" smtClean="0"/>
          </a:p>
          <a:p>
            <a:pPr marL="0" indent="0">
              <a:buNone/>
            </a:pPr>
            <a:r>
              <a:rPr lang="en-US" altLang="ja-JP" dirty="0" smtClean="0"/>
              <a:t>Conclusions</a:t>
            </a:r>
            <a:endParaRPr kumimoji="1" lang="ja-JP" altLang="en-US" dirty="0"/>
          </a:p>
        </p:txBody>
      </p:sp>
      <p:sp>
        <p:nvSpPr>
          <p:cNvPr id="6" name="日付プレースホルダー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smtClean="0"/>
              <a:t>15 September 2015</a:t>
            </a:r>
            <a:endParaRPr kumimoji="1" lang="ja-JP" altLang="en-US" dirty="0"/>
          </a:p>
        </p:txBody>
      </p:sp>
      <p:sp>
        <p:nvSpPr>
          <p:cNvPr id="7" name="フッター プレースホルダー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dirty="0" smtClean="0"/>
              <a:t>IBIC 2015 Melbourne</a:t>
            </a:r>
            <a:endParaRPr kumimoji="1" lang="ja-JP" altLang="en-US"/>
          </a:p>
        </p:txBody>
      </p:sp>
      <p:sp>
        <p:nvSpPr>
          <p:cNvPr id="8" name="スライド番号プレースホルダー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0ED94-B3F4-D74E-A38E-172A5CF1A168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49829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199175"/>
            <a:ext cx="8229600" cy="748385"/>
          </a:xfrm>
        </p:spPr>
        <p:txBody>
          <a:bodyPr>
            <a:normAutofit fontScale="90000"/>
          </a:bodyPr>
          <a:lstStyle/>
          <a:p>
            <a:r>
              <a:rPr lang="en-US" altLang="ja-JP" dirty="0" smtClean="0"/>
              <a:t>Introduction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31759" y="1159250"/>
            <a:ext cx="8683866" cy="52588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ja-JP" sz="2000" dirty="0"/>
              <a:t>Light </a:t>
            </a:r>
            <a:r>
              <a:rPr lang="en-US" altLang="ja-JP" sz="2000" dirty="0" smtClean="0"/>
              <a:t>Source Facilities </a:t>
            </a:r>
            <a:r>
              <a:rPr lang="en-US" altLang="ja-JP" sz="2000" dirty="0"/>
              <a:t>are </a:t>
            </a:r>
            <a:r>
              <a:rPr lang="en-US" altLang="ja-JP" sz="2000" dirty="0" smtClean="0"/>
              <a:t>Competing to</a:t>
            </a:r>
          </a:p>
          <a:p>
            <a:pPr marL="0" indent="0">
              <a:buNone/>
            </a:pPr>
            <a:r>
              <a:rPr lang="en-US" altLang="ja-JP" sz="2000" dirty="0"/>
              <a:t> </a:t>
            </a:r>
            <a:r>
              <a:rPr lang="en-US" altLang="ja-JP" sz="2000" dirty="0" smtClean="0"/>
              <a:t>    Achieve Lower Emittance and Emittance Coupling Ratio for Higher Brilliance.</a:t>
            </a:r>
          </a:p>
          <a:p>
            <a:pPr marL="0" indent="0">
              <a:buNone/>
            </a:pPr>
            <a:endParaRPr lang="en-US" altLang="ja-JP" sz="2000" dirty="0" smtClean="0"/>
          </a:p>
          <a:p>
            <a:pPr marL="0" indent="0">
              <a:buNone/>
            </a:pPr>
            <a:r>
              <a:rPr lang="en-US" altLang="ja-JP" sz="2000" dirty="0" smtClean="0"/>
              <a:t>Serious and Elaborate </a:t>
            </a:r>
            <a:r>
              <a:rPr lang="en-US" altLang="ja-JP" sz="2000" dirty="0"/>
              <a:t>E</a:t>
            </a:r>
            <a:r>
              <a:rPr lang="en-US" altLang="ja-JP" sz="2000" dirty="0" smtClean="0"/>
              <a:t>fforts are being Paid for</a:t>
            </a:r>
          </a:p>
          <a:p>
            <a:pPr marL="0" indent="0">
              <a:buNone/>
            </a:pPr>
            <a:r>
              <a:rPr lang="en-US" altLang="ja-JP" sz="2000" dirty="0"/>
              <a:t> </a:t>
            </a:r>
            <a:r>
              <a:rPr lang="en-US" altLang="ja-JP" sz="2000" dirty="0" smtClean="0"/>
              <a:t>   Upgrade Plans </a:t>
            </a:r>
            <a:r>
              <a:rPr lang="en-US" altLang="ja-JP" sz="2000" dirty="0"/>
              <a:t>of </a:t>
            </a:r>
            <a:r>
              <a:rPr lang="en-US" altLang="ja-JP" sz="2000" dirty="0" smtClean="0"/>
              <a:t>Existing Rings or New </a:t>
            </a:r>
            <a:r>
              <a:rPr lang="en-US" altLang="ja-JP" sz="2000" dirty="0"/>
              <a:t>P</a:t>
            </a:r>
            <a:r>
              <a:rPr lang="en-US" altLang="ja-JP" sz="2000" dirty="0" smtClean="0"/>
              <a:t>lans of Low Emittance </a:t>
            </a:r>
            <a:r>
              <a:rPr lang="en-US" altLang="ja-JP" sz="2000" dirty="0"/>
              <a:t>R</a:t>
            </a:r>
            <a:r>
              <a:rPr lang="en-US" altLang="ja-JP" sz="2000" dirty="0" smtClean="0"/>
              <a:t>ings.</a:t>
            </a:r>
          </a:p>
          <a:p>
            <a:pPr marL="0" indent="0">
              <a:buNone/>
            </a:pPr>
            <a:endParaRPr lang="en-US" altLang="ja-JP" sz="2000" dirty="0"/>
          </a:p>
          <a:p>
            <a:pPr marL="0" indent="0">
              <a:buNone/>
            </a:pPr>
            <a:r>
              <a:rPr lang="en-US" altLang="ja-JP" sz="2000" dirty="0" smtClean="0"/>
              <a:t>X-ray Synchrotron Radiation (SR) is</a:t>
            </a:r>
            <a:endParaRPr lang="en-US" altLang="ja-JP" sz="2000" dirty="0"/>
          </a:p>
          <a:p>
            <a:pPr marL="0" indent="0">
              <a:buNone/>
            </a:pPr>
            <a:r>
              <a:rPr lang="en-US" altLang="ja-JP" sz="2000" dirty="0" smtClean="0"/>
              <a:t>    Key Diagnostic </a:t>
            </a:r>
            <a:r>
              <a:rPr lang="en-US" altLang="ja-JP" sz="2000" dirty="0"/>
              <a:t>P</a:t>
            </a:r>
            <a:r>
              <a:rPr lang="en-US" altLang="ja-JP" sz="2000" dirty="0" smtClean="0"/>
              <a:t>robe for Non-Destructive </a:t>
            </a:r>
            <a:r>
              <a:rPr lang="en-US" altLang="ja-JP" sz="2000" dirty="0"/>
              <a:t>B</a:t>
            </a:r>
            <a:r>
              <a:rPr lang="en-US" altLang="ja-JP" sz="2000" dirty="0" smtClean="0"/>
              <a:t>eam Emittance Measurement.</a:t>
            </a:r>
            <a:endParaRPr lang="en-US" altLang="ja-JP" sz="2000" dirty="0"/>
          </a:p>
          <a:p>
            <a:pPr marL="0" indent="0">
              <a:buNone/>
            </a:pPr>
            <a:endParaRPr lang="en-US" altLang="ja-JP" sz="2000" dirty="0"/>
          </a:p>
          <a:p>
            <a:pPr marL="0" indent="0">
              <a:buNone/>
            </a:pPr>
            <a:r>
              <a:rPr lang="en-US" altLang="ja-JP" sz="2000" dirty="0" smtClean="0"/>
              <a:t>    Both Direct Imaging </a:t>
            </a:r>
            <a:r>
              <a:rPr lang="en-US" altLang="ja-JP" sz="2000" dirty="0"/>
              <a:t>and </a:t>
            </a:r>
            <a:r>
              <a:rPr lang="en-US" altLang="ja-JP" sz="2000" dirty="0" err="1" smtClean="0"/>
              <a:t>Interferometric</a:t>
            </a:r>
            <a:r>
              <a:rPr lang="en-US" altLang="ja-JP" sz="2000" dirty="0" smtClean="0"/>
              <a:t> Technique</a:t>
            </a:r>
          </a:p>
          <a:p>
            <a:pPr marL="0" indent="0">
              <a:buNone/>
            </a:pPr>
            <a:r>
              <a:rPr lang="en-US" altLang="ja-JP" sz="2000" dirty="0"/>
              <a:t> </a:t>
            </a:r>
            <a:r>
              <a:rPr lang="en-US" altLang="ja-JP" sz="2000" dirty="0" smtClean="0"/>
              <a:t>        can Resolve </a:t>
            </a:r>
            <a:r>
              <a:rPr lang="en-US" altLang="ja-JP" sz="2000" dirty="0"/>
              <a:t>the </a:t>
            </a:r>
            <a:r>
              <a:rPr lang="en-US" altLang="ja-JP" sz="2000" dirty="0" smtClean="0"/>
              <a:t>Micrometer</a:t>
            </a:r>
            <a:r>
              <a:rPr lang="en-US" altLang="ja-JP" sz="2000" dirty="0"/>
              <a:t>-order </a:t>
            </a:r>
            <a:r>
              <a:rPr lang="en-US" altLang="ja-JP" sz="2000" dirty="0" smtClean="0"/>
              <a:t>Transverse Beam </a:t>
            </a:r>
            <a:r>
              <a:rPr lang="en-US" altLang="ja-JP" sz="2000" dirty="0"/>
              <a:t>S</a:t>
            </a:r>
            <a:r>
              <a:rPr lang="en-US" altLang="ja-JP" sz="2000" dirty="0" smtClean="0"/>
              <a:t>ize.</a:t>
            </a:r>
          </a:p>
          <a:p>
            <a:pPr marL="0" indent="0">
              <a:buNone/>
            </a:pPr>
            <a:endParaRPr lang="en-US" altLang="ja-JP" sz="2000" dirty="0"/>
          </a:p>
          <a:p>
            <a:pPr marL="0" indent="0">
              <a:buNone/>
            </a:pPr>
            <a:r>
              <a:rPr lang="en-US" altLang="ja-JP" sz="2000" dirty="0" smtClean="0"/>
              <a:t>    </a:t>
            </a:r>
            <a:r>
              <a:rPr lang="en-US" altLang="ja-JP" sz="2000" dirty="0"/>
              <a:t>E</a:t>
            </a:r>
            <a:r>
              <a:rPr lang="en-US" altLang="ja-JP" sz="2000" dirty="0" smtClean="0"/>
              <a:t>mittance </a:t>
            </a:r>
            <a:r>
              <a:rPr lang="en-US" altLang="ja-JP" sz="2000" dirty="0"/>
              <a:t>is </a:t>
            </a:r>
            <a:r>
              <a:rPr lang="en-US" altLang="ja-JP" sz="2000" dirty="0" smtClean="0"/>
              <a:t>Obtained </a:t>
            </a:r>
            <a:r>
              <a:rPr lang="en-US" altLang="ja-JP" sz="2000" dirty="0"/>
              <a:t>from the M</a:t>
            </a:r>
            <a:r>
              <a:rPr lang="en-US" altLang="ja-JP" sz="2000" dirty="0" smtClean="0"/>
              <a:t>easured </a:t>
            </a:r>
            <a:r>
              <a:rPr lang="en-US" altLang="ja-JP" sz="2000" dirty="0"/>
              <a:t>S</a:t>
            </a:r>
            <a:r>
              <a:rPr lang="en-US" altLang="ja-JP" sz="2000" dirty="0" smtClean="0"/>
              <a:t>ize</a:t>
            </a:r>
          </a:p>
          <a:p>
            <a:pPr marL="0" indent="0">
              <a:buNone/>
            </a:pPr>
            <a:r>
              <a:rPr lang="en-US" altLang="ja-JP" sz="2000" dirty="0"/>
              <a:t> </a:t>
            </a:r>
            <a:r>
              <a:rPr lang="en-US" altLang="ja-JP" sz="2000" dirty="0" smtClean="0"/>
              <a:t>        with Other Knowledge</a:t>
            </a:r>
            <a:r>
              <a:rPr lang="en-US" altLang="ja-JP" sz="2000" dirty="0"/>
              <a:t> </a:t>
            </a:r>
            <a:r>
              <a:rPr lang="en-US" altLang="ja-JP" sz="2000" dirty="0" smtClean="0"/>
              <a:t>(</a:t>
            </a:r>
            <a:r>
              <a:rPr lang="en-US" altLang="ja-JP" sz="2000" dirty="0" err="1"/>
              <a:t>B</a:t>
            </a:r>
            <a:r>
              <a:rPr lang="en-US" altLang="ja-JP" sz="2000" dirty="0" err="1" smtClean="0"/>
              <a:t>etatron</a:t>
            </a:r>
            <a:r>
              <a:rPr lang="en-US" altLang="ja-JP" sz="2000" dirty="0" smtClean="0"/>
              <a:t> </a:t>
            </a:r>
            <a:r>
              <a:rPr lang="en-US" altLang="ja-JP" sz="2000" dirty="0"/>
              <a:t>and </a:t>
            </a:r>
            <a:r>
              <a:rPr lang="en-US" altLang="ja-JP" sz="2000" dirty="0" smtClean="0"/>
              <a:t>Dispersion </a:t>
            </a:r>
            <a:r>
              <a:rPr lang="en-US" altLang="ja-JP" sz="2000" dirty="0"/>
              <a:t>F</a:t>
            </a:r>
            <a:r>
              <a:rPr lang="en-US" altLang="ja-JP" sz="2000" dirty="0" smtClean="0"/>
              <a:t>unctions, Energy </a:t>
            </a:r>
            <a:r>
              <a:rPr lang="en-US" altLang="ja-JP" sz="2000" dirty="0"/>
              <a:t>S</a:t>
            </a:r>
            <a:r>
              <a:rPr lang="en-US" altLang="ja-JP" sz="2000" dirty="0" smtClean="0"/>
              <a:t>pread). </a:t>
            </a:r>
            <a:endParaRPr lang="en-US" altLang="ja-JP" sz="2000" dirty="0"/>
          </a:p>
        </p:txBody>
      </p:sp>
      <p:sp>
        <p:nvSpPr>
          <p:cNvPr id="6" name="日付プレースホルダー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smtClean="0"/>
              <a:t>15 September 2015</a:t>
            </a:r>
            <a:endParaRPr kumimoji="1" lang="ja-JP" altLang="en-US" dirty="0"/>
          </a:p>
        </p:txBody>
      </p:sp>
      <p:sp>
        <p:nvSpPr>
          <p:cNvPr id="7" name="フッター プレースホルダー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dirty="0" smtClean="0"/>
              <a:t>IBIC 2015 Melbourne</a:t>
            </a:r>
            <a:endParaRPr kumimoji="1" lang="ja-JP" altLang="en-US"/>
          </a:p>
        </p:txBody>
      </p:sp>
      <p:sp>
        <p:nvSpPr>
          <p:cNvPr id="8" name="スライド番号プレースホルダー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0ED94-B3F4-D74E-A38E-172A5CF1A168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86910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14855"/>
            <a:ext cx="8229600" cy="748385"/>
          </a:xfrm>
        </p:spPr>
        <p:txBody>
          <a:bodyPr>
            <a:normAutofit fontScale="90000"/>
          </a:bodyPr>
          <a:lstStyle/>
          <a:p>
            <a:r>
              <a:rPr lang="en-US" altLang="ja-JP" dirty="0" smtClean="0"/>
              <a:t>Introduction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31759" y="1159250"/>
            <a:ext cx="8683866" cy="5258833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altLang="ja-JP" sz="2000" dirty="0" smtClean="0"/>
              <a:t>Two Alternative Targets of X-ray</a:t>
            </a:r>
            <a:r>
              <a:rPr lang="ja-JP" altLang="en-US" sz="2000" dirty="0" smtClean="0"/>
              <a:t> </a:t>
            </a:r>
            <a:r>
              <a:rPr lang="en-US" altLang="ja-JP" sz="2000" dirty="0" smtClean="0"/>
              <a:t>Emittance</a:t>
            </a:r>
            <a:r>
              <a:rPr lang="ja-JP" altLang="en-US" sz="2000" dirty="0" smtClean="0"/>
              <a:t> </a:t>
            </a:r>
            <a:r>
              <a:rPr lang="en-US" altLang="ja-JP" sz="2000" dirty="0" smtClean="0"/>
              <a:t>Diagnostics</a:t>
            </a:r>
            <a:r>
              <a:rPr lang="ja-JP" altLang="en-US" sz="2000" dirty="0" smtClean="0"/>
              <a:t> </a:t>
            </a:r>
            <a:r>
              <a:rPr lang="en-US" altLang="ja-JP" sz="2000" dirty="0" smtClean="0"/>
              <a:t>at</a:t>
            </a:r>
            <a:r>
              <a:rPr lang="ja-JP" altLang="en-US" sz="2000" dirty="0" smtClean="0"/>
              <a:t> </a:t>
            </a:r>
            <a:r>
              <a:rPr lang="en-US" altLang="ja-JP" sz="2000" dirty="0" smtClean="0"/>
              <a:t>Light</a:t>
            </a:r>
            <a:r>
              <a:rPr lang="ja-JP" altLang="en-US" sz="2000" dirty="0" smtClean="0"/>
              <a:t> </a:t>
            </a:r>
            <a:r>
              <a:rPr lang="en-US" altLang="ja-JP" sz="2000" dirty="0" smtClean="0"/>
              <a:t>Source</a:t>
            </a:r>
            <a:r>
              <a:rPr lang="ja-JP" altLang="en-US" sz="2000" dirty="0" smtClean="0"/>
              <a:t> </a:t>
            </a:r>
            <a:r>
              <a:rPr lang="en-US" altLang="ja-JP" sz="2000" dirty="0" smtClean="0"/>
              <a:t>Rings</a:t>
            </a:r>
            <a:endParaRPr lang="en-US" altLang="ja-JP" sz="2000" dirty="0"/>
          </a:p>
          <a:p>
            <a:pPr marL="0" indent="0">
              <a:buNone/>
            </a:pPr>
            <a:endParaRPr lang="en-US" altLang="ja-JP" sz="2000" dirty="0"/>
          </a:p>
          <a:p>
            <a:pPr marL="0" indent="0">
              <a:buNone/>
            </a:pPr>
            <a:r>
              <a:rPr lang="en-US" altLang="ja-JP" sz="2000" dirty="0"/>
              <a:t> </a:t>
            </a:r>
            <a:r>
              <a:rPr lang="en-US" altLang="ja-JP" sz="2000" dirty="0" smtClean="0"/>
              <a:t>       Dipole Magnet Source and  Insertion Device Source (</a:t>
            </a:r>
            <a:r>
              <a:rPr lang="en-US" altLang="ja-JP" sz="2000" dirty="0" err="1" smtClean="0"/>
              <a:t>Undulator</a:t>
            </a:r>
            <a:r>
              <a:rPr lang="en-US" altLang="ja-JP" sz="2000" dirty="0" smtClean="0"/>
              <a:t>) </a:t>
            </a:r>
          </a:p>
          <a:p>
            <a:pPr marL="0" indent="0">
              <a:buNone/>
            </a:pPr>
            <a:endParaRPr lang="en-US" altLang="ja-JP" sz="2000" dirty="0"/>
          </a:p>
          <a:p>
            <a:pPr marL="0" indent="0">
              <a:buNone/>
            </a:pPr>
            <a:r>
              <a:rPr lang="en-US" altLang="ja-JP" sz="2000" dirty="0" smtClean="0"/>
              <a:t>It Seems </a:t>
            </a:r>
            <a:r>
              <a:rPr lang="ja-JP" altLang="ja-JP" sz="2000" dirty="0" smtClean="0"/>
              <a:t>f</a:t>
            </a:r>
            <a:r>
              <a:rPr lang="en-US" altLang="ja-JP" sz="2000" dirty="0" smtClean="0"/>
              <a:t>rom the View Point of Machine Operation that</a:t>
            </a:r>
          </a:p>
          <a:p>
            <a:pPr marL="0" indent="0">
              <a:buNone/>
            </a:pPr>
            <a:r>
              <a:rPr lang="en-US" altLang="ja-JP" sz="2000" dirty="0"/>
              <a:t> </a:t>
            </a:r>
            <a:r>
              <a:rPr lang="en-US" altLang="ja-JP" sz="2000" dirty="0" smtClean="0"/>
              <a:t>       Emittance Diagnostics of Dipole Source  </a:t>
            </a:r>
            <a:r>
              <a:rPr lang="en-US" altLang="ja-JP" sz="2000" dirty="0"/>
              <a:t>is </a:t>
            </a:r>
            <a:r>
              <a:rPr lang="en-US" altLang="ja-JP" sz="2000" dirty="0" smtClean="0"/>
              <a:t>Necessary </a:t>
            </a:r>
            <a:r>
              <a:rPr lang="en-US" altLang="ja-JP" sz="2000" dirty="0"/>
              <a:t>and S</a:t>
            </a:r>
            <a:r>
              <a:rPr lang="en-US" altLang="ja-JP" sz="2000" dirty="0" smtClean="0"/>
              <a:t>ufficient</a:t>
            </a:r>
          </a:p>
          <a:p>
            <a:pPr marL="0" indent="0">
              <a:buNone/>
            </a:pPr>
            <a:r>
              <a:rPr lang="en-US" altLang="ja-JP" sz="2000" dirty="0"/>
              <a:t> </a:t>
            </a:r>
            <a:r>
              <a:rPr lang="en-US" altLang="ja-JP" sz="2000" dirty="0" smtClean="0"/>
              <a:t>       for Tuning the Beam of the Accelerator</a:t>
            </a:r>
          </a:p>
          <a:p>
            <a:pPr marL="0" indent="0">
              <a:buNone/>
            </a:pPr>
            <a:endParaRPr lang="en-US" altLang="ja-JP" sz="2000" dirty="0"/>
          </a:p>
          <a:p>
            <a:pPr marL="0" indent="0">
              <a:buNone/>
            </a:pPr>
            <a:r>
              <a:rPr lang="en-US" altLang="ja-JP" sz="2000" dirty="0" smtClean="0"/>
              <a:t>Nonetheless,</a:t>
            </a:r>
          </a:p>
          <a:p>
            <a:pPr marL="0" indent="0">
              <a:buNone/>
            </a:pPr>
            <a:r>
              <a:rPr lang="en-US" altLang="ja-JP" sz="2000" dirty="0"/>
              <a:t> </a:t>
            </a:r>
            <a:r>
              <a:rPr lang="en-US" altLang="ja-JP" sz="2000" dirty="0" smtClean="0"/>
              <a:t>       Diagnostics of </a:t>
            </a:r>
            <a:r>
              <a:rPr lang="en-US" altLang="ja-JP" sz="2000" dirty="0" err="1" smtClean="0"/>
              <a:t>Undulator</a:t>
            </a:r>
            <a:r>
              <a:rPr lang="en-US" altLang="ja-JP" sz="2000" dirty="0" smtClean="0"/>
              <a:t> Source Emittance  Cannot be Avoided</a:t>
            </a:r>
            <a:endParaRPr lang="en-US" altLang="ja-JP" sz="2000" dirty="0"/>
          </a:p>
          <a:p>
            <a:pPr marL="0" indent="0">
              <a:buNone/>
            </a:pPr>
            <a:r>
              <a:rPr lang="en-US" altLang="ja-JP" sz="2000" dirty="0"/>
              <a:t>        B</a:t>
            </a:r>
            <a:r>
              <a:rPr lang="en-US" altLang="ja-JP" sz="2000" dirty="0" smtClean="0"/>
              <a:t>ecause the </a:t>
            </a:r>
            <a:r>
              <a:rPr lang="en-US" altLang="ja-JP" sz="2000" dirty="0" err="1" smtClean="0"/>
              <a:t>Undulator</a:t>
            </a:r>
            <a:r>
              <a:rPr lang="en-US" altLang="ja-JP" sz="2000" dirty="0" smtClean="0"/>
              <a:t> is Just the Source of Light </a:t>
            </a:r>
            <a:r>
              <a:rPr lang="en-US" altLang="ja-JP" sz="2000" dirty="0"/>
              <a:t>D</a:t>
            </a:r>
            <a:r>
              <a:rPr lang="en-US" altLang="ja-JP" sz="2000" dirty="0" smtClean="0"/>
              <a:t>elivered to</a:t>
            </a:r>
            <a:r>
              <a:rPr lang="ja-JP" altLang="en-US" sz="2000" dirty="0" smtClean="0"/>
              <a:t> </a:t>
            </a:r>
            <a:r>
              <a:rPr lang="en-US" altLang="ja-JP" sz="2000" dirty="0"/>
              <a:t>E</a:t>
            </a:r>
            <a:r>
              <a:rPr lang="en-US" altLang="ja-JP" sz="2000" dirty="0" smtClean="0"/>
              <a:t>xperimental </a:t>
            </a:r>
            <a:r>
              <a:rPr lang="en-US" altLang="ja-JP" sz="2000" dirty="0"/>
              <a:t>U</a:t>
            </a:r>
            <a:r>
              <a:rPr lang="en-US" altLang="ja-JP" sz="2000" dirty="0" smtClean="0"/>
              <a:t>sers</a:t>
            </a:r>
            <a:endParaRPr lang="en-US" altLang="ja-JP" sz="2000" dirty="0"/>
          </a:p>
          <a:p>
            <a:pPr marL="0" indent="0">
              <a:buNone/>
            </a:pPr>
            <a:endParaRPr lang="en-US" altLang="ja-JP" sz="2000" dirty="0" smtClean="0"/>
          </a:p>
          <a:p>
            <a:pPr marL="0" indent="0">
              <a:buNone/>
            </a:pPr>
            <a:r>
              <a:rPr lang="en-US" altLang="ja-JP" sz="2000" dirty="0" smtClean="0"/>
              <a:t>Two </a:t>
            </a:r>
            <a:r>
              <a:rPr lang="en-US" altLang="ja-JP" sz="2000" dirty="0"/>
              <a:t>X-ray </a:t>
            </a:r>
            <a:r>
              <a:rPr lang="en-US" altLang="ja-JP" sz="2000" dirty="0" smtClean="0"/>
              <a:t>Instruments </a:t>
            </a:r>
            <a:r>
              <a:rPr lang="en-US" altLang="ja-JP" sz="2000" dirty="0"/>
              <a:t>for </a:t>
            </a:r>
            <a:r>
              <a:rPr lang="en-US" altLang="ja-JP" sz="2000" dirty="0" smtClean="0"/>
              <a:t>Emittance </a:t>
            </a:r>
            <a:r>
              <a:rPr lang="en-US" altLang="ja-JP" sz="2000" dirty="0"/>
              <a:t>D</a:t>
            </a:r>
            <a:r>
              <a:rPr lang="en-US" altLang="ja-JP" sz="2000" dirty="0" smtClean="0"/>
              <a:t>iagnostics Recently Implemented </a:t>
            </a:r>
            <a:r>
              <a:rPr lang="en-US" altLang="ja-JP" sz="2000" dirty="0"/>
              <a:t>at SPring-8</a:t>
            </a:r>
          </a:p>
          <a:p>
            <a:pPr marL="0" indent="0">
              <a:buNone/>
            </a:pPr>
            <a:r>
              <a:rPr lang="en-US" altLang="ja-JP" sz="2000" dirty="0"/>
              <a:t> </a:t>
            </a:r>
            <a:r>
              <a:rPr lang="en-US" altLang="ja-JP" sz="2000" dirty="0" smtClean="0"/>
              <a:t>       Dipole Source:            X</a:t>
            </a:r>
            <a:r>
              <a:rPr lang="en-US" altLang="ja-JP" sz="2000" dirty="0"/>
              <a:t>-ray pinhole camera</a:t>
            </a:r>
          </a:p>
          <a:p>
            <a:pPr marL="0" indent="0">
              <a:buNone/>
            </a:pPr>
            <a:r>
              <a:rPr lang="en-US" altLang="ja-JP" sz="2000" dirty="0" smtClean="0"/>
              <a:t>        </a:t>
            </a:r>
            <a:r>
              <a:rPr lang="en-US" altLang="ja-JP" sz="2000" dirty="0" err="1"/>
              <a:t>U</a:t>
            </a:r>
            <a:r>
              <a:rPr lang="en-US" altLang="ja-JP" sz="2000" dirty="0" err="1" smtClean="0"/>
              <a:t>ndulator</a:t>
            </a:r>
            <a:r>
              <a:rPr lang="en-US" altLang="ja-JP" sz="2000" dirty="0" smtClean="0"/>
              <a:t> source:     </a:t>
            </a:r>
            <a:r>
              <a:rPr lang="en-US" altLang="ja-JP" sz="2000" u="sng" dirty="0" smtClean="0"/>
              <a:t>X</a:t>
            </a:r>
            <a:r>
              <a:rPr lang="en-US" altLang="ja-JP" sz="2000" dirty="0"/>
              <a:t>-ray </a:t>
            </a:r>
            <a:r>
              <a:rPr lang="en-US" altLang="ja-JP" sz="2000" u="sng" dirty="0"/>
              <a:t>F</a:t>
            </a:r>
            <a:r>
              <a:rPr lang="en-US" altLang="ja-JP" sz="2000" dirty="0"/>
              <a:t>resnel </a:t>
            </a:r>
            <a:r>
              <a:rPr lang="en-US" altLang="ja-JP" sz="2000" u="sng" dirty="0" err="1" smtClean="0"/>
              <a:t>D</a:t>
            </a:r>
            <a:r>
              <a:rPr lang="en-US" altLang="ja-JP" sz="2000" dirty="0" err="1" smtClean="0"/>
              <a:t>iffractometry</a:t>
            </a:r>
            <a:r>
              <a:rPr lang="en-US" altLang="ja-JP" sz="2000" dirty="0" smtClean="0"/>
              <a:t> monitor (XFD)</a:t>
            </a:r>
            <a:endParaRPr lang="en-US" altLang="ja-JP" sz="2000" dirty="0"/>
          </a:p>
        </p:txBody>
      </p:sp>
      <p:sp>
        <p:nvSpPr>
          <p:cNvPr id="6" name="日付プレースホルダー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smtClean="0"/>
              <a:t>15 September 2015</a:t>
            </a:r>
            <a:endParaRPr kumimoji="1" lang="ja-JP" altLang="en-US" dirty="0"/>
          </a:p>
        </p:txBody>
      </p:sp>
      <p:sp>
        <p:nvSpPr>
          <p:cNvPr id="7" name="フッター プレースホルダー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dirty="0" smtClean="0"/>
              <a:t>IBIC 2015 Melbourne</a:t>
            </a:r>
            <a:endParaRPr kumimoji="1" lang="ja-JP" altLang="en-US"/>
          </a:p>
        </p:txBody>
      </p:sp>
      <p:sp>
        <p:nvSpPr>
          <p:cNvPr id="8" name="スライド番号プレースホルダー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0ED94-B3F4-D74E-A38E-172A5CF1A168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39555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図 38" descr="Scintillator_1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82" t="13584" r="25710" b="34042"/>
          <a:stretch/>
        </p:blipFill>
        <p:spPr>
          <a:xfrm>
            <a:off x="6705105" y="3454545"/>
            <a:ext cx="2158321" cy="2896195"/>
          </a:xfrm>
          <a:prstGeom prst="rect">
            <a:avLst/>
          </a:prstGeom>
        </p:spPr>
      </p:pic>
      <p:pic>
        <p:nvPicPr>
          <p:cNvPr id="40" name="図 39" descr="Pinhole_1.JP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38" t="6132" r="23773" b="43641"/>
          <a:stretch/>
        </p:blipFill>
        <p:spPr>
          <a:xfrm>
            <a:off x="4378128" y="3436256"/>
            <a:ext cx="2106000" cy="2938854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86208" y="198551"/>
            <a:ext cx="8229600" cy="748385"/>
          </a:xfrm>
        </p:spPr>
        <p:txBody>
          <a:bodyPr>
            <a:normAutofit fontScale="90000"/>
          </a:bodyPr>
          <a:lstStyle/>
          <a:p>
            <a:r>
              <a:rPr lang="en-US" altLang="ja-JP" dirty="0" smtClean="0"/>
              <a:t>X-ray Pinhole Camera @ SPring-8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01984" y="954162"/>
            <a:ext cx="8327390" cy="5258833"/>
          </a:xfrm>
        </p:spPr>
        <p:txBody>
          <a:bodyPr/>
          <a:lstStyle/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6" name="日付プレースホルダー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smtClean="0"/>
              <a:t>15 September 2015</a:t>
            </a:r>
            <a:endParaRPr kumimoji="1" lang="ja-JP" altLang="en-US" dirty="0"/>
          </a:p>
        </p:txBody>
      </p:sp>
      <p:sp>
        <p:nvSpPr>
          <p:cNvPr id="7" name="フッター プレースホルダー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dirty="0" smtClean="0"/>
              <a:t>IBIC 2015 Melbourne</a:t>
            </a:r>
            <a:endParaRPr kumimoji="1" lang="ja-JP" altLang="en-US"/>
          </a:p>
        </p:txBody>
      </p:sp>
      <p:sp>
        <p:nvSpPr>
          <p:cNvPr id="8" name="スライド番号プレースホルダー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0ED94-B3F4-D74E-A38E-172A5CF1A168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9" name="図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5911" y="1049697"/>
            <a:ext cx="7924800" cy="2095500"/>
          </a:xfrm>
          <a:prstGeom prst="rect">
            <a:avLst/>
          </a:prstGeom>
        </p:spPr>
      </p:pic>
      <p:sp>
        <p:nvSpPr>
          <p:cNvPr id="15" name="テキスト ボックス 9"/>
          <p:cNvSpPr txBox="1">
            <a:spLocks noChangeArrowheads="1"/>
          </p:cNvSpPr>
          <p:nvPr/>
        </p:nvSpPr>
        <p:spPr bwMode="auto">
          <a:xfrm>
            <a:off x="2240154" y="3077315"/>
            <a:ext cx="188081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altLang="ja-JP" dirty="0" smtClean="0">
                <a:solidFill>
                  <a:srgbClr val="008000"/>
                </a:solidFill>
              </a:rPr>
              <a:t>X-ray Window</a:t>
            </a:r>
          </a:p>
          <a:p>
            <a:r>
              <a:rPr lang="en-US" altLang="ja-JP" dirty="0">
                <a:solidFill>
                  <a:srgbClr val="008000"/>
                </a:solidFill>
              </a:rPr>
              <a:t> </a:t>
            </a:r>
            <a:r>
              <a:rPr lang="en-US" altLang="ja-JP" dirty="0" smtClean="0">
                <a:solidFill>
                  <a:srgbClr val="008000"/>
                </a:solidFill>
              </a:rPr>
              <a:t> @ 6.24 </a:t>
            </a:r>
            <a:r>
              <a:rPr lang="en-US" altLang="ja-JP" dirty="0">
                <a:solidFill>
                  <a:srgbClr val="008000"/>
                </a:solidFill>
              </a:rPr>
              <a:t>m</a:t>
            </a:r>
            <a:endParaRPr lang="ja-JP" altLang="en-US" dirty="0">
              <a:solidFill>
                <a:srgbClr val="008000"/>
              </a:solidFill>
            </a:endParaRPr>
          </a:p>
        </p:txBody>
      </p:sp>
      <p:cxnSp>
        <p:nvCxnSpPr>
          <p:cNvPr id="16" name="直線矢印コネクタ 15"/>
          <p:cNvCxnSpPr/>
          <p:nvPr/>
        </p:nvCxnSpPr>
        <p:spPr bwMode="auto">
          <a:xfrm flipH="1" flipV="1">
            <a:off x="4251559" y="2352926"/>
            <a:ext cx="828224" cy="748053"/>
          </a:xfrm>
          <a:prstGeom prst="straightConnector1">
            <a:avLst/>
          </a:prstGeom>
          <a:ln w="12700"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直線矢印コネクタ 17"/>
          <p:cNvCxnSpPr/>
          <p:nvPr/>
        </p:nvCxnSpPr>
        <p:spPr bwMode="auto">
          <a:xfrm flipV="1">
            <a:off x="985982" y="2194896"/>
            <a:ext cx="964851" cy="692268"/>
          </a:xfrm>
          <a:prstGeom prst="straightConnector1">
            <a:avLst/>
          </a:prstGeom>
          <a:ln w="12700"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直線矢印コネクタ 18"/>
          <p:cNvCxnSpPr/>
          <p:nvPr/>
        </p:nvCxnSpPr>
        <p:spPr bwMode="auto">
          <a:xfrm flipV="1">
            <a:off x="2939346" y="2265885"/>
            <a:ext cx="0" cy="804979"/>
          </a:xfrm>
          <a:prstGeom prst="straightConnector1">
            <a:avLst/>
          </a:prstGeom>
          <a:ln w="12700"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直線矢印コネクタ 23"/>
          <p:cNvCxnSpPr/>
          <p:nvPr/>
        </p:nvCxnSpPr>
        <p:spPr bwMode="auto">
          <a:xfrm flipV="1">
            <a:off x="7264718" y="2570280"/>
            <a:ext cx="546793" cy="574917"/>
          </a:xfrm>
          <a:prstGeom prst="straightConnector1">
            <a:avLst/>
          </a:prstGeom>
          <a:ln w="12700"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テキスト ボックス 9"/>
          <p:cNvSpPr txBox="1">
            <a:spLocks noChangeArrowheads="1"/>
          </p:cNvSpPr>
          <p:nvPr/>
        </p:nvSpPr>
        <p:spPr bwMode="auto">
          <a:xfrm>
            <a:off x="482247" y="2748697"/>
            <a:ext cx="158437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altLang="ja-JP" dirty="0" smtClean="0">
                <a:solidFill>
                  <a:srgbClr val="008000"/>
                </a:solidFill>
              </a:rPr>
              <a:t>Source:</a:t>
            </a:r>
          </a:p>
          <a:p>
            <a:r>
              <a:rPr lang="en-US" altLang="ja-JP" dirty="0">
                <a:solidFill>
                  <a:srgbClr val="008000"/>
                </a:solidFill>
              </a:rPr>
              <a:t> </a:t>
            </a:r>
            <a:r>
              <a:rPr lang="en-US" altLang="ja-JP" dirty="0" smtClean="0">
                <a:solidFill>
                  <a:srgbClr val="008000"/>
                </a:solidFill>
              </a:rPr>
              <a:t> Dipole (29B2)</a:t>
            </a:r>
            <a:endParaRPr lang="ja-JP" altLang="en-US" dirty="0">
              <a:solidFill>
                <a:srgbClr val="008000"/>
              </a:solidFill>
            </a:endParaRPr>
          </a:p>
        </p:txBody>
      </p:sp>
      <p:sp>
        <p:nvSpPr>
          <p:cNvPr id="28" name="テキスト ボックス 9"/>
          <p:cNvSpPr txBox="1">
            <a:spLocks noChangeArrowheads="1"/>
          </p:cNvSpPr>
          <p:nvPr/>
        </p:nvSpPr>
        <p:spPr bwMode="auto">
          <a:xfrm>
            <a:off x="4393798" y="3070864"/>
            <a:ext cx="210605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altLang="ja-JP" dirty="0" smtClean="0">
                <a:solidFill>
                  <a:srgbClr val="008000"/>
                </a:solidFill>
              </a:rPr>
              <a:t>Pinhole @ 11.43 </a:t>
            </a:r>
            <a:r>
              <a:rPr lang="en-US" altLang="ja-JP" dirty="0">
                <a:solidFill>
                  <a:srgbClr val="008000"/>
                </a:solidFill>
              </a:rPr>
              <a:t>m</a:t>
            </a:r>
            <a:endParaRPr lang="ja-JP" altLang="en-US" dirty="0">
              <a:solidFill>
                <a:srgbClr val="008000"/>
              </a:solidFill>
            </a:endParaRPr>
          </a:p>
        </p:txBody>
      </p:sp>
      <p:sp>
        <p:nvSpPr>
          <p:cNvPr id="29" name="テキスト ボックス 9"/>
          <p:cNvSpPr txBox="1">
            <a:spLocks noChangeArrowheads="1"/>
          </p:cNvSpPr>
          <p:nvPr/>
        </p:nvSpPr>
        <p:spPr bwMode="auto">
          <a:xfrm>
            <a:off x="6638558" y="3086739"/>
            <a:ext cx="225642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altLang="ja-JP" dirty="0" smtClean="0">
                <a:solidFill>
                  <a:srgbClr val="008000"/>
                </a:solidFill>
              </a:rPr>
              <a:t>Scintillator @ 34.31 m</a:t>
            </a:r>
            <a:endParaRPr lang="ja-JP" altLang="en-US" dirty="0">
              <a:solidFill>
                <a:srgbClr val="008000"/>
              </a:solidFill>
            </a:endParaRPr>
          </a:p>
        </p:txBody>
      </p:sp>
      <p:pic>
        <p:nvPicPr>
          <p:cNvPr id="36" name="図 35" descr="Window.JPG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06" t="1572" r="7487" b="19425"/>
          <a:stretch/>
        </p:blipFill>
        <p:spPr>
          <a:xfrm>
            <a:off x="254644" y="3715419"/>
            <a:ext cx="3878979" cy="2666873"/>
          </a:xfrm>
          <a:prstGeom prst="rect">
            <a:avLst/>
          </a:prstGeom>
        </p:spPr>
      </p:pic>
      <p:sp>
        <p:nvSpPr>
          <p:cNvPr id="38" name="テキスト ボックス 37"/>
          <p:cNvSpPr txBox="1"/>
          <p:nvPr/>
        </p:nvSpPr>
        <p:spPr>
          <a:xfrm>
            <a:off x="-638917" y="780954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ja-JP" altLang="en-US" dirty="0"/>
          </a:p>
        </p:txBody>
      </p:sp>
      <p:sp>
        <p:nvSpPr>
          <p:cNvPr id="4" name="正方形/長方形 3"/>
          <p:cNvSpPr/>
          <p:nvPr/>
        </p:nvSpPr>
        <p:spPr>
          <a:xfrm>
            <a:off x="362688" y="1033160"/>
            <a:ext cx="1027896" cy="461665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ja-JP" sz="2400" dirty="0" smtClean="0"/>
              <a:t>Layout</a:t>
            </a:r>
            <a:endParaRPr lang="en-US" altLang="ja-JP" sz="2400" dirty="0"/>
          </a:p>
        </p:txBody>
      </p:sp>
    </p:spTree>
    <p:extLst>
      <p:ext uri="{BB962C8B-B14F-4D97-AF65-F5344CB8AC3E}">
        <p14:creationId xmlns:p14="http://schemas.microsoft.com/office/powerpoint/2010/main" val="1613771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86208" y="198551"/>
            <a:ext cx="8229600" cy="748385"/>
          </a:xfrm>
        </p:spPr>
        <p:txBody>
          <a:bodyPr>
            <a:normAutofit fontScale="90000"/>
          </a:bodyPr>
          <a:lstStyle/>
          <a:p>
            <a:r>
              <a:rPr lang="en-US" altLang="ja-JP" dirty="0" smtClean="0"/>
              <a:t>X-ray Pinhole Camera @ SPring-8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01984" y="954162"/>
            <a:ext cx="8327390" cy="5258833"/>
          </a:xfrm>
        </p:spPr>
        <p:txBody>
          <a:bodyPr/>
          <a:lstStyle/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6" name="日付プレースホルダー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smtClean="0"/>
              <a:t>15 September 2015</a:t>
            </a:r>
            <a:endParaRPr kumimoji="1" lang="ja-JP" altLang="en-US" dirty="0"/>
          </a:p>
        </p:txBody>
      </p:sp>
      <p:sp>
        <p:nvSpPr>
          <p:cNvPr id="7" name="フッター プレースホルダー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dirty="0" smtClean="0"/>
              <a:t>IBIC 2015 Melbourne</a:t>
            </a:r>
            <a:endParaRPr kumimoji="1" lang="ja-JP" altLang="en-US"/>
          </a:p>
        </p:txBody>
      </p:sp>
      <p:sp>
        <p:nvSpPr>
          <p:cNvPr id="8" name="スライド番号プレースホルダー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0ED94-B3F4-D74E-A38E-172A5CF1A168}" type="slidenum">
              <a:rPr kumimoji="1" lang="ja-JP" altLang="en-US" smtClean="0"/>
              <a:t>5</a:t>
            </a:fld>
            <a:endParaRPr kumimoji="1" lang="ja-JP" altLang="en-US"/>
          </a:p>
        </p:txBody>
      </p:sp>
      <p:sp>
        <p:nvSpPr>
          <p:cNvPr id="15" name="テキスト ボックス 9"/>
          <p:cNvSpPr txBox="1">
            <a:spLocks noChangeArrowheads="1"/>
          </p:cNvSpPr>
          <p:nvPr/>
        </p:nvSpPr>
        <p:spPr bwMode="auto">
          <a:xfrm>
            <a:off x="4397976" y="1106256"/>
            <a:ext cx="355434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altLang="ja-JP" sz="2800" dirty="0" smtClean="0">
                <a:solidFill>
                  <a:srgbClr val="000000"/>
                </a:solidFill>
              </a:rPr>
              <a:t>X-ray Window</a:t>
            </a:r>
            <a:r>
              <a:rPr lang="ja-JP" altLang="en-US" sz="2800" dirty="0" smtClean="0">
                <a:solidFill>
                  <a:srgbClr val="000000"/>
                </a:solidFill>
              </a:rPr>
              <a:t> </a:t>
            </a:r>
            <a:r>
              <a:rPr lang="en-US" altLang="ja-JP" sz="2800" dirty="0" smtClean="0">
                <a:solidFill>
                  <a:srgbClr val="000000"/>
                </a:solidFill>
              </a:rPr>
              <a:t>@</a:t>
            </a:r>
            <a:r>
              <a:rPr lang="ja-JP" altLang="en-US" sz="2800" dirty="0" smtClean="0">
                <a:solidFill>
                  <a:srgbClr val="000000"/>
                </a:solidFill>
              </a:rPr>
              <a:t> </a:t>
            </a:r>
            <a:r>
              <a:rPr lang="en-US" altLang="ja-JP" sz="2800" dirty="0" smtClean="0">
                <a:solidFill>
                  <a:srgbClr val="000000"/>
                </a:solidFill>
              </a:rPr>
              <a:t>6.2</a:t>
            </a:r>
            <a:r>
              <a:rPr lang="ja-JP" altLang="en-US" sz="2800" dirty="0" smtClean="0">
                <a:solidFill>
                  <a:srgbClr val="000000"/>
                </a:solidFill>
              </a:rPr>
              <a:t> </a:t>
            </a:r>
            <a:r>
              <a:rPr lang="en-US" altLang="ja-JP" sz="2800" dirty="0" smtClean="0">
                <a:solidFill>
                  <a:srgbClr val="000000"/>
                </a:solidFill>
              </a:rPr>
              <a:t>m</a:t>
            </a:r>
          </a:p>
        </p:txBody>
      </p:sp>
      <p:sp>
        <p:nvSpPr>
          <p:cNvPr id="26" name="テキスト ボックス 9"/>
          <p:cNvSpPr txBox="1">
            <a:spLocks noChangeArrowheads="1"/>
          </p:cNvSpPr>
          <p:nvPr/>
        </p:nvSpPr>
        <p:spPr bwMode="auto">
          <a:xfrm>
            <a:off x="495112" y="1178090"/>
            <a:ext cx="3516897" cy="1138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altLang="ja-JP" sz="2800" dirty="0" smtClean="0"/>
              <a:t>Source: Dipole (29B2)</a:t>
            </a:r>
            <a:endParaRPr lang="en-US" altLang="ja-JP" dirty="0" smtClean="0"/>
          </a:p>
          <a:p>
            <a:endParaRPr lang="en-US" altLang="ja-JP" sz="2000" dirty="0" smtClean="0"/>
          </a:p>
          <a:p>
            <a:r>
              <a:rPr lang="en-US" altLang="ja-JP" sz="2000" dirty="0"/>
              <a:t> </a:t>
            </a:r>
            <a:r>
              <a:rPr lang="en-US" altLang="ja-JP" sz="2000" dirty="0" smtClean="0"/>
              <a:t>     B = 0.5 T        </a:t>
            </a:r>
            <a:r>
              <a:rPr lang="en-US" altLang="ja-JP" sz="2000" dirty="0" err="1" smtClean="0"/>
              <a:t>Ec</a:t>
            </a:r>
            <a:r>
              <a:rPr lang="en-US" altLang="ja-JP" sz="2000" dirty="0" smtClean="0"/>
              <a:t> = 21.1 keV</a:t>
            </a:r>
            <a:endParaRPr lang="ja-JP" altLang="en-US" sz="2000" dirty="0"/>
          </a:p>
        </p:txBody>
      </p:sp>
      <p:pic>
        <p:nvPicPr>
          <p:cNvPr id="36" name="図 35" descr="Window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46" t="30526" r="41965" b="42600"/>
          <a:stretch/>
        </p:blipFill>
        <p:spPr>
          <a:xfrm>
            <a:off x="5498760" y="4524383"/>
            <a:ext cx="2613118" cy="2116741"/>
          </a:xfrm>
          <a:prstGeom prst="rect">
            <a:avLst/>
          </a:prstGeom>
        </p:spPr>
      </p:pic>
      <p:sp>
        <p:nvSpPr>
          <p:cNvPr id="38" name="テキスト ボックス 37"/>
          <p:cNvSpPr txBox="1"/>
          <p:nvPr/>
        </p:nvSpPr>
        <p:spPr>
          <a:xfrm>
            <a:off x="-638917" y="780954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ja-JP" altLang="en-US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7467368" y="1792531"/>
            <a:ext cx="13854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en-US" dirty="0" smtClean="0">
                <a:solidFill>
                  <a:srgbClr val="000000"/>
                </a:solidFill>
                <a:latin typeface="+mj-lt"/>
                <a:ea typeface="ＤＦＰ太丸ゴシック体" charset="-128"/>
                <a:cs typeface="ＤＦＰ太丸ゴシック体" charset="-128"/>
              </a:rPr>
              <a:t>Aluminum </a:t>
            </a:r>
          </a:p>
          <a:p>
            <a:r>
              <a:rPr lang="en-US" altLang="en-US" dirty="0">
                <a:solidFill>
                  <a:srgbClr val="000000"/>
                </a:solidFill>
                <a:latin typeface="+mj-lt"/>
                <a:ea typeface="ＤＦＰ太丸ゴシック体" charset="-128"/>
                <a:cs typeface="ＤＦＰ太丸ゴシック体" charset="-128"/>
              </a:rPr>
              <a:t> </a:t>
            </a:r>
            <a:r>
              <a:rPr lang="en-US" altLang="en-US" dirty="0" smtClean="0">
                <a:solidFill>
                  <a:srgbClr val="000000"/>
                </a:solidFill>
                <a:latin typeface="+mj-lt"/>
                <a:ea typeface="ＤＦＰ太丸ゴシック体" charset="-128"/>
                <a:cs typeface="ＤＦＰ太丸ゴシック体" charset="-128"/>
              </a:rPr>
              <a:t>   3mm thick</a:t>
            </a:r>
          </a:p>
        </p:txBody>
      </p:sp>
      <p:grpSp>
        <p:nvGrpSpPr>
          <p:cNvPr id="14" name="図形グループ 13"/>
          <p:cNvGrpSpPr/>
          <p:nvPr/>
        </p:nvGrpSpPr>
        <p:grpSpPr>
          <a:xfrm>
            <a:off x="4686033" y="1629476"/>
            <a:ext cx="2521964" cy="2411730"/>
            <a:chOff x="4356481" y="2014797"/>
            <a:chExt cx="2521964" cy="2411730"/>
          </a:xfrm>
        </p:grpSpPr>
        <p:pic>
          <p:nvPicPr>
            <p:cNvPr id="11" name="図 10" descr="X線取出し窓_IBIC.pdf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15120" y="2014797"/>
              <a:ext cx="2051685" cy="2411730"/>
            </a:xfrm>
            <a:prstGeom prst="rect">
              <a:avLst/>
            </a:prstGeom>
          </p:spPr>
        </p:pic>
        <p:cxnSp>
          <p:nvCxnSpPr>
            <p:cNvPr id="13" name="直線矢印コネクタ 12"/>
            <p:cNvCxnSpPr/>
            <p:nvPr/>
          </p:nvCxnSpPr>
          <p:spPr>
            <a:xfrm>
              <a:off x="4356481" y="3387518"/>
              <a:ext cx="2521964" cy="0"/>
            </a:xfrm>
            <a:prstGeom prst="straightConnector1">
              <a:avLst/>
            </a:prstGeom>
            <a:ln>
              <a:solidFill>
                <a:srgbClr val="008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テキスト ボックス 16"/>
          <p:cNvSpPr txBox="1"/>
          <p:nvPr/>
        </p:nvSpPr>
        <p:spPr>
          <a:xfrm>
            <a:off x="7280339" y="2806917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solidFill>
                  <a:srgbClr val="008000"/>
                </a:solidFill>
              </a:rPr>
              <a:t>X-ray</a:t>
            </a:r>
            <a:endParaRPr kumimoji="1" lang="ja-JP" altLang="en-US" dirty="0">
              <a:solidFill>
                <a:srgbClr val="008000"/>
              </a:solidFill>
            </a:endParaRPr>
          </a:p>
        </p:txBody>
      </p:sp>
      <p:cxnSp>
        <p:nvCxnSpPr>
          <p:cNvPr id="21" name="直線コネクタ 20"/>
          <p:cNvCxnSpPr/>
          <p:nvPr/>
        </p:nvCxnSpPr>
        <p:spPr>
          <a:xfrm>
            <a:off x="5544882" y="3198926"/>
            <a:ext cx="1" cy="570656"/>
          </a:xfrm>
          <a:prstGeom prst="line">
            <a:avLst/>
          </a:prstGeom>
          <a:ln w="12700">
            <a:solidFill>
              <a:srgbClr val="008000"/>
            </a:solidFill>
            <a:head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直線コネクタ 33"/>
          <p:cNvCxnSpPr/>
          <p:nvPr/>
        </p:nvCxnSpPr>
        <p:spPr>
          <a:xfrm>
            <a:off x="6581435" y="3223040"/>
            <a:ext cx="602448" cy="527647"/>
          </a:xfrm>
          <a:prstGeom prst="line">
            <a:avLst/>
          </a:prstGeom>
          <a:ln w="12700">
            <a:solidFill>
              <a:srgbClr val="008000"/>
            </a:solidFill>
            <a:head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テキスト ボックス 36"/>
          <p:cNvSpPr txBox="1"/>
          <p:nvPr/>
        </p:nvSpPr>
        <p:spPr>
          <a:xfrm>
            <a:off x="7202085" y="3574059"/>
            <a:ext cx="140334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dirty="0" err="1" smtClean="0">
                <a:solidFill>
                  <a:srgbClr val="008000"/>
                </a:solidFill>
              </a:rPr>
              <a:t>Alminum</a:t>
            </a:r>
            <a:r>
              <a:rPr lang="en-US" altLang="ja-JP" sz="1600" dirty="0" smtClean="0">
                <a:solidFill>
                  <a:srgbClr val="008000"/>
                </a:solidFill>
              </a:rPr>
              <a:t> 5052</a:t>
            </a:r>
            <a:endParaRPr kumimoji="1" lang="ja-JP" altLang="en-US" sz="1600" dirty="0">
              <a:solidFill>
                <a:srgbClr val="008000"/>
              </a:solidFill>
            </a:endParaRPr>
          </a:p>
        </p:txBody>
      </p:sp>
      <p:sp>
        <p:nvSpPr>
          <p:cNvPr id="41" name="テキスト ボックス 40"/>
          <p:cNvSpPr txBox="1"/>
          <p:nvPr/>
        </p:nvSpPr>
        <p:spPr>
          <a:xfrm>
            <a:off x="5307724" y="3726573"/>
            <a:ext cx="197261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en-US" sz="1600" dirty="0" smtClean="0">
                <a:solidFill>
                  <a:srgbClr val="008000"/>
                </a:solidFill>
                <a:latin typeface="+mj-lt"/>
                <a:ea typeface="ＤＦＰ太丸ゴシック体" charset="-128"/>
                <a:cs typeface="ＤＦＰ太丸ゴシック体" charset="-128"/>
              </a:rPr>
              <a:t>OFHC mask</a:t>
            </a:r>
          </a:p>
          <a:p>
            <a:r>
              <a:rPr lang="en-US" altLang="ja-JP" sz="1600" dirty="0" smtClean="0">
                <a:solidFill>
                  <a:srgbClr val="008000"/>
                </a:solidFill>
                <a:latin typeface="+mj-lt"/>
                <a:ea typeface="ＤＦＰ太丸ゴシック体" charset="-128"/>
                <a:cs typeface="ＤＦＰ太丸ゴシック体" charset="-128"/>
              </a:rPr>
              <a:t>   1mm (</a:t>
            </a:r>
            <a:r>
              <a:rPr lang="en-US" altLang="ja-JP" sz="1600" dirty="0">
                <a:solidFill>
                  <a:srgbClr val="008000"/>
                </a:solidFill>
                <a:latin typeface="+mj-lt"/>
                <a:ea typeface="ＤＦＰ太丸ゴシック体" charset="-128"/>
                <a:cs typeface="ＤＦＰ太丸ゴシック体" charset="-128"/>
              </a:rPr>
              <a:t>H) X </a:t>
            </a:r>
            <a:r>
              <a:rPr lang="en-US" altLang="ja-JP" sz="1600" dirty="0" smtClean="0">
                <a:solidFill>
                  <a:srgbClr val="008000"/>
                </a:solidFill>
                <a:latin typeface="+mj-lt"/>
                <a:ea typeface="ＤＦＰ太丸ゴシック体" charset="-128"/>
                <a:cs typeface="ＤＦＰ太丸ゴシック体" charset="-128"/>
              </a:rPr>
              <a:t>5mm (</a:t>
            </a:r>
            <a:r>
              <a:rPr lang="en-US" altLang="ja-JP" sz="1600" dirty="0">
                <a:solidFill>
                  <a:srgbClr val="008000"/>
                </a:solidFill>
                <a:latin typeface="+mj-lt"/>
                <a:ea typeface="ＤＦＰ太丸ゴシック体" charset="-128"/>
                <a:cs typeface="ＤＦＰ太丸ゴシック体" charset="-128"/>
              </a:rPr>
              <a:t>V)</a:t>
            </a:r>
          </a:p>
          <a:p>
            <a:endParaRPr kumimoji="1" lang="ja-JP" altLang="en-US" sz="1600" dirty="0">
              <a:solidFill>
                <a:srgbClr val="008000"/>
              </a:solidFill>
              <a:latin typeface="+mj-lt"/>
            </a:endParaRPr>
          </a:p>
        </p:txBody>
      </p:sp>
      <p:pic>
        <p:nvPicPr>
          <p:cNvPr id="12" name="図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9396" y="2922544"/>
            <a:ext cx="3878580" cy="323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110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86208" y="198551"/>
            <a:ext cx="8229600" cy="748385"/>
          </a:xfrm>
        </p:spPr>
        <p:txBody>
          <a:bodyPr>
            <a:normAutofit fontScale="90000"/>
          </a:bodyPr>
          <a:lstStyle/>
          <a:p>
            <a:r>
              <a:rPr lang="en-US" altLang="ja-JP" dirty="0" smtClean="0"/>
              <a:t>X-ray Pinhole Camera @ SPring-8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01984" y="954162"/>
            <a:ext cx="8327390" cy="5258833"/>
          </a:xfrm>
        </p:spPr>
        <p:txBody>
          <a:bodyPr/>
          <a:lstStyle/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6" name="日付プレースホルダー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smtClean="0"/>
              <a:t>15 September 2015</a:t>
            </a:r>
            <a:endParaRPr kumimoji="1" lang="ja-JP" altLang="en-US" dirty="0"/>
          </a:p>
        </p:txBody>
      </p:sp>
      <p:sp>
        <p:nvSpPr>
          <p:cNvPr id="7" name="フッター プレースホルダー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smtClean="0"/>
              <a:t>IBIC 2015 Melbourne</a:t>
            </a:r>
            <a:endParaRPr kumimoji="1" lang="ja-JP" altLang="en-US"/>
          </a:p>
        </p:txBody>
      </p:sp>
      <p:sp>
        <p:nvSpPr>
          <p:cNvPr id="8" name="スライド番号プレースホルダー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0ED94-B3F4-D74E-A38E-172A5CF1A168}" type="slidenum">
              <a:rPr kumimoji="1" lang="ja-JP" altLang="en-US" smtClean="0"/>
              <a:t>6</a:t>
            </a:fld>
            <a:endParaRPr kumimoji="1" lang="ja-JP" altLang="en-US"/>
          </a:p>
        </p:txBody>
      </p:sp>
      <p:sp>
        <p:nvSpPr>
          <p:cNvPr id="26" name="テキスト ボックス 9"/>
          <p:cNvSpPr txBox="1">
            <a:spLocks noChangeArrowheads="1"/>
          </p:cNvSpPr>
          <p:nvPr/>
        </p:nvSpPr>
        <p:spPr bwMode="auto">
          <a:xfrm>
            <a:off x="230982" y="1033042"/>
            <a:ext cx="436256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altLang="ja-JP" sz="2800" dirty="0" smtClean="0"/>
              <a:t>Pinhole</a:t>
            </a:r>
            <a:r>
              <a:rPr lang="ja-JP" altLang="en-US" sz="2800" dirty="0" smtClean="0"/>
              <a:t> </a:t>
            </a:r>
            <a:r>
              <a:rPr lang="en-US" altLang="ja-JP" sz="2800" dirty="0" smtClean="0"/>
              <a:t>Assembly @ 11.4 m</a:t>
            </a:r>
          </a:p>
        </p:txBody>
      </p:sp>
      <p:sp>
        <p:nvSpPr>
          <p:cNvPr id="38" name="テキスト ボックス 37"/>
          <p:cNvSpPr txBox="1"/>
          <p:nvPr/>
        </p:nvSpPr>
        <p:spPr>
          <a:xfrm>
            <a:off x="-638917" y="780954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ja-JP" altLang="en-US" dirty="0"/>
          </a:p>
        </p:txBody>
      </p:sp>
      <p:pic>
        <p:nvPicPr>
          <p:cNvPr id="9" name="図 8" descr="Pinhole_2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36" t="8388" r="31887" b="16266"/>
          <a:stretch/>
        </p:blipFill>
        <p:spPr>
          <a:xfrm>
            <a:off x="521057" y="1830846"/>
            <a:ext cx="2315679" cy="3955322"/>
          </a:xfrm>
          <a:prstGeom prst="rect">
            <a:avLst/>
          </a:prstGeom>
        </p:spPr>
      </p:pic>
      <p:pic>
        <p:nvPicPr>
          <p:cNvPr id="10" name="図 9" descr="ピンホールユニット組立図_IBIC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8502" y="2572476"/>
            <a:ext cx="5730240" cy="3738880"/>
          </a:xfrm>
          <a:prstGeom prst="rect">
            <a:avLst/>
          </a:prstGeom>
        </p:spPr>
      </p:pic>
      <p:sp>
        <p:nvSpPr>
          <p:cNvPr id="23" name="テキスト ボックス 9"/>
          <p:cNvSpPr txBox="1">
            <a:spLocks noChangeArrowheads="1"/>
          </p:cNvSpPr>
          <p:nvPr/>
        </p:nvSpPr>
        <p:spPr bwMode="auto">
          <a:xfrm>
            <a:off x="4144309" y="1706334"/>
            <a:ext cx="2086759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altLang="ja-JP" sz="1600" dirty="0" smtClean="0">
                <a:solidFill>
                  <a:srgbClr val="008000"/>
                </a:solidFill>
              </a:rPr>
              <a:t>Y slit</a:t>
            </a:r>
          </a:p>
          <a:p>
            <a:r>
              <a:rPr lang="en-US" altLang="ja-JP" sz="1600" dirty="0">
                <a:solidFill>
                  <a:srgbClr val="008000"/>
                </a:solidFill>
              </a:rPr>
              <a:t> </a:t>
            </a:r>
            <a:r>
              <a:rPr lang="en-US" altLang="ja-JP" sz="1600" dirty="0" smtClean="0">
                <a:solidFill>
                  <a:srgbClr val="008000"/>
                </a:solidFill>
              </a:rPr>
              <a:t>  Tungsten 3mm thick</a:t>
            </a:r>
          </a:p>
          <a:p>
            <a:r>
              <a:rPr lang="en-US" altLang="ja-JP" sz="1600" dirty="0">
                <a:solidFill>
                  <a:srgbClr val="008000"/>
                </a:solidFill>
              </a:rPr>
              <a:t>　</a:t>
            </a:r>
            <a:r>
              <a:rPr lang="ja-JP" altLang="en-US" sz="1600" dirty="0" smtClean="0">
                <a:solidFill>
                  <a:srgbClr val="008000"/>
                </a:solidFill>
              </a:rPr>
              <a:t>　</a:t>
            </a:r>
            <a:endParaRPr lang="ja-JP" altLang="en-US" sz="1600" dirty="0">
              <a:solidFill>
                <a:srgbClr val="008000"/>
              </a:solidFill>
            </a:endParaRPr>
          </a:p>
        </p:txBody>
      </p:sp>
      <p:cxnSp>
        <p:nvCxnSpPr>
          <p:cNvPr id="27" name="直線矢印コネクタ 26"/>
          <p:cNvCxnSpPr/>
          <p:nvPr/>
        </p:nvCxnSpPr>
        <p:spPr>
          <a:xfrm>
            <a:off x="5505109" y="4214400"/>
            <a:ext cx="1518014" cy="0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テキスト ボックス 27"/>
          <p:cNvSpPr txBox="1"/>
          <p:nvPr/>
        </p:nvSpPr>
        <p:spPr>
          <a:xfrm>
            <a:off x="7073103" y="4037772"/>
            <a:ext cx="6166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 smtClean="0">
                <a:solidFill>
                  <a:srgbClr val="008000"/>
                </a:solidFill>
              </a:rPr>
              <a:t>X-ray</a:t>
            </a:r>
            <a:endParaRPr kumimoji="1" lang="ja-JP" altLang="en-US" sz="1600" dirty="0">
              <a:solidFill>
                <a:srgbClr val="008000"/>
              </a:solidFill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6178338" y="1146740"/>
            <a:ext cx="25510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>
                <a:latin typeface="+mj-lt"/>
              </a:rPr>
              <a:t>A</a:t>
            </a:r>
            <a:r>
              <a:rPr lang="en-US" altLang="ja-JP" dirty="0" smtClean="0">
                <a:latin typeface="+mj-lt"/>
              </a:rPr>
              <a:t>perture:  20 </a:t>
            </a:r>
            <a:r>
              <a:rPr lang="en-US" altLang="ja-JP" dirty="0">
                <a:latin typeface="Symbol" charset="2"/>
                <a:cs typeface="Symbol" charset="2"/>
              </a:rPr>
              <a:t>m</a:t>
            </a:r>
            <a:r>
              <a:rPr lang="en-US" altLang="ja-JP" dirty="0">
                <a:latin typeface="+mj-lt"/>
              </a:rPr>
              <a:t>m x </a:t>
            </a:r>
            <a:r>
              <a:rPr lang="en-US" altLang="ja-JP" dirty="0" smtClean="0">
                <a:latin typeface="Symbol" charset="2"/>
                <a:cs typeface="Symbol" charset="2"/>
              </a:rPr>
              <a:t>20m</a:t>
            </a:r>
            <a:r>
              <a:rPr lang="en-US" altLang="ja-JP" dirty="0" smtClean="0">
                <a:latin typeface="+mj-lt"/>
                <a:cs typeface="Symbol" charset="2"/>
              </a:rPr>
              <a:t>m</a:t>
            </a:r>
            <a:endParaRPr lang="ja-JP" altLang="en-US" dirty="0">
              <a:latin typeface="+mj-lt"/>
              <a:cs typeface="Symbol" charset="2"/>
            </a:endParaRPr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3468010" y="5401203"/>
            <a:ext cx="15491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dirty="0">
                <a:solidFill>
                  <a:srgbClr val="008000"/>
                </a:solidFill>
              </a:rPr>
              <a:t>m</a:t>
            </a:r>
            <a:r>
              <a:rPr kumimoji="1" lang="en-US" altLang="ja-JP" sz="1600" dirty="0" smtClean="0">
                <a:solidFill>
                  <a:srgbClr val="008000"/>
                </a:solidFill>
              </a:rPr>
              <a:t>anual XZ stage</a:t>
            </a:r>
            <a:endParaRPr kumimoji="1" lang="ja-JP" altLang="en-US" sz="1600" dirty="0">
              <a:solidFill>
                <a:srgbClr val="008000"/>
              </a:solidFill>
            </a:endParaRPr>
          </a:p>
        </p:txBody>
      </p:sp>
      <p:cxnSp>
        <p:nvCxnSpPr>
          <p:cNvPr id="19" name="直線コネクタ 18"/>
          <p:cNvCxnSpPr/>
          <p:nvPr/>
        </p:nvCxnSpPr>
        <p:spPr>
          <a:xfrm>
            <a:off x="1768316" y="4734090"/>
            <a:ext cx="1683618" cy="860013"/>
          </a:xfrm>
          <a:prstGeom prst="line">
            <a:avLst/>
          </a:prstGeom>
          <a:ln w="12700">
            <a:solidFill>
              <a:srgbClr val="008000"/>
            </a:solidFill>
            <a:head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テキスト ボックス 31"/>
          <p:cNvSpPr txBox="1"/>
          <p:nvPr/>
        </p:nvSpPr>
        <p:spPr>
          <a:xfrm>
            <a:off x="3314966" y="4584303"/>
            <a:ext cx="118814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dirty="0" smtClean="0">
                <a:solidFill>
                  <a:srgbClr val="008000"/>
                </a:solidFill>
              </a:rPr>
              <a:t>rotary</a:t>
            </a:r>
            <a:r>
              <a:rPr kumimoji="1" lang="en-US" altLang="ja-JP" sz="1600" dirty="0" smtClean="0">
                <a:solidFill>
                  <a:srgbClr val="008000"/>
                </a:solidFill>
              </a:rPr>
              <a:t> stage</a:t>
            </a:r>
            <a:endParaRPr kumimoji="1" lang="ja-JP" altLang="en-US" sz="1600" dirty="0">
              <a:solidFill>
                <a:srgbClr val="008000"/>
              </a:solidFill>
            </a:endParaRPr>
          </a:p>
        </p:txBody>
      </p:sp>
      <p:cxnSp>
        <p:nvCxnSpPr>
          <p:cNvPr id="33" name="直線コネクタ 32"/>
          <p:cNvCxnSpPr/>
          <p:nvPr/>
        </p:nvCxnSpPr>
        <p:spPr>
          <a:xfrm>
            <a:off x="1597014" y="3900918"/>
            <a:ext cx="1683618" cy="860013"/>
          </a:xfrm>
          <a:prstGeom prst="line">
            <a:avLst/>
          </a:prstGeom>
          <a:ln w="12700">
            <a:solidFill>
              <a:srgbClr val="008000"/>
            </a:solidFill>
            <a:head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テキスト ボックス 34"/>
          <p:cNvSpPr txBox="1"/>
          <p:nvPr/>
        </p:nvSpPr>
        <p:spPr>
          <a:xfrm>
            <a:off x="3448685" y="3844546"/>
            <a:ext cx="11448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dirty="0" err="1">
                <a:solidFill>
                  <a:srgbClr val="008000"/>
                </a:solidFill>
              </a:rPr>
              <a:t>g</a:t>
            </a:r>
            <a:r>
              <a:rPr lang="en-US" altLang="ja-JP" sz="1600" dirty="0" err="1" smtClean="0">
                <a:solidFill>
                  <a:srgbClr val="008000"/>
                </a:solidFill>
              </a:rPr>
              <a:t>onio</a:t>
            </a:r>
            <a:r>
              <a:rPr kumimoji="1" lang="en-US" altLang="ja-JP" sz="1600" dirty="0" smtClean="0">
                <a:solidFill>
                  <a:srgbClr val="008000"/>
                </a:solidFill>
              </a:rPr>
              <a:t> stage</a:t>
            </a:r>
            <a:endParaRPr kumimoji="1" lang="ja-JP" altLang="en-US" sz="1600" dirty="0">
              <a:solidFill>
                <a:srgbClr val="008000"/>
              </a:solidFill>
            </a:endParaRPr>
          </a:p>
        </p:txBody>
      </p:sp>
      <p:cxnSp>
        <p:nvCxnSpPr>
          <p:cNvPr id="39" name="直線コネクタ 38"/>
          <p:cNvCxnSpPr/>
          <p:nvPr/>
        </p:nvCxnSpPr>
        <p:spPr>
          <a:xfrm>
            <a:off x="1748991" y="3169395"/>
            <a:ext cx="1683618" cy="860013"/>
          </a:xfrm>
          <a:prstGeom prst="line">
            <a:avLst/>
          </a:prstGeom>
          <a:ln w="12700">
            <a:solidFill>
              <a:srgbClr val="008000"/>
            </a:solidFill>
            <a:head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テキスト ボックス 9"/>
          <p:cNvSpPr txBox="1">
            <a:spLocks noChangeArrowheads="1"/>
          </p:cNvSpPr>
          <p:nvPr/>
        </p:nvSpPr>
        <p:spPr bwMode="auto">
          <a:xfrm>
            <a:off x="6744927" y="1618839"/>
            <a:ext cx="2086759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altLang="ja-JP" sz="1600" dirty="0">
                <a:solidFill>
                  <a:srgbClr val="008000"/>
                </a:solidFill>
              </a:rPr>
              <a:t>X</a:t>
            </a:r>
            <a:r>
              <a:rPr lang="en-US" altLang="ja-JP" sz="1600" dirty="0" smtClean="0">
                <a:solidFill>
                  <a:srgbClr val="008000"/>
                </a:solidFill>
              </a:rPr>
              <a:t> slit</a:t>
            </a:r>
          </a:p>
          <a:p>
            <a:r>
              <a:rPr lang="en-US" altLang="ja-JP" sz="1600" dirty="0">
                <a:solidFill>
                  <a:srgbClr val="008000"/>
                </a:solidFill>
              </a:rPr>
              <a:t> </a:t>
            </a:r>
            <a:r>
              <a:rPr lang="en-US" altLang="ja-JP" sz="1600" dirty="0" smtClean="0">
                <a:solidFill>
                  <a:srgbClr val="008000"/>
                </a:solidFill>
              </a:rPr>
              <a:t>  Tungsten 3mm thick</a:t>
            </a:r>
          </a:p>
          <a:p>
            <a:r>
              <a:rPr lang="en-US" altLang="ja-JP" sz="1600" dirty="0">
                <a:solidFill>
                  <a:srgbClr val="008000"/>
                </a:solidFill>
              </a:rPr>
              <a:t>　</a:t>
            </a:r>
            <a:r>
              <a:rPr lang="ja-JP" altLang="en-US" sz="1600" dirty="0" smtClean="0">
                <a:solidFill>
                  <a:srgbClr val="008000"/>
                </a:solidFill>
              </a:rPr>
              <a:t>　</a:t>
            </a:r>
            <a:endParaRPr lang="ja-JP" altLang="en-US" sz="1600" dirty="0">
              <a:solidFill>
                <a:srgbClr val="008000"/>
              </a:solidFill>
            </a:endParaRPr>
          </a:p>
        </p:txBody>
      </p:sp>
      <p:cxnSp>
        <p:nvCxnSpPr>
          <p:cNvPr id="42" name="直線コネクタ 41"/>
          <p:cNvCxnSpPr/>
          <p:nvPr/>
        </p:nvCxnSpPr>
        <p:spPr>
          <a:xfrm flipH="1" flipV="1">
            <a:off x="4895019" y="2250502"/>
            <a:ext cx="561862" cy="778004"/>
          </a:xfrm>
          <a:prstGeom prst="line">
            <a:avLst/>
          </a:prstGeom>
          <a:ln w="12700">
            <a:solidFill>
              <a:srgbClr val="008000"/>
            </a:solidFill>
            <a:head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直線コネクタ 42"/>
          <p:cNvCxnSpPr/>
          <p:nvPr/>
        </p:nvCxnSpPr>
        <p:spPr>
          <a:xfrm flipV="1">
            <a:off x="6881174" y="2170122"/>
            <a:ext cx="184045" cy="946802"/>
          </a:xfrm>
          <a:prstGeom prst="line">
            <a:avLst/>
          </a:prstGeom>
          <a:ln w="12700">
            <a:solidFill>
              <a:srgbClr val="008000"/>
            </a:solidFill>
            <a:head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3421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 descr="Scintillator_2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90" t="11611" r="28004" b="8641"/>
          <a:stretch/>
        </p:blipFill>
        <p:spPr>
          <a:xfrm>
            <a:off x="671333" y="1571138"/>
            <a:ext cx="2201200" cy="4784400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86208" y="198551"/>
            <a:ext cx="8229600" cy="748385"/>
          </a:xfrm>
        </p:spPr>
        <p:txBody>
          <a:bodyPr>
            <a:normAutofit fontScale="90000"/>
          </a:bodyPr>
          <a:lstStyle/>
          <a:p>
            <a:r>
              <a:rPr lang="en-US" altLang="ja-JP" dirty="0" smtClean="0"/>
              <a:t>X-ray Pinhole Camera @ SPring-8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01984" y="954162"/>
            <a:ext cx="8327390" cy="5258833"/>
          </a:xfrm>
        </p:spPr>
        <p:txBody>
          <a:bodyPr/>
          <a:lstStyle/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6" name="日付プレースホルダー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smtClean="0"/>
              <a:t>15 September 2015</a:t>
            </a:r>
            <a:endParaRPr kumimoji="1" lang="ja-JP" altLang="en-US" dirty="0"/>
          </a:p>
        </p:txBody>
      </p:sp>
      <p:sp>
        <p:nvSpPr>
          <p:cNvPr id="7" name="フッター プレースホルダー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smtClean="0"/>
              <a:t>IBIC 2015 Melbourne</a:t>
            </a:r>
            <a:endParaRPr kumimoji="1" lang="ja-JP" altLang="en-US"/>
          </a:p>
        </p:txBody>
      </p:sp>
      <p:sp>
        <p:nvSpPr>
          <p:cNvPr id="8" name="スライド番号プレースホルダー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0ED94-B3F4-D74E-A38E-172A5CF1A168}" type="slidenum">
              <a:rPr kumimoji="1" lang="ja-JP" altLang="en-US" smtClean="0"/>
              <a:t>7</a:t>
            </a:fld>
            <a:endParaRPr kumimoji="1" lang="ja-JP" altLang="en-US"/>
          </a:p>
        </p:txBody>
      </p:sp>
      <p:sp>
        <p:nvSpPr>
          <p:cNvPr id="26" name="テキスト ボックス 9"/>
          <p:cNvSpPr txBox="1">
            <a:spLocks noChangeArrowheads="1"/>
          </p:cNvSpPr>
          <p:nvPr/>
        </p:nvSpPr>
        <p:spPr bwMode="auto">
          <a:xfrm>
            <a:off x="230982" y="946274"/>
            <a:ext cx="627588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altLang="ja-JP" sz="2800" dirty="0" smtClean="0"/>
              <a:t>Scintillator &amp; Camera Assembly@  34.3m</a:t>
            </a:r>
          </a:p>
        </p:txBody>
      </p:sp>
      <p:sp>
        <p:nvSpPr>
          <p:cNvPr id="38" name="テキスト ボックス 37"/>
          <p:cNvSpPr txBox="1"/>
          <p:nvPr/>
        </p:nvSpPr>
        <p:spPr>
          <a:xfrm>
            <a:off x="-638917" y="780954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ja-JP" altLang="en-US" dirty="0"/>
          </a:p>
        </p:txBody>
      </p:sp>
      <p:sp>
        <p:nvSpPr>
          <p:cNvPr id="23" name="テキスト ボックス 9"/>
          <p:cNvSpPr txBox="1">
            <a:spLocks noChangeArrowheads="1"/>
          </p:cNvSpPr>
          <p:nvPr/>
        </p:nvSpPr>
        <p:spPr bwMode="auto">
          <a:xfrm>
            <a:off x="3092648" y="1629921"/>
            <a:ext cx="1021363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altLang="ja-JP" sz="1600" dirty="0" smtClean="0">
                <a:solidFill>
                  <a:srgbClr val="008000"/>
                </a:solidFill>
              </a:rPr>
              <a:t>Mirror</a:t>
            </a:r>
          </a:p>
          <a:p>
            <a:r>
              <a:rPr lang="en-US" altLang="ja-JP" sz="1600" dirty="0">
                <a:solidFill>
                  <a:srgbClr val="008000"/>
                </a:solidFill>
              </a:rPr>
              <a:t>　</a:t>
            </a:r>
            <a:r>
              <a:rPr lang="ja-JP" altLang="en-US" sz="1600" dirty="0" smtClean="0">
                <a:solidFill>
                  <a:srgbClr val="008000"/>
                </a:solidFill>
              </a:rPr>
              <a:t>　</a:t>
            </a:r>
            <a:endParaRPr lang="ja-JP" altLang="en-US" sz="1600" dirty="0">
              <a:solidFill>
                <a:srgbClr val="008000"/>
              </a:solidFill>
            </a:endParaRPr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3890606" y="5889428"/>
            <a:ext cx="15491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dirty="0">
                <a:solidFill>
                  <a:srgbClr val="008000"/>
                </a:solidFill>
              </a:rPr>
              <a:t>m</a:t>
            </a:r>
            <a:r>
              <a:rPr kumimoji="1" lang="en-US" altLang="ja-JP" sz="1600" dirty="0" smtClean="0">
                <a:solidFill>
                  <a:srgbClr val="008000"/>
                </a:solidFill>
              </a:rPr>
              <a:t>anual XZ stage</a:t>
            </a:r>
            <a:endParaRPr kumimoji="1" lang="ja-JP" altLang="en-US" sz="1600" dirty="0">
              <a:solidFill>
                <a:srgbClr val="008000"/>
              </a:solidFill>
            </a:endParaRPr>
          </a:p>
        </p:txBody>
      </p:sp>
      <p:cxnSp>
        <p:nvCxnSpPr>
          <p:cNvPr id="19" name="直線コネクタ 18"/>
          <p:cNvCxnSpPr/>
          <p:nvPr/>
        </p:nvCxnSpPr>
        <p:spPr>
          <a:xfrm>
            <a:off x="2101720" y="5593810"/>
            <a:ext cx="1683618" cy="396335"/>
          </a:xfrm>
          <a:prstGeom prst="line">
            <a:avLst/>
          </a:prstGeom>
          <a:ln w="12700">
            <a:solidFill>
              <a:srgbClr val="008000"/>
            </a:solidFill>
            <a:head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テキスト ボックス 31"/>
          <p:cNvSpPr txBox="1"/>
          <p:nvPr/>
        </p:nvSpPr>
        <p:spPr>
          <a:xfrm>
            <a:off x="3348126" y="4521212"/>
            <a:ext cx="3679956" cy="1202872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altLang="ja-JP" dirty="0" smtClean="0">
                <a:solidFill>
                  <a:srgbClr val="000000"/>
                </a:solidFill>
              </a:rPr>
              <a:t>CCD Camera (Basler </a:t>
            </a:r>
            <a:r>
              <a:rPr lang="en-US" altLang="ja-JP" dirty="0">
                <a:solidFill>
                  <a:srgbClr val="000000"/>
                </a:solidFill>
              </a:rPr>
              <a:t>piA2400-</a:t>
            </a:r>
            <a:r>
              <a:rPr lang="en-US" altLang="ja-JP" dirty="0" smtClean="0">
                <a:solidFill>
                  <a:srgbClr val="000000"/>
                </a:solidFill>
              </a:rPr>
              <a:t>17gm)</a:t>
            </a:r>
          </a:p>
          <a:p>
            <a:r>
              <a:rPr lang="en-US" altLang="ja-JP" dirty="0" smtClean="0">
                <a:solidFill>
                  <a:srgbClr val="000000"/>
                </a:solidFill>
              </a:rPr>
              <a:t>     </a:t>
            </a:r>
            <a:r>
              <a:rPr lang="en-US" altLang="ja-JP" dirty="0">
                <a:solidFill>
                  <a:srgbClr val="000000"/>
                </a:solidFill>
              </a:rPr>
              <a:t>G</a:t>
            </a:r>
            <a:r>
              <a:rPr lang="en-US" altLang="ja-JP" dirty="0" smtClean="0">
                <a:solidFill>
                  <a:srgbClr val="000000"/>
                </a:solidFill>
              </a:rPr>
              <a:t>igE interface</a:t>
            </a:r>
          </a:p>
          <a:p>
            <a:r>
              <a:rPr lang="en-US" altLang="ja-JP" dirty="0">
                <a:solidFill>
                  <a:srgbClr val="000000"/>
                </a:solidFill>
              </a:rPr>
              <a:t> </a:t>
            </a:r>
            <a:r>
              <a:rPr lang="en-US" altLang="ja-JP" dirty="0" smtClean="0">
                <a:solidFill>
                  <a:srgbClr val="000000"/>
                </a:solidFill>
              </a:rPr>
              <a:t>    2448 x 2050 pixels</a:t>
            </a:r>
          </a:p>
          <a:p>
            <a:r>
              <a:rPr lang="en-US" altLang="ja-JP" dirty="0">
                <a:solidFill>
                  <a:srgbClr val="000000"/>
                </a:solidFill>
              </a:rPr>
              <a:t> </a:t>
            </a:r>
            <a:r>
              <a:rPr lang="en-US" altLang="ja-JP" dirty="0" smtClean="0">
                <a:solidFill>
                  <a:srgbClr val="000000"/>
                </a:solidFill>
              </a:rPr>
              <a:t>    3.45 </a:t>
            </a:r>
            <a:r>
              <a:rPr lang="en-US" altLang="ja-JP" dirty="0" smtClean="0">
                <a:solidFill>
                  <a:srgbClr val="000000"/>
                </a:solidFill>
                <a:latin typeface="Symbol" charset="2"/>
                <a:cs typeface="Symbol" charset="2"/>
              </a:rPr>
              <a:t>m</a:t>
            </a:r>
            <a:r>
              <a:rPr lang="en-US" altLang="ja-JP" dirty="0" smtClean="0">
                <a:solidFill>
                  <a:srgbClr val="000000"/>
                </a:solidFill>
              </a:rPr>
              <a:t>m x 3.45 </a:t>
            </a:r>
            <a:r>
              <a:rPr lang="en-US" altLang="ja-JP" dirty="0" smtClean="0">
                <a:solidFill>
                  <a:srgbClr val="000000"/>
                </a:solidFill>
                <a:latin typeface="Symbol" charset="2"/>
                <a:cs typeface="Symbol" charset="2"/>
              </a:rPr>
              <a:t>m</a:t>
            </a:r>
            <a:r>
              <a:rPr lang="en-US" altLang="ja-JP" dirty="0" smtClean="0">
                <a:solidFill>
                  <a:srgbClr val="000000"/>
                </a:solidFill>
              </a:rPr>
              <a:t>m pixel size</a:t>
            </a:r>
          </a:p>
          <a:p>
            <a:r>
              <a:rPr lang="en-US" altLang="ja-JP" dirty="0">
                <a:solidFill>
                  <a:srgbClr val="000000"/>
                </a:solidFill>
              </a:rPr>
              <a:t> </a:t>
            </a:r>
            <a:r>
              <a:rPr lang="en-US" altLang="ja-JP" dirty="0" smtClean="0">
                <a:solidFill>
                  <a:srgbClr val="000000"/>
                </a:solidFill>
              </a:rPr>
              <a:t>   </a:t>
            </a:r>
          </a:p>
          <a:p>
            <a:r>
              <a:rPr lang="en-US" altLang="ja-JP" dirty="0">
                <a:solidFill>
                  <a:srgbClr val="000000"/>
                </a:solidFill>
              </a:rPr>
              <a:t> </a:t>
            </a:r>
            <a:r>
              <a:rPr lang="en-US" altLang="ja-JP" dirty="0" smtClean="0">
                <a:solidFill>
                  <a:srgbClr val="000000"/>
                </a:solidFill>
              </a:rPr>
              <a:t>    </a:t>
            </a:r>
          </a:p>
          <a:p>
            <a:r>
              <a:rPr lang="en-US" altLang="ja-JP" dirty="0">
                <a:solidFill>
                  <a:srgbClr val="000000"/>
                </a:solidFill>
              </a:rPr>
              <a:t> </a:t>
            </a:r>
            <a:r>
              <a:rPr lang="en-US" altLang="ja-JP" dirty="0" smtClean="0">
                <a:solidFill>
                  <a:srgbClr val="000000"/>
                </a:solidFill>
              </a:rPr>
              <a:t>    </a:t>
            </a:r>
            <a:endParaRPr lang="en-US" altLang="ja-JP" dirty="0">
              <a:solidFill>
                <a:srgbClr val="000000"/>
              </a:solidFill>
            </a:endParaRPr>
          </a:p>
          <a:p>
            <a:r>
              <a:rPr lang="ja-JP" altLang="ja-JP" dirty="0">
                <a:solidFill>
                  <a:srgbClr val="000000"/>
                </a:solidFill>
              </a:rPr>
              <a:t> </a:t>
            </a:r>
            <a:r>
              <a:rPr lang="ja-JP" altLang="en-US" dirty="0" smtClean="0">
                <a:solidFill>
                  <a:srgbClr val="000000"/>
                </a:solidFill>
              </a:rPr>
              <a:t>  </a:t>
            </a:r>
            <a:endParaRPr lang="en-US" altLang="ja-JP" dirty="0" smtClean="0">
              <a:solidFill>
                <a:srgbClr val="000000"/>
              </a:solidFill>
            </a:endParaRPr>
          </a:p>
        </p:txBody>
      </p:sp>
      <p:sp>
        <p:nvSpPr>
          <p:cNvPr id="40" name="テキスト ボックス 9"/>
          <p:cNvSpPr txBox="1">
            <a:spLocks noChangeArrowheads="1"/>
          </p:cNvSpPr>
          <p:nvPr/>
        </p:nvSpPr>
        <p:spPr bwMode="auto">
          <a:xfrm>
            <a:off x="3890606" y="3111536"/>
            <a:ext cx="2662594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altLang="ja-JP" dirty="0" smtClean="0">
                <a:solidFill>
                  <a:srgbClr val="000000"/>
                </a:solidFill>
              </a:rPr>
              <a:t>Lens</a:t>
            </a:r>
          </a:p>
          <a:p>
            <a:r>
              <a:rPr lang="en-US" altLang="ja-JP" dirty="0">
                <a:solidFill>
                  <a:srgbClr val="000000"/>
                </a:solidFill>
              </a:rPr>
              <a:t> </a:t>
            </a:r>
            <a:r>
              <a:rPr lang="en-US" altLang="ja-JP" dirty="0" smtClean="0">
                <a:solidFill>
                  <a:srgbClr val="000000"/>
                </a:solidFill>
              </a:rPr>
              <a:t>    object</a:t>
            </a:r>
            <a:r>
              <a:rPr lang="en-US" altLang="ja-JP" dirty="0">
                <a:solidFill>
                  <a:srgbClr val="000000"/>
                </a:solidFill>
              </a:rPr>
              <a:t>-space</a:t>
            </a:r>
            <a:r>
              <a:rPr lang="ja-JP" altLang="en-US" dirty="0">
                <a:solidFill>
                  <a:srgbClr val="000000"/>
                </a:solidFill>
              </a:rPr>
              <a:t> </a:t>
            </a:r>
            <a:r>
              <a:rPr lang="en-US" altLang="ja-JP" dirty="0" err="1" smtClean="0">
                <a:solidFill>
                  <a:srgbClr val="000000"/>
                </a:solidFill>
              </a:rPr>
              <a:t>telecentric</a:t>
            </a:r>
            <a:endParaRPr lang="en-US" altLang="ja-JP" dirty="0">
              <a:solidFill>
                <a:srgbClr val="000000"/>
              </a:solidFill>
            </a:endParaRPr>
          </a:p>
          <a:p>
            <a:r>
              <a:rPr lang="en-US" altLang="ja-JP" dirty="0" smtClean="0">
                <a:solidFill>
                  <a:srgbClr val="000000"/>
                </a:solidFill>
              </a:rPr>
              <a:t>     x2 magnification</a:t>
            </a:r>
          </a:p>
          <a:p>
            <a:r>
              <a:rPr lang="en-US" altLang="ja-JP" dirty="0">
                <a:solidFill>
                  <a:srgbClr val="000000"/>
                </a:solidFill>
              </a:rPr>
              <a:t> </a:t>
            </a:r>
            <a:r>
              <a:rPr lang="en-US" altLang="ja-JP" dirty="0" smtClean="0">
                <a:solidFill>
                  <a:srgbClr val="000000"/>
                </a:solidFill>
              </a:rPr>
              <a:t> </a:t>
            </a:r>
            <a:r>
              <a:rPr lang="en-US" altLang="ja-JP" dirty="0">
                <a:solidFill>
                  <a:srgbClr val="000000"/>
                </a:solidFill>
              </a:rPr>
              <a:t> </a:t>
            </a:r>
            <a:r>
              <a:rPr lang="en-US" altLang="ja-JP" dirty="0" smtClean="0">
                <a:solidFill>
                  <a:srgbClr val="000000"/>
                </a:solidFill>
              </a:rPr>
              <a:t>  W. D. = 111 mm</a:t>
            </a:r>
          </a:p>
          <a:p>
            <a:r>
              <a:rPr lang="en-US" altLang="ja-JP" dirty="0">
                <a:solidFill>
                  <a:srgbClr val="000000"/>
                </a:solidFill>
              </a:rPr>
              <a:t> </a:t>
            </a:r>
            <a:r>
              <a:rPr lang="en-US" altLang="ja-JP" dirty="0" smtClean="0">
                <a:solidFill>
                  <a:srgbClr val="000000"/>
                </a:solidFill>
              </a:rPr>
              <a:t>    </a:t>
            </a:r>
            <a:endParaRPr lang="ja-JP" altLang="en-US" dirty="0">
              <a:solidFill>
                <a:srgbClr val="000000"/>
              </a:solidFill>
            </a:endParaRPr>
          </a:p>
        </p:txBody>
      </p:sp>
      <p:cxnSp>
        <p:nvCxnSpPr>
          <p:cNvPr id="42" name="直線コネクタ 41"/>
          <p:cNvCxnSpPr/>
          <p:nvPr/>
        </p:nvCxnSpPr>
        <p:spPr>
          <a:xfrm>
            <a:off x="2243441" y="3062147"/>
            <a:ext cx="1647165" cy="290434"/>
          </a:xfrm>
          <a:prstGeom prst="line">
            <a:avLst/>
          </a:prstGeom>
          <a:ln w="12700">
            <a:solidFill>
              <a:srgbClr val="008000"/>
            </a:solidFill>
            <a:head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直線コネクタ 42"/>
          <p:cNvCxnSpPr/>
          <p:nvPr/>
        </p:nvCxnSpPr>
        <p:spPr>
          <a:xfrm flipV="1">
            <a:off x="2590800" y="1846994"/>
            <a:ext cx="462584" cy="262349"/>
          </a:xfrm>
          <a:prstGeom prst="line">
            <a:avLst/>
          </a:prstGeom>
          <a:ln w="12700">
            <a:solidFill>
              <a:srgbClr val="008000"/>
            </a:solidFill>
            <a:head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5" name="図形グループ 4"/>
          <p:cNvGrpSpPr/>
          <p:nvPr/>
        </p:nvGrpSpPr>
        <p:grpSpPr>
          <a:xfrm>
            <a:off x="6506868" y="1467361"/>
            <a:ext cx="2285610" cy="4775200"/>
            <a:chOff x="6443764" y="1214945"/>
            <a:chExt cx="2285610" cy="4775200"/>
          </a:xfrm>
        </p:grpSpPr>
        <p:cxnSp>
          <p:nvCxnSpPr>
            <p:cNvPr id="27" name="直線矢印コネクタ 26"/>
            <p:cNvCxnSpPr/>
            <p:nvPr/>
          </p:nvCxnSpPr>
          <p:spPr>
            <a:xfrm>
              <a:off x="6443764" y="1745323"/>
              <a:ext cx="1518014" cy="0"/>
            </a:xfrm>
            <a:prstGeom prst="straightConnector1">
              <a:avLst/>
            </a:prstGeom>
            <a:ln>
              <a:solidFill>
                <a:srgbClr val="FF66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テキスト ボックス 27"/>
            <p:cNvSpPr txBox="1"/>
            <p:nvPr/>
          </p:nvSpPr>
          <p:spPr>
            <a:xfrm>
              <a:off x="6525199" y="1346795"/>
              <a:ext cx="61667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600" dirty="0" smtClean="0">
                  <a:solidFill>
                    <a:srgbClr val="FF6600"/>
                  </a:solidFill>
                </a:rPr>
                <a:t>X-ray</a:t>
              </a:r>
              <a:endParaRPr kumimoji="1" lang="ja-JP" altLang="en-US" sz="1600" dirty="0">
                <a:solidFill>
                  <a:srgbClr val="FF6600"/>
                </a:solidFill>
              </a:endParaRPr>
            </a:p>
          </p:txBody>
        </p:sp>
        <p:pic>
          <p:nvPicPr>
            <p:cNvPr id="4" name="図 3" descr="カメラユニット組立2_IBIC.pdf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41874" y="1214945"/>
              <a:ext cx="1587500" cy="4775200"/>
            </a:xfrm>
            <a:prstGeom prst="rect">
              <a:avLst/>
            </a:prstGeom>
          </p:spPr>
        </p:pic>
      </p:grpSp>
      <p:cxnSp>
        <p:nvCxnSpPr>
          <p:cNvPr id="36" name="直線コネクタ 35"/>
          <p:cNvCxnSpPr/>
          <p:nvPr/>
        </p:nvCxnSpPr>
        <p:spPr>
          <a:xfrm>
            <a:off x="2220612" y="4322646"/>
            <a:ext cx="1108065" cy="363079"/>
          </a:xfrm>
          <a:prstGeom prst="line">
            <a:avLst/>
          </a:prstGeom>
          <a:ln w="12700">
            <a:solidFill>
              <a:srgbClr val="008000"/>
            </a:solidFill>
            <a:head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テキスト ボックス 9"/>
          <p:cNvSpPr txBox="1">
            <a:spLocks noChangeArrowheads="1"/>
          </p:cNvSpPr>
          <p:nvPr/>
        </p:nvSpPr>
        <p:spPr bwMode="auto">
          <a:xfrm>
            <a:off x="3785338" y="1997739"/>
            <a:ext cx="1925015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altLang="ja-JP" dirty="0" smtClean="0"/>
              <a:t>Scintillator</a:t>
            </a:r>
          </a:p>
          <a:p>
            <a:r>
              <a:rPr lang="en-US" altLang="ja-JP" dirty="0"/>
              <a:t> </a:t>
            </a:r>
            <a:r>
              <a:rPr lang="en-US" altLang="ja-JP" dirty="0" smtClean="0"/>
              <a:t>    CdWO</a:t>
            </a:r>
            <a:r>
              <a:rPr lang="en-US" altLang="ja-JP" baseline="-25000" dirty="0" smtClean="0"/>
              <a:t>4</a:t>
            </a:r>
            <a:r>
              <a:rPr lang="en-US" altLang="ja-JP" dirty="0" smtClean="0"/>
              <a:t> (CWO)</a:t>
            </a:r>
            <a:endParaRPr lang="en-US" altLang="ja-JP" baseline="-25000" dirty="0" smtClean="0"/>
          </a:p>
          <a:p>
            <a:r>
              <a:rPr lang="en-US" altLang="ja-JP" dirty="0"/>
              <a:t> </a:t>
            </a:r>
            <a:r>
              <a:rPr lang="en-US" altLang="ja-JP" dirty="0" smtClean="0"/>
              <a:t>     0.5mm thick</a:t>
            </a:r>
            <a:endParaRPr lang="ja-JP" altLang="en-US" dirty="0"/>
          </a:p>
        </p:txBody>
      </p:sp>
      <p:cxnSp>
        <p:nvCxnSpPr>
          <p:cNvPr id="41" name="直線コネクタ 40"/>
          <p:cNvCxnSpPr/>
          <p:nvPr/>
        </p:nvCxnSpPr>
        <p:spPr>
          <a:xfrm flipV="1">
            <a:off x="1883587" y="2214697"/>
            <a:ext cx="1901751" cy="81909"/>
          </a:xfrm>
          <a:prstGeom prst="line">
            <a:avLst/>
          </a:prstGeom>
          <a:ln w="12700">
            <a:solidFill>
              <a:srgbClr val="008000"/>
            </a:solidFill>
            <a:head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6337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86208" y="198551"/>
            <a:ext cx="8229600" cy="748385"/>
          </a:xfrm>
        </p:spPr>
        <p:txBody>
          <a:bodyPr>
            <a:normAutofit fontScale="90000"/>
          </a:bodyPr>
          <a:lstStyle/>
          <a:p>
            <a:r>
              <a:rPr lang="en-US" altLang="ja-JP" dirty="0" smtClean="0"/>
              <a:t>X-ray Pinhole Camera @ SPring-8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01984" y="954162"/>
            <a:ext cx="8327390" cy="5258833"/>
          </a:xfrm>
        </p:spPr>
        <p:txBody>
          <a:bodyPr/>
          <a:lstStyle/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6" name="日付プレースホルダー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smtClean="0"/>
              <a:t>15 September 2015</a:t>
            </a:r>
            <a:endParaRPr kumimoji="1" lang="ja-JP" altLang="en-US" dirty="0"/>
          </a:p>
        </p:txBody>
      </p:sp>
      <p:sp>
        <p:nvSpPr>
          <p:cNvPr id="7" name="フッター プレースホルダー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smtClean="0"/>
              <a:t>IBIC 2015 Melbourne</a:t>
            </a:r>
            <a:endParaRPr kumimoji="1" lang="ja-JP" altLang="en-US"/>
          </a:p>
        </p:txBody>
      </p:sp>
      <p:sp>
        <p:nvSpPr>
          <p:cNvPr id="8" name="スライド番号プレースホルダー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0ED94-B3F4-D74E-A38E-172A5CF1A168}" type="slidenum">
              <a:rPr kumimoji="1" lang="ja-JP" altLang="en-US" smtClean="0"/>
              <a:t>8</a:t>
            </a:fld>
            <a:endParaRPr kumimoji="1" lang="ja-JP" altLang="en-US"/>
          </a:p>
        </p:txBody>
      </p:sp>
      <p:sp>
        <p:nvSpPr>
          <p:cNvPr id="26" name="テキスト ボックス 9"/>
          <p:cNvSpPr txBox="1">
            <a:spLocks noChangeArrowheads="1"/>
          </p:cNvSpPr>
          <p:nvPr/>
        </p:nvSpPr>
        <p:spPr bwMode="auto">
          <a:xfrm>
            <a:off x="136326" y="938386"/>
            <a:ext cx="887949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altLang="ja-JP" sz="2400" dirty="0" smtClean="0"/>
              <a:t>Resolution of Pinhole </a:t>
            </a:r>
            <a:r>
              <a:rPr lang="ja-JP" altLang="en-US" sz="2400" dirty="0" smtClean="0"/>
              <a:t> </a:t>
            </a:r>
            <a:r>
              <a:rPr lang="en-US" altLang="ja-JP" sz="2400" dirty="0" smtClean="0"/>
              <a:t>( PSF calculation based on Wave Optics )</a:t>
            </a:r>
          </a:p>
        </p:txBody>
      </p:sp>
      <p:sp>
        <p:nvSpPr>
          <p:cNvPr id="38" name="テキスト ボックス 37"/>
          <p:cNvSpPr txBox="1"/>
          <p:nvPr/>
        </p:nvSpPr>
        <p:spPr>
          <a:xfrm>
            <a:off x="-638917" y="780954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ja-JP" altLang="en-US" dirty="0"/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3249798" y="4259749"/>
            <a:ext cx="2510611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Pinhole Resolution (</a:t>
            </a:r>
            <a:r>
              <a:rPr kumimoji="1" lang="en-US" altLang="ja-JP" dirty="0" err="1" smtClean="0"/>
              <a:t>rms</a:t>
            </a:r>
            <a:r>
              <a:rPr kumimoji="1" lang="en-US" altLang="ja-JP" dirty="0" smtClean="0"/>
              <a:t>)</a:t>
            </a:r>
          </a:p>
          <a:p>
            <a:endParaRPr kumimoji="1" lang="en-US" altLang="ja-JP" dirty="0" smtClean="0"/>
          </a:p>
          <a:p>
            <a:r>
              <a:rPr lang="en-US" altLang="ja-JP" i="1" dirty="0" err="1" smtClean="0">
                <a:latin typeface="Symbol" charset="2"/>
                <a:cs typeface="Symbol" charset="2"/>
              </a:rPr>
              <a:t>s</a:t>
            </a:r>
            <a:r>
              <a:rPr lang="en-US" altLang="ja-JP" i="1" baseline="-25000" dirty="0" err="1" smtClean="0"/>
              <a:t>diff</a:t>
            </a:r>
            <a:r>
              <a:rPr lang="en-US" altLang="ja-JP" dirty="0" smtClean="0"/>
              <a:t> = 6.9 </a:t>
            </a:r>
            <a:r>
              <a:rPr lang="en-US" altLang="ja-JP" dirty="0" smtClean="0">
                <a:latin typeface="Symbol" charset="2"/>
                <a:cs typeface="Symbol" charset="2"/>
              </a:rPr>
              <a:t>m</a:t>
            </a:r>
            <a:r>
              <a:rPr lang="en-US" altLang="ja-JP" dirty="0" smtClean="0"/>
              <a:t>m</a:t>
            </a:r>
          </a:p>
          <a:p>
            <a:r>
              <a:rPr kumimoji="1" lang="en-US" altLang="ja-JP" dirty="0" smtClean="0"/>
              <a:t>@ 42 </a:t>
            </a:r>
            <a:r>
              <a:rPr kumimoji="1" lang="en-US" altLang="ja-JP" dirty="0" err="1" smtClean="0"/>
              <a:t>kev</a:t>
            </a:r>
            <a:r>
              <a:rPr kumimoji="1" lang="en-US" altLang="ja-JP" dirty="0" smtClean="0"/>
              <a:t> </a:t>
            </a:r>
          </a:p>
          <a:p>
            <a:endParaRPr lang="en-US" altLang="ja-JP" dirty="0"/>
          </a:p>
          <a:p>
            <a:endParaRPr kumimoji="1" lang="en-US" altLang="ja-JP" dirty="0" smtClean="0"/>
          </a:p>
          <a:p>
            <a:endParaRPr kumimoji="1" lang="ja-JP" altLang="en-US" dirty="0"/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576" y="1415853"/>
            <a:ext cx="2178050" cy="2244725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65328" y="1407965"/>
            <a:ext cx="2178050" cy="2244725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60430" y="1415853"/>
            <a:ext cx="2178050" cy="2244725"/>
          </a:xfrm>
          <a:prstGeom prst="rect">
            <a:avLst/>
          </a:prstGeom>
        </p:spPr>
      </p:pic>
      <p:pic>
        <p:nvPicPr>
          <p:cNvPr id="12" name="図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84807" y="1398502"/>
            <a:ext cx="2178050" cy="2244725"/>
          </a:xfrm>
          <a:prstGeom prst="rect">
            <a:avLst/>
          </a:prstGeom>
        </p:spPr>
      </p:pic>
      <p:pic>
        <p:nvPicPr>
          <p:cNvPr id="16" name="図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4410" y="3773042"/>
            <a:ext cx="2800350" cy="2654300"/>
          </a:xfrm>
          <a:prstGeom prst="rect">
            <a:avLst/>
          </a:prstGeom>
        </p:spPr>
      </p:pic>
      <p:pic>
        <p:nvPicPr>
          <p:cNvPr id="18" name="図 1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02034" y="3773042"/>
            <a:ext cx="3194050" cy="269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2103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86208" y="198551"/>
            <a:ext cx="8229600" cy="748385"/>
          </a:xfrm>
        </p:spPr>
        <p:txBody>
          <a:bodyPr>
            <a:normAutofit fontScale="90000"/>
          </a:bodyPr>
          <a:lstStyle/>
          <a:p>
            <a:r>
              <a:rPr lang="en-US" altLang="ja-JP" dirty="0" smtClean="0"/>
              <a:t>X-ray Pinhole Camera @ SPring-8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01984" y="954162"/>
            <a:ext cx="8327390" cy="5258833"/>
          </a:xfrm>
        </p:spPr>
        <p:txBody>
          <a:bodyPr/>
          <a:lstStyle/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6" name="日付プレースホルダー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smtClean="0"/>
              <a:t>15 September 2015</a:t>
            </a:r>
            <a:endParaRPr kumimoji="1" lang="ja-JP" altLang="en-US" dirty="0"/>
          </a:p>
        </p:txBody>
      </p:sp>
      <p:sp>
        <p:nvSpPr>
          <p:cNvPr id="7" name="フッター プレースホルダー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smtClean="0"/>
              <a:t>IBIC 2015 Melbourne</a:t>
            </a:r>
            <a:endParaRPr kumimoji="1" lang="ja-JP" altLang="en-US"/>
          </a:p>
        </p:txBody>
      </p:sp>
      <p:sp>
        <p:nvSpPr>
          <p:cNvPr id="8" name="スライド番号プレースホルダー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0ED94-B3F4-D74E-A38E-172A5CF1A168}" type="slidenum">
              <a:rPr kumimoji="1" lang="ja-JP" altLang="en-US" smtClean="0"/>
              <a:t>9</a:t>
            </a:fld>
            <a:endParaRPr kumimoji="1" lang="ja-JP" altLang="en-US"/>
          </a:p>
        </p:txBody>
      </p:sp>
      <p:sp>
        <p:nvSpPr>
          <p:cNvPr id="26" name="テキスト ボックス 9"/>
          <p:cNvSpPr txBox="1">
            <a:spLocks noChangeArrowheads="1"/>
          </p:cNvSpPr>
          <p:nvPr/>
        </p:nvSpPr>
        <p:spPr bwMode="auto">
          <a:xfrm>
            <a:off x="136326" y="938386"/>
            <a:ext cx="8879496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altLang="ja-JP" sz="2800" dirty="0" smtClean="0"/>
              <a:t>Scintillator </a:t>
            </a:r>
            <a:r>
              <a:rPr lang="en-US" altLang="ja-JP" sz="2800" dirty="0"/>
              <a:t>&amp; Camera </a:t>
            </a:r>
            <a:r>
              <a:rPr lang="en-US" altLang="ja-JP" sz="2800" dirty="0" smtClean="0"/>
              <a:t>Assembly</a:t>
            </a:r>
          </a:p>
          <a:p>
            <a:r>
              <a:rPr lang="en-US" altLang="ja-JP" sz="2800" dirty="0" smtClean="0"/>
              <a:t>   Resolution Calibration</a:t>
            </a:r>
          </a:p>
        </p:txBody>
      </p:sp>
      <p:sp>
        <p:nvSpPr>
          <p:cNvPr id="38" name="テキスト ボックス 37"/>
          <p:cNvSpPr txBox="1"/>
          <p:nvPr/>
        </p:nvSpPr>
        <p:spPr>
          <a:xfrm>
            <a:off x="-638917" y="780954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ja-JP" altLang="en-US" dirty="0"/>
          </a:p>
        </p:txBody>
      </p:sp>
      <p:pic>
        <p:nvPicPr>
          <p:cNvPr id="16" name="図 11" descr="IMAG1068c.jpg"/>
          <p:cNvPicPr>
            <a:picLocks noChangeAspect="1"/>
          </p:cNvPicPr>
          <p:nvPr/>
        </p:nvPicPr>
        <p:blipFill>
          <a:blip r:embed="rId3"/>
          <a:srcRect l="27750" t="12479" r="10278" b="45000"/>
          <a:stretch>
            <a:fillRect/>
          </a:stretch>
        </p:blipFill>
        <p:spPr bwMode="auto">
          <a:xfrm>
            <a:off x="5795243" y="1253346"/>
            <a:ext cx="2122869" cy="19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図 12"/>
          <p:cNvPicPr>
            <a:picLocks noChangeAspect="1"/>
          </p:cNvPicPr>
          <p:nvPr/>
        </p:nvPicPr>
        <p:blipFill>
          <a:blip r:embed="rId4"/>
          <a:srcRect t="5698"/>
          <a:stretch>
            <a:fillRect/>
          </a:stretch>
        </p:blipFill>
        <p:spPr bwMode="auto">
          <a:xfrm>
            <a:off x="795582" y="1971912"/>
            <a:ext cx="3590435" cy="18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テキスト ボックス 21"/>
          <p:cNvSpPr txBox="1"/>
          <p:nvPr/>
        </p:nvSpPr>
        <p:spPr>
          <a:xfrm>
            <a:off x="5810171" y="4908070"/>
            <a:ext cx="3110149" cy="121162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kumimoji="1" lang="en-US" altLang="ja-JP" dirty="0" smtClean="0"/>
              <a:t>Resolution (</a:t>
            </a:r>
            <a:r>
              <a:rPr kumimoji="1" lang="en-US" altLang="ja-JP" dirty="0" err="1" smtClean="0"/>
              <a:t>rms</a:t>
            </a:r>
            <a:r>
              <a:rPr kumimoji="1" lang="en-US" altLang="ja-JP" dirty="0" smtClean="0"/>
              <a:t>) of</a:t>
            </a:r>
          </a:p>
          <a:p>
            <a:r>
              <a:rPr lang="en-US" altLang="ja-JP" dirty="0"/>
              <a:t>Scintillator &amp; Camera Assembly</a:t>
            </a:r>
          </a:p>
          <a:p>
            <a:endParaRPr kumimoji="1" lang="en-US" altLang="ja-JP" dirty="0" smtClean="0"/>
          </a:p>
          <a:p>
            <a:r>
              <a:rPr lang="en-US" altLang="ja-JP" i="1" dirty="0" err="1" smtClean="0">
                <a:latin typeface="Symbol" charset="2"/>
                <a:cs typeface="Symbol" charset="2"/>
              </a:rPr>
              <a:t>s</a:t>
            </a:r>
            <a:r>
              <a:rPr lang="en-US" altLang="ja-JP" i="1" baseline="-25000" dirty="0" err="1" smtClean="0"/>
              <a:t>CAM</a:t>
            </a:r>
            <a:r>
              <a:rPr lang="en-US" altLang="ja-JP" dirty="0" smtClean="0"/>
              <a:t> = 2.2 </a:t>
            </a:r>
            <a:r>
              <a:rPr lang="en-US" altLang="ja-JP" dirty="0" smtClean="0">
                <a:latin typeface="Symbol" charset="2"/>
                <a:cs typeface="Symbol" charset="2"/>
              </a:rPr>
              <a:t>m</a:t>
            </a:r>
            <a:r>
              <a:rPr lang="en-US" altLang="ja-JP" dirty="0"/>
              <a:t>m</a:t>
            </a:r>
            <a:endParaRPr kumimoji="1" lang="en-US" altLang="ja-JP" dirty="0" smtClean="0"/>
          </a:p>
          <a:p>
            <a:endParaRPr lang="en-US" altLang="ja-JP" dirty="0"/>
          </a:p>
          <a:p>
            <a:endParaRPr kumimoji="1" lang="en-US" altLang="ja-JP" dirty="0" smtClean="0"/>
          </a:p>
          <a:p>
            <a:endParaRPr kumimoji="1" lang="ja-JP" altLang="en-US" dirty="0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5592492" y="3531111"/>
            <a:ext cx="283923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sharpness of edge of W bar </a:t>
            </a:r>
          </a:p>
          <a:p>
            <a:r>
              <a:rPr lang="en-US" altLang="ja-JP" dirty="0"/>
              <a:t>p</a:t>
            </a:r>
            <a:r>
              <a:rPr lang="en-US" altLang="ja-JP" dirty="0" smtClean="0"/>
              <a:t>laced in front of scintillator</a:t>
            </a:r>
          </a:p>
          <a:p>
            <a:r>
              <a:rPr kumimoji="1" lang="en-US" altLang="ja-JP" dirty="0" smtClean="0"/>
              <a:t>measured </a:t>
            </a:r>
            <a:endParaRPr kumimoji="1" lang="ja-JP" altLang="en-US" dirty="0"/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7329" y="3890237"/>
            <a:ext cx="2531745" cy="2440305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39512" y="3867377"/>
            <a:ext cx="2366010" cy="2463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5300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86208" y="198551"/>
            <a:ext cx="8229600" cy="748385"/>
          </a:xfrm>
        </p:spPr>
        <p:txBody>
          <a:bodyPr>
            <a:normAutofit fontScale="90000"/>
          </a:bodyPr>
          <a:lstStyle/>
          <a:p>
            <a:r>
              <a:rPr lang="en-US" altLang="ja-JP" dirty="0" smtClean="0"/>
              <a:t>X-ray Pinhole Camera @ SPring-8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01984" y="954162"/>
            <a:ext cx="8327390" cy="5258833"/>
          </a:xfrm>
        </p:spPr>
        <p:txBody>
          <a:bodyPr/>
          <a:lstStyle/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6" name="日付プレースホルダー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smtClean="0"/>
              <a:t>15 September 2015</a:t>
            </a:r>
            <a:endParaRPr kumimoji="1" lang="ja-JP" altLang="en-US" dirty="0"/>
          </a:p>
        </p:txBody>
      </p:sp>
      <p:sp>
        <p:nvSpPr>
          <p:cNvPr id="7" name="フッター プレースホルダー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smtClean="0"/>
              <a:t>IBIC 2015 Melbourne</a:t>
            </a:r>
            <a:endParaRPr kumimoji="1" lang="ja-JP" altLang="en-US"/>
          </a:p>
        </p:txBody>
      </p:sp>
      <p:sp>
        <p:nvSpPr>
          <p:cNvPr id="8" name="スライド番号プレースホルダー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0ED94-B3F4-D74E-A38E-172A5CF1A168}" type="slidenum">
              <a:rPr kumimoji="1" lang="ja-JP" altLang="en-US" smtClean="0"/>
              <a:t>10</a:t>
            </a:fld>
            <a:endParaRPr kumimoji="1" lang="ja-JP" altLang="en-US"/>
          </a:p>
        </p:txBody>
      </p:sp>
      <p:sp>
        <p:nvSpPr>
          <p:cNvPr id="26" name="テキスト ボックス 9"/>
          <p:cNvSpPr txBox="1">
            <a:spLocks noChangeArrowheads="1"/>
          </p:cNvSpPr>
          <p:nvPr/>
        </p:nvSpPr>
        <p:spPr bwMode="auto">
          <a:xfrm>
            <a:off x="136327" y="1025154"/>
            <a:ext cx="550632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altLang="ja-JP" sz="2800" dirty="0" smtClean="0"/>
              <a:t>Total Spatial Resolution </a:t>
            </a:r>
            <a:r>
              <a:rPr lang="en-US" altLang="ja-JP" sz="2800" dirty="0" err="1" smtClean="0">
                <a:latin typeface="Symbol" charset="2"/>
                <a:cs typeface="Symbol" charset="2"/>
              </a:rPr>
              <a:t>s</a:t>
            </a:r>
            <a:r>
              <a:rPr lang="en-US" altLang="ja-JP" sz="2800" baseline="-25000" dirty="0" err="1" smtClean="0"/>
              <a:t>XPC</a:t>
            </a:r>
            <a:r>
              <a:rPr lang="en-US" altLang="ja-JP" sz="2800" dirty="0" smtClean="0"/>
              <a:t> (</a:t>
            </a:r>
            <a:r>
              <a:rPr lang="en-US" altLang="ja-JP" sz="2800" dirty="0" err="1" smtClean="0"/>
              <a:t>rms</a:t>
            </a:r>
            <a:r>
              <a:rPr lang="en-US" altLang="ja-JP" sz="2800" dirty="0" smtClean="0"/>
              <a:t>)</a:t>
            </a:r>
            <a:endParaRPr lang="en-US" altLang="ja-JP" sz="2800" dirty="0"/>
          </a:p>
        </p:txBody>
      </p:sp>
      <p:sp>
        <p:nvSpPr>
          <p:cNvPr id="38" name="テキスト ボックス 37"/>
          <p:cNvSpPr txBox="1"/>
          <p:nvPr/>
        </p:nvSpPr>
        <p:spPr>
          <a:xfrm>
            <a:off x="-638917" y="780954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ja-JP" altLang="en-US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3610631" y="1814337"/>
            <a:ext cx="12899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= 7.2 </a:t>
            </a:r>
            <a:r>
              <a:rPr kumimoji="1" lang="en-US" altLang="ja-JP" sz="2400" dirty="0" smtClean="0">
                <a:latin typeface="Symbol" charset="2"/>
                <a:cs typeface="Symbol" charset="2"/>
              </a:rPr>
              <a:t>m</a:t>
            </a:r>
            <a:r>
              <a:rPr kumimoji="1" lang="en-US" altLang="ja-JP" sz="2400" dirty="0" smtClean="0"/>
              <a:t>m </a:t>
            </a:r>
            <a:endParaRPr kumimoji="1" lang="ja-JP" altLang="en-US" sz="2400" dirty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5372747" y="1726359"/>
            <a:ext cx="3618961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00" dirty="0" smtClean="0"/>
              <a:t>Pinhole </a:t>
            </a:r>
            <a:r>
              <a:rPr lang="en-US" altLang="ja-JP" sz="1600" dirty="0" err="1" smtClean="0">
                <a:latin typeface="Symbol" charset="2"/>
                <a:cs typeface="Symbol" charset="2"/>
              </a:rPr>
              <a:t>s</a:t>
            </a:r>
            <a:r>
              <a:rPr lang="en-US" altLang="ja-JP" sz="1600" i="1" baseline="-25000" dirty="0" err="1" smtClean="0">
                <a:latin typeface="+mj-ea"/>
              </a:rPr>
              <a:t>diff</a:t>
            </a:r>
            <a:r>
              <a:rPr lang="en-US" altLang="ja-JP" sz="1600" dirty="0" smtClean="0">
                <a:latin typeface="+mj-ea"/>
              </a:rPr>
              <a:t> </a:t>
            </a:r>
            <a:r>
              <a:rPr lang="en-US" altLang="ja-JP" sz="1600" dirty="0">
                <a:latin typeface="+mj-ea"/>
              </a:rPr>
              <a:t>= </a:t>
            </a:r>
            <a:r>
              <a:rPr lang="en-US" altLang="ja-JP" sz="1600" dirty="0" smtClean="0">
                <a:latin typeface="+mj-ea"/>
              </a:rPr>
              <a:t>6.9 </a:t>
            </a:r>
            <a:r>
              <a:rPr lang="en-US" altLang="ja-JP" sz="1600" dirty="0" smtClean="0">
                <a:latin typeface="Symbol" charset="2"/>
                <a:cs typeface="Symbol" charset="2"/>
              </a:rPr>
              <a:t>m</a:t>
            </a:r>
            <a:r>
              <a:rPr lang="en-US" altLang="ja-JP" sz="1600" dirty="0" smtClean="0">
                <a:latin typeface="+mj-ea"/>
              </a:rPr>
              <a:t>m</a:t>
            </a:r>
          </a:p>
          <a:p>
            <a:r>
              <a:rPr lang="en-US" altLang="ja-JP" sz="1600" dirty="0">
                <a:latin typeface="+mj-ea"/>
              </a:rPr>
              <a:t>Scintillator &amp; </a:t>
            </a:r>
            <a:r>
              <a:rPr lang="en-US" altLang="ja-JP" sz="1600" dirty="0" smtClean="0">
                <a:latin typeface="+mj-ea"/>
              </a:rPr>
              <a:t>Camera </a:t>
            </a:r>
            <a:r>
              <a:rPr lang="en-US" altLang="ja-JP" sz="1600" dirty="0" err="1" smtClean="0">
                <a:latin typeface="Symbol" charset="2"/>
                <a:cs typeface="Symbol" charset="2"/>
              </a:rPr>
              <a:t>s</a:t>
            </a:r>
            <a:r>
              <a:rPr lang="en-US" altLang="ja-JP" sz="1600" i="1" baseline="-25000" dirty="0" err="1" smtClean="0"/>
              <a:t>CAM</a:t>
            </a:r>
            <a:r>
              <a:rPr lang="en-US" altLang="ja-JP" sz="1600" dirty="0" smtClean="0"/>
              <a:t> </a:t>
            </a:r>
            <a:r>
              <a:rPr lang="en-US" altLang="ja-JP" sz="1600" dirty="0">
                <a:latin typeface="+mj-ea"/>
              </a:rPr>
              <a:t>= 2.2 </a:t>
            </a:r>
            <a:r>
              <a:rPr lang="en-US" altLang="ja-JP" sz="1600" dirty="0">
                <a:latin typeface="Symbol" charset="2"/>
                <a:cs typeface="Symbol" charset="2"/>
              </a:rPr>
              <a:t>m</a:t>
            </a:r>
            <a:r>
              <a:rPr lang="en-US" altLang="ja-JP" sz="1600" dirty="0" smtClean="0">
                <a:latin typeface="+mj-ea"/>
              </a:rPr>
              <a:t>m</a:t>
            </a:r>
            <a:endParaRPr lang="en-US" altLang="ja-JP" sz="1600" dirty="0">
              <a:latin typeface="+mj-ea"/>
            </a:endParaRPr>
          </a:p>
        </p:txBody>
      </p:sp>
      <p:sp>
        <p:nvSpPr>
          <p:cNvPr id="19" name="テキスト ボックス 9"/>
          <p:cNvSpPr txBox="1">
            <a:spLocks noChangeArrowheads="1"/>
          </p:cNvSpPr>
          <p:nvPr/>
        </p:nvSpPr>
        <p:spPr bwMode="auto">
          <a:xfrm>
            <a:off x="136325" y="2431480"/>
            <a:ext cx="641687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altLang="ja-JP" sz="2800" dirty="0" smtClean="0"/>
              <a:t>Scale of Camera Pixel to Beam Coordinate </a:t>
            </a:r>
            <a:endParaRPr lang="en-US" altLang="ja-JP" sz="2800" dirty="0"/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522496" y="3255372"/>
            <a:ext cx="44678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measured by introducing vertical bump orbits </a:t>
            </a:r>
            <a:endParaRPr kumimoji="1" lang="ja-JP" altLang="en-US" dirty="0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5791757" y="5641165"/>
            <a:ext cx="2895043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 smtClean="0"/>
              <a:t>consistent with</a:t>
            </a:r>
          </a:p>
          <a:p>
            <a:r>
              <a:rPr kumimoji="1" lang="en-US" altLang="ja-JP" sz="1600" dirty="0" smtClean="0"/>
              <a:t>designed value 0.8625 </a:t>
            </a:r>
            <a:r>
              <a:rPr kumimoji="1" lang="en-US" altLang="ja-JP" sz="1600" dirty="0" smtClean="0">
                <a:latin typeface="Symbol" charset="2"/>
                <a:cs typeface="Symbol" charset="2"/>
              </a:rPr>
              <a:t>m</a:t>
            </a:r>
            <a:r>
              <a:rPr kumimoji="1" lang="en-US" altLang="ja-JP" sz="1600" dirty="0" smtClean="0"/>
              <a:t>m/pixel</a:t>
            </a:r>
            <a:endParaRPr kumimoji="1" lang="ja-JP" altLang="en-US" sz="1600" dirty="0"/>
          </a:p>
        </p:txBody>
      </p:sp>
      <p:graphicFrame>
        <p:nvGraphicFramePr>
          <p:cNvPr id="17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70524405"/>
              </p:ext>
            </p:extLst>
          </p:nvPr>
        </p:nvGraphicFramePr>
        <p:xfrm>
          <a:off x="849313" y="1736725"/>
          <a:ext cx="2468562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2" name="数式" r:id="rId4" imgW="1562100" imgH="330200" progId="Equation.3">
                  <p:embed/>
                </p:oleObj>
              </mc:Choice>
              <mc:Fallback>
                <p:oleObj name="数式" r:id="rId4" imgW="1562100" imgH="330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9313" y="1736725"/>
                        <a:ext cx="2468562" cy="520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図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8315" y="3756052"/>
            <a:ext cx="4375150" cy="2686050"/>
          </a:xfrm>
          <a:prstGeom prst="rect">
            <a:avLst/>
          </a:prstGeom>
        </p:spPr>
      </p:pic>
      <p:pic>
        <p:nvPicPr>
          <p:cNvPr id="12" name="図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42654" y="2991292"/>
            <a:ext cx="2857500" cy="2686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6508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86208" y="198551"/>
            <a:ext cx="8229600" cy="748385"/>
          </a:xfrm>
        </p:spPr>
        <p:txBody>
          <a:bodyPr>
            <a:normAutofit fontScale="90000"/>
          </a:bodyPr>
          <a:lstStyle/>
          <a:p>
            <a:r>
              <a:rPr lang="en-US" altLang="ja-JP" dirty="0" smtClean="0"/>
              <a:t>X-ray Pinhole Camera @ SPring-8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01984" y="954162"/>
            <a:ext cx="8327390" cy="5258833"/>
          </a:xfrm>
        </p:spPr>
        <p:txBody>
          <a:bodyPr/>
          <a:lstStyle/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6" name="日付プレースホルダー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smtClean="0"/>
              <a:t>15 September 2015</a:t>
            </a:r>
            <a:endParaRPr kumimoji="1" lang="ja-JP" altLang="en-US" dirty="0"/>
          </a:p>
        </p:txBody>
      </p:sp>
      <p:sp>
        <p:nvSpPr>
          <p:cNvPr id="7" name="フッター プレースホルダー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smtClean="0"/>
              <a:t>IBIC 2015 Melbourne</a:t>
            </a:r>
            <a:endParaRPr kumimoji="1" lang="ja-JP" altLang="en-US"/>
          </a:p>
        </p:txBody>
      </p:sp>
      <p:sp>
        <p:nvSpPr>
          <p:cNvPr id="8" name="スライド番号プレースホルダー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0ED94-B3F4-D74E-A38E-172A5CF1A168}" type="slidenum">
              <a:rPr kumimoji="1" lang="ja-JP" altLang="en-US" smtClean="0"/>
              <a:t>11</a:t>
            </a:fld>
            <a:endParaRPr kumimoji="1" lang="ja-JP" altLang="en-US"/>
          </a:p>
        </p:txBody>
      </p:sp>
      <p:sp>
        <p:nvSpPr>
          <p:cNvPr id="38" name="テキスト ボックス 37"/>
          <p:cNvSpPr txBox="1"/>
          <p:nvPr/>
        </p:nvSpPr>
        <p:spPr>
          <a:xfrm>
            <a:off x="-638917" y="780954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ja-JP" altLang="en-US" dirty="0"/>
          </a:p>
        </p:txBody>
      </p:sp>
      <p:pic>
        <p:nvPicPr>
          <p:cNvPr id="10" name="図 9" descr="xpc140404_1-BGsRGB.t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4564" y="1430251"/>
            <a:ext cx="4445000" cy="2222500"/>
          </a:xfrm>
          <a:prstGeom prst="rect">
            <a:avLst/>
          </a:prstGeom>
        </p:spPr>
      </p:pic>
      <p:sp>
        <p:nvSpPr>
          <p:cNvPr id="14" name="テキスト ボックス 13"/>
          <p:cNvSpPr txBox="1"/>
          <p:nvPr/>
        </p:nvSpPr>
        <p:spPr>
          <a:xfrm>
            <a:off x="4389710" y="3864324"/>
            <a:ext cx="1512441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ja-JP" dirty="0" smtClean="0">
                <a:solidFill>
                  <a:srgbClr val="0000FF"/>
                </a:solidFill>
                <a:latin typeface="+mj-lt"/>
                <a:cs typeface="Symbol" charset="2"/>
              </a:rPr>
              <a:t>Projected </a:t>
            </a:r>
            <a:r>
              <a:rPr kumimoji="1" lang="en-US" altLang="ja-JP" dirty="0" err="1" smtClean="0">
                <a:solidFill>
                  <a:srgbClr val="0000FF"/>
                </a:solidFill>
                <a:latin typeface="Symbol" charset="2"/>
                <a:cs typeface="Symbol" charset="2"/>
              </a:rPr>
              <a:t>s</a:t>
            </a:r>
            <a:r>
              <a:rPr kumimoji="1" lang="en-US" altLang="ja-JP" baseline="-25000" dirty="0" err="1" smtClean="0">
                <a:solidFill>
                  <a:srgbClr val="0000FF"/>
                </a:solidFill>
              </a:rPr>
              <a:t>x</a:t>
            </a:r>
            <a:r>
              <a:rPr kumimoji="1" lang="en-US" altLang="ja-JP" dirty="0" smtClean="0">
                <a:solidFill>
                  <a:srgbClr val="0000FF"/>
                </a:solidFill>
              </a:rPr>
              <a:t> = </a:t>
            </a:r>
          </a:p>
          <a:p>
            <a:r>
              <a:rPr lang="en-US" altLang="ja-JP" dirty="0">
                <a:solidFill>
                  <a:srgbClr val="0000FF"/>
                </a:solidFill>
              </a:rPr>
              <a:t> </a:t>
            </a:r>
            <a:r>
              <a:rPr lang="en-US" altLang="ja-JP" dirty="0" smtClean="0">
                <a:solidFill>
                  <a:srgbClr val="0000FF"/>
                </a:solidFill>
              </a:rPr>
              <a:t> </a:t>
            </a:r>
            <a:r>
              <a:rPr kumimoji="1" lang="en-US" altLang="ja-JP" dirty="0" smtClean="0">
                <a:solidFill>
                  <a:srgbClr val="0000FF"/>
                </a:solidFill>
              </a:rPr>
              <a:t>113.5 pixels</a:t>
            </a:r>
            <a:endParaRPr kumimoji="1" lang="ja-JP" altLang="en-US" dirty="0">
              <a:solidFill>
                <a:srgbClr val="0000FF"/>
              </a:solidFill>
            </a:endParaRP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7070126" y="1540171"/>
            <a:ext cx="1515446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solidFill>
                  <a:srgbClr val="0000FF"/>
                </a:solidFill>
                <a:latin typeface="+mj-lt"/>
                <a:cs typeface="Symbol" charset="2"/>
              </a:rPr>
              <a:t>Projected </a:t>
            </a:r>
            <a:r>
              <a:rPr kumimoji="1" lang="en-US" altLang="ja-JP" dirty="0" err="1" smtClean="0">
                <a:solidFill>
                  <a:srgbClr val="0000FF"/>
                </a:solidFill>
                <a:latin typeface="Symbol" charset="2"/>
                <a:cs typeface="Symbol" charset="2"/>
              </a:rPr>
              <a:t>s</a:t>
            </a:r>
            <a:r>
              <a:rPr kumimoji="1" lang="en-US" altLang="ja-JP" baseline="-25000" dirty="0" err="1" smtClean="0">
                <a:solidFill>
                  <a:srgbClr val="0000FF"/>
                </a:solidFill>
              </a:rPr>
              <a:t>y</a:t>
            </a:r>
            <a:r>
              <a:rPr kumimoji="1" lang="en-US" altLang="ja-JP" dirty="0" smtClean="0">
                <a:solidFill>
                  <a:srgbClr val="0000FF"/>
                </a:solidFill>
              </a:rPr>
              <a:t> = </a:t>
            </a:r>
          </a:p>
          <a:p>
            <a:r>
              <a:rPr lang="en-US" altLang="ja-JP" dirty="0">
                <a:solidFill>
                  <a:srgbClr val="0000FF"/>
                </a:solidFill>
              </a:rPr>
              <a:t> </a:t>
            </a:r>
            <a:r>
              <a:rPr lang="en-US" altLang="ja-JP" dirty="0" smtClean="0">
                <a:solidFill>
                  <a:srgbClr val="0000FF"/>
                </a:solidFill>
              </a:rPr>
              <a:t> 21.3</a:t>
            </a:r>
            <a:r>
              <a:rPr kumimoji="1" lang="en-US" altLang="ja-JP" dirty="0" smtClean="0">
                <a:solidFill>
                  <a:srgbClr val="0000FF"/>
                </a:solidFill>
              </a:rPr>
              <a:t> pixels</a:t>
            </a:r>
            <a:endParaRPr kumimoji="1" lang="ja-JP" altLang="en-US" dirty="0">
              <a:solidFill>
                <a:srgbClr val="0000FF"/>
              </a:solidFill>
            </a:endParaRPr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6534189" y="4029004"/>
            <a:ext cx="2174293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 smtClean="0">
                <a:solidFill>
                  <a:srgbClr val="FF0000"/>
                </a:solidFill>
              </a:rPr>
              <a:t>Projected profiles</a:t>
            </a:r>
          </a:p>
          <a:p>
            <a:r>
              <a:rPr lang="en-US" altLang="ja-JP" sz="1600" dirty="0" smtClean="0"/>
              <a:t>(horizontal and vertical)</a:t>
            </a:r>
          </a:p>
          <a:p>
            <a:r>
              <a:rPr lang="en-US" altLang="ja-JP" sz="1600" dirty="0" smtClean="0"/>
              <a:t>consistent with</a:t>
            </a:r>
          </a:p>
          <a:p>
            <a:r>
              <a:rPr lang="en-US" altLang="ja-JP" sz="1600" dirty="0" smtClean="0">
                <a:solidFill>
                  <a:srgbClr val="0000FF"/>
                </a:solidFill>
              </a:rPr>
              <a:t>Gaussian profiles</a:t>
            </a:r>
          </a:p>
          <a:p>
            <a:endParaRPr lang="en-US" altLang="ja-JP" sz="1600" dirty="0"/>
          </a:p>
          <a:p>
            <a:r>
              <a:rPr lang="en-US" altLang="ja-JP" sz="1600" dirty="0" smtClean="0"/>
              <a:t>Projected Beam Size</a:t>
            </a:r>
          </a:p>
          <a:p>
            <a:r>
              <a:rPr lang="en-US" altLang="ja-JP" sz="1600" dirty="0"/>
              <a:t> </a:t>
            </a:r>
            <a:r>
              <a:rPr lang="en-US" altLang="ja-JP" sz="1600" dirty="0" smtClean="0"/>
              <a:t>   </a:t>
            </a:r>
            <a:r>
              <a:rPr lang="en-US" altLang="ja-JP" sz="1600" dirty="0" err="1" smtClean="0">
                <a:latin typeface="Symbol" charset="2"/>
                <a:cs typeface="Symbol" charset="2"/>
              </a:rPr>
              <a:t>s</a:t>
            </a:r>
            <a:r>
              <a:rPr lang="en-US" altLang="ja-JP" sz="1600" baseline="-25000" dirty="0" err="1" smtClean="0"/>
              <a:t>x</a:t>
            </a:r>
            <a:r>
              <a:rPr lang="en-US" altLang="ja-JP" sz="1600" dirty="0" smtClean="0"/>
              <a:t> = 96.0 </a:t>
            </a:r>
            <a:r>
              <a:rPr lang="en-US" altLang="ja-JP" sz="1600" dirty="0" smtClean="0">
                <a:latin typeface="Symbol" charset="2"/>
                <a:cs typeface="Symbol" charset="2"/>
              </a:rPr>
              <a:t>m</a:t>
            </a:r>
            <a:r>
              <a:rPr lang="en-US" altLang="ja-JP" sz="1600" dirty="0" smtClean="0"/>
              <a:t>m</a:t>
            </a:r>
          </a:p>
          <a:p>
            <a:r>
              <a:rPr lang="en-US" altLang="ja-JP" sz="1600" dirty="0"/>
              <a:t> </a:t>
            </a:r>
            <a:r>
              <a:rPr lang="en-US" altLang="ja-JP" sz="1600" dirty="0" smtClean="0"/>
              <a:t>   </a:t>
            </a:r>
            <a:r>
              <a:rPr lang="en-US" altLang="ja-JP" sz="1600" dirty="0" err="1" smtClean="0">
                <a:latin typeface="Symbol" charset="2"/>
                <a:cs typeface="Symbol" charset="2"/>
              </a:rPr>
              <a:t>s</a:t>
            </a:r>
            <a:r>
              <a:rPr lang="en-US" altLang="ja-JP" sz="1600" baseline="-25000" dirty="0" err="1" smtClean="0"/>
              <a:t>y</a:t>
            </a:r>
            <a:r>
              <a:rPr lang="en-US" altLang="ja-JP" sz="1600" dirty="0" smtClean="0"/>
              <a:t> = 16.6 </a:t>
            </a:r>
            <a:r>
              <a:rPr lang="en-US" altLang="ja-JP" sz="1600" dirty="0" smtClean="0">
                <a:latin typeface="Symbol" charset="2"/>
                <a:cs typeface="Symbol" charset="2"/>
              </a:rPr>
              <a:t>m</a:t>
            </a:r>
            <a:r>
              <a:rPr lang="en-US" altLang="ja-JP" sz="1600" dirty="0" smtClean="0"/>
              <a:t>m</a:t>
            </a:r>
          </a:p>
          <a:p>
            <a:r>
              <a:rPr lang="en-US" altLang="ja-JP" sz="1600" dirty="0" smtClean="0"/>
              <a:t>(resolution subtracted)</a:t>
            </a:r>
          </a:p>
          <a:p>
            <a:endParaRPr kumimoji="1" lang="en-US" altLang="ja-JP" sz="1600" dirty="0"/>
          </a:p>
        </p:txBody>
      </p:sp>
      <p:sp>
        <p:nvSpPr>
          <p:cNvPr id="26" name="テキスト ボックス 9"/>
          <p:cNvSpPr txBox="1">
            <a:spLocks noChangeArrowheads="1"/>
          </p:cNvSpPr>
          <p:nvPr/>
        </p:nvSpPr>
        <p:spPr bwMode="auto">
          <a:xfrm>
            <a:off x="235749" y="926887"/>
            <a:ext cx="583812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altLang="ja-JP" sz="2800" dirty="0" smtClean="0"/>
              <a:t>Example of dat</a:t>
            </a:r>
            <a:r>
              <a:rPr lang="en-US" altLang="en-US" sz="2800" dirty="0" smtClean="0"/>
              <a:t>a     </a:t>
            </a:r>
            <a:r>
              <a:rPr lang="en-US" altLang="ja-JP" dirty="0" smtClean="0"/>
              <a:t>I</a:t>
            </a:r>
            <a:r>
              <a:rPr lang="ja-JP" altLang="en-US" dirty="0" smtClean="0"/>
              <a:t> </a:t>
            </a:r>
            <a:r>
              <a:rPr lang="en-US" altLang="ja-JP" dirty="0" smtClean="0"/>
              <a:t>= 100 mA,</a:t>
            </a:r>
            <a:r>
              <a:rPr lang="en-US" altLang="en-US" dirty="0"/>
              <a:t> </a:t>
            </a:r>
            <a:r>
              <a:rPr lang="en-US" altLang="en-US" dirty="0" smtClean="0"/>
              <a:t>exposure time 1 </a:t>
            </a:r>
            <a:r>
              <a:rPr lang="en-US" altLang="ja-JP" dirty="0" err="1" smtClean="0"/>
              <a:t>ms</a:t>
            </a:r>
            <a:endParaRPr lang="en-US" altLang="ja-JP" dirty="0"/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142" y="3660639"/>
            <a:ext cx="5537835" cy="2791587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6025282" y="966148"/>
            <a:ext cx="2908173" cy="2791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738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86208" y="198551"/>
            <a:ext cx="8229600" cy="748385"/>
          </a:xfrm>
        </p:spPr>
        <p:txBody>
          <a:bodyPr>
            <a:normAutofit fontScale="90000"/>
          </a:bodyPr>
          <a:lstStyle/>
          <a:p>
            <a:r>
              <a:rPr lang="en-US" altLang="ja-JP" dirty="0" smtClean="0"/>
              <a:t>X-ray Pinhole Camera @ SPring-8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01984" y="954162"/>
            <a:ext cx="8327390" cy="5258833"/>
          </a:xfrm>
        </p:spPr>
        <p:txBody>
          <a:bodyPr/>
          <a:lstStyle/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6" name="日付プレースホルダー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smtClean="0"/>
              <a:t>15 September 2015</a:t>
            </a:r>
            <a:endParaRPr kumimoji="1" lang="ja-JP" altLang="en-US" dirty="0"/>
          </a:p>
        </p:txBody>
      </p:sp>
      <p:sp>
        <p:nvSpPr>
          <p:cNvPr id="7" name="フッター プレースホルダー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smtClean="0"/>
              <a:t>IBIC 2015 Melbourne</a:t>
            </a:r>
            <a:endParaRPr kumimoji="1" lang="ja-JP" altLang="en-US"/>
          </a:p>
        </p:txBody>
      </p:sp>
      <p:sp>
        <p:nvSpPr>
          <p:cNvPr id="8" name="スライド番号プレースホルダー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0ED94-B3F4-D74E-A38E-172A5CF1A168}" type="slidenum">
              <a:rPr kumimoji="1" lang="ja-JP" altLang="en-US" smtClean="0"/>
              <a:t>12</a:t>
            </a:fld>
            <a:endParaRPr kumimoji="1" lang="ja-JP" altLang="en-US"/>
          </a:p>
        </p:txBody>
      </p:sp>
      <p:sp>
        <p:nvSpPr>
          <p:cNvPr id="26" name="テキスト ボックス 9"/>
          <p:cNvSpPr txBox="1">
            <a:spLocks noChangeArrowheads="1"/>
          </p:cNvSpPr>
          <p:nvPr/>
        </p:nvSpPr>
        <p:spPr bwMode="auto">
          <a:xfrm>
            <a:off x="136326" y="1176818"/>
            <a:ext cx="553158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altLang="ja-JP" sz="2800" dirty="0" smtClean="0"/>
              <a:t>Control Room Display</a:t>
            </a:r>
            <a:endParaRPr lang="en-US" altLang="ja-JP" sz="2800" dirty="0"/>
          </a:p>
        </p:txBody>
      </p:sp>
      <p:sp>
        <p:nvSpPr>
          <p:cNvPr id="38" name="テキスト ボックス 37"/>
          <p:cNvSpPr txBox="1"/>
          <p:nvPr/>
        </p:nvSpPr>
        <p:spPr>
          <a:xfrm>
            <a:off x="-638917" y="780954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ja-JP" altLang="en-US" dirty="0"/>
          </a:p>
        </p:txBody>
      </p:sp>
      <p:pic>
        <p:nvPicPr>
          <p:cNvPr id="5" name="図 4" descr="xpc_150729_192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864" y="1991556"/>
            <a:ext cx="5160645" cy="3831908"/>
          </a:xfrm>
          <a:prstGeom prst="rect">
            <a:avLst/>
          </a:prstGeom>
        </p:spPr>
      </p:pic>
      <p:sp>
        <p:nvSpPr>
          <p:cNvPr id="10" name="テキスト ボックス 9"/>
          <p:cNvSpPr txBox="1"/>
          <p:nvPr/>
        </p:nvSpPr>
        <p:spPr>
          <a:xfrm>
            <a:off x="6030365" y="1257585"/>
            <a:ext cx="2892664" cy="50783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Live Beam Image View</a:t>
            </a:r>
            <a:endParaRPr lang="en-US" altLang="ja-JP" dirty="0"/>
          </a:p>
          <a:p>
            <a:r>
              <a:rPr lang="en-US" altLang="ja-JP" dirty="0" smtClean="0"/>
              <a:t>     ~ 15 fps</a:t>
            </a:r>
          </a:p>
          <a:p>
            <a:endParaRPr lang="en-US" altLang="ja-JP" dirty="0"/>
          </a:p>
          <a:p>
            <a:r>
              <a:rPr lang="en-US" altLang="ja-JP" dirty="0" smtClean="0"/>
              <a:t>Parameters of Beam Profile</a:t>
            </a:r>
          </a:p>
          <a:p>
            <a:r>
              <a:rPr lang="en-US" altLang="ja-JP" dirty="0"/>
              <a:t> </a:t>
            </a:r>
            <a:r>
              <a:rPr lang="en-US" altLang="ja-JP" dirty="0" smtClean="0"/>
              <a:t>    beam </a:t>
            </a:r>
            <a:r>
              <a:rPr lang="en-US" altLang="ja-JP" dirty="0"/>
              <a:t>size </a:t>
            </a:r>
            <a:r>
              <a:rPr lang="en-US" altLang="ja-JP" dirty="0" err="1">
                <a:latin typeface="Symbol" charset="2"/>
                <a:cs typeface="Symbol" charset="2"/>
              </a:rPr>
              <a:t>s</a:t>
            </a:r>
            <a:r>
              <a:rPr lang="en-US" altLang="ja-JP" baseline="-25000" dirty="0" err="1"/>
              <a:t>x</a:t>
            </a:r>
            <a:r>
              <a:rPr lang="en-US" altLang="ja-JP" dirty="0"/>
              <a:t> and </a:t>
            </a:r>
            <a:r>
              <a:rPr lang="en-US" altLang="ja-JP" dirty="0" err="1">
                <a:latin typeface="Symbol" charset="2"/>
                <a:cs typeface="Symbol" charset="2"/>
              </a:rPr>
              <a:t>s</a:t>
            </a:r>
            <a:r>
              <a:rPr lang="en-US" altLang="ja-JP" baseline="-25000" dirty="0" err="1"/>
              <a:t>y</a:t>
            </a:r>
            <a:endParaRPr lang="en-US" altLang="ja-JP" baseline="-25000" dirty="0"/>
          </a:p>
          <a:p>
            <a:r>
              <a:rPr lang="en-US" altLang="ja-JP" dirty="0"/>
              <a:t>     </a:t>
            </a:r>
            <a:r>
              <a:rPr lang="en-US" altLang="ja-JP" dirty="0" smtClean="0"/>
              <a:t>beam </a:t>
            </a:r>
            <a:r>
              <a:rPr lang="en-US" altLang="ja-JP" dirty="0"/>
              <a:t>tilt angle </a:t>
            </a:r>
            <a:r>
              <a:rPr lang="en-US" altLang="ja-JP" dirty="0">
                <a:latin typeface="Symbol" charset="2"/>
                <a:cs typeface="Symbol" charset="2"/>
              </a:rPr>
              <a:t>q</a:t>
            </a:r>
          </a:p>
          <a:p>
            <a:r>
              <a:rPr lang="en-US" altLang="ja-JP" dirty="0" smtClean="0"/>
              <a:t>Continuously  Logged</a:t>
            </a:r>
          </a:p>
          <a:p>
            <a:r>
              <a:rPr lang="en-US" altLang="ja-JP" dirty="0" smtClean="0"/>
              <a:t>to </a:t>
            </a:r>
            <a:r>
              <a:rPr lang="en-US" altLang="ja-JP" dirty="0"/>
              <a:t>SPring-8 Control </a:t>
            </a:r>
            <a:r>
              <a:rPr lang="en-US" altLang="ja-JP" dirty="0" smtClean="0"/>
              <a:t>Database</a:t>
            </a:r>
            <a:endParaRPr lang="en-US" altLang="ja-JP" dirty="0"/>
          </a:p>
          <a:p>
            <a:endParaRPr lang="en-US" altLang="ja-JP" dirty="0" smtClean="0"/>
          </a:p>
          <a:p>
            <a:r>
              <a:rPr lang="en-US" altLang="ja-JP" dirty="0" smtClean="0"/>
              <a:t>By Periodical Image Analysis</a:t>
            </a:r>
          </a:p>
          <a:p>
            <a:r>
              <a:rPr lang="en-US" altLang="ja-JP" dirty="0" smtClean="0"/>
              <a:t>(1s cycle time)</a:t>
            </a:r>
          </a:p>
          <a:p>
            <a:endParaRPr lang="en-US" altLang="ja-JP" dirty="0"/>
          </a:p>
          <a:p>
            <a:r>
              <a:rPr lang="en-US" altLang="ja-JP" dirty="0" smtClean="0"/>
              <a:t>2D Gaussian Profile is</a:t>
            </a:r>
          </a:p>
          <a:p>
            <a:r>
              <a:rPr lang="en-US" altLang="ja-JP" dirty="0" smtClean="0"/>
              <a:t>Fitted to Beam  Image Data</a:t>
            </a:r>
          </a:p>
          <a:p>
            <a:endParaRPr lang="en-US" altLang="ja-JP" dirty="0"/>
          </a:p>
          <a:p>
            <a:r>
              <a:rPr lang="en-US" altLang="ja-JP" dirty="0" smtClean="0"/>
              <a:t> </a:t>
            </a:r>
          </a:p>
          <a:p>
            <a:r>
              <a:rPr lang="en-US" altLang="ja-JP" dirty="0"/>
              <a:t> </a:t>
            </a:r>
            <a:r>
              <a:rPr lang="en-US" altLang="ja-JP" dirty="0" smtClean="0"/>
              <a:t>       </a:t>
            </a:r>
            <a:endParaRPr lang="en-US" altLang="ja-JP" dirty="0"/>
          </a:p>
          <a:p>
            <a:r>
              <a:rPr lang="en-US" altLang="ja-JP" dirty="0" smtClean="0"/>
              <a:t>   </a:t>
            </a: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6553200" y="5500298"/>
            <a:ext cx="16318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err="1" smtClean="0">
                <a:solidFill>
                  <a:srgbClr val="008000"/>
                </a:solidFill>
                <a:latin typeface="Symbol" charset="2"/>
                <a:cs typeface="Symbol" charset="2"/>
              </a:rPr>
              <a:t>e</a:t>
            </a:r>
            <a:r>
              <a:rPr kumimoji="1" lang="en-US" altLang="ja-JP" baseline="-25000" dirty="0" err="1" smtClean="0">
                <a:solidFill>
                  <a:srgbClr val="008000"/>
                </a:solidFill>
              </a:rPr>
              <a:t>y</a:t>
            </a:r>
            <a:r>
              <a:rPr kumimoji="1" lang="en-US" altLang="ja-JP" dirty="0" smtClean="0">
                <a:solidFill>
                  <a:srgbClr val="008000"/>
                </a:solidFill>
              </a:rPr>
              <a:t> = 7.5 </a:t>
            </a:r>
            <a:r>
              <a:rPr kumimoji="1" lang="en-US" altLang="ja-JP" dirty="0" err="1" smtClean="0">
                <a:solidFill>
                  <a:srgbClr val="008000"/>
                </a:solidFill>
              </a:rPr>
              <a:t>pm.rad</a:t>
            </a:r>
            <a:r>
              <a:rPr kumimoji="1" lang="en-US" altLang="ja-JP" dirty="0" smtClean="0">
                <a:solidFill>
                  <a:srgbClr val="008000"/>
                </a:solidFill>
              </a:rPr>
              <a:t> </a:t>
            </a:r>
          </a:p>
          <a:p>
            <a:r>
              <a:rPr kumimoji="1" lang="en-US" altLang="ja-JP" dirty="0" smtClean="0">
                <a:solidFill>
                  <a:srgbClr val="008000"/>
                </a:solidFill>
              </a:rPr>
              <a:t>(coupling 0.3%) </a:t>
            </a:r>
            <a:endParaRPr kumimoji="1" lang="ja-JP" altLang="en-US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3948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86208" y="198551"/>
            <a:ext cx="8229600" cy="748385"/>
          </a:xfrm>
        </p:spPr>
        <p:txBody>
          <a:bodyPr>
            <a:normAutofit fontScale="90000"/>
          </a:bodyPr>
          <a:lstStyle/>
          <a:p>
            <a:r>
              <a:rPr lang="en-US" altLang="ja-JP" dirty="0" smtClean="0"/>
              <a:t>X-ray Pinhole Camera @ SPring-8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01984" y="954162"/>
            <a:ext cx="8327390" cy="5258833"/>
          </a:xfrm>
        </p:spPr>
        <p:txBody>
          <a:bodyPr/>
          <a:lstStyle/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6" name="日付プレースホルダー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smtClean="0"/>
              <a:t>15 September 2015</a:t>
            </a:r>
            <a:endParaRPr kumimoji="1" lang="ja-JP" altLang="en-US" dirty="0"/>
          </a:p>
        </p:txBody>
      </p:sp>
      <p:sp>
        <p:nvSpPr>
          <p:cNvPr id="7" name="フッター プレースホルダー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smtClean="0"/>
              <a:t>IBIC 2015 Melbourne</a:t>
            </a:r>
            <a:endParaRPr kumimoji="1" lang="ja-JP" altLang="en-US"/>
          </a:p>
        </p:txBody>
      </p:sp>
      <p:sp>
        <p:nvSpPr>
          <p:cNvPr id="8" name="スライド番号プレースホルダー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0ED94-B3F4-D74E-A38E-172A5CF1A168}" type="slidenum">
              <a:rPr kumimoji="1" lang="ja-JP" altLang="en-US" smtClean="0"/>
              <a:t>13</a:t>
            </a:fld>
            <a:endParaRPr kumimoji="1" lang="ja-JP" altLang="en-US"/>
          </a:p>
        </p:txBody>
      </p:sp>
      <p:sp>
        <p:nvSpPr>
          <p:cNvPr id="26" name="テキスト ボックス 9"/>
          <p:cNvSpPr txBox="1">
            <a:spLocks noChangeArrowheads="1"/>
          </p:cNvSpPr>
          <p:nvPr/>
        </p:nvSpPr>
        <p:spPr bwMode="auto">
          <a:xfrm>
            <a:off x="136326" y="1176818"/>
            <a:ext cx="553158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altLang="ja-JP" sz="2800" dirty="0" smtClean="0"/>
              <a:t>Control Room Display</a:t>
            </a:r>
            <a:endParaRPr lang="en-US" altLang="ja-JP" sz="2800" dirty="0"/>
          </a:p>
        </p:txBody>
      </p:sp>
      <p:sp>
        <p:nvSpPr>
          <p:cNvPr id="38" name="テキスト ボックス 37"/>
          <p:cNvSpPr txBox="1"/>
          <p:nvPr/>
        </p:nvSpPr>
        <p:spPr>
          <a:xfrm>
            <a:off x="-638917" y="780954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ja-JP" altLang="en-US" dirty="0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6030365" y="1257585"/>
            <a:ext cx="2892664" cy="50783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Live Beam Image View</a:t>
            </a:r>
            <a:endParaRPr lang="en-US" altLang="ja-JP" dirty="0"/>
          </a:p>
          <a:p>
            <a:r>
              <a:rPr lang="en-US" altLang="ja-JP" dirty="0" smtClean="0"/>
              <a:t>     ~ 15 fps</a:t>
            </a:r>
          </a:p>
          <a:p>
            <a:endParaRPr lang="en-US" altLang="ja-JP" dirty="0"/>
          </a:p>
          <a:p>
            <a:r>
              <a:rPr lang="en-US" altLang="ja-JP" dirty="0" smtClean="0"/>
              <a:t>Parameters of Beam Profile</a:t>
            </a:r>
          </a:p>
          <a:p>
            <a:r>
              <a:rPr lang="en-US" altLang="ja-JP" dirty="0"/>
              <a:t> </a:t>
            </a:r>
            <a:r>
              <a:rPr lang="en-US" altLang="ja-JP" dirty="0" smtClean="0"/>
              <a:t>    beam </a:t>
            </a:r>
            <a:r>
              <a:rPr lang="en-US" altLang="ja-JP" dirty="0"/>
              <a:t>size </a:t>
            </a:r>
            <a:r>
              <a:rPr lang="en-US" altLang="ja-JP" dirty="0" err="1">
                <a:latin typeface="Symbol" charset="2"/>
                <a:cs typeface="Symbol" charset="2"/>
              </a:rPr>
              <a:t>s</a:t>
            </a:r>
            <a:r>
              <a:rPr lang="en-US" altLang="ja-JP" baseline="-25000" dirty="0" err="1"/>
              <a:t>x</a:t>
            </a:r>
            <a:r>
              <a:rPr lang="en-US" altLang="ja-JP" dirty="0"/>
              <a:t> and </a:t>
            </a:r>
            <a:r>
              <a:rPr lang="en-US" altLang="ja-JP" dirty="0" err="1">
                <a:latin typeface="Symbol" charset="2"/>
                <a:cs typeface="Symbol" charset="2"/>
              </a:rPr>
              <a:t>s</a:t>
            </a:r>
            <a:r>
              <a:rPr lang="en-US" altLang="ja-JP" baseline="-25000" dirty="0" err="1"/>
              <a:t>y</a:t>
            </a:r>
            <a:endParaRPr lang="en-US" altLang="ja-JP" baseline="-25000" dirty="0"/>
          </a:p>
          <a:p>
            <a:r>
              <a:rPr lang="en-US" altLang="ja-JP" dirty="0"/>
              <a:t>     </a:t>
            </a:r>
            <a:r>
              <a:rPr lang="en-US" altLang="ja-JP" dirty="0" smtClean="0"/>
              <a:t>beam </a:t>
            </a:r>
            <a:r>
              <a:rPr lang="en-US" altLang="ja-JP" dirty="0"/>
              <a:t>tilt angle </a:t>
            </a:r>
            <a:r>
              <a:rPr lang="en-US" altLang="ja-JP" dirty="0">
                <a:latin typeface="Symbol" charset="2"/>
                <a:cs typeface="Symbol" charset="2"/>
              </a:rPr>
              <a:t>q</a:t>
            </a:r>
          </a:p>
          <a:p>
            <a:r>
              <a:rPr lang="en-US" altLang="ja-JP" dirty="0" smtClean="0"/>
              <a:t>Continuously  Logged</a:t>
            </a:r>
          </a:p>
          <a:p>
            <a:r>
              <a:rPr lang="en-US" altLang="ja-JP" dirty="0" smtClean="0"/>
              <a:t>to </a:t>
            </a:r>
            <a:r>
              <a:rPr lang="en-US" altLang="ja-JP" dirty="0"/>
              <a:t>SPring-8 Control </a:t>
            </a:r>
            <a:r>
              <a:rPr lang="en-US" altLang="ja-JP" dirty="0" smtClean="0"/>
              <a:t>Database</a:t>
            </a:r>
            <a:endParaRPr lang="en-US" altLang="ja-JP" dirty="0"/>
          </a:p>
          <a:p>
            <a:endParaRPr lang="en-US" altLang="ja-JP" dirty="0" smtClean="0"/>
          </a:p>
          <a:p>
            <a:r>
              <a:rPr lang="en-US" altLang="ja-JP" dirty="0" smtClean="0"/>
              <a:t>By Periodical Image Analysis</a:t>
            </a:r>
          </a:p>
          <a:p>
            <a:r>
              <a:rPr lang="en-US" altLang="ja-JP" dirty="0" smtClean="0"/>
              <a:t>(1s cycle time)</a:t>
            </a:r>
          </a:p>
          <a:p>
            <a:endParaRPr lang="en-US" altLang="ja-JP" dirty="0"/>
          </a:p>
          <a:p>
            <a:r>
              <a:rPr lang="en-US" altLang="ja-JP" dirty="0" smtClean="0"/>
              <a:t>2D Gaussian Profile is</a:t>
            </a:r>
          </a:p>
          <a:p>
            <a:r>
              <a:rPr lang="en-US" altLang="ja-JP" dirty="0" smtClean="0"/>
              <a:t>Fitted to Beam  Image Data</a:t>
            </a:r>
          </a:p>
          <a:p>
            <a:endParaRPr lang="en-US" altLang="ja-JP" dirty="0"/>
          </a:p>
          <a:p>
            <a:r>
              <a:rPr lang="en-US" altLang="ja-JP" dirty="0" smtClean="0"/>
              <a:t> </a:t>
            </a:r>
          </a:p>
          <a:p>
            <a:r>
              <a:rPr lang="en-US" altLang="ja-JP" dirty="0"/>
              <a:t> </a:t>
            </a:r>
            <a:r>
              <a:rPr lang="en-US" altLang="ja-JP" dirty="0" smtClean="0"/>
              <a:t>       </a:t>
            </a:r>
            <a:endParaRPr lang="en-US" altLang="ja-JP" dirty="0"/>
          </a:p>
          <a:p>
            <a:r>
              <a:rPr lang="en-US" altLang="ja-JP" dirty="0" smtClean="0"/>
              <a:t>   </a:t>
            </a: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6553200" y="5500298"/>
            <a:ext cx="16318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err="1" smtClean="0">
                <a:solidFill>
                  <a:srgbClr val="008000"/>
                </a:solidFill>
                <a:latin typeface="Symbol" charset="2"/>
                <a:cs typeface="Symbol" charset="2"/>
              </a:rPr>
              <a:t>e</a:t>
            </a:r>
            <a:r>
              <a:rPr kumimoji="1" lang="en-US" altLang="ja-JP" baseline="-25000" dirty="0" err="1" smtClean="0">
                <a:solidFill>
                  <a:srgbClr val="008000"/>
                </a:solidFill>
              </a:rPr>
              <a:t>y</a:t>
            </a:r>
            <a:r>
              <a:rPr kumimoji="1" lang="en-US" altLang="ja-JP" dirty="0" smtClean="0">
                <a:solidFill>
                  <a:srgbClr val="008000"/>
                </a:solidFill>
              </a:rPr>
              <a:t> = 7.5 </a:t>
            </a:r>
            <a:r>
              <a:rPr kumimoji="1" lang="en-US" altLang="ja-JP" dirty="0" err="1" smtClean="0">
                <a:solidFill>
                  <a:srgbClr val="008000"/>
                </a:solidFill>
              </a:rPr>
              <a:t>pm.rad</a:t>
            </a:r>
            <a:r>
              <a:rPr kumimoji="1" lang="en-US" altLang="ja-JP" dirty="0" smtClean="0">
                <a:solidFill>
                  <a:srgbClr val="008000"/>
                </a:solidFill>
              </a:rPr>
              <a:t> </a:t>
            </a:r>
          </a:p>
          <a:p>
            <a:r>
              <a:rPr kumimoji="1" lang="en-US" altLang="ja-JP" dirty="0" smtClean="0">
                <a:solidFill>
                  <a:srgbClr val="008000"/>
                </a:solidFill>
              </a:rPr>
              <a:t>(coupling 0.3%) </a:t>
            </a:r>
            <a:endParaRPr kumimoji="1" lang="ja-JP" altLang="en-US" dirty="0">
              <a:solidFill>
                <a:srgbClr val="008000"/>
              </a:solidFill>
            </a:endParaRPr>
          </a:p>
        </p:txBody>
      </p:sp>
      <p:pic>
        <p:nvPicPr>
          <p:cNvPr id="9" name="0608_gfo_to_bbf1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13680" y="1937815"/>
            <a:ext cx="5176125" cy="38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5353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46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86208" y="198551"/>
            <a:ext cx="8229600" cy="748385"/>
          </a:xfrm>
        </p:spPr>
        <p:txBody>
          <a:bodyPr>
            <a:normAutofit fontScale="90000"/>
          </a:bodyPr>
          <a:lstStyle/>
          <a:p>
            <a:r>
              <a:rPr lang="en-US" altLang="ja-JP" dirty="0" smtClean="0"/>
              <a:t>X-ray Pinhole Camera @ SPring-8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01984" y="954162"/>
            <a:ext cx="8327390" cy="5258833"/>
          </a:xfrm>
        </p:spPr>
        <p:txBody>
          <a:bodyPr/>
          <a:lstStyle/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6" name="日付プレースホルダー 5"/>
          <p:cNvSpPr>
            <a:spLocks noGrp="1"/>
          </p:cNvSpPr>
          <p:nvPr>
            <p:ph type="dt" sz="half" idx="10"/>
          </p:nvPr>
        </p:nvSpPr>
        <p:spPr>
          <a:xfrm>
            <a:off x="457200" y="6326114"/>
            <a:ext cx="2133600" cy="365125"/>
          </a:xfrm>
        </p:spPr>
        <p:txBody>
          <a:bodyPr/>
          <a:lstStyle/>
          <a:p>
            <a:r>
              <a:rPr kumimoji="1" lang="en-US" altLang="ja-JP" smtClean="0"/>
              <a:t>15 September 2015</a:t>
            </a:r>
            <a:endParaRPr kumimoji="1" lang="ja-JP" altLang="en-US" dirty="0"/>
          </a:p>
        </p:txBody>
      </p:sp>
      <p:sp>
        <p:nvSpPr>
          <p:cNvPr id="7" name="フッター プレースホルダー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smtClean="0"/>
              <a:t>IBIC 2015 Melbourne</a:t>
            </a:r>
            <a:endParaRPr kumimoji="1" lang="ja-JP" altLang="en-US"/>
          </a:p>
        </p:txBody>
      </p:sp>
      <p:sp>
        <p:nvSpPr>
          <p:cNvPr id="8" name="スライド番号プレースホルダー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0ED94-B3F4-D74E-A38E-172A5CF1A168}" type="slidenum">
              <a:rPr kumimoji="1" lang="ja-JP" altLang="en-US" smtClean="0"/>
              <a:t>14</a:t>
            </a:fld>
            <a:endParaRPr kumimoji="1" lang="ja-JP" altLang="en-US"/>
          </a:p>
        </p:txBody>
      </p:sp>
      <p:sp>
        <p:nvSpPr>
          <p:cNvPr id="26" name="テキスト ボックス 9"/>
          <p:cNvSpPr txBox="1">
            <a:spLocks noChangeArrowheads="1"/>
          </p:cNvSpPr>
          <p:nvPr/>
        </p:nvSpPr>
        <p:spPr bwMode="auto">
          <a:xfrm>
            <a:off x="136326" y="1025154"/>
            <a:ext cx="887949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altLang="ja-JP" sz="2400" dirty="0" smtClean="0"/>
              <a:t>Diagnostics</a:t>
            </a:r>
            <a:r>
              <a:rPr lang="ja-JP" altLang="en-US" sz="2400" dirty="0" smtClean="0"/>
              <a:t> </a:t>
            </a:r>
            <a:r>
              <a:rPr lang="en-US" altLang="ja-JP" sz="2400" dirty="0" smtClean="0"/>
              <a:t>for</a:t>
            </a:r>
            <a:r>
              <a:rPr lang="en-US" altLang="en-US" sz="2400" dirty="0"/>
              <a:t> </a:t>
            </a:r>
            <a:r>
              <a:rPr lang="en-US" altLang="en-US" sz="2400" dirty="0" smtClean="0"/>
              <a:t>User</a:t>
            </a:r>
            <a:r>
              <a:rPr lang="en-US" altLang="ja-JP" sz="2400" dirty="0" smtClean="0"/>
              <a:t> Operation:  </a:t>
            </a:r>
            <a:r>
              <a:rPr lang="en-US" altLang="ja-JP" sz="2400" dirty="0" err="1" smtClean="0"/>
              <a:t>Betatron</a:t>
            </a:r>
            <a:r>
              <a:rPr lang="en-US" altLang="ja-JP" sz="2400" dirty="0" smtClean="0"/>
              <a:t> Coupling induced by ID20</a:t>
            </a:r>
          </a:p>
        </p:txBody>
      </p:sp>
      <p:sp>
        <p:nvSpPr>
          <p:cNvPr id="38" name="テキスト ボックス 37"/>
          <p:cNvSpPr txBox="1"/>
          <p:nvPr/>
        </p:nvSpPr>
        <p:spPr>
          <a:xfrm>
            <a:off x="-638917" y="780954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ja-JP" altLang="en-US" dirty="0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457200" y="2287647"/>
            <a:ext cx="236665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 smtClean="0"/>
              <a:t>ID error fields excite</a:t>
            </a:r>
          </a:p>
          <a:p>
            <a:r>
              <a:rPr lang="en-US" altLang="ja-JP" dirty="0" err="1" smtClean="0"/>
              <a:t>betatron</a:t>
            </a:r>
            <a:r>
              <a:rPr lang="en-US" altLang="ja-JP" dirty="0" smtClean="0"/>
              <a:t> coupling</a:t>
            </a:r>
          </a:p>
          <a:p>
            <a:r>
              <a:rPr lang="en-US" altLang="ja-JP" dirty="0" smtClean="0"/>
              <a:t>in user operation.</a:t>
            </a:r>
          </a:p>
          <a:p>
            <a:endParaRPr lang="en-US" altLang="ja-JP" dirty="0"/>
          </a:p>
          <a:p>
            <a:r>
              <a:rPr lang="en-US" altLang="ja-JP" dirty="0" err="1" smtClean="0"/>
              <a:t>Betatron</a:t>
            </a:r>
            <a:r>
              <a:rPr lang="en-US" altLang="ja-JP" dirty="0" smtClean="0"/>
              <a:t> coupling</a:t>
            </a:r>
          </a:p>
          <a:p>
            <a:r>
              <a:rPr lang="en-US" altLang="ja-JP" dirty="0" smtClean="0"/>
              <a:t>is corrected</a:t>
            </a:r>
          </a:p>
          <a:p>
            <a:r>
              <a:rPr lang="en-US" altLang="ja-JP" dirty="0" smtClean="0"/>
              <a:t>by tuning</a:t>
            </a:r>
          </a:p>
          <a:p>
            <a:r>
              <a:rPr lang="en-US" altLang="ja-JP" dirty="0" smtClean="0"/>
              <a:t>skew Q parameters.</a:t>
            </a:r>
          </a:p>
          <a:p>
            <a:r>
              <a:rPr lang="en-US" altLang="ja-JP" dirty="0" smtClean="0"/>
              <a:t>   </a:t>
            </a:r>
          </a:p>
        </p:txBody>
      </p:sp>
      <p:pic>
        <p:nvPicPr>
          <p:cNvPr id="9" name="図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3208" y="1494610"/>
            <a:ext cx="5384800" cy="2032000"/>
          </a:xfrm>
          <a:prstGeom prst="rect">
            <a:avLst/>
          </a:prstGeom>
        </p:spPr>
      </p:pic>
      <p:pic>
        <p:nvPicPr>
          <p:cNvPr id="11" name="図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43581" y="3433118"/>
            <a:ext cx="5156200" cy="3067050"/>
          </a:xfrm>
          <a:prstGeom prst="rect">
            <a:avLst/>
          </a:prstGeom>
        </p:spPr>
      </p:pic>
      <p:sp>
        <p:nvSpPr>
          <p:cNvPr id="29" name="テキスト ボックス 28"/>
          <p:cNvSpPr txBox="1"/>
          <p:nvPr/>
        </p:nvSpPr>
        <p:spPr>
          <a:xfrm>
            <a:off x="3679335" y="4034704"/>
            <a:ext cx="10659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dirty="0">
                <a:solidFill>
                  <a:srgbClr val="008000"/>
                </a:solidFill>
              </a:rPr>
              <a:t>g</a:t>
            </a:r>
            <a:r>
              <a:rPr kumimoji="1" lang="en-US" altLang="ja-JP" sz="1600" dirty="0" smtClean="0">
                <a:solidFill>
                  <a:srgbClr val="008000"/>
                </a:solidFill>
              </a:rPr>
              <a:t>ap </a:t>
            </a:r>
            <a:r>
              <a:rPr lang="en-US" altLang="ja-JP" sz="1600" dirty="0" smtClean="0">
                <a:solidFill>
                  <a:srgbClr val="008000"/>
                </a:solidFill>
              </a:rPr>
              <a:t>closed</a:t>
            </a:r>
            <a:endParaRPr kumimoji="1" lang="ja-JP" altLang="en-US" sz="1600" dirty="0">
              <a:solidFill>
                <a:srgbClr val="008000"/>
              </a:solidFill>
            </a:endParaRPr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6350516" y="4050623"/>
            <a:ext cx="16949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dirty="0" smtClean="0">
                <a:solidFill>
                  <a:srgbClr val="008000"/>
                </a:solidFill>
              </a:rPr>
              <a:t>skew Q correction</a:t>
            </a:r>
            <a:endParaRPr kumimoji="1" lang="ja-JP" altLang="en-US" sz="1600" dirty="0">
              <a:solidFill>
                <a:srgbClr val="008000"/>
              </a:solidFill>
            </a:endParaRPr>
          </a:p>
        </p:txBody>
      </p:sp>
      <p:cxnSp>
        <p:nvCxnSpPr>
          <p:cNvPr id="31" name="直線矢印コネクタ 30"/>
          <p:cNvCxnSpPr/>
          <p:nvPr/>
        </p:nvCxnSpPr>
        <p:spPr>
          <a:xfrm>
            <a:off x="4360371" y="4373258"/>
            <a:ext cx="451042" cy="209990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直線矢印コネクタ 31"/>
          <p:cNvCxnSpPr/>
          <p:nvPr/>
        </p:nvCxnSpPr>
        <p:spPr>
          <a:xfrm flipH="1">
            <a:off x="5778555" y="4251652"/>
            <a:ext cx="596729" cy="375911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テキスト ボックス 15"/>
          <p:cNvSpPr txBox="1"/>
          <p:nvPr/>
        </p:nvSpPr>
        <p:spPr>
          <a:xfrm>
            <a:off x="2291074" y="1725947"/>
            <a:ext cx="11695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dirty="0">
                <a:solidFill>
                  <a:srgbClr val="008000"/>
                </a:solidFill>
              </a:rPr>
              <a:t>g</a:t>
            </a:r>
            <a:r>
              <a:rPr kumimoji="1" lang="en-US" altLang="ja-JP" sz="1600" dirty="0" smtClean="0">
                <a:solidFill>
                  <a:srgbClr val="008000"/>
                </a:solidFill>
              </a:rPr>
              <a:t>ap </a:t>
            </a:r>
            <a:r>
              <a:rPr lang="en-US" altLang="ja-JP" sz="1600" dirty="0" smtClean="0">
                <a:solidFill>
                  <a:srgbClr val="008000"/>
                </a:solidFill>
              </a:rPr>
              <a:t>opened</a:t>
            </a:r>
            <a:endParaRPr kumimoji="1" lang="ja-JP" altLang="en-US" sz="1600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5228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86208" y="198551"/>
            <a:ext cx="8229600" cy="748385"/>
          </a:xfrm>
        </p:spPr>
        <p:txBody>
          <a:bodyPr>
            <a:normAutofit fontScale="90000"/>
          </a:bodyPr>
          <a:lstStyle/>
          <a:p>
            <a:r>
              <a:rPr lang="en-US" altLang="ja-JP" dirty="0" smtClean="0"/>
              <a:t>X-ray Pinhole Camera @ SPring-8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01984" y="954162"/>
            <a:ext cx="8327390" cy="5258833"/>
          </a:xfrm>
        </p:spPr>
        <p:txBody>
          <a:bodyPr/>
          <a:lstStyle/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6" name="日付プレースホルダー 5"/>
          <p:cNvSpPr>
            <a:spLocks noGrp="1"/>
          </p:cNvSpPr>
          <p:nvPr>
            <p:ph type="dt" sz="half" idx="10"/>
          </p:nvPr>
        </p:nvSpPr>
        <p:spPr>
          <a:xfrm>
            <a:off x="457200" y="6326114"/>
            <a:ext cx="2133600" cy="365125"/>
          </a:xfrm>
        </p:spPr>
        <p:txBody>
          <a:bodyPr/>
          <a:lstStyle/>
          <a:p>
            <a:r>
              <a:rPr kumimoji="1" lang="en-US" altLang="ja-JP" smtClean="0"/>
              <a:t>15 September 2015</a:t>
            </a:r>
            <a:endParaRPr kumimoji="1" lang="ja-JP" altLang="en-US" dirty="0"/>
          </a:p>
        </p:txBody>
      </p:sp>
      <p:sp>
        <p:nvSpPr>
          <p:cNvPr id="7" name="フッター プレースホルダー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smtClean="0"/>
              <a:t>IBIC 2015 Melbourne</a:t>
            </a:r>
            <a:endParaRPr kumimoji="1" lang="ja-JP" altLang="en-US"/>
          </a:p>
        </p:txBody>
      </p:sp>
      <p:sp>
        <p:nvSpPr>
          <p:cNvPr id="8" name="スライド番号プレースホルダー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0ED94-B3F4-D74E-A38E-172A5CF1A168}" type="slidenum">
              <a:rPr kumimoji="1" lang="ja-JP" altLang="en-US" smtClean="0"/>
              <a:t>15</a:t>
            </a:fld>
            <a:endParaRPr kumimoji="1" lang="ja-JP" altLang="en-US"/>
          </a:p>
        </p:txBody>
      </p:sp>
      <p:sp>
        <p:nvSpPr>
          <p:cNvPr id="26" name="テキスト ボックス 9"/>
          <p:cNvSpPr txBox="1">
            <a:spLocks noChangeArrowheads="1"/>
          </p:cNvSpPr>
          <p:nvPr/>
        </p:nvSpPr>
        <p:spPr bwMode="auto">
          <a:xfrm>
            <a:off x="136326" y="1025154"/>
            <a:ext cx="887949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altLang="ja-JP" sz="2400" dirty="0" smtClean="0"/>
              <a:t>Diagnostics</a:t>
            </a:r>
            <a:r>
              <a:rPr lang="ja-JP" altLang="en-US" sz="2400" dirty="0" smtClean="0"/>
              <a:t> </a:t>
            </a:r>
            <a:r>
              <a:rPr lang="en-US" altLang="ja-JP" sz="2400" dirty="0" smtClean="0"/>
              <a:t>for</a:t>
            </a:r>
            <a:r>
              <a:rPr lang="ja-JP" altLang="en-US" sz="2400" dirty="0" smtClean="0"/>
              <a:t> </a:t>
            </a:r>
            <a:r>
              <a:rPr lang="en-US" altLang="ja-JP" sz="2400" dirty="0" smtClean="0"/>
              <a:t>Machine Tuning:  </a:t>
            </a:r>
            <a:r>
              <a:rPr lang="en-US" altLang="ja-JP" sz="2400" dirty="0" err="1" smtClean="0"/>
              <a:t>Betatron</a:t>
            </a:r>
            <a:r>
              <a:rPr lang="en-US" altLang="ja-JP" sz="2400" dirty="0" smtClean="0"/>
              <a:t> Coupling induced by ID10</a:t>
            </a:r>
          </a:p>
        </p:txBody>
      </p:sp>
      <p:sp>
        <p:nvSpPr>
          <p:cNvPr id="38" name="テキスト ボックス 37"/>
          <p:cNvSpPr txBox="1"/>
          <p:nvPr/>
        </p:nvSpPr>
        <p:spPr>
          <a:xfrm>
            <a:off x="-638917" y="780954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ja-JP" altLang="en-US" dirty="0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5454649" y="1728719"/>
            <a:ext cx="345479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 smtClean="0"/>
              <a:t>Search for</a:t>
            </a:r>
          </a:p>
          <a:p>
            <a:r>
              <a:rPr lang="en-US" altLang="ja-JP" dirty="0"/>
              <a:t> </a:t>
            </a:r>
            <a:r>
              <a:rPr lang="en-US" altLang="ja-JP" dirty="0" smtClean="0"/>
              <a:t>       Correcting skew Q parameters</a:t>
            </a:r>
          </a:p>
          <a:p>
            <a:r>
              <a:rPr lang="en-US" altLang="ja-JP" dirty="0" smtClean="0"/>
              <a:t>   </a:t>
            </a:r>
          </a:p>
        </p:txBody>
      </p:sp>
      <p:pic>
        <p:nvPicPr>
          <p:cNvPr id="12" name="図 11" descr="xpc140622_102.t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800" y="1924672"/>
            <a:ext cx="2159000" cy="635000"/>
          </a:xfrm>
          <a:prstGeom prst="rect">
            <a:avLst/>
          </a:prstGeom>
        </p:spPr>
      </p:pic>
      <p:pic>
        <p:nvPicPr>
          <p:cNvPr id="13" name="図 12" descr="xpc140622_113.ti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634" y="1932231"/>
            <a:ext cx="2159000" cy="635000"/>
          </a:xfrm>
          <a:prstGeom prst="rect">
            <a:avLst/>
          </a:prstGeom>
        </p:spPr>
      </p:pic>
      <p:sp>
        <p:nvSpPr>
          <p:cNvPr id="15" name="テキスト ボックス 14"/>
          <p:cNvSpPr txBox="1"/>
          <p:nvPr/>
        </p:nvSpPr>
        <p:spPr>
          <a:xfrm>
            <a:off x="786184" y="1563441"/>
            <a:ext cx="104477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dirty="0">
                <a:solidFill>
                  <a:srgbClr val="008000"/>
                </a:solidFill>
              </a:rPr>
              <a:t>G</a:t>
            </a:r>
            <a:r>
              <a:rPr kumimoji="1" lang="en-US" altLang="ja-JP" sz="1600" dirty="0" smtClean="0">
                <a:solidFill>
                  <a:srgbClr val="008000"/>
                </a:solidFill>
              </a:rPr>
              <a:t>ap 6 mm</a:t>
            </a:r>
            <a:endParaRPr kumimoji="1" lang="ja-JP" altLang="en-US" sz="1600" dirty="0">
              <a:solidFill>
                <a:srgbClr val="008000"/>
              </a:solidFill>
            </a:endParaRPr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2655533" y="1554497"/>
            <a:ext cx="20564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dirty="0">
                <a:solidFill>
                  <a:srgbClr val="008000"/>
                </a:solidFill>
              </a:rPr>
              <a:t>G</a:t>
            </a:r>
            <a:r>
              <a:rPr kumimoji="1" lang="en-US" altLang="ja-JP" sz="1600" dirty="0" smtClean="0">
                <a:solidFill>
                  <a:srgbClr val="008000"/>
                </a:solidFill>
              </a:rPr>
              <a:t>ap 50 mm (full-open)</a:t>
            </a:r>
            <a:endParaRPr kumimoji="1" lang="ja-JP" altLang="en-US" sz="1600" dirty="0">
              <a:solidFill>
                <a:srgbClr val="008000"/>
              </a:solidFill>
            </a:endParaRPr>
          </a:p>
        </p:txBody>
      </p:sp>
      <p:sp>
        <p:nvSpPr>
          <p:cNvPr id="16" name="正方形/長方形 15"/>
          <p:cNvSpPr/>
          <p:nvPr/>
        </p:nvSpPr>
        <p:spPr>
          <a:xfrm>
            <a:off x="1489192" y="3099237"/>
            <a:ext cx="113390" cy="1232134"/>
          </a:xfrm>
          <a:prstGeom prst="rect">
            <a:avLst/>
          </a:prstGeom>
          <a:noFill/>
          <a:ln>
            <a:solidFill>
              <a:srgbClr val="008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正方形/長方形 19"/>
          <p:cNvSpPr/>
          <p:nvPr/>
        </p:nvSpPr>
        <p:spPr>
          <a:xfrm>
            <a:off x="3410489" y="4204087"/>
            <a:ext cx="113390" cy="1232134"/>
          </a:xfrm>
          <a:prstGeom prst="rect">
            <a:avLst/>
          </a:prstGeom>
          <a:noFill/>
          <a:ln>
            <a:solidFill>
              <a:srgbClr val="008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9" name="直線矢印コネクタ 18"/>
          <p:cNvCxnSpPr>
            <a:stCxn id="13" idx="2"/>
            <a:endCxn id="16" idx="0"/>
          </p:cNvCxnSpPr>
          <p:nvPr/>
        </p:nvCxnSpPr>
        <p:spPr>
          <a:xfrm>
            <a:off x="1357134" y="2567231"/>
            <a:ext cx="188753" cy="532006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直線矢印コネクタ 22"/>
          <p:cNvCxnSpPr/>
          <p:nvPr/>
        </p:nvCxnSpPr>
        <p:spPr>
          <a:xfrm flipH="1">
            <a:off x="3503267" y="2559672"/>
            <a:ext cx="167033" cy="1619138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正方形/長方形 23"/>
          <p:cNvSpPr/>
          <p:nvPr/>
        </p:nvSpPr>
        <p:spPr>
          <a:xfrm>
            <a:off x="5012981" y="5340848"/>
            <a:ext cx="389646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dirty="0" smtClean="0"/>
              <a:t>* radiation </a:t>
            </a:r>
            <a:r>
              <a:rPr lang="en-US" altLang="ja-JP" dirty="0"/>
              <a:t>induced-</a:t>
            </a:r>
            <a:r>
              <a:rPr lang="en-US" altLang="ja-JP" dirty="0" smtClean="0"/>
              <a:t>demagnetization</a:t>
            </a:r>
          </a:p>
          <a:p>
            <a:r>
              <a:rPr lang="en-US" altLang="ja-JP" dirty="0"/>
              <a:t> </a:t>
            </a:r>
            <a:r>
              <a:rPr lang="en-US" altLang="ja-JP" dirty="0" smtClean="0"/>
              <a:t>   of ID10 suspected,</a:t>
            </a:r>
          </a:p>
          <a:p>
            <a:r>
              <a:rPr lang="en-US" altLang="ja-JP" dirty="0" smtClean="0"/>
              <a:t>    and B field readjusted in March 2015 </a:t>
            </a:r>
            <a:endParaRPr lang="en-US" altLang="ja-JP" dirty="0"/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1242" y="2746011"/>
            <a:ext cx="3863340" cy="3246120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49601" y="2533031"/>
            <a:ext cx="2749550" cy="2774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338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0097" y="3786465"/>
            <a:ext cx="2705100" cy="2736850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86208" y="183433"/>
            <a:ext cx="8229600" cy="748385"/>
          </a:xfrm>
        </p:spPr>
        <p:txBody>
          <a:bodyPr>
            <a:normAutofit fontScale="90000"/>
          </a:bodyPr>
          <a:lstStyle/>
          <a:p>
            <a:r>
              <a:rPr lang="en-US" altLang="ja-JP" dirty="0" smtClean="0"/>
              <a:t>X-ray Pinhole Camera @ SPring-8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01984" y="954162"/>
            <a:ext cx="8327390" cy="5258833"/>
          </a:xfrm>
        </p:spPr>
        <p:txBody>
          <a:bodyPr/>
          <a:lstStyle/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6" name="日付プレースホルダー 5"/>
          <p:cNvSpPr>
            <a:spLocks noGrp="1"/>
          </p:cNvSpPr>
          <p:nvPr>
            <p:ph type="dt" sz="half" idx="10"/>
          </p:nvPr>
        </p:nvSpPr>
        <p:spPr>
          <a:xfrm>
            <a:off x="457200" y="6326114"/>
            <a:ext cx="2133600" cy="365125"/>
          </a:xfrm>
        </p:spPr>
        <p:txBody>
          <a:bodyPr/>
          <a:lstStyle/>
          <a:p>
            <a:r>
              <a:rPr kumimoji="1" lang="en-US" altLang="ja-JP" smtClean="0"/>
              <a:t>15 September 2015</a:t>
            </a:r>
            <a:endParaRPr kumimoji="1" lang="ja-JP" altLang="en-US" dirty="0"/>
          </a:p>
        </p:txBody>
      </p:sp>
      <p:sp>
        <p:nvSpPr>
          <p:cNvPr id="7" name="フッター プレースホルダー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smtClean="0"/>
              <a:t>IBIC 2015 Melbourne</a:t>
            </a:r>
            <a:endParaRPr kumimoji="1" lang="ja-JP" altLang="en-US"/>
          </a:p>
        </p:txBody>
      </p:sp>
      <p:sp>
        <p:nvSpPr>
          <p:cNvPr id="8" name="スライド番号プレースホルダー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0ED94-B3F4-D74E-A38E-172A5CF1A168}" type="slidenum">
              <a:rPr kumimoji="1" lang="ja-JP" altLang="en-US" smtClean="0"/>
              <a:t>16</a:t>
            </a:fld>
            <a:endParaRPr kumimoji="1" lang="ja-JP" altLang="en-US"/>
          </a:p>
        </p:txBody>
      </p:sp>
      <p:sp>
        <p:nvSpPr>
          <p:cNvPr id="26" name="テキスト ボックス 9"/>
          <p:cNvSpPr txBox="1">
            <a:spLocks noChangeArrowheads="1"/>
          </p:cNvSpPr>
          <p:nvPr/>
        </p:nvSpPr>
        <p:spPr bwMode="auto">
          <a:xfrm>
            <a:off x="136326" y="1025154"/>
            <a:ext cx="887949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altLang="ja-JP" sz="2800" dirty="0" smtClean="0"/>
              <a:t>Preliminary Plan for SPring-8 Upgrade  (SPring-8-II) </a:t>
            </a:r>
          </a:p>
        </p:txBody>
      </p:sp>
      <p:sp>
        <p:nvSpPr>
          <p:cNvPr id="38" name="テキスト ボックス 37"/>
          <p:cNvSpPr txBox="1"/>
          <p:nvPr/>
        </p:nvSpPr>
        <p:spPr>
          <a:xfrm>
            <a:off x="-638917" y="780954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ja-JP" altLang="en-US" dirty="0"/>
          </a:p>
        </p:txBody>
      </p:sp>
      <p:sp>
        <p:nvSpPr>
          <p:cNvPr id="10" name="テキスト ボックス 3"/>
          <p:cNvSpPr txBox="1">
            <a:spLocks noChangeArrowheads="1"/>
          </p:cNvSpPr>
          <p:nvPr/>
        </p:nvSpPr>
        <p:spPr bwMode="auto">
          <a:xfrm>
            <a:off x="401984" y="1752283"/>
            <a:ext cx="3646138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ja-JP" sz="1800" dirty="0" smtClean="0">
                <a:latin typeface="+mj-lt"/>
                <a:ea typeface="+mj-ea"/>
              </a:rPr>
              <a:t>Source</a:t>
            </a:r>
            <a:r>
              <a:rPr lang="en-US" altLang="en-US" dirty="0" smtClean="0">
                <a:latin typeface="+mj-lt"/>
                <a:ea typeface="+mj-ea"/>
              </a:rPr>
              <a:t>:   </a:t>
            </a:r>
            <a:r>
              <a:rPr lang="en-US" altLang="ja-JP" sz="1800" dirty="0" smtClean="0">
                <a:latin typeface="+mj-lt"/>
                <a:ea typeface="+mj-ea"/>
              </a:rPr>
              <a:t>Dipole Magnet</a:t>
            </a:r>
            <a:endParaRPr lang="en-US" altLang="ja-JP" dirty="0">
              <a:latin typeface="+mj-lt"/>
              <a:ea typeface="+mj-ea"/>
            </a:endParaRPr>
          </a:p>
          <a:p>
            <a:r>
              <a:rPr lang="en-US" altLang="ja-JP" sz="1800" dirty="0" smtClean="0">
                <a:latin typeface="+mj-lt"/>
                <a:ea typeface="+mj-ea"/>
              </a:rPr>
              <a:t>Layout (distance from source)</a:t>
            </a:r>
          </a:p>
          <a:p>
            <a:r>
              <a:rPr lang="en-US" altLang="ja-JP" dirty="0">
                <a:latin typeface="+mj-lt"/>
                <a:ea typeface="+mj-ea"/>
              </a:rPr>
              <a:t> </a:t>
            </a:r>
            <a:r>
              <a:rPr lang="en-US" altLang="ja-JP" dirty="0" smtClean="0">
                <a:latin typeface="+mj-lt"/>
                <a:ea typeface="+mj-ea"/>
              </a:rPr>
              <a:t>     Pinhole:  </a:t>
            </a:r>
            <a:r>
              <a:rPr lang="en-US" altLang="ja-JP" sz="1800" dirty="0" smtClean="0">
                <a:latin typeface="+mj-lt"/>
                <a:ea typeface="+mj-ea"/>
              </a:rPr>
              <a:t>6.5m</a:t>
            </a:r>
            <a:r>
              <a:rPr lang="en-US" altLang="ja-JP" dirty="0" smtClean="0">
                <a:latin typeface="+mj-lt"/>
                <a:ea typeface="+mj-ea"/>
              </a:rPr>
              <a:t>,   Scintillator:  </a:t>
            </a:r>
            <a:r>
              <a:rPr lang="en-US" altLang="ja-JP" sz="1800" dirty="0" smtClean="0">
                <a:latin typeface="+mj-lt"/>
                <a:ea typeface="+mj-ea"/>
              </a:rPr>
              <a:t>32m</a:t>
            </a:r>
            <a:endParaRPr lang="en-US" altLang="ja-JP" dirty="0">
              <a:latin typeface="+mj-lt"/>
              <a:ea typeface="+mj-ea"/>
            </a:endParaRPr>
          </a:p>
          <a:p>
            <a:endParaRPr lang="en-US" altLang="ja-JP" sz="1800" dirty="0" smtClean="0">
              <a:latin typeface="+mj-lt"/>
              <a:ea typeface="+mj-ea"/>
            </a:endParaRPr>
          </a:p>
          <a:p>
            <a:r>
              <a:rPr lang="en-US" altLang="ja-JP" sz="1800" dirty="0" smtClean="0">
                <a:latin typeface="+mj-lt"/>
                <a:ea typeface="+mj-ea"/>
              </a:rPr>
              <a:t>Pinhole</a:t>
            </a:r>
            <a:endParaRPr lang="en-US" altLang="ja-JP" dirty="0" smtClean="0">
              <a:latin typeface="+mj-lt"/>
              <a:ea typeface="+mj-ea"/>
            </a:endParaRPr>
          </a:p>
          <a:p>
            <a:r>
              <a:rPr lang="en-US" altLang="ja-JP" dirty="0">
                <a:latin typeface="+mj-lt"/>
                <a:ea typeface="+mj-ea"/>
              </a:rPr>
              <a:t> </a:t>
            </a:r>
            <a:r>
              <a:rPr lang="en-US" altLang="ja-JP" dirty="0" smtClean="0">
                <a:latin typeface="+mj-lt"/>
                <a:ea typeface="+mj-ea"/>
              </a:rPr>
              <a:t>    </a:t>
            </a:r>
            <a:r>
              <a:rPr lang="en-US" altLang="ja-JP" dirty="0"/>
              <a:t>Magnification </a:t>
            </a:r>
            <a:r>
              <a:rPr lang="ja-JP" altLang="en-US" dirty="0"/>
              <a:t>：　</a:t>
            </a:r>
            <a:r>
              <a:rPr lang="en-US" altLang="ja-JP" dirty="0"/>
              <a:t>x 3.9</a:t>
            </a:r>
          </a:p>
          <a:p>
            <a:r>
              <a:rPr lang="en-US" altLang="ja-JP" dirty="0" smtClean="0">
                <a:latin typeface="+mj-lt"/>
                <a:ea typeface="+mj-ea"/>
              </a:rPr>
              <a:t>     Size</a:t>
            </a:r>
            <a:r>
              <a:rPr lang="ja-JP" altLang="en-US" sz="1800" dirty="0" smtClean="0">
                <a:latin typeface="+mj-lt"/>
                <a:ea typeface="+mj-ea"/>
              </a:rPr>
              <a:t>：</a:t>
            </a:r>
            <a:r>
              <a:rPr lang="ja-JP" altLang="en-US" sz="1800" dirty="0">
                <a:latin typeface="+mj-lt"/>
                <a:ea typeface="+mj-ea"/>
              </a:rPr>
              <a:t>　</a:t>
            </a:r>
            <a:r>
              <a:rPr lang="en-US" altLang="ja-JP" sz="1800" dirty="0" smtClean="0">
                <a:latin typeface="+mj-lt"/>
                <a:ea typeface="+mj-ea"/>
              </a:rPr>
              <a:t>20 </a:t>
            </a:r>
            <a:r>
              <a:rPr lang="en-US" altLang="ja-JP" sz="1800" dirty="0" smtClean="0">
                <a:latin typeface="Symbol" charset="2"/>
                <a:ea typeface="+mj-ea"/>
                <a:cs typeface="Symbol" charset="2"/>
              </a:rPr>
              <a:t>m</a:t>
            </a:r>
            <a:r>
              <a:rPr lang="en-US" altLang="ja-JP" sz="1800" dirty="0" smtClean="0">
                <a:latin typeface="+mj-lt"/>
                <a:ea typeface="+mj-ea"/>
              </a:rPr>
              <a:t>m </a:t>
            </a:r>
            <a:r>
              <a:rPr lang="en-US" altLang="ja-JP" sz="1800" dirty="0">
                <a:latin typeface="+mj-lt"/>
                <a:ea typeface="+mj-ea"/>
              </a:rPr>
              <a:t>x </a:t>
            </a:r>
            <a:r>
              <a:rPr lang="en-US" altLang="ja-JP" sz="1800" dirty="0" smtClean="0">
                <a:latin typeface="+mj-lt"/>
                <a:ea typeface="+mj-ea"/>
              </a:rPr>
              <a:t>20 </a:t>
            </a:r>
            <a:r>
              <a:rPr lang="en-US" altLang="ja-JP" sz="1800" dirty="0" smtClean="0">
                <a:latin typeface="Symbol" charset="2"/>
                <a:ea typeface="+mj-ea"/>
                <a:cs typeface="Symbol" charset="2"/>
              </a:rPr>
              <a:t>m</a:t>
            </a:r>
            <a:r>
              <a:rPr lang="en-US" altLang="ja-JP" sz="1800" dirty="0" smtClean="0">
                <a:latin typeface="+mj-lt"/>
                <a:ea typeface="+mj-ea"/>
              </a:rPr>
              <a:t>m</a:t>
            </a:r>
            <a:endParaRPr lang="en-US" altLang="ja-JP" sz="1800" dirty="0">
              <a:latin typeface="+mj-lt"/>
              <a:ea typeface="+mj-ea"/>
            </a:endParaRPr>
          </a:p>
        </p:txBody>
      </p:sp>
      <p:sp>
        <p:nvSpPr>
          <p:cNvPr id="13" name="角丸四角形 12"/>
          <p:cNvSpPr/>
          <p:nvPr/>
        </p:nvSpPr>
        <p:spPr>
          <a:xfrm>
            <a:off x="2411440" y="3837949"/>
            <a:ext cx="674965" cy="2488166"/>
          </a:xfrm>
          <a:prstGeom prst="roundRect">
            <a:avLst/>
          </a:prstGeom>
          <a:noFill/>
          <a:ln w="12700">
            <a:solidFill>
              <a:srgbClr val="008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テキスト ボックス 9"/>
          <p:cNvSpPr txBox="1">
            <a:spLocks noChangeArrowheads="1"/>
          </p:cNvSpPr>
          <p:nvPr/>
        </p:nvSpPr>
        <p:spPr bwMode="auto">
          <a:xfrm>
            <a:off x="4551990" y="1748493"/>
            <a:ext cx="436050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altLang="ja-JP" sz="1600" dirty="0" smtClean="0"/>
              <a:t>Point Spread Function  ( Wave Optics Calculation )</a:t>
            </a:r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4518139" y="4847263"/>
            <a:ext cx="4275529" cy="17543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 smtClean="0"/>
              <a:t>Pinhole Resolution (</a:t>
            </a:r>
            <a:r>
              <a:rPr lang="en-US" altLang="ja-JP" dirty="0" err="1" smtClean="0"/>
              <a:t>rms</a:t>
            </a:r>
            <a:r>
              <a:rPr lang="en-US" altLang="ja-JP" dirty="0" smtClean="0"/>
              <a:t>) better than 5 </a:t>
            </a:r>
            <a:r>
              <a:rPr lang="en-US" altLang="ja-JP" dirty="0" smtClean="0">
                <a:latin typeface="Symbol" charset="2"/>
                <a:cs typeface="Symbol" charset="2"/>
              </a:rPr>
              <a:t>m</a:t>
            </a:r>
            <a:r>
              <a:rPr lang="en-US" altLang="ja-JP" dirty="0" smtClean="0"/>
              <a:t>m</a:t>
            </a:r>
          </a:p>
          <a:p>
            <a:r>
              <a:rPr lang="en-US" altLang="ja-JP" dirty="0"/>
              <a:t> </a:t>
            </a:r>
            <a:r>
              <a:rPr lang="en-US" altLang="ja-JP" dirty="0" smtClean="0"/>
              <a:t>  feasible for 40 – 50 keV X-rays</a:t>
            </a:r>
          </a:p>
          <a:p>
            <a:endParaRPr lang="en-US" altLang="ja-JP" dirty="0"/>
          </a:p>
          <a:p>
            <a:r>
              <a:rPr lang="en-US" altLang="ja-JP" dirty="0" smtClean="0"/>
              <a:t>Resolution of </a:t>
            </a:r>
            <a:r>
              <a:rPr lang="ja-JP" altLang="ja-JP" dirty="0" smtClean="0"/>
              <a:t>P</a:t>
            </a:r>
            <a:r>
              <a:rPr lang="en-US" altLang="ja-JP" dirty="0" smtClean="0"/>
              <a:t>resent  Scintillator Assembly</a:t>
            </a:r>
          </a:p>
          <a:p>
            <a:r>
              <a:rPr lang="en-US" altLang="ja-JP" dirty="0"/>
              <a:t> </a:t>
            </a:r>
            <a:r>
              <a:rPr lang="en-US" altLang="ja-JP" dirty="0" smtClean="0"/>
              <a:t>  scales to 1.1  </a:t>
            </a:r>
            <a:r>
              <a:rPr lang="en-US" altLang="ja-JP" dirty="0" smtClean="0">
                <a:latin typeface="Symbol" charset="2"/>
                <a:cs typeface="Symbol" charset="2"/>
              </a:rPr>
              <a:t>m</a:t>
            </a:r>
            <a:r>
              <a:rPr lang="en-US" altLang="ja-JP" dirty="0" smtClean="0"/>
              <a:t>m</a:t>
            </a:r>
          </a:p>
          <a:p>
            <a:r>
              <a:rPr kumimoji="1" lang="en-US" altLang="ja-JP" dirty="0"/>
              <a:t> </a:t>
            </a:r>
            <a:r>
              <a:rPr kumimoji="1" lang="en-US" altLang="ja-JP" dirty="0" smtClean="0"/>
              <a:t>  </a:t>
            </a:r>
            <a:endParaRPr kumimoji="1" lang="ja-JP" altLang="en-US" dirty="0"/>
          </a:p>
        </p:txBody>
      </p:sp>
      <p:pic>
        <p:nvPicPr>
          <p:cNvPr id="9" name="図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5547" y="2338017"/>
            <a:ext cx="2504440" cy="2321560"/>
          </a:xfrm>
          <a:prstGeom prst="rect">
            <a:avLst/>
          </a:prstGeom>
        </p:spPr>
      </p:pic>
      <p:pic>
        <p:nvPicPr>
          <p:cNvPr id="12" name="図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14900" y="2360437"/>
            <a:ext cx="2489200" cy="2306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9325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191335"/>
            <a:ext cx="8229600" cy="748385"/>
          </a:xfrm>
        </p:spPr>
        <p:txBody>
          <a:bodyPr>
            <a:normAutofit fontScale="90000"/>
          </a:bodyPr>
          <a:lstStyle/>
          <a:p>
            <a:r>
              <a:rPr lang="en-US" altLang="ja-JP" dirty="0" smtClean="0"/>
              <a:t>X-ray Pinhole Camera @ SPring-8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10160" y="955410"/>
            <a:ext cx="8327390" cy="525883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ja-JP" sz="2800" dirty="0" smtClean="0"/>
              <a:t>Summary</a:t>
            </a:r>
          </a:p>
          <a:p>
            <a:pPr marL="0" indent="0">
              <a:buNone/>
            </a:pPr>
            <a:endParaRPr lang="en-US" altLang="ja-JP" sz="2800" dirty="0"/>
          </a:p>
          <a:p>
            <a:pPr marL="0" indent="0">
              <a:buNone/>
            </a:pPr>
            <a:endParaRPr lang="en-US" altLang="ja-JP" sz="2800" dirty="0" smtClean="0"/>
          </a:p>
          <a:p>
            <a:pPr marL="0" indent="0">
              <a:buNone/>
            </a:pPr>
            <a:endParaRPr lang="en-US" altLang="ja-JP" sz="2800" dirty="0"/>
          </a:p>
          <a:p>
            <a:pPr marL="0" indent="0">
              <a:buNone/>
            </a:pPr>
            <a:endParaRPr lang="en-US" altLang="ja-JP" sz="2800" dirty="0"/>
          </a:p>
          <a:p>
            <a:pPr marL="0" indent="0">
              <a:buNone/>
            </a:pPr>
            <a:endParaRPr lang="en-US" altLang="ja-JP" sz="2800" dirty="0" smtClean="0"/>
          </a:p>
          <a:p>
            <a:pPr marL="0" indent="0">
              <a:buNone/>
            </a:pPr>
            <a:endParaRPr lang="en-US" altLang="ja-JP" sz="2800" dirty="0" smtClean="0"/>
          </a:p>
          <a:p>
            <a:pPr marL="0" indent="0">
              <a:buNone/>
            </a:pPr>
            <a:r>
              <a:rPr lang="en-US" altLang="ja-JP" sz="1800" dirty="0"/>
              <a:t>　</a:t>
            </a:r>
            <a:r>
              <a:rPr lang="en-US" altLang="ja-JP" sz="1800" dirty="0" smtClean="0"/>
              <a:t> </a:t>
            </a:r>
            <a:r>
              <a:rPr lang="en-US" altLang="ja-JP" sz="2000" dirty="0" smtClean="0"/>
              <a:t>Live Beam</a:t>
            </a:r>
            <a:r>
              <a:rPr lang="ja-JP" altLang="en-US" sz="2000" dirty="0" smtClean="0"/>
              <a:t> </a:t>
            </a:r>
            <a:r>
              <a:rPr lang="en-US" altLang="ja-JP" sz="2000" dirty="0" smtClean="0"/>
              <a:t>Image View</a:t>
            </a:r>
            <a:r>
              <a:rPr lang="ja-JP" altLang="en-US" sz="2000" dirty="0"/>
              <a:t> </a:t>
            </a:r>
            <a:r>
              <a:rPr lang="en-US" altLang="ja-JP" sz="2000" dirty="0" smtClean="0"/>
              <a:t>@</a:t>
            </a:r>
            <a:r>
              <a:rPr lang="ja-JP" altLang="en-US" sz="2000" dirty="0" smtClean="0"/>
              <a:t> </a:t>
            </a:r>
            <a:r>
              <a:rPr lang="en-US" altLang="ja-JP" sz="2000" dirty="0" smtClean="0"/>
              <a:t>Control</a:t>
            </a:r>
            <a:r>
              <a:rPr lang="ja-JP" altLang="en-US" sz="2000" dirty="0" smtClean="0"/>
              <a:t> </a:t>
            </a:r>
            <a:r>
              <a:rPr lang="en-US" altLang="ja-JP" sz="2000" dirty="0" smtClean="0"/>
              <a:t>Room</a:t>
            </a:r>
            <a:r>
              <a:rPr lang="ja-JP" altLang="en-US" sz="2000" dirty="0"/>
              <a:t>　</a:t>
            </a:r>
            <a:r>
              <a:rPr lang="ja-JP" altLang="en-US" sz="2000" dirty="0" smtClean="0"/>
              <a:t>　</a:t>
            </a:r>
            <a:r>
              <a:rPr lang="en-US" altLang="ja-JP" sz="2000" dirty="0" smtClean="0"/>
              <a:t>~ </a:t>
            </a:r>
            <a:r>
              <a:rPr lang="en-US" altLang="ja-JP" sz="2000" dirty="0"/>
              <a:t>15 </a:t>
            </a:r>
            <a:r>
              <a:rPr lang="en-US" altLang="ja-JP" sz="2000" dirty="0" smtClean="0"/>
              <a:t>fps</a:t>
            </a:r>
          </a:p>
          <a:p>
            <a:pPr marL="0" indent="0">
              <a:buNone/>
            </a:pPr>
            <a:r>
              <a:rPr lang="en-US" altLang="ja-JP" sz="2000" dirty="0"/>
              <a:t> </a:t>
            </a:r>
            <a:r>
              <a:rPr lang="en-US" altLang="ja-JP" sz="2000" dirty="0" smtClean="0"/>
              <a:t>   </a:t>
            </a:r>
            <a:r>
              <a:rPr lang="en-US" altLang="ja-JP" sz="2000" dirty="0" smtClean="0"/>
              <a:t>Parameters </a:t>
            </a:r>
            <a:r>
              <a:rPr lang="en-US" altLang="ja-JP" sz="2000" dirty="0"/>
              <a:t>of Beam </a:t>
            </a:r>
            <a:r>
              <a:rPr lang="en-US" altLang="ja-JP" sz="2000" dirty="0" smtClean="0"/>
              <a:t>Profile Continuously  </a:t>
            </a:r>
            <a:r>
              <a:rPr lang="en-US" altLang="ja-JP" sz="2000" dirty="0"/>
              <a:t>Logged to SPring-8 Control </a:t>
            </a:r>
            <a:r>
              <a:rPr lang="en-US" altLang="ja-JP" sz="2000" dirty="0" smtClean="0"/>
              <a:t>DB</a:t>
            </a:r>
          </a:p>
          <a:p>
            <a:pPr marL="0" indent="0">
              <a:buNone/>
            </a:pPr>
            <a:r>
              <a:rPr lang="ja-JP" altLang="ja-JP" sz="2000" dirty="0"/>
              <a:t> </a:t>
            </a:r>
            <a:r>
              <a:rPr lang="ja-JP" altLang="en-US" sz="2000" dirty="0" smtClean="0"/>
              <a:t>   </a:t>
            </a:r>
            <a:r>
              <a:rPr lang="en-US" altLang="ja-JP" sz="2000" dirty="0" smtClean="0"/>
              <a:t>Indispensable </a:t>
            </a:r>
            <a:r>
              <a:rPr lang="en-US" altLang="ja-JP" sz="2000" dirty="0" smtClean="0"/>
              <a:t>for Beam Tuning and User Operation</a:t>
            </a:r>
          </a:p>
          <a:p>
            <a:pPr marL="0" indent="0">
              <a:buNone/>
            </a:pPr>
            <a:r>
              <a:rPr lang="ja-JP" altLang="ja-JP" sz="2000"/>
              <a:t> </a:t>
            </a:r>
            <a:r>
              <a:rPr lang="ja-JP" altLang="en-US" sz="2000" smtClean="0"/>
              <a:t>   </a:t>
            </a:r>
            <a:r>
              <a:rPr lang="en-US" altLang="ja-JP" sz="2000" smtClean="0"/>
              <a:t>Resolution </a:t>
            </a:r>
            <a:r>
              <a:rPr lang="en-US" altLang="ja-JP" sz="2000" dirty="0"/>
              <a:t>(</a:t>
            </a:r>
            <a:r>
              <a:rPr lang="en-US" altLang="ja-JP" sz="2000" dirty="0" err="1"/>
              <a:t>rms</a:t>
            </a:r>
            <a:r>
              <a:rPr lang="en-US" altLang="ja-JP" sz="2000" dirty="0"/>
              <a:t>) </a:t>
            </a:r>
            <a:r>
              <a:rPr lang="en-US" altLang="ja-JP" sz="2000" dirty="0" smtClean="0"/>
              <a:t>Better </a:t>
            </a:r>
            <a:r>
              <a:rPr lang="en-US" altLang="ja-JP" sz="2000" dirty="0"/>
              <a:t>than 5 </a:t>
            </a:r>
            <a:r>
              <a:rPr lang="en-US" altLang="ja-JP" sz="2000" dirty="0" smtClean="0">
                <a:latin typeface="Symbol" charset="2"/>
                <a:cs typeface="Symbol" charset="2"/>
              </a:rPr>
              <a:t>m</a:t>
            </a:r>
            <a:r>
              <a:rPr lang="en-US" altLang="ja-JP" sz="2000" dirty="0" smtClean="0"/>
              <a:t>m Feasible for Upgrade </a:t>
            </a:r>
            <a:r>
              <a:rPr lang="en-US" altLang="ja-JP" sz="2000" dirty="0"/>
              <a:t>P</a:t>
            </a:r>
            <a:r>
              <a:rPr lang="en-US" altLang="ja-JP" sz="2000" dirty="0" smtClean="0"/>
              <a:t>lan of SPring-8</a:t>
            </a:r>
            <a:r>
              <a:rPr lang="ja-JP" altLang="en-US" sz="2000" dirty="0" smtClean="0"/>
              <a:t> </a:t>
            </a:r>
            <a:endParaRPr lang="en-US" altLang="ja-JP" sz="2000" dirty="0" smtClean="0"/>
          </a:p>
          <a:p>
            <a:pPr marL="0" indent="0">
              <a:buNone/>
            </a:pPr>
            <a:r>
              <a:rPr lang="en-US" altLang="ja-JP" sz="2000" dirty="0"/>
              <a:t> </a:t>
            </a:r>
            <a:r>
              <a:rPr lang="en-US" altLang="ja-JP" sz="2000" dirty="0" smtClean="0"/>
              <a:t>    </a:t>
            </a:r>
            <a:endParaRPr lang="en-US" altLang="ja-JP" sz="2000" dirty="0"/>
          </a:p>
          <a:p>
            <a:pPr marL="0" indent="0">
              <a:buNone/>
            </a:pPr>
            <a:endParaRPr lang="en-US" altLang="ja-JP" sz="1800" dirty="0" smtClean="0"/>
          </a:p>
          <a:p>
            <a:pPr marL="0" indent="0">
              <a:buNone/>
            </a:pPr>
            <a:endParaRPr kumimoji="1" lang="en-US" altLang="ja-JP" sz="2800" dirty="0"/>
          </a:p>
          <a:p>
            <a:pPr marL="0" indent="0">
              <a:buNone/>
            </a:pPr>
            <a:r>
              <a:rPr lang="en-US" altLang="ja-JP" sz="2800" dirty="0" smtClean="0"/>
              <a:t>　</a:t>
            </a:r>
          </a:p>
        </p:txBody>
      </p:sp>
      <p:sp>
        <p:nvSpPr>
          <p:cNvPr id="6" name="日付プレースホルダー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dirty="0" smtClean="0"/>
              <a:t>15 September 2015</a:t>
            </a:r>
            <a:endParaRPr kumimoji="1" lang="ja-JP" altLang="en-US" dirty="0"/>
          </a:p>
        </p:txBody>
      </p:sp>
      <p:sp>
        <p:nvSpPr>
          <p:cNvPr id="7" name="フッター プレースホルダー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dirty="0" smtClean="0"/>
              <a:t>IBIC 2015 Melbourne</a:t>
            </a:r>
            <a:endParaRPr kumimoji="1" lang="ja-JP" altLang="en-US"/>
          </a:p>
        </p:txBody>
      </p:sp>
      <p:sp>
        <p:nvSpPr>
          <p:cNvPr id="8" name="スライド番号プレースホルダー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0ED94-B3F4-D74E-A38E-172A5CF1A168}" type="slidenum">
              <a:rPr kumimoji="1" lang="ja-JP" altLang="en-US" smtClean="0"/>
              <a:t>17</a:t>
            </a:fld>
            <a:endParaRPr kumimoji="1" lang="ja-JP" altLang="en-US"/>
          </a:p>
        </p:txBody>
      </p:sp>
      <p:graphicFrame>
        <p:nvGraphicFramePr>
          <p:cNvPr id="4" name="表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666859"/>
              </p:ext>
            </p:extLst>
          </p:nvPr>
        </p:nvGraphicFramePr>
        <p:xfrm>
          <a:off x="2250133" y="1081291"/>
          <a:ext cx="6177525" cy="3360150"/>
        </p:xfrm>
        <a:graphic>
          <a:graphicData uri="http://schemas.openxmlformats.org/drawingml/2006/table">
            <a:tbl>
              <a:tblPr firstRow="1" firstCol="1">
                <a:effectLst/>
                <a:tableStyleId>{35758FB7-9AC5-4552-8A53-C91805E547FA}</a:tableStyleId>
              </a:tblPr>
              <a:tblGrid>
                <a:gridCol w="2174077"/>
                <a:gridCol w="2334676"/>
                <a:gridCol w="1668772"/>
              </a:tblGrid>
              <a:tr h="167640">
                <a:tc gridSpan="3"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 smtClean="0"/>
                        <a:t>Specifications of the SPring-8 X-ray Pinhole Camera</a:t>
                      </a:r>
                      <a:endParaRPr kumimoji="1" lang="ja-JP" altLang="en-US" sz="1600" b="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</a:tr>
              <a:tr h="167640">
                <a:tc>
                  <a:txBody>
                    <a:bodyPr/>
                    <a:lstStyle/>
                    <a:p>
                      <a:r>
                        <a:rPr kumimoji="1" lang="en-US" altLang="ja-JP" sz="1600" dirty="0" smtClean="0"/>
                        <a:t>Light Source</a:t>
                      </a:r>
                      <a:endParaRPr kumimoji="1" lang="ja-JP" altLang="en-US" sz="1600" b="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kumimoji="1" lang="en-US" altLang="ja-JP" sz="1600" dirty="0" smtClean="0"/>
                        <a:t>Bending </a:t>
                      </a:r>
                      <a:r>
                        <a:rPr kumimoji="1" lang="en-US" altLang="ja-JP" sz="1600" dirty="0" err="1" smtClean="0"/>
                        <a:t>Magnent</a:t>
                      </a:r>
                      <a:r>
                        <a:rPr kumimoji="1" lang="en-US" altLang="ja-JP" sz="1600" dirty="0" smtClean="0"/>
                        <a:t> (29B2)</a:t>
                      </a:r>
                      <a:endParaRPr kumimoji="1" lang="ja-JP" altLang="en-US" sz="1600" b="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</a:tr>
              <a:tr h="272656">
                <a:tc rowSpan="2">
                  <a:txBody>
                    <a:bodyPr/>
                    <a:lstStyle/>
                    <a:p>
                      <a:r>
                        <a:rPr kumimoji="1" lang="en-US" altLang="ja-JP" sz="1600" dirty="0" smtClean="0"/>
                        <a:t>Pinhole</a:t>
                      </a:r>
                      <a:endParaRPr kumimoji="1" lang="ja-JP" altLang="en-US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dirty="0" smtClean="0"/>
                        <a:t>Distance from Source (m)</a:t>
                      </a:r>
                      <a:endParaRPr kumimoji="1" lang="ja-JP" altLang="en-US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 smtClean="0"/>
                        <a:t>11.4</a:t>
                      </a:r>
                      <a:endParaRPr kumimoji="1" lang="ja-JP" altLang="en-US" sz="1600" b="0" dirty="0"/>
                    </a:p>
                  </a:txBody>
                  <a:tcPr/>
                </a:tc>
              </a:tr>
              <a:tr h="272656">
                <a:tc vMerge="1">
                  <a:txBody>
                    <a:bodyPr/>
                    <a:lstStyle/>
                    <a:p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dirty="0" smtClean="0"/>
                        <a:t>Aperture Size (</a:t>
                      </a:r>
                      <a:r>
                        <a:rPr kumimoji="1" lang="en-US" altLang="ja-JP" sz="1600" dirty="0" smtClean="0">
                          <a:latin typeface="Symbol" charset="2"/>
                          <a:cs typeface="Symbol" charset="2"/>
                        </a:rPr>
                        <a:t>m</a:t>
                      </a:r>
                      <a:r>
                        <a:rPr kumimoji="1" lang="en-US" altLang="ja-JP" sz="1600" dirty="0" smtClean="0"/>
                        <a:t>m) </a:t>
                      </a:r>
                      <a:endParaRPr kumimoji="1" lang="ja-JP" altLang="en-US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 smtClean="0"/>
                        <a:t>20 x 20</a:t>
                      </a:r>
                      <a:endParaRPr kumimoji="1" lang="ja-JP" altLang="en-US" sz="1600" b="0" dirty="0"/>
                    </a:p>
                  </a:txBody>
                  <a:tcPr/>
                </a:tc>
              </a:tr>
              <a:tr h="342630">
                <a:tc rowSpan="2">
                  <a:txBody>
                    <a:bodyPr/>
                    <a:lstStyle/>
                    <a:p>
                      <a:r>
                        <a:rPr kumimoji="1" lang="en-US" altLang="ja-JP" sz="1600" dirty="0" smtClean="0"/>
                        <a:t>Scintillator</a:t>
                      </a:r>
                      <a:endParaRPr kumimoji="1" lang="ja-JP" altLang="en-US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600" dirty="0" smtClean="0"/>
                        <a:t>Distance from Source (m)</a:t>
                      </a:r>
                      <a:endParaRPr kumimoji="1" lang="ja-JP" altLang="en-US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 smtClean="0"/>
                        <a:t>34.3</a:t>
                      </a:r>
                      <a:endParaRPr kumimoji="1" lang="ja-JP" altLang="en-US" sz="1600" b="0" dirty="0"/>
                    </a:p>
                  </a:txBody>
                  <a:tcPr/>
                </a:tc>
              </a:tr>
              <a:tr h="272656">
                <a:tc vMerge="1">
                  <a:txBody>
                    <a:bodyPr/>
                    <a:lstStyle/>
                    <a:p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dirty="0" smtClean="0"/>
                        <a:t>Material</a:t>
                      </a:r>
                      <a:endParaRPr kumimoji="1" lang="ja-JP" altLang="en-US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 smtClean="0"/>
                        <a:t>CdWO</a:t>
                      </a:r>
                      <a:r>
                        <a:rPr kumimoji="1" lang="en-US" altLang="ja-JP" sz="1600" baseline="-25000" dirty="0" smtClean="0"/>
                        <a:t>4</a:t>
                      </a:r>
                      <a:endParaRPr kumimoji="1" lang="ja-JP" altLang="en-US" sz="1600" b="0" baseline="-25000" dirty="0"/>
                    </a:p>
                  </a:txBody>
                  <a:tcPr/>
                </a:tc>
              </a:tr>
              <a:tr h="272656">
                <a:tc rowSpan="2">
                  <a:txBody>
                    <a:bodyPr/>
                    <a:lstStyle/>
                    <a:p>
                      <a:r>
                        <a:rPr kumimoji="1" lang="en-US" altLang="ja-JP" sz="1600" dirty="0" smtClean="0"/>
                        <a:t>Camera</a:t>
                      </a:r>
                      <a:endParaRPr kumimoji="1" lang="ja-JP" altLang="en-US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dirty="0" smtClean="0"/>
                        <a:t>Number of Pixels</a:t>
                      </a:r>
                      <a:endParaRPr kumimoji="1" lang="ja-JP" altLang="en-US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 smtClean="0"/>
                        <a:t>2448 x 2050</a:t>
                      </a:r>
                      <a:endParaRPr kumimoji="1" lang="ja-JP" altLang="en-US" sz="1600" b="0" dirty="0"/>
                    </a:p>
                  </a:txBody>
                  <a:tcPr/>
                </a:tc>
              </a:tr>
              <a:tr h="272656">
                <a:tc vMerge="1">
                  <a:txBody>
                    <a:bodyPr/>
                    <a:lstStyle/>
                    <a:p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dirty="0" smtClean="0"/>
                        <a:t>Pixel Size (</a:t>
                      </a:r>
                      <a:r>
                        <a:rPr kumimoji="1" lang="en-US" altLang="ja-JP" sz="1600" dirty="0" smtClean="0">
                          <a:latin typeface="Symbol" charset="2"/>
                          <a:cs typeface="Symbol" charset="2"/>
                        </a:rPr>
                        <a:t>m</a:t>
                      </a:r>
                      <a:r>
                        <a:rPr kumimoji="1" lang="en-US" altLang="ja-JP" sz="1600" dirty="0" smtClean="0"/>
                        <a:t>m)</a:t>
                      </a:r>
                      <a:endParaRPr kumimoji="1" lang="ja-JP" altLang="en-US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 smtClean="0"/>
                        <a:t>3.45 x 3.45</a:t>
                      </a:r>
                      <a:endParaRPr kumimoji="1" lang="ja-JP" altLang="en-US" sz="1600" b="0" dirty="0"/>
                    </a:p>
                  </a:txBody>
                  <a:tcPr/>
                </a:tc>
              </a:tr>
              <a:tr h="272656">
                <a:tc>
                  <a:txBody>
                    <a:bodyPr/>
                    <a:lstStyle/>
                    <a:p>
                      <a:r>
                        <a:rPr kumimoji="1" lang="en-US" altLang="ja-JP" sz="1600" dirty="0" smtClean="0"/>
                        <a:t>Magnification Factor</a:t>
                      </a:r>
                      <a:endParaRPr kumimoji="1" lang="ja-JP" altLang="en-US" sz="1600" b="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kumimoji="1" lang="en-US" altLang="ja-JP" sz="1600" dirty="0" smtClean="0"/>
                        <a:t>x 4 ( Pinhole:  x 2, Lens:  x 2 )</a:t>
                      </a:r>
                      <a:endParaRPr kumimoji="1" lang="ja-JP" altLang="en-US" sz="1600" b="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</a:tr>
              <a:tr h="272656">
                <a:tc>
                  <a:txBody>
                    <a:bodyPr/>
                    <a:lstStyle/>
                    <a:p>
                      <a:r>
                        <a:rPr kumimoji="1" lang="en-US" altLang="ja-JP" sz="1600" dirty="0" smtClean="0"/>
                        <a:t>Resolution (</a:t>
                      </a:r>
                      <a:r>
                        <a:rPr kumimoji="1" lang="en-US" altLang="ja-JP" sz="1600" dirty="0" err="1" smtClean="0"/>
                        <a:t>rms</a:t>
                      </a:r>
                      <a:r>
                        <a:rPr kumimoji="1" lang="en-US" altLang="ja-JP" sz="1600" dirty="0" smtClean="0"/>
                        <a:t>) (</a:t>
                      </a:r>
                      <a:r>
                        <a:rPr kumimoji="1" lang="en-US" altLang="ja-JP" sz="1600" dirty="0" smtClean="0">
                          <a:latin typeface="Symbol" charset="2"/>
                          <a:cs typeface="Symbol" charset="2"/>
                        </a:rPr>
                        <a:t>m</a:t>
                      </a:r>
                      <a:r>
                        <a:rPr kumimoji="1" lang="en-US" altLang="ja-JP" sz="1600" dirty="0" smtClean="0"/>
                        <a:t>m)</a:t>
                      </a:r>
                      <a:endParaRPr kumimoji="1" lang="ja-JP" altLang="en-US" sz="1600" b="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kumimoji="1" lang="en-US" altLang="ja-JP" sz="1600" dirty="0" smtClean="0"/>
                        <a:t>7.2  ( Pinhole:  6.9, Scintillator &amp; Camera: 2.2 )</a:t>
                      </a:r>
                      <a:endParaRPr kumimoji="1" lang="ja-JP" altLang="en-US" sz="1600" b="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99205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01984" y="954162"/>
            <a:ext cx="8327390" cy="5258833"/>
          </a:xfrm>
          <a:effectLst/>
        </p:spPr>
        <p:txBody>
          <a:bodyPr/>
          <a:lstStyle/>
          <a:p>
            <a:pPr marL="0" indent="0">
              <a:buNone/>
            </a:pPr>
            <a:endParaRPr lang="en-US" altLang="ja-JP" dirty="0">
              <a:latin typeface="+mj-lt"/>
            </a:endParaRPr>
          </a:p>
          <a:p>
            <a:pPr marL="0" indent="0">
              <a:buNone/>
            </a:pPr>
            <a:endParaRPr kumimoji="1" lang="ja-JP" altLang="en-US" dirty="0">
              <a:latin typeface="+mj-lt"/>
            </a:endParaRPr>
          </a:p>
        </p:txBody>
      </p:sp>
      <p:sp>
        <p:nvSpPr>
          <p:cNvPr id="6" name="日付プレースホルダー 5"/>
          <p:cNvSpPr>
            <a:spLocks noGrp="1"/>
          </p:cNvSpPr>
          <p:nvPr>
            <p:ph type="dt" sz="half" idx="10"/>
          </p:nvPr>
        </p:nvSpPr>
        <p:spPr>
          <a:xfrm>
            <a:off x="457200" y="6326114"/>
            <a:ext cx="2133600" cy="365125"/>
          </a:xfrm>
          <a:effectLst/>
        </p:spPr>
        <p:txBody>
          <a:bodyPr/>
          <a:lstStyle/>
          <a:p>
            <a:r>
              <a:rPr kumimoji="1" lang="en-US" altLang="ja-JP" dirty="0" smtClean="0">
                <a:latin typeface="+mj-lt"/>
              </a:rPr>
              <a:t>15 September 2015</a:t>
            </a:r>
            <a:endParaRPr kumimoji="1" lang="ja-JP" altLang="en-US" dirty="0">
              <a:latin typeface="+mj-lt"/>
            </a:endParaRPr>
          </a:p>
        </p:txBody>
      </p:sp>
      <p:sp>
        <p:nvSpPr>
          <p:cNvPr id="7" name="フッター プレースホルダー 6"/>
          <p:cNvSpPr>
            <a:spLocks noGrp="1"/>
          </p:cNvSpPr>
          <p:nvPr>
            <p:ph type="ftr" sz="quarter" idx="11"/>
          </p:nvPr>
        </p:nvSpPr>
        <p:spPr>
          <a:effectLst/>
        </p:spPr>
        <p:txBody>
          <a:bodyPr/>
          <a:lstStyle/>
          <a:p>
            <a:r>
              <a:rPr kumimoji="1" lang="en-US" altLang="ja-JP" dirty="0" smtClean="0">
                <a:latin typeface="+mj-lt"/>
              </a:rPr>
              <a:t>IBIC 2015 Melbourne</a:t>
            </a:r>
            <a:endParaRPr kumimoji="1" lang="ja-JP" altLang="en-US">
              <a:latin typeface="+mj-lt"/>
            </a:endParaRPr>
          </a:p>
        </p:txBody>
      </p:sp>
      <p:sp>
        <p:nvSpPr>
          <p:cNvPr id="8" name="スライド番号プレースホルダー 7"/>
          <p:cNvSpPr>
            <a:spLocks noGrp="1"/>
          </p:cNvSpPr>
          <p:nvPr>
            <p:ph type="sldNum" sz="quarter" idx="12"/>
          </p:nvPr>
        </p:nvSpPr>
        <p:spPr>
          <a:effectLst/>
        </p:spPr>
        <p:txBody>
          <a:bodyPr/>
          <a:lstStyle/>
          <a:p>
            <a:fld id="{04F0ED94-B3F4-D74E-A38E-172A5CF1A168}" type="slidenum">
              <a:rPr kumimoji="1" lang="ja-JP" altLang="en-US" smtClean="0">
                <a:latin typeface="+mj-lt"/>
              </a:rPr>
              <a:t>18</a:t>
            </a:fld>
            <a:endParaRPr kumimoji="1" lang="ja-JP" altLang="en-US">
              <a:latin typeface="+mj-lt"/>
            </a:endParaRPr>
          </a:p>
        </p:txBody>
      </p:sp>
      <p:sp>
        <p:nvSpPr>
          <p:cNvPr id="38" name="テキスト ボックス 37"/>
          <p:cNvSpPr txBox="1"/>
          <p:nvPr/>
        </p:nvSpPr>
        <p:spPr>
          <a:xfrm>
            <a:off x="-638917" y="780954"/>
            <a:ext cx="184666" cy="36933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endParaRPr kumimoji="1" lang="ja-JP" altLang="en-US" dirty="0">
              <a:latin typeface="+mj-lt"/>
            </a:endParaRPr>
          </a:p>
        </p:txBody>
      </p:sp>
      <p:graphicFrame>
        <p:nvGraphicFramePr>
          <p:cNvPr id="53" name="オブジェクト 5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49353013"/>
              </p:ext>
            </p:extLst>
          </p:nvPr>
        </p:nvGraphicFramePr>
        <p:xfrm>
          <a:off x="5010899" y="5373145"/>
          <a:ext cx="1180222" cy="4943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9" name="数式" r:id="rId4" imgW="965160" imgH="444240" progId="Equation.3">
                  <p:embed/>
                </p:oleObj>
              </mc:Choice>
              <mc:Fallback>
                <p:oleObj name="数式" r:id="rId4" imgW="965160" imgH="4442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10899" y="5373145"/>
                        <a:ext cx="1180222" cy="49433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" name="テキスト ボックス 70"/>
          <p:cNvSpPr txBox="1"/>
          <p:nvPr/>
        </p:nvSpPr>
        <p:spPr>
          <a:xfrm>
            <a:off x="291187" y="3647220"/>
            <a:ext cx="5792045" cy="40011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kumimoji="1" lang="en-US" altLang="ja-JP" sz="2000" dirty="0" smtClean="0">
                <a:solidFill>
                  <a:srgbClr val="008000"/>
                </a:solidFill>
                <a:latin typeface="+mj-lt"/>
              </a:rPr>
              <a:t>Diffraction patterns depending on a</a:t>
            </a:r>
            <a:r>
              <a:rPr kumimoji="1" lang="ja-JP" altLang="en-US" sz="2000" dirty="0" smtClean="0">
                <a:solidFill>
                  <a:srgbClr val="008000"/>
                </a:solidFill>
                <a:latin typeface="+mj-lt"/>
              </a:rPr>
              <a:t> </a:t>
            </a:r>
            <a:r>
              <a:rPr kumimoji="1" lang="en-US" altLang="ja-JP" sz="2000" dirty="0" smtClean="0">
                <a:solidFill>
                  <a:srgbClr val="008000"/>
                </a:solidFill>
                <a:latin typeface="+mj-lt"/>
              </a:rPr>
              <a:t>width</a:t>
            </a:r>
            <a:r>
              <a:rPr kumimoji="1" lang="ja-JP" altLang="en-US" sz="2000" dirty="0" smtClean="0">
                <a:solidFill>
                  <a:srgbClr val="008000"/>
                </a:solidFill>
                <a:latin typeface="+mj-lt"/>
              </a:rPr>
              <a:t> </a:t>
            </a:r>
            <a:r>
              <a:rPr kumimoji="1" lang="en-US" altLang="ja-JP" sz="2000" dirty="0" smtClean="0">
                <a:solidFill>
                  <a:srgbClr val="008000"/>
                </a:solidFill>
                <a:latin typeface="+mj-lt"/>
              </a:rPr>
              <a:t>A of</a:t>
            </a:r>
            <a:r>
              <a:rPr kumimoji="1" lang="ja-JP" altLang="en-US" sz="2000" dirty="0" smtClean="0">
                <a:solidFill>
                  <a:srgbClr val="008000"/>
                </a:solidFill>
                <a:latin typeface="+mj-lt"/>
              </a:rPr>
              <a:t> </a:t>
            </a:r>
            <a:r>
              <a:rPr kumimoji="1" lang="en-US" altLang="ja-JP" sz="2000" dirty="0" smtClean="0">
                <a:solidFill>
                  <a:srgbClr val="008000"/>
                </a:solidFill>
                <a:latin typeface="+mj-lt"/>
              </a:rPr>
              <a:t>the slit</a:t>
            </a:r>
            <a:endParaRPr kumimoji="1" lang="ja-JP" altLang="en-US" sz="2000" dirty="0">
              <a:solidFill>
                <a:srgbClr val="008000"/>
              </a:solidFill>
              <a:latin typeface="+mj-lt"/>
            </a:endParaRPr>
          </a:p>
        </p:txBody>
      </p:sp>
      <p:sp>
        <p:nvSpPr>
          <p:cNvPr id="72" name="テキスト ボックス 71"/>
          <p:cNvSpPr txBox="1"/>
          <p:nvPr/>
        </p:nvSpPr>
        <p:spPr>
          <a:xfrm>
            <a:off x="6731298" y="4067805"/>
            <a:ext cx="2052688" cy="58477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ja-JP" sz="1600" dirty="0" err="1" smtClean="0">
                <a:latin typeface="+mj-lt"/>
              </a:rPr>
              <a:t>Fraunhofer</a:t>
            </a:r>
            <a:r>
              <a:rPr lang="en-US" altLang="ja-JP" sz="1600" dirty="0" smtClean="0">
                <a:latin typeface="+mj-lt"/>
              </a:rPr>
              <a:t> Diffraction</a:t>
            </a:r>
          </a:p>
          <a:p>
            <a:r>
              <a:rPr lang="en-US" altLang="ja-JP" sz="1600" dirty="0" smtClean="0">
                <a:latin typeface="+mj-lt"/>
                <a:cs typeface="Times"/>
              </a:rPr>
              <a:t>narrow slit (A</a:t>
            </a:r>
            <a:r>
              <a:rPr lang="en-US" altLang="ja-JP" sz="1600" baseline="30000" dirty="0" smtClean="0">
                <a:latin typeface="+mj-lt"/>
                <a:cs typeface="Times"/>
              </a:rPr>
              <a:t>2</a:t>
            </a:r>
            <a:r>
              <a:rPr lang="en-US" altLang="ja-JP" sz="1600" dirty="0" smtClean="0">
                <a:latin typeface="+mj-lt"/>
                <a:cs typeface="Times"/>
              </a:rPr>
              <a:t> &lt;&lt; </a:t>
            </a:r>
            <a:r>
              <a:rPr lang="en-US" altLang="ja-JP" sz="1600" dirty="0" err="1" smtClean="0">
                <a:cs typeface="Times"/>
              </a:rPr>
              <a:t>R</a:t>
            </a:r>
            <a:r>
              <a:rPr lang="en-US" altLang="ja-JP" sz="1600" dirty="0" err="1" smtClean="0">
                <a:latin typeface="Symbol" charset="2"/>
                <a:cs typeface="Symbol" charset="2"/>
              </a:rPr>
              <a:t>l</a:t>
            </a:r>
            <a:r>
              <a:rPr lang="en-US" altLang="ja-JP" sz="1600" dirty="0" smtClean="0">
                <a:latin typeface="+mj-lt"/>
                <a:cs typeface="Symbol" charset="2"/>
              </a:rPr>
              <a:t>)</a:t>
            </a:r>
            <a:r>
              <a:rPr lang="en-US" altLang="ja-JP" sz="1600" dirty="0" smtClean="0">
                <a:latin typeface="+mj-lt"/>
              </a:rPr>
              <a:t> </a:t>
            </a:r>
            <a:endParaRPr kumimoji="1" lang="ja-JP" altLang="en-US" sz="1600" dirty="0">
              <a:latin typeface="+mj-lt"/>
            </a:endParaRPr>
          </a:p>
        </p:txBody>
      </p:sp>
      <p:sp>
        <p:nvSpPr>
          <p:cNvPr id="73" name="テキスト ボックス 72"/>
          <p:cNvSpPr txBox="1"/>
          <p:nvPr/>
        </p:nvSpPr>
        <p:spPr>
          <a:xfrm>
            <a:off x="570870" y="4077449"/>
            <a:ext cx="1716135" cy="584776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ja-JP" sz="1600" dirty="0" smtClean="0">
                <a:latin typeface="+mj-lt"/>
              </a:rPr>
              <a:t>Fresnel Diffraction</a:t>
            </a:r>
            <a:endParaRPr kumimoji="1" lang="en-US" altLang="ja-JP" sz="1600" dirty="0" smtClean="0">
              <a:latin typeface="+mj-lt"/>
            </a:endParaRPr>
          </a:p>
          <a:p>
            <a:r>
              <a:rPr lang="en-US" altLang="ja-JP" sz="1600" dirty="0" smtClean="0">
                <a:latin typeface="+mj-lt"/>
                <a:cs typeface="Times"/>
              </a:rPr>
              <a:t>wide slit (A</a:t>
            </a:r>
            <a:r>
              <a:rPr lang="en-US" altLang="ja-JP" sz="1600" baseline="30000" dirty="0" smtClean="0">
                <a:latin typeface="+mj-lt"/>
                <a:cs typeface="Times"/>
              </a:rPr>
              <a:t>2</a:t>
            </a:r>
            <a:r>
              <a:rPr lang="en-US" altLang="ja-JP" sz="1600" dirty="0" smtClean="0">
                <a:latin typeface="+mj-lt"/>
                <a:cs typeface="Times"/>
              </a:rPr>
              <a:t> &gt; </a:t>
            </a:r>
            <a:r>
              <a:rPr lang="en-US" altLang="ja-JP" sz="1600" dirty="0" err="1" smtClean="0">
                <a:latin typeface="+mj-lt"/>
                <a:cs typeface="Times"/>
              </a:rPr>
              <a:t>R</a:t>
            </a:r>
            <a:r>
              <a:rPr lang="en-US" altLang="ja-JP" sz="1600" dirty="0" err="1" smtClean="0">
                <a:latin typeface="Symbol" charset="2"/>
                <a:cs typeface="Symbol" charset="2"/>
              </a:rPr>
              <a:t>l</a:t>
            </a:r>
            <a:r>
              <a:rPr lang="en-US" altLang="ja-JP" sz="1600" dirty="0">
                <a:latin typeface="+mj-lt"/>
                <a:cs typeface="Times"/>
              </a:rPr>
              <a:t> </a:t>
            </a:r>
            <a:r>
              <a:rPr lang="en-US" altLang="ja-JP" sz="1600" dirty="0" smtClean="0">
                <a:latin typeface="+mj-lt"/>
                <a:cs typeface="Times"/>
              </a:rPr>
              <a:t>)</a:t>
            </a:r>
            <a:r>
              <a:rPr lang="en-US" altLang="ja-JP" sz="1600" dirty="0" smtClean="0">
                <a:latin typeface="+mj-lt"/>
                <a:cs typeface="Symbol" charset="2"/>
              </a:rPr>
              <a:t> </a:t>
            </a:r>
            <a:endParaRPr kumimoji="1" lang="en-US" altLang="ja-JP" sz="1600" dirty="0" smtClean="0">
              <a:latin typeface="+mj-lt"/>
            </a:endParaRPr>
          </a:p>
        </p:txBody>
      </p:sp>
      <p:pic>
        <p:nvPicPr>
          <p:cNvPr id="74" name="図 73"/>
          <p:cNvPicPr>
            <a:picLocks/>
          </p:cNvPicPr>
          <p:nvPr/>
        </p:nvPicPr>
        <p:blipFill>
          <a:blip r:embed="rId6"/>
          <a:stretch>
            <a:fillRect/>
          </a:stretch>
        </p:blipFill>
        <p:spPr>
          <a:xfrm rot="16200000">
            <a:off x="832490" y="4423984"/>
            <a:ext cx="1244600" cy="1767840"/>
          </a:xfrm>
          <a:prstGeom prst="rect">
            <a:avLst/>
          </a:prstGeom>
          <a:effectLst/>
        </p:spPr>
      </p:pic>
      <p:pic>
        <p:nvPicPr>
          <p:cNvPr id="75" name="図 74"/>
          <p:cNvPicPr>
            <a:picLocks/>
          </p:cNvPicPr>
          <p:nvPr/>
        </p:nvPicPr>
        <p:blipFill>
          <a:blip r:embed="rId7"/>
          <a:stretch>
            <a:fillRect/>
          </a:stretch>
        </p:blipFill>
        <p:spPr>
          <a:xfrm rot="16200000">
            <a:off x="3314556" y="4446252"/>
            <a:ext cx="1199884" cy="1767840"/>
          </a:xfrm>
          <a:prstGeom prst="rect">
            <a:avLst/>
          </a:prstGeom>
          <a:effectLst/>
        </p:spPr>
      </p:pic>
      <p:pic>
        <p:nvPicPr>
          <p:cNvPr id="76" name="図 75"/>
          <p:cNvPicPr>
            <a:picLocks/>
          </p:cNvPicPr>
          <p:nvPr/>
        </p:nvPicPr>
        <p:blipFill>
          <a:blip r:embed="rId8"/>
          <a:stretch>
            <a:fillRect/>
          </a:stretch>
        </p:blipFill>
        <p:spPr>
          <a:xfrm rot="16200000">
            <a:off x="7107607" y="4454700"/>
            <a:ext cx="1231900" cy="1767840"/>
          </a:xfrm>
          <a:prstGeom prst="rect">
            <a:avLst/>
          </a:prstGeom>
          <a:effectLst/>
        </p:spPr>
      </p:pic>
      <p:pic>
        <p:nvPicPr>
          <p:cNvPr id="31" name="図 3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78796" y="1452655"/>
            <a:ext cx="7338060" cy="2205990"/>
          </a:xfrm>
          <a:prstGeom prst="rect">
            <a:avLst/>
          </a:prstGeom>
        </p:spPr>
      </p:pic>
      <p:sp>
        <p:nvSpPr>
          <p:cNvPr id="77" name="タイトル 1"/>
          <p:cNvSpPr>
            <a:spLocks noGrp="1"/>
          </p:cNvSpPr>
          <p:nvPr>
            <p:ph type="title"/>
          </p:nvPr>
        </p:nvSpPr>
        <p:spPr>
          <a:xfrm>
            <a:off x="386208" y="183433"/>
            <a:ext cx="8229600" cy="748385"/>
          </a:xfrm>
        </p:spPr>
        <p:txBody>
          <a:bodyPr>
            <a:normAutofit/>
          </a:bodyPr>
          <a:lstStyle/>
          <a:p>
            <a:r>
              <a:rPr lang="en-US" altLang="ja-JP" sz="3600" u="sng" dirty="0" smtClean="0"/>
              <a:t>X</a:t>
            </a:r>
            <a:r>
              <a:rPr lang="en-US" altLang="ja-JP" sz="3600" dirty="0" smtClean="0"/>
              <a:t>-ray</a:t>
            </a:r>
            <a:r>
              <a:rPr lang="ja-JP" altLang="en-US" sz="3600" dirty="0" smtClean="0"/>
              <a:t> </a:t>
            </a:r>
            <a:r>
              <a:rPr lang="en-US" altLang="ja-JP" sz="3600" u="sng" dirty="0" smtClean="0"/>
              <a:t>F</a:t>
            </a:r>
            <a:r>
              <a:rPr lang="en-US" altLang="ja-JP" sz="3600" dirty="0" smtClean="0"/>
              <a:t>resnel</a:t>
            </a:r>
            <a:r>
              <a:rPr lang="ja-JP" altLang="en-US" sz="3600" dirty="0" smtClean="0"/>
              <a:t> </a:t>
            </a:r>
            <a:r>
              <a:rPr lang="en-US" altLang="ja-JP" sz="3600" u="sng" dirty="0" err="1" smtClean="0"/>
              <a:t>D</a:t>
            </a:r>
            <a:r>
              <a:rPr lang="en-US" altLang="ja-JP" sz="3600" dirty="0" err="1" smtClean="0"/>
              <a:t>iffractometry</a:t>
            </a:r>
            <a:r>
              <a:rPr lang="ja-JP" altLang="en-US" sz="3600" dirty="0" smtClean="0"/>
              <a:t> </a:t>
            </a:r>
            <a:r>
              <a:rPr lang="en-US" altLang="ja-JP" sz="3600" dirty="0" smtClean="0"/>
              <a:t>Monitor</a:t>
            </a:r>
            <a:r>
              <a:rPr lang="ja-JP" altLang="en-US" sz="3600" dirty="0" smtClean="0"/>
              <a:t> </a:t>
            </a:r>
            <a:r>
              <a:rPr lang="en-US" altLang="ja-JP" sz="3600" dirty="0" smtClean="0"/>
              <a:t>(XFD)</a:t>
            </a:r>
            <a:endParaRPr kumimoji="1" lang="ja-JP" altLang="en-US" sz="3600" dirty="0"/>
          </a:p>
        </p:txBody>
      </p:sp>
      <p:sp>
        <p:nvSpPr>
          <p:cNvPr id="78" name="テキスト ボックス 77"/>
          <p:cNvSpPr txBox="1"/>
          <p:nvPr/>
        </p:nvSpPr>
        <p:spPr>
          <a:xfrm>
            <a:off x="144910" y="892755"/>
            <a:ext cx="145036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 smtClean="0"/>
              <a:t>Principle</a:t>
            </a:r>
            <a:endParaRPr kumimoji="1" lang="ja-JP" altLang="en-US" sz="2800" dirty="0"/>
          </a:p>
        </p:txBody>
      </p:sp>
      <p:sp>
        <p:nvSpPr>
          <p:cNvPr id="79" name="テキスト ボックス 78"/>
          <p:cNvSpPr txBox="1"/>
          <p:nvPr/>
        </p:nvSpPr>
        <p:spPr>
          <a:xfrm>
            <a:off x="3036712" y="4096106"/>
            <a:ext cx="1716135" cy="584776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ja-JP" sz="1600" dirty="0">
                <a:solidFill>
                  <a:srgbClr val="FF0000"/>
                </a:solidFill>
              </a:rPr>
              <a:t>Double-</a:t>
            </a:r>
            <a:r>
              <a:rPr lang="en-US" altLang="ja-JP" sz="1600" dirty="0" smtClean="0">
                <a:solidFill>
                  <a:srgbClr val="FF0000"/>
                </a:solidFill>
              </a:rPr>
              <a:t>Lobed</a:t>
            </a:r>
          </a:p>
          <a:p>
            <a:r>
              <a:rPr lang="en-US" altLang="ja-JP" sz="1600" dirty="0" smtClean="0">
                <a:solidFill>
                  <a:srgbClr val="FF0000"/>
                </a:solidFill>
                <a:latin typeface="+mj-lt"/>
              </a:rPr>
              <a:t>Fresnel Diffraction</a:t>
            </a:r>
            <a:endParaRPr lang="en-US" altLang="ja-JP" sz="16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81" name="円/楕円 80"/>
          <p:cNvSpPr>
            <a:spLocks noChangeAspect="1"/>
          </p:cNvSpPr>
          <p:nvPr/>
        </p:nvSpPr>
        <p:spPr>
          <a:xfrm>
            <a:off x="3508574" y="4810312"/>
            <a:ext cx="810000" cy="810000"/>
          </a:xfrm>
          <a:prstGeom prst="ellipse">
            <a:avLst/>
          </a:prstGeom>
          <a:noFill/>
          <a:ln>
            <a:solidFill>
              <a:srgbClr val="008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2" name="テキスト ボックス 81"/>
          <p:cNvSpPr txBox="1"/>
          <p:nvPr/>
        </p:nvSpPr>
        <p:spPr>
          <a:xfrm>
            <a:off x="1885485" y="6005386"/>
            <a:ext cx="58300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solidFill>
                  <a:srgbClr val="008000"/>
                </a:solidFill>
              </a:rPr>
              <a:t>The depth of a median dip correlates with a light source size.</a:t>
            </a:r>
            <a:endParaRPr kumimoji="1" lang="ja-JP" altLang="en-US" dirty="0">
              <a:solidFill>
                <a:srgbClr val="008000"/>
              </a:solidFill>
            </a:endParaRPr>
          </a:p>
        </p:txBody>
      </p:sp>
      <p:sp>
        <p:nvSpPr>
          <p:cNvPr id="83" name="正方形/長方形 82"/>
          <p:cNvSpPr/>
          <p:nvPr/>
        </p:nvSpPr>
        <p:spPr>
          <a:xfrm>
            <a:off x="4836213" y="4752906"/>
            <a:ext cx="1778351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600" dirty="0">
                <a:solidFill>
                  <a:srgbClr val="FF0000"/>
                </a:solidFill>
                <a:cs typeface="Times"/>
              </a:rPr>
              <a:t>optimum </a:t>
            </a:r>
            <a:r>
              <a:rPr lang="en-US" altLang="ja-JP" sz="1600" dirty="0" smtClean="0">
                <a:solidFill>
                  <a:srgbClr val="FF0000"/>
                </a:solidFill>
                <a:cs typeface="Times"/>
              </a:rPr>
              <a:t>slit width</a:t>
            </a:r>
          </a:p>
          <a:p>
            <a:r>
              <a:rPr lang="en-US" altLang="ja-JP" sz="1600" dirty="0" smtClean="0">
                <a:solidFill>
                  <a:srgbClr val="FF0000"/>
                </a:solidFill>
                <a:cs typeface="Times"/>
              </a:rPr>
              <a:t>for the deepest </a:t>
            </a:r>
            <a:r>
              <a:rPr lang="en-US" altLang="ja-JP" sz="1600" dirty="0">
                <a:solidFill>
                  <a:srgbClr val="FF0000"/>
                </a:solidFill>
                <a:cs typeface="Times"/>
              </a:rPr>
              <a:t>dip  </a:t>
            </a:r>
            <a:r>
              <a:rPr lang="en-US" altLang="ja-JP" sz="1600" dirty="0" smtClean="0">
                <a:solidFill>
                  <a:srgbClr val="FF0000"/>
                </a:solidFill>
                <a:cs typeface="Symbol" charset="2"/>
              </a:rPr>
              <a:t> </a:t>
            </a:r>
            <a:endParaRPr lang="en-US" altLang="ja-JP" sz="1600" dirty="0">
              <a:solidFill>
                <a:srgbClr val="FF0000"/>
              </a:solidFill>
            </a:endParaRPr>
          </a:p>
        </p:txBody>
      </p:sp>
      <p:sp>
        <p:nvSpPr>
          <p:cNvPr id="84" name="テキスト ボックス 83"/>
          <p:cNvSpPr txBox="1"/>
          <p:nvPr/>
        </p:nvSpPr>
        <p:spPr>
          <a:xfrm>
            <a:off x="4255162" y="920807"/>
            <a:ext cx="479150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altLang="ja-JP" sz="1400" dirty="0"/>
              <a:t>M. </a:t>
            </a:r>
            <a:r>
              <a:rPr lang="nb-NO" altLang="ja-JP" sz="1400" dirty="0" err="1"/>
              <a:t>Masaki</a:t>
            </a:r>
            <a:r>
              <a:rPr lang="nb-NO" altLang="ja-JP" sz="1400" dirty="0"/>
              <a:t> et al., </a:t>
            </a:r>
            <a:r>
              <a:rPr lang="nb-NO" altLang="ja-JP" sz="1400" dirty="0" smtClean="0"/>
              <a:t>IBIC2014  TUCZB1 (2014)</a:t>
            </a:r>
            <a:r>
              <a:rPr lang="nb-NO" altLang="ja-JP" sz="1400" dirty="0"/>
              <a:t>.</a:t>
            </a:r>
            <a:r>
              <a:rPr lang="en-US" altLang="ja-JP" sz="1400" dirty="0"/>
              <a:t> </a:t>
            </a:r>
            <a:endParaRPr lang="nb-NO" altLang="ja-JP" sz="1400" dirty="0" smtClean="0"/>
          </a:p>
          <a:p>
            <a:r>
              <a:rPr lang="nb-NO" altLang="ja-JP" sz="1400" dirty="0" smtClean="0"/>
              <a:t>M</a:t>
            </a:r>
            <a:r>
              <a:rPr lang="nb-NO" altLang="ja-JP" sz="1400" dirty="0"/>
              <a:t>. </a:t>
            </a:r>
            <a:r>
              <a:rPr lang="nb-NO" altLang="ja-JP" sz="1400" dirty="0" err="1"/>
              <a:t>Masaki</a:t>
            </a:r>
            <a:r>
              <a:rPr lang="nb-NO" altLang="ja-JP" sz="1400" dirty="0"/>
              <a:t> et al., </a:t>
            </a:r>
            <a:r>
              <a:rPr lang="nb-NO" altLang="ja-JP" sz="1400" dirty="0" err="1"/>
              <a:t>Phys</a:t>
            </a:r>
            <a:r>
              <a:rPr lang="nb-NO" altLang="ja-JP" sz="1400" dirty="0"/>
              <a:t>. Rev. ST </a:t>
            </a:r>
            <a:r>
              <a:rPr lang="nb-NO" altLang="ja-JP" sz="1400" dirty="0" err="1"/>
              <a:t>Accel</a:t>
            </a:r>
            <a:r>
              <a:rPr lang="nb-NO" altLang="ja-JP" sz="1400" dirty="0"/>
              <a:t>. Beams 18, 042802 (2015).</a:t>
            </a:r>
            <a:r>
              <a:rPr lang="en-US" altLang="ja-JP" sz="1400" dirty="0" smtClean="0"/>
              <a:t> </a:t>
            </a:r>
            <a:endParaRPr kumimoji="1" lang="ja-JP" altLang="en-US" sz="1400" dirty="0"/>
          </a:p>
        </p:txBody>
      </p:sp>
    </p:spTree>
    <p:extLst>
      <p:ext uri="{BB962C8B-B14F-4D97-AF65-F5344CB8AC3E}">
        <p14:creationId xmlns:p14="http://schemas.microsoft.com/office/powerpoint/2010/main" val="2021154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86208" y="183433"/>
            <a:ext cx="8229600" cy="748385"/>
          </a:xfrm>
        </p:spPr>
        <p:txBody>
          <a:bodyPr>
            <a:normAutofit fontScale="90000"/>
          </a:bodyPr>
          <a:lstStyle/>
          <a:p>
            <a:r>
              <a:rPr lang="en-US" altLang="ja-JP" dirty="0" smtClean="0"/>
              <a:t>XFD</a:t>
            </a:r>
            <a:r>
              <a:rPr lang="en-US" altLang="ja-JP" dirty="0"/>
              <a:t> </a:t>
            </a:r>
            <a:r>
              <a:rPr lang="en-US" altLang="ja-JP" dirty="0" smtClean="0"/>
              <a:t>@ SPring-8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01984" y="954162"/>
            <a:ext cx="8327390" cy="5258833"/>
          </a:xfrm>
          <a:effectLst/>
        </p:spPr>
        <p:txBody>
          <a:bodyPr/>
          <a:lstStyle/>
          <a:p>
            <a:pPr marL="0" indent="0">
              <a:buNone/>
            </a:pPr>
            <a:endParaRPr lang="en-US" altLang="ja-JP" sz="1800" dirty="0">
              <a:latin typeface="+mj-lt"/>
            </a:endParaRPr>
          </a:p>
          <a:p>
            <a:pPr marL="0" indent="0">
              <a:buNone/>
            </a:pPr>
            <a:endParaRPr kumimoji="1" lang="ja-JP" altLang="en-US" sz="1800" dirty="0">
              <a:latin typeface="+mj-lt"/>
            </a:endParaRPr>
          </a:p>
        </p:txBody>
      </p:sp>
      <p:sp>
        <p:nvSpPr>
          <p:cNvPr id="6" name="日付プレースホルダー 5"/>
          <p:cNvSpPr>
            <a:spLocks noGrp="1"/>
          </p:cNvSpPr>
          <p:nvPr>
            <p:ph type="dt" sz="half" idx="10"/>
          </p:nvPr>
        </p:nvSpPr>
        <p:spPr>
          <a:xfrm>
            <a:off x="457200" y="6326114"/>
            <a:ext cx="2133600" cy="365125"/>
          </a:xfrm>
        </p:spPr>
        <p:txBody>
          <a:bodyPr/>
          <a:lstStyle/>
          <a:p>
            <a:r>
              <a:rPr kumimoji="1" lang="en-US" altLang="ja-JP" dirty="0" smtClean="0"/>
              <a:t>15 September 2015</a:t>
            </a:r>
            <a:endParaRPr kumimoji="1" lang="ja-JP" altLang="en-US" dirty="0"/>
          </a:p>
        </p:txBody>
      </p:sp>
      <p:sp>
        <p:nvSpPr>
          <p:cNvPr id="7" name="フッター プレースホルダー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dirty="0" smtClean="0"/>
              <a:t>IBIC 2015 Melbourne</a:t>
            </a:r>
            <a:endParaRPr kumimoji="1" lang="ja-JP" altLang="en-US"/>
          </a:p>
        </p:txBody>
      </p:sp>
      <p:sp>
        <p:nvSpPr>
          <p:cNvPr id="8" name="スライド番号プレースホルダー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0ED94-B3F4-D74E-A38E-172A5CF1A168}" type="slidenum">
              <a:rPr kumimoji="1" lang="ja-JP" altLang="en-US" smtClean="0"/>
              <a:pPr/>
              <a:t>19</a:t>
            </a:fld>
            <a:endParaRPr kumimoji="1" lang="ja-JP" altLang="en-US"/>
          </a:p>
        </p:txBody>
      </p:sp>
      <p:sp>
        <p:nvSpPr>
          <p:cNvPr id="38" name="テキスト ボックス 37"/>
          <p:cNvSpPr txBox="1"/>
          <p:nvPr/>
        </p:nvSpPr>
        <p:spPr>
          <a:xfrm>
            <a:off x="-638917" y="780954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ja-JP" altLang="en-US" dirty="0"/>
          </a:p>
        </p:txBody>
      </p:sp>
      <p:sp>
        <p:nvSpPr>
          <p:cNvPr id="39" name="正方形/長方形 38"/>
          <p:cNvSpPr/>
          <p:nvPr/>
        </p:nvSpPr>
        <p:spPr>
          <a:xfrm>
            <a:off x="546060" y="2339079"/>
            <a:ext cx="727218" cy="276522"/>
          </a:xfrm>
          <a:prstGeom prst="rect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>
              <a:latin typeface="+mj-lt"/>
            </a:endParaRPr>
          </a:p>
        </p:txBody>
      </p:sp>
      <p:cxnSp>
        <p:nvCxnSpPr>
          <p:cNvPr id="40" name="直線コネクタ 39"/>
          <p:cNvCxnSpPr>
            <a:stCxn id="39" idx="3"/>
          </p:cNvCxnSpPr>
          <p:nvPr/>
        </p:nvCxnSpPr>
        <p:spPr>
          <a:xfrm>
            <a:off x="1273278" y="2477340"/>
            <a:ext cx="6422053" cy="1588"/>
          </a:xfrm>
          <a:prstGeom prst="line">
            <a:avLst/>
          </a:prstGeom>
          <a:ln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十二角形 40"/>
          <p:cNvSpPr/>
          <p:nvPr/>
        </p:nvSpPr>
        <p:spPr>
          <a:xfrm>
            <a:off x="5380524" y="2277629"/>
            <a:ext cx="378973" cy="399421"/>
          </a:xfrm>
          <a:prstGeom prst="dodecagon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>
              <a:latin typeface="+mj-lt"/>
            </a:endParaRPr>
          </a:p>
        </p:txBody>
      </p:sp>
      <p:sp>
        <p:nvSpPr>
          <p:cNvPr id="42" name="正方形/長方形 41"/>
          <p:cNvSpPr/>
          <p:nvPr/>
        </p:nvSpPr>
        <p:spPr>
          <a:xfrm>
            <a:off x="7637033" y="2185733"/>
            <a:ext cx="540756" cy="537682"/>
          </a:xfrm>
          <a:prstGeom prst="rect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>
              <a:latin typeface="+mj-lt"/>
            </a:endParaRPr>
          </a:p>
        </p:txBody>
      </p:sp>
      <p:sp>
        <p:nvSpPr>
          <p:cNvPr id="43" name="二等辺三角形 42"/>
          <p:cNvSpPr/>
          <p:nvPr/>
        </p:nvSpPr>
        <p:spPr>
          <a:xfrm rot="5400000" flipV="1">
            <a:off x="4190265" y="-903505"/>
            <a:ext cx="181393" cy="6713447"/>
          </a:xfrm>
          <a:prstGeom prst="triangle">
            <a:avLst>
              <a:gd name="adj" fmla="val 67504"/>
            </a:avLst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>
              <a:latin typeface="+mj-lt"/>
            </a:endParaRPr>
          </a:p>
        </p:txBody>
      </p:sp>
      <p:sp>
        <p:nvSpPr>
          <p:cNvPr id="44" name="テキスト ボックス 43"/>
          <p:cNvSpPr txBox="1"/>
          <p:nvPr/>
        </p:nvSpPr>
        <p:spPr>
          <a:xfrm>
            <a:off x="335601" y="2049264"/>
            <a:ext cx="2026994" cy="132343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ja-JP" sz="1600" dirty="0" smtClean="0">
                <a:solidFill>
                  <a:srgbClr val="00B050"/>
                </a:solidFill>
                <a:latin typeface="+mj-lt"/>
              </a:rPr>
              <a:t>ID05</a:t>
            </a:r>
          </a:p>
          <a:p>
            <a:endParaRPr kumimoji="1" lang="en-US" altLang="ja-JP" sz="1600" dirty="0" smtClean="0">
              <a:solidFill>
                <a:srgbClr val="00B050"/>
              </a:solidFill>
              <a:latin typeface="+mj-lt"/>
            </a:endParaRPr>
          </a:p>
          <a:p>
            <a:r>
              <a:rPr lang="en-US" altLang="ja-JP" sz="1600" dirty="0" smtClean="0">
                <a:latin typeface="+mj-lt"/>
              </a:rPr>
              <a:t>   - </a:t>
            </a:r>
            <a:r>
              <a:rPr lang="en-US" altLang="ja-JP" sz="1600" dirty="0"/>
              <a:t>N</a:t>
            </a:r>
            <a:r>
              <a:rPr lang="en-US" altLang="ja-JP" sz="1600" baseline="-25000" dirty="0"/>
              <a:t>u</a:t>
            </a:r>
            <a:r>
              <a:rPr lang="en-US" altLang="ja-JP" sz="1600" dirty="0"/>
              <a:t>=</a:t>
            </a:r>
            <a:r>
              <a:rPr lang="en-US" altLang="ja-JP" sz="1600" dirty="0" smtClean="0"/>
              <a:t>51</a:t>
            </a:r>
          </a:p>
          <a:p>
            <a:r>
              <a:rPr lang="en-US" altLang="ja-JP" sz="1600" dirty="0" smtClean="0">
                <a:latin typeface="+mj-lt"/>
              </a:rPr>
              <a:t>   -</a:t>
            </a:r>
            <a:r>
              <a:rPr lang="en-US" altLang="ja-JP" sz="1600" dirty="0">
                <a:latin typeface="+mj-lt"/>
              </a:rPr>
              <a:t> </a:t>
            </a:r>
            <a:r>
              <a:rPr lang="en-US" altLang="ja-JP" sz="1600" dirty="0" err="1">
                <a:latin typeface="Symbol" charset="2"/>
                <a:cs typeface="Symbol" charset="2"/>
              </a:rPr>
              <a:t>l</a:t>
            </a:r>
            <a:r>
              <a:rPr lang="en-US" altLang="ja-JP" sz="1600" baseline="-25000" dirty="0" err="1"/>
              <a:t>u</a:t>
            </a:r>
            <a:r>
              <a:rPr lang="en-US" altLang="ja-JP" sz="1600" dirty="0"/>
              <a:t>=76 mm</a:t>
            </a:r>
          </a:p>
          <a:p>
            <a:endParaRPr kumimoji="1" lang="en-US" altLang="ja-JP" sz="1600" dirty="0" smtClean="0">
              <a:latin typeface="+mj-lt"/>
            </a:endParaRPr>
          </a:p>
        </p:txBody>
      </p:sp>
      <p:sp>
        <p:nvSpPr>
          <p:cNvPr id="45" name="テキスト ボックス 44"/>
          <p:cNvSpPr txBox="1"/>
          <p:nvPr/>
        </p:nvSpPr>
        <p:spPr>
          <a:xfrm>
            <a:off x="4792543" y="2612137"/>
            <a:ext cx="1917146" cy="33855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ja-JP" sz="1600" dirty="0" smtClean="0">
                <a:solidFill>
                  <a:srgbClr val="00B050"/>
                </a:solidFill>
                <a:latin typeface="+mj-lt"/>
              </a:rPr>
              <a:t>Monochromator</a:t>
            </a:r>
          </a:p>
        </p:txBody>
      </p:sp>
      <p:cxnSp>
        <p:nvCxnSpPr>
          <p:cNvPr id="47" name="直線コネクタ 46"/>
          <p:cNvCxnSpPr/>
          <p:nvPr/>
        </p:nvCxnSpPr>
        <p:spPr>
          <a:xfrm rot="5400000" flipH="1" flipV="1">
            <a:off x="2442292" y="2014069"/>
            <a:ext cx="527121" cy="1588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テキスト ボックス 50"/>
          <p:cNvSpPr txBox="1"/>
          <p:nvPr/>
        </p:nvSpPr>
        <p:spPr>
          <a:xfrm>
            <a:off x="1396109" y="1519675"/>
            <a:ext cx="1039968" cy="338554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kumimoji="1" lang="en-US" altLang="ja-JP" sz="1600" dirty="0" smtClean="0">
                <a:latin typeface="+mj-lt"/>
              </a:rPr>
              <a:t>L = 26.8 m</a:t>
            </a:r>
            <a:endParaRPr kumimoji="1" lang="ja-JP" altLang="en-US" sz="1600" dirty="0">
              <a:latin typeface="+mj-lt"/>
            </a:endParaRPr>
          </a:p>
        </p:txBody>
      </p:sp>
      <p:sp>
        <p:nvSpPr>
          <p:cNvPr id="52" name="テキスト ボックス 51"/>
          <p:cNvSpPr txBox="1"/>
          <p:nvPr/>
        </p:nvSpPr>
        <p:spPr>
          <a:xfrm>
            <a:off x="4853126" y="1517058"/>
            <a:ext cx="1065115" cy="338554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kumimoji="1" lang="en-US" altLang="ja-JP" sz="1600" dirty="0" smtClean="0">
                <a:latin typeface="+mj-lt"/>
              </a:rPr>
              <a:t>R = 65.4 m</a:t>
            </a:r>
            <a:endParaRPr kumimoji="1" lang="ja-JP" altLang="en-US" sz="1600" dirty="0">
              <a:latin typeface="+mj-lt"/>
            </a:endParaRPr>
          </a:p>
        </p:txBody>
      </p:sp>
      <p:sp>
        <p:nvSpPr>
          <p:cNvPr id="53" name="二等辺三角形 52"/>
          <p:cNvSpPr/>
          <p:nvPr/>
        </p:nvSpPr>
        <p:spPr>
          <a:xfrm rot="10800000">
            <a:off x="2629828" y="1809356"/>
            <a:ext cx="153638" cy="645217"/>
          </a:xfrm>
          <a:prstGeom prst="triangle">
            <a:avLst/>
          </a:prstGeom>
          <a:solidFill>
            <a:srgbClr val="0000FF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>
              <a:latin typeface="+mj-lt"/>
            </a:endParaRPr>
          </a:p>
        </p:txBody>
      </p:sp>
      <p:sp>
        <p:nvSpPr>
          <p:cNvPr id="54" name="二等辺三角形 53"/>
          <p:cNvSpPr/>
          <p:nvPr/>
        </p:nvSpPr>
        <p:spPr>
          <a:xfrm>
            <a:off x="2628239" y="2543915"/>
            <a:ext cx="153638" cy="645217"/>
          </a:xfrm>
          <a:prstGeom prst="triangle">
            <a:avLst/>
          </a:prstGeom>
          <a:solidFill>
            <a:srgbClr val="0000FF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>
              <a:latin typeface="+mj-lt"/>
            </a:endParaRPr>
          </a:p>
        </p:txBody>
      </p:sp>
      <p:sp>
        <p:nvSpPr>
          <p:cNvPr id="55" name="テキスト ボックス 54"/>
          <p:cNvSpPr txBox="1"/>
          <p:nvPr/>
        </p:nvSpPr>
        <p:spPr>
          <a:xfrm>
            <a:off x="6888455" y="2706217"/>
            <a:ext cx="1865432" cy="33855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ja-JP" sz="1600" dirty="0" smtClean="0">
                <a:latin typeface="+mj-lt"/>
              </a:rPr>
              <a:t>           </a:t>
            </a:r>
            <a:r>
              <a:rPr lang="en-US" altLang="ja-JP" sz="1600" dirty="0" smtClean="0">
                <a:solidFill>
                  <a:srgbClr val="00B050"/>
                </a:solidFill>
                <a:latin typeface="+mj-lt"/>
              </a:rPr>
              <a:t>X-ray camera</a:t>
            </a:r>
          </a:p>
        </p:txBody>
      </p:sp>
      <p:sp>
        <p:nvSpPr>
          <p:cNvPr id="56" name="テキスト ボックス 55"/>
          <p:cNvSpPr txBox="1"/>
          <p:nvPr/>
        </p:nvSpPr>
        <p:spPr>
          <a:xfrm>
            <a:off x="2830262" y="2631329"/>
            <a:ext cx="754101" cy="33855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ja-JP" sz="1600" dirty="0" smtClean="0">
                <a:solidFill>
                  <a:srgbClr val="00B050"/>
                </a:solidFill>
                <a:latin typeface="+mj-lt"/>
              </a:rPr>
              <a:t>Slit</a:t>
            </a:r>
            <a:endParaRPr kumimoji="1" lang="en-US" altLang="ja-JP" sz="1600" dirty="0" smtClean="0">
              <a:solidFill>
                <a:srgbClr val="00B050"/>
              </a:solidFill>
              <a:latin typeface="+mj-lt"/>
            </a:endParaRPr>
          </a:p>
        </p:txBody>
      </p:sp>
      <p:pic>
        <p:nvPicPr>
          <p:cNvPr id="57" name="図 56" descr="写真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600" y="3482210"/>
            <a:ext cx="9037714" cy="1688772"/>
          </a:xfrm>
          <a:prstGeom prst="rect">
            <a:avLst/>
          </a:prstGeom>
          <a:effectLst/>
        </p:spPr>
      </p:pic>
      <p:cxnSp>
        <p:nvCxnSpPr>
          <p:cNvPr id="58" name="直線矢印コネクタ 57"/>
          <p:cNvCxnSpPr/>
          <p:nvPr/>
        </p:nvCxnSpPr>
        <p:spPr>
          <a:xfrm>
            <a:off x="1028514" y="3236026"/>
            <a:ext cx="0" cy="216740"/>
          </a:xfrm>
          <a:prstGeom prst="straightConnector1">
            <a:avLst/>
          </a:prstGeom>
          <a:ln>
            <a:solidFill>
              <a:srgbClr val="00B05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直線矢印コネクタ 59"/>
          <p:cNvCxnSpPr/>
          <p:nvPr/>
        </p:nvCxnSpPr>
        <p:spPr>
          <a:xfrm>
            <a:off x="5564827" y="2950691"/>
            <a:ext cx="0" cy="502075"/>
          </a:xfrm>
          <a:prstGeom prst="straightConnector1">
            <a:avLst/>
          </a:prstGeom>
          <a:ln>
            <a:solidFill>
              <a:srgbClr val="00B05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直線コネクタ 45"/>
          <p:cNvCxnSpPr/>
          <p:nvPr/>
        </p:nvCxnSpPr>
        <p:spPr>
          <a:xfrm rot="5400000" flipH="1" flipV="1">
            <a:off x="661075" y="2013672"/>
            <a:ext cx="527915" cy="1588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直線コネクタ 47"/>
          <p:cNvCxnSpPr/>
          <p:nvPr/>
        </p:nvCxnSpPr>
        <p:spPr>
          <a:xfrm rot="16200000" flipV="1">
            <a:off x="7613126" y="2044793"/>
            <a:ext cx="588572" cy="2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直線矢印コネクタ 48"/>
          <p:cNvCxnSpPr/>
          <p:nvPr/>
        </p:nvCxnSpPr>
        <p:spPr>
          <a:xfrm flipV="1">
            <a:off x="925827" y="1942404"/>
            <a:ext cx="1780820" cy="8758"/>
          </a:xfrm>
          <a:prstGeom prst="straightConnector1">
            <a:avLst/>
          </a:prstGeom>
          <a:ln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直線矢印コネクタ 49"/>
          <p:cNvCxnSpPr/>
          <p:nvPr/>
        </p:nvCxnSpPr>
        <p:spPr>
          <a:xfrm>
            <a:off x="2706647" y="1942404"/>
            <a:ext cx="5200766" cy="1588"/>
          </a:xfrm>
          <a:prstGeom prst="straightConnector1">
            <a:avLst/>
          </a:prstGeom>
          <a:ln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テキスト ボックス 60"/>
          <p:cNvSpPr txBox="1"/>
          <p:nvPr/>
        </p:nvSpPr>
        <p:spPr>
          <a:xfrm>
            <a:off x="144910" y="892755"/>
            <a:ext cx="43301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dirty="0" smtClean="0"/>
              <a:t>Setup for Initial Experiments</a:t>
            </a:r>
            <a:endParaRPr kumimoji="1" lang="ja-JP" altLang="en-US" sz="2800" dirty="0"/>
          </a:p>
        </p:txBody>
      </p:sp>
      <p:cxnSp>
        <p:nvCxnSpPr>
          <p:cNvPr id="36" name="直線矢印コネクタ 35"/>
          <p:cNvCxnSpPr/>
          <p:nvPr/>
        </p:nvCxnSpPr>
        <p:spPr>
          <a:xfrm>
            <a:off x="7925197" y="3068291"/>
            <a:ext cx="0" cy="384475"/>
          </a:xfrm>
          <a:prstGeom prst="straightConnector1">
            <a:avLst/>
          </a:prstGeom>
          <a:ln>
            <a:solidFill>
              <a:srgbClr val="00B05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直線矢印コネクタ 36"/>
          <p:cNvCxnSpPr/>
          <p:nvPr/>
        </p:nvCxnSpPr>
        <p:spPr>
          <a:xfrm>
            <a:off x="2718251" y="3252909"/>
            <a:ext cx="0" cy="199857"/>
          </a:xfrm>
          <a:prstGeom prst="straightConnector1">
            <a:avLst/>
          </a:prstGeom>
          <a:ln>
            <a:solidFill>
              <a:srgbClr val="00B05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63" name="オブジェクト 6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71315659"/>
              </p:ext>
            </p:extLst>
          </p:nvPr>
        </p:nvGraphicFramePr>
        <p:xfrm>
          <a:off x="3325844" y="5435959"/>
          <a:ext cx="1658477" cy="6946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19" name="数式" r:id="rId5" imgW="965160" imgH="444240" progId="Equation.3">
                  <p:embed/>
                </p:oleObj>
              </mc:Choice>
              <mc:Fallback>
                <p:oleObj name="数式" r:id="rId5" imgW="965160" imgH="4442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25844" y="5435959"/>
                        <a:ext cx="1658477" cy="69465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4" name="正方形/長方形 63"/>
          <p:cNvSpPr/>
          <p:nvPr/>
        </p:nvSpPr>
        <p:spPr>
          <a:xfrm>
            <a:off x="1396109" y="5428354"/>
            <a:ext cx="1929735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600" dirty="0">
                <a:solidFill>
                  <a:srgbClr val="FF0000"/>
                </a:solidFill>
                <a:cs typeface="Times"/>
              </a:rPr>
              <a:t>optimum </a:t>
            </a:r>
            <a:r>
              <a:rPr lang="en-US" altLang="ja-JP" sz="1600" dirty="0" smtClean="0">
                <a:solidFill>
                  <a:srgbClr val="FF0000"/>
                </a:solidFill>
                <a:cs typeface="Times"/>
              </a:rPr>
              <a:t>slit width A</a:t>
            </a:r>
          </a:p>
          <a:p>
            <a:r>
              <a:rPr lang="en-US" altLang="ja-JP" sz="1600" dirty="0" smtClean="0">
                <a:solidFill>
                  <a:srgbClr val="FF0000"/>
                </a:solidFill>
                <a:cs typeface="Times"/>
              </a:rPr>
              <a:t>for the deepest </a:t>
            </a:r>
            <a:r>
              <a:rPr lang="en-US" altLang="ja-JP" sz="1600" dirty="0">
                <a:solidFill>
                  <a:srgbClr val="FF0000"/>
                </a:solidFill>
                <a:cs typeface="Times"/>
              </a:rPr>
              <a:t>dip  </a:t>
            </a:r>
            <a:r>
              <a:rPr lang="en-US" altLang="ja-JP" sz="1600" dirty="0" smtClean="0">
                <a:solidFill>
                  <a:srgbClr val="FF0000"/>
                </a:solidFill>
                <a:cs typeface="Symbol" charset="2"/>
              </a:rPr>
              <a:t> </a:t>
            </a:r>
            <a:endParaRPr lang="en-US" altLang="ja-JP" sz="1600" dirty="0">
              <a:solidFill>
                <a:srgbClr val="FF0000"/>
              </a:solidFill>
            </a:endParaRPr>
          </a:p>
        </p:txBody>
      </p:sp>
      <p:sp>
        <p:nvSpPr>
          <p:cNvPr id="34" name="テキスト ボックス 33"/>
          <p:cNvSpPr txBox="1"/>
          <p:nvPr/>
        </p:nvSpPr>
        <p:spPr>
          <a:xfrm>
            <a:off x="6873245" y="5187126"/>
            <a:ext cx="2195377" cy="130011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ja-JP" sz="1600" dirty="0" smtClean="0"/>
              <a:t>- P43  Screen</a:t>
            </a:r>
          </a:p>
          <a:p>
            <a:r>
              <a:rPr lang="en-US" altLang="ja-JP" sz="1600" dirty="0" smtClean="0"/>
              <a:t>- lenses</a:t>
            </a:r>
          </a:p>
          <a:p>
            <a:r>
              <a:rPr lang="en-US" altLang="ja-JP" sz="1600" dirty="0" smtClean="0"/>
              <a:t>- CCD camera</a:t>
            </a:r>
          </a:p>
          <a:p>
            <a:r>
              <a:rPr lang="en-US" altLang="ja-JP" sz="1600" dirty="0" smtClean="0"/>
              <a:t>min. exp. time:  1ms</a:t>
            </a:r>
          </a:p>
          <a:p>
            <a:r>
              <a:rPr lang="en-US" altLang="ja-JP" sz="1600" dirty="0" smtClean="0"/>
              <a:t>resolution </a:t>
            </a:r>
            <a:r>
              <a:rPr lang="en-US" altLang="ja-JP" sz="1600" dirty="0" err="1" smtClean="0">
                <a:latin typeface="Symbol" charset="2"/>
                <a:cs typeface="Symbol" charset="2"/>
              </a:rPr>
              <a:t>s</a:t>
            </a:r>
            <a:r>
              <a:rPr lang="en-US" altLang="ja-JP" sz="1600" baseline="-25000" dirty="0" err="1" smtClean="0"/>
              <a:t>res</a:t>
            </a:r>
            <a:r>
              <a:rPr lang="en-US" altLang="ja-JP" sz="1600" dirty="0" smtClean="0"/>
              <a:t>:</a:t>
            </a:r>
            <a:r>
              <a:rPr lang="ja-JP" altLang="en-US" sz="1600" dirty="0" smtClean="0"/>
              <a:t>  </a:t>
            </a:r>
            <a:r>
              <a:rPr lang="en-US" altLang="ja-JP" sz="1600" dirty="0" smtClean="0"/>
              <a:t>6.8</a:t>
            </a:r>
            <a:r>
              <a:rPr lang="ja-JP" altLang="en-US" sz="1600" dirty="0" smtClean="0"/>
              <a:t> </a:t>
            </a:r>
            <a:r>
              <a:rPr lang="en-US" altLang="ja-JP" sz="1600" dirty="0" smtClean="0">
                <a:latin typeface="Symbol" charset="2"/>
                <a:cs typeface="Symbol" charset="2"/>
              </a:rPr>
              <a:t>m</a:t>
            </a:r>
            <a:r>
              <a:rPr lang="en-US" altLang="ja-JP" sz="1600" dirty="0" smtClean="0"/>
              <a:t>m  </a:t>
            </a:r>
          </a:p>
        </p:txBody>
      </p:sp>
    </p:spTree>
    <p:extLst>
      <p:ext uri="{BB962C8B-B14F-4D97-AF65-F5344CB8AC3E}">
        <p14:creationId xmlns:p14="http://schemas.microsoft.com/office/powerpoint/2010/main" val="2925638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86208" y="183433"/>
            <a:ext cx="8229600" cy="748385"/>
          </a:xfrm>
        </p:spPr>
        <p:txBody>
          <a:bodyPr>
            <a:normAutofit fontScale="90000"/>
          </a:bodyPr>
          <a:lstStyle/>
          <a:p>
            <a:r>
              <a:rPr lang="en-US" altLang="ja-JP" dirty="0" smtClean="0"/>
              <a:t>XFD</a:t>
            </a:r>
            <a:r>
              <a:rPr lang="en-US" altLang="ja-JP" dirty="0"/>
              <a:t> </a:t>
            </a:r>
            <a:r>
              <a:rPr lang="en-US" altLang="ja-JP" dirty="0" smtClean="0"/>
              <a:t>@ SPring-8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01984" y="954162"/>
            <a:ext cx="8327390" cy="5258833"/>
          </a:xfrm>
          <a:effectLst/>
        </p:spPr>
        <p:txBody>
          <a:bodyPr/>
          <a:lstStyle/>
          <a:p>
            <a:pPr marL="0" indent="0">
              <a:buNone/>
            </a:pPr>
            <a:endParaRPr lang="en-US" altLang="ja-JP" sz="1800" dirty="0">
              <a:latin typeface="+mj-lt"/>
            </a:endParaRPr>
          </a:p>
          <a:p>
            <a:pPr marL="0" indent="0">
              <a:buNone/>
            </a:pPr>
            <a:endParaRPr kumimoji="1" lang="ja-JP" altLang="en-US" sz="1800" dirty="0">
              <a:latin typeface="+mj-lt"/>
            </a:endParaRPr>
          </a:p>
        </p:txBody>
      </p:sp>
      <p:sp>
        <p:nvSpPr>
          <p:cNvPr id="6" name="日付プレースホルダー 5"/>
          <p:cNvSpPr>
            <a:spLocks noGrp="1"/>
          </p:cNvSpPr>
          <p:nvPr>
            <p:ph type="dt" sz="half" idx="10"/>
          </p:nvPr>
        </p:nvSpPr>
        <p:spPr>
          <a:xfrm>
            <a:off x="457200" y="6326114"/>
            <a:ext cx="2133600" cy="365125"/>
          </a:xfrm>
        </p:spPr>
        <p:txBody>
          <a:bodyPr/>
          <a:lstStyle/>
          <a:p>
            <a:r>
              <a:rPr kumimoji="1" lang="en-US" altLang="ja-JP" smtClean="0"/>
              <a:t>15 September 2015</a:t>
            </a:r>
            <a:endParaRPr kumimoji="1" lang="ja-JP" altLang="en-US" dirty="0"/>
          </a:p>
        </p:txBody>
      </p:sp>
      <p:sp>
        <p:nvSpPr>
          <p:cNvPr id="7" name="フッター プレースホルダー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smtClean="0"/>
              <a:t>IBIC 2015 Melbourne</a:t>
            </a:r>
            <a:endParaRPr kumimoji="1" lang="ja-JP" altLang="en-US"/>
          </a:p>
        </p:txBody>
      </p:sp>
      <p:sp>
        <p:nvSpPr>
          <p:cNvPr id="8" name="スライド番号プレースホルダー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0ED94-B3F4-D74E-A38E-172A5CF1A168}" type="slidenum">
              <a:rPr kumimoji="1" lang="ja-JP" altLang="en-US" smtClean="0"/>
              <a:pPr/>
              <a:t>20</a:t>
            </a:fld>
            <a:endParaRPr kumimoji="1" lang="ja-JP" altLang="en-US"/>
          </a:p>
        </p:txBody>
      </p:sp>
      <p:sp>
        <p:nvSpPr>
          <p:cNvPr id="38" name="テキスト ボックス 37"/>
          <p:cNvSpPr txBox="1"/>
          <p:nvPr/>
        </p:nvSpPr>
        <p:spPr>
          <a:xfrm>
            <a:off x="-638917" y="780954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ja-JP" altLang="en-US" dirty="0"/>
          </a:p>
        </p:txBody>
      </p:sp>
      <p:sp>
        <p:nvSpPr>
          <p:cNvPr id="61" name="テキスト ボックス 60"/>
          <p:cNvSpPr txBox="1"/>
          <p:nvPr/>
        </p:nvSpPr>
        <p:spPr>
          <a:xfrm>
            <a:off x="144910" y="892755"/>
            <a:ext cx="21276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dirty="0" smtClean="0"/>
              <a:t>Initial Results</a:t>
            </a:r>
            <a:endParaRPr kumimoji="1" lang="ja-JP" altLang="en-US" sz="2800" dirty="0"/>
          </a:p>
        </p:txBody>
      </p:sp>
      <p:sp>
        <p:nvSpPr>
          <p:cNvPr id="62" name="テキスト ボックス 61"/>
          <p:cNvSpPr txBox="1"/>
          <p:nvPr/>
        </p:nvSpPr>
        <p:spPr>
          <a:xfrm>
            <a:off x="4255162" y="920807"/>
            <a:ext cx="479150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altLang="ja-JP" sz="1400" dirty="0"/>
              <a:t>M. </a:t>
            </a:r>
            <a:r>
              <a:rPr lang="nb-NO" altLang="ja-JP" sz="1400" dirty="0" err="1"/>
              <a:t>Masaki</a:t>
            </a:r>
            <a:r>
              <a:rPr lang="nb-NO" altLang="ja-JP" sz="1400" dirty="0"/>
              <a:t> et al., </a:t>
            </a:r>
            <a:r>
              <a:rPr lang="nb-NO" altLang="ja-JP" sz="1400" dirty="0" smtClean="0"/>
              <a:t>IBIC2014  TUCZB1 (2014)</a:t>
            </a:r>
            <a:r>
              <a:rPr lang="nb-NO" altLang="ja-JP" sz="1400" dirty="0"/>
              <a:t>.</a:t>
            </a:r>
            <a:r>
              <a:rPr lang="en-US" altLang="ja-JP" sz="1400" dirty="0"/>
              <a:t> </a:t>
            </a:r>
            <a:endParaRPr lang="nb-NO" altLang="ja-JP" sz="1400" dirty="0" smtClean="0"/>
          </a:p>
          <a:p>
            <a:r>
              <a:rPr lang="nb-NO" altLang="ja-JP" sz="1400" dirty="0" smtClean="0"/>
              <a:t>M</a:t>
            </a:r>
            <a:r>
              <a:rPr lang="nb-NO" altLang="ja-JP" sz="1400" dirty="0"/>
              <a:t>. </a:t>
            </a:r>
            <a:r>
              <a:rPr lang="nb-NO" altLang="ja-JP" sz="1400" dirty="0" err="1"/>
              <a:t>Masaki</a:t>
            </a:r>
            <a:r>
              <a:rPr lang="nb-NO" altLang="ja-JP" sz="1400" dirty="0"/>
              <a:t> et al., </a:t>
            </a:r>
            <a:r>
              <a:rPr lang="nb-NO" altLang="ja-JP" sz="1400" dirty="0" err="1"/>
              <a:t>Phys</a:t>
            </a:r>
            <a:r>
              <a:rPr lang="nb-NO" altLang="ja-JP" sz="1400" dirty="0"/>
              <a:t>. Rev. ST </a:t>
            </a:r>
            <a:r>
              <a:rPr lang="nb-NO" altLang="ja-JP" sz="1400" dirty="0" err="1"/>
              <a:t>Accel</a:t>
            </a:r>
            <a:r>
              <a:rPr lang="nb-NO" altLang="ja-JP" sz="1400" dirty="0"/>
              <a:t>. Beams 18, 042802 (2015).</a:t>
            </a:r>
            <a:r>
              <a:rPr lang="en-US" altLang="ja-JP" sz="1400" dirty="0" smtClean="0"/>
              <a:t> </a:t>
            </a:r>
            <a:endParaRPr kumimoji="1" lang="ja-JP" altLang="en-US" sz="1400" dirty="0"/>
          </a:p>
        </p:txBody>
      </p:sp>
      <p:sp>
        <p:nvSpPr>
          <p:cNvPr id="33" name="テキスト ボックス 32"/>
          <p:cNvSpPr txBox="1"/>
          <p:nvPr/>
        </p:nvSpPr>
        <p:spPr>
          <a:xfrm rot="16200000">
            <a:off x="-571467" y="3632376"/>
            <a:ext cx="189474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600" b="1" dirty="0" smtClean="0">
                <a:solidFill>
                  <a:srgbClr val="00B050"/>
                </a:solidFill>
              </a:rPr>
              <a:t>deeper</a:t>
            </a:r>
            <a:r>
              <a:rPr lang="en-US" altLang="ja-JP" sz="2600" b="1" dirty="0">
                <a:solidFill>
                  <a:srgbClr val="00B050"/>
                </a:solidFill>
              </a:rPr>
              <a:t> </a:t>
            </a:r>
            <a:r>
              <a:rPr lang="en-US" altLang="ja-JP" sz="2600" b="1" dirty="0" smtClean="0">
                <a:solidFill>
                  <a:srgbClr val="00B050"/>
                </a:solidFill>
              </a:rPr>
              <a:t>dip</a:t>
            </a:r>
            <a:endParaRPr kumimoji="1" lang="ja-JP" altLang="en-US" sz="2600" b="1" dirty="0">
              <a:solidFill>
                <a:srgbClr val="00B050"/>
              </a:solidFill>
            </a:endParaRPr>
          </a:p>
        </p:txBody>
      </p:sp>
      <p:pic>
        <p:nvPicPr>
          <p:cNvPr id="34" name="図 3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7840" y="2225920"/>
            <a:ext cx="2448283" cy="3890544"/>
          </a:xfrm>
          <a:prstGeom prst="rect">
            <a:avLst/>
          </a:prstGeom>
        </p:spPr>
      </p:pic>
      <p:cxnSp>
        <p:nvCxnSpPr>
          <p:cNvPr id="35" name="直線コネクタ 34"/>
          <p:cNvCxnSpPr>
            <a:stCxn id="34" idx="0"/>
            <a:endCxn id="34" idx="2"/>
          </p:cNvCxnSpPr>
          <p:nvPr/>
        </p:nvCxnSpPr>
        <p:spPr>
          <a:xfrm>
            <a:off x="2401982" y="2225920"/>
            <a:ext cx="0" cy="3890544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下矢印 58"/>
          <p:cNvSpPr/>
          <p:nvPr/>
        </p:nvSpPr>
        <p:spPr>
          <a:xfrm>
            <a:off x="658196" y="2246151"/>
            <a:ext cx="546100" cy="3890545"/>
          </a:xfrm>
          <a:prstGeom prst="downArrow">
            <a:avLst/>
          </a:prstGeom>
          <a:gradFill flip="none" rotWithShape="1">
            <a:gsLst>
              <a:gs pos="48000">
                <a:srgbClr val="00B050"/>
              </a:gs>
              <a:gs pos="100000">
                <a:srgbClr val="FFFFFF"/>
              </a:gs>
            </a:gsLst>
            <a:lin ang="16200000" scaled="0"/>
            <a:tileRect/>
          </a:gradFill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3" name="正方形/長方形 62"/>
          <p:cNvSpPr/>
          <p:nvPr/>
        </p:nvSpPr>
        <p:spPr>
          <a:xfrm>
            <a:off x="386209" y="1353255"/>
            <a:ext cx="293781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b="1" u="sng" dirty="0" smtClean="0">
                <a:solidFill>
                  <a:srgbClr val="0000FF"/>
                </a:solidFill>
              </a:rPr>
              <a:t>X-ray energy</a:t>
            </a:r>
            <a:r>
              <a:rPr lang="en-US" altLang="ja-JP" dirty="0" smtClean="0">
                <a:solidFill>
                  <a:srgbClr val="0000FF"/>
                </a:solidFill>
              </a:rPr>
              <a:t>   </a:t>
            </a:r>
            <a:r>
              <a:rPr lang="en-US" altLang="ja-JP" b="1" dirty="0" smtClean="0">
                <a:solidFill>
                  <a:srgbClr val="FF0000"/>
                </a:solidFill>
              </a:rPr>
              <a:t>7.2 keV</a:t>
            </a:r>
            <a:endParaRPr lang="en-US" altLang="ja-JP" b="1" dirty="0" smtClean="0"/>
          </a:p>
        </p:txBody>
      </p:sp>
      <p:sp>
        <p:nvSpPr>
          <p:cNvPr id="64" name="正方形/長方形 63"/>
          <p:cNvSpPr/>
          <p:nvPr/>
        </p:nvSpPr>
        <p:spPr>
          <a:xfrm>
            <a:off x="386208" y="1740968"/>
            <a:ext cx="35848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b="1" u="sng" dirty="0">
                <a:solidFill>
                  <a:srgbClr val="0000FF"/>
                </a:solidFill>
              </a:rPr>
              <a:t>s</a:t>
            </a:r>
            <a:r>
              <a:rPr lang="en-US" altLang="ja-JP" b="1" u="sng" dirty="0" smtClean="0">
                <a:solidFill>
                  <a:srgbClr val="0000FF"/>
                </a:solidFill>
              </a:rPr>
              <a:t>lit </a:t>
            </a:r>
            <a:r>
              <a:rPr lang="en-US" altLang="ja-JP" b="1" u="sng" dirty="0">
                <a:solidFill>
                  <a:srgbClr val="0000FF"/>
                </a:solidFill>
              </a:rPr>
              <a:t>w</a:t>
            </a:r>
            <a:r>
              <a:rPr lang="en-US" altLang="ja-JP" b="1" u="sng" dirty="0" smtClean="0">
                <a:solidFill>
                  <a:srgbClr val="0000FF"/>
                </a:solidFill>
              </a:rPr>
              <a:t>idth</a:t>
            </a:r>
            <a:r>
              <a:rPr lang="en-US" altLang="ja-JP" dirty="0" smtClean="0">
                <a:solidFill>
                  <a:srgbClr val="0000FF"/>
                </a:solidFill>
              </a:rPr>
              <a:t>      </a:t>
            </a:r>
            <a:r>
              <a:rPr lang="en-US" altLang="ja-JP" b="1" dirty="0" smtClean="0">
                <a:solidFill>
                  <a:srgbClr val="FF0000"/>
                </a:solidFill>
                <a:latin typeface="Symbol" charset="2"/>
                <a:cs typeface="Symbol" charset="2"/>
              </a:rPr>
              <a:t>D</a:t>
            </a:r>
            <a:r>
              <a:rPr lang="en-US" altLang="ja-JP" b="1" dirty="0" smtClean="0">
                <a:solidFill>
                  <a:srgbClr val="FF0000"/>
                </a:solidFill>
              </a:rPr>
              <a:t>Y = 150 </a:t>
            </a:r>
            <a:r>
              <a:rPr lang="en-US" altLang="ja-JP" b="1" dirty="0" smtClean="0">
                <a:solidFill>
                  <a:srgbClr val="FF0000"/>
                </a:solidFill>
                <a:latin typeface="Symbol" charset="2"/>
                <a:cs typeface="Symbol" charset="2"/>
              </a:rPr>
              <a:t>m</a:t>
            </a:r>
            <a:r>
              <a:rPr lang="en-US" altLang="ja-JP" b="1" dirty="0" smtClean="0">
                <a:solidFill>
                  <a:srgbClr val="FF0000"/>
                </a:solidFill>
              </a:rPr>
              <a:t>m </a:t>
            </a:r>
            <a:endParaRPr lang="en-US" altLang="ja-JP" b="1" dirty="0" smtClean="0">
              <a:solidFill>
                <a:srgbClr val="008000"/>
              </a:solidFill>
            </a:endParaRPr>
          </a:p>
        </p:txBody>
      </p:sp>
      <p:pic>
        <p:nvPicPr>
          <p:cNvPr id="9" name="図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8473" y="2897091"/>
            <a:ext cx="5038796" cy="2700000"/>
          </a:xfrm>
          <a:prstGeom prst="rect">
            <a:avLst/>
          </a:prstGeom>
        </p:spPr>
      </p:pic>
      <p:sp>
        <p:nvSpPr>
          <p:cNvPr id="89" name="フレーム 88"/>
          <p:cNvSpPr/>
          <p:nvPr/>
        </p:nvSpPr>
        <p:spPr>
          <a:xfrm>
            <a:off x="7802731" y="4015783"/>
            <a:ext cx="977148" cy="362993"/>
          </a:xfrm>
          <a:prstGeom prst="frame">
            <a:avLst>
              <a:gd name="adj1" fmla="val 1974"/>
            </a:avLst>
          </a:prstGeom>
          <a:ln w="1905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91" name="直線矢印コネクタ 90"/>
          <p:cNvCxnSpPr/>
          <p:nvPr/>
        </p:nvCxnSpPr>
        <p:spPr>
          <a:xfrm flipH="1">
            <a:off x="7259549" y="4186536"/>
            <a:ext cx="449114" cy="601963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2" name="フレーム 91"/>
          <p:cNvSpPr/>
          <p:nvPr/>
        </p:nvSpPr>
        <p:spPr>
          <a:xfrm>
            <a:off x="6506178" y="4678739"/>
            <a:ext cx="706337" cy="280193"/>
          </a:xfrm>
          <a:prstGeom prst="frame">
            <a:avLst>
              <a:gd name="adj1" fmla="val 1974"/>
            </a:avLst>
          </a:prstGeom>
          <a:ln w="1905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4510535" y="5579745"/>
            <a:ext cx="41480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err="1" smtClean="0">
                <a:solidFill>
                  <a:srgbClr val="0000FF"/>
                </a:solidFill>
              </a:rPr>
              <a:t>Undulator</a:t>
            </a:r>
            <a:r>
              <a:rPr kumimoji="1" lang="en-US" altLang="ja-JP" dirty="0" smtClean="0">
                <a:solidFill>
                  <a:srgbClr val="0000FF"/>
                </a:solidFill>
              </a:rPr>
              <a:t> source size smaller tha</a:t>
            </a:r>
            <a:r>
              <a:rPr lang="en-US" altLang="ja-JP" dirty="0" smtClean="0">
                <a:solidFill>
                  <a:srgbClr val="0000FF"/>
                </a:solidFill>
              </a:rPr>
              <a:t>n 10 </a:t>
            </a:r>
            <a:r>
              <a:rPr lang="en-US" altLang="ja-JP" dirty="0" smtClean="0">
                <a:solidFill>
                  <a:srgbClr val="0000FF"/>
                </a:solidFill>
                <a:latin typeface="Symbol" charset="2"/>
                <a:cs typeface="Symbol" charset="2"/>
              </a:rPr>
              <a:t>m</a:t>
            </a:r>
            <a:r>
              <a:rPr lang="en-US" altLang="ja-JP" dirty="0" smtClean="0">
                <a:solidFill>
                  <a:srgbClr val="0000FF"/>
                </a:solidFill>
              </a:rPr>
              <a:t>m</a:t>
            </a:r>
          </a:p>
          <a:p>
            <a:r>
              <a:rPr kumimoji="1" lang="en-US" altLang="ja-JP" dirty="0" smtClean="0">
                <a:solidFill>
                  <a:srgbClr val="0000FF"/>
                </a:solidFill>
              </a:rPr>
              <a:t>successfully resolved</a:t>
            </a:r>
            <a:endParaRPr kumimoji="1" lang="ja-JP" altLang="en-US" dirty="0">
              <a:solidFill>
                <a:srgbClr val="0000FF"/>
              </a:solidFill>
            </a:endParaRPr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84677" y="1478150"/>
            <a:ext cx="6296025" cy="1295400"/>
          </a:xfrm>
          <a:prstGeom prst="rect">
            <a:avLst/>
          </a:prstGeom>
        </p:spPr>
      </p:pic>
      <p:sp>
        <p:nvSpPr>
          <p:cNvPr id="14" name="正方形/長方形 13"/>
          <p:cNvSpPr/>
          <p:nvPr/>
        </p:nvSpPr>
        <p:spPr>
          <a:xfrm>
            <a:off x="1099450" y="5111650"/>
            <a:ext cx="2560633" cy="1054305"/>
          </a:xfrm>
          <a:prstGeom prst="rect">
            <a:avLst/>
          </a:prstGeom>
          <a:noFill/>
          <a:ln w="19050" cmpd="sng"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曲折矢印 14"/>
          <p:cNvSpPr/>
          <p:nvPr/>
        </p:nvSpPr>
        <p:spPr>
          <a:xfrm rot="16200000" flipV="1">
            <a:off x="3875439" y="5403141"/>
            <a:ext cx="516689" cy="670406"/>
          </a:xfrm>
          <a:prstGeom prst="bentArrow">
            <a:avLst/>
          </a:prstGeom>
          <a:solidFill>
            <a:srgbClr val="0000FF"/>
          </a:solidFill>
          <a:ln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6943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8229" y="0"/>
            <a:ext cx="8229600" cy="490025"/>
          </a:xfrm>
        </p:spPr>
        <p:txBody>
          <a:bodyPr>
            <a:normAutofit fontScale="90000"/>
          </a:bodyPr>
          <a:lstStyle/>
          <a:p>
            <a:r>
              <a:rPr lang="en-US" altLang="ja-JP" dirty="0" smtClean="0"/>
              <a:t>XFD</a:t>
            </a:r>
            <a:r>
              <a:rPr lang="en-US" altLang="ja-JP" dirty="0"/>
              <a:t> </a:t>
            </a:r>
            <a:r>
              <a:rPr lang="en-US" altLang="ja-JP" dirty="0" smtClean="0"/>
              <a:t>@ SPring-8</a:t>
            </a:r>
            <a:endParaRPr kumimoji="1" lang="ja-JP" altLang="en-US" dirty="0"/>
          </a:p>
        </p:txBody>
      </p:sp>
      <p:sp>
        <p:nvSpPr>
          <p:cNvPr id="6" name="日付プレースホルダー 5"/>
          <p:cNvSpPr>
            <a:spLocks noGrp="1"/>
          </p:cNvSpPr>
          <p:nvPr>
            <p:ph type="dt" sz="half" idx="10"/>
          </p:nvPr>
        </p:nvSpPr>
        <p:spPr>
          <a:xfrm>
            <a:off x="457200" y="6326114"/>
            <a:ext cx="2133600" cy="365125"/>
          </a:xfrm>
        </p:spPr>
        <p:txBody>
          <a:bodyPr/>
          <a:lstStyle/>
          <a:p>
            <a:r>
              <a:rPr kumimoji="1" lang="en-US" altLang="ja-JP" smtClean="0"/>
              <a:t>15 September 2015</a:t>
            </a:r>
            <a:endParaRPr kumimoji="1" lang="ja-JP" altLang="en-US" dirty="0"/>
          </a:p>
        </p:txBody>
      </p:sp>
      <p:sp>
        <p:nvSpPr>
          <p:cNvPr id="7" name="フッター プレースホルダー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smtClean="0"/>
              <a:t>IBIC 2015 Melbourne</a:t>
            </a:r>
            <a:endParaRPr kumimoji="1" lang="ja-JP" altLang="en-US"/>
          </a:p>
        </p:txBody>
      </p:sp>
      <p:sp>
        <p:nvSpPr>
          <p:cNvPr id="8" name="スライド番号プレースホルダー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0ED94-B3F4-D74E-A38E-172A5CF1A168}" type="slidenum">
              <a:rPr kumimoji="1" lang="ja-JP" altLang="en-US" smtClean="0"/>
              <a:pPr/>
              <a:t>21</a:t>
            </a:fld>
            <a:endParaRPr kumimoji="1" lang="ja-JP" altLang="en-US"/>
          </a:p>
        </p:txBody>
      </p:sp>
      <p:sp>
        <p:nvSpPr>
          <p:cNvPr id="38" name="テキスト ボックス 37"/>
          <p:cNvSpPr txBox="1"/>
          <p:nvPr/>
        </p:nvSpPr>
        <p:spPr>
          <a:xfrm>
            <a:off x="-638917" y="748385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ja-JP" altLang="en-US" dirty="0"/>
          </a:p>
        </p:txBody>
      </p:sp>
      <p:sp>
        <p:nvSpPr>
          <p:cNvPr id="61" name="テキスト ボックス 60"/>
          <p:cNvSpPr txBox="1"/>
          <p:nvPr/>
        </p:nvSpPr>
        <p:spPr>
          <a:xfrm>
            <a:off x="262813" y="207388"/>
            <a:ext cx="25326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dirty="0" smtClean="0"/>
              <a:t>Recent Progress</a:t>
            </a:r>
            <a:endParaRPr kumimoji="1" lang="ja-JP" altLang="en-US" sz="2800" dirty="0"/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286450" y="833571"/>
            <a:ext cx="28034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000" dirty="0" smtClean="0"/>
              <a:t>New X-ray Imaging Setup </a:t>
            </a:r>
            <a:endParaRPr kumimoji="1" lang="ja-JP" altLang="en-US" sz="2000" dirty="0"/>
          </a:p>
        </p:txBody>
      </p:sp>
      <p:pic>
        <p:nvPicPr>
          <p:cNvPr id="10" name="図 9" descr="IMG_1424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89" t="22250" r="4408" b="17660"/>
          <a:stretch/>
        </p:blipFill>
        <p:spPr>
          <a:xfrm>
            <a:off x="417825" y="1422900"/>
            <a:ext cx="2818800" cy="1465200"/>
          </a:xfrm>
          <a:prstGeom prst="rect">
            <a:avLst/>
          </a:prstGeom>
        </p:spPr>
      </p:pic>
      <p:cxnSp>
        <p:nvCxnSpPr>
          <p:cNvPr id="25" name="直線矢印コネクタ 24"/>
          <p:cNvCxnSpPr/>
          <p:nvPr/>
        </p:nvCxnSpPr>
        <p:spPr>
          <a:xfrm>
            <a:off x="740503" y="1949630"/>
            <a:ext cx="848887" cy="58142"/>
          </a:xfrm>
          <a:prstGeom prst="straightConnector1">
            <a:avLst/>
          </a:prstGeom>
          <a:ln w="50800">
            <a:solidFill>
              <a:srgbClr val="00FF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テキスト ボックス 25"/>
          <p:cNvSpPr txBox="1"/>
          <p:nvPr/>
        </p:nvSpPr>
        <p:spPr>
          <a:xfrm>
            <a:off x="740503" y="2009175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solidFill>
                  <a:srgbClr val="00FFFF"/>
                </a:solidFill>
              </a:rPr>
              <a:t>X-ray</a:t>
            </a:r>
            <a:endParaRPr kumimoji="1" lang="ja-JP" altLang="en-US" b="1" dirty="0">
              <a:solidFill>
                <a:srgbClr val="00FFFF"/>
              </a:solidFill>
            </a:endParaRPr>
          </a:p>
        </p:txBody>
      </p:sp>
      <p:sp>
        <p:nvSpPr>
          <p:cNvPr id="36" name="テキスト ボックス 35"/>
          <p:cNvSpPr txBox="1"/>
          <p:nvPr/>
        </p:nvSpPr>
        <p:spPr>
          <a:xfrm>
            <a:off x="1595822" y="2471883"/>
            <a:ext cx="864339" cy="307777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1400" dirty="0" smtClean="0">
                <a:solidFill>
                  <a:srgbClr val="FF6FCF"/>
                </a:solidFill>
              </a:rPr>
              <a:t>Lens: x20</a:t>
            </a:r>
            <a:endParaRPr kumimoji="1" lang="ja-JP" altLang="en-US" sz="1400" dirty="0">
              <a:solidFill>
                <a:srgbClr val="FF6FCF"/>
              </a:solidFill>
            </a:endParaRPr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194192" y="2970272"/>
            <a:ext cx="3653914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dirty="0" smtClean="0">
                <a:solidFill>
                  <a:srgbClr val="008000"/>
                </a:solidFill>
                <a:latin typeface="+mj-lt"/>
              </a:rPr>
              <a:t>I</a:t>
            </a:r>
            <a:r>
              <a:rPr lang="en-US" altLang="ja-JP" sz="1600" dirty="0" err="1" smtClean="0">
                <a:solidFill>
                  <a:srgbClr val="008000"/>
                </a:solidFill>
                <a:latin typeface="+mj-lt"/>
              </a:rPr>
              <a:t>maging</a:t>
            </a:r>
            <a:r>
              <a:rPr lang="ja-JP" altLang="en-US" sz="1600" dirty="0" smtClean="0">
                <a:solidFill>
                  <a:srgbClr val="008000"/>
                </a:solidFill>
                <a:latin typeface="+mj-lt"/>
              </a:rPr>
              <a:t> </a:t>
            </a:r>
            <a:r>
              <a:rPr lang="en-US" altLang="ja-JP" sz="1600" dirty="0" smtClean="0">
                <a:solidFill>
                  <a:srgbClr val="008000"/>
                </a:solidFill>
                <a:latin typeface="+mj-lt"/>
              </a:rPr>
              <a:t>Resolution (</a:t>
            </a:r>
            <a:r>
              <a:rPr lang="en-US" altLang="ja-JP" sz="1600" dirty="0" err="1" smtClean="0">
                <a:solidFill>
                  <a:srgbClr val="008000"/>
                </a:solidFill>
                <a:latin typeface="+mj-lt"/>
              </a:rPr>
              <a:t>rms</a:t>
            </a:r>
            <a:r>
              <a:rPr lang="en-US" altLang="ja-JP" sz="1600" dirty="0" smtClean="0">
                <a:solidFill>
                  <a:srgbClr val="008000"/>
                </a:solidFill>
                <a:latin typeface="+mj-lt"/>
              </a:rPr>
              <a:t>) </a:t>
            </a:r>
            <a:r>
              <a:rPr kumimoji="1" lang="en-US" altLang="ja-JP" sz="1600" dirty="0" smtClean="0">
                <a:solidFill>
                  <a:srgbClr val="008000"/>
                </a:solidFill>
                <a:latin typeface="+mj-lt"/>
              </a:rPr>
              <a:t>@ </a:t>
            </a:r>
            <a:r>
              <a:rPr lang="en-US" altLang="en-US" sz="1600" dirty="0" smtClean="0">
                <a:solidFill>
                  <a:srgbClr val="008000"/>
                </a:solidFill>
                <a:latin typeface="+mj-lt"/>
              </a:rPr>
              <a:t>Source Point:</a:t>
            </a:r>
          </a:p>
          <a:p>
            <a:r>
              <a:rPr lang="en-US" altLang="ja-JP" sz="1600" dirty="0" smtClean="0">
                <a:solidFill>
                  <a:srgbClr val="008000"/>
                </a:solidFill>
              </a:rPr>
              <a:t>     2.2</a:t>
            </a:r>
            <a:r>
              <a:rPr lang="ja-JP" altLang="en-US" sz="1600" dirty="0" smtClean="0">
                <a:solidFill>
                  <a:srgbClr val="008000"/>
                </a:solidFill>
              </a:rPr>
              <a:t> </a:t>
            </a:r>
            <a:r>
              <a:rPr lang="en-US" altLang="ja-JP" sz="1600" dirty="0" err="1" smtClean="0">
                <a:solidFill>
                  <a:srgbClr val="008000"/>
                </a:solidFill>
              </a:rPr>
              <a:t>μm</a:t>
            </a:r>
            <a:r>
              <a:rPr lang="en-US" altLang="ja-JP" sz="1600" dirty="0">
                <a:solidFill>
                  <a:srgbClr val="008000"/>
                </a:solidFill>
              </a:rPr>
              <a:t> </a:t>
            </a:r>
            <a:r>
              <a:rPr lang="en-US" altLang="ja-JP" sz="1600" dirty="0" smtClean="0">
                <a:solidFill>
                  <a:srgbClr val="008000"/>
                </a:solidFill>
              </a:rPr>
              <a:t>  &lt;-   </a:t>
            </a:r>
            <a:r>
              <a:rPr lang="en-US" altLang="en-US" sz="1600" dirty="0">
                <a:solidFill>
                  <a:srgbClr val="008000"/>
                </a:solidFill>
              </a:rPr>
              <a:t> 6.8 </a:t>
            </a:r>
            <a:r>
              <a:rPr lang="en-US" altLang="en-US" sz="1600" dirty="0">
                <a:solidFill>
                  <a:srgbClr val="008000"/>
                </a:solidFill>
                <a:latin typeface="Symbol" charset="2"/>
                <a:cs typeface="Symbol" charset="2"/>
              </a:rPr>
              <a:t>m</a:t>
            </a:r>
            <a:r>
              <a:rPr lang="en-US" altLang="en-US" sz="1600" dirty="0">
                <a:solidFill>
                  <a:srgbClr val="008000"/>
                </a:solidFill>
              </a:rPr>
              <a:t>m  </a:t>
            </a:r>
            <a:r>
              <a:rPr lang="en-US" altLang="en-US" sz="1600" dirty="0" smtClean="0">
                <a:solidFill>
                  <a:srgbClr val="008000"/>
                </a:solidFill>
              </a:rPr>
              <a:t>(previous) </a:t>
            </a:r>
            <a:endParaRPr kumimoji="1" lang="en-US" altLang="ja-JP" sz="1600" dirty="0" smtClean="0">
              <a:solidFill>
                <a:srgbClr val="008000"/>
              </a:solidFill>
              <a:latin typeface="+mj-lt"/>
            </a:endParaRPr>
          </a:p>
        </p:txBody>
      </p:sp>
      <p:cxnSp>
        <p:nvCxnSpPr>
          <p:cNvPr id="30" name="直線矢印コネクタ 29"/>
          <p:cNvCxnSpPr/>
          <p:nvPr/>
        </p:nvCxnSpPr>
        <p:spPr>
          <a:xfrm>
            <a:off x="1779515" y="4480614"/>
            <a:ext cx="355600" cy="1588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直線矢印コネクタ 31"/>
          <p:cNvCxnSpPr/>
          <p:nvPr/>
        </p:nvCxnSpPr>
        <p:spPr>
          <a:xfrm rot="10800000">
            <a:off x="2278697" y="4483790"/>
            <a:ext cx="389467" cy="1588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テキスト ボックス 33"/>
          <p:cNvSpPr txBox="1"/>
          <p:nvPr/>
        </p:nvSpPr>
        <p:spPr>
          <a:xfrm>
            <a:off x="1351141" y="5399157"/>
            <a:ext cx="13427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dirty="0" smtClean="0">
                <a:solidFill>
                  <a:srgbClr val="008000"/>
                </a:solidFill>
              </a:rPr>
              <a:t>Edge of Ta slit</a:t>
            </a:r>
            <a:endParaRPr kumimoji="1" lang="ja-JP" altLang="en-US" sz="1600" dirty="0">
              <a:solidFill>
                <a:srgbClr val="008000"/>
              </a:solidFill>
            </a:endParaRPr>
          </a:p>
        </p:txBody>
      </p:sp>
      <p:sp>
        <p:nvSpPr>
          <p:cNvPr id="35" name="テキスト ボックス 34"/>
          <p:cNvSpPr txBox="1"/>
          <p:nvPr/>
        </p:nvSpPr>
        <p:spPr>
          <a:xfrm>
            <a:off x="7476142" y="3871036"/>
            <a:ext cx="139864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en-US" sz="1600" dirty="0" smtClean="0"/>
              <a:t>exp. time</a:t>
            </a:r>
          </a:p>
          <a:p>
            <a:r>
              <a:rPr lang="en-US" altLang="en-US" sz="1600" dirty="0"/>
              <a:t> </a:t>
            </a:r>
            <a:r>
              <a:rPr lang="en-US" altLang="en-US" sz="1600" dirty="0" smtClean="0"/>
              <a:t>  </a:t>
            </a:r>
            <a:r>
              <a:rPr lang="en-US" altLang="ja-JP" sz="1600" dirty="0" smtClean="0"/>
              <a:t>0.5 </a:t>
            </a:r>
            <a:r>
              <a:rPr lang="en-US" altLang="ja-JP" sz="1600" dirty="0" err="1" smtClean="0"/>
              <a:t>ms</a:t>
            </a:r>
            <a:endParaRPr lang="en-US" altLang="ja-JP" sz="1600" dirty="0" smtClean="0"/>
          </a:p>
          <a:p>
            <a:endParaRPr lang="en-US" altLang="ja-JP" sz="1600" dirty="0" smtClean="0"/>
          </a:p>
          <a:p>
            <a:r>
              <a:rPr lang="en-US" altLang="ja-JP" sz="1600" dirty="0" smtClean="0"/>
              <a:t>source size</a:t>
            </a:r>
          </a:p>
          <a:p>
            <a:r>
              <a:rPr lang="en-US" altLang="ja-JP" sz="1600" dirty="0"/>
              <a:t> </a:t>
            </a:r>
            <a:r>
              <a:rPr lang="en-US" altLang="ja-JP" sz="1600" dirty="0" smtClean="0"/>
              <a:t>  6.3 </a:t>
            </a:r>
            <a:r>
              <a:rPr lang="en-US" altLang="ja-JP" sz="1600" dirty="0" smtClean="0">
                <a:latin typeface="Symbol" charset="2"/>
                <a:cs typeface="Symbol" charset="2"/>
              </a:rPr>
              <a:t>m</a:t>
            </a:r>
            <a:r>
              <a:rPr lang="en-US" altLang="ja-JP" sz="1600" dirty="0" smtClean="0"/>
              <a:t>m (</a:t>
            </a:r>
            <a:r>
              <a:rPr lang="en-US" altLang="ja-JP" sz="1600" dirty="0" err="1" smtClean="0"/>
              <a:t>rms</a:t>
            </a:r>
            <a:r>
              <a:rPr lang="en-US" altLang="ja-JP" sz="1600" dirty="0" smtClean="0"/>
              <a:t>)</a:t>
            </a:r>
            <a:endParaRPr kumimoji="1" lang="ja-JP" altLang="en-US" sz="1600" dirty="0"/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2600566" y="2349332"/>
            <a:ext cx="2495079" cy="523220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ja-JP" sz="1400" dirty="0" smtClean="0">
                <a:solidFill>
                  <a:srgbClr val="FF6FCF"/>
                </a:solidFill>
              </a:rPr>
              <a:t>Camera</a:t>
            </a:r>
            <a:r>
              <a:rPr kumimoji="1" lang="ja-JP" altLang="en-US" sz="1400" dirty="0" smtClean="0">
                <a:solidFill>
                  <a:srgbClr val="FF6FCF"/>
                </a:solidFill>
              </a:rPr>
              <a:t>：</a:t>
            </a:r>
            <a:r>
              <a:rPr kumimoji="1" lang="en-US" altLang="ja-JP" sz="1400" dirty="0" smtClean="0">
                <a:solidFill>
                  <a:srgbClr val="FF6FCF"/>
                </a:solidFill>
              </a:rPr>
              <a:t>  pixel size 16x16</a:t>
            </a:r>
            <a:r>
              <a:rPr lang="en-US" altLang="en-US" sz="1400" dirty="0" smtClean="0">
                <a:solidFill>
                  <a:srgbClr val="FF6FCF"/>
                </a:solidFill>
              </a:rPr>
              <a:t> </a:t>
            </a:r>
            <a:r>
              <a:rPr kumimoji="1" lang="en-US" altLang="ja-JP" sz="1400" dirty="0" err="1" smtClean="0">
                <a:solidFill>
                  <a:srgbClr val="FF6FCF"/>
                </a:solidFill>
              </a:rPr>
              <a:t>μm</a:t>
            </a:r>
            <a:endParaRPr lang="en-US" altLang="en-US" sz="1400" dirty="0" smtClean="0">
              <a:solidFill>
                <a:srgbClr val="FF6FCF"/>
              </a:solidFill>
            </a:endParaRPr>
          </a:p>
          <a:p>
            <a:r>
              <a:rPr kumimoji="1" lang="ja-JP" altLang="en-US" sz="1400" dirty="0" smtClean="0">
                <a:solidFill>
                  <a:srgbClr val="FF6FCF"/>
                </a:solidFill>
              </a:rPr>
              <a:t>　　　　　</a:t>
            </a:r>
            <a:r>
              <a:rPr kumimoji="1" lang="en-US" altLang="ja-JP" sz="1400" dirty="0" smtClean="0">
                <a:solidFill>
                  <a:srgbClr val="FF6FCF"/>
                </a:solidFill>
              </a:rPr>
              <a:t>    min. exp. time 0.2 </a:t>
            </a:r>
            <a:r>
              <a:rPr kumimoji="1" lang="en-US" altLang="ja-JP" sz="1400" dirty="0" err="1" smtClean="0">
                <a:solidFill>
                  <a:srgbClr val="FF6FCF"/>
                </a:solidFill>
              </a:rPr>
              <a:t>ms</a:t>
            </a:r>
            <a:endParaRPr kumimoji="1" lang="ja-JP" altLang="en-US" sz="1400" dirty="0">
              <a:solidFill>
                <a:srgbClr val="FF6FCF"/>
              </a:solidFill>
            </a:endParaRPr>
          </a:p>
        </p:txBody>
      </p:sp>
      <p:sp>
        <p:nvSpPr>
          <p:cNvPr id="29" name="テキスト ボックス 28"/>
          <p:cNvSpPr txBox="1"/>
          <p:nvPr/>
        </p:nvSpPr>
        <p:spPr>
          <a:xfrm>
            <a:off x="1784773" y="1233681"/>
            <a:ext cx="2021407" cy="307777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1400" dirty="0" smtClean="0">
                <a:solidFill>
                  <a:srgbClr val="FF6FCF"/>
                </a:solidFill>
              </a:rPr>
              <a:t>Screen:  YAG(</a:t>
            </a:r>
            <a:r>
              <a:rPr kumimoji="1" lang="en-US" altLang="ja-JP" sz="1400" dirty="0" err="1" smtClean="0">
                <a:solidFill>
                  <a:srgbClr val="FF6FCF"/>
                </a:solidFill>
              </a:rPr>
              <a:t>Ce</a:t>
            </a:r>
            <a:r>
              <a:rPr kumimoji="1" lang="en-US" altLang="ja-JP" sz="1400" dirty="0" smtClean="0">
                <a:solidFill>
                  <a:srgbClr val="FF6FCF"/>
                </a:solidFill>
              </a:rPr>
              <a:t>), 50 </a:t>
            </a:r>
            <a:r>
              <a:rPr kumimoji="1" lang="en-US" altLang="ja-JP" sz="1400" dirty="0" err="1" smtClean="0">
                <a:solidFill>
                  <a:srgbClr val="FF6FCF"/>
                </a:solidFill>
                <a:latin typeface="Symbol" charset="2"/>
                <a:cs typeface="Symbol" charset="2"/>
              </a:rPr>
              <a:t>m</a:t>
            </a:r>
            <a:r>
              <a:rPr kumimoji="1" lang="en-US" altLang="ja-JP" sz="1400" dirty="0" err="1" smtClean="0">
                <a:solidFill>
                  <a:srgbClr val="FF6FCF"/>
                </a:solidFill>
              </a:rPr>
              <a:t>mt</a:t>
            </a:r>
            <a:endParaRPr kumimoji="1" lang="en-US" altLang="ja-JP" sz="1400" dirty="0" smtClean="0">
              <a:solidFill>
                <a:srgbClr val="FF6FCF"/>
              </a:solidFill>
            </a:endParaRPr>
          </a:p>
        </p:txBody>
      </p:sp>
      <p:sp>
        <p:nvSpPr>
          <p:cNvPr id="31" name="テキスト ボックス 30"/>
          <p:cNvSpPr txBox="1"/>
          <p:nvPr/>
        </p:nvSpPr>
        <p:spPr>
          <a:xfrm>
            <a:off x="490506" y="1459968"/>
            <a:ext cx="611503" cy="307777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1400" dirty="0" smtClean="0">
                <a:solidFill>
                  <a:srgbClr val="00FF80"/>
                </a:solidFill>
              </a:rPr>
              <a:t>Ta slit</a:t>
            </a:r>
            <a:endParaRPr kumimoji="1" lang="ja-JP" altLang="en-US" sz="1400" dirty="0">
              <a:solidFill>
                <a:srgbClr val="00FF80"/>
              </a:solidFill>
            </a:endParaRPr>
          </a:p>
        </p:txBody>
      </p:sp>
      <p:sp>
        <p:nvSpPr>
          <p:cNvPr id="37" name="テキスト ボックス 36"/>
          <p:cNvSpPr txBox="1"/>
          <p:nvPr/>
        </p:nvSpPr>
        <p:spPr>
          <a:xfrm>
            <a:off x="5041752" y="609414"/>
            <a:ext cx="39805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000" dirty="0" smtClean="0"/>
              <a:t>Increased Observing  Energy: 16 keV </a:t>
            </a:r>
            <a:endParaRPr kumimoji="1" lang="ja-JP" altLang="en-US" sz="2000" dirty="0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7889" y="987920"/>
            <a:ext cx="2813050" cy="2876550"/>
          </a:xfrm>
          <a:prstGeom prst="rect">
            <a:avLst/>
          </a:prstGeom>
        </p:spPr>
      </p:pic>
      <p:sp>
        <p:nvSpPr>
          <p:cNvPr id="9" name="テキスト ボックス 8"/>
          <p:cNvSpPr txBox="1"/>
          <p:nvPr/>
        </p:nvSpPr>
        <p:spPr>
          <a:xfrm>
            <a:off x="7125838" y="2034106"/>
            <a:ext cx="9925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solidFill>
                  <a:srgbClr val="0000FF"/>
                </a:solidFill>
              </a:rPr>
              <a:t>previous</a:t>
            </a:r>
            <a:endParaRPr kumimoji="1" lang="ja-JP" altLang="en-US" dirty="0">
              <a:solidFill>
                <a:srgbClr val="0000FF"/>
              </a:solidFill>
            </a:endParaRPr>
          </a:p>
        </p:txBody>
      </p:sp>
      <p:pic>
        <p:nvPicPr>
          <p:cNvPr id="12" name="図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51473" y="3892437"/>
            <a:ext cx="2679700" cy="2654300"/>
          </a:xfrm>
          <a:prstGeom prst="rect">
            <a:avLst/>
          </a:prstGeom>
        </p:spPr>
      </p:pic>
      <p:sp>
        <p:nvSpPr>
          <p:cNvPr id="40" name="テキスト ボックス 39"/>
          <p:cNvSpPr txBox="1"/>
          <p:nvPr/>
        </p:nvSpPr>
        <p:spPr>
          <a:xfrm>
            <a:off x="4472548" y="3482412"/>
            <a:ext cx="8313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000" dirty="0" smtClean="0"/>
              <a:t>Result </a:t>
            </a:r>
            <a:endParaRPr kumimoji="1" lang="ja-JP" altLang="en-US" sz="2000" dirty="0"/>
          </a:p>
        </p:txBody>
      </p:sp>
      <p:pic>
        <p:nvPicPr>
          <p:cNvPr id="3" name="図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5868" y="3446350"/>
            <a:ext cx="3422650" cy="2800350"/>
          </a:xfrm>
          <a:prstGeom prst="rect">
            <a:avLst/>
          </a:prstGeom>
        </p:spPr>
      </p:pic>
      <p:sp>
        <p:nvSpPr>
          <p:cNvPr id="27" name="テキスト ボックス 26"/>
          <p:cNvSpPr txBox="1"/>
          <p:nvPr/>
        </p:nvSpPr>
        <p:spPr>
          <a:xfrm>
            <a:off x="7483500" y="5568511"/>
            <a:ext cx="1517463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 err="1" smtClean="0">
                <a:latin typeface="Symbol" charset="2"/>
                <a:cs typeface="Symbol" charset="2"/>
              </a:rPr>
              <a:t>e</a:t>
            </a:r>
            <a:r>
              <a:rPr kumimoji="1" lang="en-US" altLang="ja-JP" sz="1600" baseline="-25000" dirty="0" err="1" smtClean="0"/>
              <a:t>y</a:t>
            </a:r>
            <a:r>
              <a:rPr kumimoji="1" lang="en-US" altLang="ja-JP" sz="1600" dirty="0" smtClean="0"/>
              <a:t> = 7.9 </a:t>
            </a:r>
            <a:r>
              <a:rPr kumimoji="1" lang="en-US" altLang="ja-JP" sz="1600" dirty="0" err="1" smtClean="0"/>
              <a:t>pm.rad</a:t>
            </a:r>
            <a:endParaRPr kumimoji="1" lang="en-US" altLang="ja-JP" sz="1600" dirty="0" smtClean="0"/>
          </a:p>
          <a:p>
            <a:r>
              <a:rPr kumimoji="1" lang="en-US" altLang="ja-JP" sz="1600" dirty="0" smtClean="0"/>
              <a:t> (coupling 0.3%) </a:t>
            </a:r>
            <a:endParaRPr kumimoji="1" lang="ja-JP" altLang="en-US" sz="1600" dirty="0"/>
          </a:p>
        </p:txBody>
      </p:sp>
    </p:spTree>
    <p:extLst>
      <p:ext uri="{BB962C8B-B14F-4D97-AF65-F5344CB8AC3E}">
        <p14:creationId xmlns:p14="http://schemas.microsoft.com/office/powerpoint/2010/main" val="3144257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86208" y="183433"/>
            <a:ext cx="8229600" cy="748385"/>
          </a:xfrm>
        </p:spPr>
        <p:txBody>
          <a:bodyPr>
            <a:normAutofit fontScale="90000"/>
          </a:bodyPr>
          <a:lstStyle/>
          <a:p>
            <a:r>
              <a:rPr lang="en-US" altLang="ja-JP" dirty="0" smtClean="0"/>
              <a:t>XFD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198003" y="954162"/>
            <a:ext cx="8531371" cy="5258833"/>
          </a:xfrm>
          <a:effectLst/>
        </p:spPr>
        <p:txBody>
          <a:bodyPr/>
          <a:lstStyle/>
          <a:p>
            <a:pPr marL="0" indent="0">
              <a:buNone/>
            </a:pPr>
            <a:endParaRPr lang="en-US" altLang="ja-JP" sz="1800" dirty="0">
              <a:latin typeface="+mj-lt"/>
            </a:endParaRPr>
          </a:p>
          <a:p>
            <a:pPr marL="0" indent="0">
              <a:buNone/>
            </a:pPr>
            <a:endParaRPr kumimoji="1" lang="ja-JP" altLang="en-US" sz="1800" dirty="0">
              <a:latin typeface="+mj-lt"/>
            </a:endParaRPr>
          </a:p>
        </p:txBody>
      </p:sp>
      <p:sp>
        <p:nvSpPr>
          <p:cNvPr id="6" name="日付プレースホルダー 5"/>
          <p:cNvSpPr>
            <a:spLocks noGrp="1"/>
          </p:cNvSpPr>
          <p:nvPr>
            <p:ph type="dt" sz="half" idx="10"/>
          </p:nvPr>
        </p:nvSpPr>
        <p:spPr>
          <a:xfrm>
            <a:off x="457200" y="6326114"/>
            <a:ext cx="2133600" cy="365125"/>
          </a:xfrm>
        </p:spPr>
        <p:txBody>
          <a:bodyPr/>
          <a:lstStyle/>
          <a:p>
            <a:r>
              <a:rPr kumimoji="1" lang="en-US" altLang="ja-JP" smtClean="0"/>
              <a:t>15 September 2015</a:t>
            </a:r>
            <a:endParaRPr kumimoji="1" lang="ja-JP" altLang="en-US" dirty="0"/>
          </a:p>
        </p:txBody>
      </p:sp>
      <p:sp>
        <p:nvSpPr>
          <p:cNvPr id="7" name="フッター プレースホルダー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smtClean="0"/>
              <a:t>IBIC 2015 Melbourne</a:t>
            </a:r>
            <a:endParaRPr kumimoji="1" lang="ja-JP" altLang="en-US"/>
          </a:p>
        </p:txBody>
      </p:sp>
      <p:sp>
        <p:nvSpPr>
          <p:cNvPr id="8" name="スライド番号プレースホルダー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0ED94-B3F4-D74E-A38E-172A5CF1A168}" type="slidenum">
              <a:rPr kumimoji="1" lang="ja-JP" altLang="en-US" smtClean="0"/>
              <a:pPr/>
              <a:t>22</a:t>
            </a:fld>
            <a:endParaRPr kumimoji="1" lang="ja-JP" altLang="en-US"/>
          </a:p>
        </p:txBody>
      </p:sp>
      <p:sp>
        <p:nvSpPr>
          <p:cNvPr id="38" name="テキスト ボックス 37"/>
          <p:cNvSpPr txBox="1"/>
          <p:nvPr/>
        </p:nvSpPr>
        <p:spPr>
          <a:xfrm>
            <a:off x="-638917" y="780954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ja-JP" altLang="en-US" dirty="0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198003" y="1029685"/>
            <a:ext cx="875994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latin typeface="+mj-lt"/>
              </a:rPr>
              <a:t>S</a:t>
            </a:r>
            <a:r>
              <a:rPr lang="en-US" altLang="ja-JP" sz="2400" dirty="0" smtClean="0">
                <a:latin typeface="+mj-lt"/>
              </a:rPr>
              <a:t>ummary</a:t>
            </a:r>
            <a:endParaRPr lang="en-US" altLang="ja-JP" sz="2400" dirty="0">
              <a:latin typeface="+mj-lt"/>
            </a:endParaRPr>
          </a:p>
          <a:p>
            <a:endParaRPr lang="en-US" altLang="ja-JP" sz="2400" dirty="0">
              <a:latin typeface="+mj-lt"/>
            </a:endParaRPr>
          </a:p>
          <a:p>
            <a:r>
              <a:rPr lang="ja-JP" altLang="ja-JP" sz="2400" dirty="0">
                <a:latin typeface="+mj-lt"/>
              </a:rPr>
              <a:t> </a:t>
            </a:r>
            <a:r>
              <a:rPr lang="ja-JP" altLang="en-US" sz="2400" dirty="0" smtClean="0">
                <a:latin typeface="+mj-lt"/>
              </a:rPr>
              <a:t> </a:t>
            </a:r>
            <a:r>
              <a:rPr lang="en-US" altLang="ja-JP" sz="2400" dirty="0" smtClean="0">
                <a:latin typeface="+mj-lt"/>
              </a:rPr>
              <a:t>Diagnostic technique for light source rings</a:t>
            </a:r>
          </a:p>
          <a:p>
            <a:r>
              <a:rPr lang="en-US" altLang="ja-JP" sz="2400" dirty="0">
                <a:latin typeface="+mj-lt"/>
              </a:rPr>
              <a:t> </a:t>
            </a:r>
            <a:r>
              <a:rPr lang="en-US" altLang="ja-JP" sz="2400" dirty="0" smtClean="0">
                <a:latin typeface="+mj-lt"/>
              </a:rPr>
              <a:t>        to measure small beam size at </a:t>
            </a:r>
            <a:r>
              <a:rPr lang="en-US" altLang="ja-JP" sz="2400" dirty="0">
                <a:latin typeface="+mj-lt"/>
              </a:rPr>
              <a:t>ID </a:t>
            </a:r>
            <a:r>
              <a:rPr lang="en-US" altLang="ja-JP" sz="2400" dirty="0" smtClean="0">
                <a:latin typeface="+mj-lt"/>
              </a:rPr>
              <a:t>(</a:t>
            </a:r>
            <a:r>
              <a:rPr lang="en-US" altLang="ja-JP" sz="2400" dirty="0" err="1">
                <a:latin typeface="+mj-lt"/>
              </a:rPr>
              <a:t>u</a:t>
            </a:r>
            <a:r>
              <a:rPr lang="en-US" altLang="ja-JP" sz="2400" dirty="0" err="1" smtClean="0">
                <a:latin typeface="+mj-lt"/>
              </a:rPr>
              <a:t>ndulator</a:t>
            </a:r>
            <a:r>
              <a:rPr lang="en-US" altLang="ja-JP" sz="2400" dirty="0" smtClean="0">
                <a:latin typeface="+mj-lt"/>
              </a:rPr>
              <a:t>) source point</a:t>
            </a:r>
          </a:p>
          <a:p>
            <a:endParaRPr lang="en-US" altLang="ja-JP" sz="2400" dirty="0">
              <a:latin typeface="+mj-lt"/>
            </a:endParaRPr>
          </a:p>
          <a:p>
            <a:r>
              <a:rPr lang="en-US" altLang="ja-JP" sz="2400" dirty="0" smtClean="0">
                <a:latin typeface="+mj-lt"/>
              </a:rPr>
              <a:t>   Able to resolve beam size smaller 5 </a:t>
            </a:r>
            <a:r>
              <a:rPr lang="en-US" altLang="ja-JP" sz="2400" dirty="0" smtClean="0">
                <a:latin typeface="Symbol" charset="2"/>
                <a:cs typeface="Symbol" charset="2"/>
              </a:rPr>
              <a:t>m</a:t>
            </a:r>
            <a:r>
              <a:rPr lang="en-US" altLang="ja-JP" sz="2400" dirty="0" smtClean="0">
                <a:latin typeface="+mj-lt"/>
              </a:rPr>
              <a:t>m </a:t>
            </a:r>
          </a:p>
          <a:p>
            <a:endParaRPr lang="en-US" altLang="ja-JP" sz="2400" dirty="0">
              <a:latin typeface="+mj-lt"/>
            </a:endParaRPr>
          </a:p>
          <a:p>
            <a:r>
              <a:rPr lang="en-US" altLang="ja-JP" sz="2400" dirty="0" smtClean="0">
                <a:latin typeface="+mj-lt"/>
              </a:rPr>
              <a:t>   Requires only</a:t>
            </a:r>
          </a:p>
          <a:p>
            <a:r>
              <a:rPr lang="en-US" altLang="ja-JP" sz="2400" dirty="0">
                <a:latin typeface="+mj-lt"/>
              </a:rPr>
              <a:t> </a:t>
            </a:r>
            <a:r>
              <a:rPr lang="en-US" altLang="ja-JP" sz="2400" dirty="0" smtClean="0">
                <a:latin typeface="+mj-lt"/>
              </a:rPr>
              <a:t>        slit, monochromator, and imaging device (X-ray camera)</a:t>
            </a:r>
          </a:p>
          <a:p>
            <a:endParaRPr lang="en-US" altLang="ja-JP" sz="2400" dirty="0">
              <a:latin typeface="+mj-lt"/>
            </a:endParaRPr>
          </a:p>
          <a:p>
            <a:r>
              <a:rPr lang="en-US" altLang="ja-JP" sz="2400" dirty="0">
                <a:latin typeface="+mj-lt"/>
              </a:rPr>
              <a:t> </a:t>
            </a:r>
            <a:r>
              <a:rPr lang="en-US" altLang="ja-JP" sz="2400" dirty="0" smtClean="0">
                <a:latin typeface="+mj-lt"/>
              </a:rPr>
              <a:t>  Has potential universal availability to ID </a:t>
            </a:r>
            <a:r>
              <a:rPr lang="en-US" altLang="ja-JP" sz="2400" dirty="0" err="1" smtClean="0">
                <a:latin typeface="+mj-lt"/>
              </a:rPr>
              <a:t>beamlines</a:t>
            </a:r>
            <a:r>
              <a:rPr lang="en-US" altLang="ja-JP" sz="2400" dirty="0" smtClean="0">
                <a:latin typeface="+mj-lt"/>
              </a:rPr>
              <a:t> of the</a:t>
            </a:r>
          </a:p>
          <a:p>
            <a:r>
              <a:rPr lang="en-US" altLang="ja-JP" sz="2400" dirty="0">
                <a:latin typeface="+mj-lt"/>
              </a:rPr>
              <a:t> </a:t>
            </a:r>
            <a:r>
              <a:rPr lang="en-US" altLang="ja-JP" sz="2400" dirty="0" smtClean="0">
                <a:latin typeface="+mj-lt"/>
              </a:rPr>
              <a:t>        diffraction limited storage rings (DLSRs)</a:t>
            </a:r>
            <a:endParaRPr lang="en-US" altLang="ja-JP" dirty="0" smtClean="0"/>
          </a:p>
        </p:txBody>
      </p:sp>
    </p:spTree>
    <p:extLst>
      <p:ext uri="{BB962C8B-B14F-4D97-AF65-F5344CB8AC3E}">
        <p14:creationId xmlns:p14="http://schemas.microsoft.com/office/powerpoint/2010/main" val="3041577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301095"/>
            <a:ext cx="8229600" cy="748385"/>
          </a:xfrm>
        </p:spPr>
        <p:txBody>
          <a:bodyPr>
            <a:normAutofit fontScale="90000"/>
          </a:bodyPr>
          <a:lstStyle/>
          <a:p>
            <a:r>
              <a:rPr lang="en-US" altLang="ja-JP" dirty="0" smtClean="0"/>
              <a:t>Conclusions</a:t>
            </a:r>
            <a:endParaRPr kumimoji="1" lang="ja-JP" altLang="en-US" dirty="0"/>
          </a:p>
        </p:txBody>
      </p:sp>
      <p:sp>
        <p:nvSpPr>
          <p:cNvPr id="6" name="日付プレースホルダー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smtClean="0"/>
              <a:t>15 September 2015</a:t>
            </a:r>
            <a:endParaRPr kumimoji="1" lang="ja-JP" altLang="en-US" dirty="0"/>
          </a:p>
        </p:txBody>
      </p:sp>
      <p:sp>
        <p:nvSpPr>
          <p:cNvPr id="7" name="フッター プレースホルダー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dirty="0" smtClean="0"/>
              <a:t>IBIC 2015 Melbourne</a:t>
            </a:r>
            <a:endParaRPr kumimoji="1" lang="ja-JP" altLang="en-US"/>
          </a:p>
        </p:txBody>
      </p:sp>
      <p:sp>
        <p:nvSpPr>
          <p:cNvPr id="8" name="スライド番号プレースホルダー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0ED94-B3F4-D74E-A38E-172A5CF1A168}" type="slidenum">
              <a:rPr kumimoji="1" lang="ja-JP" altLang="en-US" smtClean="0"/>
              <a:t>23</a:t>
            </a:fld>
            <a:endParaRPr kumimoji="1" lang="ja-JP" altLang="en-US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198002" y="1029685"/>
            <a:ext cx="8945997" cy="5326665"/>
          </a:xfrm>
          <a:prstGeom prst="rect">
            <a:avLst/>
          </a:prstGeom>
          <a:noFill/>
        </p:spPr>
        <p:txBody>
          <a:bodyPr wrap="square" rtlCol="0">
            <a:normAutofit fontScale="85000" lnSpcReduction="20000"/>
          </a:bodyPr>
          <a:lstStyle/>
          <a:p>
            <a:r>
              <a:rPr lang="en-US" altLang="ja-JP" sz="2400" dirty="0" smtClean="0">
                <a:latin typeface="+mj-lt"/>
              </a:rPr>
              <a:t>SPring-8 X-ray</a:t>
            </a:r>
            <a:r>
              <a:rPr lang="ja-JP" altLang="en-US" sz="2400" dirty="0" smtClean="0">
                <a:latin typeface="+mj-lt"/>
              </a:rPr>
              <a:t> </a:t>
            </a:r>
            <a:r>
              <a:rPr lang="en-US" altLang="ja-JP" sz="2400" dirty="0" smtClean="0">
                <a:latin typeface="+mj-lt"/>
              </a:rPr>
              <a:t>Pinhole</a:t>
            </a:r>
            <a:r>
              <a:rPr lang="ja-JP" altLang="en-US" sz="2400" dirty="0" smtClean="0">
                <a:latin typeface="+mj-lt"/>
              </a:rPr>
              <a:t> </a:t>
            </a:r>
            <a:r>
              <a:rPr lang="en-US" altLang="ja-JP" sz="2400" dirty="0" smtClean="0">
                <a:latin typeface="+mj-lt"/>
              </a:rPr>
              <a:t>Camera</a:t>
            </a:r>
          </a:p>
          <a:p>
            <a:endParaRPr lang="en-US" altLang="ja-JP" sz="2400" dirty="0">
              <a:latin typeface="+mj-lt"/>
            </a:endParaRPr>
          </a:p>
          <a:p>
            <a:r>
              <a:rPr lang="en-US" altLang="ja-JP" sz="2400" dirty="0" smtClean="0">
                <a:latin typeface="+mj-lt"/>
              </a:rPr>
              <a:t>     Resolution (</a:t>
            </a:r>
            <a:r>
              <a:rPr lang="en-US" altLang="ja-JP" sz="2400" dirty="0" err="1" smtClean="0">
                <a:latin typeface="+mj-lt"/>
              </a:rPr>
              <a:t>rms</a:t>
            </a:r>
            <a:r>
              <a:rPr lang="en-US" altLang="ja-JP" sz="2400" dirty="0" smtClean="0">
                <a:latin typeface="+mj-lt"/>
              </a:rPr>
              <a:t>) ~ 7 </a:t>
            </a:r>
            <a:r>
              <a:rPr lang="en-US" altLang="ja-JP" sz="2400" dirty="0" smtClean="0">
                <a:latin typeface="Symbol" charset="2"/>
                <a:cs typeface="Symbol" charset="2"/>
              </a:rPr>
              <a:t>m</a:t>
            </a:r>
            <a:r>
              <a:rPr lang="en-US" altLang="ja-JP" sz="2400" dirty="0" smtClean="0">
                <a:latin typeface="+mj-lt"/>
              </a:rPr>
              <a:t>m</a:t>
            </a:r>
          </a:p>
          <a:p>
            <a:endParaRPr lang="en-US" altLang="ja-JP" sz="2400" dirty="0">
              <a:latin typeface="+mj-lt"/>
            </a:endParaRPr>
          </a:p>
          <a:p>
            <a:r>
              <a:rPr lang="ja-JP" altLang="ja-JP" sz="2400" dirty="0" smtClean="0">
                <a:latin typeface="+mj-lt"/>
              </a:rPr>
              <a:t> </a:t>
            </a:r>
            <a:r>
              <a:rPr lang="ja-JP" altLang="en-US" sz="2400" dirty="0" smtClean="0">
                <a:latin typeface="+mj-lt"/>
              </a:rPr>
              <a:t>   </a:t>
            </a:r>
            <a:r>
              <a:rPr lang="en-US" altLang="ja-JP" sz="2400" dirty="0">
                <a:latin typeface="+mj-lt"/>
              </a:rPr>
              <a:t>Live </a:t>
            </a:r>
            <a:r>
              <a:rPr lang="en-US" altLang="ja-JP" sz="2400" dirty="0" smtClean="0">
                <a:latin typeface="+mj-lt"/>
              </a:rPr>
              <a:t>Beam</a:t>
            </a:r>
            <a:r>
              <a:rPr lang="ja-JP" altLang="en-US" sz="2400" dirty="0" smtClean="0">
                <a:latin typeface="+mj-lt"/>
              </a:rPr>
              <a:t> </a:t>
            </a:r>
            <a:r>
              <a:rPr lang="en-US" altLang="ja-JP" sz="2400" dirty="0" smtClean="0">
                <a:latin typeface="+mj-lt"/>
              </a:rPr>
              <a:t>Image </a:t>
            </a:r>
            <a:r>
              <a:rPr lang="en-US" altLang="ja-JP" sz="2400" dirty="0">
                <a:latin typeface="+mj-lt"/>
              </a:rPr>
              <a:t>View @ Control Room</a:t>
            </a:r>
            <a:r>
              <a:rPr lang="ja-JP" altLang="en-US" sz="2400" dirty="0">
                <a:latin typeface="+mj-lt"/>
              </a:rPr>
              <a:t>　　</a:t>
            </a:r>
            <a:r>
              <a:rPr lang="en-US" altLang="ja-JP" sz="2400" dirty="0">
                <a:latin typeface="+mj-lt"/>
              </a:rPr>
              <a:t>~ 15 fps</a:t>
            </a:r>
          </a:p>
          <a:p>
            <a:r>
              <a:rPr lang="en-US" altLang="ja-JP" sz="2400" dirty="0">
                <a:latin typeface="+mj-lt"/>
              </a:rPr>
              <a:t>      </a:t>
            </a:r>
            <a:endParaRPr lang="en-US" altLang="ja-JP" sz="2400" dirty="0" smtClean="0">
              <a:latin typeface="+mj-lt"/>
            </a:endParaRPr>
          </a:p>
          <a:p>
            <a:r>
              <a:rPr lang="en-US" altLang="ja-JP" sz="2400" dirty="0">
                <a:latin typeface="+mj-lt"/>
              </a:rPr>
              <a:t> </a:t>
            </a:r>
            <a:r>
              <a:rPr lang="en-US" altLang="ja-JP" sz="2400" dirty="0" smtClean="0">
                <a:latin typeface="+mj-lt"/>
              </a:rPr>
              <a:t>    Beam Parameters Logged</a:t>
            </a:r>
            <a:r>
              <a:rPr lang="ja-JP" altLang="en-US" sz="2400" dirty="0" smtClean="0">
                <a:latin typeface="+mj-lt"/>
              </a:rPr>
              <a:t> </a:t>
            </a:r>
            <a:r>
              <a:rPr lang="en-US" altLang="ja-JP" sz="2400" dirty="0" smtClean="0">
                <a:latin typeface="+mj-lt"/>
              </a:rPr>
              <a:t>to Control DB  </a:t>
            </a:r>
            <a:r>
              <a:rPr lang="en-US" altLang="ja-JP" sz="2400" dirty="0">
                <a:latin typeface="+mj-lt"/>
              </a:rPr>
              <a:t>by Periodical (1s cycle) Image Analysis</a:t>
            </a:r>
          </a:p>
          <a:p>
            <a:endParaRPr lang="en-US" altLang="ja-JP" sz="2400" dirty="0" smtClean="0"/>
          </a:p>
          <a:p>
            <a:r>
              <a:rPr lang="en-US" altLang="ja-JP" sz="2400" dirty="0" smtClean="0">
                <a:latin typeface="+mj-lt"/>
              </a:rPr>
              <a:t> </a:t>
            </a:r>
            <a:r>
              <a:rPr lang="ja-JP" altLang="en-US" sz="2400" dirty="0" smtClean="0">
                <a:latin typeface="+mj-lt"/>
              </a:rPr>
              <a:t>　</a:t>
            </a:r>
            <a:r>
              <a:rPr lang="en-US" altLang="ja-JP" sz="2400" dirty="0" smtClean="0">
                <a:latin typeface="+mj-lt"/>
              </a:rPr>
              <a:t> Indispensable for Beam </a:t>
            </a:r>
            <a:r>
              <a:rPr lang="en-US" altLang="ja-JP" sz="2400" dirty="0">
                <a:latin typeface="+mj-lt"/>
              </a:rPr>
              <a:t>T</a:t>
            </a:r>
            <a:r>
              <a:rPr lang="en-US" altLang="ja-JP" sz="2400" dirty="0" smtClean="0">
                <a:latin typeface="+mj-lt"/>
              </a:rPr>
              <a:t>uning and User Operation of SPring-8</a:t>
            </a:r>
            <a:endParaRPr lang="en-US" altLang="ja-JP" sz="2400" dirty="0">
              <a:latin typeface="+mj-lt"/>
            </a:endParaRPr>
          </a:p>
          <a:p>
            <a:endParaRPr lang="en-US" altLang="ja-JP" sz="2400" dirty="0">
              <a:latin typeface="+mj-lt"/>
            </a:endParaRPr>
          </a:p>
          <a:p>
            <a:endParaRPr lang="en-US" altLang="ja-JP" sz="2400" dirty="0">
              <a:latin typeface="+mj-lt"/>
            </a:endParaRPr>
          </a:p>
          <a:p>
            <a:r>
              <a:rPr lang="en-US" altLang="ja-JP" sz="2400" dirty="0" smtClean="0">
                <a:latin typeface="+mj-lt"/>
              </a:rPr>
              <a:t>X-ray Fresnel Diffraction (XFD) Monitor</a:t>
            </a:r>
            <a:endParaRPr lang="en-US" altLang="ja-JP" sz="2400" dirty="0">
              <a:latin typeface="+mj-lt"/>
            </a:endParaRPr>
          </a:p>
          <a:p>
            <a:endParaRPr lang="en-US" altLang="ja-JP" sz="2400" dirty="0">
              <a:latin typeface="+mj-lt"/>
            </a:endParaRPr>
          </a:p>
          <a:p>
            <a:r>
              <a:rPr lang="en-US" altLang="ja-JP" sz="2400" dirty="0">
                <a:latin typeface="+mj-lt"/>
              </a:rPr>
              <a:t> </a:t>
            </a:r>
            <a:r>
              <a:rPr lang="en-US" altLang="ja-JP" sz="2400" dirty="0" smtClean="0">
                <a:latin typeface="+mj-lt"/>
              </a:rPr>
              <a:t>    Diagnostic </a:t>
            </a:r>
            <a:r>
              <a:rPr lang="en-US" altLang="ja-JP" sz="2400" dirty="0">
                <a:latin typeface="+mj-lt"/>
              </a:rPr>
              <a:t>T</a:t>
            </a:r>
            <a:r>
              <a:rPr lang="en-US" altLang="ja-JP" sz="2400" dirty="0" smtClean="0">
                <a:latin typeface="+mj-lt"/>
              </a:rPr>
              <a:t>echnique for Light </a:t>
            </a:r>
            <a:r>
              <a:rPr lang="en-US" altLang="ja-JP" sz="2400" dirty="0">
                <a:latin typeface="+mj-lt"/>
              </a:rPr>
              <a:t>S</a:t>
            </a:r>
            <a:r>
              <a:rPr lang="en-US" altLang="ja-JP" sz="2400" dirty="0" smtClean="0">
                <a:latin typeface="+mj-lt"/>
              </a:rPr>
              <a:t>ource </a:t>
            </a:r>
            <a:r>
              <a:rPr lang="en-US" altLang="ja-JP" sz="2400" dirty="0">
                <a:latin typeface="+mj-lt"/>
              </a:rPr>
              <a:t>R</a:t>
            </a:r>
            <a:r>
              <a:rPr lang="en-US" altLang="ja-JP" sz="2400" dirty="0" smtClean="0">
                <a:latin typeface="+mj-lt"/>
              </a:rPr>
              <a:t>ings</a:t>
            </a:r>
          </a:p>
          <a:p>
            <a:r>
              <a:rPr lang="en-US" altLang="ja-JP" sz="2400" dirty="0">
                <a:latin typeface="+mj-lt"/>
              </a:rPr>
              <a:t> </a:t>
            </a:r>
            <a:r>
              <a:rPr lang="en-US" altLang="ja-JP" sz="2400" dirty="0" smtClean="0">
                <a:latin typeface="+mj-lt"/>
              </a:rPr>
              <a:t>          to Measure Small Beam </a:t>
            </a:r>
            <a:r>
              <a:rPr lang="ja-JP" altLang="ja-JP" sz="2400" dirty="0">
                <a:latin typeface="+mj-lt"/>
              </a:rPr>
              <a:t>S</a:t>
            </a:r>
            <a:r>
              <a:rPr lang="en-US" altLang="ja-JP" sz="2400" dirty="0" err="1" smtClean="0">
                <a:latin typeface="+mj-lt"/>
              </a:rPr>
              <a:t>ize</a:t>
            </a:r>
            <a:r>
              <a:rPr lang="en-US" altLang="ja-JP" sz="2400" dirty="0" smtClean="0">
                <a:latin typeface="+mj-lt"/>
              </a:rPr>
              <a:t> at </a:t>
            </a:r>
            <a:r>
              <a:rPr lang="en-US" altLang="ja-JP" sz="2400" dirty="0">
                <a:latin typeface="+mj-lt"/>
              </a:rPr>
              <a:t>ID </a:t>
            </a:r>
            <a:r>
              <a:rPr lang="en-US" altLang="ja-JP" sz="2400" dirty="0" smtClean="0">
                <a:latin typeface="+mj-lt"/>
              </a:rPr>
              <a:t>(</a:t>
            </a:r>
            <a:r>
              <a:rPr lang="en-US" altLang="ja-JP" sz="2400" dirty="0" err="1">
                <a:latin typeface="+mj-lt"/>
              </a:rPr>
              <a:t>U</a:t>
            </a:r>
            <a:r>
              <a:rPr lang="en-US" altLang="ja-JP" sz="2400" dirty="0" err="1" smtClean="0">
                <a:latin typeface="+mj-lt"/>
              </a:rPr>
              <a:t>ndulator</a:t>
            </a:r>
            <a:r>
              <a:rPr lang="en-US" altLang="ja-JP" sz="2400" dirty="0" smtClean="0">
                <a:latin typeface="+mj-lt"/>
              </a:rPr>
              <a:t>) Source Point</a:t>
            </a:r>
          </a:p>
          <a:p>
            <a:r>
              <a:rPr lang="ja-JP" altLang="ja-JP" sz="2400" dirty="0">
                <a:latin typeface="+mj-lt"/>
              </a:rPr>
              <a:t> </a:t>
            </a:r>
            <a:r>
              <a:rPr lang="ja-JP" altLang="en-US" sz="2400" dirty="0" smtClean="0">
                <a:latin typeface="+mj-lt"/>
              </a:rPr>
              <a:t>  </a:t>
            </a:r>
            <a:endParaRPr lang="en-US" altLang="ja-JP" sz="2400" dirty="0" smtClean="0">
              <a:latin typeface="+mj-lt"/>
            </a:endParaRPr>
          </a:p>
          <a:p>
            <a:r>
              <a:rPr lang="ja-JP" altLang="ja-JP" sz="2400" dirty="0">
                <a:latin typeface="+mj-lt"/>
              </a:rPr>
              <a:t> </a:t>
            </a:r>
            <a:r>
              <a:rPr lang="ja-JP" altLang="en-US" sz="2400" dirty="0" smtClean="0">
                <a:latin typeface="+mj-lt"/>
              </a:rPr>
              <a:t>   </a:t>
            </a:r>
            <a:r>
              <a:rPr lang="en-US" altLang="ja-JP" sz="2400" dirty="0"/>
              <a:t>R</a:t>
            </a:r>
            <a:r>
              <a:rPr lang="en-US" altLang="ja-JP" sz="2400" dirty="0" smtClean="0"/>
              <a:t>equires </a:t>
            </a:r>
            <a:r>
              <a:rPr lang="en-US" altLang="ja-JP" sz="2400" dirty="0"/>
              <a:t>O</a:t>
            </a:r>
            <a:r>
              <a:rPr lang="en-US" altLang="ja-JP" sz="2400" dirty="0" smtClean="0"/>
              <a:t>nly</a:t>
            </a:r>
            <a:endParaRPr lang="en-US" altLang="ja-JP" sz="2400" dirty="0"/>
          </a:p>
          <a:p>
            <a:r>
              <a:rPr lang="en-US" altLang="ja-JP" sz="2400" dirty="0"/>
              <a:t>         </a:t>
            </a:r>
            <a:r>
              <a:rPr lang="en-US" altLang="ja-JP" sz="2400" dirty="0" smtClean="0"/>
              <a:t>Slit</a:t>
            </a:r>
            <a:r>
              <a:rPr lang="en-US" altLang="ja-JP" sz="2400" dirty="0"/>
              <a:t>, </a:t>
            </a:r>
            <a:r>
              <a:rPr lang="en-US" altLang="ja-JP" sz="2400" dirty="0" smtClean="0"/>
              <a:t>Monochromator</a:t>
            </a:r>
            <a:r>
              <a:rPr lang="en-US" altLang="ja-JP" sz="2400" dirty="0"/>
              <a:t>, and </a:t>
            </a:r>
            <a:r>
              <a:rPr lang="en-US" altLang="ja-JP" sz="2400" dirty="0" smtClean="0"/>
              <a:t>Imaging </a:t>
            </a:r>
            <a:r>
              <a:rPr lang="en-US" altLang="ja-JP" sz="2400" dirty="0"/>
              <a:t>D</a:t>
            </a:r>
            <a:r>
              <a:rPr lang="en-US" altLang="ja-JP" sz="2400" dirty="0" smtClean="0"/>
              <a:t>evice </a:t>
            </a:r>
            <a:r>
              <a:rPr lang="en-US" altLang="ja-JP" sz="2400" dirty="0"/>
              <a:t>(X-ray </a:t>
            </a:r>
            <a:r>
              <a:rPr lang="en-US" altLang="ja-JP" sz="2400" dirty="0" smtClean="0"/>
              <a:t>Camera</a:t>
            </a:r>
            <a:r>
              <a:rPr lang="en-US" altLang="ja-JP" sz="2400" dirty="0"/>
              <a:t>)</a:t>
            </a:r>
          </a:p>
          <a:p>
            <a:endParaRPr lang="en-US" altLang="ja-JP" sz="2400" dirty="0" smtClean="0">
              <a:latin typeface="+mj-lt"/>
            </a:endParaRPr>
          </a:p>
          <a:p>
            <a:endParaRPr lang="en-US" altLang="ja-JP" sz="2400" dirty="0">
              <a:latin typeface="+mj-lt"/>
            </a:endParaRPr>
          </a:p>
          <a:p>
            <a:r>
              <a:rPr lang="en-US" altLang="ja-JP" sz="2400" dirty="0" smtClean="0">
                <a:latin typeface="+mj-lt"/>
              </a:rPr>
              <a:t>    </a:t>
            </a:r>
            <a:r>
              <a:rPr lang="en-US" altLang="ja-JP" sz="2400" dirty="0">
                <a:latin typeface="+mj-lt"/>
              </a:rPr>
              <a:t>A</a:t>
            </a:r>
            <a:r>
              <a:rPr lang="en-US" altLang="ja-JP" sz="2400" dirty="0" smtClean="0">
                <a:latin typeface="+mj-lt"/>
              </a:rPr>
              <a:t>ble to Resolve </a:t>
            </a:r>
            <a:r>
              <a:rPr lang="en-US" altLang="ja-JP" sz="2400" dirty="0">
                <a:latin typeface="+mj-lt"/>
              </a:rPr>
              <a:t>B</a:t>
            </a:r>
            <a:r>
              <a:rPr lang="en-US" altLang="ja-JP" sz="2400" dirty="0" smtClean="0">
                <a:latin typeface="+mj-lt"/>
              </a:rPr>
              <a:t>eam </a:t>
            </a:r>
            <a:r>
              <a:rPr lang="en-US" altLang="ja-JP" sz="2400" dirty="0">
                <a:latin typeface="+mj-lt"/>
              </a:rPr>
              <a:t>S</a:t>
            </a:r>
            <a:r>
              <a:rPr lang="en-US" altLang="ja-JP" sz="2400" dirty="0" smtClean="0">
                <a:latin typeface="+mj-lt"/>
              </a:rPr>
              <a:t>ize smaller 5 </a:t>
            </a:r>
            <a:r>
              <a:rPr lang="en-US" altLang="ja-JP" sz="2400" dirty="0" smtClean="0">
                <a:latin typeface="Symbol" charset="2"/>
                <a:cs typeface="Symbol" charset="2"/>
              </a:rPr>
              <a:t>m</a:t>
            </a:r>
            <a:r>
              <a:rPr lang="en-US" altLang="ja-JP" sz="2400" dirty="0" smtClean="0">
                <a:latin typeface="+mj-lt"/>
              </a:rPr>
              <a:t>m </a:t>
            </a:r>
          </a:p>
        </p:txBody>
      </p:sp>
    </p:spTree>
    <p:extLst>
      <p:ext uri="{BB962C8B-B14F-4D97-AF65-F5344CB8AC3E}">
        <p14:creationId xmlns:p14="http://schemas.microsoft.com/office/powerpoint/2010/main" val="3842757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301095"/>
            <a:ext cx="8229600" cy="748385"/>
          </a:xfrm>
        </p:spPr>
        <p:txBody>
          <a:bodyPr>
            <a:normAutofit fontScale="90000"/>
          </a:bodyPr>
          <a:lstStyle/>
          <a:p>
            <a:r>
              <a:rPr lang="en-US" altLang="ja-JP" dirty="0" smtClean="0"/>
              <a:t>Acknowledgements</a:t>
            </a:r>
            <a:endParaRPr kumimoji="1" lang="ja-JP" altLang="en-US" dirty="0"/>
          </a:p>
        </p:txBody>
      </p:sp>
      <p:sp>
        <p:nvSpPr>
          <p:cNvPr id="6" name="日付プレースホルダー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dirty="0" smtClean="0"/>
              <a:t>15 September 2015</a:t>
            </a:r>
            <a:endParaRPr kumimoji="1" lang="ja-JP" altLang="en-US" dirty="0"/>
          </a:p>
        </p:txBody>
      </p:sp>
      <p:sp>
        <p:nvSpPr>
          <p:cNvPr id="7" name="フッター プレースホルダー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dirty="0" smtClean="0"/>
              <a:t>IBIC 2015 Melbourne</a:t>
            </a:r>
            <a:endParaRPr kumimoji="1" lang="ja-JP" altLang="en-US"/>
          </a:p>
        </p:txBody>
      </p:sp>
      <p:sp>
        <p:nvSpPr>
          <p:cNvPr id="8" name="スライド番号プレースホルダー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0ED94-B3F4-D74E-A38E-172A5CF1A168}" type="slidenum">
              <a:rPr kumimoji="1" lang="ja-JP" altLang="en-US" smtClean="0"/>
              <a:t>24</a:t>
            </a:fld>
            <a:endParaRPr kumimoji="1" lang="ja-JP" altLang="en-US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198002" y="1029685"/>
            <a:ext cx="8945997" cy="5326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endParaRPr lang="en-US" altLang="ja-JP" sz="3200" dirty="0" smtClean="0">
              <a:latin typeface="+mj-lt"/>
            </a:endParaRPr>
          </a:p>
          <a:p>
            <a:r>
              <a:rPr lang="en-US" altLang="ja-JP" sz="3200" dirty="0" smtClean="0">
                <a:latin typeface="+mj-lt"/>
              </a:rPr>
              <a:t>Many thanks to</a:t>
            </a:r>
          </a:p>
          <a:p>
            <a:endParaRPr lang="en-US" altLang="ja-JP" sz="3200" dirty="0" smtClean="0">
              <a:latin typeface="+mj-lt"/>
            </a:endParaRPr>
          </a:p>
          <a:p>
            <a:r>
              <a:rPr lang="en-US" altLang="ja-JP" sz="3200" dirty="0">
                <a:latin typeface="+mj-lt"/>
              </a:rPr>
              <a:t> </a:t>
            </a:r>
            <a:r>
              <a:rPr lang="en-US" altLang="ja-JP" sz="3200" dirty="0" smtClean="0">
                <a:latin typeface="+mj-lt"/>
              </a:rPr>
              <a:t>  colleagues of SPring-8/SACLA and SES</a:t>
            </a:r>
          </a:p>
          <a:p>
            <a:endParaRPr lang="en-US" altLang="ja-JP" sz="3200" dirty="0" smtClean="0">
              <a:latin typeface="+mj-lt"/>
            </a:endParaRPr>
          </a:p>
          <a:p>
            <a:r>
              <a:rPr lang="en-US" altLang="ja-JP" sz="3200" dirty="0" smtClean="0">
                <a:latin typeface="+mj-lt"/>
              </a:rPr>
              <a:t>For their help in</a:t>
            </a:r>
          </a:p>
          <a:p>
            <a:r>
              <a:rPr lang="en-US" altLang="ja-JP" sz="3200" dirty="0">
                <a:latin typeface="+mj-lt"/>
              </a:rPr>
              <a:t> </a:t>
            </a:r>
            <a:r>
              <a:rPr lang="en-US" altLang="ja-JP" sz="3200" dirty="0" smtClean="0">
                <a:latin typeface="+mj-lt"/>
              </a:rPr>
              <a:t>  </a:t>
            </a:r>
          </a:p>
          <a:p>
            <a:r>
              <a:rPr lang="en-US" altLang="ja-JP" sz="3200" dirty="0">
                <a:latin typeface="+mj-lt"/>
              </a:rPr>
              <a:t> </a:t>
            </a:r>
            <a:r>
              <a:rPr lang="en-US" altLang="ja-JP" sz="3200" dirty="0" smtClean="0">
                <a:latin typeface="+mj-lt"/>
              </a:rPr>
              <a:t>  vacuum, alignment, control and operation etc.</a:t>
            </a:r>
          </a:p>
          <a:p>
            <a:endParaRPr lang="en-US" altLang="ja-JP" sz="3200" dirty="0">
              <a:latin typeface="+mj-lt"/>
            </a:endParaRPr>
          </a:p>
          <a:p>
            <a:r>
              <a:rPr lang="en-US" altLang="ja-JP" sz="3200" dirty="0" smtClean="0">
                <a:latin typeface="+mj-lt"/>
              </a:rPr>
              <a:t>   </a:t>
            </a:r>
          </a:p>
          <a:p>
            <a:endParaRPr lang="en-US" altLang="ja-JP" sz="3200" dirty="0" smtClean="0">
              <a:latin typeface="+mj-lt"/>
            </a:endParaRPr>
          </a:p>
          <a:p>
            <a:endParaRPr lang="en-US" altLang="ja-JP" sz="3200" dirty="0">
              <a:latin typeface="+mj-lt"/>
            </a:endParaRPr>
          </a:p>
          <a:p>
            <a:endParaRPr lang="en-US" altLang="ja-JP" sz="3200" dirty="0" smtClean="0">
              <a:latin typeface="+mj-lt"/>
            </a:endParaRPr>
          </a:p>
          <a:p>
            <a:endParaRPr lang="en-US" altLang="ja-JP" sz="3200" dirty="0">
              <a:latin typeface="+mj-lt"/>
            </a:endParaRPr>
          </a:p>
          <a:p>
            <a:r>
              <a:rPr lang="en-US" altLang="ja-JP" sz="3200" dirty="0" smtClean="0">
                <a:latin typeface="+mj-lt"/>
              </a:rPr>
              <a:t>    </a:t>
            </a:r>
          </a:p>
        </p:txBody>
      </p:sp>
    </p:spTree>
    <p:extLst>
      <p:ext uri="{BB962C8B-B14F-4D97-AF65-F5344CB8AC3E}">
        <p14:creationId xmlns:p14="http://schemas.microsoft.com/office/powerpoint/2010/main" val="588049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日付プレースホルダー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dirty="0" smtClean="0"/>
              <a:t>15 September 2015</a:t>
            </a:r>
            <a:endParaRPr kumimoji="1" lang="ja-JP" altLang="en-US" dirty="0"/>
          </a:p>
        </p:txBody>
      </p:sp>
      <p:sp>
        <p:nvSpPr>
          <p:cNvPr id="7" name="フッター プレースホルダー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dirty="0" smtClean="0"/>
              <a:t>IBIC 2015 Melbourne</a:t>
            </a:r>
            <a:endParaRPr kumimoji="1" lang="ja-JP" altLang="en-US"/>
          </a:p>
        </p:txBody>
      </p:sp>
      <p:sp>
        <p:nvSpPr>
          <p:cNvPr id="8" name="スライド番号プレースホルダー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0ED94-B3F4-D74E-A38E-172A5CF1A168}" type="slidenum">
              <a:rPr kumimoji="1" lang="ja-JP" altLang="en-US" smtClean="0"/>
              <a:t>25</a:t>
            </a:fld>
            <a:endParaRPr kumimoji="1" lang="ja-JP" altLang="en-US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309841" y="2393445"/>
            <a:ext cx="864307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5400" dirty="0" smtClean="0"/>
              <a:t>Thank you for your attention !</a:t>
            </a:r>
            <a:endParaRPr kumimoji="1" lang="ja-JP" altLang="en-US" sz="5400" dirty="0"/>
          </a:p>
        </p:txBody>
      </p:sp>
    </p:spTree>
    <p:extLst>
      <p:ext uri="{BB962C8B-B14F-4D97-AF65-F5344CB8AC3E}">
        <p14:creationId xmlns:p14="http://schemas.microsoft.com/office/powerpoint/2010/main" val="1537063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1981</TotalTime>
  <Words>3283</Words>
  <Application>Microsoft Office PowerPoint</Application>
  <PresentationFormat>On-screen Show (4:3)</PresentationFormat>
  <Paragraphs>605</Paragraphs>
  <Slides>26</Slides>
  <Notes>26</Notes>
  <HiddenSlides>0</HiddenSlides>
  <MMClips>1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8" baseType="lpstr">
      <vt:lpstr>ホワイト</vt:lpstr>
      <vt:lpstr>数式</vt:lpstr>
      <vt:lpstr>Recent Progress in X-ray Emittance Diagnostics at SPring-8 </vt:lpstr>
      <vt:lpstr>Outline</vt:lpstr>
      <vt:lpstr>Introduction</vt:lpstr>
      <vt:lpstr>Introduction</vt:lpstr>
      <vt:lpstr>X-ray Pinhole Camera @ SPring-8</vt:lpstr>
      <vt:lpstr>X-ray Pinhole Camera @ SPring-8</vt:lpstr>
      <vt:lpstr>X-ray Pinhole Camera @ SPring-8</vt:lpstr>
      <vt:lpstr>X-ray Pinhole Camera @ SPring-8</vt:lpstr>
      <vt:lpstr>X-ray Pinhole Camera @ SPring-8</vt:lpstr>
      <vt:lpstr>X-ray Pinhole Camera @ SPring-8</vt:lpstr>
      <vt:lpstr>X-ray Pinhole Camera @ SPring-8</vt:lpstr>
      <vt:lpstr>X-ray Pinhole Camera @ SPring-8</vt:lpstr>
      <vt:lpstr>X-ray Pinhole Camera @ SPring-8</vt:lpstr>
      <vt:lpstr>X-ray Pinhole Camera @ SPring-8</vt:lpstr>
      <vt:lpstr>X-ray Pinhole Camera @ SPring-8</vt:lpstr>
      <vt:lpstr>X-ray Pinhole Camera @ SPring-8</vt:lpstr>
      <vt:lpstr>X-ray Pinhole Camera @ SPring-8</vt:lpstr>
      <vt:lpstr>X-ray Pinhole Camera @ SPring-8</vt:lpstr>
      <vt:lpstr>X-ray Fresnel Diffractometry Monitor (XFD)</vt:lpstr>
      <vt:lpstr>XFD @ SPring-8</vt:lpstr>
      <vt:lpstr>XFD @ SPring-8</vt:lpstr>
      <vt:lpstr>XFD @ SPring-8</vt:lpstr>
      <vt:lpstr>XFD</vt:lpstr>
      <vt:lpstr>Conclusions</vt:lpstr>
      <vt:lpstr>Acknowledgements</vt:lpstr>
      <vt:lpstr>PowerPoint Presentation</vt:lpstr>
    </vt:vector>
  </TitlesOfParts>
  <Company>高輝度光科学研究センター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Recent Progress in X-ray Emittance Diagnostics at SPring-8 </dc:title>
  <dc:creator>史郎 高野</dc:creator>
  <cp:lastModifiedBy>Guest -Speakers Prep</cp:lastModifiedBy>
  <cp:revision>229</cp:revision>
  <cp:lastPrinted>2015-09-04T02:35:41Z</cp:lastPrinted>
  <dcterms:created xsi:type="dcterms:W3CDTF">2015-08-20T06:38:09Z</dcterms:created>
  <dcterms:modified xsi:type="dcterms:W3CDTF">2015-09-15T00:47:42Z</dcterms:modified>
</cp:coreProperties>
</file>