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mp4" ContentType="video/unknown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72" r:id="rId2"/>
    <p:sldId id="259" r:id="rId3"/>
    <p:sldId id="260" r:id="rId4"/>
    <p:sldId id="262" r:id="rId5"/>
    <p:sldId id="263" r:id="rId6"/>
    <p:sldId id="266" r:id="rId7"/>
    <p:sldId id="273" r:id="rId8"/>
    <p:sldId id="27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21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E578E9-C419-F94D-9B46-77F20A6DED94}" type="datetimeFigureOut">
              <a:rPr lang="en-US" smtClean="0"/>
              <a:t>16/09/15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EA1C6B-9AC7-C647-9A96-05D9C84B4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610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A08AB4-04BB-48C3-97ED-B4BA7248B25D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65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5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040" y="4316489"/>
            <a:ext cx="5856387" cy="4059464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885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68313" y="620713"/>
            <a:ext cx="8229600" cy="57610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79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7207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412875"/>
            <a:ext cx="8229600" cy="4968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623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eg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304800" y="76200"/>
            <a:ext cx="152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6"/>
          <p:cNvSpPr/>
          <p:nvPr userDrawn="1"/>
        </p:nvSpPr>
        <p:spPr>
          <a:xfrm>
            <a:off x="16936" y="6545266"/>
            <a:ext cx="3124200" cy="312737"/>
          </a:xfrm>
          <a:prstGeom prst="rect">
            <a:avLst/>
          </a:prstGeom>
          <a:solidFill>
            <a:srgbClr val="DEDF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" name="Rectangle 12"/>
          <p:cNvSpPr/>
          <p:nvPr userDrawn="1"/>
        </p:nvSpPr>
        <p:spPr>
          <a:xfrm>
            <a:off x="3141136" y="6545266"/>
            <a:ext cx="3124200" cy="312737"/>
          </a:xfrm>
          <a:prstGeom prst="rect">
            <a:avLst/>
          </a:prstGeom>
          <a:solidFill>
            <a:srgbClr val="979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0" name="Rectangle 13"/>
          <p:cNvSpPr/>
          <p:nvPr userDrawn="1"/>
        </p:nvSpPr>
        <p:spPr>
          <a:xfrm>
            <a:off x="6265336" y="6545266"/>
            <a:ext cx="2895600" cy="312737"/>
          </a:xfrm>
          <a:prstGeom prst="rect">
            <a:avLst/>
          </a:prstGeom>
          <a:solidFill>
            <a:srgbClr val="88A0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93136" y="6550028"/>
            <a:ext cx="2743200" cy="261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/>
            <a:r>
              <a:rPr lang="en-US" sz="1100" dirty="0" smtClean="0">
                <a:solidFill>
                  <a:srgbClr val="112E50"/>
                </a:solidFill>
                <a:latin typeface="Calibri" pitchFamily="34" charset="0"/>
                <a:cs typeface="Arial" charset="0"/>
              </a:rPr>
              <a:t>…</a:t>
            </a:r>
            <a:endParaRPr lang="en-US" sz="1100" dirty="0">
              <a:solidFill>
                <a:srgbClr val="112E5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2" name="Footer Placeholder 4"/>
          <p:cNvSpPr txBox="1">
            <a:spLocks/>
          </p:cNvSpPr>
          <p:nvPr userDrawn="1"/>
        </p:nvSpPr>
        <p:spPr>
          <a:xfrm>
            <a:off x="3141136" y="6545266"/>
            <a:ext cx="3124200" cy="260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100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…</a:t>
            </a:r>
            <a:endParaRPr lang="en-US" sz="1100" dirty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6265336" y="6550028"/>
            <a:ext cx="2514600" cy="261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US" sz="1400" b="0" kern="1200">
                <a:solidFill>
                  <a:srgbClr val="112E5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 smtClean="0">
                <a:solidFill>
                  <a:schemeClr val="bg1"/>
                </a:solidFill>
                <a:latin typeface="+mn-lt"/>
              </a:rPr>
              <a:t>…</a:t>
            </a:r>
            <a:endParaRPr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7534806" y="1"/>
            <a:ext cx="1512993" cy="83671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" name="Picture 8" descr="http://www.barcelocongresos.com.es/test4/images/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74082"/>
            <a:ext cx="1411518" cy="67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46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OMEREASONS_MOV_1MIN_UK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708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1" name="Text Box 3"/>
          <p:cNvSpPr txBox="1">
            <a:spLocks noChangeArrowheads="1"/>
          </p:cNvSpPr>
          <p:nvPr/>
        </p:nvSpPr>
        <p:spPr bwMode="auto">
          <a:xfrm>
            <a:off x="6257925" y="3990975"/>
            <a:ext cx="127952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>
                <a:solidFill>
                  <a:schemeClr val="bg1"/>
                </a:solidFill>
                <a:latin typeface="Comic Sans MS" pitchFamily="66" charset="0"/>
              </a:rPr>
              <a:t>Alba</a:t>
            </a:r>
          </a:p>
          <a:p>
            <a:endParaRPr lang="en-US" altLang="en-US" sz="400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47174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2" r="758" b="3318"/>
          <a:stretch/>
        </p:blipFill>
        <p:spPr bwMode="auto">
          <a:xfrm>
            <a:off x="5621" y="836712"/>
            <a:ext cx="9138379" cy="4993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78606" y="5877272"/>
            <a:ext cx="32339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0090"/>
                </a:solidFill>
              </a:rPr>
              <a:t>www.ibic2016.org</a:t>
            </a:r>
            <a:endParaRPr lang="en-US" sz="32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262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Text Box 2"/>
          <p:cNvSpPr txBox="1">
            <a:spLocks noChangeArrowheads="1"/>
          </p:cNvSpPr>
          <p:nvPr/>
        </p:nvSpPr>
        <p:spPr bwMode="auto">
          <a:xfrm>
            <a:off x="1509752" y="5353645"/>
            <a:ext cx="6480175" cy="1015663"/>
          </a:xfrm>
          <a:prstGeom prst="rect">
            <a:avLst/>
          </a:prstGeom>
          <a:solidFill>
            <a:schemeClr val="bg1">
              <a:alpha val="67000"/>
            </a:schemeClr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altLang="en-US" sz="3600" b="1" dirty="0">
                <a:solidFill>
                  <a:srgbClr val="1F497D"/>
                </a:solidFill>
                <a:latin typeface="Calibri" panose="020F0502020204030204" pitchFamily="34" charset="0"/>
              </a:rPr>
              <a:t>ALBA Synchrotron Light Source</a:t>
            </a:r>
          </a:p>
          <a:p>
            <a:pPr algn="ctr"/>
            <a:r>
              <a:rPr lang="en-GB" altLang="en-US" sz="2400" dirty="0">
                <a:solidFill>
                  <a:srgbClr val="1F497D"/>
                </a:solidFill>
                <a:latin typeface="Calibri" panose="020F0502020204030204" pitchFamily="34" charset="0"/>
              </a:rPr>
              <a:t>Francis </a:t>
            </a:r>
            <a:r>
              <a:rPr lang="en-GB" altLang="en-US" sz="2400" dirty="0" smtClean="0">
                <a:solidFill>
                  <a:srgbClr val="1F497D"/>
                </a:solidFill>
                <a:latin typeface="Calibri" panose="020F0502020204030204" pitchFamily="34" charset="0"/>
              </a:rPr>
              <a:t>Perez</a:t>
            </a:r>
            <a:endParaRPr lang="en-GB" altLang="en-US" sz="2800" b="0" dirty="0">
              <a:solidFill>
                <a:srgbClr val="1F497D"/>
              </a:solidFill>
              <a:latin typeface="Calibri" panose="020F0502020204030204" pitchFamily="34" charset="0"/>
            </a:endParaRPr>
          </a:p>
        </p:txBody>
      </p:sp>
      <p:sp>
        <p:nvSpPr>
          <p:cNvPr id="649220" name="Text Box 4"/>
          <p:cNvSpPr txBox="1">
            <a:spLocks noChangeArrowheads="1"/>
          </p:cNvSpPr>
          <p:nvPr/>
        </p:nvSpPr>
        <p:spPr bwMode="auto">
          <a:xfrm>
            <a:off x="3632330" y="836613"/>
            <a:ext cx="20847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 b="0" dirty="0">
                <a:solidFill>
                  <a:schemeClr val="tx2"/>
                </a:solidFill>
                <a:latin typeface="Brush Script MT" panose="03060802040406070304" pitchFamily="66" charset="0"/>
              </a:rPr>
              <a:t>Hosted by</a:t>
            </a:r>
          </a:p>
        </p:txBody>
      </p:sp>
      <p:pic>
        <p:nvPicPr>
          <p:cNvPr id="64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76" y="1455410"/>
            <a:ext cx="9144000" cy="375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87611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198045"/>
              </p:ext>
            </p:extLst>
          </p:nvPr>
        </p:nvGraphicFramePr>
        <p:xfrm>
          <a:off x="1115616" y="1560160"/>
          <a:ext cx="6924930" cy="409536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79737"/>
                <a:gridCol w="3445193"/>
              </a:tblGrid>
              <a:tr h="529208">
                <a:tc>
                  <a:txBody>
                    <a:bodyPr/>
                    <a:lstStyle/>
                    <a:p>
                      <a:r>
                        <a:rPr lang="ca-ES" sz="2400" b="0" dirty="0" smtClean="0"/>
                        <a:t>Population (urban</a:t>
                      </a:r>
                      <a:r>
                        <a:rPr lang="ca-ES" sz="2400" b="0" baseline="0" dirty="0" smtClean="0"/>
                        <a:t> area)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2400" b="0" dirty="0" smtClean="0"/>
                        <a:t>4.0</a:t>
                      </a:r>
                      <a:r>
                        <a:rPr lang="ca-ES" sz="2400" b="0" baseline="0" dirty="0" smtClean="0"/>
                        <a:t> Milions</a:t>
                      </a:r>
                      <a:endParaRPr lang="en-US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Average Beer Cost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1.8 € / 33cl 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a-ES" sz="2400" dirty="0" smtClean="0"/>
                        <a:t>Average meal price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2400" dirty="0" smtClean="0"/>
                        <a:t>[10</a:t>
                      </a:r>
                      <a:r>
                        <a:rPr lang="ca-ES" sz="2400" baseline="0" dirty="0" smtClean="0"/>
                        <a:t> – 25]</a:t>
                      </a:r>
                      <a:r>
                        <a:rPr lang="en-US" sz="2400" dirty="0" smtClean="0"/>
                        <a:t> € 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Subway</a:t>
                      </a:r>
                      <a:r>
                        <a:rPr lang="en-US" sz="2400" baseline="0" dirty="0" smtClean="0"/>
                        <a:t> single ticket price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2.15 €  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Average Temperature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22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a-ES" sz="2400" b="0" dirty="0" smtClean="0">
                          <a:solidFill>
                            <a:schemeClr val="tx1"/>
                          </a:solidFill>
                        </a:rPr>
                        <a:t>º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#</a:t>
                      </a:r>
                      <a:r>
                        <a:rPr lang="en-US" sz="2400" b="0" baseline="0" dirty="0" smtClean="0"/>
                        <a:t> visitors in 2013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7.5 </a:t>
                      </a:r>
                      <a:r>
                        <a:rPr lang="en-US" sz="2400" b="0" dirty="0" err="1" smtClean="0"/>
                        <a:t>Milions</a:t>
                      </a:r>
                      <a:endParaRPr lang="en-US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#</a:t>
                      </a:r>
                      <a:r>
                        <a:rPr lang="en-US" sz="2400" b="0" baseline="0" dirty="0" smtClean="0"/>
                        <a:t> of hotels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 smtClean="0"/>
                        <a:t>352</a:t>
                      </a:r>
                      <a:endParaRPr lang="en-US" sz="24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Airport Traffic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35 </a:t>
                      </a:r>
                      <a:r>
                        <a:rPr lang="en-US" sz="2400" dirty="0" err="1" smtClean="0"/>
                        <a:t>Milions</a:t>
                      </a:r>
                      <a:r>
                        <a:rPr lang="en-US" sz="2400" dirty="0" smtClean="0"/>
                        <a:t> passengers / year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91937" y="226500"/>
            <a:ext cx="30828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0" dirty="0" smtClean="0">
                <a:latin typeface="Brush Script MT" panose="030608020404060703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Barcelona </a:t>
            </a:r>
            <a:endParaRPr lang="en-US" sz="6600" b="0" dirty="0">
              <a:latin typeface="Brush Script MT" panose="03060802040406070304" pitchFamily="66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6693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Z:\CONFERENCES\IBIC2016_CELLS\FullMap_Place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0" r="1515" b="4303"/>
          <a:stretch/>
        </p:blipFill>
        <p:spPr bwMode="auto">
          <a:xfrm>
            <a:off x="69270" y="1303784"/>
            <a:ext cx="9005455" cy="461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01030" y="3970784"/>
            <a:ext cx="303159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New York (USA) 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Rome (Italy)</a:t>
            </a:r>
          </a:p>
          <a:p>
            <a:pPr marL="342900" indent="-342900">
              <a:buAutoNum type="arabicPeriod"/>
            </a:pPr>
            <a:r>
              <a:rPr lang="en-US" sz="2800" b="1" dirty="0" smtClean="0">
                <a:solidFill>
                  <a:srgbClr val="FFC000"/>
                </a:solidFill>
              </a:rPr>
              <a:t>Barcelona (Spain)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Paris (France)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3253398" y="5949280"/>
            <a:ext cx="2439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http://www.sightsmap.com/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1760" y="980728"/>
            <a:ext cx="4349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Colormap</a:t>
            </a:r>
            <a:r>
              <a:rPr lang="en-US" dirty="0" smtClean="0"/>
              <a:t> about most pictured places in the 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358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1" t="18577" r="34442" b="16492"/>
          <a:stretch/>
        </p:blipFill>
        <p:spPr bwMode="auto">
          <a:xfrm>
            <a:off x="2121264" y="908720"/>
            <a:ext cx="4736736" cy="2969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29000" y="-27384"/>
            <a:ext cx="23889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0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The Venue</a:t>
            </a:r>
            <a:endParaRPr lang="en-US" sz="4000" b="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 Box 1401"/>
          <p:cNvSpPr txBox="1">
            <a:spLocks noChangeArrowheads="1"/>
          </p:cNvSpPr>
          <p:nvPr/>
        </p:nvSpPr>
        <p:spPr bwMode="auto">
          <a:xfrm>
            <a:off x="1043608" y="3861048"/>
            <a:ext cx="6945313" cy="24006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8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8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8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8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8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Century Gothic" pitchFamily="34" charset="0"/>
              </a:rPr>
              <a:t>World Trade Center Barcelona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b="1" dirty="0">
              <a:latin typeface="Century Gothic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en-US" altLang="en-US" sz="2000" dirty="0">
                <a:latin typeface="Century Gothic" pitchFamily="34" charset="0"/>
              </a:rPr>
              <a:t> Located in the sea port of Barcelona</a:t>
            </a:r>
          </a:p>
          <a:p>
            <a:pPr algn="ctr" eaLnBrk="1" hangingPunct="1">
              <a:spcBef>
                <a:spcPct val="0"/>
              </a:spcBef>
            </a:pPr>
            <a:r>
              <a:rPr lang="en-US" altLang="en-US" sz="2000" dirty="0">
                <a:latin typeface="Century Gothic" pitchFamily="34" charset="0"/>
              </a:rPr>
              <a:t> Near the downtown</a:t>
            </a:r>
          </a:p>
          <a:p>
            <a:pPr algn="ctr" eaLnBrk="1" hangingPunct="1">
              <a:spcBef>
                <a:spcPct val="0"/>
              </a:spcBef>
            </a:pPr>
            <a:r>
              <a:rPr lang="en-US" altLang="en-US" sz="2000" dirty="0">
                <a:latin typeface="Century Gothic" pitchFamily="34" charset="0"/>
              </a:rPr>
              <a:t> Well communicated and near to a great amount of hotels</a:t>
            </a:r>
          </a:p>
          <a:p>
            <a:pPr algn="ctr" eaLnBrk="1" hangingPunct="1">
              <a:spcBef>
                <a:spcPct val="0"/>
              </a:spcBef>
            </a:pPr>
            <a:endParaRPr lang="en-US" altLang="en-US" sz="18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224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5720316"/>
            <a:ext cx="8229600" cy="720725"/>
          </a:xfrm>
        </p:spPr>
        <p:txBody>
          <a:bodyPr/>
          <a:lstStyle/>
          <a:p>
            <a:r>
              <a:rPr lang="en-US" dirty="0" err="1" smtClean="0"/>
              <a:t>www.faraday-cup.com</a:t>
            </a:r>
            <a:endParaRPr lang="en-US" dirty="0"/>
          </a:p>
        </p:txBody>
      </p:sp>
      <p:pic>
        <p:nvPicPr>
          <p:cNvPr id="3" name="Picture 2" descr="Screen Shot 2015-09-16 at 05.29.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12" y="981425"/>
            <a:ext cx="7551149" cy="490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388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8" name="Text Box 4"/>
          <p:cNvSpPr txBox="1">
            <a:spLocks noChangeArrowheads="1"/>
          </p:cNvSpPr>
          <p:nvPr/>
        </p:nvSpPr>
        <p:spPr bwMode="auto">
          <a:xfrm>
            <a:off x="1691680" y="3280916"/>
            <a:ext cx="5756704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800" b="0" dirty="0">
                <a:latin typeface="Brush Script MT" panose="03060802040406070304" pitchFamily="66" charset="0"/>
              </a:rPr>
              <a:t>Thank you</a:t>
            </a:r>
          </a:p>
          <a:p>
            <a:pPr algn="ctr"/>
            <a:r>
              <a:rPr lang="en-US" altLang="en-US" sz="4800" b="0" dirty="0" smtClean="0">
                <a:latin typeface="Brush Script MT" panose="03060802040406070304" pitchFamily="66" charset="0"/>
              </a:rPr>
              <a:t>and </a:t>
            </a:r>
            <a:endParaRPr lang="en-US" altLang="en-US" sz="4800" b="0" dirty="0">
              <a:latin typeface="Brush Script MT" panose="03060802040406070304" pitchFamily="66" charset="0"/>
            </a:endParaRPr>
          </a:p>
          <a:p>
            <a:pPr algn="ctr"/>
            <a:r>
              <a:rPr lang="en-US" altLang="en-US" sz="4800" b="0" dirty="0" smtClean="0">
                <a:latin typeface="Brush Script MT" panose="03060802040406070304" pitchFamily="66" charset="0"/>
              </a:rPr>
              <a:t>hope </a:t>
            </a:r>
            <a:r>
              <a:rPr lang="en-US" altLang="en-US" sz="4800" b="0" dirty="0">
                <a:latin typeface="Brush Script MT" panose="03060802040406070304" pitchFamily="66" charset="0"/>
              </a:rPr>
              <a:t>to see you in Barcelona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8" t="39100" r="16846" b="20255"/>
          <a:stretch/>
        </p:blipFill>
        <p:spPr bwMode="auto">
          <a:xfrm>
            <a:off x="1529964" y="999603"/>
            <a:ext cx="6110177" cy="233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110456" y="5877272"/>
            <a:ext cx="36359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90"/>
                </a:solidFill>
              </a:rPr>
              <a:t>www.ibic2016.org</a:t>
            </a:r>
            <a:endParaRPr lang="en-US" sz="32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437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139</Words>
  <Application>Microsoft Macintosh PowerPoint</Application>
  <PresentationFormat>On-screen Show (4:3)</PresentationFormat>
  <Paragraphs>40</Paragraphs>
  <Slides>8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www.faraday-cup.com</vt:lpstr>
      <vt:lpstr>PowerPoint Presentation</vt:lpstr>
    </vt:vector>
  </TitlesOfParts>
  <Company>ALBA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ALBA, Design, Technologies and Operation</dc:title>
  <dc:creator>Francisco Perez</dc:creator>
  <cp:lastModifiedBy>Francisco Perez</cp:lastModifiedBy>
  <cp:revision>17</cp:revision>
  <dcterms:created xsi:type="dcterms:W3CDTF">2015-09-15T01:19:04Z</dcterms:created>
  <dcterms:modified xsi:type="dcterms:W3CDTF">2015-09-16T03:46:46Z</dcterms:modified>
</cp:coreProperties>
</file>