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2" r:id="rId2"/>
    <p:sldMasterId id="2147483672" r:id="rId3"/>
    <p:sldMasterId id="2147483677" r:id="rId4"/>
    <p:sldMasterId id="2147483680" r:id="rId5"/>
    <p:sldMasterId id="2147483683" r:id="rId6"/>
  </p:sldMasterIdLst>
  <p:notesMasterIdLst>
    <p:notesMasterId r:id="rId75"/>
  </p:notesMasterIdLst>
  <p:sldIdLst>
    <p:sldId id="270" r:id="rId7"/>
    <p:sldId id="336" r:id="rId8"/>
    <p:sldId id="337" r:id="rId9"/>
    <p:sldId id="340" r:id="rId10"/>
    <p:sldId id="341" r:id="rId11"/>
    <p:sldId id="335" r:id="rId12"/>
    <p:sldId id="338" r:id="rId13"/>
    <p:sldId id="346" r:id="rId14"/>
    <p:sldId id="344" r:id="rId15"/>
    <p:sldId id="345" r:id="rId16"/>
    <p:sldId id="339" r:id="rId17"/>
    <p:sldId id="347" r:id="rId18"/>
    <p:sldId id="348" r:id="rId19"/>
    <p:sldId id="349" r:id="rId20"/>
    <p:sldId id="350" r:id="rId21"/>
    <p:sldId id="356" r:id="rId22"/>
    <p:sldId id="352" r:id="rId23"/>
    <p:sldId id="357" r:id="rId24"/>
    <p:sldId id="353" r:id="rId25"/>
    <p:sldId id="354" r:id="rId26"/>
    <p:sldId id="358" r:id="rId27"/>
    <p:sldId id="359" r:id="rId28"/>
    <p:sldId id="360" r:id="rId29"/>
    <p:sldId id="373" r:id="rId30"/>
    <p:sldId id="361" r:id="rId31"/>
    <p:sldId id="374" r:id="rId32"/>
    <p:sldId id="375" r:id="rId33"/>
    <p:sldId id="376" r:id="rId34"/>
    <p:sldId id="377" r:id="rId35"/>
    <p:sldId id="407" r:id="rId36"/>
    <p:sldId id="362" r:id="rId37"/>
    <p:sldId id="363" r:id="rId38"/>
    <p:sldId id="391" r:id="rId39"/>
    <p:sldId id="394" r:id="rId40"/>
    <p:sldId id="392" r:id="rId41"/>
    <p:sldId id="393" r:id="rId42"/>
    <p:sldId id="395" r:id="rId43"/>
    <p:sldId id="378" r:id="rId44"/>
    <p:sldId id="364" r:id="rId45"/>
    <p:sldId id="365" r:id="rId46"/>
    <p:sldId id="366" r:id="rId47"/>
    <p:sldId id="367" r:id="rId48"/>
    <p:sldId id="379" r:id="rId49"/>
    <p:sldId id="404" r:id="rId50"/>
    <p:sldId id="368" r:id="rId51"/>
    <p:sldId id="369" r:id="rId52"/>
    <p:sldId id="370" r:id="rId53"/>
    <p:sldId id="380" r:id="rId54"/>
    <p:sldId id="371" r:id="rId55"/>
    <p:sldId id="381" r:id="rId56"/>
    <p:sldId id="405" r:id="rId57"/>
    <p:sldId id="406" r:id="rId58"/>
    <p:sldId id="382" r:id="rId59"/>
    <p:sldId id="383" r:id="rId60"/>
    <p:sldId id="384" r:id="rId61"/>
    <p:sldId id="385" r:id="rId62"/>
    <p:sldId id="386" r:id="rId63"/>
    <p:sldId id="387" r:id="rId64"/>
    <p:sldId id="389" r:id="rId65"/>
    <p:sldId id="388" r:id="rId66"/>
    <p:sldId id="390" r:id="rId67"/>
    <p:sldId id="372" r:id="rId68"/>
    <p:sldId id="396" r:id="rId69"/>
    <p:sldId id="397" r:id="rId70"/>
    <p:sldId id="409" r:id="rId71"/>
    <p:sldId id="410" r:id="rId72"/>
    <p:sldId id="342" r:id="rId73"/>
    <p:sldId id="408" r:id="rId74"/>
  </p:sldIdLst>
  <p:sldSz cx="12192000" cy="6858000"/>
  <p:notesSz cx="6858000" cy="9144000"/>
  <p:embeddedFontLst>
    <p:embeddedFont>
      <p:font typeface="Fira Sans ExtraBold" panose="020B0604020202020204" charset="0"/>
      <p:bold r:id="rId76"/>
      <p:italic r:id="rId77"/>
      <p:boldItalic r:id="rId78"/>
    </p:embeddedFont>
    <p:embeddedFont>
      <p:font typeface="Calibri" panose="020F0502020204030204" pitchFamily="34" charset="0"/>
      <p:regular r:id="rId79"/>
      <p:bold r:id="rId80"/>
      <p:italic r:id="rId81"/>
      <p:boldItalic r:id="rId82"/>
    </p:embeddedFont>
    <p:embeddedFont>
      <p:font typeface="Fira Sans Light" panose="020B0604020202020204" charset="0"/>
      <p:regular r:id="rId83"/>
      <p:italic r:id="rId84"/>
    </p:embeddedFont>
    <p:embeddedFont>
      <p:font typeface="Fira Sans" panose="020B0604020202020204" charset="0"/>
      <p:regular r:id="rId85"/>
      <p:bold r:id="rId86"/>
      <p:italic r:id="rId87"/>
      <p:boldItalic r:id="rId88"/>
    </p:embeddedFont>
    <p:embeddedFont>
      <p:font typeface="Poppins" panose="020B0604020202020204" charset="0"/>
      <p:regular r:id="rId89"/>
      <p:bold r:id="rId90"/>
      <p:italic r:id="rId91"/>
      <p:boldItalic r:id="rId9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164"/>
    <a:srgbClr val="136164"/>
    <a:srgbClr val="146464"/>
    <a:srgbClr val="145F64"/>
    <a:srgbClr val="1D6164"/>
    <a:srgbClr val="49BFBE"/>
    <a:srgbClr val="49BDBE"/>
    <a:srgbClr val="54BDBE"/>
    <a:srgbClr val="6ABDBE"/>
    <a:srgbClr val="0A1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39" autoAdjust="0"/>
    <p:restoredTop sz="94671" autoAdjust="0"/>
  </p:normalViewPr>
  <p:slideViewPr>
    <p:cSldViewPr snapToGrid="0" snapToObjects="1">
      <p:cViewPr>
        <p:scale>
          <a:sx n="81" d="100"/>
          <a:sy n="81" d="100"/>
        </p:scale>
        <p:origin x="-168" y="-3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font" Target="fonts/font1.fntdata"/><Relationship Id="rId84" Type="http://schemas.openxmlformats.org/officeDocument/2006/relationships/font" Target="fonts/font9.fntdata"/><Relationship Id="rId89" Type="http://schemas.openxmlformats.org/officeDocument/2006/relationships/font" Target="fonts/font14.fntdata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font" Target="fonts/font4.fntdata"/><Relationship Id="rId87" Type="http://schemas.openxmlformats.org/officeDocument/2006/relationships/font" Target="fonts/font12.fntdata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font" Target="fonts/font7.fntdata"/><Relationship Id="rId90" Type="http://schemas.openxmlformats.org/officeDocument/2006/relationships/font" Target="fonts/font15.fntdata"/><Relationship Id="rId95" Type="http://schemas.openxmlformats.org/officeDocument/2006/relationships/theme" Target="theme/theme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font" Target="fonts/font2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font" Target="fonts/font5.fntdata"/><Relationship Id="rId85" Type="http://schemas.openxmlformats.org/officeDocument/2006/relationships/font" Target="fonts/font10.fntdata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notesMaster" Target="notesMasters/notesMaster1.xml"/><Relationship Id="rId83" Type="http://schemas.openxmlformats.org/officeDocument/2006/relationships/font" Target="fonts/font8.fntdata"/><Relationship Id="rId88" Type="http://schemas.openxmlformats.org/officeDocument/2006/relationships/font" Target="fonts/font13.fntdata"/><Relationship Id="rId91" Type="http://schemas.openxmlformats.org/officeDocument/2006/relationships/font" Target="fonts/font16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font" Target="fonts/font11.fntdata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AB4D9-ABE7-4861-9007-0D9BF1FF9F10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184E9-DFB6-429F-B6DF-3CB4B4D8F97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184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51561C7-A2F8-684F-B859-03705CA05A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916" y="532887"/>
            <a:ext cx="3969676" cy="8101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F66A9A6-43AA-1349-8AD0-23FABF906A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1367" y="6271149"/>
            <a:ext cx="3454429" cy="238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96923A-B50F-2A44-9C76-3C9FFD0F8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070" y="1343988"/>
            <a:ext cx="9144000" cy="2165973"/>
          </a:xfrm>
        </p:spPr>
        <p:txBody>
          <a:bodyPr lIns="0" anchor="b"/>
          <a:lstStyle>
            <a:lvl1pPr algn="l">
              <a:defRPr sz="6000" spc="-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AB50290-CA83-1F4F-905C-EBE9354CA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070" y="3602038"/>
            <a:ext cx="7544451" cy="912812"/>
          </a:xfrm>
        </p:spPr>
        <p:txBody>
          <a:bodyPr lIns="0"/>
          <a:lstStyle>
            <a:lvl1pPr marL="0" indent="0" algn="l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E13CC7-FA84-5249-B18B-5A3E8CCE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070" y="6356350"/>
            <a:ext cx="2743200" cy="365125"/>
          </a:xfrm>
        </p:spPr>
        <p:txBody>
          <a:bodyPr lIns="0"/>
          <a:lstStyle/>
          <a:p>
            <a:fld id="{0352A42B-78AF-8D4D-94A5-85285646B5D9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89993145-E805-8048-89C8-948B831975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6916" y="4714875"/>
            <a:ext cx="5819775" cy="542925"/>
          </a:xfrm>
        </p:spPr>
        <p:txBody>
          <a:bodyPr lIns="0" anchor="b"/>
          <a:lstStyle>
            <a:lvl1pPr marL="0" indent="0">
              <a:buNone/>
              <a:defRPr b="1" i="0">
                <a:solidFill>
                  <a:schemeClr val="bg2">
                    <a:lumMod val="50000"/>
                  </a:schemeClr>
                </a:solidFill>
                <a:latin typeface="Fira Sans" panose="020B05030500000200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E0351F6B-787D-2E4D-AFF5-594834FF43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6763" y="5280024"/>
            <a:ext cx="4233862" cy="792163"/>
          </a:xfrm>
        </p:spPr>
        <p:txBody>
          <a:bodyPr lIns="0" tIns="0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479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115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064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409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5214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4449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6044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776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631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9213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449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826" y="1600200"/>
            <a:ext cx="559699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5211" y="1600200"/>
            <a:ext cx="549718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203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535113"/>
            <a:ext cx="57181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826" y="2174875"/>
            <a:ext cx="57181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842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310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92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28/10/2020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628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xmlns="" id="{643844DF-4E0B-3544-9922-8EB56AE67EB8}"/>
              </a:ext>
            </a:extLst>
          </p:cNvPr>
          <p:cNvSpPr/>
          <p:nvPr userDrawn="1"/>
        </p:nvSpPr>
        <p:spPr>
          <a:xfrm flipH="1">
            <a:off x="4771292" y="3212793"/>
            <a:ext cx="7420708" cy="3645206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90680" y="3493477"/>
            <a:ext cx="4801320" cy="33609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F66A9A6-43AA-1349-8AD0-23FABF906A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11367" y="6271243"/>
            <a:ext cx="3454429" cy="23795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1BD145-B6AE-9B45-8E40-2E6CCAD25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94C053-46DF-1E43-AC20-586C2EC18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Fira Sans ExtraBold" panose="020B0503050000020004" pitchFamily="34" charset="0"/>
              </a:defRPr>
            </a:lvl1pPr>
          </a:lstStyle>
          <a:p>
            <a:fld id="{0352A42B-78AF-8D4D-94A5-85285646B5D9}" type="datetimeFigureOut">
              <a:rPr lang="en-US" smtClean="0"/>
              <a:pPr/>
              <a:t>10/28/2020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FD59D8F-D370-3847-9360-24C49228DF77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3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0" baseline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xmlns="" id="{60F1E91D-5DA8-9746-970C-5CBFB20C5755}"/>
              </a:ext>
            </a:extLst>
          </p:cNvPr>
          <p:cNvSpPr/>
          <p:nvPr userDrawn="1"/>
        </p:nvSpPr>
        <p:spPr>
          <a:xfrm flipH="1">
            <a:off x="9730154" y="5709138"/>
            <a:ext cx="2461846" cy="1148862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6469082-63E2-2742-AF39-91BB6A3B01A0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9175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AD4C762F-CA59-49E8-B588-821B631C7A3E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7880" y="6356350"/>
            <a:ext cx="69348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9094B4EA-4D9F-48E4-A7D5-A43E4F5E8708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D9CDF7B-6094-D341-91FD-53AA2397D9EC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4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tx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268288" indent="-268288" algn="l" defTabSz="914400" rtl="0" eaLnBrk="1" latinLnBrk="0" hangingPunct="1">
        <a:spcBef>
          <a:spcPct val="20000"/>
        </a:spcBef>
        <a:buClr>
          <a:srgbClr val="47B8B2"/>
        </a:buClr>
        <a:buFont typeface="Wingdings" panose="05000000000000000000" pitchFamily="2" charset="2"/>
        <a:buChar char="§"/>
        <a:defRPr sz="32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28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Fira Sans" panose="020B0604020202020204" charset="0"/>
        <a:buChar char="›"/>
        <a:defRPr sz="24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»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4pPr>
      <a:lvl5pPr marL="1971675" indent="-142875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­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F75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0" name="Right Triangle 9">
            <a:extLst>
              <a:ext uri="{FF2B5EF4-FFF2-40B4-BE49-F238E27FC236}">
                <a16:creationId xmlns:a16="http://schemas.microsoft.com/office/drawing/2014/main" xmlns="" id="{EEDF4D98-E277-7349-8057-8A7000E9D316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223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1F13723-5348-A140-A426-CB286BCB9C8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4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xmlns="" id="{FA148A24-A711-F146-846F-2079683E28A9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0A1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E29009A-88E2-CA47-B749-6C2C6AFD8B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3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9B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3" y="1501629"/>
            <a:ext cx="8339182" cy="5356370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xmlns="" id="{3EC91E7D-BAD0-8D4D-B6C3-5271994E8762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36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28/10/2020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6EEF9C3-F736-634E-8174-C9C8E8E98C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xmlns="" id="{950E861C-D2CE-4E42-83A9-FDB90A512CDF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827FABC-47BC-5E42-BDF5-9E184B44E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4851" y="5580382"/>
            <a:ext cx="5015148" cy="10234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912606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50" baseline="0">
          <a:solidFill>
            <a:schemeClr val="bg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asci.synchrotron.org.au/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epics-controls.org/" TargetMode="External"/><Relationship Id="rId2" Type="http://schemas.openxmlformats.org/officeDocument/2006/relationships/hyperlink" Target="https://epics.anl.gov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ozepics.slack.com/" TargetMode="External"/><Relationship Id="rId5" Type="http://schemas.openxmlformats.org/officeDocument/2006/relationships/hyperlink" Target="https://qtepics.github.io/" TargetMode="External"/><Relationship Id="rId4" Type="http://schemas.openxmlformats.org/officeDocument/2006/relationships/hyperlink" Target="https://epics.anl.gov/base/R7-0/4-docs/RecordReference.html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31C823-4572-E149-BB37-2DB4531C4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070" y="1343988"/>
            <a:ext cx="9144000" cy="2747366"/>
          </a:xfrm>
        </p:spPr>
        <p:txBody>
          <a:bodyPr>
            <a:normAutofit/>
          </a:bodyPr>
          <a:lstStyle/>
          <a:p>
            <a:r>
              <a:rPr lang="en-AU" dirty="0" smtClean="0"/>
              <a:t>Australian Synchrotron ATF Workshop</a:t>
            </a:r>
            <a:br>
              <a:rPr lang="en-AU" dirty="0" smtClean="0"/>
            </a:br>
            <a:r>
              <a:rPr lang="en-AU" dirty="0" smtClean="0"/>
              <a:t>EPICS 101 - basic EPICS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1397EDE-F4D0-B34C-B228-C595FA1F91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A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1BFA7BF-7073-C84A-B934-349902396F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6916" y="4714876"/>
            <a:ext cx="8646715" cy="947370"/>
          </a:xfrm>
        </p:spPr>
        <p:txBody>
          <a:bodyPr/>
          <a:lstStyle/>
          <a:p>
            <a:r>
              <a:rPr lang="en-US" spc="-50" dirty="0" smtClean="0"/>
              <a:t>Andrew Starritt</a:t>
            </a:r>
            <a:br>
              <a:rPr lang="en-US" spc="-50" dirty="0" smtClean="0"/>
            </a:br>
            <a:r>
              <a:rPr lang="en-US" spc="-50" dirty="0" smtClean="0"/>
              <a:t>29 October 2020</a:t>
            </a:r>
            <a:endParaRPr lang="en-US" spc="-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E7679FD-E3D3-9441-B52D-6D5D43707303}"/>
              </a:ext>
            </a:extLst>
          </p:cNvPr>
          <p:cNvSpPr/>
          <p:nvPr/>
        </p:nvSpPr>
        <p:spPr>
          <a:xfrm>
            <a:off x="766763" y="4577430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4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 Access – Meta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71600"/>
            <a:ext cx="11304574" cy="47545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CA data supported by meta data. This includes:</a:t>
            </a:r>
          </a:p>
          <a:p>
            <a:pPr lvl="1"/>
            <a:r>
              <a:rPr lang="en-GB" dirty="0" smtClean="0"/>
              <a:t>Timestamp (UTC, </a:t>
            </a:r>
            <a:r>
              <a:rPr lang="en-GB" dirty="0" err="1" smtClean="0"/>
              <a:t>nS</a:t>
            </a:r>
            <a:r>
              <a:rPr lang="en-GB" dirty="0" smtClean="0"/>
              <a:t> resolution), alarm severity and </a:t>
            </a:r>
            <a:r>
              <a:rPr lang="en-GB" dirty="0"/>
              <a:t>alarm </a:t>
            </a:r>
            <a:r>
              <a:rPr lang="en-GB" dirty="0" smtClean="0"/>
              <a:t>status.</a:t>
            </a:r>
          </a:p>
          <a:p>
            <a:pPr lvl="1"/>
            <a:r>
              <a:rPr lang="en-GB" dirty="0" smtClean="0"/>
              <a:t>Precision – float types only – a guide to display managers.</a:t>
            </a:r>
          </a:p>
          <a:p>
            <a:pPr lvl="1"/>
            <a:r>
              <a:rPr lang="en-GB" dirty="0" smtClean="0"/>
              <a:t>Units – numeric types only – engineering units – up to 7 chars.</a:t>
            </a:r>
          </a:p>
          <a:p>
            <a:pPr lvl="1"/>
            <a:r>
              <a:rPr lang="en-GB" dirty="0" smtClean="0"/>
              <a:t>Lower/Upper display limits – a guide </a:t>
            </a:r>
            <a:r>
              <a:rPr lang="en-GB" dirty="0"/>
              <a:t>to display </a:t>
            </a:r>
            <a:r>
              <a:rPr lang="en-GB" dirty="0" smtClean="0"/>
              <a:t>managers.</a:t>
            </a:r>
          </a:p>
          <a:p>
            <a:pPr lvl="1"/>
            <a:r>
              <a:rPr lang="en-GB" dirty="0"/>
              <a:t>Lower/Upper </a:t>
            </a:r>
            <a:r>
              <a:rPr lang="en-GB" dirty="0" smtClean="0"/>
              <a:t>control limits – a guide </a:t>
            </a:r>
            <a:r>
              <a:rPr lang="en-GB" dirty="0"/>
              <a:t>to display managers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Alarm limits and warning limits. </a:t>
            </a:r>
          </a:p>
          <a:p>
            <a:pPr lvl="1"/>
            <a:r>
              <a:rPr lang="en-GB" dirty="0" smtClean="0"/>
              <a:t>Enum strings – </a:t>
            </a:r>
            <a:r>
              <a:rPr lang="en-GB" dirty="0" smtClean="0"/>
              <a:t>for the enum </a:t>
            </a:r>
            <a:r>
              <a:rPr lang="en-GB" dirty="0" smtClean="0"/>
              <a:t>type</a:t>
            </a:r>
          </a:p>
          <a:p>
            <a:r>
              <a:rPr lang="en-GB" dirty="0" smtClean="0"/>
              <a:t>For IOC PVs, meta data if often defined by the record’s </a:t>
            </a:r>
            <a:r>
              <a:rPr lang="en-GB" dirty="0" smtClean="0"/>
              <a:t>fields </a:t>
            </a:r>
            <a:r>
              <a:rPr lang="en-GB" dirty="0" smtClean="0"/>
              <a:t>– more later.</a:t>
            </a:r>
          </a:p>
        </p:txBody>
      </p:sp>
    </p:spTree>
    <p:extLst>
      <p:ext uri="{BB962C8B-B14F-4D97-AF65-F5344CB8AC3E}">
        <p14:creationId xmlns:p14="http://schemas.microsoft.com/office/powerpoint/2010/main" val="409937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Cannel Access – Meta Data in use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98" y="1805353"/>
            <a:ext cx="11871099" cy="4700955"/>
          </a:xfrm>
        </p:spPr>
      </p:pic>
    </p:spTree>
    <p:extLst>
      <p:ext uri="{BB962C8B-B14F-4D97-AF65-F5344CB8AC3E}">
        <p14:creationId xmlns:p14="http://schemas.microsoft.com/office/powerpoint/2010/main" val="71708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 Access – What </a:t>
            </a:r>
            <a:r>
              <a:rPr lang="en-GB" dirty="0" smtClean="0"/>
              <a:t>happens?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Client UDP broadcasts “who has this PV”?</a:t>
            </a:r>
          </a:p>
          <a:p>
            <a:r>
              <a:rPr lang="en-GB" dirty="0" smtClean="0"/>
              <a:t>One </a:t>
            </a:r>
            <a:r>
              <a:rPr lang="en-GB" dirty="0" smtClean="0"/>
              <a:t>(and hopefully </a:t>
            </a:r>
            <a:r>
              <a:rPr lang="en-GB" dirty="0" smtClean="0"/>
              <a:t>just one) server says “I have it”.</a:t>
            </a:r>
          </a:p>
          <a:p>
            <a:r>
              <a:rPr lang="en-GB" dirty="0" smtClean="0"/>
              <a:t>Client established a TCP circuit to </a:t>
            </a:r>
            <a:r>
              <a:rPr lang="en-GB" dirty="0"/>
              <a:t>server (</a:t>
            </a:r>
            <a:r>
              <a:rPr lang="en-GB" sz="2800" dirty="0"/>
              <a:t>if one does not already exist</a:t>
            </a:r>
            <a:r>
              <a:rPr lang="en-GB" dirty="0"/>
              <a:t>), </a:t>
            </a:r>
            <a:r>
              <a:rPr lang="en-GB" dirty="0" smtClean="0"/>
              <a:t>and the channel </a:t>
            </a:r>
            <a:r>
              <a:rPr lang="en-GB" dirty="0" smtClean="0"/>
              <a:t>now established. </a:t>
            </a:r>
          </a:p>
          <a:p>
            <a:r>
              <a:rPr lang="en-GB" dirty="0" smtClean="0"/>
              <a:t>Client performs some of /all of the following:	</a:t>
            </a:r>
          </a:p>
          <a:p>
            <a:pPr lvl="1"/>
            <a:r>
              <a:rPr lang="en-GB" dirty="0" smtClean="0"/>
              <a:t>Client </a:t>
            </a:r>
            <a:r>
              <a:rPr lang="en-GB" dirty="0" smtClean="0"/>
              <a:t>requests </a:t>
            </a:r>
            <a:r>
              <a:rPr lang="en-GB" dirty="0" smtClean="0"/>
              <a:t>data – server responds</a:t>
            </a:r>
          </a:p>
          <a:p>
            <a:pPr lvl="1"/>
            <a:r>
              <a:rPr lang="en-GB" dirty="0" smtClean="0"/>
              <a:t>Client subscribes for updates – server sends on-going updates</a:t>
            </a:r>
          </a:p>
          <a:p>
            <a:pPr lvl="1"/>
            <a:r>
              <a:rPr lang="en-GB" dirty="0" smtClean="0"/>
              <a:t>Client writes data – optional, server confirms when complete.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39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 Access Servers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306719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EPICS IOCs – main/typical server.</a:t>
            </a:r>
          </a:p>
          <a:p>
            <a:pPr lvl="1"/>
            <a:r>
              <a:rPr lang="en-GB" dirty="0" smtClean="0"/>
              <a:t>The PVs are defined by loading records at run time.</a:t>
            </a:r>
          </a:p>
          <a:p>
            <a:r>
              <a:rPr lang="en-GB" dirty="0" smtClean="0"/>
              <a:t>EPICS CA gateways</a:t>
            </a:r>
          </a:p>
          <a:p>
            <a:pPr lvl="1"/>
            <a:r>
              <a:rPr lang="en-GB" dirty="0" smtClean="0"/>
              <a:t>Theses are both clients and servers</a:t>
            </a:r>
          </a:p>
          <a:p>
            <a:pPr lvl="1"/>
            <a:r>
              <a:rPr lang="en-GB" dirty="0" smtClean="0"/>
              <a:t>Allows inter-VLAN EPICS communication</a:t>
            </a:r>
          </a:p>
          <a:p>
            <a:pPr lvl="1"/>
            <a:r>
              <a:rPr lang="en-GB" dirty="0" smtClean="0"/>
              <a:t>Provides access control and optional PV renaming.</a:t>
            </a:r>
          </a:p>
          <a:p>
            <a:r>
              <a:rPr lang="en-GB" dirty="0" smtClean="0"/>
              <a:t>PCAS – Portable Channel Access Server</a:t>
            </a:r>
          </a:p>
          <a:p>
            <a:pPr lvl="1"/>
            <a:r>
              <a:rPr lang="en-GB" dirty="0" smtClean="0"/>
              <a:t>A tool to allow the building of CA Servers</a:t>
            </a:r>
          </a:p>
          <a:p>
            <a:pPr lvl="1"/>
            <a:r>
              <a:rPr lang="en-GB" dirty="0" smtClean="0"/>
              <a:t>Binding available to other languages, e.g. Python</a:t>
            </a:r>
          </a:p>
          <a:p>
            <a:r>
              <a:rPr lang="en-GB" dirty="0" smtClean="0"/>
              <a:t> Others, e.g. </a:t>
            </a:r>
            <a:r>
              <a:rPr lang="en-GB" dirty="0" err="1" smtClean="0"/>
              <a:t>caproto</a:t>
            </a:r>
            <a:r>
              <a:rPr lang="en-GB" dirty="0" smtClean="0"/>
              <a:t> – a native Python implementation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39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 Access Clients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These fall into the following broad categories:</a:t>
            </a:r>
          </a:p>
          <a:p>
            <a:pPr lvl="1"/>
            <a:r>
              <a:rPr lang="en-GB" dirty="0" smtClean="0"/>
              <a:t>GUI display managers</a:t>
            </a:r>
          </a:p>
          <a:p>
            <a:pPr lvl="1"/>
            <a:r>
              <a:rPr lang="en-GB" dirty="0" smtClean="0"/>
              <a:t>Alarm handlers</a:t>
            </a:r>
          </a:p>
          <a:p>
            <a:pPr lvl="1"/>
            <a:r>
              <a:rPr lang="en-GB" dirty="0" smtClean="0"/>
              <a:t>Archivers</a:t>
            </a:r>
          </a:p>
          <a:p>
            <a:pPr lvl="1"/>
            <a:r>
              <a:rPr lang="en-GB" dirty="0"/>
              <a:t>G</a:t>
            </a:r>
            <a:r>
              <a:rPr lang="en-GB" dirty="0" smtClean="0"/>
              <a:t>ateways</a:t>
            </a:r>
          </a:p>
          <a:p>
            <a:pPr lvl="1"/>
            <a:r>
              <a:rPr lang="en-GB" dirty="0" smtClean="0"/>
              <a:t>Command line tools/scripts</a:t>
            </a:r>
          </a:p>
          <a:p>
            <a:pPr lvl="1"/>
            <a:r>
              <a:rPr lang="en-GB" dirty="0" smtClean="0"/>
              <a:t>SNL State Machines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822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EPICS CA Display </a:t>
            </a:r>
            <a:r>
              <a:rPr lang="en-GB" dirty="0"/>
              <a:t>M</a:t>
            </a:r>
            <a:r>
              <a:rPr lang="en-GB" dirty="0" smtClean="0"/>
              <a:t>anagers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95046"/>
            <a:ext cx="11304574" cy="4731117"/>
          </a:xfrm>
        </p:spPr>
        <p:txBody>
          <a:bodyPr>
            <a:normAutofit/>
          </a:bodyPr>
          <a:lstStyle/>
          <a:p>
            <a:r>
              <a:rPr lang="en-GB" dirty="0" smtClean="0"/>
              <a:t>There are many of these, including</a:t>
            </a:r>
          </a:p>
          <a:p>
            <a:pPr lvl="1"/>
            <a:r>
              <a:rPr lang="en-GB" dirty="0" smtClean="0"/>
              <a:t>EDM – Extensible Display Manager – old but still in use.</a:t>
            </a:r>
          </a:p>
          <a:p>
            <a:pPr lvl="1"/>
            <a:r>
              <a:rPr lang="en-GB" dirty="0" smtClean="0"/>
              <a:t>MEDM – Motif Editor and Display Manager – ditto.</a:t>
            </a:r>
          </a:p>
          <a:p>
            <a:pPr lvl="1"/>
            <a:r>
              <a:rPr lang="en-GB" dirty="0" smtClean="0"/>
              <a:t>CSS/Phoebus – Control System Studio – Java based</a:t>
            </a:r>
          </a:p>
          <a:p>
            <a:pPr lvl="1"/>
            <a:r>
              <a:rPr lang="en-GB" dirty="0" err="1" smtClean="0"/>
              <a:t>caQtDm</a:t>
            </a:r>
            <a:r>
              <a:rPr lang="en-GB" dirty="0" smtClean="0"/>
              <a:t> – from PSI – a Qt clone of MEDM</a:t>
            </a:r>
          </a:p>
          <a:p>
            <a:pPr lvl="1"/>
            <a:r>
              <a:rPr lang="en-GB" dirty="0" smtClean="0"/>
              <a:t>EPICS Qt – a Qt based display manager.</a:t>
            </a:r>
          </a:p>
          <a:p>
            <a:pPr lvl="2"/>
            <a:r>
              <a:rPr lang="en-GB" dirty="0" smtClean="0"/>
              <a:t>We will use this for our hands-on exercises</a:t>
            </a:r>
          </a:p>
          <a:p>
            <a:pPr lvl="2"/>
            <a:r>
              <a:rPr lang="en-GB" dirty="0" smtClean="0"/>
              <a:t>EPOCS Qt was d</a:t>
            </a:r>
            <a:r>
              <a:rPr lang="en-GB" dirty="0" smtClean="0"/>
              <a:t>eveloped </a:t>
            </a:r>
            <a:r>
              <a:rPr lang="en-GB" dirty="0" smtClean="0"/>
              <a:t>at the Australian Synchrotron.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2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91758"/>
            <a:ext cx="11304574" cy="787473"/>
          </a:xfrm>
        </p:spPr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431" y="184871"/>
            <a:ext cx="7948246" cy="6536386"/>
          </a:xfrm>
        </p:spPr>
      </p:pic>
    </p:spTree>
    <p:extLst>
      <p:ext uri="{BB962C8B-B14F-4D97-AF65-F5344CB8AC3E}">
        <p14:creationId xmlns:p14="http://schemas.microsoft.com/office/powerpoint/2010/main" val="3733538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Alarm Handers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4891405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GUI clients specifically dedicated to display alarms</a:t>
            </a:r>
          </a:p>
          <a:p>
            <a:r>
              <a:rPr lang="en-GB" dirty="0" smtClean="0"/>
              <a:t>Each EPICS PV can be in one of four (or sort of 5) states:</a:t>
            </a:r>
          </a:p>
          <a:p>
            <a:pPr lvl="2"/>
            <a:r>
              <a:rPr lang="en-GB" dirty="0" smtClean="0"/>
              <a:t>No Alarm – all well                                       - grey</a:t>
            </a:r>
          </a:p>
          <a:p>
            <a:pPr lvl="2"/>
            <a:r>
              <a:rPr lang="en-GB" dirty="0" smtClean="0"/>
              <a:t>Minor alarm – sailing “close to the wind” - yellow</a:t>
            </a:r>
          </a:p>
          <a:p>
            <a:pPr lvl="2"/>
            <a:r>
              <a:rPr lang="en-GB" dirty="0" smtClean="0"/>
              <a:t>Major alarm – something is wrong            - red</a:t>
            </a:r>
          </a:p>
          <a:p>
            <a:pPr lvl="2"/>
            <a:r>
              <a:rPr lang="en-GB" dirty="0" smtClean="0"/>
              <a:t>Invalid – no meaningful value available  - white</a:t>
            </a:r>
          </a:p>
          <a:p>
            <a:pPr lvl="2"/>
            <a:r>
              <a:rPr lang="en-GB" dirty="0" smtClean="0"/>
              <a:t>Disconnected                                                - “E”</a:t>
            </a:r>
          </a:p>
          <a:p>
            <a:r>
              <a:rPr lang="en-GB" dirty="0" smtClean="0"/>
              <a:t>Examples include</a:t>
            </a:r>
          </a:p>
          <a:p>
            <a:pPr lvl="1"/>
            <a:r>
              <a:rPr lang="en-GB" dirty="0" smtClean="0"/>
              <a:t>ALH – old but still in </a:t>
            </a:r>
            <a:r>
              <a:rPr lang="en-GB" dirty="0" smtClean="0"/>
              <a:t>use at the Synchrotron.</a:t>
            </a:r>
            <a:endParaRPr lang="en-GB" dirty="0" smtClean="0"/>
          </a:p>
          <a:p>
            <a:pPr lvl="1"/>
            <a:r>
              <a:rPr lang="en-GB" dirty="0" smtClean="0"/>
              <a:t>BEAST – Integrated into CSS/</a:t>
            </a:r>
            <a:r>
              <a:rPr lang="en-GB" dirty="0" err="1" smtClean="0"/>
              <a:t>Pheobus</a:t>
            </a: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2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92" y="356381"/>
            <a:ext cx="10621108" cy="6372665"/>
          </a:xfrm>
        </p:spPr>
      </p:pic>
    </p:spTree>
    <p:extLst>
      <p:ext uri="{BB962C8B-B14F-4D97-AF65-F5344CB8AC3E}">
        <p14:creationId xmlns:p14="http://schemas.microsoft.com/office/powerpoint/2010/main" val="2825467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Archivers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71600"/>
            <a:ext cx="11304574" cy="4754563"/>
          </a:xfrm>
        </p:spPr>
        <p:txBody>
          <a:bodyPr>
            <a:normAutofit/>
          </a:bodyPr>
          <a:lstStyle/>
          <a:p>
            <a:r>
              <a:rPr lang="en-GB" dirty="0" smtClean="0"/>
              <a:t>These store PV values in a database for later retrieval.</a:t>
            </a:r>
          </a:p>
          <a:p>
            <a:r>
              <a:rPr lang="en-GB" dirty="0" smtClean="0"/>
              <a:t>Examples include:</a:t>
            </a:r>
          </a:p>
          <a:p>
            <a:pPr lvl="1"/>
            <a:r>
              <a:rPr lang="en-GB" dirty="0" smtClean="0"/>
              <a:t>Channel Access archiver – old, but  still in use. Uses bespoke data file format to store PV data, and xml to define configuration data.</a:t>
            </a:r>
          </a:p>
          <a:p>
            <a:pPr lvl="1"/>
            <a:r>
              <a:rPr lang="en-GB" dirty="0" smtClean="0"/>
              <a:t>EPICS Archive Appliance – new and aims to archive millions of PVs. Uses google protocol buffers to store PV data, and MySQL to store configuration data. Has an excellent web interface.</a:t>
            </a:r>
          </a:p>
          <a:p>
            <a:r>
              <a:rPr lang="en-GB" dirty="0" smtClean="0"/>
              <a:t>EPICS Qt (and others?) have integrated access to both of these archivers.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2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 house keeping information</a:t>
            </a:r>
          </a:p>
          <a:p>
            <a:r>
              <a:rPr lang="en-GB" dirty="0" smtClean="0"/>
              <a:t>Topic covered</a:t>
            </a:r>
          </a:p>
          <a:p>
            <a:r>
              <a:rPr lang="en-GB" dirty="0" smtClean="0"/>
              <a:t>Schedule</a:t>
            </a:r>
          </a:p>
          <a:p>
            <a:pPr lvl="1"/>
            <a:r>
              <a:rPr lang="en-GB" dirty="0" smtClean="0"/>
              <a:t>Tea breaks, lunch etc</a:t>
            </a:r>
            <a:r>
              <a:rPr lang="en-GB" dirty="0" smtClean="0"/>
              <a:t>.</a:t>
            </a:r>
          </a:p>
          <a:p>
            <a:r>
              <a:rPr lang="en-GB" dirty="0" smtClean="0"/>
              <a:t>Actual p</a:t>
            </a:r>
            <a:r>
              <a:rPr lang="en-GB" dirty="0" smtClean="0"/>
              <a:t>resentation and exercises. </a:t>
            </a:r>
            <a:endParaRPr lang="en-GB" dirty="0" smtClean="0"/>
          </a:p>
          <a:p>
            <a:r>
              <a:rPr lang="en-GB" dirty="0" smtClean="0"/>
              <a:t>Wrap Up </a:t>
            </a:r>
          </a:p>
          <a:p>
            <a:pPr lvl="1"/>
            <a:r>
              <a:rPr lang="en-GB" dirty="0" smtClean="0"/>
              <a:t>On line resources such as tech-talk</a:t>
            </a:r>
          </a:p>
          <a:p>
            <a:pPr lvl="1"/>
            <a:r>
              <a:rPr lang="en-GB" dirty="0" smtClean="0"/>
              <a:t>Open Q&amp;A session … time permitting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26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Command line tools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83324"/>
            <a:ext cx="11304574" cy="4742840"/>
          </a:xfrm>
        </p:spPr>
        <p:txBody>
          <a:bodyPr/>
          <a:lstStyle/>
          <a:p>
            <a:r>
              <a:rPr lang="en-GB" dirty="0" smtClean="0"/>
              <a:t>EPICS base comes with command line tools including:</a:t>
            </a:r>
          </a:p>
          <a:p>
            <a:pPr lvl="1"/>
            <a:r>
              <a:rPr lang="en-GB" dirty="0" err="1" smtClean="0"/>
              <a:t>caget</a:t>
            </a:r>
            <a:r>
              <a:rPr lang="en-GB" dirty="0" smtClean="0"/>
              <a:t> – allows a PV read on the command line.</a:t>
            </a:r>
          </a:p>
          <a:p>
            <a:pPr lvl="1"/>
            <a:r>
              <a:rPr lang="en-GB" dirty="0" err="1" smtClean="0"/>
              <a:t>camonitor</a:t>
            </a:r>
            <a:r>
              <a:rPr lang="en-GB" dirty="0" smtClean="0"/>
              <a:t> – allows a PV to be monitored </a:t>
            </a:r>
          </a:p>
          <a:p>
            <a:pPr lvl="1"/>
            <a:r>
              <a:rPr lang="en-GB" dirty="0" smtClean="0"/>
              <a:t>caput – writes a value to a PV</a:t>
            </a:r>
          </a:p>
          <a:p>
            <a:pPr lvl="1"/>
            <a:r>
              <a:rPr lang="en-GB" dirty="0" err="1" smtClean="0"/>
              <a:t>cainfo</a:t>
            </a:r>
            <a:r>
              <a:rPr lang="en-GB" dirty="0" smtClean="0"/>
              <a:t> – provides details about a PV</a:t>
            </a:r>
          </a:p>
          <a:p>
            <a:r>
              <a:rPr lang="en-GB" dirty="0" smtClean="0"/>
              <a:t>These are “rock-solid</a:t>
            </a:r>
            <a:r>
              <a:rPr lang="en-GB" dirty="0" smtClean="0"/>
              <a:t>”.</a:t>
            </a:r>
          </a:p>
          <a:p>
            <a:r>
              <a:rPr lang="en-GB" dirty="0" smtClean="0"/>
              <a:t>Can </a:t>
            </a:r>
            <a:r>
              <a:rPr lang="en-GB" dirty="0" smtClean="0"/>
              <a:t>be used to verify your environment if/when other clients do not work.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2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547" y="236031"/>
            <a:ext cx="9843246" cy="6481292"/>
          </a:xfrm>
        </p:spPr>
      </p:pic>
    </p:spTree>
    <p:extLst>
      <p:ext uri="{BB962C8B-B14F-4D97-AF65-F5344CB8AC3E}">
        <p14:creationId xmlns:p14="http://schemas.microsoft.com/office/powerpoint/2010/main" val="341196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Clients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59878"/>
            <a:ext cx="11304574" cy="501747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State Machines (not covered)</a:t>
            </a:r>
          </a:p>
          <a:p>
            <a:pPr lvl="1"/>
            <a:r>
              <a:rPr lang="en-GB" dirty="0" smtClean="0"/>
              <a:t>A finite state machine, written in SNL (state notation language) and compiled using SNC (state notation compiler).</a:t>
            </a:r>
          </a:p>
          <a:p>
            <a:pPr lvl="1"/>
            <a:r>
              <a:rPr lang="en-GB" dirty="0" smtClean="0"/>
              <a:t>Based on C with extras. </a:t>
            </a:r>
          </a:p>
          <a:p>
            <a:pPr lvl="1"/>
            <a:r>
              <a:rPr lang="en-GB" dirty="0" smtClean="0"/>
              <a:t>Advantages – it starts when the host IOC starts, </a:t>
            </a:r>
            <a:r>
              <a:rPr lang="en-GB" dirty="0" smtClean="0"/>
              <a:t>and can </a:t>
            </a:r>
            <a:r>
              <a:rPr lang="en-GB" dirty="0" smtClean="0"/>
              <a:t>invoke any standard C function.</a:t>
            </a:r>
          </a:p>
          <a:p>
            <a:r>
              <a:rPr lang="en-GB" dirty="0" smtClean="0"/>
              <a:t>pyepics (not covered)</a:t>
            </a:r>
            <a:endParaRPr lang="en-GB" dirty="0"/>
          </a:p>
          <a:p>
            <a:pPr lvl="1"/>
            <a:r>
              <a:rPr lang="en-GB" dirty="0"/>
              <a:t>A</a:t>
            </a:r>
            <a:r>
              <a:rPr lang="en-GB" dirty="0" smtClean="0"/>
              <a:t> </a:t>
            </a:r>
            <a:r>
              <a:rPr lang="en-GB" dirty="0" smtClean="0"/>
              <a:t>python binding around the CA client libraries </a:t>
            </a:r>
          </a:p>
          <a:p>
            <a:pPr lvl="1"/>
            <a:r>
              <a:rPr lang="en-GB" dirty="0" smtClean="0"/>
              <a:t>Popular, in common use.</a:t>
            </a:r>
          </a:p>
          <a:p>
            <a:pPr lvl="1"/>
            <a:r>
              <a:rPr lang="en-GB" dirty="0" smtClean="0"/>
              <a:t>Easy to use, good documentation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Anatomy of an IOC - Topics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Accessing the Australian Synchrotron Computing Infrastructure (ASCI)</a:t>
            </a:r>
          </a:p>
          <a:p>
            <a:r>
              <a:rPr lang="en-GB" dirty="0" smtClean="0"/>
              <a:t>Setting up the </a:t>
            </a:r>
            <a:r>
              <a:rPr lang="en-GB" dirty="0" smtClean="0"/>
              <a:t>environment</a:t>
            </a:r>
          </a:p>
          <a:p>
            <a:pPr lvl="1"/>
            <a:r>
              <a:rPr lang="en-GB" dirty="0" smtClean="0"/>
              <a:t>Linux command line</a:t>
            </a:r>
            <a:endParaRPr lang="en-GB" dirty="0" smtClean="0"/>
          </a:p>
          <a:p>
            <a:r>
              <a:rPr lang="en-GB" dirty="0" smtClean="0"/>
              <a:t>Exercise 1 – creating an IOC with one record.</a:t>
            </a:r>
          </a:p>
          <a:p>
            <a:r>
              <a:rPr lang="en-GB" dirty="0" smtClean="0"/>
              <a:t>Setting, getting and monitoring the PV.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Accessing ASCI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441938"/>
            <a:ext cx="11304574" cy="4684225"/>
          </a:xfrm>
        </p:spPr>
        <p:txBody>
          <a:bodyPr>
            <a:normAutofit/>
          </a:bodyPr>
          <a:lstStyle/>
          <a:p>
            <a:r>
              <a:rPr lang="en-GB" dirty="0" smtClean="0"/>
              <a:t>Logging on to ASCI</a:t>
            </a:r>
          </a:p>
          <a:p>
            <a:pPr lvl="1"/>
            <a:r>
              <a:rPr lang="en-GB" dirty="0" smtClean="0"/>
              <a:t>The URL is  </a:t>
            </a:r>
            <a:r>
              <a:rPr lang="en-GB" dirty="0" smtClean="0">
                <a:hlinkClick r:id="rId2"/>
              </a:rPr>
              <a:t>https://asci.synchrotron.org.au/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Your username (email) and password are as you signed up with.</a:t>
            </a:r>
          </a:p>
          <a:p>
            <a:pPr lvl="1"/>
            <a:r>
              <a:rPr lang="en-GB" dirty="0" smtClean="0"/>
              <a:t>Click on the ….</a:t>
            </a:r>
          </a:p>
          <a:p>
            <a:pPr lvl="1"/>
            <a:r>
              <a:rPr lang="en-GB" dirty="0" smtClean="0"/>
              <a:t>The environment is CentOS 7</a:t>
            </a:r>
          </a:p>
          <a:p>
            <a:pPr lvl="1"/>
            <a:r>
              <a:rPr lang="en-GB" dirty="0" smtClean="0"/>
              <a:t>It uses the MATE desktop</a:t>
            </a:r>
          </a:p>
          <a:p>
            <a:pPr lvl="1"/>
            <a:r>
              <a:rPr lang="en-GB" dirty="0" smtClean="0"/>
              <a:t>Available editors: vi, </a:t>
            </a:r>
            <a:r>
              <a:rPr lang="en-GB" dirty="0" err="1" smtClean="0"/>
              <a:t>pluma</a:t>
            </a:r>
            <a:r>
              <a:rPr lang="en-GB" dirty="0" smtClean="0"/>
              <a:t> and ???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13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3" y="91759"/>
            <a:ext cx="10311239" cy="6709368"/>
          </a:xfrm>
        </p:spPr>
      </p:pic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6" y="1008185"/>
            <a:ext cx="11788669" cy="3505199"/>
          </a:xfrm>
        </p:spPr>
      </p:pic>
    </p:spTree>
    <p:extLst>
      <p:ext uri="{BB962C8B-B14F-4D97-AF65-F5344CB8AC3E}">
        <p14:creationId xmlns:p14="http://schemas.microsoft.com/office/powerpoint/2010/main" val="9267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049" y="1234758"/>
            <a:ext cx="5548324" cy="4040627"/>
          </a:xfrm>
        </p:spPr>
      </p:pic>
    </p:spTree>
    <p:extLst>
      <p:ext uri="{BB962C8B-B14F-4D97-AF65-F5344CB8AC3E}">
        <p14:creationId xmlns:p14="http://schemas.microsoft.com/office/powerpoint/2010/main" val="9267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6" y="500692"/>
            <a:ext cx="11626840" cy="5982170"/>
          </a:xfrm>
        </p:spPr>
      </p:pic>
    </p:spTree>
    <p:extLst>
      <p:ext uri="{BB962C8B-B14F-4D97-AF65-F5344CB8AC3E}">
        <p14:creationId xmlns:p14="http://schemas.microsoft.com/office/powerpoint/2010/main" val="9267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185" y="396506"/>
            <a:ext cx="2516083" cy="6156782"/>
          </a:xfrm>
        </p:spPr>
      </p:pic>
    </p:spTree>
    <p:extLst>
      <p:ext uri="{BB962C8B-B14F-4D97-AF65-F5344CB8AC3E}">
        <p14:creationId xmlns:p14="http://schemas.microsoft.com/office/powerpoint/2010/main" val="9267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Housekeeping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441938"/>
            <a:ext cx="11304574" cy="4684225"/>
          </a:xfrm>
        </p:spPr>
        <p:txBody>
          <a:bodyPr>
            <a:normAutofit/>
          </a:bodyPr>
          <a:lstStyle/>
          <a:p>
            <a:r>
              <a:rPr lang="en-GB" dirty="0" smtClean="0"/>
              <a:t>This is a zoom session</a:t>
            </a:r>
          </a:p>
          <a:p>
            <a:pPr lvl="1"/>
            <a:r>
              <a:rPr lang="en-GB" dirty="0" smtClean="0"/>
              <a:t>Your microphone and camera are off (unless otherwise allowed)</a:t>
            </a:r>
          </a:p>
          <a:p>
            <a:pPr lvl="1"/>
            <a:r>
              <a:rPr lang="en-GB" dirty="0" smtClean="0"/>
              <a:t>Use the Q and A channel for question. Andraz will field your questions in the first instance.</a:t>
            </a:r>
          </a:p>
          <a:p>
            <a:pPr lvl="1"/>
            <a:r>
              <a:rPr lang="en-GB" dirty="0" smtClean="0"/>
              <a:t>Use the chat channel to chat amongst yourselves.</a:t>
            </a:r>
          </a:p>
          <a:p>
            <a:pPr lvl="1"/>
            <a:r>
              <a:rPr lang="en-GB" dirty="0"/>
              <a:t>The course will be a mixture of slide presentation and practical hands-on </a:t>
            </a:r>
            <a:r>
              <a:rPr lang="en-GB" dirty="0" smtClean="0"/>
              <a:t>experience.</a:t>
            </a:r>
          </a:p>
        </p:txBody>
      </p:sp>
    </p:spTree>
    <p:extLst>
      <p:ext uri="{BB962C8B-B14F-4D97-AF65-F5344CB8AC3E}">
        <p14:creationId xmlns:p14="http://schemas.microsoft.com/office/powerpoint/2010/main" val="71708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basic commands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412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cd   x       change to directory  x. Uses “/” as separator.</a:t>
            </a:r>
            <a:br>
              <a:rPr lang="en-GB" sz="3600" dirty="0" smtClean="0"/>
            </a:br>
            <a:r>
              <a:rPr lang="en-GB" sz="3600" dirty="0" smtClean="0"/>
              <a:t>ls, ls x      list contents of current directory, directory x</a:t>
            </a:r>
          </a:p>
          <a:p>
            <a:pPr marL="0" indent="0">
              <a:buNone/>
            </a:pPr>
            <a:r>
              <a:rPr lang="en-GB" sz="3600" dirty="0" err="1"/>
              <a:t>l</a:t>
            </a:r>
            <a:r>
              <a:rPr lang="en-GB" sz="3600" dirty="0" err="1" smtClean="0"/>
              <a:t>l</a:t>
            </a:r>
            <a:r>
              <a:rPr lang="en-GB" sz="3600" dirty="0" smtClean="0"/>
              <a:t>              list long – provides details</a:t>
            </a:r>
            <a:br>
              <a:rPr lang="en-GB" sz="3600" dirty="0" smtClean="0"/>
            </a:br>
            <a:r>
              <a:rPr lang="en-GB" sz="3600" dirty="0" smtClean="0"/>
              <a:t>cat  x       type file x to the terminal </a:t>
            </a:r>
          </a:p>
          <a:p>
            <a:pPr marL="0" indent="0">
              <a:buNone/>
            </a:pPr>
            <a:r>
              <a:rPr lang="en-GB" sz="3600" dirty="0" err="1"/>
              <a:t>p</a:t>
            </a:r>
            <a:r>
              <a:rPr lang="en-GB" sz="3600" dirty="0" err="1" smtClean="0"/>
              <a:t>wd</a:t>
            </a:r>
            <a:r>
              <a:rPr lang="en-GB" sz="3600" dirty="0" smtClean="0"/>
              <a:t>         print current directory</a:t>
            </a:r>
          </a:p>
          <a:p>
            <a:pPr marL="0" indent="0">
              <a:buNone/>
            </a:pPr>
            <a:r>
              <a:rPr lang="en-GB" sz="3600" dirty="0" smtClean="0"/>
              <a:t>vi x,  </a:t>
            </a:r>
            <a:r>
              <a:rPr lang="en-GB" sz="3600" dirty="0" err="1" smtClean="0"/>
              <a:t>pluma</a:t>
            </a:r>
            <a:r>
              <a:rPr lang="en-GB" sz="3600" dirty="0" smtClean="0"/>
              <a:t> x , code x   - edit file x.  x will be created</a:t>
            </a:r>
            <a:br>
              <a:rPr lang="en-GB" sz="3600" dirty="0" smtClean="0"/>
            </a:br>
            <a:r>
              <a:rPr lang="en-GB" sz="3600" dirty="0" err="1" smtClean="0"/>
              <a:t>mkdir</a:t>
            </a:r>
            <a:r>
              <a:rPr lang="en-GB" sz="3600" dirty="0" smtClean="0"/>
              <a:t> x, </a:t>
            </a:r>
            <a:r>
              <a:rPr lang="en-GB" sz="3600" dirty="0" err="1" smtClean="0"/>
              <a:t>rmdir</a:t>
            </a:r>
            <a:r>
              <a:rPr lang="en-GB" sz="3600" dirty="0" smtClean="0"/>
              <a:t> x               create/delete directory x</a:t>
            </a:r>
            <a:br>
              <a:rPr lang="en-GB" sz="3600" dirty="0" smtClean="0"/>
            </a:br>
            <a:r>
              <a:rPr lang="en-GB" sz="3600" dirty="0" err="1" smtClean="0"/>
              <a:t>rm</a:t>
            </a:r>
            <a:r>
              <a:rPr lang="en-GB" sz="3600" dirty="0" smtClean="0"/>
              <a:t>  x        delete file x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3998521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Setting up your environment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412227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Start a terminal (icon – top next, next to the Firefox icon)</a:t>
            </a:r>
          </a:p>
          <a:p>
            <a:r>
              <a:rPr lang="en-GB" dirty="0" smtClean="0"/>
              <a:t>Set screen resolution to suit your monitor</a:t>
            </a:r>
          </a:p>
          <a:p>
            <a:pPr lvl="1"/>
            <a:r>
              <a:rPr lang="en-GB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asci-resolution  1800 1000 </a:t>
            </a:r>
            <a:r>
              <a:rPr lang="en-GB" dirty="0" smtClean="0"/>
              <a:t>        # example</a:t>
            </a:r>
          </a:p>
          <a:p>
            <a:pPr lvl="1"/>
            <a:r>
              <a:rPr lang="en-GB" dirty="0" smtClean="0"/>
              <a:t>Do </a:t>
            </a:r>
            <a:r>
              <a:rPr lang="en-GB" b="1" dirty="0" smtClean="0"/>
              <a:t>NOT</a:t>
            </a:r>
            <a:r>
              <a:rPr lang="en-GB" dirty="0" smtClean="0"/>
              <a:t> set too small</a:t>
            </a:r>
          </a:p>
          <a:p>
            <a:r>
              <a:rPr lang="en-GB" dirty="0" smtClean="0"/>
              <a:t>Execute the following command to setup your environment</a:t>
            </a:r>
          </a:p>
          <a:p>
            <a:pPr lvl="1"/>
            <a:r>
              <a:rPr lang="en-GB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/data/workshop/epics_october_2020/setup.sh</a:t>
            </a:r>
          </a:p>
          <a:p>
            <a:pPr lvl="1"/>
            <a:r>
              <a:rPr lang="en-GB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~/.</a:t>
            </a:r>
            <a:r>
              <a:rPr lang="en-GB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bashrc</a:t>
            </a:r>
            <a:r>
              <a:rPr lang="en-GB" dirty="0" smtClean="0"/>
              <a:t> </a:t>
            </a:r>
          </a:p>
          <a:p>
            <a:r>
              <a:rPr lang="en-GB" dirty="0" smtClean="0"/>
              <a:t>Check setup</a:t>
            </a:r>
          </a:p>
          <a:p>
            <a:pPr lvl="1"/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echo $EPICS_HOST_ARCH</a:t>
            </a:r>
            <a:b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linux-x86_64</a:t>
            </a:r>
            <a:endParaRPr lang="en-GB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GB" dirty="0" smtClean="0"/>
              <a:t>Now we are ready to start the first exercise.</a:t>
            </a:r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13087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We are going to create an EPICS IOC with a single record.</a:t>
            </a:r>
          </a:p>
          <a:p>
            <a:pPr lvl="1"/>
            <a:r>
              <a:rPr lang="en-GB" dirty="0" smtClean="0"/>
              <a:t>We will use makeBaseApp.pl to create an IOC framework</a:t>
            </a:r>
          </a:p>
          <a:p>
            <a:pPr lvl="1"/>
            <a:r>
              <a:rPr lang="en-GB" dirty="0" smtClean="0"/>
              <a:t>Then create a simple EPICS database file</a:t>
            </a:r>
          </a:p>
          <a:p>
            <a:pPr lvl="1"/>
            <a:r>
              <a:rPr lang="en-GB" dirty="0" smtClean="0"/>
              <a:t>Next we will use the make command to build the IOC.</a:t>
            </a:r>
          </a:p>
          <a:p>
            <a:pPr lvl="1"/>
            <a:r>
              <a:rPr lang="en-GB" dirty="0" smtClean="0"/>
              <a:t>We will modify the st.cmd file to load our data base file</a:t>
            </a:r>
          </a:p>
          <a:p>
            <a:pPr lvl="1"/>
            <a:r>
              <a:rPr lang="en-GB" dirty="0" smtClean="0"/>
              <a:t>Next will then start the IOC.</a:t>
            </a:r>
          </a:p>
          <a:p>
            <a:pPr lvl="1"/>
            <a:r>
              <a:rPr lang="en-GB" dirty="0" smtClean="0"/>
              <a:t>Then use the command line tools to set and get values.</a:t>
            </a:r>
          </a:p>
          <a:p>
            <a:pPr lvl="1"/>
            <a:r>
              <a:rPr lang="en-GB" dirty="0" smtClean="0"/>
              <a:t>We will use qegui to monitor and update the PV.</a:t>
            </a:r>
          </a:p>
          <a:p>
            <a:pPr lvl="1"/>
            <a:r>
              <a:rPr lang="en-GB" dirty="0" smtClean="0"/>
              <a:t>I will run through it first, then you can try.</a:t>
            </a:r>
          </a:p>
          <a:p>
            <a:pPr lvl="1"/>
            <a:r>
              <a:rPr lang="en-GB" dirty="0" smtClean="0"/>
              <a:t>The help/instructions available by typing: </a:t>
            </a:r>
            <a:r>
              <a:rPr 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ex_notes 1 </a:t>
            </a:r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PVs, Records</a:t>
            </a:r>
            <a:r>
              <a:rPr lang="en-GB" dirty="0"/>
              <a:t> </a:t>
            </a:r>
            <a:r>
              <a:rPr lang="en-GB" dirty="0" smtClean="0"/>
              <a:t>and Fields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23638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A PV is </a:t>
            </a:r>
            <a:r>
              <a:rPr lang="en-GB" dirty="0" smtClean="0"/>
              <a:t>a name to access/write data </a:t>
            </a:r>
            <a:r>
              <a:rPr lang="en-GB" dirty="0"/>
              <a:t>via Channel Access</a:t>
            </a:r>
            <a:r>
              <a:rPr lang="en-GB" dirty="0" smtClean="0"/>
              <a:t>.</a:t>
            </a:r>
          </a:p>
          <a:p>
            <a:r>
              <a:rPr lang="en-GB" dirty="0" smtClean="0"/>
              <a:t>A record is a object within an EPICS IOC.</a:t>
            </a:r>
          </a:p>
          <a:p>
            <a:pPr lvl="1"/>
            <a:r>
              <a:rPr lang="en-GB" dirty="0" smtClean="0"/>
              <a:t>E.g. the  Exercise1:Real record from the exercise.</a:t>
            </a:r>
          </a:p>
          <a:p>
            <a:pPr lvl="1"/>
            <a:r>
              <a:rPr lang="en-GB" dirty="0" smtClean="0"/>
              <a:t>A record processes, typically to fetch, calc or write a value.</a:t>
            </a:r>
          </a:p>
          <a:p>
            <a:r>
              <a:rPr lang="en-GB" dirty="0" smtClean="0"/>
              <a:t>A record has a number of fields</a:t>
            </a:r>
          </a:p>
          <a:p>
            <a:pPr lvl="1"/>
            <a:r>
              <a:rPr lang="en-GB" dirty="0" smtClean="0"/>
              <a:t>E.g. DESC, SCAN, EGU, VAL</a:t>
            </a:r>
          </a:p>
          <a:p>
            <a:pPr lvl="1"/>
            <a:r>
              <a:rPr lang="en-GB" dirty="0" smtClean="0"/>
              <a:t>The VAL field provides the value, and is the default field.</a:t>
            </a:r>
          </a:p>
          <a:p>
            <a:pPr lvl="2"/>
            <a:r>
              <a:rPr lang="en-GB" dirty="0" err="1" smtClean="0"/>
              <a:t>caget</a:t>
            </a:r>
            <a:r>
              <a:rPr lang="en-GB" dirty="0" smtClean="0"/>
              <a:t>  Exercise1:Real.VAL  and</a:t>
            </a:r>
          </a:p>
          <a:p>
            <a:pPr lvl="2"/>
            <a:r>
              <a:rPr lang="en-GB" dirty="0" err="1" smtClean="0"/>
              <a:t>caget</a:t>
            </a:r>
            <a:r>
              <a:rPr lang="en-GB" dirty="0" smtClean="0"/>
              <a:t>  Exercise1:Real         are effectively the same.</a:t>
            </a:r>
          </a:p>
          <a:p>
            <a:pPr lvl="1"/>
            <a:r>
              <a:rPr lang="en-GB" dirty="0" smtClean="0"/>
              <a:t>All fields have a default value, so need not be specified.</a:t>
            </a:r>
            <a:endParaRPr lang="en-GB" dirty="0"/>
          </a:p>
          <a:p>
            <a:pPr lvl="1"/>
            <a:r>
              <a:rPr lang="en-GB" dirty="0" smtClean="0"/>
              <a:t>Most fields can be read as PVs, many can be written to at run time. 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4653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Record Types from EPICS base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9"/>
            <a:ext cx="11304574" cy="5470842"/>
          </a:xfrm>
        </p:spPr>
        <p:txBody>
          <a:bodyPr>
            <a:normAutofit lnSpcReduction="10000"/>
          </a:bodyPr>
          <a:lstStyle/>
          <a:p>
            <a:r>
              <a:rPr lang="en-GB" sz="2800" dirty="0" err="1" smtClean="0"/>
              <a:t>ai</a:t>
            </a:r>
            <a:r>
              <a:rPr lang="en-GB" sz="2800" dirty="0" smtClean="0"/>
              <a:t>/</a:t>
            </a:r>
            <a:r>
              <a:rPr lang="en-GB" sz="2800" dirty="0" err="1" smtClean="0"/>
              <a:t>ao</a:t>
            </a:r>
            <a:r>
              <a:rPr lang="en-GB" sz="2800" dirty="0" smtClean="0"/>
              <a:t> – analog input, analog output – double value</a:t>
            </a:r>
          </a:p>
          <a:p>
            <a:r>
              <a:rPr lang="en-GB" sz="2800" dirty="0" smtClean="0"/>
              <a:t>bi/</a:t>
            </a:r>
            <a:r>
              <a:rPr lang="en-GB" sz="2800" dirty="0" err="1" smtClean="0"/>
              <a:t>bo</a:t>
            </a:r>
            <a:r>
              <a:rPr lang="en-GB" sz="2800" dirty="0" smtClean="0"/>
              <a:t> – binary in, binary out – </a:t>
            </a:r>
            <a:r>
              <a:rPr lang="en-GB" sz="2800" dirty="0" err="1" smtClean="0"/>
              <a:t>boolean</a:t>
            </a:r>
            <a:r>
              <a:rPr lang="en-GB" sz="2800" dirty="0" smtClean="0"/>
              <a:t> enum value</a:t>
            </a:r>
          </a:p>
          <a:p>
            <a:r>
              <a:rPr lang="en-GB" sz="2800" dirty="0" err="1" smtClean="0"/>
              <a:t>longin</a:t>
            </a:r>
            <a:r>
              <a:rPr lang="en-GB" sz="2800" dirty="0" smtClean="0"/>
              <a:t>/</a:t>
            </a:r>
            <a:r>
              <a:rPr lang="en-GB" sz="2800" dirty="0" err="1" smtClean="0"/>
              <a:t>longout</a:t>
            </a:r>
            <a:r>
              <a:rPr lang="en-GB" sz="2800" dirty="0" smtClean="0"/>
              <a:t> – signed int 32 bit value</a:t>
            </a:r>
          </a:p>
          <a:p>
            <a:r>
              <a:rPr lang="en-GB" sz="2800" dirty="0" err="1"/>
              <a:t>s</a:t>
            </a:r>
            <a:r>
              <a:rPr lang="en-GB" sz="2800" dirty="0" err="1" smtClean="0"/>
              <a:t>tringin</a:t>
            </a:r>
            <a:r>
              <a:rPr lang="en-GB" sz="2800" dirty="0" smtClean="0"/>
              <a:t>/</a:t>
            </a:r>
            <a:r>
              <a:rPr lang="en-GB" sz="2800" dirty="0" err="1" smtClean="0"/>
              <a:t>stringout</a:t>
            </a:r>
            <a:r>
              <a:rPr lang="en-GB" sz="2800" dirty="0" smtClean="0"/>
              <a:t> – string value – up-to 39 chars. </a:t>
            </a:r>
          </a:p>
          <a:p>
            <a:r>
              <a:rPr lang="en-GB" sz="2800" dirty="0" smtClean="0"/>
              <a:t>int64in/int64out</a:t>
            </a:r>
            <a:r>
              <a:rPr lang="en-GB" sz="2800" dirty="0"/>
              <a:t> – signed int 32 bit </a:t>
            </a:r>
            <a:r>
              <a:rPr lang="en-GB" sz="2800" dirty="0" smtClean="0"/>
              <a:t>value – CA will use double.</a:t>
            </a:r>
          </a:p>
          <a:p>
            <a:r>
              <a:rPr lang="en-GB" sz="2800" dirty="0" err="1" smtClean="0"/>
              <a:t>mbbi</a:t>
            </a:r>
            <a:r>
              <a:rPr lang="en-GB" sz="2800" dirty="0" smtClean="0"/>
              <a:t>/</a:t>
            </a:r>
            <a:r>
              <a:rPr lang="en-GB" sz="2800" dirty="0" err="1" smtClean="0"/>
              <a:t>mbbo</a:t>
            </a:r>
            <a:r>
              <a:rPr lang="en-GB" sz="2800" dirty="0" smtClean="0"/>
              <a:t> – multibit input/output – enumeration, up-to 16 values.</a:t>
            </a:r>
          </a:p>
          <a:p>
            <a:r>
              <a:rPr lang="en-GB" sz="2800" dirty="0" err="1"/>
              <a:t>f</a:t>
            </a:r>
            <a:r>
              <a:rPr lang="en-GB" sz="2800" dirty="0" err="1" smtClean="0"/>
              <a:t>anout</a:t>
            </a:r>
            <a:r>
              <a:rPr lang="en-GB" sz="2800" dirty="0" smtClean="0"/>
              <a:t> -  effectively 17 FLNK </a:t>
            </a:r>
            <a:r>
              <a:rPr lang="en-GB" sz="2800" dirty="0" smtClean="0"/>
              <a:t>fields (older versions have 7)</a:t>
            </a:r>
            <a:endParaRPr lang="en-GB" sz="2800" dirty="0" smtClean="0"/>
          </a:p>
          <a:p>
            <a:r>
              <a:rPr lang="en-GB" sz="2800" dirty="0" smtClean="0"/>
              <a:t>calc/</a:t>
            </a:r>
            <a:r>
              <a:rPr lang="en-GB" sz="2800" dirty="0" err="1" smtClean="0"/>
              <a:t>calcout</a:t>
            </a:r>
            <a:r>
              <a:rPr lang="en-GB" sz="2800" dirty="0" smtClean="0"/>
              <a:t> – performs calculations from up-to 12 inputs</a:t>
            </a:r>
          </a:p>
          <a:p>
            <a:r>
              <a:rPr lang="en-GB" sz="2800" dirty="0" err="1" smtClean="0"/>
              <a:t>seq</a:t>
            </a:r>
            <a:r>
              <a:rPr lang="en-GB" sz="2800" dirty="0" smtClean="0"/>
              <a:t> – sequence record – can read from/write to up-to 16 PVs.</a:t>
            </a:r>
          </a:p>
          <a:p>
            <a:r>
              <a:rPr lang="en-GB" sz="2800" dirty="0" smtClean="0"/>
              <a:t>event – declares an event</a:t>
            </a:r>
          </a:p>
          <a:p>
            <a:r>
              <a:rPr lang="en-GB" sz="2800" dirty="0" smtClean="0"/>
              <a:t>Many more.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8041076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Often Used Common Fields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48154"/>
            <a:ext cx="11304574" cy="5240215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All records support a common number (~30) of fields.</a:t>
            </a:r>
          </a:p>
          <a:p>
            <a:pPr lvl="1"/>
            <a:r>
              <a:rPr lang="en-GB" dirty="0" smtClean="0"/>
              <a:t>SCAN – controls how the record processes – more later.</a:t>
            </a:r>
          </a:p>
          <a:p>
            <a:pPr lvl="1"/>
            <a:r>
              <a:rPr lang="en-GB" dirty="0" smtClean="0"/>
              <a:t>PINI   – process on initialisation</a:t>
            </a:r>
          </a:p>
          <a:p>
            <a:pPr lvl="1"/>
            <a:r>
              <a:rPr lang="en-GB" dirty="0" smtClean="0"/>
              <a:t>PROC – </a:t>
            </a:r>
            <a:r>
              <a:rPr lang="en-GB" dirty="0" smtClean="0"/>
              <a:t>request processing being written to</a:t>
            </a:r>
            <a:endParaRPr lang="en-GB" dirty="0" smtClean="0"/>
          </a:p>
          <a:p>
            <a:pPr lvl="1"/>
            <a:r>
              <a:rPr lang="en-GB" dirty="0" smtClean="0"/>
              <a:t>DESC – provides a description/comment</a:t>
            </a:r>
          </a:p>
          <a:p>
            <a:pPr lvl="1"/>
            <a:r>
              <a:rPr lang="en-GB" dirty="0" smtClean="0"/>
              <a:t>NAME – provides the name of the record</a:t>
            </a:r>
          </a:p>
          <a:p>
            <a:pPr lvl="1"/>
            <a:r>
              <a:rPr lang="en-GB" dirty="0" smtClean="0"/>
              <a:t>RTYP – a pseudo field that provides the record type.</a:t>
            </a:r>
          </a:p>
          <a:p>
            <a:pPr lvl="1"/>
            <a:r>
              <a:rPr lang="en-GB" dirty="0" smtClean="0"/>
              <a:t>DTYP – associated device driver – default: Soft Channel</a:t>
            </a:r>
          </a:p>
          <a:p>
            <a:pPr lvl="1"/>
            <a:r>
              <a:rPr lang="en-GB" dirty="0" smtClean="0"/>
              <a:t>SEVR – severity, NO_ALARM, MINOR, MAJOR, INVALID</a:t>
            </a:r>
          </a:p>
          <a:p>
            <a:pPr lvl="1"/>
            <a:r>
              <a:rPr lang="en-GB" dirty="0" smtClean="0"/>
              <a:t>STAT – status NO_ALARM or severity qualifier, e.g. HIHI</a:t>
            </a:r>
          </a:p>
          <a:p>
            <a:pPr lvl="1"/>
            <a:r>
              <a:rPr lang="en-GB" dirty="0" smtClean="0"/>
              <a:t>FLNK – forward link </a:t>
            </a:r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sz="2400" dirty="0" smtClean="0"/>
              <a:t>See the record reference manual – </a:t>
            </a:r>
            <a:r>
              <a:rPr lang="en-GB" sz="2400" dirty="0" smtClean="0"/>
              <a:t>the URL is on the last slide.</a:t>
            </a:r>
            <a:endParaRPr lang="en-GB" sz="2400" dirty="0" smtClean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8292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Fields common to many record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4891405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Many records, esp. numeric records, have these fields:</a:t>
            </a:r>
          </a:p>
          <a:p>
            <a:pPr lvl="1"/>
            <a:r>
              <a:rPr lang="en-GB" dirty="0" smtClean="0"/>
              <a:t>VAL  - all records have a VAL field, double, long, binary, enum, string</a:t>
            </a:r>
          </a:p>
          <a:p>
            <a:pPr lvl="1"/>
            <a:r>
              <a:rPr lang="en-GB" dirty="0" smtClean="0"/>
              <a:t>INP </a:t>
            </a:r>
            <a:r>
              <a:rPr lang="en-GB" b="1" dirty="0" smtClean="0"/>
              <a:t>or</a:t>
            </a:r>
            <a:r>
              <a:rPr lang="en-GB" dirty="0" smtClean="0"/>
              <a:t> OUT – input/output address for data.</a:t>
            </a:r>
            <a:br>
              <a:rPr lang="en-GB" dirty="0" smtClean="0"/>
            </a:br>
            <a:r>
              <a:rPr lang="en-GB" dirty="0" smtClean="0"/>
              <a:t>                       interpretation is based on DTYP.</a:t>
            </a:r>
          </a:p>
          <a:p>
            <a:pPr lvl="1"/>
            <a:r>
              <a:rPr lang="en-GB" dirty="0" smtClean="0"/>
              <a:t>EGU – engineering units, e.g. mA, Hr,  </a:t>
            </a:r>
            <a:r>
              <a:rPr lang="en-GB" dirty="0" err="1" smtClean="0"/>
              <a:t>uSv</a:t>
            </a:r>
            <a:r>
              <a:rPr lang="en-GB" dirty="0" smtClean="0"/>
              <a:t>/Hr</a:t>
            </a:r>
          </a:p>
          <a:p>
            <a:pPr lvl="1"/>
            <a:r>
              <a:rPr lang="en-GB" dirty="0" smtClean="0"/>
              <a:t>PREC – precision – guidance to display </a:t>
            </a:r>
            <a:r>
              <a:rPr lang="en-GB" dirty="0" smtClean="0"/>
              <a:t>mangers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             </a:t>
            </a:r>
            <a:r>
              <a:rPr lang="en-GB" b="1" dirty="0" smtClean="0"/>
              <a:t>note</a:t>
            </a:r>
            <a:r>
              <a:rPr lang="en-GB" dirty="0" smtClean="0"/>
              <a:t>: this does not round the value.</a:t>
            </a:r>
          </a:p>
          <a:p>
            <a:pPr lvl="1"/>
            <a:r>
              <a:rPr lang="en-GB" dirty="0" smtClean="0"/>
              <a:t>ADEL/MDEL – dead band values</a:t>
            </a:r>
          </a:p>
          <a:p>
            <a:pPr lvl="1"/>
            <a:r>
              <a:rPr lang="en-GB" dirty="0" smtClean="0"/>
              <a:t>LOPR/HOPR – operating range</a:t>
            </a:r>
          </a:p>
          <a:p>
            <a:pPr lvl="1"/>
            <a:r>
              <a:rPr lang="en-GB" dirty="0" smtClean="0"/>
              <a:t>DRVL/DRVL – drive range for output record type (</a:t>
            </a:r>
            <a:r>
              <a:rPr lang="en-GB" dirty="0" err="1" smtClean="0"/>
              <a:t>ao</a:t>
            </a:r>
            <a:r>
              <a:rPr lang="en-GB" dirty="0" smtClean="0"/>
              <a:t>, </a:t>
            </a:r>
            <a:r>
              <a:rPr lang="en-GB" dirty="0" err="1" smtClean="0"/>
              <a:t>longout</a:t>
            </a:r>
            <a:r>
              <a:rPr lang="en-GB" dirty="0" smtClean="0"/>
              <a:t>,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LOLO/LOW/HIGH/HIHI – alarm thresholds</a:t>
            </a:r>
          </a:p>
          <a:p>
            <a:pPr lvl="1"/>
            <a:r>
              <a:rPr lang="en-GB" dirty="0" smtClean="0"/>
              <a:t>LLSV/LSV/HSV/HHSV – associated severities.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5864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~/exercise1/</a:t>
            </a:r>
            <a:r>
              <a:rPr lang="en-GB" dirty="0" err="1" smtClean="0"/>
              <a:t>dbd</a:t>
            </a:r>
            <a:r>
              <a:rPr lang="en-GB" dirty="0" smtClean="0"/>
              <a:t>/Exercise1.dbd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24708"/>
            <a:ext cx="11304574" cy="4801455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Provides meta data to the IOC about record types, device types, enumeration value etc. Essentially beyond scope </a:t>
            </a:r>
            <a:r>
              <a:rPr lang="en-GB" dirty="0" smtClean="0"/>
              <a:t>of today’s training.</a:t>
            </a:r>
            <a:endParaRPr lang="en-GB" dirty="0" smtClean="0"/>
          </a:p>
          <a:p>
            <a:r>
              <a:rPr lang="en-GB" dirty="0" smtClean="0"/>
              <a:t>Enum values must be exact, the answers are in the dbd file: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menu(</a:t>
            </a:r>
            <a:r>
              <a:rPr lang="en-GB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calcoutOOPT</a:t>
            </a: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choice(</a:t>
            </a:r>
            <a:r>
              <a:rPr lang="en-GB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calcoutOOPT_Every_Time</a:t>
            </a: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"Every Time")</a:t>
            </a:r>
          </a:p>
          <a:p>
            <a:pPr marL="0" indent="0">
              <a:buNone/>
            </a:pP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choice(</a:t>
            </a:r>
            <a:r>
              <a:rPr lang="en-GB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calcoutOOPT_On_Change</a:t>
            </a: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"On Change")</a:t>
            </a:r>
          </a:p>
          <a:p>
            <a:pPr marL="0" indent="0">
              <a:buNone/>
            </a:pP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choice(</a:t>
            </a:r>
            <a:r>
              <a:rPr lang="en-GB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calcoutOOPT_When_Zero</a:t>
            </a: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"When Zero")</a:t>
            </a:r>
          </a:p>
          <a:p>
            <a:pPr marL="0" indent="0">
              <a:buNone/>
            </a:pP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choice(</a:t>
            </a:r>
            <a:r>
              <a:rPr lang="en-GB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calcoutOOPT_When_Non_zero</a:t>
            </a: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"When Non-zero")</a:t>
            </a:r>
          </a:p>
          <a:p>
            <a:pPr marL="0" indent="0">
              <a:buNone/>
            </a:pP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choice(</a:t>
            </a:r>
            <a:r>
              <a:rPr lang="en-GB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calcoutOOPT_Transition_To_Zero</a:t>
            </a: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"Transition To Zero")</a:t>
            </a:r>
          </a:p>
          <a:p>
            <a:pPr marL="0" indent="0">
              <a:buNone/>
            </a:pP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choice(</a:t>
            </a:r>
            <a:r>
              <a:rPr lang="en-GB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calcoutOOPT_Transition_To_Non_zero</a:t>
            </a:r>
            <a:r>
              <a:rPr lang="en-GB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"Transition To Non-zero")</a:t>
            </a:r>
          </a:p>
          <a:p>
            <a:pPr marL="0" indent="0">
              <a:buNone/>
            </a:pPr>
            <a:r>
              <a:rPr lang="en-GB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109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Record Processing - Topics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SCAN Methods</a:t>
            </a:r>
          </a:p>
          <a:p>
            <a:r>
              <a:rPr lang="en-GB" dirty="0" smtClean="0"/>
              <a:t>Passive Scanning</a:t>
            </a:r>
          </a:p>
          <a:p>
            <a:r>
              <a:rPr lang="en-GB" dirty="0" err="1" smtClean="0"/>
              <a:t>INPut</a:t>
            </a:r>
            <a:r>
              <a:rPr lang="en-GB" dirty="0" smtClean="0"/>
              <a:t> and </a:t>
            </a:r>
            <a:r>
              <a:rPr lang="en-GB" dirty="0" err="1" smtClean="0"/>
              <a:t>OUTput</a:t>
            </a:r>
            <a:r>
              <a:rPr lang="en-GB" dirty="0" smtClean="0"/>
              <a:t> links</a:t>
            </a:r>
          </a:p>
          <a:p>
            <a:r>
              <a:rPr lang="en-GB" dirty="0" smtClean="0"/>
              <a:t>The </a:t>
            </a:r>
            <a:r>
              <a:rPr lang="en-GB" dirty="0" smtClean="0"/>
              <a:t>calc record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96884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49" y="91758"/>
            <a:ext cx="11304574" cy="998488"/>
          </a:xfrm>
        </p:spPr>
        <p:txBody>
          <a:bodyPr/>
          <a:lstStyle/>
          <a:p>
            <a:r>
              <a:rPr lang="en-GB" dirty="0" smtClean="0"/>
              <a:t>Record Processing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090246"/>
            <a:ext cx="11304574" cy="5357446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Records can process in a number of ways.</a:t>
            </a:r>
          </a:p>
          <a:p>
            <a:pPr lvl="1"/>
            <a:r>
              <a:rPr lang="en-GB" dirty="0" smtClean="0"/>
              <a:t>Self scanning (as in Ex 1). </a:t>
            </a:r>
            <a:r>
              <a:rPr lang="en-GB" dirty="0"/>
              <a:t> </a:t>
            </a:r>
            <a:r>
              <a:rPr lang="en-GB" dirty="0" smtClean="0"/>
              <a:t>The available scan periods are: .1, .2, .5, 1, 2, 5 and 10 second</a:t>
            </a:r>
            <a:r>
              <a:rPr lang="en-GB" i="1" dirty="0" smtClean="0"/>
              <a:t>s</a:t>
            </a:r>
            <a:r>
              <a:rPr lang="en-GB" dirty="0" smtClean="0"/>
              <a:t>, e.g.  </a:t>
            </a:r>
            <a:r>
              <a:rPr lang="en-GB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field (SCAN, </a:t>
            </a:r>
            <a:r>
              <a:rPr lang="en-GB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GB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.2 second</a:t>
            </a:r>
            <a:r>
              <a:rPr lang="en-GB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GB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GB" dirty="0" smtClean="0"/>
              <a:t>SCAN set to “I/O </a:t>
            </a:r>
            <a:r>
              <a:rPr lang="en-GB" dirty="0" err="1" smtClean="0"/>
              <a:t>Intr</a:t>
            </a:r>
            <a:r>
              <a:rPr lang="en-GB" dirty="0" smtClean="0"/>
              <a:t>”  - record it interrupted by its associated device driver.</a:t>
            </a:r>
          </a:p>
          <a:p>
            <a:pPr lvl="1"/>
            <a:r>
              <a:rPr lang="en-GB" dirty="0" smtClean="0"/>
              <a:t>SCAN set to “Event”. In this case the EVNT field defines the event name to which the record will respond.</a:t>
            </a:r>
          </a:p>
          <a:p>
            <a:pPr lvl="1"/>
            <a:r>
              <a:rPr lang="en-GB" dirty="0" smtClean="0"/>
              <a:t>SCAN set to “Passive”. In this case the record will process when stimulated by another record or by a CA Client.</a:t>
            </a:r>
          </a:p>
          <a:p>
            <a:pPr lvl="1"/>
            <a:r>
              <a:rPr lang="en-GB" dirty="0" smtClean="0"/>
              <a:t>Write to the record’s .PROC field.</a:t>
            </a:r>
          </a:p>
          <a:p>
            <a:pPr lvl="1"/>
            <a:r>
              <a:rPr lang="en-GB" dirty="0" smtClean="0"/>
              <a:t>Define: </a:t>
            </a:r>
            <a:r>
              <a:rPr lang="en-GB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field (PINI, 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GB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YES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GB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GB" dirty="0" smtClean="0"/>
              <a:t> – to process once at IOC </a:t>
            </a:r>
            <a:r>
              <a:rPr lang="en-GB" dirty="0" smtClean="0"/>
              <a:t>initialisation.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Topics Covered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4891405"/>
          </a:xfrm>
        </p:spPr>
        <p:txBody>
          <a:bodyPr>
            <a:normAutofit/>
          </a:bodyPr>
          <a:lstStyle/>
          <a:p>
            <a:r>
              <a:rPr lang="en-GB" dirty="0" smtClean="0"/>
              <a:t>A basic overview of EPICS</a:t>
            </a:r>
          </a:p>
          <a:p>
            <a:pPr lvl="1"/>
            <a:r>
              <a:rPr lang="en-GB" dirty="0" smtClean="0"/>
              <a:t>Channel Access (CA) Protocol</a:t>
            </a:r>
          </a:p>
          <a:p>
            <a:pPr lvl="1"/>
            <a:r>
              <a:rPr lang="en-GB" dirty="0" smtClean="0"/>
              <a:t>Channel Access Servers</a:t>
            </a:r>
          </a:p>
          <a:p>
            <a:pPr lvl="1"/>
            <a:r>
              <a:rPr lang="en-GB" dirty="0" smtClean="0"/>
              <a:t>Channel Access Clients</a:t>
            </a:r>
          </a:p>
          <a:p>
            <a:r>
              <a:rPr lang="en-GB" dirty="0" smtClean="0"/>
              <a:t>The anatomy of an IOC</a:t>
            </a:r>
          </a:p>
          <a:p>
            <a:pPr lvl="1"/>
            <a:r>
              <a:rPr lang="en-GB" dirty="0" smtClean="0"/>
              <a:t>Construction, records, record processing.</a:t>
            </a:r>
          </a:p>
          <a:p>
            <a:r>
              <a:rPr lang="en-GB" dirty="0" smtClean="0"/>
              <a:t>Clients – command line and graphical</a:t>
            </a:r>
          </a:p>
          <a:p>
            <a:r>
              <a:rPr lang="en-GB" dirty="0" smtClean="0"/>
              <a:t>Mini project – conference talk count down timer</a:t>
            </a:r>
          </a:p>
          <a:p>
            <a:endParaRPr lang="en-GB" dirty="0" smtClean="0"/>
          </a:p>
          <a:p>
            <a:endParaRPr lang="en-GB" dirty="0" smtClean="0"/>
          </a:p>
          <a:p>
            <a:pPr lvl="1"/>
            <a:endParaRPr lang="en-GB" dirty="0" smtClean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679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Processing Passive Records 1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477108"/>
            <a:ext cx="11304574" cy="4649055"/>
          </a:xfrm>
        </p:spPr>
        <p:txBody>
          <a:bodyPr>
            <a:normAutofit/>
          </a:bodyPr>
          <a:lstStyle/>
          <a:p>
            <a:r>
              <a:rPr lang="en-GB" dirty="0" smtClean="0"/>
              <a:t>Forward link. Each record has an FLNK field and may reference another record:</a:t>
            </a: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ecord (</a:t>
            </a:r>
            <a:r>
              <a:rPr lang="en-GB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ai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"REC1") {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(SCAN, "1 second")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(FLNK, "REC2")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record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ai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"REC2") {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(SCAN, "Passive")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Processing Passive Records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430216"/>
            <a:ext cx="11304574" cy="4888522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By using the PP (process passive) input/output link qualifier:</a:t>
            </a:r>
            <a:br>
              <a:rPr lang="en-GB" dirty="0" smtClean="0"/>
            </a:br>
            <a:endParaRPr lang="en-GB" dirty="0" smtClean="0"/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record (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ai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, "REC1") {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  field (SCAN, "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Passive")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record (calc, "REC2") {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  field (SCAN,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"1 second")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  field (INPA, "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REC2 PP")   # default in NPP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More about the calc record later </a:t>
            </a:r>
          </a:p>
          <a:p>
            <a:pPr lvl="1"/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Processing Passive Records </a:t>
            </a:r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By using the </a:t>
            </a:r>
            <a:r>
              <a:rPr lang="en-GB" dirty="0" smtClean="0"/>
              <a:t>CP </a:t>
            </a:r>
            <a:r>
              <a:rPr lang="en-GB" dirty="0"/>
              <a:t>input/output link qualifier:</a:t>
            </a:r>
            <a:br>
              <a:rPr lang="en-GB" dirty="0"/>
            </a:br>
            <a:endParaRPr lang="en-GB" dirty="0"/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record (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ai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, "REC1") {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field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(SCAN, "1 second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(MDEL, "0.2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   # accumulative change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record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(calc, "REC2") {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field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(SCAN, "Passive")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(INPA, "REC2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CP")  # Becomes CA link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Processing Passive Records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353611"/>
          </a:xfrm>
        </p:spPr>
        <p:txBody>
          <a:bodyPr>
            <a:normAutofit/>
          </a:bodyPr>
          <a:lstStyle/>
          <a:p>
            <a:r>
              <a:rPr lang="en-GB" dirty="0" smtClean="0"/>
              <a:t>For </a:t>
            </a:r>
            <a:r>
              <a:rPr lang="en-GB" dirty="0" err="1"/>
              <a:t>ao</a:t>
            </a:r>
            <a:r>
              <a:rPr lang="en-GB" dirty="0"/>
              <a:t>, </a:t>
            </a:r>
            <a:r>
              <a:rPr lang="en-GB" dirty="0" err="1"/>
              <a:t>bo</a:t>
            </a:r>
            <a:r>
              <a:rPr lang="en-GB" dirty="0"/>
              <a:t>, </a:t>
            </a:r>
            <a:r>
              <a:rPr lang="en-GB" dirty="0" err="1"/>
              <a:t>mbbo</a:t>
            </a:r>
            <a:r>
              <a:rPr lang="en-GB" dirty="0"/>
              <a:t>, </a:t>
            </a:r>
            <a:r>
              <a:rPr lang="en-GB" dirty="0" err="1"/>
              <a:t>longout</a:t>
            </a:r>
            <a:r>
              <a:rPr lang="en-GB" dirty="0"/>
              <a:t>, </a:t>
            </a:r>
            <a:r>
              <a:rPr lang="en-GB" dirty="0" err="1"/>
              <a:t>stringout</a:t>
            </a:r>
            <a:r>
              <a:rPr lang="en-GB" dirty="0"/>
              <a:t>, </a:t>
            </a:r>
            <a:r>
              <a:rPr lang="en-GB" dirty="0" smtClean="0"/>
              <a:t>int64out and other output records, can write to the VAL field, e.g. :</a:t>
            </a:r>
            <a:br>
              <a:rPr lang="en-GB" dirty="0" smtClean="0"/>
            </a:br>
            <a:endParaRPr lang="en-GB" dirty="0" smtClean="0"/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record (</a:t>
            </a:r>
            <a:r>
              <a:rPr lang="en-GB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ao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CURRENT_SP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field (DESC, "BTS Corrector magnet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  field (SCAN, "Passive")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[user]$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caput CURRENT_SP  2.357    </a:t>
            </a: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26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Processing Passive Records </a:t>
            </a:r>
            <a:r>
              <a:rPr lang="en-GB" dirty="0" smtClean="0"/>
              <a:t>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353611"/>
          </a:xfrm>
        </p:spPr>
        <p:txBody>
          <a:bodyPr>
            <a:normAutofit/>
          </a:bodyPr>
          <a:lstStyle/>
          <a:p>
            <a:r>
              <a:rPr lang="en-GB" dirty="0"/>
              <a:t>By </a:t>
            </a:r>
            <a:r>
              <a:rPr lang="en-GB" dirty="0" smtClean="0"/>
              <a:t>writing to the .PROC field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 smtClean="0"/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record (</a:t>
            </a:r>
            <a:r>
              <a:rPr lang="en-GB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ai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, "REC1") {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   field (SCAN, "Passive")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[user]$  caput REC1.PROC 1    </a:t>
            </a:r>
          </a:p>
          <a:p>
            <a:pPr marL="457200" lvl="1" indent="0">
              <a:buNone/>
            </a:pP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# any number in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0 – 255 will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7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 Qualifiers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306719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These are:</a:t>
            </a:r>
          </a:p>
          <a:p>
            <a:pPr lvl="1"/>
            <a:r>
              <a:rPr lang="en-GB" dirty="0" smtClean="0"/>
              <a:t>NPP – No Process Passive – </a:t>
            </a:r>
            <a:r>
              <a:rPr lang="en-GB" b="1" dirty="0" smtClean="0"/>
              <a:t>default</a:t>
            </a:r>
          </a:p>
          <a:p>
            <a:pPr lvl="1"/>
            <a:r>
              <a:rPr lang="en-GB" dirty="0" smtClean="0"/>
              <a:t>PP - Process Passive – referenced record will process</a:t>
            </a:r>
          </a:p>
          <a:p>
            <a:pPr lvl="1"/>
            <a:r>
              <a:rPr lang="en-GB" dirty="0" smtClean="0"/>
              <a:t>CA – Channel Access – forces a CA link even if in the same IOC.</a:t>
            </a:r>
          </a:p>
          <a:p>
            <a:pPr lvl="1"/>
            <a:r>
              <a:rPr lang="en-GB" dirty="0" smtClean="0"/>
              <a:t>CP – CA Monitor – record processes when it gets an update.</a:t>
            </a:r>
          </a:p>
          <a:p>
            <a:pPr lvl="1"/>
            <a:r>
              <a:rPr lang="en-GB" dirty="0" smtClean="0"/>
              <a:t>CPP – Never used it, could not get my head around this one ;-)</a:t>
            </a:r>
          </a:p>
          <a:p>
            <a:r>
              <a:rPr lang="en-GB" dirty="0" smtClean="0"/>
              <a:t>Also:</a:t>
            </a:r>
          </a:p>
          <a:p>
            <a:pPr lvl="1"/>
            <a:r>
              <a:rPr lang="en-GB" dirty="0" smtClean="0"/>
              <a:t>NMS – No Maximise Severity – </a:t>
            </a:r>
            <a:r>
              <a:rPr lang="en-GB" b="1" dirty="0" smtClean="0"/>
              <a:t>default</a:t>
            </a:r>
          </a:p>
          <a:p>
            <a:pPr lvl="1"/>
            <a:r>
              <a:rPr lang="en-GB" dirty="0" smtClean="0"/>
              <a:t>MS – </a:t>
            </a:r>
            <a:r>
              <a:rPr lang="en-GB" dirty="0"/>
              <a:t>Maximise </a:t>
            </a:r>
            <a:r>
              <a:rPr lang="en-GB" dirty="0" smtClean="0"/>
              <a:t>Severity (no alarm, minor, major, invalid)</a:t>
            </a:r>
          </a:p>
          <a:p>
            <a:pPr lvl="1"/>
            <a:r>
              <a:rPr lang="en-GB" dirty="0" smtClean="0"/>
              <a:t>MSI - </a:t>
            </a:r>
            <a:r>
              <a:rPr lang="en-GB" dirty="0"/>
              <a:t>Maximise </a:t>
            </a:r>
            <a:r>
              <a:rPr lang="en-GB" dirty="0" smtClean="0"/>
              <a:t>Severity Invalid (new, since 3.15-ish))</a:t>
            </a:r>
            <a:br>
              <a:rPr lang="en-GB" dirty="0" smtClean="0"/>
            </a:b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calc record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4891405"/>
          </a:xfrm>
        </p:spPr>
        <p:txBody>
          <a:bodyPr/>
          <a:lstStyle/>
          <a:p>
            <a:r>
              <a:rPr lang="en-GB" dirty="0" smtClean="0"/>
              <a:t>The are 34 record types in EPICS base</a:t>
            </a:r>
          </a:p>
          <a:p>
            <a:pPr lvl="1"/>
            <a:r>
              <a:rPr lang="en-GB" dirty="0" smtClean="0"/>
              <a:t>These are described in the record reference </a:t>
            </a:r>
            <a:r>
              <a:rPr lang="en-GB" dirty="0" smtClean="0"/>
              <a:t>manual.</a:t>
            </a:r>
            <a:endParaRPr lang="en-GB" dirty="0" smtClean="0"/>
          </a:p>
          <a:p>
            <a:pPr lvl="1"/>
            <a:r>
              <a:rPr lang="en-GB" dirty="0" smtClean="0"/>
              <a:t>Many more record types </a:t>
            </a:r>
            <a:r>
              <a:rPr lang="en-GB" dirty="0" smtClean="0"/>
              <a:t>available – many from </a:t>
            </a:r>
            <a:r>
              <a:rPr lang="en-GB" dirty="0" err="1" smtClean="0"/>
              <a:t>synApps</a:t>
            </a:r>
            <a:r>
              <a:rPr lang="en-GB" dirty="0" smtClean="0"/>
              <a:t>.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The calc record is used to do algebraic, relational and logical operations on values form other (calc) records.</a:t>
            </a:r>
          </a:p>
          <a:p>
            <a:pPr lvl="1"/>
            <a:r>
              <a:rPr lang="en-GB" dirty="0" smtClean="0"/>
              <a:t>Useful here to for training as i</a:t>
            </a:r>
            <a:r>
              <a:rPr lang="en-GB" dirty="0"/>
              <a:t>t</a:t>
            </a:r>
            <a:r>
              <a:rPr lang="en-GB" dirty="0" smtClean="0"/>
              <a:t> only requires “Soft Channel” device support.</a:t>
            </a:r>
          </a:p>
          <a:p>
            <a:pPr lvl="1"/>
            <a:r>
              <a:rPr lang="en-GB" dirty="0" smtClean="0"/>
              <a:t>It will be the basis of exercise 2 and the mini-project.  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calc record - Inputs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24708"/>
            <a:ext cx="11304574" cy="509953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The calc record has 12 inputs, INPA to INPL.</a:t>
            </a:r>
          </a:p>
          <a:p>
            <a:r>
              <a:rPr lang="en-GB" dirty="0" smtClean="0"/>
              <a:t>The may be soft channels, i.e. other PVs or numerical constants. Example:</a:t>
            </a:r>
          </a:p>
          <a:p>
            <a:pPr lvl="1"/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record (calc, "EX:CALC") {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(INPA, "REC1")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(INPB, "REC2.SEVR CP")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(INPC, "REC3 PP")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(INPL, "EX:CALC")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(INPH, "3.141592653")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(INPI, "42")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calc record - calculations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24708"/>
            <a:ext cx="11304574" cy="5533292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The calculation specified in the CALC field (up-to 79 chars</a:t>
            </a:r>
            <a:r>
              <a:rPr lang="en-GB" dirty="0" smtClean="0"/>
              <a:t>)</a:t>
            </a:r>
          </a:p>
          <a:p>
            <a:r>
              <a:rPr lang="en-GB" dirty="0" smtClean="0"/>
              <a:t>Uses ‘variables’ A to L in the expressions</a:t>
            </a:r>
            <a:r>
              <a:rPr lang="en-GB" dirty="0"/>
              <a:t>:</a:t>
            </a:r>
            <a:endParaRPr lang="en-GB" dirty="0" smtClean="0"/>
          </a:p>
          <a:p>
            <a:pPr lvl="1"/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field (CALC, "28")          # Constant</a:t>
            </a: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field (CALC, "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(B-C)")    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Mathematical</a:t>
            </a:r>
          </a:p>
          <a:p>
            <a:pPr lvl="1"/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Field (CALC,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&amp; (B | C")  </a:t>
            </a: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Bit wise</a:t>
            </a: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field (CALC, "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MAX(H, L)")   # Functions</a:t>
            </a: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field (CALC, "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 (A/H")    # Trig functions</a:t>
            </a: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field (CALC,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"(A&gt;3.6) &amp;&amp; H &lt; L ? A+B : B-C") 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# 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Logical/ternary</a:t>
            </a:r>
            <a:b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GB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GB" dirty="0" smtClean="0">
                <a:cs typeface="Courier New" panose="02070309020205020404" pitchFamily="49" charset="0"/>
              </a:rPr>
              <a:t>Use</a:t>
            </a:r>
            <a:r>
              <a:rPr lang="en-GB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rec_ref</a:t>
            </a:r>
            <a:r>
              <a:rPr lang="en-GB" sz="2400" dirty="0" smtClean="0">
                <a:cs typeface="Courier New" panose="02070309020205020404" pitchFamily="49" charset="0"/>
              </a:rPr>
              <a:t> command to show record reference manual.</a:t>
            </a:r>
            <a:endParaRPr lang="en-GB" sz="2400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6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calc record – heartbeat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365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ecord (calc, "HEART_BEAT_CALC") {</a:t>
            </a:r>
            <a:b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field (DESC, "IOC heartbeat sent to EPS PLC”)</a:t>
            </a:r>
            <a:b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field (SCAN, "1 second”)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field (INPA, "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HEART_BEAT_CALC") 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field (CALC, "(A+1)%3600")</a:t>
            </a:r>
            <a:b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field (LOPR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"0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  <a:b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field (HOPR, "3600")</a:t>
            </a:r>
            <a:b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field (FLNK, "SEND_HEART_BEAT")</a:t>
            </a:r>
            <a:b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This </a:t>
            </a:r>
            <a:r>
              <a:rPr lang="en-GB" sz="24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record sends 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heat beat to the PLC</a:t>
            </a:r>
            <a:b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details beyond scope of this training.</a:t>
            </a:r>
            <a:b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record (</a:t>
            </a:r>
            <a:r>
              <a:rPr lang="en-GB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longout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"SEND_HEART_BEAT</a:t>
            </a: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"){</a:t>
            </a:r>
          </a:p>
          <a:p>
            <a:pPr marL="0" indent="0">
              <a:buNone/>
            </a:pPr>
            <a:r>
              <a:rPr lang="en-GB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Schedule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Session 1:  9.00 - 10:30</a:t>
            </a:r>
          </a:p>
          <a:p>
            <a:r>
              <a:rPr lang="en-GB" dirty="0" smtClean="0"/>
              <a:t>Coffee/tea break: 30 minutes</a:t>
            </a:r>
          </a:p>
          <a:p>
            <a:r>
              <a:rPr lang="en-GB" dirty="0"/>
              <a:t>Session </a:t>
            </a:r>
            <a:r>
              <a:rPr lang="en-GB" dirty="0" smtClean="0"/>
              <a:t>2:  11.00 </a:t>
            </a:r>
            <a:r>
              <a:rPr lang="en-GB" dirty="0"/>
              <a:t>- </a:t>
            </a:r>
            <a:r>
              <a:rPr lang="en-GB" dirty="0" smtClean="0"/>
              <a:t>12:30</a:t>
            </a:r>
          </a:p>
          <a:p>
            <a:r>
              <a:rPr lang="en-GB" dirty="0" smtClean="0"/>
              <a:t>Lunch:  90 minutes</a:t>
            </a:r>
          </a:p>
          <a:p>
            <a:r>
              <a:rPr lang="en-GB" dirty="0"/>
              <a:t>Session </a:t>
            </a:r>
            <a:r>
              <a:rPr lang="en-GB" dirty="0" smtClean="0"/>
              <a:t>3:  2.00 </a:t>
            </a:r>
            <a:r>
              <a:rPr lang="en-GB" dirty="0"/>
              <a:t>- 3</a:t>
            </a:r>
            <a:r>
              <a:rPr lang="en-GB" dirty="0" smtClean="0"/>
              <a:t>:30</a:t>
            </a:r>
          </a:p>
          <a:p>
            <a:r>
              <a:rPr lang="en-GB" dirty="0"/>
              <a:t>Coffee/tea break</a:t>
            </a:r>
            <a:r>
              <a:rPr lang="en-GB" dirty="0" smtClean="0"/>
              <a:t>: 30 minutes</a:t>
            </a:r>
          </a:p>
          <a:p>
            <a:r>
              <a:rPr lang="en-GB" dirty="0"/>
              <a:t>Session </a:t>
            </a:r>
            <a:r>
              <a:rPr lang="en-GB" dirty="0" smtClean="0"/>
              <a:t>4:  4.00 </a:t>
            </a:r>
            <a:r>
              <a:rPr lang="en-GB" dirty="0"/>
              <a:t>- 4</a:t>
            </a:r>
            <a:r>
              <a:rPr lang="en-GB" dirty="0" smtClean="0"/>
              <a:t>:30</a:t>
            </a:r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pPr lvl="1"/>
            <a:endParaRPr lang="en-GB" dirty="0" smtClean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142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Exercise 2 – calc records and </a:t>
            </a:r>
            <a:r>
              <a:rPr lang="en-GB" dirty="0" smtClean="0"/>
              <a:t>links - 1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4755734"/>
          </a:xfrm>
        </p:spPr>
        <p:txBody>
          <a:bodyPr>
            <a:normAutofit/>
          </a:bodyPr>
          <a:lstStyle/>
          <a:p>
            <a:r>
              <a:rPr lang="en-GB" dirty="0"/>
              <a:t>We are going to create an EPICS IOC </a:t>
            </a:r>
            <a:r>
              <a:rPr lang="en-GB" dirty="0" smtClean="0"/>
              <a:t>like before:</a:t>
            </a:r>
          </a:p>
          <a:p>
            <a:pPr lvl="1"/>
            <a:r>
              <a:rPr lang="en-GB" dirty="0" smtClean="0"/>
              <a:t>Create a database with 4 records </a:t>
            </a:r>
          </a:p>
          <a:p>
            <a:pPr lvl="1"/>
            <a:r>
              <a:rPr lang="en-GB" dirty="0" smtClean="0"/>
              <a:t>Exercise2:rec1 </a:t>
            </a:r>
            <a:r>
              <a:rPr lang="en-GB" dirty="0" smtClean="0"/>
              <a:t>is an </a:t>
            </a:r>
            <a:r>
              <a:rPr lang="en-GB" dirty="0" err="1" smtClean="0"/>
              <a:t>ai</a:t>
            </a:r>
            <a:r>
              <a:rPr lang="en-GB" dirty="0" smtClean="0"/>
              <a:t>, written to by user and </a:t>
            </a:r>
            <a:r>
              <a:rPr lang="en-GB" dirty="0" smtClean="0"/>
              <a:t>forward links (FLNK) </a:t>
            </a:r>
            <a:r>
              <a:rPr lang="en-GB" dirty="0" smtClean="0"/>
              <a:t>to calc rec4</a:t>
            </a:r>
          </a:p>
          <a:p>
            <a:pPr lvl="1"/>
            <a:r>
              <a:rPr lang="en-GB" dirty="0" smtClean="0"/>
              <a:t>Exercise2:rec2 </a:t>
            </a:r>
            <a:r>
              <a:rPr lang="en-GB" dirty="0" smtClean="0"/>
              <a:t>is a Passive calc record that counts up module 10. </a:t>
            </a:r>
          </a:p>
          <a:p>
            <a:pPr lvl="1"/>
            <a:r>
              <a:rPr lang="en-GB" dirty="0" smtClean="0"/>
              <a:t>Exercise2:rec3 </a:t>
            </a:r>
            <a:r>
              <a:rPr lang="en-GB" dirty="0" smtClean="0"/>
              <a:t>also a calc record that scans at 10 seconds, and counts up in 100s module 1000. </a:t>
            </a:r>
            <a:endParaRPr lang="en-GB" dirty="0" smtClean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Exercise 2 – calc records and </a:t>
            </a:r>
            <a:r>
              <a:rPr lang="en-GB" dirty="0" smtClean="0"/>
              <a:t>links - 2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423950"/>
          </a:xfrm>
        </p:spPr>
        <p:txBody>
          <a:bodyPr>
            <a:normAutofit/>
          </a:bodyPr>
          <a:lstStyle/>
          <a:p>
            <a:r>
              <a:rPr lang="en-GB" dirty="0" smtClean="0"/>
              <a:t>Exercise2:rec4 </a:t>
            </a:r>
            <a:r>
              <a:rPr lang="en-GB" dirty="0" smtClean="0"/>
              <a:t>is a calc record, with three </a:t>
            </a:r>
            <a:r>
              <a:rPr lang="en-GB" dirty="0" smtClean="0"/>
              <a:t>inputs</a:t>
            </a:r>
            <a:r>
              <a:rPr lang="en-GB" dirty="0" smtClean="0"/>
              <a:t>, i.e.</a:t>
            </a:r>
            <a:r>
              <a:rPr lang="en-GB" dirty="0" smtClean="0"/>
              <a:t> Exercise2:rec1</a:t>
            </a:r>
            <a:r>
              <a:rPr lang="en-GB" dirty="0" smtClean="0"/>
              <a:t>, </a:t>
            </a:r>
            <a:r>
              <a:rPr lang="en-GB" dirty="0" smtClean="0"/>
              <a:t>Exercise2:rec2 </a:t>
            </a:r>
            <a:r>
              <a:rPr lang="en-GB" dirty="0" smtClean="0"/>
              <a:t>and </a:t>
            </a:r>
            <a:r>
              <a:rPr lang="en-GB" dirty="0" smtClean="0"/>
              <a:t>Exercise2:rec3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is itself a passive record</a:t>
            </a:r>
          </a:p>
          <a:p>
            <a:pPr lvl="1"/>
            <a:r>
              <a:rPr lang="en-GB" dirty="0" smtClean="0"/>
              <a:t>it forces </a:t>
            </a:r>
            <a:r>
              <a:rPr lang="en-GB" dirty="0" smtClean="0"/>
              <a:t>Exercise2:rec2 </a:t>
            </a:r>
            <a:r>
              <a:rPr lang="en-GB" dirty="0" smtClean="0"/>
              <a:t>to process (uses the PP qualifier)</a:t>
            </a:r>
          </a:p>
          <a:p>
            <a:pPr lvl="1"/>
            <a:r>
              <a:rPr lang="en-GB" dirty="0" smtClean="0"/>
              <a:t>it monitors </a:t>
            </a:r>
            <a:r>
              <a:rPr lang="en-GB" dirty="0" smtClean="0"/>
              <a:t>Exercise2:rec3 </a:t>
            </a:r>
            <a:r>
              <a:rPr lang="en-GB" dirty="0" smtClean="0"/>
              <a:t>and processes when it is sent an update (by </a:t>
            </a:r>
            <a:r>
              <a:rPr lang="en-GB" dirty="0" smtClean="0"/>
              <a:t>using </a:t>
            </a:r>
            <a:r>
              <a:rPr lang="en-GB" dirty="0" smtClean="0"/>
              <a:t>the CP qualifier)</a:t>
            </a:r>
          </a:p>
          <a:p>
            <a:pPr lvl="1"/>
            <a:r>
              <a:rPr lang="en-GB" dirty="0"/>
              <a:t>i</a:t>
            </a:r>
            <a:r>
              <a:rPr lang="en-GB" dirty="0" smtClean="0"/>
              <a:t>t  sums the three inputs,</a:t>
            </a:r>
          </a:p>
          <a:p>
            <a:pPr lvl="1"/>
            <a:r>
              <a:rPr lang="en-GB" dirty="0" smtClean="0"/>
              <a:t>enters the HIHI/MAJOR alarm state when the </a:t>
            </a:r>
            <a:r>
              <a:rPr lang="en-GB" dirty="0" smtClean="0"/>
              <a:t>value is </a:t>
            </a:r>
            <a:r>
              <a:rPr lang="en-GB" dirty="0" smtClean="0"/>
              <a:t>&gt;= 800</a:t>
            </a:r>
          </a:p>
          <a:p>
            <a:r>
              <a:rPr lang="en-GB" dirty="0"/>
              <a:t>The help/instructions available by typing: </a:t>
            </a:r>
            <a:r>
              <a:rPr 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ex_notes </a:t>
            </a:r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b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dirty="0" smtClean="0"/>
              <a:t>Get the full “answer” by typing: </a:t>
            </a:r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ex_notes </a:t>
            </a:r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2b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957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Graphical User Interfaces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259827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Very brief introduction to Qt’s designer to allow creation of a GUI form that can be displayed using </a:t>
            </a:r>
            <a:r>
              <a:rPr lang="en-GB" dirty="0" smtClean="0"/>
              <a:t>EPICS Qt’s qegui</a:t>
            </a:r>
            <a:r>
              <a:rPr lang="en-GB" dirty="0" smtClean="0"/>
              <a:t>.</a:t>
            </a:r>
          </a:p>
          <a:p>
            <a:r>
              <a:rPr lang="en-GB" dirty="0"/>
              <a:t>W</a:t>
            </a:r>
            <a:r>
              <a:rPr lang="en-GB" dirty="0" smtClean="0"/>
              <a:t>idgets are drag-and-dropped onto the form.</a:t>
            </a:r>
          </a:p>
          <a:p>
            <a:r>
              <a:rPr lang="en-GB" dirty="0" smtClean="0"/>
              <a:t>Widget properties modifiable in designer</a:t>
            </a:r>
          </a:p>
          <a:p>
            <a:r>
              <a:rPr lang="en-GB" dirty="0" smtClean="0"/>
              <a:t>Widgets of interest are the EPICS Qt framework </a:t>
            </a:r>
            <a:r>
              <a:rPr lang="en-GB" dirty="0" smtClean="0"/>
              <a:t>widgets:</a:t>
            </a:r>
            <a:endParaRPr lang="en-GB" dirty="0" smtClean="0"/>
          </a:p>
          <a:p>
            <a:pPr lvl="1"/>
            <a:r>
              <a:rPr lang="en-GB" dirty="0" err="1" smtClean="0"/>
              <a:t>QELabel</a:t>
            </a:r>
            <a:r>
              <a:rPr lang="en-GB" dirty="0" smtClean="0"/>
              <a:t> – displays a PV value textually</a:t>
            </a:r>
          </a:p>
          <a:p>
            <a:pPr lvl="1"/>
            <a:r>
              <a:rPr lang="en-GB" dirty="0" err="1" smtClean="0"/>
              <a:t>QELineEdit</a:t>
            </a:r>
            <a:r>
              <a:rPr lang="en-GB" dirty="0" smtClean="0"/>
              <a:t> – allows arbitrary value to be written to a PV</a:t>
            </a:r>
          </a:p>
          <a:p>
            <a:pPr lvl="1"/>
            <a:r>
              <a:rPr lang="en-GB" dirty="0" smtClean="0"/>
              <a:t>QEPushButton  - allows a fixed value to be written when clicked.</a:t>
            </a:r>
          </a:p>
          <a:p>
            <a:r>
              <a:rPr lang="en-GB" dirty="0" smtClean="0"/>
              <a:t>These all have a “variable” property for the PV name.</a:t>
            </a:r>
          </a:p>
          <a:p>
            <a:pPr lvl="1"/>
            <a:r>
              <a:rPr lang="en-GB" dirty="0" smtClean="0"/>
              <a:t>Otherwise the </a:t>
            </a:r>
            <a:r>
              <a:rPr lang="en-GB" dirty="0"/>
              <a:t>d</a:t>
            </a:r>
            <a:r>
              <a:rPr lang="en-GB" dirty="0" smtClean="0"/>
              <a:t>efault </a:t>
            </a:r>
            <a:r>
              <a:rPr lang="en-GB" dirty="0" smtClean="0"/>
              <a:t>property values will do.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69761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Creating a Graphical User Interface.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306719"/>
          </a:xfrm>
        </p:spPr>
        <p:txBody>
          <a:bodyPr>
            <a:normAutofit/>
          </a:bodyPr>
          <a:lstStyle/>
          <a:p>
            <a:r>
              <a:rPr lang="en-GB" dirty="0" smtClean="0"/>
              <a:t>This part of the training will consist of:</a:t>
            </a:r>
            <a:endParaRPr lang="en-GB" dirty="0"/>
          </a:p>
          <a:p>
            <a:pPr lvl="1"/>
            <a:r>
              <a:rPr lang="en-GB" dirty="0" smtClean="0"/>
              <a:t>Slides – showing you what to do.</a:t>
            </a:r>
          </a:p>
          <a:p>
            <a:pPr lvl="1"/>
            <a:r>
              <a:rPr lang="en-GB" dirty="0" smtClean="0"/>
              <a:t>A live demonstration using designer – we will be using the PVs from exercise </a:t>
            </a:r>
            <a:r>
              <a:rPr lang="en-GB" dirty="0" smtClean="0"/>
              <a:t>2 – so leave the Ex2 IOC running.</a:t>
            </a:r>
            <a:endParaRPr lang="en-GB" dirty="0" smtClean="0"/>
          </a:p>
          <a:p>
            <a:pPr lvl="1"/>
            <a:r>
              <a:rPr lang="en-GB" dirty="0" smtClean="0"/>
              <a:t>You </a:t>
            </a:r>
            <a:r>
              <a:rPr lang="en-GB" dirty="0" smtClean="0"/>
              <a:t>then get </a:t>
            </a:r>
            <a:r>
              <a:rPr lang="en-GB" dirty="0" smtClean="0"/>
              <a:t>to have a go.</a:t>
            </a:r>
          </a:p>
          <a:p>
            <a:pPr lvl="1"/>
            <a:r>
              <a:rPr lang="en-GB" dirty="0" smtClean="0"/>
              <a:t>If </a:t>
            </a:r>
            <a:r>
              <a:rPr lang="en-GB" dirty="0" smtClean="0"/>
              <a:t>you are really </a:t>
            </a:r>
            <a:r>
              <a:rPr lang="en-GB" dirty="0" smtClean="0"/>
              <a:t>stuck, </a:t>
            </a:r>
            <a:r>
              <a:rPr lang="en-GB" dirty="0"/>
              <a:t> </a:t>
            </a:r>
            <a:r>
              <a:rPr lang="en-GB" dirty="0" smtClean="0"/>
              <a:t>use the command </a:t>
            </a:r>
            <a:r>
              <a:rPr lang="en-GB" b="1" dirty="0" err="1" smtClean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getui</a:t>
            </a:r>
            <a:r>
              <a:rPr lang="en-GB" b="1" dirty="0" smtClean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to get a working ui file.</a:t>
            </a:r>
          </a:p>
          <a:p>
            <a:r>
              <a:rPr lang="en-GB" dirty="0" smtClean="0"/>
              <a:t>Using qegui to display the ui file.</a:t>
            </a:r>
          </a:p>
          <a:p>
            <a:pPr lvl="1"/>
            <a:r>
              <a:rPr lang="en-GB" dirty="0" smtClean="0"/>
              <a:t>Entering values.</a:t>
            </a:r>
          </a:p>
          <a:p>
            <a:pPr lvl="1"/>
            <a:r>
              <a:rPr lang="en-GB" dirty="0" smtClean="0"/>
              <a:t>Pushing buttons</a:t>
            </a:r>
          </a:p>
        </p:txBody>
      </p:sp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5" y="207727"/>
            <a:ext cx="9966899" cy="6497874"/>
          </a:xfrm>
        </p:spPr>
      </p:pic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99" y="328246"/>
            <a:ext cx="10047653" cy="6447692"/>
          </a:xfrm>
        </p:spPr>
      </p:pic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61" y="216661"/>
            <a:ext cx="3821723" cy="6362177"/>
          </a:xfrm>
        </p:spPr>
      </p:pic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737" y="422030"/>
            <a:ext cx="7512664" cy="6124067"/>
          </a:xfrm>
        </p:spPr>
      </p:pic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008" y="480646"/>
            <a:ext cx="6661324" cy="5967046"/>
          </a:xfrm>
        </p:spPr>
      </p:pic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402" y="597877"/>
            <a:ext cx="9022328" cy="5873261"/>
          </a:xfrm>
        </p:spPr>
      </p:pic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Overview: What is EPICS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5388780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EPICS is </a:t>
            </a:r>
            <a:r>
              <a:rPr lang="en-GB" dirty="0"/>
              <a:t>a set of Open Source software tools, libraries and applications developed collaboratively and used worldwide to create distributed soft real-time control systems for scientific instruments such as a particle accelerators, telescopes and other large scientific experiments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EPICS Base – core functionality, including: </a:t>
            </a:r>
          </a:p>
          <a:p>
            <a:pPr lvl="2"/>
            <a:r>
              <a:rPr lang="en-GB" dirty="0" smtClean="0"/>
              <a:t>IOC (Input/output Controller) – allows control and monitoring of devices.</a:t>
            </a:r>
          </a:p>
          <a:p>
            <a:pPr lvl="2"/>
            <a:r>
              <a:rPr lang="en-GB" dirty="0" smtClean="0"/>
              <a:t>Channel Access (CA) server and standard CA client libraries (used by most clients).</a:t>
            </a:r>
          </a:p>
          <a:p>
            <a:pPr lvl="2"/>
            <a:r>
              <a:rPr lang="en-GB" dirty="0" smtClean="0"/>
              <a:t>Basic command line clients:  </a:t>
            </a:r>
            <a:r>
              <a:rPr lang="en-GB" dirty="0" err="1" smtClean="0"/>
              <a:t>caget</a:t>
            </a:r>
            <a:r>
              <a:rPr lang="en-GB" dirty="0" smtClean="0"/>
              <a:t>, caput, </a:t>
            </a:r>
            <a:r>
              <a:rPr lang="en-GB" dirty="0" err="1" smtClean="0"/>
              <a:t>cainfo</a:t>
            </a:r>
            <a:r>
              <a:rPr lang="en-GB" dirty="0" smtClean="0"/>
              <a:t>, </a:t>
            </a:r>
            <a:r>
              <a:rPr lang="en-GB" dirty="0" err="1" smtClean="0"/>
              <a:t>camonitor</a:t>
            </a:r>
            <a:r>
              <a:rPr lang="en-GB" dirty="0"/>
              <a:t>.</a:t>
            </a:r>
            <a:endParaRPr lang="en-GB" dirty="0" smtClean="0"/>
          </a:p>
          <a:p>
            <a:pPr lvl="1"/>
            <a:r>
              <a:rPr lang="en-GB" dirty="0" smtClean="0"/>
              <a:t>Many “third” party items, some are </a:t>
            </a:r>
            <a:r>
              <a:rPr lang="en-GB" dirty="0" err="1" smtClean="0"/>
              <a:t>quazi</a:t>
            </a:r>
            <a:r>
              <a:rPr lang="en-GB" dirty="0" smtClean="0"/>
              <a:t>-“core”, some on the “fringe”, e.g.:</a:t>
            </a:r>
          </a:p>
          <a:p>
            <a:pPr lvl="2"/>
            <a:r>
              <a:rPr lang="en-GB" dirty="0" smtClean="0"/>
              <a:t>ASYN framework, used in IOCs to support device </a:t>
            </a:r>
            <a:r>
              <a:rPr lang="en-GB" dirty="0" smtClean="0"/>
              <a:t>drivers.</a:t>
            </a:r>
            <a:endParaRPr lang="en-GB" dirty="0" smtClean="0"/>
          </a:p>
          <a:p>
            <a:pPr lvl="2"/>
            <a:r>
              <a:rPr lang="en-GB" dirty="0" smtClean="0"/>
              <a:t>AreaDetector – standard camera/detector control and data processing framework.</a:t>
            </a:r>
          </a:p>
          <a:p>
            <a:pPr lvl="2"/>
            <a:r>
              <a:rPr lang="en-GB" dirty="0" smtClean="0"/>
              <a:t>Archivers</a:t>
            </a:r>
          </a:p>
          <a:p>
            <a:pPr lvl="2"/>
            <a:r>
              <a:rPr lang="en-GB" dirty="0" smtClean="0"/>
              <a:t>motorRecord – provides standard interface for controlling motors.</a:t>
            </a:r>
          </a:p>
          <a:p>
            <a:pPr lvl="2"/>
            <a:r>
              <a:rPr lang="en-GB" dirty="0"/>
              <a:t>D</a:t>
            </a:r>
            <a:r>
              <a:rPr lang="en-GB" dirty="0" smtClean="0"/>
              <a:t>isplay managers (clients</a:t>
            </a:r>
            <a:r>
              <a:rPr lang="en-GB" dirty="0"/>
              <a:t>) - </a:t>
            </a:r>
            <a:r>
              <a:rPr lang="en-GB" dirty="0" smtClean="0"/>
              <a:t>EDM/MEDM/EPICS-Qt</a:t>
            </a:r>
          </a:p>
          <a:p>
            <a:pPr lvl="2"/>
            <a:r>
              <a:rPr lang="en-GB" dirty="0" smtClean="0"/>
              <a:t>Alarm handlers (clients</a:t>
            </a:r>
            <a:r>
              <a:rPr lang="en-GB" dirty="0"/>
              <a:t>) </a:t>
            </a:r>
            <a:r>
              <a:rPr lang="en-GB" dirty="0" smtClean="0"/>
              <a:t> - ALH/SCRAM/Beast</a:t>
            </a:r>
          </a:p>
          <a:p>
            <a:pPr lvl="2"/>
            <a:r>
              <a:rPr lang="en-GB" dirty="0" err="1" smtClean="0"/>
              <a:t>PyEPICS</a:t>
            </a:r>
            <a:r>
              <a:rPr lang="en-GB" dirty="0" smtClean="0"/>
              <a:t> – Python wrapper around </a:t>
            </a:r>
            <a:r>
              <a:rPr lang="en-GB" dirty="0"/>
              <a:t>CA client </a:t>
            </a:r>
            <a:r>
              <a:rPr lang="en-GB" dirty="0" smtClean="0"/>
              <a:t>libraries</a:t>
            </a:r>
            <a:r>
              <a:rPr lang="en-GB" dirty="0" smtClean="0"/>
              <a:t>.</a:t>
            </a:r>
          </a:p>
          <a:p>
            <a:pPr lvl="2"/>
            <a:r>
              <a:rPr lang="en-GB" dirty="0" err="1" smtClean="0"/>
              <a:t>synApps</a:t>
            </a:r>
            <a:r>
              <a:rPr lang="en-GB" dirty="0" smtClean="0"/>
              <a:t> – </a:t>
            </a:r>
            <a:r>
              <a:rPr lang="en-GB" dirty="0"/>
              <a:t>S</a:t>
            </a:r>
            <a:r>
              <a:rPr lang="en-GB" dirty="0" smtClean="0"/>
              <a:t>ynchrotron Applications - a </a:t>
            </a:r>
            <a:r>
              <a:rPr lang="en-GB" dirty="0" err="1" smtClean="0"/>
              <a:t>distriubtion</a:t>
            </a:r>
            <a:r>
              <a:rPr lang="en-GB" dirty="0" smtClean="0"/>
              <a:t> of many modules</a:t>
            </a:r>
            <a:endParaRPr lang="en-GB" dirty="0" smtClean="0"/>
          </a:p>
          <a:p>
            <a:pPr lvl="2"/>
            <a:r>
              <a:rPr lang="en-GB" dirty="0" smtClean="0"/>
              <a:t>Many-many more.</a:t>
            </a:r>
          </a:p>
          <a:p>
            <a:pPr marL="914400" lvl="2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352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952" y="785446"/>
            <a:ext cx="7597852" cy="5545016"/>
          </a:xfrm>
        </p:spPr>
      </p:pic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53" y="2379785"/>
            <a:ext cx="10653493" cy="1802485"/>
          </a:xfrm>
        </p:spPr>
      </p:pic>
    </p:spTree>
    <p:extLst>
      <p:ext uri="{BB962C8B-B14F-4D97-AF65-F5344CB8AC3E}">
        <p14:creationId xmlns:p14="http://schemas.microsoft.com/office/powerpoint/2010/main" val="3479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993" y="339970"/>
            <a:ext cx="6825593" cy="6189784"/>
          </a:xfrm>
        </p:spPr>
      </p:pic>
    </p:spTree>
    <p:extLst>
      <p:ext uri="{BB962C8B-B14F-4D97-AF65-F5344CB8AC3E}">
        <p14:creationId xmlns:p14="http://schemas.microsoft.com/office/powerpoint/2010/main" val="31218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Mini project –conference count down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48154"/>
            <a:ext cx="11304574" cy="4778009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Specification:</a:t>
            </a:r>
          </a:p>
          <a:p>
            <a:pPr lvl="1"/>
            <a:r>
              <a:rPr lang="en-GB" dirty="0" smtClean="0"/>
              <a:t>Create an EPICS IOC database to count down to zero.</a:t>
            </a:r>
          </a:p>
          <a:p>
            <a:pPr lvl="1"/>
            <a:r>
              <a:rPr lang="en-GB" dirty="0" smtClean="0"/>
              <a:t>Provide 3 records </a:t>
            </a:r>
            <a:r>
              <a:rPr lang="en-GB" dirty="0" err="1" smtClean="0"/>
              <a:t>viz</a:t>
            </a:r>
            <a:r>
              <a:rPr lang="en-GB" dirty="0" smtClean="0"/>
              <a:t>:  EX3:HOURS, EX3:MINUTES, EX3:SECONDS</a:t>
            </a:r>
            <a:br>
              <a:rPr lang="en-GB" dirty="0" smtClean="0"/>
            </a:br>
            <a:r>
              <a:rPr lang="en-GB" dirty="0" smtClean="0"/>
              <a:t>that </a:t>
            </a:r>
            <a:r>
              <a:rPr lang="en-GB" dirty="0" smtClean="0"/>
              <a:t>that show the count down.</a:t>
            </a:r>
            <a:endParaRPr lang="en-GB" dirty="0" smtClean="0"/>
          </a:p>
          <a:p>
            <a:pPr lvl="1"/>
            <a:r>
              <a:rPr lang="en-GB" dirty="0" smtClean="0"/>
              <a:t>These records will enter the MINOR alarm state when 60 seconds left, and enter the MAJOR state when 5 seconds </a:t>
            </a:r>
            <a:r>
              <a:rPr lang="en-GB" dirty="0" smtClean="0"/>
              <a:t>left.</a:t>
            </a:r>
            <a:endParaRPr lang="en-GB" dirty="0" smtClean="0"/>
          </a:p>
          <a:p>
            <a:pPr lvl="1"/>
            <a:r>
              <a:rPr lang="en-GB" dirty="0" smtClean="0"/>
              <a:t>The talk time set by writing a value (in seconds) to  EX3:START</a:t>
            </a:r>
          </a:p>
          <a:p>
            <a:pPr lvl="1"/>
            <a:r>
              <a:rPr lang="en-GB" dirty="0" smtClean="0"/>
              <a:t>Create a GUI to display the hours minutes and seconds.</a:t>
            </a:r>
          </a:p>
          <a:p>
            <a:pPr lvl="1"/>
            <a:r>
              <a:rPr lang="en-GB" dirty="0" smtClean="0"/>
              <a:t>The GUI should also have </a:t>
            </a:r>
            <a:r>
              <a:rPr lang="en-GB" dirty="0" smtClean="0"/>
              <a:t>two </a:t>
            </a:r>
            <a:r>
              <a:rPr lang="en-GB" dirty="0" smtClean="0"/>
              <a:t>start buttons: a short talk (say 2 </a:t>
            </a:r>
            <a:r>
              <a:rPr lang="en-GB" dirty="0" smtClean="0"/>
              <a:t>minutes) start </a:t>
            </a:r>
            <a:r>
              <a:rPr lang="en-GB" dirty="0" smtClean="0"/>
              <a:t>and a long talk (say </a:t>
            </a:r>
            <a:r>
              <a:rPr lang="en-GB" dirty="0" smtClean="0"/>
              <a:t>30 </a:t>
            </a:r>
            <a:r>
              <a:rPr lang="en-GB" dirty="0" smtClean="0"/>
              <a:t>minutes</a:t>
            </a:r>
            <a:r>
              <a:rPr lang="en-GB" dirty="0" smtClean="0"/>
              <a:t>) start.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511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Hints - 1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4891405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For count down timer</a:t>
            </a:r>
          </a:p>
          <a:p>
            <a:pPr lvl="1"/>
            <a:r>
              <a:rPr lang="en-GB" dirty="0" smtClean="0"/>
              <a:t>use a record that takes itself as an input.</a:t>
            </a:r>
          </a:p>
          <a:p>
            <a:pPr lvl="1"/>
            <a:r>
              <a:rPr lang="en-GB" dirty="0" smtClean="0"/>
              <a:t>scan</a:t>
            </a:r>
            <a:r>
              <a:rPr lang="en-GB" dirty="0" smtClean="0"/>
              <a:t> at 1 second</a:t>
            </a:r>
          </a:p>
          <a:p>
            <a:pPr lvl="1"/>
            <a:r>
              <a:rPr lang="en-GB" dirty="0"/>
              <a:t>s</a:t>
            </a:r>
            <a:r>
              <a:rPr lang="en-GB" dirty="0" smtClean="0"/>
              <a:t>top the count down when get to zero: MAX ()  or “A&gt;0 ? </a:t>
            </a:r>
            <a:r>
              <a:rPr lang="en-GB" dirty="0" smtClean="0"/>
              <a:t>… : …”</a:t>
            </a:r>
          </a:p>
          <a:p>
            <a:pPr lvl="1"/>
            <a:r>
              <a:rPr lang="en-GB" dirty="0" smtClean="0"/>
              <a:t>define the alarm thresholds and severities on this record.</a:t>
            </a:r>
          </a:p>
          <a:p>
            <a:r>
              <a:rPr lang="en-GB" dirty="0" smtClean="0"/>
              <a:t> Use three calc records, for hours, minutes and seconds</a:t>
            </a:r>
          </a:p>
          <a:p>
            <a:pPr lvl="1"/>
            <a:r>
              <a:rPr lang="en-GB" dirty="0" smtClean="0"/>
              <a:t>Use the MS qualifier to match the alarm levels.</a:t>
            </a:r>
          </a:p>
          <a:p>
            <a:pPr lvl="1"/>
            <a:r>
              <a:rPr lang="en-GB" dirty="0" smtClean="0"/>
              <a:t>The calculations might make use of % operator and FLOOR function.</a:t>
            </a:r>
          </a:p>
          <a:p>
            <a:r>
              <a:rPr lang="en-GB" dirty="0" smtClean="0"/>
              <a:t>Create a start talk record</a:t>
            </a:r>
          </a:p>
          <a:p>
            <a:pPr lvl="1"/>
            <a:r>
              <a:rPr lang="en-GB" dirty="0" smtClean="0"/>
              <a:t>This can be </a:t>
            </a:r>
            <a:r>
              <a:rPr lang="en-GB" dirty="0" err="1" smtClean="0"/>
              <a:t>ao</a:t>
            </a:r>
            <a:r>
              <a:rPr lang="en-GB" dirty="0" smtClean="0"/>
              <a:t> or </a:t>
            </a:r>
            <a:r>
              <a:rPr lang="en-GB" dirty="0" err="1" smtClean="0"/>
              <a:t>longout</a:t>
            </a:r>
            <a:endParaRPr lang="en-GB" dirty="0"/>
          </a:p>
          <a:p>
            <a:pPr lvl="1"/>
            <a:r>
              <a:rPr lang="en-GB" dirty="0" smtClean="0"/>
              <a:t>Use the OUT filed to write to the timer record.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511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Hints - 2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4891405"/>
          </a:xfrm>
        </p:spPr>
        <p:txBody>
          <a:bodyPr>
            <a:normAutofit/>
          </a:bodyPr>
          <a:lstStyle/>
          <a:p>
            <a:r>
              <a:rPr lang="en-GB" dirty="0" smtClean="0"/>
              <a:t>Use these record names (so that pre-prepared ui file will work):</a:t>
            </a:r>
          </a:p>
          <a:p>
            <a:pPr lvl="1"/>
            <a:r>
              <a:rPr lang="en-GB" dirty="0" smtClean="0"/>
              <a:t>EX3:TIMER</a:t>
            </a:r>
          </a:p>
          <a:p>
            <a:pPr lvl="1"/>
            <a:r>
              <a:rPr lang="en-GB" dirty="0" smtClean="0"/>
              <a:t>EX3:SECONDS</a:t>
            </a:r>
          </a:p>
          <a:p>
            <a:pPr lvl="1"/>
            <a:r>
              <a:rPr lang="en-GB" dirty="0" smtClean="0"/>
              <a:t>EX3:MINUTES</a:t>
            </a:r>
          </a:p>
          <a:p>
            <a:pPr lvl="1"/>
            <a:r>
              <a:rPr lang="en-GB" dirty="0" smtClean="0"/>
              <a:t>EX3HOURS</a:t>
            </a:r>
          </a:p>
          <a:p>
            <a:pPr lvl="1"/>
            <a:r>
              <a:rPr lang="en-GB" dirty="0" smtClean="0"/>
              <a:t>EX3:START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67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Hints - 3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234758"/>
            <a:ext cx="11304574" cy="4891405"/>
          </a:xfrm>
        </p:spPr>
        <p:txBody>
          <a:bodyPr>
            <a:normAutofit/>
          </a:bodyPr>
          <a:lstStyle/>
          <a:p>
            <a:r>
              <a:rPr lang="en-GB" dirty="0" smtClean="0"/>
              <a:t>Use designer to create the form</a:t>
            </a:r>
          </a:p>
          <a:p>
            <a:pPr lvl="1"/>
            <a:r>
              <a:rPr lang="en-GB" dirty="0" smtClean="0"/>
              <a:t>Create three </a:t>
            </a:r>
            <a:r>
              <a:rPr lang="en-GB" dirty="0" err="1" smtClean="0"/>
              <a:t>QELabels</a:t>
            </a:r>
            <a:r>
              <a:rPr lang="en-GB" dirty="0" smtClean="0"/>
              <a:t> to display the hours, mins and seconds</a:t>
            </a:r>
          </a:p>
          <a:p>
            <a:pPr lvl="1"/>
            <a:r>
              <a:rPr lang="en-GB" dirty="0" smtClean="0"/>
              <a:t>Create two </a:t>
            </a:r>
            <a:r>
              <a:rPr lang="en-GB" dirty="0" err="1" smtClean="0"/>
              <a:t>QEPushButtons</a:t>
            </a:r>
            <a:r>
              <a:rPr lang="en-GB" dirty="0" smtClean="0"/>
              <a:t> to start the short and long talk.</a:t>
            </a:r>
          </a:p>
          <a:p>
            <a:r>
              <a:rPr lang="en-GB" dirty="0" smtClean="0"/>
              <a:t>Run using  </a:t>
            </a:r>
            <a:r>
              <a:rPr lang="en-GB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qegui exercise3.ui </a:t>
            </a:r>
            <a:endParaRPr lang="en-GB" dirty="0"/>
          </a:p>
          <a:p>
            <a:r>
              <a:rPr lang="en-GB" dirty="0"/>
              <a:t>The help/instructions available by typing: </a:t>
            </a:r>
            <a:r>
              <a:rPr 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ex_notes </a:t>
            </a:r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r>
              <a:rPr lang="en-GB" dirty="0" smtClean="0"/>
              <a:t>Get </a:t>
            </a:r>
            <a:r>
              <a:rPr lang="en-GB" dirty="0"/>
              <a:t>the full “answer” </a:t>
            </a:r>
            <a:r>
              <a:rPr lang="en-GB" dirty="0" smtClean="0"/>
              <a:t>database file: </a:t>
            </a:r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ex_notes </a:t>
            </a:r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3b</a:t>
            </a:r>
          </a:p>
          <a:p>
            <a:r>
              <a:rPr lang="en-GB" dirty="0" smtClean="0"/>
              <a:t>Get </a:t>
            </a:r>
            <a:r>
              <a:rPr lang="en-GB" dirty="0"/>
              <a:t>the </a:t>
            </a:r>
            <a:r>
              <a:rPr lang="en-GB" dirty="0" smtClean="0"/>
              <a:t>ui </a:t>
            </a:r>
            <a:r>
              <a:rPr lang="en-GB" dirty="0"/>
              <a:t>file by typing</a:t>
            </a:r>
            <a:r>
              <a:rPr lang="en-GB" dirty="0" smtClean="0"/>
              <a:t>:  </a:t>
            </a:r>
            <a:r>
              <a:rPr lang="en-GB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getui</a:t>
            </a:r>
            <a:r>
              <a:rPr lang="en-GB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57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URL/Other 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24708"/>
            <a:ext cx="11304574" cy="4801455"/>
          </a:xfrm>
        </p:spPr>
        <p:txBody>
          <a:bodyPr>
            <a:normAutofit/>
          </a:bodyPr>
          <a:lstStyle/>
          <a:p>
            <a:r>
              <a:rPr lang="en-GB" sz="2400" dirty="0" smtClean="0">
                <a:hlinkClick r:id="rId2"/>
              </a:rPr>
              <a:t>https://epics.anl.gov/</a:t>
            </a:r>
            <a:r>
              <a:rPr lang="en-GB" sz="2400" dirty="0" smtClean="0"/>
              <a:t>              - original EPICS web </a:t>
            </a:r>
            <a:r>
              <a:rPr lang="en-GB" sz="2400" dirty="0" smtClean="0"/>
              <a:t>site </a:t>
            </a:r>
            <a:r>
              <a:rPr lang="en-GB" sz="2400" dirty="0"/>
              <a:t>=</a:t>
            </a:r>
            <a:r>
              <a:rPr lang="en-GB" sz="2400" dirty="0" smtClean="0"/>
              <a:t>&gt; tech-talk</a:t>
            </a:r>
            <a:endParaRPr lang="en-GB" sz="2400" dirty="0" smtClean="0"/>
          </a:p>
          <a:p>
            <a:r>
              <a:rPr lang="en-GB" sz="2400" dirty="0" smtClean="0">
                <a:hlinkClick r:id="rId3"/>
              </a:rPr>
              <a:t>https://epics-controls.org/</a:t>
            </a:r>
            <a:r>
              <a:rPr lang="en-GB" sz="2400" dirty="0" smtClean="0"/>
              <a:t>     - new EPICS web site</a:t>
            </a:r>
          </a:p>
          <a:p>
            <a:r>
              <a:rPr lang="en-GB" sz="2400" dirty="0" smtClean="0">
                <a:hlinkClick r:id="rId4"/>
              </a:rPr>
              <a:t>https</a:t>
            </a:r>
            <a:r>
              <a:rPr lang="en-GB" sz="2400" dirty="0">
                <a:hlinkClick r:id="rId4"/>
              </a:rPr>
              <a:t>://</a:t>
            </a:r>
            <a:r>
              <a:rPr lang="en-GB" sz="2400" dirty="0" smtClean="0">
                <a:hlinkClick r:id="rId4"/>
              </a:rPr>
              <a:t>epics.anl.gov/base/R7-0/4-docs/RecordReference.html</a:t>
            </a:r>
            <a:r>
              <a:rPr lang="en-GB" sz="2400" dirty="0" smtClean="0"/>
              <a:t>  </a:t>
            </a:r>
            <a:br>
              <a:rPr lang="en-GB" sz="2400" dirty="0" smtClean="0"/>
            </a:br>
            <a:r>
              <a:rPr lang="en-GB" sz="2400" dirty="0" smtClean="0"/>
              <a:t>                                                     - record reference manual</a:t>
            </a:r>
          </a:p>
          <a:p>
            <a:r>
              <a:rPr lang="en-GB" sz="2400" dirty="0" smtClean="0">
                <a:hlinkClick r:id="rId5"/>
              </a:rPr>
              <a:t>https://qtepics.github.io/</a:t>
            </a:r>
            <a:r>
              <a:rPr lang="en-GB" sz="2400" dirty="0" smtClean="0"/>
              <a:t>       - EPICS Qt web </a:t>
            </a:r>
            <a:r>
              <a:rPr lang="en-GB" sz="2400" dirty="0" smtClean="0"/>
              <a:t>site</a:t>
            </a:r>
          </a:p>
          <a:p>
            <a:r>
              <a:rPr lang="en-GB" sz="2400" dirty="0" smtClean="0">
                <a:hlinkClick r:id="rId6"/>
              </a:rPr>
              <a:t>https://o</a:t>
            </a:r>
            <a:r>
              <a:rPr lang="en-GB" sz="2400" dirty="0" smtClean="0">
                <a:hlinkClick r:id="rId6"/>
              </a:rPr>
              <a:t>zepics.slack.com/</a:t>
            </a:r>
            <a:r>
              <a:rPr lang="en-GB" sz="2400" dirty="0" smtClean="0"/>
              <a:t>     -  Australian EPICS Slack Channel</a:t>
            </a: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2400" dirty="0" smtClean="0"/>
          </a:p>
          <a:p>
            <a:pPr marL="268288" lvl="1" indent="-268288">
              <a:buClr>
                <a:srgbClr val="47B8B2"/>
              </a:buClr>
            </a:pPr>
            <a:r>
              <a:rPr lang="en-GB" dirty="0" smtClean="0"/>
              <a:t>These </a:t>
            </a:r>
            <a:r>
              <a:rPr lang="en-GB" dirty="0"/>
              <a:t>slides are </a:t>
            </a:r>
            <a:r>
              <a:rPr lang="en-GB" dirty="0" smtClean="0"/>
              <a:t>at on ACSI at:</a:t>
            </a:r>
            <a:br>
              <a:rPr lang="en-GB" dirty="0" smtClean="0"/>
            </a:br>
            <a:r>
              <a:rPr lang="en-GB" sz="2000" dirty="0" smtClean="0"/>
              <a:t>/data/workshop/epics_october_2020/slides/ATF_Workshop_EPICS_101.pptx</a:t>
            </a:r>
            <a:endParaRPr lang="en-GB" sz="2000" dirty="0"/>
          </a:p>
          <a:p>
            <a:endParaRPr lang="en-GB" sz="2400" dirty="0" smtClean="0"/>
          </a:p>
          <a:p>
            <a:endParaRPr lang="en-GB" sz="2400" dirty="0"/>
          </a:p>
          <a:p>
            <a:endParaRPr lang="en-GB" sz="2400" dirty="0" smtClean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8679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Open Q&amp;A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66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 Access - 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71600"/>
            <a:ext cx="11304574" cy="4754563"/>
          </a:xfrm>
        </p:spPr>
        <p:txBody>
          <a:bodyPr>
            <a:normAutofit/>
          </a:bodyPr>
          <a:lstStyle/>
          <a:p>
            <a:r>
              <a:rPr lang="en-GB" dirty="0" smtClean="0"/>
              <a:t>Channel Access (CA) is the protocol that allows Channel </a:t>
            </a:r>
            <a:r>
              <a:rPr lang="en-GB" dirty="0"/>
              <a:t>A</a:t>
            </a:r>
            <a:r>
              <a:rPr lang="en-GB" dirty="0" smtClean="0"/>
              <a:t>ccess clients to communicate with Channel Access servers.</a:t>
            </a:r>
          </a:p>
          <a:p>
            <a:pPr lvl="1"/>
            <a:r>
              <a:rPr lang="en-GB" dirty="0" smtClean="0"/>
              <a:t>PV Access is a new protocol for structured data – not covered.</a:t>
            </a:r>
          </a:p>
          <a:p>
            <a:r>
              <a:rPr lang="en-GB" dirty="0" smtClean="0"/>
              <a:t>CA uses a combination of UDP and TCP.</a:t>
            </a:r>
          </a:p>
          <a:p>
            <a:r>
              <a:rPr lang="en-GB" dirty="0" smtClean="0"/>
              <a:t>Works “out-of-the-box” but is configurable by use of environment variables</a:t>
            </a:r>
            <a:r>
              <a:rPr lang="en-GB" dirty="0" smtClean="0"/>
              <a:t>.</a:t>
            </a:r>
          </a:p>
          <a:p>
            <a:r>
              <a:rPr lang="en-GB" dirty="0" smtClean="0"/>
              <a:t>We will </a:t>
            </a:r>
            <a:r>
              <a:rPr lang="en-GB" b="1" dirty="0" smtClean="0"/>
              <a:t>not</a:t>
            </a:r>
            <a:r>
              <a:rPr lang="en-GB" dirty="0" smtClean="0"/>
              <a:t> address PV Access – a new protocol with structure and introspection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71708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 Access – PV Names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71600"/>
            <a:ext cx="11304574" cy="475456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C</a:t>
            </a:r>
            <a:r>
              <a:rPr lang="en-GB" dirty="0" smtClean="0"/>
              <a:t>A </a:t>
            </a:r>
            <a:r>
              <a:rPr lang="en-GB" dirty="0"/>
              <a:t>uses Process Variable (PV) names to identify a </a:t>
            </a:r>
            <a:r>
              <a:rPr lang="en-GB" dirty="0" smtClean="0"/>
              <a:t>channel:</a:t>
            </a:r>
            <a:endParaRPr lang="en-GB" dirty="0"/>
          </a:p>
          <a:p>
            <a:pPr lvl="1"/>
            <a:r>
              <a:rPr lang="en-GB" dirty="0"/>
              <a:t>PV names should be </a:t>
            </a:r>
            <a:r>
              <a:rPr lang="en-GB" dirty="0" smtClean="0"/>
              <a:t>unique, and are </a:t>
            </a:r>
            <a:r>
              <a:rPr lang="en-GB" dirty="0" smtClean="0"/>
              <a:t>essentially a string of bytes. CA makes no utf-8 or </a:t>
            </a:r>
            <a:r>
              <a:rPr lang="en-GB" dirty="0" err="1" smtClean="0"/>
              <a:t>uni</a:t>
            </a:r>
            <a:r>
              <a:rPr lang="en-GB" dirty="0" smtClean="0"/>
              <a:t>-code etc. interpretation.</a:t>
            </a:r>
            <a:endParaRPr lang="en-GB" dirty="0"/>
          </a:p>
          <a:p>
            <a:pPr lvl="1"/>
            <a:r>
              <a:rPr lang="en-GB" dirty="0"/>
              <a:t>While the CA protocol is very flexible, EPICS IOCs place restrictions on record names and hence PV names.</a:t>
            </a:r>
          </a:p>
          <a:p>
            <a:pPr lvl="1"/>
            <a:r>
              <a:rPr lang="en-GB" dirty="0"/>
              <a:t>For an IOC the PV </a:t>
            </a:r>
            <a:r>
              <a:rPr lang="en-GB" dirty="0" smtClean="0"/>
              <a:t>names are: </a:t>
            </a:r>
            <a:r>
              <a:rPr lang="en-GB" dirty="0"/>
              <a:t>record name + “.” + field name.</a:t>
            </a:r>
          </a:p>
          <a:p>
            <a:pPr lvl="1"/>
            <a:r>
              <a:rPr lang="en-GB" dirty="0"/>
              <a:t>Record names &lt;= 60 characters and should consist of the following chars: </a:t>
            </a:r>
            <a:r>
              <a:rPr lang="en-GB" dirty="0" smtClean="0"/>
              <a:t>A-Za-z0-9_-  , and should start with a letter.</a:t>
            </a:r>
            <a:endParaRPr lang="en-GB" dirty="0"/>
          </a:p>
          <a:p>
            <a:pPr lvl="1"/>
            <a:r>
              <a:rPr lang="en-GB" dirty="0" smtClean="0"/>
              <a:t>Other characters are currently allowed, but moves are afoot to generate warnings, and maybe errors eventually.</a:t>
            </a:r>
          </a:p>
          <a:p>
            <a:pPr lvl="2"/>
            <a:r>
              <a:rPr lang="en-GB" dirty="0" smtClean="0"/>
              <a:t>NSLS-II make use of ‘{‘ and ‘}’ – they might be included.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909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 Access – Data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371600"/>
            <a:ext cx="11304574" cy="4754563"/>
          </a:xfrm>
        </p:spPr>
        <p:txBody>
          <a:bodyPr>
            <a:normAutofit/>
          </a:bodyPr>
          <a:lstStyle/>
          <a:p>
            <a:r>
              <a:rPr lang="en-GB" dirty="0" smtClean="0"/>
              <a:t>CA provides basic types, as scalars or arrays.</a:t>
            </a:r>
          </a:p>
          <a:p>
            <a:pPr lvl="1"/>
            <a:r>
              <a:rPr lang="en-GB" dirty="0" smtClean="0"/>
              <a:t>Data types are:</a:t>
            </a:r>
          </a:p>
          <a:p>
            <a:pPr lvl="2"/>
            <a:r>
              <a:rPr lang="en-GB" dirty="0" smtClean="0"/>
              <a:t>String – up to 39 chars.</a:t>
            </a:r>
          </a:p>
          <a:p>
            <a:pPr lvl="2"/>
            <a:r>
              <a:rPr lang="en-GB" dirty="0" smtClean="0"/>
              <a:t>Char – 8 bit signed</a:t>
            </a:r>
          </a:p>
          <a:p>
            <a:pPr lvl="2"/>
            <a:r>
              <a:rPr lang="en-GB" dirty="0" smtClean="0"/>
              <a:t>Short – 16 bit signed</a:t>
            </a:r>
          </a:p>
          <a:p>
            <a:pPr lvl="2"/>
            <a:r>
              <a:rPr lang="en-GB" dirty="0" smtClean="0"/>
              <a:t>Long – 32 bit signed</a:t>
            </a:r>
          </a:p>
          <a:p>
            <a:pPr lvl="2"/>
            <a:r>
              <a:rPr lang="en-GB" dirty="0" smtClean="0"/>
              <a:t>Float – IEEE 32 bit floating point</a:t>
            </a:r>
          </a:p>
          <a:p>
            <a:pPr lvl="2"/>
            <a:r>
              <a:rPr lang="en-GB" dirty="0" smtClean="0"/>
              <a:t>Double - </a:t>
            </a:r>
            <a:r>
              <a:rPr lang="en-GB" dirty="0"/>
              <a:t>IEEE </a:t>
            </a:r>
            <a:r>
              <a:rPr lang="en-GB" dirty="0" smtClean="0"/>
              <a:t>64 </a:t>
            </a:r>
            <a:r>
              <a:rPr lang="en-GB" dirty="0"/>
              <a:t>bit floating </a:t>
            </a:r>
            <a:r>
              <a:rPr lang="en-GB" dirty="0" smtClean="0"/>
              <a:t>point</a:t>
            </a:r>
          </a:p>
          <a:p>
            <a:pPr lvl="2"/>
            <a:r>
              <a:rPr lang="en-GB" dirty="0" smtClean="0"/>
              <a:t>Enum – 16 states, each enum string up to 25 chars.  </a:t>
            </a:r>
          </a:p>
          <a:p>
            <a:pPr lvl="1"/>
            <a:r>
              <a:rPr lang="en-GB" dirty="0" smtClean="0"/>
              <a:t>Does </a:t>
            </a:r>
            <a:r>
              <a:rPr lang="en-GB" b="1" i="1" dirty="0" smtClean="0"/>
              <a:t>not</a:t>
            </a:r>
            <a:r>
              <a:rPr lang="en-GB" dirty="0" smtClean="0"/>
              <a:t> distinguish between a scalar and an array of 1 element.</a:t>
            </a:r>
          </a:p>
        </p:txBody>
      </p:sp>
    </p:spTree>
    <p:extLst>
      <p:ext uri="{BB962C8B-B14F-4D97-AF65-F5344CB8AC3E}">
        <p14:creationId xmlns:p14="http://schemas.microsoft.com/office/powerpoint/2010/main" val="214613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TO Titl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5" id="{70835900-DB24-1E4B-9B40-D34C4D8F1E42}" vid="{69AA42AE-D526-B44A-B547-63CED81F3E1C}"/>
    </a:ext>
  </a:extLst>
</a:theme>
</file>

<file path=ppt/theme/theme2.xml><?xml version="1.0" encoding="utf-8"?>
<a:theme xmlns:a="http://schemas.openxmlformats.org/drawingml/2006/main" name="ANSTO Main Content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5" id="{70835900-DB24-1E4B-9B40-D34C4D8F1E42}" vid="{D16FAA05-3DA8-F14D-842C-EFB52E22212E}"/>
    </a:ext>
  </a:extLst>
</a:theme>
</file>

<file path=ppt/theme/theme3.xml><?xml version="1.0" encoding="utf-8"?>
<a:theme xmlns:a="http://schemas.openxmlformats.org/drawingml/2006/main" name="ANSTO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5" id="{70835900-DB24-1E4B-9B40-D34C4D8F1E42}" vid="{E3F1BEE3-0D6F-0A43-BF38-EF93417307AD}"/>
    </a:ext>
  </a:extLst>
</a:theme>
</file>

<file path=ppt/theme/theme4.xml><?xml version="1.0" encoding="utf-8"?>
<a:theme xmlns:a="http://schemas.openxmlformats.org/drawingml/2006/main" name="ANSTO Dark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5" id="{70835900-DB24-1E4B-9B40-D34C4D8F1E42}" vid="{0187362D-D8D4-7748-9442-5A3F9C811044}"/>
    </a:ext>
  </a:extLst>
</a:theme>
</file>

<file path=ppt/theme/theme5.xml><?xml version="1.0" encoding="utf-8"?>
<a:theme xmlns:a="http://schemas.openxmlformats.org/drawingml/2006/main" name="ANSTO Teal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5" id="{70835900-DB24-1E4B-9B40-D34C4D8F1E42}" vid="{45049870-FAC7-D541-8A40-EF1B244BC2EA}"/>
    </a:ext>
  </a:extLst>
</a:theme>
</file>

<file path=ppt/theme/theme6.xml><?xml version="1.0" encoding="utf-8"?>
<a:theme xmlns:a="http://schemas.openxmlformats.org/drawingml/2006/main" name="ANSTO Thank you slid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5" id="{70835900-DB24-1E4B-9B40-D34C4D8F1E42}" vid="{AFDF4BAD-DAD5-664B-9F2B-BE4D436AC10D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ANSTO-Template-CorpFonts-2018-16x9 (template)</Template>
  <TotalTime>1583</TotalTime>
  <Words>3137</Words>
  <Application>Microsoft Office PowerPoint</Application>
  <PresentationFormat>Custom</PresentationFormat>
  <Paragraphs>426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68</vt:i4>
      </vt:variant>
    </vt:vector>
  </HeadingPairs>
  <TitlesOfParts>
    <vt:vector size="82" baseType="lpstr">
      <vt:lpstr>Arial</vt:lpstr>
      <vt:lpstr>Fira Sans ExtraBold</vt:lpstr>
      <vt:lpstr>Calibri</vt:lpstr>
      <vt:lpstr>Fira Sans Light</vt:lpstr>
      <vt:lpstr>Courier New</vt:lpstr>
      <vt:lpstr>Fira Sans</vt:lpstr>
      <vt:lpstr>Wingdings</vt:lpstr>
      <vt:lpstr>Poppins</vt:lpstr>
      <vt:lpstr>ANSTO Title</vt:lpstr>
      <vt:lpstr>ANSTO Main Content</vt:lpstr>
      <vt:lpstr>ANSTO Blue slides</vt:lpstr>
      <vt:lpstr>ANSTO Dark blue slides</vt:lpstr>
      <vt:lpstr>ANSTO Teal slides</vt:lpstr>
      <vt:lpstr>ANSTO Thank you slide</vt:lpstr>
      <vt:lpstr>Australian Synchrotron ATF Workshop EPICS 101 - basic EPICS</vt:lpstr>
      <vt:lpstr>Outline</vt:lpstr>
      <vt:lpstr>Housekeeping</vt:lpstr>
      <vt:lpstr>Topics Covered</vt:lpstr>
      <vt:lpstr>Schedule</vt:lpstr>
      <vt:lpstr>Overview: What is EPICS ?</vt:lpstr>
      <vt:lpstr>Channel Access - Introduction</vt:lpstr>
      <vt:lpstr>Channel Access – PV Names</vt:lpstr>
      <vt:lpstr>Channel Access – Data Types</vt:lpstr>
      <vt:lpstr>Channel Access – Meta Data</vt:lpstr>
      <vt:lpstr>Cannel Access – Meta Data in use</vt:lpstr>
      <vt:lpstr>Channel Access – What happens?</vt:lpstr>
      <vt:lpstr>Channel Access Servers</vt:lpstr>
      <vt:lpstr>Channel Access Clients</vt:lpstr>
      <vt:lpstr>EPICS CA Display Managers</vt:lpstr>
      <vt:lpstr> </vt:lpstr>
      <vt:lpstr> Alarm Handers</vt:lpstr>
      <vt:lpstr> </vt:lpstr>
      <vt:lpstr>Archivers</vt:lpstr>
      <vt:lpstr>Command line tools</vt:lpstr>
      <vt:lpstr> </vt:lpstr>
      <vt:lpstr>Other Clients</vt:lpstr>
      <vt:lpstr>Anatomy of an IOC - Topics</vt:lpstr>
      <vt:lpstr>Accessing ASCI</vt:lpstr>
      <vt:lpstr> </vt:lpstr>
      <vt:lpstr> </vt:lpstr>
      <vt:lpstr> </vt:lpstr>
      <vt:lpstr> </vt:lpstr>
      <vt:lpstr> </vt:lpstr>
      <vt:lpstr>Some basic commands</vt:lpstr>
      <vt:lpstr>Setting up your environment</vt:lpstr>
      <vt:lpstr>Exercise 1</vt:lpstr>
      <vt:lpstr>PVs, Records and Fields </vt:lpstr>
      <vt:lpstr>Record Types from EPICS base</vt:lpstr>
      <vt:lpstr>Often Used Common Fields</vt:lpstr>
      <vt:lpstr>Fields common to many record types</vt:lpstr>
      <vt:lpstr>~/exercise1/dbd/Exercise1.dbd</vt:lpstr>
      <vt:lpstr>Record Processing - Topics</vt:lpstr>
      <vt:lpstr>Record Processing</vt:lpstr>
      <vt:lpstr>Processing Passive Records 1 </vt:lpstr>
      <vt:lpstr>Processing Passive Records 2</vt:lpstr>
      <vt:lpstr>Processing Passive Records 3</vt:lpstr>
      <vt:lpstr>Processing Passive Records 4</vt:lpstr>
      <vt:lpstr>Processing Passive Records 5</vt:lpstr>
      <vt:lpstr>Link Qualifiers Summary</vt:lpstr>
      <vt:lpstr>The calc record</vt:lpstr>
      <vt:lpstr>The calc record - Inputs</vt:lpstr>
      <vt:lpstr>The calc record - calculations</vt:lpstr>
      <vt:lpstr>The calc record – heartbeat example</vt:lpstr>
      <vt:lpstr>Exercise 2 – calc records and links - 1</vt:lpstr>
      <vt:lpstr>Exercise 2 – calc records and links - 2</vt:lpstr>
      <vt:lpstr>Graphical User Interfaces</vt:lpstr>
      <vt:lpstr>Creating a Graphical User Interface.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Mini project –conference count down</vt:lpstr>
      <vt:lpstr>Hints - 1</vt:lpstr>
      <vt:lpstr>Hints - 2</vt:lpstr>
      <vt:lpstr>Hints - 3</vt:lpstr>
      <vt:lpstr>URL/Other References</vt:lpstr>
      <vt:lpstr>Open Q&amp;A session</vt:lpstr>
    </vt:vector>
  </TitlesOfParts>
  <Company>ANSTO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BALDWINSON, Ben</dc:creator>
  <cp:lastModifiedBy>Andrew Starritt</cp:lastModifiedBy>
  <cp:revision>169</cp:revision>
  <dcterms:created xsi:type="dcterms:W3CDTF">2020-09-08T07:57:38Z</dcterms:created>
  <dcterms:modified xsi:type="dcterms:W3CDTF">2020-10-28T05:46:29Z</dcterms:modified>
</cp:coreProperties>
</file>