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TS" ContentType="video/mp2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wmv" ContentType="video/x-ms-wm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1" r:id="rId3"/>
    <p:sldMasterId id="2147483675" r:id="rId4"/>
    <p:sldMasterId id="2147483678" r:id="rId5"/>
    <p:sldMasterId id="2147483681" r:id="rId6"/>
  </p:sldMasterIdLst>
  <p:sldIdLst>
    <p:sldId id="257" r:id="rId7"/>
    <p:sldId id="258" r:id="rId8"/>
    <p:sldId id="264" r:id="rId9"/>
    <p:sldId id="267" r:id="rId10"/>
    <p:sldId id="276" r:id="rId11"/>
    <p:sldId id="275" r:id="rId12"/>
    <p:sldId id="266" r:id="rId13"/>
    <p:sldId id="265" r:id="rId14"/>
    <p:sldId id="272" r:id="rId15"/>
    <p:sldId id="278" r:id="rId16"/>
    <p:sldId id="273" r:id="rId17"/>
    <p:sldId id="282" r:id="rId18"/>
    <p:sldId id="268" r:id="rId19"/>
    <p:sldId id="269" r:id="rId20"/>
    <p:sldId id="270" r:id="rId21"/>
    <p:sldId id="271" r:id="rId22"/>
    <p:sldId id="280" r:id="rId23"/>
    <p:sldId id="281" r:id="rId24"/>
    <p:sldId id="274" r:id="rId25"/>
    <p:sldId id="279" r:id="rId26"/>
    <p:sldId id="262" r:id="rId27"/>
    <p:sldId id="260" r:id="rId28"/>
    <p:sldId id="277" r:id="rId29"/>
    <p:sldId id="26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3768"/>
    <a:srgbClr val="49BFBE"/>
    <a:srgbClr val="1F75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71"/>
  </p:normalViewPr>
  <p:slideViewPr>
    <p:cSldViewPr snapToGrid="0" snapToObjects="1">
      <p:cViewPr varScale="1">
        <p:scale>
          <a:sx n="160" d="100"/>
          <a:sy n="160" d="100"/>
        </p:scale>
        <p:origin x="2508" y="1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1.wmf"/><Relationship Id="rId1" Type="http://schemas.openxmlformats.org/officeDocument/2006/relationships/image" Target="../media/image50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5A027-21BF-AC44-A31E-A8AD91F1C4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916" y="1343023"/>
            <a:ext cx="9144000" cy="2166939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880E5-3572-8245-AF31-EC89CACB12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916" y="3602038"/>
            <a:ext cx="7544452" cy="895455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4551F-2AC2-4549-811A-B269253259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916" y="6356350"/>
            <a:ext cx="2743200" cy="365125"/>
          </a:xfrm>
        </p:spPr>
        <p:txBody>
          <a:bodyPr/>
          <a:lstStyle>
            <a:lvl1pPr>
              <a:defRPr b="1"/>
            </a:lvl1pPr>
          </a:lstStyle>
          <a:p>
            <a:fld id="{351AE50F-A07C-844E-8931-CB2AE24416BD}" type="datetimeFigureOut">
              <a:rPr lang="en-US" smtClean="0"/>
              <a:pPr/>
              <a:t>10/30/2020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1A1A64-8512-0046-8A2C-71E619CD76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6916" y="532887"/>
            <a:ext cx="3969676" cy="810137"/>
          </a:xfrm>
          <a:prstGeom prst="rect">
            <a:avLst/>
          </a:prstGeom>
        </p:spPr>
      </p:pic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2C55A456-C658-814E-BF94-846A85AE24B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6916" y="4714875"/>
            <a:ext cx="5819775" cy="542925"/>
          </a:xfrm>
        </p:spPr>
        <p:txBody>
          <a:bodyPr lIns="0" anchor="b"/>
          <a:lstStyle>
            <a:lvl1pPr marL="0" indent="0">
              <a:buNone/>
              <a:defRPr b="1" i="0">
                <a:solidFill>
                  <a:schemeClr val="bg2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22">
            <a:extLst>
              <a:ext uri="{FF2B5EF4-FFF2-40B4-BE49-F238E27FC236}">
                <a16:creationId xmlns:a16="http://schemas.microsoft.com/office/drawing/2014/main" id="{B9DF2117-1526-C141-B76A-6342E6E1A29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6763" y="5280024"/>
            <a:ext cx="4233862" cy="792163"/>
          </a:xfrm>
        </p:spPr>
        <p:txBody>
          <a:bodyPr lIns="0" tIns="0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118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3C0538C-0357-D242-8D3C-B01B18AC2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E56C2F1-D1FE-784F-B578-875EFEED1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FF20445-029A-634C-AB23-109519DC9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F8FC5A1-B18A-2142-B2D2-5F427E46D6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9C7EE1F-640A-3F4C-B8C4-352105A4A1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36655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901DF53-ED8A-CE46-A0FC-D90508DA1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96613"/>
            <a:ext cx="11304574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35F9351-5070-234D-B838-5F7BEAEF8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826" y="1600200"/>
            <a:ext cx="11304574" cy="4525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AU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3883957-5AEF-3A42-9C8A-54783778D4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1CDDDD68-603E-1C4C-80A3-30A1CC081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F1A77F6-57FD-E84B-8427-AAF689592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26023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D7A7E-418B-0345-A9DF-1879F73C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E4F49-47CB-B346-AA6C-F3A580684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7826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4C3F879-47E6-834F-8E24-3248FC178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D578518-24EE-884B-9F30-FB6128AB6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A865C82-B462-7444-98CD-45EAF363B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34535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A0046-42FB-BE44-A9A9-89A70049F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C18F4-BE62-1A40-988D-4A348A7CA9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7826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1E78B-BB5C-924C-A88E-8C2F867610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11826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5E8DADC-48D2-7148-877E-E9735CDB65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58CA5C1-7A0F-984C-9D38-A11D86F32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30DE072-2F59-4A4E-A834-C537F995B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53534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2CD15-CCF3-8443-A803-D9077848A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947986-3E07-1E4B-9689-E69ABBB55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7826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11D5E-5684-F649-BB52-923FAE4B50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7826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EEB1E5-F5BD-F74B-B2B7-514F63BFAC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10238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132132-0D7C-D847-919F-3EABBE0FE5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10238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DCED1ABD-4A24-984E-8BB4-9D30AD6144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C07228CD-907E-7343-922E-EC9EB01DA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AC38023-7BDD-2149-990B-2C1F65789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883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BA2CD-D497-1644-B4D6-90D13AC34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191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843D672-6F35-CB4D-A0AB-9EF27129A8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D0346ED-CBE9-DF4F-8B95-18D4C1DAE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6C2F049-F44B-F14A-9422-557325C1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05366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9FC9265-790D-BD47-B2FC-FDF213EFC9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6647AA6-6B78-1A4C-8D31-EFDF91DCE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08CEE36-F865-674E-9C60-91B621F9C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34182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E50D4-FADE-1C42-B3BE-978A7596F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BE7C8-C9AC-1E44-B5AB-EBAC6838A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8578" y="987425"/>
            <a:ext cx="677681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4D0DB1-F2C7-BC4F-B15D-A84EC2B3F1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7826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D6EE1179-9932-E94E-802C-8369002EE2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E3D0CFEA-1116-2247-9BD2-B5D762383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EC141810-4083-BF48-8D3D-9E618F8BA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51550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32365-1CAB-9545-A48D-D8E34A60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24B546-A761-8B42-B194-1A61D9CA3C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91735" y="987425"/>
            <a:ext cx="676365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E60D20-32DC-BC41-89B1-5D8EE3A69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7826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FA9CBD42-B1AB-5C4A-946B-E7733977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9A205E4-C98D-904F-9FFE-83832F0A6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0F0D8A8-E318-0E49-BAB1-81A9B147F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05986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11DEF72-6964-2243-BA5B-055C8CDFA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F7E66CE9-D1F5-3545-A6D9-12CA667B40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316043DF-21F5-7442-AADA-61B964FE3D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3F5EF126-AD28-2C46-AFAA-D9DE1230AD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7826" y="6356350"/>
            <a:ext cx="1316304" cy="365125"/>
          </a:xfrm>
        </p:spPr>
        <p:txBody>
          <a:bodyPr/>
          <a:lstStyle/>
          <a:p>
            <a:fld id="{AD4C762F-CA59-49E8-B588-821B631C7A3E}" type="datetimeFigureOut">
              <a:rPr lang="en-AU" smtClean="0"/>
              <a:t>30/10/2020</a:t>
            </a:fld>
            <a:endParaRPr lang="en-AU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659BE040-3DB6-854E-B3C9-3CE7423F2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47880" y="6356350"/>
            <a:ext cx="6934873" cy="365125"/>
          </a:xfrm>
        </p:spPr>
        <p:txBody>
          <a:bodyPr/>
          <a:lstStyle/>
          <a:p>
            <a:endParaRPr lang="en-AU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7F34E292-F1B1-1D46-A7F6-E9E0123E2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1766" y="6356350"/>
            <a:ext cx="829434" cy="365125"/>
          </a:xfrm>
        </p:spPr>
        <p:txBody>
          <a:bodyPr/>
          <a:lstStyle/>
          <a:p>
            <a:fld id="{9094B4EA-4D9F-48E4-A7D5-A43E4F5E870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60479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28D7C-345D-1943-A3F2-C0C88D580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1D3506-D466-CD4B-B6C0-981915B8A1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1D0B03E-35EF-CE47-8201-3D79FA045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696948F-6846-CF4F-AF05-DC86B46B50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531C34E-DAFD-F34E-A5DB-DB000846F5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260255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5E303-56C2-F64A-BA3B-096858956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8FE40-8C0B-DE45-A1D4-1ED30B7BF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7C09276-F6EB-2C47-B262-846BE11D93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71E60F2-3551-8541-9AA0-DE5B0DBB03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4F57896-7183-3643-8371-DB403D4EE0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798624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28D7C-345D-1943-A3F2-C0C88D580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1D3506-D466-CD4B-B6C0-981915B8A1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1D0B03E-35EF-CE47-8201-3D79FA045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696948F-6846-CF4F-AF05-DC86B46B50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531C34E-DAFD-F34E-A5DB-DB000846F5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385556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5E303-56C2-F64A-BA3B-096858956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8FE40-8C0B-DE45-A1D4-1ED30B7BF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7C09276-F6EB-2C47-B262-846BE11D93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71E60F2-3551-8541-9AA0-DE5B0DBB03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4F57896-7183-3643-8371-DB403D4EE0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8664923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28D7C-345D-1943-A3F2-C0C88D580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1D3506-D466-CD4B-B6C0-981915B8A1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1D0B03E-35EF-CE47-8201-3D79FA045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696948F-6846-CF4F-AF05-DC86B46B50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531C34E-DAFD-F34E-A5DB-DB000846F5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45348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5E303-56C2-F64A-BA3B-096858956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8FE40-8C0B-DE45-A1D4-1ED30B7BF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7C09276-F6EB-2C47-B262-846BE11D93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2">
                    <a:lumMod val="20000"/>
                    <a:lumOff val="8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71E60F2-3551-8541-9AA0-DE5B0DBB03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2">
                    <a:lumMod val="20000"/>
                    <a:lumOff val="8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4F57896-7183-3643-8371-DB403D4EE0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2">
                    <a:lumMod val="20000"/>
                    <a:lumOff val="8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595726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28D7C-345D-1943-A3F2-C0C88D580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707" y="1122363"/>
            <a:ext cx="9144000" cy="23876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1D3506-D466-CD4B-B6C0-981915B8A1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707" y="3602038"/>
            <a:ext cx="785052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46092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image" Target="../media/image4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>
            <a:extLst>
              <a:ext uri="{FF2B5EF4-FFF2-40B4-BE49-F238E27FC236}">
                <a16:creationId xmlns:a16="http://schemas.microsoft.com/office/drawing/2014/main" id="{EACF247E-DECF-6C48-94A7-4240493D4DC6}"/>
              </a:ext>
            </a:extLst>
          </p:cNvPr>
          <p:cNvSpPr/>
          <p:nvPr userDrawn="1"/>
        </p:nvSpPr>
        <p:spPr>
          <a:xfrm flipH="1">
            <a:off x="3764280" y="2736680"/>
            <a:ext cx="8427720" cy="4121320"/>
          </a:xfrm>
          <a:prstGeom prst="rtTriangle">
            <a:avLst/>
          </a:prstGeom>
          <a:solidFill>
            <a:srgbClr val="1F75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9A569CF-111C-ED42-B290-8573E9529DE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989703" y="3212793"/>
            <a:ext cx="5202297" cy="36416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605391-F328-4443-8B68-4BF73E7368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11367" y="6271243"/>
            <a:ext cx="3454429" cy="23795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B412D88-5CD4-AC4D-BC73-8DF9C229C20C}"/>
              </a:ext>
            </a:extLst>
          </p:cNvPr>
          <p:cNvSpPr/>
          <p:nvPr userDrawn="1"/>
        </p:nvSpPr>
        <p:spPr>
          <a:xfrm>
            <a:off x="0" y="0"/>
            <a:ext cx="12192000" cy="91758"/>
          </a:xfrm>
          <a:prstGeom prst="rect">
            <a:avLst/>
          </a:prstGeom>
          <a:solidFill>
            <a:srgbClr val="1F75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13C24E-1EAD-2D4B-81E5-80FFBD0B4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6A8D66-334E-6246-975E-E15BC722D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C2C21-F57F-0E4C-A860-0ED80DBD70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1AE50F-A07C-844E-8931-CB2AE24416BD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512A2-763C-364A-8B0B-5F970581A6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629DE-6F55-4742-BEAF-7335A915EF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2E8ED-4765-F745-A1B0-5FC6F08ED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94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-50" baseline="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E3077F88-2471-4C43-BEED-6016A1496C74}"/>
              </a:ext>
            </a:extLst>
          </p:cNvPr>
          <p:cNvSpPr/>
          <p:nvPr userDrawn="1"/>
        </p:nvSpPr>
        <p:spPr>
          <a:xfrm flipH="1">
            <a:off x="9601200" y="5591048"/>
            <a:ext cx="2590800" cy="1266952"/>
          </a:xfrm>
          <a:prstGeom prst="rtTriangle">
            <a:avLst/>
          </a:prstGeom>
          <a:solidFill>
            <a:srgbClr val="1F75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6A5B7D3-4168-6741-A9FA-25588272ECC3}"/>
              </a:ext>
            </a:extLst>
          </p:cNvPr>
          <p:cNvSpPr/>
          <p:nvPr userDrawn="1"/>
        </p:nvSpPr>
        <p:spPr>
          <a:xfrm>
            <a:off x="0" y="0"/>
            <a:ext cx="12192000" cy="91758"/>
          </a:xfrm>
          <a:prstGeom prst="rect">
            <a:avLst/>
          </a:prstGeom>
          <a:solidFill>
            <a:srgbClr val="1F75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E044325-BF24-B146-B64B-762C4C0BCFD0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0693400" y="6359466"/>
            <a:ext cx="1352296" cy="353677"/>
          </a:xfrm>
          <a:prstGeom prst="rect">
            <a:avLst/>
          </a:prstGeom>
        </p:spPr>
      </p:pic>
      <p:sp>
        <p:nvSpPr>
          <p:cNvPr id="14" name="Title Placeholder 1">
            <a:extLst>
              <a:ext uri="{FF2B5EF4-FFF2-40B4-BE49-F238E27FC236}">
                <a16:creationId xmlns:a16="http://schemas.microsoft.com/office/drawing/2014/main" id="{1D7205D1-4C47-AB44-AD51-22D5448A9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26" y="91758"/>
            <a:ext cx="1130457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2584AAD-ED77-E347-81F6-6E0EF8C1A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7826" y="1600200"/>
            <a:ext cx="1130457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AU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A0DA759E-8DCD-014B-A92D-290DB5F1D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AD4C762F-CA59-49E8-B588-821B631C7A3E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717A4750-DD88-0F45-AEAB-AE14C1CB28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47880" y="6356350"/>
            <a:ext cx="69348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EE5AE1F8-DD4C-F04A-8B94-FB998742CE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9094B4EA-4D9F-48E4-A7D5-A43E4F5E8708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716632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Wingdings" pitchFamily="2" charset="2"/>
        <a:buChar char="§"/>
        <a:defRPr sz="32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>
            <a:lumMod val="60000"/>
            <a:lumOff val="40000"/>
          </a:schemeClr>
        </a:buClr>
        <a:buFont typeface="Wingdings" pitchFamily="2" charset="2"/>
        <a:buChar char="§"/>
        <a:defRPr sz="28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>
            <a:lumMod val="60000"/>
            <a:lumOff val="40000"/>
          </a:schemeClr>
        </a:buClr>
        <a:buFont typeface="System Font Regular"/>
        <a:buChar char="›"/>
        <a:defRPr sz="24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>
            <a:lumMod val="60000"/>
            <a:lumOff val="40000"/>
          </a:schemeClr>
        </a:buClr>
        <a:buFont typeface="System Font Regular"/>
        <a:buChar char="»"/>
        <a:defRPr sz="20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1">
            <a:lumMod val="60000"/>
            <a:lumOff val="40000"/>
          </a:schemeClr>
        </a:buClr>
        <a:buFont typeface="System Font Regular"/>
        <a:buChar char="‑"/>
        <a:defRPr sz="2000" kern="1200">
          <a:solidFill>
            <a:schemeClr val="tx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1F75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809D87F-B588-EF4F-826C-86E1F4C2572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847392" y="1501629"/>
            <a:ext cx="8339184" cy="5356371"/>
          </a:xfrm>
          <a:prstGeom prst="rect">
            <a:avLst/>
          </a:prstGeom>
        </p:spPr>
      </p:pic>
      <p:sp>
        <p:nvSpPr>
          <p:cNvPr id="8" name="Right Triangle 7">
            <a:extLst>
              <a:ext uri="{FF2B5EF4-FFF2-40B4-BE49-F238E27FC236}">
                <a16:creationId xmlns:a16="http://schemas.microsoft.com/office/drawing/2014/main" id="{8DF924CA-CCE6-6A4F-BC32-03AE9A5A066F}"/>
              </a:ext>
            </a:extLst>
          </p:cNvPr>
          <p:cNvSpPr/>
          <p:nvPr userDrawn="1"/>
        </p:nvSpPr>
        <p:spPr>
          <a:xfrm flipH="1">
            <a:off x="9601200" y="5591048"/>
            <a:ext cx="2590800" cy="1266952"/>
          </a:xfrm>
          <a:prstGeom prst="rtTriangle">
            <a:avLst/>
          </a:prstGeom>
          <a:solidFill>
            <a:srgbClr val="2237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5C8EAE-97C3-7049-9A5F-BD794AA5140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93400" y="6359466"/>
            <a:ext cx="1352296" cy="353677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C1CA2D-1C11-4E41-80D9-28FBA219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8E346-93F9-1344-AF3D-E08676225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37E935F-2375-6943-8434-9ABF567765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014E10F-F926-8F4C-8702-E165F81ED0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599B1A2-5894-E24C-8306-72266EBEF1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175578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2237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88D4451-6FC5-B648-9A1C-90CDDB3BB34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847392" y="1501629"/>
            <a:ext cx="8339184" cy="5356371"/>
          </a:xfrm>
          <a:prstGeom prst="rect">
            <a:avLst/>
          </a:prstGeom>
        </p:spPr>
      </p:pic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1EC14C9F-9E20-5846-AC38-D65386E05A5D}"/>
              </a:ext>
            </a:extLst>
          </p:cNvPr>
          <p:cNvSpPr/>
          <p:nvPr userDrawn="1"/>
        </p:nvSpPr>
        <p:spPr>
          <a:xfrm flipH="1">
            <a:off x="9601200" y="5591048"/>
            <a:ext cx="2590800" cy="1266952"/>
          </a:xfrm>
          <a:prstGeom prst="rtTriangle">
            <a:avLst/>
          </a:prstGeom>
          <a:solidFill>
            <a:srgbClr val="0A17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04A33F4-0F92-624A-8C51-56452AE4102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93400" y="6359466"/>
            <a:ext cx="1352296" cy="353677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C1CA2D-1C11-4E41-80D9-28FBA219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8E346-93F9-1344-AF3D-E08676225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37E935F-2375-6943-8434-9ABF567765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014E10F-F926-8F4C-8702-E165F81ED0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599B1A2-5894-E24C-8306-72266EBEF1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019881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49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0FED73F-E130-DD4D-B508-631D04B2A5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847393" y="1501629"/>
            <a:ext cx="8339182" cy="5356370"/>
          </a:xfrm>
          <a:prstGeom prst="rect">
            <a:avLst/>
          </a:prstGeom>
        </p:spPr>
      </p:pic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49C0B169-DBDC-B548-9A5A-96A3F62C5971}"/>
              </a:ext>
            </a:extLst>
          </p:cNvPr>
          <p:cNvSpPr/>
          <p:nvPr userDrawn="1"/>
        </p:nvSpPr>
        <p:spPr>
          <a:xfrm flipH="1">
            <a:off x="9601200" y="5591048"/>
            <a:ext cx="2590800" cy="1266952"/>
          </a:xfrm>
          <a:prstGeom prst="rtTriangle">
            <a:avLst/>
          </a:prstGeom>
          <a:solidFill>
            <a:srgbClr val="136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665A3B4-B08C-214A-88DB-BFDBC4FCFB8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93400" y="6359466"/>
            <a:ext cx="1352296" cy="353677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C1CA2D-1C11-4E41-80D9-28FBA219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8E346-93F9-1344-AF3D-E08676225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37E935F-2375-6943-8434-9ABF567765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77826" y="6356350"/>
            <a:ext cx="13163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accent2">
                    <a:lumMod val="20000"/>
                    <a:lumOff val="8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1914ADBB-9B2F-49DA-AF6D-BE3F02D08A96}" type="datetimeFigureOut">
              <a:rPr lang="en-AU" smtClean="0"/>
              <a:pPr/>
              <a:t>30/10/2020</a:t>
            </a:fld>
            <a:endParaRPr lang="en-A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014E10F-F926-8F4C-8702-E165F81ED0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269" y="6356350"/>
            <a:ext cx="69264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accent2">
                    <a:lumMod val="20000"/>
                    <a:lumOff val="8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endParaRPr lang="en-AU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599B1A2-5894-E24C-8306-72266EBEF1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71766" y="6356350"/>
            <a:ext cx="8294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2">
                    <a:lumMod val="20000"/>
                    <a:lumOff val="8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fld id="{0A1DFEB5-E876-410F-91D8-857A6666802B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548197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2237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354AA8F4-0CF6-3D4C-AA7E-A741044524D6}"/>
              </a:ext>
            </a:extLst>
          </p:cNvPr>
          <p:cNvSpPr/>
          <p:nvPr userDrawn="1"/>
        </p:nvSpPr>
        <p:spPr>
          <a:xfrm flipH="1">
            <a:off x="3764280" y="2736680"/>
            <a:ext cx="8427720" cy="4121320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38E9E8F-42E8-1247-9334-6E948234BAB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784851" y="5580382"/>
            <a:ext cx="5015148" cy="1023499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C1CA2D-1C11-4E41-80D9-28FBA219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8E346-93F9-1344-AF3D-E08676225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2574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>
              <a:lumMod val="20000"/>
              <a:lumOff val="80000"/>
            </a:schemeClr>
          </a:solidFill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microsoft.com/office/2007/relationships/hdphoto" Target="../media/hdphoto3.wdp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12" Type="http://schemas.openxmlformats.org/officeDocument/2006/relationships/image" Target="../media/image1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openxmlformats.org/officeDocument/2006/relationships/image" Target="../media/image11.jpeg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microsoft.com/office/2007/relationships/hdphoto" Target="../media/hdphoto4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9.wdp"/><Relationship Id="rId18" Type="http://schemas.microsoft.com/office/2007/relationships/hdphoto" Target="../media/hdphoto11.wdp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12" Type="http://schemas.openxmlformats.org/officeDocument/2006/relationships/image" Target="../media/image30.jpeg"/><Relationship Id="rId17" Type="http://schemas.openxmlformats.org/officeDocument/2006/relationships/image" Target="../media/image33.png"/><Relationship Id="rId2" Type="http://schemas.openxmlformats.org/officeDocument/2006/relationships/image" Target="../media/image24.png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3.xml"/><Relationship Id="rId6" Type="http://schemas.microsoft.com/office/2007/relationships/hdphoto" Target="../media/hdphoto6.wdp"/><Relationship Id="rId11" Type="http://schemas.microsoft.com/office/2007/relationships/hdphoto" Target="../media/hdphoto8.wdp"/><Relationship Id="rId5" Type="http://schemas.openxmlformats.org/officeDocument/2006/relationships/image" Target="../media/image26.png"/><Relationship Id="rId15" Type="http://schemas.microsoft.com/office/2007/relationships/hdphoto" Target="../media/hdphoto10.wdp"/><Relationship Id="rId10" Type="http://schemas.openxmlformats.org/officeDocument/2006/relationships/image" Target="../media/image29.jpeg"/><Relationship Id="rId19" Type="http://schemas.openxmlformats.org/officeDocument/2006/relationships/image" Target="../media/image34.png"/><Relationship Id="rId4" Type="http://schemas.microsoft.com/office/2007/relationships/hdphoto" Target="../media/hdphoto5.wdp"/><Relationship Id="rId9" Type="http://schemas.openxmlformats.org/officeDocument/2006/relationships/image" Target="../media/image28.jpeg"/><Relationship Id="rId14" Type="http://schemas.openxmlformats.org/officeDocument/2006/relationships/image" Target="../media/image3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7.png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video" Target="../media/media1.wmv"/><Relationship Id="rId7" Type="http://schemas.openxmlformats.org/officeDocument/2006/relationships/image" Target="../media/image50.wmf"/><Relationship Id="rId2" Type="http://schemas.microsoft.com/office/2007/relationships/media" Target="../media/media1.wmv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2.png"/><Relationship Id="rId4" Type="http://schemas.openxmlformats.org/officeDocument/2006/relationships/slideLayout" Target="../slideLayouts/slideLayout3.xml"/><Relationship Id="rId9" Type="http://schemas.openxmlformats.org/officeDocument/2006/relationships/image" Target="../media/image5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6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1.png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3.MP4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TS"/><Relationship Id="rId1" Type="http://schemas.microsoft.com/office/2007/relationships/media" Target="../media/media4.MTS"/><Relationship Id="rId4" Type="http://schemas.openxmlformats.org/officeDocument/2006/relationships/image" Target="../media/image6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7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3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71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24A99-4A64-6447-AD0A-9DCF10A85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916" y="1343023"/>
            <a:ext cx="10190644" cy="2166939"/>
          </a:xfrm>
        </p:spPr>
        <p:txBody>
          <a:bodyPr/>
          <a:lstStyle/>
          <a:p>
            <a:r>
              <a:rPr lang="en-US" dirty="0"/>
              <a:t>CAS </a:t>
            </a:r>
            <a:r>
              <a:rPr lang="en-US" dirty="0" smtClean="0"/>
              <a:t>Facilities &amp; Controls </a:t>
            </a:r>
            <a:r>
              <a:rPr lang="en-US" dirty="0"/>
              <a:t>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FF2F0B-A26B-C34E-8E07-D5C4014165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Existing Facilities and Controls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F21203-C1C6-3242-826C-52464D583DA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Presented on Behalf of CAS-ASD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2AC972-1785-F540-A283-2B83F7D0CC5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 smtClean="0"/>
              <a:t>David Button dbu@ansto.gov.au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1866A5-227B-D24E-AC9C-8F3BDE309177}"/>
              </a:ext>
            </a:extLst>
          </p:cNvPr>
          <p:cNvSpPr/>
          <p:nvPr/>
        </p:nvSpPr>
        <p:spPr>
          <a:xfrm>
            <a:off x="766916" y="4579016"/>
            <a:ext cx="678426" cy="58993"/>
          </a:xfrm>
          <a:prstGeom prst="rect">
            <a:avLst/>
          </a:prstGeom>
          <a:solidFill>
            <a:srgbClr val="47B8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86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194C-985A-8143-9A8A-A3FC91710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Centre for Accelerator Science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40417F-6BE1-7046-99DE-331BD8BDDDDD}"/>
              </a:ext>
            </a:extLst>
          </p:cNvPr>
          <p:cNvSpPr/>
          <p:nvPr/>
        </p:nvSpPr>
        <p:spPr>
          <a:xfrm>
            <a:off x="367036" y="1479422"/>
            <a:ext cx="678426" cy="58993"/>
          </a:xfrm>
          <a:prstGeom prst="rect">
            <a:avLst/>
          </a:prstGeom>
          <a:solidFill>
            <a:srgbClr val="47B8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15000"/>
                    </a14:imgEffect>
                    <a14:imgEffect>
                      <a14:brightnessContrast brigh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028103" y="2347622"/>
            <a:ext cx="4413692" cy="3823873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2">
                <a:lumMod val="40000"/>
                <a:lumOff val="60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588705" y="1681509"/>
            <a:ext cx="115108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3200" b="1" dirty="0"/>
              <a:t>Nuclear Science &amp; Technology and Landmark </a:t>
            </a:r>
            <a:r>
              <a:rPr lang="en-AU" sz="3200" b="1" dirty="0" smtClean="0"/>
              <a:t>Infrastructure (NSTLI)</a:t>
            </a:r>
            <a:endParaRPr lang="en-AU" sz="3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65612" y="2347622"/>
            <a:ext cx="561956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Australian Centre for Neutron Scattering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Australian Synchrotron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b="1" dirty="0" smtClean="0">
                <a:solidFill>
                  <a:srgbClr val="00B050"/>
                </a:solidFill>
              </a:rPr>
              <a:t>Centre for Accelerator Science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Isotope Tracing in Natural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National Deuteration Facility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Nuclear Materials Development and Characterisation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Nuclear Stewardship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Radiobiology and Bioimaging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Radioisotopes and Radiotracers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400" dirty="0" smtClean="0"/>
              <a:t>Vivarium Facility</a:t>
            </a:r>
            <a:endParaRPr lang="en-AU" sz="2400" dirty="0"/>
          </a:p>
        </p:txBody>
      </p:sp>
    </p:spTree>
    <p:extLst>
      <p:ext uri="{BB962C8B-B14F-4D97-AF65-F5344CB8AC3E}">
        <p14:creationId xmlns:p14="http://schemas.microsoft.com/office/powerpoint/2010/main" val="18974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Major Facilities </a:t>
            </a:r>
            <a:endParaRPr lang="en-AU" dirty="0"/>
          </a:p>
        </p:txBody>
      </p:sp>
      <p:grpSp>
        <p:nvGrpSpPr>
          <p:cNvPr id="17" name="Group 16"/>
          <p:cNvGrpSpPr/>
          <p:nvPr/>
        </p:nvGrpSpPr>
        <p:grpSpPr>
          <a:xfrm>
            <a:off x="9816446" y="821361"/>
            <a:ext cx="1343742" cy="4873625"/>
            <a:chOff x="7807416" y="44624"/>
            <a:chExt cx="1343742" cy="4873625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8592" y="1044749"/>
              <a:ext cx="1333500" cy="1000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0500" y="44624"/>
              <a:ext cx="1333500" cy="1000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0500" y="2044874"/>
              <a:ext cx="1333500" cy="1000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51" r="13211"/>
            <a:stretch/>
          </p:blipFill>
          <p:spPr bwMode="auto">
            <a:xfrm>
              <a:off x="7810500" y="3044999"/>
              <a:ext cx="1331592" cy="873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7658" y="3918124"/>
              <a:ext cx="1333500" cy="1000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22"/>
            <p:cNvSpPr/>
            <p:nvPr/>
          </p:nvSpPr>
          <p:spPr>
            <a:xfrm>
              <a:off x="7808592" y="44624"/>
              <a:ext cx="1333500" cy="4873625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7807416" y="1044749"/>
              <a:ext cx="1333500" cy="1000125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807416" y="3038753"/>
              <a:ext cx="1333500" cy="892072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1033727" y="3791639"/>
            <a:ext cx="7804241" cy="2934378"/>
            <a:chOff x="3048961" y="4031336"/>
            <a:chExt cx="7804241" cy="293437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4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4" t="8767" r="1004"/>
            <a:stretch/>
          </p:blipFill>
          <p:spPr>
            <a:xfrm>
              <a:off x="3048961" y="5718659"/>
              <a:ext cx="7804241" cy="1247055"/>
            </a:xfrm>
            <a:prstGeom prst="rect">
              <a:avLst/>
            </a:prstGeom>
            <a:effectLst>
              <a:glow rad="63500">
                <a:schemeClr val="accent6">
                  <a:satMod val="175000"/>
                  <a:alpha val="29000"/>
                </a:schemeClr>
              </a:glow>
              <a:reflection blurRad="6350" stA="50000" endA="300" endPos="90000" dir="5400000" sy="-100000" algn="bl" rotWithShape="0"/>
            </a:effectLst>
          </p:spPr>
        </p:pic>
        <p:cxnSp>
          <p:nvCxnSpPr>
            <p:cNvPr id="5" name="Straight Connector 4"/>
            <p:cNvCxnSpPr/>
            <p:nvPr/>
          </p:nvCxnSpPr>
          <p:spPr>
            <a:xfrm>
              <a:off x="3155242" y="5031462"/>
              <a:ext cx="281136" cy="103415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9999351" y="5031462"/>
              <a:ext cx="552049" cy="90322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8476938" y="5045962"/>
              <a:ext cx="472309" cy="96072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8" name="Group 7"/>
            <p:cNvGrpSpPr/>
            <p:nvPr/>
          </p:nvGrpSpPr>
          <p:grpSpPr>
            <a:xfrm>
              <a:off x="8476938" y="4031336"/>
              <a:ext cx="1522413" cy="1014626"/>
              <a:chOff x="5326303" y="3253845"/>
              <a:chExt cx="1522413" cy="1014626"/>
            </a:xfrm>
          </p:grpSpPr>
          <p:pic>
            <p:nvPicPr>
              <p:cNvPr id="9" name="Picture 11"/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26303" y="3253845"/>
                <a:ext cx="1522413" cy="100012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5326303" y="3268345"/>
                <a:ext cx="1522413" cy="1000126"/>
              </a:xfrm>
              <a:prstGeom prst="rect">
                <a:avLst/>
              </a:prstGeom>
              <a:noFill/>
              <a:ln w="317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</p:grpSp>
        <p:grpSp>
          <p:nvGrpSpPr>
            <p:cNvPr id="11" name="Group 10"/>
            <p:cNvGrpSpPr/>
            <p:nvPr/>
          </p:nvGrpSpPr>
          <p:grpSpPr>
            <a:xfrm>
              <a:off x="3148346" y="4031336"/>
              <a:ext cx="4535487" cy="1013208"/>
              <a:chOff x="107504" y="3253845"/>
              <a:chExt cx="4535487" cy="1013208"/>
            </a:xfrm>
          </p:grpSpPr>
          <p:pic>
            <p:nvPicPr>
              <p:cNvPr id="12" name="Picture 2"/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20578" y="3255815"/>
                <a:ext cx="1522413" cy="10112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3" name="Picture 3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7504" y="3253846"/>
                <a:ext cx="1506537" cy="100012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20000" contrast="-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14041" y="3257162"/>
                <a:ext cx="1519143" cy="1009891"/>
              </a:xfrm>
              <a:prstGeom prst="rect">
                <a:avLst/>
              </a:prstGeom>
            </p:spPr>
          </p:pic>
          <p:sp>
            <p:nvSpPr>
              <p:cNvPr id="15" name="Rectangle 14"/>
              <p:cNvSpPr/>
              <p:nvPr/>
            </p:nvSpPr>
            <p:spPr>
              <a:xfrm>
                <a:off x="107504" y="3253845"/>
                <a:ext cx="4535487" cy="1000126"/>
              </a:xfrm>
              <a:prstGeom prst="rect">
                <a:avLst/>
              </a:prstGeom>
              <a:noFill/>
              <a:ln w="317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1610771" y="3253845"/>
                <a:ext cx="1522413" cy="1000126"/>
              </a:xfrm>
              <a:prstGeom prst="rect">
                <a:avLst/>
              </a:prstGeom>
              <a:noFill/>
              <a:ln w="317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</p:grpSp>
        <p:cxnSp>
          <p:nvCxnSpPr>
            <p:cNvPr id="26" name="Straight Connector 25"/>
            <p:cNvCxnSpPr/>
            <p:nvPr/>
          </p:nvCxnSpPr>
          <p:spPr>
            <a:xfrm flipH="1">
              <a:off x="5308586" y="5044544"/>
              <a:ext cx="2375248" cy="89013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9" name="Rectangle 58"/>
          <p:cNvSpPr/>
          <p:nvPr/>
        </p:nvSpPr>
        <p:spPr>
          <a:xfrm>
            <a:off x="87924" y="1407964"/>
            <a:ext cx="97194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spcBef>
                <a:spcPct val="0"/>
              </a:spcBef>
            </a:pPr>
            <a:r>
              <a:rPr lang="en-US" altLang="en-US" sz="2400" dirty="0" smtClean="0">
                <a:solidFill>
                  <a:srgbClr val="004A82"/>
                </a:solidFill>
              </a:rPr>
              <a:t>OPAL Research Reactor: 		         20 MW; LEU; 9 Neutron Beamlines</a:t>
            </a:r>
          </a:p>
          <a:p>
            <a:pPr lvl="1">
              <a:spcBef>
                <a:spcPct val="0"/>
              </a:spcBef>
            </a:pPr>
            <a:r>
              <a:rPr lang="en-US" altLang="en-US" sz="2400" dirty="0" smtClean="0">
                <a:solidFill>
                  <a:srgbClr val="004A82"/>
                </a:solidFill>
              </a:rPr>
              <a:t>Australian Synchrotron: </a:t>
            </a:r>
            <a:r>
              <a:rPr lang="en-US" altLang="en-US" sz="2400" dirty="0">
                <a:solidFill>
                  <a:srgbClr val="004A82"/>
                </a:solidFill>
              </a:rPr>
              <a:t>	</a:t>
            </a:r>
            <a:r>
              <a:rPr lang="en-US" altLang="en-US" sz="2400" dirty="0" smtClean="0">
                <a:solidFill>
                  <a:srgbClr val="004A82"/>
                </a:solidFill>
              </a:rPr>
              <a:t>	         3 GeV, currently 10 Beamlines</a:t>
            </a:r>
          </a:p>
          <a:p>
            <a:pPr lvl="1">
              <a:spcBef>
                <a:spcPct val="0"/>
              </a:spcBef>
            </a:pPr>
            <a:r>
              <a:rPr lang="en-US" altLang="en-US" sz="2400" dirty="0" smtClean="0">
                <a:solidFill>
                  <a:srgbClr val="004A82"/>
                </a:solidFill>
              </a:rPr>
              <a:t>National Deuteration Facility:</a:t>
            </a:r>
          </a:p>
          <a:p>
            <a:pPr lvl="1">
              <a:spcBef>
                <a:spcPct val="0"/>
              </a:spcBef>
            </a:pPr>
            <a:r>
              <a:rPr lang="en-AU" altLang="en-US" sz="2400" dirty="0" smtClean="0">
                <a:solidFill>
                  <a:srgbClr val="004A82"/>
                </a:solidFill>
              </a:rPr>
              <a:t>Camperdown Hospital Research Facility:      18 MeV Cyclotron</a:t>
            </a:r>
            <a:endParaRPr lang="en-US" altLang="en-US" sz="2400" dirty="0" smtClean="0">
              <a:solidFill>
                <a:srgbClr val="004A82"/>
              </a:solidFill>
            </a:endParaRPr>
          </a:p>
          <a:p>
            <a:pPr lvl="1">
              <a:spcBef>
                <a:spcPct val="0"/>
              </a:spcBef>
            </a:pPr>
            <a:r>
              <a:rPr lang="en-US" altLang="en-US" sz="2400" b="1" dirty="0" smtClean="0">
                <a:solidFill>
                  <a:srgbClr val="006C31"/>
                </a:solidFill>
              </a:rPr>
              <a:t>Center for Accelerator Science (CAS):	</a:t>
            </a:r>
            <a:r>
              <a:rPr lang="en-US" altLang="en-US" sz="2400" b="1" dirty="0">
                <a:solidFill>
                  <a:srgbClr val="006C31"/>
                </a:solidFill>
              </a:rPr>
              <a:t> </a:t>
            </a:r>
            <a:r>
              <a:rPr lang="en-US" altLang="en-US" sz="2400" b="1" dirty="0" smtClean="0">
                <a:solidFill>
                  <a:srgbClr val="006C31"/>
                </a:solidFill>
              </a:rPr>
              <a:t>      4 Accelerators</a:t>
            </a:r>
            <a:endParaRPr lang="en-US" altLang="en-US" sz="2400" b="1" dirty="0">
              <a:solidFill>
                <a:srgbClr val="006C3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66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61359" y="6485503"/>
            <a:ext cx="9162447" cy="3724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179" y="367699"/>
            <a:ext cx="4340627" cy="298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318" y="3363063"/>
            <a:ext cx="4838488" cy="3214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359" y="3363062"/>
            <a:ext cx="4281017" cy="3210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565912" y="6568544"/>
            <a:ext cx="41044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100" b="1" dirty="0" smtClean="0">
                <a:solidFill>
                  <a:srgbClr val="C00000"/>
                </a:solidFill>
              </a:rPr>
              <a:t>Sirius</a:t>
            </a:r>
            <a:r>
              <a:rPr lang="en-AU" sz="1100" dirty="0" smtClean="0">
                <a:solidFill>
                  <a:srgbClr val="C00000"/>
                </a:solidFill>
              </a:rPr>
              <a:t> 6MV Installed 2014-2015</a:t>
            </a:r>
            <a:endParaRPr lang="en-AU" sz="1100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79793" y="6577845"/>
            <a:ext cx="41044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100" b="1" dirty="0" smtClean="0">
                <a:solidFill>
                  <a:srgbClr val="C00000"/>
                </a:solidFill>
              </a:rPr>
              <a:t>Vega</a:t>
            </a:r>
            <a:r>
              <a:rPr lang="en-AU" sz="1100" dirty="0" smtClean="0">
                <a:solidFill>
                  <a:srgbClr val="C00000"/>
                </a:solidFill>
              </a:rPr>
              <a:t> </a:t>
            </a:r>
            <a:r>
              <a:rPr lang="en-AU" sz="1100" dirty="0">
                <a:solidFill>
                  <a:srgbClr val="C00000"/>
                </a:solidFill>
              </a:rPr>
              <a:t>1</a:t>
            </a:r>
            <a:r>
              <a:rPr lang="en-AU" sz="1100" dirty="0" smtClean="0">
                <a:solidFill>
                  <a:srgbClr val="C00000"/>
                </a:solidFill>
              </a:rPr>
              <a:t>MV Installed 2014-2015</a:t>
            </a:r>
            <a:endParaRPr lang="en-AU" sz="1100" dirty="0">
              <a:solidFill>
                <a:srgbClr val="C00000"/>
              </a:solidFill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164" y="89062"/>
            <a:ext cx="5110502" cy="3298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1590" y="1871187"/>
            <a:ext cx="1789545" cy="1252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016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/>
          <p:cNvCxnSpPr/>
          <p:nvPr/>
        </p:nvCxnSpPr>
        <p:spPr>
          <a:xfrm>
            <a:off x="7542492" y="2695118"/>
            <a:ext cx="0" cy="995283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9121241" y="2695118"/>
            <a:ext cx="0" cy="1003065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029605" y="2623110"/>
            <a:ext cx="0" cy="1075073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" t="87736" r="13006" b="8348"/>
          <a:stretch/>
        </p:blipFill>
        <p:spPr bwMode="auto">
          <a:xfrm>
            <a:off x="1637117" y="2428126"/>
            <a:ext cx="8471418" cy="25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Left Brace 8"/>
          <p:cNvSpPr/>
          <p:nvPr/>
        </p:nvSpPr>
        <p:spPr bwMode="auto">
          <a:xfrm rot="16200000">
            <a:off x="5908676" y="-959331"/>
            <a:ext cx="584990" cy="7431487"/>
          </a:xfrm>
          <a:prstGeom prst="leftBrace">
            <a:avLst/>
          </a:prstGeom>
          <a:ln>
            <a:solidFill>
              <a:srgbClr val="1A5BC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AU"/>
          </a:p>
        </p:txBody>
      </p:sp>
      <p:grpSp>
        <p:nvGrpSpPr>
          <p:cNvPr id="13" name="Group 12"/>
          <p:cNvGrpSpPr/>
          <p:nvPr/>
        </p:nvGrpSpPr>
        <p:grpSpPr>
          <a:xfrm>
            <a:off x="2412091" y="34246"/>
            <a:ext cx="7930848" cy="6858000"/>
            <a:chOff x="1314526" y="0"/>
            <a:chExt cx="7930848" cy="6858000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3261598" y="0"/>
              <a:ext cx="0" cy="6858000"/>
            </a:xfrm>
            <a:prstGeom prst="line">
              <a:avLst/>
            </a:prstGeom>
            <a:ln w="28575">
              <a:solidFill>
                <a:srgbClr val="00B05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986" b="89945" l="7042" r="89959">
                          <a14:backgroundMark x1="25170" y1="33105" x2="20718" y2="30711"/>
                          <a14:backgroundMark x1="27136" y1="63636" x2="16583" y2="68182"/>
                          <a14:backgroundMark x1="54774" y1="48106" x2="54271" y2="4810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709937" y="1002185"/>
              <a:ext cx="1844929" cy="1225945"/>
            </a:xfrm>
            <a:prstGeom prst="rect">
              <a:avLst/>
            </a:prstGeom>
          </p:spPr>
        </p:pic>
        <p:grpSp>
          <p:nvGrpSpPr>
            <p:cNvPr id="17" name="Group 16"/>
            <p:cNvGrpSpPr/>
            <p:nvPr/>
          </p:nvGrpSpPr>
          <p:grpSpPr>
            <a:xfrm>
              <a:off x="3939855" y="847453"/>
              <a:ext cx="4116985" cy="1551882"/>
              <a:chOff x="3595815" y="954483"/>
              <a:chExt cx="3746738" cy="1470900"/>
            </a:xfrm>
          </p:grpSpPr>
          <p:pic>
            <p:nvPicPr>
              <p:cNvPr id="27" name="Picture 5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3241" b="100000" l="660" r="98680">
                            <a14:foregroundMark x1="71452" y1="30093" x2="71617" y2="47685"/>
                            <a14:foregroundMark x1="53465" y1="30093" x2="53465" y2="46759"/>
                            <a14:foregroundMark x1="39439" y1="37500" x2="37294" y2="53704"/>
                            <a14:foregroundMark x1="25743" y1="56019" x2="20462" y2="68056"/>
                            <a14:foregroundMark x1="6106" y1="62963" x2="5611" y2="773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67" t="-1894" r="1010" b="3037"/>
              <a:stretch/>
            </p:blipFill>
            <p:spPr bwMode="auto">
              <a:xfrm>
                <a:off x="3595815" y="954483"/>
                <a:ext cx="3746738" cy="14709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28" name="Straight Connector 27"/>
              <p:cNvCxnSpPr/>
              <p:nvPr/>
            </p:nvCxnSpPr>
            <p:spPr>
              <a:xfrm>
                <a:off x="7050752" y="1044761"/>
                <a:ext cx="64855" cy="152400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" name="Straight Connector 17"/>
            <p:cNvCxnSpPr/>
            <p:nvPr/>
          </p:nvCxnSpPr>
          <p:spPr>
            <a:xfrm>
              <a:off x="3509154" y="865220"/>
              <a:ext cx="4578331" cy="0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9" name="Picture 18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2011" b="65048" l="31804" r="62517">
                          <a14:foregroundMark x1="44162" y1="40903" x2="44298" y2="37756"/>
                          <a14:foregroundMark x1="47842" y1="36867" x2="45479" y2="36662"/>
                          <a14:foregroundMark x1="48296" y1="35978" x2="45479" y2="35773"/>
                          <a14:foregroundMark x1="49069" y1="35978" x2="46524" y2="34884"/>
                          <a14:foregroundMark x1="51295" y1="39330" x2="51886" y2="41997"/>
                          <a14:foregroundMark x1="59882" y1="60807" x2="61381" y2="61491"/>
                          <a14:foregroundMark x1="38937" y1="50547" x2="35393" y2="55882"/>
                          <a14:backgroundMark x1="41481" y1="41587" x2="34939" y2="45828"/>
                          <a14:backgroundMark x1="39255" y1="45828" x2="35711" y2="5027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418" t="30314" r="37163" b="34843"/>
            <a:stretch/>
          </p:blipFill>
          <p:spPr>
            <a:xfrm>
              <a:off x="3214952" y="1862786"/>
              <a:ext cx="768945" cy="544086"/>
            </a:xfrm>
            <a:prstGeom prst="rect">
              <a:avLst/>
            </a:prstGeom>
          </p:spPr>
        </p:pic>
        <p:grpSp>
          <p:nvGrpSpPr>
            <p:cNvPr id="20" name="Group 19"/>
            <p:cNvGrpSpPr/>
            <p:nvPr/>
          </p:nvGrpSpPr>
          <p:grpSpPr>
            <a:xfrm>
              <a:off x="2444983" y="20241"/>
              <a:ext cx="792773" cy="625120"/>
              <a:chOff x="2262395" y="1518776"/>
              <a:chExt cx="710146" cy="559966"/>
            </a:xfrm>
          </p:grpSpPr>
          <p:sp>
            <p:nvSpPr>
              <p:cNvPr id="25" name="Right Arrow 24"/>
              <p:cNvSpPr/>
              <p:nvPr/>
            </p:nvSpPr>
            <p:spPr>
              <a:xfrm rot="10800000">
                <a:off x="2262395" y="1518776"/>
                <a:ext cx="710146" cy="559966"/>
              </a:xfrm>
              <a:prstGeom prst="rightArrow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solidFill>
                  <a:schemeClr val="tx1">
                    <a:lumMod val="85000"/>
                    <a:lumOff val="1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 dirty="0"/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2379097" y="1631157"/>
                <a:ext cx="5760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AU" dirty="0" smtClean="0"/>
                  <a:t>BD</a:t>
                </a:r>
                <a:endParaRPr lang="en-AU" dirty="0"/>
              </a:p>
            </p:txBody>
          </p:sp>
        </p:grpSp>
        <p:sp>
          <p:nvSpPr>
            <p:cNvPr id="21" name="Diamond 20"/>
            <p:cNvSpPr/>
            <p:nvPr/>
          </p:nvSpPr>
          <p:spPr>
            <a:xfrm>
              <a:off x="3188497" y="2326195"/>
              <a:ext cx="146667" cy="179401"/>
            </a:xfrm>
            <a:prstGeom prst="diamond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2" name="Diamond 21"/>
            <p:cNvSpPr/>
            <p:nvPr/>
          </p:nvSpPr>
          <p:spPr>
            <a:xfrm>
              <a:off x="1314526" y="2321539"/>
              <a:ext cx="146667" cy="179401"/>
            </a:xfrm>
            <a:prstGeom prst="diamond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cxnSp>
        <p:nvCxnSpPr>
          <p:cNvPr id="29" name="Straight Arrow Connector 28"/>
          <p:cNvCxnSpPr/>
          <p:nvPr/>
        </p:nvCxnSpPr>
        <p:spPr>
          <a:xfrm flipH="1" flipV="1">
            <a:off x="2480558" y="1637655"/>
            <a:ext cx="1934" cy="60367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4"/>
          <p:cNvSpPr txBox="1">
            <a:spLocks noChangeArrowheads="1"/>
          </p:cNvSpPr>
          <p:nvPr/>
        </p:nvSpPr>
        <p:spPr bwMode="auto">
          <a:xfrm>
            <a:off x="4488396" y="2791398"/>
            <a:ext cx="1352477" cy="369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AU" altLang="en-US" b="1" dirty="0" smtClean="0"/>
              <a:t>55 </a:t>
            </a:r>
            <a:r>
              <a:rPr lang="en-AU" altLang="en-US" b="1" dirty="0"/>
              <a:t>Years</a:t>
            </a:r>
          </a:p>
        </p:txBody>
      </p:sp>
      <p:pic>
        <p:nvPicPr>
          <p:cNvPr id="31" name="Picture 3" descr="\\fianna\dbu\My Documents\Presentations\Science Day Pictures\VDG\Historical shots\i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447" y="150878"/>
            <a:ext cx="1868870" cy="1486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ectangle 31"/>
          <p:cNvSpPr/>
          <p:nvPr/>
        </p:nvSpPr>
        <p:spPr>
          <a:xfrm>
            <a:off x="1493101" y="2241333"/>
            <a:ext cx="216024" cy="2819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33" name="Picture 12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536" y="3698183"/>
            <a:ext cx="1520030" cy="1009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80" t="8480" r="9002" b="5235"/>
          <a:stretch/>
        </p:blipFill>
        <p:spPr bwMode="auto">
          <a:xfrm>
            <a:off x="8395221" y="4838955"/>
            <a:ext cx="1440161" cy="1000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" descr="\\fianna\dbu\My Documents\Presentations\Science Day Pictures\Misc Pics\IMG_8149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" b="6651"/>
          <a:stretch/>
        </p:blipFill>
        <p:spPr bwMode="auto">
          <a:xfrm>
            <a:off x="8393785" y="3698183"/>
            <a:ext cx="1441595" cy="100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Diamond 35"/>
          <p:cNvSpPr/>
          <p:nvPr/>
        </p:nvSpPr>
        <p:spPr>
          <a:xfrm>
            <a:off x="5956271" y="2360441"/>
            <a:ext cx="146667" cy="179401"/>
          </a:xfrm>
          <a:prstGeom prst="diamon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7" name="Diamond 36"/>
          <p:cNvSpPr/>
          <p:nvPr/>
        </p:nvSpPr>
        <p:spPr>
          <a:xfrm>
            <a:off x="7469158" y="2360441"/>
            <a:ext cx="146667" cy="179401"/>
          </a:xfrm>
          <a:prstGeom prst="diamon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8" name="Diamond 37"/>
          <p:cNvSpPr/>
          <p:nvPr/>
        </p:nvSpPr>
        <p:spPr>
          <a:xfrm>
            <a:off x="9038383" y="2360441"/>
            <a:ext cx="146667" cy="179401"/>
          </a:xfrm>
          <a:prstGeom prst="diamon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996" y="2829215"/>
            <a:ext cx="1217447" cy="1201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128" y="54488"/>
            <a:ext cx="671045" cy="65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Right Arrow 41"/>
          <p:cNvSpPr/>
          <p:nvPr/>
        </p:nvSpPr>
        <p:spPr>
          <a:xfrm rot="10800000">
            <a:off x="2264995" y="6212776"/>
            <a:ext cx="2070677" cy="625120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43" name="TextBox 42"/>
          <p:cNvSpPr txBox="1"/>
          <p:nvPr/>
        </p:nvSpPr>
        <p:spPr>
          <a:xfrm>
            <a:off x="2709504" y="6338233"/>
            <a:ext cx="1627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dirty="0" smtClean="0"/>
              <a:t>Before Dave</a:t>
            </a:r>
            <a:endParaRPr lang="en-AU" dirty="0"/>
          </a:p>
        </p:txBody>
      </p:sp>
      <p:sp>
        <p:nvSpPr>
          <p:cNvPr id="44" name="Right Arrow 43"/>
          <p:cNvSpPr/>
          <p:nvPr/>
        </p:nvSpPr>
        <p:spPr>
          <a:xfrm rot="10800000">
            <a:off x="3542548" y="3087652"/>
            <a:ext cx="792773" cy="625120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45" name="TextBox 44"/>
          <p:cNvSpPr txBox="1"/>
          <p:nvPr/>
        </p:nvSpPr>
        <p:spPr>
          <a:xfrm>
            <a:off x="3672829" y="3213109"/>
            <a:ext cx="643090" cy="41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dirty="0" smtClean="0"/>
              <a:t>BD</a:t>
            </a:r>
            <a:endParaRPr lang="en-AU" dirty="0"/>
          </a:p>
        </p:txBody>
      </p:sp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566" y="3698183"/>
            <a:ext cx="1522283" cy="1009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231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826" y="96613"/>
            <a:ext cx="11304574" cy="773399"/>
          </a:xfrm>
        </p:spPr>
        <p:txBody>
          <a:bodyPr>
            <a:normAutofit fontScale="90000"/>
          </a:bodyPr>
          <a:lstStyle/>
          <a:p>
            <a:r>
              <a:rPr lang="en-AU" dirty="0" smtClean="0"/>
              <a:t>Controls have </a:t>
            </a:r>
            <a:r>
              <a:rPr lang="en-AU" dirty="0"/>
              <a:t>c</a:t>
            </a:r>
            <a:r>
              <a:rPr lang="en-AU" dirty="0" smtClean="0"/>
              <a:t>hanged </a:t>
            </a:r>
            <a:r>
              <a:rPr lang="en-AU" dirty="0"/>
              <a:t>a</a:t>
            </a:r>
            <a:r>
              <a:rPr lang="en-AU" dirty="0" smtClean="0"/>
              <a:t>llot! 1964 - now </a:t>
            </a:r>
            <a:endParaRPr lang="en-AU" dirty="0"/>
          </a:p>
        </p:txBody>
      </p:sp>
      <p:pic>
        <p:nvPicPr>
          <p:cNvPr id="4" name="Picture 2" descr="S:\Accelerator_Operations\Pictures and Posters\3MV\historic shots\Jim Coplan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619" y="1436624"/>
            <a:ext cx="3606661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S:\Accelerator_Operations\Pictures and Posters\3MV\historic shots\i7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413" y="1450498"/>
            <a:ext cx="363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403" y="4498042"/>
            <a:ext cx="2731806" cy="205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124" y="4498042"/>
            <a:ext cx="2665289" cy="205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1256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826" y="-202326"/>
            <a:ext cx="11304574" cy="1143000"/>
          </a:xfrm>
        </p:spPr>
        <p:txBody>
          <a:bodyPr/>
          <a:lstStyle/>
          <a:p>
            <a:r>
              <a:rPr lang="en-AU" dirty="0" smtClean="0"/>
              <a:t>Life of tandem </a:t>
            </a:r>
            <a:r>
              <a:rPr lang="en-AU" dirty="0"/>
              <a:t>a</a:t>
            </a:r>
            <a:r>
              <a:rPr lang="en-AU" dirty="0" smtClean="0"/>
              <a:t>ccelerators?</a:t>
            </a:r>
            <a:endParaRPr lang="en-AU" dirty="0"/>
          </a:p>
        </p:txBody>
      </p:sp>
      <p:pic>
        <p:nvPicPr>
          <p:cNvPr id="4" name="Picture 3" descr="\\192.168.1.18\Dave\Photos\LEII 2014-2015\DSC037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839" y="3972878"/>
            <a:ext cx="3792537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\\192.168.1.18\Dave\Photos\LEII 2014-2015\DSC0372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126" y="3972878"/>
            <a:ext cx="3792537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\\192.168.1.18\Dave\Photos\CHIMP 2014-2015\DSC039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126" y="1309053"/>
            <a:ext cx="3792538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7" descr="\\192.168.1.18\Dave\Photos\CHIMP 2014-2015\DSC0392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651" y="1309053"/>
            <a:ext cx="3792538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769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309" y="8877"/>
            <a:ext cx="12192000" cy="782276"/>
          </a:xfrm>
        </p:spPr>
        <p:txBody>
          <a:bodyPr>
            <a:normAutofit/>
          </a:bodyPr>
          <a:lstStyle/>
          <a:p>
            <a:r>
              <a:rPr lang="en-AU" sz="3600" dirty="0" smtClean="0"/>
              <a:t>Accelerator Systems Development Group (ASD)</a:t>
            </a:r>
            <a:endParaRPr lang="en-AU" sz="3600" dirty="0"/>
          </a:p>
        </p:txBody>
      </p:sp>
      <p:sp>
        <p:nvSpPr>
          <p:cNvPr id="6" name="Oval 5"/>
          <p:cNvSpPr/>
          <p:nvPr/>
        </p:nvSpPr>
        <p:spPr bwMode="auto">
          <a:xfrm>
            <a:off x="2749110" y="4061973"/>
            <a:ext cx="2072624" cy="2174875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AU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defRPr/>
            </a:pPr>
            <a:r>
              <a:rPr lang="en-AU" sz="1600" b="1" dirty="0">
                <a:solidFill>
                  <a:schemeClr val="bg1"/>
                </a:solidFill>
                <a:latin typeface="Calibri" panose="020F0502020204030204" pitchFamily="34" charset="0"/>
              </a:rPr>
              <a:t>Facility Operators/ Instrument Scientist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2641817"/>
              </p:ext>
            </p:extLst>
          </p:nvPr>
        </p:nvGraphicFramePr>
        <p:xfrm>
          <a:off x="508000" y="1526713"/>
          <a:ext cx="6380480" cy="5024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924">
                  <a:extLst>
                    <a:ext uri="{9D8B030D-6E8A-4147-A177-3AD203B41FA5}">
                      <a16:colId xmlns:a16="http://schemas.microsoft.com/office/drawing/2014/main" val="1716125618"/>
                    </a:ext>
                  </a:extLst>
                </a:gridCol>
                <a:gridCol w="4721556">
                  <a:extLst>
                    <a:ext uri="{9D8B030D-6E8A-4147-A177-3AD203B41FA5}">
                      <a16:colId xmlns:a16="http://schemas.microsoft.com/office/drawing/2014/main" val="3735663963"/>
                    </a:ext>
                  </a:extLst>
                </a:gridCol>
              </a:tblGrid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Team Member</a:t>
                      </a:r>
                      <a:endParaRPr lang="en-AU" sz="1500" dirty="0"/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endParaRPr lang="en-AU" sz="150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498643561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David </a:t>
                      </a:r>
                      <a:r>
                        <a:rPr lang="en-AU" sz="1500" dirty="0" err="1" smtClean="0"/>
                        <a:t>Garton</a:t>
                      </a:r>
                      <a:endParaRPr lang="en-AU" sz="1500" dirty="0" smtClean="0"/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Group</a:t>
                      </a:r>
                      <a:r>
                        <a:rPr lang="en-AU" sz="1500" baseline="0" dirty="0" smtClean="0"/>
                        <a:t> Leader</a:t>
                      </a:r>
                      <a:endParaRPr lang="en-AU" sz="1500" dirty="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283665241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David Button</a:t>
                      </a:r>
                    </a:p>
                  </a:txBody>
                  <a:tcPr marL="78502" marR="78502" marT="39251" marB="3925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Senior Instrumentation Specialist</a:t>
                      </a:r>
                      <a:endParaRPr lang="en-AU" sz="1500" dirty="0"/>
                    </a:p>
                  </a:txBody>
                  <a:tcPr marL="78502" marR="78502" marT="39251" marB="3925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645821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500" dirty="0" smtClean="0">
                          <a:effectLst/>
                        </a:rPr>
                        <a:t>Philip Chatfield</a:t>
                      </a:r>
                      <a:endParaRPr lang="en-AU" sz="2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500" dirty="0" smtClean="0"/>
                        <a:t>Accelerator Support Technician</a:t>
                      </a:r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2731308768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500" dirty="0" smtClean="0"/>
                        <a:t>Andrew Downes</a:t>
                      </a:r>
                    </a:p>
                  </a:txBody>
                  <a:tcPr marL="78502" marR="78502" marT="39251" marB="3925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Senior Accelerator Infrastructure Specialist</a:t>
                      </a:r>
                      <a:endParaRPr lang="en-AU" sz="1500" dirty="0"/>
                    </a:p>
                  </a:txBody>
                  <a:tcPr marL="78502" marR="78502" marT="39251" marB="3925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250696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John </a:t>
                      </a:r>
                      <a:r>
                        <a:rPr lang="en-AU" sz="1500" dirty="0" err="1" smtClean="0"/>
                        <a:t>Lawlor</a:t>
                      </a:r>
                      <a:endParaRPr lang="en-AU" sz="1500" dirty="0" smtClean="0"/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Accelerator Support Technician</a:t>
                      </a:r>
                      <a:endParaRPr lang="en-AU" sz="1500" dirty="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193031849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Mick Mann</a:t>
                      </a:r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Senior Mechanical Instrumentation Specialist</a:t>
                      </a:r>
                      <a:endParaRPr lang="en-AU" sz="1500" dirty="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483730209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Sam </a:t>
                      </a:r>
                      <a:r>
                        <a:rPr lang="en-AU" sz="1500" dirty="0" err="1" smtClean="0"/>
                        <a:t>Micallef</a:t>
                      </a:r>
                      <a:endParaRPr lang="en-AU" sz="1500" dirty="0" smtClean="0"/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Mechanical Instrumentation Technician</a:t>
                      </a:r>
                      <a:endParaRPr lang="en-AU" sz="1500" dirty="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1233270238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i="0" dirty="0" smtClean="0"/>
                        <a:t>Yasser </a:t>
                      </a:r>
                      <a:r>
                        <a:rPr lang="en-AU" sz="1500" i="0" dirty="0" err="1" smtClean="0"/>
                        <a:t>Mafi</a:t>
                      </a:r>
                      <a:r>
                        <a:rPr lang="en-AU" sz="1500" i="0" dirty="0" smtClean="0"/>
                        <a:t> </a:t>
                      </a:r>
                      <a:r>
                        <a:rPr lang="en-AU" sz="1500" i="0" dirty="0" err="1" smtClean="0"/>
                        <a:t>Nejad</a:t>
                      </a:r>
                      <a:endParaRPr lang="en-AU" sz="1500" i="0" dirty="0" smtClean="0"/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r>
                        <a:rPr lang="en-AU" sz="1500" i="0" dirty="0" smtClean="0"/>
                        <a:t>Electronics Support Technician</a:t>
                      </a:r>
                      <a:endParaRPr lang="en-AU" sz="1500" i="0" dirty="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39350552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Nikolas Paneras</a:t>
                      </a:r>
                    </a:p>
                  </a:txBody>
                  <a:tcPr marL="78502" marR="78502" marT="39251" marB="3925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Accelerator Electronics Technician</a:t>
                      </a:r>
                      <a:endParaRPr lang="en-AU" sz="1500" dirty="0"/>
                    </a:p>
                  </a:txBody>
                  <a:tcPr marL="78502" marR="78502" marT="39251" marB="3925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387220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Matthew Rees</a:t>
                      </a:r>
                    </a:p>
                  </a:txBody>
                  <a:tcPr marL="78502" marR="78502" marT="39251" marB="3925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Computer Systems Engineer</a:t>
                      </a:r>
                      <a:endParaRPr lang="en-AU" sz="1500" dirty="0"/>
                    </a:p>
                  </a:txBody>
                  <a:tcPr marL="78502" marR="78502" marT="39251" marB="3925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65041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Craig Thompson</a:t>
                      </a:r>
                    </a:p>
                  </a:txBody>
                  <a:tcPr marL="78502" marR="78502" marT="39251" marB="39251"/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Support Technician</a:t>
                      </a:r>
                      <a:endParaRPr lang="en-AU" sz="1500" dirty="0"/>
                    </a:p>
                  </a:txBody>
                  <a:tcPr marL="78502" marR="78502" marT="39251" marB="39251"/>
                </a:tc>
                <a:extLst>
                  <a:ext uri="{0D108BD9-81ED-4DB2-BD59-A6C34878D82A}">
                    <a16:rowId xmlns:a16="http://schemas.microsoft.com/office/drawing/2014/main" val="614139780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Jian Wang</a:t>
                      </a:r>
                    </a:p>
                  </a:txBody>
                  <a:tcPr marL="78502" marR="78502" marT="39251" marB="3925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Computer Systems Engineer</a:t>
                      </a:r>
                      <a:endParaRPr lang="en-AU" sz="1500" dirty="0"/>
                    </a:p>
                  </a:txBody>
                  <a:tcPr marL="78502" marR="78502" marT="39251" marB="3925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4973720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endParaRPr lang="en-AU" sz="1500" dirty="0" smtClean="0"/>
                    </a:p>
                  </a:txBody>
                  <a:tcPr marL="78502" marR="78502" marT="39251" marB="39251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AU" sz="1500" dirty="0"/>
                    </a:p>
                  </a:txBody>
                  <a:tcPr marL="78502" marR="78502" marT="39251" marB="39251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339489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endParaRPr lang="en-AU" sz="1500" dirty="0" smtClean="0"/>
                    </a:p>
                  </a:txBody>
                  <a:tcPr marL="78502" marR="78502" marT="39251" marB="3925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dirty="0" smtClean="0"/>
                        <a:t>Direct Responsibility</a:t>
                      </a:r>
                      <a:r>
                        <a:rPr lang="en-AU" sz="1500" baseline="0" dirty="0" smtClean="0"/>
                        <a:t> for </a:t>
                      </a:r>
                      <a:r>
                        <a:rPr lang="en-AU" sz="1500" dirty="0" smtClean="0"/>
                        <a:t>Controls</a:t>
                      </a:r>
                      <a:endParaRPr lang="en-AU" sz="1500" dirty="0"/>
                    </a:p>
                  </a:txBody>
                  <a:tcPr marL="78502" marR="78502" marT="39251" marB="3925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117114"/>
                  </a:ext>
                </a:extLst>
              </a:tr>
              <a:tr h="314009">
                <a:tc>
                  <a:txBody>
                    <a:bodyPr/>
                    <a:lstStyle/>
                    <a:p>
                      <a:endParaRPr lang="en-AU" sz="1500" dirty="0" smtClean="0"/>
                    </a:p>
                  </a:txBody>
                  <a:tcPr marL="78502" marR="78502" marT="39251" marB="3925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AU" sz="1500" baseline="0" dirty="0" smtClean="0"/>
                        <a:t>Build System to be Integrated with Control System</a:t>
                      </a:r>
                      <a:endParaRPr lang="en-AU" sz="1500" dirty="0"/>
                    </a:p>
                  </a:txBody>
                  <a:tcPr marL="78502" marR="78502" marT="39251" marB="3925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424777"/>
                  </a:ext>
                </a:extLst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7121720" y="1435534"/>
            <a:ext cx="401574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b="1" dirty="0"/>
              <a:t>Range of Responsibilities</a:t>
            </a:r>
          </a:p>
          <a:p>
            <a:r>
              <a:rPr lang="en-AU" dirty="0" smtClean="0"/>
              <a:t>  4 	Accelerators</a:t>
            </a:r>
          </a:p>
          <a:p>
            <a:r>
              <a:rPr lang="en-AU" dirty="0" smtClean="0"/>
              <a:t>12	Ion Sources</a:t>
            </a:r>
          </a:p>
          <a:p>
            <a:r>
              <a:rPr lang="en-AU" dirty="0" smtClean="0"/>
              <a:t>  9	IBA Beamlines</a:t>
            </a:r>
          </a:p>
          <a:p>
            <a:r>
              <a:rPr lang="en-AU" dirty="0" smtClean="0"/>
              <a:t>  9 	AMS Beamlines</a:t>
            </a:r>
          </a:p>
          <a:p>
            <a:r>
              <a:rPr lang="en-AU" dirty="0" smtClean="0"/>
              <a:t>  2	Gas Handling Plants	</a:t>
            </a:r>
          </a:p>
          <a:p>
            <a:pPr>
              <a:tabLst>
                <a:tab pos="358775" algn="l"/>
              </a:tabLst>
            </a:pPr>
            <a:endParaRPr lang="en-AU" dirty="0" smtClean="0"/>
          </a:p>
          <a:p>
            <a:pPr>
              <a:tabLst>
                <a:tab pos="358775" algn="l"/>
              </a:tabLst>
            </a:pPr>
            <a:r>
              <a:rPr lang="en-AU" dirty="0" smtClean="0"/>
              <a:t>Water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Gas Handling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Radiation Safety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Electrical Distribution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High Voltage Safety</a:t>
            </a:r>
          </a:p>
          <a:p>
            <a:pPr defTabSz="266700">
              <a:tabLst>
                <a:tab pos="358775" algn="l"/>
              </a:tabLst>
            </a:pPr>
            <a:r>
              <a:rPr lang="en-AU" dirty="0" smtClean="0"/>
              <a:t>Vacuum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Controls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Safety Systems (O</a:t>
            </a:r>
            <a:r>
              <a:rPr lang="en-AU" baseline="-25000" dirty="0" smtClean="0"/>
              <a:t>2</a:t>
            </a:r>
            <a:r>
              <a:rPr lang="en-AU" dirty="0" smtClean="0"/>
              <a:t> Depletion etc.)</a:t>
            </a:r>
          </a:p>
          <a:p>
            <a:pPr>
              <a:tabLst>
                <a:tab pos="358775" algn="l"/>
              </a:tabLst>
            </a:pPr>
            <a:r>
              <a:rPr lang="en-AU" dirty="0" smtClean="0"/>
              <a:t>Regulatory Compliance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20030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Why?</a:t>
            </a:r>
            <a:endParaRPr lang="en-AU" dirty="0"/>
          </a:p>
        </p:txBody>
      </p:sp>
      <p:pic>
        <p:nvPicPr>
          <p:cNvPr id="4" name="Picture 6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7" t="2962" r="1667" b="5603"/>
          <a:stretch/>
        </p:blipFill>
        <p:spPr bwMode="auto">
          <a:xfrm>
            <a:off x="5118174" y="1474338"/>
            <a:ext cx="5806727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0" t="38007" r="36742" b="23955"/>
          <a:stretch>
            <a:fillRect/>
          </a:stretch>
        </p:blipFill>
        <p:spPr bwMode="auto">
          <a:xfrm>
            <a:off x="5024286" y="5351884"/>
            <a:ext cx="982663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686734" y="1245230"/>
            <a:ext cx="7784441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rgbClr val="000066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Ø"/>
              <a:defRPr sz="2800">
                <a:solidFill>
                  <a:srgbClr val="000066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0066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000066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000066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AU" altLang="en-US" sz="2800" b="1" baseline="300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14</a:t>
            </a:r>
            <a:r>
              <a:rPr lang="en-AU" altLang="en-US" sz="28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C Carbon Dating</a:t>
            </a:r>
            <a:endParaRPr lang="en-AU" altLang="en-US" sz="2800" b="1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601" y="1316673"/>
            <a:ext cx="3270250" cy="5113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5" r="17371"/>
          <a:stretch>
            <a:fillRect/>
          </a:stretch>
        </p:blipFill>
        <p:spPr bwMode="auto">
          <a:xfrm>
            <a:off x="5718917" y="4915474"/>
            <a:ext cx="1314574" cy="137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5" descr="Science paper abstrac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189" y="5844962"/>
            <a:ext cx="1371600" cy="875074"/>
          </a:xfrm>
          <a:prstGeom prst="rect">
            <a:avLst/>
          </a:prstGeom>
          <a:noFill/>
          <a:ln w="9525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20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7"/>
          <p:cNvSpPr>
            <a:spLocks noChangeArrowheads="1"/>
          </p:cNvSpPr>
          <p:nvPr/>
        </p:nvSpPr>
        <p:spPr bwMode="auto">
          <a:xfrm>
            <a:off x="1434241" y="157238"/>
            <a:ext cx="9129712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AU" altLang="en-US" sz="2800" b="1" dirty="0">
                <a:solidFill>
                  <a:srgbClr val="FF0000"/>
                </a:solidFill>
                <a:latin typeface="Calibri" panose="020F0502020204030204" pitchFamily="34" charset="0"/>
                <a:ea typeface="+mn-ea"/>
              </a:rPr>
              <a:t>Medical applications – radiocarbon</a:t>
            </a:r>
          </a:p>
        </p:txBody>
      </p:sp>
      <p:sp>
        <p:nvSpPr>
          <p:cNvPr id="5" name="Rectangle 18"/>
          <p:cNvSpPr>
            <a:spLocks noChangeArrowheads="1"/>
          </p:cNvSpPr>
          <p:nvPr/>
        </p:nvSpPr>
        <p:spPr bwMode="auto">
          <a:xfrm>
            <a:off x="1731798" y="4100588"/>
            <a:ext cx="4500562" cy="1890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AU" altLang="en-US" b="1" dirty="0">
                <a:solidFill>
                  <a:srgbClr val="C00000"/>
                </a:solidFill>
                <a:latin typeface="Calibri" panose="020F0502020204030204" pitchFamily="34" charset="0"/>
                <a:cs typeface="Arial" charset="0"/>
              </a:rPr>
              <a:t>Anthropogenic </a:t>
            </a:r>
            <a:r>
              <a:rPr lang="en-AU" altLang="en-US" b="1" dirty="0" smtClean="0">
                <a:solidFill>
                  <a:srgbClr val="C00000"/>
                </a:solidFill>
                <a:latin typeface="Calibri" panose="020F0502020204030204" pitchFamily="34" charset="0"/>
                <a:cs typeface="Arial" charset="0"/>
              </a:rPr>
              <a:t>Radiocarbon</a:t>
            </a:r>
            <a:endParaRPr lang="en-AU" altLang="en-US" b="1" dirty="0">
              <a:solidFill>
                <a:srgbClr val="C00000"/>
              </a:solidFill>
              <a:latin typeface="Calibri" panose="020F0502020204030204" pitchFamily="34" charset="0"/>
              <a:cs typeface="Arial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AU" altLang="en-US" sz="1600" b="1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Eye lens lipids: </a:t>
            </a:r>
            <a:r>
              <a:rPr lang="en-AU" altLang="en-US" sz="1600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certain lipids do not turn over but remain with you for </a:t>
            </a:r>
            <a:r>
              <a:rPr lang="en-AU" altLang="en-US" sz="1600" dirty="0" smtClean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life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AU" altLang="en-US" sz="1600" b="1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V. </a:t>
            </a:r>
            <a:r>
              <a:rPr lang="en-AU" altLang="en-US" sz="1600" b="1" dirty="0" err="1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Levchenko</a:t>
            </a:r>
            <a:r>
              <a:rPr lang="en-AU" altLang="en-US" sz="1600" b="1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 (ANSTO) </a:t>
            </a:r>
            <a:r>
              <a:rPr lang="en-AU" altLang="en-US" sz="1600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in collaboration with University of Wollongong: Hughes et al. </a:t>
            </a:r>
            <a:r>
              <a:rPr lang="en-AU" altLang="en-US" sz="1600" dirty="0" err="1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eLife</a:t>
            </a:r>
            <a:r>
              <a:rPr lang="en-AU" altLang="en-US" sz="1600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 2015;4:e06003. </a:t>
            </a:r>
            <a:br>
              <a:rPr lang="en-AU" altLang="en-US" sz="1600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</a:br>
            <a:r>
              <a:rPr lang="en-AU" altLang="en-US" sz="1600" dirty="0">
                <a:solidFill>
                  <a:srgbClr val="008000"/>
                </a:solidFill>
                <a:latin typeface="Calibri" panose="020F0502020204030204" pitchFamily="34" charset="0"/>
                <a:cs typeface="Arial" charset="0"/>
              </a:rPr>
              <a:t>DOI: 10.7554/eLife.06003</a:t>
            </a:r>
          </a:p>
        </p:txBody>
      </p:sp>
      <p:pic>
        <p:nvPicPr>
          <p:cNvPr id="6" name="Picture 17" descr="J:\mah-anp\Downloads\F1.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678" y="743000"/>
            <a:ext cx="4105275" cy="582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8" descr="J:\mah-anp\Downloads\acs0675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328" y="1071638"/>
            <a:ext cx="3330575" cy="233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578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Why?</a:t>
            </a:r>
            <a:endParaRPr lang="en-AU" dirty="0"/>
          </a:p>
        </p:txBody>
      </p:sp>
      <p:sp>
        <p:nvSpPr>
          <p:cNvPr id="10" name="Text 26"/>
          <p:cNvSpPr txBox="1">
            <a:spLocks noChangeArrowheads="1"/>
          </p:cNvSpPr>
          <p:nvPr/>
        </p:nvSpPr>
        <p:spPr bwMode="auto">
          <a:xfrm>
            <a:off x="6616550" y="3645900"/>
            <a:ext cx="3097212" cy="166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rgbClr val="000066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Ø"/>
              <a:defRPr sz="2800">
                <a:solidFill>
                  <a:srgbClr val="000066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0066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000066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000066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66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AU" altLang="en-US" sz="2000" b="1" dirty="0">
                <a:solidFill>
                  <a:schemeClr val="tx2"/>
                </a:solidFill>
                <a:latin typeface="Comic Sans MS" pitchFamily="66" charset="0"/>
              </a:rPr>
              <a:t>Reaction Products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AU" altLang="en-US" sz="2000" b="1" dirty="0">
                <a:solidFill>
                  <a:srgbClr val="FF0000"/>
                </a:solidFill>
                <a:latin typeface="Comic Sans MS" pitchFamily="66" charset="0"/>
                <a:sym typeface="Symbol" pitchFamily="18" charset="2"/>
              </a:rPr>
              <a:t></a:t>
            </a:r>
            <a:r>
              <a:rPr lang="en-AU" altLang="en-US" sz="2000" b="1" dirty="0">
                <a:solidFill>
                  <a:srgbClr val="FF0000"/>
                </a:solidFill>
                <a:latin typeface="Comic Sans MS" pitchFamily="66" charset="0"/>
              </a:rPr>
              <a:t>-Rays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AU" altLang="en-US" sz="2000" b="1" dirty="0">
                <a:solidFill>
                  <a:schemeClr val="accent1"/>
                </a:solidFill>
                <a:latin typeface="Comic Sans MS" pitchFamily="66" charset="0"/>
              </a:rPr>
              <a:t>Protons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AU" altLang="en-US" sz="2000" b="1" dirty="0">
                <a:solidFill>
                  <a:srgbClr val="00CC00"/>
                </a:solidFill>
                <a:latin typeface="Comic Sans MS" pitchFamily="66" charset="0"/>
              </a:rPr>
              <a:t>Neutrons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AU" altLang="en-US" sz="2000" b="1" dirty="0">
                <a:solidFill>
                  <a:schemeClr val="tx2"/>
                </a:solidFill>
                <a:latin typeface="Comic Sans MS" pitchFamily="66" charset="0"/>
              </a:rPr>
              <a:t>Other Ions</a:t>
            </a:r>
            <a:endParaRPr lang="en-AU" altLang="en-US" sz="2000" dirty="0">
              <a:solidFill>
                <a:schemeClr val="tx1"/>
              </a:solidFill>
              <a:latin typeface="Times New Roman" pitchFamily="18" charset="0"/>
            </a:endParaRPr>
          </a:p>
        </p:txBody>
      </p:sp>
      <p:grpSp>
        <p:nvGrpSpPr>
          <p:cNvPr id="11" name="Group 5"/>
          <p:cNvGrpSpPr>
            <a:grpSpLocks/>
          </p:cNvGrpSpPr>
          <p:nvPr/>
        </p:nvGrpSpPr>
        <p:grpSpPr bwMode="auto">
          <a:xfrm>
            <a:off x="2549475" y="824938"/>
            <a:ext cx="6128426" cy="3307011"/>
            <a:chOff x="322" y="336"/>
            <a:chExt cx="5438" cy="3102"/>
          </a:xfrm>
        </p:grpSpPr>
        <p:sp>
          <p:nvSpPr>
            <p:cNvPr id="12" name="Text 28"/>
            <p:cNvSpPr txBox="1">
              <a:spLocks noChangeArrowheads="1"/>
            </p:cNvSpPr>
            <p:nvPr/>
          </p:nvSpPr>
          <p:spPr bwMode="auto">
            <a:xfrm>
              <a:off x="322" y="1680"/>
              <a:ext cx="2160" cy="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2400" b="1" dirty="0">
                  <a:solidFill>
                    <a:srgbClr val="FF00FF"/>
                  </a:solidFill>
                  <a:latin typeface="Comic Sans MS" pitchFamily="66" charset="0"/>
                </a:rPr>
                <a:t>Incident Ion</a:t>
              </a:r>
              <a:r>
                <a:rPr lang="en-AU" altLang="en-US" sz="2800" b="1" dirty="0">
                  <a:solidFill>
                    <a:srgbClr val="FF00FF"/>
                  </a:solidFill>
                  <a:latin typeface="Comic Sans MS" pitchFamily="66" charset="0"/>
                </a:rPr>
                <a:t> </a:t>
              </a:r>
              <a:r>
                <a:rPr lang="en-AU" altLang="en-US" sz="2400" b="1" dirty="0">
                  <a:solidFill>
                    <a:srgbClr val="FF00FF"/>
                  </a:solidFill>
                  <a:latin typeface="Comic Sans MS" pitchFamily="66" charset="0"/>
                </a:rPr>
                <a:t>Beam</a:t>
              </a:r>
            </a:p>
          </p:txBody>
        </p:sp>
        <p:sp>
          <p:nvSpPr>
            <p:cNvPr id="13" name="Text 16"/>
            <p:cNvSpPr txBox="1">
              <a:spLocks noChangeArrowheads="1"/>
            </p:cNvSpPr>
            <p:nvPr/>
          </p:nvSpPr>
          <p:spPr bwMode="auto">
            <a:xfrm>
              <a:off x="1392" y="2496"/>
              <a:ext cx="1407" cy="2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chemeClr val="tx2"/>
                  </a:solidFill>
                  <a:latin typeface="Comic Sans MS" pitchFamily="66" charset="0"/>
                  <a:sym typeface="Symbol" pitchFamily="18" charset="2"/>
                </a:rPr>
                <a:t></a:t>
              </a:r>
              <a:r>
                <a:rPr lang="en-AU" altLang="en-US" sz="1800" b="1">
                  <a:solidFill>
                    <a:schemeClr val="tx2"/>
                  </a:solidFill>
                  <a:latin typeface="Comic Sans MS" pitchFamily="66" charset="0"/>
                </a:rPr>
                <a:t>±Decay</a:t>
              </a:r>
            </a:p>
          </p:txBody>
        </p:sp>
        <p:sp>
          <p:nvSpPr>
            <p:cNvPr id="14" name="Line 8"/>
            <p:cNvSpPr>
              <a:spLocks noChangeShapeType="1"/>
            </p:cNvSpPr>
            <p:nvPr/>
          </p:nvSpPr>
          <p:spPr bwMode="auto">
            <a:xfrm flipH="1">
              <a:off x="1669" y="2140"/>
              <a:ext cx="918" cy="340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prstDash val="lgDashDot"/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15" name="Line 9"/>
            <p:cNvSpPr>
              <a:spLocks noChangeShapeType="1"/>
            </p:cNvSpPr>
            <p:nvPr/>
          </p:nvSpPr>
          <p:spPr bwMode="auto">
            <a:xfrm flipH="1">
              <a:off x="2177" y="2158"/>
              <a:ext cx="495" cy="854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16" name="Line 10"/>
            <p:cNvSpPr>
              <a:spLocks noChangeShapeType="1"/>
            </p:cNvSpPr>
            <p:nvPr/>
          </p:nvSpPr>
          <p:spPr bwMode="auto">
            <a:xfrm flipH="1">
              <a:off x="2275" y="2158"/>
              <a:ext cx="358" cy="335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17" name="Line 11"/>
            <p:cNvSpPr>
              <a:spLocks noChangeShapeType="1"/>
            </p:cNvSpPr>
            <p:nvPr/>
          </p:nvSpPr>
          <p:spPr bwMode="auto">
            <a:xfrm>
              <a:off x="322" y="2062"/>
              <a:ext cx="2233" cy="0"/>
            </a:xfrm>
            <a:prstGeom prst="line">
              <a:avLst/>
            </a:prstGeom>
            <a:ln>
              <a:solidFill>
                <a:srgbClr val="FD23E3"/>
              </a:solidFill>
              <a:headEnd/>
              <a:tailEnd type="triangle" w="med" len="lg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pPr>
                <a:defRPr/>
              </a:pPr>
              <a:endParaRPr lang="en-AU" dirty="0">
                <a:ln>
                  <a:solidFill>
                    <a:srgbClr val="FD23E3"/>
                  </a:solidFill>
                </a:ln>
              </a:endParaRPr>
            </a:p>
          </p:txBody>
        </p:sp>
        <p:sp>
          <p:nvSpPr>
            <p:cNvPr id="18" name="Text 31"/>
            <p:cNvSpPr txBox="1">
              <a:spLocks noChangeArrowheads="1"/>
            </p:cNvSpPr>
            <p:nvPr/>
          </p:nvSpPr>
          <p:spPr bwMode="auto">
            <a:xfrm>
              <a:off x="654" y="2298"/>
              <a:ext cx="1901" cy="2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2000" b="1">
                  <a:solidFill>
                    <a:schemeClr val="tx2"/>
                  </a:solidFill>
                  <a:latin typeface="Comic Sans MS" pitchFamily="66" charset="0"/>
                </a:rPr>
                <a:t>Electrons</a:t>
              </a:r>
              <a:endParaRPr lang="en-AU" altLang="en-US" sz="20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9" name="Text 34"/>
            <p:cNvSpPr txBox="1">
              <a:spLocks noChangeArrowheads="1"/>
            </p:cNvSpPr>
            <p:nvPr/>
          </p:nvSpPr>
          <p:spPr bwMode="auto">
            <a:xfrm>
              <a:off x="768" y="3024"/>
              <a:ext cx="196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rgbClr val="FF0000"/>
                  </a:solidFill>
                  <a:latin typeface="Comic Sans MS" pitchFamily="66" charset="0"/>
                </a:rPr>
                <a:t>Backscattered Ions</a:t>
              </a:r>
            </a:p>
          </p:txBody>
        </p:sp>
        <p:sp>
          <p:nvSpPr>
            <p:cNvPr id="20" name="Text 27"/>
            <p:cNvSpPr txBox="1">
              <a:spLocks noChangeArrowheads="1"/>
            </p:cNvSpPr>
            <p:nvPr/>
          </p:nvSpPr>
          <p:spPr bwMode="auto">
            <a:xfrm>
              <a:off x="528" y="1008"/>
              <a:ext cx="2167" cy="2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rgbClr val="FF9933"/>
                  </a:solidFill>
                  <a:latin typeface="Comic Sans MS" pitchFamily="66" charset="0"/>
                </a:rPr>
                <a:t>Sputtered Atoms</a:t>
              </a:r>
            </a:p>
          </p:txBody>
        </p:sp>
        <p:sp>
          <p:nvSpPr>
            <p:cNvPr id="21" name="Oval 15"/>
            <p:cNvSpPr>
              <a:spLocks noChangeArrowheads="1"/>
            </p:cNvSpPr>
            <p:nvPr/>
          </p:nvSpPr>
          <p:spPr bwMode="auto">
            <a:xfrm>
              <a:off x="2672" y="1973"/>
              <a:ext cx="104" cy="179"/>
            </a:xfrm>
            <a:prstGeom prst="ellipse">
              <a:avLst/>
            </a:prstGeom>
            <a:pattFill prst="pct25">
              <a:fgClr>
                <a:srgbClr val="000000"/>
              </a:fgClr>
              <a:bgClr>
                <a:srgbClr val="00FF00"/>
              </a:bgClr>
            </a:pattFill>
            <a:ln>
              <a:noFill/>
            </a:ln>
            <a:extLst>
              <a:ext uri="{91240B29-F687-4F45-9708-019B960494DF}">
                <a14:hiddenLine xmlns:a14="http://schemas.microsoft.com/office/drawing/2010/main" w="1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chemeClr val="tx1"/>
                </a:solidFill>
              </a:endParaRPr>
            </a:p>
          </p:txBody>
        </p:sp>
        <p:sp>
          <p:nvSpPr>
            <p:cNvPr id="22" name="Line 16"/>
            <p:cNvSpPr>
              <a:spLocks noChangeShapeType="1"/>
            </p:cNvSpPr>
            <p:nvPr/>
          </p:nvSpPr>
          <p:spPr bwMode="auto">
            <a:xfrm flipH="1" flipV="1">
              <a:off x="1760" y="1250"/>
              <a:ext cx="879" cy="699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23" name="Line 17"/>
            <p:cNvSpPr>
              <a:spLocks noChangeShapeType="1"/>
            </p:cNvSpPr>
            <p:nvPr/>
          </p:nvSpPr>
          <p:spPr bwMode="auto">
            <a:xfrm flipH="1" flipV="1">
              <a:off x="2021" y="575"/>
              <a:ext cx="664" cy="1362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prstDash val="lgDashDot"/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24" name="Text 12"/>
            <p:cNvSpPr txBox="1">
              <a:spLocks noChangeArrowheads="1"/>
            </p:cNvSpPr>
            <p:nvPr/>
          </p:nvSpPr>
          <p:spPr bwMode="auto">
            <a:xfrm>
              <a:off x="3552" y="1392"/>
              <a:ext cx="2016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2000" b="1">
                  <a:solidFill>
                    <a:schemeClr val="accent2"/>
                  </a:solidFill>
                  <a:latin typeface="Comic Sans MS" pitchFamily="66" charset="0"/>
                </a:rPr>
                <a:t>Channelled Ions</a:t>
              </a:r>
            </a:p>
          </p:txBody>
        </p:sp>
        <p:sp>
          <p:nvSpPr>
            <p:cNvPr id="25" name="Line 19"/>
            <p:cNvSpPr>
              <a:spLocks noChangeShapeType="1"/>
            </p:cNvSpPr>
            <p:nvPr/>
          </p:nvSpPr>
          <p:spPr bwMode="auto">
            <a:xfrm flipV="1">
              <a:off x="3004" y="1859"/>
              <a:ext cx="1179" cy="197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26" name="Line 20"/>
            <p:cNvSpPr>
              <a:spLocks noChangeShapeType="1"/>
            </p:cNvSpPr>
            <p:nvPr/>
          </p:nvSpPr>
          <p:spPr bwMode="auto">
            <a:xfrm>
              <a:off x="3004" y="2176"/>
              <a:ext cx="853" cy="764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prstDash val="dash"/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27" name="Rectangle 21"/>
            <p:cNvSpPr>
              <a:spLocks noChangeArrowheads="1"/>
            </p:cNvSpPr>
            <p:nvPr/>
          </p:nvSpPr>
          <p:spPr bwMode="auto">
            <a:xfrm>
              <a:off x="2737" y="509"/>
              <a:ext cx="196" cy="2850"/>
            </a:xfrm>
            <a:prstGeom prst="rect">
              <a:avLst/>
            </a:prstGeom>
            <a:solidFill>
              <a:srgbClr val="FFFF00"/>
            </a:solidFill>
            <a:ln w="1714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chemeClr val="tx1"/>
                </a:solidFill>
              </a:endParaRPr>
            </a:p>
          </p:txBody>
        </p:sp>
        <p:sp>
          <p:nvSpPr>
            <p:cNvPr id="28" name="Text 15"/>
            <p:cNvSpPr txBox="1">
              <a:spLocks noChangeArrowheads="1"/>
            </p:cNvSpPr>
            <p:nvPr/>
          </p:nvSpPr>
          <p:spPr bwMode="auto">
            <a:xfrm>
              <a:off x="2145" y="3160"/>
              <a:ext cx="1305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AU" altLang="en-US" sz="3600" b="1" dirty="0">
                  <a:solidFill>
                    <a:schemeClr val="tx2"/>
                  </a:solidFill>
                  <a:latin typeface="Comic Sans MS" pitchFamily="66" charset="0"/>
                </a:rPr>
                <a:t> </a:t>
              </a:r>
              <a:r>
                <a:rPr lang="en-AU" altLang="en-US" sz="2000" b="1" dirty="0">
                  <a:solidFill>
                    <a:schemeClr val="tx2"/>
                  </a:solidFill>
                  <a:latin typeface="Comic Sans MS" pitchFamily="66" charset="0"/>
                </a:rPr>
                <a:t>Sample</a:t>
              </a:r>
            </a:p>
          </p:txBody>
        </p:sp>
        <p:sp>
          <p:nvSpPr>
            <p:cNvPr id="29" name="Text 11"/>
            <p:cNvSpPr txBox="1">
              <a:spLocks noChangeArrowheads="1"/>
            </p:cNvSpPr>
            <p:nvPr/>
          </p:nvSpPr>
          <p:spPr bwMode="auto">
            <a:xfrm>
              <a:off x="4176" y="1728"/>
              <a:ext cx="1422" cy="2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rgbClr val="FF0000"/>
                  </a:solidFill>
                  <a:latin typeface="Comic Sans MS" pitchFamily="66" charset="0"/>
                </a:rPr>
                <a:t>X-Rays</a:t>
              </a:r>
            </a:p>
          </p:txBody>
        </p:sp>
        <p:sp>
          <p:nvSpPr>
            <p:cNvPr id="30" name="Text 14"/>
            <p:cNvSpPr txBox="1">
              <a:spLocks noChangeArrowheads="1"/>
            </p:cNvSpPr>
            <p:nvPr/>
          </p:nvSpPr>
          <p:spPr bwMode="auto">
            <a:xfrm>
              <a:off x="3857" y="808"/>
              <a:ext cx="1903" cy="2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rgbClr val="FF99FF"/>
                  </a:solidFill>
                  <a:latin typeface="Comic Sans MS" pitchFamily="66" charset="0"/>
                </a:rPr>
                <a:t>Scattered Ions</a:t>
              </a:r>
            </a:p>
          </p:txBody>
        </p:sp>
        <p:sp>
          <p:nvSpPr>
            <p:cNvPr id="31" name="Line 25"/>
            <p:cNvSpPr>
              <a:spLocks noChangeShapeType="1"/>
            </p:cNvSpPr>
            <p:nvPr/>
          </p:nvSpPr>
          <p:spPr bwMode="auto">
            <a:xfrm flipV="1">
              <a:off x="2984" y="1082"/>
              <a:ext cx="906" cy="825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prstDash val="dash"/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32" name="Line 26"/>
            <p:cNvSpPr>
              <a:spLocks noChangeShapeType="1"/>
            </p:cNvSpPr>
            <p:nvPr/>
          </p:nvSpPr>
          <p:spPr bwMode="auto">
            <a:xfrm flipV="1">
              <a:off x="3004" y="1697"/>
              <a:ext cx="736" cy="282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33" name="Line 27"/>
            <p:cNvSpPr>
              <a:spLocks noChangeShapeType="1"/>
            </p:cNvSpPr>
            <p:nvPr/>
          </p:nvSpPr>
          <p:spPr bwMode="auto">
            <a:xfrm>
              <a:off x="3056" y="2140"/>
              <a:ext cx="762" cy="60"/>
            </a:xfrm>
            <a:prstGeom prst="line">
              <a:avLst/>
            </a:prstGeom>
            <a:noFill/>
            <a:ln w="1714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AU"/>
            </a:p>
          </p:txBody>
        </p:sp>
        <p:sp>
          <p:nvSpPr>
            <p:cNvPr id="34" name="Text 33"/>
            <p:cNvSpPr txBox="1">
              <a:spLocks noChangeArrowheads="1"/>
            </p:cNvSpPr>
            <p:nvPr/>
          </p:nvSpPr>
          <p:spPr bwMode="auto">
            <a:xfrm>
              <a:off x="3840" y="2160"/>
              <a:ext cx="1825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rgbClr val="FF0000"/>
                  </a:solidFill>
                  <a:latin typeface="Comic Sans MS" pitchFamily="66" charset="0"/>
                </a:rPr>
                <a:t>Recoiled Atoms</a:t>
              </a:r>
            </a:p>
          </p:txBody>
        </p:sp>
        <p:sp>
          <p:nvSpPr>
            <p:cNvPr id="35" name="Text 13"/>
            <p:cNvSpPr txBox="1">
              <a:spLocks noChangeArrowheads="1"/>
            </p:cNvSpPr>
            <p:nvPr/>
          </p:nvSpPr>
          <p:spPr bwMode="auto">
            <a:xfrm>
              <a:off x="1581" y="336"/>
              <a:ext cx="134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rgbClr val="000066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Wingdings" pitchFamily="2" charset="2"/>
                <a:buChar char="Ø"/>
                <a:defRPr sz="2800">
                  <a:solidFill>
                    <a:srgbClr val="000066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Wingdings" pitchFamily="2" charset="2"/>
                <a:buChar char="§"/>
                <a:defRPr sz="2400">
                  <a:solidFill>
                    <a:srgbClr val="000066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rgbClr val="000066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000066"/>
                  </a:solidFill>
                  <a:latin typeface="Arial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AU" altLang="en-US" sz="1800" b="1">
                  <a:solidFill>
                    <a:srgbClr val="0099FF"/>
                  </a:solidFill>
                  <a:latin typeface="Comic Sans MS" pitchFamily="66" charset="0"/>
                </a:rPr>
                <a:t>Light, UV</a:t>
              </a:r>
            </a:p>
          </p:txBody>
        </p:sp>
      </p:grpSp>
      <p:sp>
        <p:nvSpPr>
          <p:cNvPr id="36" name="Text Box 30"/>
          <p:cNvSpPr txBox="1">
            <a:spLocks noChangeArrowheads="1"/>
          </p:cNvSpPr>
          <p:nvPr/>
        </p:nvSpPr>
        <p:spPr bwMode="auto">
          <a:xfrm>
            <a:off x="3415934" y="136474"/>
            <a:ext cx="44293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AU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Ion Beam Analysis (IBA)</a:t>
            </a:r>
          </a:p>
        </p:txBody>
      </p:sp>
      <p:pic>
        <p:nvPicPr>
          <p:cNvPr id="37" name="ANSTO Ion Beam Analysis (IBA).wm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61524" y="1252821"/>
            <a:ext cx="3048000" cy="2286000"/>
          </a:xfrm>
          <a:prstGeom prst="rect">
            <a:avLst/>
          </a:prstGeom>
        </p:spPr>
      </p:pic>
      <p:graphicFrame>
        <p:nvGraphicFramePr>
          <p:cNvPr id="38" name="Object 17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65074156"/>
              </p:ext>
            </p:extLst>
          </p:nvPr>
        </p:nvGraphicFramePr>
        <p:xfrm>
          <a:off x="8417618" y="4154297"/>
          <a:ext cx="2880320" cy="22111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4" name="Graph" r:id="rId6" imgW="3703930" imgH="2844394" progId="Origin50.Graph">
                  <p:embed/>
                </p:oleObj>
              </mc:Choice>
              <mc:Fallback>
                <p:oleObj name="Graph" r:id="rId6" imgW="3703930" imgH="2844394" progId="Origin50.Graph">
                  <p:embed/>
                  <p:pic>
                    <p:nvPicPr>
                      <p:cNvPr id="30" name="Object 1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17618" y="4154297"/>
                        <a:ext cx="2880320" cy="22111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3684484"/>
              </p:ext>
            </p:extLst>
          </p:nvPr>
        </p:nvGraphicFramePr>
        <p:xfrm>
          <a:off x="2549474" y="4257090"/>
          <a:ext cx="3939864" cy="27055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5" name="Graph" r:id="rId8" imgW="4028237" imgH="2765146" progId="Origin50.Graph">
                  <p:embed/>
                </p:oleObj>
              </mc:Choice>
              <mc:Fallback>
                <p:oleObj name="Graph" r:id="rId8" imgW="4028237" imgH="2765146" progId="Origin50.Graph">
                  <p:embed/>
                  <p:pic>
                    <p:nvPicPr>
                      <p:cNvPr id="31" name="Object 1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49474" y="4257090"/>
                        <a:ext cx="3939864" cy="270551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" name="Line 22"/>
          <p:cNvSpPr>
            <a:spLocks noChangeShapeType="1"/>
          </p:cNvSpPr>
          <p:nvPr/>
        </p:nvSpPr>
        <p:spPr bwMode="auto">
          <a:xfrm flipV="1">
            <a:off x="5271091" y="5593786"/>
            <a:ext cx="3145783" cy="108079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AU"/>
          </a:p>
        </p:txBody>
      </p:sp>
      <p:sp>
        <p:nvSpPr>
          <p:cNvPr id="41" name="Rectangle 40"/>
          <p:cNvSpPr/>
          <p:nvPr/>
        </p:nvSpPr>
        <p:spPr>
          <a:xfrm>
            <a:off x="2656978" y="4336487"/>
            <a:ext cx="2008370" cy="6819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647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6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</p:childTnLst>
        </p:cTn>
      </p:par>
    </p:tnLst>
    <p:bldLst>
      <p:bldP spid="4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\\fianna\dbu\Desktop\Presentation\MicroDosIm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398" y="4156788"/>
            <a:ext cx="3749225" cy="206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\\fianna\dbu\Desktop\Presentation\MicroDosStruct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501" y="1548884"/>
            <a:ext cx="3736122" cy="220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866" y="3863181"/>
            <a:ext cx="3879567" cy="2476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\\fianna\dbu\Desktop\Presentation\ASP Log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428" y="1639788"/>
            <a:ext cx="956647" cy="139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\\fianna\dbu\Desktop\Presentation\ASP Unit by Ocea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987" y="2696419"/>
            <a:ext cx="1627367" cy="105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\\fianna\dbu\Desktop\Presentation\ASP unit DC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56" b="6520"/>
          <a:stretch/>
        </p:blipFill>
        <p:spPr bwMode="auto">
          <a:xfrm>
            <a:off x="7792886" y="1634165"/>
            <a:ext cx="1651570" cy="108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\\fianna\dbu\Desktop\Presentation\Exposed Filter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428" y="3201888"/>
            <a:ext cx="956647" cy="55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205860" y="657038"/>
            <a:ext cx="36882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400" dirty="0" smtClean="0"/>
              <a:t>Ion Beam Induced Charge (IBIC) </a:t>
            </a:r>
            <a:endParaRPr lang="en-AU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6277499" y="696273"/>
            <a:ext cx="36882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400" dirty="0" smtClean="0"/>
              <a:t>Aerosol Sampling Project</a:t>
            </a:r>
            <a:endParaRPr lang="en-AU" sz="2400" dirty="0"/>
          </a:p>
        </p:txBody>
      </p:sp>
    </p:spTree>
    <p:extLst>
      <p:ext uri="{BB962C8B-B14F-4D97-AF65-F5344CB8AC3E}">
        <p14:creationId xmlns:p14="http://schemas.microsoft.com/office/powerpoint/2010/main" val="132897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Control Systems on Each Facility </a:t>
            </a:r>
            <a:endParaRPr lang="en-AU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AU" dirty="0" smtClean="0"/>
              <a:t>ANTARES				EPICS</a:t>
            </a:r>
          </a:p>
          <a:p>
            <a:r>
              <a:rPr lang="en-AU" dirty="0" smtClean="0"/>
              <a:t>STAR					C14 OS (HVEE Custom)</a:t>
            </a:r>
          </a:p>
          <a:p>
            <a:r>
              <a:rPr lang="en-AU" dirty="0" smtClean="0"/>
              <a:t>SIRIUS					</a:t>
            </a:r>
            <a:r>
              <a:rPr lang="en-AU" dirty="0" err="1" smtClean="0"/>
              <a:t>AccelNET</a:t>
            </a:r>
            <a:r>
              <a:rPr lang="en-AU" dirty="0" smtClean="0"/>
              <a:t> (NEC Custom)</a:t>
            </a:r>
          </a:p>
          <a:p>
            <a:r>
              <a:rPr lang="en-AU" dirty="0" smtClean="0"/>
              <a:t>VEGA					</a:t>
            </a:r>
            <a:r>
              <a:rPr lang="en-AU" dirty="0" err="1"/>
              <a:t>AccelNET</a:t>
            </a:r>
            <a:r>
              <a:rPr lang="en-AU" dirty="0"/>
              <a:t> (NEC Custom</a:t>
            </a:r>
            <a:r>
              <a:rPr lang="en-AU" dirty="0" smtClean="0"/>
              <a:t>)</a:t>
            </a:r>
          </a:p>
          <a:p>
            <a:endParaRPr lang="en-AU" dirty="0"/>
          </a:p>
          <a:p>
            <a:r>
              <a:rPr lang="en-AU" dirty="0" smtClean="0"/>
              <a:t>Radiation Monitoring		EPICS</a:t>
            </a:r>
          </a:p>
          <a:p>
            <a:r>
              <a:rPr lang="en-AU" dirty="0" smtClean="0"/>
              <a:t>Gas Storage Monitoring		EPICS</a:t>
            </a:r>
          </a:p>
          <a:p>
            <a:r>
              <a:rPr lang="en-AU" dirty="0" smtClean="0"/>
              <a:t>Operator Logins			EPICS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0761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Control Systems on Each Facility </a:t>
            </a:r>
            <a:endParaRPr lang="en-AU" dirty="0"/>
          </a:p>
        </p:txBody>
      </p:sp>
      <p:sp>
        <p:nvSpPr>
          <p:cNvPr id="4" name="Rectangle 3"/>
          <p:cNvSpPr/>
          <p:nvPr/>
        </p:nvSpPr>
        <p:spPr>
          <a:xfrm>
            <a:off x="230566" y="2017808"/>
            <a:ext cx="5780852" cy="3619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AU" sz="2800" b="1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ANTARES</a:t>
            </a:r>
            <a:endParaRPr lang="en-AU" sz="2800" dirty="0">
              <a:latin typeface="Calibri" panose="020F0502020204030204" pitchFamily="34" charset="0"/>
              <a:ea typeface="DengXian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Hardware Systems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VME crate and XVME I/O boards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Serial control through Terminal Server 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AU" dirty="0" err="1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EtherCAT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 </a:t>
            </a: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I/O 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and Field I/O Modules (</a:t>
            </a:r>
            <a:r>
              <a:rPr lang="en-AU" dirty="0" err="1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Beckhoff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 PLCs)</a:t>
            </a:r>
            <a:endParaRPr lang="en-AU" dirty="0">
              <a:latin typeface="Calibri" panose="020F0502020204030204" pitchFamily="34" charset="0"/>
              <a:ea typeface="DengXian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+mj-lt"/>
              <a:buAutoNum type="arabicPeriod"/>
            </a:pP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Platforms</a:t>
            </a:r>
            <a:endParaRPr lang="en-AU" dirty="0">
              <a:latin typeface="Calibri" panose="020F0502020204030204" pitchFamily="34" charset="0"/>
              <a:ea typeface="DengXian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Linux  </a:t>
            </a:r>
            <a:r>
              <a:rPr lang="en-AU" dirty="0" err="1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openSUSE</a:t>
            </a: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 15.0,</a:t>
            </a:r>
          </a:p>
          <a:p>
            <a:pPr marL="914400">
              <a:lnSpc>
                <a:spcPct val="107000"/>
              </a:lnSpc>
              <a:spcAft>
                <a:spcPts val="0"/>
              </a:spcAft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EPICS 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base v3.14.12.5, </a:t>
            </a: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and other recently support packages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Windows 10 for </a:t>
            </a:r>
            <a:r>
              <a:rPr lang="en-AU" dirty="0" err="1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Beckhoff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 </a:t>
            </a: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PLC</a:t>
            </a:r>
          </a:p>
          <a:p>
            <a:pPr marL="914400">
              <a:lnSpc>
                <a:spcPct val="107000"/>
              </a:lnSpc>
              <a:spcAft>
                <a:spcPts val="800"/>
              </a:spcAft>
            </a:pP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EPICS 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base v3.15.7</a:t>
            </a: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, </a:t>
            </a:r>
            <a:r>
              <a:rPr lang="en-AU" dirty="0" err="1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Ligo</a:t>
            </a:r>
            <a:r>
              <a:rPr lang="en-AU" dirty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 TCIOC </a:t>
            </a:r>
            <a:r>
              <a:rPr lang="en-AU" dirty="0" smtClean="0">
                <a:latin typeface="Calibri" panose="020F0502020204030204" pitchFamily="34" charset="0"/>
                <a:ea typeface="DengXian"/>
                <a:cs typeface="Times New Roman" panose="02020603050405020304" pitchFamily="18" charset="0"/>
              </a:rPr>
              <a:t>v2.0</a:t>
            </a:r>
            <a:endParaRPr lang="en-AU" dirty="0">
              <a:effectLst/>
              <a:latin typeface="Calibri" panose="020F0502020204030204" pitchFamily="34" charset="0"/>
              <a:ea typeface="DengXian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203" y="2160231"/>
            <a:ext cx="5635689" cy="3170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64632" y="5330306"/>
            <a:ext cx="6222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dirty="0" smtClean="0"/>
              <a:t>CSS User Interface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09145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Control Systems on Each Facility </a:t>
            </a:r>
            <a:endParaRPr lang="en-AU" dirty="0"/>
          </a:p>
        </p:txBody>
      </p:sp>
      <p:sp>
        <p:nvSpPr>
          <p:cNvPr id="4" name="Rectangle 3"/>
          <p:cNvSpPr/>
          <p:nvPr/>
        </p:nvSpPr>
        <p:spPr>
          <a:xfrm>
            <a:off x="277826" y="1724801"/>
            <a:ext cx="1060600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2800" b="1" dirty="0" smtClean="0"/>
              <a:t>STAR</a:t>
            </a:r>
            <a:endParaRPr lang="en-AU" sz="2800" dirty="0"/>
          </a:p>
          <a:p>
            <a:pPr lvl="1"/>
            <a:r>
              <a:rPr lang="en-AU" dirty="0"/>
              <a:t>Windows XP platform</a:t>
            </a:r>
          </a:p>
          <a:p>
            <a:pPr lvl="2"/>
            <a:r>
              <a:rPr lang="en-AU" dirty="0"/>
              <a:t>ISA and PCI I/O boards</a:t>
            </a:r>
          </a:p>
          <a:p>
            <a:pPr lvl="1"/>
            <a:r>
              <a:rPr lang="en-AU" dirty="0" smtClean="0"/>
              <a:t>Digital I/O </a:t>
            </a:r>
            <a:r>
              <a:rPr lang="en-AU" dirty="0"/>
              <a:t>PLC </a:t>
            </a:r>
            <a:r>
              <a:rPr lang="en-AU" dirty="0" smtClean="0"/>
              <a:t>control</a:t>
            </a:r>
          </a:p>
          <a:p>
            <a:pPr lvl="1"/>
            <a:r>
              <a:rPr lang="en-AU" dirty="0" smtClean="0"/>
              <a:t>Analogue Control Via Windows XP Computer</a:t>
            </a:r>
            <a:endParaRPr lang="en-AU" dirty="0"/>
          </a:p>
          <a:p>
            <a:pPr lvl="1"/>
            <a:r>
              <a:rPr lang="en-AU" dirty="0"/>
              <a:t>HVEE control package </a:t>
            </a:r>
            <a:r>
              <a:rPr lang="en-AU" dirty="0" smtClean="0"/>
              <a:t>C14OS (Microsoft </a:t>
            </a:r>
            <a:r>
              <a:rPr lang="en-AU" dirty="0"/>
              <a:t>Visual Studio 2008 V</a:t>
            </a:r>
            <a:r>
              <a:rPr lang="en-AU" dirty="0" smtClean="0"/>
              <a:t>ersion)</a:t>
            </a:r>
            <a:endParaRPr lang="en-AU" dirty="0"/>
          </a:p>
          <a:p>
            <a:pPr lvl="2"/>
            <a:r>
              <a:rPr lang="en-AU" dirty="0" err="1"/>
              <a:t>WinRT</a:t>
            </a:r>
            <a:r>
              <a:rPr lang="en-AU" dirty="0"/>
              <a:t> driver system from </a:t>
            </a:r>
            <a:r>
              <a:rPr lang="en-AU" dirty="0" smtClean="0"/>
              <a:t>HVEE</a:t>
            </a:r>
          </a:p>
          <a:p>
            <a:pPr lvl="1"/>
            <a:r>
              <a:rPr lang="en-AU" dirty="0" smtClean="0"/>
              <a:t>LabVIEW Device Interface and Controls</a:t>
            </a:r>
            <a:endParaRPr lang="en-AU" dirty="0"/>
          </a:p>
        </p:txBody>
      </p:sp>
      <p:pic>
        <p:nvPicPr>
          <p:cNvPr id="3" name="MAH03609 (STAR Running Full Screen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27001" y="1308033"/>
            <a:ext cx="4703618" cy="26457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1842" y="4722139"/>
            <a:ext cx="68507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</a:t>
            </a:r>
            <a:r>
              <a:rPr lang="en-AU" dirty="0" smtClean="0"/>
              <a:t>ontrols on the STAR HVEE system are facilitated via media conversion to Plastic Optical Fibre (POF) to interface units distributed around the accelerator.</a:t>
            </a:r>
          </a:p>
          <a:p>
            <a:endParaRPr lang="en-AU" dirty="0"/>
          </a:p>
          <a:p>
            <a:r>
              <a:rPr lang="en-AU" b="1" dirty="0" smtClean="0"/>
              <a:t>Digital</a:t>
            </a:r>
            <a:r>
              <a:rPr lang="en-AU" dirty="0" smtClean="0"/>
              <a:t> are Solid On and Off signals</a:t>
            </a:r>
          </a:p>
          <a:p>
            <a:r>
              <a:rPr lang="en-AU" b="1" dirty="0" smtClean="0"/>
              <a:t>Analogue</a:t>
            </a:r>
            <a:r>
              <a:rPr lang="en-AU" dirty="0" smtClean="0"/>
              <a:t> are  0-100kHz Modulations</a:t>
            </a:r>
            <a:endParaRPr lang="en-AU" dirty="0"/>
          </a:p>
        </p:txBody>
      </p:sp>
      <p:pic>
        <p:nvPicPr>
          <p:cNvPr id="6" name="MAH03611 (SIBA1 Target Monitoring)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27002" y="4025752"/>
            <a:ext cx="4703618" cy="2645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72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2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0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0">
                <p:cTn id="1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Control Systems on Each Facility </a:t>
            </a:r>
            <a:endParaRPr lang="en-AU" dirty="0"/>
          </a:p>
        </p:txBody>
      </p:sp>
      <p:sp>
        <p:nvSpPr>
          <p:cNvPr id="4" name="Rectangle 3"/>
          <p:cNvSpPr/>
          <p:nvPr/>
        </p:nvSpPr>
        <p:spPr>
          <a:xfrm>
            <a:off x="72554" y="1724801"/>
            <a:ext cx="10606004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2800" b="1" dirty="0"/>
              <a:t>SIRIUS and </a:t>
            </a:r>
            <a:r>
              <a:rPr lang="en-AU" sz="2800" b="1" dirty="0" smtClean="0"/>
              <a:t>VEGA</a:t>
            </a:r>
            <a:endParaRPr lang="en-AU" sz="2800" dirty="0"/>
          </a:p>
          <a:p>
            <a:pPr lvl="1"/>
            <a:r>
              <a:rPr lang="en-AU" dirty="0" err="1" smtClean="0"/>
              <a:t>AccelNET</a:t>
            </a:r>
            <a:r>
              <a:rPr lang="en-AU" dirty="0" smtClean="0"/>
              <a:t> v4.1 </a:t>
            </a:r>
            <a:r>
              <a:rPr lang="en-AU" dirty="0"/>
              <a:t>accelerator control </a:t>
            </a:r>
            <a:r>
              <a:rPr lang="en-AU" dirty="0" smtClean="0"/>
              <a:t>system</a:t>
            </a:r>
            <a:endParaRPr lang="en-AU" dirty="0"/>
          </a:p>
          <a:p>
            <a:pPr lvl="1"/>
            <a:r>
              <a:rPr lang="en-AU" dirty="0" smtClean="0"/>
              <a:t>Scientific </a:t>
            </a:r>
            <a:r>
              <a:rPr lang="en-AU" dirty="0"/>
              <a:t>Linux 5.5 platform</a:t>
            </a:r>
          </a:p>
          <a:p>
            <a:pPr lvl="1"/>
            <a:r>
              <a:rPr lang="en-AU" dirty="0" smtClean="0"/>
              <a:t>External connectivity via TCL socket server</a:t>
            </a:r>
          </a:p>
          <a:p>
            <a:endParaRPr lang="en-AU" dirty="0"/>
          </a:p>
          <a:p>
            <a:r>
              <a:rPr lang="en-AU" b="1" dirty="0"/>
              <a:t>EPICS </a:t>
            </a:r>
            <a:r>
              <a:rPr lang="en-AU" b="1" dirty="0" smtClean="0"/>
              <a:t>Interface Under Construction</a:t>
            </a:r>
            <a:endParaRPr lang="en-AU" dirty="0"/>
          </a:p>
          <a:p>
            <a:pPr lvl="1"/>
            <a:r>
              <a:rPr lang="en-AU" dirty="0" smtClean="0"/>
              <a:t>Converter </a:t>
            </a:r>
            <a:r>
              <a:rPr lang="en-AU" dirty="0"/>
              <a:t>all NEC </a:t>
            </a:r>
            <a:r>
              <a:rPr lang="en-AU" dirty="0" smtClean="0"/>
              <a:t>control Tags to </a:t>
            </a:r>
            <a:r>
              <a:rPr lang="en-AU" dirty="0"/>
              <a:t>EPICS PVs</a:t>
            </a:r>
          </a:p>
          <a:p>
            <a:pPr lvl="1"/>
            <a:r>
              <a:rPr lang="en-AU" dirty="0" smtClean="0"/>
              <a:t>IOCs EPICS base-3.15.8 </a:t>
            </a:r>
          </a:p>
          <a:p>
            <a:pPr lvl="2"/>
            <a:r>
              <a:rPr lang="en-AU" dirty="0" smtClean="0"/>
              <a:t>Currently 12 IOCs</a:t>
            </a:r>
            <a:endParaRPr lang="en-AU" dirty="0"/>
          </a:p>
        </p:txBody>
      </p:sp>
      <p:pic>
        <p:nvPicPr>
          <p:cNvPr id="3" name="00009 (Sirius Control Screen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69808" y="1724801"/>
            <a:ext cx="6482645" cy="364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49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918" y="2389910"/>
            <a:ext cx="5416392" cy="4208536"/>
          </a:xfrm>
        </p:spPr>
        <p:txBody>
          <a:bodyPr>
            <a:normAutofit fontScale="92500" lnSpcReduction="20000"/>
          </a:bodyPr>
          <a:lstStyle/>
          <a:p>
            <a:r>
              <a:rPr lang="en-AU" dirty="0" smtClean="0">
                <a:latin typeface="+mj-lt"/>
              </a:rPr>
              <a:t>We currently run approximately 52 IOCs</a:t>
            </a:r>
          </a:p>
          <a:p>
            <a:endParaRPr lang="en-AU" dirty="0" smtClean="0">
              <a:latin typeface="+mj-lt"/>
            </a:endParaRPr>
          </a:p>
          <a:p>
            <a:r>
              <a:rPr lang="en-AU" dirty="0" smtClean="0">
                <a:latin typeface="+mj-lt"/>
              </a:rPr>
              <a:t>The EPICS broadcast domain is within the B53 B22 subnet</a:t>
            </a:r>
          </a:p>
          <a:p>
            <a:endParaRPr lang="en-AU" dirty="0" smtClean="0">
              <a:latin typeface="+mj-lt"/>
            </a:endParaRPr>
          </a:p>
          <a:p>
            <a:r>
              <a:rPr lang="en-AU" dirty="0" smtClean="0">
                <a:latin typeface="+mj-lt"/>
              </a:rPr>
              <a:t>Approximately 400 PVs exist </a:t>
            </a:r>
          </a:p>
          <a:p>
            <a:endParaRPr lang="en-AU" dirty="0" smtClean="0">
              <a:latin typeface="+mj-lt"/>
            </a:endParaRPr>
          </a:p>
          <a:p>
            <a:r>
              <a:rPr lang="en-AU" dirty="0" smtClean="0">
                <a:latin typeface="+mj-lt"/>
              </a:rPr>
              <a:t>83 PVs are actively achieved </a:t>
            </a:r>
          </a:p>
          <a:p>
            <a:pPr marL="0" indent="0">
              <a:buNone/>
            </a:pPr>
            <a:r>
              <a:rPr lang="en-AU" dirty="0" smtClean="0"/>
              <a:t>   </a:t>
            </a:r>
          </a:p>
          <a:p>
            <a:endParaRPr lang="en-AU" dirty="0"/>
          </a:p>
        </p:txBody>
      </p:sp>
      <p:pic>
        <p:nvPicPr>
          <p:cNvPr id="5122" name="Picture 2" descr="epics · GitHub Topics · GitHu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6153" y="-125124"/>
            <a:ext cx="2743200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590310" y="321898"/>
            <a:ext cx="6390409" cy="634019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AU" sz="3600" b="1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Archiving</a:t>
            </a:r>
            <a:r>
              <a:rPr lang="en-AU" sz="3600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</a:p>
          <a:p>
            <a:pPr>
              <a:spcAft>
                <a:spcPts val="0"/>
              </a:spcAft>
            </a:pPr>
            <a:endParaRPr lang="en-AU" dirty="0" smtClean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CSS 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Archive 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System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"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Archive Engine 4.5.0" o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n 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Linux 64bit 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platform.</a:t>
            </a:r>
          </a:p>
          <a:p>
            <a:pPr>
              <a:spcAft>
                <a:spcPts val="0"/>
              </a:spcAft>
            </a:pP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1. Applying 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for large scale 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database </a:t>
            </a:r>
            <a:r>
              <a:rPr lang="en-AU" dirty="0" smtClean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(Proof of Concept)</a:t>
            </a:r>
            <a:endParaRPr lang="en-AU" sz="2000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Archive Engine 4.5.0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PostgreSQL database 9.6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</a:t>
            </a:r>
            <a:r>
              <a:rPr lang="en-AU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Opensuse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Linux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host: </a:t>
            </a:r>
            <a:r>
              <a:rPr lang="en-AU" dirty="0" err="1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acclog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AU" dirty="0" smtClean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(Real Machine)</a:t>
            </a:r>
          </a:p>
          <a:p>
            <a:pPr>
              <a:spcAft>
                <a:spcPts val="0"/>
              </a:spcAft>
            </a:pP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2. Applying for normal 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database </a:t>
            </a:r>
            <a:r>
              <a:rPr lang="en-AU" sz="2000" dirty="0" smtClean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(Previous Version)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Archive Engine 4.5.0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MySQL database 5.7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CentOS Linux 7.6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host 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cas101 </a:t>
            </a:r>
            <a:r>
              <a:rPr lang="en-AU" dirty="0" smtClean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(Virtual Machine)</a:t>
            </a:r>
          </a:p>
          <a:p>
            <a:pPr>
              <a:spcAft>
                <a:spcPts val="0"/>
              </a:spcAft>
            </a:pP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3. Developing </a:t>
            </a:r>
            <a:r>
              <a:rPr lang="en-AU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application </a:t>
            </a:r>
            <a:r>
              <a:rPr lang="en-AU" sz="2000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(Proof of Concept</a:t>
            </a:r>
            <a:r>
              <a:rPr lang="en-AU" sz="2000" dirty="0" smtClean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)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Archive Engine 4.5.0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PostgreSQL 11.9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</a:t>
            </a:r>
            <a:r>
              <a:rPr lang="en-AU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OpenSuseLinux</a:t>
            </a: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15.1</a:t>
            </a:r>
            <a:endParaRPr lang="en-AU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AU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   host: developing machine</a:t>
            </a:r>
            <a:endParaRPr lang="en-AU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11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8" y="1600200"/>
            <a:ext cx="5675105" cy="4525963"/>
          </a:xfrm>
        </p:spPr>
        <p:txBody>
          <a:bodyPr>
            <a:normAutofit/>
          </a:bodyPr>
          <a:lstStyle/>
          <a:p>
            <a:pPr marL="457200" lvl="1">
              <a:buFont typeface="Arial" panose="020B0604020202020204" pitchFamily="34" charset="0"/>
              <a:buChar char="•"/>
            </a:pPr>
            <a:r>
              <a:rPr lang="en-AU" sz="2400" dirty="0">
                <a:latin typeface="+mn-lt"/>
                <a:ea typeface="+mn-ea"/>
                <a:cs typeface="+mn-cs"/>
              </a:rPr>
              <a:t>Network device status monitored by Nagios which pings device IP address once every 5 min, and has a timeout of 30 sec for reply</a:t>
            </a:r>
            <a:r>
              <a:rPr lang="en-AU" sz="2400" dirty="0" smtClean="0">
                <a:latin typeface="+mn-lt"/>
                <a:ea typeface="+mn-ea"/>
                <a:cs typeface="+mn-cs"/>
              </a:rPr>
              <a:t>.</a:t>
            </a:r>
          </a:p>
          <a:p>
            <a:pPr marL="457200" lvl="1">
              <a:buFont typeface="Arial" panose="020B0604020202020204" pitchFamily="34" charset="0"/>
              <a:buChar char="•"/>
            </a:pPr>
            <a:endParaRPr lang="en-AU" sz="2400" dirty="0">
              <a:latin typeface="+mn-lt"/>
              <a:ea typeface="+mn-ea"/>
              <a:cs typeface="+mn-cs"/>
            </a:endParaRPr>
          </a:p>
          <a:p>
            <a:pPr marL="457200" lvl="1">
              <a:buFont typeface="Arial" panose="020B0604020202020204" pitchFamily="34" charset="0"/>
              <a:buChar char="•"/>
            </a:pPr>
            <a:r>
              <a:rPr lang="en-AU" sz="2400" dirty="0">
                <a:latin typeface="+mn-lt"/>
                <a:ea typeface="+mn-ea"/>
                <a:cs typeface="+mn-cs"/>
              </a:rPr>
              <a:t>Provides email notification for down and recovered device to group members. </a:t>
            </a:r>
            <a:endParaRPr lang="en-AU" sz="2400" dirty="0" smtClean="0">
              <a:latin typeface="+mn-lt"/>
              <a:ea typeface="+mn-ea"/>
              <a:cs typeface="+mn-cs"/>
            </a:endParaRPr>
          </a:p>
          <a:p>
            <a:pPr marL="457200" lvl="1">
              <a:buFont typeface="Arial" panose="020B0604020202020204" pitchFamily="34" charset="0"/>
              <a:buChar char="•"/>
            </a:pPr>
            <a:endParaRPr lang="en-AU" sz="2400" dirty="0">
              <a:latin typeface="+mn-lt"/>
              <a:ea typeface="+mn-ea"/>
              <a:cs typeface="+mn-cs"/>
            </a:endParaRPr>
          </a:p>
          <a:p>
            <a:pPr marL="457200" lvl="1">
              <a:buFont typeface="Arial" panose="020B0604020202020204" pitchFamily="34" charset="0"/>
              <a:buChar char="•"/>
            </a:pPr>
            <a:r>
              <a:rPr lang="en-AU" sz="2400" dirty="0">
                <a:latin typeface="+mn-lt"/>
                <a:ea typeface="+mn-ea"/>
                <a:cs typeface="+mn-cs"/>
              </a:rPr>
              <a:t>Nagios currently monitors the status of currently 43 devices.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30321" b="28468"/>
          <a:stretch/>
        </p:blipFill>
        <p:spPr>
          <a:xfrm>
            <a:off x="356322" y="436419"/>
            <a:ext cx="2781734" cy="7766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0621" y="186612"/>
            <a:ext cx="4137352" cy="346787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4723" y="2892490"/>
            <a:ext cx="4326418" cy="3536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0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Importance of Control Systems</a:t>
            </a:r>
            <a:endParaRPr lang="en-AU" dirty="0"/>
          </a:p>
        </p:txBody>
      </p:sp>
      <p:sp>
        <p:nvSpPr>
          <p:cNvPr id="6" name="Rectangle 5"/>
          <p:cNvSpPr/>
          <p:nvPr/>
        </p:nvSpPr>
        <p:spPr>
          <a:xfrm>
            <a:off x="2580004" y="5793505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200" dirty="0" smtClean="0"/>
              <a:t>16 Computer Controls</a:t>
            </a:r>
          </a:p>
          <a:p>
            <a:r>
              <a:rPr lang="en-AU" sz="1200" dirty="0" smtClean="0"/>
              <a:t>M.L. Roberts, Woods Hole Oceanographic Institution</a:t>
            </a:r>
          </a:p>
          <a:p>
            <a:r>
              <a:rPr lang="en-AU" sz="1200" dirty="0" smtClean="0"/>
              <a:t>R</a:t>
            </a:r>
            <a:r>
              <a:rPr lang="en-AU" sz="1200" dirty="0"/>
              <a:t>. </a:t>
            </a:r>
            <a:r>
              <a:rPr lang="en-AU" sz="1200" dirty="0" err="1"/>
              <a:t>Hellborg</a:t>
            </a:r>
            <a:r>
              <a:rPr lang="en-AU" sz="1200" dirty="0"/>
              <a:t> (Ed.), Electrostatic Accelerators Fundamentals and Applications, ISBN-10 3-540-23983-9 Springer Berlin Heidelberg New York (2005).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36" t="34594" r="23170" b="21739"/>
          <a:stretch/>
        </p:blipFill>
        <p:spPr bwMode="auto">
          <a:xfrm>
            <a:off x="2413749" y="1301959"/>
            <a:ext cx="6790676" cy="4392488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383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Don’t be Strangers! </a:t>
            </a:r>
            <a:endParaRPr lang="en-AU" dirty="0"/>
          </a:p>
        </p:txBody>
      </p:sp>
      <p:pic>
        <p:nvPicPr>
          <p:cNvPr id="4098" name="Picture 2" descr="Welcome photos, royalty-free images, graphics, vectors &amp; videos | Adobe  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690" y="1430067"/>
            <a:ext cx="6095266" cy="250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86246" y="3792681"/>
            <a:ext cx="1079615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3200" dirty="0" smtClean="0"/>
              <a:t>Our doors are always open to anyone who would like to visit in person in COVID compliant manner.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AU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3200" dirty="0" smtClean="0"/>
              <a:t>Should you like further information or want to discuss anything we are always a zoom or skype call, or email away.   </a:t>
            </a:r>
            <a:endParaRPr lang="en-AU" sz="3200" dirty="0"/>
          </a:p>
        </p:txBody>
      </p:sp>
    </p:spTree>
    <p:extLst>
      <p:ext uri="{BB962C8B-B14F-4D97-AF65-F5344CB8AC3E}">
        <p14:creationId xmlns:p14="http://schemas.microsoft.com/office/powerpoint/2010/main" val="1958153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4E1E1-CEE0-C54C-B2EF-D8AFC718C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Thank You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8B5178-7E62-7045-BAF7-DE970DA578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AS211MicroprobeonANTARESfirstbeam8Nov13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3216" r="20596"/>
          <a:stretch/>
        </p:blipFill>
        <p:spPr>
          <a:xfrm>
            <a:off x="9299277" y="384574"/>
            <a:ext cx="2265805" cy="1672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05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9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2755A-9BEB-7543-B743-C5519403C23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D3695B-117E-594D-8E03-BFE1D6D913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1447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29888859"/>
              </p:ext>
            </p:extLst>
          </p:nvPr>
        </p:nvGraphicFramePr>
        <p:xfrm>
          <a:off x="1416050" y="209407"/>
          <a:ext cx="8767763" cy="6545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Document" r:id="rId3" imgW="8876926" imgH="6623315" progId="Word.Document.12">
                  <p:embed/>
                </p:oleObj>
              </mc:Choice>
              <mc:Fallback>
                <p:oleObj name="Document" r:id="rId3" imgW="8876926" imgH="6623315" progId="Word.Document.12">
                  <p:embed/>
                  <p:pic>
                    <p:nvPicPr>
                      <p:cNvPr id="18" name="Object 17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16050" y="209407"/>
                        <a:ext cx="8767763" cy="65452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5391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F0F29-4E90-504C-A6BA-772AD051B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0A35D7-6B1E-AD43-A2BB-388AC755EC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555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">
      <a:dk1>
        <a:srgbClr val="4C4D4C"/>
      </a:dk1>
      <a:lt1>
        <a:srgbClr val="FFFFFF"/>
      </a:lt1>
      <a:dk2>
        <a:srgbClr val="44546A"/>
      </a:dk2>
      <a:lt2>
        <a:srgbClr val="E7E6E6"/>
      </a:lt2>
      <a:accent1>
        <a:srgbClr val="006CA9"/>
      </a:accent1>
      <a:accent2>
        <a:srgbClr val="47B7B1"/>
      </a:accent2>
      <a:accent3>
        <a:srgbClr val="1E3054"/>
      </a:accent3>
      <a:accent4>
        <a:srgbClr val="4C4D4C"/>
      </a:accent4>
      <a:accent5>
        <a:srgbClr val="006F3A"/>
      </a:accent5>
      <a:accent6>
        <a:srgbClr val="F1AB46"/>
      </a:accent6>
      <a:hlink>
        <a:srgbClr val="006CA9"/>
      </a:hlink>
      <a:folHlink>
        <a:srgbClr val="1E305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STO-Template-Tahoma-2018-16x9" id="{D74A2B29-B1CF-0047-B39A-DE86A548E77D}" vid="{67A32452-403C-E247-A8ED-47B18F6E2536}"/>
    </a:ext>
  </a:extLst>
</a:theme>
</file>

<file path=ppt/theme/theme2.xml><?xml version="1.0" encoding="utf-8"?>
<a:theme xmlns:a="http://schemas.openxmlformats.org/drawingml/2006/main" name="Custom Design">
  <a:themeElements>
    <a:clrScheme name="">
      <a:dk1>
        <a:srgbClr val="4C4D4C"/>
      </a:dk1>
      <a:lt1>
        <a:srgbClr val="FFFFFF"/>
      </a:lt1>
      <a:dk2>
        <a:srgbClr val="44546A"/>
      </a:dk2>
      <a:lt2>
        <a:srgbClr val="E7E6E6"/>
      </a:lt2>
      <a:accent1>
        <a:srgbClr val="006CA9"/>
      </a:accent1>
      <a:accent2>
        <a:srgbClr val="47B7B1"/>
      </a:accent2>
      <a:accent3>
        <a:srgbClr val="1E3054"/>
      </a:accent3>
      <a:accent4>
        <a:srgbClr val="4C4D4C"/>
      </a:accent4>
      <a:accent5>
        <a:srgbClr val="006F3A"/>
      </a:accent5>
      <a:accent6>
        <a:srgbClr val="F1AB46"/>
      </a:accent6>
      <a:hlink>
        <a:srgbClr val="006CA9"/>
      </a:hlink>
      <a:folHlink>
        <a:srgbClr val="1E305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STO-Template-Tahoma-2018-16x9" id="{D74A2B29-B1CF-0047-B39A-DE86A548E77D}" vid="{5954146B-192D-684E-B281-4574DB3CC86B}"/>
    </a:ext>
  </a:extLst>
</a:theme>
</file>

<file path=ppt/theme/theme3.xml><?xml version="1.0" encoding="utf-8"?>
<a:theme xmlns:a="http://schemas.openxmlformats.org/drawingml/2006/main" name="1_Custom Design">
  <a:themeElements>
    <a:clrScheme name="">
      <a:dk1>
        <a:srgbClr val="4C4D4C"/>
      </a:dk1>
      <a:lt1>
        <a:srgbClr val="FFFFFF"/>
      </a:lt1>
      <a:dk2>
        <a:srgbClr val="44546A"/>
      </a:dk2>
      <a:lt2>
        <a:srgbClr val="E7E6E6"/>
      </a:lt2>
      <a:accent1>
        <a:srgbClr val="006CA9"/>
      </a:accent1>
      <a:accent2>
        <a:srgbClr val="47B7B1"/>
      </a:accent2>
      <a:accent3>
        <a:srgbClr val="1E3054"/>
      </a:accent3>
      <a:accent4>
        <a:srgbClr val="4C4D4C"/>
      </a:accent4>
      <a:accent5>
        <a:srgbClr val="006F3A"/>
      </a:accent5>
      <a:accent6>
        <a:srgbClr val="F1AB46"/>
      </a:accent6>
      <a:hlink>
        <a:srgbClr val="006CA9"/>
      </a:hlink>
      <a:folHlink>
        <a:srgbClr val="1E305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STO-Template-Tahoma-2018-16x9" id="{D74A2B29-B1CF-0047-B39A-DE86A548E77D}" vid="{8760F287-F788-A141-8C2E-EA98D911D16D}"/>
    </a:ext>
  </a:extLst>
</a:theme>
</file>

<file path=ppt/theme/theme4.xml><?xml version="1.0" encoding="utf-8"?>
<a:theme xmlns:a="http://schemas.openxmlformats.org/drawingml/2006/main" name="2_Custom Design">
  <a:themeElements>
    <a:clrScheme name="">
      <a:dk1>
        <a:srgbClr val="4C4D4C"/>
      </a:dk1>
      <a:lt1>
        <a:srgbClr val="FFFFFF"/>
      </a:lt1>
      <a:dk2>
        <a:srgbClr val="44546A"/>
      </a:dk2>
      <a:lt2>
        <a:srgbClr val="E7E6E6"/>
      </a:lt2>
      <a:accent1>
        <a:srgbClr val="006CA9"/>
      </a:accent1>
      <a:accent2>
        <a:srgbClr val="47B7B1"/>
      </a:accent2>
      <a:accent3>
        <a:srgbClr val="1E3054"/>
      </a:accent3>
      <a:accent4>
        <a:srgbClr val="4C4D4C"/>
      </a:accent4>
      <a:accent5>
        <a:srgbClr val="006F3A"/>
      </a:accent5>
      <a:accent6>
        <a:srgbClr val="F1AB46"/>
      </a:accent6>
      <a:hlink>
        <a:srgbClr val="006CA9"/>
      </a:hlink>
      <a:folHlink>
        <a:srgbClr val="1E305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STO-Template-Tahoma-2018-16x9" id="{D74A2B29-B1CF-0047-B39A-DE86A548E77D}" vid="{B1838512-D85B-AF4D-AA59-D4846BDF63AC}"/>
    </a:ext>
  </a:extLst>
</a:theme>
</file>

<file path=ppt/theme/theme5.xml><?xml version="1.0" encoding="utf-8"?>
<a:theme xmlns:a="http://schemas.openxmlformats.org/drawingml/2006/main" name="3_Custom Design">
  <a:themeElements>
    <a:clrScheme name="">
      <a:dk1>
        <a:srgbClr val="4C4D4C"/>
      </a:dk1>
      <a:lt1>
        <a:srgbClr val="FFFFFF"/>
      </a:lt1>
      <a:dk2>
        <a:srgbClr val="44546A"/>
      </a:dk2>
      <a:lt2>
        <a:srgbClr val="E7E6E6"/>
      </a:lt2>
      <a:accent1>
        <a:srgbClr val="006CA9"/>
      </a:accent1>
      <a:accent2>
        <a:srgbClr val="47B7B1"/>
      </a:accent2>
      <a:accent3>
        <a:srgbClr val="1E3054"/>
      </a:accent3>
      <a:accent4>
        <a:srgbClr val="4C4D4C"/>
      </a:accent4>
      <a:accent5>
        <a:srgbClr val="006F3A"/>
      </a:accent5>
      <a:accent6>
        <a:srgbClr val="F1AB46"/>
      </a:accent6>
      <a:hlink>
        <a:srgbClr val="006CA9"/>
      </a:hlink>
      <a:folHlink>
        <a:srgbClr val="1E305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STO-Template-Tahoma-2018-16x9" id="{D74A2B29-B1CF-0047-B39A-DE86A548E77D}" vid="{01C15E5C-A4C0-7041-8A19-1C99D9E89C5C}"/>
    </a:ext>
  </a:extLst>
</a:theme>
</file>

<file path=ppt/theme/theme6.xml><?xml version="1.0" encoding="utf-8"?>
<a:theme xmlns:a="http://schemas.openxmlformats.org/drawingml/2006/main" name="4_Custom Design">
  <a:themeElements>
    <a:clrScheme name="">
      <a:dk1>
        <a:srgbClr val="4C4D4C"/>
      </a:dk1>
      <a:lt1>
        <a:srgbClr val="FFFFFF"/>
      </a:lt1>
      <a:dk2>
        <a:srgbClr val="44546A"/>
      </a:dk2>
      <a:lt2>
        <a:srgbClr val="E7E6E6"/>
      </a:lt2>
      <a:accent1>
        <a:srgbClr val="006CA9"/>
      </a:accent1>
      <a:accent2>
        <a:srgbClr val="47B7B1"/>
      </a:accent2>
      <a:accent3>
        <a:srgbClr val="1E3054"/>
      </a:accent3>
      <a:accent4>
        <a:srgbClr val="4C4D4C"/>
      </a:accent4>
      <a:accent5>
        <a:srgbClr val="006F3A"/>
      </a:accent5>
      <a:accent6>
        <a:srgbClr val="F1AB46"/>
      </a:accent6>
      <a:hlink>
        <a:srgbClr val="006CA9"/>
      </a:hlink>
      <a:folHlink>
        <a:srgbClr val="1E305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STO-Template-Tahoma-2018-16x9" id="{D74A2B29-B1CF-0047-B39A-DE86A548E77D}" vid="{D26B2DE8-AFA1-084A-B065-6510ED43898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CAS Controls Overview Talk</Template>
  <TotalTime>2812</TotalTime>
  <Words>918</Words>
  <Application>Microsoft Office PowerPoint</Application>
  <PresentationFormat>Widescreen</PresentationFormat>
  <Paragraphs>189</Paragraphs>
  <Slides>24</Slides>
  <Notes>0</Notes>
  <HiddenSlides>0</HiddenSlides>
  <MMClips>5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6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43" baseType="lpstr">
      <vt:lpstr>ＭＳ Ｐゴシック</vt:lpstr>
      <vt:lpstr>Arial</vt:lpstr>
      <vt:lpstr>Calibri</vt:lpstr>
      <vt:lpstr>Calibri Light</vt:lpstr>
      <vt:lpstr>Comic Sans MS</vt:lpstr>
      <vt:lpstr>DengXian</vt:lpstr>
      <vt:lpstr>Symbol</vt:lpstr>
      <vt:lpstr>System Font Regular</vt:lpstr>
      <vt:lpstr>Tahoma</vt:lpstr>
      <vt:lpstr>Times New Roman</vt:lpstr>
      <vt:lpstr>Wingdings</vt:lpstr>
      <vt:lpstr>Office Theme</vt:lpstr>
      <vt:lpstr>Custom Design</vt:lpstr>
      <vt:lpstr>1_Custom Design</vt:lpstr>
      <vt:lpstr>2_Custom Design</vt:lpstr>
      <vt:lpstr>3_Custom Design</vt:lpstr>
      <vt:lpstr>4_Custom Design</vt:lpstr>
      <vt:lpstr>Graph</vt:lpstr>
      <vt:lpstr>Document</vt:lpstr>
      <vt:lpstr>CAS Facilities &amp; Controls Overview</vt:lpstr>
      <vt:lpstr>Centre for Accelerator Science</vt:lpstr>
      <vt:lpstr>Major Facilities </vt:lpstr>
      <vt:lpstr>PowerPoint Presentation</vt:lpstr>
      <vt:lpstr>PowerPoint Presentation</vt:lpstr>
      <vt:lpstr>Controls have changed allot! 1964 - now </vt:lpstr>
      <vt:lpstr>Life of tandem accelerators?</vt:lpstr>
      <vt:lpstr>Accelerator Systems Development Group (ASD)</vt:lpstr>
      <vt:lpstr>Why?</vt:lpstr>
      <vt:lpstr>PowerPoint Presentation</vt:lpstr>
      <vt:lpstr>Why?</vt:lpstr>
      <vt:lpstr>PowerPoint Presentation</vt:lpstr>
      <vt:lpstr>Control Systems on Each Facility </vt:lpstr>
      <vt:lpstr>Control Systems on Each Facility </vt:lpstr>
      <vt:lpstr>Control Systems on Each Facility </vt:lpstr>
      <vt:lpstr>Control Systems on Each Facility </vt:lpstr>
      <vt:lpstr>PowerPoint Presentation</vt:lpstr>
      <vt:lpstr>PowerPoint Presentation</vt:lpstr>
      <vt:lpstr>Importance of Control Systems</vt:lpstr>
      <vt:lpstr>Don’t be Strangers! </vt:lpstr>
      <vt:lpstr>Thank You</vt:lpstr>
      <vt:lpstr>PowerPoint Presentation</vt:lpstr>
      <vt:lpstr>PowerPoint Presentation</vt:lpstr>
      <vt:lpstr>PowerPoint Presentation</vt:lpstr>
    </vt:vector>
  </TitlesOfParts>
  <Company>ANSTO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 Facility and Controls Overview</dc:title>
  <dc:creator>BUTTON, David</dc:creator>
  <cp:lastModifiedBy>BUTTON, David</cp:lastModifiedBy>
  <cp:revision>50</cp:revision>
  <dcterms:created xsi:type="dcterms:W3CDTF">2020-10-20T05:05:12Z</dcterms:created>
  <dcterms:modified xsi:type="dcterms:W3CDTF">2020-10-29T21:17:59Z</dcterms:modified>
</cp:coreProperties>
</file>