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2" r:id="rId1"/>
    <p:sldMasterId id="2147483672" r:id="rId2"/>
    <p:sldMasterId id="2147483677" r:id="rId3"/>
    <p:sldMasterId id="2147483680" r:id="rId4"/>
    <p:sldMasterId id="2147483683" r:id="rId5"/>
  </p:sldMasterIdLst>
  <p:sldIdLst>
    <p:sldId id="277" r:id="rId6"/>
    <p:sldId id="305" r:id="rId7"/>
    <p:sldId id="306" r:id="rId8"/>
    <p:sldId id="271" r:id="rId9"/>
    <p:sldId id="278" r:id="rId10"/>
    <p:sldId id="279" r:id="rId11"/>
    <p:sldId id="301" r:id="rId12"/>
    <p:sldId id="280" r:id="rId13"/>
    <p:sldId id="283" r:id="rId14"/>
    <p:sldId id="281" r:id="rId15"/>
    <p:sldId id="285" r:id="rId16"/>
    <p:sldId id="284" r:id="rId17"/>
    <p:sldId id="310" r:id="rId18"/>
    <p:sldId id="288" r:id="rId19"/>
    <p:sldId id="291" r:id="rId20"/>
    <p:sldId id="292" r:id="rId21"/>
    <p:sldId id="293" r:id="rId22"/>
    <p:sldId id="300" r:id="rId23"/>
    <p:sldId id="286" r:id="rId24"/>
    <p:sldId id="307" r:id="rId25"/>
    <p:sldId id="302" r:id="rId26"/>
    <p:sldId id="289" r:id="rId27"/>
    <p:sldId id="295" r:id="rId28"/>
    <p:sldId id="297" r:id="rId29"/>
    <p:sldId id="298" r:id="rId30"/>
    <p:sldId id="299" r:id="rId31"/>
    <p:sldId id="296" r:id="rId32"/>
    <p:sldId id="294" r:id="rId33"/>
    <p:sldId id="304" r:id="rId34"/>
  </p:sldIdLst>
  <p:sldSz cx="12192000" cy="6858000"/>
  <p:notesSz cx="6858000" cy="9144000"/>
  <p:embeddedFontLst>
    <p:embeddedFont>
      <p:font typeface="Fira Sans" panose="020B0604020202020204" charset="0"/>
      <p:regular r:id="rId35"/>
      <p:bold r:id="rId36"/>
      <p:italic r:id="rId37"/>
      <p:boldItalic r:id="rId38"/>
    </p:embeddedFont>
    <p:embeddedFont>
      <p:font typeface="Poppins" panose="020B0604020202020204" charset="0"/>
      <p:regular r:id="rId39"/>
      <p:bold r:id="rId40"/>
      <p:italic r:id="rId41"/>
      <p:boldItalic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Fira Sans Light" panose="020B0604020202020204" charset="0"/>
      <p:regular r:id="rId47"/>
      <p:italic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6164"/>
    <a:srgbClr val="146464"/>
    <a:srgbClr val="145F64"/>
    <a:srgbClr val="1D6164"/>
    <a:srgbClr val="2A6164"/>
    <a:srgbClr val="49BFBE"/>
    <a:srgbClr val="49BDBE"/>
    <a:srgbClr val="54BDBE"/>
    <a:srgbClr val="6ABDBE"/>
    <a:srgbClr val="0A17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71"/>
  </p:normalViewPr>
  <p:slideViewPr>
    <p:cSldViewPr snapToGrid="0" snapToObjects="1">
      <p:cViewPr varScale="1">
        <p:scale>
          <a:sx n="117" d="100"/>
          <a:sy n="117" d="100"/>
        </p:scale>
        <p:origin x="120" y="5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2.fntdata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10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3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5631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064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1" i="0" spc="-50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681" y="5034249"/>
            <a:ext cx="10434638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6409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3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5214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1" i="0" spc="-50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681" y="5034249"/>
            <a:ext cx="10434638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4449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487" y="947084"/>
            <a:ext cx="9725026" cy="2852737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33487" y="3826809"/>
            <a:ext cx="9725026" cy="150018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6044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87C4289-805A-AA47-A853-BE2F19084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81" y="800100"/>
            <a:ext cx="10434638" cy="3744865"/>
          </a:xfrm>
        </p:spPr>
        <p:txBody>
          <a:bodyPr anchor="b">
            <a:normAutofit/>
          </a:bodyPr>
          <a:lstStyle>
            <a:lvl1pPr marL="177800" indent="-177800" algn="l">
              <a:tabLst/>
              <a:defRPr sz="5400" b="1" i="0" spc="-50" baseline="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CB03389-0927-934A-91E4-ADD7A44B2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681" y="5034249"/>
            <a:ext cx="10434638" cy="797345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5030500000200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17760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9213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4491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826" y="1600200"/>
            <a:ext cx="559699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5211" y="1600200"/>
            <a:ext cx="549718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22035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535113"/>
            <a:ext cx="57181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826" y="2174875"/>
            <a:ext cx="57181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842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9310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925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26284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1152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60F1E91D-5DA8-9746-970C-5CBFB20C5755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469082-63E2-2742-AF39-91BB6A3B01A0}"/>
              </a:ext>
            </a:extLst>
          </p:cNvPr>
          <p:cNvSpPr/>
          <p:nvPr userDrawn="1"/>
        </p:nvSpPr>
        <p:spPr>
          <a:xfrm>
            <a:off x="0" y="0"/>
            <a:ext cx="12192000" cy="91758"/>
          </a:xfrm>
          <a:prstGeom prst="rect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9175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fld id="{AD4C762F-CA59-49E8-B588-821B631C7A3E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7880" y="6356350"/>
            <a:ext cx="69348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Fira Sans" panose="020B0604020202020204" charset="0"/>
              </a:defRPr>
            </a:lvl1pPr>
          </a:lstStyle>
          <a:p>
            <a:fld id="{9094B4EA-4D9F-48E4-A7D5-A43E4F5E8708}" type="slidenum">
              <a:rPr lang="en-AU" smtClean="0"/>
              <a:pPr/>
              <a:t>‹#›</a:t>
            </a:fld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CDF7B-6094-D341-91FD-53AA2397D9EC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841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tx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268288" indent="-268288" algn="l" defTabSz="914400" rtl="0" eaLnBrk="1" latinLnBrk="0" hangingPunct="1">
        <a:spcBef>
          <a:spcPct val="20000"/>
        </a:spcBef>
        <a:buClr>
          <a:srgbClr val="47B8B2"/>
        </a:buClr>
        <a:buFont typeface="Wingdings" panose="05000000000000000000" pitchFamily="2" charset="2"/>
        <a:buChar char="§"/>
        <a:defRPr sz="32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anose="05000000000000000000" pitchFamily="2" charset="2"/>
        <a:buChar char="§"/>
        <a:defRPr sz="28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Fira Sans" panose="020B0604020202020204" charset="0"/>
        <a:buChar char="›"/>
        <a:defRPr sz="24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»"/>
        <a:defRPr sz="20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4pPr>
      <a:lvl5pPr marL="1971675" indent="-142875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­"/>
        <a:defRPr sz="2000" kern="1200" spc="-50" baseline="0">
          <a:solidFill>
            <a:schemeClr val="tx1"/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F75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2" y="1501629"/>
            <a:ext cx="8339184" cy="5356371"/>
          </a:xfrm>
          <a:prstGeom prst="rect">
            <a:avLst/>
          </a:prstGeom>
        </p:spPr>
      </p:pic>
      <p:sp>
        <p:nvSpPr>
          <p:cNvPr id="10" name="Right Triangle 9">
            <a:extLst>
              <a:ext uri="{FF2B5EF4-FFF2-40B4-BE49-F238E27FC236}">
                <a16:creationId xmlns:a16="http://schemas.microsoft.com/office/drawing/2014/main" id="{EEDF4D98-E277-7349-8057-8A7000E9D316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2237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F13723-5348-A140-A426-CB286BCB9C8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346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6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3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2" y="1501629"/>
            <a:ext cx="8339184" cy="5356371"/>
          </a:xfrm>
          <a:prstGeom prst="rect">
            <a:avLst/>
          </a:prstGeom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FA148A24-A711-F146-846F-2079683E28A9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0A1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E29009A-88E2-CA47-B749-6C2C6AFD8B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83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3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9BF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3" y="1501629"/>
            <a:ext cx="8339182" cy="5356370"/>
          </a:xfrm>
          <a:prstGeom prst="rect">
            <a:avLst/>
          </a:prstGeom>
        </p:spPr>
      </p:pic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3EC91E7D-BAD0-8D4D-B6C3-5271994E8762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136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7826" y="27463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Fira Sans" panose="020B060402020202020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6EEF9C3-F736-634E-8174-C9C8E8E98C4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51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bg1"/>
          </a:solidFill>
          <a:latin typeface="Poppins" panose="020B0604020202020204" charset="0"/>
          <a:ea typeface="+mj-ea"/>
          <a:cs typeface="Poppins" panose="020B060402020202020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 spc="-50" baseline="0">
          <a:solidFill>
            <a:schemeClr val="accent2">
              <a:lumMod val="20000"/>
              <a:lumOff val="80000"/>
            </a:schemeClr>
          </a:solidFill>
          <a:latin typeface="Fira Sans" panose="020B060402020202020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3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>
            <a:extLst>
              <a:ext uri="{FF2B5EF4-FFF2-40B4-BE49-F238E27FC236}">
                <a16:creationId xmlns:a16="http://schemas.microsoft.com/office/drawing/2014/main" id="{950E861C-D2CE-4E42-83A9-FDB90A512CDF}"/>
              </a:ext>
            </a:extLst>
          </p:cNvPr>
          <p:cNvSpPr/>
          <p:nvPr userDrawn="1"/>
        </p:nvSpPr>
        <p:spPr>
          <a:xfrm flipH="1">
            <a:off x="3764280" y="2736680"/>
            <a:ext cx="8427720" cy="412132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27FABC-47BC-5E42-BDF5-9E184B44EE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84851" y="5580382"/>
            <a:ext cx="5015148" cy="102349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FBC827-767A-EB45-A727-C2A2F6C37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9126063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50" baseline="0">
          <a:solidFill>
            <a:schemeClr val="bg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 spc="-150">
          <a:solidFill>
            <a:schemeClr val="accent3">
              <a:lumMod val="40000"/>
              <a:lumOff val="60000"/>
            </a:schemeClr>
          </a:solidFill>
          <a:latin typeface="Fira Sans Light" panose="020B04030500000200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AB47D-CDB7-E744-B681-63BEF7850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PV Archiving at the Australian Synchrotron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F30539-33C7-EC48-BB53-EE0749D6B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8681" y="5034249"/>
            <a:ext cx="10434638" cy="1009104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Andraz </a:t>
            </a:r>
            <a:r>
              <a:rPr lang="en-US" dirty="0" err="1" smtClean="0"/>
              <a:t>Pozar</a:t>
            </a:r>
            <a:r>
              <a:rPr lang="en-US" dirty="0" smtClean="0"/>
              <a:t>							</a:t>
            </a:r>
          </a:p>
          <a:p>
            <a:r>
              <a:rPr lang="en-US" dirty="0"/>
              <a:t>	</a:t>
            </a:r>
            <a:r>
              <a:rPr lang="en-US" dirty="0" smtClean="0"/>
              <a:t>				      ATF Controls Meeting - </a:t>
            </a:r>
            <a:r>
              <a:rPr lang="en-US" dirty="0"/>
              <a:t>30/10/2020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3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AA – Single Appliance Architecture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sz="2800" dirty="0" smtClean="0"/>
              <a:t>Four Tomcat containers per appliance:</a:t>
            </a:r>
          </a:p>
          <a:p>
            <a:pPr lvl="1"/>
            <a:r>
              <a:rPr lang="en-AU" sz="2400" dirty="0" err="1" smtClean="0"/>
              <a:t>Mgmt</a:t>
            </a:r>
            <a:r>
              <a:rPr lang="en-AU" sz="2400" dirty="0" smtClean="0"/>
              <a:t> – website and business logic</a:t>
            </a:r>
          </a:p>
          <a:p>
            <a:pPr lvl="1"/>
            <a:r>
              <a:rPr lang="en-AU" sz="2400" dirty="0" smtClean="0"/>
              <a:t>Engine – actual data collection and archiving</a:t>
            </a:r>
          </a:p>
          <a:p>
            <a:pPr lvl="1"/>
            <a:r>
              <a:rPr lang="en-AU" sz="2400" dirty="0" smtClean="0"/>
              <a:t>ETL – moving the data between different storages</a:t>
            </a:r>
          </a:p>
          <a:p>
            <a:pPr lvl="1"/>
            <a:r>
              <a:rPr lang="en-AU" sz="2400" dirty="0" smtClean="0"/>
              <a:t>Retrieval – serving data to clients</a:t>
            </a:r>
          </a:p>
          <a:p>
            <a:r>
              <a:rPr lang="en-AU" sz="2800" dirty="0" smtClean="0"/>
              <a:t>MySQL database:</a:t>
            </a:r>
          </a:p>
          <a:p>
            <a:pPr lvl="1"/>
            <a:r>
              <a:rPr lang="en-AU" sz="2400" dirty="0" smtClean="0"/>
              <a:t>Holds some basic archiving </a:t>
            </a:r>
            <a:r>
              <a:rPr lang="en-AU" sz="2400" dirty="0" err="1" smtClean="0"/>
              <a:t>config</a:t>
            </a:r>
            <a:endParaRPr lang="en-AU" sz="2400" dirty="0" smtClean="0"/>
          </a:p>
          <a:p>
            <a:r>
              <a:rPr lang="en-AU" sz="2800" dirty="0" err="1" smtClean="0"/>
              <a:t>ProtocolBuffers</a:t>
            </a:r>
            <a:r>
              <a:rPr lang="en-AU" sz="2800" dirty="0" smtClean="0"/>
              <a:t> for storage:</a:t>
            </a:r>
          </a:p>
          <a:p>
            <a:pPr lvl="1"/>
            <a:r>
              <a:rPr lang="en-AU" sz="2400" dirty="0" smtClean="0"/>
              <a:t>Data is saved as binary files using</a:t>
            </a:r>
            <a:br>
              <a:rPr lang="en-AU" sz="2400" dirty="0" smtClean="0"/>
            </a:br>
            <a:r>
              <a:rPr lang="en-AU" sz="2400" dirty="0" smtClean="0"/>
              <a:t>Google’s </a:t>
            </a:r>
            <a:r>
              <a:rPr lang="en-AU" sz="2400" dirty="0" err="1" smtClean="0"/>
              <a:t>ProtocolBuffers</a:t>
            </a:r>
            <a:endParaRPr lang="en-AU" sz="2400" dirty="0" smtClean="0"/>
          </a:p>
          <a:p>
            <a:pPr lvl="1"/>
            <a:endParaRPr lang="en-AU" sz="2400" dirty="0" smtClean="0"/>
          </a:p>
          <a:p>
            <a:pPr marL="0" indent="0">
              <a:buNone/>
            </a:pPr>
            <a:endParaRPr lang="en-A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314" y="3261827"/>
            <a:ext cx="6278158" cy="319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82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AA – Clustering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18" y="2533030"/>
            <a:ext cx="7202034" cy="395223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813" y="305005"/>
            <a:ext cx="5545896" cy="18595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503229" y="187779"/>
            <a:ext cx="2079171" cy="216353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/>
          <p:cNvSpPr/>
          <p:nvPr/>
        </p:nvSpPr>
        <p:spPr>
          <a:xfrm>
            <a:off x="220436" y="2261507"/>
            <a:ext cx="7960178" cy="441687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220436" y="187779"/>
            <a:ext cx="9282793" cy="20737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8180614" y="187779"/>
            <a:ext cx="3401786" cy="20737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8180614" y="2351314"/>
            <a:ext cx="1322615" cy="5878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8180614" y="2351314"/>
            <a:ext cx="3401786" cy="43270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18" y="2351314"/>
            <a:ext cx="7340826" cy="418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99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AA – Data Retrieval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 smtClean="0"/>
              <a:t>Data is retrieved via HTTP as:</a:t>
            </a:r>
          </a:p>
          <a:p>
            <a:pPr lvl="1"/>
            <a:r>
              <a:rPr lang="en-AU" b="1" dirty="0"/>
              <a:t>JSON</a:t>
            </a:r>
            <a:r>
              <a:rPr lang="en-AU" dirty="0"/>
              <a:t> </a:t>
            </a:r>
            <a:endParaRPr lang="en-AU" dirty="0" smtClean="0"/>
          </a:p>
          <a:p>
            <a:pPr lvl="1"/>
            <a:r>
              <a:rPr lang="en-AU" b="1" dirty="0" smtClean="0"/>
              <a:t>CSV</a:t>
            </a:r>
            <a:r>
              <a:rPr lang="en-AU" dirty="0" smtClean="0"/>
              <a:t> </a:t>
            </a:r>
          </a:p>
          <a:p>
            <a:pPr lvl="1"/>
            <a:r>
              <a:rPr lang="en-AU" b="1" dirty="0" smtClean="0"/>
              <a:t>MAT</a:t>
            </a:r>
            <a:r>
              <a:rPr lang="en-AU" dirty="0" smtClean="0"/>
              <a:t> </a:t>
            </a:r>
          </a:p>
          <a:p>
            <a:pPr lvl="1"/>
            <a:r>
              <a:rPr lang="en-AU" b="1" dirty="0" smtClean="0"/>
              <a:t>RAW</a:t>
            </a:r>
          </a:p>
          <a:p>
            <a:pPr lvl="1"/>
            <a:r>
              <a:rPr lang="en-AU" b="1" dirty="0" smtClean="0"/>
              <a:t>TXT</a:t>
            </a:r>
          </a:p>
          <a:p>
            <a:pPr lvl="1"/>
            <a:r>
              <a:rPr lang="en-AU" b="1" dirty="0" smtClean="0"/>
              <a:t>SVG</a:t>
            </a:r>
          </a:p>
          <a:p>
            <a:r>
              <a:rPr lang="en-AU" dirty="0" smtClean="0"/>
              <a:t>Post processing can be requested when requesting the data: mean, min, median, plot binning, every n-</a:t>
            </a:r>
            <a:r>
              <a:rPr lang="en-AU" dirty="0" err="1" smtClean="0"/>
              <a:t>th</a:t>
            </a:r>
            <a:r>
              <a:rPr lang="en-AU" dirty="0" smtClean="0"/>
              <a:t> value, ...</a:t>
            </a:r>
          </a:p>
        </p:txBody>
      </p:sp>
    </p:spTree>
    <p:extLst>
      <p:ext uri="{BB962C8B-B14F-4D97-AF65-F5344CB8AC3E}">
        <p14:creationId xmlns:p14="http://schemas.microsoft.com/office/powerpoint/2010/main" val="4529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AA – Data Retrieval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060" y="1102179"/>
            <a:ext cx="5255083" cy="5623653"/>
          </a:xfrm>
        </p:spPr>
      </p:pic>
    </p:spTree>
    <p:extLst>
      <p:ext uri="{BB962C8B-B14F-4D97-AF65-F5344CB8AC3E}">
        <p14:creationId xmlns:p14="http://schemas.microsoft.com/office/powerpoint/2010/main" val="277419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AA – Admin Webpage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400" dirty="0" smtClean="0"/>
              <a:t>Add/modify/pause/resume/delete/rename PVs</a:t>
            </a:r>
          </a:p>
          <a:p>
            <a:endParaRPr lang="en-AU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156" y="2162976"/>
            <a:ext cx="7250581" cy="448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60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AA – Admin Webpage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400" dirty="0" smtClean="0"/>
              <a:t>Get reports about PVs with highest data rate, highest event rate, disconnected, ...</a:t>
            </a:r>
          </a:p>
          <a:p>
            <a:endParaRPr lang="en-AU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038" y="2156151"/>
            <a:ext cx="7627505" cy="439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37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AA – Admin Webpage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400" dirty="0" smtClean="0"/>
              <a:t>Get AA metrics</a:t>
            </a:r>
          </a:p>
          <a:p>
            <a:endParaRPr lang="en-AU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55" y="1373657"/>
            <a:ext cx="7697537" cy="497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86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AA – Admin Webpage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400" dirty="0" smtClean="0"/>
              <a:t>Storage information</a:t>
            </a:r>
          </a:p>
          <a:p>
            <a:endParaRPr lang="en-AU" dirty="0" smtClean="0"/>
          </a:p>
          <a:p>
            <a:endParaRPr lang="en-AU" dirty="0"/>
          </a:p>
          <a:p>
            <a:endParaRPr lang="en-AU" dirty="0" smtClean="0"/>
          </a:p>
          <a:p>
            <a:r>
              <a:rPr lang="en-AU" sz="2400" dirty="0" smtClean="0"/>
              <a:t>Tomcat containers info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595" y="1234758"/>
            <a:ext cx="6055206" cy="20468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203" y="2591556"/>
            <a:ext cx="5035933" cy="4223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5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AA – Data Viewer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76" y="1330684"/>
            <a:ext cx="10131473" cy="4795480"/>
          </a:xfrm>
        </p:spPr>
      </p:pic>
    </p:spTree>
    <p:extLst>
      <p:ext uri="{BB962C8B-B14F-4D97-AF65-F5344CB8AC3E}">
        <p14:creationId xmlns:p14="http://schemas.microsoft.com/office/powerpoint/2010/main" val="188892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AA at the AS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600200"/>
            <a:ext cx="11304574" cy="4898571"/>
          </a:xfrm>
        </p:spPr>
        <p:txBody>
          <a:bodyPr>
            <a:normAutofit/>
          </a:bodyPr>
          <a:lstStyle/>
          <a:p>
            <a:r>
              <a:rPr lang="en-AU" dirty="0" smtClean="0"/>
              <a:t>No clustering for now as we’re not archiving that many PVs</a:t>
            </a:r>
          </a:p>
          <a:p>
            <a:r>
              <a:rPr lang="en-AU" dirty="0" smtClean="0"/>
              <a:t>One AA per operational area</a:t>
            </a:r>
          </a:p>
          <a:p>
            <a:r>
              <a:rPr lang="en-AU" dirty="0" smtClean="0"/>
              <a:t>Storage</a:t>
            </a:r>
          </a:p>
          <a:p>
            <a:pPr lvl="1"/>
            <a:r>
              <a:rPr lang="en-AU" dirty="0" smtClean="0"/>
              <a:t>STS – </a:t>
            </a:r>
            <a:r>
              <a:rPr lang="en-AU" dirty="0" err="1" smtClean="0"/>
              <a:t>Ramdisk</a:t>
            </a:r>
            <a:r>
              <a:rPr lang="en-AU" dirty="0"/>
              <a:t> </a:t>
            </a:r>
            <a:r>
              <a:rPr lang="en-AU" dirty="0" smtClean="0"/>
              <a:t>– 4 hour of the latest data</a:t>
            </a:r>
          </a:p>
          <a:p>
            <a:pPr lvl="1"/>
            <a:r>
              <a:rPr lang="en-AU" dirty="0" smtClean="0"/>
              <a:t>MTS – Local disk – the next 7 days</a:t>
            </a:r>
          </a:p>
          <a:p>
            <a:pPr lvl="1"/>
            <a:r>
              <a:rPr lang="en-AU" dirty="0" smtClean="0"/>
              <a:t>LTS – ASSAN03 – data older than what’s in MTS</a:t>
            </a:r>
          </a:p>
          <a:p>
            <a:r>
              <a:rPr lang="en-AU" dirty="0" smtClean="0"/>
              <a:t>AA Clients</a:t>
            </a:r>
          </a:p>
          <a:p>
            <a:pPr lvl="1"/>
            <a:r>
              <a:rPr lang="en-AU" dirty="0" smtClean="0"/>
              <a:t>In house developed EPICS </a:t>
            </a:r>
            <a:r>
              <a:rPr lang="en-AU" dirty="0" err="1" smtClean="0"/>
              <a:t>Qt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2632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Agenda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Previous Archiving Paradigm</a:t>
            </a:r>
          </a:p>
          <a:p>
            <a:pPr lvl="1"/>
            <a:r>
              <a:rPr lang="en-AU" dirty="0" smtClean="0"/>
              <a:t>Room for improvement</a:t>
            </a:r>
          </a:p>
          <a:p>
            <a:r>
              <a:rPr lang="en-AU" dirty="0" smtClean="0"/>
              <a:t>Archiver Appliance</a:t>
            </a:r>
          </a:p>
          <a:p>
            <a:pPr lvl="1"/>
            <a:r>
              <a:rPr lang="en-AU" dirty="0" smtClean="0"/>
              <a:t>Quick presentation of features</a:t>
            </a:r>
          </a:p>
          <a:p>
            <a:pPr lvl="1"/>
            <a:r>
              <a:rPr lang="en-AU" dirty="0" smtClean="0"/>
              <a:t>Setup at the AS</a:t>
            </a:r>
          </a:p>
          <a:p>
            <a:r>
              <a:rPr lang="en-AU" dirty="0" smtClean="0"/>
              <a:t>Archiving Paradigm</a:t>
            </a:r>
          </a:p>
          <a:p>
            <a:pPr lvl="1"/>
            <a:r>
              <a:rPr lang="en-AU" dirty="0" smtClean="0"/>
              <a:t>Overview of the new process</a:t>
            </a:r>
          </a:p>
          <a:p>
            <a:r>
              <a:rPr lang="en-AU" dirty="0" smtClean="0"/>
              <a:t>Questions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77794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Ownership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dirty="0" smtClean="0"/>
              <a:t>Infrastructure: Accelerator Controls and Support Systems group</a:t>
            </a:r>
          </a:p>
          <a:p>
            <a:pPr lvl="1"/>
            <a:r>
              <a:rPr lang="en-AU" dirty="0" smtClean="0"/>
              <a:t>Setup</a:t>
            </a:r>
          </a:p>
          <a:p>
            <a:pPr lvl="1"/>
            <a:r>
              <a:rPr lang="en-AU" dirty="0" smtClean="0"/>
              <a:t>Updates</a:t>
            </a:r>
          </a:p>
          <a:p>
            <a:pPr lvl="1"/>
            <a:r>
              <a:rPr lang="en-AU" dirty="0" smtClean="0"/>
              <a:t>Maintenance</a:t>
            </a:r>
          </a:p>
          <a:p>
            <a:pPr lvl="1"/>
            <a:r>
              <a:rPr lang="en-AU" dirty="0" smtClean="0"/>
              <a:t>Possible re-scaling</a:t>
            </a:r>
          </a:p>
          <a:p>
            <a:pPr lvl="1"/>
            <a:r>
              <a:rPr lang="en-AU" dirty="0" smtClean="0"/>
              <a:t>Parameter tweaking</a:t>
            </a:r>
          </a:p>
          <a:p>
            <a:r>
              <a:rPr lang="en-AU" dirty="0" smtClean="0"/>
              <a:t>What is archived and how: Controls engineers and beamline staff</a:t>
            </a:r>
          </a:p>
          <a:p>
            <a:pPr lvl="1"/>
            <a:r>
              <a:rPr lang="en-AU" dirty="0" smtClean="0"/>
              <a:t>Whitelist and blacklist</a:t>
            </a:r>
          </a:p>
          <a:p>
            <a:pPr lvl="1"/>
            <a:r>
              <a:rPr lang="en-AU" dirty="0" smtClean="0"/>
              <a:t>Making sure host environments are setup correctly to sync the </a:t>
            </a:r>
            <a:r>
              <a:rPr lang="en-AU" dirty="0" err="1" smtClean="0"/>
              <a:t>dbl</a:t>
            </a:r>
            <a:r>
              <a:rPr lang="en-AU" dirty="0" smtClean="0"/>
              <a:t> files</a:t>
            </a:r>
          </a:p>
          <a:p>
            <a:pPr lvl="1"/>
            <a:endParaRPr lang="en-AU" dirty="0" smtClean="0"/>
          </a:p>
          <a:p>
            <a:pPr lvl="1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24204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7347" y="2792187"/>
            <a:ext cx="9641781" cy="1494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6600" dirty="0" smtClean="0"/>
              <a:t>AS Archiving Paradigm</a:t>
            </a:r>
            <a:endParaRPr lang="en-AU" sz="6600" dirty="0"/>
          </a:p>
        </p:txBody>
      </p:sp>
    </p:spTree>
    <p:extLst>
      <p:ext uri="{BB962C8B-B14F-4D97-AF65-F5344CB8AC3E}">
        <p14:creationId xmlns:p14="http://schemas.microsoft.com/office/powerpoint/2010/main" val="4166508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New Archiving Paradigm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Goals</a:t>
            </a:r>
          </a:p>
          <a:p>
            <a:pPr lvl="1"/>
            <a:r>
              <a:rPr lang="en-AU" dirty="0" smtClean="0"/>
              <a:t>To automatically archive a vast majority (there is some filtering) of live PVs with minimal human interaction</a:t>
            </a:r>
          </a:p>
          <a:p>
            <a:pPr lvl="1"/>
            <a:r>
              <a:rPr lang="en-AU" dirty="0" smtClean="0"/>
              <a:t>To automatically pause PV archiving if the PV hasn’t been live for a certain time and resume when it comes back to life</a:t>
            </a:r>
          </a:p>
          <a:p>
            <a:pPr lvl="1"/>
            <a:r>
              <a:rPr lang="en-AU" dirty="0" smtClean="0"/>
              <a:t>To give users the ability to override archiving parameters, exclude PVs from being automatically archived, archive PVs even if automatic archiving filters them out</a:t>
            </a:r>
          </a:p>
          <a:p>
            <a:pPr lvl="1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540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New Archiving Paradigm – Adding PVs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AU" dirty="0" smtClean="0"/>
              <a:t>IOC hosts side:</a:t>
            </a:r>
          </a:p>
          <a:p>
            <a:pPr lvl="1"/>
            <a:r>
              <a:rPr lang="en-AU" dirty="0" smtClean="0"/>
              <a:t>A </a:t>
            </a:r>
            <a:r>
              <a:rPr lang="en-AU" dirty="0" err="1" smtClean="0"/>
              <a:t>cron</a:t>
            </a:r>
            <a:r>
              <a:rPr lang="en-AU" dirty="0" smtClean="0"/>
              <a:t> job, running every 30 minutes which will run a </a:t>
            </a:r>
            <a:r>
              <a:rPr lang="en-AU" dirty="0" smtClean="0">
                <a:cs typeface="Courier New" panose="02070309020205020404" pitchFamily="49" charset="0"/>
              </a:rPr>
              <a:t>script that syncs all </a:t>
            </a:r>
            <a:r>
              <a:rPr lang="en-AU" dirty="0" err="1" smtClean="0">
                <a:cs typeface="Courier New" panose="02070309020205020404" pitchFamily="49" charset="0"/>
              </a:rPr>
              <a:t>dbl</a:t>
            </a:r>
            <a:r>
              <a:rPr lang="en-AU" dirty="0" smtClean="0">
                <a:cs typeface="Courier New" panose="02070309020205020404" pitchFamily="49" charset="0"/>
              </a:rPr>
              <a:t> files of IOCs that are currently running on that host to the destination directory</a:t>
            </a:r>
          </a:p>
          <a:p>
            <a:r>
              <a:rPr lang="en-AU" dirty="0" smtClean="0">
                <a:cs typeface="Courier New" panose="02070309020205020404" pitchFamily="49" charset="0"/>
              </a:rPr>
              <a:t>Archiver side:</a:t>
            </a:r>
          </a:p>
          <a:p>
            <a:pPr lvl="1"/>
            <a:r>
              <a:rPr lang="en-AU" dirty="0" smtClean="0">
                <a:cs typeface="Courier New" panose="02070309020205020404" pitchFamily="49" charset="0"/>
              </a:rPr>
              <a:t>A </a:t>
            </a:r>
            <a:r>
              <a:rPr lang="en-AU" dirty="0" err="1" smtClean="0">
                <a:cs typeface="Courier New" panose="02070309020205020404" pitchFamily="49" charset="0"/>
              </a:rPr>
              <a:t>cron</a:t>
            </a:r>
            <a:r>
              <a:rPr lang="en-AU" dirty="0" smtClean="0">
                <a:cs typeface="Courier New" panose="02070309020205020404" pitchFamily="49" charset="0"/>
              </a:rPr>
              <a:t> job, running every 30 minutes which will run a script which </a:t>
            </a:r>
          </a:p>
          <a:p>
            <a:pPr lvl="2"/>
            <a:r>
              <a:rPr lang="en-AU" dirty="0" smtClean="0">
                <a:cs typeface="Courier New" panose="02070309020205020404" pitchFamily="49" charset="0"/>
              </a:rPr>
              <a:t>takes all </a:t>
            </a:r>
            <a:r>
              <a:rPr lang="en-AU" dirty="0" err="1" smtClean="0">
                <a:cs typeface="Courier New" panose="02070309020205020404" pitchFamily="49" charset="0"/>
              </a:rPr>
              <a:t>dbl</a:t>
            </a:r>
            <a:r>
              <a:rPr lang="en-AU" dirty="0" smtClean="0">
                <a:cs typeface="Courier New" panose="02070309020205020404" pitchFamily="49" charset="0"/>
              </a:rPr>
              <a:t> files</a:t>
            </a:r>
          </a:p>
          <a:p>
            <a:pPr lvl="2"/>
            <a:r>
              <a:rPr lang="en-AU" dirty="0" smtClean="0">
                <a:cs typeface="Courier New" panose="02070309020205020404" pitchFamily="49" charset="0"/>
              </a:rPr>
              <a:t>gets PVs from them</a:t>
            </a:r>
          </a:p>
          <a:p>
            <a:pPr lvl="2"/>
            <a:r>
              <a:rPr lang="en-AU" dirty="0" smtClean="0">
                <a:cs typeface="Courier New" panose="02070309020205020404" pitchFamily="49" charset="0"/>
              </a:rPr>
              <a:t>finds the ones that are not yet archived</a:t>
            </a:r>
          </a:p>
          <a:p>
            <a:pPr lvl="2"/>
            <a:r>
              <a:rPr lang="en-AU" dirty="0" smtClean="0">
                <a:cs typeface="Courier New" panose="02070309020205020404" pitchFamily="49" charset="0"/>
              </a:rPr>
              <a:t>applies a few filters and restrictions</a:t>
            </a:r>
          </a:p>
          <a:p>
            <a:pPr lvl="2"/>
            <a:r>
              <a:rPr lang="en-AU" dirty="0" smtClean="0">
                <a:cs typeface="Courier New" panose="02070309020205020404" pitchFamily="49" charset="0"/>
              </a:rPr>
              <a:t>adds the PVs that have remained to the archiver with a default archiving period and archiving method</a:t>
            </a:r>
            <a:endParaRPr lang="en-AU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9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New Archiving Paradigm </a:t>
            </a:r>
            <a:r>
              <a:rPr lang="en-AU" dirty="0" smtClean="0"/>
              <a:t>– Filter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AU" dirty="0" smtClean="0"/>
              <a:t>We won’t automatically archive records of the following types:</a:t>
            </a:r>
          </a:p>
          <a:p>
            <a:pPr lvl="1"/>
            <a:r>
              <a:rPr lang="en-AU" dirty="0" err="1"/>
              <a:t>fanout</a:t>
            </a:r>
            <a:endParaRPr lang="en-AU" dirty="0"/>
          </a:p>
          <a:p>
            <a:pPr lvl="1"/>
            <a:r>
              <a:rPr lang="en-AU" dirty="0"/>
              <a:t>event</a:t>
            </a:r>
          </a:p>
          <a:p>
            <a:pPr lvl="1"/>
            <a:r>
              <a:rPr lang="en-AU" dirty="0"/>
              <a:t>compress</a:t>
            </a:r>
          </a:p>
          <a:p>
            <a:pPr lvl="1"/>
            <a:r>
              <a:rPr lang="en-AU" dirty="0" err="1"/>
              <a:t>seq</a:t>
            </a:r>
            <a:endParaRPr lang="en-AU" dirty="0"/>
          </a:p>
          <a:p>
            <a:pPr lvl="1"/>
            <a:r>
              <a:rPr lang="en-AU" dirty="0" err="1"/>
              <a:t>sseq</a:t>
            </a:r>
            <a:endParaRPr lang="en-AU" dirty="0"/>
          </a:p>
          <a:p>
            <a:pPr lvl="1"/>
            <a:r>
              <a:rPr lang="en-AU" dirty="0"/>
              <a:t>stat</a:t>
            </a:r>
          </a:p>
          <a:p>
            <a:pPr lvl="1"/>
            <a:r>
              <a:rPr lang="en-AU" dirty="0" err="1"/>
              <a:t>stringin</a:t>
            </a:r>
            <a:endParaRPr lang="en-AU" dirty="0"/>
          </a:p>
          <a:p>
            <a:pPr lvl="1"/>
            <a:r>
              <a:rPr lang="en-AU" dirty="0" err="1"/>
              <a:t>stringout</a:t>
            </a:r>
            <a:endParaRPr lang="en-AU" dirty="0"/>
          </a:p>
          <a:p>
            <a:pPr lvl="1"/>
            <a:r>
              <a:rPr lang="en-AU" dirty="0"/>
              <a:t>scan</a:t>
            </a:r>
          </a:p>
          <a:p>
            <a:pPr lvl="1"/>
            <a:r>
              <a:rPr lang="en-AU" dirty="0" err="1"/>
              <a:t>sscan</a:t>
            </a:r>
            <a:endParaRPr lang="en-AU" dirty="0"/>
          </a:p>
          <a:p>
            <a:pPr lvl="1"/>
            <a:r>
              <a:rPr lang="en-AU" dirty="0" err="1"/>
              <a:t>libera</a:t>
            </a:r>
            <a:endParaRPr lang="en-AU" dirty="0"/>
          </a:p>
          <a:p>
            <a:pPr lvl="1"/>
            <a:r>
              <a:rPr lang="en-AU" dirty="0" err="1"/>
              <a:t>liberaSignal</a:t>
            </a:r>
            <a:endParaRPr lang="en-AU" dirty="0"/>
          </a:p>
          <a:p>
            <a:pPr lvl="1"/>
            <a:r>
              <a:rPr lang="en-AU" dirty="0"/>
              <a:t>compress</a:t>
            </a:r>
          </a:p>
          <a:p>
            <a:pPr lvl="1"/>
            <a:r>
              <a:rPr lang="en-AU" dirty="0"/>
              <a:t>waveform</a:t>
            </a:r>
          </a:p>
          <a:p>
            <a:pPr lvl="1"/>
            <a:r>
              <a:rPr lang="en-AU" dirty="0" err="1"/>
              <a:t>concat</a:t>
            </a:r>
            <a:endParaRPr lang="en-AU" dirty="0"/>
          </a:p>
          <a:p>
            <a:pPr lvl="1"/>
            <a:r>
              <a:rPr lang="en-AU" dirty="0" err="1"/>
              <a:t>mca</a:t>
            </a:r>
            <a:endParaRPr lang="en-AU" dirty="0"/>
          </a:p>
          <a:p>
            <a:pPr lvl="1"/>
            <a:r>
              <a:rPr lang="en-AU" dirty="0" err="1" smtClean="0"/>
              <a:t>aai</a:t>
            </a:r>
            <a:endParaRPr lang="en-AU" dirty="0" smtClean="0"/>
          </a:p>
          <a:p>
            <a:pPr lvl="1"/>
            <a:r>
              <a:rPr lang="en-AU" dirty="0" err="1" smtClean="0"/>
              <a:t>aao</a:t>
            </a:r>
            <a:endParaRPr lang="en-AU" dirty="0" smtClean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0525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New Archiving </a:t>
            </a:r>
            <a:r>
              <a:rPr lang="en-AU" dirty="0" smtClean="0"/>
              <a:t>Paradigm - Blacklist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AU" sz="2400" dirty="0" smtClean="0"/>
              <a:t>You can pass a path to a blacklist to the script that adds new PVs in which you define which PVs SHOULDN’T get automatically archived. Regular expressions are supported</a:t>
            </a:r>
          </a:p>
          <a:p>
            <a:r>
              <a:rPr lang="en-AU" sz="2400" dirty="0" smtClean="0"/>
              <a:t>Machine blacklist:</a:t>
            </a:r>
            <a:endParaRPr lang="en-AU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AU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AU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Fill pattern monitoring</a:t>
            </a:r>
          </a:p>
          <a:p>
            <a:pPr marL="0" indent="0">
              <a:buNone/>
            </a:pP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</a:p>
          <a:p>
            <a:pPr marL="0" indent="0">
              <a:buNone/>
            </a:pP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@SR07BM01FPM01:FILL_PATTERN_ELEMENT_[0-9]*_EXTRACT</a:t>
            </a:r>
          </a:p>
          <a:p>
            <a:pPr marL="0" indent="0">
              <a:buNone/>
            </a:pPr>
            <a:endParaRPr lang="en-AU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FOFB</a:t>
            </a:r>
          </a:p>
          <a:p>
            <a:pPr marL="0" indent="0">
              <a:buNone/>
            </a:pP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@SR00FPGA01:._CTRL_PARAM_.._EXTRACT</a:t>
            </a:r>
          </a:p>
          <a:p>
            <a:pPr marL="0" indent="0">
              <a:buNone/>
            </a:pPr>
            <a:endParaRPr lang="en-AU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AU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Booter</a:t>
            </a: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Ring </a:t>
            </a:r>
            <a:r>
              <a:rPr lang="en-AU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Libera</a:t>
            </a: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Electron.</a:t>
            </a:r>
          </a:p>
          <a:p>
            <a:pPr marL="0" indent="0">
              <a:buNone/>
            </a:pP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</a:p>
          <a:p>
            <a:pPr marL="0" indent="0">
              <a:buNone/>
            </a:pP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@BR01BPM[0-9][0-9]:SA_[X-Y]_EXTRACT</a:t>
            </a:r>
          </a:p>
          <a:p>
            <a:pPr marL="0" indent="0">
              <a:buNone/>
            </a:pPr>
            <a:endParaRPr lang="en-AU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Injection system ramping magnets</a:t>
            </a:r>
          </a:p>
          <a:p>
            <a:pPr marL="0" indent="0">
              <a:buNone/>
            </a:pP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</a:p>
          <a:p>
            <a:pPr marL="0" indent="0">
              <a:buNone/>
            </a:pP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@PS-.*:RAMP_GAIN_EXTRACT</a:t>
            </a:r>
          </a:p>
          <a:p>
            <a:pPr marL="0" indent="0">
              <a:buNone/>
            </a:pP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@PS-.*:NMB_ENTRY_EXTRACT</a:t>
            </a:r>
          </a:p>
          <a:p>
            <a:pPr marL="0" indent="0">
              <a:buNone/>
            </a:pPr>
            <a:endParaRPr lang="en-AU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AU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Dimtel</a:t>
            </a: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Bunch by Bunch</a:t>
            </a:r>
          </a:p>
          <a:p>
            <a:pPr marL="0" indent="0">
              <a:buNone/>
            </a:pP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</a:p>
          <a:p>
            <a:pPr marL="0" indent="0">
              <a:buNone/>
            </a:pP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@IGPF:[XYZ]:MAX1202:CH[0-7]_EXTRACT</a:t>
            </a:r>
          </a:p>
          <a:p>
            <a:pPr marL="0" indent="0">
              <a:buNone/>
            </a:pPr>
            <a:r>
              <a:rPr lang="en-AU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@IGPF:[XYZ]:FREQ_CNT:RAW:CH[0-4]</a:t>
            </a:r>
          </a:p>
        </p:txBody>
      </p:sp>
    </p:spTree>
    <p:extLst>
      <p:ext uri="{BB962C8B-B14F-4D97-AF65-F5344CB8AC3E}">
        <p14:creationId xmlns:p14="http://schemas.microsoft.com/office/powerpoint/2010/main" val="139333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New Archiving </a:t>
            </a:r>
            <a:r>
              <a:rPr lang="en-AU" dirty="0" smtClean="0"/>
              <a:t>Paradigm - Whitelist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400" dirty="0" smtClean="0"/>
              <a:t>You can pass a path to a whitelist to the script that adds new PVs in which you define which PVs SHOULD get automatically archived. This overrides the filter and blacklist. Regular expressions are supported</a:t>
            </a:r>
          </a:p>
          <a:p>
            <a:r>
              <a:rPr lang="en-AU" sz="2400" dirty="0" smtClean="0"/>
              <a:t>You can also use this file to define different from default archiving period and method</a:t>
            </a:r>
          </a:p>
          <a:p>
            <a:pPr marL="0" indent="0">
              <a:buNone/>
            </a:pPr>
            <a:endParaRPr lang="en-AU" sz="2400" dirty="0" smtClean="0"/>
          </a:p>
          <a:p>
            <a:pPr marL="0" indent="0">
              <a:buNone/>
            </a:pPr>
            <a:r>
              <a:rPr lang="en-AU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# PV or regular expression             METHOD[SCAN, MONITOR]         </a:t>
            </a:r>
            <a:r>
              <a:rPr lang="en-AU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PERIOD</a:t>
            </a:r>
          </a:p>
          <a:p>
            <a:pPr marL="0" indent="0">
              <a:buNone/>
            </a:pPr>
            <a:r>
              <a:rPr lang="en-AU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</a:p>
          <a:p>
            <a:pPr marL="0" indent="0">
              <a:buNone/>
            </a:pPr>
            <a:r>
              <a:rPr lang="en-AU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SR11BCM01:CURRENT_MONITOR              SCAN                          0.1</a:t>
            </a:r>
            <a:endParaRPr lang="en-AU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AU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@SR[01][0-9]BPM0[1-7]:SA_[XY]_MONITOR  </a:t>
            </a:r>
            <a:r>
              <a:rPr lang="en-AU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MONITOR</a:t>
            </a:r>
            <a:r>
              <a:rPr lang="en-AU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0.05</a:t>
            </a:r>
          </a:p>
          <a:p>
            <a:pPr marL="0" indent="0">
              <a:buNone/>
            </a:pPr>
            <a:endParaRPr lang="en-AU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AU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# end</a:t>
            </a:r>
          </a:p>
        </p:txBody>
      </p:sp>
    </p:spTree>
    <p:extLst>
      <p:ext uri="{BB962C8B-B14F-4D97-AF65-F5344CB8AC3E}">
        <p14:creationId xmlns:p14="http://schemas.microsoft.com/office/powerpoint/2010/main" val="95591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/>
              <a:t>New Archiving Paradigm – </a:t>
            </a:r>
            <a:r>
              <a:rPr lang="en-AU" dirty="0" smtClean="0"/>
              <a:t>Pause/Resume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 smtClean="0"/>
              <a:t>Host side:</a:t>
            </a:r>
          </a:p>
          <a:p>
            <a:pPr lvl="1"/>
            <a:r>
              <a:rPr lang="en-AU" dirty="0" smtClean="0"/>
              <a:t>Nothing</a:t>
            </a:r>
          </a:p>
          <a:p>
            <a:r>
              <a:rPr lang="en-AU" dirty="0" smtClean="0"/>
              <a:t>Archiver side:</a:t>
            </a:r>
          </a:p>
          <a:p>
            <a:pPr lvl="1"/>
            <a:r>
              <a:rPr lang="en-AU" dirty="0" smtClean="0"/>
              <a:t>Pause:</a:t>
            </a:r>
          </a:p>
          <a:p>
            <a:pPr lvl="2"/>
            <a:r>
              <a:rPr lang="en-AU" dirty="0" smtClean="0"/>
              <a:t>A </a:t>
            </a:r>
            <a:r>
              <a:rPr lang="en-AU" dirty="0" err="1" smtClean="0"/>
              <a:t>cron</a:t>
            </a:r>
            <a:r>
              <a:rPr lang="en-AU" dirty="0" smtClean="0"/>
              <a:t> job running once a day which will get a list of all currently disconnected PVs and pause the ones that have been disconnected for more that a certain amount of days</a:t>
            </a:r>
          </a:p>
          <a:p>
            <a:pPr lvl="1"/>
            <a:r>
              <a:rPr lang="en-AU" dirty="0" smtClean="0"/>
              <a:t>Resume:</a:t>
            </a:r>
          </a:p>
          <a:p>
            <a:pPr lvl="2"/>
            <a:r>
              <a:rPr lang="en-AU" dirty="0"/>
              <a:t>A </a:t>
            </a:r>
            <a:r>
              <a:rPr lang="en-AU" dirty="0" err="1"/>
              <a:t>cron</a:t>
            </a:r>
            <a:r>
              <a:rPr lang="en-AU" dirty="0"/>
              <a:t> job running </a:t>
            </a:r>
            <a:r>
              <a:rPr lang="en-AU" dirty="0" smtClean="0"/>
              <a:t>every 30 minutes </a:t>
            </a:r>
            <a:r>
              <a:rPr lang="en-AU" dirty="0"/>
              <a:t>which will get a list of all currently </a:t>
            </a:r>
            <a:r>
              <a:rPr lang="en-AU" dirty="0" smtClean="0"/>
              <a:t>paused PVs and resume them if they are currently live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209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New Archiving Paradigm – Host Setup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err="1" smtClean="0"/>
              <a:t>cron</a:t>
            </a:r>
            <a:r>
              <a:rPr lang="en-AU" dirty="0" smtClean="0"/>
              <a:t> should be installed</a:t>
            </a:r>
          </a:p>
          <a:p>
            <a:r>
              <a:rPr lang="en-AU" dirty="0" smtClean="0"/>
              <a:t>Every IOC should have the directive that dumps the </a:t>
            </a:r>
            <a:r>
              <a:rPr lang="en-AU" dirty="0" err="1" smtClean="0"/>
              <a:t>dbl</a:t>
            </a:r>
            <a:r>
              <a:rPr lang="en-AU" dirty="0" smtClean="0"/>
              <a:t> command output into a file in the standard location. If using </a:t>
            </a:r>
            <a:r>
              <a:rPr lang="en-AU" dirty="0" err="1" smtClean="0"/>
              <a:t>bluecat</a:t>
            </a:r>
            <a:r>
              <a:rPr lang="en-AU" dirty="0" smtClean="0"/>
              <a:t>, you get that for free</a:t>
            </a:r>
          </a:p>
          <a:p>
            <a:r>
              <a:rPr lang="en-AU" dirty="0" smtClean="0"/>
              <a:t>/</a:t>
            </a:r>
            <a:r>
              <a:rPr lang="en-AU" dirty="0" err="1" smtClean="0"/>
              <a:t>controls_sw</a:t>
            </a:r>
            <a:r>
              <a:rPr lang="en-AU" dirty="0" smtClean="0"/>
              <a:t>/tools/</a:t>
            </a:r>
            <a:r>
              <a:rPr lang="en-AU" dirty="0" err="1" smtClean="0"/>
              <a:t>integ_scripts</a:t>
            </a:r>
            <a:r>
              <a:rPr lang="en-AU" dirty="0" smtClean="0"/>
              <a:t> should be on </a:t>
            </a:r>
            <a:r>
              <a:rPr lang="en-AU" dirty="0" err="1" smtClean="0"/>
              <a:t>ics</a:t>
            </a:r>
            <a:r>
              <a:rPr lang="en-AU" dirty="0" smtClean="0"/>
              <a:t> user’s path</a:t>
            </a:r>
          </a:p>
          <a:p>
            <a:r>
              <a:rPr lang="en-AU" dirty="0" smtClean="0"/>
              <a:t>Ideally /</a:t>
            </a:r>
            <a:r>
              <a:rPr lang="en-AU" dirty="0" err="1" smtClean="0"/>
              <a:t>san_data</a:t>
            </a:r>
            <a:r>
              <a:rPr lang="en-AU" dirty="0" smtClean="0"/>
              <a:t>/controls/</a:t>
            </a:r>
            <a:r>
              <a:rPr lang="en-AU" dirty="0" err="1" smtClean="0"/>
              <a:t>sw</a:t>
            </a:r>
            <a:r>
              <a:rPr lang="en-AU" dirty="0" smtClean="0"/>
              <a:t>/</a:t>
            </a:r>
            <a:r>
              <a:rPr lang="en-AU" dirty="0" err="1" smtClean="0"/>
              <a:t>opa</a:t>
            </a:r>
            <a:r>
              <a:rPr lang="en-AU" dirty="0" smtClean="0"/>
              <a:t>/&lt;</a:t>
            </a:r>
            <a:r>
              <a:rPr lang="en-AU" dirty="0" err="1" smtClean="0"/>
              <a:t>your_opa</a:t>
            </a:r>
            <a:r>
              <a:rPr lang="en-AU" dirty="0" smtClean="0"/>
              <a:t>&gt; should be mounted but that’s not a show stopper</a:t>
            </a:r>
          </a:p>
          <a:p>
            <a:pPr marL="457200" lvl="1" indent="0">
              <a:buNone/>
            </a:pPr>
            <a:endParaRPr lang="en-AU" dirty="0" smtClean="0"/>
          </a:p>
          <a:p>
            <a:pPr lvl="1"/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7466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AB47D-CDB7-E744-B681-63BEF7850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7002" y="2873829"/>
            <a:ext cx="4575062" cy="1066978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16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0923" y="2849337"/>
            <a:ext cx="10687050" cy="132261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AU" sz="6600" dirty="0" smtClean="0"/>
              <a:t>Previous Archiving Paradigm</a:t>
            </a:r>
            <a:endParaRPr lang="en-AU" sz="6600" dirty="0"/>
          </a:p>
        </p:txBody>
      </p:sp>
    </p:spTree>
    <p:extLst>
      <p:ext uri="{BB962C8B-B14F-4D97-AF65-F5344CB8AC3E}">
        <p14:creationId xmlns:p14="http://schemas.microsoft.com/office/powerpoint/2010/main" val="2548005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Previous Archiving Paradigm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826" y="1600200"/>
            <a:ext cx="11304574" cy="3736571"/>
          </a:xfrm>
        </p:spPr>
        <p:txBody>
          <a:bodyPr>
            <a:normAutofit/>
          </a:bodyPr>
          <a:lstStyle/>
          <a:p>
            <a:r>
              <a:rPr lang="en-AU" dirty="0" smtClean="0"/>
              <a:t>2 Channel Access Archivers</a:t>
            </a:r>
          </a:p>
          <a:p>
            <a:pPr lvl="1"/>
            <a:r>
              <a:rPr lang="en-AU" dirty="0" smtClean="0"/>
              <a:t>8 beamlines</a:t>
            </a:r>
          </a:p>
          <a:p>
            <a:pPr lvl="1"/>
            <a:r>
              <a:rPr lang="en-AU" dirty="0" smtClean="0"/>
              <a:t>the machine</a:t>
            </a:r>
          </a:p>
          <a:p>
            <a:r>
              <a:rPr lang="en-AU" dirty="0" smtClean="0"/>
              <a:t>Manual maintenance of XML archiving configuration files</a:t>
            </a:r>
          </a:p>
          <a:p>
            <a:r>
              <a:rPr lang="en-AU" dirty="0" smtClean="0"/>
              <a:t>Archiver engines pick up the changes once a day, around 12.30AM</a:t>
            </a:r>
            <a:endParaRPr lang="en-AU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103C4A-089A-084F-99D9-F3C83178000B}"/>
              </a:ext>
            </a:extLst>
          </p:cNvPr>
          <p:cNvSpPr/>
          <p:nvPr/>
        </p:nvSpPr>
        <p:spPr>
          <a:xfrm>
            <a:off x="411183" y="149007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13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Room for Improvement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Too much input from the controls engineers is required:</a:t>
            </a:r>
          </a:p>
          <a:p>
            <a:pPr lvl="1"/>
            <a:r>
              <a:rPr lang="en-AU" dirty="0" smtClean="0"/>
              <a:t>Each new PV required 5 lines to be added to the configuration file</a:t>
            </a:r>
          </a:p>
          <a:p>
            <a:pPr lvl="1"/>
            <a:r>
              <a:rPr lang="en-AU" dirty="0" smtClean="0"/>
              <a:t>Do we even want it archived? How? </a:t>
            </a:r>
          </a:p>
          <a:p>
            <a:r>
              <a:rPr lang="en-AU" dirty="0" smtClean="0"/>
              <a:t>This leads to:</a:t>
            </a:r>
          </a:p>
          <a:p>
            <a:pPr lvl="1"/>
            <a:r>
              <a:rPr lang="en-AU" dirty="0" smtClean="0"/>
              <a:t>Only </a:t>
            </a:r>
            <a:r>
              <a:rPr lang="en-AU" dirty="0" smtClean="0"/>
              <a:t>the bare minimum of PVs being archived</a:t>
            </a:r>
          </a:p>
          <a:p>
            <a:pPr lvl="1"/>
            <a:r>
              <a:rPr lang="en-AU" dirty="0" smtClean="0"/>
              <a:t>No longer existing PVs don’t usually get removed from the configuration file</a:t>
            </a:r>
          </a:p>
          <a:p>
            <a:endParaRPr lang="en-AU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49"/>
          <a:stretch/>
        </p:blipFill>
        <p:spPr>
          <a:xfrm>
            <a:off x="8281650" y="2681527"/>
            <a:ext cx="3714750" cy="164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10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Room for Improvement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Only data for a certain amount of time can be retrieved due to the way reindexing works.</a:t>
            </a:r>
          </a:p>
          <a:p>
            <a:r>
              <a:rPr lang="en-AU" dirty="0" smtClean="0"/>
              <a:t>No support for PV Access</a:t>
            </a:r>
          </a:p>
          <a:p>
            <a:r>
              <a:rPr lang="en-AU" dirty="0" smtClean="0"/>
              <a:t>With only one host, there is a single point of failure</a:t>
            </a:r>
          </a:p>
          <a:p>
            <a:r>
              <a:rPr lang="en-AU" dirty="0" smtClean="0"/>
              <a:t>No one, except for possibly Andy, really understands how the hell CA Archiver actually works</a:t>
            </a:r>
          </a:p>
          <a:p>
            <a:r>
              <a:rPr lang="en-AU" dirty="0" smtClean="0"/>
              <a:t>With the new beamlines on the horizon, adding thousands of new PVs into a file seems like a tedious task</a:t>
            </a:r>
          </a:p>
        </p:txBody>
      </p:sp>
    </p:spTree>
    <p:extLst>
      <p:ext uri="{BB962C8B-B14F-4D97-AF65-F5344CB8AC3E}">
        <p14:creationId xmlns:p14="http://schemas.microsoft.com/office/powerpoint/2010/main" val="332360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8605" y="2808515"/>
            <a:ext cx="9298881" cy="13226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6600" dirty="0" smtClean="0"/>
              <a:t>Archiver Appliance (AA)</a:t>
            </a:r>
            <a:endParaRPr lang="en-AU" sz="6600" dirty="0"/>
          </a:p>
        </p:txBody>
      </p:sp>
    </p:spTree>
    <p:extLst>
      <p:ext uri="{BB962C8B-B14F-4D97-AF65-F5344CB8AC3E}">
        <p14:creationId xmlns:p14="http://schemas.microsoft.com/office/powerpoint/2010/main" val="1291315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AA – Sales Pitch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Developed at SLAC to be able to archive millions of PVs</a:t>
            </a:r>
          </a:p>
          <a:p>
            <a:r>
              <a:rPr lang="en-AU" dirty="0" smtClean="0"/>
              <a:t>Support for PV access</a:t>
            </a:r>
          </a:p>
          <a:p>
            <a:r>
              <a:rPr lang="en-AU" dirty="0" smtClean="0"/>
              <a:t>Support for easy scaling</a:t>
            </a:r>
          </a:p>
          <a:p>
            <a:r>
              <a:rPr lang="en-AU" dirty="0" smtClean="0"/>
              <a:t>Focused on fast retrieval of data in many formats</a:t>
            </a:r>
          </a:p>
          <a:p>
            <a:r>
              <a:rPr lang="en-AU" dirty="0" smtClean="0"/>
              <a:t>Management access through scripting</a:t>
            </a:r>
          </a:p>
          <a:p>
            <a:r>
              <a:rPr lang="en-AU" dirty="0" smtClean="0"/>
              <a:t>Webpage for administration and viewing of data</a:t>
            </a:r>
          </a:p>
          <a:p>
            <a:r>
              <a:rPr lang="en-AU" dirty="0" smtClean="0"/>
              <a:t>Integration of old CA Archivers for old data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0982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AA – Storage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 smtClean="0"/>
              <a:t>The storage is temporally divided in three parts:</a:t>
            </a:r>
          </a:p>
          <a:p>
            <a:pPr lvl="1"/>
            <a:r>
              <a:rPr lang="en-AU" dirty="0" smtClean="0"/>
              <a:t>STS – Short Term Storage</a:t>
            </a:r>
          </a:p>
          <a:p>
            <a:pPr lvl="1"/>
            <a:r>
              <a:rPr lang="en-AU" dirty="0" smtClean="0"/>
              <a:t>MTS – Medium Term Storage</a:t>
            </a:r>
          </a:p>
          <a:p>
            <a:pPr lvl="1"/>
            <a:r>
              <a:rPr lang="en-AU" dirty="0" smtClean="0"/>
              <a:t>LTS – Long Term Storage</a:t>
            </a:r>
          </a:p>
          <a:p>
            <a:r>
              <a:rPr lang="en-AU" dirty="0" smtClean="0"/>
              <a:t>These storages can be anything (RAM, SSD, network drive, ...)</a:t>
            </a:r>
          </a:p>
          <a:p>
            <a:r>
              <a:rPr lang="en-AU" dirty="0" smtClean="0"/>
              <a:t>This separation is hidden from the user</a:t>
            </a:r>
          </a:p>
        </p:txBody>
      </p:sp>
    </p:spTree>
    <p:extLst>
      <p:ext uri="{BB962C8B-B14F-4D97-AF65-F5344CB8AC3E}">
        <p14:creationId xmlns:p14="http://schemas.microsoft.com/office/powerpoint/2010/main" val="463869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STO Main Content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D16FAA05-3DA8-F14D-842C-EFB52E22212E}"/>
    </a:ext>
  </a:extLst>
</a:theme>
</file>

<file path=ppt/theme/theme2.xml><?xml version="1.0" encoding="utf-8"?>
<a:theme xmlns:a="http://schemas.openxmlformats.org/drawingml/2006/main" name="ANSTO Blue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E3F1BEE3-0D6F-0A43-BF38-EF93417307AD}"/>
    </a:ext>
  </a:extLst>
</a:theme>
</file>

<file path=ppt/theme/theme3.xml><?xml version="1.0" encoding="utf-8"?>
<a:theme xmlns:a="http://schemas.openxmlformats.org/drawingml/2006/main" name="ANSTO Dark blue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0187362D-D8D4-7748-9442-5A3F9C811044}"/>
    </a:ext>
  </a:extLst>
</a:theme>
</file>

<file path=ppt/theme/theme4.xml><?xml version="1.0" encoding="utf-8"?>
<a:theme xmlns:a="http://schemas.openxmlformats.org/drawingml/2006/main" name="ANSTO Teal slides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45049870-FAC7-D541-8A40-EF1B244BC2EA}"/>
    </a:ext>
  </a:extLst>
</a:theme>
</file>

<file path=ppt/theme/theme5.xml><?xml version="1.0" encoding="utf-8"?>
<a:theme xmlns:a="http://schemas.openxmlformats.org/drawingml/2006/main" name="ANSTO Thank you slide">
  <a:themeElements>
    <a:clrScheme name="ANSTO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70835900-DB24-1E4B-9B40-D34C4D8F1E42}" vid="{AFDF4BAD-DAD5-664B-9F2B-BE4D436AC1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ANSTO-Template-CorpFonts-2018-16x9</Template>
  <TotalTime>999</TotalTime>
  <Words>1113</Words>
  <Application>Microsoft Office PowerPoint</Application>
  <PresentationFormat>Widescreen</PresentationFormat>
  <Paragraphs>185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29</vt:i4>
      </vt:variant>
    </vt:vector>
  </HeadingPairs>
  <TitlesOfParts>
    <vt:vector size="41" baseType="lpstr">
      <vt:lpstr>Wingdings</vt:lpstr>
      <vt:lpstr>Fira Sans</vt:lpstr>
      <vt:lpstr>Courier New</vt:lpstr>
      <vt:lpstr>Poppins</vt:lpstr>
      <vt:lpstr>Arial</vt:lpstr>
      <vt:lpstr>Calibri</vt:lpstr>
      <vt:lpstr>Fira Sans Light</vt:lpstr>
      <vt:lpstr>ANSTO Main Content</vt:lpstr>
      <vt:lpstr>ANSTO Blue slides</vt:lpstr>
      <vt:lpstr>ANSTO Dark blue slides</vt:lpstr>
      <vt:lpstr>ANSTO Teal slides</vt:lpstr>
      <vt:lpstr>ANSTO Thank you slide</vt:lpstr>
      <vt:lpstr>PV Archiving at the Australian Synchrotron</vt:lpstr>
      <vt:lpstr>Agenda</vt:lpstr>
      <vt:lpstr>PowerPoint Presentation</vt:lpstr>
      <vt:lpstr>Previous Archiving Paradigm</vt:lpstr>
      <vt:lpstr>Room for Improvement</vt:lpstr>
      <vt:lpstr>Room for Improvement</vt:lpstr>
      <vt:lpstr>PowerPoint Presentation</vt:lpstr>
      <vt:lpstr>AA – Sales Pitch</vt:lpstr>
      <vt:lpstr>AA – Storage</vt:lpstr>
      <vt:lpstr>AA – Single Appliance Architecture</vt:lpstr>
      <vt:lpstr>AA – Clustering</vt:lpstr>
      <vt:lpstr>AA – Data Retrieval</vt:lpstr>
      <vt:lpstr>AA – Data Retrieval</vt:lpstr>
      <vt:lpstr>AA – Admin Webpage</vt:lpstr>
      <vt:lpstr>AA – Admin Webpage</vt:lpstr>
      <vt:lpstr>AA – Admin Webpage</vt:lpstr>
      <vt:lpstr>AA – Admin Webpage</vt:lpstr>
      <vt:lpstr>AA – Data Viewer</vt:lpstr>
      <vt:lpstr>AA at the AS</vt:lpstr>
      <vt:lpstr>Ownership</vt:lpstr>
      <vt:lpstr>PowerPoint Presentation</vt:lpstr>
      <vt:lpstr>New Archiving Paradigm</vt:lpstr>
      <vt:lpstr>New Archiving Paradigm – Adding PVs</vt:lpstr>
      <vt:lpstr>New Archiving Paradigm – Filter</vt:lpstr>
      <vt:lpstr>New Archiving Paradigm - Blacklist</vt:lpstr>
      <vt:lpstr>New Archiving Paradigm - Whitelist</vt:lpstr>
      <vt:lpstr>New Archiving Paradigm – Pause/Resume</vt:lpstr>
      <vt:lpstr>New Archiving Paradigm – Host Setup</vt:lpstr>
      <vt:lpstr>Questions?</vt:lpstr>
    </vt:vector>
  </TitlesOfParts>
  <Company>ANSTO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Archiving Paradigm</dc:title>
  <dc:creator>POZAR, Andraz</dc:creator>
  <cp:lastModifiedBy>POZAR, Andraz</cp:lastModifiedBy>
  <cp:revision>76</cp:revision>
  <dcterms:created xsi:type="dcterms:W3CDTF">2019-12-03T23:48:20Z</dcterms:created>
  <dcterms:modified xsi:type="dcterms:W3CDTF">2020-10-26T05:11:33Z</dcterms:modified>
</cp:coreProperties>
</file>