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2" r:id="rId1"/>
    <p:sldMasterId id="2147483672" r:id="rId2"/>
    <p:sldMasterId id="2147483677" r:id="rId3"/>
    <p:sldMasterId id="2147483680" r:id="rId4"/>
    <p:sldMasterId id="2147483683" r:id="rId5"/>
  </p:sldMasterIdLst>
  <p:sldIdLst>
    <p:sldId id="275" r:id="rId6"/>
    <p:sldId id="283" r:id="rId7"/>
    <p:sldId id="286" r:id="rId8"/>
    <p:sldId id="285" r:id="rId9"/>
    <p:sldId id="278" r:id="rId10"/>
    <p:sldId id="288" r:id="rId11"/>
    <p:sldId id="279" r:id="rId12"/>
    <p:sldId id="290" r:id="rId13"/>
    <p:sldId id="289" r:id="rId14"/>
    <p:sldId id="292" r:id="rId15"/>
    <p:sldId id="293" r:id="rId16"/>
    <p:sldId id="280" r:id="rId17"/>
    <p:sldId id="276" r:id="rId18"/>
    <p:sldId id="294" r:id="rId19"/>
    <p:sldId id="295" r:id="rId20"/>
    <p:sldId id="297" r:id="rId21"/>
    <p:sldId id="299" r:id="rId22"/>
    <p:sldId id="298" r:id="rId23"/>
    <p:sldId id="296" r:id="rId24"/>
    <p:sldId id="281" r:id="rId25"/>
  </p:sldIdLst>
  <p:sldSz cx="12192000" cy="6858000"/>
  <p:notesSz cx="6858000" cy="9144000"/>
  <p:embeddedFontLst>
    <p:embeddedFont>
      <p:font typeface="Fira Sans" panose="020B0604020202020204" charset="0"/>
      <p:regular r:id="rId26"/>
      <p:bold r:id="rId27"/>
      <p:italic r:id="rId28"/>
      <p:boldItalic r:id="rId29"/>
    </p:embeddedFont>
    <p:embeddedFont>
      <p:font typeface="Fira Sans Light" panose="020B0604020202020204" charset="0"/>
      <p:regular r:id="rId30"/>
      <p:italic r:id="rId31"/>
    </p:embeddedFont>
    <p:embeddedFont>
      <p:font typeface="Poppins" panose="020B0604020202020204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49BDBE"/>
    <a:srgbClr val="54BDBE"/>
    <a:srgbClr val="FFCC00"/>
    <a:srgbClr val="136164"/>
    <a:srgbClr val="146464"/>
    <a:srgbClr val="145F64"/>
    <a:srgbClr val="1D6164"/>
    <a:srgbClr val="2A6164"/>
    <a:srgbClr val="49BF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71"/>
  </p:normalViewPr>
  <p:slideViewPr>
    <p:cSldViewPr snapToGrid="0" snapToObjects="1">
      <p:cViewPr varScale="1">
        <p:scale>
          <a:sx n="117" d="100"/>
          <a:sy n="117" d="100"/>
        </p:scale>
        <p:origin x="120" y="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font" Target="fonts/font9.fntdata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4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631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064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1" i="0" spc="-50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681" y="5034249"/>
            <a:ext cx="10434638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6409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5214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1" i="0" spc="-50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681" y="5034249"/>
            <a:ext cx="10434638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4449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6044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1" i="0" spc="-50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681" y="5034249"/>
            <a:ext cx="10434638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7760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9213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4491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826" y="1600200"/>
            <a:ext cx="559699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5211" y="1600200"/>
            <a:ext cx="549718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2035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535113"/>
            <a:ext cx="57181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826" y="2174875"/>
            <a:ext cx="57181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842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931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925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6284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1152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60F1E91D-5DA8-9746-970C-5CBFB20C5755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469082-63E2-2742-AF39-91BB6A3B01A0}"/>
              </a:ext>
            </a:extLst>
          </p:cNvPr>
          <p:cNvSpPr/>
          <p:nvPr userDrawn="1"/>
        </p:nvSpPr>
        <p:spPr>
          <a:xfrm>
            <a:off x="0" y="0"/>
            <a:ext cx="12192000" cy="91758"/>
          </a:xfrm>
          <a:prstGeom prst="rect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9175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fld id="{AD4C762F-CA59-49E8-B588-821B631C7A3E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7880" y="6356350"/>
            <a:ext cx="69348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fld id="{9094B4EA-4D9F-48E4-A7D5-A43E4F5E8708}" type="slidenum">
              <a:rPr lang="en-AU" smtClean="0"/>
              <a:pPr/>
              <a:t>‹#›</a:t>
            </a:fld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CDF7B-6094-D341-91FD-53AA2397D9EC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84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tx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268288" indent="-268288" algn="l" defTabSz="914400" rtl="0" eaLnBrk="1" latinLnBrk="0" hangingPunct="1">
        <a:spcBef>
          <a:spcPct val="20000"/>
        </a:spcBef>
        <a:buClr>
          <a:srgbClr val="47B8B2"/>
        </a:buClr>
        <a:buFont typeface="Wingdings" panose="05000000000000000000" pitchFamily="2" charset="2"/>
        <a:buChar char="§"/>
        <a:defRPr sz="32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anose="05000000000000000000" pitchFamily="2" charset="2"/>
        <a:buChar char="§"/>
        <a:defRPr sz="28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Fira Sans" panose="020B0604020202020204" charset="0"/>
        <a:buChar char="›"/>
        <a:defRPr sz="24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»"/>
        <a:defRPr sz="20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4pPr>
      <a:lvl5pPr marL="1971675" indent="-142875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­"/>
        <a:defRPr sz="20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F75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2" y="1501629"/>
            <a:ext cx="8339184" cy="5356371"/>
          </a:xfrm>
          <a:prstGeom prst="rect">
            <a:avLst/>
          </a:prstGeom>
        </p:spPr>
      </p:pic>
      <p:sp>
        <p:nvSpPr>
          <p:cNvPr id="10" name="Right Triangle 9">
            <a:extLst>
              <a:ext uri="{FF2B5EF4-FFF2-40B4-BE49-F238E27FC236}">
                <a16:creationId xmlns:a16="http://schemas.microsoft.com/office/drawing/2014/main" id="{EEDF4D98-E277-7349-8057-8A7000E9D316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2237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F13723-5348-A140-A426-CB286BCB9C8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46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6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3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2" y="1501629"/>
            <a:ext cx="8339184" cy="5356371"/>
          </a:xfrm>
          <a:prstGeom prst="rect">
            <a:avLst/>
          </a:prstGeom>
        </p:spPr>
      </p:pic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FA148A24-A711-F146-846F-2079683E28A9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0A1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E29009A-88E2-CA47-B749-6C2C6AFD8B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83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9BF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3" y="1501629"/>
            <a:ext cx="8339182" cy="5356370"/>
          </a:xfrm>
          <a:prstGeom prst="rect">
            <a:avLst/>
          </a:prstGeom>
        </p:spPr>
      </p:pic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3EC91E7D-BAD0-8D4D-B6C3-5271994E8762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136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EEF9C3-F736-634E-8174-C9C8E8E98C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51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3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>
            <a:extLst>
              <a:ext uri="{FF2B5EF4-FFF2-40B4-BE49-F238E27FC236}">
                <a16:creationId xmlns:a16="http://schemas.microsoft.com/office/drawing/2014/main" id="{950E861C-D2CE-4E42-83A9-FDB90A512CDF}"/>
              </a:ext>
            </a:extLst>
          </p:cNvPr>
          <p:cNvSpPr/>
          <p:nvPr userDrawn="1"/>
        </p:nvSpPr>
        <p:spPr>
          <a:xfrm flipH="1">
            <a:off x="3764280" y="2736680"/>
            <a:ext cx="8427720" cy="412132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27FABC-47BC-5E42-BDF5-9E184B44EE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84851" y="5580382"/>
            <a:ext cx="5015148" cy="102349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FBC827-767A-EB45-A727-C2A2F6C37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912606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50" baseline="0">
          <a:solidFill>
            <a:schemeClr val="bg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02B4C-53DB-9F44-82F9-73D216DF0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9775712" cy="3744865"/>
          </a:xfrm>
        </p:spPr>
        <p:txBody>
          <a:bodyPr/>
          <a:lstStyle/>
          <a:p>
            <a:r>
              <a:rPr lang="en-US" dirty="0" smtClean="0"/>
              <a:t>Platform Management</a:t>
            </a:r>
            <a:r>
              <a:rPr lang="en-US" dirty="0"/>
              <a:t> </a:t>
            </a:r>
            <a:r>
              <a:rPr lang="en-US" dirty="0" smtClean="0"/>
              <a:t>at the AS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350422-FEDF-0046-8BC4-0CD421351C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Andraz </a:t>
            </a:r>
            <a:r>
              <a:rPr lang="en-US" dirty="0" err="1" smtClean="0"/>
              <a:t>Pozar</a:t>
            </a:r>
            <a:r>
              <a:rPr lang="en-US" dirty="0" smtClean="0"/>
              <a:t>					</a:t>
            </a:r>
            <a:r>
              <a:rPr lang="en-US" smtClean="0"/>
              <a:t>	</a:t>
            </a:r>
            <a:r>
              <a:rPr lang="en-US"/>
              <a:t> </a:t>
            </a:r>
            <a:r>
              <a:rPr lang="en-US" smtClean="0"/>
              <a:t>       30/10/2020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7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/>
              <a:t>Quick</a:t>
            </a:r>
            <a:r>
              <a:rPr lang="en-AU" i="1" dirty="0" err="1"/>
              <a:t>ish</a:t>
            </a:r>
            <a:r>
              <a:rPr lang="en-AU" dirty="0"/>
              <a:t> Host Setup – The Slow Route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Clone a VM (</a:t>
            </a:r>
            <a:r>
              <a:rPr lang="en-AU" dirty="0" smtClean="0">
                <a:solidFill>
                  <a:srgbClr val="FFCC00"/>
                </a:solidFill>
              </a:rPr>
              <a:t>6 minutes</a:t>
            </a:r>
            <a:r>
              <a:rPr lang="en-AU" dirty="0" smtClean="0"/>
              <a:t>) or power up a physical host</a:t>
            </a:r>
          </a:p>
          <a:p>
            <a:r>
              <a:rPr lang="en-AU" dirty="0" smtClean="0"/>
              <a:t>Run </a:t>
            </a:r>
            <a:r>
              <a:rPr lang="en-AU" dirty="0" err="1" smtClean="0"/>
              <a:t>kickstart</a:t>
            </a:r>
            <a:r>
              <a:rPr lang="en-AU" dirty="0" smtClean="0"/>
              <a:t> which installs the OS and prepares some files </a:t>
            </a:r>
            <a:br>
              <a:rPr lang="en-AU" dirty="0" smtClean="0"/>
            </a:br>
            <a:r>
              <a:rPr lang="en-AU" dirty="0" smtClean="0"/>
              <a:t>(</a:t>
            </a:r>
            <a:r>
              <a:rPr lang="en-AU" dirty="0" smtClean="0">
                <a:solidFill>
                  <a:srgbClr val="FF9900"/>
                </a:solidFill>
              </a:rPr>
              <a:t>12 minutes </a:t>
            </a:r>
            <a:r>
              <a:rPr lang="en-AU" dirty="0" smtClean="0"/>
              <a:t>on a VM)</a:t>
            </a:r>
          </a:p>
          <a:p>
            <a:r>
              <a:rPr lang="en-AU" dirty="0" smtClean="0"/>
              <a:t>Run a script that installs and sets up everything (</a:t>
            </a:r>
            <a:r>
              <a:rPr lang="en-AU" dirty="0">
                <a:solidFill>
                  <a:srgbClr val="FF9900"/>
                </a:solidFill>
              </a:rPr>
              <a:t>20 </a:t>
            </a:r>
            <a:r>
              <a:rPr lang="en-AU" dirty="0" smtClean="0">
                <a:solidFill>
                  <a:srgbClr val="FF9900"/>
                </a:solidFill>
              </a:rPr>
              <a:t>minutes)</a:t>
            </a:r>
            <a:endParaRPr lang="en-AU" dirty="0" smtClean="0"/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Total time: </a:t>
            </a:r>
            <a:r>
              <a:rPr lang="en-AU" b="1" dirty="0" smtClean="0">
                <a:solidFill>
                  <a:srgbClr val="FF0000"/>
                </a:solidFill>
              </a:rPr>
              <a:t>38 minutes </a:t>
            </a:r>
            <a:r>
              <a:rPr lang="en-AU" dirty="0" smtClean="0"/>
              <a:t>(not amazing)</a:t>
            </a:r>
            <a:endParaRPr lang="en-AU" b="1" dirty="0" smtClean="0">
              <a:solidFill>
                <a:srgbClr val="FF0000"/>
              </a:solidFill>
            </a:endParaRPr>
          </a:p>
          <a:p>
            <a:endParaRPr lang="en-AU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103C4A-089A-084F-99D9-F3C83178000B}"/>
              </a:ext>
            </a:extLst>
          </p:cNvPr>
          <p:cNvSpPr/>
          <p:nvPr/>
        </p:nvSpPr>
        <p:spPr>
          <a:xfrm>
            <a:off x="411183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39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619" y="279537"/>
            <a:ext cx="6799790" cy="6488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Quick Host Setup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5089900" y="4588329"/>
            <a:ext cx="1322614" cy="11593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457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Quick Host Setup</a:t>
            </a:r>
            <a:r>
              <a:rPr lang="en-AU" dirty="0" smtClean="0"/>
              <a:t> - Finalise the Build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410" y="1124339"/>
            <a:ext cx="6108729" cy="5402230"/>
          </a:xfrm>
        </p:spPr>
      </p:pic>
      <p:cxnSp>
        <p:nvCxnSpPr>
          <p:cNvPr id="6" name="Straight Connector 5"/>
          <p:cNvCxnSpPr/>
          <p:nvPr/>
        </p:nvCxnSpPr>
        <p:spPr>
          <a:xfrm>
            <a:off x="2360645" y="3387014"/>
            <a:ext cx="6512767" cy="9331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705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Quick Host </a:t>
            </a:r>
            <a:r>
              <a:rPr lang="en-AU" dirty="0" smtClean="0"/>
              <a:t>Setup – Pre-built VM Templates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Clone a VM </a:t>
            </a:r>
            <a:r>
              <a:rPr lang="en-AU" dirty="0" smtClean="0"/>
              <a:t>(</a:t>
            </a:r>
            <a:r>
              <a:rPr lang="en-AU" dirty="0">
                <a:solidFill>
                  <a:srgbClr val="FF9900"/>
                </a:solidFill>
              </a:rPr>
              <a:t>6</a:t>
            </a:r>
            <a:r>
              <a:rPr lang="en-AU" dirty="0" smtClean="0">
                <a:solidFill>
                  <a:srgbClr val="FF9900"/>
                </a:solidFill>
              </a:rPr>
              <a:t> minutes</a:t>
            </a:r>
            <a:r>
              <a:rPr lang="en-AU" dirty="0" smtClean="0"/>
              <a:t>)</a:t>
            </a:r>
          </a:p>
          <a:p>
            <a:r>
              <a:rPr lang="en-AU" dirty="0" smtClean="0"/>
              <a:t>Run a script that sets up hostname, configures salt</a:t>
            </a:r>
            <a:r>
              <a:rPr lang="en-AU" dirty="0"/>
              <a:t> </a:t>
            </a:r>
            <a:r>
              <a:rPr lang="en-AU" dirty="0" smtClean="0"/>
              <a:t>and runs salt (</a:t>
            </a:r>
            <a:r>
              <a:rPr lang="en-AU" dirty="0" smtClean="0">
                <a:solidFill>
                  <a:srgbClr val="00B050"/>
                </a:solidFill>
              </a:rPr>
              <a:t>30 seconds</a:t>
            </a:r>
            <a:r>
              <a:rPr lang="en-AU" dirty="0" smtClean="0"/>
              <a:t>)</a:t>
            </a:r>
          </a:p>
          <a:p>
            <a:endParaRPr lang="en-AU" dirty="0"/>
          </a:p>
          <a:p>
            <a:pPr marL="0" indent="0">
              <a:buNone/>
            </a:pPr>
            <a:r>
              <a:rPr lang="en-AU" dirty="0" smtClean="0"/>
              <a:t>Total: </a:t>
            </a:r>
            <a:r>
              <a:rPr lang="en-AU" b="1" dirty="0" smtClean="0">
                <a:solidFill>
                  <a:srgbClr val="00B050"/>
                </a:solidFill>
              </a:rPr>
              <a:t>6 minutes 30 seconds</a:t>
            </a:r>
            <a:endParaRPr lang="en-AU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7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619" y="279537"/>
            <a:ext cx="6799790" cy="6488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Quick Host Setup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5032750" y="5894614"/>
            <a:ext cx="1322614" cy="9633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408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Quick Host </a:t>
            </a:r>
            <a:r>
              <a:rPr lang="en-AU" dirty="0" smtClean="0"/>
              <a:t>Setup - Housekeeping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Set new passwords</a:t>
            </a:r>
          </a:p>
          <a:p>
            <a:r>
              <a:rPr lang="en-AU" dirty="0"/>
              <a:t>Update message of the day (MOTD)</a:t>
            </a:r>
          </a:p>
          <a:p>
            <a:r>
              <a:rPr lang="en-AU" dirty="0"/>
              <a:t>Cache the bundle to disk</a:t>
            </a:r>
          </a:p>
          <a:p>
            <a:pPr marL="0" indent="0">
              <a:buNone/>
            </a:pPr>
            <a:endParaRPr lang="en-AU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94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Do You Get? - Software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AU" dirty="0" smtClean="0"/>
              <a:t>NTP</a:t>
            </a:r>
            <a:endParaRPr lang="en-AU" dirty="0"/>
          </a:p>
          <a:p>
            <a:r>
              <a:rPr lang="en-AU" dirty="0"/>
              <a:t>NFS</a:t>
            </a:r>
          </a:p>
          <a:p>
            <a:r>
              <a:rPr lang="en-AU" dirty="0" err="1"/>
              <a:t>autofs</a:t>
            </a:r>
            <a:endParaRPr lang="en-AU" dirty="0"/>
          </a:p>
          <a:p>
            <a:r>
              <a:rPr lang="en-AU" dirty="0" smtClean="0"/>
              <a:t>Users</a:t>
            </a:r>
            <a:endParaRPr lang="en-AU" dirty="0"/>
          </a:p>
          <a:p>
            <a:r>
              <a:rPr lang="en-AU" dirty="0"/>
              <a:t>Updated </a:t>
            </a:r>
            <a:r>
              <a:rPr lang="en-AU" dirty="0" err="1"/>
              <a:t>sudoers</a:t>
            </a:r>
            <a:r>
              <a:rPr lang="en-AU" dirty="0"/>
              <a:t> file</a:t>
            </a:r>
          </a:p>
          <a:p>
            <a:r>
              <a:rPr lang="en-AU" dirty="0"/>
              <a:t>VMware tools if this is a VM</a:t>
            </a:r>
          </a:p>
          <a:p>
            <a:r>
              <a:rPr lang="en-AU" dirty="0"/>
              <a:t>Python and pip </a:t>
            </a:r>
            <a:r>
              <a:rPr lang="en-AU" dirty="0" smtClean="0"/>
              <a:t>3.5 or 3.8, </a:t>
            </a:r>
            <a:r>
              <a:rPr lang="en-AU" dirty="0" err="1"/>
              <a:t>pyepics</a:t>
            </a:r>
            <a:r>
              <a:rPr lang="en-AU" dirty="0"/>
              <a:t>, </a:t>
            </a:r>
            <a:r>
              <a:rPr lang="en-AU" dirty="0" err="1"/>
              <a:t>virtualenv</a:t>
            </a:r>
            <a:r>
              <a:rPr lang="en-AU" dirty="0"/>
              <a:t>, click, jinja2</a:t>
            </a:r>
          </a:p>
          <a:p>
            <a:r>
              <a:rPr lang="en-AU" dirty="0" err="1"/>
              <a:t>XWindow</a:t>
            </a:r>
            <a:r>
              <a:rPr lang="en-AU" dirty="0"/>
              <a:t> </a:t>
            </a:r>
            <a:r>
              <a:rPr lang="en-AU" dirty="0" smtClean="0"/>
              <a:t>server, KDE, GNOME, Firefox, Sublime Text, Atom</a:t>
            </a:r>
            <a:endParaRPr lang="en-AU" dirty="0"/>
          </a:p>
          <a:p>
            <a:r>
              <a:rPr lang="en-AU" dirty="0" err="1"/>
              <a:t>autofs</a:t>
            </a:r>
            <a:r>
              <a:rPr lang="en-AU" dirty="0"/>
              <a:t> configuration to mount </a:t>
            </a:r>
            <a:r>
              <a:rPr lang="en-AU" dirty="0" smtClean="0"/>
              <a:t>controls software</a:t>
            </a:r>
            <a:endParaRPr lang="en-AU" dirty="0"/>
          </a:p>
          <a:p>
            <a:r>
              <a:rPr lang="en-AU" dirty="0" smtClean="0"/>
              <a:t>script </a:t>
            </a:r>
            <a:r>
              <a:rPr lang="en-AU" dirty="0"/>
              <a:t>that sets lots of environment variables</a:t>
            </a:r>
          </a:p>
          <a:p>
            <a:r>
              <a:rPr lang="en-AU" dirty="0"/>
              <a:t>LDAP </a:t>
            </a:r>
            <a:r>
              <a:rPr lang="en-AU" dirty="0" smtClean="0"/>
              <a:t>authentication</a:t>
            </a:r>
          </a:p>
          <a:p>
            <a:r>
              <a:rPr lang="en-AU" dirty="0" err="1" smtClean="0"/>
              <a:t>Zabbix</a:t>
            </a:r>
            <a:endParaRPr lang="en-AU" dirty="0"/>
          </a:p>
          <a:p>
            <a:r>
              <a:rPr lang="en-AU" dirty="0"/>
              <a:t>Perforce</a:t>
            </a:r>
          </a:p>
          <a:p>
            <a:r>
              <a:rPr lang="en-AU" dirty="0" smtClean="0"/>
              <a:t>Development </a:t>
            </a:r>
            <a:r>
              <a:rPr lang="en-AU" dirty="0"/>
              <a:t>tools (GCC, make, </a:t>
            </a:r>
            <a:r>
              <a:rPr lang="en-AU" dirty="0" err="1"/>
              <a:t>binutils</a:t>
            </a:r>
            <a:r>
              <a:rPr lang="en-AU" dirty="0"/>
              <a:t>, …)</a:t>
            </a:r>
          </a:p>
          <a:p>
            <a:r>
              <a:rPr lang="en-AU" dirty="0"/>
              <a:t>Some </a:t>
            </a:r>
            <a:r>
              <a:rPr lang="en-AU" dirty="0" err="1" smtClean="0"/>
              <a:t>cronjobs</a:t>
            </a:r>
            <a:r>
              <a:rPr lang="en-AU" dirty="0" smtClean="0"/>
              <a:t> – </a:t>
            </a:r>
            <a:r>
              <a:rPr lang="en-AU" dirty="0" err="1" smtClean="0"/>
              <a:t>autosave</a:t>
            </a:r>
            <a:r>
              <a:rPr lang="en-AU" dirty="0" smtClean="0"/>
              <a:t> file backups, archiving support</a:t>
            </a:r>
            <a:endParaRPr lang="en-AU" dirty="0"/>
          </a:p>
          <a:p>
            <a:r>
              <a:rPr lang="en-AU" dirty="0"/>
              <a:t>Miscellaneous packages (vim, </a:t>
            </a:r>
            <a:r>
              <a:rPr lang="en-AU" dirty="0" err="1"/>
              <a:t>rsync</a:t>
            </a:r>
            <a:r>
              <a:rPr lang="en-AU" dirty="0"/>
              <a:t>, net-tools, telnet, …)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19043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Do You Get? – Directory Structure</a:t>
            </a: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6" y="1844824"/>
            <a:ext cx="6192688" cy="4223430"/>
          </a:xfrm>
          <a:prstGeom prst="rect">
            <a:avLst/>
          </a:prstGeom>
        </p:spPr>
      </p:pic>
      <p:sp>
        <p:nvSpPr>
          <p:cNvPr id="6" name="Right Brace 5"/>
          <p:cNvSpPr/>
          <p:nvPr/>
        </p:nvSpPr>
        <p:spPr>
          <a:xfrm>
            <a:off x="3224808" y="5132150"/>
            <a:ext cx="288032" cy="66810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12841" y="5266148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 smtClean="0"/>
              <a:t>Host specific configuration</a:t>
            </a:r>
          </a:p>
        </p:txBody>
      </p:sp>
      <p:sp>
        <p:nvSpPr>
          <p:cNvPr id="8" name="Right Brace 7"/>
          <p:cNvSpPr/>
          <p:nvPr/>
        </p:nvSpPr>
        <p:spPr>
          <a:xfrm>
            <a:off x="3233192" y="5831431"/>
            <a:ext cx="288032" cy="66810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521224" y="5965429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 smtClean="0"/>
              <a:t>IOCs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63237" y="5457598"/>
            <a:ext cx="2295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 smtClean="0"/>
              <a:t>Submit to Perforce and label</a:t>
            </a:r>
          </a:p>
        </p:txBody>
      </p:sp>
      <p:sp>
        <p:nvSpPr>
          <p:cNvPr id="11" name="Right Brace 10"/>
          <p:cNvSpPr/>
          <p:nvPr/>
        </p:nvSpPr>
        <p:spPr>
          <a:xfrm>
            <a:off x="6537176" y="5132150"/>
            <a:ext cx="288032" cy="136738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13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Do You Get? – A Status IOC</a:t>
            </a:r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1420281"/>
            <a:ext cx="5716885" cy="451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279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Platform Management </a:t>
            </a:r>
            <a:r>
              <a:rPr lang="en-AU" dirty="0" smtClean="0"/>
              <a:t>Mission - What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600200"/>
            <a:ext cx="11304574" cy="50998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 smtClean="0"/>
              <a:t>Develop </a:t>
            </a:r>
            <a:r>
              <a:rPr lang="en-AU" dirty="0"/>
              <a:t>standards so that the majority of hosts have will the same:</a:t>
            </a:r>
          </a:p>
          <a:p>
            <a:pPr lvl="1">
              <a:buClr>
                <a:srgbClr val="0BC721"/>
              </a:buClr>
              <a:buFont typeface="Wingdings" panose="05000000000000000000" pitchFamily="2" charset="2"/>
              <a:buChar char="ü"/>
            </a:pPr>
            <a:r>
              <a:rPr lang="en-AU" dirty="0" smtClean="0"/>
              <a:t>operating system;</a:t>
            </a:r>
            <a:endParaRPr lang="en-AU" dirty="0"/>
          </a:p>
          <a:p>
            <a:pPr lvl="1">
              <a:buClr>
                <a:srgbClr val="0BC721"/>
              </a:buClr>
              <a:buFont typeface="Wingdings" panose="05000000000000000000" pitchFamily="2" charset="2"/>
              <a:buChar char="ü"/>
            </a:pPr>
            <a:r>
              <a:rPr lang="en-AU" dirty="0" smtClean="0"/>
              <a:t>minimal </a:t>
            </a:r>
            <a:r>
              <a:rPr lang="en-AU" dirty="0"/>
              <a:t>software packages </a:t>
            </a:r>
            <a:r>
              <a:rPr lang="en-AU" dirty="0" smtClean="0"/>
              <a:t>installed;</a:t>
            </a:r>
            <a:endParaRPr lang="en-AU" dirty="0"/>
          </a:p>
          <a:p>
            <a:pPr lvl="1">
              <a:buClr>
                <a:srgbClr val="0BC721"/>
              </a:buClr>
              <a:buFont typeface="Wingdings" panose="05000000000000000000" pitchFamily="2" charset="2"/>
              <a:buChar char="ü"/>
            </a:pPr>
            <a:r>
              <a:rPr lang="en-AU" dirty="0" smtClean="0"/>
              <a:t>consistent naming convention;</a:t>
            </a:r>
            <a:endParaRPr lang="en-AU" dirty="0"/>
          </a:p>
          <a:p>
            <a:pPr lvl="1">
              <a:buClr>
                <a:srgbClr val="0BC721"/>
              </a:buClr>
              <a:buFont typeface="Wingdings" panose="05000000000000000000" pitchFamily="2" charset="2"/>
              <a:buChar char="ü"/>
            </a:pPr>
            <a:r>
              <a:rPr lang="en-AU" dirty="0" smtClean="0"/>
              <a:t>directory structure;</a:t>
            </a:r>
            <a:endParaRPr lang="en-AU" dirty="0"/>
          </a:p>
          <a:p>
            <a:pPr lvl="1">
              <a:buClr>
                <a:srgbClr val="0BC721"/>
              </a:buClr>
              <a:buFont typeface="Wingdings" panose="05000000000000000000" pitchFamily="2" charset="2"/>
              <a:buChar char="ü"/>
            </a:pPr>
            <a:r>
              <a:rPr lang="en-AU" dirty="0" smtClean="0"/>
              <a:t>backup strategy; and</a:t>
            </a:r>
            <a:endParaRPr lang="en-AU" dirty="0"/>
          </a:p>
          <a:p>
            <a:pPr lvl="1">
              <a:buClr>
                <a:srgbClr val="0BC721"/>
              </a:buClr>
              <a:buFont typeface="Wingdings" panose="05000000000000000000" pitchFamily="2" charset="2"/>
              <a:buChar char="ü"/>
            </a:pPr>
            <a:r>
              <a:rPr lang="en-AU" dirty="0" smtClean="0"/>
              <a:t>diagnostics capabilities.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1977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Platform Management </a:t>
            </a:r>
            <a:r>
              <a:rPr lang="en-AU" dirty="0" smtClean="0"/>
              <a:t>Mission - What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600200"/>
            <a:ext cx="11304574" cy="50998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 smtClean="0"/>
              <a:t>Develop </a:t>
            </a:r>
            <a:r>
              <a:rPr lang="en-AU" dirty="0"/>
              <a:t>standards so that the majority of hosts have will the same:</a:t>
            </a:r>
          </a:p>
          <a:p>
            <a:pPr lvl="1"/>
            <a:r>
              <a:rPr lang="en-AU" dirty="0" smtClean="0"/>
              <a:t>operating system;</a:t>
            </a:r>
            <a:endParaRPr lang="en-AU" dirty="0"/>
          </a:p>
          <a:p>
            <a:pPr lvl="1"/>
            <a:r>
              <a:rPr lang="en-AU" dirty="0" smtClean="0"/>
              <a:t>minimal </a:t>
            </a:r>
            <a:r>
              <a:rPr lang="en-AU" dirty="0"/>
              <a:t>software packages </a:t>
            </a:r>
            <a:r>
              <a:rPr lang="en-AU" dirty="0" smtClean="0"/>
              <a:t>installed;</a:t>
            </a:r>
            <a:endParaRPr lang="en-AU" dirty="0"/>
          </a:p>
          <a:p>
            <a:pPr lvl="1"/>
            <a:r>
              <a:rPr lang="en-AU" dirty="0" smtClean="0"/>
              <a:t>consistent naming convention;</a:t>
            </a:r>
            <a:endParaRPr lang="en-AU" dirty="0"/>
          </a:p>
          <a:p>
            <a:pPr lvl="1"/>
            <a:r>
              <a:rPr lang="en-AU" dirty="0" smtClean="0"/>
              <a:t>directory structure;</a:t>
            </a:r>
            <a:endParaRPr lang="en-AU" dirty="0"/>
          </a:p>
          <a:p>
            <a:pPr lvl="1"/>
            <a:r>
              <a:rPr lang="en-AU" dirty="0" smtClean="0"/>
              <a:t>backup strategy; and</a:t>
            </a:r>
            <a:endParaRPr lang="en-AU" dirty="0"/>
          </a:p>
          <a:p>
            <a:pPr lvl="1"/>
            <a:r>
              <a:rPr lang="en-AU" dirty="0" smtClean="0"/>
              <a:t>diagnostics capabilities.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9436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02B4C-53DB-9F44-82F9-73D216DF0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1840" y="2687216"/>
            <a:ext cx="4327801" cy="1307243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0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Platform Management </a:t>
            </a:r>
            <a:r>
              <a:rPr lang="en-AU" dirty="0" smtClean="0"/>
              <a:t>Mission - How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2890157"/>
            <a:ext cx="11304574" cy="128995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AU" i="1" dirty="0" smtClean="0">
                <a:solidFill>
                  <a:schemeClr val="accent1"/>
                </a:solidFill>
              </a:rPr>
              <a:t>Develop </a:t>
            </a:r>
            <a:r>
              <a:rPr lang="en-AU" i="1" dirty="0">
                <a:solidFill>
                  <a:schemeClr val="accent1"/>
                </a:solidFill>
              </a:rPr>
              <a:t>tools that </a:t>
            </a:r>
            <a:r>
              <a:rPr lang="en-AU" i="1" dirty="0" smtClean="0">
                <a:solidFill>
                  <a:schemeClr val="accent1"/>
                </a:solidFill>
              </a:rPr>
              <a:t>will streamline </a:t>
            </a:r>
            <a:r>
              <a:rPr lang="en-AU" i="1" dirty="0">
                <a:solidFill>
                  <a:schemeClr val="accent1"/>
                </a:solidFill>
              </a:rPr>
              <a:t>new host </a:t>
            </a:r>
            <a:r>
              <a:rPr lang="en-AU" i="1" dirty="0" smtClean="0">
                <a:solidFill>
                  <a:schemeClr val="accent1"/>
                </a:solidFill>
              </a:rPr>
              <a:t>creation  </a:t>
            </a:r>
          </a:p>
          <a:p>
            <a:pPr marL="0" indent="0" algn="r">
              <a:buNone/>
            </a:pPr>
            <a:r>
              <a:rPr lang="en-AU" i="1" dirty="0" smtClean="0">
                <a:solidFill>
                  <a:schemeClr val="accent1"/>
                </a:solidFill>
              </a:rPr>
              <a:t>and configuration, and ensure that standards are implemented.</a:t>
            </a:r>
            <a:endParaRPr lang="en-AU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83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Desired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Quick host setup</a:t>
            </a:r>
          </a:p>
          <a:p>
            <a:pPr lvl="1"/>
            <a:r>
              <a:rPr lang="en-AU" dirty="0" smtClean="0"/>
              <a:t>Users shouldn’t worry about disk partitioning, file systems, which software to install, </a:t>
            </a:r>
            <a:r>
              <a:rPr lang="en-AU" dirty="0" smtClean="0"/>
              <a:t>...</a:t>
            </a:r>
          </a:p>
          <a:p>
            <a:r>
              <a:rPr lang="en-AU" smtClean="0"/>
              <a:t>Everything </a:t>
            </a:r>
            <a:r>
              <a:rPr lang="en-AU" dirty="0" smtClean="0"/>
              <a:t>works out of the </a:t>
            </a:r>
            <a:r>
              <a:rPr lang="en-AU" dirty="0" smtClean="0"/>
              <a:t>box</a:t>
            </a:r>
          </a:p>
          <a:p>
            <a:r>
              <a:rPr lang="en-AU" dirty="0"/>
              <a:t>Same look and feel on most of the </a:t>
            </a:r>
            <a:r>
              <a:rPr lang="en-AU" dirty="0" smtClean="0"/>
              <a:t>hosts - any </a:t>
            </a:r>
            <a:r>
              <a:rPr lang="en-AU" dirty="0"/>
              <a:t>controls engineer can work on any host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5114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619" y="279537"/>
            <a:ext cx="6799790" cy="6488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Quick Host Setup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4158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619" y="279537"/>
            <a:ext cx="6799790" cy="6488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Quick Host Setup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5045529" y="1771652"/>
            <a:ext cx="2686050" cy="10776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3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Quick Host Setup - VM From a Template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vSphere for virtualization</a:t>
            </a:r>
          </a:p>
          <a:p>
            <a:r>
              <a:rPr lang="en-AU" dirty="0" smtClean="0"/>
              <a:t>Templates:</a:t>
            </a:r>
          </a:p>
          <a:p>
            <a:pPr lvl="1"/>
            <a:r>
              <a:rPr lang="en-AU" dirty="0" smtClean="0"/>
              <a:t>Clean VM templates (HW </a:t>
            </a:r>
            <a:r>
              <a:rPr lang="en-AU" dirty="0" err="1" smtClean="0"/>
              <a:t>config</a:t>
            </a:r>
            <a:r>
              <a:rPr lang="en-AU" dirty="0" smtClean="0"/>
              <a:t> only)</a:t>
            </a:r>
          </a:p>
          <a:p>
            <a:pPr lvl="1"/>
            <a:r>
              <a:rPr lang="en-AU" dirty="0" smtClean="0"/>
              <a:t>Pre-built VM templates (OS and software installed)</a:t>
            </a:r>
          </a:p>
          <a:p>
            <a:pPr marL="0" indent="0">
              <a:buNone/>
            </a:pP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0277" y="3922881"/>
            <a:ext cx="4266814" cy="2486084"/>
          </a:xfrm>
          <a:prstGeom prst="rect">
            <a:avLst/>
          </a:prstGeom>
        </p:spPr>
      </p:pic>
      <p:sp>
        <p:nvSpPr>
          <p:cNvPr id="6" name="Right Brace 5"/>
          <p:cNvSpPr/>
          <p:nvPr/>
        </p:nvSpPr>
        <p:spPr>
          <a:xfrm>
            <a:off x="8368393" y="4784271"/>
            <a:ext cx="195943" cy="1004208"/>
          </a:xfrm>
          <a:prstGeom prst="rightBrace">
            <a:avLst>
              <a:gd name="adj1" fmla="val 64743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ight Brace 6"/>
          <p:cNvSpPr/>
          <p:nvPr/>
        </p:nvSpPr>
        <p:spPr>
          <a:xfrm>
            <a:off x="8368393" y="5788479"/>
            <a:ext cx="195943" cy="620486"/>
          </a:xfrm>
          <a:prstGeom prst="rightBrace">
            <a:avLst>
              <a:gd name="adj1" fmla="val 64743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/>
          <p:cNvSpPr txBox="1"/>
          <p:nvPr/>
        </p:nvSpPr>
        <p:spPr>
          <a:xfrm>
            <a:off x="8743949" y="5102679"/>
            <a:ext cx="198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Pre-built templates</a:t>
            </a:r>
            <a:endParaRPr lang="en-AU" dirty="0"/>
          </a:p>
        </p:txBody>
      </p:sp>
      <p:sp>
        <p:nvSpPr>
          <p:cNvPr id="9" name="TextBox 8"/>
          <p:cNvSpPr txBox="1"/>
          <p:nvPr/>
        </p:nvSpPr>
        <p:spPr>
          <a:xfrm>
            <a:off x="8743948" y="5914056"/>
            <a:ext cx="1820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Clean templates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5388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Quick Host Setup – Physical Host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Get a screen, keyboard, mouse</a:t>
            </a:r>
          </a:p>
          <a:p>
            <a:r>
              <a:rPr lang="en-AU" dirty="0" smtClean="0"/>
              <a:t>Connect to the network</a:t>
            </a:r>
          </a:p>
          <a:p>
            <a:r>
              <a:rPr lang="en-AU" dirty="0" smtClean="0"/>
              <a:t>Enable ‘boot from the network’</a:t>
            </a:r>
          </a:p>
          <a:p>
            <a:pPr marL="0" indent="0">
              <a:buNone/>
            </a:pPr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967" y="3341752"/>
            <a:ext cx="5841547" cy="328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0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619" y="279537"/>
            <a:ext cx="6799790" cy="6488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Quick Host Setup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6412514" y="3682094"/>
            <a:ext cx="1322614" cy="21390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120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STO Main Content">
  <a:themeElements>
    <a:clrScheme name="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D16FAA05-3DA8-F14D-842C-EFB52E22212E}"/>
    </a:ext>
  </a:extLst>
</a:theme>
</file>

<file path=ppt/theme/theme2.xml><?xml version="1.0" encoding="utf-8"?>
<a:theme xmlns:a="http://schemas.openxmlformats.org/drawingml/2006/main" name="ANSTO Blue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E3F1BEE3-0D6F-0A43-BF38-EF93417307AD}"/>
    </a:ext>
  </a:extLst>
</a:theme>
</file>

<file path=ppt/theme/theme3.xml><?xml version="1.0" encoding="utf-8"?>
<a:theme xmlns:a="http://schemas.openxmlformats.org/drawingml/2006/main" name="ANSTO Dark blue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0187362D-D8D4-7748-9442-5A3F9C811044}"/>
    </a:ext>
  </a:extLst>
</a:theme>
</file>

<file path=ppt/theme/theme4.xml><?xml version="1.0" encoding="utf-8"?>
<a:theme xmlns:a="http://schemas.openxmlformats.org/drawingml/2006/main" name="ANSTO Teal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45049870-FAC7-D541-8A40-EF1B244BC2EA}"/>
    </a:ext>
  </a:extLst>
</a:theme>
</file>

<file path=ppt/theme/theme5.xml><?xml version="1.0" encoding="utf-8"?>
<a:theme xmlns:a="http://schemas.openxmlformats.org/drawingml/2006/main" name="ANSTO Thank you slide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AFDF4BAD-DAD5-664B-9F2B-BE4D436AC1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ANSTO-Template-CorpFonts-2018-16x9</Template>
  <TotalTime>733</TotalTime>
  <Words>485</Words>
  <Application>Microsoft Office PowerPoint</Application>
  <PresentationFormat>Widescreen</PresentationFormat>
  <Paragraphs>81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Wingdings</vt:lpstr>
      <vt:lpstr>Fira Sans</vt:lpstr>
      <vt:lpstr>Arial</vt:lpstr>
      <vt:lpstr>Fira Sans Light</vt:lpstr>
      <vt:lpstr>Poppins</vt:lpstr>
      <vt:lpstr>Calibri</vt:lpstr>
      <vt:lpstr>ANSTO Main Content</vt:lpstr>
      <vt:lpstr>ANSTO Blue slides</vt:lpstr>
      <vt:lpstr>ANSTO Dark blue slides</vt:lpstr>
      <vt:lpstr>ANSTO Teal slides</vt:lpstr>
      <vt:lpstr>ANSTO Thank you slide</vt:lpstr>
      <vt:lpstr>Platform Management at the AS</vt:lpstr>
      <vt:lpstr>Platform Management Mission - What</vt:lpstr>
      <vt:lpstr>Platform Management Mission - How</vt:lpstr>
      <vt:lpstr>Desired Outcomes</vt:lpstr>
      <vt:lpstr>Quick Host Setup</vt:lpstr>
      <vt:lpstr>Quick Host Setup</vt:lpstr>
      <vt:lpstr>Quick Host Setup - VM From a Template</vt:lpstr>
      <vt:lpstr>Quick Host Setup – Physical Host</vt:lpstr>
      <vt:lpstr>Quick Host Setup</vt:lpstr>
      <vt:lpstr>Quickish Host Setup – The Slow Route</vt:lpstr>
      <vt:lpstr>Quick Host Setup</vt:lpstr>
      <vt:lpstr>Quick Host Setup - Finalise the Build</vt:lpstr>
      <vt:lpstr>Quick Host Setup – Pre-built VM Templates</vt:lpstr>
      <vt:lpstr>Quick Host Setup</vt:lpstr>
      <vt:lpstr>Quick Host Setup - Housekeeping</vt:lpstr>
      <vt:lpstr>What Do You Get? - Software</vt:lpstr>
      <vt:lpstr>What Do You Get? – Directory Structure</vt:lpstr>
      <vt:lpstr>What Do You Get? – A Status IOC</vt:lpstr>
      <vt:lpstr>Platform Management Mission - What</vt:lpstr>
      <vt:lpstr>Questions?</vt:lpstr>
    </vt:vector>
  </TitlesOfParts>
  <Company>ANSTO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Platform Management Update</dc:title>
  <dc:creator>POZAR, Andraz</dc:creator>
  <cp:lastModifiedBy>POZAR, Andraz</cp:lastModifiedBy>
  <cp:revision>47</cp:revision>
  <dcterms:created xsi:type="dcterms:W3CDTF">2019-12-03T23:43:26Z</dcterms:created>
  <dcterms:modified xsi:type="dcterms:W3CDTF">2020-10-28T02:17:43Z</dcterms:modified>
</cp:coreProperties>
</file>