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1" r:id="rId3"/>
    <p:sldMasterId id="2147483675" r:id="rId4"/>
    <p:sldMasterId id="2147483678" r:id="rId5"/>
    <p:sldMasterId id="2147483681" r:id="rId6"/>
  </p:sldMasterIdLst>
  <p:sldIdLst>
    <p:sldId id="257" r:id="rId7"/>
    <p:sldId id="258" r:id="rId8"/>
    <p:sldId id="264" r:id="rId9"/>
    <p:sldId id="266" r:id="rId10"/>
    <p:sldId id="265" r:id="rId11"/>
    <p:sldId id="267" r:id="rId12"/>
    <p:sldId id="268" r:id="rId13"/>
    <p:sldId id="275" r:id="rId14"/>
    <p:sldId id="269" r:id="rId15"/>
    <p:sldId id="270" r:id="rId16"/>
    <p:sldId id="272" r:id="rId17"/>
    <p:sldId id="273" r:id="rId18"/>
    <p:sldId id="274" r:id="rId19"/>
    <p:sldId id="262" r:id="rId20"/>
    <p:sldId id="261" r:id="rId21"/>
    <p:sldId id="263" r:id="rId22"/>
    <p:sldId id="2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768"/>
    <a:srgbClr val="49BFBE"/>
    <a:srgbClr val="1F75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71"/>
  </p:normalViewPr>
  <p:slideViewPr>
    <p:cSldViewPr snapToGrid="0" snapToObjects="1">
      <p:cViewPr varScale="1">
        <p:scale>
          <a:sx n="87" d="100"/>
          <a:sy n="87" d="100"/>
        </p:scale>
        <p:origin x="-49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5A027-21BF-AC44-A31E-A8AD91F1C4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916" y="1343023"/>
            <a:ext cx="9144000" cy="216693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48880E5-3572-8245-AF31-EC89CACB12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6916" y="3602038"/>
            <a:ext cx="7544452" cy="89545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454551F-2AC2-4549-811A-B269253259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6916" y="6356350"/>
            <a:ext cx="2743200" cy="365125"/>
          </a:xfrm>
        </p:spPr>
        <p:txBody>
          <a:bodyPr/>
          <a:lstStyle>
            <a:lvl1pPr>
              <a:defRPr b="1"/>
            </a:lvl1pPr>
          </a:lstStyle>
          <a:p>
            <a:fld id="{351AE50F-A07C-844E-8931-CB2AE24416BD}" type="datetimeFigureOut">
              <a:rPr lang="en-US" smtClean="0"/>
              <a:pPr/>
              <a:t>10/26/2020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01A1A64-8512-0046-8A2C-71E619CD76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6916" y="532887"/>
            <a:ext cx="3969676" cy="810137"/>
          </a:xfrm>
          <a:prstGeom prst="rect">
            <a:avLst/>
          </a:prstGeom>
        </p:spPr>
      </p:pic>
      <p:sp>
        <p:nvSpPr>
          <p:cNvPr id="15" name="Text Placeholder 20">
            <a:extLst>
              <a:ext uri="{FF2B5EF4-FFF2-40B4-BE49-F238E27FC236}">
                <a16:creationId xmlns="" xmlns:a16="http://schemas.microsoft.com/office/drawing/2014/main" id="{2C55A456-C658-814E-BF94-846A85AE24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6916" y="4714875"/>
            <a:ext cx="5819775" cy="542925"/>
          </a:xfrm>
        </p:spPr>
        <p:txBody>
          <a:bodyPr lIns="0" anchor="b"/>
          <a:lstStyle>
            <a:lvl1pPr marL="0" indent="0">
              <a:buNone/>
              <a:defRPr b="1" i="0">
                <a:solidFill>
                  <a:schemeClr val="bg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="" xmlns:a16="http://schemas.microsoft.com/office/drawing/2014/main" id="{B9DF2117-1526-C141-B76A-6342E6E1A29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6763" y="5280024"/>
            <a:ext cx="4233862" cy="792163"/>
          </a:xfrm>
        </p:spPr>
        <p:txBody>
          <a:bodyPr lIns="0" tIns="0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11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632365-1CAB-9545-A48D-D8E34A60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8324B546-A761-8B42-B194-1A61D9CA3C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591735" y="987425"/>
            <a:ext cx="676365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FE60D20-32DC-BC41-89B1-5D8EE3A69B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826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FA9CBD42-B1AB-5C4A-946B-E7733977B1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49A205E4-C98D-904F-9FFE-83832F0A6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10F0D8A8-E318-0E49-BAB1-81A9B147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05986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011DEF72-6964-2243-BA5B-055C8CDFA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7" name="Picture Placeholder 2">
            <a:extLst>
              <a:ext uri="{FF2B5EF4-FFF2-40B4-BE49-F238E27FC236}">
                <a16:creationId xmlns="" xmlns:a16="http://schemas.microsoft.com/office/drawing/2014/main" id="{F7E66CE9-D1F5-3545-A6D9-12CA667B40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8" name="Text Placeholder 3">
            <a:extLst>
              <a:ext uri="{FF2B5EF4-FFF2-40B4-BE49-F238E27FC236}">
                <a16:creationId xmlns="" xmlns:a16="http://schemas.microsoft.com/office/drawing/2014/main" id="{316043DF-21F5-7442-AADA-61B964FE3D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="" xmlns:a16="http://schemas.microsoft.com/office/drawing/2014/main" id="{3F5EF126-AD28-2C46-AFAA-D9DE1230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10" name="Footer Placeholder 5">
            <a:extLst>
              <a:ext uri="{FF2B5EF4-FFF2-40B4-BE49-F238E27FC236}">
                <a16:creationId xmlns="" xmlns:a16="http://schemas.microsoft.com/office/drawing/2014/main" id="{659BE040-3DB6-854E-B3C9-3CE7423F2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11" name="Slide Number Placeholder 6">
            <a:extLst>
              <a:ext uri="{FF2B5EF4-FFF2-40B4-BE49-F238E27FC236}">
                <a16:creationId xmlns="" xmlns:a16="http://schemas.microsoft.com/office/drawing/2014/main" id="{7F34E292-F1B1-1D46-A7F6-E9E0123E2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0479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602558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98624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8555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66492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41D0B03E-35EF-CE47-8201-3D79FA045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696948F-6846-CF4F-AF05-DC86B46B5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4531C34E-DAFD-F34E-A5DB-DB000846F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53485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05E303-56C2-F64A-BA3B-096858956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0D8FE40-8C0B-DE45-A1D4-1ED30B7BF0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A7C09276-F6EB-2C47-B262-846BE11D93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71E60F2-3551-8541-9AA0-DE5B0DBB03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14F57896-7183-3643-8371-DB403D4EE0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57265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128D7C-345D-1943-A3F2-C0C88D580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707" y="1122363"/>
            <a:ext cx="9144000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F1D3506-D466-CD4B-B6C0-981915B8A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707" y="3602038"/>
            <a:ext cx="785052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46092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23C0538C-0357-D242-8D3C-B01B18AC24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BE56C2F1-D1FE-784F-B578-875EFEED1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9FF20445-029A-634C-AB23-109519DC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CF8FC5A1-B18A-2142-B2D2-5F427E46D6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1" name="Subtitle 2">
            <a:extLst>
              <a:ext uri="{FF2B5EF4-FFF2-40B4-BE49-F238E27FC236}">
                <a16:creationId xmlns="" xmlns:a16="http://schemas.microsoft.com/office/drawing/2014/main" id="{A9C7EE1F-640A-3F4C-B8C4-352105A4A1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665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B901DF53-ED8A-CE46-A0FC-D90508DA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96613"/>
            <a:ext cx="11304574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235F9351-5070-234D-B838-5F7BEAEF8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826" y="1600200"/>
            <a:ext cx="11304574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9" name="Date Placeholder 3">
            <a:extLst>
              <a:ext uri="{FF2B5EF4-FFF2-40B4-BE49-F238E27FC236}">
                <a16:creationId xmlns="" xmlns:a16="http://schemas.microsoft.com/office/drawing/2014/main" id="{53883957-5AEF-3A42-9C8A-54783778D4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10" name="Footer Placeholder 4">
            <a:extLst>
              <a:ext uri="{FF2B5EF4-FFF2-40B4-BE49-F238E27FC236}">
                <a16:creationId xmlns="" xmlns:a16="http://schemas.microsoft.com/office/drawing/2014/main" id="{1CDDDD68-603E-1C4C-80A3-30A1CC081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="" xmlns:a16="http://schemas.microsoft.com/office/drawing/2014/main" id="{CF1A77F6-57FD-E84B-8427-AAF689592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602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ED7A7E-418B-0345-A9DF-1879F73C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1CE4F49-47CB-B346-AA6C-F3A580684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="" xmlns:a16="http://schemas.microsoft.com/office/drawing/2014/main" id="{B4C3F879-47E6-834F-8E24-3248FC178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3D578518-24EE-884B-9F30-FB6128AB6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="" xmlns:a16="http://schemas.microsoft.com/office/drawing/2014/main" id="{3A865C82-B462-7444-98CD-45EAF363B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3453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8A0046-42FB-BE44-A9A9-89A70049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BC18F4-BE62-1A40-988D-4A348A7CA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826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7A1E78B-BB5C-924C-A88E-8C2F867610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1826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85E8DADC-48D2-7148-877E-E9735CDB65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458CA5C1-7A0F-984C-9D38-A11D86F3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930DE072-2F59-4A4E-A834-C537F995B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353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A72CD15-CCF3-8443-A803-D9077848A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D947986-3E07-1E4B-9689-E69ABBB55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F7411D5E-5684-F649-BB52-923FAE4B50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77826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17EEB1E5-F5BD-F74B-B2B7-514F63BFAC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610238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9132132-0D7C-D847-919F-3EABBE0FE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10238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DCED1ABD-4A24-984E-8BB4-9D30AD6144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C07228CD-907E-7343-922E-EC9EB01D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2AC38023-7BDD-2149-990B-2C1F65789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3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EBA2CD-D497-1644-B4D6-90D13AC34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9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="" xmlns:a16="http://schemas.microsoft.com/office/drawing/2014/main" id="{4843D672-6F35-CB4D-A0AB-9EF27129A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7" name="Footer Placeholder 4">
            <a:extLst>
              <a:ext uri="{FF2B5EF4-FFF2-40B4-BE49-F238E27FC236}">
                <a16:creationId xmlns="" xmlns:a16="http://schemas.microsoft.com/office/drawing/2014/main" id="{5D0346ED-CBE9-DF4F-8B95-18D4C1DAE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="" xmlns:a16="http://schemas.microsoft.com/office/drawing/2014/main" id="{56C2F049-F44B-F14A-9422-557325C1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5366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>
            <a:extLst>
              <a:ext uri="{FF2B5EF4-FFF2-40B4-BE49-F238E27FC236}">
                <a16:creationId xmlns="" xmlns:a16="http://schemas.microsoft.com/office/drawing/2014/main" id="{89FC9265-790D-BD47-B2FC-FDF213EFC9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6" name="Footer Placeholder 4">
            <a:extLst>
              <a:ext uri="{FF2B5EF4-FFF2-40B4-BE49-F238E27FC236}">
                <a16:creationId xmlns="" xmlns:a16="http://schemas.microsoft.com/office/drawing/2014/main" id="{E6647AA6-6B78-1A4C-8D31-EFDF91DCE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D08CEE36-F865-674E-9C60-91B621F9C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4182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1BE50D4-FADE-1C42-B3BE-978A7596F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F6BE7C8-C9AC-1E44-B5AB-EBAC6838A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578" y="987425"/>
            <a:ext cx="677681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B4D0DB1-F2C7-BC4F-B15D-A84EC2B3F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7826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="" xmlns:a16="http://schemas.microsoft.com/office/drawing/2014/main" id="{D6EE1179-9932-E94E-802C-8369002EE2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7826" y="6356350"/>
            <a:ext cx="1316304" cy="365125"/>
          </a:xfrm>
        </p:spPr>
        <p:txBody>
          <a:bodyPr/>
          <a:lstStyle/>
          <a:p>
            <a:fld id="{AD4C762F-CA59-49E8-B588-821B631C7A3E}" type="datetimeFigureOut">
              <a:rPr lang="en-AU" smtClean="0"/>
              <a:t>26/10/2020</a:t>
            </a:fld>
            <a:endParaRPr lang="en-AU"/>
          </a:p>
        </p:txBody>
      </p:sp>
      <p:sp>
        <p:nvSpPr>
          <p:cNvPr id="9" name="Footer Placeholder 4">
            <a:extLst>
              <a:ext uri="{FF2B5EF4-FFF2-40B4-BE49-F238E27FC236}">
                <a16:creationId xmlns="" xmlns:a16="http://schemas.microsoft.com/office/drawing/2014/main" id="{E3D0CFEA-1116-2247-9BD2-B5D762383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7880" y="6356350"/>
            <a:ext cx="6934873" cy="36512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="" xmlns:a16="http://schemas.microsoft.com/office/drawing/2014/main" id="{EC141810-4083-BF48-8D3D-9E618F8BA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1766" y="6356350"/>
            <a:ext cx="829434" cy="365125"/>
          </a:xfrm>
        </p:spPr>
        <p:txBody>
          <a:bodyPr/>
          <a:lstStyle/>
          <a:p>
            <a:fld id="{9094B4EA-4D9F-48E4-A7D5-A43E4F5E87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1550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>
            <a:extLst>
              <a:ext uri="{FF2B5EF4-FFF2-40B4-BE49-F238E27FC236}">
                <a16:creationId xmlns="" xmlns:a16="http://schemas.microsoft.com/office/drawing/2014/main" id="{EACF247E-DECF-6C48-94A7-4240493D4DC6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9A569CF-111C-ED42-B290-8573E9529D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89703" y="3212793"/>
            <a:ext cx="5202297" cy="3641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AA605391-F328-4443-8B68-4BF73E7368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311367" y="6271243"/>
            <a:ext cx="3454429" cy="23795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B412D88-5CD4-AC4D-BC73-8DF9C229C20C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E13C24E-1EAD-2D4B-81E5-80FFBD0B4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E6A8D66-334E-6246-975E-E15BC722D6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25C2C21-F57F-0E4C-A860-0ED80DBD70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AE50F-A07C-844E-8931-CB2AE24416BD}" type="datetimeFigureOut">
              <a:rPr lang="en-US" smtClean="0"/>
              <a:t>10/26/2020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CE512A2-763C-364A-8B0B-5F970581A6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6629DE-6F55-4742-BEAF-7335A915EF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2E8ED-4765-F745-A1B0-5FC6F08ED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894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50" baseline="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="" xmlns:a16="http://schemas.microsoft.com/office/drawing/2014/main" id="{E3077F88-2471-4C43-BEED-6016A1496C74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6A5B7D3-4168-6741-A9FA-25588272ECC3}"/>
              </a:ext>
            </a:extLst>
          </p:cNvPr>
          <p:cNvSpPr/>
          <p:nvPr userDrawn="1"/>
        </p:nvSpPr>
        <p:spPr>
          <a:xfrm>
            <a:off x="0" y="0"/>
            <a:ext cx="12192000" cy="91758"/>
          </a:xfrm>
          <a:prstGeom prst="rect">
            <a:avLst/>
          </a:prstGeom>
          <a:solidFill>
            <a:srgbClr val="1F75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E044325-BF24-B146-B64B-762C4C0BCFD0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="" xmlns:a16="http://schemas.microsoft.com/office/drawing/2014/main" id="{1D7205D1-4C47-AB44-AD51-22D5448A9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826" y="91758"/>
            <a:ext cx="1130457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2">
            <a:extLst>
              <a:ext uri="{FF2B5EF4-FFF2-40B4-BE49-F238E27FC236}">
                <a16:creationId xmlns="" xmlns:a16="http://schemas.microsoft.com/office/drawing/2014/main" id="{82584AAD-ED77-E347-81F6-6E0EF8C1A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826" y="1600200"/>
            <a:ext cx="1130457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16" name="Date Placeholder 3">
            <a:extLst>
              <a:ext uri="{FF2B5EF4-FFF2-40B4-BE49-F238E27FC236}">
                <a16:creationId xmlns="" xmlns:a16="http://schemas.microsoft.com/office/drawing/2014/main" id="{A0DA759E-8DCD-014B-A92D-290DB5F1DF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D4C762F-CA59-49E8-B588-821B631C7A3E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717A4750-DD88-0F45-AEAB-AE14C1CB28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47880" y="6356350"/>
            <a:ext cx="69348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="" xmlns:a16="http://schemas.microsoft.com/office/drawing/2014/main" id="{EE5AE1F8-DD4C-F04A-8B94-FB998742C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9094B4EA-4D9F-48E4-A7D5-A43E4F5E8708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16632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Wingdings" pitchFamily="2" charset="2"/>
        <a:buChar char="§"/>
        <a:defRPr sz="32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Wingdings" pitchFamily="2" charset="2"/>
        <a:buChar char="§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›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»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60000"/>
            <a:lumOff val="40000"/>
          </a:schemeClr>
        </a:buClr>
        <a:buFont typeface="System Font Regular"/>
        <a:buChar char="‑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F75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5809D87F-B588-EF4F-826C-86E1F4C257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8" name="Right Triangle 7">
            <a:extLst>
              <a:ext uri="{FF2B5EF4-FFF2-40B4-BE49-F238E27FC236}">
                <a16:creationId xmlns="" xmlns:a16="http://schemas.microsoft.com/office/drawing/2014/main" id="{8DF924CA-CCE6-6A4F-BC32-03AE9A5A066F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2237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15C8EAE-97C3-7049-9A5F-BD794AA5140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7557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8D4451-6FC5-B648-9A1C-90CDDB3BB3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2" y="1501629"/>
            <a:ext cx="8339184" cy="5356371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="" xmlns:a16="http://schemas.microsoft.com/office/drawing/2014/main" id="{1EC14C9F-9E20-5846-AC38-D65386E05A5D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0A17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="" xmlns:a16="http://schemas.microsoft.com/office/drawing/2014/main" id="{204A33F4-0F92-624A-8C51-56452AE4102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3">
                    <a:lumMod val="40000"/>
                    <a:lumOff val="6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988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49B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0FED73F-E130-DD4D-B508-631D04B2A5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847393" y="1501629"/>
            <a:ext cx="8339182" cy="5356370"/>
          </a:xfrm>
          <a:prstGeom prst="rect">
            <a:avLst/>
          </a:prstGeom>
        </p:spPr>
      </p:pic>
      <p:sp>
        <p:nvSpPr>
          <p:cNvPr id="17" name="Right Triangle 16">
            <a:extLst>
              <a:ext uri="{FF2B5EF4-FFF2-40B4-BE49-F238E27FC236}">
                <a16:creationId xmlns="" xmlns:a16="http://schemas.microsoft.com/office/drawing/2014/main" id="{49C0B169-DBDC-B548-9A5A-96A3F62C5971}"/>
              </a:ext>
            </a:extLst>
          </p:cNvPr>
          <p:cNvSpPr/>
          <p:nvPr userDrawn="1"/>
        </p:nvSpPr>
        <p:spPr>
          <a:xfrm flipH="1">
            <a:off x="9601200" y="5591048"/>
            <a:ext cx="2590800" cy="1266952"/>
          </a:xfrm>
          <a:prstGeom prst="rtTriangle">
            <a:avLst/>
          </a:prstGeom>
          <a:solidFill>
            <a:srgbClr val="1361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="" xmlns:a16="http://schemas.microsoft.com/office/drawing/2014/main" id="{6665A3B4-B08C-214A-88DB-BFDBC4FCFB8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693400" y="6359466"/>
            <a:ext cx="1352296" cy="353677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="" xmlns:a16="http://schemas.microsoft.com/office/drawing/2014/main" id="{237E935F-2375-6943-8434-9ABF56776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77826" y="6356350"/>
            <a:ext cx="1316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914ADBB-9B2F-49DA-AF6D-BE3F02D08A96}" type="datetimeFigureOut">
              <a:rPr lang="en-AU" smtClean="0"/>
              <a:pPr/>
              <a:t>26/10/2020</a:t>
            </a:fld>
            <a:endParaRPr lang="en-AU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="" xmlns:a16="http://schemas.microsoft.com/office/drawing/2014/main" id="{5014E10F-F926-8F4C-8702-E165F81ED0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56269" y="6356350"/>
            <a:ext cx="69264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="" xmlns:a16="http://schemas.microsoft.com/office/drawing/2014/main" id="{6599B1A2-5894-E24C-8306-72266EBEF1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1766" y="6356350"/>
            <a:ext cx="8294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2">
                    <a:lumMod val="20000"/>
                    <a:lumOff val="8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A1DFEB5-E876-410F-91D8-857A6666802B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48197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2376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>
            <a:extLst>
              <a:ext uri="{FF2B5EF4-FFF2-40B4-BE49-F238E27FC236}">
                <a16:creationId xmlns="" xmlns:a16="http://schemas.microsoft.com/office/drawing/2014/main" id="{354AA8F4-0CF6-3D4C-AA7E-A741044524D6}"/>
              </a:ext>
            </a:extLst>
          </p:cNvPr>
          <p:cNvSpPr/>
          <p:nvPr userDrawn="1"/>
        </p:nvSpPr>
        <p:spPr>
          <a:xfrm flipH="1">
            <a:off x="3764280" y="2736680"/>
            <a:ext cx="8427720" cy="41213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138E9E8F-42E8-1247-9334-6E948234BA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84851" y="5580382"/>
            <a:ext cx="5015148" cy="1023499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64C1CA2D-1C11-4E41-80D9-28FBA2198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88E346-93F9-1344-AF3D-E086762258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57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2">
              <a:lumMod val="20000"/>
              <a:lumOff val="8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3.wdp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11" Type="http://schemas.openxmlformats.org/officeDocument/2006/relationships/image" Target="../media/image18.jpeg"/><Relationship Id="rId5" Type="http://schemas.openxmlformats.org/officeDocument/2006/relationships/image" Target="../media/image14.png"/><Relationship Id="rId10" Type="http://schemas.openxmlformats.org/officeDocument/2006/relationships/image" Target="../media/image17.jpe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E24A99-4A64-6447-AD0A-9DCF10A85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916" y="1343023"/>
            <a:ext cx="9739353" cy="2166939"/>
          </a:xfrm>
        </p:spPr>
        <p:txBody>
          <a:bodyPr>
            <a:normAutofit fontScale="90000"/>
          </a:bodyPr>
          <a:lstStyle/>
          <a:p>
            <a:r>
              <a:rPr lang="en-US" dirty="0"/>
              <a:t>CAS Future Controls Direction </a:t>
            </a:r>
            <a:r>
              <a:rPr lang="en-US" dirty="0" smtClean="0"/>
              <a:t>and </a:t>
            </a:r>
            <a:r>
              <a:rPr lang="en-US" dirty="0"/>
              <a:t>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EFF2F0B-A26B-C34E-8E07-D5C4014165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Upgrades and Introduction of New Infrastructure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2F21203-C1C6-3242-826C-52464D583D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Presented on Behalf of </a:t>
            </a:r>
            <a:r>
              <a:rPr lang="en-US" dirty="0" smtClean="0"/>
              <a:t>CAS-ASD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F2AC972-1785-F540-A283-2B83F7D0CC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David Button </a:t>
            </a:r>
            <a:r>
              <a:rPr lang="en-US" dirty="0" smtClean="0"/>
              <a:t>dbu@ansto.gov.au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8B1866A5-227B-D24E-AC9C-8F3BDE309177}"/>
              </a:ext>
            </a:extLst>
          </p:cNvPr>
          <p:cNvSpPr/>
          <p:nvPr/>
        </p:nvSpPr>
        <p:spPr>
          <a:xfrm>
            <a:off x="766916" y="4579016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866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 smtClean="0"/>
              <a:t>Archiving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5852285" y="1776058"/>
            <a:ext cx="6008538" cy="3684588"/>
          </a:xfrm>
        </p:spPr>
        <p:txBody>
          <a:bodyPr/>
          <a:lstStyle/>
          <a:p>
            <a:r>
              <a:rPr lang="en-AU" dirty="0" smtClean="0">
                <a:latin typeface="+mn-lt"/>
              </a:rPr>
              <a:t>Automation of archiving up keep, and PV ledger</a:t>
            </a:r>
            <a:endParaRPr lang="en-AU" dirty="0">
              <a:latin typeface="+mn-lt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5" t="27134" r="37370" b="11181"/>
          <a:stretch/>
        </p:blipFill>
        <p:spPr bwMode="auto">
          <a:xfrm>
            <a:off x="0" y="1846397"/>
            <a:ext cx="5631915" cy="4659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2321172" y="1776058"/>
            <a:ext cx="1776046" cy="4730262"/>
          </a:xfrm>
          <a:prstGeom prst="roundRect">
            <a:avLst/>
          </a:prstGeom>
          <a:noFill/>
          <a:ln w="5715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2754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Templates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70294404"/>
              </p:ext>
            </p:extLst>
          </p:nvPr>
        </p:nvGraphicFramePr>
        <p:xfrm>
          <a:off x="437844" y="2267255"/>
          <a:ext cx="2921000" cy="2419350"/>
        </p:xfrm>
        <a:graphic>
          <a:graphicData uri="http://schemas.openxmlformats.org/drawingml/2006/table">
            <a:tbl>
              <a:tblPr/>
              <a:tblGrid>
                <a:gridCol w="812800"/>
                <a:gridCol w="2108200"/>
              </a:tblGrid>
              <a:tr h="196215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AU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Vacuum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000" b="1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Code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AU" sz="1000" b="1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Description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VBG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Baratron Gauge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BLV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Beamline Gate Valve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CCG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Cold Cathode Gauge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CP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Cryogenic Pump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FLP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Foreline Pump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FLV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Foreline Valve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IGC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Ionization Gauge Cathode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MV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Mass Flow Valve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NRV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Non Return Valve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PGV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Pumping Gate Valve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RLP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AU" sz="1000" b="0" i="0" u="none" strike="noStrike" dirty="0">
                          <a:solidFill>
                            <a:srgbClr val="366092"/>
                          </a:solidFill>
                          <a:effectLst/>
                          <a:latin typeface="Arial"/>
                        </a:rPr>
                        <a:t>Roughing Line Pump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4053254" y="2390775"/>
            <a:ext cx="6901961" cy="3684588"/>
          </a:xfrm>
        </p:spPr>
        <p:txBody>
          <a:bodyPr/>
          <a:lstStyle/>
          <a:p>
            <a:r>
              <a:rPr lang="en-AU" dirty="0" smtClean="0">
                <a:latin typeface="+mn-lt"/>
              </a:rPr>
              <a:t>More “caned” solution for systems</a:t>
            </a:r>
          </a:p>
          <a:p>
            <a:r>
              <a:rPr lang="en-AU" dirty="0" smtClean="0">
                <a:latin typeface="+mn-lt"/>
              </a:rPr>
              <a:t>Objects which just need configuration such as standard vacuum management system </a:t>
            </a:r>
            <a:endParaRPr lang="en-A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07904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Technical staff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77825" y="2443531"/>
            <a:ext cx="5867997" cy="3684588"/>
          </a:xfrm>
        </p:spPr>
        <p:txBody>
          <a:bodyPr>
            <a:normAutofit/>
          </a:bodyPr>
          <a:lstStyle/>
          <a:p>
            <a:r>
              <a:rPr lang="en-AU" dirty="0" smtClean="0">
                <a:latin typeface="+mn-lt"/>
              </a:rPr>
              <a:t>We want to see wider training in controls within our group</a:t>
            </a:r>
          </a:p>
          <a:p>
            <a:r>
              <a:rPr lang="en-AU" dirty="0" smtClean="0">
                <a:latin typeface="+mn-lt"/>
              </a:rPr>
              <a:t>Continue reviewing and building local standards</a:t>
            </a:r>
            <a:endParaRPr lang="en-AU" dirty="0" smtClean="0">
              <a:latin typeface="+mn-lt"/>
            </a:endParaRPr>
          </a:p>
          <a:p>
            <a:r>
              <a:rPr lang="en-AU" dirty="0" smtClean="0">
                <a:latin typeface="+mn-lt"/>
              </a:rPr>
              <a:t>Greater engagement with local community</a:t>
            </a:r>
          </a:p>
          <a:p>
            <a:pPr lvl="1"/>
            <a:r>
              <a:rPr lang="en-AU" sz="2400" dirty="0" smtClean="0">
                <a:latin typeface="+mn-lt"/>
              </a:rPr>
              <a:t>More buddies and other facilities </a:t>
            </a:r>
            <a:r>
              <a:rPr lang="en-AU" sz="2400" dirty="0" smtClean="0">
                <a:latin typeface="+mn-lt"/>
                <a:sym typeface="Wingdings" panose="05000000000000000000" pitchFamily="2" charset="2"/>
              </a:rPr>
              <a:t></a:t>
            </a:r>
            <a:r>
              <a:rPr lang="en-AU" sz="2400" dirty="0" smtClean="0">
                <a:latin typeface="+mn-lt"/>
              </a:rPr>
              <a:t> </a:t>
            </a:r>
            <a:endParaRPr lang="en-AU" sz="2400" dirty="0">
              <a:latin typeface="+mn-lt"/>
            </a:endParaRPr>
          </a:p>
        </p:txBody>
      </p:sp>
      <p:pic>
        <p:nvPicPr>
          <p:cNvPr id="10242" name="Picture 2" descr="Introduction to Java Programming | Java Programming Course | Learning Tree  International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890" y="2505075"/>
            <a:ext cx="5407501" cy="334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14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Development Platforms</a:t>
            </a:r>
          </a:p>
        </p:txBody>
      </p:sp>
      <p:pic>
        <p:nvPicPr>
          <p:cNvPr id="5122" name="Picture 2" descr="Raspberry Pi 4 2GB 4GB WiFi 2.4 / 5.0 GHz BLE 5.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13" y="2150330"/>
            <a:ext cx="4362450" cy="436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ABX00042 - Arduino - Development Board, STM32H747XI, Arduino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087" y="3043750"/>
            <a:ext cx="5183188" cy="260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8812" y="2674418"/>
            <a:ext cx="4362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 smtClean="0"/>
              <a:t>Raspberry Pi 4</a:t>
            </a:r>
            <a:endParaRPr lang="en-AU" dirty="0"/>
          </a:p>
        </p:txBody>
      </p:sp>
      <p:sp>
        <p:nvSpPr>
          <p:cNvPr id="8" name="TextBox 7"/>
          <p:cNvSpPr txBox="1"/>
          <p:nvPr/>
        </p:nvSpPr>
        <p:spPr>
          <a:xfrm>
            <a:off x="6260122" y="2674418"/>
            <a:ext cx="4633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dirty="0"/>
              <a:t>Arduino, </a:t>
            </a:r>
            <a:r>
              <a:rPr lang="en-AU" dirty="0" err="1"/>
              <a:t>Portenta</a:t>
            </a:r>
            <a:r>
              <a:rPr lang="en-AU" dirty="0"/>
              <a:t> H7 Module Microcontroller</a:t>
            </a:r>
            <a:endParaRPr lang="en-AU" dirty="0"/>
          </a:p>
        </p:txBody>
      </p:sp>
      <p:sp>
        <p:nvSpPr>
          <p:cNvPr id="6" name="Rectangle 5"/>
          <p:cNvSpPr/>
          <p:nvPr/>
        </p:nvSpPr>
        <p:spPr>
          <a:xfrm>
            <a:off x="6260122" y="5650987"/>
            <a:ext cx="4633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AU" dirty="0"/>
              <a:t>PH7 has two processors in one, run parallel tasks in different languages</a:t>
            </a:r>
          </a:p>
        </p:txBody>
      </p:sp>
    </p:spTree>
    <p:extLst>
      <p:ext uri="{BB962C8B-B14F-4D97-AF65-F5344CB8AC3E}">
        <p14:creationId xmlns:p14="http://schemas.microsoft.com/office/powerpoint/2010/main" val="2262476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04E1E1-CEE0-C54C-B2EF-D8AFC718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38B5178-7E62-7045-BAF7-DE970DA578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0562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2EF0F29-4E90-504C-A6BA-772AD051B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90A35D7-6B1E-AD43-A2BB-388AC755EC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557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BC91F47-E0FB-BA4C-9C73-11174E159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9A060FF-5D0D-2141-8985-FF0BE6C6F8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483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0C2755A-9BEB-7543-B743-C5519403C2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2D3695B-117E-594D-8E03-BFE1D6D913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14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345194C-985A-8143-9A8A-A3FC91710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 for improvement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E9F2273-2C48-714A-B3F2-E7B6913A2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Cyber Security</a:t>
            </a:r>
          </a:p>
          <a:p>
            <a:r>
              <a:rPr lang="en-US" dirty="0" smtClean="0"/>
              <a:t>Network </a:t>
            </a:r>
            <a:r>
              <a:rPr lang="en-US" dirty="0" smtClean="0"/>
              <a:t>architecture</a:t>
            </a:r>
          </a:p>
          <a:p>
            <a:r>
              <a:rPr lang="en-US" dirty="0" smtClean="0"/>
              <a:t>Virtualization of hardware  </a:t>
            </a:r>
          </a:p>
          <a:p>
            <a:r>
              <a:rPr lang="en-US" dirty="0" smtClean="0"/>
              <a:t>Upgrade of ANTARES control </a:t>
            </a:r>
            <a:r>
              <a:rPr lang="en-US" dirty="0" smtClean="0"/>
              <a:t>system</a:t>
            </a:r>
          </a:p>
          <a:p>
            <a:r>
              <a:rPr lang="en-US" dirty="0" smtClean="0"/>
              <a:t>ANTARES control room redevelopment </a:t>
            </a:r>
            <a:endParaRPr lang="en-US" dirty="0" smtClean="0"/>
          </a:p>
          <a:p>
            <a:r>
              <a:rPr lang="en-US" dirty="0" smtClean="0"/>
              <a:t>Unification of VEGA &amp; SIRIUS into EPICS system</a:t>
            </a:r>
          </a:p>
          <a:p>
            <a:r>
              <a:rPr lang="en-US" dirty="0" smtClean="0"/>
              <a:t>Archiving</a:t>
            </a:r>
          </a:p>
          <a:p>
            <a:r>
              <a:rPr lang="en-US" dirty="0" smtClean="0"/>
              <a:t>Templates </a:t>
            </a:r>
          </a:p>
          <a:p>
            <a:r>
              <a:rPr lang="en-US" dirty="0" smtClean="0"/>
              <a:t>Technical staff engagement</a:t>
            </a:r>
            <a:endParaRPr lang="en-US" dirty="0"/>
          </a:p>
          <a:p>
            <a:r>
              <a:rPr lang="en-US" dirty="0" smtClean="0"/>
              <a:t>Development Platforms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840417F-6BE1-7046-99DE-331BD8BDDDDD}"/>
              </a:ext>
            </a:extLst>
          </p:cNvPr>
          <p:cNvSpPr/>
          <p:nvPr/>
        </p:nvSpPr>
        <p:spPr>
          <a:xfrm>
            <a:off x="367036" y="1372742"/>
            <a:ext cx="678426" cy="58993"/>
          </a:xfrm>
          <a:prstGeom prst="rect">
            <a:avLst/>
          </a:prstGeom>
          <a:solidFill>
            <a:srgbClr val="47B8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8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121603"/>
            <a:ext cx="10515600" cy="897572"/>
          </a:xfrm>
        </p:spPr>
        <p:txBody>
          <a:bodyPr/>
          <a:lstStyle/>
          <a:p>
            <a:r>
              <a:rPr lang="en-AU" dirty="0"/>
              <a:t>Cyber Security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96527" y="3973830"/>
            <a:ext cx="38576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3" name="Group 32"/>
          <p:cNvGrpSpPr/>
          <p:nvPr/>
        </p:nvGrpSpPr>
        <p:grpSpPr>
          <a:xfrm>
            <a:off x="1211580" y="3971925"/>
            <a:ext cx="3232785" cy="1081086"/>
            <a:chOff x="1211580" y="3971925"/>
            <a:chExt cx="3232785" cy="1081086"/>
          </a:xfrm>
        </p:grpSpPr>
        <p:sp>
          <p:nvSpPr>
            <p:cNvPr id="22" name="Rectangle 21"/>
            <p:cNvSpPr/>
            <p:nvPr/>
          </p:nvSpPr>
          <p:spPr>
            <a:xfrm>
              <a:off x="2245995" y="4236720"/>
              <a:ext cx="177165" cy="53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426038" y="4232910"/>
              <a:ext cx="177165" cy="53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211580" y="3971925"/>
              <a:ext cx="3232785" cy="1081086"/>
              <a:chOff x="1211580" y="3971925"/>
              <a:chExt cx="3232785" cy="1081086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619250" y="4110990"/>
                <a:ext cx="177165" cy="533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403985" y="3971925"/>
                <a:ext cx="32956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659255" y="4043362"/>
                <a:ext cx="7429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204335" y="4145280"/>
                <a:ext cx="177165" cy="533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989070" y="4006215"/>
                <a:ext cx="32956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244340" y="4077652"/>
                <a:ext cx="7429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211580" y="5007292"/>
                <a:ext cx="32766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403986" y="4922521"/>
                <a:ext cx="87630" cy="676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922146" y="4794885"/>
                <a:ext cx="388828" cy="1276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426038" y="4794886"/>
                <a:ext cx="388828" cy="1276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116705" y="4945380"/>
                <a:ext cx="32766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309111" y="4860609"/>
                <a:ext cx="87630" cy="676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sp>
        <p:nvSpPr>
          <p:cNvPr id="37" name="Text Placeholder 4"/>
          <p:cNvSpPr txBox="1">
            <a:spLocks/>
          </p:cNvSpPr>
          <p:nvPr/>
        </p:nvSpPr>
        <p:spPr>
          <a:xfrm>
            <a:off x="277812" y="872967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defRPr sz="2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8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200" dirty="0" smtClean="0"/>
              <a:t>Review</a:t>
            </a:r>
            <a:endParaRPr lang="en-AU" sz="3200" dirty="0"/>
          </a:p>
        </p:txBody>
      </p:sp>
      <p:sp>
        <p:nvSpPr>
          <p:cNvPr id="38" name="Content Placeholder 37"/>
          <p:cNvSpPr>
            <a:spLocks noGrp="1"/>
          </p:cNvSpPr>
          <p:nvPr>
            <p:ph sz="half" idx="2"/>
          </p:nvPr>
        </p:nvSpPr>
        <p:spPr>
          <a:xfrm>
            <a:off x="277826" y="1761013"/>
            <a:ext cx="7921294" cy="4428649"/>
          </a:xfrm>
        </p:spPr>
        <p:txBody>
          <a:bodyPr>
            <a:normAutofit/>
          </a:bodyPr>
          <a:lstStyle/>
          <a:p>
            <a:r>
              <a:rPr lang="en-AU" dirty="0" smtClean="0">
                <a:latin typeface="+mn-lt"/>
              </a:rPr>
              <a:t>Recognise that our existing flat broadcast domain for our controls issue</a:t>
            </a:r>
          </a:p>
          <a:p>
            <a:pPr lvl="1"/>
            <a:r>
              <a:rPr lang="en-AU" dirty="0" smtClean="0">
                <a:latin typeface="+mn-lt"/>
              </a:rPr>
              <a:t>Other systems on the same subnet impact on our overall security</a:t>
            </a:r>
          </a:p>
          <a:p>
            <a:r>
              <a:rPr lang="en-AU" dirty="0" smtClean="0">
                <a:latin typeface="+mn-lt"/>
              </a:rPr>
              <a:t>Need to improve on access control</a:t>
            </a:r>
          </a:p>
          <a:p>
            <a:r>
              <a:rPr lang="en-AU" dirty="0" smtClean="0">
                <a:latin typeface="+mn-lt"/>
              </a:rPr>
              <a:t>Improved engagement with IT, to assist with reviewing </a:t>
            </a:r>
          </a:p>
          <a:p>
            <a:endParaRPr lang="en-AU" dirty="0">
              <a:latin typeface="+mn-lt"/>
            </a:endParaRPr>
          </a:p>
        </p:txBody>
      </p:sp>
      <p:pic>
        <p:nvPicPr>
          <p:cNvPr id="1026" name="Picture 2" descr="4 Promising Use Cases Of Blockchain In Cybersecurity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240" y="1861978"/>
            <a:ext cx="3876424" cy="258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5460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121603"/>
            <a:ext cx="10515600" cy="897572"/>
          </a:xfrm>
        </p:spPr>
        <p:txBody>
          <a:bodyPr/>
          <a:lstStyle/>
          <a:p>
            <a:r>
              <a:rPr lang="en-AU" dirty="0"/>
              <a:t>Cyber Security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277826" y="1345883"/>
            <a:ext cx="5157787" cy="823912"/>
          </a:xfrm>
        </p:spPr>
        <p:txBody>
          <a:bodyPr/>
          <a:lstStyle/>
          <a:p>
            <a:pPr algn="ctr"/>
            <a:r>
              <a:rPr lang="en-AU" b="0" dirty="0" smtClean="0"/>
              <a:t>Current Access</a:t>
            </a:r>
            <a:endParaRPr lang="en-AU" b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5435613" y="1361599"/>
            <a:ext cx="5183188" cy="823912"/>
          </a:xfrm>
        </p:spPr>
        <p:txBody>
          <a:bodyPr/>
          <a:lstStyle/>
          <a:p>
            <a:pPr algn="ctr"/>
            <a:r>
              <a:rPr lang="en-AU" b="0" dirty="0" smtClean="0"/>
              <a:t>Next step </a:t>
            </a:r>
            <a:endParaRPr lang="en-AU" b="0" dirty="0"/>
          </a:p>
        </p:txBody>
      </p:sp>
      <p:pic>
        <p:nvPicPr>
          <p:cNvPr id="9" name="Content Placeholder 8"/>
          <p:cNvPicPr>
            <a:picLocks noGrp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610225" y="2579110"/>
            <a:ext cx="5183188" cy="353651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696527" y="3973830"/>
            <a:ext cx="385763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grpSp>
        <p:nvGrpSpPr>
          <p:cNvPr id="33" name="Group 32"/>
          <p:cNvGrpSpPr/>
          <p:nvPr/>
        </p:nvGrpSpPr>
        <p:grpSpPr>
          <a:xfrm>
            <a:off x="1211580" y="3971925"/>
            <a:ext cx="3232785" cy="1081086"/>
            <a:chOff x="1211580" y="3971925"/>
            <a:chExt cx="3232785" cy="1081086"/>
          </a:xfrm>
        </p:grpSpPr>
        <p:sp>
          <p:nvSpPr>
            <p:cNvPr id="22" name="Rectangle 21"/>
            <p:cNvSpPr/>
            <p:nvPr/>
          </p:nvSpPr>
          <p:spPr>
            <a:xfrm>
              <a:off x="2245995" y="4236720"/>
              <a:ext cx="177165" cy="53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426038" y="4232910"/>
              <a:ext cx="177165" cy="533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1211580" y="3971925"/>
              <a:ext cx="3232785" cy="1081086"/>
              <a:chOff x="1211580" y="3971925"/>
              <a:chExt cx="3232785" cy="1081086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619250" y="4110990"/>
                <a:ext cx="177165" cy="533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1403985" y="3971925"/>
                <a:ext cx="32956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1659255" y="4043362"/>
                <a:ext cx="7429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204335" y="4145280"/>
                <a:ext cx="177165" cy="533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989070" y="4006215"/>
                <a:ext cx="32956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4244340" y="4077652"/>
                <a:ext cx="74295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211580" y="5007292"/>
                <a:ext cx="32766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403986" y="4922521"/>
                <a:ext cx="87630" cy="676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1922146" y="4794885"/>
                <a:ext cx="388828" cy="1276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3426038" y="4794886"/>
                <a:ext cx="388828" cy="12763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4116705" y="4945380"/>
                <a:ext cx="327660" cy="4571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309111" y="4860609"/>
                <a:ext cx="87630" cy="6762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</p:grpSp>
      </p:grpSp>
      <p:pic>
        <p:nvPicPr>
          <p:cNvPr id="36" name="Content Placeholder 35"/>
          <p:cNvPicPr>
            <a:picLocks noGrp="1" noChangeAspect="1"/>
          </p:cNvPicPr>
          <p:nvPr>
            <p:ph sz="half" idx="2"/>
          </p:nvPr>
        </p:nvPicPr>
        <p:blipFill rotWithShape="1">
          <a:blip r:embed="rId3"/>
          <a:srcRect l="23140" t="22209" r="47727" b="10086"/>
          <a:stretch/>
        </p:blipFill>
        <p:spPr>
          <a:xfrm>
            <a:off x="518161" y="2142890"/>
            <a:ext cx="4917438" cy="4635527"/>
          </a:xfrm>
          <a:prstGeom prst="rect">
            <a:avLst/>
          </a:prstGeom>
        </p:spPr>
      </p:pic>
      <p:sp>
        <p:nvSpPr>
          <p:cNvPr id="37" name="Text Placeholder 4"/>
          <p:cNvSpPr txBox="1">
            <a:spLocks/>
          </p:cNvSpPr>
          <p:nvPr/>
        </p:nvSpPr>
        <p:spPr>
          <a:xfrm>
            <a:off x="277812" y="872967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Wingdings" pitchFamily="2" charset="2"/>
              <a:buNone/>
              <a:defRPr sz="24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8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60000"/>
                  <a:lumOff val="40000"/>
                </a:schemeClr>
              </a:buClr>
              <a:buFont typeface="System Font Regular"/>
              <a:buNone/>
              <a:defRPr sz="1600" b="1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3200" dirty="0" smtClean="0"/>
              <a:t>Remote Access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52282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Network architecture</a:t>
            </a:r>
          </a:p>
        </p:txBody>
      </p:sp>
      <p:pic>
        <p:nvPicPr>
          <p:cNvPr id="2052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235" y="1173481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235" y="3200401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195" y="5227321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torage Area Network Icon #42465 - Free Icons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54085"/>
            <a:ext cx="995680" cy="67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Storage Area Network Icon #42465 - Free Icons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4128451"/>
            <a:ext cx="995680" cy="67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Storage Area Network Icon #42465 - Free Icons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680" y="6185046"/>
            <a:ext cx="995680" cy="67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>
            <a:stCxn id="2052" idx="1"/>
          </p:cNvCxnSpPr>
          <p:nvPr/>
        </p:nvCxnSpPr>
        <p:spPr>
          <a:xfrm flipH="1">
            <a:off x="2377440" y="1637506"/>
            <a:ext cx="78979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2377441" y="3664426"/>
            <a:ext cx="8507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8" idx="1"/>
          </p:cNvCxnSpPr>
          <p:nvPr/>
        </p:nvCxnSpPr>
        <p:spPr>
          <a:xfrm flipH="1">
            <a:off x="2377440" y="5691346"/>
            <a:ext cx="85075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377440" y="1637506"/>
            <a:ext cx="1" cy="405384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6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794" y="107244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744" y="4324529"/>
            <a:ext cx="613740" cy="61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6365631"/>
            <a:ext cx="612678" cy="61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Straight Connector 20"/>
          <p:cNvCxnSpPr/>
          <p:nvPr/>
        </p:nvCxnSpPr>
        <p:spPr>
          <a:xfrm flipH="1">
            <a:off x="0" y="1637506"/>
            <a:ext cx="237744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8355" y="1822140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2894" y="3836950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Virtualbox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414" y="4639590"/>
            <a:ext cx="928052" cy="92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Connector 26"/>
          <p:cNvCxnSpPr>
            <a:stCxn id="31" idx="0"/>
          </p:cNvCxnSpPr>
          <p:nvPr/>
        </p:nvCxnSpPr>
        <p:spPr>
          <a:xfrm flipV="1">
            <a:off x="6242381" y="1637506"/>
            <a:ext cx="0" cy="18463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Connector 2047"/>
          <p:cNvCxnSpPr>
            <a:stCxn id="33" idx="2"/>
          </p:cNvCxnSpPr>
          <p:nvPr/>
        </p:nvCxnSpPr>
        <p:spPr>
          <a:xfrm>
            <a:off x="7838440" y="5567640"/>
            <a:ext cx="0" cy="10005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0" name="Straight Connector 2049"/>
          <p:cNvCxnSpPr>
            <a:endCxn id="32" idx="0"/>
          </p:cNvCxnSpPr>
          <p:nvPr/>
        </p:nvCxnSpPr>
        <p:spPr>
          <a:xfrm>
            <a:off x="10916920" y="3664426"/>
            <a:ext cx="0" cy="1725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2" name="Picture 10" descr="Computer icon isolated on white pc symbol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67" b="63889" l="17400" r="81600">
                        <a14:foregroundMark x1="19400" y1="32778" x2="19800" y2="51667"/>
                        <a14:foregroundMark x1="20500" y1="52870" x2="57800" y2="53241"/>
                        <a14:foregroundMark x1="37900" y1="57593" x2="42300" y2="60926"/>
                        <a14:foregroundMark x1="72400" y1="53056" x2="72800" y2="56574"/>
                        <a14:foregroundMark x1="66700" y1="35741" x2="75600" y2="37685"/>
                        <a14:foregroundMark x1="75600" y1="37685" x2="75600" y2="37685"/>
                        <a14:foregroundMark x1="36100" y1="54352" x2="42300" y2="53704"/>
                        <a14:foregroundMark x1="25500" y1="47130" x2="55300" y2="3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35" t="28404" r="16720" b="34892"/>
          <a:stretch/>
        </p:blipFill>
        <p:spPr bwMode="auto">
          <a:xfrm>
            <a:off x="7080504" y="615925"/>
            <a:ext cx="1463040" cy="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 descr="Computer icon isolated on white pc symbol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67" b="63889" l="17400" r="81600">
                        <a14:foregroundMark x1="19400" y1="32778" x2="19800" y2="51667"/>
                        <a14:foregroundMark x1="20500" y1="52870" x2="57800" y2="53241"/>
                        <a14:foregroundMark x1="37900" y1="57593" x2="42300" y2="60926"/>
                        <a14:foregroundMark x1="72400" y1="53056" x2="72800" y2="56574"/>
                        <a14:foregroundMark x1="66700" y1="35741" x2="75600" y2="37685"/>
                        <a14:foregroundMark x1="75600" y1="37685" x2="75600" y2="37685"/>
                        <a14:foregroundMark x1="36100" y1="54352" x2="42300" y2="53704"/>
                        <a14:foregroundMark x1="25500" y1="47130" x2="55300" y2="3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35" t="28404" r="16720" b="34892"/>
          <a:stretch/>
        </p:blipFill>
        <p:spPr bwMode="auto">
          <a:xfrm>
            <a:off x="5565648" y="3862574"/>
            <a:ext cx="1463040" cy="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Computer icon isolated on white pc symbol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67" b="63889" l="17400" r="81600">
                        <a14:foregroundMark x1="19400" y1="32778" x2="19800" y2="51667"/>
                        <a14:foregroundMark x1="20500" y1="52870" x2="57800" y2="53241"/>
                        <a14:foregroundMark x1="37900" y1="57593" x2="42300" y2="60926"/>
                        <a14:foregroundMark x1="72400" y1="53056" x2="72800" y2="56574"/>
                        <a14:foregroundMark x1="66700" y1="35741" x2="75600" y2="37685"/>
                        <a14:foregroundMark x1="75600" y1="37685" x2="75600" y2="37685"/>
                        <a14:foregroundMark x1="36100" y1="54352" x2="42300" y2="53704"/>
                        <a14:foregroundMark x1="25500" y1="47130" x2="55300" y2="3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35" t="28404" r="16720" b="34892"/>
          <a:stretch/>
        </p:blipFill>
        <p:spPr bwMode="auto">
          <a:xfrm>
            <a:off x="9689592" y="5819390"/>
            <a:ext cx="1463040" cy="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Straight Connector 50"/>
          <p:cNvCxnSpPr/>
          <p:nvPr/>
        </p:nvCxnSpPr>
        <p:spPr>
          <a:xfrm>
            <a:off x="6805168" y="3679666"/>
            <a:ext cx="0" cy="1981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0907554" y="5658498"/>
            <a:ext cx="0" cy="1981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8302466" y="1439358"/>
            <a:ext cx="0" cy="1981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4" name="Picture 12" descr="Using an NI CompactRIO for Industrial Embedded Monitoring &amp; Control  applications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59" b="97770" l="80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856" y="1911814"/>
            <a:ext cx="1871472" cy="100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Straight Connector 56"/>
          <p:cNvCxnSpPr/>
          <p:nvPr/>
        </p:nvCxnSpPr>
        <p:spPr>
          <a:xfrm flipV="1">
            <a:off x="9176081" y="1622349"/>
            <a:ext cx="0" cy="4791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6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5648" y="5974240"/>
            <a:ext cx="1463040" cy="91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0" name="Straight Connector 59"/>
          <p:cNvCxnSpPr>
            <a:endCxn id="2066" idx="0"/>
          </p:cNvCxnSpPr>
          <p:nvPr/>
        </p:nvCxnSpPr>
        <p:spPr>
          <a:xfrm>
            <a:off x="6297168" y="5672958"/>
            <a:ext cx="0" cy="3012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8" name="Picture 15" descr="58029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AFAF8"/>
              </a:clrFrom>
              <a:clrTo>
                <a:srgbClr val="FAFA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19" t="35199" r="27783" b="36907"/>
          <a:stretch/>
        </p:blipFill>
        <p:spPr bwMode="auto">
          <a:xfrm>
            <a:off x="8370647" y="3701927"/>
            <a:ext cx="1610868" cy="75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" name="Straight Connector 62"/>
          <p:cNvCxnSpPr/>
          <p:nvPr/>
        </p:nvCxnSpPr>
        <p:spPr>
          <a:xfrm>
            <a:off x="9014968" y="3679666"/>
            <a:ext cx="0" cy="1981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0" name="Elbow Connector 2069"/>
          <p:cNvCxnSpPr/>
          <p:nvPr/>
        </p:nvCxnSpPr>
        <p:spPr>
          <a:xfrm>
            <a:off x="9479280" y="4128451"/>
            <a:ext cx="876300" cy="793264"/>
          </a:xfrm>
          <a:prstGeom prst="bentConnector3">
            <a:avLst/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Elbow Connector 65"/>
          <p:cNvCxnSpPr/>
          <p:nvPr/>
        </p:nvCxnSpPr>
        <p:spPr>
          <a:xfrm>
            <a:off x="8813292" y="4342743"/>
            <a:ext cx="1980134" cy="1052217"/>
          </a:xfrm>
          <a:prstGeom prst="bentConnector3">
            <a:avLst>
              <a:gd name="adj1" fmla="val 35839"/>
            </a:avLst>
          </a:prstGeom>
          <a:ln w="1905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2" name="Picture 17" descr="IC101 | Pyramid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124" y="4649217"/>
            <a:ext cx="867156" cy="57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5" name="Picture 19" descr="Group3 | Magnet Vacuum Measuring instruments | Schaefer Group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140" b="96338" l="2620" r="964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6468" y="4940970"/>
            <a:ext cx="992328" cy="7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70" y="3105211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647" y="5110440"/>
            <a:ext cx="914400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>
            <a:stCxn id="2052" idx="3"/>
          </p:cNvCxnSpPr>
          <p:nvPr/>
        </p:nvCxnSpPr>
        <p:spPr>
          <a:xfrm>
            <a:off x="4095287" y="1637506"/>
            <a:ext cx="68622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4073221" y="3664426"/>
            <a:ext cx="686227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4073220" y="5667692"/>
            <a:ext cx="719030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7" name="TextBox 2076"/>
          <p:cNvSpPr txBox="1"/>
          <p:nvPr/>
        </p:nvSpPr>
        <p:spPr>
          <a:xfrm>
            <a:off x="1836420" y="1257300"/>
            <a:ext cx="139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Science Net</a:t>
            </a:r>
            <a:endParaRPr lang="en-AU" dirty="0"/>
          </a:p>
        </p:txBody>
      </p:sp>
      <p:pic>
        <p:nvPicPr>
          <p:cNvPr id="2078" name="Picture 21" descr="Top Firewall for Differently Populated Enterprises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360" y="1241852"/>
            <a:ext cx="1306075" cy="68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Box 77"/>
          <p:cNvSpPr txBox="1"/>
          <p:nvPr/>
        </p:nvSpPr>
        <p:spPr>
          <a:xfrm>
            <a:off x="-79967" y="1268174"/>
            <a:ext cx="139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err="1" smtClean="0"/>
              <a:t>AnstoNet</a:t>
            </a:r>
            <a:endParaRPr lang="en-AU" dirty="0"/>
          </a:p>
        </p:txBody>
      </p:sp>
      <p:cxnSp>
        <p:nvCxnSpPr>
          <p:cNvPr id="79" name="Straight Connector 78"/>
          <p:cNvCxnSpPr/>
          <p:nvPr/>
        </p:nvCxnSpPr>
        <p:spPr>
          <a:xfrm flipH="1">
            <a:off x="1526686" y="4523117"/>
            <a:ext cx="8507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Picture 10" descr="Computer icon isolated on white pc symbol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167" b="63889" l="17400" r="81600">
                        <a14:foregroundMark x1="19400" y1="32778" x2="19800" y2="51667"/>
                        <a14:foregroundMark x1="20500" y1="52870" x2="57800" y2="53241"/>
                        <a14:foregroundMark x1="37900" y1="57593" x2="42300" y2="60926"/>
                        <a14:foregroundMark x1="72400" y1="53056" x2="72800" y2="56574"/>
                        <a14:foregroundMark x1="66700" y1="35741" x2="75600" y2="37685"/>
                        <a14:foregroundMark x1="75600" y1="37685" x2="75600" y2="37685"/>
                        <a14:foregroundMark x1="36100" y1="54352" x2="42300" y2="53704"/>
                        <a14:foregroundMark x1="25500" y1="47130" x2="55300" y2="3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35" t="28404" r="16720" b="34892"/>
          <a:stretch/>
        </p:blipFill>
        <p:spPr bwMode="auto">
          <a:xfrm>
            <a:off x="167171" y="4081195"/>
            <a:ext cx="1463040" cy="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214865" y="4918949"/>
            <a:ext cx="139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Control Desk</a:t>
            </a:r>
            <a:endParaRPr lang="en-AU" dirty="0"/>
          </a:p>
        </p:txBody>
      </p:sp>
      <p:sp>
        <p:nvSpPr>
          <p:cNvPr id="35" name="Rounded Rectangle 34"/>
          <p:cNvSpPr/>
          <p:nvPr/>
        </p:nvSpPr>
        <p:spPr>
          <a:xfrm>
            <a:off x="167171" y="2570077"/>
            <a:ext cx="1336431" cy="829764"/>
          </a:xfrm>
          <a:prstGeom prst="roundRect">
            <a:avLst/>
          </a:prstGeom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5400" dirty="0" err="1" smtClean="0">
                <a:latin typeface="Century Schoolbook" panose="02040604050505020304" pitchFamily="18" charset="0"/>
              </a:rPr>
              <a:t>i</a:t>
            </a:r>
            <a:endParaRPr lang="en-AU" dirty="0">
              <a:latin typeface="Century Schoolbook" panose="02040604050505020304" pitchFamily="18" charset="0"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 flipH="1">
            <a:off x="1526686" y="2948914"/>
            <a:ext cx="85075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Picture 8" descr="GitHub - epics-extensions/ca-gateway: Channel Access PV Gatew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713" y="2415589"/>
            <a:ext cx="613740" cy="613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987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Virtualization of hardware  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984002"/>
              </p:ext>
            </p:extLst>
          </p:nvPr>
        </p:nvGraphicFramePr>
        <p:xfrm>
          <a:off x="1934529" y="1837568"/>
          <a:ext cx="8188722" cy="4918450"/>
        </p:xfrm>
        <a:graphic>
          <a:graphicData uri="http://schemas.openxmlformats.org/drawingml/2006/table">
            <a:tbl>
              <a:tblPr/>
              <a:tblGrid>
                <a:gridCol w="1303227"/>
                <a:gridCol w="529653"/>
                <a:gridCol w="662067"/>
                <a:gridCol w="809123"/>
                <a:gridCol w="2041249"/>
                <a:gridCol w="696913"/>
                <a:gridCol w="2146490"/>
              </a:tblGrid>
              <a:tr h="108718"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IOC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Facility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Process Manager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Current Host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Description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Proposed location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6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Notes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antDailyLog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Sign on screen system for 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ExBPS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ExB Power Supply (55deg Beamline)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</a:t>
                      </a:r>
                      <a:r>
                        <a:rPr lang="en-A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actMagField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Atnitites Magnet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switchMagField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Switch Magnet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analysingMagField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Analysing Magnetic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analysingMagPS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Analysing Magnet Power Supply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injMagPS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Injectrion Magnet Power Supply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injMagField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Injection Magnet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combinedMagPS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55deg + Switch Magnet Power Supply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</a:t>
                      </a:r>
                      <a:r>
                        <a:rPr lang="en-A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beta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 Control High Energy Area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alpha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screen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General Low Energy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gfm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 Filled Magnet Beamline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sampleChanger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846 Ion Source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AU" sz="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vacuumGauge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 Energy Vacuum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massSpecScan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Mass Spectrum Scan for 846 Ion Source (AMS)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Does not connect to hardware on 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softTask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antcont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Redundant - old terminal read averaging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Delete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High Energy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Runs high enegry, 1 vacuum guage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Terminal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Stripper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SF6 Monitoring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Gas Plant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Monitors SF6 stock qantaty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HVG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High Voltage Poterntial Stabaliser Control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GFM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Low Energy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Currently running 3 power supplies, steering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220110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Main (looks at PLC status)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Internal PLC Monitoring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 ACCEL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SF6 Monitoring currently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 Main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Internal PLC monitoring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220110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 ACCEL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SF6 Monitoring currently, and interlocking pressure and temp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 Main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ANTARES-SCADA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Internal PLC Monitoring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scanner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aecm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?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 ??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What does this do?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220110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aecm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aecm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ANTARES Either Cat Master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Remove. All IO to be moved to new ANTARES Beckhoff PLC.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AccelNetConnect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 + VEGA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Tag to PV gateway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starZeroIOC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Redundant - Monitor Magnets and Oxygen on 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Remove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starLowEnergyGa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Low Energy Gamma Monitor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Combine into 1 IOC for STAR radiation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starHighEnergyG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High Energy Gmma Monitor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Combine into 1 IOC for STAR radiation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starSwitchMagGa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Switch Magnet Gamma Monitor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Combine into 1 IOC for STAR radiation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starDailyLog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 Usage Logging System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starSwitchMagFi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Redundant - Switch magnety magnetic field readback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Remove - Not required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nec1MVDailyLog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Vega Usage Logging System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starRecombMagFi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STAR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Redundant - 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Remove - Not required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siriusRadMon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 - All gamma monitors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BF8F"/>
                    </a:solidFill>
                  </a:tcPr>
                </a:tc>
              </a:tr>
              <a:tr h="112146"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siriusDailyLog</a:t>
                      </a:r>
                      <a:endParaRPr lang="en-A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SIRIUS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procServ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rho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Sign on screen system for SIRIUS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Virtual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AU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4181" marR="4181" marT="41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77827" y="1063736"/>
            <a:ext cx="11556620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AU" dirty="0"/>
              <a:t>Intel 2RU Server Chassis - including: 2 x Gold 5118 12 core 2.3Ghz, 128GB 1 </a:t>
            </a:r>
            <a:r>
              <a:rPr lang="en-AU" dirty="0" smtClean="0"/>
              <a:t>RAM</a:t>
            </a:r>
            <a:r>
              <a:rPr lang="en-AU" dirty="0"/>
              <a:t>, 2x 1.9TB S4510 </a:t>
            </a:r>
            <a:r>
              <a:rPr lang="en-AU" dirty="0" err="1"/>
              <a:t>NVMe</a:t>
            </a:r>
            <a:r>
              <a:rPr lang="en-AU" dirty="0"/>
              <a:t>, Full Hardware RAID with 1GB </a:t>
            </a:r>
            <a:r>
              <a:rPr lang="en-AU" dirty="0" smtClean="0"/>
              <a:t>Cache, Redundant </a:t>
            </a:r>
            <a:r>
              <a:rPr lang="en-AU" dirty="0"/>
              <a:t>Power Supplies, Remote MGMT, 2 x 10GbE, Rail Kit,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9432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0515600" cy="1325563"/>
          </a:xfrm>
        </p:spPr>
        <p:txBody>
          <a:bodyPr/>
          <a:lstStyle/>
          <a:p>
            <a:r>
              <a:rPr lang="en-US" dirty="0"/>
              <a:t>Upgrade of ANTARES control system</a:t>
            </a:r>
          </a:p>
        </p:txBody>
      </p:sp>
      <p:pic>
        <p:nvPicPr>
          <p:cNvPr id="3078" name="Picture 6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1" t="14709" r="18789" b="5285"/>
          <a:stretch/>
        </p:blipFill>
        <p:spPr bwMode="auto">
          <a:xfrm>
            <a:off x="532801" y="1735651"/>
            <a:ext cx="5292713" cy="383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5" t="17052" r="18798" b="4487"/>
          <a:stretch/>
        </p:blipFill>
        <p:spPr bwMode="auto">
          <a:xfrm>
            <a:off x="6277708" y="1735651"/>
            <a:ext cx="5442872" cy="383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663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-297657"/>
            <a:ext cx="11411254" cy="1325563"/>
          </a:xfrm>
        </p:spPr>
        <p:txBody>
          <a:bodyPr/>
          <a:lstStyle/>
          <a:p>
            <a:r>
              <a:rPr lang="en-AU" dirty="0"/>
              <a:t>ANTARES control room redevelopment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95" t="17424" r="39603" b="28755"/>
          <a:stretch/>
        </p:blipFill>
        <p:spPr bwMode="auto">
          <a:xfrm>
            <a:off x="1391920" y="1798320"/>
            <a:ext cx="3208052" cy="473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79" t="22226" r="21475" b="3281"/>
          <a:stretch/>
        </p:blipFill>
        <p:spPr bwMode="auto">
          <a:xfrm rot="16200000">
            <a:off x="6146632" y="2560488"/>
            <a:ext cx="4653616" cy="312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2844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826" y="174783"/>
            <a:ext cx="10515600" cy="1325563"/>
          </a:xfrm>
        </p:spPr>
        <p:txBody>
          <a:bodyPr/>
          <a:lstStyle/>
          <a:p>
            <a:r>
              <a:rPr lang="en-US" dirty="0"/>
              <a:t>Unification of VEGA &amp; SIRIUS into EPICS system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>
          <a:xfrm>
            <a:off x="6600838" y="3102464"/>
            <a:ext cx="5523754" cy="2884610"/>
          </a:xfrm>
        </p:spPr>
        <p:txBody>
          <a:bodyPr/>
          <a:lstStyle/>
          <a:p>
            <a:r>
              <a:rPr lang="en-AU" dirty="0" err="1" smtClean="0"/>
              <a:t>AccelNet</a:t>
            </a:r>
            <a:r>
              <a:rPr lang="en-AU" dirty="0" smtClean="0"/>
              <a:t> Tag &lt;&gt; EPICS PV </a:t>
            </a:r>
            <a:endParaRPr lang="en-A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6" t="5774" r="7028" b="5108"/>
          <a:stretch/>
        </p:blipFill>
        <p:spPr bwMode="auto">
          <a:xfrm>
            <a:off x="198694" y="3173411"/>
            <a:ext cx="6272444" cy="349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7" t="17565" r="18725" b="26922"/>
          <a:stretch/>
        </p:blipFill>
        <p:spPr bwMode="auto">
          <a:xfrm>
            <a:off x="7631722" y="4241595"/>
            <a:ext cx="3437793" cy="1791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966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67A32452-403C-E247-A8ED-47B18F6E2536}"/>
    </a:ext>
  </a:extLst>
</a:theme>
</file>

<file path=ppt/theme/theme2.xml><?xml version="1.0" encoding="utf-8"?>
<a:theme xmlns:a="http://schemas.openxmlformats.org/drawingml/2006/main" name="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5954146B-192D-684E-B281-4574DB3CC86B}"/>
    </a:ext>
  </a:extLst>
</a:theme>
</file>

<file path=ppt/theme/theme3.xml><?xml version="1.0" encoding="utf-8"?>
<a:theme xmlns:a="http://schemas.openxmlformats.org/drawingml/2006/main" name="1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8760F287-F788-A141-8C2E-EA98D911D16D}"/>
    </a:ext>
  </a:extLst>
</a:theme>
</file>

<file path=ppt/theme/theme4.xml><?xml version="1.0" encoding="utf-8"?>
<a:theme xmlns:a="http://schemas.openxmlformats.org/drawingml/2006/main" name="2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B1838512-D85B-AF4D-AA59-D4846BDF63AC}"/>
    </a:ext>
  </a:extLst>
</a:theme>
</file>

<file path=ppt/theme/theme5.xml><?xml version="1.0" encoding="utf-8"?>
<a:theme xmlns:a="http://schemas.openxmlformats.org/drawingml/2006/main" name="3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01C15E5C-A4C0-7041-8A19-1C99D9E89C5C}"/>
    </a:ext>
  </a:extLst>
</a:theme>
</file>

<file path=ppt/theme/theme6.xml><?xml version="1.0" encoding="utf-8"?>
<a:theme xmlns:a="http://schemas.openxmlformats.org/drawingml/2006/main" name="4_Custom Design">
  <a:themeElements>
    <a:clrScheme name="">
      <a:dk1>
        <a:srgbClr val="4C4D4C"/>
      </a:dk1>
      <a:lt1>
        <a:srgbClr val="FFFFFF"/>
      </a:lt1>
      <a:dk2>
        <a:srgbClr val="44546A"/>
      </a:dk2>
      <a:lt2>
        <a:srgbClr val="E7E6E6"/>
      </a:lt2>
      <a:accent1>
        <a:srgbClr val="006CA9"/>
      </a:accent1>
      <a:accent2>
        <a:srgbClr val="47B7B1"/>
      </a:accent2>
      <a:accent3>
        <a:srgbClr val="1E3054"/>
      </a:accent3>
      <a:accent4>
        <a:srgbClr val="4C4D4C"/>
      </a:accent4>
      <a:accent5>
        <a:srgbClr val="006F3A"/>
      </a:accent5>
      <a:accent6>
        <a:srgbClr val="F1AB46"/>
      </a:accent6>
      <a:hlink>
        <a:srgbClr val="006CA9"/>
      </a:hlink>
      <a:folHlink>
        <a:srgbClr val="1E305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ANSTO-Template-Tahoma-2018-16x9" id="{D74A2B29-B1CF-0047-B39A-DE86A548E77D}" vid="{D26B2DE8-AFA1-084A-B065-6510ED4389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 Future Controls Direction and Development</Template>
  <TotalTime>3782</TotalTime>
  <Words>827</Words>
  <Application>Microsoft Office PowerPoint</Application>
  <PresentationFormat>Custom</PresentationFormat>
  <Paragraphs>355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Office Theme</vt:lpstr>
      <vt:lpstr>Custom Design</vt:lpstr>
      <vt:lpstr>1_Custom Design</vt:lpstr>
      <vt:lpstr>2_Custom Design</vt:lpstr>
      <vt:lpstr>3_Custom Design</vt:lpstr>
      <vt:lpstr>4_Custom Design</vt:lpstr>
      <vt:lpstr>CAS Future Controls Direction and Development</vt:lpstr>
      <vt:lpstr>Opportunities for improvement </vt:lpstr>
      <vt:lpstr>Cyber Security</vt:lpstr>
      <vt:lpstr>Cyber Security</vt:lpstr>
      <vt:lpstr>Network architecture</vt:lpstr>
      <vt:lpstr>Virtualization of hardware  </vt:lpstr>
      <vt:lpstr>Upgrade of ANTARES control system</vt:lpstr>
      <vt:lpstr>ANTARES control room redevelopment </vt:lpstr>
      <vt:lpstr>Unification of VEGA &amp; SIRIUS into EPICS system</vt:lpstr>
      <vt:lpstr>Archiving</vt:lpstr>
      <vt:lpstr>Templates </vt:lpstr>
      <vt:lpstr>Technical staff engagement</vt:lpstr>
      <vt:lpstr>Development Platforms</vt:lpstr>
      <vt:lpstr>Thank you</vt:lpstr>
      <vt:lpstr>PowerPoint Presentation</vt:lpstr>
      <vt:lpstr>PowerPoint Presentation</vt:lpstr>
      <vt:lpstr>PowerPoint Presentation</vt:lpstr>
    </vt:vector>
  </TitlesOfParts>
  <Company>ANSTO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Future Controls Direction and Development</dc:title>
  <dc:creator>BUTTON, David</dc:creator>
  <cp:lastModifiedBy>BUTTON, David</cp:lastModifiedBy>
  <cp:revision>38</cp:revision>
  <dcterms:created xsi:type="dcterms:W3CDTF">2020-10-23T12:45:01Z</dcterms:created>
  <dcterms:modified xsi:type="dcterms:W3CDTF">2020-10-26T05:39:30Z</dcterms:modified>
</cp:coreProperties>
</file>