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7"/>
  </p:notesMasterIdLst>
  <p:sldIdLst>
    <p:sldId id="270" r:id="rId2"/>
    <p:sldId id="271" r:id="rId3"/>
    <p:sldId id="272" r:id="rId4"/>
    <p:sldId id="275" r:id="rId5"/>
    <p:sldId id="276" r:id="rId6"/>
    <p:sldId id="277" r:id="rId7"/>
    <p:sldId id="287" r:id="rId8"/>
    <p:sldId id="278" r:id="rId9"/>
    <p:sldId id="280" r:id="rId10"/>
    <p:sldId id="281" r:id="rId11"/>
    <p:sldId id="282" r:id="rId12"/>
    <p:sldId id="283" r:id="rId13"/>
    <p:sldId id="284" r:id="rId14"/>
    <p:sldId id="285" r:id="rId15"/>
    <p:sldId id="286"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Poppins Light" panose="02010600030101010101" charset="0"/>
      <p:regular r:id="rId22"/>
      <p:italic r:id="rId23"/>
    </p:embeddedFont>
    <p:embeddedFont>
      <p:font typeface="Poppins" panose="02010600030101010101" charset="0"/>
      <p:regular r:id="rId24"/>
      <p:bold r:id="rId25"/>
      <p:italic r:id="rId26"/>
      <p:boldItalic r:id="rId27"/>
    </p:embeddedFont>
    <p:embeddedFont>
      <p:font typeface="Fira Sans Light" panose="02010600030101010101" charset="0"/>
      <p:regular r:id="rId28"/>
      <p:italic r:id="rId29"/>
    </p:embeddedFont>
    <p:embeddedFont>
      <p:font typeface="Fira Sans ExtraLight" panose="02010600030101010101" charset="0"/>
      <p:regular r:id="rId30"/>
      <p:italic r:id="rId31"/>
    </p:embeddedFont>
    <p:embeddedFont>
      <p:font typeface="Fira Sans" panose="02010600030101010101" charset="0"/>
      <p:regular r:id="rId32"/>
      <p:bold r:id="rId33"/>
      <p:italic r:id="rId34"/>
      <p:boldItalic r:id="rId35"/>
    </p:embeddedFont>
    <p:embeddedFont>
      <p:font typeface="ＭＳ Ｐゴシック" panose="020B0600070205080204" pitchFamily="34" charset="-128"/>
      <p:regular r:id="rId36"/>
    </p:embeddedFont>
    <p:embeddedFont>
      <p:font typeface="Fira Sans ExtraBold" panose="02010600030101010101" charset="0"/>
      <p:bold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A9"/>
    <a:srgbClr val="425E84"/>
    <a:srgbClr val="854139"/>
    <a:srgbClr val="47B8B2"/>
    <a:srgbClr val="B5E2E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2"/>
    <p:restoredTop sz="79258" autoAdjust="0"/>
  </p:normalViewPr>
  <p:slideViewPr>
    <p:cSldViewPr snapToGrid="0" snapToObjects="1">
      <p:cViewPr varScale="1">
        <p:scale>
          <a:sx n="70" d="100"/>
          <a:sy n="70" d="100"/>
        </p:scale>
        <p:origin x="557"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B316BB-52DB-44FA-879A-AC7FB2B78F65}" type="datetimeFigureOut">
              <a:rPr lang="en-AU" smtClean="0"/>
              <a:t>16/10/2020</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807341-9885-4951-A3EF-41976BD35CEA}" type="slidenum">
              <a:rPr lang="en-AU" smtClean="0"/>
              <a:t>‹#›</a:t>
            </a:fld>
            <a:endParaRPr lang="en-AU"/>
          </a:p>
        </p:txBody>
      </p:sp>
    </p:spTree>
    <p:extLst>
      <p:ext uri="{BB962C8B-B14F-4D97-AF65-F5344CB8AC3E}">
        <p14:creationId xmlns:p14="http://schemas.microsoft.com/office/powerpoint/2010/main" val="1674312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Traditional processors are hitting the </a:t>
            </a:r>
            <a:r>
              <a:rPr lang="en-AU" smtClean="0"/>
              <a:t>clock frequency </a:t>
            </a:r>
            <a:r>
              <a:rPr lang="en-AU" dirty="0" smtClean="0"/>
              <a:t>limit and thus, future significant increases in performance must come from parallel computations. FPGA has been shown to have the potential to speedup highly parallel applications. In addition, recent semiconductor technology provides sufficient FPGA resources to tackle scientific applications on large-scale parallel systems.</a:t>
            </a:r>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a:t>
            </a:fld>
            <a:endParaRPr lang="en-AU"/>
          </a:p>
        </p:txBody>
      </p:sp>
    </p:spTree>
    <p:extLst>
      <p:ext uri="{BB962C8B-B14F-4D97-AF65-F5344CB8AC3E}">
        <p14:creationId xmlns:p14="http://schemas.microsoft.com/office/powerpoint/2010/main" val="960413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10</a:t>
            </a:fld>
            <a:endParaRPr lang="en-AU"/>
          </a:p>
        </p:txBody>
      </p:sp>
    </p:spTree>
    <p:extLst>
      <p:ext uri="{BB962C8B-B14F-4D97-AF65-F5344CB8AC3E}">
        <p14:creationId xmlns:p14="http://schemas.microsoft.com/office/powerpoint/2010/main" val="4181350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11</a:t>
            </a:fld>
            <a:endParaRPr lang="en-AU"/>
          </a:p>
        </p:txBody>
      </p:sp>
    </p:spTree>
    <p:extLst>
      <p:ext uri="{BB962C8B-B14F-4D97-AF65-F5344CB8AC3E}">
        <p14:creationId xmlns:p14="http://schemas.microsoft.com/office/powerpoint/2010/main" val="110848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12</a:t>
            </a:fld>
            <a:endParaRPr lang="en-AU"/>
          </a:p>
        </p:txBody>
      </p:sp>
    </p:spTree>
    <p:extLst>
      <p:ext uri="{BB962C8B-B14F-4D97-AF65-F5344CB8AC3E}">
        <p14:creationId xmlns:p14="http://schemas.microsoft.com/office/powerpoint/2010/main" val="3878710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13</a:t>
            </a:fld>
            <a:endParaRPr lang="en-AU"/>
          </a:p>
        </p:txBody>
      </p:sp>
    </p:spTree>
    <p:extLst>
      <p:ext uri="{BB962C8B-B14F-4D97-AF65-F5344CB8AC3E}">
        <p14:creationId xmlns:p14="http://schemas.microsoft.com/office/powerpoint/2010/main" val="1095427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14</a:t>
            </a:fld>
            <a:endParaRPr lang="en-AU"/>
          </a:p>
        </p:txBody>
      </p:sp>
    </p:spTree>
    <p:extLst>
      <p:ext uri="{BB962C8B-B14F-4D97-AF65-F5344CB8AC3E}">
        <p14:creationId xmlns:p14="http://schemas.microsoft.com/office/powerpoint/2010/main" val="1716700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15</a:t>
            </a:fld>
            <a:endParaRPr lang="en-AU"/>
          </a:p>
        </p:txBody>
      </p:sp>
    </p:spTree>
    <p:extLst>
      <p:ext uri="{BB962C8B-B14F-4D97-AF65-F5344CB8AC3E}">
        <p14:creationId xmlns:p14="http://schemas.microsoft.com/office/powerpoint/2010/main" val="881932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0" dirty="0"/>
          </a:p>
        </p:txBody>
      </p:sp>
      <p:sp>
        <p:nvSpPr>
          <p:cNvPr id="4" name="Slide Number Placeholder 3"/>
          <p:cNvSpPr>
            <a:spLocks noGrp="1"/>
          </p:cNvSpPr>
          <p:nvPr>
            <p:ph type="sldNum" sz="quarter" idx="10"/>
          </p:nvPr>
        </p:nvSpPr>
        <p:spPr/>
        <p:txBody>
          <a:bodyPr/>
          <a:lstStyle/>
          <a:p>
            <a:fld id="{85807341-9885-4951-A3EF-41976BD35CEA}" type="slidenum">
              <a:rPr lang="en-AU" smtClean="0"/>
              <a:t>2</a:t>
            </a:fld>
            <a:endParaRPr lang="en-AU"/>
          </a:p>
        </p:txBody>
      </p:sp>
    </p:spTree>
    <p:extLst>
      <p:ext uri="{BB962C8B-B14F-4D97-AF65-F5344CB8AC3E}">
        <p14:creationId xmlns:p14="http://schemas.microsoft.com/office/powerpoint/2010/main" val="401848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3</a:t>
            </a:fld>
            <a:endParaRPr lang="en-AU"/>
          </a:p>
        </p:txBody>
      </p:sp>
    </p:spTree>
    <p:extLst>
      <p:ext uri="{BB962C8B-B14F-4D97-AF65-F5344CB8AC3E}">
        <p14:creationId xmlns:p14="http://schemas.microsoft.com/office/powerpoint/2010/main" val="2246542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see</a:t>
            </a:r>
            <a:r>
              <a:rPr lang="en-US" baseline="0" dirty="0" smtClean="0"/>
              <a:t> how does it work. Suppose all of the 3 inputs are 0, then according to the truth table, both of the two outputs are 0. Inside the LUT, all of the MUX pin 0 is connected to the MUX output, so the two stored 0s in static RAMs are transfer to the two outputs.</a:t>
            </a:r>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4</a:t>
            </a:fld>
            <a:endParaRPr lang="en-AU"/>
          </a:p>
        </p:txBody>
      </p:sp>
    </p:spTree>
    <p:extLst>
      <p:ext uri="{BB962C8B-B14F-4D97-AF65-F5344CB8AC3E}">
        <p14:creationId xmlns:p14="http://schemas.microsoft.com/office/powerpoint/2010/main" val="1407318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5</a:t>
            </a:fld>
            <a:endParaRPr lang="en-AU"/>
          </a:p>
        </p:txBody>
      </p:sp>
    </p:spTree>
    <p:extLst>
      <p:ext uri="{BB962C8B-B14F-4D97-AF65-F5344CB8AC3E}">
        <p14:creationId xmlns:p14="http://schemas.microsoft.com/office/powerpoint/2010/main" val="157653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p:txBody>
      </p:sp>
      <p:sp>
        <p:nvSpPr>
          <p:cNvPr id="4" name="Slide Number Placeholder 3"/>
          <p:cNvSpPr>
            <a:spLocks noGrp="1"/>
          </p:cNvSpPr>
          <p:nvPr>
            <p:ph type="sldNum" sz="quarter" idx="10"/>
          </p:nvPr>
        </p:nvSpPr>
        <p:spPr/>
        <p:txBody>
          <a:bodyPr/>
          <a:lstStyle/>
          <a:p>
            <a:fld id="{85807341-9885-4951-A3EF-41976BD35CEA}" type="slidenum">
              <a:rPr lang="en-AU" smtClean="0"/>
              <a:t>6</a:t>
            </a:fld>
            <a:endParaRPr lang="en-AU"/>
          </a:p>
        </p:txBody>
      </p:sp>
    </p:spTree>
    <p:extLst>
      <p:ext uri="{BB962C8B-B14F-4D97-AF65-F5344CB8AC3E}">
        <p14:creationId xmlns:p14="http://schemas.microsoft.com/office/powerpoint/2010/main" val="1197433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7</a:t>
            </a:fld>
            <a:endParaRPr lang="en-AU"/>
          </a:p>
        </p:txBody>
      </p:sp>
    </p:spTree>
    <p:extLst>
      <p:ext uri="{BB962C8B-B14F-4D97-AF65-F5344CB8AC3E}">
        <p14:creationId xmlns:p14="http://schemas.microsoft.com/office/powerpoint/2010/main" val="209045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8</a:t>
            </a:fld>
            <a:endParaRPr lang="en-AU"/>
          </a:p>
        </p:txBody>
      </p:sp>
    </p:spTree>
    <p:extLst>
      <p:ext uri="{BB962C8B-B14F-4D97-AF65-F5344CB8AC3E}">
        <p14:creationId xmlns:p14="http://schemas.microsoft.com/office/powerpoint/2010/main" val="3276421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5807341-9885-4951-A3EF-41976BD35CEA}" type="slidenum">
              <a:rPr lang="en-AU" smtClean="0"/>
              <a:t>9</a:t>
            </a:fld>
            <a:endParaRPr lang="en-AU"/>
          </a:p>
        </p:txBody>
      </p:sp>
    </p:spTree>
    <p:extLst>
      <p:ext uri="{BB962C8B-B14F-4D97-AF65-F5344CB8AC3E}">
        <p14:creationId xmlns:p14="http://schemas.microsoft.com/office/powerpoint/2010/main" val="51768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658CBF-8FF4-4747-A9F8-2B1DD8350D60}"/>
              </a:ext>
            </a:extLst>
          </p:cNvPr>
          <p:cNvPicPr>
            <a:picLocks noChangeAspect="1"/>
          </p:cNvPicPr>
          <p:nvPr userDrawn="1"/>
        </p:nvPicPr>
        <p:blipFill rotWithShape="1">
          <a:blip r:embed="rId3"/>
          <a:srcRect r="10836" b="13245"/>
          <a:stretch/>
        </p:blipFill>
        <p:spPr>
          <a:xfrm>
            <a:off x="5881459" y="1782142"/>
            <a:ext cx="6310541" cy="5075859"/>
          </a:xfrm>
          <a:prstGeom prst="rect">
            <a:avLst/>
          </a:prstGeom>
        </p:spPr>
      </p:pic>
      <p:pic>
        <p:nvPicPr>
          <p:cNvPr id="9" name="Picture 8">
            <a:extLst>
              <a:ext uri="{FF2B5EF4-FFF2-40B4-BE49-F238E27FC236}">
                <a16:creationId xmlns:a16="http://schemas.microsoft.com/office/drawing/2014/main" id="{4F67F4DC-9F6D-5D4D-B67D-CEE804F8AF97}"/>
              </a:ext>
            </a:extLst>
          </p:cNvPr>
          <p:cNvPicPr>
            <a:picLocks noChangeAspect="1"/>
          </p:cNvPicPr>
          <p:nvPr userDrawn="1"/>
        </p:nvPicPr>
        <p:blipFill rotWithShape="1">
          <a:blip r:embed="rId4"/>
          <a:srcRect t="6053" b="19896"/>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FBBFFDE4-0E95-5649-8670-E0107FC5FC73}"/>
              </a:ext>
            </a:extLst>
          </p:cNvPr>
          <p:cNvSpPr/>
          <p:nvPr userDrawn="1"/>
        </p:nvSpPr>
        <p:spPr>
          <a:xfrm>
            <a:off x="766916" y="4579016"/>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1561C7-A2F8-684F-B859-03705CA05A7C}"/>
              </a:ext>
            </a:extLst>
          </p:cNvPr>
          <p:cNvPicPr>
            <a:picLocks noChangeAspect="1"/>
          </p:cNvPicPr>
          <p:nvPr userDrawn="1"/>
        </p:nvPicPr>
        <p:blipFill>
          <a:blip r:embed="rId5"/>
          <a:stretch>
            <a:fillRect/>
          </a:stretch>
        </p:blipFill>
        <p:spPr>
          <a:xfrm>
            <a:off x="766916" y="531922"/>
            <a:ext cx="3969676" cy="812068"/>
          </a:xfrm>
          <a:prstGeom prst="rect">
            <a:avLst/>
          </a:prstGeom>
        </p:spPr>
      </p:pic>
      <p:pic>
        <p:nvPicPr>
          <p:cNvPr id="12" name="Picture 11">
            <a:extLst>
              <a:ext uri="{FF2B5EF4-FFF2-40B4-BE49-F238E27FC236}">
                <a16:creationId xmlns:a16="http://schemas.microsoft.com/office/drawing/2014/main" id="{CF66A9A6-43AA-1349-8AD0-23FABF906A65}"/>
              </a:ext>
            </a:extLst>
          </p:cNvPr>
          <p:cNvPicPr>
            <a:picLocks noChangeAspect="1"/>
          </p:cNvPicPr>
          <p:nvPr userDrawn="1"/>
        </p:nvPicPr>
        <p:blipFill>
          <a:blip r:embed="rId6"/>
          <a:stretch>
            <a:fillRect/>
          </a:stretch>
        </p:blipFill>
        <p:spPr>
          <a:xfrm>
            <a:off x="8311367" y="6271149"/>
            <a:ext cx="3454429" cy="238142"/>
          </a:xfrm>
          <a:prstGeom prst="rect">
            <a:avLst/>
          </a:prstGeom>
        </p:spPr>
      </p:pic>
      <p:sp>
        <p:nvSpPr>
          <p:cNvPr id="2" name="Title 1">
            <a:extLst>
              <a:ext uri="{FF2B5EF4-FFF2-40B4-BE49-F238E27FC236}">
                <a16:creationId xmlns:a16="http://schemas.microsoft.com/office/drawing/2014/main" id="{9E96923A-B50F-2A44-9C76-3C9FFD0F8EFB}"/>
              </a:ext>
            </a:extLst>
          </p:cNvPr>
          <p:cNvSpPr>
            <a:spLocks noGrp="1"/>
          </p:cNvSpPr>
          <p:nvPr>
            <p:ph type="ctrTitle"/>
          </p:nvPr>
        </p:nvSpPr>
        <p:spPr>
          <a:xfrm>
            <a:off x="767070" y="1343988"/>
            <a:ext cx="9144000" cy="2165973"/>
          </a:xfrm>
        </p:spPr>
        <p:txBody>
          <a:bodyPr lIns="0" anchor="b"/>
          <a:lstStyle>
            <a:lvl1pPr algn="l">
              <a:defRPr sz="6000"/>
            </a:lvl1pPr>
          </a:lstStyle>
          <a:p>
            <a:r>
              <a:rPr lang="en-US" smtClean="0"/>
              <a:t>Click to edit Master title style</a:t>
            </a:r>
            <a:endParaRPr lang="en-US" dirty="0"/>
          </a:p>
        </p:txBody>
      </p:sp>
      <p:sp>
        <p:nvSpPr>
          <p:cNvPr id="3" name="Subtitle 2">
            <a:extLst>
              <a:ext uri="{FF2B5EF4-FFF2-40B4-BE49-F238E27FC236}">
                <a16:creationId xmlns:a16="http://schemas.microsoft.com/office/drawing/2014/main" id="{6AB50290-CA83-1F4F-905C-EBE9354CA951}"/>
              </a:ext>
            </a:extLst>
          </p:cNvPr>
          <p:cNvSpPr>
            <a:spLocks noGrp="1"/>
          </p:cNvSpPr>
          <p:nvPr>
            <p:ph type="subTitle" idx="1"/>
          </p:nvPr>
        </p:nvSpPr>
        <p:spPr>
          <a:xfrm>
            <a:off x="767070" y="3602038"/>
            <a:ext cx="7544451" cy="912812"/>
          </a:xfrm>
        </p:spPr>
        <p:txBody>
          <a:bodyPr lIns="0"/>
          <a:lstStyle>
            <a:lvl1pPr marL="0" indent="0" algn="l">
              <a:buNone/>
              <a:defRPr sz="24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a:extLst>
              <a:ext uri="{FF2B5EF4-FFF2-40B4-BE49-F238E27FC236}">
                <a16:creationId xmlns:a16="http://schemas.microsoft.com/office/drawing/2014/main" id="{74E13CC7-FA84-5249-B18B-5A3E8CCE94F4}"/>
              </a:ext>
            </a:extLst>
          </p:cNvPr>
          <p:cNvSpPr>
            <a:spLocks noGrp="1"/>
          </p:cNvSpPr>
          <p:nvPr>
            <p:ph type="dt" sz="half" idx="10"/>
          </p:nvPr>
        </p:nvSpPr>
        <p:spPr>
          <a:xfrm>
            <a:off x="767070" y="6356350"/>
            <a:ext cx="2743200" cy="365125"/>
          </a:xfrm>
        </p:spPr>
        <p:txBody>
          <a:bodyPr lIns="0"/>
          <a:lstStyle/>
          <a:p>
            <a:fld id="{0352A42B-78AF-8D4D-94A5-85285646B5D9}" type="datetimeFigureOut">
              <a:rPr lang="en-US" smtClean="0"/>
              <a:t>10/16/2020</a:t>
            </a:fld>
            <a:endParaRPr lang="en-US"/>
          </a:p>
        </p:txBody>
      </p:sp>
      <p:sp>
        <p:nvSpPr>
          <p:cNvPr id="21" name="Text Placeholder 20">
            <a:extLst>
              <a:ext uri="{FF2B5EF4-FFF2-40B4-BE49-F238E27FC236}">
                <a16:creationId xmlns:a16="http://schemas.microsoft.com/office/drawing/2014/main" id="{89993145-E805-8048-89C8-948B8319753A}"/>
              </a:ext>
            </a:extLst>
          </p:cNvPr>
          <p:cNvSpPr>
            <a:spLocks noGrp="1"/>
          </p:cNvSpPr>
          <p:nvPr>
            <p:ph type="body" sz="quarter" idx="11"/>
          </p:nvPr>
        </p:nvSpPr>
        <p:spPr>
          <a:xfrm>
            <a:off x="766916" y="4714875"/>
            <a:ext cx="5819775" cy="542925"/>
          </a:xfrm>
        </p:spPr>
        <p:txBody>
          <a:bodyPr lIns="0" anchor="b"/>
          <a:lstStyle>
            <a:lvl1pPr marL="0" indent="0">
              <a:buNone/>
              <a:defRPr b="1" i="0">
                <a:solidFill>
                  <a:schemeClr val="bg2">
                    <a:lumMod val="50000"/>
                  </a:schemeClr>
                </a:solidFill>
                <a:latin typeface="Fira Sans" panose="020B0503050000020004" pitchFamily="34" charset="0"/>
              </a:defRPr>
            </a:lvl1pPr>
          </a:lstStyle>
          <a:p>
            <a:pPr lvl="0"/>
            <a:r>
              <a:rPr lang="en-US" smtClean="0"/>
              <a:t>Click to edit Master text styles</a:t>
            </a:r>
          </a:p>
        </p:txBody>
      </p:sp>
      <p:sp>
        <p:nvSpPr>
          <p:cNvPr id="23" name="Text Placeholder 22">
            <a:extLst>
              <a:ext uri="{FF2B5EF4-FFF2-40B4-BE49-F238E27FC236}">
                <a16:creationId xmlns:a16="http://schemas.microsoft.com/office/drawing/2014/main" id="{E0351F6B-787D-2E4D-AFF5-594834FF4360}"/>
              </a:ext>
            </a:extLst>
          </p:cNvPr>
          <p:cNvSpPr>
            <a:spLocks noGrp="1"/>
          </p:cNvSpPr>
          <p:nvPr>
            <p:ph type="body" sz="quarter" idx="12"/>
          </p:nvPr>
        </p:nvSpPr>
        <p:spPr>
          <a:xfrm>
            <a:off x="766763" y="5280024"/>
            <a:ext cx="4233862" cy="792163"/>
          </a:xfrm>
        </p:spPr>
        <p:txBody>
          <a:bodyPr lIns="0" tIns="0">
            <a:normAutofit/>
          </a:bodyPr>
          <a:lstStyle>
            <a:lvl1pPr marL="0" indent="0">
              <a:buNone/>
              <a:defRPr sz="2000">
                <a:solidFill>
                  <a:schemeClr val="tx1">
                    <a:lumMod val="40000"/>
                    <a:lumOff val="60000"/>
                  </a:schemeClr>
                </a:solidFill>
              </a:defRPr>
            </a:lvl1pPr>
          </a:lstStyle>
          <a:p>
            <a:pPr lvl="0"/>
            <a:r>
              <a:rPr lang="en-US" smtClean="0"/>
              <a:t>Click to edit Master text styles</a:t>
            </a:r>
          </a:p>
        </p:txBody>
      </p:sp>
    </p:spTree>
    <p:extLst>
      <p:ext uri="{BB962C8B-B14F-4D97-AF65-F5344CB8AC3E}">
        <p14:creationId xmlns:p14="http://schemas.microsoft.com/office/powerpoint/2010/main" val="395479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28115-10D7-A946-ABC0-93249A930D0A}"/>
              </a:ext>
            </a:extLst>
          </p:cNvPr>
          <p:cNvSpPr>
            <a:spLocks noGrp="1"/>
          </p:cNvSpPr>
          <p:nvPr>
            <p:ph type="title"/>
          </p:nvPr>
        </p:nvSpPr>
        <p:spPr>
          <a:xfrm>
            <a:off x="359568" y="57151"/>
            <a:ext cx="11470481" cy="1419226"/>
          </a:xfrm>
        </p:spPr>
        <p:txBody>
          <a:bodyPr anchor="b"/>
          <a:lstStyle>
            <a:lvl1pPr marL="0" marR="0" indent="0" algn="l" defTabSz="914400" rtl="0" eaLnBrk="1" fontAlgn="auto" latinLnBrk="0" hangingPunct="1">
              <a:lnSpc>
                <a:spcPct val="0"/>
              </a:lnSpc>
              <a:spcBef>
                <a:spcPts val="0"/>
              </a:spcBef>
              <a:spcAft>
                <a:spcPts val="0"/>
              </a:spcAft>
              <a:buClrTx/>
              <a:buSzTx/>
              <a:buFontTx/>
              <a:buNone/>
              <a:tabLs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a:extLst>
              <a:ext uri="{FF2B5EF4-FFF2-40B4-BE49-F238E27FC236}">
                <a16:creationId xmlns:a16="http://schemas.microsoft.com/office/drawing/2014/main" id="{395DA54B-3C40-AF4B-A1A0-CF590617C23A}"/>
              </a:ext>
            </a:extLst>
          </p:cNvPr>
          <p:cNvSpPr>
            <a:spLocks noGrp="1"/>
          </p:cNvSpPr>
          <p:nvPr>
            <p:ph idx="1"/>
          </p:nvPr>
        </p:nvSpPr>
        <p:spPr>
          <a:xfrm>
            <a:off x="359569" y="1825625"/>
            <a:ext cx="10515600" cy="4351338"/>
          </a:xfrm>
        </p:spPr>
        <p:txBody>
          <a:bodyPr/>
          <a:lstStyle>
            <a:lvl1pPr marL="228600" indent="-228600">
              <a:buClr>
                <a:schemeClr val="accent2"/>
              </a:buClr>
              <a:buSzPct val="90000"/>
              <a:buFont typeface="Wingdings" pitchFamily="2" charset="2"/>
              <a:buChar char="§"/>
              <a:defRPr>
                <a:solidFill>
                  <a:schemeClr val="tx1"/>
                </a:solidFill>
              </a:defRPr>
            </a:lvl1pPr>
            <a:lvl2pPr marL="627063" indent="-169863">
              <a:buClr>
                <a:schemeClr val="bg2">
                  <a:lumMod val="50000"/>
                </a:schemeClr>
              </a:buClr>
              <a:buSzPct val="80000"/>
              <a:buFont typeface="Wingdings" pitchFamily="2" charset="2"/>
              <a:buChar char="§"/>
              <a:tabLst/>
              <a:defRPr>
                <a:solidFill>
                  <a:schemeClr val="tx1"/>
                </a:solidFill>
              </a:defRPr>
            </a:lvl2pPr>
            <a:lvl3pPr marL="1069975" indent="-155575">
              <a:buClr>
                <a:schemeClr val="tx1">
                  <a:lumMod val="40000"/>
                  <a:lumOff val="60000"/>
                </a:schemeClr>
              </a:buClr>
              <a:buSzPct val="80000"/>
              <a:buFont typeface="Wingdings" pitchFamily="2" charset="2"/>
              <a:buChar char="§"/>
              <a:tabLst/>
              <a:defRPr>
                <a:solidFill>
                  <a:schemeClr val="tx1"/>
                </a:solidFill>
              </a:defRPr>
            </a:lvl3pPr>
            <a:lvl4pPr marL="1511300" indent="-139700">
              <a:buClr>
                <a:schemeClr val="tx1">
                  <a:lumMod val="40000"/>
                  <a:lumOff val="60000"/>
                </a:schemeClr>
              </a:buClr>
              <a:buSzPct val="80000"/>
              <a:buFont typeface="Wingdings" pitchFamily="2" charset="2"/>
              <a:buChar char="§"/>
              <a:tabLst/>
              <a:defRPr>
                <a:solidFill>
                  <a:schemeClr val="tx1"/>
                </a:solidFill>
              </a:defRPr>
            </a:lvl4pPr>
            <a:lvl5pPr marL="1960563" indent="-131763">
              <a:buClr>
                <a:schemeClr val="tx1">
                  <a:lumMod val="40000"/>
                  <a:lumOff val="60000"/>
                </a:schemeClr>
              </a:buClr>
              <a:buSzPct val="80000"/>
              <a:buFont typeface="Wingdings" pitchFamily="2" charset="2"/>
              <a:buChar char="§"/>
              <a:tabLst/>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a:extLst>
              <a:ext uri="{FF2B5EF4-FFF2-40B4-BE49-F238E27FC236}">
                <a16:creationId xmlns:a16="http://schemas.microsoft.com/office/drawing/2014/main" id="{395DA9AD-B2E6-2D4F-9903-ACA6302DC5C6}"/>
              </a:ext>
            </a:extLst>
          </p:cNvPr>
          <p:cNvSpPr>
            <a:spLocks noGrp="1"/>
          </p:cNvSpPr>
          <p:nvPr>
            <p:ph type="dt" sz="half" idx="10"/>
          </p:nvPr>
        </p:nvSpPr>
        <p:spPr>
          <a:xfrm>
            <a:off x="359569" y="6356350"/>
            <a:ext cx="1097756" cy="365125"/>
          </a:xfrm>
        </p:spPr>
        <p:txBody>
          <a:bodyPr/>
          <a:lstStyle/>
          <a:p>
            <a:fld id="{0352A42B-78AF-8D4D-94A5-85285646B5D9}" type="datetimeFigureOut">
              <a:rPr lang="en-US" smtClean="0"/>
              <a:t>10/16/2020</a:t>
            </a:fld>
            <a:endParaRPr lang="en-US"/>
          </a:p>
        </p:txBody>
      </p:sp>
      <p:sp>
        <p:nvSpPr>
          <p:cNvPr id="5" name="Footer Placeholder 4">
            <a:extLst>
              <a:ext uri="{FF2B5EF4-FFF2-40B4-BE49-F238E27FC236}">
                <a16:creationId xmlns:a16="http://schemas.microsoft.com/office/drawing/2014/main" id="{8C385708-634F-E04F-B359-ED49F9991689}"/>
              </a:ext>
            </a:extLst>
          </p:cNvPr>
          <p:cNvSpPr>
            <a:spLocks noGrp="1"/>
          </p:cNvSpPr>
          <p:nvPr>
            <p:ph type="ftr" sz="quarter" idx="11"/>
          </p:nvPr>
        </p:nvSpPr>
        <p:spPr>
          <a:xfrm>
            <a:off x="1688305" y="6356350"/>
            <a:ext cx="6630734" cy="365125"/>
          </a:xfrm>
        </p:spPr>
        <p:txBody>
          <a:bodyPr/>
          <a:lstStyle>
            <a:lvl1pPr algn="l">
              <a:defRPr/>
            </a:lvl1pPr>
          </a:lstStyle>
          <a:p>
            <a:endParaRPr lang="en-US" dirty="0"/>
          </a:p>
        </p:txBody>
      </p:sp>
      <p:sp>
        <p:nvSpPr>
          <p:cNvPr id="6" name="Slide Number Placeholder 5">
            <a:extLst>
              <a:ext uri="{FF2B5EF4-FFF2-40B4-BE49-F238E27FC236}">
                <a16:creationId xmlns:a16="http://schemas.microsoft.com/office/drawing/2014/main" id="{CDEF18D9-2E44-8B4D-9E01-FFDF8B40AC1D}"/>
              </a:ext>
            </a:extLst>
          </p:cNvPr>
          <p:cNvSpPr>
            <a:spLocks noGrp="1"/>
          </p:cNvSpPr>
          <p:nvPr>
            <p:ph type="sldNum" sz="quarter" idx="12"/>
          </p:nvPr>
        </p:nvSpPr>
        <p:spPr>
          <a:xfrm>
            <a:off x="8465343" y="6356350"/>
            <a:ext cx="1145381" cy="365125"/>
          </a:xfrm>
        </p:spPr>
        <p:txBody>
          <a:bodyPr/>
          <a:lstStyle/>
          <a:p>
            <a:fld id="{1171C3FB-93AB-564D-95A5-C39E8DAE9B78}" type="slidenum">
              <a:rPr lang="en-US" smtClean="0"/>
              <a:t>‹#›</a:t>
            </a:fld>
            <a:endParaRPr lang="en-US"/>
          </a:p>
        </p:txBody>
      </p:sp>
      <p:pic>
        <p:nvPicPr>
          <p:cNvPr id="7" name="Picture 6">
            <a:extLst>
              <a:ext uri="{FF2B5EF4-FFF2-40B4-BE49-F238E27FC236}">
                <a16:creationId xmlns:a16="http://schemas.microsoft.com/office/drawing/2014/main" id="{14878D25-3F1C-7E42-AAEF-2D256F7A1091}"/>
              </a:ext>
            </a:extLst>
          </p:cNvPr>
          <p:cNvPicPr>
            <a:picLocks noChangeAspect="1"/>
          </p:cNvPicPr>
          <p:nvPr userDrawn="1"/>
        </p:nvPicPr>
        <p:blipFill>
          <a:blip r:embed="rId2"/>
          <a:stretch>
            <a:fillRect/>
          </a:stretch>
        </p:blipFill>
        <p:spPr>
          <a:xfrm>
            <a:off x="9601200" y="5591048"/>
            <a:ext cx="2590800" cy="1266952"/>
          </a:xfrm>
          <a:prstGeom prst="rect">
            <a:avLst/>
          </a:prstGeom>
        </p:spPr>
      </p:pic>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rotWithShape="1">
          <a:blip r:embed="rId3"/>
          <a:srcRect l="35794"/>
          <a:stretch/>
        </p:blipFill>
        <p:spPr>
          <a:xfrm>
            <a:off x="10693400" y="6320878"/>
            <a:ext cx="1352296" cy="430853"/>
          </a:xfrm>
          <a:prstGeom prst="rect">
            <a:avLst/>
          </a:prstGeom>
        </p:spPr>
      </p:pic>
      <p:sp>
        <p:nvSpPr>
          <p:cNvPr id="9" name="Rectangle 8">
            <a:extLst>
              <a:ext uri="{FF2B5EF4-FFF2-40B4-BE49-F238E27FC236}">
                <a16:creationId xmlns:a16="http://schemas.microsoft.com/office/drawing/2014/main" id="{51B83ED6-62A2-CD4D-AA98-221CF8A492FF}"/>
              </a:ext>
            </a:extLst>
          </p:cNvPr>
          <p:cNvSpPr/>
          <p:nvPr userDrawn="1"/>
        </p:nvSpPr>
        <p:spPr>
          <a:xfrm>
            <a:off x="459735" y="1514348"/>
            <a:ext cx="678426" cy="58993"/>
          </a:xfrm>
          <a:prstGeom prst="rect">
            <a:avLst/>
          </a:prstGeom>
          <a:solidFill>
            <a:srgbClr val="47B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2604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6A6E9-277D-754B-BE9D-2F47B0DA16E8}"/>
              </a:ext>
            </a:extLst>
          </p:cNvPr>
          <p:cNvPicPr>
            <a:picLocks noChangeAspect="1"/>
          </p:cNvPicPr>
          <p:nvPr userDrawn="1"/>
        </p:nvPicPr>
        <p:blipFill rotWithShape="1">
          <a:blip r:embed="rId3"/>
          <a:srcRect t="6021" r="10836" b="13245"/>
          <a:stretch/>
        </p:blipFill>
        <p:spPr>
          <a:xfrm>
            <a:off x="3029919" y="0"/>
            <a:ext cx="9162081" cy="6858002"/>
          </a:xfrm>
          <a:prstGeom prst="rect">
            <a:avLst/>
          </a:prstGeom>
        </p:spPr>
      </p:pic>
      <p:pic>
        <p:nvPicPr>
          <p:cNvPr id="8" name="Picture 7">
            <a:extLst>
              <a:ext uri="{FF2B5EF4-FFF2-40B4-BE49-F238E27FC236}">
                <a16:creationId xmlns:a16="http://schemas.microsoft.com/office/drawing/2014/main" id="{03C442C4-CDAA-5D4B-98EA-A50EBAF115D5}"/>
              </a:ext>
            </a:extLst>
          </p:cNvPr>
          <p:cNvPicPr>
            <a:picLocks noChangeAspect="1"/>
          </p:cNvPicPr>
          <p:nvPr userDrawn="1"/>
        </p:nvPicPr>
        <p:blipFill>
          <a:blip r:embed="rId4"/>
          <a:stretch>
            <a:fillRect/>
          </a:stretch>
        </p:blipFill>
        <p:spPr>
          <a:xfrm>
            <a:off x="9601200" y="5591048"/>
            <a:ext cx="2590800" cy="1266952"/>
          </a:xfrm>
          <a:prstGeom prst="rect">
            <a:avLst/>
          </a:prstGeom>
        </p:spPr>
      </p:pic>
      <p:pic>
        <p:nvPicPr>
          <p:cNvPr id="9" name="Picture 8">
            <a:extLst>
              <a:ext uri="{FF2B5EF4-FFF2-40B4-BE49-F238E27FC236}">
                <a16:creationId xmlns:a16="http://schemas.microsoft.com/office/drawing/2014/main" id="{F52FA24E-AC59-4647-9BEF-F25C060E7F7C}"/>
              </a:ext>
            </a:extLst>
          </p:cNvPr>
          <p:cNvPicPr>
            <a:picLocks noChangeAspect="1"/>
          </p:cNvPicPr>
          <p:nvPr userDrawn="1"/>
        </p:nvPicPr>
        <p:blipFill rotWithShape="1">
          <a:blip r:embed="rId5"/>
          <a:srcRect l="35794"/>
          <a:stretch/>
        </p:blipFill>
        <p:spPr>
          <a:xfrm>
            <a:off x="10693400" y="6320878"/>
            <a:ext cx="1352296" cy="430853"/>
          </a:xfrm>
          <a:prstGeom prst="rect">
            <a:avLst/>
          </a:prstGeom>
        </p:spPr>
      </p:pic>
      <p:sp>
        <p:nvSpPr>
          <p:cNvPr id="2"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a:extLst>
              <a:ext uri="{FF2B5EF4-FFF2-40B4-BE49-F238E27FC236}">
                <a16:creationId xmlns:a16="http://schemas.microsoft.com/office/drawing/2014/main" id="{50A605D9-9966-DD4B-B2C5-7A2AF7B9BD18}"/>
              </a:ext>
            </a:extLst>
          </p:cNvPr>
          <p:cNvSpPr>
            <a:spLocks noGrp="1"/>
          </p:cNvSpPr>
          <p:nvPr>
            <p:ph type="dt" sz="half" idx="10"/>
          </p:nvPr>
        </p:nvSpPr>
        <p:spPr>
          <a:xfrm>
            <a:off x="359568" y="6356350"/>
            <a:ext cx="1097757" cy="365125"/>
          </a:xfrm>
        </p:spPr>
        <p:txBody>
          <a:bodyPr/>
          <a:lstStyle>
            <a:lvl1pPr>
              <a:defRPr>
                <a:solidFill>
                  <a:schemeClr val="accent3">
                    <a:lumMod val="40000"/>
                    <a:lumOff val="60000"/>
                  </a:schemeClr>
                </a:solidFill>
              </a:defRPr>
            </a:lvl1pPr>
          </a:lstStyle>
          <a:p>
            <a:fld id="{0352A42B-78AF-8D4D-94A5-85285646B5D9}" type="datetimeFigureOut">
              <a:rPr lang="en-US" smtClean="0"/>
              <a:pPr/>
              <a:t>10/16/2020</a:t>
            </a:fld>
            <a:endParaRPr lang="en-US"/>
          </a:p>
        </p:txBody>
      </p:sp>
      <p:sp>
        <p:nvSpPr>
          <p:cNvPr id="5" name="Footer Placeholder 4">
            <a:extLst>
              <a:ext uri="{FF2B5EF4-FFF2-40B4-BE49-F238E27FC236}">
                <a16:creationId xmlns:a16="http://schemas.microsoft.com/office/drawing/2014/main" id="{E4A9F58F-B1AF-5A44-B764-00BF45D466FC}"/>
              </a:ext>
            </a:extLst>
          </p:cNvPr>
          <p:cNvSpPr>
            <a:spLocks noGrp="1"/>
          </p:cNvSpPr>
          <p:nvPr>
            <p:ph type="ftr" sz="quarter" idx="11"/>
          </p:nvPr>
        </p:nvSpPr>
        <p:spPr>
          <a:xfrm>
            <a:off x="1688305" y="6356350"/>
            <a:ext cx="6630734" cy="365125"/>
          </a:xfrm>
        </p:spPr>
        <p:txBody>
          <a:bodyPr/>
          <a:lstStyle>
            <a:lvl1pPr>
              <a:defRPr>
                <a:solidFill>
                  <a:schemeClr val="accent3">
                    <a:lumMod val="40000"/>
                    <a:lumOff val="60000"/>
                  </a:schemeClr>
                </a:solidFill>
              </a:defRPr>
            </a:lvl1pPr>
          </a:lstStyle>
          <a:p>
            <a:endParaRPr lang="en-US" dirty="0"/>
          </a:p>
        </p:txBody>
      </p:sp>
      <p:sp>
        <p:nvSpPr>
          <p:cNvPr id="6" name="Slide Number Placeholder 5">
            <a:extLst>
              <a:ext uri="{FF2B5EF4-FFF2-40B4-BE49-F238E27FC236}">
                <a16:creationId xmlns:a16="http://schemas.microsoft.com/office/drawing/2014/main" id="{6A0CF3D9-6B80-1040-A391-8053C5C8984C}"/>
              </a:ext>
            </a:extLst>
          </p:cNvPr>
          <p:cNvSpPr>
            <a:spLocks noGrp="1"/>
          </p:cNvSpPr>
          <p:nvPr>
            <p:ph type="sldNum" sz="quarter" idx="12"/>
          </p:nvPr>
        </p:nvSpPr>
        <p:spPr>
          <a:xfrm>
            <a:off x="8465342" y="6356350"/>
            <a:ext cx="1145381" cy="365125"/>
          </a:xfrm>
        </p:spPr>
        <p:txBody>
          <a:bodyPr/>
          <a:lstStyle>
            <a:lvl1pPr>
              <a:defRPr>
                <a:solidFill>
                  <a:schemeClr val="accent3">
                    <a:lumMod val="40000"/>
                    <a:lumOff val="60000"/>
                  </a:schemeClr>
                </a:solidFill>
              </a:defRPr>
            </a:lvl1pPr>
          </a:lstStyle>
          <a:p>
            <a:fld id="{1171C3FB-93AB-564D-95A5-C39E8DAE9B78}" type="slidenum">
              <a:rPr lang="en-US" smtClean="0"/>
              <a:pPr/>
              <a:t>‹#›</a:t>
            </a:fld>
            <a:endParaRPr lang="en-US"/>
          </a:p>
        </p:txBody>
      </p:sp>
    </p:spTree>
    <p:extLst>
      <p:ext uri="{BB962C8B-B14F-4D97-AF65-F5344CB8AC3E}">
        <p14:creationId xmlns:p14="http://schemas.microsoft.com/office/powerpoint/2010/main" val="3818665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6A6E9-277D-754B-BE9D-2F47B0DA16E8}"/>
              </a:ext>
            </a:extLst>
          </p:cNvPr>
          <p:cNvPicPr>
            <a:picLocks noChangeAspect="1"/>
          </p:cNvPicPr>
          <p:nvPr userDrawn="1"/>
        </p:nvPicPr>
        <p:blipFill rotWithShape="1">
          <a:blip r:embed="rId3"/>
          <a:srcRect t="6021" r="10836" b="13245"/>
          <a:stretch/>
        </p:blipFill>
        <p:spPr>
          <a:xfrm>
            <a:off x="3029919" y="0"/>
            <a:ext cx="9162081" cy="6858002"/>
          </a:xfrm>
          <a:prstGeom prst="rect">
            <a:avLst/>
          </a:prstGeom>
        </p:spPr>
      </p:pic>
      <p:pic>
        <p:nvPicPr>
          <p:cNvPr id="8" name="Picture 7">
            <a:extLst>
              <a:ext uri="{FF2B5EF4-FFF2-40B4-BE49-F238E27FC236}">
                <a16:creationId xmlns:a16="http://schemas.microsoft.com/office/drawing/2014/main" id="{03C442C4-CDAA-5D4B-98EA-A50EBAF115D5}"/>
              </a:ext>
            </a:extLst>
          </p:cNvPr>
          <p:cNvPicPr>
            <a:picLocks noChangeAspect="1"/>
          </p:cNvPicPr>
          <p:nvPr userDrawn="1"/>
        </p:nvPicPr>
        <p:blipFill>
          <a:blip r:embed="rId4"/>
          <a:stretch>
            <a:fillRect/>
          </a:stretch>
        </p:blipFill>
        <p:spPr>
          <a:xfrm>
            <a:off x="9601200" y="5591048"/>
            <a:ext cx="2590800" cy="1266952"/>
          </a:xfrm>
          <a:prstGeom prst="rect">
            <a:avLst/>
          </a:prstGeom>
        </p:spPr>
      </p:pic>
      <p:pic>
        <p:nvPicPr>
          <p:cNvPr id="9" name="Picture 8">
            <a:extLst>
              <a:ext uri="{FF2B5EF4-FFF2-40B4-BE49-F238E27FC236}">
                <a16:creationId xmlns:a16="http://schemas.microsoft.com/office/drawing/2014/main" id="{F52FA24E-AC59-4647-9BEF-F25C060E7F7C}"/>
              </a:ext>
            </a:extLst>
          </p:cNvPr>
          <p:cNvPicPr>
            <a:picLocks noChangeAspect="1"/>
          </p:cNvPicPr>
          <p:nvPr userDrawn="1"/>
        </p:nvPicPr>
        <p:blipFill rotWithShape="1">
          <a:blip r:embed="rId5"/>
          <a:srcRect l="35794"/>
          <a:stretch/>
        </p:blipFill>
        <p:spPr>
          <a:xfrm>
            <a:off x="10693400" y="6320878"/>
            <a:ext cx="1352296" cy="430853"/>
          </a:xfrm>
          <a:prstGeom prst="rect">
            <a:avLst/>
          </a:prstGeom>
        </p:spPr>
      </p:pic>
      <p:sp>
        <p:nvSpPr>
          <p:cNvPr id="2"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0" i="0" spc="-300">
                <a:solidFill>
                  <a:schemeClr val="bg1"/>
                </a:solidFill>
                <a:latin typeface="Fira Sans ExtraLight" panose="020B0403050000020004" pitchFamily="34" charset="0"/>
                <a:cs typeface="Poppins Light" pitchFamily="2" charset="77"/>
              </a:defRPr>
            </a:lvl1p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035843" y="5034249"/>
            <a:ext cx="10277475" cy="797345"/>
          </a:xfrm>
        </p:spPr>
        <p:txBody>
          <a:bodyPr>
            <a:normAutofit/>
          </a:bodyPr>
          <a:lstStyle>
            <a:lvl1pPr marL="0" indent="0" algn="l">
              <a:buNone/>
              <a:defRPr sz="3200" b="1"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10100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9282CE-23A7-9C45-A239-5C7364034395}"/>
              </a:ext>
            </a:extLst>
          </p:cNvPr>
          <p:cNvPicPr>
            <a:picLocks noChangeAspect="1"/>
          </p:cNvPicPr>
          <p:nvPr userDrawn="1"/>
        </p:nvPicPr>
        <p:blipFill rotWithShape="1">
          <a:blip r:embed="rId2"/>
          <a:srcRect t="6004" b="20014"/>
          <a:stretch/>
        </p:blipFill>
        <p:spPr>
          <a:xfrm>
            <a:off x="0" y="0"/>
            <a:ext cx="12203528" cy="6858000"/>
          </a:xfrm>
          <a:prstGeom prst="rect">
            <a:avLst/>
          </a:prstGeom>
        </p:spPr>
      </p:pic>
      <p:sp>
        <p:nvSpPr>
          <p:cNvPr id="2" name="Title 1">
            <a:extLst>
              <a:ext uri="{FF2B5EF4-FFF2-40B4-BE49-F238E27FC236}">
                <a16:creationId xmlns:a16="http://schemas.microsoft.com/office/drawing/2014/main" id="{9E96923A-B50F-2A44-9C76-3C9FFD0F8EFB}"/>
              </a:ext>
            </a:extLst>
          </p:cNvPr>
          <p:cNvSpPr>
            <a:spLocks noGrp="1"/>
          </p:cNvSpPr>
          <p:nvPr>
            <p:ph type="ctrTitle"/>
          </p:nvPr>
        </p:nvSpPr>
        <p:spPr>
          <a:xfrm>
            <a:off x="767070" y="1343988"/>
            <a:ext cx="9144000" cy="2165973"/>
          </a:xfrm>
        </p:spPr>
        <p:txBody>
          <a:bodyPr lIns="0" anchor="b"/>
          <a:lstStyle>
            <a:lvl1pPr algn="l">
              <a:defRPr sz="6000">
                <a:solidFill>
                  <a:schemeClr val="bg1"/>
                </a:solidFill>
              </a:defRPr>
            </a:lvl1pPr>
          </a:lstStyle>
          <a:p>
            <a:r>
              <a:rPr lang="en-US" smtClean="0"/>
              <a:t>Click to edit Master title style</a:t>
            </a:r>
            <a:endParaRPr lang="en-US" dirty="0"/>
          </a:p>
        </p:txBody>
      </p:sp>
      <p:pic>
        <p:nvPicPr>
          <p:cNvPr id="14" name="Picture 13">
            <a:extLst>
              <a:ext uri="{FF2B5EF4-FFF2-40B4-BE49-F238E27FC236}">
                <a16:creationId xmlns:a16="http://schemas.microsoft.com/office/drawing/2014/main" id="{0827FABC-47BC-5E42-BDF5-9E184B44EEE8}"/>
              </a:ext>
            </a:extLst>
          </p:cNvPr>
          <p:cNvPicPr>
            <a:picLocks noChangeAspect="1"/>
          </p:cNvPicPr>
          <p:nvPr userDrawn="1"/>
        </p:nvPicPr>
        <p:blipFill>
          <a:blip r:embed="rId3"/>
          <a:stretch>
            <a:fillRect/>
          </a:stretch>
        </p:blipFill>
        <p:spPr>
          <a:xfrm>
            <a:off x="6784851" y="5579163"/>
            <a:ext cx="5015148" cy="1025938"/>
          </a:xfrm>
          <a:prstGeom prst="rect">
            <a:avLst/>
          </a:prstGeom>
        </p:spPr>
      </p:pic>
    </p:spTree>
    <p:extLst>
      <p:ext uri="{BB962C8B-B14F-4D97-AF65-F5344CB8AC3E}">
        <p14:creationId xmlns:p14="http://schemas.microsoft.com/office/powerpoint/2010/main" val="14444768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2E1BD145-B6AE-9B45-8E40-2E6CCAD25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794C053-46DF-1E43-AC20-586C2EC185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Fira Sans ExtraBold" panose="020B0503050000020004" pitchFamily="34" charset="0"/>
              </a:defRPr>
            </a:lvl1pPr>
          </a:lstStyle>
          <a:p>
            <a:fld id="{0352A42B-78AF-8D4D-94A5-85285646B5D9}" type="datetimeFigureOut">
              <a:rPr lang="en-US" smtClean="0"/>
              <a:pPr/>
              <a:t>10/16/2020</a:t>
            </a:fld>
            <a:endParaRPr lang="en-US"/>
          </a:p>
        </p:txBody>
      </p:sp>
      <p:sp>
        <p:nvSpPr>
          <p:cNvPr id="5" name="Footer Placeholder 4">
            <a:extLst>
              <a:ext uri="{FF2B5EF4-FFF2-40B4-BE49-F238E27FC236}">
                <a16:creationId xmlns:a16="http://schemas.microsoft.com/office/drawing/2014/main" id="{229A2AC0-3DFE-5C44-8C78-00B4C49F13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a:solidFill>
                  <a:schemeClr val="tx1">
                    <a:tint val="75000"/>
                  </a:schemeClr>
                </a:solidFill>
                <a:latin typeface="Fira Sans ExtraBold" panose="020B0503050000020004" pitchFamily="34" charset="0"/>
              </a:defRPr>
            </a:lvl1pPr>
          </a:lstStyle>
          <a:p>
            <a:endParaRPr lang="en-US"/>
          </a:p>
        </p:txBody>
      </p:sp>
      <p:sp>
        <p:nvSpPr>
          <p:cNvPr id="6" name="Slide Number Placeholder 5">
            <a:extLst>
              <a:ext uri="{FF2B5EF4-FFF2-40B4-BE49-F238E27FC236}">
                <a16:creationId xmlns:a16="http://schemas.microsoft.com/office/drawing/2014/main" id="{04897401-1F1E-8E4B-80CA-51785820B5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Fira Sans ExtraBold" panose="020B0503050000020004" pitchFamily="34" charset="0"/>
              </a:defRPr>
            </a:lvl1pPr>
          </a:lstStyle>
          <a:p>
            <a:fld id="{1171C3FB-93AB-564D-95A5-C39E8DAE9B78}" type="slidenum">
              <a:rPr lang="en-US" smtClean="0"/>
              <a:pPr/>
              <a:t>‹#›</a:t>
            </a:fld>
            <a:endParaRPr lang="en-US"/>
          </a:p>
        </p:txBody>
      </p:sp>
    </p:spTree>
    <p:extLst>
      <p:ext uri="{BB962C8B-B14F-4D97-AF65-F5344CB8AC3E}">
        <p14:creationId xmlns:p14="http://schemas.microsoft.com/office/powerpoint/2010/main" val="838231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1" r:id="rId5"/>
  </p:sldLayoutIdLst>
  <p:txStyles>
    <p:titleStyle>
      <a:lvl1pPr algn="l" defTabSz="914400" rtl="0" eaLnBrk="1" latinLnBrk="0" hangingPunct="1">
        <a:lnSpc>
          <a:spcPct val="90000"/>
        </a:lnSpc>
        <a:spcBef>
          <a:spcPct val="0"/>
        </a:spcBef>
        <a:buNone/>
        <a:defRPr sz="4400" b="1" i="0" kern="1200" spc="-15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tx1"/>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tx1"/>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tx1"/>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tx1"/>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tx1"/>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1C823-4572-E149-BB37-2DB4531C4442}"/>
              </a:ext>
            </a:extLst>
          </p:cNvPr>
          <p:cNvSpPr>
            <a:spLocks noGrp="1"/>
          </p:cNvSpPr>
          <p:nvPr>
            <p:ph type="ctrTitle"/>
          </p:nvPr>
        </p:nvSpPr>
        <p:spPr>
          <a:xfrm>
            <a:off x="449580" y="2651304"/>
            <a:ext cx="11326331" cy="1129642"/>
          </a:xfrm>
        </p:spPr>
        <p:txBody>
          <a:bodyPr>
            <a:noAutofit/>
          </a:bodyPr>
          <a:lstStyle/>
          <a:p>
            <a:pPr algn="ctr"/>
            <a:r>
              <a:rPr lang="en-AU" sz="4400" b="0" dirty="0" smtClean="0"/>
              <a:t>Accelerate </a:t>
            </a:r>
            <a:r>
              <a:rPr lang="en-AU" sz="4400" b="0" dirty="0"/>
              <a:t>Scientific Computations with FPGA</a:t>
            </a:r>
            <a:endParaRPr lang="en-US" sz="4400" dirty="0"/>
          </a:p>
        </p:txBody>
      </p:sp>
      <p:sp>
        <p:nvSpPr>
          <p:cNvPr id="4" name="Text Placeholder 3">
            <a:extLst>
              <a:ext uri="{FF2B5EF4-FFF2-40B4-BE49-F238E27FC236}">
                <a16:creationId xmlns:a16="http://schemas.microsoft.com/office/drawing/2014/main" id="{F1BFA7BF-7073-C84A-B934-349902396FE7}"/>
              </a:ext>
            </a:extLst>
          </p:cNvPr>
          <p:cNvSpPr>
            <a:spLocks noGrp="1"/>
          </p:cNvSpPr>
          <p:nvPr>
            <p:ph type="body" sz="quarter" idx="11"/>
          </p:nvPr>
        </p:nvSpPr>
        <p:spPr/>
        <p:txBody>
          <a:bodyPr/>
          <a:lstStyle/>
          <a:p>
            <a:r>
              <a:rPr lang="en-AU" b="0" dirty="0" smtClean="0">
                <a:solidFill>
                  <a:schemeClr val="bg1">
                    <a:lumMod val="65000"/>
                  </a:schemeClr>
                </a:solidFill>
              </a:rPr>
              <a:t>Simin Chen </a:t>
            </a:r>
            <a:endParaRPr lang="en-US" b="0" dirty="0">
              <a:solidFill>
                <a:schemeClr val="bg1">
                  <a:lumMod val="65000"/>
                </a:schemeClr>
              </a:solidFill>
            </a:endParaRPr>
          </a:p>
        </p:txBody>
      </p:sp>
      <p:sp>
        <p:nvSpPr>
          <p:cNvPr id="5" name="Text Placeholder 4">
            <a:extLst>
              <a:ext uri="{FF2B5EF4-FFF2-40B4-BE49-F238E27FC236}">
                <a16:creationId xmlns:a16="http://schemas.microsoft.com/office/drawing/2014/main" id="{F6A90B47-BF11-D249-B3A0-E75BA3A53E2D}"/>
              </a:ext>
            </a:extLst>
          </p:cNvPr>
          <p:cNvSpPr>
            <a:spLocks noGrp="1"/>
          </p:cNvSpPr>
          <p:nvPr>
            <p:ph type="body" sz="quarter" idx="12"/>
          </p:nvPr>
        </p:nvSpPr>
        <p:spPr/>
        <p:txBody>
          <a:bodyPr>
            <a:normAutofit/>
          </a:bodyPr>
          <a:lstStyle/>
          <a:p>
            <a:r>
              <a:rPr lang="en-US" dirty="0" smtClean="0"/>
              <a:t>30/Oct/2020</a:t>
            </a:r>
            <a:endParaRPr lang="en-US" dirty="0"/>
          </a:p>
        </p:txBody>
      </p:sp>
    </p:spTree>
    <p:extLst>
      <p:ext uri="{BB962C8B-B14F-4D97-AF65-F5344CB8AC3E}">
        <p14:creationId xmlns:p14="http://schemas.microsoft.com/office/powerpoint/2010/main" val="4160342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568" y="332508"/>
            <a:ext cx="11470481" cy="967222"/>
          </a:xfrm>
        </p:spPr>
        <p:txBody>
          <a:bodyPr/>
          <a:lstStyle/>
          <a:p>
            <a:r>
              <a:rPr lang="en-US" dirty="0" smtClean="0"/>
              <a:t>Why choose FPGA? </a:t>
            </a:r>
            <a:endParaRPr lang="en-AU" dirty="0"/>
          </a:p>
        </p:txBody>
      </p:sp>
      <p:sp>
        <p:nvSpPr>
          <p:cNvPr id="12" name="TextBox 11"/>
          <p:cNvSpPr txBox="1"/>
          <p:nvPr/>
        </p:nvSpPr>
        <p:spPr>
          <a:xfrm>
            <a:off x="8365213" y="2432405"/>
            <a:ext cx="3701654" cy="1323439"/>
          </a:xfrm>
          <a:prstGeom prst="rect">
            <a:avLst/>
          </a:prstGeom>
          <a:noFill/>
        </p:spPr>
        <p:txBody>
          <a:bodyPr wrap="none" rtlCol="0">
            <a:spAutoFit/>
          </a:bodyPr>
          <a:lstStyle/>
          <a:p>
            <a:r>
              <a:rPr lang="en-US" sz="2000" dirty="0" smtClean="0">
                <a:latin typeface="Fira Sans Light" panose="02010600030101010101" charset="0"/>
              </a:rPr>
              <a:t>Monte-Carlo test platform</a:t>
            </a:r>
          </a:p>
          <a:p>
            <a:r>
              <a:rPr lang="en-US" sz="2000" dirty="0" smtClean="0">
                <a:latin typeface="Fira Sans Light" panose="02010600030101010101" charset="0"/>
              </a:rPr>
              <a:t>CPU</a:t>
            </a:r>
            <a:r>
              <a:rPr lang="en-US" sz="2000" dirty="0">
                <a:latin typeface="Fira Sans Light" panose="02010600030101010101" charset="0"/>
              </a:rPr>
              <a:t>: Intel Xeon </a:t>
            </a:r>
            <a:r>
              <a:rPr lang="en-US" sz="2000" dirty="0" smtClean="0">
                <a:latin typeface="Fira Sans Light" panose="02010600030101010101" charset="0"/>
              </a:rPr>
              <a:t>5138 Dual-Core</a:t>
            </a:r>
          </a:p>
          <a:p>
            <a:r>
              <a:rPr lang="en-US" sz="2000" dirty="0" smtClean="0">
                <a:latin typeface="Fira Sans Light" panose="02010600030101010101" charset="0"/>
              </a:rPr>
              <a:t>GPU: </a:t>
            </a:r>
            <a:r>
              <a:rPr lang="en-US" sz="2000" dirty="0" err="1" smtClean="0">
                <a:latin typeface="Fira Sans Light" panose="02010600030101010101" charset="0"/>
              </a:rPr>
              <a:t>nVidia</a:t>
            </a:r>
            <a:r>
              <a:rPr lang="en-US" sz="2000" dirty="0" smtClean="0">
                <a:latin typeface="Fira Sans Light" panose="02010600030101010101" charset="0"/>
              </a:rPr>
              <a:t> </a:t>
            </a:r>
            <a:r>
              <a:rPr lang="en-US" sz="2000" dirty="0">
                <a:latin typeface="Fira Sans Light" panose="02010600030101010101" charset="0"/>
              </a:rPr>
              <a:t>Tesla </a:t>
            </a:r>
            <a:r>
              <a:rPr lang="en-US" sz="2000" dirty="0" smtClean="0">
                <a:latin typeface="Fira Sans Light" panose="02010600030101010101" charset="0"/>
              </a:rPr>
              <a:t>C1060</a:t>
            </a:r>
          </a:p>
          <a:p>
            <a:r>
              <a:rPr lang="en-US" sz="2000" dirty="0" smtClean="0">
                <a:latin typeface="Fira Sans Light" panose="02010600030101010101" charset="0"/>
              </a:rPr>
              <a:t>FPGA</a:t>
            </a:r>
            <a:r>
              <a:rPr lang="en-US" sz="2000" dirty="0">
                <a:latin typeface="Fira Sans Light" panose="02010600030101010101" charset="0"/>
              </a:rPr>
              <a:t>: </a:t>
            </a:r>
            <a:r>
              <a:rPr lang="en-US" sz="2000" dirty="0" smtClean="0">
                <a:latin typeface="Fira Sans Light" panose="02010600030101010101" charset="0"/>
              </a:rPr>
              <a:t>Xilinx V5LX330T</a:t>
            </a:r>
            <a:endParaRPr lang="en-AU" sz="2000" dirty="0">
              <a:latin typeface="Fira Sans Light" panose="02010600030101010101" charset="0"/>
            </a:endParaRPr>
          </a:p>
        </p:txBody>
      </p:sp>
      <p:sp>
        <p:nvSpPr>
          <p:cNvPr id="13" name="TextBox 12"/>
          <p:cNvSpPr txBox="1"/>
          <p:nvPr/>
        </p:nvSpPr>
        <p:spPr>
          <a:xfrm>
            <a:off x="484095" y="5828553"/>
            <a:ext cx="10425356" cy="461665"/>
          </a:xfrm>
          <a:prstGeom prst="rect">
            <a:avLst/>
          </a:prstGeom>
          <a:noFill/>
        </p:spPr>
        <p:txBody>
          <a:bodyPr wrap="square" rtlCol="0">
            <a:spAutoFit/>
          </a:bodyPr>
          <a:lstStyle/>
          <a:p>
            <a:r>
              <a:rPr lang="en-AU" sz="1200" dirty="0" smtClean="0">
                <a:latin typeface="Fira Sans Light" panose="02010600030101010101" charset="0"/>
              </a:rPr>
              <a:t>Citation</a:t>
            </a:r>
            <a:r>
              <a:rPr lang="en-AU" sz="1200" dirty="0">
                <a:latin typeface="Fira Sans Light" panose="02010600030101010101" charset="0"/>
              </a:rPr>
              <a:t>: B. </a:t>
            </a:r>
            <a:r>
              <a:rPr lang="en-AU" sz="1200" dirty="0" err="1">
                <a:latin typeface="Fira Sans Light" panose="02010600030101010101" charset="0"/>
              </a:rPr>
              <a:t>Betkaoui</a:t>
            </a:r>
            <a:r>
              <a:rPr lang="en-AU" sz="1200" dirty="0">
                <a:latin typeface="Fira Sans Light" panose="02010600030101010101" charset="0"/>
              </a:rPr>
              <a:t>, D. B. Thomas and W. </a:t>
            </a:r>
            <a:r>
              <a:rPr lang="en-AU" sz="1200" dirty="0" err="1">
                <a:latin typeface="Fira Sans Light" panose="02010600030101010101" charset="0"/>
              </a:rPr>
              <a:t>Luk</a:t>
            </a:r>
            <a:r>
              <a:rPr lang="en-AU" sz="1200" dirty="0">
                <a:latin typeface="Fira Sans Light" panose="02010600030101010101" charset="0"/>
              </a:rPr>
              <a:t>, </a:t>
            </a:r>
            <a:r>
              <a:rPr lang="en-AU" sz="1200" dirty="0" smtClean="0">
                <a:latin typeface="Fira Sans Light" panose="02010600030101010101" charset="0"/>
              </a:rPr>
              <a:t>“Comparing </a:t>
            </a:r>
            <a:r>
              <a:rPr lang="en-AU" sz="1200" dirty="0">
                <a:latin typeface="Fira Sans Light" panose="02010600030101010101" charset="0"/>
              </a:rPr>
              <a:t>Performance </a:t>
            </a:r>
            <a:r>
              <a:rPr lang="en-AU" sz="1200" dirty="0" smtClean="0">
                <a:latin typeface="Fira Sans Light" panose="02010600030101010101" charset="0"/>
              </a:rPr>
              <a:t>and </a:t>
            </a:r>
            <a:r>
              <a:rPr lang="en-AU" sz="1200" dirty="0">
                <a:latin typeface="Fira Sans Light" panose="02010600030101010101" charset="0"/>
              </a:rPr>
              <a:t>Energy Efficiency </a:t>
            </a:r>
            <a:r>
              <a:rPr lang="en-AU" sz="1200" dirty="0" smtClean="0">
                <a:latin typeface="Fira Sans Light" panose="02010600030101010101" charset="0"/>
              </a:rPr>
              <a:t>of FPGAs </a:t>
            </a:r>
            <a:r>
              <a:rPr lang="en-AU" sz="1200" dirty="0">
                <a:latin typeface="Fira Sans Light" panose="02010600030101010101" charset="0"/>
              </a:rPr>
              <a:t>and GPUs for </a:t>
            </a:r>
            <a:r>
              <a:rPr lang="en-AU" sz="1200" dirty="0" smtClean="0">
                <a:latin typeface="Fira Sans Light" panose="02010600030101010101" charset="0"/>
              </a:rPr>
              <a:t>High </a:t>
            </a:r>
            <a:r>
              <a:rPr lang="en-AU" sz="1200" dirty="0">
                <a:latin typeface="Fira Sans Light" panose="02010600030101010101" charset="0"/>
              </a:rPr>
              <a:t>Productivity Computing”, </a:t>
            </a:r>
            <a:r>
              <a:rPr lang="en-AU" sz="1200" dirty="0" smtClean="0">
                <a:latin typeface="Fira Sans Light" panose="02010600030101010101" charset="0"/>
              </a:rPr>
              <a:t>International </a:t>
            </a:r>
            <a:r>
              <a:rPr lang="en-AU" sz="1200" dirty="0">
                <a:latin typeface="Fira Sans Light" panose="02010600030101010101" charset="0"/>
              </a:rPr>
              <a:t>Conference on </a:t>
            </a:r>
            <a:r>
              <a:rPr lang="en-AU" sz="1200" dirty="0" smtClean="0">
                <a:latin typeface="Fira Sans Light" panose="02010600030101010101" charset="0"/>
              </a:rPr>
              <a:t>Field-Programmable </a:t>
            </a:r>
            <a:r>
              <a:rPr lang="en-AU" sz="1200" dirty="0">
                <a:latin typeface="Fira Sans Light" panose="02010600030101010101" charset="0"/>
              </a:rPr>
              <a:t>Technology</a:t>
            </a:r>
          </a:p>
        </p:txBody>
      </p:sp>
      <p:graphicFrame>
        <p:nvGraphicFramePr>
          <p:cNvPr id="2" name="Table 1"/>
          <p:cNvGraphicFramePr>
            <a:graphicFrameLocks noGrp="1"/>
          </p:cNvGraphicFramePr>
          <p:nvPr>
            <p:extLst>
              <p:ext uri="{D42A27DB-BD31-4B8C-83A1-F6EECF244321}">
                <p14:modId xmlns:p14="http://schemas.microsoft.com/office/powerpoint/2010/main" val="1223229550"/>
              </p:ext>
            </p:extLst>
          </p:nvPr>
        </p:nvGraphicFramePr>
        <p:xfrm>
          <a:off x="484095" y="2432405"/>
          <a:ext cx="7627171" cy="3010963"/>
        </p:xfrm>
        <a:graphic>
          <a:graphicData uri="http://schemas.openxmlformats.org/drawingml/2006/table">
            <a:tbl>
              <a:tblPr firstRow="1" bandRow="1">
                <a:tableStyleId>{5C22544A-7EE6-4342-B048-85BDC9FD1C3A}</a:tableStyleId>
              </a:tblPr>
              <a:tblGrid>
                <a:gridCol w="2710541">
                  <a:extLst>
                    <a:ext uri="{9D8B030D-6E8A-4147-A177-3AD203B41FA5}">
                      <a16:colId xmlns:a16="http://schemas.microsoft.com/office/drawing/2014/main" val="3910721303"/>
                    </a:ext>
                  </a:extLst>
                </a:gridCol>
                <a:gridCol w="1328536">
                  <a:extLst>
                    <a:ext uri="{9D8B030D-6E8A-4147-A177-3AD203B41FA5}">
                      <a16:colId xmlns:a16="http://schemas.microsoft.com/office/drawing/2014/main" val="1006855146"/>
                    </a:ext>
                  </a:extLst>
                </a:gridCol>
                <a:gridCol w="1328536">
                  <a:extLst>
                    <a:ext uri="{9D8B030D-6E8A-4147-A177-3AD203B41FA5}">
                      <a16:colId xmlns:a16="http://schemas.microsoft.com/office/drawing/2014/main" val="2368075372"/>
                    </a:ext>
                  </a:extLst>
                </a:gridCol>
                <a:gridCol w="1129779">
                  <a:extLst>
                    <a:ext uri="{9D8B030D-6E8A-4147-A177-3AD203B41FA5}">
                      <a16:colId xmlns:a16="http://schemas.microsoft.com/office/drawing/2014/main" val="995955820"/>
                    </a:ext>
                  </a:extLst>
                </a:gridCol>
                <a:gridCol w="1129779">
                  <a:extLst>
                    <a:ext uri="{9D8B030D-6E8A-4147-A177-3AD203B41FA5}">
                      <a16:colId xmlns:a16="http://schemas.microsoft.com/office/drawing/2014/main" val="2527699133"/>
                    </a:ext>
                  </a:extLst>
                </a:gridCol>
              </a:tblGrid>
              <a:tr h="419796">
                <a:tc rowSpan="2">
                  <a:txBody>
                    <a:bodyPr/>
                    <a:lstStyle/>
                    <a:p>
                      <a:r>
                        <a:rPr lang="en-US" dirty="0" smtClean="0">
                          <a:latin typeface="Fira Sans Light" panose="02010600030101010101" charset="0"/>
                        </a:rPr>
                        <a:t>Implementation</a:t>
                      </a:r>
                      <a:endParaRPr lang="en-AU" dirty="0">
                        <a:latin typeface="Fira Sans Light" panose="02010600030101010101" charset="0"/>
                      </a:endParaRPr>
                    </a:p>
                  </a:txBody>
                  <a:tcPr anchor="ctr"/>
                </a:tc>
                <a:tc gridSpan="2">
                  <a:txBody>
                    <a:bodyPr/>
                    <a:lstStyle/>
                    <a:p>
                      <a:r>
                        <a:rPr lang="en-US" dirty="0" smtClean="0">
                          <a:latin typeface="Fira Sans Light" panose="02010600030101010101" charset="0"/>
                        </a:rPr>
                        <a:t>Execution time</a:t>
                      </a:r>
                      <a:endParaRPr lang="en-AU" dirty="0">
                        <a:latin typeface="Fira Sans Light" panose="02010600030101010101" charset="0"/>
                      </a:endParaRPr>
                    </a:p>
                  </a:txBody>
                  <a:tcPr anchor="ctr"/>
                </a:tc>
                <a:tc hMerge="1">
                  <a:txBody>
                    <a:bodyPr/>
                    <a:lstStyle/>
                    <a:p>
                      <a:endParaRPr lang="en-AU" dirty="0">
                        <a:latin typeface="Fira Sans Light" panose="02010600030101010101" charset="0"/>
                      </a:endParaRPr>
                    </a:p>
                  </a:txBody>
                  <a:tcPr anchor="ctr"/>
                </a:tc>
                <a:tc gridSpan="2">
                  <a:txBody>
                    <a:bodyPr/>
                    <a:lstStyle/>
                    <a:p>
                      <a:r>
                        <a:rPr lang="en-US" dirty="0" smtClean="0">
                          <a:latin typeface="Fira Sans Light" panose="02010600030101010101" charset="0"/>
                        </a:rPr>
                        <a:t>Acceleration</a:t>
                      </a:r>
                      <a:r>
                        <a:rPr lang="en-US" baseline="0" dirty="0" smtClean="0">
                          <a:latin typeface="Fira Sans Light" panose="02010600030101010101" charset="0"/>
                        </a:rPr>
                        <a:t> ratio</a:t>
                      </a:r>
                      <a:endParaRPr lang="en-AU" dirty="0">
                        <a:latin typeface="Fira Sans Light" panose="02010600030101010101" charset="0"/>
                      </a:endParaRPr>
                    </a:p>
                  </a:txBody>
                  <a:tcPr anchor="ctr"/>
                </a:tc>
                <a:tc hMerge="1">
                  <a:txBody>
                    <a:bodyPr/>
                    <a:lstStyle/>
                    <a:p>
                      <a:endParaRPr lang="en-AU" dirty="0">
                        <a:latin typeface="Fira Sans Light" panose="02010600030101010101" charset="0"/>
                      </a:endParaRPr>
                    </a:p>
                  </a:txBody>
                  <a:tcPr anchor="ctr"/>
                </a:tc>
                <a:extLst>
                  <a:ext uri="{0D108BD9-81ED-4DB2-BD59-A6C34878D82A}">
                    <a16:rowId xmlns:a16="http://schemas.microsoft.com/office/drawing/2014/main" val="3394301394"/>
                  </a:ext>
                </a:extLst>
              </a:tr>
              <a:tr h="734643">
                <a:tc vMerge="1">
                  <a:txBody>
                    <a:bodyPr/>
                    <a:lstStyle/>
                    <a:p>
                      <a:endParaRPr lang="en-AU"/>
                    </a:p>
                  </a:txBody>
                  <a:tcPr/>
                </a:tc>
                <a:tc>
                  <a:txBody>
                    <a:bodyPr/>
                    <a:lstStyle/>
                    <a:p>
                      <a:r>
                        <a:rPr lang="en-US" dirty="0" smtClean="0">
                          <a:solidFill>
                            <a:schemeClr val="bg1"/>
                          </a:solidFill>
                          <a:latin typeface="Fira Sans Light" panose="02010600030101010101" charset="0"/>
                        </a:rPr>
                        <a:t>Single precision</a:t>
                      </a:r>
                      <a:endParaRPr lang="en-AU" dirty="0">
                        <a:solidFill>
                          <a:schemeClr val="bg1"/>
                        </a:solidFill>
                        <a:latin typeface="Fira Sans Light" panose="02010600030101010101" charset="0"/>
                      </a:endParaRPr>
                    </a:p>
                  </a:txBody>
                  <a:tcPr anchor="ctr">
                    <a:solidFill>
                      <a:schemeClr val="accent1"/>
                    </a:solidFill>
                  </a:tcPr>
                </a:tc>
                <a:tc>
                  <a:txBody>
                    <a:bodyPr/>
                    <a:lstStyle/>
                    <a:p>
                      <a:r>
                        <a:rPr lang="en-US" dirty="0" smtClean="0">
                          <a:solidFill>
                            <a:schemeClr val="bg1"/>
                          </a:solidFill>
                          <a:latin typeface="Fira Sans Light" panose="02010600030101010101" charset="0"/>
                        </a:rPr>
                        <a:t>Double precision</a:t>
                      </a:r>
                      <a:endParaRPr lang="en-AU" dirty="0">
                        <a:solidFill>
                          <a:schemeClr val="bg1"/>
                        </a:solidFill>
                        <a:latin typeface="Fira Sans Light" panose="02010600030101010101" charset="0"/>
                      </a:endParaRPr>
                    </a:p>
                  </a:txBody>
                  <a:tcPr anchor="ctr">
                    <a:solidFill>
                      <a:schemeClr val="accent1"/>
                    </a:solidFill>
                  </a:tcPr>
                </a:tc>
                <a:tc>
                  <a:txBody>
                    <a:bodyPr/>
                    <a:lstStyle/>
                    <a:p>
                      <a:r>
                        <a:rPr lang="en-US" dirty="0" smtClean="0">
                          <a:solidFill>
                            <a:schemeClr val="bg1"/>
                          </a:solidFill>
                          <a:latin typeface="Fira Sans Light" panose="02010600030101010101" charset="0"/>
                        </a:rPr>
                        <a:t>Single precision</a:t>
                      </a:r>
                      <a:endParaRPr lang="en-AU" dirty="0">
                        <a:solidFill>
                          <a:schemeClr val="bg1"/>
                        </a:solidFill>
                        <a:latin typeface="Fira Sans Light" panose="02010600030101010101" charset="0"/>
                      </a:endParaRPr>
                    </a:p>
                  </a:txBody>
                  <a:tcPr anchor="ctr">
                    <a:solidFill>
                      <a:schemeClr val="accent1"/>
                    </a:solidFill>
                  </a:tcPr>
                </a:tc>
                <a:tc>
                  <a:txBody>
                    <a:bodyPr/>
                    <a:lstStyle/>
                    <a:p>
                      <a:r>
                        <a:rPr lang="en-US" dirty="0" smtClean="0">
                          <a:solidFill>
                            <a:schemeClr val="bg1"/>
                          </a:solidFill>
                          <a:latin typeface="Fira Sans Light" panose="02010600030101010101" charset="0"/>
                        </a:rPr>
                        <a:t>Double precision</a:t>
                      </a:r>
                      <a:endParaRPr lang="en-AU" dirty="0">
                        <a:solidFill>
                          <a:schemeClr val="bg1"/>
                        </a:solidFill>
                        <a:latin typeface="Fira Sans Light" panose="02010600030101010101" charset="0"/>
                      </a:endParaRPr>
                    </a:p>
                  </a:txBody>
                  <a:tcPr anchor="ctr">
                    <a:solidFill>
                      <a:schemeClr val="accent1"/>
                    </a:solidFill>
                  </a:tcPr>
                </a:tc>
                <a:extLst>
                  <a:ext uri="{0D108BD9-81ED-4DB2-BD59-A6C34878D82A}">
                    <a16:rowId xmlns:a16="http://schemas.microsoft.com/office/drawing/2014/main" val="2700906216"/>
                  </a:ext>
                </a:extLst>
              </a:tr>
              <a:tr h="464131">
                <a:tc>
                  <a:txBody>
                    <a:bodyPr/>
                    <a:lstStyle/>
                    <a:p>
                      <a:r>
                        <a:rPr lang="en-US" dirty="0" smtClean="0">
                          <a:latin typeface="Fira Sans Light" panose="02010600030101010101" charset="0"/>
                        </a:rPr>
                        <a:t>CPU single-threaded</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8,333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14,727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0.53x</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0.57x</a:t>
                      </a:r>
                      <a:endParaRPr lang="en-AU" dirty="0">
                        <a:latin typeface="Fira Sans Light" panose="02010600030101010101" charset="0"/>
                      </a:endParaRPr>
                    </a:p>
                  </a:txBody>
                  <a:tcPr anchor="ctr"/>
                </a:tc>
                <a:extLst>
                  <a:ext uri="{0D108BD9-81ED-4DB2-BD59-A6C34878D82A}">
                    <a16:rowId xmlns:a16="http://schemas.microsoft.com/office/drawing/2014/main" val="3925860946"/>
                  </a:ext>
                </a:extLst>
              </a:tr>
              <a:tr h="464131">
                <a:tc>
                  <a:txBody>
                    <a:bodyPr/>
                    <a:lstStyle/>
                    <a:p>
                      <a:r>
                        <a:rPr lang="en-US" dirty="0" smtClean="0">
                          <a:latin typeface="Fira Sans Light" panose="02010600030101010101" charset="0"/>
                        </a:rPr>
                        <a:t>CPU multi-threaded</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4,446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8,378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1x</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1x</a:t>
                      </a:r>
                      <a:endParaRPr lang="en-AU" dirty="0">
                        <a:latin typeface="Fira Sans Light" panose="02010600030101010101" charset="0"/>
                      </a:endParaRPr>
                    </a:p>
                  </a:txBody>
                  <a:tcPr anchor="ctr"/>
                </a:tc>
                <a:extLst>
                  <a:ext uri="{0D108BD9-81ED-4DB2-BD59-A6C34878D82A}">
                    <a16:rowId xmlns:a16="http://schemas.microsoft.com/office/drawing/2014/main" val="1855601587"/>
                  </a:ext>
                </a:extLst>
              </a:tr>
              <a:tr h="464131">
                <a:tc>
                  <a:txBody>
                    <a:bodyPr/>
                    <a:lstStyle/>
                    <a:p>
                      <a:r>
                        <a:rPr lang="en-US" dirty="0" smtClean="0">
                          <a:latin typeface="Fira Sans Light" panose="02010600030101010101" charset="0"/>
                        </a:rPr>
                        <a:t>GPU Tesla C1060 </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440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1,078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10x</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7.7x</a:t>
                      </a:r>
                      <a:endParaRPr lang="en-AU" dirty="0">
                        <a:latin typeface="Fira Sans Light" panose="02010600030101010101" charset="0"/>
                      </a:endParaRPr>
                    </a:p>
                  </a:txBody>
                  <a:tcPr anchor="ctr"/>
                </a:tc>
                <a:extLst>
                  <a:ext uri="{0D108BD9-81ED-4DB2-BD59-A6C34878D82A}">
                    <a16:rowId xmlns:a16="http://schemas.microsoft.com/office/drawing/2014/main" val="1627103227"/>
                  </a:ext>
                </a:extLst>
              </a:tr>
              <a:tr h="464131">
                <a:tc>
                  <a:txBody>
                    <a:bodyPr/>
                    <a:lstStyle/>
                    <a:p>
                      <a:r>
                        <a:rPr lang="en-US" dirty="0" smtClean="0">
                          <a:latin typeface="Fira Sans Light" panose="02010600030101010101" charset="0"/>
                        </a:rPr>
                        <a:t>FPGA</a:t>
                      </a:r>
                      <a:r>
                        <a:rPr lang="en-US" baseline="0" dirty="0" smtClean="0">
                          <a:latin typeface="Fira Sans Light" panose="02010600030101010101" charset="0"/>
                        </a:rPr>
                        <a:t> Xilinx V5LX330T</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115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471 </a:t>
                      </a:r>
                      <a:r>
                        <a:rPr lang="en-US" dirty="0" err="1" smtClean="0">
                          <a:latin typeface="Fira Sans Light" panose="02010600030101010101" charset="0"/>
                        </a:rPr>
                        <a:t>ms</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38.6x</a:t>
                      </a:r>
                      <a:endParaRPr lang="en-AU" dirty="0">
                        <a:latin typeface="Fira Sans Light" panose="02010600030101010101" charset="0"/>
                      </a:endParaRPr>
                    </a:p>
                  </a:txBody>
                  <a:tcPr anchor="ctr"/>
                </a:tc>
                <a:tc>
                  <a:txBody>
                    <a:bodyPr/>
                    <a:lstStyle/>
                    <a:p>
                      <a:r>
                        <a:rPr lang="en-US" dirty="0" smtClean="0">
                          <a:latin typeface="Fira Sans Light" panose="02010600030101010101" charset="0"/>
                        </a:rPr>
                        <a:t>17.8x</a:t>
                      </a:r>
                      <a:endParaRPr lang="en-AU" dirty="0">
                        <a:latin typeface="Fira Sans Light" panose="02010600030101010101" charset="0"/>
                      </a:endParaRPr>
                    </a:p>
                  </a:txBody>
                  <a:tcPr anchor="ctr"/>
                </a:tc>
                <a:extLst>
                  <a:ext uri="{0D108BD9-81ED-4DB2-BD59-A6C34878D82A}">
                    <a16:rowId xmlns:a16="http://schemas.microsoft.com/office/drawing/2014/main" val="878294151"/>
                  </a:ext>
                </a:extLst>
              </a:tr>
            </a:tbl>
          </a:graphicData>
        </a:graphic>
      </p:graphicFrame>
      <p:sp>
        <p:nvSpPr>
          <p:cNvPr id="10" name="TextBox 9"/>
          <p:cNvSpPr txBox="1"/>
          <p:nvPr/>
        </p:nvSpPr>
        <p:spPr>
          <a:xfrm>
            <a:off x="1663496" y="2031395"/>
            <a:ext cx="5176872" cy="400110"/>
          </a:xfrm>
          <a:prstGeom prst="rect">
            <a:avLst/>
          </a:prstGeom>
          <a:noFill/>
        </p:spPr>
        <p:txBody>
          <a:bodyPr wrap="square" rtlCol="0">
            <a:spAutoFit/>
          </a:bodyPr>
          <a:lstStyle/>
          <a:p>
            <a:r>
              <a:rPr lang="en-US" sz="2000" dirty="0" smtClean="0">
                <a:latin typeface="Fira Sans Light" panose="02010600030101010101" charset="0"/>
              </a:rPr>
              <a:t>Monte-Carlo simulation, 1,000,000 cycles</a:t>
            </a:r>
          </a:p>
        </p:txBody>
      </p:sp>
    </p:spTree>
    <p:extLst>
      <p:ext uri="{BB962C8B-B14F-4D97-AF65-F5344CB8AC3E}">
        <p14:creationId xmlns:p14="http://schemas.microsoft.com/office/powerpoint/2010/main" val="1590518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569" y="332508"/>
            <a:ext cx="7239328" cy="967222"/>
          </a:xfrm>
        </p:spPr>
        <p:txBody>
          <a:bodyPr/>
          <a:lstStyle/>
          <a:p>
            <a:r>
              <a:rPr lang="en-US" dirty="0" smtClean="0"/>
              <a:t>Applications </a:t>
            </a:r>
            <a:r>
              <a:rPr lang="en-US" dirty="0" smtClean="0"/>
              <a:t>at the </a:t>
            </a:r>
            <a:r>
              <a:rPr lang="en-US" dirty="0" smtClean="0"/>
              <a:t>AS  </a:t>
            </a:r>
            <a:r>
              <a:rPr lang="en-US" sz="3600" dirty="0" smtClean="0">
                <a:latin typeface="Fira Sans Light" panose="02010600030101010101" charset="0"/>
              </a:rPr>
              <a:t>(1</a:t>
            </a:r>
            <a:r>
              <a:rPr lang="en-US" sz="3600" dirty="0" smtClean="0">
                <a:latin typeface="Fira Sans Light" panose="02010600030101010101" charset="0"/>
              </a:rPr>
              <a:t>) </a:t>
            </a:r>
            <a:endParaRPr lang="en-AU" sz="3600" dirty="0">
              <a:latin typeface="Fira Sans Light" panose="02010600030101010101" charset="0"/>
            </a:endParaRPr>
          </a:p>
        </p:txBody>
      </p:sp>
      <p:pic>
        <p:nvPicPr>
          <p:cNvPr id="6" name="Picture 5"/>
          <p:cNvPicPr>
            <a:picLocks noChangeAspect="1"/>
          </p:cNvPicPr>
          <p:nvPr/>
        </p:nvPicPr>
        <p:blipFill>
          <a:blip r:embed="rId3"/>
          <a:stretch>
            <a:fillRect/>
          </a:stretch>
        </p:blipFill>
        <p:spPr>
          <a:xfrm rot="10800000">
            <a:off x="7670385" y="2169243"/>
            <a:ext cx="4331114" cy="3690562"/>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3513" y="544402"/>
            <a:ext cx="3947281" cy="1412947"/>
          </a:xfrm>
          <a:prstGeom prst="rect">
            <a:avLst/>
          </a:prstGeom>
        </p:spPr>
      </p:pic>
      <p:cxnSp>
        <p:nvCxnSpPr>
          <p:cNvPr id="18" name="Straight Connector 17"/>
          <p:cNvCxnSpPr/>
          <p:nvPr/>
        </p:nvCxnSpPr>
        <p:spPr>
          <a:xfrm flipV="1">
            <a:off x="7670385" y="1745673"/>
            <a:ext cx="372179" cy="561109"/>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11222183" y="1839192"/>
            <a:ext cx="561739" cy="46759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8125691" y="4042064"/>
            <a:ext cx="748145" cy="768927"/>
          </a:xfrm>
          <a:prstGeom prst="roundRect">
            <a:avLst/>
          </a:prstGeom>
          <a:no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Content Placeholder 2"/>
          <p:cNvSpPr>
            <a:spLocks noGrp="1"/>
          </p:cNvSpPr>
          <p:nvPr>
            <p:ph idx="1"/>
          </p:nvPr>
        </p:nvSpPr>
        <p:spPr>
          <a:xfrm>
            <a:off x="359569" y="1597023"/>
            <a:ext cx="7393944" cy="4351338"/>
          </a:xfrm>
        </p:spPr>
        <p:txBody>
          <a:bodyPr/>
          <a:lstStyle/>
          <a:p>
            <a:r>
              <a:rPr lang="en-AU" dirty="0" err="1" smtClean="0"/>
              <a:t>Libera</a:t>
            </a:r>
            <a:r>
              <a:rPr lang="en-AU" dirty="0" smtClean="0"/>
              <a:t> Electron Beam Position Monitor (BPM) x 98</a:t>
            </a:r>
          </a:p>
          <a:p>
            <a:r>
              <a:rPr lang="en-US" dirty="0" smtClean="0"/>
              <a:t>1</a:t>
            </a:r>
            <a:r>
              <a:rPr lang="en-US" baseline="30000" dirty="0" smtClean="0"/>
              <a:t>st</a:t>
            </a:r>
            <a:r>
              <a:rPr lang="en-US" dirty="0" smtClean="0"/>
              <a:t> generation of BPMs </a:t>
            </a:r>
            <a:r>
              <a:rPr lang="en-US" dirty="0" smtClean="0"/>
              <a:t>at the </a:t>
            </a:r>
            <a:r>
              <a:rPr lang="en-US" dirty="0" smtClean="0"/>
              <a:t>AS</a:t>
            </a:r>
            <a:endParaRPr lang="en-AU" dirty="0"/>
          </a:p>
          <a:p>
            <a:r>
              <a:rPr lang="en-AU" dirty="0" smtClean="0"/>
              <a:t>Xilinx </a:t>
            </a:r>
            <a:r>
              <a:rPr lang="en-AU" dirty="0" err="1" smtClean="0"/>
              <a:t>Virtex</a:t>
            </a:r>
            <a:r>
              <a:rPr lang="en-AU" dirty="0" smtClean="0"/>
              <a:t> II Pro </a:t>
            </a:r>
            <a:r>
              <a:rPr lang="en-AU" dirty="0"/>
              <a:t>FPGA </a:t>
            </a:r>
            <a:r>
              <a:rPr lang="en-AU" dirty="0" smtClean="0"/>
              <a:t>as the processor</a:t>
            </a:r>
          </a:p>
          <a:p>
            <a:pPr lvl="1"/>
            <a:r>
              <a:rPr lang="en-AU" dirty="0" smtClean="0"/>
              <a:t>Introduced in 2002, 90 </a:t>
            </a:r>
            <a:r>
              <a:rPr lang="en-AU" dirty="0"/>
              <a:t>nm </a:t>
            </a:r>
            <a:r>
              <a:rPr lang="en-AU" dirty="0" smtClean="0"/>
              <a:t>process technology</a:t>
            </a:r>
          </a:p>
          <a:p>
            <a:pPr lvl="1"/>
            <a:r>
              <a:rPr lang="en-US" dirty="0" smtClean="0"/>
              <a:t>Real-time processing data stream @ </a:t>
            </a:r>
            <a:r>
              <a:rPr lang="en-US" dirty="0"/>
              <a:t>117 </a:t>
            </a:r>
            <a:r>
              <a:rPr lang="en-US" dirty="0" err="1" smtClean="0"/>
              <a:t>MSamples</a:t>
            </a:r>
            <a:r>
              <a:rPr lang="en-US" dirty="0" smtClean="0"/>
              <a:t>/s   x 12 bits x 4 channels x 2 (I &amp; Q) = 11.23 Gb/s</a:t>
            </a:r>
          </a:p>
          <a:p>
            <a:pPr lvl="1"/>
            <a:r>
              <a:rPr lang="en-US" dirty="0" smtClean="0"/>
              <a:t>32 </a:t>
            </a:r>
            <a:r>
              <a:rPr lang="en-US" dirty="0" err="1" smtClean="0"/>
              <a:t>MBytes</a:t>
            </a:r>
            <a:r>
              <a:rPr lang="en-US" dirty="0" smtClean="0"/>
              <a:t> circular buffer</a:t>
            </a:r>
          </a:p>
          <a:p>
            <a:pPr lvl="1"/>
            <a:r>
              <a:rPr lang="en-AU" dirty="0"/>
              <a:t>3.125 </a:t>
            </a:r>
            <a:r>
              <a:rPr lang="en-AU" dirty="0" smtClean="0"/>
              <a:t>Gb/s Rocket </a:t>
            </a:r>
            <a:r>
              <a:rPr lang="en-AU" dirty="0"/>
              <a:t>IO </a:t>
            </a:r>
            <a:r>
              <a:rPr lang="en-AU" dirty="0" smtClean="0"/>
              <a:t>transceivers</a:t>
            </a:r>
            <a:endParaRPr lang="en-AU" dirty="0"/>
          </a:p>
          <a:p>
            <a:pPr lvl="1"/>
            <a:endParaRPr lang="en-AU" dirty="0"/>
          </a:p>
        </p:txBody>
      </p:sp>
      <p:cxnSp>
        <p:nvCxnSpPr>
          <p:cNvPr id="25" name="Straight Arrow Connector 24"/>
          <p:cNvCxnSpPr/>
          <p:nvPr/>
        </p:nvCxnSpPr>
        <p:spPr>
          <a:xfrm>
            <a:off x="7753513" y="3425479"/>
            <a:ext cx="372178" cy="616585"/>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5"/>
          <a:stretch>
            <a:fillRect/>
          </a:stretch>
        </p:blipFill>
        <p:spPr>
          <a:xfrm>
            <a:off x="3868559" y="4975599"/>
            <a:ext cx="3103741" cy="1768411"/>
          </a:xfrm>
          <a:prstGeom prst="rect">
            <a:avLst/>
          </a:prstGeom>
        </p:spPr>
      </p:pic>
      <p:pic>
        <p:nvPicPr>
          <p:cNvPr id="29" name="Picture 28"/>
          <p:cNvPicPr>
            <a:picLocks noChangeAspect="1"/>
          </p:cNvPicPr>
          <p:nvPr/>
        </p:nvPicPr>
        <p:blipFill>
          <a:blip r:embed="rId6"/>
          <a:stretch>
            <a:fillRect/>
          </a:stretch>
        </p:blipFill>
        <p:spPr>
          <a:xfrm>
            <a:off x="2050150" y="5357896"/>
            <a:ext cx="1191813" cy="1180929"/>
          </a:xfrm>
          <a:prstGeom prst="rect">
            <a:avLst/>
          </a:prstGeom>
        </p:spPr>
      </p:pic>
      <p:sp>
        <p:nvSpPr>
          <p:cNvPr id="30" name="Rectangle 29"/>
          <p:cNvSpPr/>
          <p:nvPr/>
        </p:nvSpPr>
        <p:spPr>
          <a:xfrm>
            <a:off x="506102" y="5398017"/>
            <a:ext cx="1523174" cy="369332"/>
          </a:xfrm>
          <a:prstGeom prst="rect">
            <a:avLst/>
          </a:prstGeom>
        </p:spPr>
        <p:txBody>
          <a:bodyPr wrap="none">
            <a:spAutoFit/>
          </a:bodyPr>
          <a:lstStyle/>
          <a:p>
            <a:r>
              <a:rPr lang="en-US" dirty="0">
                <a:latin typeface="Fira Sans Light" panose="02010600030101010101" charset="0"/>
              </a:rPr>
              <a:t>vacuum tube</a:t>
            </a:r>
            <a:endParaRPr lang="en-AU" dirty="0">
              <a:latin typeface="Fira Sans Light" panose="02010600030101010101" charset="0"/>
            </a:endParaRPr>
          </a:p>
        </p:txBody>
      </p:sp>
      <p:cxnSp>
        <p:nvCxnSpPr>
          <p:cNvPr id="32" name="Straight Arrow Connector 31"/>
          <p:cNvCxnSpPr/>
          <p:nvPr/>
        </p:nvCxnSpPr>
        <p:spPr>
          <a:xfrm>
            <a:off x="1101436" y="5746567"/>
            <a:ext cx="1052532" cy="0"/>
          </a:xfrm>
          <a:prstGeom prst="straightConnector1">
            <a:avLst/>
          </a:prstGeom>
          <a:ln w="15875">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7" name="Freeform 36"/>
          <p:cNvSpPr/>
          <p:nvPr/>
        </p:nvSpPr>
        <p:spPr>
          <a:xfrm>
            <a:off x="2626293" y="5212409"/>
            <a:ext cx="1291080" cy="180473"/>
          </a:xfrm>
          <a:custGeom>
            <a:avLst/>
            <a:gdLst>
              <a:gd name="connsiteX0" fmla="*/ 12998 w 1291080"/>
              <a:gd name="connsiteY0" fmla="*/ 180473 h 180473"/>
              <a:gd name="connsiteX1" fmla="*/ 12998 w 1291080"/>
              <a:gd name="connsiteY1" fmla="*/ 66173 h 180473"/>
              <a:gd name="connsiteX2" fmla="*/ 148080 w 1291080"/>
              <a:gd name="connsiteY2" fmla="*/ 35000 h 180473"/>
              <a:gd name="connsiteX3" fmla="*/ 605280 w 1291080"/>
              <a:gd name="connsiteY3" fmla="*/ 3827 h 180473"/>
              <a:gd name="connsiteX4" fmla="*/ 1010525 w 1291080"/>
              <a:gd name="connsiteY4" fmla="*/ 128518 h 180473"/>
              <a:gd name="connsiteX5" fmla="*/ 1291080 w 1291080"/>
              <a:gd name="connsiteY5" fmla="*/ 149300 h 180473"/>
              <a:gd name="connsiteX6" fmla="*/ 1291080 w 1291080"/>
              <a:gd name="connsiteY6" fmla="*/ 149300 h 18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1080" h="180473">
                <a:moveTo>
                  <a:pt x="12998" y="180473"/>
                </a:moveTo>
                <a:cubicBezTo>
                  <a:pt x="1741" y="135445"/>
                  <a:pt x="-9516" y="90418"/>
                  <a:pt x="12998" y="66173"/>
                </a:cubicBezTo>
                <a:cubicBezTo>
                  <a:pt x="35512" y="41928"/>
                  <a:pt x="49366" y="45391"/>
                  <a:pt x="148080" y="35000"/>
                </a:cubicBezTo>
                <a:cubicBezTo>
                  <a:pt x="246794" y="24609"/>
                  <a:pt x="461539" y="-11759"/>
                  <a:pt x="605280" y="3827"/>
                </a:cubicBezTo>
                <a:cubicBezTo>
                  <a:pt x="749021" y="19413"/>
                  <a:pt x="896225" y="104273"/>
                  <a:pt x="1010525" y="128518"/>
                </a:cubicBezTo>
                <a:cubicBezTo>
                  <a:pt x="1124825" y="152763"/>
                  <a:pt x="1291080" y="149300"/>
                  <a:pt x="1291080" y="149300"/>
                </a:cubicBezTo>
                <a:lnTo>
                  <a:pt x="1291080" y="149300"/>
                </a:lnTo>
              </a:path>
            </a:pathLst>
          </a:custGeom>
          <a:noFill/>
          <a:ln w="19050">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Freeform 38"/>
          <p:cNvSpPr/>
          <p:nvPr/>
        </p:nvSpPr>
        <p:spPr>
          <a:xfrm>
            <a:off x="2639291" y="5604485"/>
            <a:ext cx="1257300" cy="1048009"/>
          </a:xfrm>
          <a:custGeom>
            <a:avLst/>
            <a:gdLst>
              <a:gd name="connsiteX0" fmla="*/ 0 w 1257300"/>
              <a:gd name="connsiteY0" fmla="*/ 889833 h 1048009"/>
              <a:gd name="connsiteX1" fmla="*/ 72736 w 1257300"/>
              <a:gd name="connsiteY1" fmla="*/ 1024915 h 1048009"/>
              <a:gd name="connsiteX2" fmla="*/ 301336 w 1257300"/>
              <a:gd name="connsiteY2" fmla="*/ 1024915 h 1048009"/>
              <a:gd name="connsiteX3" fmla="*/ 654627 w 1257300"/>
              <a:gd name="connsiteY3" fmla="*/ 796315 h 1048009"/>
              <a:gd name="connsiteX4" fmla="*/ 924791 w 1257300"/>
              <a:gd name="connsiteY4" fmla="*/ 193642 h 1048009"/>
              <a:gd name="connsiteX5" fmla="*/ 1122218 w 1257300"/>
              <a:gd name="connsiteY5" fmla="*/ 16997 h 1048009"/>
              <a:gd name="connsiteX6" fmla="*/ 1257300 w 1257300"/>
              <a:gd name="connsiteY6" fmla="*/ 16997 h 104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7300" h="1048009">
                <a:moveTo>
                  <a:pt x="0" y="889833"/>
                </a:moveTo>
                <a:cubicBezTo>
                  <a:pt x="11257" y="946117"/>
                  <a:pt x="22514" y="1002401"/>
                  <a:pt x="72736" y="1024915"/>
                </a:cubicBezTo>
                <a:cubicBezTo>
                  <a:pt x="122958" y="1047429"/>
                  <a:pt x="204354" y="1063015"/>
                  <a:pt x="301336" y="1024915"/>
                </a:cubicBezTo>
                <a:cubicBezTo>
                  <a:pt x="398318" y="986815"/>
                  <a:pt x="550718" y="934860"/>
                  <a:pt x="654627" y="796315"/>
                </a:cubicBezTo>
                <a:cubicBezTo>
                  <a:pt x="758536" y="657770"/>
                  <a:pt x="846859" y="323528"/>
                  <a:pt x="924791" y="193642"/>
                </a:cubicBezTo>
                <a:cubicBezTo>
                  <a:pt x="1002723" y="63756"/>
                  <a:pt x="1066800" y="46438"/>
                  <a:pt x="1122218" y="16997"/>
                </a:cubicBezTo>
                <a:cubicBezTo>
                  <a:pt x="1177636" y="-12444"/>
                  <a:pt x="1217468" y="2276"/>
                  <a:pt x="1257300" y="16997"/>
                </a:cubicBezTo>
              </a:path>
            </a:pathLst>
          </a:custGeom>
          <a:noFill/>
          <a:ln w="19050">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Freeform 39"/>
          <p:cNvSpPr/>
          <p:nvPr/>
        </p:nvSpPr>
        <p:spPr>
          <a:xfrm>
            <a:off x="3200400" y="5964382"/>
            <a:ext cx="716973" cy="187036"/>
          </a:xfrm>
          <a:custGeom>
            <a:avLst/>
            <a:gdLst>
              <a:gd name="connsiteX0" fmla="*/ 0 w 716973"/>
              <a:gd name="connsiteY0" fmla="*/ 0 h 187036"/>
              <a:gd name="connsiteX1" fmla="*/ 322118 w 716973"/>
              <a:gd name="connsiteY1" fmla="*/ 41563 h 187036"/>
              <a:gd name="connsiteX2" fmla="*/ 571500 w 716973"/>
              <a:gd name="connsiteY2" fmla="*/ 155863 h 187036"/>
              <a:gd name="connsiteX3" fmla="*/ 716973 w 716973"/>
              <a:gd name="connsiteY3" fmla="*/ 187036 h 187036"/>
            </a:gdLst>
            <a:ahLst/>
            <a:cxnLst>
              <a:cxn ang="0">
                <a:pos x="connsiteX0" y="connsiteY0"/>
              </a:cxn>
              <a:cxn ang="0">
                <a:pos x="connsiteX1" y="connsiteY1"/>
              </a:cxn>
              <a:cxn ang="0">
                <a:pos x="connsiteX2" y="connsiteY2"/>
              </a:cxn>
              <a:cxn ang="0">
                <a:pos x="connsiteX3" y="connsiteY3"/>
              </a:cxn>
            </a:cxnLst>
            <a:rect l="l" t="t" r="r" b="b"/>
            <a:pathLst>
              <a:path w="716973" h="187036">
                <a:moveTo>
                  <a:pt x="0" y="0"/>
                </a:moveTo>
                <a:cubicBezTo>
                  <a:pt x="113434" y="7793"/>
                  <a:pt x="226868" y="15586"/>
                  <a:pt x="322118" y="41563"/>
                </a:cubicBezTo>
                <a:cubicBezTo>
                  <a:pt x="417368" y="67540"/>
                  <a:pt x="505691" y="131618"/>
                  <a:pt x="571500" y="155863"/>
                </a:cubicBezTo>
                <a:cubicBezTo>
                  <a:pt x="637309" y="180108"/>
                  <a:pt x="677141" y="183572"/>
                  <a:pt x="716973" y="187036"/>
                </a:cubicBezTo>
              </a:path>
            </a:pathLst>
          </a:custGeom>
          <a:noFill/>
          <a:ln w="19050">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Freeform 40"/>
          <p:cNvSpPr/>
          <p:nvPr/>
        </p:nvSpPr>
        <p:spPr>
          <a:xfrm>
            <a:off x="1899911" y="5964382"/>
            <a:ext cx="1996680" cy="769069"/>
          </a:xfrm>
          <a:custGeom>
            <a:avLst/>
            <a:gdLst>
              <a:gd name="connsiteX0" fmla="*/ 178271 w 1996680"/>
              <a:gd name="connsiteY0" fmla="*/ 0 h 769069"/>
              <a:gd name="connsiteX1" fmla="*/ 53580 w 1996680"/>
              <a:gd name="connsiteY1" fmla="*/ 51954 h 769069"/>
              <a:gd name="connsiteX2" fmla="*/ 12016 w 1996680"/>
              <a:gd name="connsiteY2" fmla="*/ 259773 h 769069"/>
              <a:gd name="connsiteX3" fmla="*/ 261398 w 1996680"/>
              <a:gd name="connsiteY3" fmla="*/ 550718 h 769069"/>
              <a:gd name="connsiteX4" fmla="*/ 936807 w 1996680"/>
              <a:gd name="connsiteY4" fmla="*/ 768927 h 769069"/>
              <a:gd name="connsiteX5" fmla="*/ 1695344 w 1996680"/>
              <a:gd name="connsiteY5" fmla="*/ 581891 h 769069"/>
              <a:gd name="connsiteX6" fmla="*/ 1996680 w 1996680"/>
              <a:gd name="connsiteY6" fmla="*/ 446809 h 769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6680" h="769069">
                <a:moveTo>
                  <a:pt x="178271" y="0"/>
                </a:moveTo>
                <a:cubicBezTo>
                  <a:pt x="129780" y="4329"/>
                  <a:pt x="81289" y="8659"/>
                  <a:pt x="53580" y="51954"/>
                </a:cubicBezTo>
                <a:cubicBezTo>
                  <a:pt x="25871" y="95249"/>
                  <a:pt x="-22620" y="176646"/>
                  <a:pt x="12016" y="259773"/>
                </a:cubicBezTo>
                <a:cubicBezTo>
                  <a:pt x="46652" y="342900"/>
                  <a:pt x="107266" y="465859"/>
                  <a:pt x="261398" y="550718"/>
                </a:cubicBezTo>
                <a:cubicBezTo>
                  <a:pt x="415530" y="635577"/>
                  <a:pt x="697816" y="763732"/>
                  <a:pt x="936807" y="768927"/>
                </a:cubicBezTo>
                <a:cubicBezTo>
                  <a:pt x="1175798" y="774123"/>
                  <a:pt x="1518699" y="635577"/>
                  <a:pt x="1695344" y="581891"/>
                </a:cubicBezTo>
                <a:cubicBezTo>
                  <a:pt x="1871989" y="528205"/>
                  <a:pt x="1934334" y="487507"/>
                  <a:pt x="1996680" y="446809"/>
                </a:cubicBezTo>
              </a:path>
            </a:pathLst>
          </a:custGeom>
          <a:noFill/>
          <a:ln w="19050">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Right Arrow 41"/>
          <p:cNvSpPr/>
          <p:nvPr/>
        </p:nvSpPr>
        <p:spPr>
          <a:xfrm>
            <a:off x="6996223" y="4975598"/>
            <a:ext cx="602673" cy="417283"/>
          </a:xfrm>
          <a:prstGeom prst="rightArrow">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Rectangle 42"/>
          <p:cNvSpPr/>
          <p:nvPr/>
        </p:nvSpPr>
        <p:spPr>
          <a:xfrm>
            <a:off x="2637957" y="5923335"/>
            <a:ext cx="277640" cy="307777"/>
          </a:xfrm>
          <a:prstGeom prst="rect">
            <a:avLst/>
          </a:prstGeom>
        </p:spPr>
        <p:txBody>
          <a:bodyPr wrap="none">
            <a:spAutoFit/>
          </a:bodyPr>
          <a:lstStyle/>
          <a:p>
            <a:r>
              <a:rPr lang="en-US" sz="1400" dirty="0" smtClean="0">
                <a:latin typeface="Fira Sans Light" panose="02010600030101010101" charset="0"/>
              </a:rPr>
              <a:t>X</a:t>
            </a:r>
            <a:endParaRPr lang="en-AU" sz="1400" dirty="0">
              <a:latin typeface="Fira Sans Light" panose="02010600030101010101" charset="0"/>
            </a:endParaRPr>
          </a:p>
        </p:txBody>
      </p:sp>
      <p:sp>
        <p:nvSpPr>
          <p:cNvPr id="44" name="Rectangle 43"/>
          <p:cNvSpPr/>
          <p:nvPr/>
        </p:nvSpPr>
        <p:spPr>
          <a:xfrm>
            <a:off x="2417797" y="5684823"/>
            <a:ext cx="279244" cy="307777"/>
          </a:xfrm>
          <a:prstGeom prst="rect">
            <a:avLst/>
          </a:prstGeom>
        </p:spPr>
        <p:txBody>
          <a:bodyPr wrap="none">
            <a:spAutoFit/>
          </a:bodyPr>
          <a:lstStyle/>
          <a:p>
            <a:r>
              <a:rPr lang="en-US" sz="1400" dirty="0" smtClean="0">
                <a:latin typeface="Fira Sans Light" panose="02010600030101010101" charset="0"/>
              </a:rPr>
              <a:t>Y</a:t>
            </a:r>
            <a:endParaRPr lang="en-AU" sz="1400" dirty="0">
              <a:latin typeface="Fira Sans Light" panose="02010600030101010101" charset="0"/>
            </a:endParaRPr>
          </a:p>
        </p:txBody>
      </p:sp>
      <p:cxnSp>
        <p:nvCxnSpPr>
          <p:cNvPr id="45" name="Straight Arrow Connector 44"/>
          <p:cNvCxnSpPr/>
          <p:nvPr/>
        </p:nvCxnSpPr>
        <p:spPr>
          <a:xfrm>
            <a:off x="2625413" y="5967325"/>
            <a:ext cx="304476" cy="1"/>
          </a:xfrm>
          <a:prstGeom prst="straightConnector1">
            <a:avLst/>
          </a:prstGeom>
          <a:ln w="15875">
            <a:solidFill>
              <a:schemeClr val="bg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2635573" y="5656241"/>
            <a:ext cx="0" cy="324000"/>
          </a:xfrm>
          <a:prstGeom prst="straightConnector1">
            <a:avLst/>
          </a:prstGeom>
          <a:ln w="15875">
            <a:solidFill>
              <a:schemeClr val="bg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298295" y="5441290"/>
            <a:ext cx="1423788" cy="830997"/>
          </a:xfrm>
          <a:prstGeom prst="rect">
            <a:avLst/>
          </a:prstGeom>
          <a:noFill/>
        </p:spPr>
        <p:txBody>
          <a:bodyPr wrap="none" rtlCol="0">
            <a:spAutoFit/>
          </a:bodyPr>
          <a:lstStyle/>
          <a:p>
            <a:pPr algn="ctr"/>
            <a:r>
              <a:rPr lang="en-US" sz="2800" dirty="0" smtClean="0">
                <a:latin typeface="Fira Sans Light" panose="02010600030101010101" charset="0"/>
              </a:rPr>
              <a:t>ADC</a:t>
            </a:r>
          </a:p>
          <a:p>
            <a:pPr algn="ctr"/>
            <a:r>
              <a:rPr lang="en-US" sz="2000" dirty="0" smtClean="0">
                <a:latin typeface="Fira Sans Light" panose="02010600030101010101" charset="0"/>
              </a:rPr>
              <a:t>4 channels</a:t>
            </a:r>
            <a:endParaRPr lang="en-AU" sz="2000" dirty="0">
              <a:latin typeface="Fira Sans Light" panose="02010600030101010101" charset="0"/>
            </a:endParaRPr>
          </a:p>
        </p:txBody>
      </p:sp>
      <p:sp>
        <p:nvSpPr>
          <p:cNvPr id="2" name="TextBox 1"/>
          <p:cNvSpPr txBox="1"/>
          <p:nvPr/>
        </p:nvSpPr>
        <p:spPr>
          <a:xfrm>
            <a:off x="7042308" y="3073407"/>
            <a:ext cx="1377300" cy="369332"/>
          </a:xfrm>
          <a:prstGeom prst="rect">
            <a:avLst/>
          </a:prstGeom>
          <a:noFill/>
        </p:spPr>
        <p:txBody>
          <a:bodyPr wrap="none" rtlCol="0">
            <a:spAutoFit/>
          </a:bodyPr>
          <a:lstStyle/>
          <a:p>
            <a:r>
              <a:rPr lang="en-US" b="1" dirty="0" err="1" smtClean="0">
                <a:solidFill>
                  <a:srgbClr val="FF0000"/>
                </a:solidFill>
                <a:latin typeface="Fira Sans Light" panose="02010600030101010101" charset="0"/>
              </a:rPr>
              <a:t>Virtex</a:t>
            </a:r>
            <a:r>
              <a:rPr lang="en-US" b="1" dirty="0" smtClean="0">
                <a:solidFill>
                  <a:srgbClr val="FF0000"/>
                </a:solidFill>
                <a:latin typeface="Fira Sans Light" panose="02010600030101010101" charset="0"/>
              </a:rPr>
              <a:t> II Pro</a:t>
            </a:r>
            <a:endParaRPr lang="en-AU" b="1" dirty="0">
              <a:solidFill>
                <a:srgbClr val="FF0000"/>
              </a:solidFill>
              <a:latin typeface="Fira Sans Light" panose="02010600030101010101" charset="0"/>
            </a:endParaRPr>
          </a:p>
        </p:txBody>
      </p:sp>
    </p:spTree>
    <p:extLst>
      <p:ext uri="{BB962C8B-B14F-4D97-AF65-F5344CB8AC3E}">
        <p14:creationId xmlns:p14="http://schemas.microsoft.com/office/powerpoint/2010/main" val="18626181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569" y="332508"/>
            <a:ext cx="7239328" cy="967222"/>
          </a:xfrm>
        </p:spPr>
        <p:txBody>
          <a:bodyPr/>
          <a:lstStyle/>
          <a:p>
            <a:r>
              <a:rPr lang="en-US" dirty="0" smtClean="0"/>
              <a:t>Applications </a:t>
            </a:r>
            <a:r>
              <a:rPr lang="en-US" dirty="0" smtClean="0"/>
              <a:t>at the</a:t>
            </a:r>
            <a:r>
              <a:rPr lang="en-US" dirty="0" smtClean="0"/>
              <a:t> </a:t>
            </a:r>
            <a:r>
              <a:rPr lang="en-US" dirty="0" smtClean="0"/>
              <a:t>AS  </a:t>
            </a:r>
            <a:r>
              <a:rPr lang="en-US" sz="3600" dirty="0" smtClean="0">
                <a:latin typeface="Fira Sans Light" panose="02010600030101010101" charset="0"/>
              </a:rPr>
              <a:t>(2</a:t>
            </a:r>
            <a:r>
              <a:rPr lang="en-US" sz="3600" dirty="0" smtClean="0">
                <a:latin typeface="Fira Sans Light" panose="02010600030101010101" charset="0"/>
              </a:rPr>
              <a:t>) </a:t>
            </a:r>
            <a:endParaRPr lang="en-AU" sz="3600" dirty="0">
              <a:latin typeface="Fira Sans Light" panose="02010600030101010101" charset="0"/>
            </a:endParaRPr>
          </a:p>
        </p:txBody>
      </p:sp>
      <p:sp>
        <p:nvSpPr>
          <p:cNvPr id="23" name="Content Placeholder 2"/>
          <p:cNvSpPr>
            <a:spLocks noGrp="1"/>
          </p:cNvSpPr>
          <p:nvPr>
            <p:ph idx="1"/>
          </p:nvPr>
        </p:nvSpPr>
        <p:spPr>
          <a:xfrm>
            <a:off x="359569" y="1597022"/>
            <a:ext cx="7304721" cy="5260977"/>
          </a:xfrm>
        </p:spPr>
        <p:txBody>
          <a:bodyPr>
            <a:normAutofit/>
          </a:bodyPr>
          <a:lstStyle/>
          <a:p>
            <a:r>
              <a:rPr lang="en-AU" dirty="0" err="1" smtClean="0"/>
              <a:t>Libera</a:t>
            </a:r>
            <a:r>
              <a:rPr lang="en-AU" dirty="0" smtClean="0"/>
              <a:t> Brilliance+ BPMs x 98</a:t>
            </a:r>
          </a:p>
          <a:p>
            <a:r>
              <a:rPr lang="en-US" dirty="0" smtClean="0"/>
              <a:t>2</a:t>
            </a:r>
            <a:r>
              <a:rPr lang="en-US" baseline="30000" dirty="0" smtClean="0"/>
              <a:t>nd</a:t>
            </a:r>
            <a:r>
              <a:rPr lang="en-US" dirty="0" smtClean="0"/>
              <a:t> generation of BPMs </a:t>
            </a:r>
            <a:r>
              <a:rPr lang="en-US" dirty="0" smtClean="0"/>
              <a:t>at the </a:t>
            </a:r>
            <a:r>
              <a:rPr lang="en-US" dirty="0" smtClean="0"/>
              <a:t>AS</a:t>
            </a:r>
          </a:p>
          <a:p>
            <a:r>
              <a:rPr lang="en-US" dirty="0" smtClean="0"/>
              <a:t>4 BPM modules in a 2U 19” chassis</a:t>
            </a:r>
            <a:endParaRPr lang="en-AU" dirty="0" smtClean="0"/>
          </a:p>
          <a:p>
            <a:r>
              <a:rPr lang="en-AU" dirty="0" smtClean="0"/>
              <a:t>Xilinx </a:t>
            </a:r>
            <a:r>
              <a:rPr lang="en-AU" dirty="0" err="1" smtClean="0"/>
              <a:t>Virtex</a:t>
            </a:r>
            <a:r>
              <a:rPr lang="en-AU" dirty="0" smtClean="0"/>
              <a:t> 6 FPGA as BPM    &amp; GDX    processor </a:t>
            </a:r>
            <a:endParaRPr lang="en-AU" sz="2400" b="1" dirty="0" smtClean="0">
              <a:solidFill>
                <a:srgbClr val="C00000"/>
              </a:solidFill>
            </a:endParaRPr>
          </a:p>
          <a:p>
            <a:pPr lvl="1"/>
            <a:r>
              <a:rPr lang="en-AU" dirty="0" smtClean="0"/>
              <a:t>Introduced in 2009, 40 nm process technology</a:t>
            </a:r>
          </a:p>
          <a:p>
            <a:pPr lvl="1"/>
            <a:r>
              <a:rPr lang="en-US" dirty="0" smtClean="0"/>
              <a:t>Real-time processing data stream @ </a:t>
            </a:r>
            <a:r>
              <a:rPr lang="en-US" dirty="0"/>
              <a:t>250 </a:t>
            </a:r>
            <a:r>
              <a:rPr lang="en-US" dirty="0" err="1"/>
              <a:t>MSamples</a:t>
            </a:r>
            <a:r>
              <a:rPr lang="en-US" dirty="0"/>
              <a:t>/s </a:t>
            </a:r>
            <a:r>
              <a:rPr lang="en-US" dirty="0" smtClean="0"/>
              <a:t>x 16 bits x 4 channels x 2 (I &amp; Q) = 32 Gb/s</a:t>
            </a:r>
          </a:p>
          <a:p>
            <a:pPr lvl="1"/>
            <a:r>
              <a:rPr lang="en-US" dirty="0" smtClean="0"/>
              <a:t>4 </a:t>
            </a:r>
            <a:r>
              <a:rPr lang="en-US" dirty="0" err="1" smtClean="0"/>
              <a:t>GBytes</a:t>
            </a:r>
            <a:r>
              <a:rPr lang="en-US" dirty="0" smtClean="0"/>
              <a:t> buffers</a:t>
            </a:r>
          </a:p>
          <a:p>
            <a:pPr lvl="1"/>
            <a:r>
              <a:rPr lang="en-AU" dirty="0" smtClean="0"/>
              <a:t>6.5 Gb/s Rocket IO transceivers</a:t>
            </a:r>
          </a:p>
          <a:p>
            <a:r>
              <a:rPr lang="en-AU" dirty="0" smtClean="0"/>
              <a:t>Xilinx Spartan 6 FPGA as EVR    processor</a:t>
            </a:r>
          </a:p>
          <a:p>
            <a:pPr lvl="1"/>
            <a:r>
              <a:rPr lang="en-AU" dirty="0"/>
              <a:t>Introduced in 2009, </a:t>
            </a:r>
            <a:r>
              <a:rPr lang="en-AU" dirty="0" smtClean="0"/>
              <a:t>45 </a:t>
            </a:r>
            <a:r>
              <a:rPr lang="en-AU" dirty="0"/>
              <a:t>nm process technology</a:t>
            </a:r>
          </a:p>
          <a:p>
            <a:pPr lvl="1"/>
            <a:endParaRPr lang="en-AU" dirty="0" smtClean="0"/>
          </a:p>
          <a:p>
            <a:pPr lvl="1"/>
            <a:endParaRPr lang="en-AU" dirty="0" smtClean="0"/>
          </a:p>
          <a:p>
            <a:pPr lvl="1"/>
            <a:endParaRPr lang="en-AU"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2087" y="868074"/>
            <a:ext cx="4857048" cy="2114117"/>
          </a:xfrm>
          <a:prstGeom prst="rect">
            <a:avLst/>
          </a:prstGeom>
        </p:spPr>
      </p:pic>
      <p:pic>
        <p:nvPicPr>
          <p:cNvPr id="3" name="Picture 2"/>
          <p:cNvPicPr>
            <a:picLocks noChangeAspect="1"/>
          </p:cNvPicPr>
          <p:nvPr/>
        </p:nvPicPr>
        <p:blipFill>
          <a:blip r:embed="rId4"/>
          <a:stretch>
            <a:fillRect/>
          </a:stretch>
        </p:blipFill>
        <p:spPr>
          <a:xfrm rot="16200000">
            <a:off x="9869504" y="3390554"/>
            <a:ext cx="2799918" cy="1088634"/>
          </a:xfrm>
          <a:prstGeom prst="rect">
            <a:avLst/>
          </a:prstGeom>
        </p:spPr>
      </p:pic>
      <p:sp>
        <p:nvSpPr>
          <p:cNvPr id="22" name="Rounded Rectangle 21"/>
          <p:cNvSpPr/>
          <p:nvPr/>
        </p:nvSpPr>
        <p:spPr>
          <a:xfrm>
            <a:off x="10959852" y="3531494"/>
            <a:ext cx="375550" cy="365097"/>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p:cNvCxnSpPr/>
          <p:nvPr/>
        </p:nvCxnSpPr>
        <p:spPr>
          <a:xfrm>
            <a:off x="9954491" y="2504209"/>
            <a:ext cx="770655" cy="16728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472142" y="2421082"/>
            <a:ext cx="1290367" cy="1080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5"/>
          <a:stretch>
            <a:fillRect/>
          </a:stretch>
        </p:blipFill>
        <p:spPr>
          <a:xfrm>
            <a:off x="7802104" y="2982191"/>
            <a:ext cx="2725016" cy="3701909"/>
          </a:xfrm>
          <a:prstGeom prst="rect">
            <a:avLst/>
          </a:prstGeom>
        </p:spPr>
      </p:pic>
      <p:cxnSp>
        <p:nvCxnSpPr>
          <p:cNvPr id="25" name="Straight Arrow Connector 24"/>
          <p:cNvCxnSpPr/>
          <p:nvPr/>
        </p:nvCxnSpPr>
        <p:spPr>
          <a:xfrm>
            <a:off x="10489635" y="3193472"/>
            <a:ext cx="400926" cy="344638"/>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9029121" y="3616035"/>
            <a:ext cx="634423" cy="706583"/>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4" name="Straight Connector 33"/>
          <p:cNvCxnSpPr/>
          <p:nvPr/>
        </p:nvCxnSpPr>
        <p:spPr>
          <a:xfrm>
            <a:off x="8770010" y="2656609"/>
            <a:ext cx="124608" cy="3429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9826323" y="2534912"/>
            <a:ext cx="645819" cy="162383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8488708" y="3193472"/>
            <a:ext cx="488521" cy="430431"/>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p:nvPicPr>
        <p:blipFill>
          <a:blip r:embed="rId6"/>
          <a:stretch>
            <a:fillRect/>
          </a:stretch>
        </p:blipFill>
        <p:spPr>
          <a:xfrm>
            <a:off x="8488708" y="215614"/>
            <a:ext cx="2490775" cy="1143832"/>
          </a:xfrm>
          <a:prstGeom prst="rect">
            <a:avLst/>
          </a:prstGeom>
        </p:spPr>
      </p:pic>
      <p:sp>
        <p:nvSpPr>
          <p:cNvPr id="49" name="Rounded Rectangle 48"/>
          <p:cNvSpPr/>
          <p:nvPr/>
        </p:nvSpPr>
        <p:spPr>
          <a:xfrm>
            <a:off x="9848111" y="508250"/>
            <a:ext cx="532408" cy="530841"/>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51" name="Straight Connector 50"/>
          <p:cNvCxnSpPr/>
          <p:nvPr/>
        </p:nvCxnSpPr>
        <p:spPr>
          <a:xfrm flipH="1" flipV="1">
            <a:off x="8977229" y="1299731"/>
            <a:ext cx="849094" cy="72649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10314844" y="1233054"/>
            <a:ext cx="410302" cy="72185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V="1">
            <a:off x="9754028" y="1121114"/>
            <a:ext cx="200463" cy="355707"/>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4597063" y="5579918"/>
            <a:ext cx="356755" cy="388696"/>
          </a:xfrm>
          <a:prstGeom prst="rect">
            <a:avLst/>
          </a:prstGeom>
        </p:spPr>
        <p:txBody>
          <a:bodyPr wrap="square">
            <a:spAutoFit/>
          </a:bodyPr>
          <a:lstStyle/>
          <a:p>
            <a:pPr>
              <a:lnSpc>
                <a:spcPct val="107000"/>
              </a:lnSpc>
              <a:spcAft>
                <a:spcPts val="800"/>
              </a:spcAft>
            </a:pPr>
            <a:r>
              <a:rPr lang="en-AU" b="1" dirty="0">
                <a:solidFill>
                  <a:srgbClr val="C00000"/>
                </a:solidFill>
                <a:latin typeface="Calibri" panose="020F0502020204030204" pitchFamily="34" charset="0"/>
                <a:ea typeface="DengXian"/>
                <a:cs typeface="Times New Roman" panose="02020603050405020304" pitchFamily="18" charset="0"/>
              </a:rPr>
              <a:t>③</a:t>
            </a:r>
          </a:p>
        </p:txBody>
      </p:sp>
      <p:sp>
        <p:nvSpPr>
          <p:cNvPr id="60" name="Rectangle 59"/>
          <p:cNvSpPr/>
          <p:nvPr/>
        </p:nvSpPr>
        <p:spPr>
          <a:xfrm>
            <a:off x="4367730" y="3162162"/>
            <a:ext cx="417102" cy="369332"/>
          </a:xfrm>
          <a:prstGeom prst="rect">
            <a:avLst/>
          </a:prstGeom>
        </p:spPr>
        <p:txBody>
          <a:bodyPr wrap="none">
            <a:spAutoFit/>
          </a:bodyPr>
          <a:lstStyle/>
          <a:p>
            <a:r>
              <a:rPr lang="en-AU" b="1" dirty="0" smtClean="0">
                <a:solidFill>
                  <a:srgbClr val="C00000"/>
                </a:solidFill>
                <a:latin typeface="Calibri" panose="020F0502020204030204" pitchFamily="34" charset="0"/>
                <a:ea typeface="DengXian"/>
                <a:cs typeface="Times New Roman" panose="02020603050405020304" pitchFamily="18" charset="0"/>
              </a:rPr>
              <a:t>①</a:t>
            </a:r>
            <a:endParaRPr lang="en-AU" b="1" dirty="0">
              <a:solidFill>
                <a:srgbClr val="C00000"/>
              </a:solidFill>
            </a:endParaRPr>
          </a:p>
        </p:txBody>
      </p:sp>
      <p:sp>
        <p:nvSpPr>
          <p:cNvPr id="61" name="Rectangle 60"/>
          <p:cNvSpPr/>
          <p:nvPr/>
        </p:nvSpPr>
        <p:spPr>
          <a:xfrm>
            <a:off x="8124059" y="2903804"/>
            <a:ext cx="417102" cy="369332"/>
          </a:xfrm>
          <a:prstGeom prst="rect">
            <a:avLst/>
          </a:prstGeom>
        </p:spPr>
        <p:txBody>
          <a:bodyPr wrap="none">
            <a:spAutoFit/>
          </a:bodyPr>
          <a:lstStyle/>
          <a:p>
            <a:r>
              <a:rPr lang="en-AU" b="1" dirty="0">
                <a:solidFill>
                  <a:srgbClr val="C00000"/>
                </a:solidFill>
                <a:latin typeface="Calibri" panose="020F0502020204030204" pitchFamily="34" charset="0"/>
                <a:ea typeface="DengXian"/>
                <a:cs typeface="Times New Roman" panose="02020603050405020304" pitchFamily="18" charset="0"/>
              </a:rPr>
              <a:t>①</a:t>
            </a:r>
            <a:endParaRPr lang="en-AU" dirty="0"/>
          </a:p>
        </p:txBody>
      </p:sp>
      <p:sp>
        <p:nvSpPr>
          <p:cNvPr id="62" name="Rectangle 61"/>
          <p:cNvSpPr/>
          <p:nvPr/>
        </p:nvSpPr>
        <p:spPr>
          <a:xfrm>
            <a:off x="9437973" y="1413566"/>
            <a:ext cx="417102" cy="369332"/>
          </a:xfrm>
          <a:prstGeom prst="rect">
            <a:avLst/>
          </a:prstGeom>
        </p:spPr>
        <p:txBody>
          <a:bodyPr wrap="none">
            <a:spAutoFit/>
          </a:bodyPr>
          <a:lstStyle/>
          <a:p>
            <a:r>
              <a:rPr lang="en-AU" b="1" dirty="0">
                <a:solidFill>
                  <a:srgbClr val="C00000"/>
                </a:solidFill>
                <a:latin typeface="Calibri" panose="020F0502020204030204" pitchFamily="34" charset="0"/>
                <a:ea typeface="DengXian"/>
                <a:cs typeface="Times New Roman" panose="02020603050405020304" pitchFamily="18" charset="0"/>
              </a:rPr>
              <a:t>②</a:t>
            </a:r>
            <a:endParaRPr lang="en-AU" b="1" dirty="0">
              <a:solidFill>
                <a:srgbClr val="C00000"/>
              </a:solidFill>
            </a:endParaRPr>
          </a:p>
        </p:txBody>
      </p:sp>
      <p:sp>
        <p:nvSpPr>
          <p:cNvPr id="63" name="Rectangle 62"/>
          <p:cNvSpPr/>
          <p:nvPr/>
        </p:nvSpPr>
        <p:spPr>
          <a:xfrm>
            <a:off x="10144724" y="2900095"/>
            <a:ext cx="417102" cy="371064"/>
          </a:xfrm>
          <a:prstGeom prst="rect">
            <a:avLst/>
          </a:prstGeom>
        </p:spPr>
        <p:txBody>
          <a:bodyPr wrap="none">
            <a:spAutoFit/>
          </a:bodyPr>
          <a:lstStyle/>
          <a:p>
            <a:pPr>
              <a:lnSpc>
                <a:spcPct val="107000"/>
              </a:lnSpc>
              <a:spcAft>
                <a:spcPts val="800"/>
              </a:spcAft>
            </a:pPr>
            <a:r>
              <a:rPr lang="en-AU" b="1" dirty="0">
                <a:solidFill>
                  <a:srgbClr val="C00000"/>
                </a:solidFill>
                <a:latin typeface="Calibri" panose="020F0502020204030204" pitchFamily="34" charset="0"/>
                <a:ea typeface="DengXian"/>
                <a:cs typeface="Times New Roman" panose="02020603050405020304" pitchFamily="18" charset="0"/>
              </a:rPr>
              <a:t>③</a:t>
            </a:r>
          </a:p>
        </p:txBody>
      </p:sp>
      <p:sp>
        <p:nvSpPr>
          <p:cNvPr id="64" name="Rectangle 63"/>
          <p:cNvSpPr/>
          <p:nvPr/>
        </p:nvSpPr>
        <p:spPr>
          <a:xfrm>
            <a:off x="5595039" y="3162162"/>
            <a:ext cx="417102" cy="369332"/>
          </a:xfrm>
          <a:prstGeom prst="rect">
            <a:avLst/>
          </a:prstGeom>
        </p:spPr>
        <p:txBody>
          <a:bodyPr wrap="none">
            <a:spAutoFit/>
          </a:bodyPr>
          <a:lstStyle/>
          <a:p>
            <a:r>
              <a:rPr lang="en-AU" b="1" dirty="0">
                <a:solidFill>
                  <a:srgbClr val="C00000"/>
                </a:solidFill>
                <a:latin typeface="Calibri" panose="020F0502020204030204" pitchFamily="34" charset="0"/>
                <a:ea typeface="DengXian"/>
                <a:cs typeface="Times New Roman" panose="02020603050405020304" pitchFamily="18" charset="0"/>
              </a:rPr>
              <a:t>②</a:t>
            </a:r>
            <a:endParaRPr lang="en-AU" b="1" dirty="0">
              <a:solidFill>
                <a:srgbClr val="C00000"/>
              </a:solidFill>
            </a:endParaRPr>
          </a:p>
        </p:txBody>
      </p:sp>
      <p:sp>
        <p:nvSpPr>
          <p:cNvPr id="66" name="TextBox 65"/>
          <p:cNvSpPr txBox="1"/>
          <p:nvPr/>
        </p:nvSpPr>
        <p:spPr>
          <a:xfrm rot="2880989">
            <a:off x="8120420" y="4919331"/>
            <a:ext cx="1423788" cy="830997"/>
          </a:xfrm>
          <a:prstGeom prst="rect">
            <a:avLst/>
          </a:prstGeom>
          <a:noFill/>
        </p:spPr>
        <p:txBody>
          <a:bodyPr wrap="none" rtlCol="0">
            <a:spAutoFit/>
          </a:bodyPr>
          <a:lstStyle/>
          <a:p>
            <a:pPr algn="ctr"/>
            <a:r>
              <a:rPr lang="en-US" sz="2800" dirty="0" smtClean="0">
                <a:latin typeface="Fira Sans Light" panose="02010600030101010101" charset="0"/>
              </a:rPr>
              <a:t>ADC</a:t>
            </a:r>
          </a:p>
          <a:p>
            <a:pPr algn="ctr"/>
            <a:r>
              <a:rPr lang="en-US" sz="2000" dirty="0" smtClean="0">
                <a:latin typeface="Fira Sans Light" panose="02010600030101010101" charset="0"/>
              </a:rPr>
              <a:t>4 channels</a:t>
            </a:r>
            <a:endParaRPr lang="en-AU" sz="2000" dirty="0">
              <a:latin typeface="Fira Sans Light" panose="02010600030101010101" charset="0"/>
            </a:endParaRPr>
          </a:p>
        </p:txBody>
      </p:sp>
      <p:sp>
        <p:nvSpPr>
          <p:cNvPr id="27" name="TextBox 26"/>
          <p:cNvSpPr txBox="1"/>
          <p:nvPr/>
        </p:nvSpPr>
        <p:spPr>
          <a:xfrm>
            <a:off x="7664290" y="3148425"/>
            <a:ext cx="954107" cy="369332"/>
          </a:xfrm>
          <a:prstGeom prst="rect">
            <a:avLst/>
          </a:prstGeom>
          <a:noFill/>
        </p:spPr>
        <p:txBody>
          <a:bodyPr wrap="none" rtlCol="0">
            <a:spAutoFit/>
          </a:bodyPr>
          <a:lstStyle/>
          <a:p>
            <a:r>
              <a:rPr lang="en-US" b="1" dirty="0" err="1" smtClean="0">
                <a:solidFill>
                  <a:srgbClr val="FF0000"/>
                </a:solidFill>
                <a:latin typeface="Fira Sans Light" panose="02010600030101010101" charset="0"/>
              </a:rPr>
              <a:t>Virtex</a:t>
            </a:r>
            <a:r>
              <a:rPr lang="en-US" b="1" dirty="0" smtClean="0">
                <a:solidFill>
                  <a:srgbClr val="FF0000"/>
                </a:solidFill>
                <a:latin typeface="Fira Sans Light" panose="02010600030101010101" charset="0"/>
              </a:rPr>
              <a:t> 6</a:t>
            </a:r>
            <a:endParaRPr lang="en-AU" b="1" dirty="0">
              <a:solidFill>
                <a:srgbClr val="FF0000"/>
              </a:solidFill>
              <a:latin typeface="Fira Sans Light" panose="02010600030101010101" charset="0"/>
            </a:endParaRPr>
          </a:p>
        </p:txBody>
      </p:sp>
      <p:sp>
        <p:nvSpPr>
          <p:cNvPr id="28" name="TextBox 27"/>
          <p:cNvSpPr txBox="1"/>
          <p:nvPr/>
        </p:nvSpPr>
        <p:spPr>
          <a:xfrm>
            <a:off x="9709622" y="1417906"/>
            <a:ext cx="954107" cy="369332"/>
          </a:xfrm>
          <a:prstGeom prst="rect">
            <a:avLst/>
          </a:prstGeom>
          <a:noFill/>
        </p:spPr>
        <p:txBody>
          <a:bodyPr wrap="none" rtlCol="0">
            <a:spAutoFit/>
          </a:bodyPr>
          <a:lstStyle/>
          <a:p>
            <a:r>
              <a:rPr lang="en-US" b="1" dirty="0" err="1" smtClean="0">
                <a:solidFill>
                  <a:srgbClr val="FF0000"/>
                </a:solidFill>
                <a:latin typeface="Fira Sans Light" panose="02010600030101010101" charset="0"/>
              </a:rPr>
              <a:t>Virtex</a:t>
            </a:r>
            <a:r>
              <a:rPr lang="en-US" b="1" dirty="0" smtClean="0">
                <a:solidFill>
                  <a:srgbClr val="FF0000"/>
                </a:solidFill>
                <a:latin typeface="Fira Sans Light" panose="02010600030101010101" charset="0"/>
              </a:rPr>
              <a:t> 6</a:t>
            </a:r>
            <a:endParaRPr lang="en-AU" b="1" dirty="0">
              <a:solidFill>
                <a:srgbClr val="FF0000"/>
              </a:solidFill>
              <a:latin typeface="Fira Sans Light" panose="02010600030101010101" charset="0"/>
            </a:endParaRPr>
          </a:p>
        </p:txBody>
      </p:sp>
      <p:sp>
        <p:nvSpPr>
          <p:cNvPr id="29" name="TextBox 28"/>
          <p:cNvSpPr txBox="1"/>
          <p:nvPr/>
        </p:nvSpPr>
        <p:spPr>
          <a:xfrm>
            <a:off x="10422107" y="2900095"/>
            <a:ext cx="1176925" cy="369332"/>
          </a:xfrm>
          <a:prstGeom prst="rect">
            <a:avLst/>
          </a:prstGeom>
          <a:noFill/>
        </p:spPr>
        <p:txBody>
          <a:bodyPr wrap="none" rtlCol="0">
            <a:spAutoFit/>
          </a:bodyPr>
          <a:lstStyle/>
          <a:p>
            <a:r>
              <a:rPr lang="en-US" b="1" dirty="0" smtClean="0">
                <a:solidFill>
                  <a:srgbClr val="FF0000"/>
                </a:solidFill>
                <a:latin typeface="Fira Sans Light" panose="02010600030101010101" charset="0"/>
              </a:rPr>
              <a:t>Spartan 6</a:t>
            </a:r>
            <a:endParaRPr lang="en-AU" b="1" dirty="0">
              <a:solidFill>
                <a:srgbClr val="FF0000"/>
              </a:solidFill>
              <a:latin typeface="Fira Sans Light" panose="02010600030101010101" charset="0"/>
            </a:endParaRPr>
          </a:p>
        </p:txBody>
      </p:sp>
    </p:spTree>
    <p:extLst>
      <p:ext uri="{BB962C8B-B14F-4D97-AF65-F5344CB8AC3E}">
        <p14:creationId xmlns:p14="http://schemas.microsoft.com/office/powerpoint/2010/main" val="9353274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570" y="332508"/>
            <a:ext cx="6977402" cy="967222"/>
          </a:xfrm>
        </p:spPr>
        <p:txBody>
          <a:bodyPr/>
          <a:lstStyle/>
          <a:p>
            <a:r>
              <a:rPr lang="en-US" dirty="0" smtClean="0"/>
              <a:t>Applications </a:t>
            </a:r>
            <a:r>
              <a:rPr lang="en-US" dirty="0" smtClean="0"/>
              <a:t>at the </a:t>
            </a:r>
            <a:r>
              <a:rPr lang="en-US" dirty="0" smtClean="0"/>
              <a:t>AS  </a:t>
            </a:r>
            <a:r>
              <a:rPr lang="en-US" sz="3600" dirty="0" smtClean="0">
                <a:latin typeface="Fira Sans Light" panose="02010600030101010101" charset="0"/>
              </a:rPr>
              <a:t>(</a:t>
            </a:r>
            <a:r>
              <a:rPr lang="en-US" sz="3600" dirty="0">
                <a:latin typeface="Fira Sans Light" panose="02010600030101010101" charset="0"/>
              </a:rPr>
              <a:t>3</a:t>
            </a:r>
            <a:r>
              <a:rPr lang="en-US" sz="3600" dirty="0" smtClean="0">
                <a:latin typeface="Fira Sans Light" panose="02010600030101010101" charset="0"/>
              </a:rPr>
              <a:t>) </a:t>
            </a:r>
            <a:r>
              <a:rPr lang="en-US" sz="3600" dirty="0" smtClean="0">
                <a:latin typeface="Fira Sans Light" panose="02010600030101010101" charset="0"/>
              </a:rPr>
              <a:t> </a:t>
            </a:r>
            <a:endParaRPr lang="en-AU" sz="3600" dirty="0">
              <a:latin typeface="Fira Sans Light" panose="02010600030101010101" charset="0"/>
            </a:endParaRPr>
          </a:p>
        </p:txBody>
      </p:sp>
      <p:sp>
        <p:nvSpPr>
          <p:cNvPr id="23" name="Content Placeholder 2"/>
          <p:cNvSpPr>
            <a:spLocks noGrp="1"/>
          </p:cNvSpPr>
          <p:nvPr>
            <p:ph idx="1"/>
          </p:nvPr>
        </p:nvSpPr>
        <p:spPr>
          <a:xfrm>
            <a:off x="359569" y="1597022"/>
            <a:ext cx="5814903" cy="5260977"/>
          </a:xfrm>
        </p:spPr>
        <p:txBody>
          <a:bodyPr>
            <a:normAutofit/>
          </a:bodyPr>
          <a:lstStyle/>
          <a:p>
            <a:r>
              <a:rPr lang="en-US" dirty="0" smtClean="0"/>
              <a:t>Linear Accelerator (LINAC) waveguide                      diagnostics</a:t>
            </a:r>
          </a:p>
          <a:p>
            <a:r>
              <a:rPr lang="en-US" dirty="0" smtClean="0"/>
              <a:t>Xilinx </a:t>
            </a:r>
            <a:r>
              <a:rPr lang="en-US" dirty="0" err="1" smtClean="0"/>
              <a:t>Virtex</a:t>
            </a:r>
            <a:r>
              <a:rPr lang="en-US" dirty="0" smtClean="0"/>
              <a:t> 6 FPGA as the processor</a:t>
            </a:r>
          </a:p>
          <a:p>
            <a:pPr lvl="1"/>
            <a:r>
              <a:rPr lang="en-US" dirty="0"/>
              <a:t>10 channels x 125 </a:t>
            </a:r>
            <a:r>
              <a:rPr lang="en-US" dirty="0" err="1"/>
              <a:t>MSamples</a:t>
            </a:r>
            <a:r>
              <a:rPr lang="en-US" dirty="0"/>
              <a:t>/s x 16 </a:t>
            </a:r>
            <a:r>
              <a:rPr lang="en-US" dirty="0" smtClean="0"/>
              <a:t>bits                         </a:t>
            </a:r>
            <a:r>
              <a:rPr lang="en-US" dirty="0"/>
              <a:t>x 2 (I &amp; Q) = 40 Gb/s data processed </a:t>
            </a:r>
            <a:r>
              <a:rPr lang="en-US" dirty="0" smtClean="0"/>
              <a:t>in real-time</a:t>
            </a:r>
          </a:p>
          <a:p>
            <a:pPr lvl="1"/>
            <a:r>
              <a:rPr lang="en-US" dirty="0" smtClean="0"/>
              <a:t>Waveform storage </a:t>
            </a:r>
            <a:r>
              <a:rPr lang="en-US" dirty="0"/>
              <a:t>length </a:t>
            </a:r>
            <a:r>
              <a:rPr lang="en-US" dirty="0" smtClean="0"/>
              <a:t>= 16us</a:t>
            </a:r>
          </a:p>
          <a:p>
            <a:r>
              <a:rPr lang="en-AU" dirty="0"/>
              <a:t>Phase resolution &lt; 0.1 degree</a:t>
            </a:r>
          </a:p>
          <a:p>
            <a:r>
              <a:rPr lang="en-AU" dirty="0"/>
              <a:t>Phase stability &lt; 0.1 degree RMS </a:t>
            </a:r>
          </a:p>
          <a:p>
            <a:r>
              <a:rPr lang="en-US" dirty="0"/>
              <a:t>Amplitude resolution  &lt; 0.1 % full scale</a:t>
            </a:r>
          </a:p>
          <a:p>
            <a:r>
              <a:rPr lang="en-AU" dirty="0"/>
              <a:t>Amplitude dynamic range &gt; 40dB</a:t>
            </a:r>
          </a:p>
          <a:p>
            <a:pPr marL="457200" lvl="1" indent="0">
              <a:buNone/>
            </a:pPr>
            <a:endParaRPr lang="en-US" dirty="0" smtClean="0"/>
          </a:p>
          <a:p>
            <a:endParaRPr lang="en-AU" dirty="0" smtClean="0"/>
          </a:p>
          <a:p>
            <a:pPr lvl="1"/>
            <a:endParaRPr lang="en-AU" dirty="0" smtClean="0"/>
          </a:p>
          <a:p>
            <a:pPr lvl="1"/>
            <a:endParaRPr lang="en-AU" dirty="0" smtClean="0"/>
          </a:p>
          <a:p>
            <a:pPr lvl="1"/>
            <a:endParaRPr lang="en-AU" dirty="0"/>
          </a:p>
        </p:txBody>
      </p:sp>
      <p:pic>
        <p:nvPicPr>
          <p:cNvPr id="5" name="Picture 4"/>
          <p:cNvPicPr>
            <a:picLocks noChangeAspect="1"/>
          </p:cNvPicPr>
          <p:nvPr/>
        </p:nvPicPr>
        <p:blipFill>
          <a:blip r:embed="rId3"/>
          <a:stretch>
            <a:fillRect/>
          </a:stretch>
        </p:blipFill>
        <p:spPr>
          <a:xfrm>
            <a:off x="6035736" y="1273331"/>
            <a:ext cx="6135483" cy="2519363"/>
          </a:xfrm>
          <a:prstGeom prst="rect">
            <a:avLst/>
          </a:prstGeom>
        </p:spPr>
      </p:pic>
      <p:sp>
        <p:nvSpPr>
          <p:cNvPr id="27" name="Rounded Rectangle 26"/>
          <p:cNvSpPr/>
          <p:nvPr/>
        </p:nvSpPr>
        <p:spPr>
          <a:xfrm>
            <a:off x="9943521" y="2660084"/>
            <a:ext cx="727943" cy="706583"/>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Arrow Connector 27"/>
          <p:cNvCxnSpPr/>
          <p:nvPr/>
        </p:nvCxnSpPr>
        <p:spPr>
          <a:xfrm flipV="1">
            <a:off x="9767016" y="3449794"/>
            <a:ext cx="218648" cy="523008"/>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Flowchart: Summing Junction 9"/>
          <p:cNvSpPr/>
          <p:nvPr/>
        </p:nvSpPr>
        <p:spPr>
          <a:xfrm>
            <a:off x="7440426" y="4181680"/>
            <a:ext cx="528874" cy="541917"/>
          </a:xfrm>
          <a:prstGeom prst="flowChartSummingJunction">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p:cNvCxnSpPr>
            <a:endCxn id="10" idx="2"/>
          </p:cNvCxnSpPr>
          <p:nvPr/>
        </p:nvCxnSpPr>
        <p:spPr>
          <a:xfrm>
            <a:off x="6618482" y="4452638"/>
            <a:ext cx="821944" cy="1"/>
          </a:xfrm>
          <a:prstGeom prst="straightConnector1">
            <a:avLst/>
          </a:prstGeom>
          <a:ln w="22225">
            <a:tailEnd type="triangle"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7704863" y="4725728"/>
            <a:ext cx="0" cy="576000"/>
          </a:xfrm>
          <a:prstGeom prst="straightConnector1">
            <a:avLst/>
          </a:prstGeom>
          <a:ln w="22225">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7986480" y="4452639"/>
            <a:ext cx="1241161" cy="1"/>
          </a:xfrm>
          <a:prstGeom prst="straightConnector1">
            <a:avLst/>
          </a:prstGeom>
          <a:ln w="22225">
            <a:tailEnd type="triangl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9229865" y="4452639"/>
            <a:ext cx="821944" cy="1"/>
          </a:xfrm>
          <a:prstGeom prst="straightConnector1">
            <a:avLst/>
          </a:prstGeom>
          <a:ln w="22225">
            <a:tailEnd type="none"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0051809" y="4452637"/>
            <a:ext cx="0" cy="273090"/>
          </a:xfrm>
          <a:prstGeom prst="straightConnector1">
            <a:avLst/>
          </a:prstGeom>
          <a:ln w="22225">
            <a:tailEnd type="triangle" w="lg" len="lg"/>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794590" y="5701570"/>
            <a:ext cx="1620982" cy="779317"/>
          </a:xfrm>
          <a:prstGeom prst="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425E84"/>
                </a:solidFill>
                <a:latin typeface="Fira Sans Light" panose="02010600030101010101" charset="0"/>
              </a:rPr>
              <a:t>FPGA</a:t>
            </a:r>
            <a:endParaRPr lang="en-AU" sz="2400" dirty="0">
              <a:solidFill>
                <a:srgbClr val="425E84"/>
              </a:solidFill>
              <a:latin typeface="Fira Sans Light" panose="02010600030101010101" charset="0"/>
            </a:endParaRPr>
          </a:p>
        </p:txBody>
      </p:sp>
      <p:sp>
        <p:nvSpPr>
          <p:cNvPr id="19" name="Down Arrow 18"/>
          <p:cNvSpPr/>
          <p:nvPr/>
        </p:nvSpPr>
        <p:spPr>
          <a:xfrm>
            <a:off x="9898145" y="5352247"/>
            <a:ext cx="324000" cy="349323"/>
          </a:xfrm>
          <a:prstGeom prst="downArrow">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425E84"/>
              </a:solidFill>
              <a:latin typeface="Fira Sans Light" panose="02010600030101010101" charset="0"/>
            </a:endParaRPr>
          </a:p>
        </p:txBody>
      </p:sp>
      <p:sp>
        <p:nvSpPr>
          <p:cNvPr id="20" name="TextBox 19"/>
          <p:cNvSpPr txBox="1"/>
          <p:nvPr/>
        </p:nvSpPr>
        <p:spPr>
          <a:xfrm>
            <a:off x="5820624" y="4895071"/>
            <a:ext cx="1319592" cy="830997"/>
          </a:xfrm>
          <a:prstGeom prst="rect">
            <a:avLst/>
          </a:prstGeom>
          <a:noFill/>
        </p:spPr>
        <p:txBody>
          <a:bodyPr wrap="none" rtlCol="0">
            <a:spAutoFit/>
          </a:bodyPr>
          <a:lstStyle/>
          <a:p>
            <a:r>
              <a:rPr lang="en-US" sz="2400" dirty="0" smtClean="0">
                <a:solidFill>
                  <a:srgbClr val="425E84"/>
                </a:solidFill>
                <a:latin typeface="Fira Sans Light" panose="02010600030101010101" charset="0"/>
              </a:rPr>
              <a:t>LO in</a:t>
            </a:r>
          </a:p>
          <a:p>
            <a:r>
              <a:rPr lang="en-US" sz="2400" dirty="0" smtClean="0">
                <a:solidFill>
                  <a:srgbClr val="425E84"/>
                </a:solidFill>
                <a:latin typeface="Fira Sans Light" panose="02010600030101010101" charset="0"/>
              </a:rPr>
              <a:t>2.95 GHz</a:t>
            </a:r>
            <a:endParaRPr lang="en-AU" sz="2400" dirty="0">
              <a:solidFill>
                <a:srgbClr val="425E84"/>
              </a:solidFill>
              <a:latin typeface="Fira Sans Light" panose="02010600030101010101" charset="0"/>
            </a:endParaRPr>
          </a:p>
        </p:txBody>
      </p:sp>
      <p:sp>
        <p:nvSpPr>
          <p:cNvPr id="46" name="TextBox 45"/>
          <p:cNvSpPr txBox="1"/>
          <p:nvPr/>
        </p:nvSpPr>
        <p:spPr>
          <a:xfrm>
            <a:off x="5820624" y="4053723"/>
            <a:ext cx="1596979" cy="830997"/>
          </a:xfrm>
          <a:prstGeom prst="rect">
            <a:avLst/>
          </a:prstGeom>
          <a:noFill/>
        </p:spPr>
        <p:txBody>
          <a:bodyPr wrap="square" rtlCol="0">
            <a:spAutoFit/>
          </a:bodyPr>
          <a:lstStyle/>
          <a:p>
            <a:r>
              <a:rPr lang="en-US" sz="2400" dirty="0" smtClean="0">
                <a:solidFill>
                  <a:srgbClr val="425E84"/>
                </a:solidFill>
                <a:latin typeface="Fira Sans Light" panose="02010600030101010101" charset="0"/>
              </a:rPr>
              <a:t>Signal in</a:t>
            </a:r>
          </a:p>
          <a:p>
            <a:r>
              <a:rPr lang="en-US" sz="2400" dirty="0" smtClean="0">
                <a:solidFill>
                  <a:srgbClr val="425E84"/>
                </a:solidFill>
                <a:latin typeface="Fira Sans Light" panose="02010600030101010101" charset="0"/>
              </a:rPr>
              <a:t>3 GHz</a:t>
            </a:r>
            <a:endParaRPr lang="en-AU" sz="2400" dirty="0">
              <a:solidFill>
                <a:srgbClr val="425E84"/>
              </a:solidFill>
              <a:latin typeface="Fira Sans Light" panose="02010600030101010101" charset="0"/>
            </a:endParaRPr>
          </a:p>
        </p:txBody>
      </p:sp>
      <p:sp>
        <p:nvSpPr>
          <p:cNvPr id="50" name="TextBox 49"/>
          <p:cNvSpPr txBox="1"/>
          <p:nvPr/>
        </p:nvSpPr>
        <p:spPr>
          <a:xfrm>
            <a:off x="7972467" y="4053723"/>
            <a:ext cx="1165704" cy="830997"/>
          </a:xfrm>
          <a:prstGeom prst="rect">
            <a:avLst/>
          </a:prstGeom>
          <a:noFill/>
        </p:spPr>
        <p:txBody>
          <a:bodyPr wrap="none" rtlCol="0">
            <a:spAutoFit/>
          </a:bodyPr>
          <a:lstStyle/>
          <a:p>
            <a:r>
              <a:rPr lang="en-US" sz="2400" dirty="0" smtClean="0">
                <a:solidFill>
                  <a:srgbClr val="425E84"/>
                </a:solidFill>
                <a:latin typeface="Fira Sans Light" panose="02010600030101010101" charset="0"/>
              </a:rPr>
              <a:t>IF</a:t>
            </a:r>
          </a:p>
          <a:p>
            <a:r>
              <a:rPr lang="en-US" sz="2400" dirty="0" smtClean="0">
                <a:solidFill>
                  <a:srgbClr val="425E84"/>
                </a:solidFill>
                <a:latin typeface="Fira Sans Light" panose="02010600030101010101" charset="0"/>
              </a:rPr>
              <a:t>50 MHz</a:t>
            </a:r>
            <a:endParaRPr lang="en-AU" sz="2400" dirty="0">
              <a:solidFill>
                <a:srgbClr val="425E84"/>
              </a:solidFill>
              <a:latin typeface="Fira Sans Light" panose="02010600030101010101" charset="0"/>
            </a:endParaRPr>
          </a:p>
        </p:txBody>
      </p:sp>
      <p:grpSp>
        <p:nvGrpSpPr>
          <p:cNvPr id="21" name="Group 20"/>
          <p:cNvGrpSpPr/>
          <p:nvPr/>
        </p:nvGrpSpPr>
        <p:grpSpPr>
          <a:xfrm>
            <a:off x="9696218" y="4739183"/>
            <a:ext cx="721672" cy="641426"/>
            <a:chOff x="9721037" y="4066814"/>
            <a:chExt cx="721672" cy="641426"/>
          </a:xfrm>
        </p:grpSpPr>
        <p:sp>
          <p:nvSpPr>
            <p:cNvPr id="17" name="Pentagon 16"/>
            <p:cNvSpPr/>
            <p:nvPr/>
          </p:nvSpPr>
          <p:spPr>
            <a:xfrm rot="16200000">
              <a:off x="9767237" y="4066595"/>
              <a:ext cx="613064" cy="613501"/>
            </a:xfrm>
            <a:prstGeom prst="homePlat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52" name="TextBox 51"/>
            <p:cNvSpPr txBox="1"/>
            <p:nvPr/>
          </p:nvSpPr>
          <p:spPr>
            <a:xfrm>
              <a:off x="9721037" y="4246575"/>
              <a:ext cx="721672" cy="461665"/>
            </a:xfrm>
            <a:prstGeom prst="rect">
              <a:avLst/>
            </a:prstGeom>
            <a:noFill/>
          </p:spPr>
          <p:txBody>
            <a:bodyPr wrap="none" rtlCol="0">
              <a:spAutoFit/>
            </a:bodyPr>
            <a:lstStyle/>
            <a:p>
              <a:r>
                <a:rPr lang="en-US" sz="2400" dirty="0" smtClean="0">
                  <a:solidFill>
                    <a:srgbClr val="425E84"/>
                  </a:solidFill>
                  <a:latin typeface="Fira Sans Light" panose="02010600030101010101" charset="0"/>
                </a:rPr>
                <a:t>ADC</a:t>
              </a:r>
              <a:endParaRPr lang="en-AU" sz="2400" dirty="0">
                <a:solidFill>
                  <a:srgbClr val="425E84"/>
                </a:solidFill>
                <a:latin typeface="Fira Sans Light" panose="02010600030101010101" charset="0"/>
              </a:endParaRPr>
            </a:p>
          </p:txBody>
        </p:sp>
      </p:grpSp>
      <p:sp>
        <p:nvSpPr>
          <p:cNvPr id="55" name="TextBox 54"/>
          <p:cNvSpPr txBox="1"/>
          <p:nvPr/>
        </p:nvSpPr>
        <p:spPr>
          <a:xfrm>
            <a:off x="10524420" y="5053766"/>
            <a:ext cx="862737" cy="646331"/>
          </a:xfrm>
          <a:prstGeom prst="rect">
            <a:avLst/>
          </a:prstGeom>
          <a:noFill/>
        </p:spPr>
        <p:txBody>
          <a:bodyPr wrap="none" rtlCol="0">
            <a:spAutoFit/>
          </a:bodyPr>
          <a:lstStyle/>
          <a:p>
            <a:r>
              <a:rPr lang="en-US" sz="3600" b="1" dirty="0" smtClean="0">
                <a:solidFill>
                  <a:srgbClr val="425E84"/>
                </a:solidFill>
                <a:latin typeface="Fira Sans Light" panose="02010600030101010101" charset="0"/>
              </a:rPr>
              <a:t>. . . </a:t>
            </a:r>
            <a:endParaRPr lang="en-AU" sz="3600" b="1" dirty="0">
              <a:solidFill>
                <a:srgbClr val="425E84"/>
              </a:solidFill>
              <a:latin typeface="Fira Sans Light" panose="02010600030101010101" charset="0"/>
            </a:endParaRPr>
          </a:p>
        </p:txBody>
      </p:sp>
      <p:sp>
        <p:nvSpPr>
          <p:cNvPr id="58" name="TextBox 57"/>
          <p:cNvSpPr txBox="1"/>
          <p:nvPr/>
        </p:nvSpPr>
        <p:spPr>
          <a:xfrm>
            <a:off x="10553126" y="4887514"/>
            <a:ext cx="726481" cy="461665"/>
          </a:xfrm>
          <a:prstGeom prst="rect">
            <a:avLst/>
          </a:prstGeom>
          <a:noFill/>
        </p:spPr>
        <p:txBody>
          <a:bodyPr wrap="none" rtlCol="0">
            <a:spAutoFit/>
          </a:bodyPr>
          <a:lstStyle/>
          <a:p>
            <a:r>
              <a:rPr lang="en-US" sz="2400" dirty="0" smtClean="0">
                <a:solidFill>
                  <a:srgbClr val="425E84"/>
                </a:solidFill>
                <a:latin typeface="Fira Sans Light" panose="02010600030101010101" charset="0"/>
              </a:rPr>
              <a:t>X 10</a:t>
            </a:r>
            <a:endParaRPr lang="en-AU" sz="2400" dirty="0">
              <a:solidFill>
                <a:srgbClr val="425E84"/>
              </a:solidFill>
              <a:latin typeface="Fira Sans Light" panose="02010600030101010101" charset="0"/>
            </a:endParaRPr>
          </a:p>
        </p:txBody>
      </p:sp>
      <p:sp>
        <p:nvSpPr>
          <p:cNvPr id="65" name="Down Arrow 64"/>
          <p:cNvSpPr/>
          <p:nvPr/>
        </p:nvSpPr>
        <p:spPr>
          <a:xfrm rot="5400000">
            <a:off x="9431391" y="5888346"/>
            <a:ext cx="282387" cy="444010"/>
          </a:xfrm>
          <a:prstGeom prst="downArrow">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TextBox 65"/>
          <p:cNvSpPr txBox="1"/>
          <p:nvPr/>
        </p:nvSpPr>
        <p:spPr>
          <a:xfrm>
            <a:off x="8586713" y="5658546"/>
            <a:ext cx="780983" cy="830997"/>
          </a:xfrm>
          <a:prstGeom prst="rect">
            <a:avLst/>
          </a:prstGeom>
          <a:noFill/>
        </p:spPr>
        <p:txBody>
          <a:bodyPr wrap="none" rtlCol="0">
            <a:spAutoFit/>
          </a:bodyPr>
          <a:lstStyle/>
          <a:p>
            <a:r>
              <a:rPr lang="en-US" sz="2400" dirty="0" err="1" smtClean="0">
                <a:solidFill>
                  <a:srgbClr val="425E84"/>
                </a:solidFill>
                <a:latin typeface="Fira Sans Light" panose="02010600030101010101" charset="0"/>
              </a:rPr>
              <a:t>PCIe</a:t>
            </a:r>
            <a:endParaRPr lang="en-US" sz="2400" dirty="0" smtClean="0">
              <a:solidFill>
                <a:srgbClr val="425E84"/>
              </a:solidFill>
              <a:latin typeface="Fira Sans Light" panose="02010600030101010101" charset="0"/>
            </a:endParaRPr>
          </a:p>
          <a:p>
            <a:r>
              <a:rPr lang="en-US" sz="2400" dirty="0" smtClean="0">
                <a:solidFill>
                  <a:srgbClr val="425E84"/>
                </a:solidFill>
                <a:latin typeface="Fira Sans Light" panose="02010600030101010101" charset="0"/>
              </a:rPr>
              <a:t>bus</a:t>
            </a:r>
            <a:endParaRPr lang="en-AU" sz="2400" dirty="0">
              <a:solidFill>
                <a:srgbClr val="425E84"/>
              </a:solidFill>
              <a:latin typeface="Fira Sans Light" panose="02010600030101010101" charset="0"/>
            </a:endParaRPr>
          </a:p>
        </p:txBody>
      </p:sp>
      <p:cxnSp>
        <p:nvCxnSpPr>
          <p:cNvPr id="67" name="Straight Arrow Connector 66"/>
          <p:cNvCxnSpPr/>
          <p:nvPr/>
        </p:nvCxnSpPr>
        <p:spPr>
          <a:xfrm>
            <a:off x="6618482" y="5291553"/>
            <a:ext cx="1087544" cy="0"/>
          </a:xfrm>
          <a:prstGeom prst="straightConnector1">
            <a:avLst/>
          </a:prstGeom>
          <a:ln w="22225">
            <a:tailEnd type="none" w="lg" len="lg"/>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11431681" y="5307059"/>
            <a:ext cx="691215" cy="1200329"/>
          </a:xfrm>
          <a:prstGeom prst="rect">
            <a:avLst/>
          </a:prstGeom>
          <a:solidFill>
            <a:schemeClr val="bg1"/>
          </a:solidFill>
        </p:spPr>
        <p:txBody>
          <a:bodyPr wrap="none" rtlCol="0">
            <a:spAutoFit/>
          </a:bodyPr>
          <a:lstStyle/>
          <a:p>
            <a:r>
              <a:rPr lang="en-US" sz="2400" dirty="0" smtClean="0">
                <a:solidFill>
                  <a:srgbClr val="425E84"/>
                </a:solidFill>
                <a:latin typeface="Fira Sans Light" panose="02010600030101010101" charset="0"/>
              </a:rPr>
              <a:t> </a:t>
            </a:r>
            <a:endParaRPr lang="en-US" sz="800" dirty="0" smtClean="0">
              <a:solidFill>
                <a:srgbClr val="425E84"/>
              </a:solidFill>
              <a:latin typeface="Fira Sans Light" panose="02010600030101010101" charset="0"/>
            </a:endParaRPr>
          </a:p>
          <a:p>
            <a:r>
              <a:rPr lang="en-US" sz="2400" dirty="0" smtClean="0">
                <a:solidFill>
                  <a:srgbClr val="425E84"/>
                </a:solidFill>
                <a:latin typeface="Fira Sans Light" panose="02010600030101010101" charset="0"/>
              </a:rPr>
              <a:t>Trig</a:t>
            </a:r>
          </a:p>
          <a:p>
            <a:endParaRPr lang="en-AU" sz="2400" dirty="0">
              <a:solidFill>
                <a:srgbClr val="425E84"/>
              </a:solidFill>
              <a:latin typeface="Fira Sans Light" panose="02010600030101010101" charset="0"/>
            </a:endParaRPr>
          </a:p>
        </p:txBody>
      </p:sp>
      <p:sp>
        <p:nvSpPr>
          <p:cNvPr id="29" name="TextBox 28"/>
          <p:cNvSpPr txBox="1"/>
          <p:nvPr/>
        </p:nvSpPr>
        <p:spPr>
          <a:xfrm>
            <a:off x="9581038" y="3875821"/>
            <a:ext cx="954107" cy="369332"/>
          </a:xfrm>
          <a:prstGeom prst="rect">
            <a:avLst/>
          </a:prstGeom>
          <a:noFill/>
        </p:spPr>
        <p:txBody>
          <a:bodyPr wrap="none" rtlCol="0">
            <a:spAutoFit/>
          </a:bodyPr>
          <a:lstStyle/>
          <a:p>
            <a:r>
              <a:rPr lang="en-US" b="1" dirty="0" err="1" smtClean="0">
                <a:solidFill>
                  <a:srgbClr val="FF0000"/>
                </a:solidFill>
                <a:latin typeface="Fira Sans Light" panose="02010600030101010101" charset="0"/>
              </a:rPr>
              <a:t>Virtex</a:t>
            </a:r>
            <a:r>
              <a:rPr lang="en-US" b="1" dirty="0" smtClean="0">
                <a:solidFill>
                  <a:srgbClr val="FF0000"/>
                </a:solidFill>
                <a:latin typeface="Fira Sans Light" panose="02010600030101010101" charset="0"/>
              </a:rPr>
              <a:t> 6</a:t>
            </a:r>
            <a:endParaRPr lang="en-AU" b="1" dirty="0">
              <a:solidFill>
                <a:srgbClr val="FF0000"/>
              </a:solidFill>
              <a:latin typeface="Fira Sans Light" panose="02010600030101010101" charset="0"/>
            </a:endParaRPr>
          </a:p>
        </p:txBody>
      </p:sp>
      <p:cxnSp>
        <p:nvCxnSpPr>
          <p:cNvPr id="68" name="Straight Arrow Connector 67"/>
          <p:cNvCxnSpPr/>
          <p:nvPr/>
        </p:nvCxnSpPr>
        <p:spPr>
          <a:xfrm flipH="1">
            <a:off x="11415572" y="6100259"/>
            <a:ext cx="317744" cy="0"/>
          </a:xfrm>
          <a:prstGeom prst="straightConnector1">
            <a:avLst/>
          </a:prstGeom>
          <a:ln w="22225">
            <a:solidFill>
              <a:srgbClr val="006CA9"/>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706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322149" y="583675"/>
            <a:ext cx="4555975" cy="3773460"/>
          </a:xfrm>
          <a:prstGeom prst="rect">
            <a:avLst/>
          </a:prstGeom>
        </p:spPr>
      </p:pic>
      <p:sp>
        <p:nvSpPr>
          <p:cNvPr id="4" name="Title 3"/>
          <p:cNvSpPr>
            <a:spLocks noGrp="1"/>
          </p:cNvSpPr>
          <p:nvPr>
            <p:ph type="title"/>
          </p:nvPr>
        </p:nvSpPr>
        <p:spPr>
          <a:xfrm>
            <a:off x="359570" y="332508"/>
            <a:ext cx="6962580" cy="967222"/>
          </a:xfrm>
        </p:spPr>
        <p:txBody>
          <a:bodyPr/>
          <a:lstStyle/>
          <a:p>
            <a:r>
              <a:rPr lang="en-US" dirty="0" smtClean="0"/>
              <a:t>Applications </a:t>
            </a:r>
            <a:r>
              <a:rPr lang="en-US" dirty="0" smtClean="0"/>
              <a:t>at the </a:t>
            </a:r>
            <a:r>
              <a:rPr lang="en-US" dirty="0" smtClean="0"/>
              <a:t>AS  </a:t>
            </a:r>
            <a:r>
              <a:rPr lang="en-US" sz="3600" dirty="0" smtClean="0">
                <a:latin typeface="Fira Sans Light" panose="02010600030101010101" charset="0"/>
              </a:rPr>
              <a:t>(4) </a:t>
            </a:r>
            <a:r>
              <a:rPr lang="en-US" sz="3600" dirty="0" smtClean="0">
                <a:latin typeface="Fira Sans Light" panose="02010600030101010101" charset="0"/>
              </a:rPr>
              <a:t> </a:t>
            </a:r>
            <a:endParaRPr lang="en-AU" sz="3600" dirty="0">
              <a:latin typeface="Fira Sans Light" panose="02010600030101010101" charset="0"/>
            </a:endParaRPr>
          </a:p>
        </p:txBody>
      </p:sp>
      <p:sp>
        <p:nvSpPr>
          <p:cNvPr id="23" name="Content Placeholder 2"/>
          <p:cNvSpPr>
            <a:spLocks noGrp="1"/>
          </p:cNvSpPr>
          <p:nvPr>
            <p:ph idx="1"/>
          </p:nvPr>
        </p:nvSpPr>
        <p:spPr>
          <a:xfrm>
            <a:off x="359569" y="1597022"/>
            <a:ext cx="7091775" cy="5260977"/>
          </a:xfrm>
        </p:spPr>
        <p:txBody>
          <a:bodyPr>
            <a:normAutofit/>
          </a:bodyPr>
          <a:lstStyle/>
          <a:p>
            <a:r>
              <a:rPr lang="en-US" dirty="0" smtClean="0"/>
              <a:t>Fast Orbit Feedback (FOFB) + Enhanced Orbit Diagnostics (EOD) in one </a:t>
            </a:r>
            <a:r>
              <a:rPr lang="en-US" dirty="0" err="1" smtClean="0"/>
              <a:t>SoC</a:t>
            </a:r>
            <a:endParaRPr lang="en-US" dirty="0" smtClean="0"/>
          </a:p>
          <a:p>
            <a:r>
              <a:rPr lang="en-US" dirty="0" smtClean="0"/>
              <a:t>Xilinx ZYNQ </a:t>
            </a:r>
            <a:r>
              <a:rPr lang="en-US" dirty="0" err="1" smtClean="0"/>
              <a:t>Ultrascale</a:t>
            </a:r>
            <a:r>
              <a:rPr lang="en-US" dirty="0" smtClean="0"/>
              <a:t>+ </a:t>
            </a:r>
            <a:r>
              <a:rPr lang="en-US" dirty="0" err="1" smtClean="0"/>
              <a:t>SoC</a:t>
            </a:r>
            <a:r>
              <a:rPr lang="en-US" dirty="0" smtClean="0"/>
              <a:t> (FPGA+CPU) as the processor</a:t>
            </a:r>
          </a:p>
          <a:p>
            <a:pPr lvl="1"/>
            <a:r>
              <a:rPr lang="en-US" dirty="0"/>
              <a:t>1Gbit/s fast </a:t>
            </a:r>
            <a:r>
              <a:rPr lang="en-US" dirty="0" smtClean="0"/>
              <a:t>acquisition (FA) data stream </a:t>
            </a:r>
            <a:r>
              <a:rPr lang="en-US" dirty="0"/>
              <a:t>processed </a:t>
            </a:r>
            <a:r>
              <a:rPr lang="en-US" dirty="0" smtClean="0"/>
              <a:t>in real-time</a:t>
            </a:r>
          </a:p>
          <a:p>
            <a:pPr lvl="1"/>
            <a:r>
              <a:rPr lang="en-US" dirty="0" err="1" smtClean="0"/>
              <a:t>GbE</a:t>
            </a:r>
            <a:r>
              <a:rPr lang="en-US" dirty="0" smtClean="0"/>
              <a:t> interface for EPICS control</a:t>
            </a:r>
          </a:p>
          <a:p>
            <a:pPr lvl="1"/>
            <a:r>
              <a:rPr lang="en-US" dirty="0" smtClean="0"/>
              <a:t>With EOD features, 5 output modes available:</a:t>
            </a:r>
          </a:p>
          <a:p>
            <a:pPr marL="1371600" lvl="2" indent="-457200">
              <a:buClrTx/>
              <a:buFont typeface="+mj-lt"/>
              <a:buAutoNum type="arabicPeriod"/>
            </a:pPr>
            <a:r>
              <a:rPr lang="en-US" dirty="0" smtClean="0"/>
              <a:t>FOFB correction data</a:t>
            </a:r>
          </a:p>
          <a:p>
            <a:pPr marL="1371600" lvl="2" indent="-457200">
              <a:buClrTx/>
              <a:buFont typeface="+mj-lt"/>
              <a:buAutoNum type="arabicPeriod"/>
            </a:pPr>
            <a:r>
              <a:rPr lang="en-US" dirty="0" smtClean="0"/>
              <a:t>White </a:t>
            </a:r>
            <a:r>
              <a:rPr lang="en-US" dirty="0"/>
              <a:t>Gaussian </a:t>
            </a:r>
            <a:r>
              <a:rPr lang="en-US" dirty="0" smtClean="0"/>
              <a:t>noise (WGN) stream</a:t>
            </a:r>
          </a:p>
          <a:p>
            <a:pPr marL="1371600" lvl="2" indent="-457200">
              <a:buClrTx/>
              <a:buFont typeface="+mj-lt"/>
              <a:buAutoNum type="arabicPeriod"/>
            </a:pPr>
            <a:r>
              <a:rPr lang="en-US" dirty="0" smtClean="0"/>
              <a:t>FOFB &amp; WGN superposition</a:t>
            </a:r>
          </a:p>
          <a:p>
            <a:pPr marL="1371600" lvl="2" indent="-457200">
              <a:buClrTx/>
              <a:buFont typeface="+mj-lt"/>
              <a:buAutoNum type="arabicPeriod"/>
            </a:pPr>
            <a:r>
              <a:rPr lang="en-US" dirty="0" smtClean="0"/>
              <a:t>Sinusoidal stream</a:t>
            </a:r>
          </a:p>
          <a:p>
            <a:pPr marL="1371600" lvl="2" indent="-457200">
              <a:buClrTx/>
              <a:buFont typeface="+mj-lt"/>
              <a:buAutoNum type="arabicPeriod"/>
            </a:pPr>
            <a:r>
              <a:rPr lang="en-US" dirty="0" smtClean="0"/>
              <a:t>FOFB &amp; Sinusoidal </a:t>
            </a:r>
            <a:r>
              <a:rPr lang="en-US" dirty="0"/>
              <a:t>superposition</a:t>
            </a:r>
            <a:endParaRPr lang="en-US" dirty="0" smtClean="0"/>
          </a:p>
          <a:p>
            <a:pPr lvl="1"/>
            <a:endParaRPr lang="en-US" dirty="0" smtClean="0"/>
          </a:p>
          <a:p>
            <a:pPr marL="457200" lvl="1" indent="0">
              <a:buNone/>
            </a:pPr>
            <a:endParaRPr lang="en-US" dirty="0" smtClean="0"/>
          </a:p>
          <a:p>
            <a:endParaRPr lang="en-AU" dirty="0" smtClean="0"/>
          </a:p>
          <a:p>
            <a:pPr lvl="1"/>
            <a:endParaRPr lang="en-AU" dirty="0" smtClean="0"/>
          </a:p>
          <a:p>
            <a:pPr lvl="1"/>
            <a:endParaRPr lang="en-AU" dirty="0" smtClean="0"/>
          </a:p>
          <a:p>
            <a:pPr lvl="1"/>
            <a:endParaRPr lang="en-AU" dirty="0"/>
          </a:p>
        </p:txBody>
      </p:sp>
      <p:sp>
        <p:nvSpPr>
          <p:cNvPr id="27" name="Rounded Rectangle 26"/>
          <p:cNvSpPr/>
          <p:nvPr/>
        </p:nvSpPr>
        <p:spPr>
          <a:xfrm>
            <a:off x="10157114" y="3058885"/>
            <a:ext cx="1262000" cy="1024563"/>
          </a:xfrm>
          <a:prstGeom prst="round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8" name="Straight Arrow Connector 27"/>
          <p:cNvCxnSpPr/>
          <p:nvPr/>
        </p:nvCxnSpPr>
        <p:spPr>
          <a:xfrm flipV="1">
            <a:off x="10014857" y="4132178"/>
            <a:ext cx="272143" cy="410104"/>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9642764" y="5003975"/>
            <a:ext cx="1028700" cy="1278081"/>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accent1"/>
                </a:solidFill>
                <a:latin typeface="Fira Sans Light" panose="02010600030101010101" charset="0"/>
              </a:rPr>
              <a:t>+</a:t>
            </a:r>
            <a:endParaRPr lang="en-AU" sz="4400" dirty="0">
              <a:solidFill>
                <a:schemeClr val="accent1"/>
              </a:solidFill>
              <a:latin typeface="Fira Sans Light" panose="02010600030101010101" charset="0"/>
            </a:endParaRPr>
          </a:p>
        </p:txBody>
      </p:sp>
      <p:cxnSp>
        <p:nvCxnSpPr>
          <p:cNvPr id="7" name="Straight Arrow Connector 6"/>
          <p:cNvCxnSpPr/>
          <p:nvPr/>
        </p:nvCxnSpPr>
        <p:spPr>
          <a:xfrm>
            <a:off x="8988138" y="5222183"/>
            <a:ext cx="612000" cy="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8988138" y="5635222"/>
            <a:ext cx="612000" cy="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988137" y="6048260"/>
            <a:ext cx="612000" cy="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0713028" y="5643015"/>
            <a:ext cx="612000" cy="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8323121" y="5222183"/>
            <a:ext cx="468000" cy="0"/>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8800038" y="5076711"/>
            <a:ext cx="145474" cy="145472"/>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8332775" y="5643015"/>
            <a:ext cx="468000" cy="0"/>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8809692" y="5497543"/>
            <a:ext cx="145474" cy="145472"/>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348673" y="6048260"/>
            <a:ext cx="468000" cy="0"/>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8825590" y="5902788"/>
            <a:ext cx="145474" cy="145472"/>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970620" y="4845878"/>
            <a:ext cx="877163" cy="461665"/>
          </a:xfrm>
          <a:prstGeom prst="rect">
            <a:avLst/>
          </a:prstGeom>
          <a:noFill/>
        </p:spPr>
        <p:txBody>
          <a:bodyPr wrap="none" rtlCol="0">
            <a:spAutoFit/>
          </a:bodyPr>
          <a:lstStyle/>
          <a:p>
            <a:r>
              <a:rPr lang="en-US" sz="2400" dirty="0" smtClean="0">
                <a:latin typeface="Fira Sans Light" panose="02010600030101010101" charset="0"/>
              </a:rPr>
              <a:t>FOFB</a:t>
            </a:r>
            <a:endParaRPr lang="en-AU" sz="2400" dirty="0">
              <a:latin typeface="Fira Sans Light" panose="02010600030101010101" charset="0"/>
            </a:endParaRPr>
          </a:p>
        </p:txBody>
      </p:sp>
      <p:sp>
        <p:nvSpPr>
          <p:cNvPr id="45" name="TextBox 44"/>
          <p:cNvSpPr txBox="1"/>
          <p:nvPr/>
        </p:nvSpPr>
        <p:spPr>
          <a:xfrm>
            <a:off x="8015504" y="5256319"/>
            <a:ext cx="832279" cy="461665"/>
          </a:xfrm>
          <a:prstGeom prst="rect">
            <a:avLst/>
          </a:prstGeom>
          <a:noFill/>
        </p:spPr>
        <p:txBody>
          <a:bodyPr wrap="none" rtlCol="0">
            <a:spAutoFit/>
          </a:bodyPr>
          <a:lstStyle/>
          <a:p>
            <a:r>
              <a:rPr lang="en-US" sz="2400" dirty="0" smtClean="0">
                <a:latin typeface="Fira Sans Light" panose="02010600030101010101" charset="0"/>
              </a:rPr>
              <a:t>WGN</a:t>
            </a:r>
            <a:endParaRPr lang="en-AU" sz="2400" dirty="0">
              <a:latin typeface="Fira Sans Light" panose="02010600030101010101" charset="0"/>
            </a:endParaRPr>
          </a:p>
        </p:txBody>
      </p:sp>
      <p:sp>
        <p:nvSpPr>
          <p:cNvPr id="47" name="TextBox 46"/>
          <p:cNvSpPr txBox="1"/>
          <p:nvPr/>
        </p:nvSpPr>
        <p:spPr>
          <a:xfrm>
            <a:off x="7222017" y="5678652"/>
            <a:ext cx="1625766" cy="461665"/>
          </a:xfrm>
          <a:prstGeom prst="rect">
            <a:avLst/>
          </a:prstGeom>
          <a:noFill/>
        </p:spPr>
        <p:txBody>
          <a:bodyPr wrap="none" rtlCol="0">
            <a:spAutoFit/>
          </a:bodyPr>
          <a:lstStyle/>
          <a:p>
            <a:r>
              <a:rPr lang="en-US" sz="2400" dirty="0" smtClean="0">
                <a:latin typeface="Fira Sans Light" panose="02010600030101010101" charset="0"/>
              </a:rPr>
              <a:t>Sinusoidal</a:t>
            </a:r>
            <a:endParaRPr lang="en-AU" sz="2400" dirty="0">
              <a:latin typeface="Fira Sans Light" panose="02010600030101010101" charset="0"/>
            </a:endParaRPr>
          </a:p>
        </p:txBody>
      </p:sp>
      <p:sp>
        <p:nvSpPr>
          <p:cNvPr id="48" name="TextBox 47"/>
          <p:cNvSpPr txBox="1"/>
          <p:nvPr/>
        </p:nvSpPr>
        <p:spPr>
          <a:xfrm>
            <a:off x="10691347" y="4866204"/>
            <a:ext cx="1467068" cy="1200329"/>
          </a:xfrm>
          <a:prstGeom prst="rect">
            <a:avLst/>
          </a:prstGeom>
          <a:noFill/>
        </p:spPr>
        <p:txBody>
          <a:bodyPr wrap="none" rtlCol="0">
            <a:spAutoFit/>
          </a:bodyPr>
          <a:lstStyle/>
          <a:p>
            <a:r>
              <a:rPr lang="en-US" sz="2400" dirty="0" smtClean="0">
                <a:latin typeface="Fira Sans Light" panose="02010600030101010101" charset="0"/>
              </a:rPr>
              <a:t>To </a:t>
            </a:r>
          </a:p>
          <a:p>
            <a:r>
              <a:rPr lang="en-US" sz="2400" dirty="0" smtClean="0">
                <a:latin typeface="Fira Sans Light" panose="02010600030101010101" charset="0"/>
              </a:rPr>
              <a:t>Corrector</a:t>
            </a:r>
          </a:p>
          <a:p>
            <a:r>
              <a:rPr lang="en-US" sz="2400" dirty="0" smtClean="0">
                <a:latin typeface="Fira Sans Light" panose="02010600030101010101" charset="0"/>
              </a:rPr>
              <a:t>PSU</a:t>
            </a:r>
            <a:endParaRPr lang="en-AU" sz="2400" dirty="0">
              <a:latin typeface="Fira Sans Light" panose="02010600030101010101" charset="0"/>
            </a:endParaRPr>
          </a:p>
        </p:txBody>
      </p:sp>
      <p:sp>
        <p:nvSpPr>
          <p:cNvPr id="29" name="TextBox 28"/>
          <p:cNvSpPr txBox="1"/>
          <p:nvPr/>
        </p:nvSpPr>
        <p:spPr>
          <a:xfrm>
            <a:off x="9186794" y="4449496"/>
            <a:ext cx="1951175" cy="369332"/>
          </a:xfrm>
          <a:prstGeom prst="rect">
            <a:avLst/>
          </a:prstGeom>
          <a:noFill/>
        </p:spPr>
        <p:txBody>
          <a:bodyPr wrap="none" rtlCol="0">
            <a:spAutoFit/>
          </a:bodyPr>
          <a:lstStyle/>
          <a:p>
            <a:r>
              <a:rPr lang="en-US" b="1" dirty="0" smtClean="0">
                <a:solidFill>
                  <a:srgbClr val="FF0000"/>
                </a:solidFill>
                <a:latin typeface="Fira Sans Light" panose="02010600030101010101" charset="0"/>
              </a:rPr>
              <a:t>ZYNQ </a:t>
            </a:r>
            <a:r>
              <a:rPr lang="en-US" b="1" dirty="0" err="1" smtClean="0">
                <a:solidFill>
                  <a:srgbClr val="FF0000"/>
                </a:solidFill>
                <a:latin typeface="Fira Sans Light" panose="02010600030101010101" charset="0"/>
              </a:rPr>
              <a:t>Ultrascale</a:t>
            </a:r>
            <a:r>
              <a:rPr lang="en-US" b="1" dirty="0" smtClean="0">
                <a:solidFill>
                  <a:srgbClr val="FF0000"/>
                </a:solidFill>
                <a:latin typeface="Fira Sans Light" panose="02010600030101010101" charset="0"/>
              </a:rPr>
              <a:t>+</a:t>
            </a:r>
            <a:endParaRPr lang="en-AU" b="1" dirty="0">
              <a:solidFill>
                <a:srgbClr val="FF0000"/>
              </a:solidFill>
              <a:latin typeface="Fira Sans Light" panose="02010600030101010101" charset="0"/>
            </a:endParaRPr>
          </a:p>
        </p:txBody>
      </p:sp>
    </p:spTree>
    <p:extLst>
      <p:ext uri="{BB962C8B-B14F-4D97-AF65-F5344CB8AC3E}">
        <p14:creationId xmlns:p14="http://schemas.microsoft.com/office/powerpoint/2010/main" val="1059789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391" y="3378997"/>
            <a:ext cx="3485934" cy="2531610"/>
          </a:xfrm>
          <a:prstGeom prst="rect">
            <a:avLst/>
          </a:prstGeom>
        </p:spPr>
      </p:pic>
      <p:sp>
        <p:nvSpPr>
          <p:cNvPr id="4" name="Title 3"/>
          <p:cNvSpPr>
            <a:spLocks noGrp="1"/>
          </p:cNvSpPr>
          <p:nvPr>
            <p:ph type="title"/>
          </p:nvPr>
        </p:nvSpPr>
        <p:spPr>
          <a:xfrm>
            <a:off x="359569" y="332508"/>
            <a:ext cx="6955631" cy="967222"/>
          </a:xfrm>
        </p:spPr>
        <p:txBody>
          <a:bodyPr/>
          <a:lstStyle/>
          <a:p>
            <a:r>
              <a:rPr lang="en-US" dirty="0" smtClean="0"/>
              <a:t>Summary</a:t>
            </a:r>
            <a:endParaRPr lang="en-AU" sz="3600" dirty="0">
              <a:latin typeface="Fira Sans Light" panose="02010600030101010101" charset="0"/>
            </a:endParaRPr>
          </a:p>
        </p:txBody>
      </p:sp>
      <p:sp>
        <p:nvSpPr>
          <p:cNvPr id="23" name="Content Placeholder 2"/>
          <p:cNvSpPr>
            <a:spLocks noGrp="1"/>
          </p:cNvSpPr>
          <p:nvPr>
            <p:ph idx="1"/>
          </p:nvPr>
        </p:nvSpPr>
        <p:spPr>
          <a:xfrm>
            <a:off x="359569" y="1597022"/>
            <a:ext cx="8991260" cy="5260977"/>
          </a:xfrm>
        </p:spPr>
        <p:txBody>
          <a:bodyPr>
            <a:normAutofit/>
          </a:bodyPr>
          <a:lstStyle/>
          <a:p>
            <a:r>
              <a:rPr lang="en-AU" dirty="0"/>
              <a:t>L</a:t>
            </a:r>
            <a:r>
              <a:rPr lang="en-AU" dirty="0" smtClean="0"/>
              <a:t>owest </a:t>
            </a:r>
            <a:r>
              <a:rPr lang="en-AU" dirty="0"/>
              <a:t>engineering cost </a:t>
            </a:r>
            <a:r>
              <a:rPr lang="en-AU" dirty="0" smtClean="0"/>
              <a:t>– CPU</a:t>
            </a:r>
          </a:p>
          <a:p>
            <a:r>
              <a:rPr lang="en-US" dirty="0" smtClean="0"/>
              <a:t>Speed booster – GPU</a:t>
            </a:r>
          </a:p>
          <a:p>
            <a:r>
              <a:rPr lang="en-US" dirty="0" smtClean="0"/>
              <a:t>Ultimate solution – FPGA</a:t>
            </a:r>
            <a:endParaRPr lang="en-AU" dirty="0"/>
          </a:p>
          <a:p>
            <a:r>
              <a:rPr lang="en-AU" dirty="0"/>
              <a:t>Right </a:t>
            </a:r>
            <a:r>
              <a:rPr lang="en-AU" dirty="0" smtClean="0"/>
              <a:t>job</a:t>
            </a:r>
            <a:r>
              <a:rPr lang="en-AU" dirty="0"/>
              <a:t>, </a:t>
            </a:r>
            <a:r>
              <a:rPr lang="en-AU" dirty="0" smtClean="0"/>
              <a:t>right person </a:t>
            </a:r>
            <a:r>
              <a:rPr lang="en-US" dirty="0" smtClean="0"/>
              <a:t>– FPGA+CPU, FPGA+CPU+DSP/GPU</a:t>
            </a:r>
            <a:endParaRPr lang="en-AU" dirty="0" smtClean="0"/>
          </a:p>
          <a:p>
            <a:pPr lvl="1"/>
            <a:endParaRPr lang="en-AU" dirty="0" smtClean="0"/>
          </a:p>
          <a:p>
            <a:pPr lvl="1"/>
            <a:endParaRPr lang="en-AU" dirty="0" smtClean="0"/>
          </a:p>
          <a:p>
            <a:pPr lvl="1"/>
            <a:endParaRPr lang="en-AU" dirty="0"/>
          </a:p>
        </p:txBody>
      </p:sp>
      <p:sp>
        <p:nvSpPr>
          <p:cNvPr id="6" name="AutoShape 4" descr="Xilinx ships the first parts in its Zynq-7000 extensible processing platform"/>
          <p:cNvSpPr>
            <a:spLocks noChangeAspect="1" noChangeArrowheads="1"/>
          </p:cNvSpPr>
          <p:nvPr/>
        </p:nvSpPr>
        <p:spPr bwMode="auto">
          <a:xfrm>
            <a:off x="359569" y="4227510"/>
            <a:ext cx="2962275" cy="1552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9" name="Picture 8"/>
          <p:cNvPicPr>
            <a:picLocks noChangeAspect="1"/>
          </p:cNvPicPr>
          <p:nvPr/>
        </p:nvPicPr>
        <p:blipFill>
          <a:blip r:embed="rId4"/>
          <a:stretch>
            <a:fillRect/>
          </a:stretch>
        </p:blipFill>
        <p:spPr>
          <a:xfrm>
            <a:off x="3586476" y="3705622"/>
            <a:ext cx="1905680" cy="1878359"/>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6959" t="8010" r="27546" b="6786"/>
          <a:stretch/>
        </p:blipFill>
        <p:spPr>
          <a:xfrm>
            <a:off x="7924802" y="3567115"/>
            <a:ext cx="2383971" cy="2336764"/>
          </a:xfrm>
          <a:prstGeom prst="rect">
            <a:avLst/>
          </a:prstGeom>
        </p:spPr>
      </p:pic>
      <p:sp>
        <p:nvSpPr>
          <p:cNvPr id="12" name="TextBox 11"/>
          <p:cNvSpPr txBox="1"/>
          <p:nvPr/>
        </p:nvSpPr>
        <p:spPr>
          <a:xfrm>
            <a:off x="2445343" y="5724402"/>
            <a:ext cx="1999265" cy="523220"/>
          </a:xfrm>
          <a:prstGeom prst="rect">
            <a:avLst/>
          </a:prstGeom>
          <a:noFill/>
        </p:spPr>
        <p:txBody>
          <a:bodyPr wrap="none" rtlCol="0">
            <a:spAutoFit/>
          </a:bodyPr>
          <a:lstStyle/>
          <a:p>
            <a:r>
              <a:rPr lang="en-US" sz="2800" dirty="0" smtClean="0">
                <a:latin typeface="Fira Sans Light" panose="02010600030101010101" charset="0"/>
              </a:rPr>
              <a:t>FPGA + CPU</a:t>
            </a:r>
          </a:p>
        </p:txBody>
      </p:sp>
      <p:sp>
        <p:nvSpPr>
          <p:cNvPr id="14" name="TextBox 13"/>
          <p:cNvSpPr txBox="1"/>
          <p:nvPr/>
        </p:nvSpPr>
        <p:spPr>
          <a:xfrm>
            <a:off x="7692417" y="5781062"/>
            <a:ext cx="3001143" cy="523220"/>
          </a:xfrm>
          <a:prstGeom prst="rect">
            <a:avLst/>
          </a:prstGeom>
          <a:noFill/>
        </p:spPr>
        <p:txBody>
          <a:bodyPr wrap="none" rtlCol="0">
            <a:spAutoFit/>
          </a:bodyPr>
          <a:lstStyle/>
          <a:p>
            <a:r>
              <a:rPr lang="en-US" sz="2800" dirty="0" smtClean="0">
                <a:latin typeface="Fira Sans Light" panose="02010600030101010101" charset="0"/>
              </a:rPr>
              <a:t>FPGA + CPU + DSP</a:t>
            </a:r>
          </a:p>
        </p:txBody>
      </p:sp>
    </p:spTree>
    <p:extLst>
      <p:ext uri="{BB962C8B-B14F-4D97-AF65-F5344CB8AC3E}">
        <p14:creationId xmlns:p14="http://schemas.microsoft.com/office/powerpoint/2010/main" val="2024296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7"/>
          <p:cNvPicPr>
            <a:picLocks noChangeAspect="1"/>
          </p:cNvPicPr>
          <p:nvPr/>
        </p:nvPicPr>
        <p:blipFill>
          <a:blip r:embed="rId3"/>
          <a:stretch>
            <a:fillRect/>
          </a:stretch>
        </p:blipFill>
        <p:spPr>
          <a:xfrm>
            <a:off x="5208925" y="3287670"/>
            <a:ext cx="1964623" cy="2221089"/>
          </a:xfrm>
          <a:prstGeom prst="rect">
            <a:avLst/>
          </a:prstGeom>
        </p:spPr>
      </p:pic>
      <p:sp>
        <p:nvSpPr>
          <p:cNvPr id="3" name="Content Placeholder 2"/>
          <p:cNvSpPr>
            <a:spLocks noGrp="1"/>
          </p:cNvSpPr>
          <p:nvPr>
            <p:ph idx="1"/>
          </p:nvPr>
        </p:nvSpPr>
        <p:spPr>
          <a:xfrm>
            <a:off x="359569" y="1597023"/>
            <a:ext cx="10515600" cy="4351338"/>
          </a:xfrm>
        </p:spPr>
        <p:txBody>
          <a:bodyPr>
            <a:normAutofit/>
          </a:bodyPr>
          <a:lstStyle/>
          <a:p>
            <a:r>
              <a:rPr lang="en-AU" dirty="0" smtClean="0"/>
              <a:t>FPGA – </a:t>
            </a:r>
            <a:r>
              <a:rPr lang="en-AU" sz="3200" b="1" u="sng" dirty="0" smtClean="0"/>
              <a:t>F</a:t>
            </a:r>
            <a:r>
              <a:rPr lang="en-AU" dirty="0" smtClean="0"/>
              <a:t>ield-</a:t>
            </a:r>
            <a:r>
              <a:rPr lang="en-AU" sz="3200" b="1" u="sng" dirty="0" smtClean="0"/>
              <a:t>P</a:t>
            </a:r>
            <a:r>
              <a:rPr lang="en-AU" dirty="0" smtClean="0"/>
              <a:t>rogrammable </a:t>
            </a:r>
            <a:r>
              <a:rPr lang="en-AU" sz="3200" b="1" u="sng" dirty="0" smtClean="0"/>
              <a:t>G</a:t>
            </a:r>
            <a:r>
              <a:rPr lang="en-AU" dirty="0" smtClean="0"/>
              <a:t>ate </a:t>
            </a:r>
            <a:r>
              <a:rPr lang="en-AU" sz="3200" b="1" u="sng" dirty="0" smtClean="0"/>
              <a:t>A</a:t>
            </a:r>
            <a:r>
              <a:rPr lang="en-AU" dirty="0" smtClean="0"/>
              <a:t>rray</a:t>
            </a:r>
            <a:endParaRPr lang="en-AU" dirty="0"/>
          </a:p>
          <a:p>
            <a:pPr lvl="1">
              <a:buFont typeface="Arial" panose="020B0604020202020204" pitchFamily="34" charset="0"/>
              <a:buChar char="•"/>
            </a:pPr>
            <a:r>
              <a:rPr lang="en-US" sz="2800" b="1" dirty="0" smtClean="0"/>
              <a:t>F</a:t>
            </a:r>
            <a:r>
              <a:rPr lang="en-US" dirty="0" smtClean="0"/>
              <a:t>ield-</a:t>
            </a:r>
            <a:r>
              <a:rPr lang="en-US" sz="2800" b="1" dirty="0" smtClean="0"/>
              <a:t>P</a:t>
            </a:r>
            <a:r>
              <a:rPr lang="en-US" dirty="0" smtClean="0"/>
              <a:t>rogrammable </a:t>
            </a:r>
            <a:r>
              <a:rPr lang="en-US" dirty="0"/>
              <a:t>– </a:t>
            </a:r>
            <a:r>
              <a:rPr lang="en-AU" dirty="0"/>
              <a:t>configured </a:t>
            </a:r>
            <a:r>
              <a:rPr lang="en-AU" dirty="0" smtClean="0"/>
              <a:t>after manufacturing</a:t>
            </a:r>
          </a:p>
          <a:p>
            <a:pPr lvl="1">
              <a:buFont typeface="Arial" panose="020B0604020202020204" pitchFamily="34" charset="0"/>
              <a:buChar char="•"/>
            </a:pPr>
            <a:r>
              <a:rPr lang="en-US" sz="2800" b="1" dirty="0" smtClean="0"/>
              <a:t>G</a:t>
            </a:r>
            <a:r>
              <a:rPr lang="en-US" dirty="0" smtClean="0"/>
              <a:t>ate – basic elements</a:t>
            </a:r>
          </a:p>
          <a:p>
            <a:pPr lvl="1">
              <a:buFont typeface="Arial" panose="020B0604020202020204" pitchFamily="34" charset="0"/>
              <a:buChar char="•"/>
            </a:pPr>
            <a:r>
              <a:rPr lang="en-US" sz="2800" b="1" dirty="0" smtClean="0"/>
              <a:t>A</a:t>
            </a:r>
            <a:r>
              <a:rPr lang="en-US" dirty="0" smtClean="0"/>
              <a:t>rray </a:t>
            </a:r>
            <a:r>
              <a:rPr lang="en-US" dirty="0"/>
              <a:t>– </a:t>
            </a:r>
            <a:r>
              <a:rPr lang="en-US" dirty="0" smtClean="0"/>
              <a:t>internal architecture</a:t>
            </a:r>
            <a:endParaRPr lang="en-AU" dirty="0"/>
          </a:p>
          <a:p>
            <a:pPr lvl="1">
              <a:buFont typeface="Arial" panose="020B0604020202020204" pitchFamily="34" charset="0"/>
              <a:buChar char="•"/>
            </a:pPr>
            <a:endParaRPr lang="en-AU" dirty="0"/>
          </a:p>
          <a:p>
            <a:endParaRPr lang="en-AU" dirty="0"/>
          </a:p>
          <a:p>
            <a:endParaRPr lang="en-AU" dirty="0"/>
          </a:p>
          <a:p>
            <a:endParaRPr lang="en-AU" dirty="0"/>
          </a:p>
        </p:txBody>
      </p:sp>
      <p:sp>
        <p:nvSpPr>
          <p:cNvPr id="4" name="Title 3"/>
          <p:cNvSpPr>
            <a:spLocks noGrp="1"/>
          </p:cNvSpPr>
          <p:nvPr>
            <p:ph type="title"/>
          </p:nvPr>
        </p:nvSpPr>
        <p:spPr>
          <a:xfrm>
            <a:off x="359568" y="399942"/>
            <a:ext cx="11470481" cy="879006"/>
          </a:xfrm>
        </p:spPr>
        <p:txBody>
          <a:bodyPr/>
          <a:lstStyle/>
          <a:p>
            <a:r>
              <a:rPr lang="en-US" dirty="0" smtClean="0"/>
              <a:t>What is FPGA?</a:t>
            </a:r>
            <a:endParaRPr lang="en-AU" dirty="0"/>
          </a:p>
        </p:txBody>
      </p:sp>
      <p:pic>
        <p:nvPicPr>
          <p:cNvPr id="5" name="Picture 4"/>
          <p:cNvPicPr>
            <a:picLocks noChangeAspect="1"/>
          </p:cNvPicPr>
          <p:nvPr/>
        </p:nvPicPr>
        <p:blipFill>
          <a:blip r:embed="rId4"/>
          <a:stretch>
            <a:fillRect/>
          </a:stretch>
        </p:blipFill>
        <p:spPr>
          <a:xfrm>
            <a:off x="7150934" y="2423249"/>
            <a:ext cx="4916374" cy="4205981"/>
          </a:xfrm>
          <a:prstGeom prst="rect">
            <a:avLst/>
          </a:prstGeom>
        </p:spPr>
      </p:pic>
      <p:sp>
        <p:nvSpPr>
          <p:cNvPr id="6" name="TextBox 5"/>
          <p:cNvSpPr txBox="1"/>
          <p:nvPr/>
        </p:nvSpPr>
        <p:spPr>
          <a:xfrm>
            <a:off x="1071504" y="5804771"/>
            <a:ext cx="2683748" cy="923330"/>
          </a:xfrm>
          <a:prstGeom prst="rect">
            <a:avLst/>
          </a:prstGeom>
          <a:noFill/>
        </p:spPr>
        <p:txBody>
          <a:bodyPr wrap="none" rtlCol="0">
            <a:spAutoFit/>
          </a:bodyPr>
          <a:lstStyle/>
          <a:p>
            <a:r>
              <a:rPr lang="en-US" spc="-150" dirty="0">
                <a:latin typeface="Fira Sans Light" panose="020B0403050000020004" pitchFamily="34" charset="0"/>
              </a:rPr>
              <a:t>CLB: </a:t>
            </a:r>
            <a:r>
              <a:rPr lang="en-AU" spc="-150" dirty="0">
                <a:latin typeface="Fira Sans Light" panose="020B0403050000020004" pitchFamily="34" charset="0"/>
              </a:rPr>
              <a:t>Configurable Logic Block</a:t>
            </a:r>
            <a:r>
              <a:rPr lang="en-US" spc="-150" dirty="0">
                <a:latin typeface="Fira Sans Light" panose="020B0403050000020004" pitchFamily="34" charset="0"/>
              </a:rPr>
              <a:t> </a:t>
            </a:r>
            <a:endParaRPr lang="en-US" spc="-150" dirty="0" smtClean="0">
              <a:latin typeface="Fira Sans Light" panose="020B0403050000020004" pitchFamily="34" charset="0"/>
            </a:endParaRPr>
          </a:p>
          <a:p>
            <a:r>
              <a:rPr lang="en-US" spc="-150" dirty="0" smtClean="0">
                <a:latin typeface="Fira Sans Light" panose="020B0403050000020004" pitchFamily="34" charset="0"/>
              </a:rPr>
              <a:t>IOB</a:t>
            </a:r>
            <a:r>
              <a:rPr lang="en-US" spc="-150" dirty="0">
                <a:latin typeface="Fira Sans Light" panose="020B0403050000020004" pitchFamily="34" charset="0"/>
              </a:rPr>
              <a:t>: </a:t>
            </a:r>
            <a:r>
              <a:rPr lang="en-US" spc="-150" dirty="0" err="1">
                <a:latin typeface="Fira Sans Light" panose="020B0403050000020004" pitchFamily="34" charset="0"/>
              </a:rPr>
              <a:t>Input/Output</a:t>
            </a:r>
            <a:r>
              <a:rPr lang="en-US" spc="-150" dirty="0">
                <a:latin typeface="Fira Sans Light" panose="020B0403050000020004" pitchFamily="34" charset="0"/>
              </a:rPr>
              <a:t> </a:t>
            </a:r>
            <a:r>
              <a:rPr lang="en-US" spc="-150" dirty="0" smtClean="0">
                <a:latin typeface="Fira Sans Light" panose="020B0403050000020004" pitchFamily="34" charset="0"/>
              </a:rPr>
              <a:t>Block</a:t>
            </a:r>
          </a:p>
          <a:p>
            <a:r>
              <a:rPr lang="en-US" spc="-150" dirty="0" smtClean="0">
                <a:latin typeface="Fira Sans Light" panose="020B0403050000020004" pitchFamily="34" charset="0"/>
              </a:rPr>
              <a:t>LUT: Look-Up Table</a:t>
            </a:r>
          </a:p>
        </p:txBody>
      </p:sp>
      <p:cxnSp>
        <p:nvCxnSpPr>
          <p:cNvPr id="42" name="Straight Connector 41"/>
          <p:cNvCxnSpPr/>
          <p:nvPr/>
        </p:nvCxnSpPr>
        <p:spPr>
          <a:xfrm>
            <a:off x="6847609" y="3403863"/>
            <a:ext cx="1219198" cy="523899"/>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847609" y="4291443"/>
            <a:ext cx="1219198" cy="944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4693561" y="3544257"/>
            <a:ext cx="73155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4693561" y="4156366"/>
            <a:ext cx="731559" cy="1352393"/>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Picture 61"/>
          <p:cNvPicPr>
            <a:picLocks noChangeAspect="1"/>
          </p:cNvPicPr>
          <p:nvPr/>
        </p:nvPicPr>
        <p:blipFill>
          <a:blip r:embed="rId5"/>
          <a:stretch>
            <a:fillRect/>
          </a:stretch>
        </p:blipFill>
        <p:spPr>
          <a:xfrm>
            <a:off x="103548" y="3522054"/>
            <a:ext cx="4554559" cy="2197897"/>
          </a:xfrm>
          <a:prstGeom prst="rect">
            <a:avLst/>
          </a:prstGeom>
        </p:spPr>
      </p:pic>
      <p:sp>
        <p:nvSpPr>
          <p:cNvPr id="64" name="TextBox 63"/>
          <p:cNvSpPr txBox="1"/>
          <p:nvPr/>
        </p:nvSpPr>
        <p:spPr>
          <a:xfrm>
            <a:off x="4010891" y="5804771"/>
            <a:ext cx="1593706" cy="646331"/>
          </a:xfrm>
          <a:prstGeom prst="rect">
            <a:avLst/>
          </a:prstGeom>
          <a:noFill/>
        </p:spPr>
        <p:txBody>
          <a:bodyPr wrap="none" rtlCol="0">
            <a:spAutoFit/>
          </a:bodyPr>
          <a:lstStyle/>
          <a:p>
            <a:r>
              <a:rPr lang="en-US" spc="-150" dirty="0">
                <a:latin typeface="Fira Sans Light" panose="020B0403050000020004" pitchFamily="34" charset="0"/>
              </a:rPr>
              <a:t>MUX: Multiplexer</a:t>
            </a:r>
          </a:p>
          <a:p>
            <a:r>
              <a:rPr lang="en-US" spc="-150" dirty="0">
                <a:latin typeface="Fira Sans Light" panose="020B0403050000020004" pitchFamily="34" charset="0"/>
              </a:rPr>
              <a:t>FF: </a:t>
            </a:r>
            <a:r>
              <a:rPr lang="en-US" spc="-150" dirty="0" smtClean="0">
                <a:latin typeface="Fira Sans Light" panose="020B0403050000020004" pitchFamily="34" charset="0"/>
              </a:rPr>
              <a:t>Flip-Flop</a:t>
            </a:r>
            <a:endParaRPr lang="en-US" spc="-150" dirty="0">
              <a:latin typeface="Fira Sans Light" panose="020B0403050000020004" pitchFamily="34" charset="0"/>
            </a:endParaRPr>
          </a:p>
        </p:txBody>
      </p:sp>
      <p:sp>
        <p:nvSpPr>
          <p:cNvPr id="65" name="TextBox 64"/>
          <p:cNvSpPr txBox="1"/>
          <p:nvPr/>
        </p:nvSpPr>
        <p:spPr>
          <a:xfrm>
            <a:off x="4156363" y="5100625"/>
            <a:ext cx="537198" cy="369332"/>
          </a:xfrm>
          <a:prstGeom prst="rect">
            <a:avLst/>
          </a:prstGeom>
          <a:noFill/>
        </p:spPr>
        <p:txBody>
          <a:bodyPr wrap="none" rtlCol="0">
            <a:spAutoFit/>
          </a:bodyPr>
          <a:lstStyle/>
          <a:p>
            <a:r>
              <a:rPr lang="en-US" dirty="0" smtClean="0">
                <a:solidFill>
                  <a:schemeClr val="bg1"/>
                </a:solidFill>
              </a:rPr>
              <a:t>LUT</a:t>
            </a:r>
            <a:endParaRPr lang="en-AU" dirty="0">
              <a:solidFill>
                <a:schemeClr val="bg1"/>
              </a:solidFill>
            </a:endParaRPr>
          </a:p>
        </p:txBody>
      </p:sp>
    </p:spTree>
    <p:extLst>
      <p:ext uri="{BB962C8B-B14F-4D97-AF65-F5344CB8AC3E}">
        <p14:creationId xmlns:p14="http://schemas.microsoft.com/office/powerpoint/2010/main" val="2347912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569" y="1597023"/>
            <a:ext cx="10515600" cy="4351338"/>
          </a:xfrm>
        </p:spPr>
        <p:txBody>
          <a:bodyPr/>
          <a:lstStyle/>
          <a:p>
            <a:r>
              <a:rPr lang="en-AU" dirty="0" smtClean="0"/>
              <a:t>Example 1: 1-bit full adder S = A + B + </a:t>
            </a:r>
            <a:r>
              <a:rPr lang="en-AU" dirty="0" err="1" smtClean="0"/>
              <a:t>C</a:t>
            </a:r>
            <a:r>
              <a:rPr lang="en-AU" sz="1800" dirty="0" err="1" smtClean="0"/>
              <a:t>in</a:t>
            </a:r>
            <a:endParaRPr lang="en-AU" sz="1800" dirty="0"/>
          </a:p>
          <a:p>
            <a:endParaRPr lang="en-AU" dirty="0"/>
          </a:p>
        </p:txBody>
      </p:sp>
      <p:sp>
        <p:nvSpPr>
          <p:cNvPr id="4" name="Title 3"/>
          <p:cNvSpPr>
            <a:spLocks noGrp="1"/>
          </p:cNvSpPr>
          <p:nvPr>
            <p:ph type="title"/>
          </p:nvPr>
        </p:nvSpPr>
        <p:spPr>
          <a:xfrm>
            <a:off x="359569" y="332508"/>
            <a:ext cx="10836864" cy="967222"/>
          </a:xfrm>
        </p:spPr>
        <p:txBody>
          <a:bodyPr/>
          <a:lstStyle/>
          <a:p>
            <a:r>
              <a:rPr lang="en-US" dirty="0" smtClean="0"/>
              <a:t>How it works? </a:t>
            </a:r>
            <a:endParaRPr lang="en-AU" dirty="0"/>
          </a:p>
        </p:txBody>
      </p:sp>
      <p:graphicFrame>
        <p:nvGraphicFramePr>
          <p:cNvPr id="193" name="Group 367"/>
          <p:cNvGraphicFramePr>
            <a:graphicFrameLocks/>
          </p:cNvGraphicFramePr>
          <p:nvPr>
            <p:extLst>
              <p:ext uri="{D42A27DB-BD31-4B8C-83A1-F6EECF244321}">
                <p14:modId xmlns:p14="http://schemas.microsoft.com/office/powerpoint/2010/main" val="1149707255"/>
              </p:ext>
            </p:extLst>
          </p:nvPr>
        </p:nvGraphicFramePr>
        <p:xfrm>
          <a:off x="316786" y="2668850"/>
          <a:ext cx="2688100" cy="3408100"/>
        </p:xfrm>
        <a:graphic>
          <a:graphicData uri="http://schemas.openxmlformats.org/drawingml/2006/table">
            <a:tbl>
              <a:tblPr/>
              <a:tblGrid>
                <a:gridCol w="537310">
                  <a:extLst>
                    <a:ext uri="{9D8B030D-6E8A-4147-A177-3AD203B41FA5}">
                      <a16:colId xmlns:a16="http://schemas.microsoft.com/office/drawing/2014/main" val="1632746182"/>
                    </a:ext>
                  </a:extLst>
                </a:gridCol>
                <a:gridCol w="537311">
                  <a:extLst>
                    <a:ext uri="{9D8B030D-6E8A-4147-A177-3AD203B41FA5}">
                      <a16:colId xmlns:a16="http://schemas.microsoft.com/office/drawing/2014/main" val="2718054166"/>
                    </a:ext>
                  </a:extLst>
                </a:gridCol>
                <a:gridCol w="538858">
                  <a:extLst>
                    <a:ext uri="{9D8B030D-6E8A-4147-A177-3AD203B41FA5}">
                      <a16:colId xmlns:a16="http://schemas.microsoft.com/office/drawing/2014/main" val="147502719"/>
                    </a:ext>
                  </a:extLst>
                </a:gridCol>
                <a:gridCol w="537310">
                  <a:extLst>
                    <a:ext uri="{9D8B030D-6E8A-4147-A177-3AD203B41FA5}">
                      <a16:colId xmlns:a16="http://schemas.microsoft.com/office/drawing/2014/main" val="2603700525"/>
                    </a:ext>
                  </a:extLst>
                </a:gridCol>
                <a:gridCol w="537311">
                  <a:extLst>
                    <a:ext uri="{9D8B030D-6E8A-4147-A177-3AD203B41FA5}">
                      <a16:colId xmlns:a16="http://schemas.microsoft.com/office/drawing/2014/main" val="876760135"/>
                    </a:ext>
                  </a:extLst>
                </a:gridCol>
              </a:tblGrid>
              <a:tr h="340810">
                <a:tc gridSpan="3">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Inputs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tc hMerge="1">
                  <a:txBody>
                    <a:bodyPr/>
                    <a:lstStyle/>
                    <a:p>
                      <a:endParaRPr lang="en-AU"/>
                    </a:p>
                  </a:txBody>
                  <a:tcPr/>
                </a:tc>
                <a:tc gridSpan="2">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Outputs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extLst>
                  <a:ext uri="{0D108BD9-81ED-4DB2-BD59-A6C34878D82A}">
                    <a16:rowId xmlns:a16="http://schemas.microsoft.com/office/drawing/2014/main" val="33945722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err="1" smtClean="0">
                          <a:solidFill>
                            <a:schemeClr val="tx1"/>
                          </a:solidFill>
                          <a:latin typeface="Fira Sans Light" panose="020B0403050000020004" pitchFamily="34" charset="0"/>
                          <a:ea typeface="+mn-ea"/>
                          <a:cs typeface="+mn-cs"/>
                        </a:rPr>
                        <a:t>C</a:t>
                      </a:r>
                      <a:r>
                        <a:rPr lang="en-US" altLang="en-US" sz="1200" b="1" i="0" kern="1200" spc="-150" dirty="0" err="1" smtClean="0">
                          <a:solidFill>
                            <a:schemeClr val="tx1"/>
                          </a:solidFill>
                          <a:latin typeface="Fira Sans Light" panose="020B0403050000020004" pitchFamily="34" charset="0"/>
                          <a:ea typeface="+mn-ea"/>
                          <a:cs typeface="+mn-cs"/>
                        </a:rPr>
                        <a:t>in</a:t>
                      </a:r>
                      <a:endParaRPr lang="en-US" altLang="en-US" sz="1200" b="1" i="0" kern="1200" spc="-150" dirty="0" smtClean="0">
                        <a:solidFill>
                          <a:schemeClr val="tx1"/>
                        </a:solidFill>
                        <a:latin typeface="Fira Sans Light" panose="020B0403050000020004"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err="1" smtClean="0">
                          <a:solidFill>
                            <a:schemeClr val="tx1"/>
                          </a:solidFill>
                          <a:latin typeface="Fira Sans Light" panose="020B0403050000020004" pitchFamily="34" charset="0"/>
                          <a:ea typeface="+mn-ea"/>
                          <a:cs typeface="+mn-cs"/>
                        </a:rPr>
                        <a:t>C</a:t>
                      </a:r>
                      <a:r>
                        <a:rPr lang="en-US" altLang="en-US" sz="1200" b="1" i="0" kern="1200" spc="-150" dirty="0" err="1" smtClean="0">
                          <a:solidFill>
                            <a:schemeClr val="tx1"/>
                          </a:solidFill>
                          <a:latin typeface="Fira Sans Light" panose="020B0403050000020004" pitchFamily="34" charset="0"/>
                          <a:ea typeface="+mn-ea"/>
                          <a:cs typeface="+mn-cs"/>
                        </a:rPr>
                        <a:t>out</a:t>
                      </a:r>
                      <a:endParaRPr lang="en-US" altLang="en-US" sz="1200" b="1" i="0" kern="1200" spc="-150" dirty="0" smtClean="0">
                        <a:solidFill>
                          <a:schemeClr val="tx1"/>
                        </a:solidFill>
                        <a:latin typeface="Fira Sans Light" panose="020B0403050000020004"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989233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4682292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57222488"/>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9641200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6163598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4265280"/>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2063047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5910984"/>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853403"/>
                  </a:ext>
                </a:extLst>
              </a:tr>
            </a:tbl>
          </a:graphicData>
        </a:graphic>
      </p:graphicFrame>
      <p:sp>
        <p:nvSpPr>
          <p:cNvPr id="194" name="Text Box 380"/>
          <p:cNvSpPr txBox="1">
            <a:spLocks noChangeArrowheads="1"/>
          </p:cNvSpPr>
          <p:nvPr/>
        </p:nvSpPr>
        <p:spPr bwMode="auto">
          <a:xfrm>
            <a:off x="1057753" y="2271975"/>
            <a:ext cx="265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spc="-150" dirty="0">
                <a:latin typeface="Fira Sans Light" panose="020B0403050000020004" pitchFamily="34" charset="0"/>
              </a:rPr>
              <a:t>Truth</a:t>
            </a:r>
            <a:r>
              <a:rPr lang="en-US" altLang="en-US" sz="2000" b="1" i="1" dirty="0"/>
              <a:t> </a:t>
            </a:r>
            <a:r>
              <a:rPr lang="en-US" altLang="en-US" b="1" spc="-150" dirty="0">
                <a:latin typeface="Fira Sans Light" panose="020B0403050000020004" pitchFamily="34" charset="0"/>
              </a:rPr>
              <a:t>Table</a:t>
            </a:r>
          </a:p>
        </p:txBody>
      </p:sp>
      <p:graphicFrame>
        <p:nvGraphicFramePr>
          <p:cNvPr id="195" name="Group 366"/>
          <p:cNvGraphicFramePr>
            <a:graphicFrameLocks/>
          </p:cNvGraphicFramePr>
          <p:nvPr>
            <p:extLst>
              <p:ext uri="{D42A27DB-BD31-4B8C-83A1-F6EECF244321}">
                <p14:modId xmlns:p14="http://schemas.microsoft.com/office/powerpoint/2010/main" val="3483253784"/>
              </p:ext>
            </p:extLst>
          </p:nvPr>
        </p:nvGraphicFramePr>
        <p:xfrm>
          <a:off x="3960870" y="2668850"/>
          <a:ext cx="1397000" cy="2682240"/>
        </p:xfrm>
        <a:graphic>
          <a:graphicData uri="http://schemas.openxmlformats.org/drawingml/2006/table">
            <a:tbl>
              <a:tblPr/>
              <a:tblGrid>
                <a:gridCol w="698500">
                  <a:extLst>
                    <a:ext uri="{9D8B030D-6E8A-4147-A177-3AD203B41FA5}">
                      <a16:colId xmlns:a16="http://schemas.microsoft.com/office/drawing/2014/main" val="2182316969"/>
                    </a:ext>
                  </a:extLst>
                </a:gridCol>
                <a:gridCol w="698500">
                  <a:extLst>
                    <a:ext uri="{9D8B030D-6E8A-4147-A177-3AD203B41FA5}">
                      <a16:colId xmlns:a16="http://schemas.microsoft.com/office/drawing/2014/main" val="3839669661"/>
                    </a:ext>
                  </a:extLst>
                </a:gridCol>
              </a:tblGrid>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0871181"/>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17129838"/>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41128502"/>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971287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6830676"/>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7305935"/>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1641154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5900750"/>
                  </a:ext>
                </a:extLst>
              </a:tr>
            </a:tbl>
          </a:graphicData>
        </a:graphic>
      </p:graphicFrame>
      <p:sp>
        <p:nvSpPr>
          <p:cNvPr id="196" name="Line 368"/>
          <p:cNvSpPr>
            <a:spLocks noChangeShapeType="1"/>
          </p:cNvSpPr>
          <p:nvPr/>
        </p:nvSpPr>
        <p:spPr bwMode="auto">
          <a:xfrm>
            <a:off x="3361229" y="3260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7" name="Line 371"/>
          <p:cNvSpPr>
            <a:spLocks noChangeShapeType="1"/>
          </p:cNvSpPr>
          <p:nvPr/>
        </p:nvSpPr>
        <p:spPr bwMode="auto">
          <a:xfrm>
            <a:off x="3361229" y="36165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8" name="Line 372"/>
          <p:cNvSpPr>
            <a:spLocks noChangeShapeType="1"/>
          </p:cNvSpPr>
          <p:nvPr/>
        </p:nvSpPr>
        <p:spPr bwMode="auto">
          <a:xfrm>
            <a:off x="3361229" y="4022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9" name="Line 373"/>
          <p:cNvSpPr>
            <a:spLocks noChangeShapeType="1"/>
          </p:cNvSpPr>
          <p:nvPr/>
        </p:nvSpPr>
        <p:spPr bwMode="auto">
          <a:xfrm>
            <a:off x="43021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0" name="Line 374"/>
          <p:cNvSpPr>
            <a:spLocks noChangeShapeType="1"/>
          </p:cNvSpPr>
          <p:nvPr/>
        </p:nvSpPr>
        <p:spPr bwMode="auto">
          <a:xfrm>
            <a:off x="50006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1" name="Text Box 375"/>
          <p:cNvSpPr txBox="1">
            <a:spLocks noChangeArrowheads="1"/>
          </p:cNvSpPr>
          <p:nvPr/>
        </p:nvSpPr>
        <p:spPr bwMode="auto">
          <a:xfrm>
            <a:off x="3444068" y="29593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A</a:t>
            </a:r>
          </a:p>
        </p:txBody>
      </p:sp>
      <p:sp>
        <p:nvSpPr>
          <p:cNvPr id="202" name="Text Box 376"/>
          <p:cNvSpPr txBox="1">
            <a:spLocks noChangeArrowheads="1"/>
          </p:cNvSpPr>
          <p:nvPr/>
        </p:nvSpPr>
        <p:spPr bwMode="auto">
          <a:xfrm>
            <a:off x="3444068" y="3327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a:latin typeface="Fira Sans Light" panose="02010600030101010101" charset="0"/>
              </a:rPr>
              <a:t>B</a:t>
            </a:r>
          </a:p>
        </p:txBody>
      </p:sp>
      <p:sp>
        <p:nvSpPr>
          <p:cNvPr id="203" name="Text Box 377"/>
          <p:cNvSpPr txBox="1">
            <a:spLocks noChangeArrowheads="1"/>
          </p:cNvSpPr>
          <p:nvPr/>
        </p:nvSpPr>
        <p:spPr bwMode="auto">
          <a:xfrm>
            <a:off x="3444068" y="3708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in</a:t>
            </a:r>
            <a:endParaRPr lang="en-US" altLang="en-US" sz="1200" b="1" dirty="0">
              <a:latin typeface="Fira Sans Light" panose="02010600030101010101" charset="0"/>
            </a:endParaRPr>
          </a:p>
        </p:txBody>
      </p:sp>
      <p:sp>
        <p:nvSpPr>
          <p:cNvPr id="204" name="Text Box 378"/>
          <p:cNvSpPr txBox="1">
            <a:spLocks noChangeArrowheads="1"/>
          </p:cNvSpPr>
          <p:nvPr/>
        </p:nvSpPr>
        <p:spPr bwMode="auto">
          <a:xfrm>
            <a:off x="4302182" y="5354785"/>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S</a:t>
            </a:r>
          </a:p>
        </p:txBody>
      </p:sp>
      <p:sp>
        <p:nvSpPr>
          <p:cNvPr id="205" name="Text Box 379"/>
          <p:cNvSpPr txBox="1">
            <a:spLocks noChangeArrowheads="1"/>
          </p:cNvSpPr>
          <p:nvPr/>
        </p:nvSpPr>
        <p:spPr bwMode="auto">
          <a:xfrm>
            <a:off x="5013382" y="5354785"/>
            <a:ext cx="7064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out</a:t>
            </a:r>
            <a:endParaRPr lang="en-US" altLang="en-US" sz="1200" b="1" dirty="0">
              <a:latin typeface="Fira Sans Light" panose="02010600030101010101" charset="0"/>
            </a:endParaRPr>
          </a:p>
        </p:txBody>
      </p:sp>
      <p:sp>
        <p:nvSpPr>
          <p:cNvPr id="206" name="Text Box 381"/>
          <p:cNvSpPr txBox="1">
            <a:spLocks noChangeArrowheads="1"/>
          </p:cNvSpPr>
          <p:nvPr/>
        </p:nvSpPr>
        <p:spPr bwMode="auto">
          <a:xfrm>
            <a:off x="3548031" y="2261356"/>
            <a:ext cx="212235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spc="-150" dirty="0">
                <a:latin typeface="Fira Sans Light" panose="02010600030101010101" charset="0"/>
              </a:rPr>
              <a:t>3-input</a:t>
            </a:r>
            <a:r>
              <a:rPr lang="en-US" altLang="en-US" sz="2000" i="1" dirty="0">
                <a:latin typeface="Fira Sans Light" panose="02010600030101010101" charset="0"/>
              </a:rPr>
              <a:t>, </a:t>
            </a:r>
            <a:r>
              <a:rPr lang="en-US" altLang="en-US" b="1" spc="-150" dirty="0">
                <a:latin typeface="Fira Sans Light" panose="02010600030101010101" charset="0"/>
              </a:rPr>
              <a:t>2-output</a:t>
            </a:r>
            <a:r>
              <a:rPr lang="en-US" altLang="en-US" sz="2000" i="1" dirty="0">
                <a:latin typeface="Fira Sans Light" panose="02010600030101010101" charset="0"/>
              </a:rPr>
              <a:t> </a:t>
            </a:r>
            <a:r>
              <a:rPr lang="en-US" altLang="en-US" b="1" spc="-150" dirty="0">
                <a:latin typeface="Fira Sans Light" panose="02010600030101010101" charset="0"/>
              </a:rPr>
              <a:t>LUT</a:t>
            </a:r>
          </a:p>
        </p:txBody>
      </p:sp>
      <p:sp>
        <p:nvSpPr>
          <p:cNvPr id="207" name="Right Arrow 206"/>
          <p:cNvSpPr/>
          <p:nvPr/>
        </p:nvSpPr>
        <p:spPr>
          <a:xfrm>
            <a:off x="3210791"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Right Arrow 207"/>
          <p:cNvSpPr/>
          <p:nvPr/>
        </p:nvSpPr>
        <p:spPr>
          <a:xfrm>
            <a:off x="5546577"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09" name="Group 208"/>
          <p:cNvGrpSpPr/>
          <p:nvPr/>
        </p:nvGrpSpPr>
        <p:grpSpPr>
          <a:xfrm>
            <a:off x="6295006" y="2658231"/>
            <a:ext cx="5565619" cy="2597067"/>
            <a:chOff x="-1074005" y="3570513"/>
            <a:chExt cx="5565619" cy="2597067"/>
          </a:xfrm>
        </p:grpSpPr>
        <p:sp>
          <p:nvSpPr>
            <p:cNvPr id="210" name="Rectangle 17"/>
            <p:cNvSpPr>
              <a:spLocks noChangeArrowheads="1"/>
            </p:cNvSpPr>
            <p:nvPr/>
          </p:nvSpPr>
          <p:spPr bwMode="auto">
            <a:xfrm>
              <a:off x="-775063" y="3570513"/>
              <a:ext cx="5266677" cy="2444929"/>
            </a:xfrm>
            <a:prstGeom prst="rect">
              <a:avLst/>
            </a:prstGeom>
            <a:solidFill>
              <a:srgbClr val="8BB4E8"/>
            </a:solidFill>
            <a:ln w="38100">
              <a:solidFill>
                <a:srgbClr val="425E84"/>
              </a:solidFill>
              <a:miter lim="800000"/>
              <a:headEnd/>
              <a:tailEnd/>
            </a:ln>
            <a:effectLst/>
          </p:spPr>
          <p:txBody>
            <a:bodyPr wrap="none" anchor="ctr"/>
            <a:lstStyle/>
            <a:p>
              <a:endParaRPr lang="en-AU"/>
            </a:p>
          </p:txBody>
        </p:sp>
        <p:sp>
          <p:nvSpPr>
            <p:cNvPr id="211" name="Line 16"/>
            <p:cNvSpPr>
              <a:spLocks noChangeShapeType="1"/>
            </p:cNvSpPr>
            <p:nvPr/>
          </p:nvSpPr>
          <p:spPr bwMode="auto">
            <a:xfrm>
              <a:off x="617600"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12" name="Line 5"/>
            <p:cNvSpPr>
              <a:spLocks noChangeShapeType="1"/>
            </p:cNvSpPr>
            <p:nvPr/>
          </p:nvSpPr>
          <p:spPr bwMode="auto">
            <a:xfrm>
              <a:off x="-1074005" y="4367751"/>
              <a:ext cx="432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13" name="Group 212"/>
            <p:cNvGrpSpPr/>
            <p:nvPr/>
          </p:nvGrpSpPr>
          <p:grpSpPr>
            <a:xfrm>
              <a:off x="-735833" y="3959627"/>
              <a:ext cx="711495" cy="594866"/>
              <a:chOff x="-735833" y="3983091"/>
              <a:chExt cx="711495" cy="594866"/>
            </a:xfrm>
          </p:grpSpPr>
          <p:sp>
            <p:nvSpPr>
              <p:cNvPr id="36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61" name="Group 360"/>
              <p:cNvGrpSpPr/>
              <p:nvPr/>
            </p:nvGrpSpPr>
            <p:grpSpPr>
              <a:xfrm>
                <a:off x="-735833" y="4131133"/>
                <a:ext cx="711495" cy="446824"/>
                <a:chOff x="1077615" y="5975661"/>
                <a:chExt cx="711495" cy="446824"/>
              </a:xfrm>
            </p:grpSpPr>
            <p:grpSp>
              <p:nvGrpSpPr>
                <p:cNvPr id="363" name="Group 362"/>
                <p:cNvGrpSpPr/>
                <p:nvPr/>
              </p:nvGrpSpPr>
              <p:grpSpPr>
                <a:xfrm>
                  <a:off x="1077615" y="6019800"/>
                  <a:ext cx="711495" cy="402685"/>
                  <a:chOff x="1077615" y="6019800"/>
                  <a:chExt cx="711495" cy="402685"/>
                </a:xfrm>
              </p:grpSpPr>
              <p:sp>
                <p:nvSpPr>
                  <p:cNvPr id="365" name="Trapezoid 36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66" name="TextBox 365"/>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64" name="TextBox 36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6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4" name="Group 213"/>
            <p:cNvGrpSpPr/>
            <p:nvPr/>
          </p:nvGrpSpPr>
          <p:grpSpPr>
            <a:xfrm>
              <a:off x="-410017" y="4624662"/>
              <a:ext cx="711495" cy="594866"/>
              <a:chOff x="-735833" y="3983091"/>
              <a:chExt cx="711495" cy="594866"/>
            </a:xfrm>
          </p:grpSpPr>
          <p:sp>
            <p:nvSpPr>
              <p:cNvPr id="35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54" name="Group 353"/>
              <p:cNvGrpSpPr/>
              <p:nvPr/>
            </p:nvGrpSpPr>
            <p:grpSpPr>
              <a:xfrm>
                <a:off x="-735833" y="4131133"/>
                <a:ext cx="711495" cy="446824"/>
                <a:chOff x="1077615" y="5975661"/>
                <a:chExt cx="711495" cy="446824"/>
              </a:xfrm>
            </p:grpSpPr>
            <p:grpSp>
              <p:nvGrpSpPr>
                <p:cNvPr id="356" name="Group 355"/>
                <p:cNvGrpSpPr/>
                <p:nvPr/>
              </p:nvGrpSpPr>
              <p:grpSpPr>
                <a:xfrm>
                  <a:off x="1077615" y="6019800"/>
                  <a:ext cx="711495" cy="402685"/>
                  <a:chOff x="1077615" y="6019800"/>
                  <a:chExt cx="711495" cy="402685"/>
                </a:xfrm>
              </p:grpSpPr>
              <p:sp>
                <p:nvSpPr>
                  <p:cNvPr id="358" name="Trapezoid 35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9" name="TextBox 358"/>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57" name="TextBox 35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5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5" name="Group 214"/>
            <p:cNvGrpSpPr/>
            <p:nvPr/>
          </p:nvGrpSpPr>
          <p:grpSpPr>
            <a:xfrm>
              <a:off x="-96234" y="3959627"/>
              <a:ext cx="711495" cy="594866"/>
              <a:chOff x="-735833" y="3983091"/>
              <a:chExt cx="711495" cy="594866"/>
            </a:xfrm>
          </p:grpSpPr>
          <p:sp>
            <p:nvSpPr>
              <p:cNvPr id="34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7" name="Group 346"/>
              <p:cNvGrpSpPr/>
              <p:nvPr/>
            </p:nvGrpSpPr>
            <p:grpSpPr>
              <a:xfrm>
                <a:off x="-735833" y="4131133"/>
                <a:ext cx="711495" cy="446824"/>
                <a:chOff x="1077615" y="5975661"/>
                <a:chExt cx="711495" cy="446824"/>
              </a:xfrm>
            </p:grpSpPr>
            <p:grpSp>
              <p:nvGrpSpPr>
                <p:cNvPr id="349" name="Group 348"/>
                <p:cNvGrpSpPr/>
                <p:nvPr/>
              </p:nvGrpSpPr>
              <p:grpSpPr>
                <a:xfrm>
                  <a:off x="1077615" y="6019800"/>
                  <a:ext cx="711495" cy="402685"/>
                  <a:chOff x="1077615" y="6019800"/>
                  <a:chExt cx="711495" cy="402685"/>
                </a:xfrm>
              </p:grpSpPr>
              <p:sp>
                <p:nvSpPr>
                  <p:cNvPr id="351" name="Trapezoid 35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2" name="TextBox 351"/>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50" name="TextBox 34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6" name="Group 215"/>
            <p:cNvGrpSpPr/>
            <p:nvPr/>
          </p:nvGrpSpPr>
          <p:grpSpPr>
            <a:xfrm>
              <a:off x="543365" y="3959627"/>
              <a:ext cx="711495" cy="594866"/>
              <a:chOff x="-735833" y="3983091"/>
              <a:chExt cx="711495" cy="594866"/>
            </a:xfrm>
          </p:grpSpPr>
          <p:sp>
            <p:nvSpPr>
              <p:cNvPr id="33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0" name="Group 339"/>
              <p:cNvGrpSpPr/>
              <p:nvPr/>
            </p:nvGrpSpPr>
            <p:grpSpPr>
              <a:xfrm>
                <a:off x="-735833" y="4131133"/>
                <a:ext cx="711495" cy="446824"/>
                <a:chOff x="1077615" y="5975661"/>
                <a:chExt cx="711495" cy="446824"/>
              </a:xfrm>
            </p:grpSpPr>
            <p:grpSp>
              <p:nvGrpSpPr>
                <p:cNvPr id="342" name="Group 341"/>
                <p:cNvGrpSpPr/>
                <p:nvPr/>
              </p:nvGrpSpPr>
              <p:grpSpPr>
                <a:xfrm>
                  <a:off x="1077615" y="6019800"/>
                  <a:ext cx="711495" cy="402685"/>
                  <a:chOff x="1077615" y="6019800"/>
                  <a:chExt cx="711495" cy="402685"/>
                </a:xfrm>
              </p:grpSpPr>
              <p:sp>
                <p:nvSpPr>
                  <p:cNvPr id="344" name="Trapezoid 34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45" name="TextBox 344"/>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43" name="TextBox 34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7" name="Group 216"/>
            <p:cNvGrpSpPr/>
            <p:nvPr/>
          </p:nvGrpSpPr>
          <p:grpSpPr>
            <a:xfrm>
              <a:off x="1182964" y="3959627"/>
              <a:ext cx="711495" cy="594866"/>
              <a:chOff x="-735833" y="3983091"/>
              <a:chExt cx="711495" cy="594866"/>
            </a:xfrm>
          </p:grpSpPr>
          <p:sp>
            <p:nvSpPr>
              <p:cNvPr id="332"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33" name="Group 332"/>
              <p:cNvGrpSpPr/>
              <p:nvPr/>
            </p:nvGrpSpPr>
            <p:grpSpPr>
              <a:xfrm>
                <a:off x="-735833" y="4131133"/>
                <a:ext cx="711495" cy="446824"/>
                <a:chOff x="1077615" y="5975661"/>
                <a:chExt cx="711495" cy="446824"/>
              </a:xfrm>
            </p:grpSpPr>
            <p:grpSp>
              <p:nvGrpSpPr>
                <p:cNvPr id="335" name="Group 334"/>
                <p:cNvGrpSpPr/>
                <p:nvPr/>
              </p:nvGrpSpPr>
              <p:grpSpPr>
                <a:xfrm>
                  <a:off x="1077615" y="6019800"/>
                  <a:ext cx="711495" cy="402685"/>
                  <a:chOff x="1077615" y="6019800"/>
                  <a:chExt cx="711495" cy="402685"/>
                </a:xfrm>
              </p:grpSpPr>
              <p:sp>
                <p:nvSpPr>
                  <p:cNvPr id="337" name="Trapezoid 336"/>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38" name="TextBox 337"/>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36" name="TextBox 335"/>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34"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8" name="Group 217"/>
            <p:cNvGrpSpPr/>
            <p:nvPr/>
          </p:nvGrpSpPr>
          <p:grpSpPr>
            <a:xfrm>
              <a:off x="1822563" y="3959627"/>
              <a:ext cx="711495" cy="594866"/>
              <a:chOff x="-735833" y="3983091"/>
              <a:chExt cx="711495" cy="594866"/>
            </a:xfrm>
          </p:grpSpPr>
          <p:sp>
            <p:nvSpPr>
              <p:cNvPr id="325"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26" name="Group 325"/>
              <p:cNvGrpSpPr/>
              <p:nvPr/>
            </p:nvGrpSpPr>
            <p:grpSpPr>
              <a:xfrm>
                <a:off x="-735833" y="4131133"/>
                <a:ext cx="711495" cy="446824"/>
                <a:chOff x="1077615" y="5975661"/>
                <a:chExt cx="711495" cy="446824"/>
              </a:xfrm>
            </p:grpSpPr>
            <p:grpSp>
              <p:nvGrpSpPr>
                <p:cNvPr id="328" name="Group 327"/>
                <p:cNvGrpSpPr/>
                <p:nvPr/>
              </p:nvGrpSpPr>
              <p:grpSpPr>
                <a:xfrm>
                  <a:off x="1077615" y="6019800"/>
                  <a:ext cx="711495" cy="402685"/>
                  <a:chOff x="1077615" y="6019800"/>
                  <a:chExt cx="711495" cy="402685"/>
                </a:xfrm>
              </p:grpSpPr>
              <p:sp>
                <p:nvSpPr>
                  <p:cNvPr id="330" name="Trapezoid 329"/>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31" name="TextBox 330"/>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29" name="TextBox 328"/>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7"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9" name="Group 218"/>
            <p:cNvGrpSpPr/>
            <p:nvPr/>
          </p:nvGrpSpPr>
          <p:grpSpPr>
            <a:xfrm>
              <a:off x="2462162" y="3959627"/>
              <a:ext cx="711495" cy="594866"/>
              <a:chOff x="-735833" y="3983091"/>
              <a:chExt cx="711495" cy="594866"/>
            </a:xfrm>
          </p:grpSpPr>
          <p:sp>
            <p:nvSpPr>
              <p:cNvPr id="318"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9" name="Group 318"/>
              <p:cNvGrpSpPr/>
              <p:nvPr/>
            </p:nvGrpSpPr>
            <p:grpSpPr>
              <a:xfrm>
                <a:off x="-735833" y="4131133"/>
                <a:ext cx="711495" cy="446824"/>
                <a:chOff x="1077615" y="5975661"/>
                <a:chExt cx="711495" cy="446824"/>
              </a:xfrm>
            </p:grpSpPr>
            <p:grpSp>
              <p:nvGrpSpPr>
                <p:cNvPr id="321" name="Group 320"/>
                <p:cNvGrpSpPr/>
                <p:nvPr/>
              </p:nvGrpSpPr>
              <p:grpSpPr>
                <a:xfrm>
                  <a:off x="1077615" y="6019800"/>
                  <a:ext cx="711495" cy="402685"/>
                  <a:chOff x="1077615" y="6019800"/>
                  <a:chExt cx="711495" cy="402685"/>
                </a:xfrm>
              </p:grpSpPr>
              <p:sp>
                <p:nvSpPr>
                  <p:cNvPr id="323" name="Trapezoid 322"/>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4" name="TextBox 323"/>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22" name="TextBox 321"/>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0"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0" name="Group 219"/>
            <p:cNvGrpSpPr/>
            <p:nvPr/>
          </p:nvGrpSpPr>
          <p:grpSpPr>
            <a:xfrm>
              <a:off x="3101761" y="3959627"/>
              <a:ext cx="711495" cy="594866"/>
              <a:chOff x="-735833" y="3983091"/>
              <a:chExt cx="711495" cy="594866"/>
            </a:xfrm>
          </p:grpSpPr>
          <p:sp>
            <p:nvSpPr>
              <p:cNvPr id="311"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2" name="Group 311"/>
              <p:cNvGrpSpPr/>
              <p:nvPr/>
            </p:nvGrpSpPr>
            <p:grpSpPr>
              <a:xfrm>
                <a:off x="-735833" y="4131133"/>
                <a:ext cx="711495" cy="446824"/>
                <a:chOff x="1077615" y="5975661"/>
                <a:chExt cx="711495" cy="446824"/>
              </a:xfrm>
            </p:grpSpPr>
            <p:grpSp>
              <p:nvGrpSpPr>
                <p:cNvPr id="314" name="Group 313"/>
                <p:cNvGrpSpPr/>
                <p:nvPr/>
              </p:nvGrpSpPr>
              <p:grpSpPr>
                <a:xfrm>
                  <a:off x="1077615" y="6019800"/>
                  <a:ext cx="711495" cy="402685"/>
                  <a:chOff x="1077615" y="6019800"/>
                  <a:chExt cx="711495" cy="402685"/>
                </a:xfrm>
              </p:grpSpPr>
              <p:sp>
                <p:nvSpPr>
                  <p:cNvPr id="316" name="Trapezoid 315"/>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17" name="TextBox 316"/>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15" name="TextBox 314"/>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13"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1" name="Group 220"/>
            <p:cNvGrpSpPr/>
            <p:nvPr/>
          </p:nvGrpSpPr>
          <p:grpSpPr>
            <a:xfrm>
              <a:off x="3741359" y="3959627"/>
              <a:ext cx="711495" cy="594866"/>
              <a:chOff x="-735833" y="3983091"/>
              <a:chExt cx="711495" cy="594866"/>
            </a:xfrm>
          </p:grpSpPr>
          <p:sp>
            <p:nvSpPr>
              <p:cNvPr id="304"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05" name="Group 304"/>
              <p:cNvGrpSpPr/>
              <p:nvPr/>
            </p:nvGrpSpPr>
            <p:grpSpPr>
              <a:xfrm>
                <a:off x="-735833" y="4131133"/>
                <a:ext cx="711495" cy="446824"/>
                <a:chOff x="1077615" y="5975661"/>
                <a:chExt cx="711495" cy="446824"/>
              </a:xfrm>
            </p:grpSpPr>
            <p:grpSp>
              <p:nvGrpSpPr>
                <p:cNvPr id="307" name="Group 306"/>
                <p:cNvGrpSpPr/>
                <p:nvPr/>
              </p:nvGrpSpPr>
              <p:grpSpPr>
                <a:xfrm>
                  <a:off x="1077615" y="6019800"/>
                  <a:ext cx="711495" cy="402685"/>
                  <a:chOff x="1077615" y="6019800"/>
                  <a:chExt cx="711495" cy="402685"/>
                </a:xfrm>
              </p:grpSpPr>
              <p:sp>
                <p:nvSpPr>
                  <p:cNvPr id="309" name="Trapezoid 308"/>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10" name="TextBox 309"/>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08" name="TextBox 307"/>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06"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sp>
          <p:nvSpPr>
            <p:cNvPr id="222" name="Rectangle 11"/>
            <p:cNvSpPr>
              <a:spLocks noChangeArrowheads="1"/>
            </p:cNvSpPr>
            <p:nvPr/>
          </p:nvSpPr>
          <p:spPr bwMode="auto">
            <a:xfrm>
              <a:off x="-698777"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3" name="Rectangle 11"/>
            <p:cNvSpPr>
              <a:spLocks noChangeArrowheads="1"/>
            </p:cNvSpPr>
            <p:nvPr/>
          </p:nvSpPr>
          <p:spPr bwMode="auto">
            <a:xfrm>
              <a:off x="-36817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4" name="Rectangle 11"/>
            <p:cNvSpPr>
              <a:spLocks noChangeArrowheads="1"/>
            </p:cNvSpPr>
            <p:nvPr/>
          </p:nvSpPr>
          <p:spPr bwMode="auto">
            <a:xfrm>
              <a:off x="-54993"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5" name="Rectangle 11"/>
            <p:cNvSpPr>
              <a:spLocks noChangeArrowheads="1"/>
            </p:cNvSpPr>
            <p:nvPr/>
          </p:nvSpPr>
          <p:spPr bwMode="auto">
            <a:xfrm>
              <a:off x="27560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6" name="Rectangle 11"/>
            <p:cNvSpPr>
              <a:spLocks noChangeArrowheads="1"/>
            </p:cNvSpPr>
            <p:nvPr/>
          </p:nvSpPr>
          <p:spPr bwMode="auto">
            <a:xfrm>
              <a:off x="58008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7" name="Rectangle 11"/>
            <p:cNvSpPr>
              <a:spLocks noChangeArrowheads="1"/>
            </p:cNvSpPr>
            <p:nvPr/>
          </p:nvSpPr>
          <p:spPr bwMode="auto">
            <a:xfrm>
              <a:off x="91939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8" name="Rectangle 11"/>
            <p:cNvSpPr>
              <a:spLocks noChangeArrowheads="1"/>
            </p:cNvSpPr>
            <p:nvPr/>
          </p:nvSpPr>
          <p:spPr bwMode="auto">
            <a:xfrm>
              <a:off x="122386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9" name="Rectangle 11"/>
            <p:cNvSpPr>
              <a:spLocks noChangeArrowheads="1"/>
            </p:cNvSpPr>
            <p:nvPr/>
          </p:nvSpPr>
          <p:spPr bwMode="auto">
            <a:xfrm>
              <a:off x="154575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0" name="Rectangle 11"/>
            <p:cNvSpPr>
              <a:spLocks noChangeArrowheads="1"/>
            </p:cNvSpPr>
            <p:nvPr/>
          </p:nvSpPr>
          <p:spPr bwMode="auto">
            <a:xfrm>
              <a:off x="1867650"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1" name="Rectangle 11"/>
            <p:cNvSpPr>
              <a:spLocks noChangeArrowheads="1"/>
            </p:cNvSpPr>
            <p:nvPr/>
          </p:nvSpPr>
          <p:spPr bwMode="auto">
            <a:xfrm>
              <a:off x="218954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2" name="Rectangle 11"/>
            <p:cNvSpPr>
              <a:spLocks noChangeArrowheads="1"/>
            </p:cNvSpPr>
            <p:nvPr/>
          </p:nvSpPr>
          <p:spPr bwMode="auto">
            <a:xfrm>
              <a:off x="2511434"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3" name="Rectangle 11"/>
            <p:cNvSpPr>
              <a:spLocks noChangeArrowheads="1"/>
            </p:cNvSpPr>
            <p:nvPr/>
          </p:nvSpPr>
          <p:spPr bwMode="auto">
            <a:xfrm>
              <a:off x="283332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4" name="Rectangle 11"/>
            <p:cNvSpPr>
              <a:spLocks noChangeArrowheads="1"/>
            </p:cNvSpPr>
            <p:nvPr/>
          </p:nvSpPr>
          <p:spPr bwMode="auto">
            <a:xfrm>
              <a:off x="315521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5" name="Rectangle 11"/>
            <p:cNvSpPr>
              <a:spLocks noChangeArrowheads="1"/>
            </p:cNvSpPr>
            <p:nvPr/>
          </p:nvSpPr>
          <p:spPr bwMode="auto">
            <a:xfrm>
              <a:off x="3477110"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6" name="Rectangle 11"/>
            <p:cNvSpPr>
              <a:spLocks noChangeArrowheads="1"/>
            </p:cNvSpPr>
            <p:nvPr/>
          </p:nvSpPr>
          <p:spPr bwMode="auto">
            <a:xfrm>
              <a:off x="379900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7" name="Rectangle 11"/>
            <p:cNvSpPr>
              <a:spLocks noChangeArrowheads="1"/>
            </p:cNvSpPr>
            <p:nvPr/>
          </p:nvSpPr>
          <p:spPr bwMode="auto">
            <a:xfrm>
              <a:off x="4120891"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grpSp>
          <p:nvGrpSpPr>
            <p:cNvPr id="238" name="Group 237"/>
            <p:cNvGrpSpPr/>
            <p:nvPr/>
          </p:nvGrpSpPr>
          <p:grpSpPr>
            <a:xfrm>
              <a:off x="868695" y="4624662"/>
              <a:ext cx="711495" cy="594866"/>
              <a:chOff x="-735833" y="3983091"/>
              <a:chExt cx="711495" cy="594866"/>
            </a:xfrm>
          </p:grpSpPr>
          <p:sp>
            <p:nvSpPr>
              <p:cNvPr id="297"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8" name="Group 297"/>
              <p:cNvGrpSpPr/>
              <p:nvPr/>
            </p:nvGrpSpPr>
            <p:grpSpPr>
              <a:xfrm>
                <a:off x="-735833" y="4131133"/>
                <a:ext cx="711495" cy="446824"/>
                <a:chOff x="1077615" y="5975661"/>
                <a:chExt cx="711495" cy="446824"/>
              </a:xfrm>
            </p:grpSpPr>
            <p:grpSp>
              <p:nvGrpSpPr>
                <p:cNvPr id="300" name="Group 299"/>
                <p:cNvGrpSpPr/>
                <p:nvPr/>
              </p:nvGrpSpPr>
              <p:grpSpPr>
                <a:xfrm>
                  <a:off x="1077615" y="6019800"/>
                  <a:ext cx="711495" cy="402685"/>
                  <a:chOff x="1077615" y="6019800"/>
                  <a:chExt cx="711495" cy="402685"/>
                </a:xfrm>
              </p:grpSpPr>
              <p:sp>
                <p:nvSpPr>
                  <p:cNvPr id="302" name="Trapezoid 301"/>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3" name="TextBox 302"/>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301" name="TextBox 300"/>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9"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39" name="Group 238"/>
            <p:cNvGrpSpPr/>
            <p:nvPr/>
          </p:nvGrpSpPr>
          <p:grpSpPr>
            <a:xfrm>
              <a:off x="2147407" y="4624662"/>
              <a:ext cx="711495" cy="594866"/>
              <a:chOff x="-735833" y="3983091"/>
              <a:chExt cx="711495" cy="594866"/>
            </a:xfrm>
          </p:grpSpPr>
          <p:sp>
            <p:nvSpPr>
              <p:cNvPr id="29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1" name="Group 290"/>
              <p:cNvGrpSpPr/>
              <p:nvPr/>
            </p:nvGrpSpPr>
            <p:grpSpPr>
              <a:xfrm>
                <a:off x="-735833" y="4131133"/>
                <a:ext cx="711495" cy="446824"/>
                <a:chOff x="1077615" y="5975661"/>
                <a:chExt cx="711495" cy="446824"/>
              </a:xfrm>
            </p:grpSpPr>
            <p:grpSp>
              <p:nvGrpSpPr>
                <p:cNvPr id="293" name="Group 292"/>
                <p:cNvGrpSpPr/>
                <p:nvPr/>
              </p:nvGrpSpPr>
              <p:grpSpPr>
                <a:xfrm>
                  <a:off x="1077615" y="6019800"/>
                  <a:ext cx="711495" cy="402685"/>
                  <a:chOff x="1077615" y="6019800"/>
                  <a:chExt cx="711495" cy="402685"/>
                </a:xfrm>
              </p:grpSpPr>
              <p:sp>
                <p:nvSpPr>
                  <p:cNvPr id="295" name="Trapezoid 29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96" name="TextBox 295"/>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294" name="TextBox 29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40" name="Group 239"/>
            <p:cNvGrpSpPr/>
            <p:nvPr/>
          </p:nvGrpSpPr>
          <p:grpSpPr>
            <a:xfrm>
              <a:off x="3426120" y="4624662"/>
              <a:ext cx="711495" cy="594866"/>
              <a:chOff x="-735833" y="3983091"/>
              <a:chExt cx="711495" cy="594866"/>
            </a:xfrm>
          </p:grpSpPr>
          <p:sp>
            <p:nvSpPr>
              <p:cNvPr id="28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84" name="Group 283"/>
              <p:cNvGrpSpPr/>
              <p:nvPr/>
            </p:nvGrpSpPr>
            <p:grpSpPr>
              <a:xfrm>
                <a:off x="-735833" y="4131133"/>
                <a:ext cx="711495" cy="446824"/>
                <a:chOff x="1077615" y="5975661"/>
                <a:chExt cx="711495" cy="446824"/>
              </a:xfrm>
            </p:grpSpPr>
            <p:grpSp>
              <p:nvGrpSpPr>
                <p:cNvPr id="286" name="Group 285"/>
                <p:cNvGrpSpPr/>
                <p:nvPr/>
              </p:nvGrpSpPr>
              <p:grpSpPr>
                <a:xfrm>
                  <a:off x="1077615" y="6019800"/>
                  <a:ext cx="711495" cy="402685"/>
                  <a:chOff x="1077615" y="6019800"/>
                  <a:chExt cx="711495" cy="402685"/>
                </a:xfrm>
              </p:grpSpPr>
              <p:sp>
                <p:nvSpPr>
                  <p:cNvPr id="288" name="Trapezoid 28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9" name="TextBox 288"/>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287" name="TextBox 28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8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41" name="Elbow Connector 240"/>
            <p:cNvCxnSpPr/>
            <p:nvPr/>
          </p:nvCxnSpPr>
          <p:spPr bwMode="auto">
            <a:xfrm rot="16200000" flipH="1">
              <a:off x="-343177"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2" name="Elbow Connector 241"/>
            <p:cNvCxnSpPr/>
            <p:nvPr/>
          </p:nvCxnSpPr>
          <p:spPr bwMode="auto">
            <a:xfrm rot="5400000">
              <a:off x="156333"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3" name="Elbow Connector 242"/>
            <p:cNvCxnSpPr/>
            <p:nvPr/>
          </p:nvCxnSpPr>
          <p:spPr bwMode="auto">
            <a:xfrm rot="16200000" flipH="1">
              <a:off x="92370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4" name="Elbow Connector 243"/>
            <p:cNvCxnSpPr/>
            <p:nvPr/>
          </p:nvCxnSpPr>
          <p:spPr bwMode="auto">
            <a:xfrm rot="5400000">
              <a:off x="142321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5" name="Elbow Connector 244"/>
            <p:cNvCxnSpPr/>
            <p:nvPr/>
          </p:nvCxnSpPr>
          <p:spPr bwMode="auto">
            <a:xfrm rot="16200000" flipH="1">
              <a:off x="2203429"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6" name="Elbow Connector 245"/>
            <p:cNvCxnSpPr/>
            <p:nvPr/>
          </p:nvCxnSpPr>
          <p:spPr bwMode="auto">
            <a:xfrm rot="5400000">
              <a:off x="2702939"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7" name="Elbow Connector 246"/>
            <p:cNvCxnSpPr/>
            <p:nvPr/>
          </p:nvCxnSpPr>
          <p:spPr bwMode="auto">
            <a:xfrm rot="16200000" flipH="1">
              <a:off x="348283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8" name="Elbow Connector 247"/>
            <p:cNvCxnSpPr/>
            <p:nvPr/>
          </p:nvCxnSpPr>
          <p:spPr bwMode="auto">
            <a:xfrm rot="5400000">
              <a:off x="398234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9" name="Straight Connector 248"/>
            <p:cNvCxnSpPr/>
            <p:nvPr/>
          </p:nvCxnSpPr>
          <p:spPr bwMode="auto">
            <a:xfrm>
              <a:off x="-9579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0" name="Straight Connector 249"/>
            <p:cNvCxnSpPr/>
            <p:nvPr/>
          </p:nvCxnSpPr>
          <p:spPr bwMode="auto">
            <a:xfrm>
              <a:off x="52686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1" name="Straight Connector 250"/>
            <p:cNvCxnSpPr/>
            <p:nvPr/>
          </p:nvCxnSpPr>
          <p:spPr bwMode="auto">
            <a:xfrm>
              <a:off x="118000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2" name="Straight Connector 251"/>
            <p:cNvCxnSpPr/>
            <p:nvPr/>
          </p:nvCxnSpPr>
          <p:spPr bwMode="auto">
            <a:xfrm>
              <a:off x="181573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3" name="Straight Connector 252"/>
            <p:cNvCxnSpPr/>
            <p:nvPr/>
          </p:nvCxnSpPr>
          <p:spPr bwMode="auto">
            <a:xfrm>
              <a:off x="2460170"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4" name="Straight Connector 253"/>
            <p:cNvCxnSpPr/>
            <p:nvPr/>
          </p:nvCxnSpPr>
          <p:spPr bwMode="auto">
            <a:xfrm>
              <a:off x="3087195"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5" name="Straight Connector 254"/>
            <p:cNvCxnSpPr/>
            <p:nvPr/>
          </p:nvCxnSpPr>
          <p:spPr bwMode="auto">
            <a:xfrm>
              <a:off x="373162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 name="Line 5"/>
            <p:cNvSpPr>
              <a:spLocks noChangeShapeType="1"/>
            </p:cNvSpPr>
            <p:nvPr/>
          </p:nvSpPr>
          <p:spPr bwMode="auto">
            <a:xfrm>
              <a:off x="-1074005" y="5022527"/>
              <a:ext cx="738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7" name="Line 5"/>
            <p:cNvSpPr>
              <a:spLocks noChangeShapeType="1"/>
            </p:cNvSpPr>
            <p:nvPr/>
          </p:nvSpPr>
          <p:spPr bwMode="auto">
            <a:xfrm>
              <a:off x="254970"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8" name="Line 5"/>
            <p:cNvSpPr>
              <a:spLocks noChangeShapeType="1"/>
            </p:cNvSpPr>
            <p:nvPr/>
          </p:nvSpPr>
          <p:spPr bwMode="auto">
            <a:xfrm>
              <a:off x="1537049"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9" name="Line 5"/>
            <p:cNvSpPr>
              <a:spLocks noChangeShapeType="1"/>
            </p:cNvSpPr>
            <p:nvPr/>
          </p:nvSpPr>
          <p:spPr bwMode="auto">
            <a:xfrm>
              <a:off x="2817164"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60" name="Group 259"/>
            <p:cNvGrpSpPr/>
            <p:nvPr/>
          </p:nvGrpSpPr>
          <p:grpSpPr>
            <a:xfrm>
              <a:off x="241974" y="5276623"/>
              <a:ext cx="711495" cy="594866"/>
              <a:chOff x="-735833" y="3983091"/>
              <a:chExt cx="711495" cy="594866"/>
            </a:xfrm>
          </p:grpSpPr>
          <p:sp>
            <p:nvSpPr>
              <p:cNvPr id="27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7" name="Group 276"/>
              <p:cNvGrpSpPr/>
              <p:nvPr/>
            </p:nvGrpSpPr>
            <p:grpSpPr>
              <a:xfrm>
                <a:off x="-735833" y="4131133"/>
                <a:ext cx="711495" cy="446824"/>
                <a:chOff x="1077615" y="5975661"/>
                <a:chExt cx="711495" cy="446824"/>
              </a:xfrm>
            </p:grpSpPr>
            <p:grpSp>
              <p:nvGrpSpPr>
                <p:cNvPr id="279" name="Group 278"/>
                <p:cNvGrpSpPr/>
                <p:nvPr/>
              </p:nvGrpSpPr>
              <p:grpSpPr>
                <a:xfrm>
                  <a:off x="1077615" y="6019800"/>
                  <a:ext cx="711495" cy="402685"/>
                  <a:chOff x="1077615" y="6019800"/>
                  <a:chExt cx="711495" cy="402685"/>
                </a:xfrm>
              </p:grpSpPr>
              <p:sp>
                <p:nvSpPr>
                  <p:cNvPr id="281" name="Trapezoid 28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2" name="TextBox 281"/>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280" name="TextBox 27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61" name="Group 260"/>
            <p:cNvGrpSpPr/>
            <p:nvPr/>
          </p:nvGrpSpPr>
          <p:grpSpPr>
            <a:xfrm>
              <a:off x="2797949" y="5276623"/>
              <a:ext cx="711495" cy="594866"/>
              <a:chOff x="-735833" y="3983091"/>
              <a:chExt cx="711495" cy="594866"/>
            </a:xfrm>
          </p:grpSpPr>
          <p:sp>
            <p:nvSpPr>
              <p:cNvPr id="26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0" name="Group 269"/>
              <p:cNvGrpSpPr/>
              <p:nvPr/>
            </p:nvGrpSpPr>
            <p:grpSpPr>
              <a:xfrm>
                <a:off x="-735833" y="4131133"/>
                <a:ext cx="711495" cy="446824"/>
                <a:chOff x="1077615" y="5975661"/>
                <a:chExt cx="711495" cy="446824"/>
              </a:xfrm>
            </p:grpSpPr>
            <p:grpSp>
              <p:nvGrpSpPr>
                <p:cNvPr id="272" name="Group 271"/>
                <p:cNvGrpSpPr/>
                <p:nvPr/>
              </p:nvGrpSpPr>
              <p:grpSpPr>
                <a:xfrm>
                  <a:off x="1077615" y="6019800"/>
                  <a:ext cx="711495" cy="402685"/>
                  <a:chOff x="1077615" y="6019800"/>
                  <a:chExt cx="711495" cy="402685"/>
                </a:xfrm>
              </p:grpSpPr>
              <p:sp>
                <p:nvSpPr>
                  <p:cNvPr id="274" name="Trapezoid 27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75" name="TextBox 274"/>
                  <p:cNvSpPr txBox="1"/>
                  <p:nvPr/>
                </p:nvSpPr>
                <p:spPr>
                  <a:xfrm>
                    <a:off x="1180563" y="6145486"/>
                    <a:ext cx="526106" cy="276999"/>
                  </a:xfrm>
                  <a:prstGeom prst="rect">
                    <a:avLst/>
                  </a:prstGeom>
                  <a:noFill/>
                </p:spPr>
                <p:txBody>
                  <a:bodyPr wrap="none" rtlCol="0">
                    <a:spAutoFit/>
                  </a:bodyPr>
                  <a:lstStyle/>
                  <a:p>
                    <a:r>
                      <a:rPr lang="en-US" sz="1200" dirty="0" smtClean="0">
                        <a:solidFill>
                          <a:schemeClr val="bg1"/>
                        </a:solidFill>
                      </a:rPr>
                      <a:t>MUX</a:t>
                    </a:r>
                    <a:endParaRPr lang="en-AU" sz="1200" dirty="0">
                      <a:solidFill>
                        <a:schemeClr val="bg1"/>
                      </a:solidFill>
                    </a:endParaRPr>
                  </a:p>
                </p:txBody>
              </p:sp>
            </p:grpSp>
            <p:sp>
              <p:nvSpPr>
                <p:cNvPr id="273" name="TextBox 27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62" name="Elbow Connector 261"/>
            <p:cNvCxnSpPr/>
            <p:nvPr/>
          </p:nvCxnSpPr>
          <p:spPr bwMode="auto">
            <a:xfrm rot="16200000" flipH="1">
              <a:off x="146030" y="4999129"/>
              <a:ext cx="72000" cy="468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3" name="Elbow Connector 262"/>
            <p:cNvCxnSpPr/>
            <p:nvPr/>
          </p:nvCxnSpPr>
          <p:spPr bwMode="auto">
            <a:xfrm rot="5400000">
              <a:off x="961768"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4" name="Elbow Connector 263"/>
            <p:cNvCxnSpPr/>
            <p:nvPr/>
          </p:nvCxnSpPr>
          <p:spPr bwMode="auto">
            <a:xfrm rot="16200000" flipH="1">
              <a:off x="2701189" y="5008140"/>
              <a:ext cx="72000" cy="450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5" name="Elbow Connector 264"/>
            <p:cNvCxnSpPr/>
            <p:nvPr/>
          </p:nvCxnSpPr>
          <p:spPr bwMode="auto">
            <a:xfrm rot="5400000">
              <a:off x="3525927"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 name="Line 5"/>
            <p:cNvSpPr>
              <a:spLocks noChangeShapeType="1"/>
            </p:cNvSpPr>
            <p:nvPr/>
          </p:nvSpPr>
          <p:spPr bwMode="auto">
            <a:xfrm>
              <a:off x="-1074005" y="5697440"/>
              <a:ext cx="1386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7" name="Line 5"/>
            <p:cNvSpPr>
              <a:spLocks noChangeShapeType="1"/>
            </p:cNvSpPr>
            <p:nvPr/>
          </p:nvSpPr>
          <p:spPr bwMode="auto">
            <a:xfrm>
              <a:off x="887191" y="5695263"/>
              <a:ext cx="1980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8" name="Line 16"/>
            <p:cNvSpPr>
              <a:spLocks noChangeShapeType="1"/>
            </p:cNvSpPr>
            <p:nvPr/>
          </p:nvSpPr>
          <p:spPr bwMode="auto">
            <a:xfrm>
              <a:off x="3164867"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368" name="Straight Connector 367"/>
          <p:cNvCxnSpPr/>
          <p:nvPr/>
        </p:nvCxnSpPr>
        <p:spPr>
          <a:xfrm flipV="1">
            <a:off x="9216895" y="2047009"/>
            <a:ext cx="0" cy="364633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369" name="Text Box 378"/>
          <p:cNvSpPr txBox="1">
            <a:spLocks noChangeArrowheads="1"/>
          </p:cNvSpPr>
          <p:nvPr/>
        </p:nvSpPr>
        <p:spPr bwMode="auto">
          <a:xfrm>
            <a:off x="8006271" y="5112820"/>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S</a:t>
            </a:r>
          </a:p>
        </p:txBody>
      </p:sp>
      <p:sp>
        <p:nvSpPr>
          <p:cNvPr id="370" name="Text Box 379"/>
          <p:cNvSpPr txBox="1">
            <a:spLocks noChangeArrowheads="1"/>
          </p:cNvSpPr>
          <p:nvPr/>
        </p:nvSpPr>
        <p:spPr bwMode="auto">
          <a:xfrm>
            <a:off x="10546399" y="5112820"/>
            <a:ext cx="7064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out</a:t>
            </a:r>
            <a:endParaRPr lang="en-US" altLang="en-US" sz="1200" b="1" dirty="0">
              <a:latin typeface="Fira Sans Light" panose="02010600030101010101" charset="0"/>
            </a:endParaRPr>
          </a:p>
        </p:txBody>
      </p:sp>
      <p:sp>
        <p:nvSpPr>
          <p:cNvPr id="372" name="Text Box 376"/>
          <p:cNvSpPr txBox="1">
            <a:spLocks noChangeArrowheads="1"/>
          </p:cNvSpPr>
          <p:nvPr/>
        </p:nvSpPr>
        <p:spPr bwMode="auto">
          <a:xfrm>
            <a:off x="6235912" y="380333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a:latin typeface="Fira Sans Light" panose="02010600030101010101" charset="0"/>
              </a:rPr>
              <a:t>B</a:t>
            </a:r>
          </a:p>
        </p:txBody>
      </p:sp>
      <p:sp>
        <p:nvSpPr>
          <p:cNvPr id="373" name="Text Box 377"/>
          <p:cNvSpPr txBox="1">
            <a:spLocks noChangeArrowheads="1"/>
          </p:cNvSpPr>
          <p:nvPr/>
        </p:nvSpPr>
        <p:spPr bwMode="auto">
          <a:xfrm>
            <a:off x="6235912" y="4475280"/>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A</a:t>
            </a:r>
            <a:endParaRPr lang="en-US" altLang="en-US" sz="1200" b="1" dirty="0">
              <a:latin typeface="Fira Sans Light" panose="02010600030101010101" charset="0"/>
            </a:endParaRPr>
          </a:p>
        </p:txBody>
      </p:sp>
      <p:sp>
        <p:nvSpPr>
          <p:cNvPr id="376" name="Arc 375"/>
          <p:cNvSpPr/>
          <p:nvPr/>
        </p:nvSpPr>
        <p:spPr>
          <a:xfrm>
            <a:off x="4302182" y="2047009"/>
            <a:ext cx="3411751" cy="1109774"/>
          </a:xfrm>
          <a:prstGeom prst="arc">
            <a:avLst>
              <a:gd name="adj1" fmla="val 10783791"/>
              <a:gd name="adj2" fmla="val 21561194"/>
            </a:avLst>
          </a:prstGeom>
          <a:ln w="127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7" name="Arc 376"/>
          <p:cNvSpPr/>
          <p:nvPr/>
        </p:nvSpPr>
        <p:spPr>
          <a:xfrm>
            <a:off x="5069551" y="2064273"/>
            <a:ext cx="5115833" cy="1102170"/>
          </a:xfrm>
          <a:prstGeom prst="arc">
            <a:avLst>
              <a:gd name="adj1" fmla="val 10783791"/>
              <a:gd name="adj2" fmla="val 21561194"/>
            </a:avLst>
          </a:prstGeom>
          <a:ln w="127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8" name="TextBox 377"/>
          <p:cNvSpPr txBox="1"/>
          <p:nvPr/>
        </p:nvSpPr>
        <p:spPr>
          <a:xfrm>
            <a:off x="11380037" y="4777966"/>
            <a:ext cx="537198" cy="369332"/>
          </a:xfrm>
          <a:prstGeom prst="rect">
            <a:avLst/>
          </a:prstGeom>
          <a:noFill/>
        </p:spPr>
        <p:txBody>
          <a:bodyPr wrap="none" rtlCol="0">
            <a:spAutoFit/>
          </a:bodyPr>
          <a:lstStyle/>
          <a:p>
            <a:r>
              <a:rPr lang="en-US" dirty="0" smtClean="0">
                <a:solidFill>
                  <a:schemeClr val="bg1"/>
                </a:solidFill>
              </a:rPr>
              <a:t>LUT</a:t>
            </a:r>
            <a:endParaRPr lang="en-AU" dirty="0">
              <a:solidFill>
                <a:schemeClr val="bg1"/>
              </a:solidFill>
            </a:endParaRPr>
          </a:p>
        </p:txBody>
      </p:sp>
      <p:sp>
        <p:nvSpPr>
          <p:cNvPr id="379" name="Text Box 377"/>
          <p:cNvSpPr txBox="1">
            <a:spLocks noChangeArrowheads="1"/>
          </p:cNvSpPr>
          <p:nvPr/>
        </p:nvSpPr>
        <p:spPr bwMode="auto">
          <a:xfrm>
            <a:off x="6231897" y="3163656"/>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in</a:t>
            </a:r>
            <a:endParaRPr lang="en-US" altLang="en-US" sz="1200" b="1" dirty="0">
              <a:latin typeface="Fira Sans Light" panose="02010600030101010101" charset="0"/>
            </a:endParaRPr>
          </a:p>
        </p:txBody>
      </p:sp>
    </p:spTree>
    <p:extLst>
      <p:ext uri="{BB962C8B-B14F-4D97-AF65-F5344CB8AC3E}">
        <p14:creationId xmlns:p14="http://schemas.microsoft.com/office/powerpoint/2010/main" val="2488302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569" y="1597023"/>
            <a:ext cx="10515600" cy="4351338"/>
          </a:xfrm>
        </p:spPr>
        <p:txBody>
          <a:bodyPr/>
          <a:lstStyle/>
          <a:p>
            <a:r>
              <a:rPr lang="en-AU" dirty="0" smtClean="0"/>
              <a:t>Example 1: 1-bit full adder S = A + B + </a:t>
            </a:r>
            <a:r>
              <a:rPr lang="en-AU" dirty="0" err="1" smtClean="0"/>
              <a:t>C</a:t>
            </a:r>
            <a:r>
              <a:rPr lang="en-AU" sz="1800" dirty="0" err="1" smtClean="0"/>
              <a:t>in</a:t>
            </a:r>
            <a:endParaRPr lang="en-AU" sz="1800" dirty="0"/>
          </a:p>
          <a:p>
            <a:endParaRPr lang="en-AU" dirty="0"/>
          </a:p>
        </p:txBody>
      </p:sp>
      <p:sp>
        <p:nvSpPr>
          <p:cNvPr id="4" name="Title 3"/>
          <p:cNvSpPr>
            <a:spLocks noGrp="1"/>
          </p:cNvSpPr>
          <p:nvPr>
            <p:ph type="title"/>
          </p:nvPr>
        </p:nvSpPr>
        <p:spPr>
          <a:xfrm>
            <a:off x="359569" y="332508"/>
            <a:ext cx="11096172" cy="967222"/>
          </a:xfrm>
        </p:spPr>
        <p:txBody>
          <a:bodyPr/>
          <a:lstStyle/>
          <a:p>
            <a:r>
              <a:rPr lang="en-US" dirty="0" smtClean="0"/>
              <a:t>How it works? </a:t>
            </a:r>
            <a:endParaRPr lang="en-AU" dirty="0"/>
          </a:p>
        </p:txBody>
      </p:sp>
      <p:graphicFrame>
        <p:nvGraphicFramePr>
          <p:cNvPr id="193" name="Group 367"/>
          <p:cNvGraphicFramePr>
            <a:graphicFrameLocks/>
          </p:cNvGraphicFramePr>
          <p:nvPr/>
        </p:nvGraphicFramePr>
        <p:xfrm>
          <a:off x="316786" y="2668850"/>
          <a:ext cx="2688100" cy="3408100"/>
        </p:xfrm>
        <a:graphic>
          <a:graphicData uri="http://schemas.openxmlformats.org/drawingml/2006/table">
            <a:tbl>
              <a:tblPr/>
              <a:tblGrid>
                <a:gridCol w="537310">
                  <a:extLst>
                    <a:ext uri="{9D8B030D-6E8A-4147-A177-3AD203B41FA5}">
                      <a16:colId xmlns:a16="http://schemas.microsoft.com/office/drawing/2014/main" val="1632746182"/>
                    </a:ext>
                  </a:extLst>
                </a:gridCol>
                <a:gridCol w="537311">
                  <a:extLst>
                    <a:ext uri="{9D8B030D-6E8A-4147-A177-3AD203B41FA5}">
                      <a16:colId xmlns:a16="http://schemas.microsoft.com/office/drawing/2014/main" val="2718054166"/>
                    </a:ext>
                  </a:extLst>
                </a:gridCol>
                <a:gridCol w="538858">
                  <a:extLst>
                    <a:ext uri="{9D8B030D-6E8A-4147-A177-3AD203B41FA5}">
                      <a16:colId xmlns:a16="http://schemas.microsoft.com/office/drawing/2014/main" val="147502719"/>
                    </a:ext>
                  </a:extLst>
                </a:gridCol>
                <a:gridCol w="537310">
                  <a:extLst>
                    <a:ext uri="{9D8B030D-6E8A-4147-A177-3AD203B41FA5}">
                      <a16:colId xmlns:a16="http://schemas.microsoft.com/office/drawing/2014/main" val="2603700525"/>
                    </a:ext>
                  </a:extLst>
                </a:gridCol>
                <a:gridCol w="537311">
                  <a:extLst>
                    <a:ext uri="{9D8B030D-6E8A-4147-A177-3AD203B41FA5}">
                      <a16:colId xmlns:a16="http://schemas.microsoft.com/office/drawing/2014/main" val="876760135"/>
                    </a:ext>
                  </a:extLst>
                </a:gridCol>
              </a:tblGrid>
              <a:tr h="340810">
                <a:tc gridSpan="3">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Inputs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tc hMerge="1">
                  <a:txBody>
                    <a:bodyPr/>
                    <a:lstStyle/>
                    <a:p>
                      <a:endParaRPr lang="en-AU"/>
                    </a:p>
                  </a:txBody>
                  <a:tcPr/>
                </a:tc>
                <a:tc gridSpan="2">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Outputs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extLst>
                  <a:ext uri="{0D108BD9-81ED-4DB2-BD59-A6C34878D82A}">
                    <a16:rowId xmlns:a16="http://schemas.microsoft.com/office/drawing/2014/main" val="33945722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err="1" smtClean="0">
                          <a:solidFill>
                            <a:schemeClr val="tx1"/>
                          </a:solidFill>
                          <a:latin typeface="Fira Sans Light" panose="020B0403050000020004" pitchFamily="34" charset="0"/>
                          <a:ea typeface="+mn-ea"/>
                          <a:cs typeface="+mn-cs"/>
                        </a:rPr>
                        <a:t>C</a:t>
                      </a:r>
                      <a:r>
                        <a:rPr lang="en-US" altLang="en-US" sz="1200" b="1" i="0" kern="1200" spc="-150" dirty="0" err="1" smtClean="0">
                          <a:solidFill>
                            <a:schemeClr val="tx1"/>
                          </a:solidFill>
                          <a:latin typeface="Fira Sans Light" panose="020B0403050000020004" pitchFamily="34" charset="0"/>
                          <a:ea typeface="+mn-ea"/>
                          <a:cs typeface="+mn-cs"/>
                        </a:rPr>
                        <a:t>in</a:t>
                      </a:r>
                      <a:endParaRPr lang="en-US" altLang="en-US" sz="1200" b="1" i="0" kern="1200" spc="-150" dirty="0" smtClean="0">
                        <a:solidFill>
                          <a:schemeClr val="tx1"/>
                        </a:solidFill>
                        <a:latin typeface="Fira Sans Light" panose="020B0403050000020004"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err="1" smtClean="0">
                          <a:solidFill>
                            <a:schemeClr val="tx1"/>
                          </a:solidFill>
                          <a:latin typeface="Fira Sans Light" panose="020B0403050000020004" pitchFamily="34" charset="0"/>
                          <a:ea typeface="+mn-ea"/>
                          <a:cs typeface="+mn-cs"/>
                        </a:rPr>
                        <a:t>C</a:t>
                      </a:r>
                      <a:r>
                        <a:rPr lang="en-US" altLang="en-US" sz="1200" b="1" i="0" kern="1200" spc="-150" dirty="0" err="1" smtClean="0">
                          <a:solidFill>
                            <a:schemeClr val="tx1"/>
                          </a:solidFill>
                          <a:latin typeface="Fira Sans Light" panose="020B0403050000020004" pitchFamily="34" charset="0"/>
                          <a:ea typeface="+mn-ea"/>
                          <a:cs typeface="+mn-cs"/>
                        </a:rPr>
                        <a:t>out</a:t>
                      </a:r>
                      <a:endParaRPr lang="en-US" altLang="en-US" sz="1200" b="1" i="0" kern="1200" spc="-150" dirty="0" smtClean="0">
                        <a:solidFill>
                          <a:schemeClr val="tx1"/>
                        </a:solidFill>
                        <a:latin typeface="Fira Sans Light" panose="020B0403050000020004"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989233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4682292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57222488"/>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9641200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6163598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4265280"/>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2063047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5910984"/>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853403"/>
                  </a:ext>
                </a:extLst>
              </a:tr>
            </a:tbl>
          </a:graphicData>
        </a:graphic>
      </p:graphicFrame>
      <p:sp>
        <p:nvSpPr>
          <p:cNvPr id="194" name="Text Box 380"/>
          <p:cNvSpPr txBox="1">
            <a:spLocks noChangeArrowheads="1"/>
          </p:cNvSpPr>
          <p:nvPr/>
        </p:nvSpPr>
        <p:spPr bwMode="auto">
          <a:xfrm>
            <a:off x="1057753" y="2271975"/>
            <a:ext cx="265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spc="-150" dirty="0">
                <a:latin typeface="Fira Sans Light" panose="020B0403050000020004" pitchFamily="34" charset="0"/>
              </a:rPr>
              <a:t>Truth</a:t>
            </a:r>
            <a:r>
              <a:rPr lang="en-US" altLang="en-US" sz="2000" b="1" i="1" dirty="0"/>
              <a:t> </a:t>
            </a:r>
            <a:r>
              <a:rPr lang="en-US" altLang="en-US" b="1" spc="-150" dirty="0">
                <a:latin typeface="Fira Sans Light" panose="020B0403050000020004" pitchFamily="34" charset="0"/>
              </a:rPr>
              <a:t>Table</a:t>
            </a:r>
          </a:p>
        </p:txBody>
      </p:sp>
      <p:graphicFrame>
        <p:nvGraphicFramePr>
          <p:cNvPr id="195" name="Group 366"/>
          <p:cNvGraphicFramePr>
            <a:graphicFrameLocks/>
          </p:cNvGraphicFramePr>
          <p:nvPr/>
        </p:nvGraphicFramePr>
        <p:xfrm>
          <a:off x="3960870" y="2668850"/>
          <a:ext cx="1397000" cy="2682240"/>
        </p:xfrm>
        <a:graphic>
          <a:graphicData uri="http://schemas.openxmlformats.org/drawingml/2006/table">
            <a:tbl>
              <a:tblPr/>
              <a:tblGrid>
                <a:gridCol w="698500">
                  <a:extLst>
                    <a:ext uri="{9D8B030D-6E8A-4147-A177-3AD203B41FA5}">
                      <a16:colId xmlns:a16="http://schemas.microsoft.com/office/drawing/2014/main" val="2182316969"/>
                    </a:ext>
                  </a:extLst>
                </a:gridCol>
                <a:gridCol w="698500">
                  <a:extLst>
                    <a:ext uri="{9D8B030D-6E8A-4147-A177-3AD203B41FA5}">
                      <a16:colId xmlns:a16="http://schemas.microsoft.com/office/drawing/2014/main" val="3839669661"/>
                    </a:ext>
                  </a:extLst>
                </a:gridCol>
              </a:tblGrid>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0871181"/>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17129838"/>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41128502"/>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971287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6830676"/>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7305935"/>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1641154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5900750"/>
                  </a:ext>
                </a:extLst>
              </a:tr>
            </a:tbl>
          </a:graphicData>
        </a:graphic>
      </p:graphicFrame>
      <p:sp>
        <p:nvSpPr>
          <p:cNvPr id="196" name="Line 368"/>
          <p:cNvSpPr>
            <a:spLocks noChangeShapeType="1"/>
          </p:cNvSpPr>
          <p:nvPr/>
        </p:nvSpPr>
        <p:spPr bwMode="auto">
          <a:xfrm>
            <a:off x="3361229" y="3260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7" name="Line 371"/>
          <p:cNvSpPr>
            <a:spLocks noChangeShapeType="1"/>
          </p:cNvSpPr>
          <p:nvPr/>
        </p:nvSpPr>
        <p:spPr bwMode="auto">
          <a:xfrm>
            <a:off x="3361229" y="36165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8" name="Line 372"/>
          <p:cNvSpPr>
            <a:spLocks noChangeShapeType="1"/>
          </p:cNvSpPr>
          <p:nvPr/>
        </p:nvSpPr>
        <p:spPr bwMode="auto">
          <a:xfrm>
            <a:off x="3361229" y="4022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9" name="Line 373"/>
          <p:cNvSpPr>
            <a:spLocks noChangeShapeType="1"/>
          </p:cNvSpPr>
          <p:nvPr/>
        </p:nvSpPr>
        <p:spPr bwMode="auto">
          <a:xfrm>
            <a:off x="43021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0" name="Line 374"/>
          <p:cNvSpPr>
            <a:spLocks noChangeShapeType="1"/>
          </p:cNvSpPr>
          <p:nvPr/>
        </p:nvSpPr>
        <p:spPr bwMode="auto">
          <a:xfrm>
            <a:off x="50006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1" name="Text Box 375"/>
          <p:cNvSpPr txBox="1">
            <a:spLocks noChangeArrowheads="1"/>
          </p:cNvSpPr>
          <p:nvPr/>
        </p:nvSpPr>
        <p:spPr bwMode="auto">
          <a:xfrm>
            <a:off x="3444068" y="29593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A</a:t>
            </a:r>
          </a:p>
        </p:txBody>
      </p:sp>
      <p:sp>
        <p:nvSpPr>
          <p:cNvPr id="202" name="Text Box 376"/>
          <p:cNvSpPr txBox="1">
            <a:spLocks noChangeArrowheads="1"/>
          </p:cNvSpPr>
          <p:nvPr/>
        </p:nvSpPr>
        <p:spPr bwMode="auto">
          <a:xfrm>
            <a:off x="3444068" y="3327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a:latin typeface="Fira Sans Light" panose="02010600030101010101" charset="0"/>
              </a:rPr>
              <a:t>B</a:t>
            </a:r>
          </a:p>
        </p:txBody>
      </p:sp>
      <p:sp>
        <p:nvSpPr>
          <p:cNvPr id="203" name="Text Box 377"/>
          <p:cNvSpPr txBox="1">
            <a:spLocks noChangeArrowheads="1"/>
          </p:cNvSpPr>
          <p:nvPr/>
        </p:nvSpPr>
        <p:spPr bwMode="auto">
          <a:xfrm>
            <a:off x="3444068" y="3708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in</a:t>
            </a:r>
            <a:endParaRPr lang="en-US" altLang="en-US" sz="1200" b="1" dirty="0">
              <a:latin typeface="Fira Sans Light" panose="02010600030101010101" charset="0"/>
            </a:endParaRPr>
          </a:p>
        </p:txBody>
      </p:sp>
      <p:sp>
        <p:nvSpPr>
          <p:cNvPr id="204" name="Text Box 378"/>
          <p:cNvSpPr txBox="1">
            <a:spLocks noChangeArrowheads="1"/>
          </p:cNvSpPr>
          <p:nvPr/>
        </p:nvSpPr>
        <p:spPr bwMode="auto">
          <a:xfrm>
            <a:off x="4302182" y="5354785"/>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S</a:t>
            </a:r>
          </a:p>
        </p:txBody>
      </p:sp>
      <p:sp>
        <p:nvSpPr>
          <p:cNvPr id="205" name="Text Box 379"/>
          <p:cNvSpPr txBox="1">
            <a:spLocks noChangeArrowheads="1"/>
          </p:cNvSpPr>
          <p:nvPr/>
        </p:nvSpPr>
        <p:spPr bwMode="auto">
          <a:xfrm>
            <a:off x="5013382" y="5354785"/>
            <a:ext cx="7064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out</a:t>
            </a:r>
            <a:endParaRPr lang="en-US" altLang="en-US" sz="1200" b="1" dirty="0">
              <a:latin typeface="Fira Sans Light" panose="02010600030101010101" charset="0"/>
            </a:endParaRPr>
          </a:p>
        </p:txBody>
      </p:sp>
      <p:sp>
        <p:nvSpPr>
          <p:cNvPr id="206" name="Text Box 381"/>
          <p:cNvSpPr txBox="1">
            <a:spLocks noChangeArrowheads="1"/>
          </p:cNvSpPr>
          <p:nvPr/>
        </p:nvSpPr>
        <p:spPr bwMode="auto">
          <a:xfrm>
            <a:off x="3548031" y="2261356"/>
            <a:ext cx="212235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spc="-150" dirty="0">
                <a:latin typeface="Fira Sans Light" panose="02010600030101010101" charset="0"/>
              </a:rPr>
              <a:t>3-input</a:t>
            </a:r>
            <a:r>
              <a:rPr lang="en-US" altLang="en-US" sz="2000" i="1" dirty="0">
                <a:latin typeface="Fira Sans Light" panose="02010600030101010101" charset="0"/>
              </a:rPr>
              <a:t>, </a:t>
            </a:r>
            <a:r>
              <a:rPr lang="en-US" altLang="en-US" b="1" spc="-150" dirty="0">
                <a:latin typeface="Fira Sans Light" panose="02010600030101010101" charset="0"/>
              </a:rPr>
              <a:t>2-output</a:t>
            </a:r>
            <a:r>
              <a:rPr lang="en-US" altLang="en-US" sz="2000" i="1" dirty="0">
                <a:latin typeface="Fira Sans Light" panose="02010600030101010101" charset="0"/>
              </a:rPr>
              <a:t> </a:t>
            </a:r>
            <a:r>
              <a:rPr lang="en-US" altLang="en-US" b="1" spc="-150" dirty="0">
                <a:latin typeface="Fira Sans Light" panose="02010600030101010101" charset="0"/>
              </a:rPr>
              <a:t>LUT</a:t>
            </a:r>
          </a:p>
        </p:txBody>
      </p:sp>
      <p:sp>
        <p:nvSpPr>
          <p:cNvPr id="207" name="Right Arrow 206"/>
          <p:cNvSpPr/>
          <p:nvPr/>
        </p:nvSpPr>
        <p:spPr>
          <a:xfrm>
            <a:off x="3210791"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Right Arrow 207"/>
          <p:cNvSpPr/>
          <p:nvPr/>
        </p:nvSpPr>
        <p:spPr>
          <a:xfrm>
            <a:off x="5546577"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09" name="Group 208"/>
          <p:cNvGrpSpPr/>
          <p:nvPr/>
        </p:nvGrpSpPr>
        <p:grpSpPr>
          <a:xfrm>
            <a:off x="6295006" y="2658231"/>
            <a:ext cx="5565619" cy="2597067"/>
            <a:chOff x="-1074005" y="3570513"/>
            <a:chExt cx="5565619" cy="2597067"/>
          </a:xfrm>
        </p:grpSpPr>
        <p:sp>
          <p:nvSpPr>
            <p:cNvPr id="210" name="Rectangle 17"/>
            <p:cNvSpPr>
              <a:spLocks noChangeArrowheads="1"/>
            </p:cNvSpPr>
            <p:nvPr/>
          </p:nvSpPr>
          <p:spPr bwMode="auto">
            <a:xfrm>
              <a:off x="-775063" y="3570513"/>
              <a:ext cx="5266677" cy="2444929"/>
            </a:xfrm>
            <a:prstGeom prst="rect">
              <a:avLst/>
            </a:prstGeom>
            <a:solidFill>
              <a:srgbClr val="8BB4E8"/>
            </a:solidFill>
            <a:ln w="38100">
              <a:solidFill>
                <a:srgbClr val="425E84"/>
              </a:solidFill>
              <a:miter lim="800000"/>
              <a:headEnd/>
              <a:tailEnd/>
            </a:ln>
            <a:effectLst/>
          </p:spPr>
          <p:txBody>
            <a:bodyPr wrap="none" anchor="ctr"/>
            <a:lstStyle/>
            <a:p>
              <a:endParaRPr lang="en-AU"/>
            </a:p>
          </p:txBody>
        </p:sp>
        <p:sp>
          <p:nvSpPr>
            <p:cNvPr id="211" name="Line 16"/>
            <p:cNvSpPr>
              <a:spLocks noChangeShapeType="1"/>
            </p:cNvSpPr>
            <p:nvPr/>
          </p:nvSpPr>
          <p:spPr bwMode="auto">
            <a:xfrm>
              <a:off x="617600"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12" name="Line 5"/>
            <p:cNvSpPr>
              <a:spLocks noChangeShapeType="1"/>
            </p:cNvSpPr>
            <p:nvPr/>
          </p:nvSpPr>
          <p:spPr bwMode="auto">
            <a:xfrm>
              <a:off x="-1074005" y="4367751"/>
              <a:ext cx="432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13" name="Group 212"/>
            <p:cNvGrpSpPr/>
            <p:nvPr/>
          </p:nvGrpSpPr>
          <p:grpSpPr>
            <a:xfrm>
              <a:off x="-735833" y="3959627"/>
              <a:ext cx="711495" cy="556262"/>
              <a:chOff x="-735833" y="3983091"/>
              <a:chExt cx="711495" cy="556262"/>
            </a:xfrm>
          </p:grpSpPr>
          <p:sp>
            <p:nvSpPr>
              <p:cNvPr id="36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61" name="Group 360"/>
              <p:cNvGrpSpPr/>
              <p:nvPr/>
            </p:nvGrpSpPr>
            <p:grpSpPr>
              <a:xfrm>
                <a:off x="-735833" y="4131133"/>
                <a:ext cx="711495" cy="408220"/>
                <a:chOff x="1077615" y="5975661"/>
                <a:chExt cx="711495" cy="408220"/>
              </a:xfrm>
            </p:grpSpPr>
            <p:sp>
              <p:nvSpPr>
                <p:cNvPr id="365" name="Trapezoid 36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64" name="TextBox 36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6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4" name="Group 213"/>
            <p:cNvGrpSpPr/>
            <p:nvPr/>
          </p:nvGrpSpPr>
          <p:grpSpPr>
            <a:xfrm>
              <a:off x="-410017" y="4624662"/>
              <a:ext cx="711495" cy="556262"/>
              <a:chOff x="-735833" y="3983091"/>
              <a:chExt cx="711495" cy="556262"/>
            </a:xfrm>
          </p:grpSpPr>
          <p:sp>
            <p:nvSpPr>
              <p:cNvPr id="35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54" name="Group 353"/>
              <p:cNvGrpSpPr/>
              <p:nvPr/>
            </p:nvGrpSpPr>
            <p:grpSpPr>
              <a:xfrm>
                <a:off x="-735833" y="4131133"/>
                <a:ext cx="711495" cy="408220"/>
                <a:chOff x="1077615" y="5975661"/>
                <a:chExt cx="711495" cy="408220"/>
              </a:xfrm>
            </p:grpSpPr>
            <p:sp>
              <p:nvSpPr>
                <p:cNvPr id="358" name="Trapezoid 35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7" name="TextBox 35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5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5" name="Group 214"/>
            <p:cNvGrpSpPr/>
            <p:nvPr/>
          </p:nvGrpSpPr>
          <p:grpSpPr>
            <a:xfrm>
              <a:off x="-96234" y="3959627"/>
              <a:ext cx="711495" cy="556262"/>
              <a:chOff x="-735833" y="3983091"/>
              <a:chExt cx="711495" cy="556262"/>
            </a:xfrm>
          </p:grpSpPr>
          <p:sp>
            <p:nvSpPr>
              <p:cNvPr id="34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7" name="Group 346"/>
              <p:cNvGrpSpPr/>
              <p:nvPr/>
            </p:nvGrpSpPr>
            <p:grpSpPr>
              <a:xfrm>
                <a:off x="-735833" y="4131133"/>
                <a:ext cx="711495" cy="408220"/>
                <a:chOff x="1077615" y="5975661"/>
                <a:chExt cx="711495" cy="408220"/>
              </a:xfrm>
            </p:grpSpPr>
            <p:sp>
              <p:nvSpPr>
                <p:cNvPr id="351" name="Trapezoid 35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0" name="TextBox 34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6" name="Group 215"/>
            <p:cNvGrpSpPr/>
            <p:nvPr/>
          </p:nvGrpSpPr>
          <p:grpSpPr>
            <a:xfrm>
              <a:off x="543365" y="3959627"/>
              <a:ext cx="711495" cy="556262"/>
              <a:chOff x="-735833" y="3983091"/>
              <a:chExt cx="711495" cy="556262"/>
            </a:xfrm>
          </p:grpSpPr>
          <p:sp>
            <p:nvSpPr>
              <p:cNvPr id="33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0" name="Group 339"/>
              <p:cNvGrpSpPr/>
              <p:nvPr/>
            </p:nvGrpSpPr>
            <p:grpSpPr>
              <a:xfrm>
                <a:off x="-735833" y="4131133"/>
                <a:ext cx="711495" cy="408220"/>
                <a:chOff x="1077615" y="5975661"/>
                <a:chExt cx="711495" cy="408220"/>
              </a:xfrm>
            </p:grpSpPr>
            <p:sp>
              <p:nvSpPr>
                <p:cNvPr id="344" name="Trapezoid 34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43" name="TextBox 34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7" name="Group 216"/>
            <p:cNvGrpSpPr/>
            <p:nvPr/>
          </p:nvGrpSpPr>
          <p:grpSpPr>
            <a:xfrm>
              <a:off x="1182964" y="3959627"/>
              <a:ext cx="711495" cy="556262"/>
              <a:chOff x="-735833" y="3983091"/>
              <a:chExt cx="711495" cy="556262"/>
            </a:xfrm>
          </p:grpSpPr>
          <p:sp>
            <p:nvSpPr>
              <p:cNvPr id="332"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33" name="Group 332"/>
              <p:cNvGrpSpPr/>
              <p:nvPr/>
            </p:nvGrpSpPr>
            <p:grpSpPr>
              <a:xfrm>
                <a:off x="-735833" y="4131133"/>
                <a:ext cx="711495" cy="408220"/>
                <a:chOff x="1077615" y="5975661"/>
                <a:chExt cx="711495" cy="408220"/>
              </a:xfrm>
            </p:grpSpPr>
            <p:sp>
              <p:nvSpPr>
                <p:cNvPr id="337" name="Trapezoid 336"/>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36" name="TextBox 335"/>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34"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8" name="Group 217"/>
            <p:cNvGrpSpPr/>
            <p:nvPr/>
          </p:nvGrpSpPr>
          <p:grpSpPr>
            <a:xfrm>
              <a:off x="1822563" y="3959627"/>
              <a:ext cx="711495" cy="556262"/>
              <a:chOff x="-735833" y="3983091"/>
              <a:chExt cx="711495" cy="556262"/>
            </a:xfrm>
          </p:grpSpPr>
          <p:sp>
            <p:nvSpPr>
              <p:cNvPr id="325"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26" name="Group 325"/>
              <p:cNvGrpSpPr/>
              <p:nvPr/>
            </p:nvGrpSpPr>
            <p:grpSpPr>
              <a:xfrm>
                <a:off x="-735833" y="4131133"/>
                <a:ext cx="711495" cy="408220"/>
                <a:chOff x="1077615" y="5975661"/>
                <a:chExt cx="711495" cy="408220"/>
              </a:xfrm>
            </p:grpSpPr>
            <p:sp>
              <p:nvSpPr>
                <p:cNvPr id="330" name="Trapezoid 329"/>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9" name="TextBox 328"/>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7"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9" name="Group 218"/>
            <p:cNvGrpSpPr/>
            <p:nvPr/>
          </p:nvGrpSpPr>
          <p:grpSpPr>
            <a:xfrm>
              <a:off x="2462162" y="3959627"/>
              <a:ext cx="711495" cy="556262"/>
              <a:chOff x="-735833" y="3983091"/>
              <a:chExt cx="711495" cy="556262"/>
            </a:xfrm>
          </p:grpSpPr>
          <p:sp>
            <p:nvSpPr>
              <p:cNvPr id="318"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9" name="Group 318"/>
              <p:cNvGrpSpPr/>
              <p:nvPr/>
            </p:nvGrpSpPr>
            <p:grpSpPr>
              <a:xfrm>
                <a:off x="-735833" y="4131133"/>
                <a:ext cx="711495" cy="408220"/>
                <a:chOff x="1077615" y="5975661"/>
                <a:chExt cx="711495" cy="408220"/>
              </a:xfrm>
            </p:grpSpPr>
            <p:sp>
              <p:nvSpPr>
                <p:cNvPr id="323" name="Trapezoid 322"/>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2" name="TextBox 321"/>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0"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0" name="Group 219"/>
            <p:cNvGrpSpPr/>
            <p:nvPr/>
          </p:nvGrpSpPr>
          <p:grpSpPr>
            <a:xfrm>
              <a:off x="3101761" y="3959627"/>
              <a:ext cx="711495" cy="556262"/>
              <a:chOff x="-735833" y="3983091"/>
              <a:chExt cx="711495" cy="556262"/>
            </a:xfrm>
          </p:grpSpPr>
          <p:sp>
            <p:nvSpPr>
              <p:cNvPr id="311"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2" name="Group 311"/>
              <p:cNvGrpSpPr/>
              <p:nvPr/>
            </p:nvGrpSpPr>
            <p:grpSpPr>
              <a:xfrm>
                <a:off x="-735833" y="4131133"/>
                <a:ext cx="711495" cy="408220"/>
                <a:chOff x="1077615" y="5975661"/>
                <a:chExt cx="711495" cy="408220"/>
              </a:xfrm>
            </p:grpSpPr>
            <p:sp>
              <p:nvSpPr>
                <p:cNvPr id="316" name="Trapezoid 315"/>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15" name="TextBox 314"/>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13"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1" name="Group 220"/>
            <p:cNvGrpSpPr/>
            <p:nvPr/>
          </p:nvGrpSpPr>
          <p:grpSpPr>
            <a:xfrm>
              <a:off x="3741359" y="3959627"/>
              <a:ext cx="711495" cy="556262"/>
              <a:chOff x="-735833" y="3983091"/>
              <a:chExt cx="711495" cy="556262"/>
            </a:xfrm>
          </p:grpSpPr>
          <p:sp>
            <p:nvSpPr>
              <p:cNvPr id="304"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05" name="Group 304"/>
              <p:cNvGrpSpPr/>
              <p:nvPr/>
            </p:nvGrpSpPr>
            <p:grpSpPr>
              <a:xfrm>
                <a:off x="-735833" y="4131133"/>
                <a:ext cx="711495" cy="408220"/>
                <a:chOff x="1077615" y="5975661"/>
                <a:chExt cx="711495" cy="408220"/>
              </a:xfrm>
            </p:grpSpPr>
            <p:sp>
              <p:nvSpPr>
                <p:cNvPr id="309" name="Trapezoid 308"/>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8" name="TextBox 307"/>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06"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sp>
          <p:nvSpPr>
            <p:cNvPr id="222" name="Rectangle 11"/>
            <p:cNvSpPr>
              <a:spLocks noChangeArrowheads="1"/>
            </p:cNvSpPr>
            <p:nvPr/>
          </p:nvSpPr>
          <p:spPr bwMode="auto">
            <a:xfrm>
              <a:off x="-698777" y="3692434"/>
              <a:ext cx="271462" cy="285252"/>
            </a:xfrm>
            <a:prstGeom prst="rect">
              <a:avLst/>
            </a:prstGeom>
            <a:solidFill>
              <a:srgbClr val="8BB4E8"/>
            </a:solidFill>
            <a:ln w="28575">
              <a:solidFill>
                <a:srgbClr val="FF0000"/>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3" name="Rectangle 11"/>
            <p:cNvSpPr>
              <a:spLocks noChangeArrowheads="1"/>
            </p:cNvSpPr>
            <p:nvPr/>
          </p:nvSpPr>
          <p:spPr bwMode="auto">
            <a:xfrm>
              <a:off x="-36817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4" name="Rectangle 11"/>
            <p:cNvSpPr>
              <a:spLocks noChangeArrowheads="1"/>
            </p:cNvSpPr>
            <p:nvPr/>
          </p:nvSpPr>
          <p:spPr bwMode="auto">
            <a:xfrm>
              <a:off x="-54993"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5" name="Rectangle 11"/>
            <p:cNvSpPr>
              <a:spLocks noChangeArrowheads="1"/>
            </p:cNvSpPr>
            <p:nvPr/>
          </p:nvSpPr>
          <p:spPr bwMode="auto">
            <a:xfrm>
              <a:off x="27560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6" name="Rectangle 11"/>
            <p:cNvSpPr>
              <a:spLocks noChangeArrowheads="1"/>
            </p:cNvSpPr>
            <p:nvPr/>
          </p:nvSpPr>
          <p:spPr bwMode="auto">
            <a:xfrm>
              <a:off x="58008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7" name="Rectangle 11"/>
            <p:cNvSpPr>
              <a:spLocks noChangeArrowheads="1"/>
            </p:cNvSpPr>
            <p:nvPr/>
          </p:nvSpPr>
          <p:spPr bwMode="auto">
            <a:xfrm>
              <a:off x="91939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8" name="Rectangle 11"/>
            <p:cNvSpPr>
              <a:spLocks noChangeArrowheads="1"/>
            </p:cNvSpPr>
            <p:nvPr/>
          </p:nvSpPr>
          <p:spPr bwMode="auto">
            <a:xfrm>
              <a:off x="122386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9" name="Rectangle 11"/>
            <p:cNvSpPr>
              <a:spLocks noChangeArrowheads="1"/>
            </p:cNvSpPr>
            <p:nvPr/>
          </p:nvSpPr>
          <p:spPr bwMode="auto">
            <a:xfrm>
              <a:off x="154575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0" name="Rectangle 11"/>
            <p:cNvSpPr>
              <a:spLocks noChangeArrowheads="1"/>
            </p:cNvSpPr>
            <p:nvPr/>
          </p:nvSpPr>
          <p:spPr bwMode="auto">
            <a:xfrm>
              <a:off x="1867650" y="3692434"/>
              <a:ext cx="271462" cy="285252"/>
            </a:xfrm>
            <a:prstGeom prst="rect">
              <a:avLst/>
            </a:prstGeom>
            <a:solidFill>
              <a:srgbClr val="8BB4E8"/>
            </a:solidFill>
            <a:ln w="28575">
              <a:solidFill>
                <a:srgbClr val="FF0000"/>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1" name="Rectangle 11"/>
            <p:cNvSpPr>
              <a:spLocks noChangeArrowheads="1"/>
            </p:cNvSpPr>
            <p:nvPr/>
          </p:nvSpPr>
          <p:spPr bwMode="auto">
            <a:xfrm>
              <a:off x="218954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2" name="Rectangle 11"/>
            <p:cNvSpPr>
              <a:spLocks noChangeArrowheads="1"/>
            </p:cNvSpPr>
            <p:nvPr/>
          </p:nvSpPr>
          <p:spPr bwMode="auto">
            <a:xfrm>
              <a:off x="2511434"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3" name="Rectangle 11"/>
            <p:cNvSpPr>
              <a:spLocks noChangeArrowheads="1"/>
            </p:cNvSpPr>
            <p:nvPr/>
          </p:nvSpPr>
          <p:spPr bwMode="auto">
            <a:xfrm>
              <a:off x="283332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4" name="Rectangle 11"/>
            <p:cNvSpPr>
              <a:spLocks noChangeArrowheads="1"/>
            </p:cNvSpPr>
            <p:nvPr/>
          </p:nvSpPr>
          <p:spPr bwMode="auto">
            <a:xfrm>
              <a:off x="315521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5" name="Rectangle 11"/>
            <p:cNvSpPr>
              <a:spLocks noChangeArrowheads="1"/>
            </p:cNvSpPr>
            <p:nvPr/>
          </p:nvSpPr>
          <p:spPr bwMode="auto">
            <a:xfrm>
              <a:off x="3477110"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6" name="Rectangle 11"/>
            <p:cNvSpPr>
              <a:spLocks noChangeArrowheads="1"/>
            </p:cNvSpPr>
            <p:nvPr/>
          </p:nvSpPr>
          <p:spPr bwMode="auto">
            <a:xfrm>
              <a:off x="379900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7" name="Rectangle 11"/>
            <p:cNvSpPr>
              <a:spLocks noChangeArrowheads="1"/>
            </p:cNvSpPr>
            <p:nvPr/>
          </p:nvSpPr>
          <p:spPr bwMode="auto">
            <a:xfrm>
              <a:off x="4120891"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grpSp>
          <p:nvGrpSpPr>
            <p:cNvPr id="238" name="Group 237"/>
            <p:cNvGrpSpPr/>
            <p:nvPr/>
          </p:nvGrpSpPr>
          <p:grpSpPr>
            <a:xfrm>
              <a:off x="868695" y="4624662"/>
              <a:ext cx="711495" cy="556262"/>
              <a:chOff x="-735833" y="3983091"/>
              <a:chExt cx="711495" cy="556262"/>
            </a:xfrm>
          </p:grpSpPr>
          <p:sp>
            <p:nvSpPr>
              <p:cNvPr id="297"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8" name="Group 297"/>
              <p:cNvGrpSpPr/>
              <p:nvPr/>
            </p:nvGrpSpPr>
            <p:grpSpPr>
              <a:xfrm>
                <a:off x="-735833" y="4131133"/>
                <a:ext cx="711495" cy="408220"/>
                <a:chOff x="1077615" y="5975661"/>
                <a:chExt cx="711495" cy="408220"/>
              </a:xfrm>
            </p:grpSpPr>
            <p:sp>
              <p:nvSpPr>
                <p:cNvPr id="302" name="Trapezoid 301"/>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1" name="TextBox 300"/>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9"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39" name="Group 238"/>
            <p:cNvGrpSpPr/>
            <p:nvPr/>
          </p:nvGrpSpPr>
          <p:grpSpPr>
            <a:xfrm>
              <a:off x="2147407" y="4624662"/>
              <a:ext cx="711495" cy="556262"/>
              <a:chOff x="-735833" y="3983091"/>
              <a:chExt cx="711495" cy="556262"/>
            </a:xfrm>
          </p:grpSpPr>
          <p:sp>
            <p:nvSpPr>
              <p:cNvPr id="29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1" name="Group 290"/>
              <p:cNvGrpSpPr/>
              <p:nvPr/>
            </p:nvGrpSpPr>
            <p:grpSpPr>
              <a:xfrm>
                <a:off x="-735833" y="4131133"/>
                <a:ext cx="711495" cy="408220"/>
                <a:chOff x="1077615" y="5975661"/>
                <a:chExt cx="711495" cy="408220"/>
              </a:xfrm>
            </p:grpSpPr>
            <p:sp>
              <p:nvSpPr>
                <p:cNvPr id="295" name="Trapezoid 29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94" name="TextBox 29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40" name="Group 239"/>
            <p:cNvGrpSpPr/>
            <p:nvPr/>
          </p:nvGrpSpPr>
          <p:grpSpPr>
            <a:xfrm>
              <a:off x="3426120" y="4624662"/>
              <a:ext cx="711495" cy="556262"/>
              <a:chOff x="-735833" y="3983091"/>
              <a:chExt cx="711495" cy="556262"/>
            </a:xfrm>
          </p:grpSpPr>
          <p:sp>
            <p:nvSpPr>
              <p:cNvPr id="28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84" name="Group 283"/>
              <p:cNvGrpSpPr/>
              <p:nvPr/>
            </p:nvGrpSpPr>
            <p:grpSpPr>
              <a:xfrm>
                <a:off x="-735833" y="4131133"/>
                <a:ext cx="711495" cy="408220"/>
                <a:chOff x="1077615" y="5975661"/>
                <a:chExt cx="711495" cy="408220"/>
              </a:xfrm>
            </p:grpSpPr>
            <p:sp>
              <p:nvSpPr>
                <p:cNvPr id="288" name="Trapezoid 28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7" name="TextBox 28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8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41" name="Elbow Connector 240"/>
            <p:cNvCxnSpPr/>
            <p:nvPr/>
          </p:nvCxnSpPr>
          <p:spPr bwMode="auto">
            <a:xfrm rot="16200000" flipH="1">
              <a:off x="-343177"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2" name="Elbow Connector 241"/>
            <p:cNvCxnSpPr/>
            <p:nvPr/>
          </p:nvCxnSpPr>
          <p:spPr bwMode="auto">
            <a:xfrm rot="5400000">
              <a:off x="156333"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3" name="Elbow Connector 242"/>
            <p:cNvCxnSpPr/>
            <p:nvPr/>
          </p:nvCxnSpPr>
          <p:spPr bwMode="auto">
            <a:xfrm rot="16200000" flipH="1">
              <a:off x="92370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4" name="Elbow Connector 243"/>
            <p:cNvCxnSpPr/>
            <p:nvPr/>
          </p:nvCxnSpPr>
          <p:spPr bwMode="auto">
            <a:xfrm rot="5400000">
              <a:off x="142321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5" name="Elbow Connector 244"/>
            <p:cNvCxnSpPr/>
            <p:nvPr/>
          </p:nvCxnSpPr>
          <p:spPr bwMode="auto">
            <a:xfrm rot="16200000" flipH="1">
              <a:off x="2203429"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6" name="Elbow Connector 245"/>
            <p:cNvCxnSpPr/>
            <p:nvPr/>
          </p:nvCxnSpPr>
          <p:spPr bwMode="auto">
            <a:xfrm rot="5400000">
              <a:off x="2702939"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7" name="Elbow Connector 246"/>
            <p:cNvCxnSpPr/>
            <p:nvPr/>
          </p:nvCxnSpPr>
          <p:spPr bwMode="auto">
            <a:xfrm rot="16200000" flipH="1">
              <a:off x="348283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8" name="Elbow Connector 247"/>
            <p:cNvCxnSpPr/>
            <p:nvPr/>
          </p:nvCxnSpPr>
          <p:spPr bwMode="auto">
            <a:xfrm rot="5400000">
              <a:off x="398234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9" name="Straight Connector 248"/>
            <p:cNvCxnSpPr/>
            <p:nvPr/>
          </p:nvCxnSpPr>
          <p:spPr bwMode="auto">
            <a:xfrm>
              <a:off x="-9579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0" name="Straight Connector 249"/>
            <p:cNvCxnSpPr/>
            <p:nvPr/>
          </p:nvCxnSpPr>
          <p:spPr bwMode="auto">
            <a:xfrm>
              <a:off x="52686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1" name="Straight Connector 250"/>
            <p:cNvCxnSpPr/>
            <p:nvPr/>
          </p:nvCxnSpPr>
          <p:spPr bwMode="auto">
            <a:xfrm>
              <a:off x="118000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2" name="Straight Connector 251"/>
            <p:cNvCxnSpPr/>
            <p:nvPr/>
          </p:nvCxnSpPr>
          <p:spPr bwMode="auto">
            <a:xfrm>
              <a:off x="181573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3" name="Straight Connector 252"/>
            <p:cNvCxnSpPr/>
            <p:nvPr/>
          </p:nvCxnSpPr>
          <p:spPr bwMode="auto">
            <a:xfrm>
              <a:off x="2460170"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4" name="Straight Connector 253"/>
            <p:cNvCxnSpPr/>
            <p:nvPr/>
          </p:nvCxnSpPr>
          <p:spPr bwMode="auto">
            <a:xfrm>
              <a:off x="3087195"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5" name="Straight Connector 254"/>
            <p:cNvCxnSpPr/>
            <p:nvPr/>
          </p:nvCxnSpPr>
          <p:spPr bwMode="auto">
            <a:xfrm>
              <a:off x="373162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 name="Line 5"/>
            <p:cNvSpPr>
              <a:spLocks noChangeShapeType="1"/>
            </p:cNvSpPr>
            <p:nvPr/>
          </p:nvSpPr>
          <p:spPr bwMode="auto">
            <a:xfrm>
              <a:off x="-1074005" y="5022527"/>
              <a:ext cx="738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7" name="Line 5"/>
            <p:cNvSpPr>
              <a:spLocks noChangeShapeType="1"/>
            </p:cNvSpPr>
            <p:nvPr/>
          </p:nvSpPr>
          <p:spPr bwMode="auto">
            <a:xfrm>
              <a:off x="254970"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8" name="Line 5"/>
            <p:cNvSpPr>
              <a:spLocks noChangeShapeType="1"/>
            </p:cNvSpPr>
            <p:nvPr/>
          </p:nvSpPr>
          <p:spPr bwMode="auto">
            <a:xfrm>
              <a:off x="1537049"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9" name="Line 5"/>
            <p:cNvSpPr>
              <a:spLocks noChangeShapeType="1"/>
            </p:cNvSpPr>
            <p:nvPr/>
          </p:nvSpPr>
          <p:spPr bwMode="auto">
            <a:xfrm>
              <a:off x="2817164"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60" name="Group 259"/>
            <p:cNvGrpSpPr/>
            <p:nvPr/>
          </p:nvGrpSpPr>
          <p:grpSpPr>
            <a:xfrm>
              <a:off x="241974" y="5276623"/>
              <a:ext cx="711495" cy="556262"/>
              <a:chOff x="-735833" y="3983091"/>
              <a:chExt cx="711495" cy="556262"/>
            </a:xfrm>
          </p:grpSpPr>
          <p:sp>
            <p:nvSpPr>
              <p:cNvPr id="27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7" name="Group 276"/>
              <p:cNvGrpSpPr/>
              <p:nvPr/>
            </p:nvGrpSpPr>
            <p:grpSpPr>
              <a:xfrm>
                <a:off x="-735833" y="4131133"/>
                <a:ext cx="711495" cy="408220"/>
                <a:chOff x="1077615" y="5975661"/>
                <a:chExt cx="711495" cy="408220"/>
              </a:xfrm>
            </p:grpSpPr>
            <p:sp>
              <p:nvSpPr>
                <p:cNvPr id="281" name="Trapezoid 28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0" name="TextBox 27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61" name="Group 260"/>
            <p:cNvGrpSpPr/>
            <p:nvPr/>
          </p:nvGrpSpPr>
          <p:grpSpPr>
            <a:xfrm>
              <a:off x="2797949" y="5276623"/>
              <a:ext cx="711495" cy="556262"/>
              <a:chOff x="-735833" y="3983091"/>
              <a:chExt cx="711495" cy="556262"/>
            </a:xfrm>
          </p:grpSpPr>
          <p:sp>
            <p:nvSpPr>
              <p:cNvPr id="26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0" name="Group 269"/>
              <p:cNvGrpSpPr/>
              <p:nvPr/>
            </p:nvGrpSpPr>
            <p:grpSpPr>
              <a:xfrm>
                <a:off x="-735833" y="4131133"/>
                <a:ext cx="711495" cy="408220"/>
                <a:chOff x="1077615" y="5975661"/>
                <a:chExt cx="711495" cy="408220"/>
              </a:xfrm>
            </p:grpSpPr>
            <p:sp>
              <p:nvSpPr>
                <p:cNvPr id="274" name="Trapezoid 27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73" name="TextBox 27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62" name="Elbow Connector 261"/>
            <p:cNvCxnSpPr/>
            <p:nvPr/>
          </p:nvCxnSpPr>
          <p:spPr bwMode="auto">
            <a:xfrm rot="16200000" flipH="1">
              <a:off x="146030" y="4999129"/>
              <a:ext cx="72000" cy="468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3" name="Elbow Connector 262"/>
            <p:cNvCxnSpPr/>
            <p:nvPr/>
          </p:nvCxnSpPr>
          <p:spPr bwMode="auto">
            <a:xfrm rot="5400000">
              <a:off x="961768"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4" name="Elbow Connector 263"/>
            <p:cNvCxnSpPr/>
            <p:nvPr/>
          </p:nvCxnSpPr>
          <p:spPr bwMode="auto">
            <a:xfrm rot="16200000" flipH="1">
              <a:off x="2701189" y="5008140"/>
              <a:ext cx="72000" cy="450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5" name="Elbow Connector 264"/>
            <p:cNvCxnSpPr/>
            <p:nvPr/>
          </p:nvCxnSpPr>
          <p:spPr bwMode="auto">
            <a:xfrm rot="5400000">
              <a:off x="3525927"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 name="Line 5"/>
            <p:cNvSpPr>
              <a:spLocks noChangeShapeType="1"/>
            </p:cNvSpPr>
            <p:nvPr/>
          </p:nvSpPr>
          <p:spPr bwMode="auto">
            <a:xfrm>
              <a:off x="-1074005" y="5697440"/>
              <a:ext cx="1386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7" name="Line 5"/>
            <p:cNvSpPr>
              <a:spLocks noChangeShapeType="1"/>
            </p:cNvSpPr>
            <p:nvPr/>
          </p:nvSpPr>
          <p:spPr bwMode="auto">
            <a:xfrm>
              <a:off x="887191" y="5695263"/>
              <a:ext cx="1980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8" name="Line 16"/>
            <p:cNvSpPr>
              <a:spLocks noChangeShapeType="1"/>
            </p:cNvSpPr>
            <p:nvPr/>
          </p:nvSpPr>
          <p:spPr bwMode="auto">
            <a:xfrm>
              <a:off x="3164867"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368" name="Straight Connector 367"/>
          <p:cNvCxnSpPr/>
          <p:nvPr/>
        </p:nvCxnSpPr>
        <p:spPr>
          <a:xfrm flipV="1">
            <a:off x="9216895" y="2047009"/>
            <a:ext cx="0" cy="364633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369" name="Text Box 378"/>
          <p:cNvSpPr txBox="1">
            <a:spLocks noChangeArrowheads="1"/>
          </p:cNvSpPr>
          <p:nvPr/>
        </p:nvSpPr>
        <p:spPr bwMode="auto">
          <a:xfrm>
            <a:off x="8006271" y="5112820"/>
            <a:ext cx="6486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S=0</a:t>
            </a:r>
            <a:endParaRPr lang="en-US" altLang="en-US" sz="1600" b="1" dirty="0">
              <a:latin typeface="Fira Sans Light" panose="02010600030101010101" charset="0"/>
            </a:endParaRPr>
          </a:p>
        </p:txBody>
      </p:sp>
      <p:sp>
        <p:nvSpPr>
          <p:cNvPr id="370" name="Text Box 379"/>
          <p:cNvSpPr txBox="1">
            <a:spLocks noChangeArrowheads="1"/>
          </p:cNvSpPr>
          <p:nvPr/>
        </p:nvSpPr>
        <p:spPr bwMode="auto">
          <a:xfrm>
            <a:off x="10546399" y="5112820"/>
            <a:ext cx="8777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err="1" smtClean="0">
                <a:latin typeface="Fira Sans Light" panose="02010600030101010101" charset="0"/>
              </a:rPr>
              <a:t>C</a:t>
            </a:r>
            <a:r>
              <a:rPr lang="en-US" altLang="en-US" sz="1200" b="1" dirty="0" err="1" smtClean="0">
                <a:latin typeface="Fira Sans Light" panose="02010600030101010101" charset="0"/>
              </a:rPr>
              <a:t>out</a:t>
            </a:r>
            <a:r>
              <a:rPr lang="en-US" altLang="en-US" sz="1600" b="1" dirty="0" smtClean="0">
                <a:latin typeface="Fira Sans Light" panose="02010600030101010101" charset="0"/>
              </a:rPr>
              <a:t>=0</a:t>
            </a:r>
            <a:endParaRPr lang="en-US" altLang="en-US" sz="1600" b="1" dirty="0">
              <a:latin typeface="Fira Sans Light" panose="02010600030101010101" charset="0"/>
            </a:endParaRPr>
          </a:p>
        </p:txBody>
      </p:sp>
      <p:sp>
        <p:nvSpPr>
          <p:cNvPr id="371" name="Text Box 375"/>
          <p:cNvSpPr txBox="1">
            <a:spLocks noChangeArrowheads="1"/>
          </p:cNvSpPr>
          <p:nvPr/>
        </p:nvSpPr>
        <p:spPr bwMode="auto">
          <a:xfrm>
            <a:off x="5940508" y="3154475"/>
            <a:ext cx="64103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err="1" smtClean="0">
                <a:latin typeface="Fira Sans Light" panose="02010600030101010101" charset="0"/>
              </a:rPr>
              <a:t>C</a:t>
            </a:r>
            <a:r>
              <a:rPr lang="en-US" altLang="en-US" sz="1200" b="1" dirty="0" err="1" smtClean="0">
                <a:latin typeface="Fira Sans Light" panose="02010600030101010101" charset="0"/>
              </a:rPr>
              <a:t>in</a:t>
            </a:r>
            <a:r>
              <a:rPr lang="en-US" altLang="en-US" sz="1600" b="1" dirty="0" smtClean="0">
                <a:latin typeface="Fira Sans Light" panose="02010600030101010101" charset="0"/>
              </a:rPr>
              <a:t>=0</a:t>
            </a:r>
            <a:endParaRPr lang="en-US" altLang="en-US" sz="1600" b="1" dirty="0">
              <a:latin typeface="Fira Sans Light" panose="02010600030101010101" charset="0"/>
            </a:endParaRPr>
          </a:p>
        </p:txBody>
      </p:sp>
      <p:sp>
        <p:nvSpPr>
          <p:cNvPr id="372" name="Text Box 376"/>
          <p:cNvSpPr txBox="1">
            <a:spLocks noChangeArrowheads="1"/>
          </p:cNvSpPr>
          <p:nvPr/>
        </p:nvSpPr>
        <p:spPr bwMode="auto">
          <a:xfrm>
            <a:off x="6038482" y="3803332"/>
            <a:ext cx="53500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B=0</a:t>
            </a:r>
            <a:endParaRPr lang="en-US" altLang="en-US" sz="1600" b="1" dirty="0">
              <a:latin typeface="Fira Sans Light" panose="02010600030101010101" charset="0"/>
            </a:endParaRPr>
          </a:p>
        </p:txBody>
      </p:sp>
      <p:sp>
        <p:nvSpPr>
          <p:cNvPr id="373" name="Text Box 377"/>
          <p:cNvSpPr txBox="1">
            <a:spLocks noChangeArrowheads="1"/>
          </p:cNvSpPr>
          <p:nvPr/>
        </p:nvSpPr>
        <p:spPr bwMode="auto">
          <a:xfrm>
            <a:off x="6048873" y="4475280"/>
            <a:ext cx="64236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a:latin typeface="Fira Sans Light" panose="02010600030101010101" charset="0"/>
              </a:rPr>
              <a:t>A</a:t>
            </a:r>
            <a:r>
              <a:rPr lang="en-US" altLang="en-US" sz="1600" b="1" dirty="0" smtClean="0">
                <a:latin typeface="Fira Sans Light" panose="02010600030101010101" charset="0"/>
              </a:rPr>
              <a:t>=0</a:t>
            </a:r>
            <a:endParaRPr lang="en-US" altLang="en-US" sz="1600" b="1" dirty="0">
              <a:latin typeface="Fira Sans Light" panose="02010600030101010101" charset="0"/>
            </a:endParaRPr>
          </a:p>
        </p:txBody>
      </p:sp>
      <p:cxnSp>
        <p:nvCxnSpPr>
          <p:cNvPr id="5" name="Straight Connector 4"/>
          <p:cNvCxnSpPr/>
          <p:nvPr/>
        </p:nvCxnSpPr>
        <p:spPr>
          <a:xfrm>
            <a:off x="6843154"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7482568"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a:off x="8121982"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8761396"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9400810"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p:nvCxnSpPr>
        <p:spPr>
          <a:xfrm>
            <a:off x="10040224"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4" name="Straight Connector 373"/>
          <p:cNvCxnSpPr/>
          <p:nvPr/>
        </p:nvCxnSpPr>
        <p:spPr>
          <a:xfrm>
            <a:off x="10679638"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5" name="Straight Connector 374"/>
          <p:cNvCxnSpPr/>
          <p:nvPr/>
        </p:nvCxnSpPr>
        <p:spPr>
          <a:xfrm>
            <a:off x="11319049"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8" name="Straight Connector 377"/>
          <p:cNvCxnSpPr/>
          <p:nvPr/>
        </p:nvCxnSpPr>
        <p:spPr>
          <a:xfrm>
            <a:off x="7172689"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9" name="Straight Connector 378"/>
          <p:cNvCxnSpPr/>
          <p:nvPr/>
        </p:nvCxnSpPr>
        <p:spPr>
          <a:xfrm>
            <a:off x="8460468"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0" name="Straight Connector 379"/>
          <p:cNvCxnSpPr/>
          <p:nvPr/>
        </p:nvCxnSpPr>
        <p:spPr>
          <a:xfrm>
            <a:off x="9748247"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1" name="Straight Connector 380"/>
          <p:cNvCxnSpPr/>
          <p:nvPr/>
        </p:nvCxnSpPr>
        <p:spPr>
          <a:xfrm>
            <a:off x="11036025"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2" name="Straight Connector 381"/>
          <p:cNvCxnSpPr/>
          <p:nvPr/>
        </p:nvCxnSpPr>
        <p:spPr>
          <a:xfrm>
            <a:off x="7832973" y="4603709"/>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3" name="Straight Connector 382"/>
          <p:cNvCxnSpPr/>
          <p:nvPr/>
        </p:nvCxnSpPr>
        <p:spPr>
          <a:xfrm>
            <a:off x="10393978" y="4603709"/>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7" name="Freeform 6"/>
          <p:cNvSpPr/>
          <p:nvPr/>
        </p:nvSpPr>
        <p:spPr>
          <a:xfrm>
            <a:off x="6743700" y="2959363"/>
            <a:ext cx="1165722" cy="2319220"/>
          </a:xfrm>
          <a:custGeom>
            <a:avLst/>
            <a:gdLst>
              <a:gd name="connsiteX0" fmla="*/ 0 w 1184564"/>
              <a:gd name="connsiteY0" fmla="*/ 0 h 2161309"/>
              <a:gd name="connsiteX1" fmla="*/ 613064 w 1184564"/>
              <a:gd name="connsiteY1" fmla="*/ 1080654 h 2161309"/>
              <a:gd name="connsiteX2" fmla="*/ 945573 w 1184564"/>
              <a:gd name="connsiteY2" fmla="*/ 1371600 h 2161309"/>
              <a:gd name="connsiteX3" fmla="*/ 1184564 w 1184564"/>
              <a:gd name="connsiteY3" fmla="*/ 2161309 h 2161309"/>
            </a:gdLst>
            <a:ahLst/>
            <a:cxnLst>
              <a:cxn ang="0">
                <a:pos x="connsiteX0" y="connsiteY0"/>
              </a:cxn>
              <a:cxn ang="0">
                <a:pos x="connsiteX1" y="connsiteY1"/>
              </a:cxn>
              <a:cxn ang="0">
                <a:pos x="connsiteX2" y="connsiteY2"/>
              </a:cxn>
              <a:cxn ang="0">
                <a:pos x="connsiteX3" y="connsiteY3"/>
              </a:cxn>
            </a:cxnLst>
            <a:rect l="l" t="t" r="r" b="b"/>
            <a:pathLst>
              <a:path w="1184564" h="2161309">
                <a:moveTo>
                  <a:pt x="0" y="0"/>
                </a:moveTo>
                <a:cubicBezTo>
                  <a:pt x="227734" y="426027"/>
                  <a:pt x="455469" y="852054"/>
                  <a:pt x="613064" y="1080654"/>
                </a:cubicBezTo>
                <a:cubicBezTo>
                  <a:pt x="770659" y="1309254"/>
                  <a:pt x="850323" y="1191491"/>
                  <a:pt x="945573" y="1371600"/>
                </a:cubicBezTo>
                <a:cubicBezTo>
                  <a:pt x="1040823" y="1551709"/>
                  <a:pt x="1112693" y="1856509"/>
                  <a:pt x="1184564" y="2161309"/>
                </a:cubicBezTo>
              </a:path>
            </a:pathLst>
          </a:custGeom>
          <a:noFill/>
          <a:ln w="19050">
            <a:solidFill>
              <a:srgbClr val="FF0000"/>
            </a:solidFill>
            <a:prstDash val="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4" name="Freeform 383"/>
          <p:cNvSpPr/>
          <p:nvPr/>
        </p:nvSpPr>
        <p:spPr>
          <a:xfrm>
            <a:off x="9328483" y="2977811"/>
            <a:ext cx="1126446" cy="2319220"/>
          </a:xfrm>
          <a:custGeom>
            <a:avLst/>
            <a:gdLst>
              <a:gd name="connsiteX0" fmla="*/ 0 w 1184564"/>
              <a:gd name="connsiteY0" fmla="*/ 0 h 2161309"/>
              <a:gd name="connsiteX1" fmla="*/ 613064 w 1184564"/>
              <a:gd name="connsiteY1" fmla="*/ 1080654 h 2161309"/>
              <a:gd name="connsiteX2" fmla="*/ 945573 w 1184564"/>
              <a:gd name="connsiteY2" fmla="*/ 1371600 h 2161309"/>
              <a:gd name="connsiteX3" fmla="*/ 1184564 w 1184564"/>
              <a:gd name="connsiteY3" fmla="*/ 2161309 h 2161309"/>
            </a:gdLst>
            <a:ahLst/>
            <a:cxnLst>
              <a:cxn ang="0">
                <a:pos x="connsiteX0" y="connsiteY0"/>
              </a:cxn>
              <a:cxn ang="0">
                <a:pos x="connsiteX1" y="connsiteY1"/>
              </a:cxn>
              <a:cxn ang="0">
                <a:pos x="connsiteX2" y="connsiteY2"/>
              </a:cxn>
              <a:cxn ang="0">
                <a:pos x="connsiteX3" y="connsiteY3"/>
              </a:cxn>
            </a:cxnLst>
            <a:rect l="l" t="t" r="r" b="b"/>
            <a:pathLst>
              <a:path w="1184564" h="2161309">
                <a:moveTo>
                  <a:pt x="0" y="0"/>
                </a:moveTo>
                <a:cubicBezTo>
                  <a:pt x="227734" y="426027"/>
                  <a:pt x="455469" y="852054"/>
                  <a:pt x="613064" y="1080654"/>
                </a:cubicBezTo>
                <a:cubicBezTo>
                  <a:pt x="770659" y="1309254"/>
                  <a:pt x="850323" y="1191491"/>
                  <a:pt x="945573" y="1371600"/>
                </a:cubicBezTo>
                <a:cubicBezTo>
                  <a:pt x="1040823" y="1551709"/>
                  <a:pt x="1112693" y="1856509"/>
                  <a:pt x="1184564" y="2161309"/>
                </a:cubicBezTo>
              </a:path>
            </a:pathLst>
          </a:custGeom>
          <a:noFill/>
          <a:ln w="19050">
            <a:solidFill>
              <a:srgbClr val="FF0000"/>
            </a:solidFill>
            <a:prstDash val="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p:cNvSpPr/>
          <p:nvPr/>
        </p:nvSpPr>
        <p:spPr>
          <a:xfrm>
            <a:off x="316786" y="3351887"/>
            <a:ext cx="2688100" cy="349851"/>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5" name="Rectangle 384"/>
          <p:cNvSpPr/>
          <p:nvPr/>
        </p:nvSpPr>
        <p:spPr>
          <a:xfrm>
            <a:off x="3969847" y="2663870"/>
            <a:ext cx="1388023" cy="349851"/>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6" name="TextBox 385"/>
          <p:cNvSpPr txBox="1"/>
          <p:nvPr/>
        </p:nvSpPr>
        <p:spPr>
          <a:xfrm>
            <a:off x="11380037" y="4777966"/>
            <a:ext cx="537198" cy="369332"/>
          </a:xfrm>
          <a:prstGeom prst="rect">
            <a:avLst/>
          </a:prstGeom>
          <a:noFill/>
        </p:spPr>
        <p:txBody>
          <a:bodyPr wrap="none" rtlCol="0">
            <a:spAutoFit/>
          </a:bodyPr>
          <a:lstStyle/>
          <a:p>
            <a:r>
              <a:rPr lang="en-US" dirty="0" smtClean="0">
                <a:solidFill>
                  <a:schemeClr val="bg1"/>
                </a:solidFill>
              </a:rPr>
              <a:t>LUT</a:t>
            </a:r>
            <a:endParaRPr lang="en-AU" dirty="0">
              <a:solidFill>
                <a:schemeClr val="bg1"/>
              </a:solidFill>
            </a:endParaRPr>
          </a:p>
        </p:txBody>
      </p:sp>
      <p:sp>
        <p:nvSpPr>
          <p:cNvPr id="2" name="TextBox 1"/>
          <p:cNvSpPr txBox="1"/>
          <p:nvPr/>
        </p:nvSpPr>
        <p:spPr>
          <a:xfrm>
            <a:off x="6560834" y="5559289"/>
            <a:ext cx="2861681" cy="954107"/>
          </a:xfrm>
          <a:prstGeom prst="rect">
            <a:avLst/>
          </a:prstGeom>
          <a:noFill/>
        </p:spPr>
        <p:txBody>
          <a:bodyPr wrap="none" rtlCol="0">
            <a:spAutoFit/>
          </a:bodyPr>
          <a:lstStyle/>
          <a:p>
            <a:r>
              <a:rPr lang="en-US" sz="2800" dirty="0" smtClean="0">
                <a:latin typeface="Fira Sans Light" panose="02010600030101010101" charset="0"/>
              </a:rPr>
              <a:t>0 + 0 + 0 = 0   0</a:t>
            </a:r>
          </a:p>
          <a:p>
            <a:r>
              <a:rPr lang="en-US" sz="2800" dirty="0" smtClean="0">
                <a:latin typeface="Fira Sans Light" panose="02010600030101010101" charset="0"/>
              </a:rPr>
              <a:t>A    B   </a:t>
            </a:r>
            <a:r>
              <a:rPr lang="en-US" sz="2800" dirty="0" err="1" smtClean="0">
                <a:latin typeface="Fira Sans Light" panose="02010600030101010101" charset="0"/>
              </a:rPr>
              <a:t>C</a:t>
            </a:r>
            <a:r>
              <a:rPr lang="en-US" sz="1400" dirty="0" err="1" smtClean="0">
                <a:latin typeface="Fira Sans Light" panose="02010600030101010101" charset="0"/>
              </a:rPr>
              <a:t>in</a:t>
            </a:r>
            <a:r>
              <a:rPr lang="en-US" sz="2800" dirty="0" smtClean="0">
                <a:latin typeface="Fira Sans Light" panose="02010600030101010101" charset="0"/>
              </a:rPr>
              <a:t> </a:t>
            </a:r>
            <a:r>
              <a:rPr lang="en-US" sz="1600" dirty="0" smtClean="0">
                <a:latin typeface="Fira Sans Light" panose="02010600030101010101" charset="0"/>
              </a:rPr>
              <a:t> </a:t>
            </a:r>
            <a:r>
              <a:rPr lang="en-US" sz="2800" dirty="0" smtClean="0">
                <a:latin typeface="Fira Sans Light" panose="02010600030101010101" charset="0"/>
              </a:rPr>
              <a:t> S   </a:t>
            </a:r>
            <a:r>
              <a:rPr lang="en-US" sz="2800" dirty="0" err="1" smtClean="0">
                <a:latin typeface="Fira Sans Light" panose="02010600030101010101" charset="0"/>
              </a:rPr>
              <a:t>C</a:t>
            </a:r>
            <a:r>
              <a:rPr lang="en-US" sz="1400" dirty="0" err="1" smtClean="0">
                <a:latin typeface="Fira Sans Light" panose="02010600030101010101" charset="0"/>
              </a:rPr>
              <a:t>out</a:t>
            </a:r>
            <a:endParaRPr lang="en-AU" sz="1400" dirty="0">
              <a:latin typeface="Fira Sans Light" panose="02010600030101010101" charset="0"/>
            </a:endParaRPr>
          </a:p>
        </p:txBody>
      </p:sp>
    </p:spTree>
    <p:extLst>
      <p:ext uri="{BB962C8B-B14F-4D97-AF65-F5344CB8AC3E}">
        <p14:creationId xmlns:p14="http://schemas.microsoft.com/office/powerpoint/2010/main" val="3037332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repeatCount="indefinite" autoRev="1" fill="hold" nodeType="withEffect">
                                  <p:stCondLst>
                                    <p:cond delay="0"/>
                                  </p:stCondLst>
                                  <p:childTnLst>
                                    <p:animClr clrSpc="rgb" dir="cw">
                                      <p:cBhvr>
                                        <p:cTn id="6" dur="2000" fill="hold"/>
                                        <p:tgtEl>
                                          <p:spTgt spid="7"/>
                                        </p:tgtEl>
                                        <p:attrNameLst>
                                          <p:attrName>stroke.color</p:attrName>
                                        </p:attrNameLst>
                                      </p:cBhvr>
                                      <p:to>
                                        <a:schemeClr val="bg1"/>
                                      </p:to>
                                    </p:animClr>
                                    <p:set>
                                      <p:cBhvr>
                                        <p:cTn id="7" dur="2000" fill="hold"/>
                                        <p:tgtEl>
                                          <p:spTgt spid="7"/>
                                        </p:tgtEl>
                                        <p:attrNameLst>
                                          <p:attrName>stroke.on</p:attrName>
                                        </p:attrNameLst>
                                      </p:cBhvr>
                                      <p:to>
                                        <p:strVal val="true"/>
                                      </p:to>
                                    </p:set>
                                  </p:childTnLst>
                                </p:cTn>
                              </p:par>
                              <p:par>
                                <p:cTn id="8" presetID="7" presetClass="emph" presetSubtype="2" repeatCount="indefinite" autoRev="1" fill="hold" nodeType="withEffect">
                                  <p:stCondLst>
                                    <p:cond delay="0"/>
                                  </p:stCondLst>
                                  <p:childTnLst>
                                    <p:animClr clrSpc="rgb" dir="cw">
                                      <p:cBhvr>
                                        <p:cTn id="9" dur="2000" fill="hold"/>
                                        <p:tgtEl>
                                          <p:spTgt spid="384"/>
                                        </p:tgtEl>
                                        <p:attrNameLst>
                                          <p:attrName>stroke.color</p:attrName>
                                        </p:attrNameLst>
                                      </p:cBhvr>
                                      <p:to>
                                        <a:schemeClr val="bg1"/>
                                      </p:to>
                                    </p:animClr>
                                    <p:set>
                                      <p:cBhvr>
                                        <p:cTn id="10" dur="2000" fill="hold"/>
                                        <p:tgtEl>
                                          <p:spTgt spid="38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569" y="1597023"/>
            <a:ext cx="10515600" cy="4351338"/>
          </a:xfrm>
        </p:spPr>
        <p:txBody>
          <a:bodyPr/>
          <a:lstStyle/>
          <a:p>
            <a:r>
              <a:rPr lang="en-AU" dirty="0" smtClean="0"/>
              <a:t>Example 1: 1-bit full adder S = A + B + </a:t>
            </a:r>
            <a:r>
              <a:rPr lang="en-AU" dirty="0" err="1" smtClean="0"/>
              <a:t>C</a:t>
            </a:r>
            <a:r>
              <a:rPr lang="en-AU" sz="1800" dirty="0" err="1" smtClean="0"/>
              <a:t>in</a:t>
            </a:r>
            <a:endParaRPr lang="en-AU" sz="1800" dirty="0"/>
          </a:p>
          <a:p>
            <a:endParaRPr lang="en-AU" dirty="0"/>
          </a:p>
        </p:txBody>
      </p:sp>
      <p:sp>
        <p:nvSpPr>
          <p:cNvPr id="4" name="Title 3"/>
          <p:cNvSpPr>
            <a:spLocks noGrp="1"/>
          </p:cNvSpPr>
          <p:nvPr>
            <p:ph type="title"/>
          </p:nvPr>
        </p:nvSpPr>
        <p:spPr>
          <a:xfrm>
            <a:off x="359569" y="332508"/>
            <a:ext cx="10638110" cy="967222"/>
          </a:xfrm>
        </p:spPr>
        <p:txBody>
          <a:bodyPr/>
          <a:lstStyle/>
          <a:p>
            <a:r>
              <a:rPr lang="en-US" dirty="0" smtClean="0"/>
              <a:t>How it works? </a:t>
            </a:r>
            <a:endParaRPr lang="en-AU" dirty="0"/>
          </a:p>
        </p:txBody>
      </p:sp>
      <p:graphicFrame>
        <p:nvGraphicFramePr>
          <p:cNvPr id="193" name="Group 367"/>
          <p:cNvGraphicFramePr>
            <a:graphicFrameLocks/>
          </p:cNvGraphicFramePr>
          <p:nvPr/>
        </p:nvGraphicFramePr>
        <p:xfrm>
          <a:off x="316786" y="2668850"/>
          <a:ext cx="2688100" cy="3408100"/>
        </p:xfrm>
        <a:graphic>
          <a:graphicData uri="http://schemas.openxmlformats.org/drawingml/2006/table">
            <a:tbl>
              <a:tblPr/>
              <a:tblGrid>
                <a:gridCol w="537310">
                  <a:extLst>
                    <a:ext uri="{9D8B030D-6E8A-4147-A177-3AD203B41FA5}">
                      <a16:colId xmlns:a16="http://schemas.microsoft.com/office/drawing/2014/main" val="1632746182"/>
                    </a:ext>
                  </a:extLst>
                </a:gridCol>
                <a:gridCol w="537311">
                  <a:extLst>
                    <a:ext uri="{9D8B030D-6E8A-4147-A177-3AD203B41FA5}">
                      <a16:colId xmlns:a16="http://schemas.microsoft.com/office/drawing/2014/main" val="2718054166"/>
                    </a:ext>
                  </a:extLst>
                </a:gridCol>
                <a:gridCol w="538858">
                  <a:extLst>
                    <a:ext uri="{9D8B030D-6E8A-4147-A177-3AD203B41FA5}">
                      <a16:colId xmlns:a16="http://schemas.microsoft.com/office/drawing/2014/main" val="147502719"/>
                    </a:ext>
                  </a:extLst>
                </a:gridCol>
                <a:gridCol w="537310">
                  <a:extLst>
                    <a:ext uri="{9D8B030D-6E8A-4147-A177-3AD203B41FA5}">
                      <a16:colId xmlns:a16="http://schemas.microsoft.com/office/drawing/2014/main" val="2603700525"/>
                    </a:ext>
                  </a:extLst>
                </a:gridCol>
                <a:gridCol w="537311">
                  <a:extLst>
                    <a:ext uri="{9D8B030D-6E8A-4147-A177-3AD203B41FA5}">
                      <a16:colId xmlns:a16="http://schemas.microsoft.com/office/drawing/2014/main" val="876760135"/>
                    </a:ext>
                  </a:extLst>
                </a:gridCol>
              </a:tblGrid>
              <a:tr h="340810">
                <a:tc gridSpan="3">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Inputs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tc hMerge="1">
                  <a:txBody>
                    <a:bodyPr/>
                    <a:lstStyle/>
                    <a:p>
                      <a:endParaRPr lang="en-AU"/>
                    </a:p>
                  </a:txBody>
                  <a:tcPr/>
                </a:tc>
                <a:tc gridSpan="2">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Outputs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extLst>
                  <a:ext uri="{0D108BD9-81ED-4DB2-BD59-A6C34878D82A}">
                    <a16:rowId xmlns:a16="http://schemas.microsoft.com/office/drawing/2014/main" val="33945722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err="1" smtClean="0">
                          <a:solidFill>
                            <a:schemeClr val="tx1"/>
                          </a:solidFill>
                          <a:latin typeface="Fira Sans Light" panose="020B0403050000020004" pitchFamily="34" charset="0"/>
                          <a:ea typeface="+mn-ea"/>
                          <a:cs typeface="+mn-cs"/>
                        </a:rPr>
                        <a:t>C</a:t>
                      </a:r>
                      <a:r>
                        <a:rPr lang="en-US" altLang="en-US" sz="1200" b="1" i="0" kern="1200" spc="-150" dirty="0" err="1" smtClean="0">
                          <a:solidFill>
                            <a:schemeClr val="tx1"/>
                          </a:solidFill>
                          <a:latin typeface="Fira Sans Light" panose="020B0403050000020004" pitchFamily="34" charset="0"/>
                          <a:ea typeface="+mn-ea"/>
                          <a:cs typeface="+mn-cs"/>
                        </a:rPr>
                        <a:t>in</a:t>
                      </a:r>
                      <a:endParaRPr lang="en-US" altLang="en-US" sz="1200" b="1" i="0" kern="1200" spc="-150" dirty="0" smtClean="0">
                        <a:solidFill>
                          <a:schemeClr val="tx1"/>
                        </a:solidFill>
                        <a:latin typeface="Fira Sans Light" panose="020B0403050000020004"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err="1" smtClean="0">
                          <a:solidFill>
                            <a:schemeClr val="tx1"/>
                          </a:solidFill>
                          <a:latin typeface="Fira Sans Light" panose="020B0403050000020004" pitchFamily="34" charset="0"/>
                          <a:ea typeface="+mn-ea"/>
                          <a:cs typeface="+mn-cs"/>
                        </a:rPr>
                        <a:t>C</a:t>
                      </a:r>
                      <a:r>
                        <a:rPr lang="en-US" altLang="en-US" sz="1200" b="1" i="0" kern="1200" spc="-150" dirty="0" err="1" smtClean="0">
                          <a:solidFill>
                            <a:schemeClr val="tx1"/>
                          </a:solidFill>
                          <a:latin typeface="Fira Sans Light" panose="020B0403050000020004" pitchFamily="34" charset="0"/>
                          <a:ea typeface="+mn-ea"/>
                          <a:cs typeface="+mn-cs"/>
                        </a:rPr>
                        <a:t>out</a:t>
                      </a:r>
                      <a:endParaRPr lang="en-US" altLang="en-US" sz="1200" b="1" i="0" kern="1200" spc="-150" dirty="0" smtClean="0">
                        <a:solidFill>
                          <a:schemeClr val="tx1"/>
                        </a:solidFill>
                        <a:latin typeface="Fira Sans Light" panose="020B0403050000020004" pitchFamily="34" charset="0"/>
                        <a:ea typeface="+mn-ea"/>
                        <a:cs typeface="+mn-cs"/>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989233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4682292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57222488"/>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9641200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6163598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4265280"/>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2063047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5910984"/>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853403"/>
                  </a:ext>
                </a:extLst>
              </a:tr>
            </a:tbl>
          </a:graphicData>
        </a:graphic>
      </p:graphicFrame>
      <p:sp>
        <p:nvSpPr>
          <p:cNvPr id="194" name="Text Box 380"/>
          <p:cNvSpPr txBox="1">
            <a:spLocks noChangeArrowheads="1"/>
          </p:cNvSpPr>
          <p:nvPr/>
        </p:nvSpPr>
        <p:spPr bwMode="auto">
          <a:xfrm>
            <a:off x="1057753" y="2271975"/>
            <a:ext cx="265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spc="-150" dirty="0">
                <a:latin typeface="Fira Sans Light" panose="020B0403050000020004" pitchFamily="34" charset="0"/>
              </a:rPr>
              <a:t>Truth</a:t>
            </a:r>
            <a:r>
              <a:rPr lang="en-US" altLang="en-US" sz="2000" b="1" i="1" dirty="0"/>
              <a:t> </a:t>
            </a:r>
            <a:r>
              <a:rPr lang="en-US" altLang="en-US" b="1" spc="-150" dirty="0">
                <a:latin typeface="Fira Sans Light" panose="020B0403050000020004" pitchFamily="34" charset="0"/>
              </a:rPr>
              <a:t>Table</a:t>
            </a:r>
          </a:p>
        </p:txBody>
      </p:sp>
      <p:graphicFrame>
        <p:nvGraphicFramePr>
          <p:cNvPr id="195" name="Group 366"/>
          <p:cNvGraphicFramePr>
            <a:graphicFrameLocks/>
          </p:cNvGraphicFramePr>
          <p:nvPr/>
        </p:nvGraphicFramePr>
        <p:xfrm>
          <a:off x="3960870" y="2668850"/>
          <a:ext cx="1397000" cy="2682240"/>
        </p:xfrm>
        <a:graphic>
          <a:graphicData uri="http://schemas.openxmlformats.org/drawingml/2006/table">
            <a:tbl>
              <a:tblPr/>
              <a:tblGrid>
                <a:gridCol w="698500">
                  <a:extLst>
                    <a:ext uri="{9D8B030D-6E8A-4147-A177-3AD203B41FA5}">
                      <a16:colId xmlns:a16="http://schemas.microsoft.com/office/drawing/2014/main" val="2182316969"/>
                    </a:ext>
                  </a:extLst>
                </a:gridCol>
                <a:gridCol w="698500">
                  <a:extLst>
                    <a:ext uri="{9D8B030D-6E8A-4147-A177-3AD203B41FA5}">
                      <a16:colId xmlns:a16="http://schemas.microsoft.com/office/drawing/2014/main" val="3839669661"/>
                    </a:ext>
                  </a:extLst>
                </a:gridCol>
              </a:tblGrid>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0871181"/>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17129838"/>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41128502"/>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971287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6830676"/>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7305935"/>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1641154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5900750"/>
                  </a:ext>
                </a:extLst>
              </a:tr>
            </a:tbl>
          </a:graphicData>
        </a:graphic>
      </p:graphicFrame>
      <p:sp>
        <p:nvSpPr>
          <p:cNvPr id="196" name="Line 368"/>
          <p:cNvSpPr>
            <a:spLocks noChangeShapeType="1"/>
          </p:cNvSpPr>
          <p:nvPr/>
        </p:nvSpPr>
        <p:spPr bwMode="auto">
          <a:xfrm>
            <a:off x="3361229" y="3260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7" name="Line 371"/>
          <p:cNvSpPr>
            <a:spLocks noChangeShapeType="1"/>
          </p:cNvSpPr>
          <p:nvPr/>
        </p:nvSpPr>
        <p:spPr bwMode="auto">
          <a:xfrm>
            <a:off x="3361229" y="36165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8" name="Line 372"/>
          <p:cNvSpPr>
            <a:spLocks noChangeShapeType="1"/>
          </p:cNvSpPr>
          <p:nvPr/>
        </p:nvSpPr>
        <p:spPr bwMode="auto">
          <a:xfrm>
            <a:off x="3361229" y="4022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9" name="Line 373"/>
          <p:cNvSpPr>
            <a:spLocks noChangeShapeType="1"/>
          </p:cNvSpPr>
          <p:nvPr/>
        </p:nvSpPr>
        <p:spPr bwMode="auto">
          <a:xfrm>
            <a:off x="43021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0" name="Line 374"/>
          <p:cNvSpPr>
            <a:spLocks noChangeShapeType="1"/>
          </p:cNvSpPr>
          <p:nvPr/>
        </p:nvSpPr>
        <p:spPr bwMode="auto">
          <a:xfrm>
            <a:off x="50006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1" name="Text Box 375"/>
          <p:cNvSpPr txBox="1">
            <a:spLocks noChangeArrowheads="1"/>
          </p:cNvSpPr>
          <p:nvPr/>
        </p:nvSpPr>
        <p:spPr bwMode="auto">
          <a:xfrm>
            <a:off x="3444068" y="29593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A</a:t>
            </a:r>
          </a:p>
        </p:txBody>
      </p:sp>
      <p:sp>
        <p:nvSpPr>
          <p:cNvPr id="202" name="Text Box 376"/>
          <p:cNvSpPr txBox="1">
            <a:spLocks noChangeArrowheads="1"/>
          </p:cNvSpPr>
          <p:nvPr/>
        </p:nvSpPr>
        <p:spPr bwMode="auto">
          <a:xfrm>
            <a:off x="3444068" y="3327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a:latin typeface="Fira Sans Light" panose="02010600030101010101" charset="0"/>
              </a:rPr>
              <a:t>B</a:t>
            </a:r>
          </a:p>
        </p:txBody>
      </p:sp>
      <p:sp>
        <p:nvSpPr>
          <p:cNvPr id="203" name="Text Box 377"/>
          <p:cNvSpPr txBox="1">
            <a:spLocks noChangeArrowheads="1"/>
          </p:cNvSpPr>
          <p:nvPr/>
        </p:nvSpPr>
        <p:spPr bwMode="auto">
          <a:xfrm>
            <a:off x="3444068" y="3708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in</a:t>
            </a:r>
            <a:endParaRPr lang="en-US" altLang="en-US" sz="1200" b="1" dirty="0">
              <a:latin typeface="Fira Sans Light" panose="02010600030101010101" charset="0"/>
            </a:endParaRPr>
          </a:p>
        </p:txBody>
      </p:sp>
      <p:sp>
        <p:nvSpPr>
          <p:cNvPr id="204" name="Text Box 378"/>
          <p:cNvSpPr txBox="1">
            <a:spLocks noChangeArrowheads="1"/>
          </p:cNvSpPr>
          <p:nvPr/>
        </p:nvSpPr>
        <p:spPr bwMode="auto">
          <a:xfrm>
            <a:off x="4302182" y="5354785"/>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S</a:t>
            </a:r>
          </a:p>
        </p:txBody>
      </p:sp>
      <p:sp>
        <p:nvSpPr>
          <p:cNvPr id="205" name="Text Box 379"/>
          <p:cNvSpPr txBox="1">
            <a:spLocks noChangeArrowheads="1"/>
          </p:cNvSpPr>
          <p:nvPr/>
        </p:nvSpPr>
        <p:spPr bwMode="auto">
          <a:xfrm>
            <a:off x="5013382" y="5354785"/>
            <a:ext cx="7064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err="1">
                <a:latin typeface="Fira Sans Light" panose="02010600030101010101" charset="0"/>
              </a:rPr>
              <a:t>C</a:t>
            </a:r>
            <a:r>
              <a:rPr lang="en-US" altLang="en-US" sz="1200" b="1" dirty="0" err="1">
                <a:latin typeface="Fira Sans Light" panose="02010600030101010101" charset="0"/>
              </a:rPr>
              <a:t>out</a:t>
            </a:r>
            <a:endParaRPr lang="en-US" altLang="en-US" sz="1200" b="1" dirty="0">
              <a:latin typeface="Fira Sans Light" panose="02010600030101010101" charset="0"/>
            </a:endParaRPr>
          </a:p>
        </p:txBody>
      </p:sp>
      <p:sp>
        <p:nvSpPr>
          <p:cNvPr id="206" name="Text Box 381"/>
          <p:cNvSpPr txBox="1">
            <a:spLocks noChangeArrowheads="1"/>
          </p:cNvSpPr>
          <p:nvPr/>
        </p:nvSpPr>
        <p:spPr bwMode="auto">
          <a:xfrm>
            <a:off x="3548031" y="2261356"/>
            <a:ext cx="212235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spc="-150" dirty="0">
                <a:latin typeface="Fira Sans Light" panose="02010600030101010101" charset="0"/>
              </a:rPr>
              <a:t>3-input</a:t>
            </a:r>
            <a:r>
              <a:rPr lang="en-US" altLang="en-US" sz="2000" i="1" dirty="0">
                <a:latin typeface="Fira Sans Light" panose="02010600030101010101" charset="0"/>
              </a:rPr>
              <a:t>, </a:t>
            </a:r>
            <a:r>
              <a:rPr lang="en-US" altLang="en-US" b="1" spc="-150" dirty="0">
                <a:latin typeface="Fira Sans Light" panose="02010600030101010101" charset="0"/>
              </a:rPr>
              <a:t>2-output</a:t>
            </a:r>
            <a:r>
              <a:rPr lang="en-US" altLang="en-US" sz="2000" i="1" dirty="0">
                <a:latin typeface="Fira Sans Light" panose="02010600030101010101" charset="0"/>
              </a:rPr>
              <a:t> </a:t>
            </a:r>
            <a:r>
              <a:rPr lang="en-US" altLang="en-US" b="1" spc="-150" dirty="0">
                <a:latin typeface="Fira Sans Light" panose="02010600030101010101" charset="0"/>
              </a:rPr>
              <a:t>LUT</a:t>
            </a:r>
          </a:p>
        </p:txBody>
      </p:sp>
      <p:sp>
        <p:nvSpPr>
          <p:cNvPr id="207" name="Right Arrow 206"/>
          <p:cNvSpPr/>
          <p:nvPr/>
        </p:nvSpPr>
        <p:spPr>
          <a:xfrm>
            <a:off x="3210791"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Right Arrow 207"/>
          <p:cNvSpPr/>
          <p:nvPr/>
        </p:nvSpPr>
        <p:spPr>
          <a:xfrm>
            <a:off x="5546577"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09" name="Group 208"/>
          <p:cNvGrpSpPr/>
          <p:nvPr/>
        </p:nvGrpSpPr>
        <p:grpSpPr>
          <a:xfrm>
            <a:off x="6295006" y="2658231"/>
            <a:ext cx="5565619" cy="2597067"/>
            <a:chOff x="-1074005" y="3570513"/>
            <a:chExt cx="5565619" cy="2597067"/>
          </a:xfrm>
        </p:grpSpPr>
        <p:sp>
          <p:nvSpPr>
            <p:cNvPr id="210" name="Rectangle 17"/>
            <p:cNvSpPr>
              <a:spLocks noChangeArrowheads="1"/>
            </p:cNvSpPr>
            <p:nvPr/>
          </p:nvSpPr>
          <p:spPr bwMode="auto">
            <a:xfrm>
              <a:off x="-775063" y="3570513"/>
              <a:ext cx="5266677" cy="2444929"/>
            </a:xfrm>
            <a:prstGeom prst="rect">
              <a:avLst/>
            </a:prstGeom>
            <a:solidFill>
              <a:srgbClr val="8BB4E8"/>
            </a:solidFill>
            <a:ln w="38100">
              <a:solidFill>
                <a:srgbClr val="425E84"/>
              </a:solidFill>
              <a:miter lim="800000"/>
              <a:headEnd/>
              <a:tailEnd/>
            </a:ln>
            <a:effectLst/>
          </p:spPr>
          <p:txBody>
            <a:bodyPr wrap="none" anchor="ctr"/>
            <a:lstStyle/>
            <a:p>
              <a:endParaRPr lang="en-AU"/>
            </a:p>
          </p:txBody>
        </p:sp>
        <p:sp>
          <p:nvSpPr>
            <p:cNvPr id="211" name="Line 16"/>
            <p:cNvSpPr>
              <a:spLocks noChangeShapeType="1"/>
            </p:cNvSpPr>
            <p:nvPr/>
          </p:nvSpPr>
          <p:spPr bwMode="auto">
            <a:xfrm>
              <a:off x="617600"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12" name="Line 5"/>
            <p:cNvSpPr>
              <a:spLocks noChangeShapeType="1"/>
            </p:cNvSpPr>
            <p:nvPr/>
          </p:nvSpPr>
          <p:spPr bwMode="auto">
            <a:xfrm>
              <a:off x="-1074005" y="4367751"/>
              <a:ext cx="432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13" name="Group 212"/>
            <p:cNvGrpSpPr/>
            <p:nvPr/>
          </p:nvGrpSpPr>
          <p:grpSpPr>
            <a:xfrm>
              <a:off x="-735833" y="3959627"/>
              <a:ext cx="711495" cy="556262"/>
              <a:chOff x="-735833" y="3983091"/>
              <a:chExt cx="711495" cy="556262"/>
            </a:xfrm>
          </p:grpSpPr>
          <p:sp>
            <p:nvSpPr>
              <p:cNvPr id="36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61" name="Group 360"/>
              <p:cNvGrpSpPr/>
              <p:nvPr/>
            </p:nvGrpSpPr>
            <p:grpSpPr>
              <a:xfrm>
                <a:off x="-735833" y="4131133"/>
                <a:ext cx="711495" cy="408220"/>
                <a:chOff x="1077615" y="5975661"/>
                <a:chExt cx="711495" cy="408220"/>
              </a:xfrm>
            </p:grpSpPr>
            <p:sp>
              <p:nvSpPr>
                <p:cNvPr id="365" name="Trapezoid 36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64" name="TextBox 36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6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4" name="Group 213"/>
            <p:cNvGrpSpPr/>
            <p:nvPr/>
          </p:nvGrpSpPr>
          <p:grpSpPr>
            <a:xfrm>
              <a:off x="-410017" y="4624662"/>
              <a:ext cx="711495" cy="556262"/>
              <a:chOff x="-735833" y="3983091"/>
              <a:chExt cx="711495" cy="556262"/>
            </a:xfrm>
          </p:grpSpPr>
          <p:sp>
            <p:nvSpPr>
              <p:cNvPr id="35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54" name="Group 353"/>
              <p:cNvGrpSpPr/>
              <p:nvPr/>
            </p:nvGrpSpPr>
            <p:grpSpPr>
              <a:xfrm>
                <a:off x="-735833" y="4131133"/>
                <a:ext cx="711495" cy="408220"/>
                <a:chOff x="1077615" y="5975661"/>
                <a:chExt cx="711495" cy="408220"/>
              </a:xfrm>
            </p:grpSpPr>
            <p:sp>
              <p:nvSpPr>
                <p:cNvPr id="358" name="Trapezoid 35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7" name="TextBox 35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5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5" name="Group 214"/>
            <p:cNvGrpSpPr/>
            <p:nvPr/>
          </p:nvGrpSpPr>
          <p:grpSpPr>
            <a:xfrm>
              <a:off x="-96234" y="3959627"/>
              <a:ext cx="711495" cy="556262"/>
              <a:chOff x="-735833" y="3983091"/>
              <a:chExt cx="711495" cy="556262"/>
            </a:xfrm>
          </p:grpSpPr>
          <p:sp>
            <p:nvSpPr>
              <p:cNvPr id="34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7" name="Group 346"/>
              <p:cNvGrpSpPr/>
              <p:nvPr/>
            </p:nvGrpSpPr>
            <p:grpSpPr>
              <a:xfrm>
                <a:off x="-735833" y="4131133"/>
                <a:ext cx="711495" cy="408220"/>
                <a:chOff x="1077615" y="5975661"/>
                <a:chExt cx="711495" cy="408220"/>
              </a:xfrm>
            </p:grpSpPr>
            <p:sp>
              <p:nvSpPr>
                <p:cNvPr id="351" name="Trapezoid 35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0" name="TextBox 34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6" name="Group 215"/>
            <p:cNvGrpSpPr/>
            <p:nvPr/>
          </p:nvGrpSpPr>
          <p:grpSpPr>
            <a:xfrm>
              <a:off x="543365" y="3959627"/>
              <a:ext cx="711495" cy="556262"/>
              <a:chOff x="-735833" y="3983091"/>
              <a:chExt cx="711495" cy="556262"/>
            </a:xfrm>
          </p:grpSpPr>
          <p:sp>
            <p:nvSpPr>
              <p:cNvPr id="33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0" name="Group 339"/>
              <p:cNvGrpSpPr/>
              <p:nvPr/>
            </p:nvGrpSpPr>
            <p:grpSpPr>
              <a:xfrm>
                <a:off x="-735833" y="4131133"/>
                <a:ext cx="711495" cy="408220"/>
                <a:chOff x="1077615" y="5975661"/>
                <a:chExt cx="711495" cy="408220"/>
              </a:xfrm>
            </p:grpSpPr>
            <p:sp>
              <p:nvSpPr>
                <p:cNvPr id="344" name="Trapezoid 34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43" name="TextBox 34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7" name="Group 216"/>
            <p:cNvGrpSpPr/>
            <p:nvPr/>
          </p:nvGrpSpPr>
          <p:grpSpPr>
            <a:xfrm>
              <a:off x="1182964" y="3959627"/>
              <a:ext cx="711495" cy="556262"/>
              <a:chOff x="-735833" y="3983091"/>
              <a:chExt cx="711495" cy="556262"/>
            </a:xfrm>
          </p:grpSpPr>
          <p:sp>
            <p:nvSpPr>
              <p:cNvPr id="332"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33" name="Group 332"/>
              <p:cNvGrpSpPr/>
              <p:nvPr/>
            </p:nvGrpSpPr>
            <p:grpSpPr>
              <a:xfrm>
                <a:off x="-735833" y="4131133"/>
                <a:ext cx="711495" cy="408220"/>
                <a:chOff x="1077615" y="5975661"/>
                <a:chExt cx="711495" cy="408220"/>
              </a:xfrm>
            </p:grpSpPr>
            <p:sp>
              <p:nvSpPr>
                <p:cNvPr id="337" name="Trapezoid 336"/>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36" name="TextBox 335"/>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34"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8" name="Group 217"/>
            <p:cNvGrpSpPr/>
            <p:nvPr/>
          </p:nvGrpSpPr>
          <p:grpSpPr>
            <a:xfrm>
              <a:off x="1822563" y="3959627"/>
              <a:ext cx="711495" cy="556262"/>
              <a:chOff x="-735833" y="3983091"/>
              <a:chExt cx="711495" cy="556262"/>
            </a:xfrm>
          </p:grpSpPr>
          <p:sp>
            <p:nvSpPr>
              <p:cNvPr id="325"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26" name="Group 325"/>
              <p:cNvGrpSpPr/>
              <p:nvPr/>
            </p:nvGrpSpPr>
            <p:grpSpPr>
              <a:xfrm>
                <a:off x="-735833" y="4131133"/>
                <a:ext cx="711495" cy="408220"/>
                <a:chOff x="1077615" y="5975661"/>
                <a:chExt cx="711495" cy="408220"/>
              </a:xfrm>
            </p:grpSpPr>
            <p:sp>
              <p:nvSpPr>
                <p:cNvPr id="330" name="Trapezoid 329"/>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9" name="TextBox 328"/>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7"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9" name="Group 218"/>
            <p:cNvGrpSpPr/>
            <p:nvPr/>
          </p:nvGrpSpPr>
          <p:grpSpPr>
            <a:xfrm>
              <a:off x="2462162" y="3959627"/>
              <a:ext cx="711495" cy="556262"/>
              <a:chOff x="-735833" y="3983091"/>
              <a:chExt cx="711495" cy="556262"/>
            </a:xfrm>
          </p:grpSpPr>
          <p:sp>
            <p:nvSpPr>
              <p:cNvPr id="318"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9" name="Group 318"/>
              <p:cNvGrpSpPr/>
              <p:nvPr/>
            </p:nvGrpSpPr>
            <p:grpSpPr>
              <a:xfrm>
                <a:off x="-735833" y="4131133"/>
                <a:ext cx="711495" cy="408220"/>
                <a:chOff x="1077615" y="5975661"/>
                <a:chExt cx="711495" cy="408220"/>
              </a:xfrm>
            </p:grpSpPr>
            <p:sp>
              <p:nvSpPr>
                <p:cNvPr id="323" name="Trapezoid 322"/>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2" name="TextBox 321"/>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0"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0" name="Group 219"/>
            <p:cNvGrpSpPr/>
            <p:nvPr/>
          </p:nvGrpSpPr>
          <p:grpSpPr>
            <a:xfrm>
              <a:off x="3101761" y="3959627"/>
              <a:ext cx="711495" cy="556262"/>
              <a:chOff x="-735833" y="3983091"/>
              <a:chExt cx="711495" cy="556262"/>
            </a:xfrm>
          </p:grpSpPr>
          <p:sp>
            <p:nvSpPr>
              <p:cNvPr id="311"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2" name="Group 311"/>
              <p:cNvGrpSpPr/>
              <p:nvPr/>
            </p:nvGrpSpPr>
            <p:grpSpPr>
              <a:xfrm>
                <a:off x="-735833" y="4131133"/>
                <a:ext cx="711495" cy="408220"/>
                <a:chOff x="1077615" y="5975661"/>
                <a:chExt cx="711495" cy="408220"/>
              </a:xfrm>
            </p:grpSpPr>
            <p:sp>
              <p:nvSpPr>
                <p:cNvPr id="316" name="Trapezoid 315"/>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15" name="TextBox 314"/>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13"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1" name="Group 220"/>
            <p:cNvGrpSpPr/>
            <p:nvPr/>
          </p:nvGrpSpPr>
          <p:grpSpPr>
            <a:xfrm>
              <a:off x="3741359" y="3959627"/>
              <a:ext cx="711495" cy="556262"/>
              <a:chOff x="-735833" y="3983091"/>
              <a:chExt cx="711495" cy="556262"/>
            </a:xfrm>
          </p:grpSpPr>
          <p:sp>
            <p:nvSpPr>
              <p:cNvPr id="304"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05" name="Group 304"/>
              <p:cNvGrpSpPr/>
              <p:nvPr/>
            </p:nvGrpSpPr>
            <p:grpSpPr>
              <a:xfrm>
                <a:off x="-735833" y="4131133"/>
                <a:ext cx="711495" cy="408220"/>
                <a:chOff x="1077615" y="5975661"/>
                <a:chExt cx="711495" cy="408220"/>
              </a:xfrm>
            </p:grpSpPr>
            <p:sp>
              <p:nvSpPr>
                <p:cNvPr id="309" name="Trapezoid 308"/>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8" name="TextBox 307"/>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06"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sp>
          <p:nvSpPr>
            <p:cNvPr id="222" name="Rectangle 11"/>
            <p:cNvSpPr>
              <a:spLocks noChangeArrowheads="1"/>
            </p:cNvSpPr>
            <p:nvPr/>
          </p:nvSpPr>
          <p:spPr bwMode="auto">
            <a:xfrm>
              <a:off x="-698777"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3" name="Rectangle 11"/>
            <p:cNvSpPr>
              <a:spLocks noChangeArrowheads="1"/>
            </p:cNvSpPr>
            <p:nvPr/>
          </p:nvSpPr>
          <p:spPr bwMode="auto">
            <a:xfrm>
              <a:off x="-36817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4" name="Rectangle 11"/>
            <p:cNvSpPr>
              <a:spLocks noChangeArrowheads="1"/>
            </p:cNvSpPr>
            <p:nvPr/>
          </p:nvSpPr>
          <p:spPr bwMode="auto">
            <a:xfrm>
              <a:off x="-54993"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5" name="Rectangle 11"/>
            <p:cNvSpPr>
              <a:spLocks noChangeArrowheads="1"/>
            </p:cNvSpPr>
            <p:nvPr/>
          </p:nvSpPr>
          <p:spPr bwMode="auto">
            <a:xfrm>
              <a:off x="27560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6" name="Rectangle 11"/>
            <p:cNvSpPr>
              <a:spLocks noChangeArrowheads="1"/>
            </p:cNvSpPr>
            <p:nvPr/>
          </p:nvSpPr>
          <p:spPr bwMode="auto">
            <a:xfrm>
              <a:off x="58008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7" name="Rectangle 11"/>
            <p:cNvSpPr>
              <a:spLocks noChangeArrowheads="1"/>
            </p:cNvSpPr>
            <p:nvPr/>
          </p:nvSpPr>
          <p:spPr bwMode="auto">
            <a:xfrm>
              <a:off x="919392" y="3692434"/>
              <a:ext cx="271462" cy="285252"/>
            </a:xfrm>
            <a:prstGeom prst="rect">
              <a:avLst/>
            </a:prstGeom>
            <a:solidFill>
              <a:srgbClr val="8BB4E8"/>
            </a:solidFill>
            <a:ln w="28575">
              <a:solidFill>
                <a:srgbClr val="FF0000"/>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8" name="Rectangle 11"/>
            <p:cNvSpPr>
              <a:spLocks noChangeArrowheads="1"/>
            </p:cNvSpPr>
            <p:nvPr/>
          </p:nvSpPr>
          <p:spPr bwMode="auto">
            <a:xfrm>
              <a:off x="122386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9" name="Rectangle 11"/>
            <p:cNvSpPr>
              <a:spLocks noChangeArrowheads="1"/>
            </p:cNvSpPr>
            <p:nvPr/>
          </p:nvSpPr>
          <p:spPr bwMode="auto">
            <a:xfrm>
              <a:off x="154575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0" name="Rectangle 11"/>
            <p:cNvSpPr>
              <a:spLocks noChangeArrowheads="1"/>
            </p:cNvSpPr>
            <p:nvPr/>
          </p:nvSpPr>
          <p:spPr bwMode="auto">
            <a:xfrm>
              <a:off x="1867650"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1" name="Rectangle 11"/>
            <p:cNvSpPr>
              <a:spLocks noChangeArrowheads="1"/>
            </p:cNvSpPr>
            <p:nvPr/>
          </p:nvSpPr>
          <p:spPr bwMode="auto">
            <a:xfrm>
              <a:off x="218954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2" name="Rectangle 11"/>
            <p:cNvSpPr>
              <a:spLocks noChangeArrowheads="1"/>
            </p:cNvSpPr>
            <p:nvPr/>
          </p:nvSpPr>
          <p:spPr bwMode="auto">
            <a:xfrm>
              <a:off x="2511434"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3" name="Rectangle 11"/>
            <p:cNvSpPr>
              <a:spLocks noChangeArrowheads="1"/>
            </p:cNvSpPr>
            <p:nvPr/>
          </p:nvSpPr>
          <p:spPr bwMode="auto">
            <a:xfrm>
              <a:off x="283332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4" name="Rectangle 11"/>
            <p:cNvSpPr>
              <a:spLocks noChangeArrowheads="1"/>
            </p:cNvSpPr>
            <p:nvPr/>
          </p:nvSpPr>
          <p:spPr bwMode="auto">
            <a:xfrm>
              <a:off x="315521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5" name="Rectangle 11"/>
            <p:cNvSpPr>
              <a:spLocks noChangeArrowheads="1"/>
            </p:cNvSpPr>
            <p:nvPr/>
          </p:nvSpPr>
          <p:spPr bwMode="auto">
            <a:xfrm>
              <a:off x="3477110" y="3692434"/>
              <a:ext cx="271462" cy="285252"/>
            </a:xfrm>
            <a:prstGeom prst="rect">
              <a:avLst/>
            </a:prstGeom>
            <a:solidFill>
              <a:srgbClr val="8BB4E8"/>
            </a:solidFill>
            <a:ln w="28575">
              <a:solidFill>
                <a:srgbClr val="FF0000"/>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6" name="Rectangle 11"/>
            <p:cNvSpPr>
              <a:spLocks noChangeArrowheads="1"/>
            </p:cNvSpPr>
            <p:nvPr/>
          </p:nvSpPr>
          <p:spPr bwMode="auto">
            <a:xfrm>
              <a:off x="379900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7" name="Rectangle 11"/>
            <p:cNvSpPr>
              <a:spLocks noChangeArrowheads="1"/>
            </p:cNvSpPr>
            <p:nvPr/>
          </p:nvSpPr>
          <p:spPr bwMode="auto">
            <a:xfrm>
              <a:off x="4120891"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grpSp>
          <p:nvGrpSpPr>
            <p:cNvPr id="238" name="Group 237"/>
            <p:cNvGrpSpPr/>
            <p:nvPr/>
          </p:nvGrpSpPr>
          <p:grpSpPr>
            <a:xfrm>
              <a:off x="868695" y="4624662"/>
              <a:ext cx="711495" cy="556262"/>
              <a:chOff x="-735833" y="3983091"/>
              <a:chExt cx="711495" cy="556262"/>
            </a:xfrm>
          </p:grpSpPr>
          <p:sp>
            <p:nvSpPr>
              <p:cNvPr id="297"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8" name="Group 297"/>
              <p:cNvGrpSpPr/>
              <p:nvPr/>
            </p:nvGrpSpPr>
            <p:grpSpPr>
              <a:xfrm>
                <a:off x="-735833" y="4131133"/>
                <a:ext cx="711495" cy="408220"/>
                <a:chOff x="1077615" y="5975661"/>
                <a:chExt cx="711495" cy="408220"/>
              </a:xfrm>
            </p:grpSpPr>
            <p:sp>
              <p:nvSpPr>
                <p:cNvPr id="302" name="Trapezoid 301"/>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1" name="TextBox 300"/>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9"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39" name="Group 238"/>
            <p:cNvGrpSpPr/>
            <p:nvPr/>
          </p:nvGrpSpPr>
          <p:grpSpPr>
            <a:xfrm>
              <a:off x="2147407" y="4624662"/>
              <a:ext cx="711495" cy="556262"/>
              <a:chOff x="-735833" y="3983091"/>
              <a:chExt cx="711495" cy="556262"/>
            </a:xfrm>
          </p:grpSpPr>
          <p:sp>
            <p:nvSpPr>
              <p:cNvPr id="29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1" name="Group 290"/>
              <p:cNvGrpSpPr/>
              <p:nvPr/>
            </p:nvGrpSpPr>
            <p:grpSpPr>
              <a:xfrm>
                <a:off x="-735833" y="4131133"/>
                <a:ext cx="711495" cy="408220"/>
                <a:chOff x="1077615" y="5975661"/>
                <a:chExt cx="711495" cy="408220"/>
              </a:xfrm>
            </p:grpSpPr>
            <p:sp>
              <p:nvSpPr>
                <p:cNvPr id="295" name="Trapezoid 29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94" name="TextBox 29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40" name="Group 239"/>
            <p:cNvGrpSpPr/>
            <p:nvPr/>
          </p:nvGrpSpPr>
          <p:grpSpPr>
            <a:xfrm>
              <a:off x="3426120" y="4624662"/>
              <a:ext cx="711495" cy="556262"/>
              <a:chOff x="-735833" y="3983091"/>
              <a:chExt cx="711495" cy="556262"/>
            </a:xfrm>
          </p:grpSpPr>
          <p:sp>
            <p:nvSpPr>
              <p:cNvPr id="28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84" name="Group 283"/>
              <p:cNvGrpSpPr/>
              <p:nvPr/>
            </p:nvGrpSpPr>
            <p:grpSpPr>
              <a:xfrm>
                <a:off x="-735833" y="4131133"/>
                <a:ext cx="711495" cy="408220"/>
                <a:chOff x="1077615" y="5975661"/>
                <a:chExt cx="711495" cy="408220"/>
              </a:xfrm>
            </p:grpSpPr>
            <p:sp>
              <p:nvSpPr>
                <p:cNvPr id="288" name="Trapezoid 28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7" name="TextBox 28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8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41" name="Elbow Connector 240"/>
            <p:cNvCxnSpPr/>
            <p:nvPr/>
          </p:nvCxnSpPr>
          <p:spPr bwMode="auto">
            <a:xfrm rot="16200000" flipH="1">
              <a:off x="-343177"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2" name="Elbow Connector 241"/>
            <p:cNvCxnSpPr/>
            <p:nvPr/>
          </p:nvCxnSpPr>
          <p:spPr bwMode="auto">
            <a:xfrm rot="5400000">
              <a:off x="156333"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3" name="Elbow Connector 242"/>
            <p:cNvCxnSpPr/>
            <p:nvPr/>
          </p:nvCxnSpPr>
          <p:spPr bwMode="auto">
            <a:xfrm rot="16200000" flipH="1">
              <a:off x="92370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4" name="Elbow Connector 243"/>
            <p:cNvCxnSpPr/>
            <p:nvPr/>
          </p:nvCxnSpPr>
          <p:spPr bwMode="auto">
            <a:xfrm rot="5400000">
              <a:off x="142321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5" name="Elbow Connector 244"/>
            <p:cNvCxnSpPr/>
            <p:nvPr/>
          </p:nvCxnSpPr>
          <p:spPr bwMode="auto">
            <a:xfrm rot="16200000" flipH="1">
              <a:off x="2203429"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6" name="Elbow Connector 245"/>
            <p:cNvCxnSpPr/>
            <p:nvPr/>
          </p:nvCxnSpPr>
          <p:spPr bwMode="auto">
            <a:xfrm rot="5400000">
              <a:off x="2702939"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7" name="Elbow Connector 246"/>
            <p:cNvCxnSpPr/>
            <p:nvPr/>
          </p:nvCxnSpPr>
          <p:spPr bwMode="auto">
            <a:xfrm rot="16200000" flipH="1">
              <a:off x="348283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8" name="Elbow Connector 247"/>
            <p:cNvCxnSpPr/>
            <p:nvPr/>
          </p:nvCxnSpPr>
          <p:spPr bwMode="auto">
            <a:xfrm rot="5400000">
              <a:off x="398234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9" name="Straight Connector 248"/>
            <p:cNvCxnSpPr/>
            <p:nvPr/>
          </p:nvCxnSpPr>
          <p:spPr bwMode="auto">
            <a:xfrm>
              <a:off x="-9579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0" name="Straight Connector 249"/>
            <p:cNvCxnSpPr/>
            <p:nvPr/>
          </p:nvCxnSpPr>
          <p:spPr bwMode="auto">
            <a:xfrm>
              <a:off x="52686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1" name="Straight Connector 250"/>
            <p:cNvCxnSpPr/>
            <p:nvPr/>
          </p:nvCxnSpPr>
          <p:spPr bwMode="auto">
            <a:xfrm>
              <a:off x="118000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2" name="Straight Connector 251"/>
            <p:cNvCxnSpPr/>
            <p:nvPr/>
          </p:nvCxnSpPr>
          <p:spPr bwMode="auto">
            <a:xfrm>
              <a:off x="181573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3" name="Straight Connector 252"/>
            <p:cNvCxnSpPr/>
            <p:nvPr/>
          </p:nvCxnSpPr>
          <p:spPr bwMode="auto">
            <a:xfrm>
              <a:off x="2460170"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4" name="Straight Connector 253"/>
            <p:cNvCxnSpPr/>
            <p:nvPr/>
          </p:nvCxnSpPr>
          <p:spPr bwMode="auto">
            <a:xfrm>
              <a:off x="3087195"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5" name="Straight Connector 254"/>
            <p:cNvCxnSpPr/>
            <p:nvPr/>
          </p:nvCxnSpPr>
          <p:spPr bwMode="auto">
            <a:xfrm>
              <a:off x="373162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 name="Line 5"/>
            <p:cNvSpPr>
              <a:spLocks noChangeShapeType="1"/>
            </p:cNvSpPr>
            <p:nvPr/>
          </p:nvSpPr>
          <p:spPr bwMode="auto">
            <a:xfrm>
              <a:off x="-1074005" y="5022527"/>
              <a:ext cx="738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7" name="Line 5"/>
            <p:cNvSpPr>
              <a:spLocks noChangeShapeType="1"/>
            </p:cNvSpPr>
            <p:nvPr/>
          </p:nvSpPr>
          <p:spPr bwMode="auto">
            <a:xfrm>
              <a:off x="254970"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8" name="Line 5"/>
            <p:cNvSpPr>
              <a:spLocks noChangeShapeType="1"/>
            </p:cNvSpPr>
            <p:nvPr/>
          </p:nvSpPr>
          <p:spPr bwMode="auto">
            <a:xfrm>
              <a:off x="1537049"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9" name="Line 5"/>
            <p:cNvSpPr>
              <a:spLocks noChangeShapeType="1"/>
            </p:cNvSpPr>
            <p:nvPr/>
          </p:nvSpPr>
          <p:spPr bwMode="auto">
            <a:xfrm>
              <a:off x="2817164"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60" name="Group 259"/>
            <p:cNvGrpSpPr/>
            <p:nvPr/>
          </p:nvGrpSpPr>
          <p:grpSpPr>
            <a:xfrm>
              <a:off x="241974" y="5276623"/>
              <a:ext cx="711495" cy="556262"/>
              <a:chOff x="-735833" y="3983091"/>
              <a:chExt cx="711495" cy="556262"/>
            </a:xfrm>
          </p:grpSpPr>
          <p:sp>
            <p:nvSpPr>
              <p:cNvPr id="27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7" name="Group 276"/>
              <p:cNvGrpSpPr/>
              <p:nvPr/>
            </p:nvGrpSpPr>
            <p:grpSpPr>
              <a:xfrm>
                <a:off x="-735833" y="4131133"/>
                <a:ext cx="711495" cy="408220"/>
                <a:chOff x="1077615" y="5975661"/>
                <a:chExt cx="711495" cy="408220"/>
              </a:xfrm>
            </p:grpSpPr>
            <p:sp>
              <p:nvSpPr>
                <p:cNvPr id="281" name="Trapezoid 28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0" name="TextBox 27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61" name="Group 260"/>
            <p:cNvGrpSpPr/>
            <p:nvPr/>
          </p:nvGrpSpPr>
          <p:grpSpPr>
            <a:xfrm>
              <a:off x="2797949" y="5276623"/>
              <a:ext cx="711495" cy="556262"/>
              <a:chOff x="-735833" y="3983091"/>
              <a:chExt cx="711495" cy="556262"/>
            </a:xfrm>
          </p:grpSpPr>
          <p:sp>
            <p:nvSpPr>
              <p:cNvPr id="26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0" name="Group 269"/>
              <p:cNvGrpSpPr/>
              <p:nvPr/>
            </p:nvGrpSpPr>
            <p:grpSpPr>
              <a:xfrm>
                <a:off x="-735833" y="4131133"/>
                <a:ext cx="711495" cy="408220"/>
                <a:chOff x="1077615" y="5975661"/>
                <a:chExt cx="711495" cy="408220"/>
              </a:xfrm>
            </p:grpSpPr>
            <p:sp>
              <p:nvSpPr>
                <p:cNvPr id="274" name="Trapezoid 27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73" name="TextBox 27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62" name="Elbow Connector 261"/>
            <p:cNvCxnSpPr/>
            <p:nvPr/>
          </p:nvCxnSpPr>
          <p:spPr bwMode="auto">
            <a:xfrm rot="16200000" flipH="1">
              <a:off x="146030" y="4999129"/>
              <a:ext cx="72000" cy="468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3" name="Elbow Connector 262"/>
            <p:cNvCxnSpPr/>
            <p:nvPr/>
          </p:nvCxnSpPr>
          <p:spPr bwMode="auto">
            <a:xfrm rot="5400000">
              <a:off x="961768"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4" name="Elbow Connector 263"/>
            <p:cNvCxnSpPr/>
            <p:nvPr/>
          </p:nvCxnSpPr>
          <p:spPr bwMode="auto">
            <a:xfrm rot="16200000" flipH="1">
              <a:off x="2701189" y="5008140"/>
              <a:ext cx="72000" cy="450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5" name="Elbow Connector 264"/>
            <p:cNvCxnSpPr/>
            <p:nvPr/>
          </p:nvCxnSpPr>
          <p:spPr bwMode="auto">
            <a:xfrm rot="5400000">
              <a:off x="3525927"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 name="Line 5"/>
            <p:cNvSpPr>
              <a:spLocks noChangeShapeType="1"/>
            </p:cNvSpPr>
            <p:nvPr/>
          </p:nvSpPr>
          <p:spPr bwMode="auto">
            <a:xfrm>
              <a:off x="-1074005" y="5697440"/>
              <a:ext cx="1386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7" name="Line 5"/>
            <p:cNvSpPr>
              <a:spLocks noChangeShapeType="1"/>
            </p:cNvSpPr>
            <p:nvPr/>
          </p:nvSpPr>
          <p:spPr bwMode="auto">
            <a:xfrm>
              <a:off x="887191" y="5695263"/>
              <a:ext cx="1980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8" name="Line 16"/>
            <p:cNvSpPr>
              <a:spLocks noChangeShapeType="1"/>
            </p:cNvSpPr>
            <p:nvPr/>
          </p:nvSpPr>
          <p:spPr bwMode="auto">
            <a:xfrm>
              <a:off x="3164867"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368" name="Straight Connector 367"/>
          <p:cNvCxnSpPr/>
          <p:nvPr/>
        </p:nvCxnSpPr>
        <p:spPr>
          <a:xfrm flipV="1">
            <a:off x="9216895" y="2047009"/>
            <a:ext cx="0" cy="364633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369" name="Text Box 378"/>
          <p:cNvSpPr txBox="1">
            <a:spLocks noChangeArrowheads="1"/>
          </p:cNvSpPr>
          <p:nvPr/>
        </p:nvSpPr>
        <p:spPr bwMode="auto">
          <a:xfrm>
            <a:off x="8006271" y="5112820"/>
            <a:ext cx="6486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S=0</a:t>
            </a:r>
            <a:endParaRPr lang="en-US" altLang="en-US" sz="1600" b="1" dirty="0">
              <a:latin typeface="Fira Sans Light" panose="02010600030101010101" charset="0"/>
            </a:endParaRPr>
          </a:p>
        </p:txBody>
      </p:sp>
      <p:sp>
        <p:nvSpPr>
          <p:cNvPr id="370" name="Text Box 379"/>
          <p:cNvSpPr txBox="1">
            <a:spLocks noChangeArrowheads="1"/>
          </p:cNvSpPr>
          <p:nvPr/>
        </p:nvSpPr>
        <p:spPr bwMode="auto">
          <a:xfrm>
            <a:off x="10546399" y="5112820"/>
            <a:ext cx="8777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err="1" smtClean="0">
                <a:latin typeface="Fira Sans Light" panose="02010600030101010101" charset="0"/>
              </a:rPr>
              <a:t>C</a:t>
            </a:r>
            <a:r>
              <a:rPr lang="en-US" altLang="en-US" sz="1200" b="1" dirty="0" err="1" smtClean="0">
                <a:latin typeface="Fira Sans Light" panose="02010600030101010101" charset="0"/>
              </a:rPr>
              <a:t>out</a:t>
            </a:r>
            <a:r>
              <a:rPr lang="en-US" altLang="en-US" sz="1600" b="1" dirty="0" smtClean="0">
                <a:latin typeface="Fira Sans Light" panose="02010600030101010101" charset="0"/>
              </a:rPr>
              <a:t>=1</a:t>
            </a:r>
            <a:endParaRPr lang="en-US" altLang="en-US" sz="1600" b="1" dirty="0">
              <a:latin typeface="Fira Sans Light" panose="02010600030101010101" charset="0"/>
            </a:endParaRPr>
          </a:p>
        </p:txBody>
      </p:sp>
      <p:cxnSp>
        <p:nvCxnSpPr>
          <p:cNvPr id="5" name="Straight Connector 4"/>
          <p:cNvCxnSpPr/>
          <p:nvPr/>
        </p:nvCxnSpPr>
        <p:spPr>
          <a:xfrm flipH="1">
            <a:off x="6978237"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flipH="1">
            <a:off x="7617651"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H="1">
            <a:off x="8257065"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flipH="1">
            <a:off x="8896479"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flipH="1">
            <a:off x="9535893"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p:nvCxnSpPr>
        <p:spPr>
          <a:xfrm flipH="1">
            <a:off x="10175307"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4" name="Straight Connector 373"/>
          <p:cNvCxnSpPr/>
          <p:nvPr/>
        </p:nvCxnSpPr>
        <p:spPr>
          <a:xfrm flipH="1">
            <a:off x="10814721"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5" name="Straight Connector 374"/>
          <p:cNvCxnSpPr/>
          <p:nvPr/>
        </p:nvCxnSpPr>
        <p:spPr>
          <a:xfrm flipH="1">
            <a:off x="11454132"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8" name="Straight Connector 377"/>
          <p:cNvCxnSpPr/>
          <p:nvPr/>
        </p:nvCxnSpPr>
        <p:spPr>
          <a:xfrm>
            <a:off x="7172689"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9" name="Straight Connector 378"/>
          <p:cNvCxnSpPr/>
          <p:nvPr/>
        </p:nvCxnSpPr>
        <p:spPr>
          <a:xfrm>
            <a:off x="8460468"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0" name="Straight Connector 379"/>
          <p:cNvCxnSpPr/>
          <p:nvPr/>
        </p:nvCxnSpPr>
        <p:spPr>
          <a:xfrm>
            <a:off x="9748247"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1" name="Straight Connector 380"/>
          <p:cNvCxnSpPr/>
          <p:nvPr/>
        </p:nvCxnSpPr>
        <p:spPr>
          <a:xfrm>
            <a:off x="11036025"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2" name="Straight Connector 381"/>
          <p:cNvCxnSpPr/>
          <p:nvPr/>
        </p:nvCxnSpPr>
        <p:spPr>
          <a:xfrm flipH="1">
            <a:off x="7978447" y="4603709"/>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3" name="Straight Connector 382"/>
          <p:cNvCxnSpPr/>
          <p:nvPr/>
        </p:nvCxnSpPr>
        <p:spPr>
          <a:xfrm flipH="1">
            <a:off x="10539452" y="4603709"/>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07698" y="5046498"/>
            <a:ext cx="2688100" cy="349851"/>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reeform 1"/>
          <p:cNvSpPr/>
          <p:nvPr/>
        </p:nvSpPr>
        <p:spPr>
          <a:xfrm>
            <a:off x="7980216" y="2951018"/>
            <a:ext cx="445359" cy="2296391"/>
          </a:xfrm>
          <a:custGeom>
            <a:avLst/>
            <a:gdLst>
              <a:gd name="connsiteX0" fmla="*/ 301337 w 371130"/>
              <a:gd name="connsiteY0" fmla="*/ 0 h 2296391"/>
              <a:gd name="connsiteX1" fmla="*/ 249382 w 371130"/>
              <a:gd name="connsiteY1" fmla="*/ 924791 h 2296391"/>
              <a:gd name="connsiteX2" fmla="*/ 363682 w 371130"/>
              <a:gd name="connsiteY2" fmla="*/ 1288473 h 2296391"/>
              <a:gd name="connsiteX3" fmla="*/ 0 w 371130"/>
              <a:gd name="connsiteY3" fmla="*/ 2296391 h 2296391"/>
            </a:gdLst>
            <a:ahLst/>
            <a:cxnLst>
              <a:cxn ang="0">
                <a:pos x="connsiteX0" y="connsiteY0"/>
              </a:cxn>
              <a:cxn ang="0">
                <a:pos x="connsiteX1" y="connsiteY1"/>
              </a:cxn>
              <a:cxn ang="0">
                <a:pos x="connsiteX2" y="connsiteY2"/>
              </a:cxn>
              <a:cxn ang="0">
                <a:pos x="connsiteX3" y="connsiteY3"/>
              </a:cxn>
            </a:cxnLst>
            <a:rect l="l" t="t" r="r" b="b"/>
            <a:pathLst>
              <a:path w="371130" h="2296391">
                <a:moveTo>
                  <a:pt x="301337" y="0"/>
                </a:moveTo>
                <a:cubicBezTo>
                  <a:pt x="270164" y="355023"/>
                  <a:pt x="238991" y="710046"/>
                  <a:pt x="249382" y="924791"/>
                </a:cubicBezTo>
                <a:cubicBezTo>
                  <a:pt x="259773" y="1139536"/>
                  <a:pt x="405246" y="1059873"/>
                  <a:pt x="363682" y="1288473"/>
                </a:cubicBezTo>
                <a:cubicBezTo>
                  <a:pt x="322118" y="1517073"/>
                  <a:pt x="161059" y="1906732"/>
                  <a:pt x="0" y="2296391"/>
                </a:cubicBezTo>
              </a:path>
            </a:pathLst>
          </a:custGeom>
          <a:noFill/>
          <a:ln w="22225">
            <a:solidFill>
              <a:srgbClr val="FF0000"/>
            </a:solidFill>
            <a:prstDash val="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4" name="Freeform 173"/>
          <p:cNvSpPr/>
          <p:nvPr/>
        </p:nvSpPr>
        <p:spPr>
          <a:xfrm>
            <a:off x="10532731" y="2956160"/>
            <a:ext cx="445359" cy="2296391"/>
          </a:xfrm>
          <a:custGeom>
            <a:avLst/>
            <a:gdLst>
              <a:gd name="connsiteX0" fmla="*/ 301337 w 371130"/>
              <a:gd name="connsiteY0" fmla="*/ 0 h 2296391"/>
              <a:gd name="connsiteX1" fmla="*/ 249382 w 371130"/>
              <a:gd name="connsiteY1" fmla="*/ 924791 h 2296391"/>
              <a:gd name="connsiteX2" fmla="*/ 363682 w 371130"/>
              <a:gd name="connsiteY2" fmla="*/ 1288473 h 2296391"/>
              <a:gd name="connsiteX3" fmla="*/ 0 w 371130"/>
              <a:gd name="connsiteY3" fmla="*/ 2296391 h 2296391"/>
            </a:gdLst>
            <a:ahLst/>
            <a:cxnLst>
              <a:cxn ang="0">
                <a:pos x="connsiteX0" y="connsiteY0"/>
              </a:cxn>
              <a:cxn ang="0">
                <a:pos x="connsiteX1" y="connsiteY1"/>
              </a:cxn>
              <a:cxn ang="0">
                <a:pos x="connsiteX2" y="connsiteY2"/>
              </a:cxn>
              <a:cxn ang="0">
                <a:pos x="connsiteX3" y="connsiteY3"/>
              </a:cxn>
            </a:cxnLst>
            <a:rect l="l" t="t" r="r" b="b"/>
            <a:pathLst>
              <a:path w="371130" h="2296391">
                <a:moveTo>
                  <a:pt x="301337" y="0"/>
                </a:moveTo>
                <a:cubicBezTo>
                  <a:pt x="270164" y="355023"/>
                  <a:pt x="238991" y="710046"/>
                  <a:pt x="249382" y="924791"/>
                </a:cubicBezTo>
                <a:cubicBezTo>
                  <a:pt x="259773" y="1139536"/>
                  <a:pt x="405246" y="1059873"/>
                  <a:pt x="363682" y="1288473"/>
                </a:cubicBezTo>
                <a:cubicBezTo>
                  <a:pt x="322118" y="1517073"/>
                  <a:pt x="161059" y="1906732"/>
                  <a:pt x="0" y="2296391"/>
                </a:cubicBezTo>
              </a:path>
            </a:pathLst>
          </a:custGeom>
          <a:noFill/>
          <a:ln w="22225">
            <a:solidFill>
              <a:srgbClr val="FF0000"/>
            </a:solidFill>
            <a:prstDash val="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5" name="Rectangle 174"/>
          <p:cNvSpPr/>
          <p:nvPr/>
        </p:nvSpPr>
        <p:spPr>
          <a:xfrm>
            <a:off x="3969847" y="4337952"/>
            <a:ext cx="1388023" cy="349851"/>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6" name="TextBox 175"/>
          <p:cNvSpPr txBox="1"/>
          <p:nvPr/>
        </p:nvSpPr>
        <p:spPr>
          <a:xfrm>
            <a:off x="11380037" y="4777966"/>
            <a:ext cx="537198" cy="369332"/>
          </a:xfrm>
          <a:prstGeom prst="rect">
            <a:avLst/>
          </a:prstGeom>
          <a:noFill/>
        </p:spPr>
        <p:txBody>
          <a:bodyPr wrap="none" rtlCol="0">
            <a:spAutoFit/>
          </a:bodyPr>
          <a:lstStyle/>
          <a:p>
            <a:r>
              <a:rPr lang="en-US" dirty="0" smtClean="0">
                <a:solidFill>
                  <a:schemeClr val="bg1"/>
                </a:solidFill>
              </a:rPr>
              <a:t>LUT</a:t>
            </a:r>
            <a:endParaRPr lang="en-AU" dirty="0">
              <a:solidFill>
                <a:schemeClr val="bg1"/>
              </a:solidFill>
            </a:endParaRPr>
          </a:p>
        </p:txBody>
      </p:sp>
      <p:sp>
        <p:nvSpPr>
          <p:cNvPr id="178" name="Text Box 375"/>
          <p:cNvSpPr txBox="1">
            <a:spLocks noChangeArrowheads="1"/>
          </p:cNvSpPr>
          <p:nvPr/>
        </p:nvSpPr>
        <p:spPr bwMode="auto">
          <a:xfrm>
            <a:off x="5951394" y="3154475"/>
            <a:ext cx="64103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err="1" smtClean="0">
                <a:latin typeface="Fira Sans Light" panose="02010600030101010101" charset="0"/>
              </a:rPr>
              <a:t>C</a:t>
            </a:r>
            <a:r>
              <a:rPr lang="en-US" altLang="en-US" sz="1200" b="1" dirty="0" err="1" smtClean="0">
                <a:latin typeface="Fira Sans Light" panose="02010600030101010101" charset="0"/>
              </a:rPr>
              <a:t>in</a:t>
            </a:r>
            <a:r>
              <a:rPr lang="en-US" altLang="en-US" sz="1600" b="1" dirty="0" smtClean="0">
                <a:latin typeface="Fira Sans Light" panose="02010600030101010101" charset="0"/>
              </a:rPr>
              <a:t>=1</a:t>
            </a:r>
            <a:endParaRPr lang="en-US" altLang="en-US" sz="1600" b="1" dirty="0">
              <a:latin typeface="Fira Sans Light" panose="02010600030101010101" charset="0"/>
            </a:endParaRPr>
          </a:p>
        </p:txBody>
      </p:sp>
      <p:sp>
        <p:nvSpPr>
          <p:cNvPr id="179" name="Text Box 376"/>
          <p:cNvSpPr txBox="1">
            <a:spLocks noChangeArrowheads="1"/>
          </p:cNvSpPr>
          <p:nvPr/>
        </p:nvSpPr>
        <p:spPr bwMode="auto">
          <a:xfrm>
            <a:off x="6038482" y="3803332"/>
            <a:ext cx="53500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B=0</a:t>
            </a:r>
            <a:endParaRPr lang="en-US" altLang="en-US" sz="1600" b="1" dirty="0">
              <a:latin typeface="Fira Sans Light" panose="02010600030101010101" charset="0"/>
            </a:endParaRPr>
          </a:p>
        </p:txBody>
      </p:sp>
      <p:sp>
        <p:nvSpPr>
          <p:cNvPr id="180" name="Text Box 377"/>
          <p:cNvSpPr txBox="1">
            <a:spLocks noChangeArrowheads="1"/>
          </p:cNvSpPr>
          <p:nvPr/>
        </p:nvSpPr>
        <p:spPr bwMode="auto">
          <a:xfrm>
            <a:off x="6048873" y="4475280"/>
            <a:ext cx="64236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A=1</a:t>
            </a:r>
            <a:endParaRPr lang="en-US" altLang="en-US" sz="1600" b="1" dirty="0">
              <a:latin typeface="Fira Sans Light" panose="02010600030101010101" charset="0"/>
            </a:endParaRPr>
          </a:p>
        </p:txBody>
      </p:sp>
      <p:sp>
        <p:nvSpPr>
          <p:cNvPr id="177" name="TextBox 176"/>
          <p:cNvSpPr txBox="1"/>
          <p:nvPr/>
        </p:nvSpPr>
        <p:spPr>
          <a:xfrm>
            <a:off x="6560834" y="5559289"/>
            <a:ext cx="2861681" cy="954107"/>
          </a:xfrm>
          <a:prstGeom prst="rect">
            <a:avLst/>
          </a:prstGeom>
          <a:noFill/>
        </p:spPr>
        <p:txBody>
          <a:bodyPr wrap="none" rtlCol="0">
            <a:spAutoFit/>
          </a:bodyPr>
          <a:lstStyle/>
          <a:p>
            <a:r>
              <a:rPr lang="en-US" sz="2800" dirty="0" smtClean="0">
                <a:latin typeface="Fira Sans Light" panose="02010600030101010101" charset="0"/>
              </a:rPr>
              <a:t>1 + 0 + 1 = 0   1</a:t>
            </a:r>
          </a:p>
          <a:p>
            <a:r>
              <a:rPr lang="en-US" sz="2800" dirty="0" smtClean="0">
                <a:latin typeface="Fira Sans Light" panose="02010600030101010101" charset="0"/>
              </a:rPr>
              <a:t>A   B  </a:t>
            </a:r>
            <a:r>
              <a:rPr lang="en-US" sz="1600" dirty="0" smtClean="0">
                <a:latin typeface="Fira Sans Light" panose="02010600030101010101" charset="0"/>
              </a:rPr>
              <a:t> </a:t>
            </a:r>
            <a:r>
              <a:rPr lang="en-US" sz="2800" dirty="0" smtClean="0">
                <a:latin typeface="Fira Sans Light" panose="02010600030101010101" charset="0"/>
              </a:rPr>
              <a:t> </a:t>
            </a:r>
            <a:r>
              <a:rPr lang="en-US" sz="2800" dirty="0" err="1" smtClean="0">
                <a:latin typeface="Fira Sans Light" panose="02010600030101010101" charset="0"/>
              </a:rPr>
              <a:t>C</a:t>
            </a:r>
            <a:r>
              <a:rPr lang="en-US" sz="1400" dirty="0" err="1" smtClean="0">
                <a:latin typeface="Fira Sans Light" panose="02010600030101010101" charset="0"/>
              </a:rPr>
              <a:t>in</a:t>
            </a:r>
            <a:r>
              <a:rPr lang="en-US" sz="2800" dirty="0" smtClean="0">
                <a:latin typeface="Fira Sans Light" panose="02010600030101010101" charset="0"/>
              </a:rPr>
              <a:t> </a:t>
            </a:r>
            <a:r>
              <a:rPr lang="en-US" sz="1600" dirty="0" smtClean="0">
                <a:latin typeface="Fira Sans Light" panose="02010600030101010101" charset="0"/>
              </a:rPr>
              <a:t>  </a:t>
            </a:r>
            <a:r>
              <a:rPr lang="en-US" sz="2800" dirty="0" smtClean="0">
                <a:latin typeface="Fira Sans Light" panose="02010600030101010101" charset="0"/>
              </a:rPr>
              <a:t>S   </a:t>
            </a:r>
            <a:r>
              <a:rPr lang="en-US" sz="2800" dirty="0" err="1" smtClean="0">
                <a:latin typeface="Fira Sans Light" panose="02010600030101010101" charset="0"/>
              </a:rPr>
              <a:t>C</a:t>
            </a:r>
            <a:r>
              <a:rPr lang="en-US" sz="1400" dirty="0" err="1" smtClean="0">
                <a:latin typeface="Fira Sans Light" panose="02010600030101010101" charset="0"/>
              </a:rPr>
              <a:t>out</a:t>
            </a:r>
            <a:endParaRPr lang="en-AU" sz="1400" dirty="0">
              <a:latin typeface="Fira Sans Light" panose="02010600030101010101" charset="0"/>
            </a:endParaRPr>
          </a:p>
        </p:txBody>
      </p:sp>
    </p:spTree>
    <p:extLst>
      <p:ext uri="{BB962C8B-B14F-4D97-AF65-F5344CB8AC3E}">
        <p14:creationId xmlns:p14="http://schemas.microsoft.com/office/powerpoint/2010/main" val="13755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repeatCount="indefinite" autoRev="1" fill="hold" nodeType="withEffect">
                                  <p:stCondLst>
                                    <p:cond delay="0"/>
                                  </p:stCondLst>
                                  <p:childTnLst>
                                    <p:animClr clrSpc="rgb" dir="cw">
                                      <p:cBhvr>
                                        <p:cTn id="6" dur="2000" fill="hold"/>
                                        <p:tgtEl>
                                          <p:spTgt spid="2"/>
                                        </p:tgtEl>
                                        <p:attrNameLst>
                                          <p:attrName>stroke.color</p:attrName>
                                        </p:attrNameLst>
                                      </p:cBhvr>
                                      <p:to>
                                        <a:schemeClr val="bg1"/>
                                      </p:to>
                                    </p:animClr>
                                    <p:set>
                                      <p:cBhvr>
                                        <p:cTn id="7" dur="2000" fill="hold"/>
                                        <p:tgtEl>
                                          <p:spTgt spid="2"/>
                                        </p:tgtEl>
                                        <p:attrNameLst>
                                          <p:attrName>stroke.on</p:attrName>
                                        </p:attrNameLst>
                                      </p:cBhvr>
                                      <p:to>
                                        <p:strVal val="true"/>
                                      </p:to>
                                    </p:set>
                                  </p:childTnLst>
                                </p:cTn>
                              </p:par>
                              <p:par>
                                <p:cTn id="8" presetID="7" presetClass="emph" presetSubtype="2" repeatCount="indefinite" autoRev="1" fill="hold" nodeType="withEffect">
                                  <p:stCondLst>
                                    <p:cond delay="0"/>
                                  </p:stCondLst>
                                  <p:childTnLst>
                                    <p:animClr clrSpc="rgb" dir="cw">
                                      <p:cBhvr>
                                        <p:cTn id="9" dur="2000" fill="hold"/>
                                        <p:tgtEl>
                                          <p:spTgt spid="174"/>
                                        </p:tgtEl>
                                        <p:attrNameLst>
                                          <p:attrName>stroke.color</p:attrName>
                                        </p:attrNameLst>
                                      </p:cBhvr>
                                      <p:to>
                                        <a:schemeClr val="bg1"/>
                                      </p:to>
                                    </p:animClr>
                                    <p:set>
                                      <p:cBhvr>
                                        <p:cTn id="10" dur="2000" fill="hold"/>
                                        <p:tgtEl>
                                          <p:spTgt spid="17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569" y="1597023"/>
            <a:ext cx="10515600" cy="4351338"/>
          </a:xfrm>
        </p:spPr>
        <p:txBody>
          <a:bodyPr/>
          <a:lstStyle/>
          <a:p>
            <a:r>
              <a:rPr lang="en-AU" dirty="0" smtClean="0"/>
              <a:t>Example 2: 1-bit full subtracter D = A - B - B</a:t>
            </a:r>
            <a:r>
              <a:rPr lang="en-AU" sz="1800" dirty="0" smtClean="0"/>
              <a:t>in</a:t>
            </a:r>
            <a:endParaRPr lang="en-AU" sz="1800" dirty="0"/>
          </a:p>
          <a:p>
            <a:endParaRPr lang="en-AU" dirty="0"/>
          </a:p>
        </p:txBody>
      </p:sp>
      <p:sp>
        <p:nvSpPr>
          <p:cNvPr id="4" name="Title 3"/>
          <p:cNvSpPr>
            <a:spLocks noGrp="1"/>
          </p:cNvSpPr>
          <p:nvPr>
            <p:ph type="title"/>
          </p:nvPr>
        </p:nvSpPr>
        <p:spPr>
          <a:xfrm>
            <a:off x="359569" y="332508"/>
            <a:ext cx="11130334" cy="967222"/>
          </a:xfrm>
        </p:spPr>
        <p:txBody>
          <a:bodyPr/>
          <a:lstStyle/>
          <a:p>
            <a:r>
              <a:rPr lang="en-US" dirty="0" smtClean="0"/>
              <a:t>How it works? </a:t>
            </a:r>
            <a:endParaRPr lang="en-AU" dirty="0"/>
          </a:p>
        </p:txBody>
      </p:sp>
      <p:graphicFrame>
        <p:nvGraphicFramePr>
          <p:cNvPr id="193" name="Group 367"/>
          <p:cNvGraphicFramePr>
            <a:graphicFrameLocks/>
          </p:cNvGraphicFramePr>
          <p:nvPr>
            <p:extLst>
              <p:ext uri="{D42A27DB-BD31-4B8C-83A1-F6EECF244321}">
                <p14:modId xmlns:p14="http://schemas.microsoft.com/office/powerpoint/2010/main" val="2768947737"/>
              </p:ext>
            </p:extLst>
          </p:nvPr>
        </p:nvGraphicFramePr>
        <p:xfrm>
          <a:off x="316786" y="2668850"/>
          <a:ext cx="2688100" cy="3408100"/>
        </p:xfrm>
        <a:graphic>
          <a:graphicData uri="http://schemas.openxmlformats.org/drawingml/2006/table">
            <a:tbl>
              <a:tblPr/>
              <a:tblGrid>
                <a:gridCol w="537310">
                  <a:extLst>
                    <a:ext uri="{9D8B030D-6E8A-4147-A177-3AD203B41FA5}">
                      <a16:colId xmlns:a16="http://schemas.microsoft.com/office/drawing/2014/main" val="1632746182"/>
                    </a:ext>
                  </a:extLst>
                </a:gridCol>
                <a:gridCol w="537311">
                  <a:extLst>
                    <a:ext uri="{9D8B030D-6E8A-4147-A177-3AD203B41FA5}">
                      <a16:colId xmlns:a16="http://schemas.microsoft.com/office/drawing/2014/main" val="2718054166"/>
                    </a:ext>
                  </a:extLst>
                </a:gridCol>
                <a:gridCol w="538858">
                  <a:extLst>
                    <a:ext uri="{9D8B030D-6E8A-4147-A177-3AD203B41FA5}">
                      <a16:colId xmlns:a16="http://schemas.microsoft.com/office/drawing/2014/main" val="147502719"/>
                    </a:ext>
                  </a:extLst>
                </a:gridCol>
                <a:gridCol w="537310">
                  <a:extLst>
                    <a:ext uri="{9D8B030D-6E8A-4147-A177-3AD203B41FA5}">
                      <a16:colId xmlns:a16="http://schemas.microsoft.com/office/drawing/2014/main" val="2603700525"/>
                    </a:ext>
                  </a:extLst>
                </a:gridCol>
                <a:gridCol w="537311">
                  <a:extLst>
                    <a:ext uri="{9D8B030D-6E8A-4147-A177-3AD203B41FA5}">
                      <a16:colId xmlns:a16="http://schemas.microsoft.com/office/drawing/2014/main" val="876760135"/>
                    </a:ext>
                  </a:extLst>
                </a:gridCol>
              </a:tblGrid>
              <a:tr h="340810">
                <a:tc gridSpan="3">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Inputs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tc hMerge="1">
                  <a:txBody>
                    <a:bodyPr/>
                    <a:lstStyle/>
                    <a:p>
                      <a:endParaRPr lang="en-AU"/>
                    </a:p>
                  </a:txBody>
                  <a:tcPr/>
                </a:tc>
                <a:tc gridSpan="2">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Outputs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extLst>
                  <a:ext uri="{0D108BD9-81ED-4DB2-BD59-A6C34878D82A}">
                    <a16:rowId xmlns:a16="http://schemas.microsoft.com/office/drawing/2014/main" val="33945722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B</a:t>
                      </a:r>
                      <a:r>
                        <a:rPr lang="en-US" altLang="en-US" sz="1200" b="1" i="0" kern="1200" spc="-150" dirty="0" smtClean="0">
                          <a:solidFill>
                            <a:schemeClr val="tx1"/>
                          </a:solidFill>
                          <a:latin typeface="Fira Sans Light" panose="020B0403050000020004" pitchFamily="34" charset="0"/>
                          <a:ea typeface="+mn-ea"/>
                          <a:cs typeface="+mn-cs"/>
                        </a:rPr>
                        <a:t>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B</a:t>
                      </a:r>
                      <a:r>
                        <a:rPr lang="en-US" altLang="en-US" sz="1200" b="1" i="0" kern="1200" spc="-150" dirty="0" smtClean="0">
                          <a:solidFill>
                            <a:schemeClr val="tx1"/>
                          </a:solidFill>
                          <a:latin typeface="Fira Sans Light" panose="020B0403050000020004" pitchFamily="34" charset="0"/>
                          <a:ea typeface="+mn-ea"/>
                          <a:cs typeface="+mn-cs"/>
                        </a:rPr>
                        <a:t>out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989233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4682292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57222488"/>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96412005"/>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61635983"/>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4265280"/>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20630477"/>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5910984"/>
                  </a:ext>
                </a:extLst>
              </a:tr>
              <a:tr h="340810">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lang="en-US" altLang="en-US" sz="1600" b="1" i="0" kern="1200" spc="-150" dirty="0" smtClean="0">
                          <a:solidFill>
                            <a:schemeClr val="tx1"/>
                          </a:solidFill>
                          <a:latin typeface="Fira Sans Light" panose="020B0403050000020004" pitchFamily="34" charset="0"/>
                          <a:ea typeface="+mn-ea"/>
                          <a:cs typeface="+mn-cs"/>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853403"/>
                  </a:ext>
                </a:extLst>
              </a:tr>
            </a:tbl>
          </a:graphicData>
        </a:graphic>
      </p:graphicFrame>
      <p:sp>
        <p:nvSpPr>
          <p:cNvPr id="194" name="Text Box 380"/>
          <p:cNvSpPr txBox="1">
            <a:spLocks noChangeArrowheads="1"/>
          </p:cNvSpPr>
          <p:nvPr/>
        </p:nvSpPr>
        <p:spPr bwMode="auto">
          <a:xfrm>
            <a:off x="1057753" y="2271975"/>
            <a:ext cx="2654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spc="-150" dirty="0">
                <a:latin typeface="Fira Sans Light" panose="020B0403050000020004" pitchFamily="34" charset="0"/>
              </a:rPr>
              <a:t>Truth</a:t>
            </a:r>
            <a:r>
              <a:rPr lang="en-US" altLang="en-US" sz="2000" b="1" i="1" dirty="0"/>
              <a:t> </a:t>
            </a:r>
            <a:r>
              <a:rPr lang="en-US" altLang="en-US" b="1" spc="-150" dirty="0">
                <a:latin typeface="Fira Sans Light" panose="020B0403050000020004" pitchFamily="34" charset="0"/>
              </a:rPr>
              <a:t>Table</a:t>
            </a:r>
          </a:p>
        </p:txBody>
      </p:sp>
      <p:graphicFrame>
        <p:nvGraphicFramePr>
          <p:cNvPr id="195" name="Group 366"/>
          <p:cNvGraphicFramePr>
            <a:graphicFrameLocks/>
          </p:cNvGraphicFramePr>
          <p:nvPr>
            <p:extLst>
              <p:ext uri="{D42A27DB-BD31-4B8C-83A1-F6EECF244321}">
                <p14:modId xmlns:p14="http://schemas.microsoft.com/office/powerpoint/2010/main" val="2117950070"/>
              </p:ext>
            </p:extLst>
          </p:nvPr>
        </p:nvGraphicFramePr>
        <p:xfrm>
          <a:off x="3960870" y="2668850"/>
          <a:ext cx="1397000" cy="2682240"/>
        </p:xfrm>
        <a:graphic>
          <a:graphicData uri="http://schemas.openxmlformats.org/drawingml/2006/table">
            <a:tbl>
              <a:tblPr/>
              <a:tblGrid>
                <a:gridCol w="698500">
                  <a:extLst>
                    <a:ext uri="{9D8B030D-6E8A-4147-A177-3AD203B41FA5}">
                      <a16:colId xmlns:a16="http://schemas.microsoft.com/office/drawing/2014/main" val="2182316969"/>
                    </a:ext>
                  </a:extLst>
                </a:gridCol>
                <a:gridCol w="698500">
                  <a:extLst>
                    <a:ext uri="{9D8B030D-6E8A-4147-A177-3AD203B41FA5}">
                      <a16:colId xmlns:a16="http://schemas.microsoft.com/office/drawing/2014/main" val="3839669661"/>
                    </a:ext>
                  </a:extLst>
                </a:gridCol>
              </a:tblGrid>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0871181"/>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17129838"/>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41128502"/>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2971287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6830676"/>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7305935"/>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16411547"/>
                  </a:ext>
                </a:extLst>
              </a:tr>
              <a:tr h="303213">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smtClean="0">
                          <a:ln>
                            <a:noFill/>
                          </a:ln>
                          <a:solidFill>
                            <a:schemeClr val="tx1"/>
                          </a:solidFill>
                          <a:effectLst/>
                          <a:latin typeface="Fira Sans Light" panose="02010600030101010101"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en-US" sz="1600" b="1" i="0" u="none" strike="noStrike" cap="none" normalizeH="0" baseline="0" dirty="0" smtClean="0">
                          <a:ln>
                            <a:noFill/>
                          </a:ln>
                          <a:solidFill>
                            <a:schemeClr val="tx1"/>
                          </a:solidFill>
                          <a:effectLst/>
                          <a:latin typeface="Fira Sans Light" panose="02010600030101010101"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5900750"/>
                  </a:ext>
                </a:extLst>
              </a:tr>
            </a:tbl>
          </a:graphicData>
        </a:graphic>
      </p:graphicFrame>
      <p:sp>
        <p:nvSpPr>
          <p:cNvPr id="196" name="Line 368"/>
          <p:cNvSpPr>
            <a:spLocks noChangeShapeType="1"/>
          </p:cNvSpPr>
          <p:nvPr/>
        </p:nvSpPr>
        <p:spPr bwMode="auto">
          <a:xfrm>
            <a:off x="3361229" y="3260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7" name="Line 371"/>
          <p:cNvSpPr>
            <a:spLocks noChangeShapeType="1"/>
          </p:cNvSpPr>
          <p:nvPr/>
        </p:nvSpPr>
        <p:spPr bwMode="auto">
          <a:xfrm>
            <a:off x="3361229" y="36165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8" name="Line 372"/>
          <p:cNvSpPr>
            <a:spLocks noChangeShapeType="1"/>
          </p:cNvSpPr>
          <p:nvPr/>
        </p:nvSpPr>
        <p:spPr bwMode="auto">
          <a:xfrm>
            <a:off x="3361229" y="4022987"/>
            <a:ext cx="540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199" name="Line 373"/>
          <p:cNvSpPr>
            <a:spLocks noChangeShapeType="1"/>
          </p:cNvSpPr>
          <p:nvPr/>
        </p:nvSpPr>
        <p:spPr bwMode="auto">
          <a:xfrm>
            <a:off x="43021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0" name="Line 374"/>
          <p:cNvSpPr>
            <a:spLocks noChangeShapeType="1"/>
          </p:cNvSpPr>
          <p:nvPr/>
        </p:nvSpPr>
        <p:spPr bwMode="auto">
          <a:xfrm>
            <a:off x="5000682" y="5341480"/>
            <a:ext cx="0" cy="292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1600" b="1">
              <a:latin typeface="Fira Sans Light" panose="02010600030101010101" charset="0"/>
            </a:endParaRPr>
          </a:p>
        </p:txBody>
      </p:sp>
      <p:sp>
        <p:nvSpPr>
          <p:cNvPr id="201" name="Text Box 375"/>
          <p:cNvSpPr txBox="1">
            <a:spLocks noChangeArrowheads="1"/>
          </p:cNvSpPr>
          <p:nvPr/>
        </p:nvSpPr>
        <p:spPr bwMode="auto">
          <a:xfrm>
            <a:off x="3444068" y="29593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A</a:t>
            </a:r>
          </a:p>
        </p:txBody>
      </p:sp>
      <p:sp>
        <p:nvSpPr>
          <p:cNvPr id="202" name="Text Box 376"/>
          <p:cNvSpPr txBox="1">
            <a:spLocks noChangeArrowheads="1"/>
          </p:cNvSpPr>
          <p:nvPr/>
        </p:nvSpPr>
        <p:spPr bwMode="auto">
          <a:xfrm>
            <a:off x="3444068" y="3327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a:latin typeface="Fira Sans Light" panose="02010600030101010101" charset="0"/>
              </a:rPr>
              <a:t>B</a:t>
            </a:r>
          </a:p>
        </p:txBody>
      </p:sp>
      <p:sp>
        <p:nvSpPr>
          <p:cNvPr id="203" name="Text Box 377"/>
          <p:cNvSpPr txBox="1">
            <a:spLocks noChangeArrowheads="1"/>
          </p:cNvSpPr>
          <p:nvPr/>
        </p:nvSpPr>
        <p:spPr bwMode="auto">
          <a:xfrm>
            <a:off x="3444068" y="3708662"/>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smtClean="0">
                <a:latin typeface="Fira Sans Light" panose="02010600030101010101" charset="0"/>
              </a:rPr>
              <a:t>B</a:t>
            </a:r>
            <a:r>
              <a:rPr lang="en-US" altLang="en-US" sz="1200" b="1" dirty="0" smtClean="0">
                <a:latin typeface="Fira Sans Light" panose="02010600030101010101" charset="0"/>
              </a:rPr>
              <a:t>in</a:t>
            </a:r>
            <a:endParaRPr lang="en-US" altLang="en-US" sz="1200" b="1" dirty="0">
              <a:latin typeface="Fira Sans Light" panose="02010600030101010101" charset="0"/>
            </a:endParaRPr>
          </a:p>
        </p:txBody>
      </p:sp>
      <p:sp>
        <p:nvSpPr>
          <p:cNvPr id="204" name="Text Box 378"/>
          <p:cNvSpPr txBox="1">
            <a:spLocks noChangeArrowheads="1"/>
          </p:cNvSpPr>
          <p:nvPr/>
        </p:nvSpPr>
        <p:spPr bwMode="auto">
          <a:xfrm>
            <a:off x="4302182" y="5354785"/>
            <a:ext cx="4778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a:latin typeface="Fira Sans Light" panose="02010600030101010101" charset="0"/>
              </a:rPr>
              <a:t>D</a:t>
            </a:r>
          </a:p>
        </p:txBody>
      </p:sp>
      <p:sp>
        <p:nvSpPr>
          <p:cNvPr id="205" name="Text Box 379"/>
          <p:cNvSpPr txBox="1">
            <a:spLocks noChangeArrowheads="1"/>
          </p:cNvSpPr>
          <p:nvPr/>
        </p:nvSpPr>
        <p:spPr bwMode="auto">
          <a:xfrm>
            <a:off x="5013382" y="5354785"/>
            <a:ext cx="70643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dirty="0" smtClean="0">
                <a:latin typeface="Fira Sans Light" panose="02010600030101010101" charset="0"/>
              </a:rPr>
              <a:t>B</a:t>
            </a:r>
            <a:r>
              <a:rPr lang="en-US" altLang="en-US" sz="1200" b="1" dirty="0" smtClean="0">
                <a:latin typeface="Fira Sans Light" panose="02010600030101010101" charset="0"/>
              </a:rPr>
              <a:t>out</a:t>
            </a:r>
            <a:endParaRPr lang="en-US" altLang="en-US" sz="1200" b="1" dirty="0">
              <a:latin typeface="Fira Sans Light" panose="02010600030101010101" charset="0"/>
            </a:endParaRPr>
          </a:p>
        </p:txBody>
      </p:sp>
      <p:sp>
        <p:nvSpPr>
          <p:cNvPr id="206" name="Text Box 381"/>
          <p:cNvSpPr txBox="1">
            <a:spLocks noChangeArrowheads="1"/>
          </p:cNvSpPr>
          <p:nvPr/>
        </p:nvSpPr>
        <p:spPr bwMode="auto">
          <a:xfrm>
            <a:off x="3548031" y="2261356"/>
            <a:ext cx="212235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b="1" spc="-150" dirty="0">
                <a:latin typeface="Fira Sans Light" panose="02010600030101010101" charset="0"/>
              </a:rPr>
              <a:t>3-input</a:t>
            </a:r>
            <a:r>
              <a:rPr lang="en-US" altLang="en-US" sz="2000" i="1" dirty="0">
                <a:latin typeface="Fira Sans Light" panose="02010600030101010101" charset="0"/>
              </a:rPr>
              <a:t>, </a:t>
            </a:r>
            <a:r>
              <a:rPr lang="en-US" altLang="en-US" b="1" spc="-150" dirty="0">
                <a:latin typeface="Fira Sans Light" panose="02010600030101010101" charset="0"/>
              </a:rPr>
              <a:t>2-output</a:t>
            </a:r>
            <a:r>
              <a:rPr lang="en-US" altLang="en-US" sz="2000" i="1" dirty="0">
                <a:latin typeface="Fira Sans Light" panose="02010600030101010101" charset="0"/>
              </a:rPr>
              <a:t> </a:t>
            </a:r>
            <a:r>
              <a:rPr lang="en-US" altLang="en-US" b="1" spc="-150" dirty="0">
                <a:latin typeface="Fira Sans Light" panose="02010600030101010101" charset="0"/>
              </a:rPr>
              <a:t>LUT</a:t>
            </a:r>
          </a:p>
        </p:txBody>
      </p:sp>
      <p:sp>
        <p:nvSpPr>
          <p:cNvPr id="207" name="Right Arrow 206"/>
          <p:cNvSpPr/>
          <p:nvPr/>
        </p:nvSpPr>
        <p:spPr>
          <a:xfrm>
            <a:off x="3210791"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8" name="Right Arrow 207"/>
          <p:cNvSpPr/>
          <p:nvPr/>
        </p:nvSpPr>
        <p:spPr>
          <a:xfrm>
            <a:off x="5546577" y="4234067"/>
            <a:ext cx="501262" cy="4210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09" name="Group 208"/>
          <p:cNvGrpSpPr/>
          <p:nvPr/>
        </p:nvGrpSpPr>
        <p:grpSpPr>
          <a:xfrm>
            <a:off x="6295006" y="2658231"/>
            <a:ext cx="5565619" cy="2597067"/>
            <a:chOff x="-1074005" y="3570513"/>
            <a:chExt cx="5565619" cy="2597067"/>
          </a:xfrm>
        </p:grpSpPr>
        <p:sp>
          <p:nvSpPr>
            <p:cNvPr id="210" name="Rectangle 17"/>
            <p:cNvSpPr>
              <a:spLocks noChangeArrowheads="1"/>
            </p:cNvSpPr>
            <p:nvPr/>
          </p:nvSpPr>
          <p:spPr bwMode="auto">
            <a:xfrm>
              <a:off x="-775063" y="3570513"/>
              <a:ext cx="5266677" cy="2444929"/>
            </a:xfrm>
            <a:prstGeom prst="rect">
              <a:avLst/>
            </a:prstGeom>
            <a:solidFill>
              <a:srgbClr val="8BB4E8"/>
            </a:solidFill>
            <a:ln w="38100">
              <a:solidFill>
                <a:srgbClr val="425E84"/>
              </a:solidFill>
              <a:miter lim="800000"/>
              <a:headEnd/>
              <a:tailEnd/>
            </a:ln>
            <a:effectLst/>
          </p:spPr>
          <p:txBody>
            <a:bodyPr wrap="none" anchor="ctr"/>
            <a:lstStyle/>
            <a:p>
              <a:endParaRPr lang="en-AU"/>
            </a:p>
          </p:txBody>
        </p:sp>
        <p:sp>
          <p:nvSpPr>
            <p:cNvPr id="211" name="Line 16"/>
            <p:cNvSpPr>
              <a:spLocks noChangeShapeType="1"/>
            </p:cNvSpPr>
            <p:nvPr/>
          </p:nvSpPr>
          <p:spPr bwMode="auto">
            <a:xfrm>
              <a:off x="617600"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12" name="Line 5"/>
            <p:cNvSpPr>
              <a:spLocks noChangeShapeType="1"/>
            </p:cNvSpPr>
            <p:nvPr/>
          </p:nvSpPr>
          <p:spPr bwMode="auto">
            <a:xfrm>
              <a:off x="-1074005" y="4367751"/>
              <a:ext cx="432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13" name="Group 212"/>
            <p:cNvGrpSpPr/>
            <p:nvPr/>
          </p:nvGrpSpPr>
          <p:grpSpPr>
            <a:xfrm>
              <a:off x="-735833" y="3959627"/>
              <a:ext cx="711495" cy="556262"/>
              <a:chOff x="-735833" y="3983091"/>
              <a:chExt cx="711495" cy="556262"/>
            </a:xfrm>
          </p:grpSpPr>
          <p:sp>
            <p:nvSpPr>
              <p:cNvPr id="36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61" name="Group 360"/>
              <p:cNvGrpSpPr/>
              <p:nvPr/>
            </p:nvGrpSpPr>
            <p:grpSpPr>
              <a:xfrm>
                <a:off x="-735833" y="4131133"/>
                <a:ext cx="711495" cy="408220"/>
                <a:chOff x="1077615" y="5975661"/>
                <a:chExt cx="711495" cy="408220"/>
              </a:xfrm>
            </p:grpSpPr>
            <p:sp>
              <p:nvSpPr>
                <p:cNvPr id="365" name="Trapezoid 36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64" name="TextBox 36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6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4" name="Group 213"/>
            <p:cNvGrpSpPr/>
            <p:nvPr/>
          </p:nvGrpSpPr>
          <p:grpSpPr>
            <a:xfrm>
              <a:off x="-410017" y="4624662"/>
              <a:ext cx="711495" cy="556262"/>
              <a:chOff x="-735833" y="3983091"/>
              <a:chExt cx="711495" cy="556262"/>
            </a:xfrm>
          </p:grpSpPr>
          <p:sp>
            <p:nvSpPr>
              <p:cNvPr id="35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54" name="Group 353"/>
              <p:cNvGrpSpPr/>
              <p:nvPr/>
            </p:nvGrpSpPr>
            <p:grpSpPr>
              <a:xfrm>
                <a:off x="-735833" y="4131133"/>
                <a:ext cx="711495" cy="408220"/>
                <a:chOff x="1077615" y="5975661"/>
                <a:chExt cx="711495" cy="408220"/>
              </a:xfrm>
            </p:grpSpPr>
            <p:sp>
              <p:nvSpPr>
                <p:cNvPr id="358" name="Trapezoid 35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7" name="TextBox 35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5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5" name="Group 214"/>
            <p:cNvGrpSpPr/>
            <p:nvPr/>
          </p:nvGrpSpPr>
          <p:grpSpPr>
            <a:xfrm>
              <a:off x="-96234" y="3959627"/>
              <a:ext cx="711495" cy="556262"/>
              <a:chOff x="-735833" y="3983091"/>
              <a:chExt cx="711495" cy="556262"/>
            </a:xfrm>
          </p:grpSpPr>
          <p:sp>
            <p:nvSpPr>
              <p:cNvPr id="34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7" name="Group 346"/>
              <p:cNvGrpSpPr/>
              <p:nvPr/>
            </p:nvGrpSpPr>
            <p:grpSpPr>
              <a:xfrm>
                <a:off x="-735833" y="4131133"/>
                <a:ext cx="711495" cy="408220"/>
                <a:chOff x="1077615" y="5975661"/>
                <a:chExt cx="711495" cy="408220"/>
              </a:xfrm>
            </p:grpSpPr>
            <p:sp>
              <p:nvSpPr>
                <p:cNvPr id="351" name="Trapezoid 35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50" name="TextBox 34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6" name="Group 215"/>
            <p:cNvGrpSpPr/>
            <p:nvPr/>
          </p:nvGrpSpPr>
          <p:grpSpPr>
            <a:xfrm>
              <a:off x="543365" y="3959627"/>
              <a:ext cx="711495" cy="556262"/>
              <a:chOff x="-735833" y="3983091"/>
              <a:chExt cx="711495" cy="556262"/>
            </a:xfrm>
          </p:grpSpPr>
          <p:sp>
            <p:nvSpPr>
              <p:cNvPr id="33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40" name="Group 339"/>
              <p:cNvGrpSpPr/>
              <p:nvPr/>
            </p:nvGrpSpPr>
            <p:grpSpPr>
              <a:xfrm>
                <a:off x="-735833" y="4131133"/>
                <a:ext cx="711495" cy="408220"/>
                <a:chOff x="1077615" y="5975661"/>
                <a:chExt cx="711495" cy="408220"/>
              </a:xfrm>
            </p:grpSpPr>
            <p:sp>
              <p:nvSpPr>
                <p:cNvPr id="344" name="Trapezoid 34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43" name="TextBox 34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4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7" name="Group 216"/>
            <p:cNvGrpSpPr/>
            <p:nvPr/>
          </p:nvGrpSpPr>
          <p:grpSpPr>
            <a:xfrm>
              <a:off x="1182964" y="3959627"/>
              <a:ext cx="711495" cy="556262"/>
              <a:chOff x="-735833" y="3983091"/>
              <a:chExt cx="711495" cy="556262"/>
            </a:xfrm>
          </p:grpSpPr>
          <p:sp>
            <p:nvSpPr>
              <p:cNvPr id="332"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33" name="Group 332"/>
              <p:cNvGrpSpPr/>
              <p:nvPr/>
            </p:nvGrpSpPr>
            <p:grpSpPr>
              <a:xfrm>
                <a:off x="-735833" y="4131133"/>
                <a:ext cx="711495" cy="408220"/>
                <a:chOff x="1077615" y="5975661"/>
                <a:chExt cx="711495" cy="408220"/>
              </a:xfrm>
            </p:grpSpPr>
            <p:sp>
              <p:nvSpPr>
                <p:cNvPr id="337" name="Trapezoid 336"/>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36" name="TextBox 335"/>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34"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8" name="Group 217"/>
            <p:cNvGrpSpPr/>
            <p:nvPr/>
          </p:nvGrpSpPr>
          <p:grpSpPr>
            <a:xfrm>
              <a:off x="1822563" y="3959627"/>
              <a:ext cx="711495" cy="556262"/>
              <a:chOff x="-735833" y="3983091"/>
              <a:chExt cx="711495" cy="556262"/>
            </a:xfrm>
          </p:grpSpPr>
          <p:sp>
            <p:nvSpPr>
              <p:cNvPr id="325"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26" name="Group 325"/>
              <p:cNvGrpSpPr/>
              <p:nvPr/>
            </p:nvGrpSpPr>
            <p:grpSpPr>
              <a:xfrm>
                <a:off x="-735833" y="4131133"/>
                <a:ext cx="711495" cy="408220"/>
                <a:chOff x="1077615" y="5975661"/>
                <a:chExt cx="711495" cy="408220"/>
              </a:xfrm>
            </p:grpSpPr>
            <p:sp>
              <p:nvSpPr>
                <p:cNvPr id="330" name="Trapezoid 329"/>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9" name="TextBox 328"/>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7"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19" name="Group 218"/>
            <p:cNvGrpSpPr/>
            <p:nvPr/>
          </p:nvGrpSpPr>
          <p:grpSpPr>
            <a:xfrm>
              <a:off x="2462162" y="3959627"/>
              <a:ext cx="711495" cy="556262"/>
              <a:chOff x="-735833" y="3983091"/>
              <a:chExt cx="711495" cy="556262"/>
            </a:xfrm>
          </p:grpSpPr>
          <p:sp>
            <p:nvSpPr>
              <p:cNvPr id="318"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9" name="Group 318"/>
              <p:cNvGrpSpPr/>
              <p:nvPr/>
            </p:nvGrpSpPr>
            <p:grpSpPr>
              <a:xfrm>
                <a:off x="-735833" y="4131133"/>
                <a:ext cx="711495" cy="408220"/>
                <a:chOff x="1077615" y="5975661"/>
                <a:chExt cx="711495" cy="408220"/>
              </a:xfrm>
            </p:grpSpPr>
            <p:sp>
              <p:nvSpPr>
                <p:cNvPr id="323" name="Trapezoid 322"/>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22" name="TextBox 321"/>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20"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0" name="Group 219"/>
            <p:cNvGrpSpPr/>
            <p:nvPr/>
          </p:nvGrpSpPr>
          <p:grpSpPr>
            <a:xfrm>
              <a:off x="3101761" y="3959627"/>
              <a:ext cx="711495" cy="556262"/>
              <a:chOff x="-735833" y="3983091"/>
              <a:chExt cx="711495" cy="556262"/>
            </a:xfrm>
          </p:grpSpPr>
          <p:sp>
            <p:nvSpPr>
              <p:cNvPr id="311"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12" name="Group 311"/>
              <p:cNvGrpSpPr/>
              <p:nvPr/>
            </p:nvGrpSpPr>
            <p:grpSpPr>
              <a:xfrm>
                <a:off x="-735833" y="4131133"/>
                <a:ext cx="711495" cy="408220"/>
                <a:chOff x="1077615" y="5975661"/>
                <a:chExt cx="711495" cy="408220"/>
              </a:xfrm>
            </p:grpSpPr>
            <p:sp>
              <p:nvSpPr>
                <p:cNvPr id="316" name="Trapezoid 315"/>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15" name="TextBox 314"/>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13"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21" name="Group 220"/>
            <p:cNvGrpSpPr/>
            <p:nvPr/>
          </p:nvGrpSpPr>
          <p:grpSpPr>
            <a:xfrm>
              <a:off x="3741359" y="3959627"/>
              <a:ext cx="711495" cy="556262"/>
              <a:chOff x="-735833" y="3983091"/>
              <a:chExt cx="711495" cy="556262"/>
            </a:xfrm>
          </p:grpSpPr>
          <p:sp>
            <p:nvSpPr>
              <p:cNvPr id="304"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305" name="Group 304"/>
              <p:cNvGrpSpPr/>
              <p:nvPr/>
            </p:nvGrpSpPr>
            <p:grpSpPr>
              <a:xfrm>
                <a:off x="-735833" y="4131133"/>
                <a:ext cx="711495" cy="408220"/>
                <a:chOff x="1077615" y="5975661"/>
                <a:chExt cx="711495" cy="408220"/>
              </a:xfrm>
            </p:grpSpPr>
            <p:sp>
              <p:nvSpPr>
                <p:cNvPr id="309" name="Trapezoid 308"/>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8" name="TextBox 307"/>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306"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sp>
          <p:nvSpPr>
            <p:cNvPr id="222" name="Rectangle 11"/>
            <p:cNvSpPr>
              <a:spLocks noChangeArrowheads="1"/>
            </p:cNvSpPr>
            <p:nvPr/>
          </p:nvSpPr>
          <p:spPr bwMode="auto">
            <a:xfrm>
              <a:off x="-698777"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3" name="Rectangle 11"/>
            <p:cNvSpPr>
              <a:spLocks noChangeArrowheads="1"/>
            </p:cNvSpPr>
            <p:nvPr/>
          </p:nvSpPr>
          <p:spPr bwMode="auto">
            <a:xfrm>
              <a:off x="-36817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4" name="Rectangle 11"/>
            <p:cNvSpPr>
              <a:spLocks noChangeArrowheads="1"/>
            </p:cNvSpPr>
            <p:nvPr/>
          </p:nvSpPr>
          <p:spPr bwMode="auto">
            <a:xfrm>
              <a:off x="-54993"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5" name="Rectangle 11"/>
            <p:cNvSpPr>
              <a:spLocks noChangeArrowheads="1"/>
            </p:cNvSpPr>
            <p:nvPr/>
          </p:nvSpPr>
          <p:spPr bwMode="auto">
            <a:xfrm>
              <a:off x="275608" y="3692434"/>
              <a:ext cx="271462" cy="285252"/>
            </a:xfrm>
            <a:prstGeom prst="rect">
              <a:avLst/>
            </a:prstGeom>
            <a:solidFill>
              <a:srgbClr val="8BB4E8"/>
            </a:solidFill>
            <a:ln w="28575">
              <a:solidFill>
                <a:srgbClr val="FF0000"/>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6" name="Rectangle 11"/>
            <p:cNvSpPr>
              <a:spLocks noChangeArrowheads="1"/>
            </p:cNvSpPr>
            <p:nvPr/>
          </p:nvSpPr>
          <p:spPr bwMode="auto">
            <a:xfrm>
              <a:off x="58008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27" name="Rectangle 11"/>
            <p:cNvSpPr>
              <a:spLocks noChangeArrowheads="1"/>
            </p:cNvSpPr>
            <p:nvPr/>
          </p:nvSpPr>
          <p:spPr bwMode="auto">
            <a:xfrm>
              <a:off x="91939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8" name="Rectangle 11"/>
            <p:cNvSpPr>
              <a:spLocks noChangeArrowheads="1"/>
            </p:cNvSpPr>
            <p:nvPr/>
          </p:nvSpPr>
          <p:spPr bwMode="auto">
            <a:xfrm>
              <a:off x="1223866"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29" name="Rectangle 11"/>
            <p:cNvSpPr>
              <a:spLocks noChangeArrowheads="1"/>
            </p:cNvSpPr>
            <p:nvPr/>
          </p:nvSpPr>
          <p:spPr bwMode="auto">
            <a:xfrm>
              <a:off x="154575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0" name="Rectangle 11"/>
            <p:cNvSpPr>
              <a:spLocks noChangeArrowheads="1"/>
            </p:cNvSpPr>
            <p:nvPr/>
          </p:nvSpPr>
          <p:spPr bwMode="auto">
            <a:xfrm>
              <a:off x="1867650"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1" name="Rectangle 11"/>
            <p:cNvSpPr>
              <a:spLocks noChangeArrowheads="1"/>
            </p:cNvSpPr>
            <p:nvPr/>
          </p:nvSpPr>
          <p:spPr bwMode="auto">
            <a:xfrm>
              <a:off x="218954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a:solidFill>
                    <a:schemeClr val="bg1"/>
                  </a:solidFill>
                </a:rPr>
                <a:t>1</a:t>
              </a:r>
            </a:p>
          </p:txBody>
        </p:sp>
        <p:sp>
          <p:nvSpPr>
            <p:cNvPr id="232" name="Rectangle 11"/>
            <p:cNvSpPr>
              <a:spLocks noChangeArrowheads="1"/>
            </p:cNvSpPr>
            <p:nvPr/>
          </p:nvSpPr>
          <p:spPr bwMode="auto">
            <a:xfrm>
              <a:off x="2511434"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a:solidFill>
                    <a:schemeClr val="bg1"/>
                  </a:solidFill>
                </a:rPr>
                <a:t>1</a:t>
              </a:r>
            </a:p>
          </p:txBody>
        </p:sp>
        <p:sp>
          <p:nvSpPr>
            <p:cNvPr id="233" name="Rectangle 11"/>
            <p:cNvSpPr>
              <a:spLocks noChangeArrowheads="1"/>
            </p:cNvSpPr>
            <p:nvPr/>
          </p:nvSpPr>
          <p:spPr bwMode="auto">
            <a:xfrm>
              <a:off x="2833326" y="3692434"/>
              <a:ext cx="271462" cy="285252"/>
            </a:xfrm>
            <a:prstGeom prst="rect">
              <a:avLst/>
            </a:prstGeom>
            <a:solidFill>
              <a:srgbClr val="8BB4E8"/>
            </a:solidFill>
            <a:ln w="28575">
              <a:solidFill>
                <a:srgbClr val="FF0000"/>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sp>
          <p:nvSpPr>
            <p:cNvPr id="234" name="Rectangle 11"/>
            <p:cNvSpPr>
              <a:spLocks noChangeArrowheads="1"/>
            </p:cNvSpPr>
            <p:nvPr/>
          </p:nvSpPr>
          <p:spPr bwMode="auto">
            <a:xfrm>
              <a:off x="3155218"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0</a:t>
              </a:r>
              <a:endParaRPr lang="en-US" altLang="en-US" sz="1600" dirty="0">
                <a:solidFill>
                  <a:schemeClr val="bg1"/>
                </a:solidFill>
              </a:endParaRPr>
            </a:p>
          </p:txBody>
        </p:sp>
        <p:sp>
          <p:nvSpPr>
            <p:cNvPr id="235" name="Rectangle 11"/>
            <p:cNvSpPr>
              <a:spLocks noChangeArrowheads="1"/>
            </p:cNvSpPr>
            <p:nvPr/>
          </p:nvSpPr>
          <p:spPr bwMode="auto">
            <a:xfrm>
              <a:off x="3477110"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a:solidFill>
                    <a:schemeClr val="bg1"/>
                  </a:solidFill>
                </a:rPr>
                <a:t>0</a:t>
              </a:r>
            </a:p>
          </p:txBody>
        </p:sp>
        <p:sp>
          <p:nvSpPr>
            <p:cNvPr id="236" name="Rectangle 11"/>
            <p:cNvSpPr>
              <a:spLocks noChangeArrowheads="1"/>
            </p:cNvSpPr>
            <p:nvPr/>
          </p:nvSpPr>
          <p:spPr bwMode="auto">
            <a:xfrm>
              <a:off x="3799002"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a:solidFill>
                    <a:schemeClr val="bg1"/>
                  </a:solidFill>
                </a:rPr>
                <a:t>0</a:t>
              </a:r>
            </a:p>
          </p:txBody>
        </p:sp>
        <p:sp>
          <p:nvSpPr>
            <p:cNvPr id="237" name="Rectangle 11"/>
            <p:cNvSpPr>
              <a:spLocks noChangeArrowheads="1"/>
            </p:cNvSpPr>
            <p:nvPr/>
          </p:nvSpPr>
          <p:spPr bwMode="auto">
            <a:xfrm>
              <a:off x="4120891" y="3692434"/>
              <a:ext cx="271462" cy="285252"/>
            </a:xfrm>
            <a:prstGeom prst="rect">
              <a:avLst/>
            </a:prstGeom>
            <a:solidFill>
              <a:srgbClr val="8BB4E8"/>
            </a:solidFill>
            <a:ln w="28575">
              <a:solidFill>
                <a:srgbClr val="425E84"/>
              </a:solidFill>
              <a:miter lim="800000"/>
              <a:headEnd/>
              <a:tailEnd/>
            </a:ln>
            <a:effectLst/>
          </p:spPr>
          <p:txBody>
            <a:bodyPr wrap="none" anchor="ctr"/>
            <a:lstStyle/>
            <a:p>
              <a:pPr algn="ctr"/>
              <a:r>
                <a:rPr lang="en-US" altLang="en-US" sz="1600" dirty="0" smtClean="0">
                  <a:solidFill>
                    <a:schemeClr val="bg1"/>
                  </a:solidFill>
                </a:rPr>
                <a:t>1</a:t>
              </a:r>
              <a:endParaRPr lang="en-US" altLang="en-US" sz="1600" dirty="0">
                <a:solidFill>
                  <a:schemeClr val="bg1"/>
                </a:solidFill>
              </a:endParaRPr>
            </a:p>
          </p:txBody>
        </p:sp>
        <p:grpSp>
          <p:nvGrpSpPr>
            <p:cNvPr id="238" name="Group 237"/>
            <p:cNvGrpSpPr/>
            <p:nvPr/>
          </p:nvGrpSpPr>
          <p:grpSpPr>
            <a:xfrm>
              <a:off x="868695" y="4624662"/>
              <a:ext cx="711495" cy="556262"/>
              <a:chOff x="-735833" y="3983091"/>
              <a:chExt cx="711495" cy="556262"/>
            </a:xfrm>
          </p:grpSpPr>
          <p:sp>
            <p:nvSpPr>
              <p:cNvPr id="297"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8" name="Group 297"/>
              <p:cNvGrpSpPr/>
              <p:nvPr/>
            </p:nvGrpSpPr>
            <p:grpSpPr>
              <a:xfrm>
                <a:off x="-735833" y="4131133"/>
                <a:ext cx="711495" cy="408220"/>
                <a:chOff x="1077615" y="5975661"/>
                <a:chExt cx="711495" cy="408220"/>
              </a:xfrm>
            </p:grpSpPr>
            <p:sp>
              <p:nvSpPr>
                <p:cNvPr id="302" name="Trapezoid 301"/>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301" name="TextBox 300"/>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9"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39" name="Group 238"/>
            <p:cNvGrpSpPr/>
            <p:nvPr/>
          </p:nvGrpSpPr>
          <p:grpSpPr>
            <a:xfrm>
              <a:off x="2147407" y="4624662"/>
              <a:ext cx="711495" cy="556262"/>
              <a:chOff x="-735833" y="3983091"/>
              <a:chExt cx="711495" cy="556262"/>
            </a:xfrm>
          </p:grpSpPr>
          <p:sp>
            <p:nvSpPr>
              <p:cNvPr id="290"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91" name="Group 290"/>
              <p:cNvGrpSpPr/>
              <p:nvPr/>
            </p:nvGrpSpPr>
            <p:grpSpPr>
              <a:xfrm>
                <a:off x="-735833" y="4131133"/>
                <a:ext cx="711495" cy="408220"/>
                <a:chOff x="1077615" y="5975661"/>
                <a:chExt cx="711495" cy="408220"/>
              </a:xfrm>
            </p:grpSpPr>
            <p:sp>
              <p:nvSpPr>
                <p:cNvPr id="295" name="Trapezoid 294"/>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94" name="TextBox 293"/>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92"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40" name="Group 239"/>
            <p:cNvGrpSpPr/>
            <p:nvPr/>
          </p:nvGrpSpPr>
          <p:grpSpPr>
            <a:xfrm>
              <a:off x="3426120" y="4624662"/>
              <a:ext cx="711495" cy="556262"/>
              <a:chOff x="-735833" y="3983091"/>
              <a:chExt cx="711495" cy="556262"/>
            </a:xfrm>
          </p:grpSpPr>
          <p:sp>
            <p:nvSpPr>
              <p:cNvPr id="283"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84" name="Group 283"/>
              <p:cNvGrpSpPr/>
              <p:nvPr/>
            </p:nvGrpSpPr>
            <p:grpSpPr>
              <a:xfrm>
                <a:off x="-735833" y="4131133"/>
                <a:ext cx="711495" cy="408220"/>
                <a:chOff x="1077615" y="5975661"/>
                <a:chExt cx="711495" cy="408220"/>
              </a:xfrm>
            </p:grpSpPr>
            <p:sp>
              <p:nvSpPr>
                <p:cNvPr id="288" name="Trapezoid 287"/>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7" name="TextBox 286"/>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85"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41" name="Elbow Connector 240"/>
            <p:cNvCxnSpPr/>
            <p:nvPr/>
          </p:nvCxnSpPr>
          <p:spPr bwMode="auto">
            <a:xfrm rot="16200000" flipH="1">
              <a:off x="-343177"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2" name="Elbow Connector 241"/>
            <p:cNvCxnSpPr/>
            <p:nvPr/>
          </p:nvCxnSpPr>
          <p:spPr bwMode="auto">
            <a:xfrm rot="5400000">
              <a:off x="156333"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3" name="Elbow Connector 242"/>
            <p:cNvCxnSpPr/>
            <p:nvPr/>
          </p:nvCxnSpPr>
          <p:spPr bwMode="auto">
            <a:xfrm rot="16200000" flipH="1">
              <a:off x="92370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4" name="Elbow Connector 243"/>
            <p:cNvCxnSpPr/>
            <p:nvPr/>
          </p:nvCxnSpPr>
          <p:spPr bwMode="auto">
            <a:xfrm rot="5400000">
              <a:off x="142321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5" name="Elbow Connector 244"/>
            <p:cNvCxnSpPr/>
            <p:nvPr/>
          </p:nvCxnSpPr>
          <p:spPr bwMode="auto">
            <a:xfrm rot="16200000" flipH="1">
              <a:off x="2203429"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6" name="Elbow Connector 245"/>
            <p:cNvCxnSpPr/>
            <p:nvPr/>
          </p:nvCxnSpPr>
          <p:spPr bwMode="auto">
            <a:xfrm rot="5400000">
              <a:off x="2702939"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7" name="Elbow Connector 246"/>
            <p:cNvCxnSpPr/>
            <p:nvPr/>
          </p:nvCxnSpPr>
          <p:spPr bwMode="auto">
            <a:xfrm rot="16200000" flipH="1">
              <a:off x="3482831" y="4512979"/>
              <a:ext cx="72000" cy="125311"/>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8" name="Elbow Connector 247"/>
            <p:cNvCxnSpPr/>
            <p:nvPr/>
          </p:nvCxnSpPr>
          <p:spPr bwMode="auto">
            <a:xfrm rot="5400000">
              <a:off x="3982341" y="4498201"/>
              <a:ext cx="72000" cy="154868"/>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9" name="Straight Connector 248"/>
            <p:cNvCxnSpPr/>
            <p:nvPr/>
          </p:nvCxnSpPr>
          <p:spPr bwMode="auto">
            <a:xfrm>
              <a:off x="-9579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0" name="Straight Connector 249"/>
            <p:cNvCxnSpPr/>
            <p:nvPr/>
          </p:nvCxnSpPr>
          <p:spPr bwMode="auto">
            <a:xfrm>
              <a:off x="52686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1" name="Straight Connector 250"/>
            <p:cNvCxnSpPr/>
            <p:nvPr/>
          </p:nvCxnSpPr>
          <p:spPr bwMode="auto">
            <a:xfrm>
              <a:off x="1180009"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2" name="Straight Connector 251"/>
            <p:cNvCxnSpPr/>
            <p:nvPr/>
          </p:nvCxnSpPr>
          <p:spPr bwMode="auto">
            <a:xfrm>
              <a:off x="181573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3" name="Straight Connector 252"/>
            <p:cNvCxnSpPr/>
            <p:nvPr/>
          </p:nvCxnSpPr>
          <p:spPr bwMode="auto">
            <a:xfrm>
              <a:off x="2460170"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4" name="Straight Connector 253"/>
            <p:cNvCxnSpPr/>
            <p:nvPr/>
          </p:nvCxnSpPr>
          <p:spPr bwMode="auto">
            <a:xfrm>
              <a:off x="3087195"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5" name="Straight Connector 254"/>
            <p:cNvCxnSpPr/>
            <p:nvPr/>
          </p:nvCxnSpPr>
          <p:spPr bwMode="auto">
            <a:xfrm>
              <a:off x="3731626" y="4367751"/>
              <a:ext cx="95795" cy="0"/>
            </a:xfrm>
            <a:prstGeom prst="line">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 name="Line 5"/>
            <p:cNvSpPr>
              <a:spLocks noChangeShapeType="1"/>
            </p:cNvSpPr>
            <p:nvPr/>
          </p:nvSpPr>
          <p:spPr bwMode="auto">
            <a:xfrm>
              <a:off x="-1074005" y="5022527"/>
              <a:ext cx="738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7" name="Line 5"/>
            <p:cNvSpPr>
              <a:spLocks noChangeShapeType="1"/>
            </p:cNvSpPr>
            <p:nvPr/>
          </p:nvSpPr>
          <p:spPr bwMode="auto">
            <a:xfrm>
              <a:off x="254970"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8" name="Line 5"/>
            <p:cNvSpPr>
              <a:spLocks noChangeShapeType="1"/>
            </p:cNvSpPr>
            <p:nvPr/>
          </p:nvSpPr>
          <p:spPr bwMode="auto">
            <a:xfrm>
              <a:off x="1537049"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9" name="Line 5"/>
            <p:cNvSpPr>
              <a:spLocks noChangeShapeType="1"/>
            </p:cNvSpPr>
            <p:nvPr/>
          </p:nvSpPr>
          <p:spPr bwMode="auto">
            <a:xfrm>
              <a:off x="2817164" y="5022527"/>
              <a:ext cx="684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60" name="Group 259"/>
            <p:cNvGrpSpPr/>
            <p:nvPr/>
          </p:nvGrpSpPr>
          <p:grpSpPr>
            <a:xfrm>
              <a:off x="241974" y="5276623"/>
              <a:ext cx="711495" cy="556262"/>
              <a:chOff x="-735833" y="3983091"/>
              <a:chExt cx="711495" cy="556262"/>
            </a:xfrm>
          </p:grpSpPr>
          <p:sp>
            <p:nvSpPr>
              <p:cNvPr id="276"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7" name="Group 276"/>
              <p:cNvGrpSpPr/>
              <p:nvPr/>
            </p:nvGrpSpPr>
            <p:grpSpPr>
              <a:xfrm>
                <a:off x="-735833" y="4131133"/>
                <a:ext cx="711495" cy="408220"/>
                <a:chOff x="1077615" y="5975661"/>
                <a:chExt cx="711495" cy="408220"/>
              </a:xfrm>
            </p:grpSpPr>
            <p:sp>
              <p:nvSpPr>
                <p:cNvPr id="281" name="Trapezoid 280"/>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80" name="TextBox 279"/>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8"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grpSp>
          <p:nvGrpSpPr>
            <p:cNvPr id="261" name="Group 260"/>
            <p:cNvGrpSpPr/>
            <p:nvPr/>
          </p:nvGrpSpPr>
          <p:grpSpPr>
            <a:xfrm>
              <a:off x="2797949" y="5276623"/>
              <a:ext cx="711495" cy="556262"/>
              <a:chOff x="-735833" y="3983091"/>
              <a:chExt cx="711495" cy="556262"/>
            </a:xfrm>
          </p:grpSpPr>
          <p:sp>
            <p:nvSpPr>
              <p:cNvPr id="269" name="Line 5"/>
              <p:cNvSpPr>
                <a:spLocks noChangeShapeType="1"/>
              </p:cNvSpPr>
              <p:nvPr/>
            </p:nvSpPr>
            <p:spPr bwMode="auto">
              <a:xfrm>
                <a:off x="-57033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nvGrpSpPr>
              <p:cNvPr id="270" name="Group 269"/>
              <p:cNvGrpSpPr/>
              <p:nvPr/>
            </p:nvGrpSpPr>
            <p:grpSpPr>
              <a:xfrm>
                <a:off x="-735833" y="4131133"/>
                <a:ext cx="711495" cy="408220"/>
                <a:chOff x="1077615" y="5975661"/>
                <a:chExt cx="711495" cy="408220"/>
              </a:xfrm>
            </p:grpSpPr>
            <p:sp>
              <p:nvSpPr>
                <p:cNvPr id="274" name="Trapezoid 273"/>
                <p:cNvSpPr/>
                <p:nvPr/>
              </p:nvSpPr>
              <p:spPr bwMode="auto">
                <a:xfrm rot="10800000">
                  <a:off x="1077615" y="6019800"/>
                  <a:ext cx="711495" cy="364081"/>
                </a:xfrm>
                <a:prstGeom prst="trapezoid">
                  <a:avLst>
                    <a:gd name="adj" fmla="val 36960"/>
                  </a:avLst>
                </a:prstGeom>
                <a:solidFill>
                  <a:srgbClr val="8BB4E8"/>
                </a:solidFill>
                <a:ln w="28575">
                  <a:solidFill>
                    <a:srgbClr val="425E84"/>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273" name="TextBox 272"/>
                <p:cNvSpPr txBox="1"/>
                <p:nvPr/>
              </p:nvSpPr>
              <p:spPr>
                <a:xfrm>
                  <a:off x="1123953" y="5975661"/>
                  <a:ext cx="614271" cy="276999"/>
                </a:xfrm>
                <a:prstGeom prst="rect">
                  <a:avLst/>
                </a:prstGeom>
                <a:noFill/>
              </p:spPr>
              <p:txBody>
                <a:bodyPr wrap="none" rtlCol="0">
                  <a:spAutoFit/>
                </a:bodyPr>
                <a:lstStyle/>
                <a:p>
                  <a:r>
                    <a:rPr lang="en-US" sz="1200" dirty="0" smtClean="0">
                      <a:solidFill>
                        <a:schemeClr val="bg1"/>
                      </a:solidFill>
                    </a:rPr>
                    <a:t>0      1</a:t>
                  </a:r>
                  <a:endParaRPr lang="en-AU" sz="1200" dirty="0">
                    <a:solidFill>
                      <a:schemeClr val="bg1"/>
                    </a:solidFill>
                  </a:endParaRPr>
                </a:p>
              </p:txBody>
            </p:sp>
          </p:grpSp>
          <p:sp>
            <p:nvSpPr>
              <p:cNvPr id="271" name="Line 5"/>
              <p:cNvSpPr>
                <a:spLocks noChangeShapeType="1"/>
              </p:cNvSpPr>
              <p:nvPr/>
            </p:nvSpPr>
            <p:spPr bwMode="auto">
              <a:xfrm>
                <a:off x="-208927" y="3983091"/>
                <a:ext cx="0" cy="1800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262" name="Elbow Connector 261"/>
            <p:cNvCxnSpPr/>
            <p:nvPr/>
          </p:nvCxnSpPr>
          <p:spPr bwMode="auto">
            <a:xfrm rot="16200000" flipH="1">
              <a:off x="146030" y="4999129"/>
              <a:ext cx="72000" cy="468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3" name="Elbow Connector 262"/>
            <p:cNvCxnSpPr/>
            <p:nvPr/>
          </p:nvCxnSpPr>
          <p:spPr bwMode="auto">
            <a:xfrm rot="5400000">
              <a:off x="961768"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4" name="Elbow Connector 263"/>
            <p:cNvCxnSpPr/>
            <p:nvPr/>
          </p:nvCxnSpPr>
          <p:spPr bwMode="auto">
            <a:xfrm rot="16200000" flipH="1">
              <a:off x="2701189" y="5008140"/>
              <a:ext cx="72000" cy="450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5" name="Elbow Connector 264"/>
            <p:cNvCxnSpPr/>
            <p:nvPr/>
          </p:nvCxnSpPr>
          <p:spPr bwMode="auto">
            <a:xfrm rot="5400000">
              <a:off x="3525927" y="4990140"/>
              <a:ext cx="72000" cy="486000"/>
            </a:xfrm>
            <a:prstGeom prst="bentConnector2">
              <a:avLst/>
            </a:prstGeom>
            <a:solidFill>
              <a:schemeClr val="accent1"/>
            </a:solidFill>
            <a:ln w="19050" cap="flat" cmpd="sng" algn="ctr">
              <a:solidFill>
                <a:srgbClr val="85413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 name="Line 5"/>
            <p:cNvSpPr>
              <a:spLocks noChangeShapeType="1"/>
            </p:cNvSpPr>
            <p:nvPr/>
          </p:nvSpPr>
          <p:spPr bwMode="auto">
            <a:xfrm>
              <a:off x="-1074005" y="5697440"/>
              <a:ext cx="1386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7" name="Line 5"/>
            <p:cNvSpPr>
              <a:spLocks noChangeShapeType="1"/>
            </p:cNvSpPr>
            <p:nvPr/>
          </p:nvSpPr>
          <p:spPr bwMode="auto">
            <a:xfrm>
              <a:off x="887191" y="5695263"/>
              <a:ext cx="1980000" cy="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8" name="Line 16"/>
            <p:cNvSpPr>
              <a:spLocks noChangeShapeType="1"/>
            </p:cNvSpPr>
            <p:nvPr/>
          </p:nvSpPr>
          <p:spPr bwMode="auto">
            <a:xfrm>
              <a:off x="3164867" y="5862780"/>
              <a:ext cx="0" cy="304800"/>
            </a:xfrm>
            <a:prstGeom prst="line">
              <a:avLst/>
            </a:prstGeom>
            <a:noFill/>
            <a:ln w="19050">
              <a:solidFill>
                <a:srgbClr val="85413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cxnSp>
        <p:nvCxnSpPr>
          <p:cNvPr id="368" name="Straight Connector 367"/>
          <p:cNvCxnSpPr/>
          <p:nvPr/>
        </p:nvCxnSpPr>
        <p:spPr>
          <a:xfrm flipV="1">
            <a:off x="9216895" y="2047009"/>
            <a:ext cx="0" cy="364633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369" name="Text Box 378"/>
          <p:cNvSpPr txBox="1">
            <a:spLocks noChangeArrowheads="1"/>
          </p:cNvSpPr>
          <p:nvPr/>
        </p:nvSpPr>
        <p:spPr bwMode="auto">
          <a:xfrm>
            <a:off x="8006271" y="5112820"/>
            <a:ext cx="6486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a:latin typeface="Fira Sans Light" panose="02010600030101010101" charset="0"/>
              </a:rPr>
              <a:t>D</a:t>
            </a:r>
            <a:r>
              <a:rPr lang="en-US" altLang="en-US" sz="1600" b="1" dirty="0" smtClean="0">
                <a:latin typeface="Fira Sans Light" panose="02010600030101010101" charset="0"/>
              </a:rPr>
              <a:t>=0</a:t>
            </a:r>
            <a:endParaRPr lang="en-US" altLang="en-US" sz="1600" b="1" dirty="0">
              <a:latin typeface="Fira Sans Light" panose="02010600030101010101" charset="0"/>
            </a:endParaRPr>
          </a:p>
        </p:txBody>
      </p:sp>
      <p:sp>
        <p:nvSpPr>
          <p:cNvPr id="370" name="Text Box 379"/>
          <p:cNvSpPr txBox="1">
            <a:spLocks noChangeArrowheads="1"/>
          </p:cNvSpPr>
          <p:nvPr/>
        </p:nvSpPr>
        <p:spPr bwMode="auto">
          <a:xfrm>
            <a:off x="10546399" y="5112820"/>
            <a:ext cx="8777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B</a:t>
            </a:r>
            <a:r>
              <a:rPr lang="en-US" altLang="en-US" sz="1200" b="1" dirty="0" smtClean="0">
                <a:latin typeface="Fira Sans Light" panose="02010600030101010101" charset="0"/>
              </a:rPr>
              <a:t>out</a:t>
            </a:r>
            <a:r>
              <a:rPr lang="en-US" altLang="en-US" sz="1600" b="1" dirty="0" smtClean="0">
                <a:latin typeface="Fira Sans Light" panose="02010600030101010101" charset="0"/>
              </a:rPr>
              <a:t>=1</a:t>
            </a:r>
            <a:endParaRPr lang="en-US" altLang="en-US" sz="1600" b="1" dirty="0">
              <a:latin typeface="Fira Sans Light" panose="02010600030101010101" charset="0"/>
            </a:endParaRPr>
          </a:p>
        </p:txBody>
      </p:sp>
      <p:cxnSp>
        <p:nvCxnSpPr>
          <p:cNvPr id="378" name="Straight Connector 377"/>
          <p:cNvCxnSpPr/>
          <p:nvPr/>
        </p:nvCxnSpPr>
        <p:spPr>
          <a:xfrm flipH="1">
            <a:off x="7318163"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79" name="Straight Connector 378"/>
          <p:cNvCxnSpPr/>
          <p:nvPr/>
        </p:nvCxnSpPr>
        <p:spPr>
          <a:xfrm flipH="1">
            <a:off x="8605942"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0" name="Straight Connector 379"/>
          <p:cNvCxnSpPr/>
          <p:nvPr/>
        </p:nvCxnSpPr>
        <p:spPr>
          <a:xfrm flipH="1">
            <a:off x="9893721"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1" name="Straight Connector 380"/>
          <p:cNvCxnSpPr/>
          <p:nvPr/>
        </p:nvCxnSpPr>
        <p:spPr>
          <a:xfrm flipH="1">
            <a:off x="11181499" y="395111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2" name="Straight Connector 381"/>
          <p:cNvCxnSpPr/>
          <p:nvPr/>
        </p:nvCxnSpPr>
        <p:spPr>
          <a:xfrm>
            <a:off x="7822582" y="4603709"/>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383" name="Straight Connector 382"/>
          <p:cNvCxnSpPr/>
          <p:nvPr/>
        </p:nvCxnSpPr>
        <p:spPr>
          <a:xfrm>
            <a:off x="10383587" y="4603709"/>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07698" y="4360692"/>
            <a:ext cx="2688100" cy="349851"/>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5" name="Rectangle 174"/>
          <p:cNvSpPr/>
          <p:nvPr/>
        </p:nvSpPr>
        <p:spPr>
          <a:xfrm>
            <a:off x="3969847" y="3662042"/>
            <a:ext cx="1388023" cy="349851"/>
          </a:xfrm>
          <a:prstGeom prst="rect">
            <a:avLst/>
          </a:prstGeom>
          <a:solidFill>
            <a:srgbClr val="C000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6" name="TextBox 175"/>
          <p:cNvSpPr txBox="1"/>
          <p:nvPr/>
        </p:nvSpPr>
        <p:spPr>
          <a:xfrm>
            <a:off x="11380037" y="4777966"/>
            <a:ext cx="537198" cy="369332"/>
          </a:xfrm>
          <a:prstGeom prst="rect">
            <a:avLst/>
          </a:prstGeom>
          <a:noFill/>
        </p:spPr>
        <p:txBody>
          <a:bodyPr wrap="none" rtlCol="0">
            <a:spAutoFit/>
          </a:bodyPr>
          <a:lstStyle/>
          <a:p>
            <a:r>
              <a:rPr lang="en-US" dirty="0" smtClean="0">
                <a:solidFill>
                  <a:schemeClr val="bg1"/>
                </a:solidFill>
              </a:rPr>
              <a:t>LUT</a:t>
            </a:r>
            <a:endParaRPr lang="en-AU" dirty="0">
              <a:solidFill>
                <a:schemeClr val="bg1"/>
              </a:solidFill>
            </a:endParaRPr>
          </a:p>
        </p:txBody>
      </p:sp>
      <p:sp>
        <p:nvSpPr>
          <p:cNvPr id="177" name="Arc 176"/>
          <p:cNvSpPr/>
          <p:nvPr/>
        </p:nvSpPr>
        <p:spPr>
          <a:xfrm>
            <a:off x="4302182" y="2047009"/>
            <a:ext cx="3411751" cy="1109774"/>
          </a:xfrm>
          <a:prstGeom prst="arc">
            <a:avLst>
              <a:gd name="adj1" fmla="val 10783791"/>
              <a:gd name="adj2" fmla="val 21561194"/>
            </a:avLst>
          </a:prstGeom>
          <a:ln w="127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78" name="Arc 177"/>
          <p:cNvSpPr/>
          <p:nvPr/>
        </p:nvSpPr>
        <p:spPr>
          <a:xfrm>
            <a:off x="5069551" y="2064273"/>
            <a:ext cx="5115833" cy="1102170"/>
          </a:xfrm>
          <a:prstGeom prst="arc">
            <a:avLst>
              <a:gd name="adj1" fmla="val 10783791"/>
              <a:gd name="adj2" fmla="val 21561194"/>
            </a:avLst>
          </a:prstGeom>
          <a:ln w="127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79" name="Straight Connector 178"/>
          <p:cNvCxnSpPr/>
          <p:nvPr/>
        </p:nvCxnSpPr>
        <p:spPr>
          <a:xfrm flipH="1">
            <a:off x="6988628"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H="1">
            <a:off x="7628042"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H="1">
            <a:off x="8267456"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H="1">
            <a:off x="8906870"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H="1">
            <a:off x="9546284"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H="1">
            <a:off x="10185698"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H="1">
            <a:off x="10825112"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H="1">
            <a:off x="11464523" y="3279541"/>
            <a:ext cx="148690" cy="303306"/>
          </a:xfrm>
          <a:prstGeom prst="line">
            <a:avLst/>
          </a:prstGeom>
          <a:ln w="15875">
            <a:solidFill>
              <a:srgbClr val="854139"/>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87" name="Text Box 375"/>
          <p:cNvSpPr txBox="1">
            <a:spLocks noChangeArrowheads="1"/>
          </p:cNvSpPr>
          <p:nvPr/>
        </p:nvSpPr>
        <p:spPr bwMode="auto">
          <a:xfrm>
            <a:off x="5940507" y="3154475"/>
            <a:ext cx="66665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B</a:t>
            </a:r>
            <a:r>
              <a:rPr lang="en-US" altLang="en-US" sz="1200" b="1" dirty="0" smtClean="0">
                <a:latin typeface="Fira Sans Light" panose="02010600030101010101" charset="0"/>
              </a:rPr>
              <a:t>in</a:t>
            </a:r>
            <a:r>
              <a:rPr lang="en-US" altLang="en-US" sz="1600" b="1" dirty="0" smtClean="0">
                <a:latin typeface="Fira Sans Light" panose="02010600030101010101" charset="0"/>
              </a:rPr>
              <a:t>=1</a:t>
            </a:r>
            <a:endParaRPr lang="en-US" altLang="en-US" sz="1600" b="1" dirty="0">
              <a:latin typeface="Fira Sans Light" panose="02010600030101010101" charset="0"/>
            </a:endParaRPr>
          </a:p>
        </p:txBody>
      </p:sp>
      <p:sp>
        <p:nvSpPr>
          <p:cNvPr id="188" name="Text Box 376"/>
          <p:cNvSpPr txBox="1">
            <a:spLocks noChangeArrowheads="1"/>
          </p:cNvSpPr>
          <p:nvPr/>
        </p:nvSpPr>
        <p:spPr bwMode="auto">
          <a:xfrm>
            <a:off x="6038482" y="3803332"/>
            <a:ext cx="53500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smtClean="0">
                <a:latin typeface="Fira Sans Light" panose="02010600030101010101" charset="0"/>
              </a:rPr>
              <a:t>B=1</a:t>
            </a:r>
            <a:endParaRPr lang="en-US" altLang="en-US" sz="1600" b="1" dirty="0">
              <a:latin typeface="Fira Sans Light" panose="02010600030101010101" charset="0"/>
            </a:endParaRPr>
          </a:p>
        </p:txBody>
      </p:sp>
      <p:sp>
        <p:nvSpPr>
          <p:cNvPr id="272" name="Text Box 377"/>
          <p:cNvSpPr txBox="1">
            <a:spLocks noChangeArrowheads="1"/>
          </p:cNvSpPr>
          <p:nvPr/>
        </p:nvSpPr>
        <p:spPr bwMode="auto">
          <a:xfrm>
            <a:off x="6048873" y="4475280"/>
            <a:ext cx="64236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1600" b="1" dirty="0">
                <a:latin typeface="Fira Sans Light" panose="02010600030101010101" charset="0"/>
              </a:rPr>
              <a:t>A</a:t>
            </a:r>
            <a:r>
              <a:rPr lang="en-US" altLang="en-US" sz="1600" b="1" dirty="0" smtClean="0">
                <a:latin typeface="Fira Sans Light" panose="02010600030101010101" charset="0"/>
              </a:rPr>
              <a:t>=0</a:t>
            </a:r>
            <a:endParaRPr lang="en-US" altLang="en-US" sz="1600" b="1" dirty="0">
              <a:latin typeface="Fira Sans Light" panose="02010600030101010101" charset="0"/>
            </a:endParaRPr>
          </a:p>
        </p:txBody>
      </p:sp>
      <p:sp>
        <p:nvSpPr>
          <p:cNvPr id="9" name="Freeform 8"/>
          <p:cNvSpPr/>
          <p:nvPr/>
        </p:nvSpPr>
        <p:spPr>
          <a:xfrm>
            <a:off x="7521140" y="2982191"/>
            <a:ext cx="365559" cy="2223654"/>
          </a:xfrm>
          <a:custGeom>
            <a:avLst/>
            <a:gdLst>
              <a:gd name="connsiteX0" fmla="*/ 240869 w 365559"/>
              <a:gd name="connsiteY0" fmla="*/ 0 h 2223654"/>
              <a:gd name="connsiteX1" fmla="*/ 12269 w 365559"/>
              <a:gd name="connsiteY1" fmla="*/ 1049482 h 2223654"/>
              <a:gd name="connsiteX2" fmla="*/ 64224 w 365559"/>
              <a:gd name="connsiteY2" fmla="*/ 1371600 h 2223654"/>
              <a:gd name="connsiteX3" fmla="*/ 344778 w 365559"/>
              <a:gd name="connsiteY3" fmla="*/ 2005445 h 2223654"/>
              <a:gd name="connsiteX4" fmla="*/ 344778 w 365559"/>
              <a:gd name="connsiteY4" fmla="*/ 2223654 h 2223654"/>
              <a:gd name="connsiteX5" fmla="*/ 344778 w 365559"/>
              <a:gd name="connsiteY5" fmla="*/ 2223654 h 222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559" h="2223654">
                <a:moveTo>
                  <a:pt x="240869" y="0"/>
                </a:moveTo>
                <a:cubicBezTo>
                  <a:pt x="141289" y="410441"/>
                  <a:pt x="41710" y="820882"/>
                  <a:pt x="12269" y="1049482"/>
                </a:cubicBezTo>
                <a:cubicBezTo>
                  <a:pt x="-17172" y="1278082"/>
                  <a:pt x="8806" y="1212273"/>
                  <a:pt x="64224" y="1371600"/>
                </a:cubicBezTo>
                <a:cubicBezTo>
                  <a:pt x="119642" y="1530927"/>
                  <a:pt x="298019" y="1863436"/>
                  <a:pt x="344778" y="2005445"/>
                </a:cubicBezTo>
                <a:cubicBezTo>
                  <a:pt x="391537" y="2147454"/>
                  <a:pt x="344778" y="2223654"/>
                  <a:pt x="344778" y="2223654"/>
                </a:cubicBezTo>
                <a:lnTo>
                  <a:pt x="344778" y="2223654"/>
                </a:lnTo>
              </a:path>
            </a:pathLst>
          </a:custGeom>
          <a:noFill/>
          <a:ln w="19050">
            <a:solidFill>
              <a:srgbClr val="FF0000"/>
            </a:solidFill>
            <a:prstDash val="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5" name="Freeform 274"/>
          <p:cNvSpPr/>
          <p:nvPr/>
        </p:nvSpPr>
        <p:spPr>
          <a:xfrm>
            <a:off x="10064542" y="2998418"/>
            <a:ext cx="365559" cy="2223654"/>
          </a:xfrm>
          <a:custGeom>
            <a:avLst/>
            <a:gdLst>
              <a:gd name="connsiteX0" fmla="*/ 240869 w 365559"/>
              <a:gd name="connsiteY0" fmla="*/ 0 h 2223654"/>
              <a:gd name="connsiteX1" fmla="*/ 12269 w 365559"/>
              <a:gd name="connsiteY1" fmla="*/ 1049482 h 2223654"/>
              <a:gd name="connsiteX2" fmla="*/ 64224 w 365559"/>
              <a:gd name="connsiteY2" fmla="*/ 1371600 h 2223654"/>
              <a:gd name="connsiteX3" fmla="*/ 344778 w 365559"/>
              <a:gd name="connsiteY3" fmla="*/ 2005445 h 2223654"/>
              <a:gd name="connsiteX4" fmla="*/ 344778 w 365559"/>
              <a:gd name="connsiteY4" fmla="*/ 2223654 h 2223654"/>
              <a:gd name="connsiteX5" fmla="*/ 344778 w 365559"/>
              <a:gd name="connsiteY5" fmla="*/ 2223654 h 222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559" h="2223654">
                <a:moveTo>
                  <a:pt x="240869" y="0"/>
                </a:moveTo>
                <a:cubicBezTo>
                  <a:pt x="141289" y="410441"/>
                  <a:pt x="41710" y="820882"/>
                  <a:pt x="12269" y="1049482"/>
                </a:cubicBezTo>
                <a:cubicBezTo>
                  <a:pt x="-17172" y="1278082"/>
                  <a:pt x="8806" y="1212273"/>
                  <a:pt x="64224" y="1371600"/>
                </a:cubicBezTo>
                <a:cubicBezTo>
                  <a:pt x="119642" y="1530927"/>
                  <a:pt x="298019" y="1863436"/>
                  <a:pt x="344778" y="2005445"/>
                </a:cubicBezTo>
                <a:cubicBezTo>
                  <a:pt x="391537" y="2147454"/>
                  <a:pt x="344778" y="2223654"/>
                  <a:pt x="344778" y="2223654"/>
                </a:cubicBezTo>
                <a:lnTo>
                  <a:pt x="344778" y="2223654"/>
                </a:lnTo>
              </a:path>
            </a:pathLst>
          </a:custGeom>
          <a:noFill/>
          <a:ln w="19050">
            <a:solidFill>
              <a:srgbClr val="FF0000"/>
            </a:solidFill>
            <a:prstDash val="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9" name="Content Placeholder 2"/>
          <p:cNvSpPr txBox="1">
            <a:spLocks/>
          </p:cNvSpPr>
          <p:nvPr/>
        </p:nvSpPr>
        <p:spPr>
          <a:xfrm>
            <a:off x="3384985" y="1596766"/>
            <a:ext cx="1652120" cy="5591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2"/>
              </a:buClr>
              <a:buSzPct val="90000"/>
              <a:buFont typeface="Wingdings" pitchFamily="2" charset="2"/>
              <a:buChar char="§"/>
              <a:defRPr sz="2800" b="0" i="0" kern="1200" spc="-150">
                <a:solidFill>
                  <a:schemeClr val="tx1"/>
                </a:solidFill>
                <a:latin typeface="Fira Sans Light" panose="020B0403050000020004" pitchFamily="34" charset="0"/>
                <a:ea typeface="+mn-ea"/>
                <a:cs typeface="+mn-cs"/>
              </a:defRPr>
            </a:lvl1pPr>
            <a:lvl2pPr marL="627063" indent="-169863" algn="l" defTabSz="914400" rtl="0" eaLnBrk="1" latinLnBrk="0" hangingPunct="1">
              <a:lnSpc>
                <a:spcPct val="90000"/>
              </a:lnSpc>
              <a:spcBef>
                <a:spcPts val="500"/>
              </a:spcBef>
              <a:buClr>
                <a:schemeClr val="bg2">
                  <a:lumMod val="50000"/>
                </a:schemeClr>
              </a:buClr>
              <a:buSzPct val="80000"/>
              <a:buFont typeface="Wingdings" pitchFamily="2" charset="2"/>
              <a:buChar char="§"/>
              <a:tabLst/>
              <a:defRPr sz="2400" b="0" i="0" kern="1200" spc="-150">
                <a:solidFill>
                  <a:schemeClr val="tx1"/>
                </a:solidFill>
                <a:latin typeface="Fira Sans Light" panose="020B0403050000020004" pitchFamily="34" charset="0"/>
                <a:ea typeface="+mn-ea"/>
                <a:cs typeface="+mn-cs"/>
              </a:defRPr>
            </a:lvl2pPr>
            <a:lvl3pPr marL="1069975" indent="-155575" algn="l" defTabSz="914400" rtl="0" eaLnBrk="1" latinLnBrk="0" hangingPunct="1">
              <a:lnSpc>
                <a:spcPct val="90000"/>
              </a:lnSpc>
              <a:spcBef>
                <a:spcPts val="500"/>
              </a:spcBef>
              <a:buClr>
                <a:schemeClr val="tx1">
                  <a:lumMod val="40000"/>
                  <a:lumOff val="60000"/>
                </a:schemeClr>
              </a:buClr>
              <a:buSzPct val="80000"/>
              <a:buFont typeface="Wingdings" pitchFamily="2" charset="2"/>
              <a:buChar char="§"/>
              <a:tabLst/>
              <a:defRPr sz="2000" b="0" i="0" kern="1200" spc="-150">
                <a:solidFill>
                  <a:schemeClr val="tx1"/>
                </a:solidFill>
                <a:latin typeface="Fira Sans Light" panose="020B0403050000020004" pitchFamily="34" charset="0"/>
                <a:ea typeface="+mn-ea"/>
                <a:cs typeface="+mn-cs"/>
              </a:defRPr>
            </a:lvl3pPr>
            <a:lvl4pPr marL="1511300" indent="-139700" algn="l" defTabSz="914400" rtl="0" eaLnBrk="1" latinLnBrk="0" hangingPunct="1">
              <a:lnSpc>
                <a:spcPct val="90000"/>
              </a:lnSpc>
              <a:spcBef>
                <a:spcPts val="500"/>
              </a:spcBef>
              <a:buClr>
                <a:schemeClr val="tx1">
                  <a:lumMod val="40000"/>
                  <a:lumOff val="60000"/>
                </a:schemeClr>
              </a:buClr>
              <a:buSzPct val="80000"/>
              <a:buFont typeface="Wingdings" pitchFamily="2" charset="2"/>
              <a:buChar char="§"/>
              <a:tabLst/>
              <a:defRPr sz="1800" b="0" i="0" kern="1200" spc="-150">
                <a:solidFill>
                  <a:schemeClr val="tx1"/>
                </a:solidFill>
                <a:latin typeface="Fira Sans Light" panose="020B0403050000020004" pitchFamily="34" charset="0"/>
                <a:ea typeface="+mn-ea"/>
                <a:cs typeface="+mn-cs"/>
              </a:defRPr>
            </a:lvl4pPr>
            <a:lvl5pPr marL="1960563" indent="-131763" algn="l" defTabSz="914400" rtl="0" eaLnBrk="1" latinLnBrk="0" hangingPunct="1">
              <a:lnSpc>
                <a:spcPct val="90000"/>
              </a:lnSpc>
              <a:spcBef>
                <a:spcPts val="500"/>
              </a:spcBef>
              <a:buClr>
                <a:schemeClr val="tx1">
                  <a:lumMod val="40000"/>
                  <a:lumOff val="60000"/>
                </a:schemeClr>
              </a:buClr>
              <a:buSzPct val="80000"/>
              <a:buFont typeface="Wingdings" pitchFamily="2" charset="2"/>
              <a:buChar char="§"/>
              <a:tabLst/>
              <a:defRPr sz="1800" b="0" i="0" kern="1200" spc="-150">
                <a:solidFill>
                  <a:schemeClr val="tx1"/>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smtClean="0"/>
              <a:t>subtracter</a:t>
            </a:r>
          </a:p>
          <a:p>
            <a:endParaRPr lang="en-AU" dirty="0"/>
          </a:p>
        </p:txBody>
      </p:sp>
      <p:sp>
        <p:nvSpPr>
          <p:cNvPr id="189" name="TextBox 188"/>
          <p:cNvSpPr txBox="1"/>
          <p:nvPr/>
        </p:nvSpPr>
        <p:spPr>
          <a:xfrm>
            <a:off x="6560834" y="5559289"/>
            <a:ext cx="2789546" cy="954107"/>
          </a:xfrm>
          <a:prstGeom prst="rect">
            <a:avLst/>
          </a:prstGeom>
          <a:noFill/>
        </p:spPr>
        <p:txBody>
          <a:bodyPr wrap="none" rtlCol="0">
            <a:spAutoFit/>
          </a:bodyPr>
          <a:lstStyle/>
          <a:p>
            <a:r>
              <a:rPr lang="en-US" sz="2800" dirty="0" smtClean="0">
                <a:latin typeface="Fira Sans Light" panose="02010600030101010101" charset="0"/>
              </a:rPr>
              <a:t>0 - 1 - 1 = 0   1</a:t>
            </a:r>
          </a:p>
          <a:p>
            <a:r>
              <a:rPr lang="en-US" sz="2800" dirty="0" smtClean="0">
                <a:latin typeface="Fira Sans Light" panose="02010600030101010101" charset="0"/>
              </a:rPr>
              <a:t>A  </a:t>
            </a:r>
            <a:r>
              <a:rPr lang="en-US" sz="1600" dirty="0" smtClean="0">
                <a:latin typeface="Fira Sans Light" panose="02010600030101010101" charset="0"/>
              </a:rPr>
              <a:t> </a:t>
            </a:r>
            <a:r>
              <a:rPr lang="en-US" sz="2800" dirty="0" smtClean="0">
                <a:latin typeface="Fira Sans Light" panose="02010600030101010101" charset="0"/>
              </a:rPr>
              <a:t> B   B</a:t>
            </a:r>
            <a:r>
              <a:rPr lang="en-US" sz="1400" dirty="0" smtClean="0">
                <a:latin typeface="Fira Sans Light" panose="02010600030101010101" charset="0"/>
              </a:rPr>
              <a:t>in</a:t>
            </a:r>
            <a:r>
              <a:rPr lang="en-US" sz="2800" dirty="0" smtClean="0">
                <a:latin typeface="Fira Sans Light" panose="02010600030101010101" charset="0"/>
              </a:rPr>
              <a:t> D   B</a:t>
            </a:r>
            <a:r>
              <a:rPr lang="en-US" sz="1400" dirty="0" smtClean="0">
                <a:latin typeface="Fira Sans Light" panose="02010600030101010101" charset="0"/>
              </a:rPr>
              <a:t>out</a:t>
            </a:r>
            <a:endParaRPr lang="en-AU" sz="1400" dirty="0">
              <a:latin typeface="Fira Sans Light" panose="02010600030101010101" charset="0"/>
            </a:endParaRPr>
          </a:p>
        </p:txBody>
      </p:sp>
    </p:spTree>
    <p:extLst>
      <p:ext uri="{BB962C8B-B14F-4D97-AF65-F5344CB8AC3E}">
        <p14:creationId xmlns:p14="http://schemas.microsoft.com/office/powerpoint/2010/main" val="340375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repeatCount="indefinite" autoRev="1" fill="hold" nodeType="withEffect">
                                  <p:stCondLst>
                                    <p:cond delay="0"/>
                                  </p:stCondLst>
                                  <p:childTnLst>
                                    <p:animClr clrSpc="rgb" dir="cw">
                                      <p:cBhvr>
                                        <p:cTn id="6" dur="2000" fill="hold"/>
                                        <p:tgtEl>
                                          <p:spTgt spid="9"/>
                                        </p:tgtEl>
                                        <p:attrNameLst>
                                          <p:attrName>stroke.color</p:attrName>
                                        </p:attrNameLst>
                                      </p:cBhvr>
                                      <p:to>
                                        <a:schemeClr val="bg1"/>
                                      </p:to>
                                    </p:animClr>
                                    <p:set>
                                      <p:cBhvr>
                                        <p:cTn id="7" dur="2000" fill="hold"/>
                                        <p:tgtEl>
                                          <p:spTgt spid="9"/>
                                        </p:tgtEl>
                                        <p:attrNameLst>
                                          <p:attrName>stroke.on</p:attrName>
                                        </p:attrNameLst>
                                      </p:cBhvr>
                                      <p:to>
                                        <p:strVal val="true"/>
                                      </p:to>
                                    </p:set>
                                  </p:childTnLst>
                                </p:cTn>
                              </p:par>
                              <p:par>
                                <p:cTn id="8" presetID="7" presetClass="emph" presetSubtype="2" repeatCount="indefinite" autoRev="1" fill="hold" nodeType="withEffect">
                                  <p:stCondLst>
                                    <p:cond delay="0"/>
                                  </p:stCondLst>
                                  <p:childTnLst>
                                    <p:animClr clrSpc="rgb" dir="cw">
                                      <p:cBhvr>
                                        <p:cTn id="9" dur="2000" fill="hold"/>
                                        <p:tgtEl>
                                          <p:spTgt spid="275"/>
                                        </p:tgtEl>
                                        <p:attrNameLst>
                                          <p:attrName>stroke.color</p:attrName>
                                        </p:attrNameLst>
                                      </p:cBhvr>
                                      <p:to>
                                        <a:schemeClr val="bg1"/>
                                      </p:to>
                                    </p:animClr>
                                    <p:set>
                                      <p:cBhvr>
                                        <p:cTn id="10" dur="2000" fill="hold"/>
                                        <p:tgtEl>
                                          <p:spTgt spid="275"/>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569" y="1597023"/>
            <a:ext cx="10515600" cy="4351338"/>
          </a:xfrm>
        </p:spPr>
        <p:txBody>
          <a:bodyPr/>
          <a:lstStyle/>
          <a:p>
            <a:r>
              <a:rPr lang="en-AU" dirty="0" smtClean="0"/>
              <a:t>Example 3: 2-bit multiplier P = A * B</a:t>
            </a:r>
            <a:endParaRPr lang="en-AU" dirty="0"/>
          </a:p>
        </p:txBody>
      </p:sp>
      <p:sp>
        <p:nvSpPr>
          <p:cNvPr id="4" name="Title 3"/>
          <p:cNvSpPr>
            <a:spLocks noGrp="1"/>
          </p:cNvSpPr>
          <p:nvPr>
            <p:ph type="title"/>
          </p:nvPr>
        </p:nvSpPr>
        <p:spPr>
          <a:xfrm>
            <a:off x="359568" y="332508"/>
            <a:ext cx="11048661" cy="967222"/>
          </a:xfrm>
        </p:spPr>
        <p:txBody>
          <a:bodyPr/>
          <a:lstStyle/>
          <a:p>
            <a:r>
              <a:rPr lang="en-US" dirty="0" smtClean="0"/>
              <a:t>How it works? </a:t>
            </a:r>
            <a:endParaRPr lang="en-AU" dirty="0"/>
          </a:p>
        </p:txBody>
      </p:sp>
      <p:pic>
        <p:nvPicPr>
          <p:cNvPr id="7" name="Picture 6"/>
          <p:cNvPicPr>
            <a:picLocks noChangeAspect="1"/>
          </p:cNvPicPr>
          <p:nvPr/>
        </p:nvPicPr>
        <p:blipFill>
          <a:blip r:embed="rId3"/>
          <a:stretch>
            <a:fillRect/>
          </a:stretch>
        </p:blipFill>
        <p:spPr>
          <a:xfrm>
            <a:off x="1800226" y="2054457"/>
            <a:ext cx="8203746" cy="4542285"/>
          </a:xfrm>
          <a:prstGeom prst="rect">
            <a:avLst/>
          </a:prstGeom>
        </p:spPr>
      </p:pic>
      <p:cxnSp>
        <p:nvCxnSpPr>
          <p:cNvPr id="9" name="Straight Arrow Connector 8"/>
          <p:cNvCxnSpPr/>
          <p:nvPr/>
        </p:nvCxnSpPr>
        <p:spPr>
          <a:xfrm flipH="1">
            <a:off x="9993088" y="3037114"/>
            <a:ext cx="500743" cy="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0433837" y="2775504"/>
            <a:ext cx="1645002" cy="523220"/>
          </a:xfrm>
          <a:prstGeom prst="rect">
            <a:avLst/>
          </a:prstGeom>
          <a:noFill/>
        </p:spPr>
        <p:txBody>
          <a:bodyPr wrap="none" rtlCol="0">
            <a:spAutoFit/>
          </a:bodyPr>
          <a:lstStyle/>
          <a:p>
            <a:r>
              <a:rPr lang="en-US" sz="2800" dirty="0" smtClean="0">
                <a:latin typeface="Fira Sans Light" panose="02010600030101010101" charset="0"/>
              </a:rPr>
              <a:t>AND gate</a:t>
            </a:r>
            <a:endParaRPr lang="en-AU" sz="2800" dirty="0">
              <a:latin typeface="Fira Sans Light" panose="02010600030101010101" charset="0"/>
            </a:endParaRPr>
          </a:p>
        </p:txBody>
      </p:sp>
      <p:cxnSp>
        <p:nvCxnSpPr>
          <p:cNvPr id="14" name="Straight Arrow Connector 13"/>
          <p:cNvCxnSpPr/>
          <p:nvPr/>
        </p:nvCxnSpPr>
        <p:spPr>
          <a:xfrm>
            <a:off x="6059035" y="5442858"/>
            <a:ext cx="500743" cy="0"/>
          </a:xfrm>
          <a:prstGeom prst="straightConnector1">
            <a:avLst/>
          </a:prstGeom>
          <a:ln w="19050">
            <a:tailEnd type="triangle" w="lg" len="lg"/>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569596" y="5148238"/>
            <a:ext cx="2571538" cy="523220"/>
          </a:xfrm>
          <a:prstGeom prst="rect">
            <a:avLst/>
          </a:prstGeom>
          <a:noFill/>
        </p:spPr>
        <p:txBody>
          <a:bodyPr wrap="none" rtlCol="0">
            <a:spAutoFit/>
          </a:bodyPr>
          <a:lstStyle/>
          <a:p>
            <a:r>
              <a:rPr lang="en-US" sz="2800" dirty="0" smtClean="0">
                <a:latin typeface="Fira Sans Light" panose="02010600030101010101" charset="0"/>
              </a:rPr>
              <a:t>1-bit full adder</a:t>
            </a:r>
            <a:endParaRPr lang="en-AU" sz="2800" dirty="0">
              <a:latin typeface="Fira Sans Light" panose="02010600030101010101" charset="0"/>
            </a:endParaRPr>
          </a:p>
        </p:txBody>
      </p:sp>
    </p:spTree>
    <p:extLst>
      <p:ext uri="{BB962C8B-B14F-4D97-AF65-F5344CB8AC3E}">
        <p14:creationId xmlns:p14="http://schemas.microsoft.com/office/powerpoint/2010/main" val="1166666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337" y="1597023"/>
            <a:ext cx="10515600" cy="4351338"/>
          </a:xfrm>
        </p:spPr>
        <p:txBody>
          <a:bodyPr/>
          <a:lstStyle/>
          <a:p>
            <a:pPr marL="0" indent="0">
              <a:buNone/>
            </a:pPr>
            <a:r>
              <a:rPr lang="en-AU" dirty="0"/>
              <a:t>Scalar </a:t>
            </a:r>
            <a:r>
              <a:rPr lang="en-AU" dirty="0" smtClean="0"/>
              <a:t>processor             </a:t>
            </a:r>
            <a:r>
              <a:rPr lang="en-US" dirty="0"/>
              <a:t>Programmable </a:t>
            </a:r>
            <a:r>
              <a:rPr lang="en-US" dirty="0" smtClean="0"/>
              <a:t>logic                  </a:t>
            </a:r>
            <a:r>
              <a:rPr lang="en-US" dirty="0"/>
              <a:t>Vector </a:t>
            </a:r>
            <a:r>
              <a:rPr lang="en-US" dirty="0" smtClean="0"/>
              <a:t>processor</a:t>
            </a:r>
            <a:endParaRPr lang="en-AU" dirty="0" smtClean="0"/>
          </a:p>
          <a:p>
            <a:pPr marL="0" indent="0">
              <a:buNone/>
            </a:pPr>
            <a:r>
              <a:rPr lang="en-AU" dirty="0"/>
              <a:t> </a:t>
            </a:r>
            <a:r>
              <a:rPr lang="en-AU" dirty="0" smtClean="0"/>
              <a:t>     (e.g., CPU)                          </a:t>
            </a:r>
            <a:r>
              <a:rPr lang="en-US" dirty="0" smtClean="0"/>
              <a:t>(</a:t>
            </a:r>
            <a:r>
              <a:rPr lang="en-US" dirty="0"/>
              <a:t>e.g., FPGA</a:t>
            </a:r>
            <a:r>
              <a:rPr lang="en-US" dirty="0" smtClean="0"/>
              <a:t>)                              (</a:t>
            </a:r>
            <a:r>
              <a:rPr lang="en-US" dirty="0"/>
              <a:t>e.g., DSP, GPU</a:t>
            </a:r>
            <a:r>
              <a:rPr lang="en-US" dirty="0" smtClean="0"/>
              <a:t>)</a:t>
            </a:r>
            <a:endParaRPr lang="en-US" dirty="0"/>
          </a:p>
          <a:p>
            <a:pPr marL="0" indent="0">
              <a:buNone/>
            </a:pPr>
            <a:endParaRPr lang="en-AU" dirty="0"/>
          </a:p>
          <a:p>
            <a:pPr marL="0" indent="0">
              <a:buNone/>
            </a:pPr>
            <a:endParaRPr lang="en-AU" dirty="0" smtClean="0"/>
          </a:p>
        </p:txBody>
      </p:sp>
      <p:sp>
        <p:nvSpPr>
          <p:cNvPr id="4" name="Title 3"/>
          <p:cNvSpPr>
            <a:spLocks noGrp="1"/>
          </p:cNvSpPr>
          <p:nvPr>
            <p:ph type="title"/>
          </p:nvPr>
        </p:nvSpPr>
        <p:spPr>
          <a:xfrm>
            <a:off x="359568" y="332508"/>
            <a:ext cx="11470481" cy="967222"/>
          </a:xfrm>
        </p:spPr>
        <p:txBody>
          <a:bodyPr/>
          <a:lstStyle/>
          <a:p>
            <a:r>
              <a:rPr lang="en-US" dirty="0" smtClean="0"/>
              <a:t>Why choose FPGA? </a:t>
            </a:r>
            <a:endParaRPr lang="en-AU" dirty="0"/>
          </a:p>
        </p:txBody>
      </p:sp>
      <p:pic>
        <p:nvPicPr>
          <p:cNvPr id="2" name="Picture 1"/>
          <p:cNvPicPr>
            <a:picLocks noChangeAspect="1"/>
          </p:cNvPicPr>
          <p:nvPr/>
        </p:nvPicPr>
        <p:blipFill>
          <a:blip r:embed="rId3"/>
          <a:stretch>
            <a:fillRect/>
          </a:stretch>
        </p:blipFill>
        <p:spPr>
          <a:xfrm>
            <a:off x="1060738" y="2519795"/>
            <a:ext cx="1900671" cy="1082134"/>
          </a:xfrm>
          <a:prstGeom prst="rect">
            <a:avLst/>
          </a:prstGeom>
        </p:spPr>
      </p:pic>
      <p:pic>
        <p:nvPicPr>
          <p:cNvPr id="7" name="Picture 6"/>
          <p:cNvPicPr>
            <a:picLocks noChangeAspect="1"/>
          </p:cNvPicPr>
          <p:nvPr/>
        </p:nvPicPr>
        <p:blipFill>
          <a:blip r:embed="rId4"/>
          <a:stretch>
            <a:fillRect/>
          </a:stretch>
        </p:blipFill>
        <p:spPr>
          <a:xfrm>
            <a:off x="4601008" y="2519795"/>
            <a:ext cx="1872529" cy="1079458"/>
          </a:xfrm>
          <a:prstGeom prst="rect">
            <a:avLst/>
          </a:prstGeom>
        </p:spPr>
      </p:pic>
      <p:pic>
        <p:nvPicPr>
          <p:cNvPr id="10" name="Picture 9"/>
          <p:cNvPicPr>
            <a:picLocks noChangeAspect="1"/>
          </p:cNvPicPr>
          <p:nvPr/>
        </p:nvPicPr>
        <p:blipFill>
          <a:blip r:embed="rId5"/>
          <a:stretch>
            <a:fillRect/>
          </a:stretch>
        </p:blipFill>
        <p:spPr>
          <a:xfrm>
            <a:off x="8756946" y="2519795"/>
            <a:ext cx="1976865" cy="1088042"/>
          </a:xfrm>
          <a:prstGeom prst="rect">
            <a:avLst/>
          </a:prstGeom>
        </p:spPr>
      </p:pic>
      <p:sp>
        <p:nvSpPr>
          <p:cNvPr id="11" name="TextBox 10"/>
          <p:cNvSpPr txBox="1"/>
          <p:nvPr/>
        </p:nvSpPr>
        <p:spPr>
          <a:xfrm>
            <a:off x="715686" y="3772692"/>
            <a:ext cx="2590774" cy="461665"/>
          </a:xfrm>
          <a:prstGeom prst="rect">
            <a:avLst/>
          </a:prstGeom>
          <a:noFill/>
        </p:spPr>
        <p:txBody>
          <a:bodyPr wrap="none" rtlCol="0">
            <a:spAutoFit/>
          </a:bodyPr>
          <a:lstStyle/>
          <a:p>
            <a:r>
              <a:rPr lang="en-AU" sz="2400" spc="-150" dirty="0">
                <a:latin typeface="Fira Sans Light" panose="020B0403050000020004" pitchFamily="34" charset="0"/>
              </a:rPr>
              <a:t>Complex</a:t>
            </a:r>
            <a:r>
              <a:rPr lang="en-AU" sz="2400" dirty="0"/>
              <a:t> </a:t>
            </a:r>
            <a:r>
              <a:rPr lang="en-AU" sz="2400" spc="-150" dirty="0" smtClean="0">
                <a:latin typeface="Fira Sans Light" panose="020B0403050000020004" pitchFamily="34" charset="0"/>
              </a:rPr>
              <a:t>algorithms</a:t>
            </a:r>
            <a:endParaRPr lang="en-AU" sz="2400" spc="-150" dirty="0">
              <a:latin typeface="Fira Sans Light" panose="020B0403050000020004" pitchFamily="34" charset="0"/>
            </a:endParaRPr>
          </a:p>
        </p:txBody>
      </p:sp>
      <p:sp>
        <p:nvSpPr>
          <p:cNvPr id="282" name="TextBox 281"/>
          <p:cNvSpPr txBox="1"/>
          <p:nvPr/>
        </p:nvSpPr>
        <p:spPr>
          <a:xfrm>
            <a:off x="715686" y="4300817"/>
            <a:ext cx="2148345" cy="461665"/>
          </a:xfrm>
          <a:prstGeom prst="rect">
            <a:avLst/>
          </a:prstGeom>
          <a:noFill/>
        </p:spPr>
        <p:txBody>
          <a:bodyPr wrap="none" rtlCol="0">
            <a:spAutoFit/>
          </a:bodyPr>
          <a:lstStyle/>
          <a:p>
            <a:r>
              <a:rPr lang="en-AU" sz="2400" spc="-150" dirty="0">
                <a:latin typeface="Fira Sans Light" panose="020B0403050000020004" pitchFamily="34" charset="0"/>
              </a:rPr>
              <a:t>Decision </a:t>
            </a:r>
            <a:r>
              <a:rPr lang="en-AU" sz="2400" spc="-150" dirty="0" smtClean="0">
                <a:latin typeface="Fira Sans Light" panose="020B0403050000020004" pitchFamily="34" charset="0"/>
              </a:rPr>
              <a:t>making</a:t>
            </a:r>
            <a:endParaRPr lang="en-AU" sz="2400" spc="-150" dirty="0">
              <a:latin typeface="Fira Sans Light" panose="020B0403050000020004" pitchFamily="34" charset="0"/>
            </a:endParaRPr>
          </a:p>
        </p:txBody>
      </p:sp>
      <p:sp>
        <p:nvSpPr>
          <p:cNvPr id="286" name="TextBox 285"/>
          <p:cNvSpPr txBox="1"/>
          <p:nvPr/>
        </p:nvSpPr>
        <p:spPr>
          <a:xfrm>
            <a:off x="4344428" y="3772692"/>
            <a:ext cx="2129109" cy="461665"/>
          </a:xfrm>
          <a:prstGeom prst="rect">
            <a:avLst/>
          </a:prstGeom>
          <a:noFill/>
        </p:spPr>
        <p:txBody>
          <a:bodyPr wrap="none" rtlCol="0">
            <a:spAutoFit/>
          </a:bodyPr>
          <a:lstStyle/>
          <a:p>
            <a:r>
              <a:rPr lang="en-AU" sz="2400" spc="-150" dirty="0" smtClean="0">
                <a:latin typeface="Fira Sans Light" panose="020B0403050000020004" pitchFamily="34" charset="0"/>
              </a:rPr>
              <a:t>Fully parallelism</a:t>
            </a:r>
            <a:endParaRPr lang="en-AU" sz="2400" spc="-150" dirty="0">
              <a:latin typeface="Fira Sans Light" panose="020B0403050000020004" pitchFamily="34" charset="0"/>
            </a:endParaRPr>
          </a:p>
        </p:txBody>
      </p:sp>
      <p:sp>
        <p:nvSpPr>
          <p:cNvPr id="289" name="TextBox 288"/>
          <p:cNvSpPr txBox="1"/>
          <p:nvPr/>
        </p:nvSpPr>
        <p:spPr>
          <a:xfrm>
            <a:off x="8439232" y="3770020"/>
            <a:ext cx="3752768" cy="830997"/>
          </a:xfrm>
          <a:prstGeom prst="rect">
            <a:avLst/>
          </a:prstGeom>
          <a:noFill/>
        </p:spPr>
        <p:txBody>
          <a:bodyPr wrap="square" rtlCol="0">
            <a:spAutoFit/>
          </a:bodyPr>
          <a:lstStyle/>
          <a:p>
            <a:r>
              <a:rPr lang="en-AU" sz="2400" spc="-150" dirty="0" smtClean="0">
                <a:latin typeface="Fira Sans Light" panose="020B0403050000020004" pitchFamily="34" charset="0"/>
              </a:rPr>
              <a:t>Domain-specific parallelism</a:t>
            </a:r>
          </a:p>
          <a:p>
            <a:r>
              <a:rPr lang="en-US" sz="2400" spc="-150" dirty="0" smtClean="0">
                <a:latin typeface="Fira Sans Light" panose="020B0403050000020004" pitchFamily="34" charset="0"/>
              </a:rPr>
              <a:t>(</a:t>
            </a:r>
            <a:r>
              <a:rPr lang="en-AU" sz="2400" spc="-150" dirty="0">
                <a:latin typeface="Fira Sans Light" panose="020B0403050000020004" pitchFamily="34" charset="0"/>
              </a:rPr>
              <a:t>Video and image </a:t>
            </a:r>
            <a:r>
              <a:rPr lang="en-AU" sz="2400" spc="-150" dirty="0" smtClean="0">
                <a:latin typeface="Fira Sans Light" panose="020B0403050000020004" pitchFamily="34" charset="0"/>
              </a:rPr>
              <a:t>processing</a:t>
            </a:r>
            <a:r>
              <a:rPr lang="en-US" sz="2400" spc="-150" dirty="0" smtClean="0">
                <a:latin typeface="Fira Sans Light" panose="020B0403050000020004" pitchFamily="34" charset="0"/>
              </a:rPr>
              <a:t>)</a:t>
            </a:r>
            <a:endParaRPr lang="en-AU" sz="2400" spc="-150" dirty="0">
              <a:latin typeface="Fira Sans Light" panose="020B0403050000020004" pitchFamily="34" charset="0"/>
            </a:endParaRPr>
          </a:p>
        </p:txBody>
      </p:sp>
      <p:sp>
        <p:nvSpPr>
          <p:cNvPr id="293" name="TextBox 292"/>
          <p:cNvSpPr txBox="1"/>
          <p:nvPr/>
        </p:nvSpPr>
        <p:spPr>
          <a:xfrm>
            <a:off x="4344428" y="4300817"/>
            <a:ext cx="3305713" cy="830997"/>
          </a:xfrm>
          <a:prstGeom prst="rect">
            <a:avLst/>
          </a:prstGeom>
          <a:noFill/>
        </p:spPr>
        <p:txBody>
          <a:bodyPr wrap="none" rtlCol="0">
            <a:spAutoFit/>
          </a:bodyPr>
          <a:lstStyle/>
          <a:p>
            <a:r>
              <a:rPr lang="en-AU" sz="2400" spc="-150" dirty="0" smtClean="0">
                <a:latin typeface="Fira Sans Light" panose="020B0403050000020004" pitchFamily="34" charset="0"/>
              </a:rPr>
              <a:t>Latency critical workloads</a:t>
            </a:r>
          </a:p>
          <a:p>
            <a:r>
              <a:rPr lang="en-US" sz="2400" spc="-150" dirty="0" smtClean="0">
                <a:latin typeface="Fira Sans Light" panose="020B0403050000020004" pitchFamily="34" charset="0"/>
              </a:rPr>
              <a:t>(Real-time processing)</a:t>
            </a:r>
            <a:endParaRPr lang="en-AU" sz="2400" spc="-150" dirty="0">
              <a:latin typeface="Fira Sans Light" panose="020B0403050000020004" pitchFamily="34" charset="0"/>
            </a:endParaRPr>
          </a:p>
        </p:txBody>
      </p:sp>
      <p:sp>
        <p:nvSpPr>
          <p:cNvPr id="300" name="TextBox 299"/>
          <p:cNvSpPr txBox="1"/>
          <p:nvPr/>
        </p:nvSpPr>
        <p:spPr>
          <a:xfrm>
            <a:off x="4344428" y="5198274"/>
            <a:ext cx="2529860" cy="461665"/>
          </a:xfrm>
          <a:prstGeom prst="rect">
            <a:avLst/>
          </a:prstGeom>
          <a:noFill/>
        </p:spPr>
        <p:txBody>
          <a:bodyPr wrap="none" rtlCol="0">
            <a:spAutoFit/>
          </a:bodyPr>
          <a:lstStyle/>
          <a:p>
            <a:r>
              <a:rPr lang="en-AU" sz="2400" spc="-150" dirty="0" smtClean="0">
                <a:latin typeface="Fira Sans Light" panose="020B0403050000020004" pitchFamily="34" charset="0"/>
              </a:rPr>
              <a:t>Programmable I/O</a:t>
            </a:r>
            <a:endParaRPr lang="en-AU" sz="2400" spc="-150" dirty="0">
              <a:latin typeface="Fira Sans Light" panose="020B0403050000020004" pitchFamily="34" charset="0"/>
            </a:endParaRPr>
          </a:p>
        </p:txBody>
      </p:sp>
      <p:sp>
        <p:nvSpPr>
          <p:cNvPr id="13" name="TextBox 12"/>
          <p:cNvSpPr txBox="1"/>
          <p:nvPr/>
        </p:nvSpPr>
        <p:spPr>
          <a:xfrm>
            <a:off x="8439232" y="4670149"/>
            <a:ext cx="3752768" cy="461665"/>
          </a:xfrm>
          <a:prstGeom prst="rect">
            <a:avLst/>
          </a:prstGeom>
          <a:noFill/>
        </p:spPr>
        <p:txBody>
          <a:bodyPr wrap="square" rtlCol="0">
            <a:spAutoFit/>
          </a:bodyPr>
          <a:lstStyle/>
          <a:p>
            <a:r>
              <a:rPr lang="en-AU" sz="2400" spc="-150" dirty="0">
                <a:latin typeface="Fira Sans Light" panose="020B0403050000020004" pitchFamily="34" charset="0"/>
              </a:rPr>
              <a:t>Computer vision</a:t>
            </a:r>
          </a:p>
        </p:txBody>
      </p:sp>
      <p:sp>
        <p:nvSpPr>
          <p:cNvPr id="14" name="TextBox 13"/>
          <p:cNvSpPr txBox="1"/>
          <p:nvPr/>
        </p:nvSpPr>
        <p:spPr>
          <a:xfrm>
            <a:off x="8439232" y="5198274"/>
            <a:ext cx="3752768" cy="461665"/>
          </a:xfrm>
          <a:prstGeom prst="rect">
            <a:avLst/>
          </a:prstGeom>
          <a:noFill/>
        </p:spPr>
        <p:txBody>
          <a:bodyPr wrap="square" rtlCol="0">
            <a:spAutoFit/>
          </a:bodyPr>
          <a:lstStyle/>
          <a:p>
            <a:r>
              <a:rPr lang="en-AU" sz="2400" spc="-150" dirty="0">
                <a:latin typeface="Fira Sans Light" panose="020B0403050000020004" pitchFamily="34" charset="0"/>
              </a:rPr>
              <a:t>Machine Learning</a:t>
            </a:r>
          </a:p>
        </p:txBody>
      </p:sp>
    </p:spTree>
    <p:extLst>
      <p:ext uri="{BB962C8B-B14F-4D97-AF65-F5344CB8AC3E}">
        <p14:creationId xmlns:p14="http://schemas.microsoft.com/office/powerpoint/2010/main" val="4243381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9568" y="332508"/>
            <a:ext cx="11470481" cy="967222"/>
          </a:xfrm>
        </p:spPr>
        <p:txBody>
          <a:bodyPr/>
          <a:lstStyle/>
          <a:p>
            <a:r>
              <a:rPr lang="en-US" dirty="0" smtClean="0"/>
              <a:t>Why choose FPGA? </a:t>
            </a:r>
            <a:endParaRPr lang="en-AU" dirty="0"/>
          </a:p>
        </p:txBody>
      </p:sp>
      <p:grpSp>
        <p:nvGrpSpPr>
          <p:cNvPr id="9" name="Group 8"/>
          <p:cNvGrpSpPr/>
          <p:nvPr/>
        </p:nvGrpSpPr>
        <p:grpSpPr>
          <a:xfrm>
            <a:off x="1074016" y="1711051"/>
            <a:ext cx="6386657" cy="4378022"/>
            <a:chOff x="2466397" y="1711051"/>
            <a:chExt cx="7054120" cy="4796606"/>
          </a:xfrm>
        </p:grpSpPr>
        <p:pic>
          <p:nvPicPr>
            <p:cNvPr id="5" name="Picture 4"/>
            <p:cNvPicPr>
              <a:picLocks noChangeAspect="1"/>
            </p:cNvPicPr>
            <p:nvPr/>
          </p:nvPicPr>
          <p:blipFill>
            <a:blip r:embed="rId3"/>
            <a:stretch>
              <a:fillRect/>
            </a:stretch>
          </p:blipFill>
          <p:spPr>
            <a:xfrm>
              <a:off x="2989617" y="1711051"/>
              <a:ext cx="6530900" cy="4534996"/>
            </a:xfrm>
            <a:prstGeom prst="rect">
              <a:avLst/>
            </a:prstGeom>
          </p:spPr>
        </p:pic>
        <p:sp>
          <p:nvSpPr>
            <p:cNvPr id="6" name="TextBox 5"/>
            <p:cNvSpPr txBox="1"/>
            <p:nvPr/>
          </p:nvSpPr>
          <p:spPr>
            <a:xfrm rot="16200000">
              <a:off x="2028937" y="3620722"/>
              <a:ext cx="1398140" cy="523220"/>
            </a:xfrm>
            <a:prstGeom prst="rect">
              <a:avLst/>
            </a:prstGeom>
            <a:noFill/>
          </p:spPr>
          <p:txBody>
            <a:bodyPr wrap="none" rtlCol="0">
              <a:spAutoFit/>
            </a:bodyPr>
            <a:lstStyle/>
            <a:p>
              <a:r>
                <a:rPr lang="en-US" sz="2800" b="1" dirty="0" smtClean="0">
                  <a:latin typeface="Fira Sans Light" panose="02010600030101010101" charset="0"/>
                </a:rPr>
                <a:t>GFLOPS</a:t>
              </a:r>
              <a:endParaRPr lang="en-AU" sz="2800" b="1" dirty="0">
                <a:latin typeface="Fira Sans Light" panose="02010600030101010101" charset="0"/>
              </a:endParaRPr>
            </a:p>
          </p:txBody>
        </p:sp>
        <p:sp>
          <p:nvSpPr>
            <p:cNvPr id="16" name="TextBox 15"/>
            <p:cNvSpPr txBox="1"/>
            <p:nvPr/>
          </p:nvSpPr>
          <p:spPr>
            <a:xfrm>
              <a:off x="5293504" y="5984437"/>
              <a:ext cx="1418978" cy="523220"/>
            </a:xfrm>
            <a:prstGeom prst="rect">
              <a:avLst/>
            </a:prstGeom>
            <a:noFill/>
          </p:spPr>
          <p:txBody>
            <a:bodyPr wrap="none" rtlCol="0">
              <a:spAutoFit/>
            </a:bodyPr>
            <a:lstStyle/>
            <a:p>
              <a:r>
                <a:rPr lang="en-US" sz="2800" b="1" dirty="0" smtClean="0">
                  <a:latin typeface="Fira Sans Light" panose="02010600030101010101" charset="0"/>
                </a:rPr>
                <a:t>FFT size</a:t>
              </a:r>
              <a:endParaRPr lang="en-AU" sz="2800" b="1" dirty="0">
                <a:latin typeface="Fira Sans Light" panose="02010600030101010101" charset="0"/>
              </a:endParaRPr>
            </a:p>
          </p:txBody>
        </p:sp>
      </p:grpSp>
      <p:sp>
        <p:nvSpPr>
          <p:cNvPr id="12" name="TextBox 11"/>
          <p:cNvSpPr txBox="1"/>
          <p:nvPr/>
        </p:nvSpPr>
        <p:spPr>
          <a:xfrm>
            <a:off x="7550035" y="2301281"/>
            <a:ext cx="3954929" cy="1323439"/>
          </a:xfrm>
          <a:prstGeom prst="rect">
            <a:avLst/>
          </a:prstGeom>
          <a:noFill/>
        </p:spPr>
        <p:txBody>
          <a:bodyPr wrap="none" rtlCol="0">
            <a:spAutoFit/>
          </a:bodyPr>
          <a:lstStyle/>
          <a:p>
            <a:r>
              <a:rPr lang="en-US" sz="2000" dirty="0" smtClean="0">
                <a:latin typeface="Fira Sans Light" panose="02010600030101010101" charset="0"/>
              </a:rPr>
              <a:t>FFT test platform</a:t>
            </a:r>
          </a:p>
          <a:p>
            <a:r>
              <a:rPr lang="en-US" sz="2000" dirty="0" smtClean="0">
                <a:latin typeface="Fira Sans Light" panose="02010600030101010101" charset="0"/>
              </a:rPr>
              <a:t>CPU</a:t>
            </a:r>
            <a:r>
              <a:rPr lang="en-US" sz="2000" dirty="0">
                <a:latin typeface="Fira Sans Light" panose="02010600030101010101" charset="0"/>
              </a:rPr>
              <a:t>: Intel Xeon E5420 </a:t>
            </a:r>
            <a:r>
              <a:rPr lang="en-US" sz="2000" dirty="0" smtClean="0">
                <a:latin typeface="Fira Sans Light" panose="02010600030101010101" charset="0"/>
              </a:rPr>
              <a:t>Quad-Core</a:t>
            </a:r>
          </a:p>
          <a:p>
            <a:r>
              <a:rPr lang="en-US" sz="2000" dirty="0" smtClean="0">
                <a:latin typeface="Fira Sans Light" panose="02010600030101010101" charset="0"/>
              </a:rPr>
              <a:t>GPU: </a:t>
            </a:r>
            <a:r>
              <a:rPr lang="en-US" sz="2000" dirty="0" err="1" smtClean="0">
                <a:latin typeface="Fira Sans Light" panose="02010600030101010101" charset="0"/>
              </a:rPr>
              <a:t>nVidia</a:t>
            </a:r>
            <a:r>
              <a:rPr lang="en-US" sz="2000" dirty="0" smtClean="0">
                <a:latin typeface="Fira Sans Light" panose="02010600030101010101" charset="0"/>
              </a:rPr>
              <a:t> </a:t>
            </a:r>
            <a:r>
              <a:rPr lang="en-US" sz="2000" dirty="0">
                <a:latin typeface="Fira Sans Light" panose="02010600030101010101" charset="0"/>
              </a:rPr>
              <a:t>Tesla </a:t>
            </a:r>
            <a:r>
              <a:rPr lang="en-US" sz="2000" dirty="0" smtClean="0">
                <a:latin typeface="Fira Sans Light" panose="02010600030101010101" charset="0"/>
              </a:rPr>
              <a:t>C1060</a:t>
            </a:r>
          </a:p>
          <a:p>
            <a:r>
              <a:rPr lang="en-US" sz="2000" dirty="0" smtClean="0">
                <a:latin typeface="Fira Sans Light" panose="02010600030101010101" charset="0"/>
              </a:rPr>
              <a:t>FPGA</a:t>
            </a:r>
            <a:r>
              <a:rPr lang="en-US" sz="2000" dirty="0">
                <a:latin typeface="Fira Sans Light" panose="02010600030101010101" charset="0"/>
              </a:rPr>
              <a:t>: </a:t>
            </a:r>
            <a:r>
              <a:rPr lang="en-US" sz="2000" dirty="0" smtClean="0">
                <a:latin typeface="Fira Sans Light" panose="02010600030101010101" charset="0"/>
              </a:rPr>
              <a:t>Xilinx V5LX330T</a:t>
            </a:r>
            <a:endParaRPr lang="en-AU" sz="2000" dirty="0">
              <a:latin typeface="Fira Sans Light" panose="02010600030101010101" charset="0"/>
            </a:endParaRPr>
          </a:p>
        </p:txBody>
      </p:sp>
      <p:sp>
        <p:nvSpPr>
          <p:cNvPr id="13" name="TextBox 12"/>
          <p:cNvSpPr txBox="1"/>
          <p:nvPr/>
        </p:nvSpPr>
        <p:spPr>
          <a:xfrm>
            <a:off x="7550035" y="4998027"/>
            <a:ext cx="4387740" cy="830997"/>
          </a:xfrm>
          <a:prstGeom prst="rect">
            <a:avLst/>
          </a:prstGeom>
          <a:noFill/>
        </p:spPr>
        <p:txBody>
          <a:bodyPr wrap="none" rtlCol="0">
            <a:spAutoFit/>
          </a:bodyPr>
          <a:lstStyle/>
          <a:p>
            <a:r>
              <a:rPr lang="en-AU" sz="1200" dirty="0" smtClean="0">
                <a:latin typeface="Fira Sans Light" panose="02010600030101010101" charset="0"/>
              </a:rPr>
              <a:t>Citation</a:t>
            </a:r>
            <a:r>
              <a:rPr lang="en-AU" sz="1200" dirty="0">
                <a:latin typeface="Fira Sans Light" panose="02010600030101010101" charset="0"/>
              </a:rPr>
              <a:t>: B. </a:t>
            </a:r>
            <a:r>
              <a:rPr lang="en-AU" sz="1200" dirty="0" err="1">
                <a:latin typeface="Fira Sans Light" panose="02010600030101010101" charset="0"/>
              </a:rPr>
              <a:t>Betkaoui</a:t>
            </a:r>
            <a:r>
              <a:rPr lang="en-AU" sz="1200" dirty="0">
                <a:latin typeface="Fira Sans Light" panose="02010600030101010101" charset="0"/>
              </a:rPr>
              <a:t>, D. B. Thomas and W. </a:t>
            </a:r>
            <a:r>
              <a:rPr lang="en-AU" sz="1200" dirty="0" err="1">
                <a:latin typeface="Fira Sans Light" panose="02010600030101010101" charset="0"/>
              </a:rPr>
              <a:t>Luk</a:t>
            </a:r>
            <a:r>
              <a:rPr lang="en-AU" sz="1200" dirty="0">
                <a:latin typeface="Fira Sans Light" panose="02010600030101010101" charset="0"/>
              </a:rPr>
              <a:t>, </a:t>
            </a:r>
            <a:endParaRPr lang="en-AU" sz="1200" dirty="0" smtClean="0">
              <a:latin typeface="Fira Sans Light" panose="02010600030101010101" charset="0"/>
            </a:endParaRPr>
          </a:p>
          <a:p>
            <a:r>
              <a:rPr lang="en-AU" sz="1200" dirty="0" smtClean="0">
                <a:latin typeface="Fira Sans Light" panose="02010600030101010101" charset="0"/>
              </a:rPr>
              <a:t>“Comparing </a:t>
            </a:r>
            <a:r>
              <a:rPr lang="en-AU" sz="1200" dirty="0">
                <a:latin typeface="Fira Sans Light" panose="02010600030101010101" charset="0"/>
              </a:rPr>
              <a:t>Performance </a:t>
            </a:r>
            <a:r>
              <a:rPr lang="en-AU" sz="1200" dirty="0" smtClean="0">
                <a:latin typeface="Fira Sans Light" panose="02010600030101010101" charset="0"/>
              </a:rPr>
              <a:t>and </a:t>
            </a:r>
            <a:r>
              <a:rPr lang="en-AU" sz="1200" dirty="0">
                <a:latin typeface="Fira Sans Light" panose="02010600030101010101" charset="0"/>
              </a:rPr>
              <a:t>Energy Efficiency </a:t>
            </a:r>
            <a:r>
              <a:rPr lang="en-AU" sz="1200" dirty="0" smtClean="0">
                <a:latin typeface="Fira Sans Light" panose="02010600030101010101" charset="0"/>
              </a:rPr>
              <a:t>of </a:t>
            </a:r>
          </a:p>
          <a:p>
            <a:r>
              <a:rPr lang="en-AU" sz="1200" dirty="0" smtClean="0">
                <a:latin typeface="Fira Sans Light" panose="02010600030101010101" charset="0"/>
              </a:rPr>
              <a:t>FPGAs </a:t>
            </a:r>
            <a:r>
              <a:rPr lang="en-AU" sz="1200" dirty="0">
                <a:latin typeface="Fira Sans Light" panose="02010600030101010101" charset="0"/>
              </a:rPr>
              <a:t>and GPUs for </a:t>
            </a:r>
            <a:r>
              <a:rPr lang="en-AU" sz="1200" dirty="0" smtClean="0">
                <a:latin typeface="Fira Sans Light" panose="02010600030101010101" charset="0"/>
              </a:rPr>
              <a:t>High </a:t>
            </a:r>
            <a:r>
              <a:rPr lang="en-AU" sz="1200" dirty="0">
                <a:latin typeface="Fira Sans Light" panose="02010600030101010101" charset="0"/>
              </a:rPr>
              <a:t>Productivity Computing”, </a:t>
            </a:r>
            <a:endParaRPr lang="en-AU" sz="1200" dirty="0" smtClean="0">
              <a:latin typeface="Fira Sans Light" panose="02010600030101010101" charset="0"/>
            </a:endParaRPr>
          </a:p>
          <a:p>
            <a:r>
              <a:rPr lang="en-AU" sz="1200" dirty="0" smtClean="0">
                <a:latin typeface="Fira Sans Light" panose="02010600030101010101" charset="0"/>
              </a:rPr>
              <a:t>International </a:t>
            </a:r>
            <a:r>
              <a:rPr lang="en-AU" sz="1200" dirty="0">
                <a:latin typeface="Fira Sans Light" panose="02010600030101010101" charset="0"/>
              </a:rPr>
              <a:t>Conference on </a:t>
            </a:r>
            <a:r>
              <a:rPr lang="en-AU" sz="1200" dirty="0" smtClean="0">
                <a:latin typeface="Fira Sans Light" panose="02010600030101010101" charset="0"/>
              </a:rPr>
              <a:t>Field-Programmable </a:t>
            </a:r>
            <a:r>
              <a:rPr lang="en-AU" sz="1200" dirty="0">
                <a:latin typeface="Fira Sans Light" panose="02010600030101010101" charset="0"/>
              </a:rPr>
              <a:t>Technology</a:t>
            </a:r>
          </a:p>
        </p:txBody>
      </p:sp>
    </p:spTree>
    <p:extLst>
      <p:ext uri="{BB962C8B-B14F-4D97-AF65-F5344CB8AC3E}">
        <p14:creationId xmlns:p14="http://schemas.microsoft.com/office/powerpoint/2010/main" val="2053115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ANSTO-Presentation-Template (002)">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STO-Presentation-Template (002).potx" id="{184A31D5-91C8-40B3-A59B-7452EB64DD6C}" vid="{3F5CB8C6-FE16-4A31-8484-8F89EA4ED7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ANSTO-Presentation-Template (002)</Template>
  <TotalTime>16913</TotalTime>
  <Words>1451</Words>
  <Application>Microsoft Office PowerPoint</Application>
  <PresentationFormat>Widescreen</PresentationFormat>
  <Paragraphs>643</Paragraphs>
  <Slides>15</Slides>
  <Notes>15</Notes>
  <HiddenSlides>1</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Calibri</vt:lpstr>
      <vt:lpstr>Poppins Light</vt:lpstr>
      <vt:lpstr>Poppins</vt:lpstr>
      <vt:lpstr>Arial</vt:lpstr>
      <vt:lpstr>Wingdings</vt:lpstr>
      <vt:lpstr>Fira Sans Light</vt:lpstr>
      <vt:lpstr>Fira Sans ExtraLight</vt:lpstr>
      <vt:lpstr>Times New Roman</vt:lpstr>
      <vt:lpstr>Fira Sans</vt:lpstr>
      <vt:lpstr>DengXian</vt:lpstr>
      <vt:lpstr>ＭＳ Ｐゴシック</vt:lpstr>
      <vt:lpstr>Fira Sans ExtraBold</vt:lpstr>
      <vt:lpstr>ANSTO-Presentation-Template (002)</vt:lpstr>
      <vt:lpstr>Accelerate Scientific Computations with FPGA</vt:lpstr>
      <vt:lpstr>What is FPGA?</vt:lpstr>
      <vt:lpstr>How it works? </vt:lpstr>
      <vt:lpstr>How it works? </vt:lpstr>
      <vt:lpstr>How it works? </vt:lpstr>
      <vt:lpstr>How it works? </vt:lpstr>
      <vt:lpstr>How it works? </vt:lpstr>
      <vt:lpstr>Why choose FPGA? </vt:lpstr>
      <vt:lpstr>Why choose FPGA? </vt:lpstr>
      <vt:lpstr>Why choose FPGA? </vt:lpstr>
      <vt:lpstr>Applications at the AS  (1) </vt:lpstr>
      <vt:lpstr>Applications at the AS  (2) </vt:lpstr>
      <vt:lpstr>Applications at the AS  (3)  </vt:lpstr>
      <vt:lpstr>Applications at the AS  (4)  </vt:lpstr>
      <vt:lpstr>Summary</vt:lpstr>
    </vt:vector>
  </TitlesOfParts>
  <Company>ANSTO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GRAHAM, Victoria</dc:creator>
  <cp:lastModifiedBy>CHEN, Simin</cp:lastModifiedBy>
  <cp:revision>209</cp:revision>
  <dcterms:created xsi:type="dcterms:W3CDTF">2018-08-01T22:39:23Z</dcterms:created>
  <dcterms:modified xsi:type="dcterms:W3CDTF">2020-10-16T01:05:58Z</dcterms:modified>
</cp:coreProperties>
</file>