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1" r:id="rId3"/>
    <p:sldMasterId id="2147483675" r:id="rId4"/>
    <p:sldMasterId id="2147483678" r:id="rId5"/>
    <p:sldMasterId id="2147483681" r:id="rId6"/>
  </p:sldMasterIdLst>
  <p:notesMasterIdLst>
    <p:notesMasterId r:id="rId47"/>
  </p:notesMasterIdLst>
  <p:sldIdLst>
    <p:sldId id="257" r:id="rId7"/>
    <p:sldId id="258" r:id="rId8"/>
    <p:sldId id="266" r:id="rId9"/>
    <p:sldId id="267" r:id="rId10"/>
    <p:sldId id="278" r:id="rId11"/>
    <p:sldId id="270" r:id="rId12"/>
    <p:sldId id="296" r:id="rId13"/>
    <p:sldId id="271" r:id="rId14"/>
    <p:sldId id="262" r:id="rId15"/>
    <p:sldId id="275" r:id="rId16"/>
    <p:sldId id="276" r:id="rId17"/>
    <p:sldId id="272" r:id="rId18"/>
    <p:sldId id="277" r:id="rId19"/>
    <p:sldId id="273" r:id="rId20"/>
    <p:sldId id="279" r:id="rId21"/>
    <p:sldId id="301" r:id="rId22"/>
    <p:sldId id="311" r:id="rId23"/>
    <p:sldId id="297" r:id="rId24"/>
    <p:sldId id="281" r:id="rId25"/>
    <p:sldId id="282" r:id="rId26"/>
    <p:sldId id="283" r:id="rId27"/>
    <p:sldId id="284" r:id="rId28"/>
    <p:sldId id="285" r:id="rId29"/>
    <p:sldId id="286" r:id="rId30"/>
    <p:sldId id="291" r:id="rId31"/>
    <p:sldId id="292" r:id="rId32"/>
    <p:sldId id="293" r:id="rId33"/>
    <p:sldId id="298" r:id="rId34"/>
    <p:sldId id="288" r:id="rId35"/>
    <p:sldId id="289" r:id="rId36"/>
    <p:sldId id="290" r:id="rId37"/>
    <p:sldId id="299" r:id="rId38"/>
    <p:sldId id="312" r:id="rId39"/>
    <p:sldId id="302" r:id="rId40"/>
    <p:sldId id="303" r:id="rId41"/>
    <p:sldId id="304" r:id="rId42"/>
    <p:sldId id="305" r:id="rId43"/>
    <p:sldId id="306" r:id="rId44"/>
    <p:sldId id="307" r:id="rId45"/>
    <p:sldId id="260" r:id="rId46"/>
  </p:sldIdLst>
  <p:sldSz cx="12192000" cy="6858000"/>
  <p:notesSz cx="7315200" cy="12344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BFBE"/>
    <a:srgbClr val="1F75C0"/>
    <a:srgbClr val="2237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8" autoAdjust="0"/>
    <p:restoredTop sz="96392" autoAdjust="0"/>
  </p:normalViewPr>
  <p:slideViewPr>
    <p:cSldViewPr snapToGrid="0" snapToObjects="1">
      <p:cViewPr>
        <p:scale>
          <a:sx n="150" d="100"/>
          <a:sy n="150" d="100"/>
        </p:scale>
        <p:origin x="2496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ewishc\Desktop\Presentations\2020-09-01%20-%20CMK%20-%20Dectris%20Webinar%20-%20Fast%20Scanning%20Ptychography\2020-08-26%20-%20CMK%20-%20fast%20scanning%20achievemen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554243219597551E-2"/>
          <c:y val="4.7619047619047616E-2"/>
          <c:w val="0.46728773960073172"/>
          <c:h val="0.698845826089920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Sheet1!$D$2</c:f>
              <c:strCache>
                <c:ptCount val="1"/>
                <c:pt idx="0">
                  <c:v>area/time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Sheet1!$A$3:$A$9</c:f>
              <c:strCache>
                <c:ptCount val="7"/>
                <c:pt idx="0">
                  <c:v>EIGER2 - Test pattern 0.4 ms -- 200 nm resolution</c:v>
                </c:pt>
                <c:pt idx="1">
                  <c:v>EIGER2 - Geosample 3 ms - &lt;100 nm resolution - 2.6 x 1.3 mm²</c:v>
                </c:pt>
                <c:pt idx="2">
                  <c:v>EIGER2 - Test pattern 6.25 ms - &lt;50 nm resolution</c:v>
                </c:pt>
                <c:pt idx="3">
                  <c:v>EIGER1 - Nematode worm 20 ms - 280 nm resolution - 0.8 x 0.09 mm²</c:v>
                </c:pt>
                <c:pt idx="4">
                  <c:v>EIGER1 - Geopolymer 25 ms - 65 nm resolution</c:v>
                </c:pt>
                <c:pt idx="5">
                  <c:v>EIGER1 - Microfabricated sample 50 ms - 70 nm resolution</c:v>
                </c:pt>
                <c:pt idx="6">
                  <c:v>Previous detector - Test pattern 100 ms - 200 nm resolution</c:v>
                </c:pt>
              </c:strCache>
            </c:strRef>
          </c:cat>
          <c:val>
            <c:numRef>
              <c:f>Sheet1!$D$3:$D$9</c:f>
              <c:numCache>
                <c:formatCode>General</c:formatCode>
                <c:ptCount val="7"/>
                <c:pt idx="0">
                  <c:v>0.05</c:v>
                </c:pt>
                <c:pt idx="1">
                  <c:v>1.5146198830409355E-2</c:v>
                </c:pt>
                <c:pt idx="2">
                  <c:v>3.5573122529644267E-3</c:v>
                </c:pt>
                <c:pt idx="3">
                  <c:v>4.419889502762431E-4</c:v>
                </c:pt>
                <c:pt idx="4">
                  <c:v>8.1818181818181816E-5</c:v>
                </c:pt>
                <c:pt idx="5">
                  <c:v>1.1666666666666668E-5</c:v>
                </c:pt>
                <c:pt idx="6">
                  <c:v>8.3333333333333333E-7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51-46C4-8E55-BA8685725C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96610464"/>
        <c:axId val="596611448"/>
      </c:barChart>
      <c:catAx>
        <c:axId val="596610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611448"/>
        <c:crosses val="autoZero"/>
        <c:auto val="1"/>
        <c:lblAlgn val="ctr"/>
        <c:lblOffset val="0"/>
        <c:noMultiLvlLbl val="0"/>
      </c:catAx>
      <c:valAx>
        <c:axId val="596611448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>
                    <a:solidFill>
                      <a:schemeClr val="tx1"/>
                    </a:solidFill>
                  </a:rPr>
                  <a:t>Scan area coverage [mm²/min]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E+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610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169920" cy="619363"/>
          </a:xfrm>
          <a:prstGeom prst="rect">
            <a:avLst/>
          </a:prstGeom>
        </p:spPr>
        <p:txBody>
          <a:bodyPr vert="horz" lIns="98966" tIns="49482" rIns="98966" bIns="49482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2"/>
            <a:ext cx="3169920" cy="619363"/>
          </a:xfrm>
          <a:prstGeom prst="rect">
            <a:avLst/>
          </a:prstGeom>
        </p:spPr>
        <p:txBody>
          <a:bodyPr vert="horz" lIns="98966" tIns="49482" rIns="98966" bIns="49482" rtlCol="0"/>
          <a:lstStyle>
            <a:lvl1pPr algn="r">
              <a:defRPr sz="1200"/>
            </a:lvl1pPr>
          </a:lstStyle>
          <a:p>
            <a:fld id="{CCBCBB98-7CD9-4C51-B439-01AE74590116}" type="datetimeFigureOut">
              <a:rPr lang="en-AU" smtClean="0"/>
              <a:t>21/04/2021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4450" y="1543050"/>
            <a:ext cx="7405688" cy="41671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66" tIns="49482" rIns="98966" bIns="49482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5940745"/>
            <a:ext cx="5852160" cy="4860606"/>
          </a:xfrm>
          <a:prstGeom prst="rect">
            <a:avLst/>
          </a:prstGeom>
        </p:spPr>
        <p:txBody>
          <a:bodyPr vert="horz" lIns="98966" tIns="49482" rIns="98966" bIns="49482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1725039"/>
            <a:ext cx="3169920" cy="619363"/>
          </a:xfrm>
          <a:prstGeom prst="rect">
            <a:avLst/>
          </a:prstGeom>
        </p:spPr>
        <p:txBody>
          <a:bodyPr vert="horz" lIns="98966" tIns="49482" rIns="98966" bIns="49482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11725039"/>
            <a:ext cx="3169920" cy="619363"/>
          </a:xfrm>
          <a:prstGeom prst="rect">
            <a:avLst/>
          </a:prstGeom>
        </p:spPr>
        <p:txBody>
          <a:bodyPr vert="horz" lIns="98966" tIns="49482" rIns="98966" bIns="49482" rtlCol="0" anchor="b"/>
          <a:lstStyle>
            <a:lvl1pPr algn="r">
              <a:defRPr sz="1200"/>
            </a:lvl1pPr>
          </a:lstStyle>
          <a:p>
            <a:fld id="{541F46B3-BBBB-40F6-98FE-3624F36B818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9220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36425-AFF3-4DAE-BE51-C254B683075D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8122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44450" y="1543050"/>
            <a:ext cx="7405688" cy="41671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804099" indent="-309269" eaLnBrk="0" hangingPunct="0"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237077" indent="-247414" eaLnBrk="0" hangingPunct="0"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731907" indent="-247414" eaLnBrk="0" hangingPunct="0"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226738" indent="-247414" eaLnBrk="0" hangingPunct="0"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721567" indent="-24741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3216398" indent="-24741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711229" indent="-24741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4206059" indent="-24741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38E801CA-0931-4A24-8940-F84E7659E1FF}" type="slidenum">
              <a:rPr lang="en-AU" altLang="en-US" sz="1200"/>
              <a:pPr eaLnBrk="1" hangingPunct="1"/>
              <a:t>13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273090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CB211C-F0FA-4760-B248-3AF4FD0A0BAD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33191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CB211C-F0FA-4760-B248-3AF4FD0A0BAD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1240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CB211C-F0FA-4760-B248-3AF4FD0A0BAD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9387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1F46B3-BBBB-40F6-98FE-3624F36B8186}" type="slidenum">
              <a:rPr lang="en-AU" smtClean="0"/>
              <a:t>27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4038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53253B-7AA6-42A5-A314-2CB3546C6D3E}" type="slidenum">
              <a:rPr lang="en-AU" smtClean="0"/>
              <a:t>29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0766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53253B-7AA6-42A5-A314-2CB3546C6D3E}" type="slidenum">
              <a:rPr lang="en-AU" smtClean="0"/>
              <a:t>30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9617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This sensitivity corresponds to about 120,000 Fe atoms within the ~200 nm focus</a:t>
            </a:r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FBEC41-8B31-4E91-866C-898126BF6E1E}" type="slidenum">
              <a:rPr lang="en-AU" smtClean="0"/>
              <a:pPr/>
              <a:t>34</a:t>
            </a:fld>
            <a:endParaRPr lang="en-AU" smtClean="0"/>
          </a:p>
        </p:txBody>
      </p:sp>
    </p:spTree>
    <p:extLst>
      <p:ext uri="{BB962C8B-B14F-4D97-AF65-F5344CB8AC3E}">
        <p14:creationId xmlns:p14="http://schemas.microsoft.com/office/powerpoint/2010/main" val="3436479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5A027-21BF-AC44-A31E-A8AD91F1C4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916" y="1343023"/>
            <a:ext cx="9144000" cy="2166939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8880E5-3572-8245-AF31-EC89CACB12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916" y="3602038"/>
            <a:ext cx="7544452" cy="89545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4551F-2AC2-4549-811A-B269253259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6916" y="6356350"/>
            <a:ext cx="2743200" cy="365125"/>
          </a:xfrm>
        </p:spPr>
        <p:txBody>
          <a:bodyPr/>
          <a:lstStyle>
            <a:lvl1pPr>
              <a:defRPr b="1"/>
            </a:lvl1pPr>
          </a:lstStyle>
          <a:p>
            <a:fld id="{351AE50F-A07C-844E-8931-CB2AE24416BD}" type="datetimeFigureOut">
              <a:rPr lang="en-US" smtClean="0"/>
              <a:pPr/>
              <a:t>4/21/2021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1A1A64-8512-0046-8A2C-71E619CD76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916" y="532887"/>
            <a:ext cx="3969676" cy="810137"/>
          </a:xfrm>
          <a:prstGeom prst="rect">
            <a:avLst/>
          </a:prstGeom>
        </p:spPr>
      </p:pic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2C55A456-C658-814E-BF94-846A85AE24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B9DF2117-1526-C141-B76A-6342E6E1A2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118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3C0538C-0357-D242-8D3C-B01B18AC24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21/04/2021</a:t>
            </a:fld>
            <a:endParaRPr lang="en-A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E56C2F1-D1FE-784F-B578-875EFEED1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FF20445-029A-634C-AB23-109519DC9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F8FC5A1-B18A-2142-B2D2-5F427E46D6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9C7EE1F-640A-3F4C-B8C4-352105A4A1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6655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901DF53-ED8A-CE46-A0FC-D90508DA1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35F9351-5070-234D-B838-5F7BEAEF8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26" y="1600200"/>
            <a:ext cx="11304574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3883957-5AEF-3A42-9C8A-54783778D4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21/04/2021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CDDDD68-603E-1C4C-80A3-30A1CC081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F1A77F6-57FD-E84B-8427-AAF689592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6023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D7A7E-418B-0345-A9DF-1879F73C2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CE4F49-47CB-B346-AA6C-F3A580684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826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4C3F879-47E6-834F-8E24-3248FC17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21/04/2021</a:t>
            </a:fld>
            <a:endParaRPr lang="en-A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D578518-24EE-884B-9F30-FB6128AB6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865C82-B462-7444-98CD-45EAF363B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4535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A0046-42FB-BE44-A9A9-89A70049F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C18F4-BE62-1A40-988D-4A348A7CA9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826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A1E78B-BB5C-924C-A88E-8C2F867610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11826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5E8DADC-48D2-7148-877E-E9735CDB6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21/04/2021</a:t>
            </a:fld>
            <a:endParaRPr lang="en-AU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8CA5C1-7A0F-984C-9D38-A11D86F32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30DE072-2F59-4A4E-A834-C537F995B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3534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2CD15-CCF3-8443-A803-D9077848A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47986-3E07-1E4B-9689-E69ABBB55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826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11D5E-5684-F649-BB52-923FAE4B5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7826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EEB1E5-F5BD-F74B-B2B7-514F63BFAC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10238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132132-0D7C-D847-919F-3EABBE0FE5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10238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CED1ABD-4A24-984E-8BB4-9D30AD6144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21/04/2021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07228CD-907E-7343-922E-EC9EB01DA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AC38023-7BDD-2149-990B-2C1F65789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83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BA2CD-D497-1644-B4D6-90D13AC34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91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843D672-6F35-CB4D-A0AB-9EF27129A8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21/04/2021</a:t>
            </a:fld>
            <a:endParaRPr lang="en-AU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D0346ED-CBE9-DF4F-8B95-18D4C1DAE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6C2F049-F44B-F14A-9422-557325C1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5366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9FC9265-790D-BD47-B2FC-FDF213EFC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21/04/2021</a:t>
            </a:fld>
            <a:endParaRPr lang="en-A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6647AA6-6B78-1A4C-8D31-EFDF91DCE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08CEE36-F865-674E-9C60-91B621F9C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4182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E50D4-FADE-1C42-B3BE-978A7596F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BE7C8-C9AC-1E44-B5AB-EBAC6838A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8578" y="987425"/>
            <a:ext cx="677681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D0DB1-F2C7-BC4F-B15D-A84EC2B3F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826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EE1179-9932-E94E-802C-8369002EE2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21/04/2021</a:t>
            </a:fld>
            <a:endParaRPr lang="en-AU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3D0CFEA-1116-2247-9BD2-B5D762383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1810-4083-BF48-8D3D-9E618F8BA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1550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32365-1CAB-9545-A48D-D8E34A602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24B546-A761-8B42-B194-1A61D9CA3C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91735" y="987425"/>
            <a:ext cx="6763653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60D20-32DC-BC41-89B1-5D8EE3A69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826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A9CBD42-B1AB-5C4A-946B-E7733977B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21/04/2021</a:t>
            </a:fld>
            <a:endParaRPr lang="en-AU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9A205E4-C98D-904F-9FFE-83832F0A6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0F0D8A8-E318-0E49-BAB1-81A9B147F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5986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11DEF72-6964-2243-BA5B-055C8CDFA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F7E66CE9-D1F5-3545-A6D9-12CA667B40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16043DF-21F5-7442-AADA-61B964FE3D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3F5EF126-AD28-2C46-AFAA-D9DE1230AD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21/04/2021</a:t>
            </a:fld>
            <a:endParaRPr lang="en-AU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59BE040-3DB6-854E-B3C9-3CE7423F2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7F34E292-F1B1-1D46-A7F6-E9E0123E2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04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12192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2420888"/>
            <a:ext cx="9855200" cy="3413794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658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624420" y="431800"/>
            <a:ext cx="10944191" cy="83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title style</a:t>
            </a:r>
            <a:endParaRPr lang="en-AU" dirty="0" smtClean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4420" y="1624999"/>
            <a:ext cx="1094419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55428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28D7C-345D-1943-A3F2-C0C88D580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D3506-D466-CD4B-B6C0-981915B8A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1D0B03E-35EF-CE47-8201-3D79FA045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21/04/2021</a:t>
            </a:fld>
            <a:endParaRPr lang="en-AU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696948F-6846-CF4F-AF05-DC86B46B5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531C34E-DAFD-F34E-A5DB-DB000846F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60255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5E303-56C2-F64A-BA3B-096858956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8FE40-8C0B-DE45-A1D4-1ED30B7BF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7C09276-F6EB-2C47-B262-846BE11D9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21/04/2021</a:t>
            </a:fld>
            <a:endParaRPr lang="en-AU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71E60F2-3551-8541-9AA0-DE5B0DBB0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4F57896-7183-3643-8371-DB403D4EE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98624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28D7C-345D-1943-A3F2-C0C88D580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D3506-D466-CD4B-B6C0-981915B8A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1D0B03E-35EF-CE47-8201-3D79FA045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21/04/2021</a:t>
            </a:fld>
            <a:endParaRPr lang="en-AU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696948F-6846-CF4F-AF05-DC86B46B5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531C34E-DAFD-F34E-A5DB-DB000846F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855566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5E303-56C2-F64A-BA3B-096858956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8FE40-8C0B-DE45-A1D4-1ED30B7BF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7C09276-F6EB-2C47-B262-846BE11D9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21/04/2021</a:t>
            </a:fld>
            <a:endParaRPr lang="en-AU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71E60F2-3551-8541-9AA0-DE5B0DBB0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4F57896-7183-3643-8371-DB403D4EE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664923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28D7C-345D-1943-A3F2-C0C88D580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D3506-D466-CD4B-B6C0-981915B8A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1D0B03E-35EF-CE47-8201-3D79FA045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21/04/2021</a:t>
            </a:fld>
            <a:endParaRPr lang="en-AU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696948F-6846-CF4F-AF05-DC86B46B5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531C34E-DAFD-F34E-A5DB-DB000846F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453485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5E303-56C2-F64A-BA3B-096858956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8FE40-8C0B-DE45-A1D4-1ED30B7BF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7C09276-F6EB-2C47-B262-846BE11D9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21/04/2021</a:t>
            </a:fld>
            <a:endParaRPr lang="en-AU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71E60F2-3551-8541-9AA0-DE5B0DBB0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4F57896-7183-3643-8371-DB403D4EE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957265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28D7C-345D-1943-A3F2-C0C88D580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707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D3506-D466-CD4B-B6C0-981915B8A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707" y="3602038"/>
            <a:ext cx="7850522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46092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EACF247E-DECF-6C48-94A7-4240493D4DC6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A569CF-111C-ED42-B290-8573E9529D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89703" y="3212793"/>
            <a:ext cx="5202297" cy="36416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605391-F328-4443-8B68-4BF73E7368B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1367" y="6271243"/>
            <a:ext cx="3454429" cy="23795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B412D88-5CD4-AC4D-BC73-8DF9C229C20C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13C24E-1EAD-2D4B-81E5-80FFBD0B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A8D66-334E-6246-975E-E15BC722D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C2C21-F57F-0E4C-A860-0ED80DBD70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AE50F-A07C-844E-8931-CB2AE24416BD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512A2-763C-364A-8B0B-5F970581A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629DE-6F55-4742-BEAF-7335A915EF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2E8ED-4765-F745-A1B0-5FC6F08ED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94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50" baseline="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E3077F88-2471-4C43-BEED-6016A1496C74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A5B7D3-4168-6741-A9FA-25588272ECC3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E044325-BF24-B146-B64B-762C4C0BCFD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1D7205D1-4C47-AB44-AD51-22D5448A9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9175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2584AAD-ED77-E347-81F6-6E0EF8C1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A0DA759E-8DCD-014B-A92D-290DB5F1DF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4C762F-CA59-49E8-B588-821B631C7A3E}" type="datetimeFigureOut">
              <a:rPr lang="en-AU" smtClean="0"/>
              <a:pPr/>
              <a:t>21/04/2021</a:t>
            </a:fld>
            <a:endParaRPr lang="en-AU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717A4750-DD88-0F45-AEAB-AE14C1CB2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47880" y="6356350"/>
            <a:ext cx="6934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E5AE1F8-DD4C-F04A-8B94-FB998742CE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9094B4EA-4D9F-48E4-A7D5-A43E4F5E8708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1663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itchFamily="2" charset="2"/>
        <a:buChar char="§"/>
        <a:defRPr sz="3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60000"/>
            <a:lumOff val="40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60000"/>
            <a:lumOff val="40000"/>
          </a:schemeClr>
        </a:buClr>
        <a:buFont typeface="System Font Regular"/>
        <a:buChar char="›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60000"/>
            <a:lumOff val="40000"/>
          </a:schemeClr>
        </a:buClr>
        <a:buFont typeface="System Font Regular"/>
        <a:buChar char="»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60000"/>
            <a:lumOff val="40000"/>
          </a:schemeClr>
        </a:buClr>
        <a:buFont typeface="System Font Regular"/>
        <a:buChar char="‑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F75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09D87F-B588-EF4F-826C-86E1F4C2572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8DF924CA-CCE6-6A4F-BC32-03AE9A5A066F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2237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5C8EAE-97C3-7049-9A5F-BD794AA5140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C1CA2D-1C11-4E41-80D9-28FBA2198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8E346-93F9-1344-AF3D-E08676225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37E935F-2375-6943-8434-9ABF56776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21/04/2021</a:t>
            </a:fld>
            <a:endParaRPr lang="en-AU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014E10F-F926-8F4C-8702-E165F81ED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599B1A2-5894-E24C-8306-72266EBEF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7557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88D4451-6FC5-B648-9A1C-90CDDB3BB3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1EC14C9F-9E20-5846-AC38-D65386E05A5D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0A1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04A33F4-0F92-624A-8C51-56452AE4102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C1CA2D-1C11-4E41-80D9-28FBA2198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8E346-93F9-1344-AF3D-E08676225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37E935F-2375-6943-8434-9ABF56776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21/04/2021</a:t>
            </a:fld>
            <a:endParaRPr lang="en-AU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014E10F-F926-8F4C-8702-E165F81ED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599B1A2-5894-E24C-8306-72266EBEF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1988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9BF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0FED73F-E130-DD4D-B508-631D04B2A5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3" y="1501629"/>
            <a:ext cx="8339182" cy="5356370"/>
          </a:xfrm>
          <a:prstGeom prst="rect">
            <a:avLst/>
          </a:prstGeom>
        </p:spPr>
      </p:pic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49C0B169-DBDC-B548-9A5A-96A3F62C5971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36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665A3B4-B08C-214A-88DB-BFDBC4FCFB8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C1CA2D-1C11-4E41-80D9-28FBA2198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8E346-93F9-1344-AF3D-E08676225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37E935F-2375-6943-8434-9ABF56776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21/04/2021</a:t>
            </a:fld>
            <a:endParaRPr lang="en-AU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014E10F-F926-8F4C-8702-E165F81ED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599B1A2-5894-E24C-8306-72266EBEF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48197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354AA8F4-0CF6-3D4C-AA7E-A741044524D6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38E9E8F-42E8-1247-9334-6E948234BA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84851" y="5580382"/>
            <a:ext cx="5015148" cy="10234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C1CA2D-1C11-4E41-80D9-28FBA2198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8E346-93F9-1344-AF3D-E08676225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574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9.jpg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29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microsoft.com/office/2007/relationships/media" Target="../media/media2.mp4"/><Relationship Id="rId7" Type="http://schemas.openxmlformats.org/officeDocument/2006/relationships/image" Target="../media/image6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microsoft.com/office/2007/relationships/hdphoto" Target="../media/hdphoto3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6.png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77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6.png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6" Type="http://schemas.openxmlformats.org/officeDocument/2006/relationships/image" Target="../media/image75.png"/><Relationship Id="rId11" Type="http://schemas.openxmlformats.org/officeDocument/2006/relationships/hyperlink" Target="https://www.ansto.gov.au/x-ray-fluorescence-nanoprobe-beamline" TargetMode="External"/><Relationship Id="rId5" Type="http://schemas.openxmlformats.org/officeDocument/2006/relationships/image" Target="../media/image74.png"/><Relationship Id="rId10" Type="http://schemas.openxmlformats.org/officeDocument/2006/relationships/hyperlink" Target="mailto:as_nano@ansto.gov.au" TargetMode="External"/><Relationship Id="rId4" Type="http://schemas.openxmlformats.org/officeDocument/2006/relationships/image" Target="../media/image73.png"/><Relationship Id="rId9" Type="http://schemas.openxmlformats.org/officeDocument/2006/relationships/image" Target="../media/image78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24A99-4A64-6447-AD0A-9DCF10A85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187" y="1743455"/>
            <a:ext cx="11125367" cy="2236049"/>
          </a:xfrm>
        </p:spPr>
        <p:txBody>
          <a:bodyPr anchor="t" anchorCtr="0">
            <a:noAutofit/>
          </a:bodyPr>
          <a:lstStyle/>
          <a:p>
            <a:r>
              <a:rPr lang="en-US" sz="7200" dirty="0"/>
              <a:t>Fast-Scanning </a:t>
            </a:r>
            <a:r>
              <a:rPr lang="en-US" sz="7200" dirty="0" smtClean="0"/>
              <a:t>Ptychography </a:t>
            </a:r>
            <a:endParaRPr lang="en-US" sz="44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F2F0B-A26B-C34E-8E07-D5C4014165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572" y="4001729"/>
            <a:ext cx="7544452" cy="495764"/>
          </a:xfrm>
        </p:spPr>
        <p:txBody>
          <a:bodyPr>
            <a:normAutofit/>
          </a:bodyPr>
          <a:lstStyle/>
          <a:p>
            <a:r>
              <a:rPr lang="en-US" dirty="0" smtClean="0"/>
              <a:t>and other scanning probe methods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21203-C1C6-3242-826C-52464D583D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Cameron M. Kewish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2AC972-1785-F540-A283-2B83F7D0CC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cameronk@ansto.gov.au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1866A5-227B-D24E-AC9C-8F3BDE309177}"/>
              </a:ext>
            </a:extLst>
          </p:cNvPr>
          <p:cNvSpPr/>
          <p:nvPr/>
        </p:nvSpPr>
        <p:spPr>
          <a:xfrm>
            <a:off x="766916" y="4579016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86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/>
          <a:lstStyle/>
          <a:p>
            <a:r>
              <a:rPr lang="en-US" dirty="0" smtClean="0"/>
              <a:t>Outline of the presentation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F2273-2C48-714A-B3F2-E7B6913A2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25" y="1260000"/>
            <a:ext cx="11849291" cy="5040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 smtClean="0"/>
              <a:t>Introduction to ptychography and recent developments</a:t>
            </a:r>
          </a:p>
          <a:p>
            <a:pPr>
              <a:lnSpc>
                <a:spcPct val="100000"/>
              </a:lnSpc>
            </a:pPr>
            <a:r>
              <a:rPr lang="en-AU" dirty="0" smtClean="0"/>
              <a:t>Fast-scanning ptychography at the XFM Beamline</a:t>
            </a:r>
          </a:p>
          <a:p>
            <a:pPr lvl="1">
              <a:lnSpc>
                <a:spcPct val="100000"/>
              </a:lnSpc>
            </a:pPr>
            <a:r>
              <a:rPr lang="en-AU" dirty="0" smtClean="0"/>
              <a:t>Synchronising data streams</a:t>
            </a:r>
          </a:p>
          <a:p>
            <a:pPr lvl="1">
              <a:lnSpc>
                <a:spcPct val="100000"/>
              </a:lnSpc>
            </a:pPr>
            <a:r>
              <a:rPr lang="en-AU" dirty="0" smtClean="0"/>
              <a:t>User interface</a:t>
            </a:r>
          </a:p>
          <a:p>
            <a:pPr lvl="1">
              <a:lnSpc>
                <a:spcPct val="100000"/>
              </a:lnSpc>
            </a:pPr>
            <a:r>
              <a:rPr lang="en-AU" dirty="0" smtClean="0"/>
              <a:t>Behind the scenes</a:t>
            </a:r>
          </a:p>
          <a:p>
            <a:pPr lvl="1">
              <a:lnSpc>
                <a:spcPct val="100000"/>
              </a:lnSpc>
            </a:pPr>
            <a:r>
              <a:rPr lang="en-AU" dirty="0" smtClean="0"/>
              <a:t>Fast scanning achievements</a:t>
            </a:r>
          </a:p>
          <a:p>
            <a:pPr>
              <a:lnSpc>
                <a:spcPct val="100000"/>
              </a:lnSpc>
            </a:pPr>
            <a:r>
              <a:rPr lang="en-AU" dirty="0" smtClean="0"/>
              <a:t>Application examples: geophysical exploration, fatigue cracking</a:t>
            </a:r>
          </a:p>
          <a:p>
            <a:pPr>
              <a:lnSpc>
                <a:spcPct val="100000"/>
              </a:lnSpc>
            </a:pPr>
            <a:r>
              <a:rPr lang="en-AU" dirty="0" smtClean="0"/>
              <a:t>New mapping capabilities: micro-beam SAXS &amp; diffraction</a:t>
            </a:r>
          </a:p>
          <a:p>
            <a:pPr>
              <a:lnSpc>
                <a:spcPct val="100000"/>
              </a:lnSpc>
            </a:pPr>
            <a:r>
              <a:rPr lang="en-AU" dirty="0" smtClean="0"/>
              <a:t>Capabilities of the BRIGHT Nanoprobe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974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4624" r="720"/>
          <a:stretch/>
        </p:blipFill>
        <p:spPr>
          <a:xfrm>
            <a:off x="4914901" y="1388296"/>
            <a:ext cx="7010400" cy="30996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>
            <a:normAutofit/>
          </a:bodyPr>
          <a:lstStyle/>
          <a:p>
            <a:r>
              <a:rPr lang="en-AU" dirty="0"/>
              <a:t>Introduction to </a:t>
            </a:r>
            <a:r>
              <a:rPr lang="en-AU" dirty="0" smtClean="0"/>
              <a:t>ptychography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260000"/>
            <a:ext cx="11304574" cy="5040000"/>
          </a:xfrm>
        </p:spPr>
        <p:txBody>
          <a:bodyPr/>
          <a:lstStyle/>
          <a:p>
            <a:r>
              <a:rPr lang="en-AU" dirty="0" smtClean="0"/>
              <a:t>Super-resolution microscopy by moving aperture</a:t>
            </a:r>
          </a:p>
          <a:p>
            <a:endParaRPr lang="en-AU" dirty="0"/>
          </a:p>
        </p:txBody>
      </p:sp>
      <p:sp>
        <p:nvSpPr>
          <p:cNvPr id="16" name="Rectangle 15"/>
          <p:cNvSpPr/>
          <p:nvPr/>
        </p:nvSpPr>
        <p:spPr>
          <a:xfrm>
            <a:off x="66398" y="2199794"/>
            <a:ext cx="4072875" cy="4564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695716" y="4710714"/>
            <a:ext cx="3940429" cy="1758548"/>
            <a:chOff x="4215750" y="5400675"/>
            <a:chExt cx="3137412" cy="1400175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3"/>
            <a:srcRect t="5594" b="-1"/>
            <a:stretch/>
          </p:blipFill>
          <p:spPr>
            <a:xfrm>
              <a:off x="4215750" y="5400675"/>
              <a:ext cx="3137412" cy="1400175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4350701" y="5400675"/>
              <a:ext cx="373699" cy="2009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0" name="Rectangle 22"/>
          <p:cNvSpPr>
            <a:spLocks noChangeArrowheads="1"/>
          </p:cNvSpPr>
          <p:nvPr/>
        </p:nvSpPr>
        <p:spPr bwMode="auto">
          <a:xfrm>
            <a:off x="498059" y="6394549"/>
            <a:ext cx="3617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 D. </a:t>
            </a:r>
            <a:r>
              <a:rPr lang="en-US" altLang="en-US" sz="14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Nellist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et al., 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Nature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4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374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630 (1995)</a:t>
            </a:r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1" name="Picture 7" descr="Cov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3" y="2257722"/>
            <a:ext cx="3901969" cy="3933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4924193" y="4044341"/>
            <a:ext cx="643009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 M. </a:t>
            </a:r>
            <a:r>
              <a:rPr lang="en-US" altLang="en-US" sz="14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Rodenburg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R. H. T. Bates, 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Phil. Trans. R. Soc. </a:t>
            </a:r>
            <a:r>
              <a:rPr lang="en-US" altLang="en-US" sz="1400" i="1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Lond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A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4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339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521 (1992)</a:t>
            </a:r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22"/>
          <p:cNvSpPr>
            <a:spLocks noChangeArrowheads="1"/>
          </p:cNvSpPr>
          <p:nvPr/>
        </p:nvSpPr>
        <p:spPr bwMode="auto">
          <a:xfrm>
            <a:off x="4948898" y="6384258"/>
            <a:ext cx="50545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H. M. L. Faulkner &amp; J. M. </a:t>
            </a:r>
            <a:r>
              <a:rPr lang="en-US" altLang="en-US" sz="14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Rodenburg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PRL </a:t>
            </a:r>
            <a:r>
              <a:rPr lang="en-US" altLang="en-US" sz="14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93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023903 (2004)</a:t>
            </a:r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06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>
            <a:normAutofit/>
          </a:bodyPr>
          <a:lstStyle/>
          <a:p>
            <a:r>
              <a:rPr lang="en-AU" dirty="0"/>
              <a:t>Introduction to </a:t>
            </a:r>
            <a:r>
              <a:rPr lang="en-AU" dirty="0" smtClean="0"/>
              <a:t>ptychography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260000"/>
            <a:ext cx="6827824" cy="5040000"/>
          </a:xfrm>
        </p:spPr>
        <p:txBody>
          <a:bodyPr/>
          <a:lstStyle/>
          <a:p>
            <a:r>
              <a:rPr lang="en-AU" sz="2800" dirty="0" smtClean="0"/>
              <a:t>Crystals illuminated with tightly focused beams produced overlapping Bragg peaks, which allowed analytical phasing</a:t>
            </a:r>
          </a:p>
          <a:p>
            <a:pPr lvl="1"/>
            <a:endParaRPr lang="en-AU" sz="100" dirty="0" smtClean="0"/>
          </a:p>
          <a:p>
            <a:r>
              <a:rPr lang="en-AU" sz="2800" dirty="0" smtClean="0"/>
              <a:t>The data include both aperture and object functions ‘folded’ together</a:t>
            </a:r>
            <a:endParaRPr lang="en-AU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5381"/>
          <a:stretch/>
        </p:blipFill>
        <p:spPr>
          <a:xfrm>
            <a:off x="47625" y="4095750"/>
            <a:ext cx="7058025" cy="2714625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-1311" b="-15096"/>
          <a:stretch/>
        </p:blipFill>
        <p:spPr>
          <a:xfrm>
            <a:off x="7172325" y="1310369"/>
            <a:ext cx="4996711" cy="2714625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</p:pic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7549223" y="3717217"/>
            <a:ext cx="43517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W. Hoppe &amp; G. </a:t>
            </a:r>
            <a:r>
              <a:rPr lang="en-US" altLang="en-US" sz="14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Strube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en-US" sz="1400" i="1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Acta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altLang="en-US" sz="1400" i="1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Cryst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A </a:t>
            </a:r>
            <a:r>
              <a:rPr lang="en-US" altLang="en-US" sz="14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502 (1969)</a:t>
            </a:r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22"/>
          <p:cNvSpPr>
            <a:spLocks noChangeArrowheads="1"/>
          </p:cNvSpPr>
          <p:nvPr/>
        </p:nvSpPr>
        <p:spPr bwMode="auto">
          <a:xfrm>
            <a:off x="114300" y="4107783"/>
            <a:ext cx="6877049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R. </a:t>
            </a:r>
            <a:r>
              <a:rPr lang="en-US" altLang="en-US" sz="14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Hegerl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W. Hoppe, </a:t>
            </a:r>
            <a:r>
              <a:rPr lang="en-US" altLang="en-US" sz="1400" i="1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Bunsen-</a:t>
            </a:r>
            <a:r>
              <a:rPr lang="en-US" altLang="en-US" sz="1400" i="1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Ges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Phys. </a:t>
            </a:r>
            <a:r>
              <a:rPr lang="en-US" altLang="en-US" sz="1400" i="1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4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74,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1148 (1970)</a:t>
            </a:r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72325" y="4105274"/>
            <a:ext cx="4996711" cy="2733675"/>
            <a:chOff x="7153275" y="4086224"/>
            <a:chExt cx="4996711" cy="2733675"/>
          </a:xfrm>
        </p:grpSpPr>
        <p:pic>
          <p:nvPicPr>
            <p:cNvPr id="14" name="Picture 7" descr="Cover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24245"/>
            <a:stretch/>
          </p:blipFill>
          <p:spPr bwMode="auto">
            <a:xfrm>
              <a:off x="7153275" y="4086224"/>
              <a:ext cx="4996711" cy="27336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6" name="Rectangle 22"/>
            <p:cNvSpPr>
              <a:spLocks noChangeArrowheads="1"/>
            </p:cNvSpPr>
            <p:nvPr/>
          </p:nvSpPr>
          <p:spPr bwMode="auto">
            <a:xfrm>
              <a:off x="7844498" y="6502598"/>
              <a:ext cx="36061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609600" indent="-609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P. D. </a:t>
              </a:r>
              <a:r>
                <a:rPr lang="en-US" altLang="en-US" sz="1400" dirty="0" err="1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Nellist</a:t>
              </a:r>
              <a:r>
                <a:rPr lang="en-US" altLang="en-US" sz="14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et al., </a:t>
              </a:r>
              <a:r>
                <a:rPr lang="en-US" altLang="en-US" sz="1400" i="1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Nature</a:t>
              </a:r>
              <a:r>
                <a:rPr lang="en-US" altLang="en-US" sz="14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400" b="1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374</a:t>
              </a:r>
              <a:r>
                <a:rPr lang="en-US" altLang="en-US" sz="14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630 (1995</a:t>
              </a:r>
              <a:r>
                <a:rPr lang="en-US" altLang="en-US" sz="140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)</a:t>
              </a:r>
              <a:endParaRPr lang="en-US" altLang="en-US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114300" y="3776464"/>
            <a:ext cx="6877049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W. Hoppe, </a:t>
            </a:r>
            <a:r>
              <a:rPr lang="en-US" altLang="en-US" sz="1400" i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Acta</a:t>
            </a:r>
            <a:r>
              <a:rPr lang="en-US" altLang="en-US" sz="14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altLang="en-US" sz="1400" i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Cryst</a:t>
            </a:r>
            <a:r>
              <a:rPr lang="en-US" altLang="en-US" sz="14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A</a:t>
            </a:r>
            <a:r>
              <a:rPr lang="en-US" altLang="en-US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4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508 </a:t>
            </a:r>
            <a:r>
              <a:rPr lang="en-US" altLang="en-US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(1969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0114" y="4143038"/>
            <a:ext cx="825709" cy="54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0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Rectangle 283"/>
          <p:cNvSpPr/>
          <p:nvPr/>
        </p:nvSpPr>
        <p:spPr>
          <a:xfrm>
            <a:off x="9360786" y="5481781"/>
            <a:ext cx="2831214" cy="1376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7115175" y="6219538"/>
            <a:ext cx="501573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3200" dirty="0" smtClean="0">
                <a:solidFill>
                  <a:srgbClr val="1F75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SXDM, or ptychography</a:t>
            </a:r>
            <a:endParaRPr lang="en-AU" sz="3200" dirty="0">
              <a:solidFill>
                <a:srgbClr val="1F75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1" name="Cube 260"/>
          <p:cNvSpPr/>
          <p:nvPr/>
        </p:nvSpPr>
        <p:spPr>
          <a:xfrm>
            <a:off x="8630936" y="4954225"/>
            <a:ext cx="2035186" cy="733438"/>
          </a:xfrm>
          <a:prstGeom prst="cube">
            <a:avLst>
              <a:gd name="adj" fmla="val 55785"/>
            </a:avLst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77" name="Straight Connector 276"/>
          <p:cNvCxnSpPr>
            <a:cxnSpLocks/>
          </p:cNvCxnSpPr>
          <p:nvPr/>
        </p:nvCxnSpPr>
        <p:spPr>
          <a:xfrm flipH="1">
            <a:off x="8933784" y="3656367"/>
            <a:ext cx="708611" cy="1493866"/>
          </a:xfrm>
          <a:prstGeom prst="line">
            <a:avLst/>
          </a:prstGeom>
          <a:ln w="127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/>
          <p:cNvCxnSpPr>
            <a:cxnSpLocks/>
          </p:cNvCxnSpPr>
          <p:nvPr/>
        </p:nvCxnSpPr>
        <p:spPr>
          <a:xfrm>
            <a:off x="9642396" y="3658743"/>
            <a:ext cx="732449" cy="1491490"/>
          </a:xfrm>
          <a:prstGeom prst="line">
            <a:avLst/>
          </a:prstGeom>
          <a:ln w="127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2" name="Picture 1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9275" y="4231350"/>
            <a:ext cx="304800" cy="83682"/>
          </a:xfrm>
          <a:prstGeom prst="rect">
            <a:avLst/>
          </a:prstGeom>
        </p:spPr>
      </p:pic>
      <p:cxnSp>
        <p:nvCxnSpPr>
          <p:cNvPr id="200" name="Straight Connector 199"/>
          <p:cNvCxnSpPr>
            <a:cxnSpLocks noChangeAspect="1"/>
            <a:endCxn id="192" idx="1"/>
          </p:cNvCxnSpPr>
          <p:nvPr/>
        </p:nvCxnSpPr>
        <p:spPr>
          <a:xfrm flipH="1">
            <a:off x="5629275" y="3988844"/>
            <a:ext cx="63624" cy="284347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>
            <a:cxnSpLocks noChangeAspect="1"/>
          </p:cNvCxnSpPr>
          <p:nvPr/>
        </p:nvCxnSpPr>
        <p:spPr>
          <a:xfrm>
            <a:off x="5859216" y="3988844"/>
            <a:ext cx="66961" cy="270072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32387" y="3036975"/>
            <a:ext cx="1441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fluorescence photons</a:t>
            </a:r>
            <a:endParaRPr lang="en-AU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51" name="Group 150"/>
          <p:cNvGrpSpPr/>
          <p:nvPr/>
        </p:nvGrpSpPr>
        <p:grpSpPr>
          <a:xfrm>
            <a:off x="702105" y="1293529"/>
            <a:ext cx="3489970" cy="3838198"/>
            <a:chOff x="149655" y="1937806"/>
            <a:chExt cx="3489970" cy="3838198"/>
          </a:xfrm>
        </p:grpSpPr>
        <p:cxnSp>
          <p:nvCxnSpPr>
            <p:cNvPr id="89" name="Straight Arrow Connector 88"/>
            <p:cNvCxnSpPr/>
            <p:nvPr/>
          </p:nvCxnSpPr>
          <p:spPr>
            <a:xfrm flipV="1">
              <a:off x="2023598" y="3964364"/>
              <a:ext cx="176823" cy="176824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flipH="1">
              <a:off x="1031953" y="4318301"/>
              <a:ext cx="318216" cy="0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" name="Group 71"/>
            <p:cNvGrpSpPr/>
            <p:nvPr/>
          </p:nvGrpSpPr>
          <p:grpSpPr>
            <a:xfrm>
              <a:off x="1190628" y="2314575"/>
              <a:ext cx="1314454" cy="2810060"/>
              <a:chOff x="1190628" y="2314575"/>
              <a:chExt cx="1314454" cy="2810060"/>
            </a:xfrm>
          </p:grpSpPr>
          <p:sp>
            <p:nvSpPr>
              <p:cNvPr id="71" name="Can 70"/>
              <p:cNvSpPr/>
              <p:nvPr/>
            </p:nvSpPr>
            <p:spPr>
              <a:xfrm>
                <a:off x="1700496" y="4722410"/>
                <a:ext cx="299754" cy="402225"/>
              </a:xfrm>
              <a:prstGeom prst="can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280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56" name="Straight Connector 55"/>
              <p:cNvCxnSpPr>
                <a:cxnSpLocks noChangeAspect="1"/>
              </p:cNvCxnSpPr>
              <p:nvPr/>
            </p:nvCxnSpPr>
            <p:spPr>
              <a:xfrm flipH="1">
                <a:off x="1727736" y="4288739"/>
                <a:ext cx="113112" cy="471034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>
                <a:cxnSpLocks noChangeAspect="1"/>
              </p:cNvCxnSpPr>
              <p:nvPr/>
            </p:nvCxnSpPr>
            <p:spPr>
              <a:xfrm>
                <a:off x="1859124" y="4293536"/>
                <a:ext cx="115598" cy="466237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Cube 22"/>
              <p:cNvSpPr/>
              <p:nvPr/>
            </p:nvSpPr>
            <p:spPr>
              <a:xfrm>
                <a:off x="1190628" y="4116989"/>
                <a:ext cx="1304925" cy="402624"/>
              </a:xfrm>
              <a:prstGeom prst="cube">
                <a:avLst>
                  <a:gd name="adj" fmla="val 86256"/>
                </a:avLst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280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4" name="Can 23"/>
              <p:cNvSpPr/>
              <p:nvPr/>
            </p:nvSpPr>
            <p:spPr>
              <a:xfrm rot="21416023" flipV="1">
                <a:off x="1686885" y="4245812"/>
                <a:ext cx="327660" cy="102393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280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1194194" y="4135545"/>
                <a:ext cx="1310888" cy="316899"/>
                <a:chOff x="2126128" y="1985734"/>
                <a:chExt cx="3267523" cy="3267520"/>
              </a:xfrm>
              <a:effectLst/>
              <a:scene3d>
                <a:camera prst="orthographicFront">
                  <a:rot lat="19901131" lon="3964770" rev="18749063"/>
                </a:camera>
                <a:lightRig rig="threePt" dir="t"/>
              </a:scene3d>
            </p:grpSpPr>
            <p:pic>
              <p:nvPicPr>
                <p:cNvPr id="30" name="Picture 29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135646" y="1995249"/>
                  <a:ext cx="3258005" cy="3258005"/>
                </a:xfrm>
                <a:prstGeom prst="rect">
                  <a:avLst/>
                </a:prstGeom>
              </p:spPr>
            </p:pic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126128" y="1985734"/>
                  <a:ext cx="3258005" cy="3258005"/>
                </a:xfrm>
                <a:prstGeom prst="rect">
                  <a:avLst/>
                </a:prstGeom>
              </p:spPr>
            </p:pic>
          </p:grpSp>
          <p:cxnSp>
            <p:nvCxnSpPr>
              <p:cNvPr id="12" name="Straight Arrow Connector 11"/>
              <p:cNvCxnSpPr/>
              <p:nvPr/>
            </p:nvCxnSpPr>
            <p:spPr>
              <a:xfrm>
                <a:off x="1543050" y="2314575"/>
                <a:ext cx="0" cy="523875"/>
              </a:xfrm>
              <a:prstGeom prst="straightConnector1">
                <a:avLst/>
              </a:prstGeom>
              <a:ln w="19050">
                <a:solidFill>
                  <a:srgbClr val="0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>
                <a:off x="1695450" y="2314575"/>
                <a:ext cx="0" cy="523875"/>
              </a:xfrm>
              <a:prstGeom prst="straightConnector1">
                <a:avLst/>
              </a:prstGeom>
              <a:ln w="19050">
                <a:solidFill>
                  <a:srgbClr val="0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>
                <a:off x="1847850" y="2314575"/>
                <a:ext cx="0" cy="523875"/>
              </a:xfrm>
              <a:prstGeom prst="straightConnector1">
                <a:avLst/>
              </a:prstGeom>
              <a:ln w="19050">
                <a:solidFill>
                  <a:srgbClr val="0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>
                <a:off x="2000250" y="2314575"/>
                <a:ext cx="0" cy="523875"/>
              </a:xfrm>
              <a:prstGeom prst="straightConnector1">
                <a:avLst/>
              </a:prstGeom>
              <a:ln w="19050">
                <a:solidFill>
                  <a:srgbClr val="0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>
                <a:off x="2152650" y="2314575"/>
                <a:ext cx="0" cy="523875"/>
              </a:xfrm>
              <a:prstGeom prst="straightConnector1">
                <a:avLst/>
              </a:prstGeom>
              <a:ln w="19050">
                <a:solidFill>
                  <a:srgbClr val="0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520190" y="2878739"/>
                <a:ext cx="666750" cy="115918"/>
              </a:xfrm>
              <a:prstGeom prst="rect">
                <a:avLst/>
              </a:prstGeom>
            </p:spPr>
          </p:pic>
          <p:cxnSp>
            <p:nvCxnSpPr>
              <p:cNvPr id="33" name="Straight Connector 32"/>
              <p:cNvCxnSpPr/>
              <p:nvPr/>
            </p:nvCxnSpPr>
            <p:spPr>
              <a:xfrm>
                <a:off x="1762123" y="2934317"/>
                <a:ext cx="80254" cy="135921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flipH="1">
                <a:off x="1842377" y="2934317"/>
                <a:ext cx="80837" cy="135921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1520776" y="2944371"/>
                <a:ext cx="321601" cy="134436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H="1">
                <a:off x="1842377" y="2936698"/>
                <a:ext cx="325516" cy="13568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4" name="Straight Arrow Connector 73"/>
            <p:cNvCxnSpPr/>
            <p:nvPr/>
          </p:nvCxnSpPr>
          <p:spPr>
            <a:xfrm flipH="1" flipV="1">
              <a:off x="1021080" y="3863181"/>
              <a:ext cx="821298" cy="4338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flipH="1" flipV="1">
              <a:off x="1052395" y="3823940"/>
              <a:ext cx="795455" cy="4647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 flipH="1" flipV="1">
              <a:off x="1083711" y="3774958"/>
              <a:ext cx="764139" cy="5137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 flipH="1" flipV="1">
              <a:off x="1115095" y="3722288"/>
              <a:ext cx="731101" cy="5664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Can 80"/>
            <p:cNvSpPr/>
            <p:nvPr/>
          </p:nvSpPr>
          <p:spPr>
            <a:xfrm rot="7350223">
              <a:off x="749460" y="3449231"/>
              <a:ext cx="232921" cy="441601"/>
            </a:xfrm>
            <a:prstGeom prst="can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4" name="Straight Arrow Connector 83"/>
            <p:cNvCxnSpPr/>
            <p:nvPr/>
          </p:nvCxnSpPr>
          <p:spPr>
            <a:xfrm>
              <a:off x="2334311" y="4318301"/>
              <a:ext cx="385705" cy="0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flipH="1">
              <a:off x="1465780" y="4480195"/>
              <a:ext cx="231677" cy="231676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/>
          </p:nvSpPr>
          <p:spPr>
            <a:xfrm>
              <a:off x="149655" y="4340270"/>
              <a:ext cx="128513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60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sample scanning stage</a:t>
              </a:r>
              <a:endParaRPr lang="en-A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184607" y="5191229"/>
              <a:ext cx="13392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60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X-ray detector</a:t>
              </a:r>
              <a:endParaRPr lang="en-A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60222" y="1937806"/>
              <a:ext cx="23689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60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monochromatic X-rays</a:t>
              </a:r>
              <a:endParaRPr lang="en-A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04234" y="2701731"/>
              <a:ext cx="10558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60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focusing lens</a:t>
              </a:r>
              <a:endParaRPr lang="en-A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2" name="Can 101"/>
            <p:cNvSpPr/>
            <p:nvPr/>
          </p:nvSpPr>
          <p:spPr>
            <a:xfrm rot="13788044">
              <a:off x="2486457" y="3509741"/>
              <a:ext cx="232921" cy="441601"/>
            </a:xfrm>
            <a:prstGeom prst="can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04" name="Straight Arrow Connector 103"/>
            <p:cNvCxnSpPr/>
            <p:nvPr/>
          </p:nvCxnSpPr>
          <p:spPr>
            <a:xfrm flipV="1">
              <a:off x="1842378" y="3863181"/>
              <a:ext cx="546057" cy="433827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/>
            <p:nvPr/>
          </p:nvCxnSpPr>
          <p:spPr>
            <a:xfrm flipV="1">
              <a:off x="1842378" y="3900074"/>
              <a:ext cx="579353" cy="395188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/>
            <p:nvPr/>
          </p:nvCxnSpPr>
          <p:spPr>
            <a:xfrm flipV="1">
              <a:off x="1840846" y="3816008"/>
              <a:ext cx="518253" cy="48100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/>
            <p:nvPr/>
          </p:nvCxnSpPr>
          <p:spPr>
            <a:xfrm flipV="1">
              <a:off x="1843090" y="3943287"/>
              <a:ext cx="615368" cy="3519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2523835" y="3681476"/>
              <a:ext cx="11157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60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photo-</a:t>
              </a:r>
            </a:p>
            <a:p>
              <a:pPr algn="ctr"/>
              <a:r>
                <a:rPr lang="en-AU" sz="160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electrons</a:t>
              </a:r>
              <a:endParaRPr lang="en-A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12" name="TextBox 111"/>
          <p:cNvSpPr txBox="1"/>
          <p:nvPr/>
        </p:nvSpPr>
        <p:spPr>
          <a:xfrm>
            <a:off x="0" y="6219538"/>
            <a:ext cx="474789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3200" dirty="0" smtClean="0">
                <a:solidFill>
                  <a:srgbClr val="1F75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STXM, SPEM, XFM</a:t>
            </a:r>
            <a:endParaRPr lang="en-AU" sz="3200" dirty="0">
              <a:solidFill>
                <a:srgbClr val="1F75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53" name="Straight Arrow Connector 152"/>
          <p:cNvCxnSpPr/>
          <p:nvPr/>
        </p:nvCxnSpPr>
        <p:spPr>
          <a:xfrm flipV="1">
            <a:off x="5957423" y="3596312"/>
            <a:ext cx="176823" cy="176824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/>
          <p:nvPr/>
        </p:nvCxnSpPr>
        <p:spPr>
          <a:xfrm flipH="1">
            <a:off x="4965778" y="3950249"/>
            <a:ext cx="318216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Can 172"/>
          <p:cNvSpPr/>
          <p:nvPr/>
        </p:nvSpPr>
        <p:spPr>
          <a:xfrm>
            <a:off x="5519629" y="4889999"/>
            <a:ext cx="510086" cy="481950"/>
          </a:xfrm>
          <a:prstGeom prst="can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6" name="Cube 175"/>
          <p:cNvSpPr/>
          <p:nvPr/>
        </p:nvSpPr>
        <p:spPr>
          <a:xfrm>
            <a:off x="5124453" y="3748937"/>
            <a:ext cx="1304925" cy="402624"/>
          </a:xfrm>
          <a:prstGeom prst="cube">
            <a:avLst>
              <a:gd name="adj" fmla="val 86256"/>
            </a:avLst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7" name="Can 176"/>
          <p:cNvSpPr/>
          <p:nvPr/>
        </p:nvSpPr>
        <p:spPr>
          <a:xfrm rot="21416023" flipV="1">
            <a:off x="5620710" y="3877760"/>
            <a:ext cx="327660" cy="102393"/>
          </a:xfrm>
          <a:prstGeom prst="can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8" name="Group 177"/>
          <p:cNvGrpSpPr/>
          <p:nvPr/>
        </p:nvGrpSpPr>
        <p:grpSpPr>
          <a:xfrm>
            <a:off x="5128019" y="3767493"/>
            <a:ext cx="1310888" cy="316899"/>
            <a:chOff x="2126128" y="1985734"/>
            <a:chExt cx="3267523" cy="3267520"/>
          </a:xfrm>
          <a:effectLst/>
          <a:scene3d>
            <a:camera prst="orthographicFront">
              <a:rot lat="19901131" lon="3964770" rev="18749063"/>
            </a:camera>
            <a:lightRig rig="threePt" dir="t"/>
          </a:scene3d>
        </p:grpSpPr>
        <p:pic>
          <p:nvPicPr>
            <p:cNvPr id="189" name="Picture 18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35646" y="1995249"/>
              <a:ext cx="3258005" cy="3258005"/>
            </a:xfrm>
            <a:prstGeom prst="rect">
              <a:avLst/>
            </a:prstGeom>
          </p:spPr>
        </p:pic>
        <p:pic>
          <p:nvPicPr>
            <p:cNvPr id="190" name="Picture 18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26128" y="1985734"/>
              <a:ext cx="3258005" cy="3258005"/>
            </a:xfrm>
            <a:prstGeom prst="rect">
              <a:avLst/>
            </a:prstGeom>
          </p:spPr>
        </p:pic>
      </p:grpSp>
      <p:cxnSp>
        <p:nvCxnSpPr>
          <p:cNvPr id="179" name="Straight Arrow Connector 178"/>
          <p:cNvCxnSpPr/>
          <p:nvPr/>
        </p:nvCxnSpPr>
        <p:spPr>
          <a:xfrm>
            <a:off x="5476875" y="1679823"/>
            <a:ext cx="0" cy="523875"/>
          </a:xfrm>
          <a:prstGeom prst="straightConnector1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/>
          <p:nvPr/>
        </p:nvCxnSpPr>
        <p:spPr>
          <a:xfrm>
            <a:off x="5629275" y="1679823"/>
            <a:ext cx="0" cy="523875"/>
          </a:xfrm>
          <a:prstGeom prst="straightConnector1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>
            <a:off x="5781675" y="1679823"/>
            <a:ext cx="0" cy="523875"/>
          </a:xfrm>
          <a:prstGeom prst="straightConnector1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/>
          <p:cNvCxnSpPr/>
          <p:nvPr/>
        </p:nvCxnSpPr>
        <p:spPr>
          <a:xfrm>
            <a:off x="5934075" y="1679823"/>
            <a:ext cx="0" cy="523875"/>
          </a:xfrm>
          <a:prstGeom prst="straightConnector1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/>
          <p:nvPr/>
        </p:nvCxnSpPr>
        <p:spPr>
          <a:xfrm>
            <a:off x="6086475" y="1679823"/>
            <a:ext cx="0" cy="523875"/>
          </a:xfrm>
          <a:prstGeom prst="straightConnector1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" name="Picture 1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4015" y="2243987"/>
            <a:ext cx="666750" cy="115918"/>
          </a:xfrm>
          <a:prstGeom prst="rect">
            <a:avLst/>
          </a:prstGeom>
        </p:spPr>
      </p:pic>
      <p:cxnSp>
        <p:nvCxnSpPr>
          <p:cNvPr id="185" name="Straight Connector 184"/>
          <p:cNvCxnSpPr/>
          <p:nvPr/>
        </p:nvCxnSpPr>
        <p:spPr>
          <a:xfrm>
            <a:off x="5695948" y="2299565"/>
            <a:ext cx="80254" cy="13592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/>
          <p:cNvCxnSpPr/>
          <p:nvPr/>
        </p:nvCxnSpPr>
        <p:spPr>
          <a:xfrm flipH="1">
            <a:off x="5776202" y="2299565"/>
            <a:ext cx="80837" cy="13592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/>
          <p:nvPr/>
        </p:nvCxnSpPr>
        <p:spPr>
          <a:xfrm>
            <a:off x="5454601" y="2309619"/>
            <a:ext cx="321601" cy="134436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/>
          <p:cNvCxnSpPr/>
          <p:nvPr/>
        </p:nvCxnSpPr>
        <p:spPr>
          <a:xfrm flipH="1">
            <a:off x="5776202" y="2301946"/>
            <a:ext cx="325516" cy="13568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/>
          <p:nvPr/>
        </p:nvCxnSpPr>
        <p:spPr>
          <a:xfrm>
            <a:off x="6268136" y="3950249"/>
            <a:ext cx="385705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flipH="1">
            <a:off x="5399605" y="4112143"/>
            <a:ext cx="231677" cy="231676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>
            <a:off x="5216559" y="5390470"/>
            <a:ext cx="1143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CCD camera</a:t>
            </a:r>
            <a:endParaRPr lang="en-A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941299" y="1293429"/>
            <a:ext cx="16744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X-rays</a:t>
            </a:r>
            <a:endParaRPr lang="en-AU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4239398" y="2066980"/>
            <a:ext cx="1302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condenser zone plate</a:t>
            </a:r>
            <a:endParaRPr lang="en-AU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179010" y="6219538"/>
            <a:ext cx="117109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3200" dirty="0" smtClean="0">
                <a:solidFill>
                  <a:srgbClr val="1F75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TXM</a:t>
            </a:r>
            <a:endParaRPr lang="en-AU" sz="3200" dirty="0">
              <a:solidFill>
                <a:srgbClr val="1F75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74" name="Straight Connector 173"/>
          <p:cNvCxnSpPr>
            <a:cxnSpLocks noChangeAspect="1"/>
          </p:cNvCxnSpPr>
          <p:nvPr/>
        </p:nvCxnSpPr>
        <p:spPr>
          <a:xfrm flipH="1">
            <a:off x="5695948" y="3653987"/>
            <a:ext cx="78725" cy="326954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cxnSpLocks noChangeAspect="1"/>
          </p:cNvCxnSpPr>
          <p:nvPr/>
        </p:nvCxnSpPr>
        <p:spPr>
          <a:xfrm>
            <a:off x="5776203" y="3658784"/>
            <a:ext cx="79875" cy="322157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Oval 211"/>
          <p:cNvSpPr>
            <a:spLocks noChangeAspect="1"/>
          </p:cNvSpPr>
          <p:nvPr/>
        </p:nvSpPr>
        <p:spPr>
          <a:xfrm rot="275669">
            <a:off x="5529202" y="4763955"/>
            <a:ext cx="505719" cy="379539"/>
          </a:xfrm>
          <a:prstGeom prst="ellipse">
            <a:avLst/>
          </a:prstGeom>
          <a:pattFill prst="smGrid">
            <a:fgClr>
              <a:srgbClr val="000000"/>
            </a:fgClr>
            <a:bgClr>
              <a:schemeClr val="bg1"/>
            </a:bgClr>
          </a:pattFill>
          <a:ln>
            <a:solidFill>
              <a:srgbClr val="000000"/>
            </a:solidFill>
          </a:ln>
          <a:scene3d>
            <a:camera prst="orthographicFront">
              <a:rot lat="17778525" lon="3078412" rev="18739535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96" name="Straight Connector 195"/>
          <p:cNvCxnSpPr>
            <a:stCxn id="192" idx="1"/>
          </p:cNvCxnSpPr>
          <p:nvPr/>
        </p:nvCxnSpPr>
        <p:spPr>
          <a:xfrm flipH="1">
            <a:off x="5581651" y="4273191"/>
            <a:ext cx="47624" cy="667007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>
            <a:off x="5926932" y="4257846"/>
            <a:ext cx="48311" cy="682352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5" name="Group 284"/>
          <p:cNvGrpSpPr/>
          <p:nvPr/>
        </p:nvGrpSpPr>
        <p:grpSpPr>
          <a:xfrm>
            <a:off x="7376177" y="1293429"/>
            <a:ext cx="3145388" cy="4618684"/>
            <a:chOff x="7376177" y="1880556"/>
            <a:chExt cx="3145388" cy="4618684"/>
          </a:xfrm>
        </p:grpSpPr>
        <p:cxnSp>
          <p:nvCxnSpPr>
            <p:cNvPr id="222" name="Straight Arrow Connector 221"/>
            <p:cNvCxnSpPr/>
            <p:nvPr/>
          </p:nvCxnSpPr>
          <p:spPr>
            <a:xfrm flipV="1">
              <a:off x="9825147" y="3916739"/>
              <a:ext cx="176823" cy="176824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Arrow Connector 222"/>
            <p:cNvCxnSpPr/>
            <p:nvPr/>
          </p:nvCxnSpPr>
          <p:spPr>
            <a:xfrm flipH="1">
              <a:off x="8833502" y="4270676"/>
              <a:ext cx="318216" cy="0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4" name="Group 223"/>
            <p:cNvGrpSpPr/>
            <p:nvPr/>
          </p:nvGrpSpPr>
          <p:grpSpPr>
            <a:xfrm>
              <a:off x="8992177" y="2266950"/>
              <a:ext cx="1314454" cy="3483316"/>
              <a:chOff x="1190628" y="2314575"/>
              <a:chExt cx="1314454" cy="3483316"/>
            </a:xfrm>
          </p:grpSpPr>
          <p:cxnSp>
            <p:nvCxnSpPr>
              <p:cNvPr id="243" name="Straight Connector 242"/>
              <p:cNvCxnSpPr>
                <a:cxnSpLocks/>
              </p:cNvCxnSpPr>
              <p:nvPr/>
            </p:nvCxnSpPr>
            <p:spPr>
              <a:xfrm flipH="1">
                <a:off x="1625912" y="4288739"/>
                <a:ext cx="214938" cy="1509152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/>
              <p:cNvCxnSpPr>
                <a:cxnSpLocks/>
              </p:cNvCxnSpPr>
              <p:nvPr/>
            </p:nvCxnSpPr>
            <p:spPr>
              <a:xfrm>
                <a:off x="1859124" y="4293536"/>
                <a:ext cx="213775" cy="1504355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5" name="Cube 244"/>
              <p:cNvSpPr/>
              <p:nvPr/>
            </p:nvSpPr>
            <p:spPr>
              <a:xfrm>
                <a:off x="1190628" y="4116989"/>
                <a:ext cx="1304925" cy="402624"/>
              </a:xfrm>
              <a:prstGeom prst="cube">
                <a:avLst>
                  <a:gd name="adj" fmla="val 86256"/>
                </a:avLst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280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46" name="Can 245"/>
              <p:cNvSpPr/>
              <p:nvPr/>
            </p:nvSpPr>
            <p:spPr>
              <a:xfrm rot="21416023" flipV="1">
                <a:off x="1686885" y="4245812"/>
                <a:ext cx="327660" cy="102393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280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grpSp>
            <p:nvGrpSpPr>
              <p:cNvPr id="247" name="Group 246"/>
              <p:cNvGrpSpPr/>
              <p:nvPr/>
            </p:nvGrpSpPr>
            <p:grpSpPr>
              <a:xfrm>
                <a:off x="1194194" y="4135545"/>
                <a:ext cx="1310888" cy="316899"/>
                <a:chOff x="2126128" y="1985734"/>
                <a:chExt cx="3267523" cy="3267520"/>
              </a:xfrm>
              <a:effectLst/>
              <a:scene3d>
                <a:camera prst="orthographicFront">
                  <a:rot lat="19901131" lon="3964770" rev="18749063"/>
                </a:camera>
                <a:lightRig rig="threePt" dir="t"/>
              </a:scene3d>
            </p:grpSpPr>
            <p:pic>
              <p:nvPicPr>
                <p:cNvPr id="258" name="Picture 257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135646" y="1995249"/>
                  <a:ext cx="3258005" cy="3258005"/>
                </a:xfrm>
                <a:prstGeom prst="rect">
                  <a:avLst/>
                </a:prstGeom>
              </p:spPr>
            </p:pic>
            <p:pic>
              <p:nvPicPr>
                <p:cNvPr id="259" name="Picture 25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126128" y="1985734"/>
                  <a:ext cx="3258005" cy="3258005"/>
                </a:xfrm>
                <a:prstGeom prst="rect">
                  <a:avLst/>
                </a:prstGeom>
              </p:spPr>
            </p:pic>
          </p:grpSp>
          <p:cxnSp>
            <p:nvCxnSpPr>
              <p:cNvPr id="248" name="Straight Arrow Connector 247"/>
              <p:cNvCxnSpPr/>
              <p:nvPr/>
            </p:nvCxnSpPr>
            <p:spPr>
              <a:xfrm>
                <a:off x="1543050" y="2314575"/>
                <a:ext cx="0" cy="523875"/>
              </a:xfrm>
              <a:prstGeom prst="straightConnector1">
                <a:avLst/>
              </a:prstGeom>
              <a:ln w="19050">
                <a:solidFill>
                  <a:srgbClr val="0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Arrow Connector 248"/>
              <p:cNvCxnSpPr/>
              <p:nvPr/>
            </p:nvCxnSpPr>
            <p:spPr>
              <a:xfrm>
                <a:off x="1695450" y="2314575"/>
                <a:ext cx="0" cy="523875"/>
              </a:xfrm>
              <a:prstGeom prst="straightConnector1">
                <a:avLst/>
              </a:prstGeom>
              <a:ln w="19050">
                <a:solidFill>
                  <a:srgbClr val="0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Arrow Connector 249"/>
              <p:cNvCxnSpPr/>
              <p:nvPr/>
            </p:nvCxnSpPr>
            <p:spPr>
              <a:xfrm>
                <a:off x="1847850" y="2314575"/>
                <a:ext cx="0" cy="523875"/>
              </a:xfrm>
              <a:prstGeom prst="straightConnector1">
                <a:avLst/>
              </a:prstGeom>
              <a:ln w="19050">
                <a:solidFill>
                  <a:srgbClr val="0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Arrow Connector 250"/>
              <p:cNvCxnSpPr/>
              <p:nvPr/>
            </p:nvCxnSpPr>
            <p:spPr>
              <a:xfrm>
                <a:off x="2000250" y="2314575"/>
                <a:ext cx="0" cy="523875"/>
              </a:xfrm>
              <a:prstGeom prst="straightConnector1">
                <a:avLst/>
              </a:prstGeom>
              <a:ln w="19050">
                <a:solidFill>
                  <a:srgbClr val="0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Arrow Connector 251"/>
              <p:cNvCxnSpPr/>
              <p:nvPr/>
            </p:nvCxnSpPr>
            <p:spPr>
              <a:xfrm>
                <a:off x="2152650" y="2314575"/>
                <a:ext cx="0" cy="523875"/>
              </a:xfrm>
              <a:prstGeom prst="straightConnector1">
                <a:avLst/>
              </a:prstGeom>
              <a:ln w="19050">
                <a:solidFill>
                  <a:srgbClr val="0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53" name="Picture 25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520190" y="2878739"/>
                <a:ext cx="666750" cy="115918"/>
              </a:xfrm>
              <a:prstGeom prst="rect">
                <a:avLst/>
              </a:prstGeom>
            </p:spPr>
          </p:pic>
          <p:cxnSp>
            <p:nvCxnSpPr>
              <p:cNvPr id="254" name="Straight Connector 253"/>
              <p:cNvCxnSpPr/>
              <p:nvPr/>
            </p:nvCxnSpPr>
            <p:spPr>
              <a:xfrm>
                <a:off x="1762123" y="2934317"/>
                <a:ext cx="80254" cy="135921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/>
              <p:cNvCxnSpPr/>
              <p:nvPr/>
            </p:nvCxnSpPr>
            <p:spPr>
              <a:xfrm flipH="1">
                <a:off x="1842377" y="2934317"/>
                <a:ext cx="80837" cy="135921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/>
              <p:cNvCxnSpPr/>
              <p:nvPr/>
            </p:nvCxnSpPr>
            <p:spPr>
              <a:xfrm>
                <a:off x="1520776" y="2944371"/>
                <a:ext cx="321601" cy="134436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/>
              <p:cNvCxnSpPr/>
              <p:nvPr/>
            </p:nvCxnSpPr>
            <p:spPr>
              <a:xfrm flipH="1">
                <a:off x="1842377" y="2936698"/>
                <a:ext cx="325516" cy="13568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0" name="Straight Arrow Connector 229"/>
            <p:cNvCxnSpPr/>
            <p:nvPr/>
          </p:nvCxnSpPr>
          <p:spPr>
            <a:xfrm>
              <a:off x="10135860" y="4270676"/>
              <a:ext cx="385705" cy="0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Arrow Connector 230"/>
            <p:cNvCxnSpPr/>
            <p:nvPr/>
          </p:nvCxnSpPr>
          <p:spPr>
            <a:xfrm flipH="1">
              <a:off x="9267329" y="4432570"/>
              <a:ext cx="231677" cy="231676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TextBox 233"/>
            <p:cNvSpPr txBox="1"/>
            <p:nvPr/>
          </p:nvSpPr>
          <p:spPr>
            <a:xfrm>
              <a:off x="8809023" y="1880556"/>
              <a:ext cx="16744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60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coherent X-rays</a:t>
              </a:r>
              <a:endParaRPr lang="en-A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5" name="TextBox 234"/>
            <p:cNvSpPr txBox="1"/>
            <p:nvPr/>
          </p:nvSpPr>
          <p:spPr>
            <a:xfrm>
              <a:off x="8286533" y="2654107"/>
              <a:ext cx="10558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60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focusing optics</a:t>
              </a:r>
              <a:endParaRPr lang="en-A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7376177" y="5668243"/>
              <a:ext cx="13158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60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CCD or hybrid pixel</a:t>
              </a:r>
            </a:p>
            <a:p>
              <a:pPr algn="ctr"/>
              <a:r>
                <a:rPr lang="en-AU" sz="160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array</a:t>
              </a:r>
              <a:endParaRPr lang="en-A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81" name="TextBox 280"/>
          <p:cNvSpPr txBox="1"/>
          <p:nvPr/>
        </p:nvSpPr>
        <p:spPr>
          <a:xfrm>
            <a:off x="10074631" y="4200635"/>
            <a:ext cx="1369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coherent diffraction</a:t>
            </a:r>
            <a:endParaRPr lang="en-AU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92" name="Group 291"/>
          <p:cNvGrpSpPr/>
          <p:nvPr/>
        </p:nvGrpSpPr>
        <p:grpSpPr>
          <a:xfrm>
            <a:off x="7182212" y="2918819"/>
            <a:ext cx="2467187" cy="743437"/>
            <a:chOff x="7182212" y="3505946"/>
            <a:chExt cx="2467187" cy="743437"/>
          </a:xfrm>
        </p:grpSpPr>
        <p:sp>
          <p:nvSpPr>
            <p:cNvPr id="286" name="TextBox 285"/>
            <p:cNvSpPr txBox="1"/>
            <p:nvPr/>
          </p:nvSpPr>
          <p:spPr>
            <a:xfrm>
              <a:off x="7182212" y="3614379"/>
              <a:ext cx="15508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60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fluorescence photons</a:t>
              </a:r>
              <a:endParaRPr lang="en-A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87" name="Straight Arrow Connector 286"/>
            <p:cNvCxnSpPr/>
            <p:nvPr/>
          </p:nvCxnSpPr>
          <p:spPr>
            <a:xfrm flipH="1" flipV="1">
              <a:off x="8822629" y="3815556"/>
              <a:ext cx="821298" cy="4338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Arrow Connector 287"/>
            <p:cNvCxnSpPr/>
            <p:nvPr/>
          </p:nvCxnSpPr>
          <p:spPr>
            <a:xfrm flipH="1" flipV="1">
              <a:off x="8853944" y="3776315"/>
              <a:ext cx="795455" cy="4647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Arrow Connector 288"/>
            <p:cNvCxnSpPr/>
            <p:nvPr/>
          </p:nvCxnSpPr>
          <p:spPr>
            <a:xfrm flipH="1" flipV="1">
              <a:off x="8885260" y="3727333"/>
              <a:ext cx="764139" cy="5137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Arrow Connector 289"/>
            <p:cNvCxnSpPr/>
            <p:nvPr/>
          </p:nvCxnSpPr>
          <p:spPr>
            <a:xfrm flipH="1" flipV="1">
              <a:off x="8916644" y="3674663"/>
              <a:ext cx="731101" cy="5664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Can 290"/>
            <p:cNvSpPr/>
            <p:nvPr/>
          </p:nvSpPr>
          <p:spPr>
            <a:xfrm rot="7350223">
              <a:off x="8551009" y="3401606"/>
              <a:ext cx="232921" cy="441601"/>
            </a:xfrm>
            <a:prstGeom prst="can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93" name="TextBox 292"/>
          <p:cNvSpPr txBox="1"/>
          <p:nvPr/>
        </p:nvSpPr>
        <p:spPr>
          <a:xfrm>
            <a:off x="5920538" y="4091983"/>
            <a:ext cx="1227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objective </a:t>
            </a:r>
          </a:p>
          <a:p>
            <a:pPr algn="ctr"/>
            <a:r>
              <a:rPr lang="en-AU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zone plate</a:t>
            </a:r>
            <a:endParaRPr lang="en-AU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7" name="Title 1"/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>
            <a:normAutofit/>
          </a:bodyPr>
          <a:lstStyle/>
          <a:p>
            <a:r>
              <a:rPr lang="en-AU" dirty="0"/>
              <a:t>Introduction to </a:t>
            </a:r>
            <a:r>
              <a:rPr lang="en-AU" dirty="0" smtClean="0"/>
              <a:t>ptychography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0500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71478" y="3556992"/>
            <a:ext cx="6426478" cy="38866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electron microscopy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/>
          <a:lstStyle/>
          <a:p>
            <a:r>
              <a:rPr lang="en-AU" dirty="0" smtClean="0"/>
              <a:t>Imaging at hierarchical length scales	</a:t>
            </a:r>
            <a:endParaRPr lang="en-AU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727962" y="4109589"/>
            <a:ext cx="4353643" cy="3886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visible light microscopy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71478" y="4663899"/>
            <a:ext cx="7048101" cy="3886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scanning probe microscopy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914774" y="5216497"/>
            <a:ext cx="8069259" cy="388669"/>
          </a:xfrm>
          <a:prstGeom prst="rect">
            <a:avLst/>
          </a:prstGeom>
          <a:gradFill>
            <a:gsLst>
              <a:gs pos="10000">
                <a:schemeClr val="accent1">
                  <a:lumMod val="0"/>
                  <a:lumOff val="100000"/>
                </a:schemeClr>
              </a:gs>
              <a:gs pos="27000">
                <a:schemeClr val="accent1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X-ray radiography &amp; tomography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71478" y="5770806"/>
            <a:ext cx="2243122" cy="38866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X-ray crystallography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105150" y="5770806"/>
            <a:ext cx="3990975" cy="38866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X-ray </a:t>
            </a:r>
            <a:r>
              <a:rPr lang="en-US" altLang="en-US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microscopy &amp; µCT</a:t>
            </a:r>
            <a:endParaRPr lang="en-US" alt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6323403"/>
            <a:ext cx="6489988" cy="467430"/>
          </a:xfrm>
          <a:prstGeom prst="rect">
            <a:avLst/>
          </a:prstGeom>
          <a:gradFill>
            <a:gsLst>
              <a:gs pos="10000">
                <a:schemeClr val="accent1">
                  <a:lumMod val="0"/>
                  <a:lumOff val="100000"/>
                </a:schemeClr>
              </a:gs>
              <a:gs pos="27000">
                <a:schemeClr val="accent1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X-ray </a:t>
            </a:r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coherent diffractive imaging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101072" y="1216322"/>
            <a:ext cx="154741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Synchrotron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5557554" y="1216322"/>
            <a:ext cx="13985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Laboratory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10222008" y="1216322"/>
            <a:ext cx="109247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</a:t>
            </a: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8913813" y="5672752"/>
            <a:ext cx="3238500" cy="1165225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(Hard) X-ray advantages: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penetration power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Chemical specificity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vacuum required</a:t>
            </a:r>
            <a:endParaRPr lang="en-US" altLang="en-US" sz="1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712" name="Picture 3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113" y="1598613"/>
            <a:ext cx="1943100" cy="1335088"/>
          </a:xfrm>
          <a:prstGeom prst="rect">
            <a:avLst/>
          </a:prstGeom>
          <a:noFill/>
          <a:ln w="222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2" name="Picture 6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64" y="1606551"/>
            <a:ext cx="1514475" cy="1327150"/>
          </a:xfrm>
          <a:prstGeom prst="rect">
            <a:avLst/>
          </a:prstGeom>
          <a:noFill/>
          <a:ln w="222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06" name="TextBox 3905"/>
          <p:cNvSpPr txBox="1"/>
          <p:nvPr/>
        </p:nvSpPr>
        <p:spPr>
          <a:xfrm>
            <a:off x="227013" y="3114675"/>
            <a:ext cx="11660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Å	          10 nm			 1 µm			1  mm				1 m</a:t>
            </a:r>
            <a:endParaRPr lang="en-A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908" name="Straight Arrow Connector 3907"/>
          <p:cNvCxnSpPr/>
          <p:nvPr/>
        </p:nvCxnSpPr>
        <p:spPr>
          <a:xfrm>
            <a:off x="388938" y="3112654"/>
            <a:ext cx="11463337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089" y="1596717"/>
            <a:ext cx="1635112" cy="1350296"/>
          </a:xfrm>
          <a:prstGeom prst="rect">
            <a:avLst/>
          </a:prstGeom>
          <a:ln w="22225">
            <a:solidFill>
              <a:srgbClr val="00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479" y="1599343"/>
            <a:ext cx="1791516" cy="1349886"/>
          </a:xfrm>
          <a:prstGeom prst="rect">
            <a:avLst/>
          </a:prstGeom>
          <a:ln w="22225">
            <a:solidFill>
              <a:srgbClr val="0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1597250"/>
            <a:ext cx="2015543" cy="1343695"/>
          </a:xfrm>
          <a:prstGeom prst="rect">
            <a:avLst/>
          </a:prstGeom>
          <a:ln w="22225">
            <a:solidFill>
              <a:srgbClr val="000000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98"/>
          <a:stretch/>
        </p:blipFill>
        <p:spPr>
          <a:xfrm rot="16200000">
            <a:off x="4390368" y="1429398"/>
            <a:ext cx="1351573" cy="1683660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8067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/>
          <a:lstStyle/>
          <a:p>
            <a:r>
              <a:rPr lang="en-AU" dirty="0" smtClean="0"/>
              <a:t>Developments in the last decade	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39613"/>
            <a:ext cx="7820025" cy="5398501"/>
          </a:xfrm>
          <a:prstGeom prst="rect">
            <a:avLst/>
          </a:prstGeom>
        </p:spPr>
      </p:pic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0" y="6541577"/>
            <a:ext cx="3971857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Review: F. Pfeiffer, 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Nat. Photonics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AU" altLang="en-US" sz="14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AU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9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(2018)</a:t>
            </a:r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791060" y="1504950"/>
            <a:ext cx="4254760" cy="5037783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LcParenR"/>
            </a:pPr>
            <a:r>
              <a:rPr lang="en-AU" sz="2800" dirty="0" smtClean="0"/>
              <a:t>Ptychographic X-ray computed tomography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LcParenR"/>
            </a:pPr>
            <a:r>
              <a:rPr lang="en-AU" sz="2800" dirty="0" smtClean="0"/>
              <a:t>Bragg ptychography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LcParenR"/>
            </a:pPr>
            <a:r>
              <a:rPr lang="en-AU" sz="2800" dirty="0" smtClean="0"/>
              <a:t>Fresnel (near field) ptychography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LcParenR"/>
            </a:pPr>
            <a:r>
              <a:rPr lang="en-AU" sz="2800" dirty="0" err="1" smtClean="0"/>
              <a:t>Spectroptychography</a:t>
            </a:r>
            <a:endParaRPr lang="en-AU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211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>
            <a:normAutofit/>
          </a:bodyPr>
          <a:lstStyle/>
          <a:p>
            <a:r>
              <a:rPr lang="en-AU" dirty="0" smtClean="0"/>
              <a:t>Developments in the last decade	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260000"/>
            <a:ext cx="11304574" cy="5040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AU" sz="2800" dirty="0" smtClean="0"/>
              <a:t>Ptychographic methodology developments: PXCT, Fresnel, Bragg, … </a:t>
            </a:r>
          </a:p>
          <a:p>
            <a:pPr>
              <a:lnSpc>
                <a:spcPct val="100000"/>
              </a:lnSpc>
            </a:pPr>
            <a:r>
              <a:rPr lang="en-AU" sz="2800" dirty="0" smtClean="0"/>
              <a:t>Algorithmic developments</a:t>
            </a:r>
          </a:p>
          <a:p>
            <a:pPr lvl="1">
              <a:lnSpc>
                <a:spcPct val="100000"/>
              </a:lnSpc>
            </a:pPr>
            <a:r>
              <a:rPr lang="en-AU" sz="2400" dirty="0" smtClean="0"/>
              <a:t>Difference Map with probe retrieval: Thibault (2009)</a:t>
            </a:r>
          </a:p>
          <a:p>
            <a:pPr lvl="2">
              <a:lnSpc>
                <a:spcPct val="100000"/>
              </a:lnSpc>
            </a:pPr>
            <a:r>
              <a:rPr lang="en-AU" sz="2000" dirty="0" smtClean="0"/>
              <a:t>optics </a:t>
            </a:r>
            <a:r>
              <a:rPr lang="en-AU" sz="2000" dirty="0"/>
              <a:t>characterisation &amp; </a:t>
            </a:r>
            <a:r>
              <a:rPr lang="en-AU" sz="2000" dirty="0" smtClean="0"/>
              <a:t>alignment: Kewish/Guizar-Sicairos/</a:t>
            </a:r>
            <a:r>
              <a:rPr lang="en-AU" sz="2000" dirty="0" err="1" smtClean="0"/>
              <a:t>Schropp</a:t>
            </a:r>
            <a:r>
              <a:rPr lang="en-AU" sz="2000" dirty="0" smtClean="0"/>
              <a:t> (2010)</a:t>
            </a:r>
          </a:p>
          <a:p>
            <a:pPr lvl="1">
              <a:lnSpc>
                <a:spcPct val="100000"/>
              </a:lnSpc>
            </a:pPr>
            <a:r>
              <a:rPr lang="en-AU" sz="2400" dirty="0" smtClean="0"/>
              <a:t>Nonlinear Optimisation: </a:t>
            </a:r>
          </a:p>
          <a:p>
            <a:pPr lvl="2">
              <a:lnSpc>
                <a:spcPct val="100000"/>
              </a:lnSpc>
            </a:pPr>
            <a:r>
              <a:rPr lang="en-AU" sz="2000" dirty="0"/>
              <a:t>m</a:t>
            </a:r>
            <a:r>
              <a:rPr lang="en-AU" sz="2000" dirty="0" smtClean="0"/>
              <a:t>aximum likelihood refinement: Guizar-Sicairos (2011)</a:t>
            </a:r>
            <a:endParaRPr lang="en-AU" sz="2000" dirty="0"/>
          </a:p>
          <a:p>
            <a:pPr lvl="1">
              <a:lnSpc>
                <a:spcPct val="100000"/>
              </a:lnSpc>
            </a:pPr>
            <a:r>
              <a:rPr lang="en-AU" sz="2400" dirty="0" smtClean="0"/>
              <a:t>“Ptychographical Iterative Engine” (PIE): </a:t>
            </a:r>
          </a:p>
          <a:p>
            <a:pPr lvl="2">
              <a:lnSpc>
                <a:spcPct val="100000"/>
              </a:lnSpc>
            </a:pPr>
            <a:r>
              <a:rPr lang="en-AU" sz="2000" dirty="0" smtClean="0"/>
              <a:t>PIE variants: </a:t>
            </a:r>
            <a:r>
              <a:rPr lang="en-AU" sz="2000" dirty="0" err="1" smtClean="0"/>
              <a:t>pPIE</a:t>
            </a:r>
            <a:r>
              <a:rPr lang="en-AU" sz="2000" dirty="0" smtClean="0"/>
              <a:t>, ePIE, </a:t>
            </a:r>
            <a:r>
              <a:rPr lang="en-AU" sz="2000" dirty="0" err="1" smtClean="0"/>
              <a:t>mPIE</a:t>
            </a:r>
            <a:r>
              <a:rPr lang="en-AU" sz="2000" dirty="0" smtClean="0"/>
              <a:t>, 3PIE, etc.: </a:t>
            </a:r>
            <a:r>
              <a:rPr lang="en-AU" sz="2000" dirty="0" err="1" smtClean="0"/>
              <a:t>Rodenburg</a:t>
            </a:r>
            <a:r>
              <a:rPr lang="en-AU" sz="2000" dirty="0" smtClean="0"/>
              <a:t> group/</a:t>
            </a:r>
            <a:r>
              <a:rPr lang="en-AU" sz="2000" dirty="0" err="1" smtClean="0"/>
              <a:t>PhaseFocus</a:t>
            </a:r>
            <a:endParaRPr lang="en-AU" dirty="0" smtClean="0"/>
          </a:p>
          <a:p>
            <a:pPr lvl="1">
              <a:lnSpc>
                <a:spcPct val="100000"/>
              </a:lnSpc>
            </a:pPr>
            <a:r>
              <a:rPr lang="en-AU" sz="2400" dirty="0" smtClean="0"/>
              <a:t>Mixed states solutions: Thibault &amp; </a:t>
            </a:r>
            <a:r>
              <a:rPr lang="en-AU" sz="2400" dirty="0" err="1" smtClean="0"/>
              <a:t>Menzel</a:t>
            </a:r>
            <a:r>
              <a:rPr lang="en-AU" sz="2400" dirty="0" smtClean="0"/>
              <a:t> (2013)</a:t>
            </a:r>
            <a:r>
              <a:rPr lang="en-AU" dirty="0"/>
              <a:t> </a:t>
            </a:r>
            <a:endParaRPr lang="en-AU" dirty="0" smtClean="0"/>
          </a:p>
          <a:p>
            <a:pPr>
              <a:lnSpc>
                <a:spcPct val="100000"/>
              </a:lnSpc>
            </a:pPr>
            <a:r>
              <a:rPr lang="en-AU" sz="2800" dirty="0" smtClean="0"/>
              <a:t>Experimental </a:t>
            </a:r>
            <a:r>
              <a:rPr lang="en-AU" sz="2800" dirty="0"/>
              <a:t>advances: </a:t>
            </a:r>
          </a:p>
          <a:p>
            <a:pPr lvl="1">
              <a:lnSpc>
                <a:spcPct val="100000"/>
              </a:lnSpc>
            </a:pPr>
            <a:r>
              <a:rPr lang="en-AU" sz="2400" dirty="0"/>
              <a:t>position refinement, </a:t>
            </a:r>
            <a:r>
              <a:rPr lang="en-AU" sz="2400" dirty="0" smtClean="0"/>
              <a:t>resonance</a:t>
            </a:r>
            <a:r>
              <a:rPr lang="en-AU" sz="2400" dirty="0"/>
              <a:t>, </a:t>
            </a:r>
            <a:r>
              <a:rPr lang="en-AU" sz="2400" dirty="0" smtClean="0"/>
              <a:t>multimodal, </a:t>
            </a:r>
            <a:r>
              <a:rPr lang="en-AU" sz="2400" dirty="0" err="1" smtClean="0"/>
              <a:t>flyscans</a:t>
            </a:r>
            <a:r>
              <a:rPr lang="en-AU" sz="2400" dirty="0" smtClean="0"/>
              <a:t>…</a:t>
            </a:r>
            <a:endParaRPr lang="en-AU" sz="2400" dirty="0"/>
          </a:p>
          <a:p>
            <a:pPr lvl="1">
              <a:lnSpc>
                <a:spcPct val="100000"/>
              </a:lnSpc>
            </a:pP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143345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/>
          <a:lstStyle/>
          <a:p>
            <a:r>
              <a:rPr lang="en-US" dirty="0" err="1" smtClean="0"/>
              <a:t>Optimised</a:t>
            </a:r>
            <a:r>
              <a:rPr lang="en-US" dirty="0" smtClean="0"/>
              <a:t> bidirectional scanning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F2273-2C48-714A-B3F2-E7B6913A2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26" y="1242000"/>
            <a:ext cx="3600000" cy="5040000"/>
          </a:xfrm>
        </p:spPr>
        <p:txBody>
          <a:bodyPr>
            <a:normAutofit/>
          </a:bodyPr>
          <a:lstStyle/>
          <a:p>
            <a:r>
              <a:rPr lang="en-US" dirty="0" smtClean="0"/>
              <a:t>Raster step scan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sz="1600" dirty="0" smtClean="0"/>
              <a:t>Unidirectional or bidirectional</a:t>
            </a:r>
          </a:p>
          <a:p>
            <a:r>
              <a:rPr lang="en-US" sz="1600" dirty="0" smtClean="0"/>
              <a:t>Movement overhead ~0.1-1s/point</a:t>
            </a:r>
          </a:p>
          <a:p>
            <a:r>
              <a:rPr lang="en-US" sz="1600" dirty="0"/>
              <a:t>U</a:t>
            </a:r>
            <a:r>
              <a:rPr lang="en-US" sz="1600" dirty="0" smtClean="0"/>
              <a:t>p to </a:t>
            </a:r>
            <a:r>
              <a:rPr lang="en-US" sz="1600" u="sng" dirty="0" smtClean="0"/>
              <a:t>99%</a:t>
            </a:r>
            <a:r>
              <a:rPr lang="en-US" sz="1600" dirty="0" smtClean="0"/>
              <a:t> of scan time wasted</a:t>
            </a:r>
          </a:p>
          <a:p>
            <a:r>
              <a:rPr lang="en-US" sz="1600" dirty="0" smtClean="0"/>
              <a:t>Large area scans unfeasible</a:t>
            </a:r>
            <a:endParaRPr lang="en-US" sz="16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E9F2273-2C48-714A-B3F2-E7B6913A2F08}"/>
              </a:ext>
            </a:extLst>
          </p:cNvPr>
          <p:cNvSpPr txBox="1">
            <a:spLocks/>
          </p:cNvSpPr>
          <p:nvPr/>
        </p:nvSpPr>
        <p:spPr>
          <a:xfrm>
            <a:off x="4130113" y="1242000"/>
            <a:ext cx="3600000" cy="50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System Font Regular"/>
              <a:buChar char="›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System Font Regular"/>
              <a:buChar char="»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System Font Regular"/>
              <a:buChar char="‑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Line </a:t>
            </a:r>
            <a:r>
              <a:rPr lang="en-US" dirty="0" err="1" smtClean="0"/>
              <a:t>flyscan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sz="1600" dirty="0" smtClean="0"/>
              <a:t>Fast </a:t>
            </a:r>
            <a:r>
              <a:rPr lang="en-US" sz="1600" dirty="0" err="1" smtClean="0"/>
              <a:t>flyback</a:t>
            </a:r>
            <a:r>
              <a:rPr lang="en-US" sz="1600" dirty="0" smtClean="0"/>
              <a:t> or step to next line</a:t>
            </a:r>
            <a:endParaRPr lang="en-US" sz="2000" dirty="0"/>
          </a:p>
          <a:p>
            <a:r>
              <a:rPr lang="en-US" sz="1600" dirty="0" smtClean="0"/>
              <a:t>Movement overhead ~0.3-2s/line</a:t>
            </a:r>
          </a:p>
          <a:p>
            <a:r>
              <a:rPr lang="en-US" sz="1600" dirty="0" smtClean="0"/>
              <a:t>Up to 6-30% of scan time wasted</a:t>
            </a:r>
            <a:endParaRPr lang="en-US" sz="16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E9F2273-2C48-714A-B3F2-E7B6913A2F08}"/>
              </a:ext>
            </a:extLst>
          </p:cNvPr>
          <p:cNvSpPr txBox="1">
            <a:spLocks/>
          </p:cNvSpPr>
          <p:nvPr/>
        </p:nvSpPr>
        <p:spPr>
          <a:xfrm>
            <a:off x="7982400" y="1242000"/>
            <a:ext cx="3600000" cy="50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System Font Regular"/>
              <a:buChar char="›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System Font Regular"/>
              <a:buChar char="»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System Font Regular"/>
              <a:buChar char="‑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Rascan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sz="1600" dirty="0" smtClean="0"/>
              <a:t>Mathematically optimized trajectory</a:t>
            </a:r>
          </a:p>
          <a:p>
            <a:r>
              <a:rPr lang="en-US" sz="1600" dirty="0" smtClean="0"/>
              <a:t>Turnaround time ~0.045s/line</a:t>
            </a:r>
          </a:p>
          <a:p>
            <a:r>
              <a:rPr lang="en-US" sz="1600" dirty="0" smtClean="0"/>
              <a:t>Less than 1% of scan time wasted</a:t>
            </a:r>
          </a:p>
          <a:p>
            <a:r>
              <a:rPr lang="en-US" sz="1600" dirty="0" smtClean="0"/>
              <a:t>Megapixels per hour is feasible</a:t>
            </a:r>
          </a:p>
          <a:p>
            <a:endParaRPr lang="en-US" sz="1600" dirty="0"/>
          </a:p>
        </p:txBody>
      </p:sp>
      <p:grpSp>
        <p:nvGrpSpPr>
          <p:cNvPr id="77" name="Group 76"/>
          <p:cNvGrpSpPr/>
          <p:nvPr/>
        </p:nvGrpSpPr>
        <p:grpSpPr>
          <a:xfrm>
            <a:off x="4470779" y="1753906"/>
            <a:ext cx="2882180" cy="2889074"/>
            <a:chOff x="395194" y="2318895"/>
            <a:chExt cx="2882180" cy="2889074"/>
          </a:xfrm>
          <a:noFill/>
        </p:grpSpPr>
        <p:sp>
          <p:nvSpPr>
            <p:cNvPr id="78" name="Rectangle 77"/>
            <p:cNvSpPr/>
            <p:nvPr/>
          </p:nvSpPr>
          <p:spPr>
            <a:xfrm>
              <a:off x="397374" y="2324962"/>
              <a:ext cx="2880000" cy="2880000"/>
            </a:xfrm>
            <a:prstGeom prst="rect">
              <a:avLst/>
            </a:prstGeom>
            <a:grpFill/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1837374" y="2320832"/>
              <a:ext cx="0" cy="2878063"/>
            </a:xfrm>
            <a:prstGeom prst="line">
              <a:avLst/>
            </a:prstGeom>
            <a:grpFill/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>
              <a:off x="1111712" y="2318895"/>
              <a:ext cx="3482" cy="2889074"/>
            </a:xfrm>
            <a:prstGeom prst="line">
              <a:avLst/>
            </a:prstGeom>
            <a:grpFill/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556724" y="2320832"/>
              <a:ext cx="650" cy="2887137"/>
            </a:xfrm>
            <a:prstGeom prst="line">
              <a:avLst/>
            </a:prstGeom>
            <a:grpFill/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H="1">
              <a:off x="395194" y="3758895"/>
              <a:ext cx="2881529" cy="0"/>
            </a:xfrm>
            <a:prstGeom prst="line">
              <a:avLst/>
            </a:prstGeom>
            <a:grpFill/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>
              <a:off x="395194" y="3042000"/>
              <a:ext cx="2881530" cy="0"/>
            </a:xfrm>
            <a:prstGeom prst="line">
              <a:avLst/>
            </a:prstGeom>
            <a:grpFill/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395194" y="4487969"/>
              <a:ext cx="2881529" cy="0"/>
            </a:xfrm>
            <a:prstGeom prst="line">
              <a:avLst/>
            </a:prstGeom>
            <a:grpFill/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>
            <a:off x="8329714" y="1753906"/>
            <a:ext cx="2882180" cy="2889074"/>
            <a:chOff x="395194" y="2318895"/>
            <a:chExt cx="2882180" cy="2889074"/>
          </a:xfrm>
          <a:noFill/>
        </p:grpSpPr>
        <p:sp>
          <p:nvSpPr>
            <p:cNvPr id="86" name="Rectangle 85"/>
            <p:cNvSpPr/>
            <p:nvPr/>
          </p:nvSpPr>
          <p:spPr>
            <a:xfrm>
              <a:off x="397374" y="2324962"/>
              <a:ext cx="2880000" cy="2880000"/>
            </a:xfrm>
            <a:prstGeom prst="rect">
              <a:avLst/>
            </a:prstGeom>
            <a:grpFill/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87" name="Straight Connector 86"/>
            <p:cNvCxnSpPr/>
            <p:nvPr/>
          </p:nvCxnSpPr>
          <p:spPr>
            <a:xfrm>
              <a:off x="1837374" y="2320832"/>
              <a:ext cx="0" cy="2878063"/>
            </a:xfrm>
            <a:prstGeom prst="line">
              <a:avLst/>
            </a:prstGeom>
            <a:grpFill/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1111712" y="2318895"/>
              <a:ext cx="3482" cy="2889074"/>
            </a:xfrm>
            <a:prstGeom prst="line">
              <a:avLst/>
            </a:prstGeom>
            <a:grpFill/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2556724" y="2320832"/>
              <a:ext cx="650" cy="2887137"/>
            </a:xfrm>
            <a:prstGeom prst="line">
              <a:avLst/>
            </a:prstGeom>
            <a:grpFill/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H="1">
              <a:off x="395194" y="3758895"/>
              <a:ext cx="2881529" cy="0"/>
            </a:xfrm>
            <a:prstGeom prst="line">
              <a:avLst/>
            </a:prstGeom>
            <a:grpFill/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H="1">
              <a:off x="395194" y="3042000"/>
              <a:ext cx="2881530" cy="0"/>
            </a:xfrm>
            <a:prstGeom prst="line">
              <a:avLst/>
            </a:prstGeom>
            <a:grpFill/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>
              <a:off x="395194" y="4487969"/>
              <a:ext cx="2881529" cy="0"/>
            </a:xfrm>
            <a:prstGeom prst="line">
              <a:avLst/>
            </a:prstGeom>
            <a:grpFill/>
            <a:ln w="317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Oval 146"/>
          <p:cNvSpPr/>
          <p:nvPr/>
        </p:nvSpPr>
        <p:spPr>
          <a:xfrm>
            <a:off x="8670130" y="2095932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8" name="Oval 147"/>
          <p:cNvSpPr/>
          <p:nvPr/>
        </p:nvSpPr>
        <p:spPr>
          <a:xfrm>
            <a:off x="9387950" y="2095932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9" name="Oval 148"/>
          <p:cNvSpPr/>
          <p:nvPr/>
        </p:nvSpPr>
        <p:spPr>
          <a:xfrm>
            <a:off x="10117972" y="2095932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0" name="Oval 149"/>
          <p:cNvSpPr/>
          <p:nvPr/>
        </p:nvSpPr>
        <p:spPr>
          <a:xfrm>
            <a:off x="10835142" y="2095932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1" name="Oval 150"/>
          <p:cNvSpPr/>
          <p:nvPr/>
        </p:nvSpPr>
        <p:spPr>
          <a:xfrm>
            <a:off x="8670130" y="2813608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2" name="Oval 151"/>
          <p:cNvSpPr/>
          <p:nvPr/>
        </p:nvSpPr>
        <p:spPr>
          <a:xfrm>
            <a:off x="9387950" y="2813608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3" name="Oval 152"/>
          <p:cNvSpPr/>
          <p:nvPr/>
        </p:nvSpPr>
        <p:spPr>
          <a:xfrm>
            <a:off x="10117972" y="2813608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4" name="Oval 153"/>
          <p:cNvSpPr/>
          <p:nvPr/>
        </p:nvSpPr>
        <p:spPr>
          <a:xfrm>
            <a:off x="10835142" y="2813608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5" name="Oval 154"/>
          <p:cNvSpPr/>
          <p:nvPr/>
        </p:nvSpPr>
        <p:spPr>
          <a:xfrm>
            <a:off x="8670130" y="3521805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6" name="Oval 155"/>
          <p:cNvSpPr/>
          <p:nvPr/>
        </p:nvSpPr>
        <p:spPr>
          <a:xfrm>
            <a:off x="9387950" y="3521805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7" name="Oval 156"/>
          <p:cNvSpPr/>
          <p:nvPr/>
        </p:nvSpPr>
        <p:spPr>
          <a:xfrm>
            <a:off x="10117972" y="3521805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8" name="Oval 157"/>
          <p:cNvSpPr/>
          <p:nvPr/>
        </p:nvSpPr>
        <p:spPr>
          <a:xfrm>
            <a:off x="10835142" y="3521805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9" name="Oval 158"/>
          <p:cNvSpPr/>
          <p:nvPr/>
        </p:nvSpPr>
        <p:spPr>
          <a:xfrm>
            <a:off x="8670130" y="4253015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0" name="Oval 159"/>
          <p:cNvSpPr/>
          <p:nvPr/>
        </p:nvSpPr>
        <p:spPr>
          <a:xfrm>
            <a:off x="9387950" y="4253015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1" name="Oval 160"/>
          <p:cNvSpPr/>
          <p:nvPr/>
        </p:nvSpPr>
        <p:spPr>
          <a:xfrm>
            <a:off x="10117972" y="4253015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3" name="Oval 162"/>
          <p:cNvSpPr/>
          <p:nvPr/>
        </p:nvSpPr>
        <p:spPr>
          <a:xfrm>
            <a:off x="10835142" y="4253015"/>
            <a:ext cx="45719" cy="45719"/>
          </a:xfrm>
          <a:prstGeom prst="ellipse">
            <a:avLst/>
          </a:prstGeom>
          <a:ln w="31750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64" name="Group 163"/>
          <p:cNvGrpSpPr/>
          <p:nvPr/>
        </p:nvGrpSpPr>
        <p:grpSpPr>
          <a:xfrm>
            <a:off x="627112" y="1753906"/>
            <a:ext cx="2882180" cy="2889074"/>
            <a:chOff x="395194" y="2318895"/>
            <a:chExt cx="2882180" cy="2889074"/>
          </a:xfrm>
          <a:noFill/>
        </p:grpSpPr>
        <p:sp>
          <p:nvSpPr>
            <p:cNvPr id="165" name="Rectangle 164"/>
            <p:cNvSpPr/>
            <p:nvPr/>
          </p:nvSpPr>
          <p:spPr>
            <a:xfrm>
              <a:off x="397374" y="2324962"/>
              <a:ext cx="2880000" cy="2880000"/>
            </a:xfrm>
            <a:prstGeom prst="rect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166" name="Straight Connector 165"/>
            <p:cNvCxnSpPr/>
            <p:nvPr/>
          </p:nvCxnSpPr>
          <p:spPr>
            <a:xfrm>
              <a:off x="1837374" y="2320832"/>
              <a:ext cx="0" cy="2878063"/>
            </a:xfrm>
            <a:prstGeom prst="lin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flipH="1">
              <a:off x="1111712" y="2318895"/>
              <a:ext cx="3482" cy="2889074"/>
            </a:xfrm>
            <a:prstGeom prst="lin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>
              <a:off x="2556724" y="2320832"/>
              <a:ext cx="650" cy="2887137"/>
            </a:xfrm>
            <a:prstGeom prst="lin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flipH="1">
              <a:off x="395194" y="3758895"/>
              <a:ext cx="2881529" cy="0"/>
            </a:xfrm>
            <a:prstGeom prst="lin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 flipH="1">
              <a:off x="395194" y="3042000"/>
              <a:ext cx="2881530" cy="0"/>
            </a:xfrm>
            <a:prstGeom prst="lin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 flipH="1">
              <a:off x="395194" y="4487969"/>
              <a:ext cx="2881529" cy="0"/>
            </a:xfrm>
            <a:prstGeom prst="lin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3" name="Oval 172"/>
          <p:cNvSpPr/>
          <p:nvPr/>
        </p:nvSpPr>
        <p:spPr>
          <a:xfrm>
            <a:off x="966139" y="2098723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4" name="Oval 173"/>
          <p:cNvSpPr/>
          <p:nvPr/>
        </p:nvSpPr>
        <p:spPr>
          <a:xfrm>
            <a:off x="1683959" y="2098723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5" name="Oval 174"/>
          <p:cNvSpPr/>
          <p:nvPr/>
        </p:nvSpPr>
        <p:spPr>
          <a:xfrm>
            <a:off x="2413981" y="2098723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6" name="Oval 175"/>
          <p:cNvSpPr/>
          <p:nvPr/>
        </p:nvSpPr>
        <p:spPr>
          <a:xfrm>
            <a:off x="3131151" y="2098723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7" name="Oval 176"/>
          <p:cNvSpPr/>
          <p:nvPr/>
        </p:nvSpPr>
        <p:spPr>
          <a:xfrm>
            <a:off x="966139" y="2816399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8" name="Oval 177"/>
          <p:cNvSpPr/>
          <p:nvPr/>
        </p:nvSpPr>
        <p:spPr>
          <a:xfrm>
            <a:off x="1683959" y="2816399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9" name="Oval 178"/>
          <p:cNvSpPr/>
          <p:nvPr/>
        </p:nvSpPr>
        <p:spPr>
          <a:xfrm>
            <a:off x="2413981" y="2816399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0" name="Oval 179"/>
          <p:cNvSpPr/>
          <p:nvPr/>
        </p:nvSpPr>
        <p:spPr>
          <a:xfrm>
            <a:off x="3131151" y="2816399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1" name="Oval 180"/>
          <p:cNvSpPr/>
          <p:nvPr/>
        </p:nvSpPr>
        <p:spPr>
          <a:xfrm>
            <a:off x="966139" y="3524596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2" name="Oval 181"/>
          <p:cNvSpPr/>
          <p:nvPr/>
        </p:nvSpPr>
        <p:spPr>
          <a:xfrm>
            <a:off x="1683959" y="3524596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3" name="Oval 182"/>
          <p:cNvSpPr/>
          <p:nvPr/>
        </p:nvSpPr>
        <p:spPr>
          <a:xfrm>
            <a:off x="2413981" y="3524596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4" name="Oval 183"/>
          <p:cNvSpPr/>
          <p:nvPr/>
        </p:nvSpPr>
        <p:spPr>
          <a:xfrm>
            <a:off x="3131151" y="3524596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5" name="Oval 184"/>
          <p:cNvSpPr/>
          <p:nvPr/>
        </p:nvSpPr>
        <p:spPr>
          <a:xfrm>
            <a:off x="966139" y="4255806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6" name="Oval 185"/>
          <p:cNvSpPr/>
          <p:nvPr/>
        </p:nvSpPr>
        <p:spPr>
          <a:xfrm>
            <a:off x="1683959" y="4255806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7" name="Oval 186"/>
          <p:cNvSpPr/>
          <p:nvPr/>
        </p:nvSpPr>
        <p:spPr>
          <a:xfrm>
            <a:off x="2413981" y="4255806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9" name="Oval 188"/>
          <p:cNvSpPr/>
          <p:nvPr/>
        </p:nvSpPr>
        <p:spPr>
          <a:xfrm>
            <a:off x="3131151" y="4255806"/>
            <a:ext cx="45719" cy="45719"/>
          </a:xfrm>
          <a:prstGeom prst="ellipse">
            <a:avLst/>
          </a:prstGeom>
          <a:ln w="28575"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91" name="Straight Arrow Connector 190"/>
          <p:cNvCxnSpPr/>
          <p:nvPr/>
        </p:nvCxnSpPr>
        <p:spPr>
          <a:xfrm>
            <a:off x="1060028" y="2123887"/>
            <a:ext cx="591424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/>
          <p:cNvCxnSpPr/>
          <p:nvPr/>
        </p:nvCxnSpPr>
        <p:spPr>
          <a:xfrm>
            <a:off x="1055834" y="3549760"/>
            <a:ext cx="591424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/>
          <p:cNvCxnSpPr/>
          <p:nvPr/>
        </p:nvCxnSpPr>
        <p:spPr>
          <a:xfrm>
            <a:off x="1781968" y="2123887"/>
            <a:ext cx="591424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Arrow Connector 193"/>
          <p:cNvCxnSpPr/>
          <p:nvPr/>
        </p:nvCxnSpPr>
        <p:spPr>
          <a:xfrm>
            <a:off x="1777774" y="3549760"/>
            <a:ext cx="591424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/>
          <p:cNvCxnSpPr/>
          <p:nvPr/>
        </p:nvCxnSpPr>
        <p:spPr>
          <a:xfrm>
            <a:off x="2512942" y="2123887"/>
            <a:ext cx="591424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Arrow Connector 195"/>
          <p:cNvCxnSpPr/>
          <p:nvPr/>
        </p:nvCxnSpPr>
        <p:spPr>
          <a:xfrm>
            <a:off x="2508748" y="3549760"/>
            <a:ext cx="591424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196"/>
          <p:cNvCxnSpPr/>
          <p:nvPr/>
        </p:nvCxnSpPr>
        <p:spPr>
          <a:xfrm>
            <a:off x="1060028" y="2840165"/>
            <a:ext cx="591424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Arrow Connector 197"/>
          <p:cNvCxnSpPr/>
          <p:nvPr/>
        </p:nvCxnSpPr>
        <p:spPr>
          <a:xfrm>
            <a:off x="1781968" y="2840165"/>
            <a:ext cx="591424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Arrow Connector 198"/>
          <p:cNvCxnSpPr/>
          <p:nvPr/>
        </p:nvCxnSpPr>
        <p:spPr>
          <a:xfrm>
            <a:off x="2512942" y="2840165"/>
            <a:ext cx="591424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/>
          <p:cNvCxnSpPr/>
          <p:nvPr/>
        </p:nvCxnSpPr>
        <p:spPr>
          <a:xfrm rot="10800000">
            <a:off x="1060028" y="4278443"/>
            <a:ext cx="591424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/>
          <p:cNvCxnSpPr/>
          <p:nvPr/>
        </p:nvCxnSpPr>
        <p:spPr>
          <a:xfrm rot="10800000">
            <a:off x="1781968" y="4278443"/>
            <a:ext cx="591424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Arrow Connector 204"/>
          <p:cNvCxnSpPr/>
          <p:nvPr/>
        </p:nvCxnSpPr>
        <p:spPr>
          <a:xfrm rot="10800000">
            <a:off x="2512942" y="4278443"/>
            <a:ext cx="591424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Arrow Connector 205"/>
          <p:cNvCxnSpPr/>
          <p:nvPr/>
        </p:nvCxnSpPr>
        <p:spPr>
          <a:xfrm flipH="1">
            <a:off x="989927" y="2188284"/>
            <a:ext cx="2165972" cy="591424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/>
          <p:cNvCxnSpPr/>
          <p:nvPr/>
        </p:nvCxnSpPr>
        <p:spPr>
          <a:xfrm>
            <a:off x="3155899" y="3627268"/>
            <a:ext cx="0" cy="587896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Arrow Connector 211"/>
          <p:cNvCxnSpPr/>
          <p:nvPr/>
        </p:nvCxnSpPr>
        <p:spPr>
          <a:xfrm flipH="1">
            <a:off x="4831136" y="2188284"/>
            <a:ext cx="2165972" cy="591424"/>
          </a:xfrm>
          <a:prstGeom prst="straightConnector1">
            <a:avLst/>
          </a:prstGeom>
          <a:ln w="31750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Arrow Connector 214"/>
          <p:cNvCxnSpPr/>
          <p:nvPr/>
        </p:nvCxnSpPr>
        <p:spPr>
          <a:xfrm>
            <a:off x="4835330" y="2123887"/>
            <a:ext cx="2160000" cy="0"/>
          </a:xfrm>
          <a:prstGeom prst="straightConnector1">
            <a:avLst/>
          </a:prstGeom>
          <a:ln w="31750">
            <a:solidFill>
              <a:srgbClr val="223768"/>
            </a:solidFill>
            <a:prstDash val="soli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Arrow Connector 215"/>
          <p:cNvCxnSpPr/>
          <p:nvPr/>
        </p:nvCxnSpPr>
        <p:spPr>
          <a:xfrm>
            <a:off x="4831136" y="3549760"/>
            <a:ext cx="2160000" cy="0"/>
          </a:xfrm>
          <a:prstGeom prst="straightConnector1">
            <a:avLst/>
          </a:prstGeom>
          <a:ln w="31750">
            <a:solidFill>
              <a:srgbClr val="223768"/>
            </a:solidFill>
            <a:prstDash val="soli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Arrow Connector 216"/>
          <p:cNvCxnSpPr/>
          <p:nvPr/>
        </p:nvCxnSpPr>
        <p:spPr>
          <a:xfrm>
            <a:off x="4835330" y="2840165"/>
            <a:ext cx="2160000" cy="0"/>
          </a:xfrm>
          <a:prstGeom prst="straightConnector1">
            <a:avLst/>
          </a:prstGeom>
          <a:ln w="31750">
            <a:solidFill>
              <a:srgbClr val="223768"/>
            </a:solidFill>
            <a:prstDash val="soli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/>
          <p:cNvCxnSpPr/>
          <p:nvPr/>
        </p:nvCxnSpPr>
        <p:spPr>
          <a:xfrm rot="10800000">
            <a:off x="4835330" y="4278443"/>
            <a:ext cx="2160000" cy="0"/>
          </a:xfrm>
          <a:prstGeom prst="straightConnector1">
            <a:avLst/>
          </a:prstGeom>
          <a:ln w="31750">
            <a:solidFill>
              <a:srgbClr val="223768"/>
            </a:solidFill>
            <a:prstDash val="soli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/>
          <p:cNvCxnSpPr>
            <a:endCxn id="233" idx="1"/>
          </p:cNvCxnSpPr>
          <p:nvPr/>
        </p:nvCxnSpPr>
        <p:spPr>
          <a:xfrm flipV="1">
            <a:off x="8692619" y="2119517"/>
            <a:ext cx="1492887" cy="1394"/>
          </a:xfrm>
          <a:prstGeom prst="straightConnector1">
            <a:avLst/>
          </a:prstGeom>
          <a:ln w="31750">
            <a:solidFill>
              <a:srgbClr val="223768"/>
            </a:solidFill>
            <a:prstDash val="soli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>
            <a:stCxn id="233" idx="8"/>
            <a:endCxn id="233" idx="9"/>
          </p:cNvCxnSpPr>
          <p:nvPr/>
        </p:nvCxnSpPr>
        <p:spPr>
          <a:xfrm>
            <a:off x="9409769" y="3545077"/>
            <a:ext cx="732875" cy="568"/>
          </a:xfrm>
          <a:prstGeom prst="straightConnector1">
            <a:avLst/>
          </a:prstGeom>
          <a:ln w="31750">
            <a:solidFill>
              <a:srgbClr val="223768"/>
            </a:solidFill>
            <a:prstDash val="soli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/>
          <p:cNvCxnSpPr>
            <a:stCxn id="233" idx="4"/>
            <a:endCxn id="233" idx="5"/>
          </p:cNvCxnSpPr>
          <p:nvPr/>
        </p:nvCxnSpPr>
        <p:spPr>
          <a:xfrm flipH="1">
            <a:off x="9409946" y="2838588"/>
            <a:ext cx="735078" cy="568"/>
          </a:xfrm>
          <a:prstGeom prst="straightConnector1">
            <a:avLst/>
          </a:prstGeom>
          <a:ln w="31750">
            <a:solidFill>
              <a:srgbClr val="223768"/>
            </a:solidFill>
            <a:prstDash val="soli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/>
          <p:cNvCxnSpPr>
            <a:stCxn id="233" idx="12"/>
            <a:endCxn id="233" idx="13"/>
          </p:cNvCxnSpPr>
          <p:nvPr/>
        </p:nvCxnSpPr>
        <p:spPr>
          <a:xfrm flipH="1" flipV="1">
            <a:off x="8558067" y="4275487"/>
            <a:ext cx="1627439" cy="4195"/>
          </a:xfrm>
          <a:prstGeom prst="straightConnector1">
            <a:avLst/>
          </a:prstGeom>
          <a:ln w="31750">
            <a:solidFill>
              <a:srgbClr val="223768"/>
            </a:solidFill>
            <a:prstDash val="soli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Freeform 232"/>
          <p:cNvSpPr/>
          <p:nvPr/>
        </p:nvSpPr>
        <p:spPr>
          <a:xfrm>
            <a:off x="8001814" y="2119517"/>
            <a:ext cx="3538355" cy="2160165"/>
          </a:xfrm>
          <a:custGeom>
            <a:avLst/>
            <a:gdLst>
              <a:gd name="connsiteX0" fmla="*/ 491280 w 3148246"/>
              <a:gd name="connsiteY0" fmla="*/ 15740 h 2187734"/>
              <a:gd name="connsiteX1" fmla="*/ 1942576 w 3148246"/>
              <a:gd name="connsiteY1" fmla="*/ 15740 h 2187734"/>
              <a:gd name="connsiteX2" fmla="*/ 3016366 w 3148246"/>
              <a:gd name="connsiteY2" fmla="*/ 179325 h 2187734"/>
              <a:gd name="connsiteX3" fmla="*/ 3012172 w 3148246"/>
              <a:gd name="connsiteY3" fmla="*/ 535857 h 2187734"/>
              <a:gd name="connsiteX4" fmla="*/ 1942576 w 3148246"/>
              <a:gd name="connsiteY4" fmla="*/ 737193 h 2187734"/>
              <a:gd name="connsiteX5" fmla="*/ 1212733 w 3148246"/>
              <a:gd name="connsiteY5" fmla="*/ 732998 h 2187734"/>
              <a:gd name="connsiteX6" fmla="*/ 134748 w 3148246"/>
              <a:gd name="connsiteY6" fmla="*/ 913362 h 2187734"/>
              <a:gd name="connsiteX7" fmla="*/ 134748 w 3148246"/>
              <a:gd name="connsiteY7" fmla="*/ 1286672 h 2187734"/>
              <a:gd name="connsiteX8" fmla="*/ 1212733 w 3148246"/>
              <a:gd name="connsiteY8" fmla="*/ 1446063 h 2187734"/>
              <a:gd name="connsiteX9" fmla="*/ 1942576 w 3148246"/>
              <a:gd name="connsiteY9" fmla="*/ 1441868 h 2187734"/>
              <a:gd name="connsiteX10" fmla="*/ 3012172 w 3148246"/>
              <a:gd name="connsiteY10" fmla="*/ 1643204 h 2187734"/>
              <a:gd name="connsiteX11" fmla="*/ 3016366 w 3148246"/>
              <a:gd name="connsiteY11" fmla="*/ 1991347 h 2187734"/>
              <a:gd name="connsiteX12" fmla="*/ 1942576 w 3148246"/>
              <a:gd name="connsiteY12" fmla="*/ 2175905 h 2187734"/>
              <a:gd name="connsiteX13" fmla="*/ 491280 w 3148246"/>
              <a:gd name="connsiteY13" fmla="*/ 2171710 h 2187734"/>
              <a:gd name="connsiteX0" fmla="*/ 491280 w 3148246"/>
              <a:gd name="connsiteY0" fmla="*/ 11448 h 2183442"/>
              <a:gd name="connsiteX1" fmla="*/ 1942576 w 3148246"/>
              <a:gd name="connsiteY1" fmla="*/ 11448 h 2183442"/>
              <a:gd name="connsiteX2" fmla="*/ 3016366 w 3148246"/>
              <a:gd name="connsiteY2" fmla="*/ 175033 h 2183442"/>
              <a:gd name="connsiteX3" fmla="*/ 3012172 w 3148246"/>
              <a:gd name="connsiteY3" fmla="*/ 531565 h 2183442"/>
              <a:gd name="connsiteX4" fmla="*/ 1942576 w 3148246"/>
              <a:gd name="connsiteY4" fmla="*/ 732901 h 2183442"/>
              <a:gd name="connsiteX5" fmla="*/ 1212733 w 3148246"/>
              <a:gd name="connsiteY5" fmla="*/ 728706 h 2183442"/>
              <a:gd name="connsiteX6" fmla="*/ 134748 w 3148246"/>
              <a:gd name="connsiteY6" fmla="*/ 909070 h 2183442"/>
              <a:gd name="connsiteX7" fmla="*/ 134748 w 3148246"/>
              <a:gd name="connsiteY7" fmla="*/ 1282380 h 2183442"/>
              <a:gd name="connsiteX8" fmla="*/ 1212733 w 3148246"/>
              <a:gd name="connsiteY8" fmla="*/ 1441771 h 2183442"/>
              <a:gd name="connsiteX9" fmla="*/ 1942576 w 3148246"/>
              <a:gd name="connsiteY9" fmla="*/ 1437576 h 2183442"/>
              <a:gd name="connsiteX10" fmla="*/ 3012172 w 3148246"/>
              <a:gd name="connsiteY10" fmla="*/ 1638912 h 2183442"/>
              <a:gd name="connsiteX11" fmla="*/ 3016366 w 3148246"/>
              <a:gd name="connsiteY11" fmla="*/ 1987055 h 2183442"/>
              <a:gd name="connsiteX12" fmla="*/ 1942576 w 3148246"/>
              <a:gd name="connsiteY12" fmla="*/ 2171613 h 2183442"/>
              <a:gd name="connsiteX13" fmla="*/ 491280 w 3148246"/>
              <a:gd name="connsiteY13" fmla="*/ 2167418 h 2183442"/>
              <a:gd name="connsiteX0" fmla="*/ 491280 w 3148246"/>
              <a:gd name="connsiteY0" fmla="*/ 11448 h 2183442"/>
              <a:gd name="connsiteX1" fmla="*/ 1942576 w 3148246"/>
              <a:gd name="connsiteY1" fmla="*/ 11448 h 2183442"/>
              <a:gd name="connsiteX2" fmla="*/ 3016366 w 3148246"/>
              <a:gd name="connsiteY2" fmla="*/ 175033 h 2183442"/>
              <a:gd name="connsiteX3" fmla="*/ 3012172 w 3148246"/>
              <a:gd name="connsiteY3" fmla="*/ 531565 h 2183442"/>
              <a:gd name="connsiteX4" fmla="*/ 1942576 w 3148246"/>
              <a:gd name="connsiteY4" fmla="*/ 732901 h 2183442"/>
              <a:gd name="connsiteX5" fmla="*/ 1212733 w 3148246"/>
              <a:gd name="connsiteY5" fmla="*/ 728706 h 2183442"/>
              <a:gd name="connsiteX6" fmla="*/ 134748 w 3148246"/>
              <a:gd name="connsiteY6" fmla="*/ 909070 h 2183442"/>
              <a:gd name="connsiteX7" fmla="*/ 134748 w 3148246"/>
              <a:gd name="connsiteY7" fmla="*/ 1282380 h 2183442"/>
              <a:gd name="connsiteX8" fmla="*/ 1212733 w 3148246"/>
              <a:gd name="connsiteY8" fmla="*/ 1441771 h 2183442"/>
              <a:gd name="connsiteX9" fmla="*/ 1942576 w 3148246"/>
              <a:gd name="connsiteY9" fmla="*/ 1437576 h 2183442"/>
              <a:gd name="connsiteX10" fmla="*/ 3012172 w 3148246"/>
              <a:gd name="connsiteY10" fmla="*/ 1638912 h 2183442"/>
              <a:gd name="connsiteX11" fmla="*/ 3016366 w 3148246"/>
              <a:gd name="connsiteY11" fmla="*/ 1987055 h 2183442"/>
              <a:gd name="connsiteX12" fmla="*/ 1942576 w 3148246"/>
              <a:gd name="connsiteY12" fmla="*/ 2171613 h 2183442"/>
              <a:gd name="connsiteX13" fmla="*/ 491280 w 3148246"/>
              <a:gd name="connsiteY13" fmla="*/ 2167418 h 2183442"/>
              <a:gd name="connsiteX0" fmla="*/ 491280 w 3148246"/>
              <a:gd name="connsiteY0" fmla="*/ 0 h 2171994"/>
              <a:gd name="connsiteX1" fmla="*/ 1942576 w 3148246"/>
              <a:gd name="connsiteY1" fmla="*/ 0 h 2171994"/>
              <a:gd name="connsiteX2" fmla="*/ 3016366 w 3148246"/>
              <a:gd name="connsiteY2" fmla="*/ 163585 h 2171994"/>
              <a:gd name="connsiteX3" fmla="*/ 3012172 w 3148246"/>
              <a:gd name="connsiteY3" fmla="*/ 520117 h 2171994"/>
              <a:gd name="connsiteX4" fmla="*/ 1942576 w 3148246"/>
              <a:gd name="connsiteY4" fmla="*/ 721453 h 2171994"/>
              <a:gd name="connsiteX5" fmla="*/ 1212733 w 3148246"/>
              <a:gd name="connsiteY5" fmla="*/ 717258 h 2171994"/>
              <a:gd name="connsiteX6" fmla="*/ 134748 w 3148246"/>
              <a:gd name="connsiteY6" fmla="*/ 897622 h 2171994"/>
              <a:gd name="connsiteX7" fmla="*/ 134748 w 3148246"/>
              <a:gd name="connsiteY7" fmla="*/ 1270932 h 2171994"/>
              <a:gd name="connsiteX8" fmla="*/ 1212733 w 3148246"/>
              <a:gd name="connsiteY8" fmla="*/ 1430323 h 2171994"/>
              <a:gd name="connsiteX9" fmla="*/ 1942576 w 3148246"/>
              <a:gd name="connsiteY9" fmla="*/ 1426128 h 2171994"/>
              <a:gd name="connsiteX10" fmla="*/ 3012172 w 3148246"/>
              <a:gd name="connsiteY10" fmla="*/ 1627464 h 2171994"/>
              <a:gd name="connsiteX11" fmla="*/ 3016366 w 3148246"/>
              <a:gd name="connsiteY11" fmla="*/ 1975607 h 2171994"/>
              <a:gd name="connsiteX12" fmla="*/ 1942576 w 3148246"/>
              <a:gd name="connsiteY12" fmla="*/ 2160165 h 2171994"/>
              <a:gd name="connsiteX13" fmla="*/ 491280 w 3148246"/>
              <a:gd name="connsiteY13" fmla="*/ 2155970 h 2171994"/>
              <a:gd name="connsiteX0" fmla="*/ 491280 w 3148246"/>
              <a:gd name="connsiteY0" fmla="*/ 0 h 2171994"/>
              <a:gd name="connsiteX1" fmla="*/ 1942576 w 3148246"/>
              <a:gd name="connsiteY1" fmla="*/ 0 h 2171994"/>
              <a:gd name="connsiteX2" fmla="*/ 3016366 w 3148246"/>
              <a:gd name="connsiteY2" fmla="*/ 163585 h 2171994"/>
              <a:gd name="connsiteX3" fmla="*/ 3012172 w 3148246"/>
              <a:gd name="connsiteY3" fmla="*/ 520117 h 2171994"/>
              <a:gd name="connsiteX4" fmla="*/ 1942576 w 3148246"/>
              <a:gd name="connsiteY4" fmla="*/ 721453 h 2171994"/>
              <a:gd name="connsiteX5" fmla="*/ 1212733 w 3148246"/>
              <a:gd name="connsiteY5" fmla="*/ 717258 h 2171994"/>
              <a:gd name="connsiteX6" fmla="*/ 134748 w 3148246"/>
              <a:gd name="connsiteY6" fmla="*/ 897622 h 2171994"/>
              <a:gd name="connsiteX7" fmla="*/ 134748 w 3148246"/>
              <a:gd name="connsiteY7" fmla="*/ 1270932 h 2171994"/>
              <a:gd name="connsiteX8" fmla="*/ 1212733 w 3148246"/>
              <a:gd name="connsiteY8" fmla="*/ 1430323 h 2171994"/>
              <a:gd name="connsiteX9" fmla="*/ 1942576 w 3148246"/>
              <a:gd name="connsiteY9" fmla="*/ 1426128 h 2171994"/>
              <a:gd name="connsiteX10" fmla="*/ 3012172 w 3148246"/>
              <a:gd name="connsiteY10" fmla="*/ 1627464 h 2171994"/>
              <a:gd name="connsiteX11" fmla="*/ 3016366 w 3148246"/>
              <a:gd name="connsiteY11" fmla="*/ 1975607 h 2171994"/>
              <a:gd name="connsiteX12" fmla="*/ 1942576 w 3148246"/>
              <a:gd name="connsiteY12" fmla="*/ 2160165 h 2171994"/>
              <a:gd name="connsiteX13" fmla="*/ 491280 w 3148246"/>
              <a:gd name="connsiteY13" fmla="*/ 2155970 h 2171994"/>
              <a:gd name="connsiteX0" fmla="*/ 491280 w 3148246"/>
              <a:gd name="connsiteY0" fmla="*/ 0 h 2171994"/>
              <a:gd name="connsiteX1" fmla="*/ 1942576 w 3148246"/>
              <a:gd name="connsiteY1" fmla="*/ 0 h 2171994"/>
              <a:gd name="connsiteX2" fmla="*/ 3016366 w 3148246"/>
              <a:gd name="connsiteY2" fmla="*/ 163585 h 2171994"/>
              <a:gd name="connsiteX3" fmla="*/ 3012172 w 3148246"/>
              <a:gd name="connsiteY3" fmla="*/ 520117 h 2171994"/>
              <a:gd name="connsiteX4" fmla="*/ 1942576 w 3148246"/>
              <a:gd name="connsiteY4" fmla="*/ 721453 h 2171994"/>
              <a:gd name="connsiteX5" fmla="*/ 1212733 w 3148246"/>
              <a:gd name="connsiteY5" fmla="*/ 717258 h 2171994"/>
              <a:gd name="connsiteX6" fmla="*/ 134748 w 3148246"/>
              <a:gd name="connsiteY6" fmla="*/ 897622 h 2171994"/>
              <a:gd name="connsiteX7" fmla="*/ 134748 w 3148246"/>
              <a:gd name="connsiteY7" fmla="*/ 1270932 h 2171994"/>
              <a:gd name="connsiteX8" fmla="*/ 1212733 w 3148246"/>
              <a:gd name="connsiteY8" fmla="*/ 1430323 h 2171994"/>
              <a:gd name="connsiteX9" fmla="*/ 1942576 w 3148246"/>
              <a:gd name="connsiteY9" fmla="*/ 1426128 h 2171994"/>
              <a:gd name="connsiteX10" fmla="*/ 3012172 w 3148246"/>
              <a:gd name="connsiteY10" fmla="*/ 1627464 h 2171994"/>
              <a:gd name="connsiteX11" fmla="*/ 3016366 w 3148246"/>
              <a:gd name="connsiteY11" fmla="*/ 1975607 h 2171994"/>
              <a:gd name="connsiteX12" fmla="*/ 1942576 w 3148246"/>
              <a:gd name="connsiteY12" fmla="*/ 2160165 h 2171994"/>
              <a:gd name="connsiteX13" fmla="*/ 491280 w 3148246"/>
              <a:gd name="connsiteY13" fmla="*/ 2155970 h 2171994"/>
              <a:gd name="connsiteX0" fmla="*/ 492067 w 3149033"/>
              <a:gd name="connsiteY0" fmla="*/ 0 h 2171994"/>
              <a:gd name="connsiteX1" fmla="*/ 1943363 w 3149033"/>
              <a:gd name="connsiteY1" fmla="*/ 0 h 2171994"/>
              <a:gd name="connsiteX2" fmla="*/ 3017153 w 3149033"/>
              <a:gd name="connsiteY2" fmla="*/ 163585 h 2171994"/>
              <a:gd name="connsiteX3" fmla="*/ 3012959 w 3149033"/>
              <a:gd name="connsiteY3" fmla="*/ 520117 h 2171994"/>
              <a:gd name="connsiteX4" fmla="*/ 1943363 w 3149033"/>
              <a:gd name="connsiteY4" fmla="*/ 721453 h 2171994"/>
              <a:gd name="connsiteX5" fmla="*/ 1213520 w 3149033"/>
              <a:gd name="connsiteY5" fmla="*/ 717258 h 2171994"/>
              <a:gd name="connsiteX6" fmla="*/ 135535 w 3149033"/>
              <a:gd name="connsiteY6" fmla="*/ 897622 h 2171994"/>
              <a:gd name="connsiteX7" fmla="*/ 135535 w 3149033"/>
              <a:gd name="connsiteY7" fmla="*/ 1270932 h 2171994"/>
              <a:gd name="connsiteX8" fmla="*/ 1226104 w 3149033"/>
              <a:gd name="connsiteY8" fmla="*/ 1430323 h 2171994"/>
              <a:gd name="connsiteX9" fmla="*/ 1943363 w 3149033"/>
              <a:gd name="connsiteY9" fmla="*/ 1426128 h 2171994"/>
              <a:gd name="connsiteX10" fmla="*/ 3012959 w 3149033"/>
              <a:gd name="connsiteY10" fmla="*/ 1627464 h 2171994"/>
              <a:gd name="connsiteX11" fmla="*/ 3017153 w 3149033"/>
              <a:gd name="connsiteY11" fmla="*/ 1975607 h 2171994"/>
              <a:gd name="connsiteX12" fmla="*/ 1943363 w 3149033"/>
              <a:gd name="connsiteY12" fmla="*/ 2160165 h 2171994"/>
              <a:gd name="connsiteX13" fmla="*/ 492067 w 3149033"/>
              <a:gd name="connsiteY13" fmla="*/ 2155970 h 2171994"/>
              <a:gd name="connsiteX0" fmla="*/ 492067 w 3149033"/>
              <a:gd name="connsiteY0" fmla="*/ 0 h 2171994"/>
              <a:gd name="connsiteX1" fmla="*/ 1943363 w 3149033"/>
              <a:gd name="connsiteY1" fmla="*/ 0 h 2171994"/>
              <a:gd name="connsiteX2" fmla="*/ 3017153 w 3149033"/>
              <a:gd name="connsiteY2" fmla="*/ 163585 h 2171994"/>
              <a:gd name="connsiteX3" fmla="*/ 3012959 w 3149033"/>
              <a:gd name="connsiteY3" fmla="*/ 520117 h 2171994"/>
              <a:gd name="connsiteX4" fmla="*/ 1943363 w 3149033"/>
              <a:gd name="connsiteY4" fmla="*/ 721453 h 2171994"/>
              <a:gd name="connsiteX5" fmla="*/ 1213520 w 3149033"/>
              <a:gd name="connsiteY5" fmla="*/ 717258 h 2171994"/>
              <a:gd name="connsiteX6" fmla="*/ 135535 w 3149033"/>
              <a:gd name="connsiteY6" fmla="*/ 897622 h 2171994"/>
              <a:gd name="connsiteX7" fmla="*/ 135535 w 3149033"/>
              <a:gd name="connsiteY7" fmla="*/ 1270932 h 2171994"/>
              <a:gd name="connsiteX8" fmla="*/ 1226104 w 3149033"/>
              <a:gd name="connsiteY8" fmla="*/ 1430323 h 2171994"/>
              <a:gd name="connsiteX9" fmla="*/ 1943363 w 3149033"/>
              <a:gd name="connsiteY9" fmla="*/ 1426128 h 2171994"/>
              <a:gd name="connsiteX10" fmla="*/ 3012959 w 3149033"/>
              <a:gd name="connsiteY10" fmla="*/ 1627464 h 2171994"/>
              <a:gd name="connsiteX11" fmla="*/ 3017153 w 3149033"/>
              <a:gd name="connsiteY11" fmla="*/ 1975607 h 2171994"/>
              <a:gd name="connsiteX12" fmla="*/ 1943363 w 3149033"/>
              <a:gd name="connsiteY12" fmla="*/ 2160165 h 2171994"/>
              <a:gd name="connsiteX13" fmla="*/ 492067 w 3149033"/>
              <a:gd name="connsiteY13" fmla="*/ 2155970 h 2171994"/>
              <a:gd name="connsiteX0" fmla="*/ 492067 w 3149033"/>
              <a:gd name="connsiteY0" fmla="*/ 0 h 2171994"/>
              <a:gd name="connsiteX1" fmla="*/ 1943363 w 3149033"/>
              <a:gd name="connsiteY1" fmla="*/ 0 h 2171994"/>
              <a:gd name="connsiteX2" fmla="*/ 3017153 w 3149033"/>
              <a:gd name="connsiteY2" fmla="*/ 163585 h 2171994"/>
              <a:gd name="connsiteX3" fmla="*/ 3012959 w 3149033"/>
              <a:gd name="connsiteY3" fmla="*/ 520117 h 2171994"/>
              <a:gd name="connsiteX4" fmla="*/ 1943363 w 3149033"/>
              <a:gd name="connsiteY4" fmla="*/ 721453 h 2171994"/>
              <a:gd name="connsiteX5" fmla="*/ 1213520 w 3149033"/>
              <a:gd name="connsiteY5" fmla="*/ 717258 h 2171994"/>
              <a:gd name="connsiteX6" fmla="*/ 135535 w 3149033"/>
              <a:gd name="connsiteY6" fmla="*/ 897622 h 2171994"/>
              <a:gd name="connsiteX7" fmla="*/ 135535 w 3149033"/>
              <a:gd name="connsiteY7" fmla="*/ 1270932 h 2171994"/>
              <a:gd name="connsiteX8" fmla="*/ 1226104 w 3149033"/>
              <a:gd name="connsiteY8" fmla="*/ 1430323 h 2171994"/>
              <a:gd name="connsiteX9" fmla="*/ 1943363 w 3149033"/>
              <a:gd name="connsiteY9" fmla="*/ 1426128 h 2171994"/>
              <a:gd name="connsiteX10" fmla="*/ 3012959 w 3149033"/>
              <a:gd name="connsiteY10" fmla="*/ 1627464 h 2171994"/>
              <a:gd name="connsiteX11" fmla="*/ 3017153 w 3149033"/>
              <a:gd name="connsiteY11" fmla="*/ 1975607 h 2171994"/>
              <a:gd name="connsiteX12" fmla="*/ 1943363 w 3149033"/>
              <a:gd name="connsiteY12" fmla="*/ 2160165 h 2171994"/>
              <a:gd name="connsiteX13" fmla="*/ 492067 w 3149033"/>
              <a:gd name="connsiteY13" fmla="*/ 2155970 h 2171994"/>
              <a:gd name="connsiteX0" fmla="*/ 492067 w 3149033"/>
              <a:gd name="connsiteY0" fmla="*/ 0 h 2171994"/>
              <a:gd name="connsiteX1" fmla="*/ 1943363 w 3149033"/>
              <a:gd name="connsiteY1" fmla="*/ 0 h 2171994"/>
              <a:gd name="connsiteX2" fmla="*/ 3017153 w 3149033"/>
              <a:gd name="connsiteY2" fmla="*/ 163585 h 2171994"/>
              <a:gd name="connsiteX3" fmla="*/ 3012959 w 3149033"/>
              <a:gd name="connsiteY3" fmla="*/ 520117 h 2171994"/>
              <a:gd name="connsiteX4" fmla="*/ 1943363 w 3149033"/>
              <a:gd name="connsiteY4" fmla="*/ 721453 h 2171994"/>
              <a:gd name="connsiteX5" fmla="*/ 1213520 w 3149033"/>
              <a:gd name="connsiteY5" fmla="*/ 717258 h 2171994"/>
              <a:gd name="connsiteX6" fmla="*/ 135535 w 3149033"/>
              <a:gd name="connsiteY6" fmla="*/ 897622 h 2171994"/>
              <a:gd name="connsiteX7" fmla="*/ 135535 w 3149033"/>
              <a:gd name="connsiteY7" fmla="*/ 1270932 h 2171994"/>
              <a:gd name="connsiteX8" fmla="*/ 1226104 w 3149033"/>
              <a:gd name="connsiteY8" fmla="*/ 1430323 h 2171994"/>
              <a:gd name="connsiteX9" fmla="*/ 1943363 w 3149033"/>
              <a:gd name="connsiteY9" fmla="*/ 1426128 h 2171994"/>
              <a:gd name="connsiteX10" fmla="*/ 3012959 w 3149033"/>
              <a:gd name="connsiteY10" fmla="*/ 1627464 h 2171994"/>
              <a:gd name="connsiteX11" fmla="*/ 3017153 w 3149033"/>
              <a:gd name="connsiteY11" fmla="*/ 1975607 h 2171994"/>
              <a:gd name="connsiteX12" fmla="*/ 1943363 w 3149033"/>
              <a:gd name="connsiteY12" fmla="*/ 2160165 h 2171994"/>
              <a:gd name="connsiteX13" fmla="*/ 492067 w 3149033"/>
              <a:gd name="connsiteY13" fmla="*/ 2155970 h 2171994"/>
              <a:gd name="connsiteX0" fmla="*/ 492067 w 3149033"/>
              <a:gd name="connsiteY0" fmla="*/ 0 h 2160165"/>
              <a:gd name="connsiteX1" fmla="*/ 1943363 w 3149033"/>
              <a:gd name="connsiteY1" fmla="*/ 0 h 2160165"/>
              <a:gd name="connsiteX2" fmla="*/ 3017153 w 3149033"/>
              <a:gd name="connsiteY2" fmla="*/ 163585 h 2160165"/>
              <a:gd name="connsiteX3" fmla="*/ 3012959 w 3149033"/>
              <a:gd name="connsiteY3" fmla="*/ 520117 h 2160165"/>
              <a:gd name="connsiteX4" fmla="*/ 1943363 w 3149033"/>
              <a:gd name="connsiteY4" fmla="*/ 721453 h 2160165"/>
              <a:gd name="connsiteX5" fmla="*/ 1213520 w 3149033"/>
              <a:gd name="connsiteY5" fmla="*/ 717258 h 2160165"/>
              <a:gd name="connsiteX6" fmla="*/ 135535 w 3149033"/>
              <a:gd name="connsiteY6" fmla="*/ 897622 h 2160165"/>
              <a:gd name="connsiteX7" fmla="*/ 135535 w 3149033"/>
              <a:gd name="connsiteY7" fmla="*/ 1270932 h 2160165"/>
              <a:gd name="connsiteX8" fmla="*/ 1226104 w 3149033"/>
              <a:gd name="connsiteY8" fmla="*/ 1430323 h 2160165"/>
              <a:gd name="connsiteX9" fmla="*/ 1943363 w 3149033"/>
              <a:gd name="connsiteY9" fmla="*/ 1426128 h 2160165"/>
              <a:gd name="connsiteX10" fmla="*/ 3012959 w 3149033"/>
              <a:gd name="connsiteY10" fmla="*/ 1627464 h 2160165"/>
              <a:gd name="connsiteX11" fmla="*/ 3017153 w 3149033"/>
              <a:gd name="connsiteY11" fmla="*/ 1975607 h 2160165"/>
              <a:gd name="connsiteX12" fmla="*/ 1943363 w 3149033"/>
              <a:gd name="connsiteY12" fmla="*/ 2160165 h 2160165"/>
              <a:gd name="connsiteX13" fmla="*/ 492067 w 3149033"/>
              <a:gd name="connsiteY13" fmla="*/ 2155970 h 2160165"/>
              <a:gd name="connsiteX0" fmla="*/ 492067 w 3149033"/>
              <a:gd name="connsiteY0" fmla="*/ 0 h 2160165"/>
              <a:gd name="connsiteX1" fmla="*/ 1943363 w 3149033"/>
              <a:gd name="connsiteY1" fmla="*/ 0 h 2160165"/>
              <a:gd name="connsiteX2" fmla="*/ 3017153 w 3149033"/>
              <a:gd name="connsiteY2" fmla="*/ 163585 h 2160165"/>
              <a:gd name="connsiteX3" fmla="*/ 3012959 w 3149033"/>
              <a:gd name="connsiteY3" fmla="*/ 520117 h 2160165"/>
              <a:gd name="connsiteX4" fmla="*/ 1943363 w 3149033"/>
              <a:gd name="connsiteY4" fmla="*/ 721453 h 2160165"/>
              <a:gd name="connsiteX5" fmla="*/ 1213520 w 3149033"/>
              <a:gd name="connsiteY5" fmla="*/ 717258 h 2160165"/>
              <a:gd name="connsiteX6" fmla="*/ 135535 w 3149033"/>
              <a:gd name="connsiteY6" fmla="*/ 897622 h 2160165"/>
              <a:gd name="connsiteX7" fmla="*/ 135535 w 3149033"/>
              <a:gd name="connsiteY7" fmla="*/ 1270932 h 2160165"/>
              <a:gd name="connsiteX8" fmla="*/ 1226104 w 3149033"/>
              <a:gd name="connsiteY8" fmla="*/ 1430323 h 2160165"/>
              <a:gd name="connsiteX9" fmla="*/ 1943363 w 3149033"/>
              <a:gd name="connsiteY9" fmla="*/ 1426128 h 2160165"/>
              <a:gd name="connsiteX10" fmla="*/ 3012959 w 3149033"/>
              <a:gd name="connsiteY10" fmla="*/ 1627464 h 2160165"/>
              <a:gd name="connsiteX11" fmla="*/ 3017153 w 3149033"/>
              <a:gd name="connsiteY11" fmla="*/ 1975607 h 2160165"/>
              <a:gd name="connsiteX12" fmla="*/ 1943363 w 3149033"/>
              <a:gd name="connsiteY12" fmla="*/ 2160165 h 2160165"/>
              <a:gd name="connsiteX13" fmla="*/ 492067 w 3149033"/>
              <a:gd name="connsiteY13" fmla="*/ 2155970 h 2160165"/>
              <a:gd name="connsiteX0" fmla="*/ 492067 w 3151274"/>
              <a:gd name="connsiteY0" fmla="*/ 0 h 2160165"/>
              <a:gd name="connsiteX1" fmla="*/ 1943363 w 3151274"/>
              <a:gd name="connsiteY1" fmla="*/ 0 h 2160165"/>
              <a:gd name="connsiteX2" fmla="*/ 3017153 w 3151274"/>
              <a:gd name="connsiteY2" fmla="*/ 163585 h 2160165"/>
              <a:gd name="connsiteX3" fmla="*/ 3012959 w 3151274"/>
              <a:gd name="connsiteY3" fmla="*/ 520117 h 2160165"/>
              <a:gd name="connsiteX4" fmla="*/ 1907262 w 3151274"/>
              <a:gd name="connsiteY4" fmla="*/ 719071 h 2160165"/>
              <a:gd name="connsiteX5" fmla="*/ 1213520 w 3151274"/>
              <a:gd name="connsiteY5" fmla="*/ 717258 h 2160165"/>
              <a:gd name="connsiteX6" fmla="*/ 135535 w 3151274"/>
              <a:gd name="connsiteY6" fmla="*/ 897622 h 2160165"/>
              <a:gd name="connsiteX7" fmla="*/ 135535 w 3151274"/>
              <a:gd name="connsiteY7" fmla="*/ 1270932 h 2160165"/>
              <a:gd name="connsiteX8" fmla="*/ 1226104 w 3151274"/>
              <a:gd name="connsiteY8" fmla="*/ 1430323 h 2160165"/>
              <a:gd name="connsiteX9" fmla="*/ 1943363 w 3151274"/>
              <a:gd name="connsiteY9" fmla="*/ 1426128 h 2160165"/>
              <a:gd name="connsiteX10" fmla="*/ 3012959 w 3151274"/>
              <a:gd name="connsiteY10" fmla="*/ 1627464 h 2160165"/>
              <a:gd name="connsiteX11" fmla="*/ 3017153 w 3151274"/>
              <a:gd name="connsiteY11" fmla="*/ 1975607 h 2160165"/>
              <a:gd name="connsiteX12" fmla="*/ 1943363 w 3151274"/>
              <a:gd name="connsiteY12" fmla="*/ 2160165 h 2160165"/>
              <a:gd name="connsiteX13" fmla="*/ 492067 w 3151274"/>
              <a:gd name="connsiteY13" fmla="*/ 2155970 h 2160165"/>
              <a:gd name="connsiteX0" fmla="*/ 492067 w 3151274"/>
              <a:gd name="connsiteY0" fmla="*/ 0 h 2160165"/>
              <a:gd name="connsiteX1" fmla="*/ 1943363 w 3151274"/>
              <a:gd name="connsiteY1" fmla="*/ 0 h 2160165"/>
              <a:gd name="connsiteX2" fmla="*/ 3017153 w 3151274"/>
              <a:gd name="connsiteY2" fmla="*/ 163585 h 2160165"/>
              <a:gd name="connsiteX3" fmla="*/ 3012959 w 3151274"/>
              <a:gd name="connsiteY3" fmla="*/ 520117 h 2160165"/>
              <a:gd name="connsiteX4" fmla="*/ 1907262 w 3151274"/>
              <a:gd name="connsiteY4" fmla="*/ 719071 h 2160165"/>
              <a:gd name="connsiteX5" fmla="*/ 1213520 w 3151274"/>
              <a:gd name="connsiteY5" fmla="*/ 717258 h 2160165"/>
              <a:gd name="connsiteX6" fmla="*/ 135535 w 3151274"/>
              <a:gd name="connsiteY6" fmla="*/ 897622 h 2160165"/>
              <a:gd name="connsiteX7" fmla="*/ 135535 w 3151274"/>
              <a:gd name="connsiteY7" fmla="*/ 1270932 h 2160165"/>
              <a:gd name="connsiteX8" fmla="*/ 1226104 w 3151274"/>
              <a:gd name="connsiteY8" fmla="*/ 1430323 h 2160165"/>
              <a:gd name="connsiteX9" fmla="*/ 1943363 w 3151274"/>
              <a:gd name="connsiteY9" fmla="*/ 1426128 h 2160165"/>
              <a:gd name="connsiteX10" fmla="*/ 3012959 w 3151274"/>
              <a:gd name="connsiteY10" fmla="*/ 1627464 h 2160165"/>
              <a:gd name="connsiteX11" fmla="*/ 3017153 w 3151274"/>
              <a:gd name="connsiteY11" fmla="*/ 1975607 h 2160165"/>
              <a:gd name="connsiteX12" fmla="*/ 1943363 w 3151274"/>
              <a:gd name="connsiteY12" fmla="*/ 2160165 h 2160165"/>
              <a:gd name="connsiteX13" fmla="*/ 492067 w 3151274"/>
              <a:gd name="connsiteY13" fmla="*/ 2155970 h 2160165"/>
              <a:gd name="connsiteX0" fmla="*/ 492067 w 3151274"/>
              <a:gd name="connsiteY0" fmla="*/ 0 h 2160165"/>
              <a:gd name="connsiteX1" fmla="*/ 1943363 w 3151274"/>
              <a:gd name="connsiteY1" fmla="*/ 0 h 2160165"/>
              <a:gd name="connsiteX2" fmla="*/ 3017153 w 3151274"/>
              <a:gd name="connsiteY2" fmla="*/ 163585 h 2160165"/>
              <a:gd name="connsiteX3" fmla="*/ 3012959 w 3151274"/>
              <a:gd name="connsiteY3" fmla="*/ 520117 h 2160165"/>
              <a:gd name="connsiteX4" fmla="*/ 1907262 w 3151274"/>
              <a:gd name="connsiteY4" fmla="*/ 719071 h 2160165"/>
              <a:gd name="connsiteX5" fmla="*/ 1213520 w 3151274"/>
              <a:gd name="connsiteY5" fmla="*/ 717258 h 2160165"/>
              <a:gd name="connsiteX6" fmla="*/ 135535 w 3151274"/>
              <a:gd name="connsiteY6" fmla="*/ 897622 h 2160165"/>
              <a:gd name="connsiteX7" fmla="*/ 135535 w 3151274"/>
              <a:gd name="connsiteY7" fmla="*/ 1270932 h 2160165"/>
              <a:gd name="connsiteX8" fmla="*/ 1226104 w 3151274"/>
              <a:gd name="connsiteY8" fmla="*/ 1430323 h 2160165"/>
              <a:gd name="connsiteX9" fmla="*/ 1943363 w 3151274"/>
              <a:gd name="connsiteY9" fmla="*/ 1426128 h 2160165"/>
              <a:gd name="connsiteX10" fmla="*/ 3012959 w 3151274"/>
              <a:gd name="connsiteY10" fmla="*/ 1627464 h 2160165"/>
              <a:gd name="connsiteX11" fmla="*/ 3017153 w 3151274"/>
              <a:gd name="connsiteY11" fmla="*/ 1975607 h 2160165"/>
              <a:gd name="connsiteX12" fmla="*/ 1943363 w 3151274"/>
              <a:gd name="connsiteY12" fmla="*/ 2160165 h 2160165"/>
              <a:gd name="connsiteX13" fmla="*/ 492067 w 3151274"/>
              <a:gd name="connsiteY13" fmla="*/ 2155970 h 2160165"/>
              <a:gd name="connsiteX0" fmla="*/ 494460 w 3153667"/>
              <a:gd name="connsiteY0" fmla="*/ 0 h 2160165"/>
              <a:gd name="connsiteX1" fmla="*/ 1945756 w 3153667"/>
              <a:gd name="connsiteY1" fmla="*/ 0 h 2160165"/>
              <a:gd name="connsiteX2" fmla="*/ 3019546 w 3153667"/>
              <a:gd name="connsiteY2" fmla="*/ 163585 h 2160165"/>
              <a:gd name="connsiteX3" fmla="*/ 3015352 w 3153667"/>
              <a:gd name="connsiteY3" fmla="*/ 520117 h 2160165"/>
              <a:gd name="connsiteX4" fmla="*/ 1909655 w 3153667"/>
              <a:gd name="connsiteY4" fmla="*/ 719071 h 2160165"/>
              <a:gd name="connsiteX5" fmla="*/ 1254137 w 3153667"/>
              <a:gd name="connsiteY5" fmla="*/ 719639 h 2160165"/>
              <a:gd name="connsiteX6" fmla="*/ 137928 w 3153667"/>
              <a:gd name="connsiteY6" fmla="*/ 897622 h 2160165"/>
              <a:gd name="connsiteX7" fmla="*/ 137928 w 3153667"/>
              <a:gd name="connsiteY7" fmla="*/ 1270932 h 2160165"/>
              <a:gd name="connsiteX8" fmla="*/ 1228497 w 3153667"/>
              <a:gd name="connsiteY8" fmla="*/ 1430323 h 2160165"/>
              <a:gd name="connsiteX9" fmla="*/ 1945756 w 3153667"/>
              <a:gd name="connsiteY9" fmla="*/ 1426128 h 2160165"/>
              <a:gd name="connsiteX10" fmla="*/ 3015352 w 3153667"/>
              <a:gd name="connsiteY10" fmla="*/ 1627464 h 2160165"/>
              <a:gd name="connsiteX11" fmla="*/ 3019546 w 3153667"/>
              <a:gd name="connsiteY11" fmla="*/ 1975607 h 2160165"/>
              <a:gd name="connsiteX12" fmla="*/ 1945756 w 3153667"/>
              <a:gd name="connsiteY12" fmla="*/ 2160165 h 2160165"/>
              <a:gd name="connsiteX13" fmla="*/ 494460 w 3153667"/>
              <a:gd name="connsiteY13" fmla="*/ 2155970 h 2160165"/>
              <a:gd name="connsiteX0" fmla="*/ 494460 w 3153667"/>
              <a:gd name="connsiteY0" fmla="*/ 0 h 2160165"/>
              <a:gd name="connsiteX1" fmla="*/ 1945756 w 3153667"/>
              <a:gd name="connsiteY1" fmla="*/ 0 h 2160165"/>
              <a:gd name="connsiteX2" fmla="*/ 3019546 w 3153667"/>
              <a:gd name="connsiteY2" fmla="*/ 163585 h 2160165"/>
              <a:gd name="connsiteX3" fmla="*/ 3015352 w 3153667"/>
              <a:gd name="connsiteY3" fmla="*/ 520117 h 2160165"/>
              <a:gd name="connsiteX4" fmla="*/ 1909655 w 3153667"/>
              <a:gd name="connsiteY4" fmla="*/ 719071 h 2160165"/>
              <a:gd name="connsiteX5" fmla="*/ 1254137 w 3153667"/>
              <a:gd name="connsiteY5" fmla="*/ 719639 h 2160165"/>
              <a:gd name="connsiteX6" fmla="*/ 137928 w 3153667"/>
              <a:gd name="connsiteY6" fmla="*/ 897622 h 2160165"/>
              <a:gd name="connsiteX7" fmla="*/ 137928 w 3153667"/>
              <a:gd name="connsiteY7" fmla="*/ 1270932 h 2160165"/>
              <a:gd name="connsiteX8" fmla="*/ 1228497 w 3153667"/>
              <a:gd name="connsiteY8" fmla="*/ 1430323 h 2160165"/>
              <a:gd name="connsiteX9" fmla="*/ 1945756 w 3153667"/>
              <a:gd name="connsiteY9" fmla="*/ 1426128 h 2160165"/>
              <a:gd name="connsiteX10" fmla="*/ 3015352 w 3153667"/>
              <a:gd name="connsiteY10" fmla="*/ 1627464 h 2160165"/>
              <a:gd name="connsiteX11" fmla="*/ 3019546 w 3153667"/>
              <a:gd name="connsiteY11" fmla="*/ 1975607 h 2160165"/>
              <a:gd name="connsiteX12" fmla="*/ 1945756 w 3153667"/>
              <a:gd name="connsiteY12" fmla="*/ 2160165 h 2160165"/>
              <a:gd name="connsiteX13" fmla="*/ 494460 w 3153667"/>
              <a:gd name="connsiteY13" fmla="*/ 2155970 h 2160165"/>
              <a:gd name="connsiteX0" fmla="*/ 494460 w 3153667"/>
              <a:gd name="connsiteY0" fmla="*/ 0 h 2160165"/>
              <a:gd name="connsiteX1" fmla="*/ 1945756 w 3153667"/>
              <a:gd name="connsiteY1" fmla="*/ 0 h 2160165"/>
              <a:gd name="connsiteX2" fmla="*/ 3019546 w 3153667"/>
              <a:gd name="connsiteY2" fmla="*/ 163585 h 2160165"/>
              <a:gd name="connsiteX3" fmla="*/ 3015352 w 3153667"/>
              <a:gd name="connsiteY3" fmla="*/ 520117 h 2160165"/>
              <a:gd name="connsiteX4" fmla="*/ 1909655 w 3153667"/>
              <a:gd name="connsiteY4" fmla="*/ 719071 h 2160165"/>
              <a:gd name="connsiteX5" fmla="*/ 1254137 w 3153667"/>
              <a:gd name="connsiteY5" fmla="*/ 719639 h 2160165"/>
              <a:gd name="connsiteX6" fmla="*/ 137928 w 3153667"/>
              <a:gd name="connsiteY6" fmla="*/ 897622 h 2160165"/>
              <a:gd name="connsiteX7" fmla="*/ 137928 w 3153667"/>
              <a:gd name="connsiteY7" fmla="*/ 1270932 h 2160165"/>
              <a:gd name="connsiteX8" fmla="*/ 1228497 w 3153667"/>
              <a:gd name="connsiteY8" fmla="*/ 1430323 h 2160165"/>
              <a:gd name="connsiteX9" fmla="*/ 1945756 w 3153667"/>
              <a:gd name="connsiteY9" fmla="*/ 1426128 h 2160165"/>
              <a:gd name="connsiteX10" fmla="*/ 3015352 w 3153667"/>
              <a:gd name="connsiteY10" fmla="*/ 1627464 h 2160165"/>
              <a:gd name="connsiteX11" fmla="*/ 3019546 w 3153667"/>
              <a:gd name="connsiteY11" fmla="*/ 1975607 h 2160165"/>
              <a:gd name="connsiteX12" fmla="*/ 1945756 w 3153667"/>
              <a:gd name="connsiteY12" fmla="*/ 2160165 h 2160165"/>
              <a:gd name="connsiteX13" fmla="*/ 494460 w 3153667"/>
              <a:gd name="connsiteY13" fmla="*/ 2155970 h 2160165"/>
              <a:gd name="connsiteX0" fmla="*/ 494460 w 3153667"/>
              <a:gd name="connsiteY0" fmla="*/ 0 h 2160165"/>
              <a:gd name="connsiteX1" fmla="*/ 1945756 w 3153667"/>
              <a:gd name="connsiteY1" fmla="*/ 0 h 2160165"/>
              <a:gd name="connsiteX2" fmla="*/ 3019546 w 3153667"/>
              <a:gd name="connsiteY2" fmla="*/ 163585 h 2160165"/>
              <a:gd name="connsiteX3" fmla="*/ 3015352 w 3153667"/>
              <a:gd name="connsiteY3" fmla="*/ 520117 h 2160165"/>
              <a:gd name="connsiteX4" fmla="*/ 1909655 w 3153667"/>
              <a:gd name="connsiteY4" fmla="*/ 719071 h 2160165"/>
              <a:gd name="connsiteX5" fmla="*/ 1254137 w 3153667"/>
              <a:gd name="connsiteY5" fmla="*/ 719639 h 2160165"/>
              <a:gd name="connsiteX6" fmla="*/ 137928 w 3153667"/>
              <a:gd name="connsiteY6" fmla="*/ 897622 h 2160165"/>
              <a:gd name="connsiteX7" fmla="*/ 137928 w 3153667"/>
              <a:gd name="connsiteY7" fmla="*/ 1270932 h 2160165"/>
              <a:gd name="connsiteX8" fmla="*/ 1228497 w 3153667"/>
              <a:gd name="connsiteY8" fmla="*/ 1430323 h 2160165"/>
              <a:gd name="connsiteX9" fmla="*/ 1945756 w 3153667"/>
              <a:gd name="connsiteY9" fmla="*/ 1426128 h 2160165"/>
              <a:gd name="connsiteX10" fmla="*/ 3015352 w 3153667"/>
              <a:gd name="connsiteY10" fmla="*/ 1627464 h 2160165"/>
              <a:gd name="connsiteX11" fmla="*/ 3019546 w 3153667"/>
              <a:gd name="connsiteY11" fmla="*/ 1975607 h 2160165"/>
              <a:gd name="connsiteX12" fmla="*/ 1945756 w 3153667"/>
              <a:gd name="connsiteY12" fmla="*/ 2160165 h 2160165"/>
              <a:gd name="connsiteX13" fmla="*/ 494460 w 3153667"/>
              <a:gd name="connsiteY13" fmla="*/ 2155970 h 2160165"/>
              <a:gd name="connsiteX0" fmla="*/ 494460 w 3153667"/>
              <a:gd name="connsiteY0" fmla="*/ 0 h 2160165"/>
              <a:gd name="connsiteX1" fmla="*/ 1945756 w 3153667"/>
              <a:gd name="connsiteY1" fmla="*/ 0 h 2160165"/>
              <a:gd name="connsiteX2" fmla="*/ 3019546 w 3153667"/>
              <a:gd name="connsiteY2" fmla="*/ 163585 h 2160165"/>
              <a:gd name="connsiteX3" fmla="*/ 3015352 w 3153667"/>
              <a:gd name="connsiteY3" fmla="*/ 520117 h 2160165"/>
              <a:gd name="connsiteX4" fmla="*/ 1909655 w 3153667"/>
              <a:gd name="connsiteY4" fmla="*/ 719071 h 2160165"/>
              <a:gd name="connsiteX5" fmla="*/ 1254137 w 3153667"/>
              <a:gd name="connsiteY5" fmla="*/ 719639 h 2160165"/>
              <a:gd name="connsiteX6" fmla="*/ 137928 w 3153667"/>
              <a:gd name="connsiteY6" fmla="*/ 897622 h 2160165"/>
              <a:gd name="connsiteX7" fmla="*/ 137928 w 3153667"/>
              <a:gd name="connsiteY7" fmla="*/ 1270932 h 2160165"/>
              <a:gd name="connsiteX8" fmla="*/ 1228497 w 3153667"/>
              <a:gd name="connsiteY8" fmla="*/ 1430323 h 2160165"/>
              <a:gd name="connsiteX9" fmla="*/ 1945756 w 3153667"/>
              <a:gd name="connsiteY9" fmla="*/ 1426128 h 2160165"/>
              <a:gd name="connsiteX10" fmla="*/ 3015352 w 3153667"/>
              <a:gd name="connsiteY10" fmla="*/ 1627464 h 2160165"/>
              <a:gd name="connsiteX11" fmla="*/ 3019546 w 3153667"/>
              <a:gd name="connsiteY11" fmla="*/ 1975607 h 2160165"/>
              <a:gd name="connsiteX12" fmla="*/ 1945756 w 3153667"/>
              <a:gd name="connsiteY12" fmla="*/ 2160165 h 2160165"/>
              <a:gd name="connsiteX13" fmla="*/ 494460 w 3153667"/>
              <a:gd name="connsiteY13" fmla="*/ 2155970 h 2160165"/>
              <a:gd name="connsiteX0" fmla="*/ 494460 w 3153667"/>
              <a:gd name="connsiteY0" fmla="*/ 0 h 2160165"/>
              <a:gd name="connsiteX1" fmla="*/ 1945756 w 3153667"/>
              <a:gd name="connsiteY1" fmla="*/ 0 h 2160165"/>
              <a:gd name="connsiteX2" fmla="*/ 3019546 w 3153667"/>
              <a:gd name="connsiteY2" fmla="*/ 163585 h 2160165"/>
              <a:gd name="connsiteX3" fmla="*/ 3015352 w 3153667"/>
              <a:gd name="connsiteY3" fmla="*/ 520117 h 2160165"/>
              <a:gd name="connsiteX4" fmla="*/ 1909655 w 3153667"/>
              <a:gd name="connsiteY4" fmla="*/ 719071 h 2160165"/>
              <a:gd name="connsiteX5" fmla="*/ 1254137 w 3153667"/>
              <a:gd name="connsiteY5" fmla="*/ 719639 h 2160165"/>
              <a:gd name="connsiteX6" fmla="*/ 137928 w 3153667"/>
              <a:gd name="connsiteY6" fmla="*/ 897622 h 2160165"/>
              <a:gd name="connsiteX7" fmla="*/ 137928 w 3153667"/>
              <a:gd name="connsiteY7" fmla="*/ 1270932 h 2160165"/>
              <a:gd name="connsiteX8" fmla="*/ 1228497 w 3153667"/>
              <a:gd name="connsiteY8" fmla="*/ 1430323 h 2160165"/>
              <a:gd name="connsiteX9" fmla="*/ 1945756 w 3153667"/>
              <a:gd name="connsiteY9" fmla="*/ 1426128 h 2160165"/>
              <a:gd name="connsiteX10" fmla="*/ 3015352 w 3153667"/>
              <a:gd name="connsiteY10" fmla="*/ 1627464 h 2160165"/>
              <a:gd name="connsiteX11" fmla="*/ 3019546 w 3153667"/>
              <a:gd name="connsiteY11" fmla="*/ 1975607 h 2160165"/>
              <a:gd name="connsiteX12" fmla="*/ 1945756 w 3153667"/>
              <a:gd name="connsiteY12" fmla="*/ 2160165 h 2160165"/>
              <a:gd name="connsiteX13" fmla="*/ 494460 w 3153667"/>
              <a:gd name="connsiteY13" fmla="*/ 2155970 h 2160165"/>
              <a:gd name="connsiteX0" fmla="*/ 494460 w 3153799"/>
              <a:gd name="connsiteY0" fmla="*/ 0 h 2160165"/>
              <a:gd name="connsiteX1" fmla="*/ 1945756 w 3153799"/>
              <a:gd name="connsiteY1" fmla="*/ 0 h 2160165"/>
              <a:gd name="connsiteX2" fmla="*/ 3019546 w 3153799"/>
              <a:gd name="connsiteY2" fmla="*/ 163585 h 2160165"/>
              <a:gd name="connsiteX3" fmla="*/ 3015352 w 3153799"/>
              <a:gd name="connsiteY3" fmla="*/ 520117 h 2160165"/>
              <a:gd name="connsiteX4" fmla="*/ 1909655 w 3153799"/>
              <a:gd name="connsiteY4" fmla="*/ 719071 h 2160165"/>
              <a:gd name="connsiteX5" fmla="*/ 1254137 w 3153799"/>
              <a:gd name="connsiteY5" fmla="*/ 719639 h 2160165"/>
              <a:gd name="connsiteX6" fmla="*/ 137928 w 3153799"/>
              <a:gd name="connsiteY6" fmla="*/ 897622 h 2160165"/>
              <a:gd name="connsiteX7" fmla="*/ 137928 w 3153799"/>
              <a:gd name="connsiteY7" fmla="*/ 1270932 h 2160165"/>
              <a:gd name="connsiteX8" fmla="*/ 1228497 w 3153799"/>
              <a:gd name="connsiteY8" fmla="*/ 1430323 h 2160165"/>
              <a:gd name="connsiteX9" fmla="*/ 1907533 w 3153799"/>
              <a:gd name="connsiteY9" fmla="*/ 1426128 h 2160165"/>
              <a:gd name="connsiteX10" fmla="*/ 3015352 w 3153799"/>
              <a:gd name="connsiteY10" fmla="*/ 1627464 h 2160165"/>
              <a:gd name="connsiteX11" fmla="*/ 3019546 w 3153799"/>
              <a:gd name="connsiteY11" fmla="*/ 1975607 h 2160165"/>
              <a:gd name="connsiteX12" fmla="*/ 1945756 w 3153799"/>
              <a:gd name="connsiteY12" fmla="*/ 2160165 h 2160165"/>
              <a:gd name="connsiteX13" fmla="*/ 494460 w 3153799"/>
              <a:gd name="connsiteY13" fmla="*/ 2155970 h 2160165"/>
              <a:gd name="connsiteX0" fmla="*/ 494460 w 3153799"/>
              <a:gd name="connsiteY0" fmla="*/ 0 h 2160165"/>
              <a:gd name="connsiteX1" fmla="*/ 1945756 w 3153799"/>
              <a:gd name="connsiteY1" fmla="*/ 0 h 2160165"/>
              <a:gd name="connsiteX2" fmla="*/ 3019546 w 3153799"/>
              <a:gd name="connsiteY2" fmla="*/ 163585 h 2160165"/>
              <a:gd name="connsiteX3" fmla="*/ 3015352 w 3153799"/>
              <a:gd name="connsiteY3" fmla="*/ 520117 h 2160165"/>
              <a:gd name="connsiteX4" fmla="*/ 1909655 w 3153799"/>
              <a:gd name="connsiteY4" fmla="*/ 719071 h 2160165"/>
              <a:gd name="connsiteX5" fmla="*/ 1254137 w 3153799"/>
              <a:gd name="connsiteY5" fmla="*/ 719639 h 2160165"/>
              <a:gd name="connsiteX6" fmla="*/ 137928 w 3153799"/>
              <a:gd name="connsiteY6" fmla="*/ 897622 h 2160165"/>
              <a:gd name="connsiteX7" fmla="*/ 137928 w 3153799"/>
              <a:gd name="connsiteY7" fmla="*/ 1270932 h 2160165"/>
              <a:gd name="connsiteX8" fmla="*/ 1228497 w 3153799"/>
              <a:gd name="connsiteY8" fmla="*/ 1430323 h 2160165"/>
              <a:gd name="connsiteX9" fmla="*/ 1907533 w 3153799"/>
              <a:gd name="connsiteY9" fmla="*/ 1426128 h 2160165"/>
              <a:gd name="connsiteX10" fmla="*/ 3015352 w 3153799"/>
              <a:gd name="connsiteY10" fmla="*/ 1627464 h 2160165"/>
              <a:gd name="connsiteX11" fmla="*/ 3019546 w 3153799"/>
              <a:gd name="connsiteY11" fmla="*/ 1975607 h 2160165"/>
              <a:gd name="connsiteX12" fmla="*/ 1945756 w 3153799"/>
              <a:gd name="connsiteY12" fmla="*/ 2160165 h 2160165"/>
              <a:gd name="connsiteX13" fmla="*/ 494460 w 3153799"/>
              <a:gd name="connsiteY13" fmla="*/ 2155970 h 2160165"/>
              <a:gd name="connsiteX0" fmla="*/ 496048 w 3155387"/>
              <a:gd name="connsiteY0" fmla="*/ 0 h 2160165"/>
              <a:gd name="connsiteX1" fmla="*/ 1947344 w 3155387"/>
              <a:gd name="connsiteY1" fmla="*/ 0 h 2160165"/>
              <a:gd name="connsiteX2" fmla="*/ 3021134 w 3155387"/>
              <a:gd name="connsiteY2" fmla="*/ 163585 h 2160165"/>
              <a:gd name="connsiteX3" fmla="*/ 3016940 w 3155387"/>
              <a:gd name="connsiteY3" fmla="*/ 520117 h 2160165"/>
              <a:gd name="connsiteX4" fmla="*/ 1911243 w 3155387"/>
              <a:gd name="connsiteY4" fmla="*/ 719071 h 2160165"/>
              <a:gd name="connsiteX5" fmla="*/ 1255725 w 3155387"/>
              <a:gd name="connsiteY5" fmla="*/ 719639 h 2160165"/>
              <a:gd name="connsiteX6" fmla="*/ 139516 w 3155387"/>
              <a:gd name="connsiteY6" fmla="*/ 897622 h 2160165"/>
              <a:gd name="connsiteX7" fmla="*/ 139516 w 3155387"/>
              <a:gd name="connsiteY7" fmla="*/ 1270932 h 2160165"/>
              <a:gd name="connsiteX8" fmla="*/ 1255567 w 3155387"/>
              <a:gd name="connsiteY8" fmla="*/ 1425560 h 2160165"/>
              <a:gd name="connsiteX9" fmla="*/ 1909121 w 3155387"/>
              <a:gd name="connsiteY9" fmla="*/ 1426128 h 2160165"/>
              <a:gd name="connsiteX10" fmla="*/ 3016940 w 3155387"/>
              <a:gd name="connsiteY10" fmla="*/ 1627464 h 2160165"/>
              <a:gd name="connsiteX11" fmla="*/ 3021134 w 3155387"/>
              <a:gd name="connsiteY11" fmla="*/ 1975607 h 2160165"/>
              <a:gd name="connsiteX12" fmla="*/ 1947344 w 3155387"/>
              <a:gd name="connsiteY12" fmla="*/ 2160165 h 2160165"/>
              <a:gd name="connsiteX13" fmla="*/ 496048 w 3155387"/>
              <a:gd name="connsiteY13" fmla="*/ 2155970 h 2160165"/>
              <a:gd name="connsiteX0" fmla="*/ 496048 w 3155387"/>
              <a:gd name="connsiteY0" fmla="*/ 0 h 2160165"/>
              <a:gd name="connsiteX1" fmla="*/ 1947344 w 3155387"/>
              <a:gd name="connsiteY1" fmla="*/ 0 h 2160165"/>
              <a:gd name="connsiteX2" fmla="*/ 3021134 w 3155387"/>
              <a:gd name="connsiteY2" fmla="*/ 163585 h 2160165"/>
              <a:gd name="connsiteX3" fmla="*/ 3016940 w 3155387"/>
              <a:gd name="connsiteY3" fmla="*/ 520117 h 2160165"/>
              <a:gd name="connsiteX4" fmla="*/ 1911243 w 3155387"/>
              <a:gd name="connsiteY4" fmla="*/ 719071 h 2160165"/>
              <a:gd name="connsiteX5" fmla="*/ 1255725 w 3155387"/>
              <a:gd name="connsiteY5" fmla="*/ 719639 h 2160165"/>
              <a:gd name="connsiteX6" fmla="*/ 139516 w 3155387"/>
              <a:gd name="connsiteY6" fmla="*/ 897622 h 2160165"/>
              <a:gd name="connsiteX7" fmla="*/ 139516 w 3155387"/>
              <a:gd name="connsiteY7" fmla="*/ 1270932 h 2160165"/>
              <a:gd name="connsiteX8" fmla="*/ 1255567 w 3155387"/>
              <a:gd name="connsiteY8" fmla="*/ 1425560 h 2160165"/>
              <a:gd name="connsiteX9" fmla="*/ 1909121 w 3155387"/>
              <a:gd name="connsiteY9" fmla="*/ 1426128 h 2160165"/>
              <a:gd name="connsiteX10" fmla="*/ 3016940 w 3155387"/>
              <a:gd name="connsiteY10" fmla="*/ 1627464 h 2160165"/>
              <a:gd name="connsiteX11" fmla="*/ 3021134 w 3155387"/>
              <a:gd name="connsiteY11" fmla="*/ 1975607 h 2160165"/>
              <a:gd name="connsiteX12" fmla="*/ 1947344 w 3155387"/>
              <a:gd name="connsiteY12" fmla="*/ 2160165 h 2160165"/>
              <a:gd name="connsiteX13" fmla="*/ 496048 w 3155387"/>
              <a:gd name="connsiteY13" fmla="*/ 2155970 h 2160165"/>
              <a:gd name="connsiteX0" fmla="*/ 496048 w 3155387"/>
              <a:gd name="connsiteY0" fmla="*/ 0 h 2160165"/>
              <a:gd name="connsiteX1" fmla="*/ 1947344 w 3155387"/>
              <a:gd name="connsiteY1" fmla="*/ 0 h 2160165"/>
              <a:gd name="connsiteX2" fmla="*/ 3021134 w 3155387"/>
              <a:gd name="connsiteY2" fmla="*/ 163585 h 2160165"/>
              <a:gd name="connsiteX3" fmla="*/ 3016940 w 3155387"/>
              <a:gd name="connsiteY3" fmla="*/ 520117 h 2160165"/>
              <a:gd name="connsiteX4" fmla="*/ 1911243 w 3155387"/>
              <a:gd name="connsiteY4" fmla="*/ 719071 h 2160165"/>
              <a:gd name="connsiteX5" fmla="*/ 1255725 w 3155387"/>
              <a:gd name="connsiteY5" fmla="*/ 719639 h 2160165"/>
              <a:gd name="connsiteX6" fmla="*/ 139516 w 3155387"/>
              <a:gd name="connsiteY6" fmla="*/ 897622 h 2160165"/>
              <a:gd name="connsiteX7" fmla="*/ 139516 w 3155387"/>
              <a:gd name="connsiteY7" fmla="*/ 1270932 h 2160165"/>
              <a:gd name="connsiteX8" fmla="*/ 1255567 w 3155387"/>
              <a:gd name="connsiteY8" fmla="*/ 1425560 h 2160165"/>
              <a:gd name="connsiteX9" fmla="*/ 1909121 w 3155387"/>
              <a:gd name="connsiteY9" fmla="*/ 1426128 h 2160165"/>
              <a:gd name="connsiteX10" fmla="*/ 3016940 w 3155387"/>
              <a:gd name="connsiteY10" fmla="*/ 1627464 h 2160165"/>
              <a:gd name="connsiteX11" fmla="*/ 3021134 w 3155387"/>
              <a:gd name="connsiteY11" fmla="*/ 1975607 h 2160165"/>
              <a:gd name="connsiteX12" fmla="*/ 1947344 w 3155387"/>
              <a:gd name="connsiteY12" fmla="*/ 2160165 h 2160165"/>
              <a:gd name="connsiteX13" fmla="*/ 496048 w 3155387"/>
              <a:gd name="connsiteY13" fmla="*/ 2155970 h 216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55387" h="2160165">
                <a:moveTo>
                  <a:pt x="496048" y="0"/>
                </a:moveTo>
                <a:lnTo>
                  <a:pt x="1947344" y="0"/>
                </a:lnTo>
                <a:cubicBezTo>
                  <a:pt x="2674391" y="6292"/>
                  <a:pt x="2842868" y="76899"/>
                  <a:pt x="3021134" y="163585"/>
                </a:cubicBezTo>
                <a:cubicBezTo>
                  <a:pt x="3199400" y="250271"/>
                  <a:pt x="3201922" y="427536"/>
                  <a:pt x="3016940" y="520117"/>
                </a:cubicBezTo>
                <a:cubicBezTo>
                  <a:pt x="2831958" y="612698"/>
                  <a:pt x="2480837" y="716773"/>
                  <a:pt x="1911243" y="719071"/>
                </a:cubicBezTo>
                <a:cubicBezTo>
                  <a:pt x="1615832" y="720263"/>
                  <a:pt x="1909888" y="720837"/>
                  <a:pt x="1255725" y="719639"/>
                </a:cubicBezTo>
                <a:cubicBezTo>
                  <a:pt x="601562" y="718441"/>
                  <a:pt x="325551" y="805740"/>
                  <a:pt x="139516" y="897622"/>
                </a:cubicBezTo>
                <a:cubicBezTo>
                  <a:pt x="-46519" y="989504"/>
                  <a:pt x="-46492" y="1182942"/>
                  <a:pt x="139516" y="1270932"/>
                </a:cubicBezTo>
                <a:cubicBezTo>
                  <a:pt x="325524" y="1358922"/>
                  <a:pt x="597511" y="1423507"/>
                  <a:pt x="1255567" y="1425560"/>
                </a:cubicBezTo>
                <a:cubicBezTo>
                  <a:pt x="1913623" y="1427613"/>
                  <a:pt x="1241820" y="1421052"/>
                  <a:pt x="1909121" y="1426128"/>
                </a:cubicBezTo>
                <a:cubicBezTo>
                  <a:pt x="2576422" y="1431204"/>
                  <a:pt x="2831605" y="1535884"/>
                  <a:pt x="3016940" y="1627464"/>
                </a:cubicBezTo>
                <a:cubicBezTo>
                  <a:pt x="3202275" y="1719044"/>
                  <a:pt x="3199400" y="1886824"/>
                  <a:pt x="3021134" y="1975607"/>
                </a:cubicBezTo>
                <a:cubicBezTo>
                  <a:pt x="2842868" y="2064390"/>
                  <a:pt x="2301080" y="2159467"/>
                  <a:pt x="1947344" y="2160165"/>
                </a:cubicBezTo>
                <a:cubicBezTo>
                  <a:pt x="1463579" y="2158767"/>
                  <a:pt x="1940352" y="2157368"/>
                  <a:pt x="496048" y="2155970"/>
                </a:cubicBezTo>
              </a:path>
            </a:pathLst>
          </a:custGeom>
          <a:noFill/>
          <a:ln w="31750">
            <a:prstDash val="solid"/>
            <a:tailEnd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9" name="Text Box 28"/>
          <p:cNvSpPr txBox="1">
            <a:spLocks noChangeArrowheads="1"/>
          </p:cNvSpPr>
          <p:nvPr/>
        </p:nvSpPr>
        <p:spPr bwMode="auto">
          <a:xfrm>
            <a:off x="0" y="6322642"/>
            <a:ext cx="5041338" cy="535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400" dirty="0" smtClean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N. </a:t>
            </a:r>
            <a:r>
              <a:rPr lang="en-US" altLang="en-US" sz="14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Afshar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al., 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</a:t>
            </a:r>
            <a:r>
              <a:rPr lang="en-US" altLang="en-US" sz="14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ICALEPCS2017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AU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WEBPL07 (2017)</a:t>
            </a:r>
          </a:p>
        </p:txBody>
      </p:sp>
      <p:cxnSp>
        <p:nvCxnSpPr>
          <p:cNvPr id="263" name="Straight Arrow Connector 262"/>
          <p:cNvCxnSpPr/>
          <p:nvPr/>
        </p:nvCxnSpPr>
        <p:spPr>
          <a:xfrm flipH="1">
            <a:off x="6990088" y="3607519"/>
            <a:ext cx="11779" cy="632070"/>
          </a:xfrm>
          <a:prstGeom prst="straightConnector1">
            <a:avLst/>
          </a:prstGeom>
          <a:ln w="31750">
            <a:solidFill>
              <a:srgbClr val="C00000"/>
            </a:solidFill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" name="Rectangle 265"/>
          <p:cNvSpPr/>
          <p:nvPr/>
        </p:nvSpPr>
        <p:spPr>
          <a:xfrm>
            <a:off x="549289" y="3145154"/>
            <a:ext cx="305116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7" name="Rectangle 266"/>
          <p:cNvSpPr/>
          <p:nvPr/>
        </p:nvSpPr>
        <p:spPr>
          <a:xfrm>
            <a:off x="4389611" y="3149917"/>
            <a:ext cx="305116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8" name="Text Box 28"/>
          <p:cNvSpPr txBox="1">
            <a:spLocks noChangeArrowheads="1"/>
          </p:cNvSpPr>
          <p:nvPr/>
        </p:nvSpPr>
        <p:spPr bwMode="auto">
          <a:xfrm>
            <a:off x="7150662" y="6322642"/>
            <a:ext cx="5041338" cy="535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en-AU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Example: 50 x 50 µm², 100 nm step, 10 </a:t>
            </a:r>
            <a:r>
              <a:rPr lang="en-AU" altLang="en-US" sz="14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ms</a:t>
            </a:r>
            <a:r>
              <a:rPr lang="en-AU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dwell</a:t>
            </a:r>
          </a:p>
          <a:p>
            <a:pPr algn="r"/>
            <a:r>
              <a:rPr lang="en-AU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 measurement time: 500² x 0.01 s = 2500 s</a:t>
            </a:r>
          </a:p>
        </p:txBody>
      </p:sp>
    </p:spTree>
    <p:extLst>
      <p:ext uri="{BB962C8B-B14F-4D97-AF65-F5344CB8AC3E}">
        <p14:creationId xmlns:p14="http://schemas.microsoft.com/office/powerpoint/2010/main" val="71626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2766" y="1619690"/>
            <a:ext cx="11654606" cy="5158048"/>
            <a:chOff x="22766" y="1619690"/>
            <a:chExt cx="11654606" cy="51580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69137" y="1619690"/>
              <a:ext cx="8108235" cy="430079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l="4822" t="49939" r="4176" b="2012"/>
            <a:stretch/>
          </p:blipFill>
          <p:spPr>
            <a:xfrm>
              <a:off x="22766" y="3729738"/>
              <a:ext cx="5410200" cy="3048000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0" y="3182112"/>
            <a:ext cx="2182368" cy="43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77826" y="96613"/>
            <a:ext cx="11304574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AU" dirty="0" smtClean="0"/>
              <a:t>XFM: X-ray Fluorescence Microscopy</a:t>
            </a:r>
            <a:endParaRPr lang="en-AU" dirty="0"/>
          </a:p>
        </p:txBody>
      </p:sp>
      <p:sp>
        <p:nvSpPr>
          <p:cNvPr id="13" name="Rectangle 22"/>
          <p:cNvSpPr>
            <a:spLocks noChangeArrowheads="1"/>
          </p:cNvSpPr>
          <p:nvPr/>
        </p:nvSpPr>
        <p:spPr bwMode="auto">
          <a:xfrm>
            <a:off x="277826" y="947478"/>
            <a:ext cx="59088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Fast-scanning hard X-ray microprobe – mapping chemistry:</a:t>
            </a:r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MAIA detector in backscatter geometry</a:t>
            </a:r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4-27 keV energy range (up to Cd-K)</a:t>
            </a:r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n-US" altLang="en-US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Milliprobe</a:t>
            </a:r>
            <a:r>
              <a:rPr lang="en-US" altLang="en-US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Secondary source aperture defines 100 µm beam</a:t>
            </a:r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Microprobe: KB-mirrors focus to approx. 2×2 </a:t>
            </a:r>
            <a:r>
              <a:rPr lang="en-AU" altLang="en-US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µm beam size</a:t>
            </a:r>
          </a:p>
          <a:p>
            <a:pPr marL="263525" indent="-263525">
              <a:buFont typeface="Arial" panose="020B0604020202020204" pitchFamily="34" charset="0"/>
              <a:buChar char="•"/>
            </a:pPr>
            <a:r>
              <a:rPr lang="en-AU" altLang="en-US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Flyscanning</a:t>
            </a:r>
            <a:r>
              <a:rPr lang="en-AU" altLang="en-US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megapixels per hour, XANES imaging</a:t>
            </a:r>
            <a:endParaRPr lang="en-US" altLang="en-US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828724" y="2849592"/>
            <a:ext cx="1786241" cy="2629339"/>
            <a:chOff x="8828724" y="2849592"/>
            <a:chExt cx="1786241" cy="2629339"/>
          </a:xfrm>
        </p:grpSpPr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8828724" y="4740267"/>
              <a:ext cx="1786241" cy="738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marL="609600" indent="-609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400" b="1" dirty="0" smtClean="0">
                  <a:solidFill>
                    <a:srgbClr val="1F75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Double Multilayer </a:t>
              </a:r>
            </a:p>
            <a:p>
              <a:pPr algn="ctr"/>
              <a:r>
                <a:rPr lang="en-US" altLang="en-US" sz="1400" b="1" dirty="0" smtClean="0">
                  <a:solidFill>
                    <a:srgbClr val="1F75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Monochromator</a:t>
              </a:r>
            </a:p>
            <a:p>
              <a:pPr algn="ctr"/>
              <a:r>
                <a:rPr lang="en-US" altLang="en-US" sz="1400" b="1" dirty="0" smtClean="0">
                  <a:solidFill>
                    <a:srgbClr val="1F75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(coming soon)</a:t>
              </a:r>
              <a:endParaRPr lang="en-US" altLang="en-US" sz="1400" b="1" dirty="0">
                <a:solidFill>
                  <a:srgbClr val="1F75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9277109" y="2849592"/>
              <a:ext cx="781291" cy="1387940"/>
            </a:xfrm>
            <a:prstGeom prst="rect">
              <a:avLst/>
            </a:prstGeom>
            <a:noFill/>
            <a:ln w="3175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 flipV="1">
              <a:off x="9653152" y="4237533"/>
              <a:ext cx="69224" cy="502734"/>
            </a:xfrm>
            <a:prstGeom prst="straightConnector1">
              <a:avLst/>
            </a:prstGeom>
            <a:ln w="25400"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22"/>
          <p:cNvSpPr>
            <a:spLocks noChangeArrowheads="1"/>
          </p:cNvSpPr>
          <p:nvPr/>
        </p:nvSpPr>
        <p:spPr bwMode="auto">
          <a:xfrm>
            <a:off x="4516615" y="5912676"/>
            <a:ext cx="6252302" cy="95410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 recent XFM beamline article in JSR:</a:t>
            </a:r>
          </a:p>
          <a:p>
            <a:pPr algn="r"/>
            <a:endParaRPr lang="en-US" altLang="en-US" sz="1400" dirty="0" smtClean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“The XFM Beamline at the Australian Synchrotron”</a:t>
            </a:r>
          </a:p>
          <a:p>
            <a:pPr algn="r"/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L. Howard, et al., 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 Synchrotron Rad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4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1447 (2020)</a:t>
            </a:r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7344" y="4981251"/>
            <a:ext cx="1441045" cy="1880331"/>
          </a:xfrm>
          <a:prstGeom prst="rect">
            <a:avLst/>
          </a:prstGeom>
        </p:spPr>
      </p:pic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6569169" y="5357249"/>
            <a:ext cx="1616660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Shielded transport</a:t>
            </a:r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3569137" y="3214223"/>
            <a:ext cx="1616660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3817710" y="5960147"/>
            <a:ext cx="1119513" cy="43088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n-US" altLang="en-US" sz="14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Milliprobe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</a:p>
          <a:p>
            <a:pPr algn="ctr"/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instrument</a:t>
            </a:r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3721537" y="3366624"/>
            <a:ext cx="336113" cy="27407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2506730" y="4590515"/>
            <a:ext cx="443232" cy="39073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444323" y="4727551"/>
            <a:ext cx="572044" cy="39073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805162" y="5161881"/>
            <a:ext cx="572044" cy="39073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0" y="5253738"/>
            <a:ext cx="572044" cy="39073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440016" y="4140040"/>
            <a:ext cx="428982" cy="21544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4151625" y="3118776"/>
            <a:ext cx="1110551" cy="73866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Secondary</a:t>
            </a:r>
          </a:p>
          <a:p>
            <a:pPr algn="ctr"/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Source </a:t>
            </a:r>
          </a:p>
          <a:p>
            <a:pPr algn="ctr"/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Aperture</a:t>
            </a:r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4041247" y="3717075"/>
            <a:ext cx="197378" cy="21544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3091050" y="4797552"/>
            <a:ext cx="197378" cy="21544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1416489" y="4916082"/>
            <a:ext cx="411882" cy="44958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4591050" y="3857440"/>
            <a:ext cx="133350" cy="605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2"/>
          <p:cNvSpPr>
            <a:spLocks noChangeArrowheads="1"/>
          </p:cNvSpPr>
          <p:nvPr/>
        </p:nvSpPr>
        <p:spPr bwMode="auto">
          <a:xfrm>
            <a:off x="1491097" y="4236383"/>
            <a:ext cx="1110551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Microprobe</a:t>
            </a:r>
          </a:p>
          <a:p>
            <a:pPr algn="ctr"/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instrument</a:t>
            </a:r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90342" y="2700909"/>
            <a:ext cx="7545938" cy="3660863"/>
            <a:chOff x="42559" y="2452488"/>
            <a:chExt cx="7545938" cy="3660863"/>
          </a:xfrm>
        </p:grpSpPr>
        <p:sp>
          <p:nvSpPr>
            <p:cNvPr id="14" name="Rectangle 22"/>
            <p:cNvSpPr>
              <a:spLocks noChangeArrowheads="1"/>
            </p:cNvSpPr>
            <p:nvPr/>
          </p:nvSpPr>
          <p:spPr bwMode="auto">
            <a:xfrm>
              <a:off x="42559" y="2452488"/>
              <a:ext cx="2627489" cy="116955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marL="609600" indent="-609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400" b="1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Small KB Mirror System</a:t>
              </a:r>
            </a:p>
            <a:p>
              <a:pPr algn="ctr"/>
              <a:r>
                <a:rPr lang="en-US" altLang="en-US" sz="1400" b="1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(in endstation)</a:t>
              </a:r>
            </a:p>
            <a:p>
              <a:pPr algn="ctr"/>
              <a:r>
                <a:rPr lang="en-US" altLang="en-US" sz="1400" b="1" dirty="0" smtClean="0">
                  <a:solidFill>
                    <a:srgbClr val="1F75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recently refurbished </a:t>
              </a:r>
            </a:p>
            <a:p>
              <a:pPr algn="ctr"/>
              <a:r>
                <a:rPr lang="en-US" altLang="en-US" sz="1400" b="1" dirty="0" smtClean="0">
                  <a:solidFill>
                    <a:srgbClr val="1F75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with new mirrors, motors</a:t>
              </a:r>
            </a:p>
            <a:p>
              <a:pPr algn="ctr"/>
              <a:r>
                <a:rPr lang="en-US" altLang="en-US" sz="1400" b="1" dirty="0" smtClean="0">
                  <a:solidFill>
                    <a:srgbClr val="1F75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and enclosure</a:t>
              </a:r>
              <a:endParaRPr lang="en-US" altLang="en-US" sz="1400" b="1" dirty="0">
                <a:solidFill>
                  <a:srgbClr val="1F75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26" t="8071" r="9011" b="19597"/>
            <a:stretch/>
          </p:blipFill>
          <p:spPr>
            <a:xfrm>
              <a:off x="2584704" y="2544609"/>
              <a:ext cx="5003793" cy="35687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766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2.jpg"/>
          <p:cNvPicPr/>
          <p:nvPr/>
        </p:nvPicPr>
        <p:blipFill rotWithShape="1">
          <a:blip r:embed="rId2">
            <a:extLst/>
          </a:blip>
          <a:srcRect l="15116"/>
          <a:stretch/>
        </p:blipFill>
        <p:spPr>
          <a:xfrm>
            <a:off x="3174492" y="980728"/>
            <a:ext cx="7389702" cy="5765656"/>
          </a:xfrm>
          <a:prstGeom prst="rect">
            <a:avLst/>
          </a:prstGeom>
          <a:ln w="15875" cap="flat">
            <a:solidFill>
              <a:srgbClr val="000000"/>
            </a:solidFill>
            <a:prstDash val="solid"/>
            <a:round/>
          </a:ln>
          <a:effectLst/>
        </p:spPr>
      </p:pic>
      <p:sp>
        <p:nvSpPr>
          <p:cNvPr id="8" name="Shape 529"/>
          <p:cNvSpPr/>
          <p:nvPr/>
        </p:nvSpPr>
        <p:spPr>
          <a:xfrm flipH="1">
            <a:off x="7408256" y="2699927"/>
            <a:ext cx="1121404" cy="366423"/>
          </a:xfrm>
          <a:prstGeom prst="line">
            <a:avLst/>
          </a:prstGeom>
          <a:ln w="60325">
            <a:solidFill>
              <a:srgbClr val="FF0000">
                <a:alpha val="40000"/>
              </a:srgbClr>
            </a:solidFill>
            <a:prstDash val="sysDash"/>
            <a:round/>
          </a:ln>
        </p:spPr>
        <p:txBody>
          <a:bodyPr lIns="0" tIns="0" rIns="0" bIns="0"/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Shape 530"/>
          <p:cNvSpPr/>
          <p:nvPr/>
        </p:nvSpPr>
        <p:spPr>
          <a:xfrm flipH="1">
            <a:off x="8529669" y="1789086"/>
            <a:ext cx="2718049" cy="910841"/>
          </a:xfrm>
          <a:prstGeom prst="line">
            <a:avLst/>
          </a:prstGeom>
          <a:ln w="60325">
            <a:solidFill>
              <a:srgbClr val="FF0000"/>
            </a:solidFill>
            <a:round/>
          </a:ln>
        </p:spPr>
        <p:txBody>
          <a:bodyPr lIns="0" tIns="0" rIns="0" bIns="0"/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Shape 532"/>
          <p:cNvSpPr/>
          <p:nvPr/>
        </p:nvSpPr>
        <p:spPr>
          <a:xfrm rot="20446428">
            <a:off x="8767381" y="1919323"/>
            <a:ext cx="1748916" cy="276999"/>
          </a:xfrm>
          <a:prstGeom prst="rect">
            <a:avLst/>
          </a:prstGeom>
          <a:solidFill>
            <a:srgbClr val="F8F8F8">
              <a:alpha val="70000"/>
            </a:srgbClr>
          </a:solidFill>
          <a:ln w="12700">
            <a:solidFill/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4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>
              <a:defRPr sz="1800"/>
            </a:pPr>
            <a:r>
              <a:rPr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Incident beam</a:t>
            </a:r>
          </a:p>
        </p:txBody>
      </p:sp>
      <p:sp>
        <p:nvSpPr>
          <p:cNvPr id="11" name="Shape 533"/>
          <p:cNvSpPr/>
          <p:nvPr/>
        </p:nvSpPr>
        <p:spPr>
          <a:xfrm>
            <a:off x="6699770" y="1070974"/>
            <a:ext cx="1853642" cy="553997"/>
          </a:xfrm>
          <a:prstGeom prst="rect">
            <a:avLst/>
          </a:prstGeom>
          <a:solidFill>
            <a:srgbClr val="F8F8F8">
              <a:alpha val="70000"/>
            </a:srgbClr>
          </a:solidFill>
          <a:ln w="12700">
            <a:solidFill/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ctr"/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M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AIA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384D d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etector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sp>
        <p:nvSpPr>
          <p:cNvPr id="12" name="Shape 534"/>
          <p:cNvSpPr/>
          <p:nvPr/>
        </p:nvSpPr>
        <p:spPr>
          <a:xfrm>
            <a:off x="646485" y="5386944"/>
            <a:ext cx="1853642" cy="1107996"/>
          </a:xfrm>
          <a:prstGeom prst="rect">
            <a:avLst/>
          </a:prstGeom>
          <a:solidFill>
            <a:srgbClr val="F8F8F8">
              <a:alpha val="70000"/>
            </a:srgbClr>
          </a:solidFill>
          <a:ln w="12700">
            <a:noFill/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ctr"/>
            <a:r>
              <a:rPr lang="en-AU" b="1" dirty="0" smtClean="0">
                <a:solidFill>
                  <a:srgbClr val="1F75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Transmitted beam continues</a:t>
            </a:r>
          </a:p>
          <a:p>
            <a:pPr lvl="0" algn="ctr"/>
            <a:r>
              <a:rPr lang="en-AU" b="1" dirty="0" smtClean="0">
                <a:solidFill>
                  <a:srgbClr val="1F75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to SXDM </a:t>
            </a:r>
          </a:p>
          <a:p>
            <a:pPr lvl="0" algn="ctr"/>
            <a:r>
              <a:rPr lang="en-AU" b="1" dirty="0" smtClean="0">
                <a:solidFill>
                  <a:srgbClr val="1F75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d</a:t>
            </a:r>
            <a:r>
              <a:rPr b="1" dirty="0" err="1" smtClean="0">
                <a:solidFill>
                  <a:srgbClr val="1F75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etector</a:t>
            </a:r>
            <a:endParaRPr b="1" dirty="0">
              <a:solidFill>
                <a:srgbClr val="1F75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sp>
        <p:nvSpPr>
          <p:cNvPr id="13" name="Shape 535"/>
          <p:cNvSpPr/>
          <p:nvPr/>
        </p:nvSpPr>
        <p:spPr>
          <a:xfrm>
            <a:off x="5492111" y="5782676"/>
            <a:ext cx="2871454" cy="553998"/>
          </a:xfrm>
          <a:prstGeom prst="rect">
            <a:avLst/>
          </a:prstGeom>
          <a:solidFill>
            <a:srgbClr val="F8F8F8">
              <a:alpha val="70000"/>
            </a:srgbClr>
          </a:solidFill>
          <a:ln w="12700">
            <a:solidFill/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ctr"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speed servomotor </a:t>
            </a:r>
          </a:p>
          <a:p>
            <a:pPr lvl="0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scanning system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Shape 536"/>
          <p:cNvSpPr/>
          <p:nvPr/>
        </p:nvSpPr>
        <p:spPr>
          <a:xfrm>
            <a:off x="3197462" y="1070975"/>
            <a:ext cx="2119240" cy="553997"/>
          </a:xfrm>
          <a:prstGeom prst="rect">
            <a:avLst/>
          </a:prstGeom>
          <a:solidFill>
            <a:srgbClr val="F8F8F8">
              <a:alpha val="70000"/>
            </a:srgbClr>
          </a:solidFill>
          <a:ln w="12700">
            <a:solidFill/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ctr"/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V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ORTEX ME3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A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etector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454167" y="2920222"/>
            <a:ext cx="1589572" cy="369330"/>
          </a:xfrm>
          <a:prstGeom prst="rect">
            <a:avLst/>
          </a:prstGeom>
          <a:solidFill>
            <a:srgbClr val="FF0000">
              <a:alpha val="20000"/>
            </a:srgbClr>
          </a:solidFill>
          <a:ln w="25400" cap="flat">
            <a:solidFill>
              <a:srgbClr val="FF0000"/>
            </a:solidFill>
            <a:prstDash val="solid"/>
            <a:bevel/>
          </a:ln>
          <a:effectLst/>
          <a:scene3d>
            <a:camera prst="isometricOffAxis1Left"/>
            <a:lightRig rig="threePt" dir="t"/>
          </a:scene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atinLnBrk="1" hangingPunct="0"/>
            <a:endParaRPr lang="en-AU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16" name="Shape 532"/>
          <p:cNvSpPr/>
          <p:nvPr/>
        </p:nvSpPr>
        <p:spPr>
          <a:xfrm rot="20446428">
            <a:off x="8759368" y="2947524"/>
            <a:ext cx="1748916" cy="276999"/>
          </a:xfrm>
          <a:prstGeom prst="rect">
            <a:avLst/>
          </a:prstGeom>
          <a:solidFill>
            <a:srgbClr val="F8F8F8">
              <a:alpha val="70000"/>
            </a:srgbClr>
          </a:solidFill>
          <a:ln w="12700">
            <a:solidFill/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4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>
              <a:defRPr sz="1800"/>
            </a:pPr>
            <a:r>
              <a:rPr lang="en-AU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K-B mirrors</a:t>
            </a:r>
            <a:endParaRPr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Shape 531"/>
          <p:cNvSpPr/>
          <p:nvPr/>
        </p:nvSpPr>
        <p:spPr>
          <a:xfrm flipH="1">
            <a:off x="882395" y="3086025"/>
            <a:ext cx="6479133" cy="2186268"/>
          </a:xfrm>
          <a:prstGeom prst="line">
            <a:avLst/>
          </a:prstGeom>
          <a:ln w="60325">
            <a:solidFill>
              <a:srgbClr val="FF0000"/>
            </a:solidFill>
            <a:prstDash val="sysDot"/>
            <a:round/>
            <a:tailEnd type="triangle"/>
          </a:ln>
        </p:spPr>
        <p:txBody>
          <a:bodyPr lIns="0" tIns="0" rIns="0" bIns="0"/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277826" y="96613"/>
            <a:ext cx="11304574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AU" dirty="0" smtClean="0"/>
              <a:t>XFM: </a:t>
            </a:r>
            <a:r>
              <a:rPr lang="en-AU" smtClean="0"/>
              <a:t>Microprobe instrument </a:t>
            </a:r>
            <a:r>
              <a:rPr lang="en-AU" dirty="0" smtClean="0"/>
              <a:t>schematic</a:t>
            </a:r>
            <a:endParaRPr lang="en-AU" dirty="0"/>
          </a:p>
        </p:txBody>
      </p:sp>
      <p:sp>
        <p:nvSpPr>
          <p:cNvPr id="19" name="Shape 534"/>
          <p:cNvSpPr/>
          <p:nvPr/>
        </p:nvSpPr>
        <p:spPr>
          <a:xfrm>
            <a:off x="258189" y="1772017"/>
            <a:ext cx="2702481" cy="2462213"/>
          </a:xfrm>
          <a:prstGeom prst="rect">
            <a:avLst/>
          </a:prstGeom>
          <a:noFill/>
          <a:ln w="12700">
            <a:noFill/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lvl="0" algn="ctr"/>
            <a:r>
              <a:rPr lang="en-A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Beam is focused by </a:t>
            </a:r>
          </a:p>
          <a:p>
            <a:pPr lvl="0" algn="ctr"/>
            <a:r>
              <a:rPr lang="en-A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K-B mirrors onto the sample, which is scanned through the micron-sized beam while detectors record fluorescence and diffraction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8151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720000"/>
          </a:xfrm>
        </p:spPr>
        <p:txBody>
          <a:bodyPr/>
          <a:lstStyle/>
          <a:p>
            <a:r>
              <a:rPr lang="en-AU" dirty="0" smtClean="0"/>
              <a:t>Ptychography installation at XFM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9" y="4301944"/>
            <a:ext cx="11520000" cy="237490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AU" sz="2400" dirty="0" smtClean="0"/>
              <a:t>SXDM detector </a:t>
            </a:r>
            <a:r>
              <a:rPr lang="en-AU" sz="2400" dirty="0"/>
              <a:t>positioned as far as achievable (3.85 m) downstream of sample</a:t>
            </a:r>
          </a:p>
          <a:p>
            <a:pPr>
              <a:lnSpc>
                <a:spcPct val="100000"/>
              </a:lnSpc>
            </a:pPr>
            <a:r>
              <a:rPr lang="en-AU" sz="2400" dirty="0"/>
              <a:t>X-ray beam travels inside a helium-filled ‘flight tube’</a:t>
            </a:r>
          </a:p>
          <a:p>
            <a:pPr>
              <a:lnSpc>
                <a:spcPct val="100000"/>
              </a:lnSpc>
            </a:pPr>
            <a:r>
              <a:rPr lang="en-AU" sz="2400" dirty="0"/>
              <a:t>Sample is scanned orthogonal to beam behind the MAIA detector permitting simultaneous XFM + SXDM experiments</a:t>
            </a:r>
          </a:p>
          <a:p>
            <a:pPr>
              <a:lnSpc>
                <a:spcPct val="100000"/>
              </a:lnSpc>
            </a:pPr>
            <a:r>
              <a:rPr lang="en-AU" sz="2400" dirty="0"/>
              <a:t>Detector events are recorded into the MAIA data </a:t>
            </a:r>
            <a:r>
              <a:rPr lang="en-AU" sz="2400" dirty="0" smtClean="0"/>
              <a:t>stream</a:t>
            </a:r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576" y="1641999"/>
            <a:ext cx="4413056" cy="24823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58" y="1128627"/>
            <a:ext cx="5350723" cy="300978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07101" y="1765108"/>
            <a:ext cx="1224136" cy="496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tube</a:t>
            </a:r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4970353" y="2261883"/>
            <a:ext cx="548816" cy="594936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487950" y="777152"/>
            <a:ext cx="1132158" cy="7822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SXDM detector</a:t>
            </a:r>
            <a:endParaRPr lang="en-A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9" name="Straight Arrow Connector 8"/>
          <p:cNvCxnSpPr>
            <a:stCxn id="8" idx="2"/>
          </p:cNvCxnSpPr>
          <p:nvPr/>
        </p:nvCxnSpPr>
        <p:spPr>
          <a:xfrm flipH="1">
            <a:off x="1964019" y="1416663"/>
            <a:ext cx="90010" cy="392405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930765" y="1063560"/>
            <a:ext cx="1224136" cy="496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</a:t>
            </a:r>
          </a:p>
        </p:txBody>
      </p:sp>
      <p:cxnSp>
        <p:nvCxnSpPr>
          <p:cNvPr id="11" name="Straight Arrow Connector 10"/>
          <p:cNvCxnSpPr>
            <a:stCxn id="10" idx="2"/>
          </p:cNvCxnSpPr>
          <p:nvPr/>
        </p:nvCxnSpPr>
        <p:spPr>
          <a:xfrm>
            <a:off x="8542833" y="1560339"/>
            <a:ext cx="687794" cy="129648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9307630" y="2856819"/>
            <a:ext cx="2522419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0792972" y="2242768"/>
            <a:ext cx="1313737" cy="1243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AU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coherent</a:t>
            </a:r>
          </a:p>
          <a:p>
            <a:pPr algn="just"/>
            <a:r>
              <a:rPr lang="en-AU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focused</a:t>
            </a:r>
          </a:p>
          <a:p>
            <a:pPr algn="just"/>
            <a:r>
              <a:rPr lang="en-AU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X-ray beam</a:t>
            </a:r>
            <a:endParaRPr lang="en-AU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82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" t="53815" r="26703"/>
          <a:stretch>
            <a:fillRect/>
          </a:stretch>
        </p:blipFill>
        <p:spPr bwMode="auto">
          <a:xfrm>
            <a:off x="880360" y="3540840"/>
            <a:ext cx="5293432" cy="294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9" r="56566" b="48865"/>
          <a:stretch>
            <a:fillRect/>
          </a:stretch>
        </p:blipFill>
        <p:spPr bwMode="auto">
          <a:xfrm>
            <a:off x="6202363" y="2463018"/>
            <a:ext cx="4392612" cy="40259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534" name="Group 5"/>
          <p:cNvGrpSpPr>
            <a:grpSpLocks/>
          </p:cNvGrpSpPr>
          <p:nvPr/>
        </p:nvGrpSpPr>
        <p:grpSpPr bwMode="auto">
          <a:xfrm rot="-5400000">
            <a:off x="1629700" y="89270"/>
            <a:ext cx="3749435" cy="5313365"/>
            <a:chOff x="-207620" y="913472"/>
            <a:chExt cx="2098545" cy="2744980"/>
          </a:xfrm>
        </p:grpSpPr>
        <p:pic>
          <p:nvPicPr>
            <p:cNvPr id="22537" name="Picture 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698" b="27013"/>
            <a:stretch/>
          </p:blipFill>
          <p:spPr bwMode="auto">
            <a:xfrm>
              <a:off x="294455" y="913472"/>
              <a:ext cx="1596470" cy="2744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8" name="Rectangle 15"/>
            <p:cNvSpPr>
              <a:spLocks noChangeArrowheads="1"/>
            </p:cNvSpPr>
            <p:nvPr/>
          </p:nvSpPr>
          <p:spPr bwMode="auto">
            <a:xfrm rot="5400000">
              <a:off x="1515676" y="1083530"/>
              <a:ext cx="514332" cy="207935"/>
            </a:xfrm>
            <a:prstGeom prst="rect">
              <a:avLst/>
            </a:prstGeom>
            <a:solidFill>
              <a:srgbClr val="FFFFFF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1pPr>
              <a:lvl2pPr marL="285750" indent="-285750" eaLnBrk="0" hangingPunct="0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863600" indent="-323850" eaLnBrk="0" hangingPunct="0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Arial" panose="020B0604020202020204" pitchFamily="34" charset="0"/>
                <a:buChar char="̶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281113" indent="-412750" eaLnBrk="0" hangingPunct="0">
                <a:spcBef>
                  <a:spcPts val="600"/>
                </a:spcBef>
                <a:buClr>
                  <a:srgbClr val="AB2328"/>
                </a:buClr>
                <a:buFont typeface="Courier New" panose="02070309020205020404" pitchFamily="49" charset="0"/>
                <a:buChar char="o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altLang="en-US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Cr </a:t>
              </a:r>
              <a:r>
                <a:rPr lang="en-US" altLang="en-US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XFM</a:t>
              </a:r>
              <a:endParaRPr lang="en-US" alt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539" name="Rectangle 15"/>
            <p:cNvSpPr>
              <a:spLocks noChangeArrowheads="1"/>
            </p:cNvSpPr>
            <p:nvPr/>
          </p:nvSpPr>
          <p:spPr bwMode="auto">
            <a:xfrm rot="5400000">
              <a:off x="-407094" y="1129806"/>
              <a:ext cx="916954" cy="518005"/>
            </a:xfrm>
            <a:prstGeom prst="rect">
              <a:avLst/>
            </a:prstGeom>
            <a:solidFill>
              <a:srgbClr val="FFFFFF">
                <a:alpha val="4901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1pPr>
              <a:lvl2pPr marL="285750" indent="-285750" eaLnBrk="0" hangingPunct="0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863600" indent="-323850" eaLnBrk="0" hangingPunct="0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Arial" panose="020B0604020202020204" pitchFamily="34" charset="0"/>
                <a:buChar char="̶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281113" indent="-412750" eaLnBrk="0" hangingPunct="0">
                <a:spcBef>
                  <a:spcPts val="600"/>
                </a:spcBef>
                <a:buClr>
                  <a:srgbClr val="AB2328"/>
                </a:buClr>
                <a:buFont typeface="Courier New" panose="02070309020205020404" pitchFamily="49" charset="0"/>
                <a:buChar char="o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altLang="en-US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Ptychography </a:t>
              </a:r>
              <a:r>
                <a:rPr lang="en-US" altLang="en-US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absorption contrast</a:t>
              </a:r>
            </a:p>
          </p:txBody>
        </p:sp>
      </p:grpSp>
      <p:sp>
        <p:nvSpPr>
          <p:cNvPr id="22535" name="TextBox 10"/>
          <p:cNvSpPr txBox="1">
            <a:spLocks noChangeArrowheads="1"/>
          </p:cNvSpPr>
          <p:nvPr/>
        </p:nvSpPr>
        <p:spPr bwMode="auto">
          <a:xfrm>
            <a:off x="6197604" y="1052513"/>
            <a:ext cx="595073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AU" alt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2015: Dectris loaned a EIGER 1M detector</a:t>
            </a:r>
          </a:p>
          <a:p>
            <a:pPr eaLnBrk="1" hangingPunct="1"/>
            <a:r>
              <a:rPr lang="en-AU" alt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Flyscan</a:t>
            </a:r>
            <a:r>
              <a:rPr lang="en-AU" alt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ptychography data was measured </a:t>
            </a:r>
          </a:p>
          <a:p>
            <a:pPr eaLnBrk="1" hangingPunct="1"/>
            <a:r>
              <a:rPr lang="en-AU" alt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simultaneously with XFM data</a:t>
            </a:r>
            <a:endParaRPr lang="en-AU" alt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77826" y="96613"/>
            <a:ext cx="11304574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AU" dirty="0" smtClean="0"/>
              <a:t>Correlated </a:t>
            </a:r>
            <a:r>
              <a:rPr lang="en-AU" dirty="0" err="1" smtClean="0"/>
              <a:t>XFM:Ptychography</a:t>
            </a:r>
            <a:r>
              <a:rPr lang="en-AU" dirty="0" smtClean="0"/>
              <a:t> </a:t>
            </a:r>
            <a:r>
              <a:rPr lang="en-AU" dirty="0" smtClean="0"/>
              <a:t>test</a:t>
            </a:r>
            <a:endParaRPr lang="en-AU" dirty="0"/>
          </a:p>
        </p:txBody>
      </p:sp>
      <p:sp>
        <p:nvSpPr>
          <p:cNvPr id="14" name="Rectangle 49"/>
          <p:cNvSpPr>
            <a:spLocks noChangeArrowheads="1"/>
          </p:cNvSpPr>
          <p:nvPr/>
        </p:nvSpPr>
        <p:spPr bwMode="auto">
          <a:xfrm>
            <a:off x="0" y="6550223"/>
            <a:ext cx="54673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defRPr>
                <a:solidFill>
                  <a:srgbClr val="63513D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̶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AB2328"/>
              </a:buClr>
              <a:buFont typeface="Courier New" panose="02070309020205020404" pitchFamily="49" charset="0"/>
              <a:buChar char="o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sv-SE" alt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 W. M. Jones et al.,</a:t>
            </a:r>
            <a:r>
              <a:rPr lang="sv-SE" altLang="en-US" sz="14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J. Synchrotron Rad.</a:t>
            </a:r>
            <a:r>
              <a:rPr lang="sv-SE" alt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sv-SE" altLang="en-U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r>
              <a:rPr lang="sv-SE" alt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1151</a:t>
            </a:r>
            <a:r>
              <a:rPr lang="it-IT" alt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(2016)</a:t>
            </a:r>
          </a:p>
        </p:txBody>
      </p:sp>
      <p:sp>
        <p:nvSpPr>
          <p:cNvPr id="15" name="TextBox 10"/>
          <p:cNvSpPr txBox="1">
            <a:spLocks noChangeArrowheads="1"/>
          </p:cNvSpPr>
          <p:nvPr/>
        </p:nvSpPr>
        <p:spPr bwMode="auto">
          <a:xfrm>
            <a:off x="10714328" y="2283733"/>
            <a:ext cx="147989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AU" alt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Imaging</a:t>
            </a:r>
          </a:p>
          <a:p>
            <a:pPr eaLnBrk="1" hangingPunct="1"/>
            <a:r>
              <a:rPr lang="en-AU" alt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length</a:t>
            </a:r>
          </a:p>
          <a:p>
            <a:pPr eaLnBrk="1" hangingPunct="1"/>
            <a:r>
              <a:rPr lang="en-AU" alt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scale: </a:t>
            </a:r>
          </a:p>
          <a:p>
            <a:pPr eaLnBrk="1" hangingPunct="1"/>
            <a:r>
              <a:rPr lang="en-AU" alt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bars are</a:t>
            </a:r>
          </a:p>
          <a:p>
            <a:pPr eaLnBrk="1" hangingPunct="1"/>
            <a:r>
              <a:rPr lang="en-AU" alt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0.5 µm</a:t>
            </a:r>
          </a:p>
          <a:p>
            <a:pPr eaLnBrk="1" hangingPunct="1"/>
            <a:r>
              <a:rPr lang="en-AU" alt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wide at</a:t>
            </a:r>
          </a:p>
          <a:p>
            <a:pPr eaLnBrk="1" hangingPunct="1"/>
            <a:r>
              <a:rPr lang="en-AU" alt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inner </a:t>
            </a:r>
          </a:p>
          <a:p>
            <a:pPr eaLnBrk="1" hangingPunct="1"/>
            <a:r>
              <a:rPr lang="en-AU" alt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edge of</a:t>
            </a:r>
          </a:p>
          <a:p>
            <a:pPr eaLnBrk="1" hangingPunct="1"/>
            <a:r>
              <a:rPr lang="en-AU" alt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“0.5” ring</a:t>
            </a:r>
            <a:endParaRPr lang="en-AU" alt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" name="Straight Arrow Connector 2"/>
          <p:cNvCxnSpPr>
            <a:stCxn id="15" idx="1"/>
          </p:cNvCxnSpPr>
          <p:nvPr/>
        </p:nvCxnSpPr>
        <p:spPr>
          <a:xfrm flipH="1">
            <a:off x="8312944" y="3991893"/>
            <a:ext cx="2401384" cy="141960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8172451" y="4133853"/>
            <a:ext cx="135731" cy="121443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626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/>
          <a:lstStyle/>
          <a:p>
            <a:r>
              <a:rPr lang="en-AU" dirty="0" err="1" smtClean="0"/>
              <a:t>Flyscan</a:t>
            </a:r>
            <a:r>
              <a:rPr lang="en-AU" dirty="0" smtClean="0"/>
              <a:t> at Australian Synchrotron: XFM</a:t>
            </a:r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001869247"/>
                  </p:ext>
                </p:extLst>
              </p:nvPr>
            </p:nvGraphicFramePr>
            <p:xfrm>
              <a:off x="-1" y="1239613"/>
              <a:ext cx="6096000" cy="56183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1054435">
                    <a:tc>
                      <a:txBody>
                        <a:bodyPr/>
                        <a:lstStyle/>
                        <a:p>
                          <a:pPr algn="l"/>
                          <a:endParaRPr lang="en-AU" sz="700" b="0" dirty="0" smtClean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36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STEP</a:t>
                          </a:r>
                          <a:r>
                            <a:rPr lang="en-AU" sz="36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SCAN</a:t>
                          </a: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AU" sz="2400" b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Slow point scan</a:t>
                          </a: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Sample motion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Stop-motion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EIGER2 Trigger mode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Courier New" panose="02070309020205020404" pitchFamily="49" charset="0"/>
                              <a:ea typeface="Tahoma" panose="020B0604030504040204" pitchFamily="34" charset="0"/>
                              <a:cs typeface="Courier New" panose="02070309020205020404" pitchFamily="49" charset="0"/>
                            </a:rPr>
                            <a:t>INTS</a:t>
                          </a:r>
                          <a:endParaRPr lang="en-AU" sz="2000" dirty="0">
                            <a:latin typeface="Courier New" panose="02070309020205020404" pitchFamily="49" charset="0"/>
                            <a:ea typeface="Tahoma" panose="020B0604030504040204" pitchFamily="34" charset="0"/>
                            <a:cs typeface="Courier New" panose="02070309020205020404" pitchFamily="49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Trigger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behaviour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 image per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trigger, </a:t>
                          </a:r>
                        </a:p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N triggers in scan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Trigger type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Software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trigger from </a:t>
                          </a:r>
                        </a:p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EPICS scan record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Position data</a:t>
                          </a: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List of </a:t>
                          </a:r>
                        </a:p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N positions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Position uncertainty</a:t>
                          </a: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AU" sz="2000" b="0" i="0" smtClean="0"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Δ</m:t>
                              </m:r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=20 nm,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AU" sz="2000" b="0" i="0" smtClean="0"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Δ</m:t>
                              </m:r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𝑦</m:t>
                              </m:r>
                            </m:oMath>
                          </a14:m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=20 nm</a:t>
                          </a: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Practical dead time</a:t>
                          </a: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0.3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s per pixel</a:t>
                          </a:r>
                          <a:endParaRPr lang="en-AU" sz="2000" dirty="0" smtClean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396898065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001869247"/>
                  </p:ext>
                </p:extLst>
              </p:nvPr>
            </p:nvGraphicFramePr>
            <p:xfrm>
              <a:off x="-1" y="1239613"/>
              <a:ext cx="6096000" cy="56183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1054435">
                    <a:tc>
                      <a:txBody>
                        <a:bodyPr/>
                        <a:lstStyle/>
                        <a:p>
                          <a:pPr algn="l"/>
                          <a:endParaRPr lang="en-AU" sz="700" b="0" dirty="0" smtClean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36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STEP</a:t>
                          </a:r>
                          <a:r>
                            <a:rPr lang="en-AU" sz="36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SCAN</a:t>
                          </a: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AU" sz="2400" b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Slow point scan</a:t>
                          </a: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Sample motion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Stop-motion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EIGER2 Trigger mode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Courier New" panose="02070309020205020404" pitchFamily="49" charset="0"/>
                              <a:ea typeface="Tahoma" panose="020B0604030504040204" pitchFamily="34" charset="0"/>
                              <a:cs typeface="Courier New" panose="02070309020205020404" pitchFamily="49" charset="0"/>
                            </a:rPr>
                            <a:t>INTS</a:t>
                          </a:r>
                          <a:endParaRPr lang="en-AU" sz="2000" dirty="0">
                            <a:latin typeface="Courier New" panose="02070309020205020404" pitchFamily="49" charset="0"/>
                            <a:ea typeface="Tahoma" panose="020B0604030504040204" pitchFamily="34" charset="0"/>
                            <a:cs typeface="Courier New" panose="02070309020205020404" pitchFamily="49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Trigger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behaviour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 image per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trigger, </a:t>
                          </a:r>
                        </a:p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N triggers in scan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Trigger type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Software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trigger from </a:t>
                          </a:r>
                        </a:p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EPICS scan record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Position data</a:t>
                          </a: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List </a:t>
                          </a:r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of </a:t>
                          </a:r>
                        </a:p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N positions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Position uncertainty</a:t>
                          </a: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0918" marR="120918" anchor="ctr">
                        <a:blipFill>
                          <a:blip r:embed="rId3"/>
                          <a:stretch>
                            <a:fillRect l="-100400" t="-761856" r="-1000" b="-1030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Practical dead time</a:t>
                          </a:r>
                        </a:p>
                      </a:txBody>
                      <a:tcPr marL="120918" marR="120918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0.3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s per pixel</a:t>
                          </a:r>
                          <a:endParaRPr lang="en-AU" sz="2000" dirty="0" smtClean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396898065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0" t="16747"/>
          <a:stretch/>
        </p:blipFill>
        <p:spPr>
          <a:xfrm>
            <a:off x="48148" y="1311089"/>
            <a:ext cx="1527156" cy="836147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5"/>
          <a:stretch/>
        </p:blipFill>
        <p:spPr>
          <a:xfrm>
            <a:off x="1620569" y="1311089"/>
            <a:ext cx="1385181" cy="836147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431803875"/>
                  </p:ext>
                </p:extLst>
              </p:nvPr>
            </p:nvGraphicFramePr>
            <p:xfrm>
              <a:off x="9144000" y="1239613"/>
              <a:ext cx="3048000" cy="56183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105443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36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FREE RUN</a:t>
                          </a:r>
                        </a:p>
                        <a:p>
                          <a:pPr algn="ctr"/>
                          <a:r>
                            <a:rPr lang="en-AU" sz="2400" b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Camera driven data</a:t>
                          </a:r>
                          <a:endParaRPr lang="en-AU" sz="2400" b="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Continuous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Courier New" panose="02070309020205020404" pitchFamily="49" charset="0"/>
                              <a:ea typeface="Tahoma" panose="020B0604030504040204" pitchFamily="34" charset="0"/>
                              <a:cs typeface="Courier New" panose="02070309020205020404" pitchFamily="49" charset="0"/>
                            </a:rPr>
                            <a:t>EXTS</a:t>
                          </a:r>
                          <a:endParaRPr lang="en-AU" sz="2000" dirty="0">
                            <a:latin typeface="Courier New" panose="02070309020205020404" pitchFamily="49" charset="0"/>
                            <a:ea typeface="Tahoma" panose="020B0604030504040204" pitchFamily="34" charset="0"/>
                            <a:cs typeface="Courier New" panose="02070309020205020404" pitchFamily="49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N images per trigger,</a:t>
                          </a:r>
                        </a:p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first starts the scan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TTL first pixel, </a:t>
                          </a:r>
                        </a:p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then internal clock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Encoders recorded </a:t>
                          </a:r>
                        </a:p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into event stream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AU" sz="2000" b="0" i="0" smtClean="0"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Δ</m:t>
                              </m:r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=10 nm,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AU" sz="2000" b="0" i="0" smtClean="0"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Δ</m:t>
                              </m:r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𝑦</m:t>
                              </m:r>
                            </m:oMath>
                          </a14:m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=10 nm</a:t>
                          </a: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Practically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zero</a:t>
                          </a:r>
                          <a:endParaRPr lang="en-AU" sz="2000" dirty="0" smtClean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26813107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431803875"/>
                  </p:ext>
                </p:extLst>
              </p:nvPr>
            </p:nvGraphicFramePr>
            <p:xfrm>
              <a:off x="9144000" y="1239613"/>
              <a:ext cx="3048000" cy="56183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105443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36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FREE RUN</a:t>
                          </a:r>
                        </a:p>
                        <a:p>
                          <a:pPr algn="ctr"/>
                          <a:r>
                            <a:rPr lang="en-AU" sz="2400" b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Camera driven data</a:t>
                          </a:r>
                          <a:endParaRPr lang="en-AU" sz="2400" b="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Continuous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Courier New" panose="02070309020205020404" pitchFamily="49" charset="0"/>
                              <a:ea typeface="Tahoma" panose="020B0604030504040204" pitchFamily="34" charset="0"/>
                              <a:cs typeface="Courier New" panose="02070309020205020404" pitchFamily="49" charset="0"/>
                            </a:rPr>
                            <a:t>EXTS</a:t>
                          </a:r>
                          <a:endParaRPr lang="en-AU" sz="2000" dirty="0">
                            <a:latin typeface="Courier New" panose="02070309020205020404" pitchFamily="49" charset="0"/>
                            <a:ea typeface="Tahoma" panose="020B0604030504040204" pitchFamily="34" charset="0"/>
                            <a:cs typeface="Courier New" panose="02070309020205020404" pitchFamily="49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N images per trigger,</a:t>
                          </a:r>
                        </a:p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first starts the scan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TTL first pixel, </a:t>
                          </a:r>
                        </a:p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then internal clock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Encoders recorded </a:t>
                          </a:r>
                        </a:p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into event stream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0918" marR="120918" anchor="ctr">
                        <a:blipFill>
                          <a:blip r:embed="rId6"/>
                          <a:stretch>
                            <a:fillRect l="-400" t="-761856" r="-1000" b="-1030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Practically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zero</a:t>
                          </a:r>
                          <a:endParaRPr lang="en-AU" sz="2000" dirty="0" smtClean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26813107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Content Placeholder 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948210179"/>
                  </p:ext>
                </p:extLst>
              </p:nvPr>
            </p:nvGraphicFramePr>
            <p:xfrm>
              <a:off x="6093639" y="1239613"/>
              <a:ext cx="3048000" cy="56183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05443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AU" sz="36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RASCAN</a:t>
                          </a:r>
                          <a:endParaRPr lang="en-AU" sz="2400" dirty="0" smtClean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AU" sz="2400" b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“Standard” XFM</a:t>
                          </a:r>
                          <a:endParaRPr lang="en-AU" sz="24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Continuous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Courier New" panose="02070309020205020404" pitchFamily="49" charset="0"/>
                              <a:ea typeface="Tahoma" panose="020B0604030504040204" pitchFamily="34" charset="0"/>
                              <a:cs typeface="Courier New" panose="02070309020205020404" pitchFamily="49" charset="0"/>
                            </a:rPr>
                            <a:t>EXTS</a:t>
                          </a:r>
                          <a:endParaRPr lang="en-AU" sz="2000" dirty="0">
                            <a:latin typeface="Courier New" panose="02070309020205020404" pitchFamily="49" charset="0"/>
                            <a:ea typeface="Tahoma" panose="020B0604030504040204" pitchFamily="34" charset="0"/>
                            <a:cs typeface="Courier New" panose="02070309020205020404" pitchFamily="49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 image per trigger, </a:t>
                          </a:r>
                        </a:p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N triggers in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scan</a:t>
                          </a:r>
                          <a:endParaRPr lang="en-AU" sz="2000" dirty="0" smtClean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TTL from HYMOD </a:t>
                          </a:r>
                        </a:p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pixel entry events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u="sng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Pixel triggers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recorded</a:t>
                          </a:r>
                        </a:p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into event stream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AU" sz="2000" b="0" i="0" smtClean="0"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Δ</m:t>
                              </m:r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=20 nm,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AU" sz="2000" b="0" i="0" smtClean="0"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Δ</m:t>
                              </m:r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𝑦</m:t>
                              </m:r>
                            </m:oMath>
                          </a14:m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=½</a:t>
                          </a:r>
                          <a:r>
                            <a:rPr lang="en-AU" sz="11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pixel</a:t>
                          </a: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45 </a:t>
                          </a:r>
                          <a:r>
                            <a:rPr lang="en-AU" sz="2000" dirty="0" err="1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ms</a:t>
                          </a:r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/line +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10% dwell*</a:t>
                          </a:r>
                          <a:endParaRPr lang="en-AU" sz="2000" dirty="0" smtClean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364868506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Content Placeholder 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948210179"/>
                  </p:ext>
                </p:extLst>
              </p:nvPr>
            </p:nvGraphicFramePr>
            <p:xfrm>
              <a:off x="6093639" y="1239613"/>
              <a:ext cx="3048000" cy="56183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05443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AU" sz="36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RASCAN</a:t>
                          </a:r>
                          <a:endParaRPr lang="en-AU" sz="2400" dirty="0" smtClean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AU" sz="2400" b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“Standard” XFM</a:t>
                          </a:r>
                          <a:endParaRPr lang="en-AU" sz="24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Continuous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Courier New" panose="02070309020205020404" pitchFamily="49" charset="0"/>
                              <a:ea typeface="Tahoma" panose="020B0604030504040204" pitchFamily="34" charset="0"/>
                              <a:cs typeface="Courier New" panose="02070309020205020404" pitchFamily="49" charset="0"/>
                            </a:rPr>
                            <a:t>EXTS</a:t>
                          </a:r>
                          <a:endParaRPr lang="en-AU" sz="2000" dirty="0">
                            <a:latin typeface="Courier New" panose="02070309020205020404" pitchFamily="49" charset="0"/>
                            <a:ea typeface="Tahoma" panose="020B0604030504040204" pitchFamily="34" charset="0"/>
                            <a:cs typeface="Courier New" panose="02070309020205020404" pitchFamily="49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 image per trigger, </a:t>
                          </a:r>
                        </a:p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N triggers in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scan</a:t>
                          </a:r>
                          <a:endParaRPr lang="en-AU" sz="2000" dirty="0" smtClean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TTL from HYMOD </a:t>
                          </a:r>
                        </a:p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pixel entry events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349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u="sng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Pixel triggers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recorded</a:t>
                          </a:r>
                        </a:p>
                        <a:p>
                          <a:pPr algn="ctr"/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into event stream</a:t>
                          </a:r>
                          <a:endParaRPr lang="en-AU" sz="2000" dirty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0918" marR="120918" anchor="ctr">
                        <a:blipFill>
                          <a:blip r:embed="rId7"/>
                          <a:stretch>
                            <a:fillRect l="-200" t="-761856" r="-798" b="-1030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898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45 </a:t>
                          </a:r>
                          <a:r>
                            <a:rPr lang="en-AU" sz="2000" dirty="0" err="1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ms</a:t>
                          </a:r>
                          <a:r>
                            <a:rPr lang="en-AU" sz="200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/line +</a:t>
                          </a:r>
                          <a:r>
                            <a:rPr lang="en-AU" sz="2000" baseline="0" dirty="0" smtClean="0"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10% dwell*</a:t>
                          </a:r>
                          <a:endParaRPr lang="en-AU" sz="2000" dirty="0" smtClean="0"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120918" marR="120918" anchor="ctr"/>
                    </a:tc>
                    <a:extLst>
                      <a:ext uri="{0D108BD9-81ED-4DB2-BD59-A6C34878D82A}">
                        <a16:rowId xmlns:a16="http://schemas.microsoft.com/office/drawing/2014/main" val="364868506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4267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Box 132"/>
          <p:cNvSpPr txBox="1"/>
          <p:nvPr/>
        </p:nvSpPr>
        <p:spPr>
          <a:xfrm>
            <a:off x="5509606" y="1417967"/>
            <a:ext cx="66823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X 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Pixel transit event 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TTL</a:t>
            </a:r>
          </a:p>
          <a:p>
            <a:pPr marL="742950" lvl="1" indent="-285750">
              <a:buFont typeface="Wingdings" pitchFamily="2" charset="2"/>
              <a:buChar char="à"/>
            </a:pP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EIGER “EXT IN” = start acquisition</a:t>
            </a:r>
          </a:p>
          <a:p>
            <a:pPr marL="742950" lvl="1" indent="-285750">
              <a:buFont typeface="Wingdings" pitchFamily="2" charset="2"/>
              <a:buChar char="à"/>
            </a:pPr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anose="05000000000000000000" pitchFamily="2" charset="2"/>
            </a:endParaRPr>
          </a:p>
          <a:p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     EIGER “EN OUT” = acquisition in progress</a:t>
            </a:r>
          </a:p>
          <a:p>
            <a:pPr marL="742950" lvl="1" indent="-285750">
              <a:buFont typeface="Wingdings" pitchFamily="2" charset="2"/>
              <a:buChar char="à"/>
            </a:pP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Rising edge = frame event</a:t>
            </a:r>
          </a:p>
          <a:p>
            <a:pPr marL="1588" lvl="1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…</a:t>
            </a:r>
            <a:endParaRPr lang="en-A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anose="05000000000000000000" pitchFamily="2" charset="2"/>
            </a:endParaRPr>
          </a:p>
          <a:p>
            <a:pPr marL="1588" lvl="1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      End of scan</a:t>
            </a:r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anose="05000000000000000000" pitchFamily="2" charset="2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5627336" y="2707872"/>
            <a:ext cx="277824" cy="106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/>
          </a:p>
        </p:txBody>
      </p:sp>
      <p:sp>
        <p:nvSpPr>
          <p:cNvPr id="140" name="Rectangle 139"/>
          <p:cNvSpPr/>
          <p:nvPr/>
        </p:nvSpPr>
        <p:spPr>
          <a:xfrm>
            <a:off x="5681637" y="3726214"/>
            <a:ext cx="191807" cy="2142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/>
          </a:p>
        </p:txBody>
      </p:sp>
      <p:sp>
        <p:nvSpPr>
          <p:cNvPr id="143" name="TextBox 142"/>
          <p:cNvSpPr txBox="1"/>
          <p:nvPr/>
        </p:nvSpPr>
        <p:spPr>
          <a:xfrm>
            <a:off x="5596266" y="4171979"/>
            <a:ext cx="65957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“Frame events” are recorded </a:t>
            </a: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list mode with MAIA data: provides 1:1 correspondence between EIGER frames and scan pixels.</a:t>
            </a:r>
          </a:p>
          <a:p>
            <a:endParaRPr lang="en-A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May 2019: 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“Stage encoder” events implemented by CSIRO for </a:t>
            </a:r>
            <a:r>
              <a:rPr lang="en-AU" sz="24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subpixel 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synchronisation of positions</a:t>
            </a:r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9031" y="1719838"/>
            <a:ext cx="3872460" cy="3872458"/>
          </a:xfrm>
          <a:prstGeom prst="rect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69031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53088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69031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53088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637146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121203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37146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121203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9031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53088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9031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153088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637146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121203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637146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121203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05261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089318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605261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089318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573376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057433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573376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057433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605261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089318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605261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089318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573376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057433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573376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057433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69031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153088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69031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153088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637146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121203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637146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121203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69031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153088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69031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153088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1637146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121203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37146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121203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605261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3089318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605261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089318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573376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057433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573376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057433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2605261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089318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605261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089318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3573376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4057433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3573376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057433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70794" y="1235781"/>
            <a:ext cx="13600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pixel array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613876" y="5595566"/>
            <a:ext cx="19912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nm encoder grid</a:t>
            </a:r>
            <a:endParaRPr lang="en-AU" sz="16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378596" y="1969957"/>
            <a:ext cx="4335041" cy="0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flipV="1">
            <a:off x="765318" y="2929979"/>
            <a:ext cx="3948321" cy="1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122" idx="2"/>
          </p:cNvCxnSpPr>
          <p:nvPr/>
        </p:nvCxnSpPr>
        <p:spPr>
          <a:xfrm flipV="1">
            <a:off x="768047" y="3898093"/>
            <a:ext cx="3945591" cy="1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123" idx="2"/>
          </p:cNvCxnSpPr>
          <p:nvPr/>
        </p:nvCxnSpPr>
        <p:spPr>
          <a:xfrm flipV="1">
            <a:off x="768047" y="4866208"/>
            <a:ext cx="3945591" cy="1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42" idx="3"/>
          </p:cNvCxnSpPr>
          <p:nvPr/>
        </p:nvCxnSpPr>
        <p:spPr>
          <a:xfrm flipH="1">
            <a:off x="473488" y="2445924"/>
            <a:ext cx="4068003" cy="0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H="1">
            <a:off x="473488" y="3424039"/>
            <a:ext cx="4019073" cy="0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 flipH="1">
            <a:off x="473488" y="4382153"/>
            <a:ext cx="4019073" cy="0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flipH="1">
            <a:off x="378596" y="5350268"/>
            <a:ext cx="4113964" cy="0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Arc 94"/>
          <p:cNvSpPr/>
          <p:nvPr/>
        </p:nvSpPr>
        <p:spPr>
          <a:xfrm>
            <a:off x="3862764" y="1961867"/>
            <a:ext cx="1259597" cy="484057"/>
          </a:xfrm>
          <a:prstGeom prst="arc">
            <a:avLst>
              <a:gd name="adj1" fmla="val 16200000"/>
              <a:gd name="adj2" fmla="val 5438762"/>
            </a:avLst>
          </a:prstGeom>
          <a:noFill/>
          <a:ln w="317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Arc 117"/>
          <p:cNvSpPr/>
          <p:nvPr/>
        </p:nvSpPr>
        <p:spPr>
          <a:xfrm>
            <a:off x="3862764" y="2929981"/>
            <a:ext cx="1259597" cy="484057"/>
          </a:xfrm>
          <a:prstGeom prst="arc">
            <a:avLst>
              <a:gd name="adj1" fmla="val 16200000"/>
              <a:gd name="adj2" fmla="val 5438762"/>
            </a:avLst>
          </a:prstGeom>
          <a:noFill/>
          <a:ln w="317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Arc 118"/>
          <p:cNvSpPr/>
          <p:nvPr/>
        </p:nvSpPr>
        <p:spPr>
          <a:xfrm>
            <a:off x="3862764" y="3898096"/>
            <a:ext cx="1259597" cy="484057"/>
          </a:xfrm>
          <a:prstGeom prst="arc">
            <a:avLst>
              <a:gd name="adj1" fmla="val 16200000"/>
              <a:gd name="adj2" fmla="val 5438762"/>
            </a:avLst>
          </a:prstGeom>
          <a:noFill/>
          <a:ln w="317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" name="Arc 119"/>
          <p:cNvSpPr/>
          <p:nvPr/>
        </p:nvSpPr>
        <p:spPr>
          <a:xfrm>
            <a:off x="3862764" y="4866211"/>
            <a:ext cx="1259597" cy="484057"/>
          </a:xfrm>
          <a:prstGeom prst="arc">
            <a:avLst>
              <a:gd name="adj1" fmla="val 16200000"/>
              <a:gd name="adj2" fmla="val 5438762"/>
            </a:avLst>
          </a:prstGeom>
          <a:noFill/>
          <a:ln w="317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Arc 120"/>
          <p:cNvSpPr/>
          <p:nvPr/>
        </p:nvSpPr>
        <p:spPr>
          <a:xfrm flipH="1">
            <a:off x="135519" y="2445924"/>
            <a:ext cx="1259598" cy="484057"/>
          </a:xfrm>
          <a:prstGeom prst="arc">
            <a:avLst>
              <a:gd name="adj1" fmla="val 16200000"/>
              <a:gd name="adj2" fmla="val 5438762"/>
            </a:avLst>
          </a:prstGeom>
          <a:noFill/>
          <a:ln w="317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Arc 121"/>
          <p:cNvSpPr/>
          <p:nvPr/>
        </p:nvSpPr>
        <p:spPr>
          <a:xfrm flipH="1">
            <a:off x="135519" y="3414039"/>
            <a:ext cx="1259598" cy="484057"/>
          </a:xfrm>
          <a:prstGeom prst="arc">
            <a:avLst>
              <a:gd name="adj1" fmla="val 16200000"/>
              <a:gd name="adj2" fmla="val 5438762"/>
            </a:avLst>
          </a:prstGeom>
          <a:noFill/>
          <a:ln w="317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Arc 122"/>
          <p:cNvSpPr/>
          <p:nvPr/>
        </p:nvSpPr>
        <p:spPr>
          <a:xfrm flipH="1">
            <a:off x="135519" y="4382153"/>
            <a:ext cx="1259598" cy="484057"/>
          </a:xfrm>
          <a:prstGeom prst="arc">
            <a:avLst>
              <a:gd name="adj1" fmla="val 16200000"/>
              <a:gd name="adj2" fmla="val 5438762"/>
            </a:avLst>
          </a:prstGeom>
          <a:noFill/>
          <a:ln w="317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638708" y="1235781"/>
            <a:ext cx="2212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err="1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Rascan</a:t>
            </a:r>
            <a:r>
              <a:rPr lang="en-AU" sz="200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AU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trajectory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73488" y="1701076"/>
            <a:ext cx="582789" cy="523220"/>
            <a:chOff x="473488" y="1701076"/>
            <a:chExt cx="582789" cy="523220"/>
          </a:xfrm>
        </p:grpSpPr>
        <p:sp>
          <p:nvSpPr>
            <p:cNvPr id="129" name="TextBox 128"/>
            <p:cNvSpPr txBox="1"/>
            <p:nvPr/>
          </p:nvSpPr>
          <p:spPr>
            <a:xfrm>
              <a:off x="473488" y="1701076"/>
              <a:ext cx="3818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682755" y="1949353"/>
              <a:ext cx="373522" cy="614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43821" y="1707346"/>
            <a:ext cx="582789" cy="523220"/>
            <a:chOff x="943821" y="1707346"/>
            <a:chExt cx="582789" cy="523220"/>
          </a:xfrm>
        </p:grpSpPr>
        <p:sp>
          <p:nvSpPr>
            <p:cNvPr id="130" name="TextBox 129"/>
            <p:cNvSpPr txBox="1"/>
            <p:nvPr/>
          </p:nvSpPr>
          <p:spPr>
            <a:xfrm>
              <a:off x="943821" y="1707346"/>
              <a:ext cx="3818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1153088" y="1948807"/>
              <a:ext cx="373522" cy="614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443110" y="1701076"/>
            <a:ext cx="581282" cy="523220"/>
            <a:chOff x="1443110" y="1701076"/>
            <a:chExt cx="581282" cy="523220"/>
          </a:xfrm>
        </p:grpSpPr>
        <p:sp>
          <p:nvSpPr>
            <p:cNvPr id="131" name="TextBox 130"/>
            <p:cNvSpPr txBox="1"/>
            <p:nvPr/>
          </p:nvSpPr>
          <p:spPr>
            <a:xfrm>
              <a:off x="1443110" y="1701076"/>
              <a:ext cx="3818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1650870" y="1948807"/>
              <a:ext cx="373522" cy="614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913443" y="1707346"/>
            <a:ext cx="581282" cy="523220"/>
            <a:chOff x="1913443" y="1707346"/>
            <a:chExt cx="581282" cy="523220"/>
          </a:xfrm>
        </p:grpSpPr>
        <p:sp>
          <p:nvSpPr>
            <p:cNvPr id="132" name="TextBox 131"/>
            <p:cNvSpPr txBox="1"/>
            <p:nvPr/>
          </p:nvSpPr>
          <p:spPr>
            <a:xfrm>
              <a:off x="1913443" y="1707346"/>
              <a:ext cx="3818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2121203" y="1948807"/>
              <a:ext cx="373522" cy="614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9" name="Rectangle 138"/>
          <p:cNvSpPr/>
          <p:nvPr/>
        </p:nvSpPr>
        <p:spPr>
          <a:xfrm>
            <a:off x="378596" y="5225887"/>
            <a:ext cx="193623" cy="2420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411638" y="1705005"/>
            <a:ext cx="581282" cy="523220"/>
            <a:chOff x="2411638" y="1705005"/>
            <a:chExt cx="581282" cy="523220"/>
          </a:xfrm>
        </p:grpSpPr>
        <p:sp>
          <p:nvSpPr>
            <p:cNvPr id="165" name="TextBox 164"/>
            <p:cNvSpPr txBox="1"/>
            <p:nvPr/>
          </p:nvSpPr>
          <p:spPr>
            <a:xfrm>
              <a:off x="2411638" y="1705005"/>
              <a:ext cx="3818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2619398" y="1946466"/>
              <a:ext cx="373522" cy="614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889647" y="1704692"/>
            <a:ext cx="581282" cy="523220"/>
            <a:chOff x="2889647" y="1704692"/>
            <a:chExt cx="581282" cy="523220"/>
          </a:xfrm>
        </p:grpSpPr>
        <p:sp>
          <p:nvSpPr>
            <p:cNvPr id="167" name="TextBox 166"/>
            <p:cNvSpPr txBox="1"/>
            <p:nvPr/>
          </p:nvSpPr>
          <p:spPr>
            <a:xfrm>
              <a:off x="2889647" y="1704692"/>
              <a:ext cx="3818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3097407" y="1946153"/>
              <a:ext cx="373522" cy="614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373704" y="1704692"/>
            <a:ext cx="581282" cy="523220"/>
            <a:chOff x="3373704" y="1704692"/>
            <a:chExt cx="581282" cy="523220"/>
          </a:xfrm>
        </p:grpSpPr>
        <p:sp>
          <p:nvSpPr>
            <p:cNvPr id="169" name="TextBox 168"/>
            <p:cNvSpPr txBox="1"/>
            <p:nvPr/>
          </p:nvSpPr>
          <p:spPr>
            <a:xfrm>
              <a:off x="3373704" y="1704692"/>
              <a:ext cx="3818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3581464" y="1946153"/>
              <a:ext cx="373522" cy="614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856640" y="1704692"/>
            <a:ext cx="581282" cy="523220"/>
            <a:chOff x="3856640" y="1704692"/>
            <a:chExt cx="581282" cy="523220"/>
          </a:xfrm>
        </p:grpSpPr>
        <p:sp>
          <p:nvSpPr>
            <p:cNvPr id="171" name="TextBox 170"/>
            <p:cNvSpPr txBox="1"/>
            <p:nvPr/>
          </p:nvSpPr>
          <p:spPr>
            <a:xfrm>
              <a:off x="3856640" y="1704692"/>
              <a:ext cx="3818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4064400" y="1946153"/>
              <a:ext cx="373522" cy="614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154245" y="2189062"/>
            <a:ext cx="575046" cy="523220"/>
            <a:chOff x="4154245" y="2189062"/>
            <a:chExt cx="575046" cy="523220"/>
          </a:xfrm>
        </p:grpSpPr>
        <p:sp>
          <p:nvSpPr>
            <p:cNvPr id="173" name="TextBox 172"/>
            <p:cNvSpPr txBox="1"/>
            <p:nvPr/>
          </p:nvSpPr>
          <p:spPr>
            <a:xfrm>
              <a:off x="4347455" y="2189062"/>
              <a:ext cx="3818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4154245" y="2430523"/>
              <a:ext cx="373522" cy="614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663017" y="2194385"/>
            <a:ext cx="575046" cy="523220"/>
            <a:chOff x="3663017" y="2194385"/>
            <a:chExt cx="575046" cy="523220"/>
          </a:xfrm>
        </p:grpSpPr>
        <p:sp>
          <p:nvSpPr>
            <p:cNvPr id="175" name="TextBox 174"/>
            <p:cNvSpPr txBox="1"/>
            <p:nvPr/>
          </p:nvSpPr>
          <p:spPr>
            <a:xfrm>
              <a:off x="3856227" y="2194385"/>
              <a:ext cx="3818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3663017" y="2435846"/>
              <a:ext cx="373522" cy="614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186130" y="2189062"/>
            <a:ext cx="575046" cy="523220"/>
            <a:chOff x="3186130" y="2189062"/>
            <a:chExt cx="575046" cy="523220"/>
          </a:xfrm>
        </p:grpSpPr>
        <p:sp>
          <p:nvSpPr>
            <p:cNvPr id="177" name="TextBox 176"/>
            <p:cNvSpPr txBox="1"/>
            <p:nvPr/>
          </p:nvSpPr>
          <p:spPr>
            <a:xfrm>
              <a:off x="3379340" y="2189062"/>
              <a:ext cx="3818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3186130" y="2430523"/>
              <a:ext cx="373522" cy="614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4" name="Text Box 28"/>
          <p:cNvSpPr txBox="1">
            <a:spLocks noChangeArrowheads="1"/>
          </p:cNvSpPr>
          <p:nvPr/>
        </p:nvSpPr>
        <p:spPr bwMode="auto">
          <a:xfrm>
            <a:off x="0" y="6322642"/>
            <a:ext cx="5041338" cy="535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N. </a:t>
            </a:r>
            <a:r>
              <a:rPr lang="en-US" altLang="en-US" sz="14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Afshar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al., 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</a:t>
            </a:r>
            <a:r>
              <a:rPr lang="en-US" altLang="en-US" sz="14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ICALEPCS2017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AU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WEBPL07 (2017)</a:t>
            </a:r>
            <a:endParaRPr lang="en-US" altLang="en-US" sz="1400" dirty="0" smtClean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G. Ryan </a:t>
            </a:r>
            <a:r>
              <a:rPr lang="en-US" altLang="en-US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al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., 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Synchrotron </a:t>
            </a:r>
            <a:r>
              <a:rPr lang="en-US" altLang="en-US" sz="14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Radiation News</a:t>
            </a:r>
            <a:r>
              <a:rPr lang="en-US" altLang="en-US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</a:t>
            </a:r>
            <a:r>
              <a:rPr lang="en-US" altLang="en-US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  <a:r>
              <a:rPr lang="en-US" altLang="en-US" sz="1400" i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(2018)</a:t>
            </a:r>
            <a:endParaRPr lang="en-US" altLang="en-US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6" name="Title 1"/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/>
          <a:lstStyle/>
          <a:p>
            <a:r>
              <a:rPr lang="en-AU" dirty="0" smtClean="0"/>
              <a:t>List mode: synchronising data streams</a:t>
            </a:r>
            <a:endParaRPr lang="en-AU" dirty="0"/>
          </a:p>
        </p:txBody>
      </p:sp>
      <p:sp>
        <p:nvSpPr>
          <p:cNvPr id="2" name="TextBox 1"/>
          <p:cNvSpPr txBox="1"/>
          <p:nvPr/>
        </p:nvSpPr>
        <p:spPr>
          <a:xfrm>
            <a:off x="6646837" y="927100"/>
            <a:ext cx="43878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solidFill>
                  <a:srgbClr val="1F75C0"/>
                </a:solidFill>
              </a:rPr>
              <a:t>“Pixel Triggered” acquisition</a:t>
            </a:r>
            <a:endParaRPr lang="en-AU" sz="2800" dirty="0">
              <a:solidFill>
                <a:srgbClr val="1F75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01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1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7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Box 132"/>
          <p:cNvSpPr txBox="1"/>
          <p:nvPr/>
        </p:nvSpPr>
        <p:spPr>
          <a:xfrm>
            <a:off x="5509606" y="1417967"/>
            <a:ext cx="66823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X 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Trigger sent to EIGER at scan start</a:t>
            </a:r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1" indent="-285750">
              <a:buFont typeface="Wingdings" pitchFamily="2" charset="2"/>
              <a:buChar char="à"/>
            </a:pP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EIGER “EXT IN” = start acquisition</a:t>
            </a:r>
          </a:p>
          <a:p>
            <a:pPr marL="742950" lvl="1" indent="-285750">
              <a:buFont typeface="Wingdings" pitchFamily="2" charset="2"/>
              <a:buChar char="à"/>
            </a:pPr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anose="05000000000000000000" pitchFamily="2" charset="2"/>
            </a:endParaRPr>
          </a:p>
          <a:p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     EIGER “EN OUT” = acquisition 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in progress</a:t>
            </a:r>
            <a:endParaRPr lang="en-A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anose="05000000000000000000" pitchFamily="2" charset="2"/>
            </a:endParaRPr>
          </a:p>
          <a:p>
            <a:pPr marL="742950" lvl="1" indent="-285750">
              <a:buFont typeface="Wingdings" pitchFamily="2" charset="2"/>
              <a:buChar char="à"/>
            </a:pP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Rising 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edges 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= frame 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events</a:t>
            </a:r>
            <a:endParaRPr lang="en-A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anose="05000000000000000000" pitchFamily="2" charset="2"/>
            </a:endParaRPr>
          </a:p>
          <a:p>
            <a:pPr marL="1588" lvl="1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…</a:t>
            </a:r>
          </a:p>
          <a:p>
            <a:pPr marL="1588" lvl="1"/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      End of scan</a:t>
            </a:r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anose="05000000000000000000" pitchFamily="2" charset="2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5627336" y="2707872"/>
            <a:ext cx="277824" cy="106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/>
          </a:p>
        </p:txBody>
      </p:sp>
      <p:sp>
        <p:nvSpPr>
          <p:cNvPr id="140" name="Rectangle 139"/>
          <p:cNvSpPr/>
          <p:nvPr/>
        </p:nvSpPr>
        <p:spPr>
          <a:xfrm>
            <a:off x="5681637" y="3726214"/>
            <a:ext cx="191807" cy="2142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/>
          </a:p>
        </p:txBody>
      </p:sp>
      <p:sp>
        <p:nvSpPr>
          <p:cNvPr id="143" name="TextBox 142"/>
          <p:cNvSpPr txBox="1"/>
          <p:nvPr/>
        </p:nvSpPr>
        <p:spPr>
          <a:xfrm>
            <a:off x="5596266" y="4171979"/>
            <a:ext cx="659573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Avoids </a:t>
            </a:r>
            <a:r>
              <a:rPr lang="en-AU" sz="20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race condition</a:t>
            </a:r>
            <a:r>
              <a:rPr lang="en-A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arriving at the next pixel while still acquiring, due to velocity variations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Position symmetry is broken, avoiding “raster grid pathology” artefacts in ptychography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Freedom to alter frame length, changing overlap between X position compared to pixel array</a:t>
            </a:r>
            <a:endParaRPr lang="en-A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9031" y="1719838"/>
            <a:ext cx="3872460" cy="3872458"/>
          </a:xfrm>
          <a:prstGeom prst="rect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69031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53088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69031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53088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637146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121203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37146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121203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9031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53088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9031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153088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637146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121203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637146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121203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05261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089318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605261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089318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573376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057433" y="1719838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573376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057433" y="2203896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605261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089318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605261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089318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573376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057433" y="2687953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573376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057433" y="3172010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69031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153088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69031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153088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637146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121203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637146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121203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69031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153088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69031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153088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1637146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121203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37146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121203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605261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3089318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605261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089318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573376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057433" y="3656067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573376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057433" y="4140125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2605261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089318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605261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089318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3573376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4057433" y="4624182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3573376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057433" y="5108239"/>
            <a:ext cx="484057" cy="484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70794" y="1235781"/>
            <a:ext cx="13600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pixel array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613876" y="5595566"/>
            <a:ext cx="19912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nm encoder grid</a:t>
            </a:r>
            <a:endParaRPr lang="en-AU" sz="16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5" name="Straight Arrow Connector 84"/>
          <p:cNvCxnSpPr>
            <a:endCxn id="40" idx="1"/>
          </p:cNvCxnSpPr>
          <p:nvPr/>
        </p:nvCxnSpPr>
        <p:spPr>
          <a:xfrm flipV="1">
            <a:off x="378596" y="1961867"/>
            <a:ext cx="3678837" cy="8090"/>
          </a:xfrm>
          <a:prstGeom prst="straightConnector1">
            <a:avLst/>
          </a:prstGeom>
          <a:ln w="50800">
            <a:solidFill>
              <a:srgbClr val="1F75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28" idx="1"/>
          </p:cNvCxnSpPr>
          <p:nvPr/>
        </p:nvCxnSpPr>
        <p:spPr>
          <a:xfrm>
            <a:off x="1153088" y="2929982"/>
            <a:ext cx="2904345" cy="0"/>
          </a:xfrm>
          <a:prstGeom prst="straightConnector1">
            <a:avLst/>
          </a:prstGeom>
          <a:ln w="50800">
            <a:solidFill>
              <a:srgbClr val="1F75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52" idx="1"/>
            <a:endCxn id="72" idx="1"/>
          </p:cNvCxnSpPr>
          <p:nvPr/>
        </p:nvCxnSpPr>
        <p:spPr>
          <a:xfrm>
            <a:off x="1153088" y="3898096"/>
            <a:ext cx="2904345" cy="0"/>
          </a:xfrm>
          <a:prstGeom prst="straightConnector1">
            <a:avLst/>
          </a:prstGeom>
          <a:ln w="50800">
            <a:solidFill>
              <a:srgbClr val="1F75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60" idx="1"/>
          </p:cNvCxnSpPr>
          <p:nvPr/>
        </p:nvCxnSpPr>
        <p:spPr>
          <a:xfrm>
            <a:off x="1153088" y="4866211"/>
            <a:ext cx="2904345" cy="0"/>
          </a:xfrm>
          <a:prstGeom prst="straightConnector1">
            <a:avLst/>
          </a:prstGeom>
          <a:ln w="50800">
            <a:solidFill>
              <a:srgbClr val="1F75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42" idx="1"/>
            <a:endCxn id="22" idx="1"/>
          </p:cNvCxnSpPr>
          <p:nvPr/>
        </p:nvCxnSpPr>
        <p:spPr>
          <a:xfrm flipH="1">
            <a:off x="1153088" y="2445925"/>
            <a:ext cx="2904345" cy="0"/>
          </a:xfrm>
          <a:prstGeom prst="straightConnector1">
            <a:avLst/>
          </a:prstGeom>
          <a:ln w="50800">
            <a:solidFill>
              <a:srgbClr val="1F75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endCxn id="30" idx="1"/>
          </p:cNvCxnSpPr>
          <p:nvPr/>
        </p:nvCxnSpPr>
        <p:spPr>
          <a:xfrm flipH="1" flipV="1">
            <a:off x="1153088" y="3414039"/>
            <a:ext cx="2904345" cy="8697"/>
          </a:xfrm>
          <a:prstGeom prst="straightConnector1">
            <a:avLst/>
          </a:prstGeom>
          <a:ln w="50800">
            <a:solidFill>
              <a:srgbClr val="1F75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74" idx="1"/>
          </p:cNvCxnSpPr>
          <p:nvPr/>
        </p:nvCxnSpPr>
        <p:spPr>
          <a:xfrm flipH="1" flipV="1">
            <a:off x="1128552" y="4382153"/>
            <a:ext cx="2928881" cy="1"/>
          </a:xfrm>
          <a:prstGeom prst="straightConnector1">
            <a:avLst/>
          </a:prstGeom>
          <a:ln w="50800">
            <a:solidFill>
              <a:srgbClr val="1F75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82" idx="1"/>
          </p:cNvCxnSpPr>
          <p:nvPr/>
        </p:nvCxnSpPr>
        <p:spPr>
          <a:xfrm flipH="1">
            <a:off x="378596" y="5350268"/>
            <a:ext cx="3678837" cy="0"/>
          </a:xfrm>
          <a:prstGeom prst="straightConnector1">
            <a:avLst/>
          </a:prstGeom>
          <a:ln w="50800">
            <a:solidFill>
              <a:srgbClr val="1F75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Arc 94"/>
          <p:cNvSpPr/>
          <p:nvPr/>
        </p:nvSpPr>
        <p:spPr>
          <a:xfrm>
            <a:off x="3266818" y="1961867"/>
            <a:ext cx="1580632" cy="484057"/>
          </a:xfrm>
          <a:prstGeom prst="arc">
            <a:avLst>
              <a:gd name="adj1" fmla="val 16200000"/>
              <a:gd name="adj2" fmla="val 5438762"/>
            </a:avLst>
          </a:prstGeom>
          <a:noFill/>
          <a:ln w="50800">
            <a:solidFill>
              <a:srgbClr val="1F75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Arc 117"/>
          <p:cNvSpPr/>
          <p:nvPr/>
        </p:nvSpPr>
        <p:spPr>
          <a:xfrm>
            <a:off x="3266818" y="2929981"/>
            <a:ext cx="1580632" cy="484057"/>
          </a:xfrm>
          <a:prstGeom prst="arc">
            <a:avLst>
              <a:gd name="adj1" fmla="val 16200000"/>
              <a:gd name="adj2" fmla="val 5438762"/>
            </a:avLst>
          </a:prstGeom>
          <a:noFill/>
          <a:ln w="50800">
            <a:solidFill>
              <a:srgbClr val="1F75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Arc 118"/>
          <p:cNvSpPr/>
          <p:nvPr/>
        </p:nvSpPr>
        <p:spPr>
          <a:xfrm>
            <a:off x="3266818" y="3898096"/>
            <a:ext cx="1580632" cy="484057"/>
          </a:xfrm>
          <a:prstGeom prst="arc">
            <a:avLst>
              <a:gd name="adj1" fmla="val 16200000"/>
              <a:gd name="adj2" fmla="val 5438762"/>
            </a:avLst>
          </a:prstGeom>
          <a:noFill/>
          <a:ln w="50800">
            <a:solidFill>
              <a:srgbClr val="1F75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" name="Arc 119"/>
          <p:cNvSpPr/>
          <p:nvPr/>
        </p:nvSpPr>
        <p:spPr>
          <a:xfrm>
            <a:off x="3266817" y="4866211"/>
            <a:ext cx="1580634" cy="484057"/>
          </a:xfrm>
          <a:prstGeom prst="arc">
            <a:avLst>
              <a:gd name="adj1" fmla="val 16200000"/>
              <a:gd name="adj2" fmla="val 5438762"/>
            </a:avLst>
          </a:prstGeom>
          <a:noFill/>
          <a:ln w="50800">
            <a:solidFill>
              <a:srgbClr val="1F75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Arc 120"/>
          <p:cNvSpPr/>
          <p:nvPr/>
        </p:nvSpPr>
        <p:spPr>
          <a:xfrm flipH="1">
            <a:off x="378596" y="2445924"/>
            <a:ext cx="1548144" cy="484057"/>
          </a:xfrm>
          <a:prstGeom prst="arc">
            <a:avLst>
              <a:gd name="adj1" fmla="val 16200000"/>
              <a:gd name="adj2" fmla="val 5438762"/>
            </a:avLst>
          </a:prstGeom>
          <a:noFill/>
          <a:ln w="50800">
            <a:solidFill>
              <a:srgbClr val="1F75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Arc 121"/>
          <p:cNvSpPr/>
          <p:nvPr/>
        </p:nvSpPr>
        <p:spPr>
          <a:xfrm flipH="1">
            <a:off x="378596" y="3414039"/>
            <a:ext cx="1548144" cy="484057"/>
          </a:xfrm>
          <a:prstGeom prst="arc">
            <a:avLst>
              <a:gd name="adj1" fmla="val 16200000"/>
              <a:gd name="adj2" fmla="val 5438762"/>
            </a:avLst>
          </a:prstGeom>
          <a:noFill/>
          <a:ln w="50800">
            <a:solidFill>
              <a:srgbClr val="1F75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Arc 122"/>
          <p:cNvSpPr/>
          <p:nvPr/>
        </p:nvSpPr>
        <p:spPr>
          <a:xfrm flipH="1">
            <a:off x="378596" y="4382153"/>
            <a:ext cx="1548144" cy="484057"/>
          </a:xfrm>
          <a:prstGeom prst="arc">
            <a:avLst>
              <a:gd name="adj1" fmla="val 16200000"/>
              <a:gd name="adj2" fmla="val 5438762"/>
            </a:avLst>
          </a:prstGeom>
          <a:noFill/>
          <a:ln w="50800">
            <a:solidFill>
              <a:srgbClr val="1F75C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638708" y="1235781"/>
            <a:ext cx="2212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err="1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Rascan</a:t>
            </a:r>
            <a:r>
              <a:rPr lang="en-AU" sz="200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AU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trajectory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25838" y="1701076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943821" y="170734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U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378596" y="5225887"/>
            <a:ext cx="193623" cy="2420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Title 1"/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/>
          <a:lstStyle/>
          <a:p>
            <a:r>
              <a:rPr lang="en-AU" dirty="0" smtClean="0"/>
              <a:t>Camera-driven acquisition</a:t>
            </a:r>
            <a:r>
              <a:rPr lang="en-AU" dirty="0" smtClean="0"/>
              <a:t>:</a:t>
            </a:r>
            <a:endParaRPr lang="en-AU" dirty="0"/>
          </a:p>
        </p:txBody>
      </p:sp>
      <p:sp>
        <p:nvSpPr>
          <p:cNvPr id="161" name="TextBox 160"/>
          <p:cNvSpPr txBox="1"/>
          <p:nvPr/>
        </p:nvSpPr>
        <p:spPr>
          <a:xfrm>
            <a:off x="1655021" y="171369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U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027837" y="927100"/>
            <a:ext cx="3299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solidFill>
                  <a:srgbClr val="1F75C0"/>
                </a:solidFill>
              </a:rPr>
              <a:t>“</a:t>
            </a:r>
            <a:r>
              <a:rPr lang="en-AU" sz="2800" dirty="0" err="1" smtClean="0">
                <a:solidFill>
                  <a:srgbClr val="1F75C0"/>
                </a:solidFill>
              </a:rPr>
              <a:t>Freerun</a:t>
            </a:r>
            <a:r>
              <a:rPr lang="en-AU" sz="2800" dirty="0" smtClean="0">
                <a:solidFill>
                  <a:srgbClr val="1F75C0"/>
                </a:solidFill>
              </a:rPr>
              <a:t>” acquisition</a:t>
            </a:r>
            <a:endParaRPr lang="en-AU" sz="2800" dirty="0">
              <a:solidFill>
                <a:srgbClr val="1F75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71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1EB625EA-EBD6-8F48-A636-8C521F6D8CFE}"/>
              </a:ext>
            </a:extLst>
          </p:cNvPr>
          <p:cNvGrpSpPr/>
          <p:nvPr/>
        </p:nvGrpSpPr>
        <p:grpSpPr>
          <a:xfrm>
            <a:off x="1435100" y="460126"/>
            <a:ext cx="9000000" cy="5400001"/>
            <a:chOff x="1435100" y="460126"/>
            <a:chExt cx="9000000" cy="540000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5A75162-261C-C147-9475-48A25626A6F6}"/>
                </a:ext>
              </a:extLst>
            </p:cNvPr>
            <p:cNvSpPr/>
            <p:nvPr/>
          </p:nvSpPr>
          <p:spPr>
            <a:xfrm>
              <a:off x="1435100" y="460127"/>
              <a:ext cx="9000000" cy="540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1DA6722-0BD6-F341-B120-D52B9C1B298F}"/>
                </a:ext>
              </a:extLst>
            </p:cNvPr>
            <p:cNvCxnSpPr>
              <a:cxnSpLocks/>
            </p:cNvCxnSpPr>
            <p:nvPr/>
          </p:nvCxnSpPr>
          <p:spPr>
            <a:xfrm>
              <a:off x="3276600" y="460127"/>
              <a:ext cx="0" cy="540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634627C-F25B-1C49-9EB9-1BF8B9A980F1}"/>
                </a:ext>
              </a:extLst>
            </p:cNvPr>
            <p:cNvCxnSpPr>
              <a:cxnSpLocks/>
            </p:cNvCxnSpPr>
            <p:nvPr/>
          </p:nvCxnSpPr>
          <p:spPr>
            <a:xfrm>
              <a:off x="5053542" y="460127"/>
              <a:ext cx="0" cy="540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00B3EED-F1F1-CA4A-B17C-7B5CEF5DF540}"/>
                </a:ext>
              </a:extLst>
            </p:cNvPr>
            <p:cNvCxnSpPr>
              <a:cxnSpLocks/>
            </p:cNvCxnSpPr>
            <p:nvPr/>
          </p:nvCxnSpPr>
          <p:spPr>
            <a:xfrm>
              <a:off x="6830484" y="460127"/>
              <a:ext cx="0" cy="540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A5C4C98-B199-BE42-8C60-A4B311259109}"/>
                </a:ext>
              </a:extLst>
            </p:cNvPr>
            <p:cNvCxnSpPr>
              <a:cxnSpLocks/>
            </p:cNvCxnSpPr>
            <p:nvPr/>
          </p:nvCxnSpPr>
          <p:spPr>
            <a:xfrm>
              <a:off x="8607425" y="460127"/>
              <a:ext cx="0" cy="540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6D32D50-61B4-BD45-AD44-0EF501422969}"/>
                </a:ext>
              </a:extLst>
            </p:cNvPr>
            <p:cNvCxnSpPr/>
            <p:nvPr/>
          </p:nvCxnSpPr>
          <p:spPr>
            <a:xfrm>
              <a:off x="1435100" y="2260127"/>
              <a:ext cx="90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85241FF-CD5B-4047-9AD5-92DD3199B084}"/>
                </a:ext>
              </a:extLst>
            </p:cNvPr>
            <p:cNvCxnSpPr/>
            <p:nvPr/>
          </p:nvCxnSpPr>
          <p:spPr>
            <a:xfrm>
              <a:off x="1435100" y="4061827"/>
              <a:ext cx="90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B6E9913-C040-2D4F-B8F7-E0E1BC5801CD}"/>
                </a:ext>
              </a:extLst>
            </p:cNvPr>
            <p:cNvGrpSpPr/>
            <p:nvPr/>
          </p:nvGrpSpPr>
          <p:grpSpPr>
            <a:xfrm>
              <a:off x="1435100" y="2615727"/>
              <a:ext cx="9000000" cy="1092200"/>
              <a:chOff x="1435100" y="2615727"/>
              <a:chExt cx="9000000" cy="1092200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B499F29E-3373-A440-8636-5151ECE199F9}"/>
                  </a:ext>
                </a:extLst>
              </p:cNvPr>
              <p:cNvCxnSpPr/>
              <p:nvPr/>
            </p:nvCxnSpPr>
            <p:spPr>
              <a:xfrm>
                <a:off x="1435100" y="37079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F2EE6110-0D32-5146-BAE8-87FE6DEB6C22}"/>
                  </a:ext>
                </a:extLst>
              </p:cNvPr>
              <p:cNvCxnSpPr/>
              <p:nvPr/>
            </p:nvCxnSpPr>
            <p:spPr>
              <a:xfrm>
                <a:off x="1435100" y="26157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DE580E3-3BD2-1246-9391-85B9CFF697ED}"/>
                  </a:ext>
                </a:extLst>
              </p:cNvPr>
              <p:cNvCxnSpPr/>
              <p:nvPr/>
            </p:nvCxnSpPr>
            <p:spPr>
              <a:xfrm>
                <a:off x="1435100" y="29840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E951C053-33A2-074F-AEFE-40EA07FA278D}"/>
                  </a:ext>
                </a:extLst>
              </p:cNvPr>
              <p:cNvCxnSpPr/>
              <p:nvPr/>
            </p:nvCxnSpPr>
            <p:spPr>
              <a:xfrm>
                <a:off x="1435100" y="33396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DF898AF-5AF3-C745-BBFC-41609877401D}"/>
                </a:ext>
              </a:extLst>
            </p:cNvPr>
            <p:cNvGrpSpPr/>
            <p:nvPr/>
          </p:nvGrpSpPr>
          <p:grpSpPr>
            <a:xfrm>
              <a:off x="1435100" y="812328"/>
              <a:ext cx="9000000" cy="1092200"/>
              <a:chOff x="1435100" y="2615727"/>
              <a:chExt cx="9000000" cy="1092200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38E7DFD5-64DB-2E45-AD1D-621F70A74C75}"/>
                  </a:ext>
                </a:extLst>
              </p:cNvPr>
              <p:cNvCxnSpPr/>
              <p:nvPr/>
            </p:nvCxnSpPr>
            <p:spPr>
              <a:xfrm>
                <a:off x="1435100" y="37079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DA547551-E84C-DF44-9D54-74C7432D0710}"/>
                  </a:ext>
                </a:extLst>
              </p:cNvPr>
              <p:cNvCxnSpPr/>
              <p:nvPr/>
            </p:nvCxnSpPr>
            <p:spPr>
              <a:xfrm>
                <a:off x="1435100" y="26157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856566DD-28C8-7845-85CA-7F83CD3E7B1D}"/>
                  </a:ext>
                </a:extLst>
              </p:cNvPr>
              <p:cNvCxnSpPr/>
              <p:nvPr/>
            </p:nvCxnSpPr>
            <p:spPr>
              <a:xfrm>
                <a:off x="1435100" y="29840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47ECB2F1-C3BC-454E-8231-ABDDA886DF25}"/>
                  </a:ext>
                </a:extLst>
              </p:cNvPr>
              <p:cNvCxnSpPr/>
              <p:nvPr/>
            </p:nvCxnSpPr>
            <p:spPr>
              <a:xfrm>
                <a:off x="1435100" y="33396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2BBE117-25D3-094C-978B-31B80871BCC3}"/>
                </a:ext>
              </a:extLst>
            </p:cNvPr>
            <p:cNvGrpSpPr/>
            <p:nvPr/>
          </p:nvGrpSpPr>
          <p:grpSpPr>
            <a:xfrm>
              <a:off x="1435100" y="4405977"/>
              <a:ext cx="9000000" cy="1092200"/>
              <a:chOff x="1435100" y="2615727"/>
              <a:chExt cx="9000000" cy="1092200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9A81E42B-C4C4-E546-AA26-6359FC94319D}"/>
                  </a:ext>
                </a:extLst>
              </p:cNvPr>
              <p:cNvCxnSpPr/>
              <p:nvPr/>
            </p:nvCxnSpPr>
            <p:spPr>
              <a:xfrm>
                <a:off x="1435100" y="37079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1891DE2D-24F4-784E-B0EB-863D5BBA6C87}"/>
                  </a:ext>
                </a:extLst>
              </p:cNvPr>
              <p:cNvCxnSpPr/>
              <p:nvPr/>
            </p:nvCxnSpPr>
            <p:spPr>
              <a:xfrm>
                <a:off x="1435100" y="26157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12B30CC3-FD46-1545-AEFA-B6376F21347A}"/>
                  </a:ext>
                </a:extLst>
              </p:cNvPr>
              <p:cNvCxnSpPr/>
              <p:nvPr/>
            </p:nvCxnSpPr>
            <p:spPr>
              <a:xfrm>
                <a:off x="1435100" y="29840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50310165-EF76-4A43-9C12-171763A38089}"/>
                  </a:ext>
                </a:extLst>
              </p:cNvPr>
              <p:cNvCxnSpPr/>
              <p:nvPr/>
            </p:nvCxnSpPr>
            <p:spPr>
              <a:xfrm>
                <a:off x="1435100" y="33396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C0ACA1C-1AE4-BA4A-BBA4-5B81E7ACFFD6}"/>
                </a:ext>
              </a:extLst>
            </p:cNvPr>
            <p:cNvGrpSpPr/>
            <p:nvPr/>
          </p:nvGrpSpPr>
          <p:grpSpPr>
            <a:xfrm rot="5400000">
              <a:off x="3267380" y="2614028"/>
              <a:ext cx="5399999" cy="1092200"/>
              <a:chOff x="1435100" y="2615727"/>
              <a:chExt cx="9000000" cy="1092200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10047DB3-72AB-3E4C-9659-F4E0C4BA5419}"/>
                  </a:ext>
                </a:extLst>
              </p:cNvPr>
              <p:cNvCxnSpPr/>
              <p:nvPr/>
            </p:nvCxnSpPr>
            <p:spPr>
              <a:xfrm>
                <a:off x="1435100" y="37079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0A12CD36-27E2-3E4E-A53A-E122CE8B47B1}"/>
                  </a:ext>
                </a:extLst>
              </p:cNvPr>
              <p:cNvCxnSpPr/>
              <p:nvPr/>
            </p:nvCxnSpPr>
            <p:spPr>
              <a:xfrm>
                <a:off x="1435100" y="26157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7A34DC6F-A359-F54D-95BE-6A3EDCEA71E1}"/>
                  </a:ext>
                </a:extLst>
              </p:cNvPr>
              <p:cNvCxnSpPr/>
              <p:nvPr/>
            </p:nvCxnSpPr>
            <p:spPr>
              <a:xfrm>
                <a:off x="1435100" y="29840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4D46F581-A751-2346-AF42-E500BA1F19A6}"/>
                  </a:ext>
                </a:extLst>
              </p:cNvPr>
              <p:cNvCxnSpPr/>
              <p:nvPr/>
            </p:nvCxnSpPr>
            <p:spPr>
              <a:xfrm>
                <a:off x="1435100" y="33396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6D4B4EE-FDC5-2541-AF96-6CFF2BB33517}"/>
                </a:ext>
              </a:extLst>
            </p:cNvPr>
            <p:cNvGrpSpPr/>
            <p:nvPr/>
          </p:nvGrpSpPr>
          <p:grpSpPr>
            <a:xfrm rot="5400000">
              <a:off x="5044320" y="2614026"/>
              <a:ext cx="5399999" cy="1092200"/>
              <a:chOff x="1435100" y="2615727"/>
              <a:chExt cx="9000000" cy="1092200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79532721-3A0D-1349-A708-52F2BF567510}"/>
                  </a:ext>
                </a:extLst>
              </p:cNvPr>
              <p:cNvCxnSpPr/>
              <p:nvPr/>
            </p:nvCxnSpPr>
            <p:spPr>
              <a:xfrm>
                <a:off x="1435100" y="37079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328299A4-7FD1-D945-88A5-8E0B4BD6F21C}"/>
                  </a:ext>
                </a:extLst>
              </p:cNvPr>
              <p:cNvCxnSpPr/>
              <p:nvPr/>
            </p:nvCxnSpPr>
            <p:spPr>
              <a:xfrm>
                <a:off x="1435100" y="26157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FEF596D-61B0-C14D-938E-C9C26129A33D}"/>
                  </a:ext>
                </a:extLst>
              </p:cNvPr>
              <p:cNvCxnSpPr/>
              <p:nvPr/>
            </p:nvCxnSpPr>
            <p:spPr>
              <a:xfrm>
                <a:off x="1435100" y="29840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69E62B15-651B-564F-8E96-5E8553E13281}"/>
                  </a:ext>
                </a:extLst>
              </p:cNvPr>
              <p:cNvCxnSpPr/>
              <p:nvPr/>
            </p:nvCxnSpPr>
            <p:spPr>
              <a:xfrm>
                <a:off x="1435100" y="33396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ED8324E-FA41-424F-B56A-C0EA8992F003}"/>
                </a:ext>
              </a:extLst>
            </p:cNvPr>
            <p:cNvGrpSpPr/>
            <p:nvPr/>
          </p:nvGrpSpPr>
          <p:grpSpPr>
            <a:xfrm rot="5400000">
              <a:off x="1501285" y="2614026"/>
              <a:ext cx="5399999" cy="1092200"/>
              <a:chOff x="1435100" y="2615727"/>
              <a:chExt cx="9000000" cy="1092200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EFC5D46A-6B61-484A-A20A-4E5AB1C54FDF}"/>
                  </a:ext>
                </a:extLst>
              </p:cNvPr>
              <p:cNvCxnSpPr/>
              <p:nvPr/>
            </p:nvCxnSpPr>
            <p:spPr>
              <a:xfrm>
                <a:off x="1435100" y="37079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F7E52F79-72AB-D443-AD49-8D3FB4D65518}"/>
                  </a:ext>
                </a:extLst>
              </p:cNvPr>
              <p:cNvCxnSpPr/>
              <p:nvPr/>
            </p:nvCxnSpPr>
            <p:spPr>
              <a:xfrm>
                <a:off x="1435100" y="26157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E81A3595-374E-9C45-84E3-FD832024D8F7}"/>
                  </a:ext>
                </a:extLst>
              </p:cNvPr>
              <p:cNvCxnSpPr/>
              <p:nvPr/>
            </p:nvCxnSpPr>
            <p:spPr>
              <a:xfrm>
                <a:off x="1435100" y="29840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5FDD4045-F69D-0244-B10C-31FF88181937}"/>
                  </a:ext>
                </a:extLst>
              </p:cNvPr>
              <p:cNvCxnSpPr/>
              <p:nvPr/>
            </p:nvCxnSpPr>
            <p:spPr>
              <a:xfrm>
                <a:off x="1435100" y="33396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5D1052B-D12E-4144-9354-FC72996354B1}"/>
                </a:ext>
              </a:extLst>
            </p:cNvPr>
            <p:cNvGrpSpPr/>
            <p:nvPr/>
          </p:nvGrpSpPr>
          <p:grpSpPr>
            <a:xfrm rot="5400000">
              <a:off x="-357097" y="2614028"/>
              <a:ext cx="5399999" cy="1092200"/>
              <a:chOff x="1435100" y="2615727"/>
              <a:chExt cx="9000000" cy="1092200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BB0835A6-9B5A-2946-BE51-08DD04B60499}"/>
                  </a:ext>
                </a:extLst>
              </p:cNvPr>
              <p:cNvCxnSpPr/>
              <p:nvPr/>
            </p:nvCxnSpPr>
            <p:spPr>
              <a:xfrm>
                <a:off x="1435100" y="37079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6501B564-5AAD-F444-BD58-E9938FDF6ABD}"/>
                  </a:ext>
                </a:extLst>
              </p:cNvPr>
              <p:cNvCxnSpPr/>
              <p:nvPr/>
            </p:nvCxnSpPr>
            <p:spPr>
              <a:xfrm>
                <a:off x="1435100" y="26157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8A43DF9C-21F2-FA4F-82DE-B7D7ED81BF88}"/>
                  </a:ext>
                </a:extLst>
              </p:cNvPr>
              <p:cNvCxnSpPr/>
              <p:nvPr/>
            </p:nvCxnSpPr>
            <p:spPr>
              <a:xfrm>
                <a:off x="1435100" y="29840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03E94E56-1CBA-F544-B451-318F1437D3D1}"/>
                  </a:ext>
                </a:extLst>
              </p:cNvPr>
              <p:cNvCxnSpPr/>
              <p:nvPr/>
            </p:nvCxnSpPr>
            <p:spPr>
              <a:xfrm>
                <a:off x="1435100" y="33396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902BD03-66BD-8F4B-86A0-02D85F68F6CF}"/>
                </a:ext>
              </a:extLst>
            </p:cNvPr>
            <p:cNvGrpSpPr/>
            <p:nvPr/>
          </p:nvGrpSpPr>
          <p:grpSpPr>
            <a:xfrm rot="5400000">
              <a:off x="6838129" y="2614027"/>
              <a:ext cx="5399999" cy="1092200"/>
              <a:chOff x="1435100" y="2615727"/>
              <a:chExt cx="9000000" cy="1092200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A639DF55-F2CA-274A-BA35-5461BA214900}"/>
                  </a:ext>
                </a:extLst>
              </p:cNvPr>
              <p:cNvCxnSpPr/>
              <p:nvPr/>
            </p:nvCxnSpPr>
            <p:spPr>
              <a:xfrm>
                <a:off x="1435100" y="37079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5283B564-BBD0-864C-9288-84B08B39236C}"/>
                  </a:ext>
                </a:extLst>
              </p:cNvPr>
              <p:cNvCxnSpPr/>
              <p:nvPr/>
            </p:nvCxnSpPr>
            <p:spPr>
              <a:xfrm>
                <a:off x="1435100" y="26157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15AD50DC-29CF-C448-BEA4-67C3EA7DB4DA}"/>
                  </a:ext>
                </a:extLst>
              </p:cNvPr>
              <p:cNvCxnSpPr/>
              <p:nvPr/>
            </p:nvCxnSpPr>
            <p:spPr>
              <a:xfrm>
                <a:off x="1435100" y="29840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2B95D31A-240A-A347-A240-107BEE5C6DF5}"/>
                  </a:ext>
                </a:extLst>
              </p:cNvPr>
              <p:cNvCxnSpPr/>
              <p:nvPr/>
            </p:nvCxnSpPr>
            <p:spPr>
              <a:xfrm>
                <a:off x="1435100" y="3339627"/>
                <a:ext cx="900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10D395-FF28-BB4C-8361-C7AE22408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341064"/>
            <a:ext cx="5651538" cy="1344861"/>
          </a:xfrm>
          <a:solidFill>
            <a:schemeClr val="bg1"/>
          </a:solidFill>
        </p:spPr>
        <p:txBody>
          <a:bodyPr/>
          <a:lstStyle/>
          <a:p>
            <a:r>
              <a:rPr lang="en-AU" dirty="0"/>
              <a:t>Position Interpolation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DEC28E91-8674-6A4C-9A3A-97214AAD6942}"/>
              </a:ext>
            </a:extLst>
          </p:cNvPr>
          <p:cNvSpPr/>
          <p:nvPr/>
        </p:nvSpPr>
        <p:spPr>
          <a:xfrm>
            <a:off x="1781043" y="2885560"/>
            <a:ext cx="1482780" cy="1482780"/>
          </a:xfrm>
          <a:prstGeom prst="ellipse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E240FF22-8B9F-3749-BD25-778B4E3C0C8C}"/>
              </a:ext>
            </a:extLst>
          </p:cNvPr>
          <p:cNvSpPr/>
          <p:nvPr/>
        </p:nvSpPr>
        <p:spPr>
          <a:xfrm rot="21046592">
            <a:off x="3271699" y="3021064"/>
            <a:ext cx="1787453" cy="1482780"/>
          </a:xfrm>
          <a:prstGeom prst="ellipse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AACCFCA-85A3-5449-A553-07D118303A72}"/>
              </a:ext>
            </a:extLst>
          </p:cNvPr>
          <p:cNvCxnSpPr/>
          <p:nvPr/>
        </p:nvCxnSpPr>
        <p:spPr>
          <a:xfrm>
            <a:off x="5053542" y="2972431"/>
            <a:ext cx="0" cy="1319877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C4AC93BE-A2EC-AB4C-8301-C7DCE519DF15}"/>
              </a:ext>
            </a:extLst>
          </p:cNvPr>
          <p:cNvCxnSpPr/>
          <p:nvPr/>
        </p:nvCxnSpPr>
        <p:spPr>
          <a:xfrm>
            <a:off x="7193458" y="1764733"/>
            <a:ext cx="0" cy="1319877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4B92C7C-39BB-2340-93A1-C33467C6344F}"/>
              </a:ext>
            </a:extLst>
          </p:cNvPr>
          <p:cNvCxnSpPr/>
          <p:nvPr/>
        </p:nvCxnSpPr>
        <p:spPr>
          <a:xfrm>
            <a:off x="3276600" y="3254835"/>
            <a:ext cx="0" cy="1319877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92B4B34B-976E-1843-9FD9-E968C985E3E9}"/>
              </a:ext>
            </a:extLst>
          </p:cNvPr>
          <p:cNvCxnSpPr/>
          <p:nvPr/>
        </p:nvCxnSpPr>
        <p:spPr>
          <a:xfrm>
            <a:off x="1796802" y="2679687"/>
            <a:ext cx="0" cy="1319877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BC4C6F6-7307-7149-8834-C658A5D68849}"/>
              </a:ext>
            </a:extLst>
          </p:cNvPr>
          <p:cNvCxnSpPr/>
          <p:nvPr/>
        </p:nvCxnSpPr>
        <p:spPr>
          <a:xfrm>
            <a:off x="10435100" y="2479794"/>
            <a:ext cx="0" cy="1319877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681B758-D1A4-E048-A113-7642A1CD923E}"/>
              </a:ext>
            </a:extLst>
          </p:cNvPr>
          <p:cNvCxnSpPr/>
          <p:nvPr/>
        </p:nvCxnSpPr>
        <p:spPr>
          <a:xfrm>
            <a:off x="8290419" y="2019748"/>
            <a:ext cx="0" cy="1319877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reeform 64">
            <a:extLst>
              <a:ext uri="{FF2B5EF4-FFF2-40B4-BE49-F238E27FC236}">
                <a16:creationId xmlns:a16="http://schemas.microsoft.com/office/drawing/2014/main" id="{45330199-0B6F-754C-8575-A7057F323BEE}"/>
              </a:ext>
            </a:extLst>
          </p:cNvPr>
          <p:cNvSpPr/>
          <p:nvPr/>
        </p:nvSpPr>
        <p:spPr>
          <a:xfrm>
            <a:off x="603216" y="2395869"/>
            <a:ext cx="10372725" cy="1518905"/>
          </a:xfrm>
          <a:custGeom>
            <a:avLst/>
            <a:gdLst>
              <a:gd name="connsiteX0" fmla="*/ 0 w 10372725"/>
              <a:gd name="connsiteY0" fmla="*/ 285750 h 1300163"/>
              <a:gd name="connsiteX1" fmla="*/ 142875 w 10372725"/>
              <a:gd name="connsiteY1" fmla="*/ 357188 h 1300163"/>
              <a:gd name="connsiteX2" fmla="*/ 185737 w 10372725"/>
              <a:gd name="connsiteY2" fmla="*/ 371475 h 1300163"/>
              <a:gd name="connsiteX3" fmla="*/ 300037 w 10372725"/>
              <a:gd name="connsiteY3" fmla="*/ 442913 h 1300163"/>
              <a:gd name="connsiteX4" fmla="*/ 371475 w 10372725"/>
              <a:gd name="connsiteY4" fmla="*/ 471488 h 1300163"/>
              <a:gd name="connsiteX5" fmla="*/ 514350 w 10372725"/>
              <a:gd name="connsiteY5" fmla="*/ 557213 h 1300163"/>
              <a:gd name="connsiteX6" fmla="*/ 685800 w 10372725"/>
              <a:gd name="connsiteY6" fmla="*/ 628650 h 1300163"/>
              <a:gd name="connsiteX7" fmla="*/ 857250 w 10372725"/>
              <a:gd name="connsiteY7" fmla="*/ 714375 h 1300163"/>
              <a:gd name="connsiteX8" fmla="*/ 1028700 w 10372725"/>
              <a:gd name="connsiteY8" fmla="*/ 785813 h 1300163"/>
              <a:gd name="connsiteX9" fmla="*/ 1285875 w 10372725"/>
              <a:gd name="connsiteY9" fmla="*/ 900113 h 1300163"/>
              <a:gd name="connsiteX10" fmla="*/ 1371600 w 10372725"/>
              <a:gd name="connsiteY10" fmla="*/ 928688 h 1300163"/>
              <a:gd name="connsiteX11" fmla="*/ 1714500 w 10372725"/>
              <a:gd name="connsiteY11" fmla="*/ 1085850 h 1300163"/>
              <a:gd name="connsiteX12" fmla="*/ 1885950 w 10372725"/>
              <a:gd name="connsiteY12" fmla="*/ 1128713 h 1300163"/>
              <a:gd name="connsiteX13" fmla="*/ 2143125 w 10372725"/>
              <a:gd name="connsiteY13" fmla="*/ 1214438 h 1300163"/>
              <a:gd name="connsiteX14" fmla="*/ 2228850 w 10372725"/>
              <a:gd name="connsiteY14" fmla="*/ 1228725 h 1300163"/>
              <a:gd name="connsiteX15" fmla="*/ 2386012 w 10372725"/>
              <a:gd name="connsiteY15" fmla="*/ 1257300 h 1300163"/>
              <a:gd name="connsiteX16" fmla="*/ 2686050 w 10372725"/>
              <a:gd name="connsiteY16" fmla="*/ 1285875 h 1300163"/>
              <a:gd name="connsiteX17" fmla="*/ 2828925 w 10372725"/>
              <a:gd name="connsiteY17" fmla="*/ 1300163 h 1300163"/>
              <a:gd name="connsiteX18" fmla="*/ 3457575 w 10372725"/>
              <a:gd name="connsiteY18" fmla="*/ 1285875 h 1300163"/>
              <a:gd name="connsiteX19" fmla="*/ 3643312 w 10372725"/>
              <a:gd name="connsiteY19" fmla="*/ 1271588 h 1300163"/>
              <a:gd name="connsiteX20" fmla="*/ 3757612 w 10372725"/>
              <a:gd name="connsiteY20" fmla="*/ 1243013 h 1300163"/>
              <a:gd name="connsiteX21" fmla="*/ 3829050 w 10372725"/>
              <a:gd name="connsiteY21" fmla="*/ 1228725 h 1300163"/>
              <a:gd name="connsiteX22" fmla="*/ 3871912 w 10372725"/>
              <a:gd name="connsiteY22" fmla="*/ 1214438 h 1300163"/>
              <a:gd name="connsiteX23" fmla="*/ 3943350 w 10372725"/>
              <a:gd name="connsiteY23" fmla="*/ 1200150 h 1300163"/>
              <a:gd name="connsiteX24" fmla="*/ 4157662 w 10372725"/>
              <a:gd name="connsiteY24" fmla="*/ 1128713 h 1300163"/>
              <a:gd name="connsiteX25" fmla="*/ 4257675 w 10372725"/>
              <a:gd name="connsiteY25" fmla="*/ 1085850 h 1300163"/>
              <a:gd name="connsiteX26" fmla="*/ 4414837 w 10372725"/>
              <a:gd name="connsiteY26" fmla="*/ 1014413 h 1300163"/>
              <a:gd name="connsiteX27" fmla="*/ 4500562 w 10372725"/>
              <a:gd name="connsiteY27" fmla="*/ 942975 h 1300163"/>
              <a:gd name="connsiteX28" fmla="*/ 4586287 w 10372725"/>
              <a:gd name="connsiteY28" fmla="*/ 900113 h 1300163"/>
              <a:gd name="connsiteX29" fmla="*/ 4714875 w 10372725"/>
              <a:gd name="connsiteY29" fmla="*/ 800100 h 1300163"/>
              <a:gd name="connsiteX30" fmla="*/ 4814887 w 10372725"/>
              <a:gd name="connsiteY30" fmla="*/ 728663 h 1300163"/>
              <a:gd name="connsiteX31" fmla="*/ 4857750 w 10372725"/>
              <a:gd name="connsiteY31" fmla="*/ 700088 h 1300163"/>
              <a:gd name="connsiteX32" fmla="*/ 4900612 w 10372725"/>
              <a:gd name="connsiteY32" fmla="*/ 657225 h 1300163"/>
              <a:gd name="connsiteX33" fmla="*/ 4957762 w 10372725"/>
              <a:gd name="connsiteY33" fmla="*/ 628650 h 1300163"/>
              <a:gd name="connsiteX34" fmla="*/ 5014912 w 10372725"/>
              <a:gd name="connsiteY34" fmla="*/ 585788 h 1300163"/>
              <a:gd name="connsiteX35" fmla="*/ 5100637 w 10372725"/>
              <a:gd name="connsiteY35" fmla="*/ 528638 h 1300163"/>
              <a:gd name="connsiteX36" fmla="*/ 5143500 w 10372725"/>
              <a:gd name="connsiteY36" fmla="*/ 485775 h 1300163"/>
              <a:gd name="connsiteX37" fmla="*/ 5343525 w 10372725"/>
              <a:gd name="connsiteY37" fmla="*/ 357188 h 1300163"/>
              <a:gd name="connsiteX38" fmla="*/ 5400675 w 10372725"/>
              <a:gd name="connsiteY38" fmla="*/ 314325 h 1300163"/>
              <a:gd name="connsiteX39" fmla="*/ 5486400 w 10372725"/>
              <a:gd name="connsiteY39" fmla="*/ 285750 h 1300163"/>
              <a:gd name="connsiteX40" fmla="*/ 5557837 w 10372725"/>
              <a:gd name="connsiteY40" fmla="*/ 242888 h 1300163"/>
              <a:gd name="connsiteX41" fmla="*/ 5614987 w 10372725"/>
              <a:gd name="connsiteY41" fmla="*/ 228600 h 1300163"/>
              <a:gd name="connsiteX42" fmla="*/ 5743575 w 10372725"/>
              <a:gd name="connsiteY42" fmla="*/ 171450 h 1300163"/>
              <a:gd name="connsiteX43" fmla="*/ 5800725 w 10372725"/>
              <a:gd name="connsiteY43" fmla="*/ 157163 h 1300163"/>
              <a:gd name="connsiteX44" fmla="*/ 5857875 w 10372725"/>
              <a:gd name="connsiteY44" fmla="*/ 128588 h 1300163"/>
              <a:gd name="connsiteX45" fmla="*/ 6043612 w 10372725"/>
              <a:gd name="connsiteY45" fmla="*/ 71438 h 1300163"/>
              <a:gd name="connsiteX46" fmla="*/ 6129337 w 10372725"/>
              <a:gd name="connsiteY46" fmla="*/ 57150 h 1300163"/>
              <a:gd name="connsiteX47" fmla="*/ 6172200 w 10372725"/>
              <a:gd name="connsiteY47" fmla="*/ 42863 h 1300163"/>
              <a:gd name="connsiteX48" fmla="*/ 6257925 w 10372725"/>
              <a:gd name="connsiteY48" fmla="*/ 28575 h 1300163"/>
              <a:gd name="connsiteX49" fmla="*/ 6557962 w 10372725"/>
              <a:gd name="connsiteY49" fmla="*/ 0 h 1300163"/>
              <a:gd name="connsiteX50" fmla="*/ 7129462 w 10372725"/>
              <a:gd name="connsiteY50" fmla="*/ 28575 h 1300163"/>
              <a:gd name="connsiteX51" fmla="*/ 7458075 w 10372725"/>
              <a:gd name="connsiteY51" fmla="*/ 100013 h 1300163"/>
              <a:gd name="connsiteX52" fmla="*/ 7629525 w 10372725"/>
              <a:gd name="connsiteY52" fmla="*/ 128588 h 1300163"/>
              <a:gd name="connsiteX53" fmla="*/ 7815262 w 10372725"/>
              <a:gd name="connsiteY53" fmla="*/ 171450 h 1300163"/>
              <a:gd name="connsiteX54" fmla="*/ 7972425 w 10372725"/>
              <a:gd name="connsiteY54" fmla="*/ 214313 h 1300163"/>
              <a:gd name="connsiteX55" fmla="*/ 8158162 w 10372725"/>
              <a:gd name="connsiteY55" fmla="*/ 242888 h 1300163"/>
              <a:gd name="connsiteX56" fmla="*/ 8243887 w 10372725"/>
              <a:gd name="connsiteY56" fmla="*/ 271463 h 1300163"/>
              <a:gd name="connsiteX57" fmla="*/ 8415337 w 10372725"/>
              <a:gd name="connsiteY57" fmla="*/ 300038 h 1300163"/>
              <a:gd name="connsiteX58" fmla="*/ 8486775 w 10372725"/>
              <a:gd name="connsiteY58" fmla="*/ 328613 h 1300163"/>
              <a:gd name="connsiteX59" fmla="*/ 8558212 w 10372725"/>
              <a:gd name="connsiteY59" fmla="*/ 342900 h 1300163"/>
              <a:gd name="connsiteX60" fmla="*/ 8686800 w 10372725"/>
              <a:gd name="connsiteY60" fmla="*/ 371475 h 1300163"/>
              <a:gd name="connsiteX61" fmla="*/ 8758237 w 10372725"/>
              <a:gd name="connsiteY61" fmla="*/ 400050 h 1300163"/>
              <a:gd name="connsiteX62" fmla="*/ 8829675 w 10372725"/>
              <a:gd name="connsiteY62" fmla="*/ 414338 h 1300163"/>
              <a:gd name="connsiteX63" fmla="*/ 8943975 w 10372725"/>
              <a:gd name="connsiteY63" fmla="*/ 442913 h 1300163"/>
              <a:gd name="connsiteX64" fmla="*/ 9058275 w 10372725"/>
              <a:gd name="connsiteY64" fmla="*/ 471488 h 1300163"/>
              <a:gd name="connsiteX65" fmla="*/ 9172575 w 10372725"/>
              <a:gd name="connsiteY65" fmla="*/ 500063 h 1300163"/>
              <a:gd name="connsiteX66" fmla="*/ 9229725 w 10372725"/>
              <a:gd name="connsiteY66" fmla="*/ 514350 h 1300163"/>
              <a:gd name="connsiteX67" fmla="*/ 9286875 w 10372725"/>
              <a:gd name="connsiteY67" fmla="*/ 542925 h 1300163"/>
              <a:gd name="connsiteX68" fmla="*/ 9415462 w 10372725"/>
              <a:gd name="connsiteY68" fmla="*/ 571500 h 1300163"/>
              <a:gd name="connsiteX69" fmla="*/ 9458325 w 10372725"/>
              <a:gd name="connsiteY69" fmla="*/ 585788 h 1300163"/>
              <a:gd name="connsiteX70" fmla="*/ 9529762 w 10372725"/>
              <a:gd name="connsiteY70" fmla="*/ 600075 h 1300163"/>
              <a:gd name="connsiteX71" fmla="*/ 9586912 w 10372725"/>
              <a:gd name="connsiteY71" fmla="*/ 614363 h 1300163"/>
              <a:gd name="connsiteX72" fmla="*/ 9672637 w 10372725"/>
              <a:gd name="connsiteY72" fmla="*/ 642938 h 1300163"/>
              <a:gd name="connsiteX73" fmla="*/ 9744075 w 10372725"/>
              <a:gd name="connsiteY73" fmla="*/ 657225 h 1300163"/>
              <a:gd name="connsiteX74" fmla="*/ 9829800 w 10372725"/>
              <a:gd name="connsiteY74" fmla="*/ 671513 h 1300163"/>
              <a:gd name="connsiteX75" fmla="*/ 9886950 w 10372725"/>
              <a:gd name="connsiteY75" fmla="*/ 685800 h 1300163"/>
              <a:gd name="connsiteX76" fmla="*/ 10372725 w 10372725"/>
              <a:gd name="connsiteY76" fmla="*/ 714375 h 1300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372725" h="1300163">
                <a:moveTo>
                  <a:pt x="0" y="285750"/>
                </a:moveTo>
                <a:cubicBezTo>
                  <a:pt x="47625" y="309563"/>
                  <a:pt x="94529" y="334875"/>
                  <a:pt x="142875" y="357188"/>
                </a:cubicBezTo>
                <a:cubicBezTo>
                  <a:pt x="156549" y="363499"/>
                  <a:pt x="172516" y="364263"/>
                  <a:pt x="185737" y="371475"/>
                </a:cubicBezTo>
                <a:cubicBezTo>
                  <a:pt x="225180" y="392990"/>
                  <a:pt x="258321" y="426227"/>
                  <a:pt x="300037" y="442913"/>
                </a:cubicBezTo>
                <a:cubicBezTo>
                  <a:pt x="323850" y="452438"/>
                  <a:pt x="348845" y="459419"/>
                  <a:pt x="371475" y="471488"/>
                </a:cubicBezTo>
                <a:cubicBezTo>
                  <a:pt x="420481" y="497624"/>
                  <a:pt x="463082" y="535852"/>
                  <a:pt x="514350" y="557213"/>
                </a:cubicBezTo>
                <a:cubicBezTo>
                  <a:pt x="571500" y="581025"/>
                  <a:pt x="630424" y="600962"/>
                  <a:pt x="685800" y="628650"/>
                </a:cubicBezTo>
                <a:cubicBezTo>
                  <a:pt x="742950" y="657225"/>
                  <a:pt x="798269" y="689800"/>
                  <a:pt x="857250" y="714375"/>
                </a:cubicBezTo>
                <a:lnTo>
                  <a:pt x="1028700" y="785813"/>
                </a:lnTo>
                <a:cubicBezTo>
                  <a:pt x="1114776" y="823113"/>
                  <a:pt x="1196879" y="870448"/>
                  <a:pt x="1285875" y="900113"/>
                </a:cubicBezTo>
                <a:cubicBezTo>
                  <a:pt x="1314450" y="909638"/>
                  <a:pt x="1344075" y="916455"/>
                  <a:pt x="1371600" y="928688"/>
                </a:cubicBezTo>
                <a:cubicBezTo>
                  <a:pt x="1533487" y="1000638"/>
                  <a:pt x="1546993" y="1030014"/>
                  <a:pt x="1714500" y="1085850"/>
                </a:cubicBezTo>
                <a:cubicBezTo>
                  <a:pt x="1770386" y="1104479"/>
                  <a:pt x="1829526" y="1111786"/>
                  <a:pt x="1885950" y="1128713"/>
                </a:cubicBezTo>
                <a:cubicBezTo>
                  <a:pt x="1972501" y="1154678"/>
                  <a:pt x="2053992" y="1199583"/>
                  <a:pt x="2143125" y="1214438"/>
                </a:cubicBezTo>
                <a:lnTo>
                  <a:pt x="2228850" y="1228725"/>
                </a:lnTo>
                <a:cubicBezTo>
                  <a:pt x="2282147" y="1238415"/>
                  <a:pt x="2331860" y="1251283"/>
                  <a:pt x="2386012" y="1257300"/>
                </a:cubicBezTo>
                <a:cubicBezTo>
                  <a:pt x="2485863" y="1268394"/>
                  <a:pt x="2586052" y="1276198"/>
                  <a:pt x="2686050" y="1285875"/>
                </a:cubicBezTo>
                <a:lnTo>
                  <a:pt x="2828925" y="1300163"/>
                </a:lnTo>
                <a:lnTo>
                  <a:pt x="3457575" y="1285875"/>
                </a:lnTo>
                <a:cubicBezTo>
                  <a:pt x="3519632" y="1283698"/>
                  <a:pt x="3581841" y="1280370"/>
                  <a:pt x="3643312" y="1271588"/>
                </a:cubicBezTo>
                <a:cubicBezTo>
                  <a:pt x="3682190" y="1266034"/>
                  <a:pt x="3719345" y="1251844"/>
                  <a:pt x="3757612" y="1243013"/>
                </a:cubicBezTo>
                <a:cubicBezTo>
                  <a:pt x="3781274" y="1237552"/>
                  <a:pt x="3805491" y="1234615"/>
                  <a:pt x="3829050" y="1228725"/>
                </a:cubicBezTo>
                <a:cubicBezTo>
                  <a:pt x="3843660" y="1225072"/>
                  <a:pt x="3857302" y="1218091"/>
                  <a:pt x="3871912" y="1214438"/>
                </a:cubicBezTo>
                <a:cubicBezTo>
                  <a:pt x="3895471" y="1208548"/>
                  <a:pt x="3919791" y="1206040"/>
                  <a:pt x="3943350" y="1200150"/>
                </a:cubicBezTo>
                <a:cubicBezTo>
                  <a:pt x="4028514" y="1178859"/>
                  <a:pt x="4074241" y="1162081"/>
                  <a:pt x="4157662" y="1128713"/>
                </a:cubicBezTo>
                <a:cubicBezTo>
                  <a:pt x="4191338" y="1115243"/>
                  <a:pt x="4225234" y="1102071"/>
                  <a:pt x="4257675" y="1085850"/>
                </a:cubicBezTo>
                <a:cubicBezTo>
                  <a:pt x="4408181" y="1010597"/>
                  <a:pt x="4303333" y="1042288"/>
                  <a:pt x="4414837" y="1014413"/>
                </a:cubicBezTo>
                <a:cubicBezTo>
                  <a:pt x="4452286" y="976964"/>
                  <a:pt x="4455808" y="967838"/>
                  <a:pt x="4500562" y="942975"/>
                </a:cubicBezTo>
                <a:cubicBezTo>
                  <a:pt x="4528489" y="927460"/>
                  <a:pt x="4559705" y="917834"/>
                  <a:pt x="4586287" y="900113"/>
                </a:cubicBezTo>
                <a:cubicBezTo>
                  <a:pt x="4631468" y="869992"/>
                  <a:pt x="4669694" y="830221"/>
                  <a:pt x="4714875" y="800100"/>
                </a:cubicBezTo>
                <a:cubicBezTo>
                  <a:pt x="4815901" y="732749"/>
                  <a:pt x="4690817" y="817284"/>
                  <a:pt x="4814887" y="728663"/>
                </a:cubicBezTo>
                <a:cubicBezTo>
                  <a:pt x="4828860" y="718682"/>
                  <a:pt x="4844558" y="711081"/>
                  <a:pt x="4857750" y="700088"/>
                </a:cubicBezTo>
                <a:cubicBezTo>
                  <a:pt x="4873272" y="687153"/>
                  <a:pt x="4884170" y="668969"/>
                  <a:pt x="4900612" y="657225"/>
                </a:cubicBezTo>
                <a:cubicBezTo>
                  <a:pt x="4917943" y="644845"/>
                  <a:pt x="4939701" y="639938"/>
                  <a:pt x="4957762" y="628650"/>
                </a:cubicBezTo>
                <a:cubicBezTo>
                  <a:pt x="4977955" y="616030"/>
                  <a:pt x="4995404" y="599443"/>
                  <a:pt x="5014912" y="585788"/>
                </a:cubicBezTo>
                <a:cubicBezTo>
                  <a:pt x="5043047" y="566094"/>
                  <a:pt x="5073528" y="549723"/>
                  <a:pt x="5100637" y="528638"/>
                </a:cubicBezTo>
                <a:cubicBezTo>
                  <a:pt x="5116586" y="516233"/>
                  <a:pt x="5127551" y="498180"/>
                  <a:pt x="5143500" y="485775"/>
                </a:cubicBezTo>
                <a:cubicBezTo>
                  <a:pt x="5267554" y="389289"/>
                  <a:pt x="5198866" y="465684"/>
                  <a:pt x="5343525" y="357188"/>
                </a:cubicBezTo>
                <a:cubicBezTo>
                  <a:pt x="5362575" y="342900"/>
                  <a:pt x="5379376" y="324974"/>
                  <a:pt x="5400675" y="314325"/>
                </a:cubicBezTo>
                <a:cubicBezTo>
                  <a:pt x="5427616" y="300855"/>
                  <a:pt x="5458979" y="298214"/>
                  <a:pt x="5486400" y="285750"/>
                </a:cubicBezTo>
                <a:cubicBezTo>
                  <a:pt x="5511681" y="274259"/>
                  <a:pt x="5532461" y="254166"/>
                  <a:pt x="5557837" y="242888"/>
                </a:cubicBezTo>
                <a:cubicBezTo>
                  <a:pt x="5575781" y="234913"/>
                  <a:pt x="5596358" y="234810"/>
                  <a:pt x="5614987" y="228600"/>
                </a:cubicBezTo>
                <a:cubicBezTo>
                  <a:pt x="5849628" y="150386"/>
                  <a:pt x="5544376" y="246149"/>
                  <a:pt x="5743575" y="171450"/>
                </a:cubicBezTo>
                <a:cubicBezTo>
                  <a:pt x="5761961" y="164555"/>
                  <a:pt x="5781675" y="161925"/>
                  <a:pt x="5800725" y="157163"/>
                </a:cubicBezTo>
                <a:cubicBezTo>
                  <a:pt x="5819775" y="147638"/>
                  <a:pt x="5837996" y="136234"/>
                  <a:pt x="5857875" y="128588"/>
                </a:cubicBezTo>
                <a:cubicBezTo>
                  <a:pt x="5901284" y="111892"/>
                  <a:pt x="5987746" y="82611"/>
                  <a:pt x="6043612" y="71438"/>
                </a:cubicBezTo>
                <a:cubicBezTo>
                  <a:pt x="6072019" y="65757"/>
                  <a:pt x="6101058" y="63434"/>
                  <a:pt x="6129337" y="57150"/>
                </a:cubicBezTo>
                <a:cubicBezTo>
                  <a:pt x="6144039" y="53883"/>
                  <a:pt x="6157498" y="46130"/>
                  <a:pt x="6172200" y="42863"/>
                </a:cubicBezTo>
                <a:cubicBezTo>
                  <a:pt x="6200479" y="36579"/>
                  <a:pt x="6229247" y="32672"/>
                  <a:pt x="6257925" y="28575"/>
                </a:cubicBezTo>
                <a:cubicBezTo>
                  <a:pt x="6386183" y="10252"/>
                  <a:pt x="6411014" y="11304"/>
                  <a:pt x="6557962" y="0"/>
                </a:cubicBezTo>
                <a:cubicBezTo>
                  <a:pt x="6748462" y="9525"/>
                  <a:pt x="6939308" y="13661"/>
                  <a:pt x="7129462" y="28575"/>
                </a:cubicBezTo>
                <a:cubicBezTo>
                  <a:pt x="7238060" y="37092"/>
                  <a:pt x="7352820" y="78085"/>
                  <a:pt x="7458075" y="100013"/>
                </a:cubicBezTo>
                <a:cubicBezTo>
                  <a:pt x="7514795" y="111830"/>
                  <a:pt x="7573816" y="112671"/>
                  <a:pt x="7629525" y="128588"/>
                </a:cubicBezTo>
                <a:cubicBezTo>
                  <a:pt x="7778330" y="171104"/>
                  <a:pt x="7677843" y="146465"/>
                  <a:pt x="7815262" y="171450"/>
                </a:cubicBezTo>
                <a:cubicBezTo>
                  <a:pt x="8062455" y="216394"/>
                  <a:pt x="7682301" y="147362"/>
                  <a:pt x="7972425" y="214313"/>
                </a:cubicBezTo>
                <a:cubicBezTo>
                  <a:pt x="8090294" y="241513"/>
                  <a:pt x="8048528" y="215479"/>
                  <a:pt x="8158162" y="242888"/>
                </a:cubicBezTo>
                <a:cubicBezTo>
                  <a:pt x="8187383" y="250193"/>
                  <a:pt x="8214484" y="264929"/>
                  <a:pt x="8243887" y="271463"/>
                </a:cubicBezTo>
                <a:cubicBezTo>
                  <a:pt x="8300446" y="284032"/>
                  <a:pt x="8415337" y="300038"/>
                  <a:pt x="8415337" y="300038"/>
                </a:cubicBezTo>
                <a:cubicBezTo>
                  <a:pt x="8439150" y="309563"/>
                  <a:pt x="8462210" y="321243"/>
                  <a:pt x="8486775" y="328613"/>
                </a:cubicBezTo>
                <a:cubicBezTo>
                  <a:pt x="8510035" y="335591"/>
                  <a:pt x="8534506" y="337632"/>
                  <a:pt x="8558212" y="342900"/>
                </a:cubicBezTo>
                <a:cubicBezTo>
                  <a:pt x="8739794" y="383252"/>
                  <a:pt x="8471358" y="328388"/>
                  <a:pt x="8686800" y="371475"/>
                </a:cubicBezTo>
                <a:cubicBezTo>
                  <a:pt x="8710612" y="381000"/>
                  <a:pt x="8733672" y="392680"/>
                  <a:pt x="8758237" y="400050"/>
                </a:cubicBezTo>
                <a:cubicBezTo>
                  <a:pt x="8781497" y="407028"/>
                  <a:pt x="8806013" y="408877"/>
                  <a:pt x="8829675" y="414338"/>
                </a:cubicBezTo>
                <a:cubicBezTo>
                  <a:pt x="8867942" y="423169"/>
                  <a:pt x="8905875" y="433388"/>
                  <a:pt x="8943975" y="442913"/>
                </a:cubicBezTo>
                <a:lnTo>
                  <a:pt x="9058275" y="471488"/>
                </a:lnTo>
                <a:lnTo>
                  <a:pt x="9172575" y="500063"/>
                </a:lnTo>
                <a:lnTo>
                  <a:pt x="9229725" y="514350"/>
                </a:lnTo>
                <a:cubicBezTo>
                  <a:pt x="9248775" y="523875"/>
                  <a:pt x="9266933" y="535447"/>
                  <a:pt x="9286875" y="542925"/>
                </a:cubicBezTo>
                <a:cubicBezTo>
                  <a:pt x="9316217" y="553928"/>
                  <a:pt x="9388294" y="564708"/>
                  <a:pt x="9415462" y="571500"/>
                </a:cubicBezTo>
                <a:cubicBezTo>
                  <a:pt x="9430073" y="575153"/>
                  <a:pt x="9443714" y="582135"/>
                  <a:pt x="9458325" y="585788"/>
                </a:cubicBezTo>
                <a:cubicBezTo>
                  <a:pt x="9481884" y="591678"/>
                  <a:pt x="9506056" y="594807"/>
                  <a:pt x="9529762" y="600075"/>
                </a:cubicBezTo>
                <a:cubicBezTo>
                  <a:pt x="9548931" y="604335"/>
                  <a:pt x="9568104" y="608720"/>
                  <a:pt x="9586912" y="614363"/>
                </a:cubicBezTo>
                <a:cubicBezTo>
                  <a:pt x="9615762" y="623018"/>
                  <a:pt x="9643101" y="637031"/>
                  <a:pt x="9672637" y="642938"/>
                </a:cubicBezTo>
                <a:lnTo>
                  <a:pt x="9744075" y="657225"/>
                </a:lnTo>
                <a:cubicBezTo>
                  <a:pt x="9772577" y="662407"/>
                  <a:pt x="9801393" y="665832"/>
                  <a:pt x="9829800" y="671513"/>
                </a:cubicBezTo>
                <a:cubicBezTo>
                  <a:pt x="9849055" y="675364"/>
                  <a:pt x="9867630" y="682287"/>
                  <a:pt x="9886950" y="685800"/>
                </a:cubicBezTo>
                <a:cubicBezTo>
                  <a:pt x="10046953" y="714892"/>
                  <a:pt x="10210600" y="714375"/>
                  <a:pt x="10372725" y="714375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829ACB1B-B229-C44D-8A13-44AEF3745A5E}"/>
              </a:ext>
            </a:extLst>
          </p:cNvPr>
          <p:cNvSpPr/>
          <p:nvPr/>
        </p:nvSpPr>
        <p:spPr>
          <a:xfrm>
            <a:off x="1048241" y="2583657"/>
            <a:ext cx="1482780" cy="1482780"/>
          </a:xfrm>
          <a:prstGeom prst="ellipse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BB95B0F3-F63B-4044-BE37-75C0BA98B638}"/>
              </a:ext>
            </a:extLst>
          </p:cNvPr>
          <p:cNvSpPr/>
          <p:nvPr/>
        </p:nvSpPr>
        <p:spPr>
          <a:xfrm>
            <a:off x="2499086" y="3326923"/>
            <a:ext cx="1482780" cy="1482780"/>
          </a:xfrm>
          <a:prstGeom prst="ellipse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3202EFC8-D788-1F44-974D-CF4D93EF7D1B}"/>
              </a:ext>
            </a:extLst>
          </p:cNvPr>
          <p:cNvSpPr/>
          <p:nvPr/>
        </p:nvSpPr>
        <p:spPr>
          <a:xfrm>
            <a:off x="1781043" y="2921431"/>
            <a:ext cx="1482780" cy="1482780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D62AF2D4-D59A-F347-9F11-552AB82B40FF}"/>
              </a:ext>
            </a:extLst>
          </p:cNvPr>
          <p:cNvSpPr/>
          <p:nvPr/>
        </p:nvSpPr>
        <p:spPr>
          <a:xfrm>
            <a:off x="3446907" y="3127568"/>
            <a:ext cx="1482780" cy="1482780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9B2F6A54-3D29-5E42-ACA6-2CC256743296}"/>
              </a:ext>
            </a:extLst>
          </p:cNvPr>
          <p:cNvGrpSpPr/>
          <p:nvPr/>
        </p:nvGrpSpPr>
        <p:grpSpPr>
          <a:xfrm>
            <a:off x="1796802" y="3339625"/>
            <a:ext cx="1479798" cy="728688"/>
            <a:chOff x="1796802" y="3339625"/>
            <a:chExt cx="1479798" cy="728688"/>
          </a:xfrm>
        </p:grpSpPr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34595BBA-0D8E-6944-A48F-93EB8C1587C3}"/>
                </a:ext>
              </a:extLst>
            </p:cNvPr>
            <p:cNvCxnSpPr/>
            <p:nvPr/>
          </p:nvCxnSpPr>
          <p:spPr>
            <a:xfrm>
              <a:off x="1796802" y="3339625"/>
              <a:ext cx="1479798" cy="728688"/>
            </a:xfrm>
            <a:prstGeom prst="line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D975694-BAF0-6E41-B82D-3BFAB3E0BE7F}"/>
                </a:ext>
              </a:extLst>
            </p:cNvPr>
            <p:cNvSpPr/>
            <p:nvPr/>
          </p:nvSpPr>
          <p:spPr>
            <a:xfrm>
              <a:off x="2429729" y="3603083"/>
              <a:ext cx="169663" cy="1696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AB89814-E597-0F4A-829D-6AEA5A62C123}"/>
              </a:ext>
            </a:extLst>
          </p:cNvPr>
          <p:cNvGrpSpPr/>
          <p:nvPr/>
        </p:nvGrpSpPr>
        <p:grpSpPr>
          <a:xfrm>
            <a:off x="3282043" y="3708151"/>
            <a:ext cx="1753676" cy="356787"/>
            <a:chOff x="3282043" y="3708151"/>
            <a:chExt cx="1753676" cy="356787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43C4DBD-32D5-AE4C-AC05-E35B94387A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2043" y="3708151"/>
              <a:ext cx="1753676" cy="356787"/>
            </a:xfrm>
            <a:prstGeom prst="line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4644913F-8396-1E46-BBCC-F9C5F4AF52F2}"/>
                </a:ext>
              </a:extLst>
            </p:cNvPr>
            <p:cNvSpPr/>
            <p:nvPr/>
          </p:nvSpPr>
          <p:spPr>
            <a:xfrm rot="19072598">
              <a:off x="4098065" y="3801341"/>
              <a:ext cx="169663" cy="1696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30" name="Oval 129">
            <a:extLst>
              <a:ext uri="{FF2B5EF4-FFF2-40B4-BE49-F238E27FC236}">
                <a16:creationId xmlns:a16="http://schemas.microsoft.com/office/drawing/2014/main" id="{F6726D2A-235D-334F-9F9A-4797D9C48167}"/>
              </a:ext>
            </a:extLst>
          </p:cNvPr>
          <p:cNvSpPr/>
          <p:nvPr/>
        </p:nvSpPr>
        <p:spPr>
          <a:xfrm>
            <a:off x="5421279" y="-1315675"/>
            <a:ext cx="8576212" cy="8576212"/>
          </a:xfrm>
          <a:prstGeom prst="ellipse">
            <a:avLst/>
          </a:prstGeom>
          <a:solidFill>
            <a:srgbClr val="00B05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7974BC02-E539-2E47-B9DE-57D54A8A7E29}"/>
              </a:ext>
            </a:extLst>
          </p:cNvPr>
          <p:cNvCxnSpPr>
            <a:cxnSpLocks/>
          </p:cNvCxnSpPr>
          <p:nvPr/>
        </p:nvCxnSpPr>
        <p:spPr>
          <a:xfrm>
            <a:off x="3276600" y="5656521"/>
            <a:ext cx="1776942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EA4F4567-0C06-0241-92EF-A15CCCC26692}"/>
              </a:ext>
            </a:extLst>
          </p:cNvPr>
          <p:cNvCxnSpPr>
            <a:cxnSpLocks/>
          </p:cNvCxnSpPr>
          <p:nvPr/>
        </p:nvCxnSpPr>
        <p:spPr>
          <a:xfrm>
            <a:off x="4379084" y="5319823"/>
            <a:ext cx="36830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AFBC2140-6B50-DA43-A196-98F538643167}"/>
              </a:ext>
            </a:extLst>
          </p:cNvPr>
          <p:cNvSpPr txBox="1"/>
          <p:nvPr/>
        </p:nvSpPr>
        <p:spPr>
          <a:xfrm>
            <a:off x="3766083" y="566131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Pixel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E7BE6E76-F76F-3644-BE93-F8F56B6085BC}"/>
              </a:ext>
            </a:extLst>
          </p:cNvPr>
          <p:cNvSpPr txBox="1"/>
          <p:nvPr/>
        </p:nvSpPr>
        <p:spPr>
          <a:xfrm>
            <a:off x="4035320" y="4920485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Encoder</a:t>
            </a:r>
          </a:p>
        </p:txBody>
      </p:sp>
    </p:spTree>
    <p:extLst>
      <p:ext uri="{BB962C8B-B14F-4D97-AF65-F5344CB8AC3E}">
        <p14:creationId xmlns:p14="http://schemas.microsoft.com/office/powerpoint/2010/main" val="3287344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8" grpId="0" animBg="1"/>
      <p:bldP spid="93" grpId="0" animBg="1"/>
      <p:bldP spid="93" grpId="1" animBg="1"/>
      <p:bldP spid="94" grpId="0" animBg="1"/>
      <p:bldP spid="94" grpId="1" animBg="1"/>
      <p:bldP spid="98" grpId="0" animBg="1"/>
      <p:bldP spid="99" grpId="0" animBg="1"/>
      <p:bldP spid="130" grpId="0" animBg="1"/>
      <p:bldP spid="13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/>
          <a:lstStyle/>
          <a:p>
            <a:r>
              <a:rPr lang="en-US" dirty="0" smtClean="0"/>
              <a:t>Pixel triggering vs </a:t>
            </a:r>
            <a:r>
              <a:rPr lang="en-US" dirty="0" err="1" smtClean="0"/>
              <a:t>freerun</a:t>
            </a:r>
            <a:r>
              <a:rPr lang="en-US" dirty="0" smtClean="0"/>
              <a:t> acquisition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F2273-2C48-714A-B3F2-E7B6913A2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26" y="1242000"/>
            <a:ext cx="11304574" cy="5040000"/>
          </a:xfrm>
        </p:spPr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xposure time and pixel transit time creates race condition:</a:t>
            </a:r>
          </a:p>
          <a:p>
            <a:r>
              <a:rPr lang="en-US" dirty="0" smtClean="0"/>
              <a:t>Small variations in scan velocity can lead to missed triggers</a:t>
            </a:r>
            <a:endParaRPr lang="en-US" dirty="0"/>
          </a:p>
        </p:txBody>
      </p:sp>
      <p:pic>
        <p:nvPicPr>
          <p:cNvPr id="120" name="Picture 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6500"/>
            <a:ext cx="5845210" cy="4381500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718" y="2476500"/>
            <a:ext cx="5861282" cy="4381500"/>
          </a:xfrm>
          <a:prstGeom prst="rect">
            <a:avLst/>
          </a:prstGeom>
        </p:spPr>
      </p:pic>
      <p:sp>
        <p:nvSpPr>
          <p:cNvPr id="122" name="TextBox 121"/>
          <p:cNvSpPr txBox="1"/>
          <p:nvPr/>
        </p:nvSpPr>
        <p:spPr>
          <a:xfrm>
            <a:off x="666750" y="2343150"/>
            <a:ext cx="495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dirty="0"/>
              <a:t>p</a:t>
            </a:r>
            <a:r>
              <a:rPr lang="en-AU" dirty="0" smtClean="0"/>
              <a:t>ixel triggered scan: </a:t>
            </a:r>
            <a:r>
              <a:rPr lang="en-A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frame_time</a:t>
            </a:r>
            <a:r>
              <a:rPr lang="en-AU" dirty="0" smtClean="0"/>
              <a:t> set to 0.99 × dwell </a:t>
            </a:r>
            <a:endParaRPr lang="en-AU" dirty="0"/>
          </a:p>
        </p:txBody>
      </p:sp>
      <p:sp>
        <p:nvSpPr>
          <p:cNvPr id="123" name="TextBox 122"/>
          <p:cNvSpPr txBox="1"/>
          <p:nvPr/>
        </p:nvSpPr>
        <p:spPr>
          <a:xfrm>
            <a:off x="7000875" y="2343150"/>
            <a:ext cx="495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dirty="0" err="1"/>
              <a:t>f</a:t>
            </a:r>
            <a:r>
              <a:rPr lang="en-AU" dirty="0" err="1" smtClean="0"/>
              <a:t>reerun</a:t>
            </a:r>
            <a:r>
              <a:rPr lang="en-AU" dirty="0" smtClean="0"/>
              <a:t> scan: </a:t>
            </a:r>
            <a:r>
              <a:rPr lang="en-AU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frame_time</a:t>
            </a:r>
            <a:r>
              <a:rPr lang="en-AU" dirty="0" smtClean="0"/>
              <a:t> set to 1.00 × dwell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4451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720000"/>
          </a:xfrm>
        </p:spPr>
        <p:txBody>
          <a:bodyPr/>
          <a:lstStyle/>
          <a:p>
            <a:r>
              <a:rPr lang="en-AU" dirty="0" smtClean="0"/>
              <a:t>Correlated XFM + SXDM</a:t>
            </a:r>
            <a:endParaRPr lang="en-AU" dirty="0"/>
          </a:p>
        </p:txBody>
      </p:sp>
      <p:sp>
        <p:nvSpPr>
          <p:cNvPr id="21" name="Rectangle 49"/>
          <p:cNvSpPr>
            <a:spLocks noChangeArrowheads="1"/>
          </p:cNvSpPr>
          <p:nvPr/>
        </p:nvSpPr>
        <p:spPr bwMode="auto">
          <a:xfrm>
            <a:off x="0" y="6535935"/>
            <a:ext cx="58435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defRPr>
                <a:solidFill>
                  <a:srgbClr val="63513D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̶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AB2328"/>
              </a:buClr>
              <a:buFont typeface="Courier New" panose="02070309020205020404" pitchFamily="49" charset="0"/>
              <a:buChar char="o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sv-SE" altLang="en-US" sz="1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M</a:t>
            </a:r>
            <a:r>
              <a:rPr lang="sv-SE" alt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sv-SE" altLang="en-US" sz="1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Kewish et </a:t>
            </a:r>
            <a:r>
              <a:rPr lang="sv-SE" alt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al.,</a:t>
            </a:r>
            <a:r>
              <a:rPr lang="sv-SE" altLang="en-US" sz="14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sv-SE" altLang="en-US" sz="1400" i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SPIE Nanophotonics</a:t>
            </a:r>
            <a:r>
              <a:rPr lang="sv-SE" altLang="en-US" sz="1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sv-SE" altLang="en-US" sz="1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10456</a:t>
            </a:r>
            <a:r>
              <a:rPr lang="sv-SE" altLang="en-US" sz="1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51 </a:t>
            </a:r>
            <a:r>
              <a:rPr lang="it-IT" altLang="en-US" sz="1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(2017)</a:t>
            </a:r>
            <a:endParaRPr lang="it-IT" altLang="en-US" sz="1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>
          <a:xfrm>
            <a:off x="359569" y="1080000"/>
            <a:ext cx="11470480" cy="1078030"/>
          </a:xfrm>
        </p:spPr>
        <p:txBody>
          <a:bodyPr>
            <a:normAutofit fontScale="77500" lnSpcReduction="20000"/>
          </a:bodyPr>
          <a:lstStyle/>
          <a:p>
            <a:r>
              <a:rPr lang="en-AU" dirty="0" smtClean="0"/>
              <a:t>SXDM implemented at XFM with an X-ray photon counting detector in 2017</a:t>
            </a:r>
          </a:p>
          <a:p>
            <a:r>
              <a:rPr lang="en-AU" altLang="en-US" dirty="0"/>
              <a:t>Mouse </a:t>
            </a:r>
            <a:r>
              <a:rPr lang="en-AU" altLang="en-US" dirty="0" smtClean="0"/>
              <a:t>lung: 10 µm-thick section provided by Godfrey group, Doherty Institute</a:t>
            </a:r>
            <a:endParaRPr lang="en-AU" dirty="0" smtClean="0"/>
          </a:p>
        </p:txBody>
      </p:sp>
      <p:grpSp>
        <p:nvGrpSpPr>
          <p:cNvPr id="12" name="Group 22"/>
          <p:cNvGrpSpPr>
            <a:grpSpLocks/>
          </p:cNvGrpSpPr>
          <p:nvPr/>
        </p:nvGrpSpPr>
        <p:grpSpPr bwMode="auto">
          <a:xfrm>
            <a:off x="203201" y="2158030"/>
            <a:ext cx="3288049" cy="4293464"/>
            <a:chOff x="136079" y="957773"/>
            <a:chExt cx="4147889" cy="5416349"/>
          </a:xfrm>
        </p:grpSpPr>
        <p:pic>
          <p:nvPicPr>
            <p:cNvPr id="13" name="Picture 10" descr="155526-K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371" y="957773"/>
              <a:ext cx="4140597" cy="5416349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" name="Straight Connector 19"/>
            <p:cNvCxnSpPr/>
            <p:nvPr/>
          </p:nvCxnSpPr>
          <p:spPr>
            <a:xfrm>
              <a:off x="251960" y="6237602"/>
              <a:ext cx="557179" cy="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9"/>
            <p:cNvSpPr txBox="1">
              <a:spLocks noChangeArrowheads="1"/>
            </p:cNvSpPr>
            <p:nvPr/>
          </p:nvSpPr>
          <p:spPr bwMode="auto">
            <a:xfrm>
              <a:off x="136079" y="5934422"/>
              <a:ext cx="793105" cy="320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Arial" panose="020B0604020202020204" pitchFamily="34" charset="0"/>
                <a:buChar char="̶"/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ts val="600"/>
                </a:spcBef>
                <a:buClr>
                  <a:srgbClr val="AB2328"/>
                </a:buClr>
                <a:buFont typeface="Courier New" panose="02070309020205020404" pitchFamily="49" charset="0"/>
                <a:buChar char="o"/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AU" altLang="en-US" sz="1050" b="1">
                  <a:solidFill>
                    <a:schemeClr val="bg1"/>
                  </a:solidFill>
                  <a:latin typeface="Fira Sans" panose="020B0604020202020204" charset="0"/>
                </a:rPr>
                <a:t>250 </a:t>
              </a:r>
              <a:r>
                <a:rPr lang="el-GR" altLang="en-US" sz="1050" b="1">
                  <a:solidFill>
                    <a:schemeClr val="bg1"/>
                  </a:solidFill>
                  <a:latin typeface="Fira Sans" panose="020B0604020202020204" charset="0"/>
                </a:rPr>
                <a:t>μ</a:t>
              </a:r>
              <a:r>
                <a:rPr lang="en-AU" altLang="en-US" sz="1050" b="1">
                  <a:solidFill>
                    <a:schemeClr val="bg1"/>
                  </a:solidFill>
                  <a:latin typeface="Fira Sans" panose="020B0604020202020204" charset="0"/>
                </a:rPr>
                <a:t>m</a:t>
              </a:r>
              <a:endParaRPr lang="en-AU" altLang="en-US" sz="1400" b="1">
                <a:solidFill>
                  <a:schemeClr val="bg1"/>
                </a:solidFill>
                <a:latin typeface="Fira Sans" panose="020B0604020202020204" charset="0"/>
              </a:endParaRPr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1583537" y="3811749"/>
            <a:ext cx="166683" cy="83978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 sz="1200">
              <a:latin typeface="Fira Sans" panose="020B0604020202020204" charset="0"/>
            </a:endParaRPr>
          </a:p>
        </p:txBody>
      </p:sp>
      <p:pic>
        <p:nvPicPr>
          <p:cNvPr id="40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80" r="43234"/>
          <a:stretch>
            <a:fillRect/>
          </a:stretch>
        </p:blipFill>
        <p:spPr bwMode="auto">
          <a:xfrm>
            <a:off x="4250709" y="2047281"/>
            <a:ext cx="7842742" cy="2395829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10"/>
          <p:cNvSpPr txBox="1">
            <a:spLocks noChangeArrowheads="1"/>
          </p:cNvSpPr>
          <p:nvPr/>
        </p:nvSpPr>
        <p:spPr bwMode="auto">
          <a:xfrm>
            <a:off x="11027024" y="3956083"/>
            <a:ext cx="1026243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defRPr>
                <a:solidFill>
                  <a:srgbClr val="63513D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̶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AB2328"/>
              </a:buClr>
              <a:buFont typeface="Courier New" panose="02070309020205020404" pitchFamily="49" charset="0"/>
              <a:buChar char="o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AU" altLang="en-US" b="1" dirty="0">
                <a:solidFill>
                  <a:schemeClr val="bg1"/>
                </a:solidFill>
                <a:latin typeface="Fira Sans" panose="020B0604020202020204" charset="0"/>
              </a:rPr>
              <a:t>XFM </a:t>
            </a:r>
            <a:r>
              <a:rPr lang="en-AU" altLang="en-US" b="1" dirty="0" smtClean="0">
                <a:solidFill>
                  <a:schemeClr val="bg1"/>
                </a:solidFill>
                <a:latin typeface="Fira Sans" panose="020B0604020202020204" charset="0"/>
              </a:rPr>
              <a:t>– K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AU" altLang="en-US" sz="1050" b="1" dirty="0" smtClean="0">
                <a:solidFill>
                  <a:schemeClr val="bg1"/>
                </a:solidFill>
                <a:latin typeface="Fira Sans" panose="020B0604020202020204" charset="0"/>
              </a:rPr>
              <a:t>100 nm pixels</a:t>
            </a:r>
            <a:endParaRPr lang="en-AU" altLang="en-US" sz="1050" b="1" dirty="0">
              <a:solidFill>
                <a:schemeClr val="bg1"/>
              </a:solidFill>
              <a:latin typeface="Fira Sans" panose="020B060402020202020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4212604" y="4428223"/>
            <a:ext cx="7881971" cy="2120280"/>
            <a:chOff x="1774825" y="3933827"/>
            <a:chExt cx="8612188" cy="2316720"/>
          </a:xfrm>
        </p:grpSpPr>
        <p:pic>
          <p:nvPicPr>
            <p:cNvPr id="43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"/>
            <a:stretch>
              <a:fillRect/>
            </a:stretch>
          </p:blipFill>
          <p:spPr bwMode="auto">
            <a:xfrm>
              <a:off x="1774825" y="3933827"/>
              <a:ext cx="8612188" cy="2295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44" name="Straight Connector 43"/>
            <p:cNvCxnSpPr/>
            <p:nvPr/>
          </p:nvCxnSpPr>
          <p:spPr>
            <a:xfrm>
              <a:off x="2009775" y="6084888"/>
              <a:ext cx="395288" cy="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5"/>
            <p:cNvSpPr txBox="1">
              <a:spLocks noChangeArrowheads="1"/>
            </p:cNvSpPr>
            <p:nvPr/>
          </p:nvSpPr>
          <p:spPr bwMode="auto">
            <a:xfrm>
              <a:off x="1919289" y="5776914"/>
              <a:ext cx="569592" cy="30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Arial" panose="020B0604020202020204" pitchFamily="34" charset="0"/>
                <a:buChar char="̶"/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ts val="600"/>
                </a:spcBef>
                <a:buClr>
                  <a:srgbClr val="AB2328"/>
                </a:buClr>
                <a:buFont typeface="Courier New" panose="02070309020205020404" pitchFamily="49" charset="0"/>
                <a:buChar char="o"/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AU" altLang="en-US" sz="1200" b="1" dirty="0">
                  <a:solidFill>
                    <a:schemeClr val="bg1"/>
                  </a:solidFill>
                  <a:latin typeface="Fira Sans" panose="020B0604020202020204" charset="0"/>
                </a:rPr>
                <a:t>2 </a:t>
              </a:r>
              <a:r>
                <a:rPr lang="el-GR" altLang="en-US" sz="1200" b="1" dirty="0">
                  <a:solidFill>
                    <a:schemeClr val="bg1"/>
                  </a:solidFill>
                  <a:latin typeface="Fira Sans" panose="020B0604020202020204" charset="0"/>
                </a:rPr>
                <a:t>μ</a:t>
              </a:r>
              <a:r>
                <a:rPr lang="en-AU" altLang="en-US" sz="1200" b="1" dirty="0">
                  <a:solidFill>
                    <a:schemeClr val="bg1"/>
                  </a:solidFill>
                  <a:latin typeface="Fira Sans" panose="020B0604020202020204" charset="0"/>
                </a:rPr>
                <a:t>m</a:t>
              </a:r>
              <a:endParaRPr lang="en-AU" altLang="en-US" b="1" dirty="0">
                <a:solidFill>
                  <a:schemeClr val="bg1"/>
                </a:solidFill>
                <a:latin typeface="Fira Sans" panose="020B0604020202020204" charset="0"/>
              </a:endParaRPr>
            </a:p>
          </p:txBody>
        </p:sp>
        <p:sp>
          <p:nvSpPr>
            <p:cNvPr id="46" name="TextBox 21"/>
            <p:cNvSpPr txBox="1">
              <a:spLocks noChangeArrowheads="1"/>
            </p:cNvSpPr>
            <p:nvPr/>
          </p:nvSpPr>
          <p:spPr bwMode="auto">
            <a:xfrm>
              <a:off x="8495961" y="5645222"/>
              <a:ext cx="1800905" cy="60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Arial" panose="020B0604020202020204" pitchFamily="34" charset="0"/>
                <a:buChar char="̶"/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ts val="600"/>
                </a:spcBef>
                <a:buClr>
                  <a:srgbClr val="AB2328"/>
                </a:buClr>
                <a:buFont typeface="Courier New" panose="02070309020205020404" pitchFamily="49" charset="0"/>
                <a:buChar char="o"/>
                <a:defRPr>
                  <a:solidFill>
                    <a:srgbClr val="63513D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AU" altLang="en-US" b="1" dirty="0">
                  <a:solidFill>
                    <a:schemeClr val="bg1"/>
                  </a:solidFill>
                  <a:latin typeface="Fira Sans" panose="020B0604020202020204" charset="0"/>
                </a:rPr>
                <a:t>SXDM </a:t>
              </a:r>
              <a:r>
                <a:rPr lang="en-AU" altLang="en-US" b="1" dirty="0" smtClean="0">
                  <a:solidFill>
                    <a:schemeClr val="bg1"/>
                  </a:solidFill>
                  <a:latin typeface="Fira Sans" panose="020B0604020202020204" charset="0"/>
                </a:rPr>
                <a:t>– phase</a:t>
              </a:r>
            </a:p>
            <a:p>
              <a:pPr algn="r" eaLnBrk="1" hangingPunct="1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AU" altLang="en-US" sz="1200" b="1" dirty="0" smtClean="0">
                  <a:solidFill>
                    <a:schemeClr val="bg1"/>
                  </a:solidFill>
                  <a:latin typeface="Fira Sans" panose="020B0604020202020204" charset="0"/>
                </a:rPr>
                <a:t>25 nm pixels</a:t>
              </a:r>
              <a:endParaRPr lang="en-AU" altLang="en-US" b="1" dirty="0">
                <a:solidFill>
                  <a:schemeClr val="bg1"/>
                </a:solidFill>
                <a:latin typeface="Fira Sans" panose="020B0604020202020204" charset="0"/>
              </a:endParaRPr>
            </a:p>
          </p:txBody>
        </p:sp>
      </p:grpSp>
      <p:sp>
        <p:nvSpPr>
          <p:cNvPr id="47" name="TextBox 10"/>
          <p:cNvSpPr txBox="1">
            <a:spLocks noChangeArrowheads="1"/>
          </p:cNvSpPr>
          <p:nvPr/>
        </p:nvSpPr>
        <p:spPr bwMode="auto">
          <a:xfrm>
            <a:off x="208981" y="2158030"/>
            <a:ext cx="11128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defRPr>
                <a:solidFill>
                  <a:srgbClr val="63513D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̶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AB2328"/>
              </a:buClr>
              <a:buFont typeface="Courier New" panose="02070309020205020404" pitchFamily="49" charset="0"/>
              <a:buChar char="o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AU" altLang="en-US" b="1" dirty="0">
                <a:solidFill>
                  <a:schemeClr val="bg1"/>
                </a:solidFill>
                <a:latin typeface="Fira Sans" panose="020B0604020202020204" charset="0"/>
              </a:rPr>
              <a:t>XFM </a:t>
            </a:r>
            <a:r>
              <a:rPr lang="en-AU" altLang="en-US" b="1" dirty="0" smtClean="0">
                <a:solidFill>
                  <a:schemeClr val="bg1"/>
                </a:solidFill>
                <a:latin typeface="Fira Sans" panose="020B0604020202020204" charset="0"/>
              </a:rPr>
              <a:t>– K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AU" altLang="en-US" sz="1000" b="1" dirty="0" smtClean="0">
                <a:solidFill>
                  <a:schemeClr val="bg1"/>
                </a:solidFill>
                <a:latin typeface="Fira Sans" panose="020B0604020202020204" charset="0"/>
              </a:rPr>
              <a:t>10 µm pixel size</a:t>
            </a:r>
            <a:endParaRPr lang="en-AU" altLang="en-US" b="1" dirty="0">
              <a:solidFill>
                <a:schemeClr val="bg1"/>
              </a:solidFill>
              <a:latin typeface="Fira Sans" panose="020B060402020202020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585918" y="2073589"/>
            <a:ext cx="2645563" cy="1736419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583627" y="3898571"/>
            <a:ext cx="2640711" cy="55599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0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720000"/>
          </a:xfrm>
        </p:spPr>
        <p:txBody>
          <a:bodyPr>
            <a:noAutofit/>
          </a:bodyPr>
          <a:lstStyle/>
          <a:p>
            <a:r>
              <a:rPr lang="en-AU" dirty="0" smtClean="0"/>
              <a:t>Upgrade detector – EIGER X at XFM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9" y="1080000"/>
            <a:ext cx="11520000" cy="57600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AU" sz="2400" dirty="0" smtClean="0"/>
              <a:t>Original detector was cost-effective but slow, data poor, analysis troublesome</a:t>
            </a:r>
          </a:p>
          <a:p>
            <a:pPr lvl="1">
              <a:lnSpc>
                <a:spcPct val="120000"/>
              </a:lnSpc>
            </a:pPr>
            <a:r>
              <a:rPr lang="en-AU" sz="2400" dirty="0" smtClean="0"/>
              <a:t>Slow readout: significant dead-time between exposures</a:t>
            </a:r>
          </a:p>
          <a:p>
            <a:pPr lvl="1">
              <a:lnSpc>
                <a:spcPct val="120000"/>
              </a:lnSpc>
            </a:pPr>
            <a:r>
              <a:rPr lang="en-AU" sz="2400" dirty="0" smtClean="0"/>
              <a:t>Slow dynamics: XFM beam had to be heavily attenuated, wasting beam time</a:t>
            </a:r>
          </a:p>
          <a:p>
            <a:pPr lvl="1">
              <a:lnSpc>
                <a:spcPct val="120000"/>
              </a:lnSpc>
            </a:pPr>
            <a:r>
              <a:rPr lang="en-AU" sz="2400" dirty="0" smtClean="0"/>
              <a:t>Sensor </a:t>
            </a:r>
            <a:r>
              <a:rPr lang="en-AU" sz="2400" dirty="0"/>
              <a:t>charging: </a:t>
            </a:r>
            <a:r>
              <a:rPr lang="en-AU" sz="2400" dirty="0" smtClean="0"/>
              <a:t>intensity- and </a:t>
            </a:r>
            <a:r>
              <a:rPr lang="en-AU" sz="2400" dirty="0"/>
              <a:t>time-varying bias, frequent power cycling</a:t>
            </a:r>
          </a:p>
          <a:p>
            <a:pPr lvl="1">
              <a:lnSpc>
                <a:spcPct val="120000"/>
              </a:lnSpc>
            </a:pPr>
            <a:endParaRPr lang="en-AU" sz="2400" dirty="0" smtClean="0"/>
          </a:p>
          <a:p>
            <a:pPr>
              <a:lnSpc>
                <a:spcPct val="120000"/>
              </a:lnSpc>
            </a:pPr>
            <a:r>
              <a:rPr lang="en-AU" sz="2400" dirty="0" smtClean="0"/>
              <a:t>Collaboration: ANSTO – La Trobe University</a:t>
            </a:r>
          </a:p>
          <a:p>
            <a:pPr lvl="1">
              <a:lnSpc>
                <a:spcPct val="120000"/>
              </a:lnSpc>
            </a:pPr>
            <a:r>
              <a:rPr lang="en-AU" sz="2400" dirty="0" smtClean="0"/>
              <a:t>Provide </a:t>
            </a:r>
            <a:r>
              <a:rPr lang="en-AU" sz="2400" dirty="0"/>
              <a:t>an </a:t>
            </a:r>
            <a:r>
              <a:rPr lang="en-AU" sz="2400" dirty="0" smtClean="0"/>
              <a:t>EIGER2 X 1M </a:t>
            </a:r>
            <a:r>
              <a:rPr lang="en-AU" sz="2400" dirty="0"/>
              <a:t>detector </a:t>
            </a:r>
            <a:r>
              <a:rPr lang="en-AU" sz="2400" dirty="0" smtClean="0"/>
              <a:t>to the </a:t>
            </a:r>
            <a:r>
              <a:rPr lang="en-AU" sz="2400" dirty="0"/>
              <a:t>XFM </a:t>
            </a:r>
            <a:r>
              <a:rPr lang="en-AU" sz="2400" dirty="0" smtClean="0"/>
              <a:t>beamline</a:t>
            </a:r>
            <a:endParaRPr lang="en-AU" sz="2400" dirty="0"/>
          </a:p>
          <a:p>
            <a:pPr lvl="2">
              <a:lnSpc>
                <a:spcPct val="120000"/>
              </a:lnSpc>
            </a:pPr>
            <a:r>
              <a:rPr lang="en-AU" sz="1800" dirty="0" smtClean="0"/>
              <a:t>Loan EIGER1 detector provided by Dectris during 2018 during development of EIGER2 X</a:t>
            </a:r>
          </a:p>
          <a:p>
            <a:pPr lvl="1">
              <a:lnSpc>
                <a:spcPct val="120000"/>
              </a:lnSpc>
            </a:pPr>
            <a:r>
              <a:rPr lang="en-AU" sz="2400" dirty="0" smtClean="0"/>
              <a:t>Develop an optimised </a:t>
            </a:r>
            <a:r>
              <a:rPr lang="en-AU" sz="2400" dirty="0"/>
              <a:t>automated </a:t>
            </a:r>
            <a:r>
              <a:rPr lang="en-AU" sz="2400" dirty="0" smtClean="0"/>
              <a:t>data analysis pipeline</a:t>
            </a:r>
          </a:p>
          <a:p>
            <a:pPr lvl="2">
              <a:lnSpc>
                <a:spcPct val="120000"/>
              </a:lnSpc>
            </a:pPr>
            <a:r>
              <a:rPr lang="en-AU" sz="1800" dirty="0" smtClean="0"/>
              <a:t>Roll-out of software in 5 Phases, providing prompt access to SXDM for XFM ‘early adopter’ users</a:t>
            </a:r>
          </a:p>
          <a:p>
            <a:pPr lvl="1">
              <a:lnSpc>
                <a:spcPct val="120000"/>
              </a:lnSpc>
            </a:pPr>
            <a:r>
              <a:rPr lang="en-AU" sz="2400" dirty="0" smtClean="0"/>
              <a:t>Provide computing infrastructure for SXDM</a:t>
            </a:r>
          </a:p>
          <a:p>
            <a:pPr lvl="2">
              <a:lnSpc>
                <a:spcPct val="120000"/>
              </a:lnSpc>
            </a:pPr>
            <a:r>
              <a:rPr lang="en-AU" sz="1800" dirty="0" smtClean="0"/>
              <a:t>Collaboration with </a:t>
            </a:r>
            <a:r>
              <a:rPr lang="en-AU" sz="1800" dirty="0" smtClean="0"/>
              <a:t>IT/</a:t>
            </a:r>
            <a:r>
              <a:rPr lang="en-AU" sz="1800" dirty="0" err="1" smtClean="0"/>
              <a:t>SciComp</a:t>
            </a:r>
            <a:r>
              <a:rPr lang="en-AU" sz="1800" dirty="0" smtClean="0"/>
              <a:t> </a:t>
            </a:r>
            <a:r>
              <a:rPr lang="en-AU" sz="1800" dirty="0" smtClean="0"/>
              <a:t>to optimise hardware/software for HPC imaging</a:t>
            </a:r>
          </a:p>
        </p:txBody>
      </p:sp>
    </p:spTree>
    <p:extLst>
      <p:ext uri="{BB962C8B-B14F-4D97-AF65-F5344CB8AC3E}">
        <p14:creationId xmlns:p14="http://schemas.microsoft.com/office/powerpoint/2010/main" val="312418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D50D8-84AE-4996-9D75-52228B116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722053"/>
          </a:xfrm>
        </p:spPr>
        <p:txBody>
          <a:bodyPr/>
          <a:lstStyle/>
          <a:p>
            <a:r>
              <a:rPr lang="en-AU" dirty="0" smtClean="0"/>
              <a:t>Upgrade to</a:t>
            </a:r>
            <a:r>
              <a:rPr lang="en-AU" dirty="0" smtClean="0">
                <a:sym typeface="Wingdings" panose="05000000000000000000" pitchFamily="2" charset="2"/>
              </a:rPr>
              <a:t> EIGER2</a:t>
            </a:r>
            <a:endParaRPr lang="en-AU" dirty="0"/>
          </a:p>
        </p:txBody>
      </p:sp>
      <p:pic>
        <p:nvPicPr>
          <p:cNvPr id="6" name="Picture 4" descr="http://lima.blissgarden.org/_images/EIGER_1M_432x2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118" y="814449"/>
            <a:ext cx="2818656" cy="134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988045"/>
              </p:ext>
            </p:extLst>
          </p:nvPr>
        </p:nvGraphicFramePr>
        <p:xfrm>
          <a:off x="121444" y="2166256"/>
          <a:ext cx="11930028" cy="4571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2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2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2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25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6015">
                <a:tc>
                  <a:txBody>
                    <a:bodyPr/>
                    <a:lstStyle/>
                    <a:p>
                      <a:pPr algn="ctr"/>
                      <a:endParaRPr lang="en-AU" sz="18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Original detector</a:t>
                      </a:r>
                      <a:endParaRPr lang="en-AU" sz="18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EIGER1 X</a:t>
                      </a:r>
                      <a:endParaRPr lang="en-AU" sz="18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EIGER2 X</a:t>
                      </a:r>
                      <a:endParaRPr lang="en-AU" sz="18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400"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Date</a:t>
                      </a:r>
                    </a:p>
                  </a:txBody>
                  <a:tcPr marL="102999" marR="102999" marT="51499" marB="51499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dirty="0" smtClean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Delivered 2016</a:t>
                      </a:r>
                    </a:p>
                  </a:txBody>
                  <a:tcPr marL="102999" marR="102999" marT="51499" marB="51499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Loan June 2015 (4 weeks)</a:t>
                      </a:r>
                    </a:p>
                    <a:p>
                      <a:pPr marL="0" algn="ctr" defTabSz="457200" rtl="0" eaLnBrk="1" latinLnBrk="0" hangingPunct="1"/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Loan May 2018 (48 weeks)</a:t>
                      </a:r>
                      <a:endParaRPr lang="en-AU" sz="1800" kern="120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Delivered May 2019</a:t>
                      </a:r>
                      <a:endParaRPr lang="en-AU" sz="1800" dirty="0">
                        <a:solidFill>
                          <a:srgbClr val="00B05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extLst>
                  <a:ext uri="{0D108BD9-81ED-4DB2-BD59-A6C34878D82A}">
                    <a16:rowId xmlns:a16="http://schemas.microsoft.com/office/drawing/2014/main" val="582945378"/>
                  </a:ext>
                </a:extLst>
              </a:tr>
              <a:tr h="553414"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Area [mm</a:t>
                      </a:r>
                      <a:r>
                        <a:rPr lang="en-AU" sz="1800" b="1" baseline="300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AU" sz="18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]</a:t>
                      </a:r>
                    </a:p>
                  </a:txBody>
                  <a:tcPr marL="102999" marR="102999" marT="51499" marB="51499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dirty="0" smtClean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 × 25</a:t>
                      </a:r>
                    </a:p>
                  </a:txBody>
                  <a:tcPr marL="102999" marR="102999" marT="51499" marB="51499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sz="1800" b="1" dirty="0" smtClean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77.2 × 79.9</a:t>
                      </a:r>
                      <a:endParaRPr lang="en-AU" sz="1800" dirty="0">
                        <a:solidFill>
                          <a:srgbClr val="00B05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414"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Readout time</a:t>
                      </a:r>
                      <a:r>
                        <a:rPr lang="en-AU" sz="1800" b="1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[µs]</a:t>
                      </a:r>
                      <a:endParaRPr lang="en-AU" sz="1800" b="1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0" dirty="0" smtClean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8,000</a:t>
                      </a:r>
                      <a:endParaRPr lang="en-AU" sz="1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n-AU" sz="1800" kern="120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AU" sz="1800" b="1" kern="1200" dirty="0" smtClean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0.1</a:t>
                      </a:r>
                      <a:endParaRPr lang="en-AU" sz="1800" b="1" kern="1200" dirty="0">
                        <a:solidFill>
                          <a:srgbClr val="00B05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567"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Max intensity per pixel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[photons/s]</a:t>
                      </a:r>
                    </a:p>
                  </a:txBody>
                  <a:tcPr marL="102999" marR="102999" marT="51499" marB="51499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dirty="0" smtClean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r>
                        <a:rPr lang="en-AU" sz="1800" b="0" baseline="30000" dirty="0" smtClean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n-AU" sz="1800" b="0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r>
                        <a:rPr lang="en-AU" sz="1800" baseline="30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en-AU" sz="1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r>
                        <a:rPr lang="en-AU" sz="1800" b="1" baseline="30000" dirty="0" smtClean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en-AU" sz="1800" b="1" dirty="0">
                        <a:solidFill>
                          <a:srgbClr val="00B05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0015"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Robustness</a:t>
                      </a:r>
                      <a:endParaRPr lang="en-AU" sz="18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0" dirty="0" smtClean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Poor:</a:t>
                      </a:r>
                    </a:p>
                    <a:p>
                      <a:pPr algn="ctr"/>
                      <a:r>
                        <a:rPr lang="en-AU" sz="1400" b="0" dirty="0" smtClean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Power cycling to disperse charge</a:t>
                      </a:r>
                      <a:r>
                        <a:rPr lang="en-AU" sz="1400" b="0" baseline="0" dirty="0" smtClean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every ~1 h takes ~5 min</a:t>
                      </a:r>
                      <a:r>
                        <a:rPr lang="en-AU" sz="1400" b="0" dirty="0" smtClean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</a:t>
                      </a:r>
                      <a:r>
                        <a:rPr lang="en-AU" sz="1400" b="0" baseline="0" dirty="0" smtClean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crashes if triggered during acquisition, cannot transfer data during scan</a:t>
                      </a:r>
                      <a:endParaRPr lang="en-AU" sz="1800" b="0" dirty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sz="1800" b="1" dirty="0" smtClean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Excellent:</a:t>
                      </a:r>
                    </a:p>
                    <a:p>
                      <a:pPr algn="ctr"/>
                      <a:r>
                        <a:rPr lang="en-AU" sz="1800" b="0" baseline="0" dirty="0" smtClean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Acquisitions &gt;100 million frames: OK</a:t>
                      </a:r>
                    </a:p>
                    <a:p>
                      <a:pPr algn="ctr"/>
                      <a:r>
                        <a:rPr lang="en-AU" sz="1800" b="0" baseline="0" dirty="0" smtClean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Stable operations &gt;8 weeks without initialization</a:t>
                      </a:r>
                      <a:endParaRPr lang="en-AU" sz="1800" b="0" dirty="0">
                        <a:solidFill>
                          <a:srgbClr val="00B05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AU" sz="20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414"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Capabilities enabled</a:t>
                      </a:r>
                      <a:endParaRPr lang="en-AU" sz="18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0" dirty="0" smtClean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SXDM,</a:t>
                      </a:r>
                      <a:r>
                        <a:rPr lang="en-AU" sz="1800" b="0" baseline="0" dirty="0" smtClean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STXM</a:t>
                      </a:r>
                      <a:endParaRPr lang="en-AU" sz="1800" b="0" dirty="0">
                        <a:solidFill>
                          <a:srgbClr val="00B05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sz="1800" b="1" dirty="0" smtClean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SXDM, STXM, µ-diffraction, µ-SAXS</a:t>
                      </a:r>
                      <a:endParaRPr lang="en-AU" sz="1800" b="1" dirty="0">
                        <a:solidFill>
                          <a:srgbClr val="00B05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2999" marR="102999" marT="51499" marB="51499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125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13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720000"/>
          </a:xfrm>
        </p:spPr>
        <p:txBody>
          <a:bodyPr/>
          <a:lstStyle/>
          <a:p>
            <a:r>
              <a:rPr lang="en-AU" dirty="0" smtClean="0"/>
              <a:t>Upgrade – Data Analysis Pipeline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9" y="1260000"/>
            <a:ext cx="11520000" cy="540000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AU" dirty="0"/>
              <a:t>The major steps in </a:t>
            </a:r>
            <a:r>
              <a:rPr lang="en-AU" dirty="0" smtClean="0"/>
              <a:t>SXDM </a:t>
            </a:r>
            <a:r>
              <a:rPr lang="en-AU" dirty="0"/>
              <a:t>analysis </a:t>
            </a:r>
            <a:r>
              <a:rPr lang="en-AU" dirty="0" smtClean="0"/>
              <a:t>comprise</a:t>
            </a:r>
            <a:r>
              <a:rPr lang="en-AU" dirty="0"/>
              <a:t>: </a:t>
            </a:r>
          </a:p>
          <a:p>
            <a:pPr lvl="0">
              <a:lnSpc>
                <a:spcPct val="120000"/>
              </a:lnSpc>
            </a:pPr>
            <a:r>
              <a:rPr lang="en-AU" dirty="0"/>
              <a:t>confirm the X-ray beam intensity and illumination conditions pre-scan;</a:t>
            </a:r>
          </a:p>
          <a:p>
            <a:pPr lvl="0">
              <a:lnSpc>
                <a:spcPct val="120000"/>
              </a:lnSpc>
            </a:pPr>
            <a:r>
              <a:rPr lang="en-AU" dirty="0"/>
              <a:t>carry out one or more scans using XFM </a:t>
            </a:r>
            <a:r>
              <a:rPr lang="en-AU" dirty="0" err="1" smtClean="0"/>
              <a:t>maia_scan</a:t>
            </a:r>
            <a:r>
              <a:rPr lang="en-AU" dirty="0" smtClean="0"/>
              <a:t> IDL architecture</a:t>
            </a:r>
            <a:r>
              <a:rPr lang="en-AU" dirty="0"/>
              <a:t>;</a:t>
            </a:r>
          </a:p>
          <a:p>
            <a:pPr lvl="0">
              <a:lnSpc>
                <a:spcPct val="120000"/>
              </a:lnSpc>
            </a:pPr>
            <a:r>
              <a:rPr lang="en-AU" dirty="0"/>
              <a:t>transfer </a:t>
            </a:r>
            <a:r>
              <a:rPr lang="en-AU" dirty="0" smtClean="0"/>
              <a:t>EIGER </a:t>
            </a:r>
            <a:r>
              <a:rPr lang="en-AU" dirty="0"/>
              <a:t>data from </a:t>
            </a:r>
            <a:r>
              <a:rPr lang="en-AU" dirty="0" smtClean="0"/>
              <a:t>detector control unit (DCU) </a:t>
            </a:r>
            <a:r>
              <a:rPr lang="en-AU" dirty="0"/>
              <a:t>to beamline fileserver;</a:t>
            </a:r>
          </a:p>
          <a:p>
            <a:pPr lvl="0">
              <a:lnSpc>
                <a:spcPct val="120000"/>
              </a:lnSpc>
            </a:pPr>
            <a:r>
              <a:rPr lang="en-AU" dirty="0"/>
              <a:t>extract pixel visit data and/or stage events from the list-mode data; </a:t>
            </a:r>
          </a:p>
          <a:p>
            <a:pPr lvl="0">
              <a:lnSpc>
                <a:spcPct val="120000"/>
              </a:lnSpc>
            </a:pPr>
            <a:r>
              <a:rPr lang="en-AU" dirty="0"/>
              <a:t>convert </a:t>
            </a:r>
            <a:r>
              <a:rPr lang="en-AU" dirty="0" smtClean="0"/>
              <a:t>positions to </a:t>
            </a:r>
            <a:r>
              <a:rPr lang="en-AU" dirty="0"/>
              <a:t>laboratory coordinates </a:t>
            </a:r>
            <a:r>
              <a:rPr lang="en-AU" dirty="0" smtClean="0"/>
              <a:t>using metadata from </a:t>
            </a:r>
            <a:r>
              <a:rPr lang="en-AU" dirty="0" err="1" smtClean="0"/>
              <a:t>maia_scan</a:t>
            </a:r>
            <a:r>
              <a:rPr lang="en-AU" dirty="0"/>
              <a:t>; </a:t>
            </a:r>
          </a:p>
          <a:p>
            <a:pPr lvl="0">
              <a:lnSpc>
                <a:spcPct val="120000"/>
              </a:lnSpc>
            </a:pPr>
            <a:r>
              <a:rPr lang="en-AU" dirty="0"/>
              <a:t>locate the beam centre in </a:t>
            </a:r>
            <a:r>
              <a:rPr lang="en-AU" dirty="0" smtClean="0"/>
              <a:t>EIGER </a:t>
            </a:r>
            <a:r>
              <a:rPr lang="en-AU" dirty="0"/>
              <a:t>frames;</a:t>
            </a:r>
          </a:p>
          <a:p>
            <a:pPr lvl="0">
              <a:lnSpc>
                <a:spcPct val="120000"/>
              </a:lnSpc>
            </a:pPr>
            <a:r>
              <a:rPr lang="en-AU" dirty="0"/>
              <a:t>apply valid pixel mask, and extract region of interest (ROI) from each frame;</a:t>
            </a:r>
          </a:p>
          <a:p>
            <a:pPr lvl="0">
              <a:lnSpc>
                <a:spcPct val="120000"/>
              </a:lnSpc>
            </a:pPr>
            <a:r>
              <a:rPr lang="en-AU" dirty="0"/>
              <a:t>save list of positions and </a:t>
            </a:r>
            <a:r>
              <a:rPr lang="en-AU" dirty="0" smtClean="0"/>
              <a:t>EIGER ROIs </a:t>
            </a:r>
            <a:r>
              <a:rPr lang="en-AU" dirty="0"/>
              <a:t>as input for SXDM </a:t>
            </a:r>
            <a:r>
              <a:rPr lang="en-AU" dirty="0" smtClean="0"/>
              <a:t>reconstruction</a:t>
            </a:r>
            <a:r>
              <a:rPr lang="en-AU" dirty="0"/>
              <a:t>, and;</a:t>
            </a:r>
          </a:p>
          <a:p>
            <a:pPr lvl="0">
              <a:lnSpc>
                <a:spcPct val="120000"/>
              </a:lnSpc>
            </a:pPr>
            <a:r>
              <a:rPr lang="en-AU" dirty="0"/>
              <a:t>reconstruct SXDM images. </a:t>
            </a:r>
          </a:p>
        </p:txBody>
      </p:sp>
    </p:spTree>
    <p:extLst>
      <p:ext uri="{BB962C8B-B14F-4D97-AF65-F5344CB8AC3E}">
        <p14:creationId xmlns:p14="http://schemas.microsoft.com/office/powerpoint/2010/main" val="100664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720000"/>
          </a:xfrm>
        </p:spPr>
        <p:txBody>
          <a:bodyPr/>
          <a:lstStyle/>
          <a:p>
            <a:r>
              <a:rPr lang="en-AU" dirty="0" smtClean="0"/>
              <a:t>Upgrade – Integration &amp; Automation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9" y="1080000"/>
            <a:ext cx="10515600" cy="4351338"/>
          </a:xfrm>
        </p:spPr>
        <p:txBody>
          <a:bodyPr/>
          <a:lstStyle/>
          <a:p>
            <a:r>
              <a:rPr lang="en-AU" dirty="0" smtClean="0"/>
              <a:t>What users &amp; scientists see: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18" y="1798199"/>
            <a:ext cx="3241964" cy="199784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18" y="4075179"/>
            <a:ext cx="3241964" cy="274931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-164" y="1480822"/>
            <a:ext cx="3433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EPICS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areaDetector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control GUI</a:t>
            </a:r>
            <a:endParaRPr lang="en-A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4072" y="3771383"/>
            <a:ext cx="2254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EIGER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realtime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view</a:t>
            </a:r>
            <a:endParaRPr lang="en-A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83241" y="1480822"/>
            <a:ext cx="2727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EIGER Data Analysis GUI</a:t>
            </a:r>
            <a:endParaRPr lang="en-A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231499" y="3771383"/>
            <a:ext cx="3821955" cy="2914336"/>
            <a:chOff x="4563507" y="1068094"/>
            <a:chExt cx="7162766" cy="546178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63507" y="1068094"/>
              <a:ext cx="6001588" cy="3458058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48423" y="3100402"/>
              <a:ext cx="6277850" cy="3429479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  <p:sp>
        <p:nvSpPr>
          <p:cNvPr id="13" name="TextBox 12"/>
          <p:cNvSpPr txBox="1"/>
          <p:nvPr/>
        </p:nvSpPr>
        <p:spPr>
          <a:xfrm>
            <a:off x="8983687" y="3420579"/>
            <a:ext cx="2034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Confluence pages</a:t>
            </a:r>
            <a:endParaRPr lang="en-A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6"/>
          <a:stretch>
            <a:fillRect/>
          </a:stretch>
        </p:blipFill>
        <p:spPr>
          <a:xfrm>
            <a:off x="3498526" y="1798199"/>
            <a:ext cx="4577108" cy="501722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8356916" y="1080000"/>
            <a:ext cx="3787212" cy="239170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SzPct val="90000"/>
              <a:buFont typeface="Wingdings" pitchFamily="2" charset="2"/>
              <a:buChar char="§"/>
              <a:defRPr sz="2800" b="0" i="0" kern="1200" spc="-15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627063" indent="-1698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§"/>
              <a:tabLst/>
              <a:defRPr sz="2400" b="0" i="0" kern="1200" spc="-15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2pPr>
            <a:lvl3pPr marL="1069975" indent="-1555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 sz="2000" b="0" i="0" kern="1200" spc="-15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15113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 sz="1800" b="0" i="0" kern="1200" spc="-15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1960563" indent="-1317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 sz="1800" b="0" i="0" kern="1200" spc="-15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AU" spc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Most of the program code is hidden to flatten the learning curve for the users</a:t>
            </a:r>
          </a:p>
          <a:p>
            <a:pPr>
              <a:lnSpc>
                <a:spcPct val="120000"/>
              </a:lnSpc>
            </a:pPr>
            <a:r>
              <a:rPr lang="en-AU" spc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XFM Users configure scans as normal in Excel </a:t>
            </a:r>
            <a:r>
              <a:rPr lang="en-AU" spc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sheet, </a:t>
            </a:r>
            <a:r>
              <a:rPr lang="en-AU" spc="0" dirty="0" err="1" smtClean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maia_scan</a:t>
            </a:r>
            <a:r>
              <a:rPr lang="en-AU" spc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“</a:t>
            </a:r>
            <a:r>
              <a:rPr lang="en-AU" spc="0" dirty="0" smtClean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/camera</a:t>
            </a:r>
            <a:r>
              <a:rPr lang="en-AU" spc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</a:t>
            </a:r>
            <a:r>
              <a:rPr lang="en-AU" spc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keyword to activate EIGER</a:t>
            </a:r>
            <a:endParaRPr lang="en-AU" spc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55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720000"/>
          </a:xfrm>
        </p:spPr>
        <p:txBody>
          <a:bodyPr/>
          <a:lstStyle/>
          <a:p>
            <a:r>
              <a:rPr lang="en-AU" dirty="0" smtClean="0"/>
              <a:t>Upgrade – Integration &amp; Automation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9" y="1080000"/>
            <a:ext cx="10515600" cy="4351338"/>
          </a:xfrm>
        </p:spPr>
        <p:txBody>
          <a:bodyPr/>
          <a:lstStyle/>
          <a:p>
            <a:r>
              <a:rPr lang="en-AU" dirty="0" smtClean="0"/>
              <a:t>Behind the scenes:</a:t>
            </a:r>
            <a:endParaRPr lang="en-AU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14" y="1600200"/>
            <a:ext cx="8186363" cy="515999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63583" y="2526607"/>
            <a:ext cx="2595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EIGER temp &amp; humidity</a:t>
            </a:r>
          </a:p>
          <a:p>
            <a:pPr algn="ctr"/>
            <a:r>
              <a:rPr lang="en-A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status logging</a:t>
            </a:r>
            <a:endParaRPr lang="en-A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47976" y="2821587"/>
            <a:ext cx="1848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 mode status</a:t>
            </a:r>
            <a:endParaRPr lang="en-A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85300" y="2821587"/>
            <a:ext cx="1893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 view console</a:t>
            </a:r>
            <a:endParaRPr lang="en-A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26085" y="4428348"/>
            <a:ext cx="2382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transfer daemon</a:t>
            </a:r>
            <a:endParaRPr lang="en-A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92462" y="6366881"/>
            <a:ext cx="1649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  <a:latin typeface="Fira Sans" panose="020B0604020202020204" charset="0"/>
              </a:rPr>
              <a:t>status logging</a:t>
            </a:r>
            <a:endParaRPr lang="en-AU" dirty="0">
              <a:solidFill>
                <a:schemeClr val="bg1"/>
              </a:solidFill>
              <a:latin typeface="Fira Sans" panose="020B060402020202020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5071" y="6366881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EPS status IOC</a:t>
            </a:r>
            <a:endParaRPr lang="en-A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2583" y="5331974"/>
            <a:ext cx="239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 mode control IOC</a:t>
            </a:r>
            <a:endParaRPr lang="en-A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8294" y="4465136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ADEiger</a:t>
            </a:r>
            <a:r>
              <a:rPr lang="en-A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MEDM console</a:t>
            </a:r>
            <a:endParaRPr lang="en-A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380" y="3598298"/>
            <a:ext cx="2854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areaDetector:ADEiger</a:t>
            </a:r>
            <a:r>
              <a:rPr lang="en-A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IOC</a:t>
            </a:r>
            <a:endParaRPr lang="en-A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599" y="4834468"/>
            <a:ext cx="5264878" cy="1925726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3333075" y="4893999"/>
            <a:ext cx="10438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dirty="0" smtClean="0">
                <a:solidFill>
                  <a:schemeClr val="bg1"/>
                </a:solidFill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xfmpro01</a:t>
            </a:r>
            <a:endParaRPr lang="en-AU" sz="14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112886" y="4893999"/>
            <a:ext cx="10438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dirty="0" smtClean="0">
                <a:solidFill>
                  <a:schemeClr val="bg1"/>
                </a:solidFill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xfmpro02</a:t>
            </a:r>
            <a:endParaRPr lang="en-AU" sz="14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48566" y="5530027"/>
            <a:ext cx="153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cluster status</a:t>
            </a:r>
            <a:endParaRPr lang="en-A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70663" y="4893999"/>
            <a:ext cx="10438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dirty="0" smtClean="0">
                <a:solidFill>
                  <a:schemeClr val="bg1"/>
                </a:solidFill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xfmpro03</a:t>
            </a:r>
            <a:endParaRPr lang="en-AU" sz="14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8367307" y="1080000"/>
            <a:ext cx="3787212" cy="577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SzPct val="90000"/>
              <a:buFont typeface="Wingdings" pitchFamily="2" charset="2"/>
              <a:buChar char="§"/>
              <a:defRPr sz="2800" b="0" i="0" kern="1200" spc="-15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627063" indent="-1698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§"/>
              <a:tabLst/>
              <a:defRPr sz="2400" b="0" i="0" kern="1200" spc="-15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2pPr>
            <a:lvl3pPr marL="1069975" indent="-1555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 sz="2000" b="0" i="0" kern="1200" spc="-15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15113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 sz="1800" b="0" i="0" kern="1200" spc="-15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1960563" indent="-1317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 sz="1800" b="0" i="0" kern="1200" spc="-15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spc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 and monitoring software runs on a virtual host </a:t>
            </a:r>
          </a:p>
          <a:p>
            <a:r>
              <a:rPr lang="en-AU" sz="2400" spc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analysis pipeline is implemented both on ASCI and the SXDM cluster “</a:t>
            </a:r>
            <a:r>
              <a:rPr lang="en-AU" sz="2400" spc="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xfmpro</a:t>
            </a:r>
            <a:r>
              <a:rPr lang="en-AU" sz="2400" spc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</a:p>
          <a:p>
            <a:r>
              <a:rPr lang="en-AU" sz="2400" spc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ASCI is accessible from anywhere</a:t>
            </a:r>
          </a:p>
          <a:p>
            <a:r>
              <a:rPr lang="en-AU" sz="2400" spc="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xfmpro</a:t>
            </a:r>
            <a:r>
              <a:rPr lang="en-AU" sz="2400" spc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currently accessible only from onsite/VPN</a:t>
            </a:r>
            <a:endParaRPr lang="en-AU" sz="2400" spc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87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Scanning transmission X-ray microscopy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F2273-2C48-714A-B3F2-E7B6913A2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26" y="1260000"/>
            <a:ext cx="11304574" cy="5464650"/>
          </a:xfrm>
        </p:spPr>
        <p:txBody>
          <a:bodyPr>
            <a:normAutofit/>
          </a:bodyPr>
          <a:lstStyle/>
          <a:p>
            <a:r>
              <a:rPr lang="en-US" dirty="0" smtClean="0"/>
              <a:t>STXM - resolution (point spread function) defined by beam </a:t>
            </a:r>
          </a:p>
          <a:p>
            <a:pPr lvl="1"/>
            <a:r>
              <a:rPr lang="en-US" dirty="0" smtClean="0"/>
              <a:t>image size determined by scan points</a:t>
            </a:r>
          </a:p>
          <a:p>
            <a:pPr lvl="1"/>
            <a:r>
              <a:rPr lang="en-US" dirty="0" smtClean="0"/>
              <a:t>each frame yields 1 pixel:</a:t>
            </a:r>
            <a:endParaRPr lang="en-US" sz="1100" dirty="0" smtClean="0"/>
          </a:p>
          <a:p>
            <a:r>
              <a:rPr lang="en-US" dirty="0" smtClean="0"/>
              <a:t>Transmission </a:t>
            </a:r>
          </a:p>
          <a:p>
            <a:pPr lvl="1"/>
            <a:r>
              <a:rPr lang="en-US" dirty="0" smtClean="0"/>
              <a:t>integrated intensity in each frame</a:t>
            </a:r>
          </a:p>
          <a:p>
            <a:r>
              <a:rPr lang="en-US" dirty="0" err="1" smtClean="0"/>
              <a:t>Darkfield</a:t>
            </a:r>
            <a:endParaRPr lang="en-US" dirty="0" smtClean="0"/>
          </a:p>
          <a:p>
            <a:pPr lvl="1"/>
            <a:r>
              <a:rPr lang="en-US" dirty="0" smtClean="0"/>
              <a:t>integrated scatter outside beam</a:t>
            </a:r>
          </a:p>
          <a:p>
            <a:r>
              <a:rPr lang="en-US" dirty="0" smtClean="0"/>
              <a:t>Differential phase contrast (DPC)</a:t>
            </a:r>
          </a:p>
          <a:p>
            <a:pPr lvl="1"/>
            <a:r>
              <a:rPr lang="en-US" dirty="0" smtClean="0"/>
              <a:t>vertical and horizontal displacement </a:t>
            </a:r>
          </a:p>
          <a:p>
            <a:pPr lvl="1"/>
            <a:r>
              <a:rPr lang="en-US" dirty="0" smtClean="0"/>
              <a:t>gradient of the refractive index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81875" y="1980420"/>
            <a:ext cx="4810126" cy="4877580"/>
            <a:chOff x="2308192" y="-4301638"/>
            <a:chExt cx="15548040" cy="157660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r="67109"/>
            <a:stretch/>
          </p:blipFill>
          <p:spPr>
            <a:xfrm>
              <a:off x="2308192" y="-4301638"/>
              <a:ext cx="7635908" cy="1576607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l="65919"/>
            <a:stretch/>
          </p:blipFill>
          <p:spPr>
            <a:xfrm>
              <a:off x="9944100" y="-4301638"/>
              <a:ext cx="7912132" cy="15766075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8048215" y="1857375"/>
            <a:ext cx="1187889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AU" dirty="0" smtClean="0"/>
              <a:t>transmission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10622649" y="1857375"/>
            <a:ext cx="830356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AU" dirty="0" err="1" smtClean="0"/>
              <a:t>darkfield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7952078" y="4371585"/>
            <a:ext cx="1379801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AU" dirty="0" smtClean="0"/>
              <a:t>horizontal DPC</a:t>
            </a:r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10481654" y="4374644"/>
            <a:ext cx="1124347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AU" dirty="0" smtClean="0"/>
              <a:t>vertical DPC</a:t>
            </a:r>
            <a:endParaRPr lang="en-AU" dirty="0"/>
          </a:p>
        </p:txBody>
      </p:sp>
      <p:sp>
        <p:nvSpPr>
          <p:cNvPr id="12" name="Rectangle 49"/>
          <p:cNvSpPr>
            <a:spLocks noChangeArrowheads="1"/>
          </p:cNvSpPr>
          <p:nvPr/>
        </p:nvSpPr>
        <p:spPr bwMode="auto">
          <a:xfrm>
            <a:off x="0" y="6535935"/>
            <a:ext cx="58435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defRPr>
                <a:solidFill>
                  <a:srgbClr val="63513D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̶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AB2328"/>
              </a:buClr>
              <a:buFont typeface="Courier New" panose="02070309020205020404" pitchFamily="49" charset="0"/>
              <a:buChar char="o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sv-SE" altLang="en-US" sz="140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Menzel et al.,</a:t>
            </a:r>
            <a:r>
              <a:rPr lang="sv-SE" altLang="en-US" sz="1400" i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Ultramicroscopy </a:t>
            </a:r>
            <a:r>
              <a:rPr lang="sv-SE" altLang="en-US" sz="1400" b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110</a:t>
            </a:r>
            <a:r>
              <a:rPr lang="sv-SE" altLang="en-US" sz="140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1143 </a:t>
            </a:r>
            <a:r>
              <a:rPr lang="it-IT" altLang="en-US" sz="140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(2010)</a:t>
            </a:r>
            <a:endParaRPr lang="it-IT" altLang="en-US" sz="1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22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9464181"/>
              </p:ext>
            </p:extLst>
          </p:nvPr>
        </p:nvGraphicFramePr>
        <p:xfrm>
          <a:off x="158262" y="3265719"/>
          <a:ext cx="11913576" cy="3477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277826" y="1080000"/>
            <a:ext cx="11304574" cy="1983954"/>
          </a:xfrm>
        </p:spPr>
        <p:txBody>
          <a:bodyPr>
            <a:normAutofit/>
          </a:bodyPr>
          <a:lstStyle/>
          <a:p>
            <a:r>
              <a:rPr lang="en-AU" sz="2400" dirty="0" smtClean="0"/>
              <a:t>Scanning speeds (and data quantities) have increased by orders of magnitude</a:t>
            </a:r>
          </a:p>
          <a:p>
            <a:r>
              <a:rPr lang="en-AU" sz="2400" dirty="0" smtClean="0"/>
              <a:t>In development, 20 x 20 µm² area could take &gt;1 hour, at 1 µm/s scan velocity</a:t>
            </a:r>
          </a:p>
          <a:p>
            <a:r>
              <a:rPr lang="en-AU" sz="2400" dirty="0" smtClean="0"/>
              <a:t>EIGER2 high intensity capability and dead-time free framing permits &gt;250 µm/s</a:t>
            </a:r>
          </a:p>
          <a:p>
            <a:r>
              <a:rPr lang="en-AU" sz="2400" dirty="0" err="1" smtClean="0"/>
              <a:t>Gigapixel</a:t>
            </a:r>
            <a:r>
              <a:rPr lang="en-AU" sz="2400" dirty="0" smtClean="0"/>
              <a:t> nanoscale imaging of </a:t>
            </a:r>
            <a:r>
              <a:rPr lang="en-AU" sz="2400" dirty="0" err="1" smtClean="0"/>
              <a:t>geosamples</a:t>
            </a:r>
            <a:r>
              <a:rPr lang="en-AU" sz="2400" dirty="0" smtClean="0"/>
              <a:t> and </a:t>
            </a:r>
            <a:r>
              <a:rPr lang="en-AU" sz="2400" dirty="0" err="1" smtClean="0"/>
              <a:t>biosamples</a:t>
            </a:r>
            <a:r>
              <a:rPr lang="en-AU" sz="2400" dirty="0" smtClean="0"/>
              <a:t> is achievable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/>
          <a:lstStyle/>
          <a:p>
            <a:r>
              <a:rPr lang="en-US" dirty="0" smtClean="0"/>
              <a:t>Fast scanning achievements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1651" y="3400425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10 Hz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401651" y="3748564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2</a:t>
            </a:r>
            <a:r>
              <a:rPr lang="en-AU" dirty="0" smtClean="0"/>
              <a:t>0 Hz</a:t>
            </a:r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401651" y="4106228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4</a:t>
            </a:r>
            <a:r>
              <a:rPr lang="en-AU" dirty="0" smtClean="0"/>
              <a:t>0 Hz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401651" y="4452224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5</a:t>
            </a:r>
            <a:r>
              <a:rPr lang="en-AU" dirty="0" smtClean="0"/>
              <a:t>0 Hz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401651" y="4802506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160 Hz</a:t>
            </a:r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401651" y="5146094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300 Hz</a:t>
            </a:r>
            <a:endParaRPr lang="en-AU" dirty="0"/>
          </a:p>
        </p:txBody>
      </p:sp>
      <p:sp>
        <p:nvSpPr>
          <p:cNvPr id="11" name="TextBox 10"/>
          <p:cNvSpPr txBox="1"/>
          <p:nvPr/>
        </p:nvSpPr>
        <p:spPr>
          <a:xfrm>
            <a:off x="401651" y="5498784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2500 Hz</a:t>
            </a:r>
            <a:endParaRPr lang="en-AU" dirty="0"/>
          </a:p>
        </p:txBody>
      </p:sp>
      <p:sp>
        <p:nvSpPr>
          <p:cNvPr id="21" name="TextBox 20"/>
          <p:cNvSpPr txBox="1"/>
          <p:nvPr/>
        </p:nvSpPr>
        <p:spPr>
          <a:xfrm>
            <a:off x="401651" y="3057191"/>
            <a:ext cx="120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Frame rate</a:t>
            </a:r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10115550" y="5171838"/>
            <a:ext cx="1238250" cy="3269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0744200" y="5498784"/>
            <a:ext cx="0" cy="6212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384549" y="6124575"/>
            <a:ext cx="27285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i="1" dirty="0" smtClean="0"/>
              <a:t>5 </a:t>
            </a:r>
            <a:r>
              <a:rPr lang="en-AU" i="1" dirty="0" err="1" smtClean="0"/>
              <a:t>gigapixel</a:t>
            </a:r>
            <a:r>
              <a:rPr lang="en-AU" i="1" dirty="0" smtClean="0"/>
              <a:t> </a:t>
            </a:r>
            <a:r>
              <a:rPr lang="en-AU" dirty="0" smtClean="0"/>
              <a:t>ptychography</a:t>
            </a:r>
          </a:p>
          <a:p>
            <a:pPr algn="ctr"/>
            <a:r>
              <a:rPr lang="en-AU" dirty="0" smtClean="0"/>
              <a:t>image acquired in 179 min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7360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763" y="3925170"/>
            <a:ext cx="5210750" cy="28820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018" y="1462709"/>
            <a:ext cx="5419174" cy="52353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54352"/>
          <a:stretch/>
        </p:blipFill>
        <p:spPr>
          <a:xfrm>
            <a:off x="0" y="3790605"/>
            <a:ext cx="5543363" cy="306739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0295" y="1375755"/>
            <a:ext cx="5512629" cy="54913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6667384" y="1422222"/>
            <a:ext cx="5350808" cy="5316794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H="1">
            <a:off x="6700146" y="6654297"/>
            <a:ext cx="1058674" cy="1"/>
          </a:xfrm>
          <a:prstGeom prst="line">
            <a:avLst/>
          </a:prstGeom>
          <a:ln w="539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944364" y="6364878"/>
            <a:ext cx="537006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AU" sz="1600" b="1" dirty="0" smtClean="0">
                <a:solidFill>
                  <a:srgbClr val="1F75C0"/>
                </a:solidFill>
              </a:rPr>
              <a:t>20 µm</a:t>
            </a:r>
            <a:endParaRPr lang="en-AU" sz="1600" b="1" dirty="0">
              <a:solidFill>
                <a:srgbClr val="1F75C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2157666" y="4353396"/>
            <a:ext cx="646426" cy="64231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090249" y="1139243"/>
            <a:ext cx="2570063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AU" dirty="0" smtClean="0"/>
              <a:t>SXDM phase – 25 nm pixels</a:t>
            </a:r>
            <a:endParaRPr lang="en-AU" dirty="0"/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543790" y="6652660"/>
            <a:ext cx="681632" cy="0"/>
          </a:xfrm>
          <a:prstGeom prst="line">
            <a:avLst/>
          </a:prstGeom>
          <a:ln w="539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4498" y="6342243"/>
            <a:ext cx="690924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AU" sz="1600" b="1" dirty="0" smtClean="0">
                <a:solidFill>
                  <a:srgbClr val="1F75C0"/>
                </a:solidFill>
              </a:rPr>
              <a:t>100 µm</a:t>
            </a:r>
            <a:endParaRPr lang="en-AU" sz="1600" b="1" dirty="0">
              <a:solidFill>
                <a:srgbClr val="1F75C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/>
          <a:lstStyle/>
          <a:p>
            <a:r>
              <a:rPr lang="en-US" dirty="0" smtClean="0"/>
              <a:t>Large area, high resolution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1925" y="937350"/>
            <a:ext cx="5964133" cy="267765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sz="2400" dirty="0" smtClean="0"/>
              <a:t>19 micron thin section of </a:t>
            </a:r>
            <a:r>
              <a:rPr lang="en-AU" sz="2400" dirty="0" err="1" smtClean="0"/>
              <a:t>geosample</a:t>
            </a:r>
            <a:endParaRPr lang="en-AU" sz="2400" dirty="0" smtClean="0"/>
          </a:p>
          <a:p>
            <a:r>
              <a:rPr lang="en-AU" sz="2400" dirty="0" smtClean="0"/>
              <a:t>Scan area: 800 × 440 µm²</a:t>
            </a:r>
          </a:p>
          <a:p>
            <a:r>
              <a:rPr lang="en-AU" sz="2400" dirty="0" smtClean="0"/>
              <a:t>Scan velocity: 150 µm/s</a:t>
            </a:r>
          </a:p>
          <a:p>
            <a:r>
              <a:rPr lang="en-AU" sz="2400" dirty="0" smtClean="0"/>
              <a:t>Exposure time: 3.33 </a:t>
            </a:r>
            <a:r>
              <a:rPr lang="en-AU" sz="2400" dirty="0" err="1" smtClean="0"/>
              <a:t>ms</a:t>
            </a:r>
            <a:r>
              <a:rPr lang="en-AU" sz="2400" dirty="0" smtClean="0"/>
              <a:t> (300 Hz)</a:t>
            </a:r>
          </a:p>
          <a:p>
            <a:r>
              <a:rPr lang="en-AU" sz="2400" dirty="0" smtClean="0"/>
              <a:t>Total scan time: 79 min</a:t>
            </a:r>
          </a:p>
          <a:p>
            <a:r>
              <a:rPr lang="en-AU" sz="2400" dirty="0" smtClean="0"/>
              <a:t>Total data: </a:t>
            </a:r>
            <a:r>
              <a:rPr lang="en-AU" sz="2400" dirty="0" smtClean="0"/>
              <a:t>1.4 million diffraction patterns</a:t>
            </a:r>
            <a:endParaRPr lang="en-AU" sz="2400" dirty="0" smtClean="0"/>
          </a:p>
          <a:p>
            <a:r>
              <a:rPr lang="en-AU" sz="2400" dirty="0" smtClean="0"/>
              <a:t>Ptychography total image size: 523 megapixels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10716" y="3526969"/>
            <a:ext cx="129554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dirty="0"/>
              <a:t> </a:t>
            </a:r>
            <a:r>
              <a:rPr lang="en-AU" dirty="0" smtClean="0"/>
              <a:t>                    </a:t>
            </a:r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1910716" y="3562323"/>
            <a:ext cx="1607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/>
              <a:t>XFM - </a:t>
            </a:r>
            <a:r>
              <a:rPr lang="en-AU" sz="2000" b="1" dirty="0" err="1" smtClean="0">
                <a:solidFill>
                  <a:srgbClr val="FF0000"/>
                </a:solidFill>
              </a:rPr>
              <a:t>Fe</a:t>
            </a:r>
            <a:r>
              <a:rPr lang="en-AU" sz="2000" b="1" dirty="0" err="1" smtClean="0">
                <a:solidFill>
                  <a:srgbClr val="00B050"/>
                </a:solidFill>
              </a:rPr>
              <a:t>Mn</a:t>
            </a:r>
            <a:r>
              <a:rPr lang="en-AU" sz="2000" b="1" dirty="0" err="1" smtClean="0">
                <a:solidFill>
                  <a:srgbClr val="1F75C0"/>
                </a:solidFill>
              </a:rPr>
              <a:t>K</a:t>
            </a:r>
            <a:endParaRPr lang="en-AU" sz="1100" b="1" dirty="0">
              <a:solidFill>
                <a:srgbClr val="1F75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21465" y="3626556"/>
            <a:ext cx="287290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AU" dirty="0" smtClean="0"/>
              <a:t>STXM </a:t>
            </a:r>
            <a:r>
              <a:rPr lang="en-AU" dirty="0" err="1" smtClean="0"/>
              <a:t>darkfield</a:t>
            </a:r>
            <a:r>
              <a:rPr lang="en-AU" dirty="0" smtClean="0"/>
              <a:t> – 0.5 µm pixels</a:t>
            </a:r>
            <a:endParaRPr lang="en-AU" dirty="0"/>
          </a:p>
        </p:txBody>
      </p:sp>
      <p:sp>
        <p:nvSpPr>
          <p:cNvPr id="3" name="TextBox 2"/>
          <p:cNvSpPr txBox="1"/>
          <p:nvPr/>
        </p:nvSpPr>
        <p:spPr>
          <a:xfrm>
            <a:off x="9176879" y="87281"/>
            <a:ext cx="3015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Sample from C. Schrank (QUT)</a:t>
            </a:r>
            <a:endParaRPr lang="en-AU" dirty="0"/>
          </a:p>
        </p:txBody>
      </p:sp>
      <p:sp>
        <p:nvSpPr>
          <p:cNvPr id="11" name="Rectangle 10"/>
          <p:cNvSpPr/>
          <p:nvPr/>
        </p:nvSpPr>
        <p:spPr>
          <a:xfrm>
            <a:off x="2157666" y="4353396"/>
            <a:ext cx="646426" cy="6423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919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234 0.08217 L 6.25E-7 4.07407E-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17" y="-412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1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9" t="6736" r="55834" b="53400"/>
          <a:stretch/>
        </p:blipFill>
        <p:spPr>
          <a:xfrm flipV="1">
            <a:off x="2762700" y="3594553"/>
            <a:ext cx="2990850" cy="30499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/>
          <a:lstStyle/>
          <a:p>
            <a:r>
              <a:rPr lang="en-US" dirty="0" smtClean="0"/>
              <a:t>Fast scanning ptychography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4676775" y="6477150"/>
            <a:ext cx="972000" cy="0"/>
          </a:xfrm>
          <a:prstGeom prst="line">
            <a:avLst/>
          </a:prstGeom>
          <a:ln w="539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1159" y="3462669"/>
            <a:ext cx="2334978" cy="33470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/>
              <a:t>STXM transmission </a:t>
            </a:r>
          </a:p>
          <a:p>
            <a:pPr algn="ctr"/>
            <a:endParaRPr lang="en-AU" sz="1050" dirty="0"/>
          </a:p>
          <a:p>
            <a:pPr algn="ctr"/>
            <a:r>
              <a:rPr lang="en-AU" dirty="0" smtClean="0"/>
              <a:t>Each EIGER frame is integrated to give a transmission pixel. </a:t>
            </a:r>
          </a:p>
          <a:p>
            <a:pPr algn="ctr"/>
            <a:endParaRPr lang="en-AU" sz="1050" dirty="0" smtClean="0"/>
          </a:p>
          <a:p>
            <a:pPr algn="ctr"/>
            <a:r>
              <a:rPr lang="en-AU" dirty="0" smtClean="0"/>
              <a:t>Average intensity: 14500 photons/frame including direct beam</a:t>
            </a:r>
          </a:p>
          <a:p>
            <a:pPr algn="ctr"/>
            <a:endParaRPr lang="en-AU" sz="1050" dirty="0" smtClean="0"/>
          </a:p>
          <a:p>
            <a:pPr algn="ctr"/>
            <a:r>
              <a:rPr lang="en-AU" dirty="0" smtClean="0"/>
              <a:t>8-bit readout:</a:t>
            </a:r>
          </a:p>
          <a:p>
            <a:pPr algn="ctr"/>
            <a:r>
              <a:rPr lang="en-AU" dirty="0" smtClean="0"/>
              <a:t>intensity was </a:t>
            </a:r>
          </a:p>
          <a:p>
            <a:pPr algn="ctr"/>
            <a:r>
              <a:rPr lang="en-AU" dirty="0" smtClean="0"/>
              <a:t>&lt;6e5 </a:t>
            </a:r>
            <a:r>
              <a:rPr lang="en-AU" dirty="0" err="1" smtClean="0"/>
              <a:t>ph</a:t>
            </a:r>
            <a:r>
              <a:rPr lang="en-AU" dirty="0" smtClean="0"/>
              <a:t>/pixel/sec</a:t>
            </a:r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4849826" y="6147683"/>
            <a:ext cx="641201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AU" sz="1600" b="1" dirty="0">
                <a:solidFill>
                  <a:srgbClr val="1F75C0"/>
                </a:solidFill>
              </a:rPr>
              <a:t>1</a:t>
            </a:r>
            <a:r>
              <a:rPr lang="en-AU" sz="1600" b="1" dirty="0" smtClean="0">
                <a:solidFill>
                  <a:srgbClr val="1F75C0"/>
                </a:solidFill>
              </a:rPr>
              <a:t>00 µm</a:t>
            </a:r>
            <a:endParaRPr lang="en-AU" sz="1600" b="1" dirty="0">
              <a:solidFill>
                <a:srgbClr val="1F75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924" y="937350"/>
            <a:ext cx="5860423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300 nm-thick Au-Cr Siemens star</a:t>
            </a:r>
          </a:p>
          <a:p>
            <a:r>
              <a:rPr lang="en-AU" sz="2400" dirty="0" smtClean="0"/>
              <a:t>Scan area: 300 × 350 µm²</a:t>
            </a:r>
          </a:p>
          <a:p>
            <a:r>
              <a:rPr lang="en-AU" sz="2400" dirty="0" smtClean="0"/>
              <a:t>Scan velocity: 250 µm/s</a:t>
            </a:r>
          </a:p>
          <a:p>
            <a:r>
              <a:rPr lang="en-AU" sz="2400" dirty="0" smtClean="0"/>
              <a:t>Exposure time: 0.4 </a:t>
            </a:r>
            <a:r>
              <a:rPr lang="en-AU" sz="2400" dirty="0" err="1" smtClean="0"/>
              <a:t>ms</a:t>
            </a:r>
            <a:r>
              <a:rPr lang="en-AU" sz="2400" dirty="0" smtClean="0"/>
              <a:t> (2500 Hz)</a:t>
            </a:r>
          </a:p>
          <a:p>
            <a:r>
              <a:rPr lang="en-AU" sz="2400" dirty="0" smtClean="0"/>
              <a:t>Total scan time: 12.5 min</a:t>
            </a:r>
          </a:p>
          <a:p>
            <a:r>
              <a:rPr lang="en-AU" sz="2400" dirty="0" smtClean="0"/>
              <a:t>Total data: </a:t>
            </a:r>
            <a:r>
              <a:rPr lang="en-AU" sz="2400" dirty="0" smtClean="0"/>
              <a:t>1.86 million diffraction patterns</a:t>
            </a:r>
            <a:endParaRPr lang="en-AU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3229" t="5720" r="3229" b="3146"/>
          <a:stretch/>
        </p:blipFill>
        <p:spPr>
          <a:xfrm>
            <a:off x="6123929" y="910245"/>
            <a:ext cx="5615176" cy="554689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3991235" y="4607651"/>
            <a:ext cx="416528" cy="4165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3984462" y="899859"/>
            <a:ext cx="2139467" cy="37022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84462" y="5033802"/>
            <a:ext cx="2139467" cy="14337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5532" t="7963" r="5532" b="5389"/>
          <a:stretch/>
        </p:blipFill>
        <p:spPr>
          <a:xfrm>
            <a:off x="4008633" y="4626033"/>
            <a:ext cx="388616" cy="38389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9717578" y="1009230"/>
            <a:ext cx="1919946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/>
              <a:t>SXDM phase</a:t>
            </a:r>
          </a:p>
          <a:p>
            <a:pPr algn="ctr"/>
            <a:endParaRPr lang="en-AU" dirty="0"/>
          </a:p>
          <a:p>
            <a:pPr algn="ctr"/>
            <a:r>
              <a:rPr lang="en-AU" dirty="0" smtClean="0"/>
              <a:t>0.2 µm ring can be clearly resolved</a:t>
            </a:r>
          </a:p>
          <a:p>
            <a:pPr algn="ctr"/>
            <a:r>
              <a:rPr lang="en-AU" dirty="0" smtClean="0"/>
              <a:t>from scans with 0.4 </a:t>
            </a:r>
            <a:r>
              <a:rPr lang="en-AU" dirty="0" err="1" smtClean="0"/>
              <a:t>ms</a:t>
            </a:r>
            <a:r>
              <a:rPr lang="en-AU" dirty="0" smtClean="0"/>
              <a:t> exposures</a:t>
            </a:r>
            <a:endParaRPr lang="en-A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34007" t="25387" r="2757" b="39265"/>
          <a:stretch/>
        </p:blipFill>
        <p:spPr>
          <a:xfrm>
            <a:off x="6212541" y="3823345"/>
            <a:ext cx="5424983" cy="257055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717578" y="3843701"/>
            <a:ext cx="191994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All features including &lt;50 nm are resolved with 20 </a:t>
            </a:r>
            <a:r>
              <a:rPr lang="en-AU" dirty="0" err="1" smtClean="0"/>
              <a:t>ms</a:t>
            </a:r>
            <a:r>
              <a:rPr lang="en-AU" dirty="0" smtClean="0"/>
              <a:t> exposures</a:t>
            </a:r>
            <a:endParaRPr lang="en-AU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7516" t="7495" r="15509" b="4199"/>
          <a:stretch/>
        </p:blipFill>
        <p:spPr>
          <a:xfrm>
            <a:off x="6141327" y="3185631"/>
            <a:ext cx="3251719" cy="326056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179035" y="3212237"/>
            <a:ext cx="13809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14 nm pixels</a:t>
            </a:r>
            <a:endParaRPr lang="en-AU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9692" y="3102705"/>
            <a:ext cx="3795538" cy="349530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436606" y="3212237"/>
            <a:ext cx="64758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SEM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3077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812445"/>
            <a:ext cx="4676775" cy="59788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4924424" y="1393196"/>
            <a:ext cx="7096125" cy="4226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ts val="1000"/>
              </a:spcBef>
              <a:buClr>
                <a:schemeClr val="accent2"/>
              </a:buClr>
              <a:buSzPct val="90000"/>
            </a:pPr>
            <a:r>
              <a:rPr lang="en-A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Formation of calcite veins in shale:</a:t>
            </a:r>
          </a:p>
          <a:p>
            <a:pPr marL="228600" indent="-228600">
              <a:spcBef>
                <a:spcPts val="1000"/>
              </a:spcBef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Solid arrows in C and D show a break in the nano-crystallites accommodating the fibrous calcite growth that coincides with small Zn-rich grains. </a:t>
            </a:r>
          </a:p>
          <a:p>
            <a:pPr marL="228600" indent="-228600">
              <a:spcBef>
                <a:spcPts val="1000"/>
              </a:spcBef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 arrows highlight an interface of calcite grains with </a:t>
            </a:r>
            <a:r>
              <a:rPr lang="en-A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euhedral</a:t>
            </a: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quartz crystals decorating the vein surface. This interface has a width of ~250 nm and served as fluid pathway for Cu mineralization.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24423" y="860137"/>
            <a:ext cx="7219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 W. M. Jones</a:t>
            </a:r>
            <a:r>
              <a:rPr lang="en-AU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C. Schrank</a:t>
            </a:r>
            <a:r>
              <a:rPr lang="en-AU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G. A. van Riessen</a:t>
            </a:r>
            <a:r>
              <a:rPr lang="en-AU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AU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A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M. 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Kewish</a:t>
            </a:r>
            <a:r>
              <a:rPr lang="en-AU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24423" y="5939850"/>
            <a:ext cx="44577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en-A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Queensland University of Technology</a:t>
            </a:r>
          </a:p>
          <a:p>
            <a:r>
              <a:rPr lang="en-AU" sz="16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en-A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Trobe University</a:t>
            </a:r>
          </a:p>
          <a:p>
            <a:r>
              <a:rPr lang="en-AU" sz="16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A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ANSTO Australian Synchrotron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303" y="6238875"/>
            <a:ext cx="920444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 smtClean="0"/>
              <a:t>SXDM</a:t>
            </a:r>
          </a:p>
          <a:p>
            <a:pPr algn="ctr"/>
            <a:r>
              <a:rPr lang="en-AU" sz="1100" b="1" dirty="0" smtClean="0"/>
              <a:t>47 nm pixels</a:t>
            </a:r>
            <a:endParaRPr lang="en-A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960414" y="6238875"/>
            <a:ext cx="992579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XFM</a:t>
            </a:r>
          </a:p>
          <a:p>
            <a:pPr algn="ctr"/>
            <a:r>
              <a:rPr lang="en-AU" sz="1100" b="1" dirty="0">
                <a:solidFill>
                  <a:schemeClr val="bg1"/>
                </a:solidFill>
              </a:rPr>
              <a:t>1</a:t>
            </a:r>
            <a:r>
              <a:rPr lang="en-AU" sz="1100" b="1" dirty="0" smtClean="0">
                <a:solidFill>
                  <a:schemeClr val="bg1"/>
                </a:solidFill>
              </a:rPr>
              <a:t>00 nm pixels</a:t>
            </a:r>
            <a:endParaRPr lang="en-AU" sz="11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19437" y="2116723"/>
            <a:ext cx="1075936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 smtClean="0"/>
              <a:t>XFM – Ca</a:t>
            </a:r>
          </a:p>
          <a:p>
            <a:pPr algn="ctr"/>
            <a:r>
              <a:rPr lang="en-AU" sz="1100" b="1" dirty="0" smtClean="0"/>
              <a:t>10 µm pixels</a:t>
            </a:r>
            <a:endParaRPr lang="en-A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12784" y="2286000"/>
            <a:ext cx="1275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chemeClr val="bg1"/>
                </a:solidFill>
              </a:rPr>
              <a:t>microscope</a:t>
            </a:r>
            <a:endParaRPr lang="en-AU" b="1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971550" y="5934075"/>
            <a:ext cx="504825" cy="30480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/>
          <a:lstStyle/>
          <a:p>
            <a:r>
              <a:rPr lang="en-US" dirty="0" smtClean="0"/>
              <a:t>Geoscience – Correlated XFM &amp; phase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90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ilm9_phas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669" y="1281934"/>
            <a:ext cx="4972771" cy="22246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3479163"/>
            <a:ext cx="4972771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24424" y="1393196"/>
            <a:ext cx="7096125" cy="52171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ts val="1000"/>
              </a:spcBef>
              <a:buClr>
                <a:schemeClr val="accent2"/>
              </a:buClr>
              <a:buSzPct val="90000"/>
            </a:pPr>
            <a:r>
              <a:rPr lang="en-AU" sz="2400" b="1" spc="-1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Fatigue fracture in sub-micron Ni thin films:</a:t>
            </a:r>
            <a:endParaRPr lang="en-AU" sz="2400" b="1" spc="-14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indent="-228600">
              <a:spcBef>
                <a:spcPts val="1000"/>
              </a:spcBef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r>
              <a:rPr lang="en-AU" sz="2400" spc="-1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 film on thin </a:t>
            </a:r>
            <a:r>
              <a:rPr lang="en-AU" sz="2400" spc="-14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Kapton</a:t>
            </a:r>
            <a:r>
              <a:rPr lang="en-AU" sz="2400" spc="-1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secured in a loading rig. One end is attached to a stepper motor, controlled via EPICS IOC on a Raspberry Pi.</a:t>
            </a:r>
          </a:p>
          <a:p>
            <a:pPr marL="228600" indent="-228600">
              <a:spcBef>
                <a:spcPts val="1000"/>
              </a:spcBef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r>
              <a:rPr lang="en-AU" sz="2400" spc="-1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SXDM repeated after N load-unload cycles consisting of X% film length increase. Time between scans is 3 minutes.</a:t>
            </a:r>
          </a:p>
          <a:p>
            <a:pPr marL="228600" indent="-228600">
              <a:spcBef>
                <a:spcPts val="1000"/>
              </a:spcBef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r>
              <a:rPr lang="en-AU" sz="2400" spc="-14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Darkfield</a:t>
            </a:r>
            <a:r>
              <a:rPr lang="en-AU" sz="2400" spc="-1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quantifies total scatter at each point</a:t>
            </a:r>
          </a:p>
          <a:p>
            <a:pPr marL="228600" indent="-228600">
              <a:spcBef>
                <a:spcPts val="1000"/>
              </a:spcBef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r>
              <a:rPr lang="en-AU" sz="2400" spc="-1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sub-micron crack is observed appearing</a:t>
            </a:r>
            <a:endParaRPr lang="en-AU" sz="2400" spc="-14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24423" y="860137"/>
            <a:ext cx="7096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 N. Hinsley</a:t>
            </a:r>
            <a:r>
              <a:rPr lang="en-AU" sz="20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A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G. A. van Riessen</a:t>
            </a:r>
            <a:r>
              <a:rPr lang="en-AU" sz="20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A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</a:t>
            </a:r>
            <a:r>
              <a:rPr lang="en-A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M. </a:t>
            </a:r>
            <a:r>
              <a:rPr lang="en-A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Kewish</a:t>
            </a:r>
            <a:r>
              <a:rPr lang="en-AU" sz="20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24424" y="6025575"/>
            <a:ext cx="4010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A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Trobe University</a:t>
            </a:r>
          </a:p>
          <a:p>
            <a:r>
              <a:rPr lang="en-AU" sz="16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A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ANSTO Australian </a:t>
            </a:r>
            <a:r>
              <a:rPr lang="en-A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Synchrotron</a:t>
            </a:r>
          </a:p>
          <a:p>
            <a:r>
              <a:rPr lang="en-A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(manuscript in preparation)</a:t>
            </a:r>
            <a:endParaRPr lang="en-AU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4" t="12015" r="56884" b="14948"/>
          <a:stretch/>
        </p:blipFill>
        <p:spPr>
          <a:xfrm rot="5400000">
            <a:off x="9534047" y="4293091"/>
            <a:ext cx="1275576" cy="3801342"/>
          </a:xfrm>
          <a:prstGeom prst="rect">
            <a:avLst/>
          </a:prstGeom>
        </p:spPr>
      </p:pic>
      <p:pic>
        <p:nvPicPr>
          <p:cNvPr id="5" name="film9_stxm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5167" y="4045256"/>
            <a:ext cx="4287223" cy="23550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10670" y="891229"/>
            <a:ext cx="1656223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SXDM – phase</a:t>
            </a:r>
          </a:p>
          <a:p>
            <a:pPr algn="ctr"/>
            <a:r>
              <a:rPr lang="en-AU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 nm pixels</a:t>
            </a:r>
            <a:endParaRPr lang="en-AU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470" y="3617374"/>
            <a:ext cx="739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crack</a:t>
            </a:r>
            <a:endParaRPr lang="en-A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2" name="Straight Arrow Connector 11"/>
          <p:cNvCxnSpPr>
            <a:stCxn id="11" idx="0"/>
          </p:cNvCxnSpPr>
          <p:nvPr/>
        </p:nvCxnSpPr>
        <p:spPr>
          <a:xfrm flipV="1">
            <a:off x="727123" y="3211268"/>
            <a:ext cx="0" cy="406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1" idx="2"/>
          </p:cNvCxnSpPr>
          <p:nvPr/>
        </p:nvCxnSpPr>
        <p:spPr>
          <a:xfrm>
            <a:off x="727123" y="3986706"/>
            <a:ext cx="1566" cy="369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79225" y="3863696"/>
            <a:ext cx="1919115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STXM –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darkfield</a:t>
            </a:r>
            <a:endParaRPr lang="en-A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AU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300 nm pixels</a:t>
            </a:r>
            <a:endParaRPr lang="en-AU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/>
          <a:lstStyle/>
          <a:p>
            <a:r>
              <a:rPr lang="en-US" dirty="0" smtClean="0"/>
              <a:t>Dynamic processes – fatigue cracking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76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728" y="1674891"/>
            <a:ext cx="11987784" cy="5109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4" name="Picture 6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343" y="4962648"/>
            <a:ext cx="3686175" cy="1774586"/>
          </a:xfrm>
          <a:prstGeom prst="rect">
            <a:avLst/>
          </a:prstGeom>
          <a:ln>
            <a:noFill/>
          </a:ln>
        </p:spPr>
      </p:pic>
      <p:sp>
        <p:nvSpPr>
          <p:cNvPr id="75" name="TextBox 74"/>
          <p:cNvSpPr txBox="1"/>
          <p:nvPr/>
        </p:nvSpPr>
        <p:spPr>
          <a:xfrm>
            <a:off x="152688" y="4465746"/>
            <a:ext cx="4201103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600" spc="-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Preliminary result: pressure </a:t>
            </a:r>
            <a:r>
              <a:rPr lang="en-AU" sz="1600" spc="-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dependence in </a:t>
            </a:r>
            <a:r>
              <a:rPr lang="en-AU" sz="1600" spc="-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peaks </a:t>
            </a:r>
            <a:r>
              <a:rPr lang="en-AU" sz="1600" spc="-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</a:t>
            </a:r>
            <a:r>
              <a:rPr lang="en-AU" sz="1600" spc="-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monoolein</a:t>
            </a:r>
            <a:r>
              <a:rPr lang="en-AU" sz="1600" spc="-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(LCP) Pn3m </a:t>
            </a:r>
            <a:r>
              <a:rPr lang="en-AU" sz="1600" spc="-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phase</a:t>
            </a:r>
            <a:endParaRPr lang="en-A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9" name="Picture 4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981222" y="4962649"/>
            <a:ext cx="3136391" cy="1769478"/>
          </a:xfrm>
          <a:prstGeom prst="rect">
            <a:avLst/>
          </a:prstGeom>
          <a:ln>
            <a:noFill/>
          </a:ln>
        </p:spPr>
      </p:pic>
      <p:sp>
        <p:nvSpPr>
          <p:cNvPr id="58" name="TextBox 57"/>
          <p:cNvSpPr txBox="1"/>
          <p:nvPr/>
        </p:nvSpPr>
        <p:spPr>
          <a:xfrm>
            <a:off x="4957782" y="4465746"/>
            <a:ext cx="3183270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HPLC pressure data recorded with each EIGER2 frame </a:t>
            </a:r>
            <a:endParaRPr lang="en-A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4223585" y="5911000"/>
            <a:ext cx="622533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F559404-EDE7-4B39-9547-7F70D6B8D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68" y="9526"/>
            <a:ext cx="11470481" cy="766714"/>
          </a:xfrm>
        </p:spPr>
        <p:txBody>
          <a:bodyPr/>
          <a:lstStyle/>
          <a:p>
            <a:r>
              <a:rPr lang="en-AU" dirty="0" smtClean="0"/>
              <a:t>New XFM capabilities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616" y="799828"/>
            <a:ext cx="11612065" cy="961642"/>
          </a:xfrm>
        </p:spPr>
        <p:txBody>
          <a:bodyPr>
            <a:normAutofit fontScale="70000" lnSpcReduction="20000"/>
          </a:bodyPr>
          <a:lstStyle/>
          <a:p>
            <a:r>
              <a:rPr lang="en-AU" dirty="0" smtClean="0"/>
              <a:t>In addition to SXDM, EIGER2 enables: µ-diffraction and µ-SAXS </a:t>
            </a:r>
            <a:r>
              <a:rPr lang="en-AU" dirty="0" smtClean="0"/>
              <a:t>experiments</a:t>
            </a:r>
            <a:endParaRPr lang="en-AU" dirty="0"/>
          </a:p>
          <a:p>
            <a:r>
              <a:rPr lang="en-AU" dirty="0" smtClean="0"/>
              <a:t>Detector distances from </a:t>
            </a:r>
            <a:r>
              <a:rPr lang="en-AU" b="1" dirty="0" smtClean="0"/>
              <a:t>3.88 m</a:t>
            </a:r>
            <a:r>
              <a:rPr lang="en-AU" dirty="0" smtClean="0"/>
              <a:t> </a:t>
            </a:r>
            <a:r>
              <a:rPr lang="en-AU" dirty="0"/>
              <a:t>(SXDM/µ-SAXS</a:t>
            </a:r>
            <a:r>
              <a:rPr lang="en-AU" dirty="0" smtClean="0"/>
              <a:t>) </a:t>
            </a:r>
            <a:r>
              <a:rPr lang="en-AU" dirty="0" smtClean="0">
                <a:sym typeface="Wingdings" panose="05000000000000000000" pitchFamily="2" charset="2"/>
              </a:rPr>
              <a:t> </a:t>
            </a:r>
            <a:r>
              <a:rPr lang="en-AU" b="1" dirty="0" smtClean="0">
                <a:sym typeface="Wingdings" panose="05000000000000000000" pitchFamily="2" charset="2"/>
              </a:rPr>
              <a:t>0.03 m</a:t>
            </a:r>
            <a:r>
              <a:rPr lang="en-AU" dirty="0" smtClean="0">
                <a:sym typeface="Wingdings" panose="05000000000000000000" pitchFamily="2" charset="2"/>
              </a:rPr>
              <a:t> (&lt;3Å</a:t>
            </a:r>
            <a:r>
              <a:rPr lang="en-AU" dirty="0" smtClean="0"/>
              <a:t> µ-XRD</a:t>
            </a:r>
            <a:r>
              <a:rPr lang="en-AU" dirty="0" smtClean="0">
                <a:sym typeface="Wingdings" panose="05000000000000000000" pitchFamily="2" charset="2"/>
              </a:rPr>
              <a:t>) have been used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1305" y="2220654"/>
            <a:ext cx="5486400" cy="2208862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30738" y="2318543"/>
            <a:ext cx="1380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EIGER2 data</a:t>
            </a:r>
          </a:p>
          <a:p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online view</a:t>
            </a:r>
            <a:endParaRPr lang="en-A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9" name="Straight Arrow Connector 8"/>
          <p:cNvCxnSpPr>
            <a:stCxn id="7" idx="3"/>
          </p:cNvCxnSpPr>
          <p:nvPr/>
        </p:nvCxnSpPr>
        <p:spPr>
          <a:xfrm>
            <a:off x="1611519" y="2610931"/>
            <a:ext cx="665337" cy="7694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3621" y="3626718"/>
            <a:ext cx="929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</a:t>
            </a:r>
          </a:p>
          <a:p>
            <a:pPr algn="ctr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injector</a:t>
            </a:r>
            <a:endParaRPr lang="en-A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1" name="Straight Arrow Connector 10"/>
          <p:cNvCxnSpPr>
            <a:stCxn id="10" idx="3"/>
          </p:cNvCxnSpPr>
          <p:nvPr/>
        </p:nvCxnSpPr>
        <p:spPr>
          <a:xfrm flipV="1">
            <a:off x="1112637" y="3528830"/>
            <a:ext cx="4014123" cy="39027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1721" y="2977025"/>
            <a:ext cx="959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µSAXS </a:t>
            </a:r>
          </a:p>
          <a:p>
            <a:pPr algn="just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profile</a:t>
            </a:r>
            <a:endParaRPr lang="en-A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112637" y="3269413"/>
            <a:ext cx="1300973" cy="18282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49841" y="1698478"/>
            <a:ext cx="71327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 Berntsen</a:t>
            </a:r>
            <a:r>
              <a:rPr lang="en-AU" sz="16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C. Darmanin</a:t>
            </a:r>
            <a:r>
              <a:rPr lang="en-AU" sz="16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B. Abbey</a:t>
            </a:r>
            <a:r>
              <a:rPr lang="en-AU" sz="16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T. Greaves</a:t>
            </a:r>
            <a:r>
              <a:rPr lang="en-AU" sz="16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A. Martin</a:t>
            </a:r>
            <a:r>
              <a:rPr lang="en-AU" sz="16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C. M. Kewish</a:t>
            </a:r>
            <a:r>
              <a:rPr lang="en-AU" sz="16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pic>
        <p:nvPicPr>
          <p:cNvPr id="23" name="Picture 2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8851392" y="2173868"/>
            <a:ext cx="3117288" cy="233744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</p:pic>
      <p:sp>
        <p:nvSpPr>
          <p:cNvPr id="24" name="TextBox 23"/>
          <p:cNvSpPr txBox="1"/>
          <p:nvPr/>
        </p:nvSpPr>
        <p:spPr>
          <a:xfrm>
            <a:off x="11107640" y="1754608"/>
            <a:ext cx="9508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EIGER2</a:t>
            </a:r>
            <a:endParaRPr lang="en-A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9098280" y="2055828"/>
            <a:ext cx="386745" cy="58024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786224" y="1754608"/>
            <a:ext cx="86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</a:t>
            </a:r>
            <a:endParaRPr lang="en-A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3" name="Straight Arrow Connector 32"/>
          <p:cNvCxnSpPr>
            <a:stCxn id="30" idx="3"/>
            <a:endCxn id="24" idx="1"/>
          </p:cNvCxnSpPr>
          <p:nvPr/>
        </p:nvCxnSpPr>
        <p:spPr>
          <a:xfrm>
            <a:off x="9647265" y="1923885"/>
            <a:ext cx="1460375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890891" y="1644880"/>
            <a:ext cx="999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0.8 m</a:t>
            </a:r>
            <a:endParaRPr lang="en-A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11201278" y="2055828"/>
            <a:ext cx="190948" cy="520533"/>
          </a:xfrm>
          <a:prstGeom prst="straightConnector1">
            <a:avLst/>
          </a:prstGeom>
          <a:ln w="222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0826507" y="3376967"/>
            <a:ext cx="861041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A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HPLC pump</a:t>
            </a:r>
            <a:endParaRPr lang="en-AU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8915400" y="2659917"/>
            <a:ext cx="2192240" cy="553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7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9970954" y="4670140"/>
            <a:ext cx="1994809" cy="2061987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71" name="TextBox 70"/>
          <p:cNvSpPr txBox="1"/>
          <p:nvPr/>
        </p:nvSpPr>
        <p:spPr>
          <a:xfrm>
            <a:off x="8572501" y="4581371"/>
            <a:ext cx="1380470" cy="132343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Background </a:t>
            </a:r>
          </a:p>
          <a:p>
            <a:pPr algn="r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corrected </a:t>
            </a:r>
          </a:p>
          <a:p>
            <a:pPr algn="r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EIGER2 </a:t>
            </a:r>
          </a:p>
          <a:p>
            <a:pPr algn="r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µSAXS </a:t>
            </a:r>
          </a:p>
          <a:p>
            <a:pPr algn="r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</a:t>
            </a:r>
            <a:endParaRPr lang="en-A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 flipH="1">
            <a:off x="8383851" y="5911000"/>
            <a:ext cx="804745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H="1">
            <a:off x="10947394" y="4415445"/>
            <a:ext cx="1" cy="479379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7860891" y="2082446"/>
            <a:ext cx="999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XFM setup</a:t>
            </a:r>
            <a:endParaRPr lang="en-A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173850" y="2082446"/>
            <a:ext cx="999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XFM controls</a:t>
            </a:r>
            <a:endParaRPr lang="en-A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4" name="Picture 83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5069" y="3154596"/>
            <a:ext cx="694883" cy="127492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85" name="TextBox 84"/>
          <p:cNvSpPr txBox="1"/>
          <p:nvPr/>
        </p:nvSpPr>
        <p:spPr>
          <a:xfrm>
            <a:off x="7979488" y="3104807"/>
            <a:ext cx="9996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stable sample jet with</a:t>
            </a:r>
          </a:p>
          <a:p>
            <a:pPr algn="just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ASU</a:t>
            </a:r>
          </a:p>
          <a:p>
            <a:pPr algn="just"/>
            <a:r>
              <a:rPr lang="en-AU" sz="1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injector</a:t>
            </a:r>
            <a:endParaRPr lang="en-A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009193" y="6037759"/>
            <a:ext cx="10011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4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en-AU" sz="1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LTU</a:t>
            </a:r>
          </a:p>
          <a:p>
            <a:pPr algn="r"/>
            <a:r>
              <a:rPr lang="en-AU" sz="14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en-AU" sz="1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RMIT</a:t>
            </a:r>
          </a:p>
          <a:p>
            <a:pPr algn="r"/>
            <a:r>
              <a:rPr lang="en-AU" sz="14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lang="en-AU" sz="1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ANSTO</a:t>
            </a:r>
          </a:p>
        </p:txBody>
      </p:sp>
    </p:spTree>
    <p:extLst>
      <p:ext uri="{BB962C8B-B14F-4D97-AF65-F5344CB8AC3E}">
        <p14:creationId xmlns:p14="http://schemas.microsoft.com/office/powerpoint/2010/main" val="280233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22817" y="1110895"/>
          <a:ext cx="6338654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8654">
                  <a:extLst>
                    <a:ext uri="{9D8B030D-6E8A-4147-A177-3AD203B41FA5}">
                      <a16:colId xmlns:a16="http://schemas.microsoft.com/office/drawing/2014/main" val="3376618937"/>
                    </a:ext>
                  </a:extLst>
                </a:gridCol>
              </a:tblGrid>
              <a:tr h="236737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10 Beamlines</a:t>
                      </a:r>
                      <a:r>
                        <a:rPr lang="en-AU" sz="1600" baseline="0" dirty="0" smtClean="0"/>
                        <a:t>: </a:t>
                      </a:r>
                      <a:r>
                        <a:rPr lang="en-AU" sz="1600" dirty="0" smtClean="0"/>
                        <a:t>Operational since 2008</a:t>
                      </a:r>
                      <a:endParaRPr lang="en-A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320516"/>
                  </a:ext>
                </a:extLst>
              </a:tr>
              <a:tr h="236737">
                <a:tc>
                  <a:txBody>
                    <a:bodyPr/>
                    <a:lstStyle/>
                    <a:p>
                      <a:r>
                        <a:rPr lang="en-AU" sz="1600" b="1" dirty="0" smtClean="0"/>
                        <a:t>IMBL</a:t>
                      </a:r>
                      <a:r>
                        <a:rPr lang="en-AU" sz="1600" dirty="0" smtClean="0"/>
                        <a:t>: Imaging and Medical Therapy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775396"/>
                  </a:ext>
                </a:extLst>
              </a:tr>
              <a:tr h="236737">
                <a:tc>
                  <a:txBody>
                    <a:bodyPr/>
                    <a:lstStyle/>
                    <a:p>
                      <a:r>
                        <a:rPr lang="en-AU" sz="1600" b="1" dirty="0" smtClean="0"/>
                        <a:t>IRM</a:t>
                      </a:r>
                      <a:r>
                        <a:rPr lang="en-AU" sz="1600" dirty="0" smtClean="0"/>
                        <a:t>: High-Resolution</a:t>
                      </a:r>
                      <a:r>
                        <a:rPr lang="en-AU" sz="1600" baseline="0" dirty="0" smtClean="0"/>
                        <a:t> </a:t>
                      </a:r>
                      <a:r>
                        <a:rPr lang="en-AU" sz="1600" dirty="0" smtClean="0"/>
                        <a:t>Infrared </a:t>
                      </a:r>
                      <a:r>
                        <a:rPr lang="en-AU" sz="1600" dirty="0" err="1" smtClean="0"/>
                        <a:t>Microspectroscopy</a:t>
                      </a:r>
                      <a:endParaRPr lang="en-AU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89287"/>
                  </a:ext>
                </a:extLst>
              </a:tr>
              <a:tr h="236737">
                <a:tc>
                  <a:txBody>
                    <a:bodyPr/>
                    <a:lstStyle/>
                    <a:p>
                      <a:r>
                        <a:rPr lang="en-AU" sz="1600" b="1" dirty="0" smtClean="0"/>
                        <a:t>THz</a:t>
                      </a:r>
                      <a:r>
                        <a:rPr lang="en-AU" sz="1600" dirty="0" smtClean="0"/>
                        <a:t>: Terahertz/Far-Infrared Fourier</a:t>
                      </a:r>
                      <a:r>
                        <a:rPr lang="en-AU" sz="1600" baseline="0" dirty="0" smtClean="0"/>
                        <a:t> Transform </a:t>
                      </a:r>
                      <a:r>
                        <a:rPr lang="en-AU" sz="1600" dirty="0" smtClean="0"/>
                        <a:t>Spectroscopy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791800"/>
                  </a:ext>
                </a:extLst>
              </a:tr>
              <a:tr h="236737">
                <a:tc>
                  <a:txBody>
                    <a:bodyPr/>
                    <a:lstStyle/>
                    <a:p>
                      <a:r>
                        <a:rPr lang="en-AU" sz="1600" b="1" dirty="0" smtClean="0"/>
                        <a:t>PD</a:t>
                      </a:r>
                      <a:r>
                        <a:rPr lang="en-AU" sz="1600" dirty="0" smtClean="0"/>
                        <a:t>: Powder Diffraction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380689"/>
                  </a:ext>
                </a:extLst>
              </a:tr>
              <a:tr h="236737">
                <a:tc>
                  <a:txBody>
                    <a:bodyPr/>
                    <a:lstStyle/>
                    <a:p>
                      <a:r>
                        <a:rPr lang="en-AU" sz="1600" b="1" dirty="0" smtClean="0"/>
                        <a:t>MX-1/2</a:t>
                      </a:r>
                      <a:r>
                        <a:rPr lang="en-AU" sz="1600" dirty="0" smtClean="0"/>
                        <a:t>: Macromolecular Crystallography 1 &amp;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260704"/>
                  </a:ext>
                </a:extLst>
              </a:tr>
              <a:tr h="236737">
                <a:tc>
                  <a:txBody>
                    <a:bodyPr/>
                    <a:lstStyle/>
                    <a:p>
                      <a:r>
                        <a:rPr lang="en-AU" sz="1600" b="1" dirty="0" smtClean="0"/>
                        <a:t>SXR/SXR-I</a:t>
                      </a:r>
                      <a:r>
                        <a:rPr lang="en-AU" sz="1600" dirty="0" smtClean="0"/>
                        <a:t>: Soft X-ray Spectroscopy &amp; Imaging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967532"/>
                  </a:ext>
                </a:extLst>
              </a:tr>
              <a:tr h="236737">
                <a:tc>
                  <a:txBody>
                    <a:bodyPr/>
                    <a:lstStyle/>
                    <a:p>
                      <a:r>
                        <a:rPr lang="en-AU" sz="1600" b="1" dirty="0" smtClean="0"/>
                        <a:t>SAXS-WAXS</a:t>
                      </a:r>
                      <a:r>
                        <a:rPr lang="en-AU" sz="1600" dirty="0" smtClean="0"/>
                        <a:t>: Small Angle X-ray Scattering/Wide Angle X-ray Scattering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824718"/>
                  </a:ext>
                </a:extLst>
              </a:tr>
              <a:tr h="236737">
                <a:tc>
                  <a:txBody>
                    <a:bodyPr/>
                    <a:lstStyle/>
                    <a:p>
                      <a:r>
                        <a:rPr lang="en-AU" sz="1600" b="1" dirty="0" smtClean="0"/>
                        <a:t>XAS</a:t>
                      </a:r>
                      <a:r>
                        <a:rPr lang="en-AU" sz="1600" dirty="0" smtClean="0"/>
                        <a:t>: X-ray Absorption Spectroscopy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540386"/>
                  </a:ext>
                </a:extLst>
              </a:tr>
              <a:tr h="2367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b="1" dirty="0" smtClean="0"/>
                        <a:t>XFM</a:t>
                      </a:r>
                      <a:r>
                        <a:rPr lang="en-AU" sz="1600" dirty="0" smtClean="0"/>
                        <a:t>: X-ray Fluorescence </a:t>
                      </a:r>
                      <a:r>
                        <a:rPr lang="en-AU" sz="1600" dirty="0" err="1" smtClean="0"/>
                        <a:t>Microspectroscopy</a:t>
                      </a:r>
                      <a:r>
                        <a:rPr lang="en-AU" sz="1600" dirty="0" smtClean="0"/>
                        <a:t> </a:t>
                      </a:r>
                      <a:r>
                        <a:rPr lang="en-AU" sz="1600" b="1" dirty="0" smtClean="0">
                          <a:solidFill>
                            <a:srgbClr val="FF0000"/>
                          </a:solidFill>
                        </a:rPr>
                        <a:t>&amp; Ptychography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692230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651" y="1133244"/>
            <a:ext cx="3260715" cy="13365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376221" y="820422"/>
            <a:ext cx="34256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/>
              <a:t>3 GeV </a:t>
            </a:r>
            <a:r>
              <a:rPr lang="en-AU" sz="1400" b="1" dirty="0" smtClean="0"/>
              <a:t>machine: 4000+ </a:t>
            </a:r>
            <a:r>
              <a:rPr lang="en-AU" sz="1400" b="1" dirty="0"/>
              <a:t>research </a:t>
            </a:r>
            <a:r>
              <a:rPr lang="en-AU" sz="1400" b="1" dirty="0" smtClean="0"/>
              <a:t>visits/year</a:t>
            </a:r>
            <a:endParaRPr lang="en-AU" sz="14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31813" y="4487423"/>
          <a:ext cx="6329658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29658">
                  <a:extLst>
                    <a:ext uri="{9D8B030D-6E8A-4147-A177-3AD203B41FA5}">
                      <a16:colId xmlns:a16="http://schemas.microsoft.com/office/drawing/2014/main" val="3299011996"/>
                    </a:ext>
                  </a:extLst>
                </a:gridCol>
              </a:tblGrid>
              <a:tr h="249936">
                <a:tc>
                  <a:txBody>
                    <a:bodyPr/>
                    <a:lstStyle/>
                    <a:p>
                      <a:r>
                        <a:rPr lang="en-AU" sz="1600" baseline="0" dirty="0" smtClean="0"/>
                        <a:t>Project BRIGHT: 2018-2026</a:t>
                      </a:r>
                      <a:endParaRPr lang="en-A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074759"/>
                  </a:ext>
                </a:extLst>
              </a:tr>
              <a:tr h="226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b="1" baseline="0" dirty="0" smtClean="0"/>
                        <a:t>MCT</a:t>
                      </a:r>
                      <a:r>
                        <a:rPr lang="en-AU" sz="1600" baseline="0" dirty="0" smtClean="0"/>
                        <a:t>: Micro Computed Tomography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45014"/>
                  </a:ext>
                </a:extLst>
              </a:tr>
              <a:tr h="226840">
                <a:tc>
                  <a:txBody>
                    <a:bodyPr/>
                    <a:lstStyle/>
                    <a:p>
                      <a:r>
                        <a:rPr lang="en-AU" sz="1600" b="1" dirty="0" smtClean="0"/>
                        <a:t>MEX-1/2</a:t>
                      </a:r>
                      <a:r>
                        <a:rPr lang="en-AU" sz="1600" dirty="0" smtClean="0"/>
                        <a:t>: Medium Energy</a:t>
                      </a:r>
                      <a:r>
                        <a:rPr lang="en-AU" sz="1600" baseline="0" dirty="0" smtClean="0"/>
                        <a:t> X-ray Absorption Spectroscopy 1 &amp;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528881"/>
                  </a:ext>
                </a:extLst>
              </a:tr>
              <a:tr h="226840">
                <a:tc>
                  <a:txBody>
                    <a:bodyPr/>
                    <a:lstStyle/>
                    <a:p>
                      <a:r>
                        <a:rPr lang="en-AU" sz="1600" b="1" baseline="0" dirty="0" err="1" smtClean="0"/>
                        <a:t>BioSAXS</a:t>
                      </a:r>
                      <a:r>
                        <a:rPr lang="en-AU" sz="1600" baseline="0" dirty="0" smtClean="0"/>
                        <a:t>: Biological Small-Angle X-ray Scattering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499214"/>
                  </a:ext>
                </a:extLst>
              </a:tr>
              <a:tr h="226840">
                <a:tc>
                  <a:txBody>
                    <a:bodyPr/>
                    <a:lstStyle/>
                    <a:p>
                      <a:r>
                        <a:rPr lang="en-AU" sz="1600" b="1" baseline="0" dirty="0" smtClean="0"/>
                        <a:t>ADS-1/2</a:t>
                      </a:r>
                      <a:r>
                        <a:rPr lang="en-AU" sz="1600" baseline="0" dirty="0" smtClean="0"/>
                        <a:t>: Advanced Diffraction and Scattering 1 &amp;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725216"/>
                  </a:ext>
                </a:extLst>
              </a:tr>
              <a:tr h="226840">
                <a:tc>
                  <a:txBody>
                    <a:bodyPr/>
                    <a:lstStyle/>
                    <a:p>
                      <a:r>
                        <a:rPr lang="en-AU" sz="1600" b="1" baseline="0" dirty="0" smtClean="0"/>
                        <a:t>MX-3</a:t>
                      </a:r>
                      <a:r>
                        <a:rPr lang="en-AU" sz="1600" baseline="0" dirty="0" smtClean="0"/>
                        <a:t>: Macromolecular Crystallography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029417"/>
                  </a:ext>
                </a:extLst>
              </a:tr>
              <a:tr h="226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b="1" baseline="0" dirty="0" smtClean="0"/>
                        <a:t>Nanoprobe</a:t>
                      </a:r>
                      <a:r>
                        <a:rPr lang="en-AU" sz="1600" baseline="0" dirty="0" smtClean="0"/>
                        <a:t>: Multimodal Fluorescence </a:t>
                      </a:r>
                      <a:r>
                        <a:rPr lang="en-AU" sz="1600" baseline="0" dirty="0" err="1" smtClean="0"/>
                        <a:t>Nanospectroscopy</a:t>
                      </a:r>
                      <a:r>
                        <a:rPr lang="en-AU" sz="1600" baseline="0" dirty="0" smtClean="0"/>
                        <a:t> </a:t>
                      </a:r>
                      <a:r>
                        <a:rPr lang="en-AU" sz="1600" b="1" baseline="0" dirty="0" smtClean="0">
                          <a:solidFill>
                            <a:srgbClr val="FF0000"/>
                          </a:solidFill>
                        </a:rPr>
                        <a:t>&amp; Ptychography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282551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5" t="5346" r="16726"/>
          <a:stretch/>
        </p:blipFill>
        <p:spPr>
          <a:xfrm>
            <a:off x="8499593" y="2569029"/>
            <a:ext cx="3671645" cy="426535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2084"/>
          <a:stretch/>
        </p:blipFill>
        <p:spPr>
          <a:xfrm rot="16200000">
            <a:off x="8547006" y="2511802"/>
            <a:ext cx="3415550" cy="374272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20000"/>
          </a:xfrm>
        </p:spPr>
        <p:txBody>
          <a:bodyPr>
            <a:normAutofit/>
          </a:bodyPr>
          <a:lstStyle/>
          <a:p>
            <a:r>
              <a:rPr lang="en-AU" dirty="0" smtClean="0"/>
              <a:t>ANSTO Australian Synchrotron</a:t>
            </a:r>
            <a:endParaRPr lang="en-AU" dirty="0"/>
          </a:p>
        </p:txBody>
      </p:sp>
      <p:sp>
        <p:nvSpPr>
          <p:cNvPr id="7" name="Rectangle 6"/>
          <p:cNvSpPr/>
          <p:nvPr/>
        </p:nvSpPr>
        <p:spPr>
          <a:xfrm>
            <a:off x="9231086" y="6400137"/>
            <a:ext cx="2935138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1100" b="1" dirty="0"/>
              <a:t>https://</a:t>
            </a:r>
            <a:r>
              <a:rPr lang="en-AU" sz="1100" b="1" dirty="0" smtClean="0"/>
              <a:t>www.ansto.gov.au/research/facilities/australian-synchrotron/project-bright</a:t>
            </a:r>
            <a:endParaRPr lang="en-AU" sz="1100" b="1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7931944" y="5426529"/>
            <a:ext cx="1146743" cy="764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424673" y="4850606"/>
            <a:ext cx="1219207" cy="426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 smtClean="0">
                <a:solidFill>
                  <a:schemeClr val="tx1"/>
                </a:solidFill>
              </a:rPr>
              <a:t>Nanoprobe Satellite Building</a:t>
            </a:r>
            <a:endParaRPr lang="en-AU" sz="12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 rot="-240000">
            <a:off x="7244240" y="5342002"/>
            <a:ext cx="672682" cy="4541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/>
          <p:cNvSpPr/>
          <p:nvPr/>
        </p:nvSpPr>
        <p:spPr>
          <a:xfrm rot="-240000">
            <a:off x="7364034" y="5460329"/>
            <a:ext cx="506779" cy="1169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 23"/>
          <p:cNvSpPr/>
          <p:nvPr/>
        </p:nvSpPr>
        <p:spPr>
          <a:xfrm rot="1201525">
            <a:off x="8305381" y="4426248"/>
            <a:ext cx="637748" cy="452673"/>
          </a:xfrm>
          <a:custGeom>
            <a:avLst/>
            <a:gdLst>
              <a:gd name="connsiteX0" fmla="*/ 0 w 637748"/>
              <a:gd name="connsiteY0" fmla="*/ 0 h 452673"/>
              <a:gd name="connsiteX1" fmla="*/ 637748 w 637748"/>
              <a:gd name="connsiteY1" fmla="*/ 0 h 452673"/>
              <a:gd name="connsiteX2" fmla="*/ 637748 w 637748"/>
              <a:gd name="connsiteY2" fmla="*/ 452673 h 452673"/>
              <a:gd name="connsiteX3" fmla="*/ 0 w 637748"/>
              <a:gd name="connsiteY3" fmla="*/ 452673 h 452673"/>
              <a:gd name="connsiteX4" fmla="*/ 0 w 637748"/>
              <a:gd name="connsiteY4" fmla="*/ 0 h 452673"/>
              <a:gd name="connsiteX0" fmla="*/ 0 w 637748"/>
              <a:gd name="connsiteY0" fmla="*/ 0 h 452673"/>
              <a:gd name="connsiteX1" fmla="*/ 637748 w 637748"/>
              <a:gd name="connsiteY1" fmla="*/ 0 h 452673"/>
              <a:gd name="connsiteX2" fmla="*/ 637748 w 637748"/>
              <a:gd name="connsiteY2" fmla="*/ 452673 h 452673"/>
              <a:gd name="connsiteX3" fmla="*/ 0 w 637748"/>
              <a:gd name="connsiteY3" fmla="*/ 452673 h 452673"/>
              <a:gd name="connsiteX4" fmla="*/ 0 w 637748"/>
              <a:gd name="connsiteY4" fmla="*/ 0 h 452673"/>
              <a:gd name="connsiteX0" fmla="*/ 0 w 637748"/>
              <a:gd name="connsiteY0" fmla="*/ 0 h 452673"/>
              <a:gd name="connsiteX1" fmla="*/ 637748 w 637748"/>
              <a:gd name="connsiteY1" fmla="*/ 0 h 452673"/>
              <a:gd name="connsiteX2" fmla="*/ 637748 w 637748"/>
              <a:gd name="connsiteY2" fmla="*/ 452673 h 452673"/>
              <a:gd name="connsiteX3" fmla="*/ 0 w 637748"/>
              <a:gd name="connsiteY3" fmla="*/ 452673 h 452673"/>
              <a:gd name="connsiteX4" fmla="*/ 3891 w 637748"/>
              <a:gd name="connsiteY4" fmla="*/ 278179 h 452673"/>
              <a:gd name="connsiteX5" fmla="*/ 0 w 637748"/>
              <a:gd name="connsiteY5" fmla="*/ 0 h 452673"/>
              <a:gd name="connsiteX0" fmla="*/ 0 w 637748"/>
              <a:gd name="connsiteY0" fmla="*/ 0 h 452673"/>
              <a:gd name="connsiteX1" fmla="*/ 637748 w 637748"/>
              <a:gd name="connsiteY1" fmla="*/ 0 h 452673"/>
              <a:gd name="connsiteX2" fmla="*/ 637748 w 637748"/>
              <a:gd name="connsiteY2" fmla="*/ 452673 h 452673"/>
              <a:gd name="connsiteX3" fmla="*/ 183456 w 637748"/>
              <a:gd name="connsiteY3" fmla="*/ 450975 h 452673"/>
              <a:gd name="connsiteX4" fmla="*/ 0 w 637748"/>
              <a:gd name="connsiteY4" fmla="*/ 452673 h 452673"/>
              <a:gd name="connsiteX5" fmla="*/ 3891 w 637748"/>
              <a:gd name="connsiteY5" fmla="*/ 278179 h 452673"/>
              <a:gd name="connsiteX6" fmla="*/ 0 w 637748"/>
              <a:gd name="connsiteY6" fmla="*/ 0 h 452673"/>
              <a:gd name="connsiteX0" fmla="*/ 12361 w 650109"/>
              <a:gd name="connsiteY0" fmla="*/ 0 h 465046"/>
              <a:gd name="connsiteX1" fmla="*/ 650109 w 650109"/>
              <a:gd name="connsiteY1" fmla="*/ 0 h 465046"/>
              <a:gd name="connsiteX2" fmla="*/ 650109 w 650109"/>
              <a:gd name="connsiteY2" fmla="*/ 452673 h 465046"/>
              <a:gd name="connsiteX3" fmla="*/ 195817 w 650109"/>
              <a:gd name="connsiteY3" fmla="*/ 450975 h 465046"/>
              <a:gd name="connsiteX4" fmla="*/ 12361 w 650109"/>
              <a:gd name="connsiteY4" fmla="*/ 452673 h 465046"/>
              <a:gd name="connsiteX5" fmla="*/ 16252 w 650109"/>
              <a:gd name="connsiteY5" fmla="*/ 278179 h 465046"/>
              <a:gd name="connsiteX6" fmla="*/ 12361 w 650109"/>
              <a:gd name="connsiteY6" fmla="*/ 0 h 465046"/>
              <a:gd name="connsiteX0" fmla="*/ 0 w 637748"/>
              <a:gd name="connsiteY0" fmla="*/ 0 h 452673"/>
              <a:gd name="connsiteX1" fmla="*/ 637748 w 637748"/>
              <a:gd name="connsiteY1" fmla="*/ 0 h 452673"/>
              <a:gd name="connsiteX2" fmla="*/ 637748 w 637748"/>
              <a:gd name="connsiteY2" fmla="*/ 452673 h 452673"/>
              <a:gd name="connsiteX3" fmla="*/ 183456 w 637748"/>
              <a:gd name="connsiteY3" fmla="*/ 450975 h 452673"/>
              <a:gd name="connsiteX4" fmla="*/ 72597 w 637748"/>
              <a:gd name="connsiteY4" fmla="*/ 408471 h 452673"/>
              <a:gd name="connsiteX5" fmla="*/ 3891 w 637748"/>
              <a:gd name="connsiteY5" fmla="*/ 278179 h 452673"/>
              <a:gd name="connsiteX6" fmla="*/ 0 w 637748"/>
              <a:gd name="connsiteY6" fmla="*/ 0 h 452673"/>
              <a:gd name="connsiteX0" fmla="*/ 0 w 637748"/>
              <a:gd name="connsiteY0" fmla="*/ 0 h 452673"/>
              <a:gd name="connsiteX1" fmla="*/ 637748 w 637748"/>
              <a:gd name="connsiteY1" fmla="*/ 0 h 452673"/>
              <a:gd name="connsiteX2" fmla="*/ 637748 w 637748"/>
              <a:gd name="connsiteY2" fmla="*/ 452673 h 452673"/>
              <a:gd name="connsiteX3" fmla="*/ 183456 w 637748"/>
              <a:gd name="connsiteY3" fmla="*/ 450975 h 452673"/>
              <a:gd name="connsiteX4" fmla="*/ 50433 w 637748"/>
              <a:gd name="connsiteY4" fmla="*/ 424153 h 452673"/>
              <a:gd name="connsiteX5" fmla="*/ 3891 w 637748"/>
              <a:gd name="connsiteY5" fmla="*/ 278179 h 452673"/>
              <a:gd name="connsiteX6" fmla="*/ 0 w 637748"/>
              <a:gd name="connsiteY6" fmla="*/ 0 h 452673"/>
              <a:gd name="connsiteX0" fmla="*/ 0 w 637748"/>
              <a:gd name="connsiteY0" fmla="*/ 0 h 452673"/>
              <a:gd name="connsiteX1" fmla="*/ 354832 w 637748"/>
              <a:gd name="connsiteY1" fmla="*/ 3271 h 452673"/>
              <a:gd name="connsiteX2" fmla="*/ 637748 w 637748"/>
              <a:gd name="connsiteY2" fmla="*/ 0 h 452673"/>
              <a:gd name="connsiteX3" fmla="*/ 637748 w 637748"/>
              <a:gd name="connsiteY3" fmla="*/ 452673 h 452673"/>
              <a:gd name="connsiteX4" fmla="*/ 183456 w 637748"/>
              <a:gd name="connsiteY4" fmla="*/ 450975 h 452673"/>
              <a:gd name="connsiteX5" fmla="*/ 50433 w 637748"/>
              <a:gd name="connsiteY5" fmla="*/ 424153 h 452673"/>
              <a:gd name="connsiteX6" fmla="*/ 3891 w 637748"/>
              <a:gd name="connsiteY6" fmla="*/ 278179 h 452673"/>
              <a:gd name="connsiteX7" fmla="*/ 0 w 637748"/>
              <a:gd name="connsiteY7" fmla="*/ 0 h 452673"/>
              <a:gd name="connsiteX0" fmla="*/ 0 w 637748"/>
              <a:gd name="connsiteY0" fmla="*/ 0 h 452673"/>
              <a:gd name="connsiteX1" fmla="*/ 354832 w 637748"/>
              <a:gd name="connsiteY1" fmla="*/ 3271 h 452673"/>
              <a:gd name="connsiteX2" fmla="*/ 637748 w 637748"/>
              <a:gd name="connsiteY2" fmla="*/ 452673 h 452673"/>
              <a:gd name="connsiteX3" fmla="*/ 183456 w 637748"/>
              <a:gd name="connsiteY3" fmla="*/ 450975 h 452673"/>
              <a:gd name="connsiteX4" fmla="*/ 50433 w 637748"/>
              <a:gd name="connsiteY4" fmla="*/ 424153 h 452673"/>
              <a:gd name="connsiteX5" fmla="*/ 3891 w 637748"/>
              <a:gd name="connsiteY5" fmla="*/ 278179 h 452673"/>
              <a:gd name="connsiteX6" fmla="*/ 0 w 637748"/>
              <a:gd name="connsiteY6" fmla="*/ 0 h 45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7748" h="452673">
                <a:moveTo>
                  <a:pt x="0" y="0"/>
                </a:moveTo>
                <a:lnTo>
                  <a:pt x="354832" y="3271"/>
                </a:lnTo>
                <a:lnTo>
                  <a:pt x="637748" y="452673"/>
                </a:lnTo>
                <a:lnTo>
                  <a:pt x="183456" y="450975"/>
                </a:lnTo>
                <a:cubicBezTo>
                  <a:pt x="77165" y="450975"/>
                  <a:pt x="80360" y="452952"/>
                  <a:pt x="50433" y="424153"/>
                </a:cubicBezTo>
                <a:cubicBezTo>
                  <a:pt x="20506" y="395354"/>
                  <a:pt x="3891" y="353624"/>
                  <a:pt x="3891" y="278179"/>
                </a:cubicBezTo>
                <a:lnTo>
                  <a:pt x="0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5" name="Rectangle 24"/>
          <p:cNvSpPr/>
          <p:nvPr/>
        </p:nvSpPr>
        <p:spPr>
          <a:xfrm>
            <a:off x="7164214" y="4148387"/>
            <a:ext cx="1219207" cy="426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 smtClean="0">
                <a:solidFill>
                  <a:schemeClr val="tx1"/>
                </a:solidFill>
              </a:rPr>
              <a:t>ADS Building</a:t>
            </a:r>
            <a:endParaRPr lang="en-A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79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20" grpId="0" animBg="1"/>
      <p:bldP spid="23" grpId="0" animBg="1"/>
      <p:bldP spid="24" grpId="0" animBg="1"/>
      <p:bldP spid="2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8899402" y="3569719"/>
            <a:ext cx="3072188" cy="2814488"/>
            <a:chOff x="2447336" y="4084463"/>
            <a:chExt cx="3072188" cy="2814488"/>
          </a:xfrm>
        </p:grpSpPr>
        <p:sp>
          <p:nvSpPr>
            <p:cNvPr id="45" name="Rectangle 44"/>
            <p:cNvSpPr/>
            <p:nvPr/>
          </p:nvSpPr>
          <p:spPr>
            <a:xfrm>
              <a:off x="2447336" y="4084463"/>
              <a:ext cx="3072188" cy="281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1" name="Picture 1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3" t="8784" r="14906" b="4320"/>
            <a:stretch/>
          </p:blipFill>
          <p:spPr bwMode="auto">
            <a:xfrm>
              <a:off x="2479333" y="5704400"/>
              <a:ext cx="2974825" cy="1158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</p:pic>
        <p:sp>
          <p:nvSpPr>
            <p:cNvPr id="53" name="Rectangle 52"/>
            <p:cNvSpPr/>
            <p:nvPr/>
          </p:nvSpPr>
          <p:spPr>
            <a:xfrm>
              <a:off x="2491347" y="5547798"/>
              <a:ext cx="2997716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>
              <a:spAutoFit/>
            </a:bodyPr>
            <a:lstStyle/>
            <a:p>
              <a:pPr algn="ctr"/>
              <a:r>
                <a:rPr lang="en-AU" sz="1600" dirty="0" smtClean="0">
                  <a:solidFill>
                    <a:srgbClr val="006CA9"/>
                  </a:solidFill>
                </a:rPr>
                <a:t>Diffraction, </a:t>
              </a:r>
              <a:r>
                <a:rPr lang="en-AU" sz="1600" dirty="0" err="1" smtClean="0">
                  <a:solidFill>
                    <a:srgbClr val="006CA9"/>
                  </a:solidFill>
                </a:rPr>
                <a:t>nano</a:t>
              </a:r>
              <a:r>
                <a:rPr lang="en-AU" sz="1600" dirty="0" smtClean="0">
                  <a:solidFill>
                    <a:srgbClr val="006CA9"/>
                  </a:solidFill>
                </a:rPr>
                <a:t>-WAXS</a:t>
              </a:r>
              <a:endParaRPr lang="en-AU" sz="1600" dirty="0">
                <a:solidFill>
                  <a:srgbClr val="006CA9"/>
                </a:solidFill>
                <a:ea typeface="Tahoma" panose="020B060403050404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en-AU" sz="1600" dirty="0" smtClean="0">
                  <a:solidFill>
                    <a:srgbClr val="006CA9"/>
                  </a:solidFill>
                  <a:ea typeface="Tahoma" panose="020B0604030504040204" pitchFamily="34" charset="0"/>
                  <a:cs typeface="Times New Roman" panose="02020603050405020304" pitchFamily="18" charset="0"/>
                </a:rPr>
                <a:t>Industrial insights</a:t>
              </a:r>
            </a:p>
          </p:txBody>
        </p:sp>
        <p:grpSp>
          <p:nvGrpSpPr>
            <p:cNvPr id="31" name="Group 2"/>
            <p:cNvGrpSpPr>
              <a:grpSpLocks/>
            </p:cNvGrpSpPr>
            <p:nvPr/>
          </p:nvGrpSpPr>
          <p:grpSpPr bwMode="auto">
            <a:xfrm>
              <a:off x="2503084" y="4159122"/>
              <a:ext cx="2960694" cy="1425788"/>
              <a:chOff x="22047200" y="28755752"/>
              <a:chExt cx="7543800" cy="3935621"/>
            </a:xfrm>
          </p:grpSpPr>
          <p:pic>
            <p:nvPicPr>
              <p:cNvPr id="32" name="Picture 52" descr="S:\Science\XFM\Eiger\fibre_50.pn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9550"/>
              <a:stretch/>
            </p:blipFill>
            <p:spPr bwMode="auto">
              <a:xfrm>
                <a:off x="22047200" y="28755752"/>
                <a:ext cx="7543800" cy="39356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" name="TextBox 32"/>
              <p:cNvSpPr txBox="1">
                <a:spLocks noChangeArrowheads="1"/>
              </p:cNvSpPr>
              <p:nvPr/>
            </p:nvSpPr>
            <p:spPr bwMode="auto">
              <a:xfrm rot="16200000">
                <a:off x="24618829" y="29790922"/>
                <a:ext cx="2312540" cy="588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AU" altLang="en-US" sz="900" dirty="0">
                    <a:solidFill>
                      <a:schemeClr val="bg1"/>
                    </a:solidFill>
                  </a:rPr>
                  <a:t>Beam stop</a:t>
                </a:r>
              </a:p>
            </p:txBody>
          </p:sp>
          <p:sp>
            <p:nvSpPr>
              <p:cNvPr id="35" name="TextBox 35"/>
              <p:cNvSpPr txBox="1">
                <a:spLocks noChangeArrowheads="1"/>
              </p:cNvSpPr>
              <p:nvPr/>
            </p:nvSpPr>
            <p:spPr bwMode="auto">
              <a:xfrm>
                <a:off x="26292174" y="28803605"/>
                <a:ext cx="2060575" cy="1401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AU" altLang="en-US" sz="900" dirty="0">
                    <a:solidFill>
                      <a:schemeClr val="bg1"/>
                    </a:solidFill>
                  </a:rPr>
                  <a:t>Window scatter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AU" altLang="en-US" sz="900" dirty="0">
                    <a:solidFill>
                      <a:schemeClr val="bg1"/>
                    </a:solidFill>
                  </a:rPr>
                  <a:t>(isotropic)</a:t>
                </a:r>
              </a:p>
            </p:txBody>
          </p:sp>
          <p:cxnSp>
            <p:nvCxnSpPr>
              <p:cNvPr id="36" name="Straight Arrow Connector 9"/>
              <p:cNvCxnSpPr>
                <a:cxnSpLocks noChangeShapeType="1"/>
              </p:cNvCxnSpPr>
              <p:nvPr/>
            </p:nvCxnSpPr>
            <p:spPr bwMode="auto">
              <a:xfrm>
                <a:off x="24752300" y="30094238"/>
                <a:ext cx="630238" cy="569912"/>
              </a:xfrm>
              <a:prstGeom prst="straightConnector1">
                <a:avLst/>
              </a:prstGeom>
              <a:noFill/>
              <a:ln w="19050" algn="ctr">
                <a:solidFill>
                  <a:schemeClr val="bg1"/>
                </a:solidFill>
                <a:round/>
                <a:headEnd/>
                <a:tailEnd type="arrow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7" name="Straight Arrow Connector 40"/>
              <p:cNvCxnSpPr>
                <a:cxnSpLocks noChangeShapeType="1"/>
              </p:cNvCxnSpPr>
              <p:nvPr/>
            </p:nvCxnSpPr>
            <p:spPr bwMode="auto">
              <a:xfrm flipV="1">
                <a:off x="27928222" y="31085420"/>
                <a:ext cx="1094122" cy="709550"/>
              </a:xfrm>
              <a:prstGeom prst="straightConnector1">
                <a:avLst/>
              </a:prstGeom>
              <a:noFill/>
              <a:ln w="19050" algn="ctr">
                <a:solidFill>
                  <a:schemeClr val="bg1"/>
                </a:solidFill>
                <a:round/>
                <a:headEnd/>
                <a:tailEnd type="arrow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" name="Straight Arrow Connector 42"/>
              <p:cNvCxnSpPr>
                <a:cxnSpLocks noChangeShapeType="1"/>
              </p:cNvCxnSpPr>
              <p:nvPr/>
            </p:nvCxnSpPr>
            <p:spPr bwMode="auto">
              <a:xfrm flipH="1">
                <a:off x="26193750" y="29587825"/>
                <a:ext cx="384175" cy="655638"/>
              </a:xfrm>
              <a:prstGeom prst="straightConnector1">
                <a:avLst/>
              </a:prstGeom>
              <a:noFill/>
              <a:ln w="19050" algn="ctr">
                <a:solidFill>
                  <a:schemeClr val="bg1"/>
                </a:solidFill>
                <a:round/>
                <a:headEnd/>
                <a:tailEnd type="arrow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9" name="TextBox 35"/>
              <p:cNvSpPr txBox="1">
                <a:spLocks noChangeArrowheads="1"/>
              </p:cNvSpPr>
              <p:nvPr/>
            </p:nvSpPr>
            <p:spPr bwMode="auto">
              <a:xfrm>
                <a:off x="23527866" y="31544193"/>
                <a:ext cx="4610526" cy="1019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AU" altLang="en-US" sz="900" dirty="0">
                    <a:solidFill>
                      <a:schemeClr val="bg1"/>
                    </a:solidFill>
                  </a:rPr>
                  <a:t>WAXS of (0002) graphitic planes aligned along the fibre</a:t>
                </a:r>
              </a:p>
            </p:txBody>
          </p:sp>
          <p:sp>
            <p:nvSpPr>
              <p:cNvPr id="40" name="TextBox 35"/>
              <p:cNvSpPr txBox="1">
                <a:spLocks noChangeArrowheads="1"/>
              </p:cNvSpPr>
              <p:nvPr/>
            </p:nvSpPr>
            <p:spPr bwMode="auto">
              <a:xfrm>
                <a:off x="22574250" y="28982992"/>
                <a:ext cx="2178052" cy="1401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AU" altLang="en-US" sz="900" dirty="0">
                    <a:solidFill>
                      <a:schemeClr val="bg1"/>
                    </a:solidFill>
                  </a:rPr>
                  <a:t>SAXS of ellipsoidal </a:t>
                </a:r>
                <a:r>
                  <a:rPr lang="en-AU" altLang="en-US" sz="900" dirty="0" err="1">
                    <a:solidFill>
                      <a:schemeClr val="bg1"/>
                    </a:solidFill>
                  </a:rPr>
                  <a:t>microvoids</a:t>
                </a:r>
                <a:endParaRPr lang="en-AU" altLang="en-US" sz="9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032" y="498009"/>
            <a:ext cx="2430072" cy="1699531"/>
          </a:xfrm>
        </p:spPr>
        <p:txBody>
          <a:bodyPr>
            <a:normAutofit/>
          </a:bodyPr>
          <a:lstStyle/>
          <a:p>
            <a:pPr algn="ctr"/>
            <a:r>
              <a:rPr lang="en-AU" sz="2800" dirty="0" smtClean="0"/>
              <a:t>Nanoprobe</a:t>
            </a:r>
            <a:br>
              <a:rPr lang="en-AU" sz="2800" dirty="0" smtClean="0"/>
            </a:br>
            <a:r>
              <a:rPr lang="en-AU" sz="2800" dirty="0" smtClean="0"/>
              <a:t>Capability </a:t>
            </a:r>
            <a:r>
              <a:rPr lang="en-AU" sz="2800" dirty="0" smtClean="0"/>
              <a:t>targets</a:t>
            </a:r>
            <a:endParaRPr lang="en-GB" sz="28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2468312" y="32437"/>
            <a:ext cx="2987887" cy="3511576"/>
            <a:chOff x="382330" y="1879961"/>
            <a:chExt cx="2987887" cy="3511576"/>
          </a:xfrm>
        </p:grpSpPr>
        <p:sp>
          <p:nvSpPr>
            <p:cNvPr id="21" name="Rectangle 20"/>
            <p:cNvSpPr/>
            <p:nvPr/>
          </p:nvSpPr>
          <p:spPr>
            <a:xfrm>
              <a:off x="382330" y="1879961"/>
              <a:ext cx="2987887" cy="34752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62324" y="1970201"/>
              <a:ext cx="2827899" cy="3421336"/>
              <a:chOff x="6067696" y="2120896"/>
              <a:chExt cx="2827899" cy="3421336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67696" y="2120896"/>
                <a:ext cx="2827899" cy="2827899"/>
              </a:xfrm>
              <a:prstGeom prst="rect">
                <a:avLst/>
              </a:prstGeom>
            </p:spPr>
          </p:pic>
          <p:sp>
            <p:nvSpPr>
              <p:cNvPr id="4" name="Rectangle 3"/>
              <p:cNvSpPr/>
              <p:nvPr/>
            </p:nvSpPr>
            <p:spPr>
              <a:xfrm>
                <a:off x="6094073" y="4957457"/>
                <a:ext cx="274795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algn="ctr">
                  <a:spcAft>
                    <a:spcPts val="600"/>
                  </a:spcAft>
                </a:pPr>
                <a:r>
                  <a:rPr lang="en-AU" sz="1600" dirty="0" smtClean="0">
                    <a:solidFill>
                      <a:srgbClr val="006CA9"/>
                    </a:solidFill>
                    <a:cs typeface="Arial" pitchFamily="34" charset="0"/>
                  </a:rPr>
                  <a:t>Multi-element mapping </a:t>
                </a:r>
                <a:br>
                  <a:rPr lang="en-AU" sz="1600" dirty="0" smtClean="0">
                    <a:solidFill>
                      <a:srgbClr val="006CA9"/>
                    </a:solidFill>
                    <a:cs typeface="Arial" pitchFamily="34" charset="0"/>
                  </a:rPr>
                </a:br>
                <a:r>
                  <a:rPr lang="en-AU" sz="1600" dirty="0" smtClean="0">
                    <a:solidFill>
                      <a:srgbClr val="006CA9"/>
                    </a:solidFill>
                    <a:cs typeface="Arial" pitchFamily="34" charset="0"/>
                  </a:rPr>
                  <a:t>@ sub-100-nm resolution</a:t>
                </a:r>
                <a:endParaRPr lang="en-AU" sz="1600" dirty="0">
                  <a:solidFill>
                    <a:srgbClr val="006CA9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5600918" y="32983"/>
            <a:ext cx="5247665" cy="3475777"/>
            <a:chOff x="5522419" y="573931"/>
            <a:chExt cx="5247665" cy="3475777"/>
          </a:xfrm>
        </p:grpSpPr>
        <p:grpSp>
          <p:nvGrpSpPr>
            <p:cNvPr id="26" name="Group 25"/>
            <p:cNvGrpSpPr/>
            <p:nvPr/>
          </p:nvGrpSpPr>
          <p:grpSpPr>
            <a:xfrm>
              <a:off x="5522419" y="573931"/>
              <a:ext cx="5247665" cy="3475777"/>
              <a:chOff x="3815959" y="3276557"/>
              <a:chExt cx="5247665" cy="3475777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3815959" y="3276557"/>
                <a:ext cx="5247665" cy="34715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91907" y="6413780"/>
                <a:ext cx="509839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>
                  <a:spcAft>
                    <a:spcPts val="600"/>
                  </a:spcAft>
                </a:pPr>
                <a:r>
                  <a:rPr lang="en-AU" sz="1600" dirty="0" smtClean="0">
                    <a:solidFill>
                      <a:srgbClr val="006CA9"/>
                    </a:solidFill>
                    <a:cs typeface="Arial" pitchFamily="34" charset="0"/>
                  </a:rPr>
                  <a:t>XANES fingerprinting of chemical coordination environment</a:t>
                </a:r>
                <a:endParaRPr lang="en-AU" sz="1600" dirty="0">
                  <a:solidFill>
                    <a:srgbClr val="006CA9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5606898" y="702527"/>
              <a:ext cx="5055225" cy="3020296"/>
              <a:chOff x="6076074" y="1531430"/>
              <a:chExt cx="4966025" cy="3723499"/>
            </a:xfrm>
          </p:grpSpPr>
          <p:pic>
            <p:nvPicPr>
              <p:cNvPr id="50" name="Picture 2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76074" y="1531430"/>
                <a:ext cx="4966025" cy="3723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" name="Rectangle 25"/>
              <p:cNvSpPr>
                <a:spLocks noChangeArrowheads="1"/>
              </p:cNvSpPr>
              <p:nvPr/>
            </p:nvSpPr>
            <p:spPr bwMode="auto">
              <a:xfrm>
                <a:off x="7930952" y="4814882"/>
                <a:ext cx="1105324" cy="4019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normAutofit fontScale="77500" lnSpcReduction="20000"/>
              </a:bodyPr>
              <a:lstStyle/>
              <a:p>
                <a:pPr algn="ctr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AU" sz="2400" b="1" dirty="0">
                    <a:solidFill>
                      <a:srgbClr val="FF0000"/>
                    </a:solidFill>
                    <a:ea typeface="ＭＳ Ｐゴシック" charset="0"/>
                  </a:rPr>
                  <a:t>Zn </a:t>
                </a:r>
                <a:r>
                  <a:rPr lang="en-AU" sz="2400" b="1" dirty="0" smtClean="0">
                    <a:solidFill>
                      <a:srgbClr val="00FF00"/>
                    </a:solidFill>
                    <a:ea typeface="ＭＳ Ｐゴシック" charset="0"/>
                  </a:rPr>
                  <a:t> K  </a:t>
                </a:r>
                <a:r>
                  <a:rPr lang="en-AU" sz="2400" b="1" dirty="0" smtClean="0">
                    <a:solidFill>
                      <a:srgbClr val="0070C0"/>
                    </a:solidFill>
                    <a:ea typeface="ＭＳ Ｐゴシック" charset="0"/>
                  </a:rPr>
                  <a:t>Se</a:t>
                </a:r>
                <a:endParaRPr lang="en-AU" sz="2400" b="1" dirty="0">
                  <a:solidFill>
                    <a:srgbClr val="0070C0"/>
                  </a:solidFill>
                  <a:ea typeface="ＭＳ Ｐゴシック" charset="0"/>
                </a:endParaRPr>
              </a:p>
            </p:txBody>
          </p:sp>
        </p:grpSp>
      </p:grpSp>
      <p:pic>
        <p:nvPicPr>
          <p:cNvPr id="48" name="cyclo_rise_of_the_can-take08_converte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9702" y="3647511"/>
            <a:ext cx="3207081" cy="2405307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74002" y="3578511"/>
            <a:ext cx="3353690" cy="2876877"/>
            <a:chOff x="174002" y="3591357"/>
            <a:chExt cx="3353690" cy="2876877"/>
          </a:xfrm>
        </p:grpSpPr>
        <p:sp>
          <p:nvSpPr>
            <p:cNvPr id="46" name="Rectangle 45"/>
            <p:cNvSpPr/>
            <p:nvPr/>
          </p:nvSpPr>
          <p:spPr>
            <a:xfrm>
              <a:off x="239703" y="6075826"/>
              <a:ext cx="3222289" cy="39240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/>
              <a:r>
                <a:rPr lang="en-AU" sz="1600" dirty="0" smtClean="0">
                  <a:solidFill>
                    <a:schemeClr val="accent1"/>
                  </a:solidFill>
                  <a:latin typeface="+mj-lt"/>
                  <a:ea typeface="Tahoma" panose="020B0604030504040204" pitchFamily="34" charset="0"/>
                  <a:cs typeface="Times New Roman" panose="02020603050405020304" pitchFamily="18" charset="0"/>
                </a:rPr>
                <a:t>Fluorescence tomography</a:t>
              </a:r>
              <a:endParaRPr lang="en-AU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74002" y="3591357"/>
              <a:ext cx="3353690" cy="28144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636253" y="3578511"/>
            <a:ext cx="5140821" cy="2697597"/>
            <a:chOff x="6898180" y="3604972"/>
            <a:chExt cx="5140821" cy="2697597"/>
          </a:xfrm>
        </p:grpSpPr>
        <p:sp>
          <p:nvSpPr>
            <p:cNvPr id="23" name="Rectangle 22"/>
            <p:cNvSpPr/>
            <p:nvPr/>
          </p:nvSpPr>
          <p:spPr>
            <a:xfrm>
              <a:off x="6898180" y="3604972"/>
              <a:ext cx="5140821" cy="26975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954031" y="5943750"/>
              <a:ext cx="502912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AU" sz="1600" dirty="0" smtClean="0">
                  <a:solidFill>
                    <a:srgbClr val="006CA9"/>
                  </a:solidFill>
                  <a:ea typeface="Tahoma" panose="020B0604030504040204" pitchFamily="34" charset="0"/>
                  <a:cs typeface="Times New Roman" panose="02020603050405020304" pitchFamily="18" charset="0"/>
                </a:rPr>
                <a:t>Ultra-high resolution </a:t>
              </a:r>
              <a:r>
                <a:rPr lang="en-AU" sz="1600" dirty="0" err="1" smtClean="0">
                  <a:solidFill>
                    <a:srgbClr val="006CA9"/>
                  </a:solidFill>
                  <a:ea typeface="Tahoma" panose="020B0604030504040204" pitchFamily="34" charset="0"/>
                  <a:cs typeface="Times New Roman" panose="02020603050405020304" pitchFamily="18" charset="0"/>
                </a:rPr>
                <a:t>ptychographic</a:t>
              </a:r>
              <a:r>
                <a:rPr lang="en-AU" sz="1600" dirty="0" smtClean="0">
                  <a:solidFill>
                    <a:srgbClr val="006CA9"/>
                  </a:solidFill>
                  <a:ea typeface="Tahoma" panose="020B0604030504040204" pitchFamily="34" charset="0"/>
                  <a:cs typeface="Times New Roman" panose="02020603050405020304" pitchFamily="18" charset="0"/>
                </a:rPr>
                <a:t> imaging</a:t>
              </a:r>
              <a:endParaRPr lang="en-AU" sz="1600" dirty="0">
                <a:solidFill>
                  <a:srgbClr val="006CA9"/>
                </a:solidFill>
              </a:endParaRPr>
            </a:p>
          </p:txBody>
        </p:sp>
        <p:pic>
          <p:nvPicPr>
            <p:cNvPr id="56" name="Picture 55" descr="Figure 1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" t="48700" r="5533" b="579"/>
            <a:stretch/>
          </p:blipFill>
          <p:spPr bwMode="auto">
            <a:xfrm>
              <a:off x="6966902" y="3667403"/>
              <a:ext cx="5007458" cy="22981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52" name="Group 51"/>
          <p:cNvGrpSpPr/>
          <p:nvPr/>
        </p:nvGrpSpPr>
        <p:grpSpPr>
          <a:xfrm>
            <a:off x="329342" y="508824"/>
            <a:ext cx="10987203" cy="6180293"/>
            <a:chOff x="329342" y="508824"/>
            <a:chExt cx="10987203" cy="6180293"/>
          </a:xfrm>
        </p:grpSpPr>
        <p:sp>
          <p:nvSpPr>
            <p:cNvPr id="27" name="Rectangle 26"/>
            <p:cNvSpPr/>
            <p:nvPr/>
          </p:nvSpPr>
          <p:spPr>
            <a:xfrm rot="20700000">
              <a:off x="3669311" y="1853411"/>
              <a:ext cx="1675388" cy="68825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9FF38"/>
              </a:solidFill>
            </a:ln>
          </p:spPr>
          <p:txBody>
            <a:bodyPr wrap="square" lIns="0" tIns="36000" rIns="0" bIns="36000" anchor="ctr">
              <a:spAutoFit/>
            </a:bodyPr>
            <a:lstStyle/>
            <a:p>
              <a:pPr marL="0" lvl="1" algn="ctr">
                <a:spcAft>
                  <a:spcPts val="600"/>
                </a:spcAft>
              </a:pPr>
              <a:r>
                <a:rPr lang="en-AU" sz="2000" b="1" dirty="0" smtClean="0">
                  <a:solidFill>
                    <a:srgbClr val="09FF38"/>
                  </a:solidFill>
                  <a:cs typeface="Arial" pitchFamily="34" charset="0"/>
                </a:rPr>
                <a:t>Elemental Mapping</a:t>
              </a:r>
            </a:p>
          </p:txBody>
        </p:sp>
        <p:sp>
          <p:nvSpPr>
            <p:cNvPr id="29" name="Rectangle 28"/>
            <p:cNvSpPr/>
            <p:nvPr/>
          </p:nvSpPr>
          <p:spPr>
            <a:xfrm rot="20700000">
              <a:off x="3547127" y="3822185"/>
              <a:ext cx="3091862" cy="68825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9FF38"/>
              </a:solidFill>
            </a:ln>
          </p:spPr>
          <p:txBody>
            <a:bodyPr wrap="square" lIns="0" tIns="36000" rIns="0" bIns="36000" anchor="ctr">
              <a:spAutoFit/>
            </a:bodyPr>
            <a:lstStyle/>
            <a:p>
              <a:pPr marL="0" lvl="1" algn="ctr">
                <a:spcAft>
                  <a:spcPts val="600"/>
                </a:spcAft>
              </a:pPr>
              <a:r>
                <a:rPr lang="en-AU" sz="2000" b="1" dirty="0" smtClean="0">
                  <a:solidFill>
                    <a:srgbClr val="09FF38"/>
                  </a:solidFill>
                  <a:cs typeface="Arial" pitchFamily="34" charset="0"/>
                </a:rPr>
                <a:t>Advanced high-resolution methods</a:t>
              </a:r>
            </a:p>
          </p:txBody>
        </p:sp>
        <p:sp>
          <p:nvSpPr>
            <p:cNvPr id="28" name="Rectangle 27"/>
            <p:cNvSpPr/>
            <p:nvPr/>
          </p:nvSpPr>
          <p:spPr>
            <a:xfrm rot="20700000">
              <a:off x="8808569" y="508824"/>
              <a:ext cx="2507976" cy="38048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9FF38"/>
              </a:solidFill>
            </a:ln>
          </p:spPr>
          <p:txBody>
            <a:bodyPr wrap="square" lIns="0" tIns="36000" rIns="0" bIns="36000" anchor="ctr">
              <a:spAutoFit/>
            </a:bodyPr>
            <a:lstStyle/>
            <a:p>
              <a:pPr marL="0" lvl="1" algn="ctr">
                <a:spcAft>
                  <a:spcPts val="600"/>
                </a:spcAft>
              </a:pPr>
              <a:r>
                <a:rPr lang="en-AU" sz="2000" b="1" dirty="0" smtClean="0">
                  <a:solidFill>
                    <a:srgbClr val="09FF38"/>
                  </a:solidFill>
                  <a:cs typeface="Arial" pitchFamily="34" charset="0"/>
                </a:rPr>
                <a:t>XANES spectroscopy</a:t>
              </a:r>
            </a:p>
          </p:txBody>
        </p:sp>
        <p:sp>
          <p:nvSpPr>
            <p:cNvPr id="30" name="Rectangle 29"/>
            <p:cNvSpPr/>
            <p:nvPr/>
          </p:nvSpPr>
          <p:spPr>
            <a:xfrm rot="20700000">
              <a:off x="8718587" y="6000861"/>
              <a:ext cx="2365112" cy="68825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9FF38"/>
              </a:solidFill>
            </a:ln>
          </p:spPr>
          <p:txBody>
            <a:bodyPr wrap="square" lIns="0" tIns="36000" rIns="0" bIns="36000" anchor="ctr">
              <a:spAutoFit/>
            </a:bodyPr>
            <a:lstStyle/>
            <a:p>
              <a:pPr marL="0" lvl="1" algn="ctr">
                <a:spcAft>
                  <a:spcPts val="600"/>
                </a:spcAft>
              </a:pPr>
              <a:r>
                <a:rPr lang="en-AU" sz="2000" b="1" dirty="0" smtClean="0">
                  <a:solidFill>
                    <a:srgbClr val="09FF38"/>
                  </a:solidFill>
                  <a:cs typeface="Arial" pitchFamily="34" charset="0"/>
                </a:rPr>
                <a:t>Complementary &amp; emerging methods</a:t>
              </a:r>
            </a:p>
          </p:txBody>
        </p:sp>
        <p:sp>
          <p:nvSpPr>
            <p:cNvPr id="47" name="Rectangle 46"/>
            <p:cNvSpPr/>
            <p:nvPr/>
          </p:nvSpPr>
          <p:spPr>
            <a:xfrm rot="20700000">
              <a:off x="329342" y="3200793"/>
              <a:ext cx="1704606" cy="68825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9FF38"/>
              </a:solidFill>
            </a:ln>
          </p:spPr>
          <p:txBody>
            <a:bodyPr wrap="square" lIns="0" tIns="36000" rIns="0" bIns="36000" anchor="ctr">
              <a:spAutoFit/>
            </a:bodyPr>
            <a:lstStyle/>
            <a:p>
              <a:pPr marL="0" lvl="1" algn="ctr">
                <a:spcAft>
                  <a:spcPts val="600"/>
                </a:spcAft>
              </a:pPr>
              <a:r>
                <a:rPr lang="en-AU" sz="2000" b="1" dirty="0" smtClean="0">
                  <a:solidFill>
                    <a:srgbClr val="09FF38"/>
                  </a:solidFill>
                  <a:cs typeface="Arial" pitchFamily="34" charset="0"/>
                </a:rPr>
                <a:t>Elemental Tomography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764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20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8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46241" y="1691350"/>
            <a:ext cx="6007698" cy="1656000"/>
            <a:chOff x="593677" y="2179571"/>
            <a:chExt cx="10722328" cy="2907033"/>
          </a:xfrm>
          <a:solidFill>
            <a:srgbClr val="00FFFF"/>
          </a:solidFill>
        </p:grpSpPr>
        <p:sp>
          <p:nvSpPr>
            <p:cNvPr id="3" name="Rectangle 2"/>
            <p:cNvSpPr/>
            <p:nvPr/>
          </p:nvSpPr>
          <p:spPr>
            <a:xfrm>
              <a:off x="8069907" y="2179571"/>
              <a:ext cx="3246098" cy="7319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93678" y="2911565"/>
              <a:ext cx="10722326" cy="73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93678" y="3639787"/>
              <a:ext cx="1158922" cy="73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338914" y="3639787"/>
              <a:ext cx="4977091" cy="73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593677" y="4355805"/>
              <a:ext cx="10722326" cy="7307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46239" y="869822"/>
            <a:ext cx="6003696" cy="3249175"/>
            <a:chOff x="5618618" y="911032"/>
            <a:chExt cx="6003696" cy="3249175"/>
          </a:xfrm>
        </p:grpSpPr>
        <p:pic>
          <p:nvPicPr>
            <p:cNvPr id="56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7" r="1074" b="53806"/>
            <a:stretch/>
          </p:blipFill>
          <p:spPr bwMode="auto">
            <a:xfrm>
              <a:off x="5618619" y="911032"/>
              <a:ext cx="6003695" cy="238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7" t="78220" r="1074" b="174"/>
            <a:stretch/>
          </p:blipFill>
          <p:spPr bwMode="auto">
            <a:xfrm>
              <a:off x="5618618" y="3398970"/>
              <a:ext cx="6003695" cy="761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Title 1"/>
          <p:cNvSpPr>
            <a:spLocks noGrp="1"/>
          </p:cNvSpPr>
          <p:nvPr>
            <p:ph type="title"/>
          </p:nvPr>
        </p:nvSpPr>
        <p:spPr>
          <a:xfrm>
            <a:off x="348241" y="296734"/>
            <a:ext cx="11649803" cy="539977"/>
          </a:xfrm>
        </p:spPr>
        <p:txBody>
          <a:bodyPr>
            <a:noAutofit/>
          </a:bodyPr>
          <a:lstStyle/>
          <a:p>
            <a:pPr marL="381000" lvl="1" indent="-381000" algn="l"/>
            <a:r>
              <a:rPr lang="en-AU" sz="4400" b="1" kern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Mapping sensitivity </a:t>
            </a:r>
            <a:r>
              <a:rPr lang="en-AU" sz="4400" b="1" kern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resolution</a:t>
            </a:r>
            <a:endParaRPr lang="en-AU" sz="4400" b="1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57578" y="4222642"/>
            <a:ext cx="6547508" cy="232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defRPr/>
            </a:pPr>
            <a:r>
              <a:rPr lang="en-US" sz="2000" b="1" kern="0" dirty="0"/>
              <a:t>Native </a:t>
            </a:r>
            <a:r>
              <a:rPr lang="en-US" sz="2000" b="1" kern="0" dirty="0" smtClean="0"/>
              <a:t>contrast:</a:t>
            </a:r>
            <a:r>
              <a:rPr lang="en-US" sz="2000" kern="0" dirty="0" smtClean="0"/>
              <a:t> </a:t>
            </a:r>
            <a:r>
              <a:rPr lang="en-US" sz="2000" kern="0" dirty="0"/>
              <a:t>no dyes or contrast agents necessary </a:t>
            </a:r>
            <a:endParaRPr lang="en-US" sz="2000" kern="0" dirty="0" smtClean="0"/>
          </a:p>
          <a:p>
            <a:pPr marL="342900" indent="-342900">
              <a:spcAft>
                <a:spcPts val="600"/>
              </a:spcAft>
              <a:buFontTx/>
              <a:buChar char="-"/>
              <a:defRPr/>
            </a:pPr>
            <a:r>
              <a:rPr lang="en-US" sz="2000" kern="0" dirty="0" smtClean="0"/>
              <a:t>can be used to provide functional/biomarker information</a:t>
            </a:r>
            <a:endParaRPr lang="en-US" sz="2000" kern="0" dirty="0"/>
          </a:p>
          <a:p>
            <a:pPr marL="342900" indent="-342900">
              <a:spcAft>
                <a:spcPts val="600"/>
              </a:spcAft>
              <a:defRPr/>
            </a:pPr>
            <a:r>
              <a:rPr lang="en-US" sz="2000" b="1" kern="0" dirty="0">
                <a:cs typeface="Arial" pitchFamily="34" charset="0"/>
              </a:rPr>
              <a:t>Quantitative</a:t>
            </a:r>
          </a:p>
          <a:p>
            <a:pPr marL="342900" indent="-342900">
              <a:spcAft>
                <a:spcPts val="600"/>
              </a:spcAft>
              <a:defRPr/>
            </a:pPr>
            <a:r>
              <a:rPr lang="en-US" sz="2000" b="1" kern="0" dirty="0"/>
              <a:t>Non-destructive</a:t>
            </a:r>
            <a:r>
              <a:rPr lang="en-US" sz="2000" kern="0" dirty="0"/>
              <a:t> / minor damage</a:t>
            </a:r>
          </a:p>
          <a:p>
            <a:pPr marL="342900" indent="-342900">
              <a:spcAft>
                <a:spcPts val="600"/>
              </a:spcAft>
              <a:defRPr/>
            </a:pPr>
            <a:r>
              <a:rPr lang="en-US" sz="2000" b="1" kern="0" dirty="0"/>
              <a:t>Extended penetration &amp; </a:t>
            </a:r>
            <a:r>
              <a:rPr lang="en-US" sz="2000" b="1" kern="0" dirty="0" smtClean="0"/>
              <a:t>depth-of-field:</a:t>
            </a:r>
            <a:endParaRPr lang="en-US" sz="2000" kern="0" dirty="0"/>
          </a:p>
          <a:p>
            <a:pPr marL="342900" indent="-342900">
              <a:spcAft>
                <a:spcPts val="600"/>
              </a:spcAft>
              <a:buFontTx/>
              <a:buChar char="-"/>
              <a:defRPr/>
            </a:pPr>
            <a:r>
              <a:rPr lang="en-US" sz="2000" kern="0" dirty="0" smtClean="0"/>
              <a:t>intact </a:t>
            </a:r>
            <a:r>
              <a:rPr lang="en-US" sz="2000" kern="0" dirty="0"/>
              <a:t>cells, organisms </a:t>
            </a:r>
            <a:r>
              <a:rPr lang="en-US" sz="2000" kern="0" dirty="0" smtClean="0"/>
              <a:t>&amp; tissue </a:t>
            </a:r>
            <a:r>
              <a:rPr lang="en-US" sz="2000" kern="0" dirty="0" smtClean="0"/>
              <a:t>sections</a:t>
            </a: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6905086" y="897525"/>
            <a:ext cx="4870913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defRPr/>
            </a:pPr>
            <a:r>
              <a:rPr lang="en-US" sz="2000" kern="0" dirty="0" smtClean="0"/>
              <a:t>Simultaneous mapping of 10+ elements:</a:t>
            </a:r>
          </a:p>
          <a:p>
            <a:pPr marL="342900" indent="-342900">
              <a:spcAft>
                <a:spcPts val="600"/>
              </a:spcAft>
              <a:defRPr/>
            </a:pPr>
            <a:r>
              <a:rPr lang="en-US" sz="2000" b="1" kern="0" dirty="0"/>
              <a:t>Hard X-ray range: 5-17 keV (DMM)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kern="0" dirty="0" smtClean="0"/>
              <a:t> </a:t>
            </a:r>
            <a:r>
              <a:rPr lang="en-US" sz="2000" b="1" kern="0" dirty="0" smtClean="0">
                <a:solidFill>
                  <a:srgbClr val="1F75C0"/>
                </a:solidFill>
              </a:rPr>
              <a:t>K-edge</a:t>
            </a:r>
            <a:r>
              <a:rPr lang="en-US" sz="2000" b="1" kern="0" dirty="0"/>
              <a:t>: </a:t>
            </a:r>
            <a:r>
              <a:rPr lang="en-US" sz="2000" kern="0" dirty="0" smtClean="0"/>
              <a:t>Si – </a:t>
            </a:r>
            <a:r>
              <a:rPr lang="en-US" sz="2000" kern="0" dirty="0" err="1" smtClean="0"/>
              <a:t>Sr</a:t>
            </a:r>
            <a:r>
              <a:rPr lang="en-US" sz="2000" b="1" kern="0" dirty="0" smtClean="0"/>
              <a:t>; </a:t>
            </a:r>
            <a:r>
              <a:rPr lang="en-US" sz="2000" b="1" kern="0" dirty="0">
                <a:solidFill>
                  <a:srgbClr val="49BFBE"/>
                </a:solidFill>
              </a:rPr>
              <a:t>L-edge:</a:t>
            </a:r>
            <a:r>
              <a:rPr lang="en-US" sz="2000" b="1" kern="0" dirty="0"/>
              <a:t> ~</a:t>
            </a:r>
            <a:r>
              <a:rPr lang="en-US" sz="2000" kern="0" dirty="0" smtClean="0"/>
              <a:t>Ag – Po</a:t>
            </a: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6905086" y="2382433"/>
            <a:ext cx="48709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defRPr/>
            </a:pPr>
            <a:r>
              <a:rPr lang="en-US" sz="2000" b="1" kern="0" dirty="0" smtClean="0"/>
              <a:t>Extremely High sensitivity</a:t>
            </a:r>
            <a:r>
              <a:rPr lang="en-US" sz="2000" kern="0" dirty="0" smtClean="0"/>
              <a:t>: ppb; sub-µM</a:t>
            </a:r>
            <a:endParaRPr lang="en-US" sz="2000" b="1" kern="0" dirty="0">
              <a:cs typeface="Arial" pitchFamily="34" charset="0"/>
            </a:endParaRP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5911850" y="5668669"/>
            <a:ext cx="628014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defRPr/>
            </a:pPr>
            <a:r>
              <a:rPr lang="en-US" sz="2000" kern="0" dirty="0" smtClean="0"/>
              <a:t>Sensitive </a:t>
            </a:r>
            <a:r>
              <a:rPr lang="en-US" sz="2000" kern="0" dirty="0"/>
              <a:t>to </a:t>
            </a:r>
            <a:r>
              <a:rPr lang="en-US" sz="2000" b="1" kern="0" dirty="0"/>
              <a:t>chemical speciation </a:t>
            </a:r>
            <a:r>
              <a:rPr lang="en-US" sz="2000" kern="0" dirty="0"/>
              <a:t>via XANES </a:t>
            </a:r>
            <a:r>
              <a:rPr lang="en-US" sz="2000" kern="0" dirty="0" smtClean="0"/>
              <a:t>(DCM)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kern="0" dirty="0" smtClean="0"/>
              <a:t>K-edge: </a:t>
            </a:r>
            <a:r>
              <a:rPr lang="en-US" sz="2000" b="1" kern="0" dirty="0" err="1" smtClean="0"/>
              <a:t>Ti</a:t>
            </a:r>
            <a:r>
              <a:rPr lang="en-US" sz="2000" b="1" kern="0" dirty="0" smtClean="0"/>
              <a:t> – </a:t>
            </a:r>
            <a:r>
              <a:rPr lang="en-US" sz="2000" b="1" kern="0" dirty="0" err="1" smtClean="0"/>
              <a:t>Sr</a:t>
            </a:r>
            <a:r>
              <a:rPr lang="en-US" sz="2000" b="1" kern="0" dirty="0"/>
              <a:t>;</a:t>
            </a:r>
            <a:r>
              <a:rPr lang="en-US" sz="2000" b="1" kern="0" dirty="0" smtClean="0"/>
              <a:t> L-edge: Cd(L</a:t>
            </a:r>
            <a:r>
              <a:rPr lang="en-US" sz="2000" b="1" kern="0" baseline="-25000" dirty="0" smtClean="0"/>
              <a:t>III</a:t>
            </a:r>
            <a:r>
              <a:rPr lang="en-US" sz="2000" b="1" kern="0" dirty="0" smtClean="0"/>
              <a:t>) – Po</a:t>
            </a:r>
          </a:p>
        </p:txBody>
      </p:sp>
      <p:sp>
        <p:nvSpPr>
          <p:cNvPr id="7" name="Rectangle 6"/>
          <p:cNvSpPr/>
          <p:nvPr/>
        </p:nvSpPr>
        <p:spPr>
          <a:xfrm>
            <a:off x="4635157" y="1685000"/>
            <a:ext cx="1814777" cy="416983"/>
          </a:xfrm>
          <a:prstGeom prst="rect">
            <a:avLst/>
          </a:prstGeom>
          <a:solidFill>
            <a:srgbClr val="1F75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7" name="Rectangle 56"/>
          <p:cNvSpPr/>
          <p:nvPr/>
        </p:nvSpPr>
        <p:spPr>
          <a:xfrm>
            <a:off x="446243" y="2102327"/>
            <a:ext cx="6003692" cy="416983"/>
          </a:xfrm>
          <a:prstGeom prst="rect">
            <a:avLst/>
          </a:prstGeom>
          <a:solidFill>
            <a:srgbClr val="1F75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8" name="Rectangle 57"/>
          <p:cNvSpPr/>
          <p:nvPr/>
        </p:nvSpPr>
        <p:spPr>
          <a:xfrm>
            <a:off x="446243" y="2521560"/>
            <a:ext cx="656773" cy="416983"/>
          </a:xfrm>
          <a:prstGeom prst="rect">
            <a:avLst/>
          </a:prstGeom>
          <a:solidFill>
            <a:srgbClr val="1F75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3" name="Rectangle 62"/>
          <p:cNvSpPr/>
          <p:nvPr/>
        </p:nvSpPr>
        <p:spPr>
          <a:xfrm>
            <a:off x="3672717" y="2518089"/>
            <a:ext cx="2777217" cy="416983"/>
          </a:xfrm>
          <a:prstGeom prst="rect">
            <a:avLst/>
          </a:prstGeom>
          <a:solidFill>
            <a:srgbClr val="49BFBE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4" name="Rectangle 63"/>
          <p:cNvSpPr/>
          <p:nvPr/>
        </p:nvSpPr>
        <p:spPr>
          <a:xfrm>
            <a:off x="446243" y="2937072"/>
            <a:ext cx="5247205" cy="416983"/>
          </a:xfrm>
          <a:prstGeom prst="rect">
            <a:avLst/>
          </a:prstGeom>
          <a:solidFill>
            <a:srgbClr val="49BFBE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1" name="Group 10"/>
          <p:cNvGrpSpPr/>
          <p:nvPr/>
        </p:nvGrpSpPr>
        <p:grpSpPr>
          <a:xfrm>
            <a:off x="7032964" y="2800976"/>
            <a:ext cx="4362761" cy="2747649"/>
            <a:chOff x="7032964" y="2470776"/>
            <a:chExt cx="4362761" cy="2747649"/>
          </a:xfrm>
        </p:grpSpPr>
        <p:grpSp>
          <p:nvGrpSpPr>
            <p:cNvPr id="13" name="Group 43"/>
            <p:cNvGrpSpPr/>
            <p:nvPr/>
          </p:nvGrpSpPr>
          <p:grpSpPr>
            <a:xfrm>
              <a:off x="7032964" y="2629252"/>
              <a:ext cx="4362761" cy="2589173"/>
              <a:chOff x="534376" y="4022955"/>
              <a:chExt cx="4149091" cy="2117539"/>
            </a:xfrm>
          </p:grpSpPr>
          <p:sp>
            <p:nvSpPr>
              <p:cNvPr id="14" name="Right Triangle 13"/>
              <p:cNvSpPr/>
              <p:nvPr/>
            </p:nvSpPr>
            <p:spPr>
              <a:xfrm rot="16200000" flipH="1">
                <a:off x="2910518" y="4245202"/>
                <a:ext cx="194069" cy="3351828"/>
              </a:xfrm>
              <a:prstGeom prst="rtTriangle">
                <a:avLst/>
              </a:prstGeom>
              <a:solidFill>
                <a:schemeClr val="bg1">
                  <a:lumMod val="90000"/>
                </a:schemeClr>
              </a:solidFill>
              <a:ln>
                <a:solidFill>
                  <a:schemeClr val="bg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bIns="0" rtlCol="0" anchor="ctr"/>
              <a:lstStyle/>
              <a:p>
                <a:pPr algn="ctr"/>
                <a:endParaRPr lang="en-AU" sz="1600">
                  <a:latin typeface="+mj-lt"/>
                </a:endParaRPr>
              </a:p>
            </p:txBody>
          </p:sp>
          <p:sp>
            <p:nvSpPr>
              <p:cNvPr id="15" name="Right Triangle 14"/>
              <p:cNvSpPr/>
              <p:nvPr/>
            </p:nvSpPr>
            <p:spPr>
              <a:xfrm rot="10800000" flipV="1">
                <a:off x="746337" y="4116851"/>
                <a:ext cx="360039" cy="1472445"/>
              </a:xfrm>
              <a:prstGeom prst="rtTriangle">
                <a:avLst/>
              </a:prstGeom>
              <a:solidFill>
                <a:schemeClr val="bg1">
                  <a:lumMod val="90000"/>
                </a:schemeClr>
              </a:solidFill>
              <a:ln>
                <a:solidFill>
                  <a:schemeClr val="bg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bIns="0" rtlCol="0" anchor="ctr"/>
              <a:lstStyle/>
              <a:p>
                <a:pPr algn="ctr"/>
                <a:endParaRPr lang="en-AU" sz="1600">
                  <a:latin typeface="+mj-lt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491880" y="4226355"/>
                <a:ext cx="653399" cy="138442"/>
              </a:xfrm>
              <a:prstGeom prst="rect">
                <a:avLst/>
              </a:prstGeom>
              <a:noFill/>
            </p:spPr>
            <p:txBody>
              <a:bodyPr wrap="none" tIns="0" rIns="0" bIns="0" rtlCol="0">
                <a:spAutoFit/>
              </a:bodyPr>
              <a:lstStyle/>
              <a:p>
                <a:r>
                  <a:rPr lang="en-AU" sz="1100" dirty="0">
                    <a:latin typeface="+mj-lt"/>
                    <a:cs typeface="Arial" pitchFamily="34" charset="0"/>
                  </a:rPr>
                  <a:t>LA-ICP-MS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298906" y="4355423"/>
                <a:ext cx="858900" cy="176200"/>
              </a:xfrm>
              <a:prstGeom prst="rect">
                <a:avLst/>
              </a:prstGeom>
              <a:noFill/>
            </p:spPr>
            <p:txBody>
              <a:bodyPr wrap="none" tIns="0" rIns="0" bIns="0" rtlCol="0">
                <a:spAutoFit/>
              </a:bodyPr>
              <a:lstStyle/>
              <a:p>
                <a:r>
                  <a:rPr lang="en-AU" sz="1400" b="1" dirty="0" smtClean="0">
                    <a:solidFill>
                      <a:srgbClr val="1F75C0"/>
                    </a:solidFill>
                    <a:latin typeface="+mj-lt"/>
                    <a:cs typeface="Arial" pitchFamily="34" charset="0"/>
                  </a:rPr>
                  <a:t>Nanoprobe</a:t>
                </a:r>
                <a:endParaRPr lang="en-AU" sz="1400" b="1" dirty="0">
                  <a:solidFill>
                    <a:srgbClr val="1F75C0"/>
                  </a:solidFill>
                  <a:latin typeface="+mj-lt"/>
                  <a:cs typeface="Arial" pitchFamily="34" charset="0"/>
                </a:endParaRP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1187624" y="4022956"/>
                <a:ext cx="0" cy="157557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1331640" y="5742548"/>
                <a:ext cx="3168352" cy="0"/>
              </a:xfrm>
              <a:prstGeom prst="line">
                <a:avLst/>
              </a:prstGeom>
              <a:ln w="28575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 rot="16200000">
                <a:off x="156736" y="4400595"/>
                <a:ext cx="960171" cy="204892"/>
              </a:xfrm>
              <a:prstGeom prst="rect">
                <a:avLst/>
              </a:prstGeom>
              <a:noFill/>
            </p:spPr>
            <p:txBody>
              <a:bodyPr wrap="square" tIns="0" rIns="0" bIns="0" rtlCol="0">
                <a:spAutoFit/>
              </a:bodyPr>
              <a:lstStyle/>
              <a:p>
                <a:r>
                  <a:rPr lang="en-AU" sz="1400" dirty="0">
                    <a:latin typeface="+mj-lt"/>
                    <a:cs typeface="Arial" pitchFamily="34" charset="0"/>
                  </a:rPr>
                  <a:t>Sensitivity</a:t>
                </a:r>
              </a:p>
            </p:txBody>
          </p:sp>
          <p:grpSp>
            <p:nvGrpSpPr>
              <p:cNvPr id="23" name="Group 17"/>
              <p:cNvGrpSpPr/>
              <p:nvPr/>
            </p:nvGrpSpPr>
            <p:grpSpPr>
              <a:xfrm>
                <a:off x="721251" y="4030369"/>
                <a:ext cx="610389" cy="138442"/>
                <a:chOff x="433219" y="4453125"/>
                <a:chExt cx="610389" cy="138442"/>
              </a:xfrm>
            </p:grpSpPr>
            <p:cxnSp>
              <p:nvCxnSpPr>
                <p:cNvPr id="44" name="Straight Connector 43"/>
                <p:cNvCxnSpPr/>
                <p:nvPr/>
              </p:nvCxnSpPr>
              <p:spPr>
                <a:xfrm>
                  <a:off x="899592" y="4539607"/>
                  <a:ext cx="14401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TextBox 44"/>
                <p:cNvSpPr txBox="1"/>
                <p:nvPr/>
              </p:nvSpPr>
              <p:spPr>
                <a:xfrm>
                  <a:off x="433219" y="4453125"/>
                  <a:ext cx="298191" cy="138442"/>
                </a:xfrm>
                <a:prstGeom prst="rect">
                  <a:avLst/>
                </a:prstGeom>
                <a:noFill/>
              </p:spPr>
              <p:txBody>
                <a:bodyPr wrap="none" tIns="0" rIns="0" bIns="0" rtlCol="0">
                  <a:spAutoFit/>
                </a:bodyPr>
                <a:lstStyle/>
                <a:p>
                  <a:r>
                    <a:rPr lang="en-AU" sz="1100" dirty="0">
                      <a:latin typeface="+mj-lt"/>
                      <a:cs typeface="Arial" pitchFamily="34" charset="0"/>
                    </a:rPr>
                    <a:t>ppb</a:t>
                  </a:r>
                </a:p>
              </p:txBody>
            </p:sp>
          </p:grpSp>
          <p:grpSp>
            <p:nvGrpSpPr>
              <p:cNvPr id="24" name="Group 20"/>
              <p:cNvGrpSpPr/>
              <p:nvPr/>
            </p:nvGrpSpPr>
            <p:grpSpPr>
              <a:xfrm>
                <a:off x="678855" y="5010031"/>
                <a:ext cx="652785" cy="138442"/>
                <a:chOff x="390823" y="5432787"/>
                <a:chExt cx="652785" cy="138442"/>
              </a:xfrm>
            </p:grpSpPr>
            <p:cxnSp>
              <p:nvCxnSpPr>
                <p:cNvPr id="42" name="Straight Connector 41"/>
                <p:cNvCxnSpPr/>
                <p:nvPr/>
              </p:nvCxnSpPr>
              <p:spPr>
                <a:xfrm>
                  <a:off x="899592" y="5511715"/>
                  <a:ext cx="14401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TextBox 42"/>
                <p:cNvSpPr txBox="1"/>
                <p:nvPr/>
              </p:nvSpPr>
              <p:spPr>
                <a:xfrm>
                  <a:off x="390823" y="5432787"/>
                  <a:ext cx="334779" cy="138442"/>
                </a:xfrm>
                <a:prstGeom prst="rect">
                  <a:avLst/>
                </a:prstGeom>
                <a:noFill/>
              </p:spPr>
              <p:txBody>
                <a:bodyPr wrap="none" tIns="0" rIns="0" bIns="0" rtlCol="0">
                  <a:spAutoFit/>
                </a:bodyPr>
                <a:lstStyle/>
                <a:p>
                  <a:r>
                    <a:rPr lang="en-AU" sz="1100" dirty="0" err="1">
                      <a:latin typeface="+mj-lt"/>
                      <a:cs typeface="Arial" pitchFamily="34" charset="0"/>
                    </a:rPr>
                    <a:t>ppm</a:t>
                  </a:r>
                  <a:endParaRPr lang="en-AU" sz="1100" dirty="0">
                    <a:latin typeface="+mj-lt"/>
                    <a:cs typeface="Arial" pitchFamily="34" charset="0"/>
                  </a:endParaRPr>
                </a:p>
              </p:txBody>
            </p:sp>
          </p:grpSp>
          <p:cxnSp>
            <p:nvCxnSpPr>
              <p:cNvPr id="25" name="Straight Connector 24"/>
              <p:cNvCxnSpPr/>
              <p:nvPr/>
            </p:nvCxnSpPr>
            <p:spPr>
              <a:xfrm rot="16200000">
                <a:off x="1523751" y="5670540"/>
                <a:ext cx="14401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1283815" y="5781907"/>
                <a:ext cx="468935" cy="138442"/>
              </a:xfrm>
              <a:prstGeom prst="rect">
                <a:avLst/>
              </a:prstGeom>
              <a:noFill/>
            </p:spPr>
            <p:txBody>
              <a:bodyPr wrap="none" tIns="0" rIns="0" bIns="0" rtlCol="0">
                <a:spAutoFit/>
              </a:bodyPr>
              <a:lstStyle/>
              <a:p>
                <a:r>
                  <a:rPr lang="en-AU" sz="1100" dirty="0">
                    <a:latin typeface="+mj-lt"/>
                    <a:cs typeface="Arial" pitchFamily="34" charset="0"/>
                  </a:rPr>
                  <a:t>0.1 </a:t>
                </a:r>
                <a:r>
                  <a:rPr lang="el-GR" sz="1100" dirty="0">
                    <a:latin typeface="+mj-lt"/>
                    <a:cs typeface="Arial" pitchFamily="34" charset="0"/>
                  </a:rPr>
                  <a:t>μ</a:t>
                </a:r>
                <a:r>
                  <a:rPr lang="en-AU" sz="1100" dirty="0">
                    <a:latin typeface="+mj-lt"/>
                    <a:cs typeface="Arial" pitchFamily="34" charset="0"/>
                  </a:rPr>
                  <a:t>m</a:t>
                </a: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 rot="16200000">
                <a:off x="2446357" y="5670540"/>
                <a:ext cx="14401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/>
              <p:cNvSpPr txBox="1"/>
              <p:nvPr/>
            </p:nvSpPr>
            <p:spPr>
              <a:xfrm>
                <a:off x="2264931" y="5781907"/>
                <a:ext cx="366794" cy="138442"/>
              </a:xfrm>
              <a:prstGeom prst="rect">
                <a:avLst/>
              </a:prstGeom>
              <a:noFill/>
            </p:spPr>
            <p:txBody>
              <a:bodyPr wrap="none" tIns="0" rIns="0" bIns="0" rtlCol="0">
                <a:spAutoFit/>
              </a:bodyPr>
              <a:lstStyle/>
              <a:p>
                <a:r>
                  <a:rPr lang="en-AU" sz="1100" dirty="0">
                    <a:latin typeface="+mj-lt"/>
                    <a:cs typeface="Arial" pitchFamily="34" charset="0"/>
                  </a:rPr>
                  <a:t>1 </a:t>
                </a:r>
                <a:r>
                  <a:rPr lang="el-GR" sz="1100" dirty="0">
                    <a:latin typeface="+mj-lt"/>
                    <a:cs typeface="Arial" pitchFamily="34" charset="0"/>
                  </a:rPr>
                  <a:t>μ</a:t>
                </a:r>
                <a:r>
                  <a:rPr lang="en-AU" sz="1100" dirty="0">
                    <a:latin typeface="+mj-lt"/>
                    <a:cs typeface="Arial" pitchFamily="34" charset="0"/>
                  </a:rPr>
                  <a:t>m</a:t>
                </a:r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 rot="16200000">
                <a:off x="3352540" y="5670540"/>
                <a:ext cx="14401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3131840" y="5781907"/>
                <a:ext cx="435396" cy="138442"/>
              </a:xfrm>
              <a:prstGeom prst="rect">
                <a:avLst/>
              </a:prstGeom>
              <a:noFill/>
            </p:spPr>
            <p:txBody>
              <a:bodyPr wrap="none" tIns="0" rIns="0" bIns="0" rtlCol="0">
                <a:spAutoFit/>
              </a:bodyPr>
              <a:lstStyle/>
              <a:p>
                <a:r>
                  <a:rPr lang="en-AU" sz="1100" dirty="0">
                    <a:latin typeface="+mj-lt"/>
                    <a:cs typeface="Arial" pitchFamily="34" charset="0"/>
                  </a:rPr>
                  <a:t>10 </a:t>
                </a:r>
                <a:r>
                  <a:rPr lang="el-GR" sz="1100" dirty="0">
                    <a:latin typeface="+mj-lt"/>
                    <a:cs typeface="Arial" pitchFamily="34" charset="0"/>
                  </a:rPr>
                  <a:t>μ</a:t>
                </a:r>
                <a:r>
                  <a:rPr lang="en-AU" sz="1100" dirty="0">
                    <a:latin typeface="+mj-lt"/>
                    <a:cs typeface="Arial" pitchFamily="34" charset="0"/>
                  </a:rPr>
                  <a:t>m</a:t>
                </a:r>
              </a:p>
            </p:txBody>
          </p:sp>
          <p:cxnSp>
            <p:nvCxnSpPr>
              <p:cNvPr id="31" name="Straight Connector 30"/>
              <p:cNvCxnSpPr/>
              <p:nvPr/>
            </p:nvCxnSpPr>
            <p:spPr>
              <a:xfrm rot="16200000">
                <a:off x="4255910" y="5670540"/>
                <a:ext cx="14401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3995936" y="5781907"/>
                <a:ext cx="503998" cy="138442"/>
              </a:xfrm>
              <a:prstGeom prst="rect">
                <a:avLst/>
              </a:prstGeom>
              <a:noFill/>
            </p:spPr>
            <p:txBody>
              <a:bodyPr wrap="none" tIns="0" rIns="0" bIns="0" rtlCol="0">
                <a:spAutoFit/>
              </a:bodyPr>
              <a:lstStyle/>
              <a:p>
                <a:r>
                  <a:rPr lang="en-AU" sz="1100" dirty="0">
                    <a:latin typeface="+mj-lt"/>
                    <a:cs typeface="Arial" pitchFamily="34" charset="0"/>
                  </a:rPr>
                  <a:t>100 </a:t>
                </a:r>
                <a:r>
                  <a:rPr lang="el-GR" sz="1100" dirty="0">
                    <a:latin typeface="+mj-lt"/>
                    <a:cs typeface="Arial" pitchFamily="34" charset="0"/>
                  </a:rPr>
                  <a:t>μ</a:t>
                </a:r>
                <a:r>
                  <a:rPr lang="en-AU" sz="1100" dirty="0">
                    <a:latin typeface="+mj-lt"/>
                    <a:cs typeface="Arial" pitchFamily="34" charset="0"/>
                  </a:rPr>
                  <a:t>m</a:t>
                </a:r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1403380" y="4529155"/>
                <a:ext cx="72008" cy="72008"/>
              </a:xfrm>
              <a:prstGeom prst="ellipse">
                <a:avLst/>
              </a:prstGeom>
              <a:solidFill>
                <a:srgbClr val="1F75C0"/>
              </a:solidFill>
              <a:ln>
                <a:solidFill>
                  <a:srgbClr val="1F75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bIns="0" rtlCol="0" anchor="ctr"/>
              <a:lstStyle/>
              <a:p>
                <a:pPr algn="ctr"/>
                <a:endParaRPr lang="en-AU" sz="1600">
                  <a:latin typeface="+mj-lt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431718" y="4260867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bIns="0" rtlCol="0" anchor="ctr"/>
              <a:lstStyle/>
              <a:p>
                <a:pPr algn="ctr"/>
                <a:endParaRPr lang="en-AU" sz="1600">
                  <a:latin typeface="+mj-lt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1607827" y="4881977"/>
                <a:ext cx="947626" cy="138442"/>
              </a:xfrm>
              <a:prstGeom prst="rect">
                <a:avLst/>
              </a:prstGeom>
              <a:noFill/>
            </p:spPr>
            <p:txBody>
              <a:bodyPr wrap="none" tIns="0" rIns="0" bIns="0" rtlCol="0">
                <a:spAutoFit/>
              </a:bodyPr>
              <a:lstStyle/>
              <a:p>
                <a:r>
                  <a:rPr lang="en-AU" sz="1100" dirty="0">
                    <a:latin typeface="+mj-lt"/>
                    <a:cs typeface="Arial" pitchFamily="34" charset="0"/>
                  </a:rPr>
                  <a:t>LMD-LA-ICP-MS</a:t>
                </a: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1547664" y="4908939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bIns="0" rtlCol="0" anchor="ctr"/>
              <a:lstStyle/>
              <a:p>
                <a:pPr algn="ctr"/>
                <a:endParaRPr lang="en-AU" sz="1600">
                  <a:latin typeface="+mj-lt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915816" y="5253056"/>
                <a:ext cx="587845" cy="138442"/>
              </a:xfrm>
              <a:prstGeom prst="rect">
                <a:avLst/>
              </a:prstGeom>
              <a:noFill/>
            </p:spPr>
            <p:txBody>
              <a:bodyPr wrap="none" tIns="0" rIns="0" bIns="0" rtlCol="0">
                <a:spAutoFit/>
              </a:bodyPr>
              <a:lstStyle/>
              <a:p>
                <a:r>
                  <a:rPr lang="en-AU" sz="1100" dirty="0">
                    <a:latin typeface="+mj-lt"/>
                    <a:cs typeface="Arial" pitchFamily="34" charset="0"/>
                  </a:rPr>
                  <a:t>SEM-EDX</a:t>
                </a: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2855654" y="5280012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bIns="0" rtlCol="0" anchor="ctr"/>
              <a:lstStyle/>
              <a:p>
                <a:pPr algn="ctr"/>
                <a:endParaRPr lang="en-AU" sz="1600">
                  <a:latin typeface="+mj-lt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308086" y="5181042"/>
                <a:ext cx="325632" cy="138442"/>
              </a:xfrm>
              <a:prstGeom prst="rect">
                <a:avLst/>
              </a:prstGeom>
              <a:noFill/>
            </p:spPr>
            <p:txBody>
              <a:bodyPr wrap="none" tIns="0" rIns="0" bIns="0" rtlCol="0">
                <a:spAutoFit/>
              </a:bodyPr>
              <a:lstStyle/>
              <a:p>
                <a:r>
                  <a:rPr lang="en-AU" sz="1100" dirty="0">
                    <a:latin typeface="+mj-lt"/>
                    <a:cs typeface="Arial" pitchFamily="34" charset="0"/>
                  </a:rPr>
                  <a:t>PIXE</a:t>
                </a:r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2247922" y="5208004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bIns="0" rtlCol="0" anchor="ctr"/>
              <a:lstStyle/>
              <a:p>
                <a:pPr algn="ctr"/>
                <a:endParaRPr lang="en-AU" sz="1600">
                  <a:latin typeface="+mj-lt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467721" y="4618779"/>
                <a:ext cx="1214413" cy="264298"/>
              </a:xfrm>
              <a:prstGeom prst="rect">
                <a:avLst/>
              </a:prstGeom>
              <a:noFill/>
            </p:spPr>
            <p:txBody>
              <a:bodyPr wrap="none" tIns="0" rIns="0" bIns="0" rtlCol="0">
                <a:spAutoFit/>
              </a:bodyPr>
              <a:lstStyle/>
              <a:p>
                <a:r>
                  <a:rPr lang="en-AU" sz="1050" dirty="0">
                    <a:latin typeface="+mj-lt"/>
                  </a:rPr>
                  <a:t>EJ New Dalton </a:t>
                </a:r>
                <a:r>
                  <a:rPr lang="en-AU" sz="1050" dirty="0" smtClean="0">
                    <a:latin typeface="+mj-lt"/>
                  </a:rPr>
                  <a:t>Trans</a:t>
                </a:r>
                <a:br>
                  <a:rPr lang="en-AU" sz="1050" dirty="0" smtClean="0">
                    <a:latin typeface="+mj-lt"/>
                  </a:rPr>
                </a:br>
                <a:r>
                  <a:rPr lang="en-AU" sz="1050" dirty="0" smtClean="0">
                    <a:latin typeface="+mj-lt"/>
                  </a:rPr>
                  <a:t>(</a:t>
                </a:r>
                <a:r>
                  <a:rPr lang="en-AU" sz="1050" dirty="0">
                    <a:latin typeface="+mj-lt"/>
                  </a:rPr>
                  <a:t>2013), 42(9) pp 3210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2043655" y="5964294"/>
                <a:ext cx="1952281" cy="176200"/>
              </a:xfrm>
              <a:prstGeom prst="rect">
                <a:avLst/>
              </a:prstGeom>
              <a:noFill/>
            </p:spPr>
            <p:txBody>
              <a:bodyPr wrap="square" tIns="0" rIns="0" bIns="0" rtlCol="0">
                <a:spAutoFit/>
              </a:bodyPr>
              <a:lstStyle/>
              <a:p>
                <a:r>
                  <a:rPr lang="en-AU" sz="1400" dirty="0" smtClean="0">
                    <a:latin typeface="+mj-lt"/>
                    <a:cs typeface="Arial" pitchFamily="34" charset="0"/>
                  </a:rPr>
                  <a:t>Spatial resolution</a:t>
                </a:r>
                <a:endParaRPr lang="en-AU" sz="1400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2313624" y="4360744"/>
                <a:ext cx="906038" cy="176200"/>
              </a:xfrm>
              <a:prstGeom prst="rect">
                <a:avLst/>
              </a:prstGeom>
              <a:noFill/>
            </p:spPr>
            <p:txBody>
              <a:bodyPr wrap="none" tIns="0" rIns="0" bIns="0" rtlCol="0">
                <a:spAutoFit/>
              </a:bodyPr>
              <a:lstStyle/>
              <a:p>
                <a:r>
                  <a:rPr lang="en-AU" sz="1400" b="1" dirty="0" smtClean="0">
                    <a:latin typeface="+mj-lt"/>
                    <a:cs typeface="Arial" pitchFamily="34" charset="0"/>
                  </a:rPr>
                  <a:t>XFM (today)</a:t>
                </a:r>
                <a:endParaRPr lang="en-AU" sz="1400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2429612" y="4529155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bIns="0" rtlCol="0" anchor="ctr"/>
              <a:lstStyle/>
              <a:p>
                <a:pPr algn="ctr"/>
                <a:endParaRPr lang="en-AU" sz="1600">
                  <a:latin typeface="+mj-lt"/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8910190" y="2470776"/>
              <a:ext cx="962764" cy="215444"/>
            </a:xfrm>
            <a:prstGeom prst="rect">
              <a:avLst/>
            </a:prstGeom>
            <a:noFill/>
          </p:spPr>
          <p:txBody>
            <a:bodyPr wrap="none" tIns="0" rIns="0" bIns="0" rtlCol="0">
              <a:spAutoFit/>
            </a:bodyPr>
            <a:lstStyle/>
            <a:p>
              <a:r>
                <a:rPr lang="en-AU" sz="1400" b="1" dirty="0" smtClean="0">
                  <a:solidFill>
                    <a:schemeClr val="bg1">
                      <a:lumMod val="65000"/>
                    </a:schemeClr>
                  </a:solidFill>
                  <a:latin typeface="+mj-lt"/>
                  <a:cs typeface="Arial" pitchFamily="34" charset="0"/>
                </a:rPr>
                <a:t>XFM (DMM)</a:t>
              </a:r>
              <a:endParaRPr lang="en-AU" sz="1400" b="1" dirty="0">
                <a:solidFill>
                  <a:schemeClr val="bg1">
                    <a:lumMod val="65000"/>
                  </a:schemeClr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9032151" y="2676697"/>
              <a:ext cx="75716" cy="8804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Ins="0" bIns="0" rtlCol="0" anchor="ctr"/>
            <a:lstStyle/>
            <a:p>
              <a:pPr algn="ctr"/>
              <a:endParaRPr lang="en-AU" sz="160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61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" y="-4540"/>
            <a:ext cx="12191998" cy="686349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cyclo_rise_of_the_can-take08_converte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06951" y="734604"/>
            <a:ext cx="6096851" cy="4572638"/>
          </a:xfrm>
          <a:prstGeom prst="rect">
            <a:avLst/>
          </a:prstGeom>
        </p:spPr>
      </p:pic>
      <p:sp>
        <p:nvSpPr>
          <p:cNvPr id="5" name="Rectangle 48"/>
          <p:cNvSpPr>
            <a:spLocks noChangeArrowheads="1"/>
          </p:cNvSpPr>
          <p:nvPr/>
        </p:nvSpPr>
        <p:spPr bwMode="auto">
          <a:xfrm>
            <a:off x="186082" y="970759"/>
            <a:ext cx="254139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400" dirty="0" smtClean="0">
                <a:solidFill>
                  <a:schemeClr val="bg1"/>
                </a:solidFill>
              </a:rPr>
              <a:t>Quantitative </a:t>
            </a:r>
            <a:r>
              <a:rPr lang="en-GB" sz="2400" dirty="0">
                <a:solidFill>
                  <a:schemeClr val="bg1"/>
                </a:solidFill>
              </a:rPr>
              <a:t>3D elemental </a:t>
            </a:r>
            <a:r>
              <a:rPr lang="en-GB" sz="2400" dirty="0" err="1">
                <a:solidFill>
                  <a:schemeClr val="bg1"/>
                </a:solidFill>
              </a:rPr>
              <a:t>microtomography</a:t>
            </a:r>
            <a:r>
              <a:rPr lang="en-GB" sz="2400" dirty="0">
                <a:solidFill>
                  <a:schemeClr val="bg1"/>
                </a:solidFill>
              </a:rPr>
              <a:t> of </a:t>
            </a:r>
            <a:r>
              <a:rPr lang="en-GB" sz="2400" i="1" dirty="0" err="1">
                <a:solidFill>
                  <a:schemeClr val="bg1"/>
                </a:solidFill>
              </a:rPr>
              <a:t>Cyclotella</a:t>
            </a:r>
            <a:r>
              <a:rPr lang="en-GB" sz="2400" i="1" dirty="0">
                <a:solidFill>
                  <a:schemeClr val="bg1"/>
                </a:solidFill>
              </a:rPr>
              <a:t> </a:t>
            </a:r>
            <a:r>
              <a:rPr lang="en-GB" sz="2400" i="1" dirty="0" err="1">
                <a:solidFill>
                  <a:schemeClr val="bg1"/>
                </a:solidFill>
              </a:rPr>
              <a:t>meneghiniana</a:t>
            </a:r>
            <a:r>
              <a:rPr lang="en-GB" sz="2400" dirty="0">
                <a:solidFill>
                  <a:schemeClr val="bg1"/>
                </a:solidFill>
              </a:rPr>
              <a:t> at 400-nm resolution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cs typeface="Arial" charset="0"/>
              </a:rPr>
              <a:t>PNAS (2010)</a:t>
            </a:r>
            <a:endParaRPr lang="en-AU" sz="24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" name="Rectangle 48"/>
          <p:cNvSpPr>
            <a:spLocks noChangeArrowheads="1"/>
          </p:cNvSpPr>
          <p:nvPr/>
        </p:nvSpPr>
        <p:spPr bwMode="auto">
          <a:xfrm>
            <a:off x="186081" y="4284189"/>
            <a:ext cx="289486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400" dirty="0" smtClean="0">
                <a:solidFill>
                  <a:schemeClr val="bg1"/>
                </a:solidFill>
              </a:rPr>
              <a:t>35 h of measurement in 2010</a:t>
            </a:r>
          </a:p>
          <a:p>
            <a:pPr algn="ctr"/>
            <a:endParaRPr lang="en-GB" sz="2400" dirty="0" smtClean="0">
              <a:solidFill>
                <a:schemeClr val="bg1"/>
              </a:solidFill>
            </a:endParaRPr>
          </a:p>
          <a:p>
            <a:pPr algn="ctr"/>
            <a:r>
              <a:rPr lang="en-GB" sz="2400" dirty="0" smtClean="0">
                <a:solidFill>
                  <a:schemeClr val="bg1"/>
                </a:solidFill>
              </a:rPr>
              <a:t>Targeting 8 h at Nanoprobe</a:t>
            </a:r>
            <a:endParaRPr lang="en-AU" sz="2400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30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Fig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067" r="51170"/>
          <a:stretch/>
        </p:blipFill>
        <p:spPr bwMode="auto">
          <a:xfrm>
            <a:off x="2409729" y="1213411"/>
            <a:ext cx="4433428" cy="39956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826" y="311582"/>
            <a:ext cx="11304574" cy="522067"/>
          </a:xfrm>
        </p:spPr>
        <p:txBody>
          <a:bodyPr>
            <a:noAutofit/>
          </a:bodyPr>
          <a:lstStyle/>
          <a:p>
            <a:r>
              <a:rPr lang="en-AU" sz="2800" dirty="0"/>
              <a:t>Ptychography </a:t>
            </a:r>
            <a:r>
              <a:rPr lang="en-AU" sz="2800" dirty="0" smtClean="0"/>
              <a:t>– resolution beyond the probe size</a:t>
            </a:r>
            <a:endParaRPr lang="en-GB" sz="2800" dirty="0"/>
          </a:p>
        </p:txBody>
      </p:sp>
      <p:sp>
        <p:nvSpPr>
          <p:cNvPr id="14" name="Rectangle 13"/>
          <p:cNvSpPr/>
          <p:nvPr/>
        </p:nvSpPr>
        <p:spPr>
          <a:xfrm>
            <a:off x="3123805" y="5345437"/>
            <a:ext cx="30052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dirty="0"/>
              <a:t>Elemental </a:t>
            </a:r>
            <a:r>
              <a:rPr lang="en-AU" sz="2000" dirty="0" smtClean="0"/>
              <a:t>distributions</a:t>
            </a:r>
            <a:endParaRPr lang="en-GB" sz="2000" dirty="0"/>
          </a:p>
        </p:txBody>
      </p:sp>
      <p:sp>
        <p:nvSpPr>
          <p:cNvPr id="16" name="Rectangle 15"/>
          <p:cNvSpPr/>
          <p:nvPr/>
        </p:nvSpPr>
        <p:spPr>
          <a:xfrm rot="20700000">
            <a:off x="5685101" y="2701442"/>
            <a:ext cx="1036739" cy="380480"/>
          </a:xfrm>
          <a:prstGeom prst="rect">
            <a:avLst/>
          </a:prstGeom>
          <a:solidFill>
            <a:schemeClr val="bg1"/>
          </a:solidFill>
          <a:ln w="28575">
            <a:solidFill>
              <a:srgbClr val="09FF38"/>
            </a:solidFill>
          </a:ln>
        </p:spPr>
        <p:txBody>
          <a:bodyPr wrap="square" lIns="0" tIns="36000" rIns="0" bIns="36000" anchor="ctr">
            <a:spAutoFit/>
          </a:bodyPr>
          <a:lstStyle/>
          <a:p>
            <a:pPr marL="0" lvl="1" algn="ctr">
              <a:spcAft>
                <a:spcPts val="600"/>
              </a:spcAft>
            </a:pPr>
            <a:r>
              <a:rPr lang="en-AU" sz="2000" b="1" dirty="0">
                <a:solidFill>
                  <a:srgbClr val="09FF38"/>
                </a:solidFill>
                <a:cs typeface="Arial" pitchFamily="34" charset="0"/>
              </a:rPr>
              <a:t>9</a:t>
            </a:r>
            <a:r>
              <a:rPr lang="en-AU" sz="2000" b="1" dirty="0" smtClean="0">
                <a:solidFill>
                  <a:srgbClr val="09FF38"/>
                </a:solidFill>
                <a:cs typeface="Arial" pitchFamily="34" charset="0"/>
              </a:rPr>
              <a:t>0 nm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95963" y="1660013"/>
            <a:ext cx="20548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000" b="1" i="1" dirty="0" err="1" smtClean="0"/>
              <a:t>Chlamydomonas</a:t>
            </a:r>
            <a:r>
              <a:rPr lang="en-AU" sz="2000" i="1" dirty="0" smtClean="0"/>
              <a:t> </a:t>
            </a:r>
            <a:r>
              <a:rPr lang="en-AU" sz="2000" dirty="0"/>
              <a:t>(green algae</a:t>
            </a:r>
            <a:r>
              <a:rPr lang="en-AU" sz="2000" dirty="0" smtClean="0"/>
              <a:t>) </a:t>
            </a:r>
            <a:r>
              <a:rPr lang="en-AU" sz="2000" dirty="0" smtClean="0"/>
              <a:t>frozen-hydrated</a:t>
            </a:r>
            <a:endParaRPr lang="en-AU" sz="2000" dirty="0" smtClean="0"/>
          </a:p>
        </p:txBody>
      </p:sp>
      <p:grpSp>
        <p:nvGrpSpPr>
          <p:cNvPr id="24" name="Group 23"/>
          <p:cNvGrpSpPr/>
          <p:nvPr/>
        </p:nvGrpSpPr>
        <p:grpSpPr>
          <a:xfrm>
            <a:off x="7038887" y="1213412"/>
            <a:ext cx="4694156" cy="4839911"/>
            <a:chOff x="7038887" y="1213412"/>
            <a:chExt cx="4694156" cy="4839911"/>
          </a:xfrm>
        </p:grpSpPr>
        <p:grpSp>
          <p:nvGrpSpPr>
            <p:cNvPr id="20" name="Group 19"/>
            <p:cNvGrpSpPr/>
            <p:nvPr/>
          </p:nvGrpSpPr>
          <p:grpSpPr>
            <a:xfrm>
              <a:off x="7077377" y="1213412"/>
              <a:ext cx="4655666" cy="3995688"/>
              <a:chOff x="6081311" y="947128"/>
              <a:chExt cx="5276199" cy="4528255"/>
            </a:xfrm>
          </p:grpSpPr>
          <p:pic>
            <p:nvPicPr>
              <p:cNvPr id="15" name="Picture 14" descr="Figure 1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723" t="48067"/>
              <a:stretch/>
            </p:blipFill>
            <p:spPr bwMode="auto">
              <a:xfrm>
                <a:off x="6081311" y="947128"/>
                <a:ext cx="5276199" cy="452825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17" name="Rectangle 16"/>
              <p:cNvSpPr/>
              <p:nvPr/>
            </p:nvSpPr>
            <p:spPr>
              <a:xfrm rot="20700000">
                <a:off x="9651701" y="1457034"/>
                <a:ext cx="1036739" cy="38048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09FF38"/>
                </a:solidFill>
              </a:ln>
            </p:spPr>
            <p:txBody>
              <a:bodyPr wrap="square" lIns="0" tIns="36000" rIns="0" bIns="36000" anchor="ctr">
                <a:spAutoFit/>
              </a:bodyPr>
              <a:lstStyle/>
              <a:p>
                <a:pPr marL="0" lvl="1" algn="ctr">
                  <a:spcAft>
                    <a:spcPts val="600"/>
                  </a:spcAft>
                </a:pPr>
                <a:r>
                  <a:rPr lang="en-AU" sz="2000" b="1" dirty="0" smtClean="0">
                    <a:solidFill>
                      <a:srgbClr val="09FF38"/>
                    </a:solidFill>
                    <a:cs typeface="Arial" pitchFamily="34" charset="0"/>
                  </a:rPr>
                  <a:t>~25 nm</a:t>
                </a:r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7038887" y="5345437"/>
              <a:ext cx="427935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AU" sz="2000" dirty="0" err="1" smtClean="0"/>
                <a:t>Ptychographic</a:t>
              </a:r>
              <a:r>
                <a:rPr lang="en-AU" sz="2000" dirty="0" smtClean="0"/>
                <a:t> imaging of ultrastructure provides key correlative insights  </a:t>
              </a:r>
              <a:endParaRPr lang="en-GB" sz="2000" dirty="0"/>
            </a:p>
          </p:txBody>
        </p:sp>
      </p:grpSp>
      <p:sp>
        <p:nvSpPr>
          <p:cNvPr id="12" name="Rectangle 49"/>
          <p:cNvSpPr>
            <a:spLocks noChangeArrowheads="1"/>
          </p:cNvSpPr>
          <p:nvPr/>
        </p:nvSpPr>
        <p:spPr bwMode="auto">
          <a:xfrm>
            <a:off x="0" y="6535935"/>
            <a:ext cx="58435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defRPr>
                <a:solidFill>
                  <a:srgbClr val="63513D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̶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AB2328"/>
              </a:buClr>
              <a:buFont typeface="Courier New" panose="02070309020205020404" pitchFamily="49" charset="0"/>
              <a:buChar char="o"/>
              <a:defRPr>
                <a:solidFill>
                  <a:srgbClr val="63513D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en-US" sz="1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 Deng, </a:t>
            </a:r>
            <a:r>
              <a:rPr lang="fr-FR" altLang="en-US" sz="14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</a:t>
            </a:r>
            <a:r>
              <a:rPr lang="fr-FR" altLang="en-US" sz="1400" i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al.</a:t>
            </a:r>
            <a:r>
              <a:rPr lang="fr-FR" altLang="en-US" sz="1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fr-FR" altLang="en-US" sz="14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Scientific Reports</a:t>
            </a:r>
            <a:r>
              <a:rPr lang="fr-FR" alt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altLang="en-U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fr-FR" alt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fr-FR" altLang="en-US" sz="1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445 </a:t>
            </a:r>
            <a:r>
              <a:rPr lang="fr-FR" alt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(2017</a:t>
            </a:r>
            <a:r>
              <a:rPr lang="fr-FR" altLang="en-US" sz="1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it-IT" altLang="en-US" sz="1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27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565898" y="1400670"/>
            <a:ext cx="387885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Aft>
                <a:spcPts val="600"/>
              </a:spcAft>
            </a:pPr>
            <a:r>
              <a:rPr lang="en-AU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User Communities </a:t>
            </a:r>
            <a:r>
              <a:rPr lang="en-AU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AU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AU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</a:t>
            </a:r>
            <a:br>
              <a:rPr lang="en-AU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AU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Field-of-Research</a:t>
            </a:r>
            <a:endParaRPr lang="en-AU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5037598" y="365401"/>
            <a:ext cx="5894920" cy="5665138"/>
            <a:chOff x="5027062" y="861017"/>
            <a:chExt cx="5504932" cy="529035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5669" t="5994"/>
            <a:stretch/>
          </p:blipFill>
          <p:spPr>
            <a:xfrm>
              <a:off x="5027062" y="861017"/>
              <a:ext cx="5504932" cy="529035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8179890" y="1728623"/>
              <a:ext cx="1798477" cy="1788545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 marL="0" lvl="1">
                <a:spcAft>
                  <a:spcPts val="600"/>
                </a:spcAft>
              </a:pPr>
              <a:r>
                <a:rPr lang="en-AU" sz="6600" dirty="0" smtClean="0">
                  <a:cs typeface="Arial" pitchFamily="34" charset="0"/>
                </a:rPr>
                <a:t>Earth</a:t>
              </a:r>
              <a:br>
                <a:rPr lang="en-AU" sz="6600" dirty="0" smtClean="0">
                  <a:cs typeface="Arial" pitchFamily="34" charset="0"/>
                </a:rPr>
              </a:br>
              <a:r>
                <a:rPr lang="en-AU" sz="6600" dirty="0" smtClean="0">
                  <a:cs typeface="Arial" pitchFamily="34" charset="0"/>
                </a:rPr>
                <a:t>Sci</a:t>
              </a:r>
              <a:endParaRPr lang="en-AU" sz="6600" dirty="0">
                <a:cs typeface="Arial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633239" y="4088537"/>
              <a:ext cx="1682723" cy="777629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 marL="0" lvl="1">
                <a:spcAft>
                  <a:spcPts val="600"/>
                </a:spcAft>
              </a:pPr>
              <a:r>
                <a:rPr lang="en-AU" sz="5400" dirty="0" smtClean="0">
                  <a:cs typeface="Arial" pitchFamily="34" charset="0"/>
                </a:rPr>
                <a:t>Bio</a:t>
              </a:r>
              <a:endParaRPr lang="en-AU" sz="5400" dirty="0">
                <a:cs typeface="Arial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108532" y="4984175"/>
              <a:ext cx="1450663" cy="648023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 marL="0" lvl="1">
                <a:spcAft>
                  <a:spcPts val="600"/>
                </a:spcAft>
              </a:pPr>
              <a:r>
                <a:rPr lang="en-AU" sz="4400" dirty="0" smtClean="0">
                  <a:cs typeface="Arial" pitchFamily="34" charset="0"/>
                </a:rPr>
                <a:t>Enviro</a:t>
              </a:r>
              <a:endParaRPr lang="en-AU" sz="4400" dirty="0">
                <a:cs typeface="Arial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60854" y="4126183"/>
              <a:ext cx="1627360" cy="648023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 marL="0" lvl="1">
                <a:spcAft>
                  <a:spcPts val="600"/>
                </a:spcAft>
              </a:pPr>
              <a:r>
                <a:rPr lang="en-AU" sz="4400" dirty="0" err="1" smtClean="0">
                  <a:cs typeface="Arial" pitchFamily="34" charset="0"/>
                </a:rPr>
                <a:t>Chem</a:t>
              </a:r>
              <a:endParaRPr lang="en-AU" sz="4400" dirty="0">
                <a:cs typeface="Arial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 rot="21206809">
              <a:off x="5812506" y="3394003"/>
              <a:ext cx="1539350" cy="544340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 marL="0" lvl="1">
                <a:spcAft>
                  <a:spcPts val="600"/>
                </a:spcAft>
              </a:pPr>
              <a:r>
                <a:rPr lang="en-AU" sz="3600" dirty="0" smtClean="0">
                  <a:cs typeface="Arial" pitchFamily="34" charset="0"/>
                </a:rPr>
                <a:t>Medical</a:t>
              </a:r>
              <a:endParaRPr lang="en-AU" sz="3600" dirty="0">
                <a:cs typeface="Arial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 rot="1233246">
              <a:off x="5898166" y="2658994"/>
              <a:ext cx="1316713" cy="492498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 marL="0" lvl="1">
                <a:spcAft>
                  <a:spcPts val="600"/>
                </a:spcAft>
              </a:pPr>
              <a:r>
                <a:rPr lang="en-AU" sz="3200" dirty="0" smtClean="0">
                  <a:cs typeface="Arial" pitchFamily="34" charset="0"/>
                </a:rPr>
                <a:t>Physical</a:t>
              </a:r>
              <a:endParaRPr lang="en-AU" sz="3200" dirty="0">
                <a:cs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 rot="2557860">
              <a:off x="6101582" y="2453251"/>
              <a:ext cx="2047791" cy="440656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 marL="0" lvl="1">
                <a:spcAft>
                  <a:spcPts val="600"/>
                </a:spcAft>
              </a:pPr>
              <a:r>
                <a:rPr lang="en-AU" sz="2800" dirty="0" smtClean="0">
                  <a:cs typeface="Arial" pitchFamily="34" charset="0"/>
                </a:rPr>
                <a:t>Engineering</a:t>
              </a:r>
              <a:endParaRPr lang="en-AU" sz="3200" dirty="0">
                <a:cs typeface="Arial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 rot="3717049">
              <a:off x="6469271" y="2129458"/>
              <a:ext cx="1730793" cy="311052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 marL="0" lvl="1">
                <a:spcAft>
                  <a:spcPts val="600"/>
                </a:spcAft>
              </a:pPr>
              <a:r>
                <a:rPr lang="en-AU" dirty="0" smtClean="0">
                  <a:cs typeface="Arial" pitchFamily="34" charset="0"/>
                </a:rPr>
                <a:t>Technology</a:t>
              </a:r>
              <a:endParaRPr lang="en-AU" dirty="0">
                <a:cs typeface="Arial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 rot="4416629">
              <a:off x="6828950" y="2028766"/>
              <a:ext cx="1730793" cy="311052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 marL="0" lvl="1">
                <a:spcAft>
                  <a:spcPts val="600"/>
                </a:spcAft>
              </a:pPr>
              <a:r>
                <a:rPr lang="en-AU" dirty="0" smtClean="0">
                  <a:cs typeface="Arial" pitchFamily="34" charset="0"/>
                </a:rPr>
                <a:t>Agriculture</a:t>
              </a:r>
              <a:endParaRPr lang="en-AU" dirty="0">
                <a:cs typeface="Arial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 rot="5160356">
              <a:off x="7068592" y="1975085"/>
              <a:ext cx="1730793" cy="285130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 marL="0" lvl="1">
                <a:spcAft>
                  <a:spcPts val="600"/>
                </a:spcAft>
              </a:pPr>
              <a:r>
                <a:rPr lang="en-AU" sz="1600" dirty="0" smtClean="0">
                  <a:cs typeface="Arial" pitchFamily="34" charset="0"/>
                </a:rPr>
                <a:t>Cultural Heritage</a:t>
              </a:r>
              <a:endParaRPr lang="en-AU" sz="1600" dirty="0">
                <a:cs typeface="Arial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620551" y="4410841"/>
            <a:ext cx="397685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Aft>
                <a:spcPts val="600"/>
              </a:spcAft>
            </a:pPr>
            <a:r>
              <a:rPr lang="en-AU" sz="28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 large cross-section of XFM </a:t>
            </a:r>
            <a:r>
              <a:rPr lang="en-AU" sz="28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users </a:t>
            </a:r>
            <a:r>
              <a:rPr lang="en-AU" sz="28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can explore their samples in higher resolution at Nanoprobe</a:t>
            </a:r>
            <a:endParaRPr lang="en-AU" sz="28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318200" y="6122563"/>
            <a:ext cx="35743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Aft>
                <a:spcPts val="600"/>
              </a:spcAft>
            </a:pPr>
            <a:r>
              <a:rPr lang="en-AU" sz="28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XFM user </a:t>
            </a:r>
            <a:r>
              <a:rPr lang="en-AU" sz="2800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FoRs</a:t>
            </a:r>
            <a:endParaRPr lang="en-AU" sz="28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209629" y="115951"/>
            <a:ext cx="3227603" cy="2860244"/>
            <a:chOff x="5209629" y="115951"/>
            <a:chExt cx="3227603" cy="2860244"/>
          </a:xfrm>
        </p:grpSpPr>
        <p:sp>
          <p:nvSpPr>
            <p:cNvPr id="2" name="Oval 1"/>
            <p:cNvSpPr/>
            <p:nvPr/>
          </p:nvSpPr>
          <p:spPr>
            <a:xfrm rot="3759332">
              <a:off x="5941718" y="1294731"/>
              <a:ext cx="2860244" cy="502684"/>
            </a:xfrm>
            <a:prstGeom prst="ellipse">
              <a:avLst/>
            </a:prstGeom>
            <a:noFill/>
            <a:ln w="57150">
              <a:solidFill>
                <a:srgbClr val="09FF3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/>
            <p:cNvSpPr/>
            <p:nvPr/>
          </p:nvSpPr>
          <p:spPr>
            <a:xfrm rot="2514916">
              <a:off x="5576988" y="1751712"/>
              <a:ext cx="2860244" cy="523087"/>
            </a:xfrm>
            <a:prstGeom prst="ellipse">
              <a:avLst/>
            </a:prstGeom>
            <a:noFill/>
            <a:ln w="57150">
              <a:solidFill>
                <a:srgbClr val="09FF3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/>
            <p:cNvSpPr/>
            <p:nvPr/>
          </p:nvSpPr>
          <p:spPr>
            <a:xfrm rot="1347529">
              <a:off x="5209629" y="2313311"/>
              <a:ext cx="2860244" cy="487347"/>
            </a:xfrm>
            <a:prstGeom prst="ellipse">
              <a:avLst/>
            </a:prstGeom>
            <a:noFill/>
            <a:ln w="57150">
              <a:solidFill>
                <a:srgbClr val="09FF3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80758" y="45410"/>
            <a:ext cx="5987508" cy="6624181"/>
            <a:chOff x="5180758" y="45410"/>
            <a:chExt cx="5987508" cy="6624181"/>
          </a:xfrm>
        </p:grpSpPr>
        <p:sp>
          <p:nvSpPr>
            <p:cNvPr id="29" name="Oval 28"/>
            <p:cNvSpPr/>
            <p:nvPr/>
          </p:nvSpPr>
          <p:spPr>
            <a:xfrm rot="21031012">
              <a:off x="5180758" y="3041192"/>
              <a:ext cx="2860244" cy="633474"/>
            </a:xfrm>
            <a:prstGeom prst="ellipse">
              <a:avLst/>
            </a:prstGeom>
            <a:noFill/>
            <a:ln w="57150">
              <a:solidFill>
                <a:srgbClr val="00FF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/>
            <p:cNvSpPr/>
            <p:nvPr/>
          </p:nvSpPr>
          <p:spPr>
            <a:xfrm rot="4500000">
              <a:off x="6351824" y="1272178"/>
              <a:ext cx="2860244" cy="406708"/>
            </a:xfrm>
            <a:prstGeom prst="ellipse">
              <a:avLst/>
            </a:prstGeom>
            <a:noFill/>
            <a:ln w="57150">
              <a:solidFill>
                <a:srgbClr val="00FF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/>
            <p:cNvSpPr/>
            <p:nvPr/>
          </p:nvSpPr>
          <p:spPr>
            <a:xfrm rot="16200000">
              <a:off x="6422359" y="4271991"/>
              <a:ext cx="3206818" cy="1588382"/>
            </a:xfrm>
            <a:prstGeom prst="ellipse">
              <a:avLst/>
            </a:prstGeom>
            <a:noFill/>
            <a:ln w="57150">
              <a:solidFill>
                <a:srgbClr val="00FF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Oval 37"/>
            <p:cNvSpPr/>
            <p:nvPr/>
          </p:nvSpPr>
          <p:spPr>
            <a:xfrm rot="2592029">
              <a:off x="7961448" y="3799553"/>
              <a:ext cx="3206818" cy="1082898"/>
            </a:xfrm>
            <a:prstGeom prst="ellipse">
              <a:avLst/>
            </a:prstGeom>
            <a:noFill/>
            <a:ln w="57150">
              <a:solidFill>
                <a:srgbClr val="00FF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42560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2" t="7439" r="16095" b="33849"/>
          <a:stretch/>
        </p:blipFill>
        <p:spPr>
          <a:xfrm>
            <a:off x="778" y="1"/>
            <a:ext cx="12191222" cy="685799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591655" y="196106"/>
            <a:ext cx="7981212" cy="5483895"/>
            <a:chOff x="591655" y="196106"/>
            <a:chExt cx="7981212" cy="548389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069" b="1282"/>
            <a:stretch/>
          </p:blipFill>
          <p:spPr>
            <a:xfrm rot="515139">
              <a:off x="591655" y="196106"/>
              <a:ext cx="7981212" cy="5483895"/>
            </a:xfrm>
            <a:prstGeom prst="rect">
              <a:avLst/>
            </a:prstGeom>
            <a:solidFill>
              <a:srgbClr val="000000">
                <a:alpha val="30196"/>
              </a:srgbClr>
            </a:solidFill>
          </p:spPr>
        </p:pic>
        <p:sp>
          <p:nvSpPr>
            <p:cNvPr id="9" name="Title 1"/>
            <p:cNvSpPr txBox="1">
              <a:spLocks/>
            </p:cNvSpPr>
            <p:nvPr/>
          </p:nvSpPr>
          <p:spPr bwMode="auto">
            <a:xfrm>
              <a:off x="6790827" y="3485253"/>
              <a:ext cx="937656" cy="547200"/>
            </a:xfrm>
            <a:prstGeom prst="rect">
              <a:avLst/>
            </a:prstGeom>
            <a:solidFill>
              <a:srgbClr val="000000">
                <a:alpha val="69804"/>
              </a:srgbClr>
            </a:solidFill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3800" b="1" kern="1200" spc="-150">
                  <a:solidFill>
                    <a:srgbClr val="005A9B"/>
                  </a:solidFill>
                  <a:latin typeface="Arial"/>
                  <a:ea typeface="ＭＳ Ｐゴシック" charset="-128"/>
                  <a:cs typeface="Arial"/>
                </a:defRPr>
              </a:lvl1pPr>
              <a:lvl2pPr algn="ctr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rgbClr val="005A9B"/>
                  </a:solidFill>
                  <a:latin typeface="Arial" charset="0"/>
                  <a:ea typeface="ＭＳ Ｐゴシック" charset="-128"/>
                </a:defRPr>
              </a:lvl2pPr>
              <a:lvl3pPr algn="ctr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rgbClr val="005A9B"/>
                  </a:solidFill>
                  <a:latin typeface="Arial" charset="0"/>
                  <a:ea typeface="ＭＳ Ｐゴシック" charset="-128"/>
                </a:defRPr>
              </a:lvl3pPr>
              <a:lvl4pPr algn="ctr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rgbClr val="005A9B"/>
                  </a:solidFill>
                  <a:latin typeface="Arial" charset="0"/>
                  <a:ea typeface="ＭＳ Ｐゴシック" charset="-128"/>
                </a:defRPr>
              </a:lvl4pPr>
              <a:lvl5pPr algn="ctr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rgbClr val="005A9B"/>
                  </a:solidFill>
                  <a:latin typeface="Arial" charset="0"/>
                  <a:ea typeface="ＭＳ Ｐゴシック" charset="-128"/>
                </a:defRPr>
              </a:lvl5pPr>
              <a:lvl6pPr marL="457200" algn="ctr" defTabSz="457200" rtl="0" fontAlgn="base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algn="ctr" defTabSz="457200" rtl="0" fontAlgn="base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algn="ctr" defTabSz="457200" rtl="0" fontAlgn="base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algn="ctr" defTabSz="457200" rtl="0" fontAlgn="base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sz="2800" dirty="0" smtClean="0">
                  <a:solidFill>
                    <a:schemeClr val="bg1"/>
                  </a:solidFill>
                </a:rPr>
                <a:t>ADS</a:t>
              </a:r>
              <a:endParaRPr lang="en-AU" sz="2800" dirty="0">
                <a:solidFill>
                  <a:schemeClr val="bg1"/>
                </a:solidFill>
              </a:endParaRPr>
            </a:p>
          </p:txBody>
        </p:sp>
        <p:sp>
          <p:nvSpPr>
            <p:cNvPr id="10" name="Title 1"/>
            <p:cNvSpPr txBox="1">
              <a:spLocks/>
            </p:cNvSpPr>
            <p:nvPr/>
          </p:nvSpPr>
          <p:spPr bwMode="auto">
            <a:xfrm>
              <a:off x="4962026" y="689296"/>
              <a:ext cx="1931187" cy="547200"/>
            </a:xfrm>
            <a:prstGeom prst="rect">
              <a:avLst/>
            </a:prstGeom>
            <a:solidFill>
              <a:srgbClr val="000000">
                <a:alpha val="69804"/>
              </a:srgbClr>
            </a:solidFill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3800" b="1" kern="1200" spc="-150">
                  <a:solidFill>
                    <a:srgbClr val="005A9B"/>
                  </a:solidFill>
                  <a:latin typeface="Arial"/>
                  <a:ea typeface="ＭＳ Ｐゴシック" charset="-128"/>
                  <a:cs typeface="Arial"/>
                </a:defRPr>
              </a:lvl1pPr>
              <a:lvl2pPr algn="ctr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rgbClr val="005A9B"/>
                  </a:solidFill>
                  <a:latin typeface="Arial" charset="0"/>
                  <a:ea typeface="ＭＳ Ｐゴシック" charset="-128"/>
                </a:defRPr>
              </a:lvl2pPr>
              <a:lvl3pPr algn="ctr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rgbClr val="005A9B"/>
                  </a:solidFill>
                  <a:latin typeface="Arial" charset="0"/>
                  <a:ea typeface="ＭＳ Ｐゴシック" charset="-128"/>
                </a:defRPr>
              </a:lvl3pPr>
              <a:lvl4pPr algn="ctr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rgbClr val="005A9B"/>
                  </a:solidFill>
                  <a:latin typeface="Arial" charset="0"/>
                  <a:ea typeface="ＭＳ Ｐゴシック" charset="-128"/>
                </a:defRPr>
              </a:lvl4pPr>
              <a:lvl5pPr algn="ctr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rgbClr val="005A9B"/>
                  </a:solidFill>
                  <a:latin typeface="Arial" charset="0"/>
                  <a:ea typeface="ＭＳ Ｐゴシック" charset="-128"/>
                </a:defRPr>
              </a:lvl5pPr>
              <a:lvl6pPr marL="457200" algn="ctr" defTabSz="457200" rtl="0" fontAlgn="base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algn="ctr" defTabSz="457200" rtl="0" fontAlgn="base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algn="ctr" defTabSz="457200" rtl="0" fontAlgn="base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algn="ctr" defTabSz="457200" rtl="0" fontAlgn="base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sz="2800" dirty="0" smtClean="0">
                  <a:solidFill>
                    <a:schemeClr val="bg1"/>
                  </a:solidFill>
                </a:rPr>
                <a:t>Nanoprobe</a:t>
              </a:r>
              <a:endParaRPr lang="en-AU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227035" y="2938053"/>
            <a:ext cx="1087792" cy="547200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sz="2800" dirty="0" smtClean="0">
                <a:solidFill>
                  <a:schemeClr val="bg1"/>
                </a:solidFill>
              </a:rPr>
              <a:t>IMBL</a:t>
            </a:r>
            <a:endParaRPr lang="en-A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1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683461" y="3577779"/>
            <a:ext cx="3072188" cy="2829154"/>
            <a:chOff x="2447336" y="4069797"/>
            <a:chExt cx="3072188" cy="2829154"/>
          </a:xfrm>
        </p:grpSpPr>
        <p:sp>
          <p:nvSpPr>
            <p:cNvPr id="45" name="Rectangle 44"/>
            <p:cNvSpPr/>
            <p:nvPr/>
          </p:nvSpPr>
          <p:spPr>
            <a:xfrm>
              <a:off x="2447336" y="4084463"/>
              <a:ext cx="3072188" cy="281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1" name="Picture 1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3" t="8784" r="14906" b="4320"/>
            <a:stretch/>
          </p:blipFill>
          <p:spPr bwMode="auto">
            <a:xfrm>
              <a:off x="2479333" y="5704400"/>
              <a:ext cx="2974825" cy="1158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</p:pic>
        <p:sp>
          <p:nvSpPr>
            <p:cNvPr id="53" name="Rectangle 52"/>
            <p:cNvSpPr/>
            <p:nvPr/>
          </p:nvSpPr>
          <p:spPr>
            <a:xfrm>
              <a:off x="2491347" y="5547798"/>
              <a:ext cx="299771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>
              <a:spAutoFit/>
            </a:bodyPr>
            <a:lstStyle/>
            <a:p>
              <a:pPr algn="ctr"/>
              <a:r>
                <a:rPr lang="en-AU" sz="1600" dirty="0" smtClean="0">
                  <a:solidFill>
                    <a:srgbClr val="006CA9"/>
                  </a:solidFill>
                  <a:ea typeface="Tahoma" panose="020B0604030504040204" pitchFamily="34" charset="0"/>
                  <a:cs typeface="Times New Roman" panose="02020603050405020304" pitchFamily="18" charset="0"/>
                </a:rPr>
                <a:t>Insights into Industrial processing</a:t>
              </a:r>
              <a:endParaRPr lang="en-AU" sz="1600" dirty="0">
                <a:solidFill>
                  <a:srgbClr val="006CA9"/>
                </a:solidFill>
              </a:endParaRPr>
            </a:p>
          </p:txBody>
        </p:sp>
        <p:grpSp>
          <p:nvGrpSpPr>
            <p:cNvPr id="31" name="Group 2"/>
            <p:cNvGrpSpPr>
              <a:grpSpLocks/>
            </p:cNvGrpSpPr>
            <p:nvPr/>
          </p:nvGrpSpPr>
          <p:grpSpPr bwMode="auto">
            <a:xfrm>
              <a:off x="2503084" y="4069797"/>
              <a:ext cx="2960694" cy="1515113"/>
              <a:chOff x="22047200" y="28509187"/>
              <a:chExt cx="7543800" cy="4182186"/>
            </a:xfrm>
          </p:grpSpPr>
          <p:pic>
            <p:nvPicPr>
              <p:cNvPr id="32" name="Picture 52" descr="S:\Science\XFM\Eiger\fibre_50.pn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9550"/>
              <a:stretch/>
            </p:blipFill>
            <p:spPr bwMode="auto">
              <a:xfrm>
                <a:off x="22047200" y="28755752"/>
                <a:ext cx="7543800" cy="39356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" name="TextBox 32"/>
              <p:cNvSpPr txBox="1">
                <a:spLocks noChangeArrowheads="1"/>
              </p:cNvSpPr>
              <p:nvPr/>
            </p:nvSpPr>
            <p:spPr bwMode="auto">
              <a:xfrm rot="16200000">
                <a:off x="24409056" y="29581151"/>
                <a:ext cx="2732084" cy="588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AU" altLang="en-US" sz="900" dirty="0">
                    <a:solidFill>
                      <a:schemeClr val="bg1"/>
                    </a:solidFill>
                  </a:rPr>
                  <a:t>Beam stop</a:t>
                </a:r>
              </a:p>
            </p:txBody>
          </p:sp>
          <p:sp>
            <p:nvSpPr>
              <p:cNvPr id="35" name="TextBox 35"/>
              <p:cNvSpPr txBox="1">
                <a:spLocks noChangeArrowheads="1"/>
              </p:cNvSpPr>
              <p:nvPr/>
            </p:nvSpPr>
            <p:spPr bwMode="auto">
              <a:xfrm>
                <a:off x="26292174" y="28803605"/>
                <a:ext cx="2060575" cy="1401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AU" altLang="en-US" sz="900" dirty="0">
                    <a:solidFill>
                      <a:schemeClr val="bg1"/>
                    </a:solidFill>
                  </a:rPr>
                  <a:t>Window scatter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AU" altLang="en-US" sz="900" dirty="0">
                    <a:solidFill>
                      <a:schemeClr val="bg1"/>
                    </a:solidFill>
                  </a:rPr>
                  <a:t>(isotropic)</a:t>
                </a:r>
              </a:p>
            </p:txBody>
          </p:sp>
          <p:cxnSp>
            <p:nvCxnSpPr>
              <p:cNvPr id="36" name="Straight Arrow Connector 9"/>
              <p:cNvCxnSpPr>
                <a:cxnSpLocks noChangeShapeType="1"/>
              </p:cNvCxnSpPr>
              <p:nvPr/>
            </p:nvCxnSpPr>
            <p:spPr bwMode="auto">
              <a:xfrm>
                <a:off x="24752300" y="30094238"/>
                <a:ext cx="630238" cy="569912"/>
              </a:xfrm>
              <a:prstGeom prst="straightConnector1">
                <a:avLst/>
              </a:prstGeom>
              <a:noFill/>
              <a:ln w="19050" algn="ctr">
                <a:solidFill>
                  <a:schemeClr val="bg1"/>
                </a:solidFill>
                <a:round/>
                <a:headEnd/>
                <a:tailEnd type="arrow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7" name="Straight Arrow Connector 40"/>
              <p:cNvCxnSpPr>
                <a:cxnSpLocks noChangeShapeType="1"/>
              </p:cNvCxnSpPr>
              <p:nvPr/>
            </p:nvCxnSpPr>
            <p:spPr bwMode="auto">
              <a:xfrm flipV="1">
                <a:off x="27928222" y="31085420"/>
                <a:ext cx="1094122" cy="709550"/>
              </a:xfrm>
              <a:prstGeom prst="straightConnector1">
                <a:avLst/>
              </a:prstGeom>
              <a:noFill/>
              <a:ln w="19050" algn="ctr">
                <a:solidFill>
                  <a:schemeClr val="bg1"/>
                </a:solidFill>
                <a:round/>
                <a:headEnd/>
                <a:tailEnd type="arrow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" name="Straight Arrow Connector 42"/>
              <p:cNvCxnSpPr>
                <a:cxnSpLocks noChangeShapeType="1"/>
              </p:cNvCxnSpPr>
              <p:nvPr/>
            </p:nvCxnSpPr>
            <p:spPr bwMode="auto">
              <a:xfrm flipH="1">
                <a:off x="26193750" y="29587825"/>
                <a:ext cx="384175" cy="655638"/>
              </a:xfrm>
              <a:prstGeom prst="straightConnector1">
                <a:avLst/>
              </a:prstGeom>
              <a:noFill/>
              <a:ln w="19050" algn="ctr">
                <a:solidFill>
                  <a:schemeClr val="bg1"/>
                </a:solidFill>
                <a:round/>
                <a:headEnd/>
                <a:tailEnd type="arrow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9" name="TextBox 35"/>
              <p:cNvSpPr txBox="1">
                <a:spLocks noChangeArrowheads="1"/>
              </p:cNvSpPr>
              <p:nvPr/>
            </p:nvSpPr>
            <p:spPr bwMode="auto">
              <a:xfrm>
                <a:off x="23527866" y="31544193"/>
                <a:ext cx="4610526" cy="1019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AU" altLang="en-US" sz="900" dirty="0">
                    <a:solidFill>
                      <a:schemeClr val="bg1"/>
                    </a:solidFill>
                  </a:rPr>
                  <a:t>WAXS of (0002) graphitic planes aligned along the fibre</a:t>
                </a:r>
              </a:p>
            </p:txBody>
          </p:sp>
          <p:sp>
            <p:nvSpPr>
              <p:cNvPr id="40" name="TextBox 35"/>
              <p:cNvSpPr txBox="1">
                <a:spLocks noChangeArrowheads="1"/>
              </p:cNvSpPr>
              <p:nvPr/>
            </p:nvSpPr>
            <p:spPr bwMode="auto">
              <a:xfrm>
                <a:off x="22574250" y="28982992"/>
                <a:ext cx="2178052" cy="1401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32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8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AU" altLang="en-US" sz="900" dirty="0">
                    <a:solidFill>
                      <a:schemeClr val="bg1"/>
                    </a:solidFill>
                  </a:rPr>
                  <a:t>SAXS of ellipsoidal </a:t>
                </a:r>
                <a:r>
                  <a:rPr lang="en-AU" altLang="en-US" sz="900" dirty="0" err="1">
                    <a:solidFill>
                      <a:schemeClr val="bg1"/>
                    </a:solidFill>
                  </a:rPr>
                  <a:t>microvoids</a:t>
                </a:r>
                <a:endParaRPr lang="en-AU" altLang="en-US" sz="9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032" y="498009"/>
            <a:ext cx="2430072" cy="1699531"/>
          </a:xfrm>
        </p:spPr>
        <p:txBody>
          <a:bodyPr>
            <a:normAutofit/>
          </a:bodyPr>
          <a:lstStyle/>
          <a:p>
            <a:pPr algn="ctr"/>
            <a:r>
              <a:rPr lang="en-AU" sz="2800" dirty="0" smtClean="0"/>
              <a:t>Capability targets</a:t>
            </a:r>
            <a:endParaRPr lang="en-GB" sz="28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2538648" y="6061"/>
            <a:ext cx="2987887" cy="3511576"/>
            <a:chOff x="382330" y="1879961"/>
            <a:chExt cx="2987887" cy="3511576"/>
          </a:xfrm>
        </p:grpSpPr>
        <p:sp>
          <p:nvSpPr>
            <p:cNvPr id="21" name="Rectangle 20"/>
            <p:cNvSpPr/>
            <p:nvPr/>
          </p:nvSpPr>
          <p:spPr>
            <a:xfrm>
              <a:off x="382330" y="1879961"/>
              <a:ext cx="2987887" cy="34752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62324" y="1970201"/>
              <a:ext cx="2827899" cy="3421336"/>
              <a:chOff x="6067696" y="2120896"/>
              <a:chExt cx="2827899" cy="3421336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67696" y="2120896"/>
                <a:ext cx="2827899" cy="2827899"/>
              </a:xfrm>
              <a:prstGeom prst="rect">
                <a:avLst/>
              </a:prstGeom>
            </p:spPr>
          </p:pic>
          <p:sp>
            <p:nvSpPr>
              <p:cNvPr id="4" name="Rectangle 3"/>
              <p:cNvSpPr/>
              <p:nvPr/>
            </p:nvSpPr>
            <p:spPr>
              <a:xfrm>
                <a:off x="6094073" y="4957457"/>
                <a:ext cx="274795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algn="ctr">
                  <a:spcAft>
                    <a:spcPts val="600"/>
                  </a:spcAft>
                </a:pPr>
                <a:r>
                  <a:rPr lang="en-AU" sz="1600" dirty="0" smtClean="0">
                    <a:solidFill>
                      <a:srgbClr val="006CA9"/>
                    </a:solidFill>
                    <a:cs typeface="Arial" pitchFamily="34" charset="0"/>
                  </a:rPr>
                  <a:t>Multi-element mapping </a:t>
                </a:r>
                <a:br>
                  <a:rPr lang="en-AU" sz="1600" dirty="0" smtClean="0">
                    <a:solidFill>
                      <a:srgbClr val="006CA9"/>
                    </a:solidFill>
                    <a:cs typeface="Arial" pitchFamily="34" charset="0"/>
                  </a:rPr>
                </a:br>
                <a:r>
                  <a:rPr lang="en-AU" sz="1600" dirty="0" smtClean="0">
                    <a:solidFill>
                      <a:srgbClr val="006CA9"/>
                    </a:solidFill>
                    <a:cs typeface="Arial" pitchFamily="34" charset="0"/>
                  </a:rPr>
                  <a:t>@ sub-100-nm resolution</a:t>
                </a:r>
                <a:endParaRPr lang="en-AU" sz="1600" dirty="0">
                  <a:solidFill>
                    <a:srgbClr val="006CA9"/>
                  </a:solidFill>
                  <a:cs typeface="Arial" pitchFamily="34" charset="0"/>
                </a:endParaRPr>
              </a:p>
            </p:txBody>
          </p:sp>
        </p:grpSp>
      </p:grpSp>
      <p:sp>
        <p:nvSpPr>
          <p:cNvPr id="23" name="Rectangle 22"/>
          <p:cNvSpPr/>
          <p:nvPr/>
        </p:nvSpPr>
        <p:spPr>
          <a:xfrm>
            <a:off x="6898180" y="3604972"/>
            <a:ext cx="5140821" cy="26975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954031" y="5943750"/>
            <a:ext cx="502912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AU" sz="1600" dirty="0">
                <a:solidFill>
                  <a:srgbClr val="006CA9"/>
                </a:solidFill>
                <a:ea typeface="Tahoma" panose="020B0604030504040204" pitchFamily="34" charset="0"/>
                <a:cs typeface="Times New Roman" panose="02020603050405020304" pitchFamily="18" charset="0"/>
              </a:rPr>
              <a:t>Ultra-high resolution </a:t>
            </a:r>
            <a:r>
              <a:rPr lang="en-AU" sz="1600" dirty="0" err="1">
                <a:solidFill>
                  <a:srgbClr val="006CA9"/>
                </a:solidFill>
                <a:ea typeface="Tahoma" panose="020B0604030504040204" pitchFamily="34" charset="0"/>
                <a:cs typeface="Times New Roman" panose="02020603050405020304" pitchFamily="18" charset="0"/>
              </a:rPr>
              <a:t>ptychographic</a:t>
            </a:r>
            <a:r>
              <a:rPr lang="en-AU" sz="1600" dirty="0">
                <a:solidFill>
                  <a:srgbClr val="006CA9"/>
                </a:solidFill>
                <a:ea typeface="Tahoma" panose="020B0604030504040204" pitchFamily="34" charset="0"/>
                <a:cs typeface="Times New Roman" panose="02020603050405020304" pitchFamily="18" charset="0"/>
              </a:rPr>
              <a:t> imaging</a:t>
            </a:r>
            <a:endParaRPr lang="en-AU" sz="1600" dirty="0">
              <a:solidFill>
                <a:srgbClr val="006CA9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530582" y="9720"/>
            <a:ext cx="5247665" cy="3475777"/>
            <a:chOff x="5522419" y="573931"/>
            <a:chExt cx="5247665" cy="3475777"/>
          </a:xfrm>
        </p:grpSpPr>
        <p:grpSp>
          <p:nvGrpSpPr>
            <p:cNvPr id="26" name="Group 25"/>
            <p:cNvGrpSpPr/>
            <p:nvPr/>
          </p:nvGrpSpPr>
          <p:grpSpPr>
            <a:xfrm>
              <a:off x="5522419" y="573931"/>
              <a:ext cx="5247665" cy="3475777"/>
              <a:chOff x="3815959" y="3276557"/>
              <a:chExt cx="5247665" cy="3475777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3815959" y="3276557"/>
                <a:ext cx="5247665" cy="34715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91907" y="6413780"/>
                <a:ext cx="509839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>
                  <a:spcAft>
                    <a:spcPts val="600"/>
                  </a:spcAft>
                </a:pPr>
                <a:r>
                  <a:rPr lang="en-AU" sz="1600" dirty="0" smtClean="0">
                    <a:solidFill>
                      <a:srgbClr val="006CA9"/>
                    </a:solidFill>
                    <a:cs typeface="Arial" pitchFamily="34" charset="0"/>
                  </a:rPr>
                  <a:t>XANES fingerprinting of chemical coordination environment</a:t>
                </a:r>
                <a:endParaRPr lang="en-AU" sz="1600" dirty="0">
                  <a:solidFill>
                    <a:srgbClr val="006CA9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5606898" y="702527"/>
              <a:ext cx="5055225" cy="3020296"/>
              <a:chOff x="6076074" y="1531430"/>
              <a:chExt cx="4966025" cy="3723499"/>
            </a:xfrm>
          </p:grpSpPr>
          <p:pic>
            <p:nvPicPr>
              <p:cNvPr id="50" name="Picture 2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76074" y="1531430"/>
                <a:ext cx="4966025" cy="3723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" name="Rectangle 25"/>
              <p:cNvSpPr>
                <a:spLocks noChangeArrowheads="1"/>
              </p:cNvSpPr>
              <p:nvPr/>
            </p:nvSpPr>
            <p:spPr bwMode="auto">
              <a:xfrm>
                <a:off x="7930952" y="4814882"/>
                <a:ext cx="1105324" cy="4019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normAutofit fontScale="77500" lnSpcReduction="20000"/>
              </a:bodyPr>
              <a:lstStyle/>
              <a:p>
                <a:pPr algn="ctr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AU" sz="2400" b="1" dirty="0">
                    <a:solidFill>
                      <a:srgbClr val="FF0000"/>
                    </a:solidFill>
                    <a:ea typeface="ＭＳ Ｐゴシック" charset="0"/>
                  </a:rPr>
                  <a:t>Zn </a:t>
                </a:r>
                <a:r>
                  <a:rPr lang="en-AU" sz="2400" b="1" dirty="0" smtClean="0">
                    <a:solidFill>
                      <a:srgbClr val="00FF00"/>
                    </a:solidFill>
                    <a:ea typeface="ＭＳ Ｐゴシック" charset="0"/>
                  </a:rPr>
                  <a:t> K  </a:t>
                </a:r>
                <a:r>
                  <a:rPr lang="en-AU" sz="2400" b="1" dirty="0" smtClean="0">
                    <a:solidFill>
                      <a:srgbClr val="0070C0"/>
                    </a:solidFill>
                    <a:ea typeface="ＭＳ Ｐゴシック" charset="0"/>
                  </a:rPr>
                  <a:t>Se</a:t>
                </a:r>
                <a:endParaRPr lang="en-AU" sz="2400" b="1" dirty="0">
                  <a:solidFill>
                    <a:srgbClr val="0070C0"/>
                  </a:solidFill>
                  <a:ea typeface="ＭＳ Ｐゴシック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174002" y="3591357"/>
            <a:ext cx="3353690" cy="2929629"/>
            <a:chOff x="174002" y="3591357"/>
            <a:chExt cx="3353690" cy="2929629"/>
          </a:xfrm>
        </p:grpSpPr>
        <p:sp>
          <p:nvSpPr>
            <p:cNvPr id="46" name="Rectangle 45"/>
            <p:cNvSpPr/>
            <p:nvPr/>
          </p:nvSpPr>
          <p:spPr>
            <a:xfrm>
              <a:off x="239703" y="6128578"/>
              <a:ext cx="3222289" cy="39240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/>
              <a:r>
                <a:rPr lang="en-AU" sz="1600" dirty="0" smtClean="0">
                  <a:solidFill>
                    <a:schemeClr val="accent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Fluorescence tomography</a:t>
              </a:r>
              <a:endParaRPr lang="en-AU" dirty="0">
                <a:solidFill>
                  <a:schemeClr val="accent1"/>
                </a:solidFill>
              </a:endParaRPr>
            </a:p>
          </p:txBody>
        </p:sp>
        <p:pic>
          <p:nvPicPr>
            <p:cNvPr id="48" name="cyclo_rise_of_the_can-take08_converted">
              <a:hlinkClick r:id="" action="ppaction://media"/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8"/>
            <a:stretch>
              <a:fillRect/>
            </a:stretch>
          </p:blipFill>
          <p:spPr>
            <a:xfrm>
              <a:off x="239702" y="3665095"/>
              <a:ext cx="3207081" cy="2405307"/>
            </a:xfrm>
            <a:prstGeom prst="rect">
              <a:avLst/>
            </a:prstGeom>
          </p:spPr>
        </p:pic>
        <p:sp>
          <p:nvSpPr>
            <p:cNvPr id="55" name="Rectangle 54"/>
            <p:cNvSpPr/>
            <p:nvPr/>
          </p:nvSpPr>
          <p:spPr>
            <a:xfrm>
              <a:off x="174002" y="3591357"/>
              <a:ext cx="3353690" cy="2896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6" name="Picture 55" descr="Figure 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" t="48700" r="5533" b="579"/>
          <a:stretch/>
        </p:blipFill>
        <p:spPr bwMode="auto">
          <a:xfrm>
            <a:off x="6966902" y="3667403"/>
            <a:ext cx="5007458" cy="22981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2" name="Group 51"/>
          <p:cNvGrpSpPr/>
          <p:nvPr/>
        </p:nvGrpSpPr>
        <p:grpSpPr>
          <a:xfrm>
            <a:off x="1139241" y="508824"/>
            <a:ext cx="10177304" cy="5901899"/>
            <a:chOff x="1139241" y="508824"/>
            <a:chExt cx="10177304" cy="5901899"/>
          </a:xfrm>
        </p:grpSpPr>
        <p:sp>
          <p:nvSpPr>
            <p:cNvPr id="27" name="Rectangle 26"/>
            <p:cNvSpPr/>
            <p:nvPr/>
          </p:nvSpPr>
          <p:spPr>
            <a:xfrm rot="20700000">
              <a:off x="3669311" y="1853411"/>
              <a:ext cx="1675388" cy="68825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9FF38"/>
              </a:solidFill>
            </a:ln>
          </p:spPr>
          <p:txBody>
            <a:bodyPr wrap="square" lIns="0" tIns="36000" rIns="0" bIns="36000" anchor="ctr">
              <a:spAutoFit/>
            </a:bodyPr>
            <a:lstStyle/>
            <a:p>
              <a:pPr marL="0" lvl="1" algn="ctr">
                <a:spcAft>
                  <a:spcPts val="600"/>
                </a:spcAft>
              </a:pPr>
              <a:r>
                <a:rPr lang="en-AU" sz="2000" b="1" dirty="0" smtClean="0">
                  <a:solidFill>
                    <a:srgbClr val="09FF38"/>
                  </a:solidFill>
                  <a:cs typeface="Arial" pitchFamily="34" charset="0"/>
                </a:rPr>
                <a:t>Elemental Mapping</a:t>
              </a:r>
            </a:p>
          </p:txBody>
        </p:sp>
        <p:sp>
          <p:nvSpPr>
            <p:cNvPr id="29" name="Rectangle 28"/>
            <p:cNvSpPr/>
            <p:nvPr/>
          </p:nvSpPr>
          <p:spPr>
            <a:xfrm rot="20700000">
              <a:off x="7882570" y="4449201"/>
              <a:ext cx="3091862" cy="68825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9FF38"/>
              </a:solidFill>
            </a:ln>
          </p:spPr>
          <p:txBody>
            <a:bodyPr wrap="square" lIns="0" tIns="36000" rIns="0" bIns="36000" anchor="ctr">
              <a:spAutoFit/>
            </a:bodyPr>
            <a:lstStyle/>
            <a:p>
              <a:pPr marL="0" lvl="1" algn="ctr">
                <a:spcAft>
                  <a:spcPts val="600"/>
                </a:spcAft>
              </a:pPr>
              <a:r>
                <a:rPr lang="en-AU" sz="2000" b="1" dirty="0" smtClean="0">
                  <a:solidFill>
                    <a:srgbClr val="09FF38"/>
                  </a:solidFill>
                  <a:cs typeface="Arial" pitchFamily="34" charset="0"/>
                </a:rPr>
                <a:t>Advanced high-resolution methods</a:t>
              </a:r>
            </a:p>
          </p:txBody>
        </p:sp>
        <p:sp>
          <p:nvSpPr>
            <p:cNvPr id="28" name="Rectangle 27"/>
            <p:cNvSpPr/>
            <p:nvPr/>
          </p:nvSpPr>
          <p:spPr>
            <a:xfrm rot="20700000">
              <a:off x="8808569" y="508824"/>
              <a:ext cx="2507976" cy="38048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9FF38"/>
              </a:solidFill>
            </a:ln>
          </p:spPr>
          <p:txBody>
            <a:bodyPr wrap="square" lIns="0" tIns="36000" rIns="0" bIns="36000" anchor="ctr">
              <a:spAutoFit/>
            </a:bodyPr>
            <a:lstStyle/>
            <a:p>
              <a:pPr marL="0" lvl="1" algn="ctr">
                <a:spcAft>
                  <a:spcPts val="600"/>
                </a:spcAft>
              </a:pPr>
              <a:r>
                <a:rPr lang="en-AU" sz="2000" b="1" dirty="0" smtClean="0">
                  <a:solidFill>
                    <a:srgbClr val="09FF38"/>
                  </a:solidFill>
                  <a:cs typeface="Arial" pitchFamily="34" charset="0"/>
                </a:rPr>
                <a:t>XANES spectroscopy</a:t>
              </a:r>
            </a:p>
          </p:txBody>
        </p:sp>
        <p:sp>
          <p:nvSpPr>
            <p:cNvPr id="30" name="Rectangle 29"/>
            <p:cNvSpPr/>
            <p:nvPr/>
          </p:nvSpPr>
          <p:spPr>
            <a:xfrm rot="20700000">
              <a:off x="4305580" y="5722467"/>
              <a:ext cx="2365112" cy="68825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9FF38"/>
              </a:solidFill>
            </a:ln>
          </p:spPr>
          <p:txBody>
            <a:bodyPr wrap="square" lIns="0" tIns="36000" rIns="0" bIns="36000" anchor="ctr">
              <a:spAutoFit/>
            </a:bodyPr>
            <a:lstStyle/>
            <a:p>
              <a:pPr marL="0" lvl="1" algn="ctr">
                <a:spcAft>
                  <a:spcPts val="600"/>
                </a:spcAft>
              </a:pPr>
              <a:r>
                <a:rPr lang="en-AU" sz="2000" b="1" dirty="0" smtClean="0">
                  <a:solidFill>
                    <a:srgbClr val="09FF38"/>
                  </a:solidFill>
                  <a:cs typeface="Arial" pitchFamily="34" charset="0"/>
                </a:rPr>
                <a:t>Complementary &amp; emerging methods</a:t>
              </a:r>
            </a:p>
          </p:txBody>
        </p:sp>
        <p:sp>
          <p:nvSpPr>
            <p:cNvPr id="47" name="Rectangle 46"/>
            <p:cNvSpPr/>
            <p:nvPr/>
          </p:nvSpPr>
          <p:spPr>
            <a:xfrm rot="20700000">
              <a:off x="1139241" y="4154381"/>
              <a:ext cx="1704606" cy="68825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9FF38"/>
              </a:solidFill>
            </a:ln>
          </p:spPr>
          <p:txBody>
            <a:bodyPr wrap="square" lIns="0" tIns="36000" rIns="0" bIns="36000" anchor="ctr">
              <a:spAutoFit/>
            </a:bodyPr>
            <a:lstStyle/>
            <a:p>
              <a:pPr marL="0" lvl="1" algn="ctr">
                <a:spcAft>
                  <a:spcPts val="600"/>
                </a:spcAft>
              </a:pPr>
              <a:r>
                <a:rPr lang="en-AU" sz="2000" b="1" dirty="0" smtClean="0">
                  <a:solidFill>
                    <a:srgbClr val="09FF38"/>
                  </a:solidFill>
                  <a:cs typeface="Arial" pitchFamily="34" charset="0"/>
                </a:rPr>
                <a:t>Elemental Tomography</a:t>
              </a:r>
            </a:p>
          </p:txBody>
        </p:sp>
      </p:grpSp>
      <p:sp>
        <p:nvSpPr>
          <p:cNvPr id="42" name="Rectangle 41"/>
          <p:cNvSpPr/>
          <p:nvPr/>
        </p:nvSpPr>
        <p:spPr>
          <a:xfrm>
            <a:off x="694060" y="439832"/>
            <a:ext cx="10763480" cy="5503917"/>
          </a:xfrm>
          <a:prstGeom prst="rect">
            <a:avLst/>
          </a:prstGeom>
          <a:solidFill>
            <a:schemeClr val="bg1"/>
          </a:solidFill>
          <a:ln w="76200" cmpd="tri">
            <a:solidFill>
              <a:schemeClr val="tx1"/>
            </a:solidFill>
          </a:ln>
        </p:spPr>
        <p:txBody>
          <a:bodyPr wrap="square" lIns="360000" tIns="36000" rIns="360000" bIns="36000" anchor="ctr">
            <a:noAutofit/>
          </a:bodyPr>
          <a:lstStyle/>
          <a:p>
            <a:pPr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3200" b="1" dirty="0" smtClean="0">
                <a:cs typeface="Arial" pitchFamily="34" charset="0"/>
              </a:rPr>
              <a:t>A high-end x-ray fluorescence Nanoprobe will commence operation @ the AS in mid-2024.</a:t>
            </a:r>
          </a:p>
          <a:p>
            <a:pPr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3200" b="1" dirty="0" smtClean="0">
                <a:cs typeface="Arial" pitchFamily="34" charset="0"/>
              </a:rPr>
              <a:t>The Nanoprobe will bring multiple tools for interrogating </a:t>
            </a:r>
            <a:br>
              <a:rPr lang="en-AU" sz="3200" b="1" dirty="0" smtClean="0">
                <a:cs typeface="Arial" pitchFamily="34" charset="0"/>
              </a:rPr>
            </a:br>
            <a:r>
              <a:rPr lang="en-AU" sz="3200" b="1" dirty="0" smtClean="0">
                <a:cs typeface="Arial" pitchFamily="34" charset="0"/>
              </a:rPr>
              <a:t>high-</a:t>
            </a:r>
            <a:r>
              <a:rPr lang="en-AU" sz="3200" b="1" dirty="0" err="1" smtClean="0">
                <a:cs typeface="Arial" pitchFamily="34" charset="0"/>
              </a:rPr>
              <a:t>nano</a:t>
            </a:r>
            <a:r>
              <a:rPr lang="en-AU" sz="3200" b="1" dirty="0" smtClean="0">
                <a:cs typeface="Arial" pitchFamily="34" charset="0"/>
              </a:rPr>
              <a:t>-scale elemental distributions (Z&gt;14, Si) </a:t>
            </a:r>
            <a:r>
              <a:rPr lang="en-AU" sz="3200" b="1" u="sng" dirty="0" smtClean="0">
                <a:cs typeface="Arial" pitchFamily="34" charset="0"/>
              </a:rPr>
              <a:t>and</a:t>
            </a:r>
            <a:r>
              <a:rPr lang="en-AU" sz="3200" b="1" dirty="0" smtClean="0">
                <a:cs typeface="Arial" pitchFamily="34" charset="0"/>
              </a:rPr>
              <a:t/>
            </a:r>
            <a:br>
              <a:rPr lang="en-AU" sz="3200" b="1" dirty="0" smtClean="0">
                <a:cs typeface="Arial" pitchFamily="34" charset="0"/>
              </a:rPr>
            </a:br>
            <a:r>
              <a:rPr lang="en-AU" sz="3200" b="1" dirty="0" smtClean="0">
                <a:cs typeface="Arial" pitchFamily="34" charset="0"/>
              </a:rPr>
              <a:t>ultra high resolution ultrastructural imaging</a:t>
            </a:r>
          </a:p>
          <a:p>
            <a:pPr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3200" b="1" dirty="0" smtClean="0">
                <a:cs typeface="Arial" pitchFamily="34" charset="0"/>
              </a:rPr>
              <a:t>Now is the time to develop capabilities &amp; skills, and </a:t>
            </a:r>
            <a:br>
              <a:rPr lang="en-AU" sz="3200" b="1" dirty="0" smtClean="0">
                <a:cs typeface="Arial" pitchFamily="34" charset="0"/>
              </a:rPr>
            </a:br>
            <a:r>
              <a:rPr lang="en-AU" sz="3200" b="1" dirty="0" smtClean="0">
                <a:cs typeface="Arial" pitchFamily="34" charset="0"/>
              </a:rPr>
              <a:t>to establish requirements with the Nanoprobe.</a:t>
            </a:r>
          </a:p>
          <a:p>
            <a:pPr marL="0" lvl="1" algn="ctr">
              <a:spcAft>
                <a:spcPts val="1200"/>
              </a:spcAft>
            </a:pPr>
            <a:r>
              <a:rPr lang="en-AU" sz="3200" b="1" dirty="0" smtClean="0">
                <a:cs typeface="Arial" pitchFamily="34" charset="0"/>
              </a:rPr>
              <a:t/>
            </a:r>
            <a:br>
              <a:rPr lang="en-AU" sz="3200" b="1" dirty="0" smtClean="0">
                <a:cs typeface="Arial" pitchFamily="34" charset="0"/>
              </a:rPr>
            </a:br>
            <a:r>
              <a:rPr lang="en-AU" sz="2400" b="1" dirty="0" smtClean="0">
                <a:cs typeface="Arial" pitchFamily="34" charset="0"/>
              </a:rPr>
              <a:t>email</a:t>
            </a:r>
            <a:r>
              <a:rPr lang="en-AU" sz="2400" b="1" dirty="0">
                <a:cs typeface="Arial" pitchFamily="34" charset="0"/>
              </a:rPr>
              <a:t>: </a:t>
            </a:r>
            <a:r>
              <a:rPr lang="en-AU" sz="2400" b="1" dirty="0" smtClean="0">
                <a:cs typeface="Arial" pitchFamily="34" charset="0"/>
                <a:hlinkClick r:id="rId10"/>
              </a:rPr>
              <a:t>as_nano@ansto.gov.au</a:t>
            </a:r>
            <a:endParaRPr lang="en-AU" sz="2400" b="1" dirty="0" smtClean="0">
              <a:cs typeface="Arial" pitchFamily="34" charset="0"/>
            </a:endParaRPr>
          </a:p>
          <a:p>
            <a:pPr marL="0" lvl="1" algn="ctr">
              <a:spcAft>
                <a:spcPts val="1200"/>
              </a:spcAft>
            </a:pPr>
            <a:r>
              <a:rPr lang="en-AU" sz="2400" b="1" dirty="0">
                <a:cs typeface="Arial" pitchFamily="34" charset="0"/>
              </a:rPr>
              <a:t>w</a:t>
            </a:r>
            <a:r>
              <a:rPr lang="en-AU" sz="2400" b="1" dirty="0" smtClean="0">
                <a:cs typeface="Arial" pitchFamily="34" charset="0"/>
              </a:rPr>
              <a:t>ebsite: </a:t>
            </a:r>
            <a:r>
              <a:rPr lang="en-AU" sz="2400" b="1" dirty="0">
                <a:cs typeface="Arial" pitchFamily="34" charset="0"/>
                <a:hlinkClick r:id="rId11"/>
              </a:rPr>
              <a:t>https://</a:t>
            </a:r>
            <a:r>
              <a:rPr lang="en-AU" sz="2400" b="1" dirty="0" smtClean="0">
                <a:cs typeface="Arial" pitchFamily="34" charset="0"/>
                <a:hlinkClick r:id="rId11"/>
              </a:rPr>
              <a:t>www.ansto.gov.au/x-ray-fluorescence-nanoprobe-beamline</a:t>
            </a:r>
            <a:endParaRPr lang="en-AU" sz="2400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28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48"/>
                </p:tgtEl>
              </p:cMediaNode>
            </p:video>
          </p:childTnLst>
        </p:cTn>
      </p:par>
    </p:tnLst>
    <p:bldLst>
      <p:bldP spid="4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59568" y="57151"/>
            <a:ext cx="11470481" cy="720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AU" sz="4400" dirty="0" smtClean="0"/>
              <a:t>Acknowledgments</a:t>
            </a:r>
            <a:endParaRPr lang="en-AU" sz="4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59569" y="1260000"/>
            <a:ext cx="11520000" cy="50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accent3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smtClean="0"/>
              <a:t>D. Paterson, D. Howard, N. </a:t>
            </a:r>
            <a:r>
              <a:rPr lang="en-AU" dirty="0" err="1" smtClean="0"/>
              <a:t>Afshar</a:t>
            </a:r>
            <a:r>
              <a:rPr lang="en-AU" dirty="0" smtClean="0"/>
              <a:t>, M. de Jonge, J. Reinhardt</a:t>
            </a:r>
          </a:p>
          <a:p>
            <a:r>
              <a:rPr lang="en-AU" dirty="0" smtClean="0"/>
              <a:t>ANSTO: Controls, </a:t>
            </a:r>
            <a:r>
              <a:rPr lang="en-AU" dirty="0" err="1" smtClean="0"/>
              <a:t>Sci</a:t>
            </a:r>
            <a:r>
              <a:rPr lang="en-AU" dirty="0" smtClean="0"/>
              <a:t> Comp, IT, SAXS, Elec </a:t>
            </a:r>
            <a:r>
              <a:rPr lang="en-AU" dirty="0" err="1" smtClean="0"/>
              <a:t>Eng</a:t>
            </a:r>
            <a:r>
              <a:rPr lang="en-AU" dirty="0" smtClean="0"/>
              <a:t>, Stores, PMO, Finance, Legal</a:t>
            </a:r>
          </a:p>
          <a:p>
            <a:r>
              <a:rPr lang="en-AU" dirty="0" smtClean="0"/>
              <a:t>CSIRO MAIA team: R. Kirkham, C. Ryan</a:t>
            </a:r>
          </a:p>
          <a:p>
            <a:r>
              <a:rPr lang="en-AU" dirty="0" smtClean="0"/>
              <a:t>La Trobe University: van Riessen group, Abbey group</a:t>
            </a:r>
          </a:p>
          <a:p>
            <a:r>
              <a:rPr lang="en-AU" dirty="0" smtClean="0"/>
              <a:t>PtyPy Developers: B. Enders, P. Thibault, A. Parsons, et al.</a:t>
            </a:r>
          </a:p>
          <a:p>
            <a:r>
              <a:rPr lang="en-AU" dirty="0" smtClean="0"/>
              <a:t>XFM Ptychography Power Users: </a:t>
            </a:r>
          </a:p>
          <a:p>
            <a:r>
              <a:rPr lang="en-AU" dirty="0" smtClean="0"/>
              <a:t>    G. van Riessen &amp; G. Hinsley, M. Jones, N. Phillips</a:t>
            </a:r>
          </a:p>
          <a:p>
            <a:r>
              <a:rPr lang="en-AU" dirty="0" smtClean="0"/>
              <a:t>Early Adopter Users of ptychography at XFM:</a:t>
            </a:r>
          </a:p>
          <a:p>
            <a:r>
              <a:rPr lang="en-AU" dirty="0" smtClean="0"/>
              <a:t>    La Trobe, QUT, RMIT, Deakin, ANU,</a:t>
            </a:r>
          </a:p>
          <a:p>
            <a:r>
              <a:rPr lang="en-AU" dirty="0" smtClean="0"/>
              <a:t>    Univ. Paris, Univ. BC</a:t>
            </a:r>
          </a:p>
          <a:p>
            <a:r>
              <a:rPr lang="en-AU" dirty="0" smtClean="0"/>
              <a:t>BRIGHT Nanoprobe team</a:t>
            </a:r>
          </a:p>
        </p:txBody>
      </p:sp>
      <p:sp>
        <p:nvSpPr>
          <p:cNvPr id="6" name="Rectangle 5"/>
          <p:cNvSpPr/>
          <p:nvPr/>
        </p:nvSpPr>
        <p:spPr>
          <a:xfrm>
            <a:off x="8405768" y="4586501"/>
            <a:ext cx="34464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AU" sz="2400" dirty="0"/>
              <a:t>Questions &amp; comments: </a:t>
            </a:r>
          </a:p>
          <a:p>
            <a:pPr algn="r"/>
            <a:r>
              <a:rPr lang="en-AU" sz="2400" b="1" dirty="0"/>
              <a:t>cameronk@ansto.gov.au</a:t>
            </a:r>
          </a:p>
        </p:txBody>
      </p:sp>
    </p:spTree>
    <p:extLst>
      <p:ext uri="{BB962C8B-B14F-4D97-AF65-F5344CB8AC3E}">
        <p14:creationId xmlns:p14="http://schemas.microsoft.com/office/powerpoint/2010/main" val="390914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Tahoma-2018-16x9" id="{D74A2B29-B1CF-0047-B39A-DE86A548E77D}" vid="{67A32452-403C-E247-A8ED-47B18F6E2536}"/>
    </a:ext>
  </a:extLst>
</a:theme>
</file>

<file path=ppt/theme/theme2.xml><?xml version="1.0" encoding="utf-8"?>
<a:theme xmlns:a="http://schemas.openxmlformats.org/drawingml/2006/main" name="Custom Design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Tahoma-2018-16x9" id="{D74A2B29-B1CF-0047-B39A-DE86A548E77D}" vid="{5954146B-192D-684E-B281-4574DB3CC86B}"/>
    </a:ext>
  </a:extLst>
</a:theme>
</file>

<file path=ppt/theme/theme3.xml><?xml version="1.0" encoding="utf-8"?>
<a:theme xmlns:a="http://schemas.openxmlformats.org/drawingml/2006/main" name="1_Custom Design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Tahoma-2018-16x9" id="{D74A2B29-B1CF-0047-B39A-DE86A548E77D}" vid="{8760F287-F788-A141-8C2E-EA98D911D16D}"/>
    </a:ext>
  </a:extLst>
</a:theme>
</file>

<file path=ppt/theme/theme4.xml><?xml version="1.0" encoding="utf-8"?>
<a:theme xmlns:a="http://schemas.openxmlformats.org/drawingml/2006/main" name="2_Custom Design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Tahoma-2018-16x9" id="{D74A2B29-B1CF-0047-B39A-DE86A548E77D}" vid="{B1838512-D85B-AF4D-AA59-D4846BDF63AC}"/>
    </a:ext>
  </a:extLst>
</a:theme>
</file>

<file path=ppt/theme/theme5.xml><?xml version="1.0" encoding="utf-8"?>
<a:theme xmlns:a="http://schemas.openxmlformats.org/drawingml/2006/main" name="3_Custom Design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Tahoma-2018-16x9" id="{D74A2B29-B1CF-0047-B39A-DE86A548E77D}" vid="{01C15E5C-A4C0-7041-8A19-1C99D9E89C5C}"/>
    </a:ext>
  </a:extLst>
</a:theme>
</file>

<file path=ppt/theme/theme6.xml><?xml version="1.0" encoding="utf-8"?>
<a:theme xmlns:a="http://schemas.openxmlformats.org/drawingml/2006/main" name="4_Custom Design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Tahoma-2018-16x9" id="{D74A2B29-B1CF-0047-B39A-DE86A548E77D}" vid="{D26B2DE8-AFA1-084A-B065-6510ED438980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8828</TotalTime>
  <Words>3312</Words>
  <Application>Microsoft Office PowerPoint</Application>
  <PresentationFormat>Widescreen</PresentationFormat>
  <Paragraphs>648</Paragraphs>
  <Slides>40</Slides>
  <Notes>9</Notes>
  <HiddenSlides>0</HiddenSlides>
  <MMClips>5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40</vt:i4>
      </vt:variant>
    </vt:vector>
  </HeadingPairs>
  <TitlesOfParts>
    <vt:vector size="59" baseType="lpstr">
      <vt:lpstr>MS PGothic</vt:lpstr>
      <vt:lpstr>MS PGothic</vt:lpstr>
      <vt:lpstr>Arial</vt:lpstr>
      <vt:lpstr>Calibri</vt:lpstr>
      <vt:lpstr>Calibri Light</vt:lpstr>
      <vt:lpstr>Cambria Math</vt:lpstr>
      <vt:lpstr>Courier New</vt:lpstr>
      <vt:lpstr>Fira Sans</vt:lpstr>
      <vt:lpstr>Helvetica</vt:lpstr>
      <vt:lpstr>System Font Regular</vt:lpstr>
      <vt:lpstr>Tahoma</vt:lpstr>
      <vt:lpstr>Times New Roman</vt:lpstr>
      <vt:lpstr>Wingdings</vt:lpstr>
      <vt:lpstr>Office Theme</vt:lpstr>
      <vt:lpstr>Custom Design</vt:lpstr>
      <vt:lpstr>1_Custom Design</vt:lpstr>
      <vt:lpstr>2_Custom Design</vt:lpstr>
      <vt:lpstr>3_Custom Design</vt:lpstr>
      <vt:lpstr>4_Custom Design</vt:lpstr>
      <vt:lpstr>Fast-Scanning Ptychography </vt:lpstr>
      <vt:lpstr>Outline of the presentation</vt:lpstr>
      <vt:lpstr>Introduction to ptychography</vt:lpstr>
      <vt:lpstr>Introduction to ptychography</vt:lpstr>
      <vt:lpstr>Introduction to ptychography</vt:lpstr>
      <vt:lpstr>Imaging at hierarchical length scales </vt:lpstr>
      <vt:lpstr>Developments in the last decade </vt:lpstr>
      <vt:lpstr>Developments in the last decade </vt:lpstr>
      <vt:lpstr>Optimised bidirectional scanning</vt:lpstr>
      <vt:lpstr>PowerPoint Presentation</vt:lpstr>
      <vt:lpstr>PowerPoint Presentation</vt:lpstr>
      <vt:lpstr>Ptychography installation at XFM</vt:lpstr>
      <vt:lpstr>PowerPoint Presentation</vt:lpstr>
      <vt:lpstr>Flyscan at Australian Synchrotron: XFM</vt:lpstr>
      <vt:lpstr>List mode: synchronising data streams</vt:lpstr>
      <vt:lpstr>Camera-driven acquisition:</vt:lpstr>
      <vt:lpstr>Position Interpolation</vt:lpstr>
      <vt:lpstr>Pixel triggering vs freerun acquisition</vt:lpstr>
      <vt:lpstr>Correlated XFM + SXDM</vt:lpstr>
      <vt:lpstr>Upgrade detector – EIGER X at XFM</vt:lpstr>
      <vt:lpstr>Upgrade to EIGER2</vt:lpstr>
      <vt:lpstr>Upgrade – Data Analysis Pipeline</vt:lpstr>
      <vt:lpstr>Upgrade – Integration &amp; Automation</vt:lpstr>
      <vt:lpstr>Upgrade – Integration &amp; Automation</vt:lpstr>
      <vt:lpstr>Scanning transmission X-ray microscopy</vt:lpstr>
      <vt:lpstr>Fast scanning achievements</vt:lpstr>
      <vt:lpstr>Large area, high resolution</vt:lpstr>
      <vt:lpstr>Fast scanning ptychography</vt:lpstr>
      <vt:lpstr>Geoscience – Correlated XFM &amp; phase</vt:lpstr>
      <vt:lpstr>Dynamic processes – fatigue cracking</vt:lpstr>
      <vt:lpstr>New XFM capabilities</vt:lpstr>
      <vt:lpstr>ANSTO Australian Synchrotron</vt:lpstr>
      <vt:lpstr>Nanoprobe Capability targets</vt:lpstr>
      <vt:lpstr>Mapping sensitivity &amp; resolution</vt:lpstr>
      <vt:lpstr>PowerPoint Presentation</vt:lpstr>
      <vt:lpstr>Ptychography – resolution beyond the probe size</vt:lpstr>
      <vt:lpstr>PowerPoint Presentation</vt:lpstr>
      <vt:lpstr>PowerPoint Presentation</vt:lpstr>
      <vt:lpstr>Capability targets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KEWISH, Cameron</cp:lastModifiedBy>
  <cp:revision>166</cp:revision>
  <cp:lastPrinted>2020-08-31T07:09:27Z</cp:lastPrinted>
  <dcterms:created xsi:type="dcterms:W3CDTF">2018-10-18T00:33:56Z</dcterms:created>
  <dcterms:modified xsi:type="dcterms:W3CDTF">2021-04-22T01:43:09Z</dcterms:modified>
</cp:coreProperties>
</file>