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theme/theme6.xml" ContentType="application/vnd.openxmlformats-officedocument.theme+xml"/>
  <Override PartName="/ppt/slideLayouts/slideLayout32.xml" ContentType="application/vnd.openxmlformats-officedocument.presentationml.slideLayout+xml"/>
  <Override PartName="/ppt/theme/theme7.xml" ContentType="application/vnd.openxmlformats-officedocument.theme+xml"/>
  <Override PartName="/ppt/slideLayouts/slideLayout33.xml" ContentType="application/vnd.openxmlformats-officedocument.presentationml.slideLayout+xml"/>
  <Override PartName="/ppt/theme/theme8.xml" ContentType="application/vnd.openxmlformats-officedocument.theme+xml"/>
  <Override PartName="/ppt/slideLayouts/slideLayout34.xml" ContentType="application/vnd.openxmlformats-officedocument.presentationml.slideLayout+xml"/>
  <Override PartName="/ppt/theme/theme9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0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1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2.xml" ContentType="application/vnd.openxmlformats-officedocument.theme+xml"/>
  <Override PartName="/ppt/slideLayouts/slideLayout56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4037" r:id="rId2"/>
    <p:sldMasterId id="2147483651" r:id="rId3"/>
    <p:sldMasterId id="2147484001" r:id="rId4"/>
    <p:sldMasterId id="2147484479" r:id="rId5"/>
    <p:sldMasterId id="2147484039" r:id="rId6"/>
    <p:sldMasterId id="2147484041" r:id="rId7"/>
    <p:sldMasterId id="2147484043" r:id="rId8"/>
    <p:sldMasterId id="2147484045" r:id="rId9"/>
    <p:sldMasterId id="2147484059" r:id="rId10"/>
    <p:sldMasterId id="2147484069" r:id="rId11"/>
    <p:sldMasterId id="2147484079" r:id="rId12"/>
    <p:sldMasterId id="2147484091" r:id="rId13"/>
  </p:sldMasterIdLst>
  <p:notesMasterIdLst>
    <p:notesMasterId r:id="rId40"/>
  </p:notesMasterIdLst>
  <p:sldIdLst>
    <p:sldId id="279" r:id="rId14"/>
    <p:sldId id="328" r:id="rId15"/>
    <p:sldId id="311" r:id="rId16"/>
    <p:sldId id="321" r:id="rId17"/>
    <p:sldId id="312" r:id="rId18"/>
    <p:sldId id="307" r:id="rId19"/>
    <p:sldId id="310" r:id="rId20"/>
    <p:sldId id="313" r:id="rId21"/>
    <p:sldId id="314" r:id="rId22"/>
    <p:sldId id="315" r:id="rId23"/>
    <p:sldId id="325" r:id="rId24"/>
    <p:sldId id="316" r:id="rId25"/>
    <p:sldId id="317" r:id="rId26"/>
    <p:sldId id="326" r:id="rId27"/>
    <p:sldId id="327" r:id="rId28"/>
    <p:sldId id="324" r:id="rId29"/>
    <p:sldId id="318" r:id="rId30"/>
    <p:sldId id="305" r:id="rId31"/>
    <p:sldId id="320" r:id="rId32"/>
    <p:sldId id="322" r:id="rId33"/>
    <p:sldId id="323" r:id="rId34"/>
    <p:sldId id="297" r:id="rId35"/>
    <p:sldId id="301" r:id="rId36"/>
    <p:sldId id="304" r:id="rId37"/>
    <p:sldId id="309" r:id="rId38"/>
    <p:sldId id="302" r:id="rId39"/>
  </p:sldIdLst>
  <p:sldSz cx="9906000" cy="6858000" type="A4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447825"/>
    <a:srgbClr val="64AF34"/>
    <a:srgbClr val="005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98" d="100"/>
          <a:sy n="98" d="100"/>
        </p:scale>
        <p:origin x="-114" y="-21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9C7F9-B339-4AC8-8F48-0E7E94C7A3B5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8E0DE-CA6F-4F56-BB81-5BA74388DB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8991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STO-Logo_Stacked_CMYK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13589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624807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5301208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DCE6F2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394A9ED-E7AD-4ABA-A601-A9401AB9BB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CE6F2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624B44D2-4616-421C-BEC5-2AF01AF9188D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82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ANSTO-Logo_Stacked_CMYK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13589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AU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49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OPAL-Bld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0"/>
            <a:ext cx="9906000" cy="526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ANSTO-Logo_Stacked_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7366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20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43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eceptionIma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4700"/>
            <a:ext cx="9906000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ANSTO-Logo_Stacked_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333375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048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624807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301208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EA047965-2DC1-4F8B-8FB3-D1961D378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2372771F-E511-4464-B4D9-D1707E7EF4F1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5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AU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3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6"/>
            <a:ext cx="9163050" cy="1470025"/>
          </a:xfr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E3FB28E-2415-4D62-AD7F-25F806EB5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5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988840"/>
            <a:ext cx="8007350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F8869B7-DB1B-40F7-AB20-A1299F73D1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1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9888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988840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27CEC17D-7654-43C4-A05A-15C088D994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2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988840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988841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B812545-FD86-4EE2-9857-EA4126654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83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98884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98884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3FE5DDE-C538-4CD3-B798-FC35BF369A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45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62EEB965-2611-44AB-B202-9D796A9A0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69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7728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96905EE-A60F-4AF6-99B1-6C843F53C6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88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16832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56594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916832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556594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7CAE6E68-934E-4ECE-8330-88E620DD2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9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89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566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980728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707D301-137F-4850-9541-1EF246CB5B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06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906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6969125" y="6021388"/>
            <a:ext cx="2936875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47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44299644-F257-436F-849B-024EDA1199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7D6C72FA-2E89-4A45-8C89-677072143032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02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9C4FEF19-4F44-427D-AE39-B43C119F7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E9898F0-52EA-4D4A-A7D3-B2AFD9396FC6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89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FB6DD0B6-7477-41FA-8E66-B55DF0C243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93FDF6F-E399-42FD-ADA4-AEDDF3ABC602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02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2AB7094C-3AFC-4064-B657-9460BC624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B9FED72-38C2-4BC2-912B-75D8E359BF00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246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82A3AF9-792B-4ECD-BF20-DF97F1B641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8043C8B1-A6C2-4022-9E24-B176E242D93E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0965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C25F5F58-6366-4C3B-B962-250EC06749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F5B73926-9408-4988-908C-76F3F30E8036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175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8AB9702-1FA1-4ED4-98B6-9F1C57833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F7B37918-3C0F-4A8F-8381-D1046FE44FEE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615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6384CDE3-7BCF-4A0C-B7AD-40CE9EEC4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73D4CA22-EA29-4903-931B-6770AA9D862E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797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2201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24528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9DCBE536-9481-423D-9E75-69562F3FFB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EE8A6DEE-7783-45EE-B4A4-85E650E66FBA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929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1302603"/>
            <a:ext cx="9906000" cy="555539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6350188"/>
            <a:ext cx="9906000" cy="514440"/>
          </a:xfrm>
          <a:solidFill>
            <a:schemeClr val="tx1">
              <a:alpha val="73000"/>
            </a:schemeClr>
          </a:solidFill>
        </p:spPr>
        <p:txBody>
          <a:bodyPr lIns="432000" anchor="ctr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89029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541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558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623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2941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B9AEB8D-8603-4996-B50E-E22362CC7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B16DD45B-8546-4334-9F7C-2BB495D05CE1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027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E3FDE470-0FF8-4B2F-9640-BAE70D2EE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7649E86-78AC-4626-8CC6-01B9A496C9B7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295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37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F2C87A32-2EE3-49F7-A816-2E9B54CD8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98D40D2-6708-4695-9E80-C0D93966650B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555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60AD9D01-6158-4018-A1E7-579311378B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893E0F9-0CCC-4860-9D54-64F668235B93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332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912C6DB3-207F-4FD4-BA8B-9A20B5A7B5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70AB9BC8-1FBD-4FA2-8DB1-57749C54BDE5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663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1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905000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E505B52-6B11-4FD9-A92D-36FB494D98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893119E0-9BC7-4C60-9A1B-09FD4681A9BC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107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38350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78112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038350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678112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1568BBD-C8E6-4770-97AC-DF2184B19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71790F1-A27E-49B0-B83B-E81720BFA781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064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727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21588071-E001-4AA4-BEDC-26274F963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5DC5FC0C-2498-4164-BC0A-70261FF0B3AA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028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31C9A04F-9A72-40C6-8611-DCDF876FE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2B79DDB-BD87-4A10-9960-589B48B0D83B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006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37"/>
            <a:ext cx="4953000" cy="391785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3868501-ABE2-47E2-8075-78ED15D6C3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FEF0AF6-94F1-41CA-8ED1-3519B8C49C45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904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B8F8A1E5-2260-499C-A39F-434B9B4D4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C38AAEF2-3106-41D6-AFD0-E737B71F9788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637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27A4599-1BD6-468A-882B-4CD3700059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E55F16B0-CFF8-4C8A-8B1D-FE40E464682F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9452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583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682478"/>
            <a:ext cx="6421214" cy="3845842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4E955B48-F1B3-4E0F-8B42-253F2E3CBE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DF4F8CCE-6BE8-464A-A9CC-493910D5E4C1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0872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700808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700808"/>
            <a:ext cx="4953000" cy="3989859"/>
          </a:xfr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64D55B92-0663-4575-8974-E7567B77C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2F0CF2DB-11AE-483F-ABB7-91F28E5A3049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290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 rot="21439901">
            <a:off x="422407" y="404665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1"/>
          </p:nvPr>
        </p:nvSpPr>
        <p:spPr>
          <a:xfrm rot="21445501">
            <a:off x="2028300" y="3632887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2"/>
          </p:nvPr>
        </p:nvSpPr>
        <p:spPr>
          <a:xfrm rot="227792">
            <a:off x="4352891" y="1742196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683897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75682" y="1700808"/>
            <a:ext cx="3929246" cy="3744416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08984" y="1700808"/>
            <a:ext cx="3929246" cy="3744416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BEF1ED0D-3D31-4B03-8ED6-FCA00369F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0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7F717A86-BE4B-49D7-A336-DC594B4CCB25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172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D94DD79-76DE-4F6E-BFC3-E04A4E71B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90476ADD-9BC4-43AD-B0E3-2437AAF7353E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649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8634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3176"/>
            <a:ext cx="6630888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066800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579914"/>
            <a:ext cx="6630888" cy="657398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04D8EA6A-B426-40D7-B324-BEECAD0B6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AB8557BB-AD58-4AA2-994E-DD0216D688B8}" type="datetimeFigureOut">
              <a:rPr lang="en-US"/>
              <a:pPr>
                <a:defRPr/>
              </a:pPr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5906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584" y="764704"/>
            <a:ext cx="6552728" cy="1944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1208584" y="5229200"/>
            <a:ext cx="4248472" cy="936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/>
          </p:nvPr>
        </p:nvSpPr>
        <p:spPr>
          <a:xfrm rot="232782">
            <a:off x="5699737" y="2479886"/>
            <a:ext cx="3533903" cy="342577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28995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emf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7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2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3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13.jpe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theme" Target="../theme/theme12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15.jpe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Title-Background0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789363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5" r:id="rId1"/>
    <p:sldLayoutId id="2147484636" r:id="rId2"/>
    <p:sldLayoutId id="2147484637" r:id="rId3"/>
    <p:sldLayoutId id="2147484638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Title-Background0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7" descr="ANSTO-Logo_Stacked_CMYK-white-COA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1358900"/>
            <a:ext cx="1763712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87032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9" r:id="rId1"/>
    <p:sldLayoutId id="2147484640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Inner-Slid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1" r:id="rId1"/>
    <p:sldLayoutId id="2147484642" r:id="rId2"/>
    <p:sldLayoutId id="2147484643" r:id="rId3"/>
    <p:sldLayoutId id="2147484644" r:id="rId4"/>
    <p:sldLayoutId id="2147484645" r:id="rId5"/>
    <p:sldLayoutId id="2147484646" r:id="rId6"/>
    <p:sldLayoutId id="2147484647" r:id="rId7"/>
    <p:sldLayoutId id="2147484648" r:id="rId8"/>
    <p:sldLayoutId id="2147484621" r:id="rId9"/>
    <p:sldLayoutId id="2147484622" r:id="rId10"/>
    <p:sldLayoutId id="2147484649" r:id="rId11"/>
    <p:sldLayoutId id="2147484650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Inner-Slide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4" r:id="rId4"/>
    <p:sldLayoutId id="2147484655" r:id="rId5"/>
    <p:sldLayoutId id="2147484656" r:id="rId6"/>
    <p:sldLayoutId id="2147484657" r:id="rId7"/>
    <p:sldLayoutId id="2147484658" r:id="rId8"/>
    <p:sldLayoutId id="2147484623" r:id="rId9"/>
    <p:sldLayoutId id="2147484624" r:id="rId10"/>
    <p:sldLayoutId id="2147484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317625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8"/>
            <a:ext cx="800735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  <p:pic>
        <p:nvPicPr>
          <p:cNvPr id="5124" name="Picture 1" descr="Minerals-Ban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2" descr="ANSTO-logo-Inline_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38" y="474663"/>
            <a:ext cx="25574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25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49000">
                <a:srgbClr val="005A9B"/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5654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6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 descr="Blue-WhiteG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04850" y="620713"/>
            <a:ext cx="8497888" cy="561657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08275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7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49000">
                <a:srgbClr val="64AF34"/>
              </a:gs>
              <a:gs pos="100000">
                <a:srgbClr val="44782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813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8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 descr="Green-WhiteG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704850" y="620713"/>
            <a:ext cx="8497888" cy="561657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6368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9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64AF34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nner-Slide-11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88913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24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0" r:id="rId1"/>
    <p:sldLayoutId id="2147484661" r:id="rId2"/>
    <p:sldLayoutId id="2147484662" r:id="rId3"/>
    <p:sldLayoutId id="2147484663" r:id="rId4"/>
    <p:sldLayoutId id="2147484664" r:id="rId5"/>
    <p:sldLayoutId id="2147484665" r:id="rId6"/>
    <p:sldLayoutId id="2147484666" r:id="rId7"/>
    <p:sldLayoutId id="2147484630" r:id="rId8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Inner-Slide-12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2688"/>
            <a:ext cx="9906000" cy="567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15888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7" r:id="rId1"/>
    <p:sldLayoutId id="2147484668" r:id="rId2"/>
    <p:sldLayoutId id="2147484669" r:id="rId3"/>
    <p:sldLayoutId id="2147484670" r:id="rId4"/>
    <p:sldLayoutId id="2147484671" r:id="rId5"/>
    <p:sldLayoutId id="2147484631" r:id="rId6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800" kern="120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600" kern="1200">
          <a:solidFill>
            <a:schemeClr val="bg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200" kern="1200">
          <a:solidFill>
            <a:schemeClr val="bg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000" kern="1200">
          <a:solidFill>
            <a:schemeClr val="bg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»"/>
        <a:defRPr sz="2000" kern="1200">
          <a:solidFill>
            <a:schemeClr val="bg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nner-Slide-13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09600"/>
            <a:ext cx="79771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229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2" r:id="rId1"/>
    <p:sldLayoutId id="2147484673" r:id="rId2"/>
    <p:sldLayoutId id="2147484632" r:id="rId3"/>
    <p:sldLayoutId id="2147484674" r:id="rId4"/>
    <p:sldLayoutId id="2147484675" r:id="rId5"/>
    <p:sldLayoutId id="2147484633" r:id="rId6"/>
    <p:sldLayoutId id="2147484676" r:id="rId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800" kern="120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600" kern="1200">
          <a:solidFill>
            <a:srgbClr val="FFFFFF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200" kern="1200">
          <a:solidFill>
            <a:srgbClr val="FFFFFF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000" kern="1200">
          <a:solidFill>
            <a:srgbClr val="FFFFFF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»"/>
        <a:defRPr sz="2000" kern="1200">
          <a:solidFill>
            <a:srgbClr val="FFFFFF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Inner-Slide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5925" y="346075"/>
            <a:ext cx="504825" cy="15700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en-US" sz="9600" b="1">
                <a:solidFill>
                  <a:schemeClr val="bg1"/>
                </a:solidFill>
                <a:cs typeface="Arial" pitchFamily="34" charset="0"/>
              </a:rPr>
              <a:t>“</a:t>
            </a:r>
            <a:endParaRPr lang="en-US" sz="9600" b="1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4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pn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0512" y="3624263"/>
            <a:ext cx="8784976" cy="1676400"/>
          </a:xfrm>
        </p:spPr>
        <p:txBody>
          <a:bodyPr/>
          <a:lstStyle/>
          <a:p>
            <a:pPr>
              <a:defRPr/>
            </a:pPr>
            <a:r>
              <a:rPr lang="en-AU" sz="3600" dirty="0"/>
              <a:t>Script based GUI builder for instrument control and data treatment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065213" y="3592513"/>
            <a:ext cx="7759700" cy="1587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65213" y="5268913"/>
            <a:ext cx="7759700" cy="1587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Norman Xiong </a:t>
            </a:r>
            <a:r>
              <a:rPr lang="en-AU" smtClean="0"/>
              <a:t>@ ACNS</a:t>
            </a:r>
            <a:endParaRPr lang="en-AU" dirty="0"/>
          </a:p>
        </p:txBody>
      </p:sp>
      <p:pic>
        <p:nvPicPr>
          <p:cNvPr id="1028" name="Picture 4" descr="X:\scratch\nxi\semina\Scripting\1-Cloud-icon-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476672"/>
            <a:ext cx="3251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What, Who and Why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 framework that loads simple Python code, and creates GUI accordingly.</a:t>
            </a:r>
          </a:p>
          <a:p>
            <a:endParaRPr lang="en-AU" dirty="0"/>
          </a:p>
          <a:p>
            <a:r>
              <a:rPr lang="en-AU" dirty="0"/>
              <a:t>Instrument scientists are the main users.</a:t>
            </a:r>
          </a:p>
          <a:p>
            <a:endParaRPr lang="en-AU" dirty="0"/>
          </a:p>
          <a:p>
            <a:r>
              <a:rPr lang="en-AU" dirty="0"/>
              <a:t>Allow users to contribute more in coding and features. </a:t>
            </a:r>
          </a:p>
        </p:txBody>
      </p:sp>
    </p:spTree>
    <p:extLst>
      <p:ext uri="{BB962C8B-B14F-4D97-AF65-F5344CB8AC3E}">
        <p14:creationId xmlns:p14="http://schemas.microsoft.com/office/powerpoint/2010/main" val="1952863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2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X:\scratch\nxi\Conference\ICC\githu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2" y="-27384"/>
            <a:ext cx="11503215" cy="693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528" y="1196752"/>
            <a:ext cx="9073008" cy="4214293"/>
          </a:xfrm>
        </p:spPr>
        <p:txBody>
          <a:bodyPr/>
          <a:lstStyle/>
          <a:p>
            <a:r>
              <a:rPr lang="en-AU" dirty="0"/>
              <a:t>Java application framework for neutron scattering</a:t>
            </a:r>
          </a:p>
          <a:p>
            <a:r>
              <a:rPr lang="en-AU" dirty="0"/>
              <a:t>Experiment control and data treatment</a:t>
            </a:r>
          </a:p>
          <a:p>
            <a:r>
              <a:rPr lang="en-AU" dirty="0"/>
              <a:t>Has a server counterpart</a:t>
            </a:r>
          </a:p>
          <a:p>
            <a:r>
              <a:rPr lang="en-AU" dirty="0"/>
              <a:t>Python scripting interface</a:t>
            </a:r>
          </a:p>
          <a:p>
            <a:r>
              <a:rPr lang="en-AU" dirty="0"/>
              <a:t>Eclipse based IDE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2231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/>
              <a:t>Gumtree workbench for the Echidna instrument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952" y="2420888"/>
            <a:ext cx="4856650" cy="3717032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1628800"/>
            <a:ext cx="5001356" cy="3844925"/>
          </a:xfrm>
        </p:spPr>
      </p:pic>
    </p:spTree>
    <p:extLst>
      <p:ext uri="{BB962C8B-B14F-4D97-AF65-F5344CB8AC3E}">
        <p14:creationId xmlns:p14="http://schemas.microsoft.com/office/powerpoint/2010/main" val="4064052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Python scripting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528" y="1700808"/>
            <a:ext cx="8210872" cy="4392488"/>
          </a:xfrm>
        </p:spPr>
        <p:txBody>
          <a:bodyPr/>
          <a:lstStyle/>
          <a:p>
            <a:r>
              <a:rPr lang="en-AU" dirty="0" err="1"/>
              <a:t>Jython</a:t>
            </a:r>
            <a:r>
              <a:rPr lang="en-AU" dirty="0"/>
              <a:t> (Java based Python) vs </a:t>
            </a:r>
            <a:r>
              <a:rPr lang="en-AU" dirty="0" err="1"/>
              <a:t>Jep</a:t>
            </a:r>
            <a:r>
              <a:rPr lang="en-AU" dirty="0"/>
              <a:t> (Java embedded </a:t>
            </a:r>
            <a:r>
              <a:rPr lang="en-AU" dirty="0" err="1"/>
              <a:t>CPython</a:t>
            </a:r>
            <a:r>
              <a:rPr lang="en-AU" dirty="0"/>
              <a:t>)</a:t>
            </a:r>
          </a:p>
          <a:p>
            <a:r>
              <a:rPr lang="en-AU" dirty="0" err="1"/>
              <a:t>Numpy</a:t>
            </a:r>
            <a:r>
              <a:rPr lang="en-AU" dirty="0"/>
              <a:t> support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3074" name="Picture 2" descr="X:\scratch\nxi\Conference\ICC\conso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928" y="3442171"/>
            <a:ext cx="4937125" cy="265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834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920552" y="4365104"/>
            <a:ext cx="800735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1463" indent="-2714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•"/>
              <a:defRPr sz="2800" kern="1200">
                <a:solidFill>
                  <a:srgbClr val="595959"/>
                </a:solidFill>
                <a:latin typeface="Arial"/>
                <a:ea typeface="ＭＳ Ｐゴシック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–"/>
              <a:defRPr sz="2600" kern="1200">
                <a:solidFill>
                  <a:srgbClr val="595959"/>
                </a:solidFill>
                <a:latin typeface="Arial"/>
                <a:ea typeface="ＭＳ Ｐゴシック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•"/>
              <a:defRPr sz="2200" kern="1200">
                <a:solidFill>
                  <a:srgbClr val="595959"/>
                </a:solidFill>
                <a:latin typeface="Arial"/>
                <a:ea typeface="ＭＳ Ｐゴシック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–"/>
              <a:defRPr sz="2000" kern="1200">
                <a:solidFill>
                  <a:srgbClr val="595959"/>
                </a:solidFill>
                <a:latin typeface="Arial"/>
                <a:ea typeface="ＭＳ Ｐゴシック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 kern="1200">
                <a:solidFill>
                  <a:srgbClr val="595959"/>
                </a:solidFill>
                <a:latin typeface="Arial"/>
                <a:ea typeface="ＭＳ Ｐゴシック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000" dirty="0"/>
              <a:t>Access metadata</a:t>
            </a:r>
          </a:p>
          <a:p>
            <a:endParaRPr lang="en-AU" sz="2000" dirty="0"/>
          </a:p>
          <a:p>
            <a:r>
              <a:rPr lang="en-AU" sz="2000" dirty="0"/>
              <a:t>Export data to file storage</a:t>
            </a:r>
          </a:p>
          <a:p>
            <a:endParaRPr lang="en-AU" sz="2000" dirty="0"/>
          </a:p>
          <a:p>
            <a:endParaRPr lang="en-AU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Example scripting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547664"/>
            <a:ext cx="8007350" cy="2817440"/>
          </a:xfrm>
        </p:spPr>
        <p:txBody>
          <a:bodyPr/>
          <a:lstStyle/>
          <a:p>
            <a:r>
              <a:rPr lang="en-AU" sz="2000" dirty="0"/>
              <a:t>Load raw data and create empty array:</a:t>
            </a:r>
          </a:p>
          <a:p>
            <a:endParaRPr lang="en-AU" sz="2000" dirty="0"/>
          </a:p>
          <a:p>
            <a:endParaRPr lang="en-AU" sz="2000" dirty="0"/>
          </a:p>
          <a:p>
            <a:r>
              <a:rPr lang="en-AU" sz="2000" dirty="0"/>
              <a:t>Slicing and indexing</a:t>
            </a:r>
          </a:p>
          <a:p>
            <a:endParaRPr lang="en-AU" sz="2000" dirty="0"/>
          </a:p>
          <a:p>
            <a:endParaRPr lang="en-AU" sz="2000" dirty="0"/>
          </a:p>
          <a:p>
            <a:endParaRPr lang="en-AU" sz="2000" dirty="0"/>
          </a:p>
          <a:p>
            <a:endParaRPr lang="en-A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208584" y="1988840"/>
            <a:ext cx="7560840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ds = </a:t>
            </a:r>
            <a:r>
              <a:rPr lang="en-AU" dirty="0" err="1">
                <a:latin typeface="Courier New" panose="02070309020205020404" pitchFamily="49" charset="0"/>
                <a:cs typeface="Courier New" panose="02070309020205020404" pitchFamily="49" charset="0"/>
              </a:rPr>
              <a:t>df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[61495] 			</a:t>
            </a:r>
            <a:r>
              <a:rPr lang="en-AU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load a 4-dimensional data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a = zeros([421, 421]) 	</a:t>
            </a:r>
            <a:r>
              <a:rPr lang="en-AU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create a 2-dimensional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8584" y="3038224"/>
            <a:ext cx="7560840" cy="1200329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d0 = ds[0, 0] 			</a:t>
            </a:r>
            <a:r>
              <a:rPr lang="en-AU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get a 2D slice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ds[:, :, ::2, :] = 0		</a:t>
            </a:r>
            <a:r>
              <a:rPr lang="en-AU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set at every other slice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for d in ds :				</a:t>
            </a:r>
            <a:r>
              <a:rPr lang="en-AU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iterate through 1</a:t>
            </a:r>
            <a:r>
              <a:rPr lang="en-AU" baseline="30000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</a:t>
            </a:r>
            <a:r>
              <a:rPr lang="en-AU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dimension</a:t>
            </a:r>
          </a:p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	print </a:t>
            </a:r>
            <a:r>
              <a:rPr lang="en-AU" dirty="0" err="1">
                <a:latin typeface="Courier New" panose="02070309020205020404" pitchFamily="49" charset="0"/>
                <a:cs typeface="Courier New" panose="02070309020205020404" pitchFamily="49" charset="0"/>
              </a:rPr>
              <a:t>d.shape</a:t>
            </a:r>
            <a:endParaRPr lang="en-AU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84" y="4732828"/>
            <a:ext cx="7560840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print </a:t>
            </a:r>
            <a:r>
              <a:rPr lang="en-AU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ds.stth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				</a:t>
            </a:r>
            <a:r>
              <a:rPr lang="en-AU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get </a:t>
            </a:r>
            <a:r>
              <a:rPr lang="en-AU" dirty="0" err="1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stth</a:t>
            </a:r>
            <a:r>
              <a:rPr lang="en-AU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values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8584" y="5465424"/>
            <a:ext cx="7560840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accent1">
                <a:shade val="95000"/>
                <a:satMod val="10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AU" dirty="0" err="1">
                <a:latin typeface="Courier New" panose="02070309020205020404" pitchFamily="49" charset="0"/>
                <a:cs typeface="Courier New" panose="02070309020205020404" pitchFamily="49" charset="0"/>
              </a:rPr>
              <a:t>ds.save_copy</a:t>
            </a:r>
            <a:r>
              <a:rPr lang="en-AU" dirty="0">
                <a:latin typeface="Courier New" panose="02070309020205020404" pitchFamily="49" charset="0"/>
                <a:cs typeface="Courier New" panose="02070309020205020404" pitchFamily="49" charset="0"/>
              </a:rPr>
              <a:t>(“D:/61459.rd.hdf”)	</a:t>
            </a:r>
            <a:endParaRPr lang="en-AU" dirty="0">
              <a:solidFill>
                <a:schemeClr val="bg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222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906000" cy="1143000"/>
          </a:xfrm>
        </p:spPr>
        <p:txBody>
          <a:bodyPr/>
          <a:lstStyle/>
          <a:p>
            <a:r>
              <a:rPr lang="en-AU" dirty="0"/>
              <a:t>Help scientists to write their own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424" y="1268760"/>
            <a:ext cx="4814584" cy="432048"/>
          </a:xfrm>
        </p:spPr>
        <p:txBody>
          <a:bodyPr/>
          <a:lstStyle/>
          <a:p>
            <a:r>
              <a:rPr lang="en-AU" sz="2000" dirty="0"/>
              <a:t>Programmer’s GUI code</a:t>
            </a:r>
          </a:p>
        </p:txBody>
      </p:sp>
      <p:pic>
        <p:nvPicPr>
          <p:cNvPr id="1026" name="Picture 2" descr="X:\scratch\nxi\Conference\ICC\sample_GUI_co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24" y="1810432"/>
            <a:ext cx="5895412" cy="478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6249144" y="4020638"/>
            <a:ext cx="3100958" cy="1500414"/>
            <a:chOff x="6249144" y="4020638"/>
            <a:chExt cx="3100958" cy="1500414"/>
          </a:xfrm>
        </p:grpSpPr>
        <p:sp>
          <p:nvSpPr>
            <p:cNvPr id="11" name="Content Placeholder 2"/>
            <p:cNvSpPr txBox="1">
              <a:spLocks/>
            </p:cNvSpPr>
            <p:nvPr/>
          </p:nvSpPr>
          <p:spPr bwMode="auto">
            <a:xfrm>
              <a:off x="6249144" y="4020638"/>
              <a:ext cx="3100958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1463" indent="-271463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•"/>
                <a:defRPr sz="2800" kern="1200">
                  <a:solidFill>
                    <a:srgbClr val="595959"/>
                  </a:solidFill>
                  <a:latin typeface="Arial"/>
                  <a:ea typeface="ＭＳ Ｐゴシック" charset="-128"/>
                  <a:cs typeface="Arial"/>
                </a:defRPr>
              </a:lvl1pPr>
              <a:lvl2pPr marL="742950" indent="-28575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–"/>
                <a:defRPr sz="2600" kern="1200">
                  <a:solidFill>
                    <a:srgbClr val="595959"/>
                  </a:solidFill>
                  <a:latin typeface="Arial"/>
                  <a:ea typeface="ＭＳ Ｐゴシック" charset="-128"/>
                  <a:cs typeface="Arial"/>
                </a:defRPr>
              </a:lvl2pPr>
              <a:lvl3pPr marL="11430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•"/>
                <a:defRPr sz="2200" kern="1200">
                  <a:solidFill>
                    <a:srgbClr val="595959"/>
                  </a:solidFill>
                  <a:latin typeface="Arial"/>
                  <a:ea typeface="ＭＳ Ｐゴシック" charset="-128"/>
                  <a:cs typeface="Arial"/>
                </a:defRPr>
              </a:lvl3pPr>
              <a:lvl4pPr marL="16002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–"/>
                <a:defRPr sz="2000" kern="1200">
                  <a:solidFill>
                    <a:srgbClr val="595959"/>
                  </a:solidFill>
                  <a:latin typeface="Arial"/>
                  <a:ea typeface="ＭＳ Ｐゴシック" charset="-128"/>
                  <a:cs typeface="Arial"/>
                </a:defRPr>
              </a:lvl4pPr>
              <a:lvl5pPr marL="20574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 kern="1200">
                  <a:solidFill>
                    <a:srgbClr val="595959"/>
                  </a:solidFill>
                  <a:latin typeface="Arial"/>
                  <a:ea typeface="ＭＳ Ｐゴシック" charset="-128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2000" dirty="0"/>
                <a:t>We want to offer this</a:t>
              </a:r>
            </a:p>
          </p:txBody>
        </p:sp>
        <p:pic>
          <p:nvPicPr>
            <p:cNvPr id="1031" name="Picture 7" descr="X:\scratch\nxi\Conference\ICC\simple_GUI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3408" y="4797152"/>
              <a:ext cx="2484437" cy="723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2" name="Picture 8" descr="X:\scratch\nxi\Conference\ICC\simple_GUI_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216" y="5320458"/>
            <a:ext cx="549275" cy="16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6249144" y="1268760"/>
            <a:ext cx="3312368" cy="2175858"/>
            <a:chOff x="6249144" y="1268760"/>
            <a:chExt cx="3312368" cy="2175858"/>
          </a:xfrm>
        </p:grpSpPr>
        <p:sp>
          <p:nvSpPr>
            <p:cNvPr id="6" name="Content Placeholder 2"/>
            <p:cNvSpPr txBox="1">
              <a:spLocks/>
            </p:cNvSpPr>
            <p:nvPr/>
          </p:nvSpPr>
          <p:spPr bwMode="auto">
            <a:xfrm>
              <a:off x="6249144" y="1268760"/>
              <a:ext cx="3312368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1463" indent="-271463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•"/>
                <a:defRPr sz="2800" kern="1200">
                  <a:solidFill>
                    <a:srgbClr val="595959"/>
                  </a:solidFill>
                  <a:latin typeface="Arial"/>
                  <a:ea typeface="ＭＳ Ｐゴシック" charset="-128"/>
                  <a:cs typeface="Arial"/>
                </a:defRPr>
              </a:lvl1pPr>
              <a:lvl2pPr marL="742950" indent="-28575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–"/>
                <a:defRPr sz="2600" kern="1200">
                  <a:solidFill>
                    <a:srgbClr val="595959"/>
                  </a:solidFill>
                  <a:latin typeface="Arial"/>
                  <a:ea typeface="ＭＳ Ｐゴシック" charset="-128"/>
                  <a:cs typeface="Arial"/>
                </a:defRPr>
              </a:lvl2pPr>
              <a:lvl3pPr marL="11430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•"/>
                <a:defRPr sz="2200" kern="1200">
                  <a:solidFill>
                    <a:srgbClr val="595959"/>
                  </a:solidFill>
                  <a:latin typeface="Arial"/>
                  <a:ea typeface="ＭＳ Ｐゴシック" charset="-128"/>
                  <a:cs typeface="Arial"/>
                </a:defRPr>
              </a:lvl3pPr>
              <a:lvl4pPr marL="16002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–"/>
                <a:defRPr sz="2000" kern="1200">
                  <a:solidFill>
                    <a:srgbClr val="595959"/>
                  </a:solidFill>
                  <a:latin typeface="Arial"/>
                  <a:ea typeface="ＭＳ Ｐゴシック" charset="-128"/>
                  <a:cs typeface="Arial"/>
                </a:defRPr>
              </a:lvl4pPr>
              <a:lvl5pPr marL="20574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 kern="1200">
                  <a:solidFill>
                    <a:srgbClr val="595959"/>
                  </a:solidFill>
                  <a:latin typeface="Arial"/>
                  <a:ea typeface="ＭＳ Ｐゴシック" charset="-128"/>
                  <a:cs typeface="Arial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2000" dirty="0"/>
                <a:t>Scientist’s code</a:t>
              </a:r>
            </a:p>
          </p:txBody>
        </p:sp>
        <p:pic>
          <p:nvPicPr>
            <p:cNvPr id="1034" name="Picture 10" descr="X:\scratch\nxi\Conference\ICC\vimCoding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6257" y="1836481"/>
              <a:ext cx="2598737" cy="16081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830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X:\scratch\nxi\Conference\ICC\echidna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1340768"/>
            <a:ext cx="6853262" cy="524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906000" cy="1143000"/>
          </a:xfrm>
        </p:spPr>
        <p:txBody>
          <a:bodyPr/>
          <a:lstStyle/>
          <a:p>
            <a:r>
              <a:rPr lang="en-AU" dirty="0"/>
              <a:t>GUI scripting framework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354" y="1681353"/>
            <a:ext cx="1407074" cy="2160239"/>
          </a:xfrm>
        </p:spPr>
      </p:pic>
      <p:sp>
        <p:nvSpPr>
          <p:cNvPr id="6" name="TextBox 5"/>
          <p:cNvSpPr txBox="1"/>
          <p:nvPr/>
        </p:nvSpPr>
        <p:spPr>
          <a:xfrm>
            <a:off x="1568624" y="1349283"/>
            <a:ext cx="1728192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tx2">
                    <a:lumMod val="75000"/>
                  </a:schemeClr>
                </a:solidFill>
              </a:rPr>
              <a:t>Data file list</a:t>
            </a:r>
          </a:p>
        </p:txBody>
      </p:sp>
      <p:pic>
        <p:nvPicPr>
          <p:cNvPr id="4099" name="Picture 3" descr="X:\scratch\nxi\Conference\ICC\contro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340" y="3851321"/>
            <a:ext cx="1378172" cy="260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98951" y="347226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Control panel</a:t>
            </a:r>
          </a:p>
        </p:txBody>
      </p:sp>
      <p:pic>
        <p:nvPicPr>
          <p:cNvPr id="4100" name="Picture 4" descr="X:\scratch\nxi\Conference\ICC\plot1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056" y="1705323"/>
            <a:ext cx="5383997" cy="313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97016" y="1422068"/>
            <a:ext cx="1379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Plotting area</a:t>
            </a:r>
          </a:p>
        </p:txBody>
      </p:sp>
      <p:pic>
        <p:nvPicPr>
          <p:cNvPr id="4101" name="Picture 5" descr="X:\scratch\nxi\Conference\ICC\consolePar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374" y="4852859"/>
            <a:ext cx="2697714" cy="152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96816" y="4516675"/>
            <a:ext cx="2321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Command line console</a:t>
            </a:r>
          </a:p>
        </p:txBody>
      </p:sp>
      <p:pic>
        <p:nvPicPr>
          <p:cNvPr id="4102" name="Picture 6" descr="X:\scratch\nxi\Conference\ICC\plot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536" y="4858574"/>
            <a:ext cx="2686283" cy="151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177136" y="4519556"/>
            <a:ext cx="1996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Multi-purpose area</a:t>
            </a:r>
          </a:p>
        </p:txBody>
      </p:sp>
      <p:pic>
        <p:nvPicPr>
          <p:cNvPr id="4103" name="Picture 7" descr="X:\scratch\nxi\Conference\ICC\echidna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491" y="1354229"/>
            <a:ext cx="6844395" cy="523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45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X:\scratch\nxi\Conference\ICC\template_contr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503" y="1780975"/>
            <a:ext cx="2460625" cy="444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4968" y="404664"/>
            <a:ext cx="5241032" cy="1143000"/>
          </a:xfrm>
        </p:spPr>
        <p:txBody>
          <a:bodyPr/>
          <a:lstStyle/>
          <a:p>
            <a:r>
              <a:rPr lang="en-AU" dirty="0"/>
              <a:t>Script template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9218" name="Picture 2" descr="X:\scratch\nxi\Conference\ICC\templa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548680"/>
            <a:ext cx="4745874" cy="610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16496" y="1513968"/>
            <a:ext cx="8131341" cy="1031448"/>
            <a:chOff x="416496" y="1513968"/>
            <a:chExt cx="8131341" cy="1031448"/>
          </a:xfrm>
        </p:grpSpPr>
        <p:sp>
          <p:nvSpPr>
            <p:cNvPr id="4" name="Rectangle 3"/>
            <p:cNvSpPr/>
            <p:nvPr/>
          </p:nvSpPr>
          <p:spPr>
            <a:xfrm>
              <a:off x="416496" y="1513968"/>
              <a:ext cx="3528392" cy="504056"/>
            </a:xfrm>
            <a:prstGeom prst="rect">
              <a:avLst/>
            </a:prstGeom>
            <a:noFill/>
            <a:ln w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107949" y="2257416"/>
              <a:ext cx="2439888" cy="288000"/>
            </a:xfrm>
            <a:prstGeom prst="rect">
              <a:avLst/>
            </a:prstGeom>
            <a:noFill/>
            <a:ln w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6" name="Straight Connector 5"/>
            <p:cNvCxnSpPr>
              <a:stCxn id="4" idx="3"/>
              <a:endCxn id="7" idx="1"/>
            </p:cNvCxnSpPr>
            <p:nvPr/>
          </p:nvCxnSpPr>
          <p:spPr>
            <a:xfrm>
              <a:off x="3944888" y="1765996"/>
              <a:ext cx="2163061" cy="6354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416496" y="2237960"/>
            <a:ext cx="8157195" cy="530300"/>
            <a:chOff x="416496" y="2237960"/>
            <a:chExt cx="8157195" cy="530300"/>
          </a:xfrm>
        </p:grpSpPr>
        <p:sp>
          <p:nvSpPr>
            <p:cNvPr id="12" name="Rectangle 11"/>
            <p:cNvSpPr/>
            <p:nvPr/>
          </p:nvSpPr>
          <p:spPr>
            <a:xfrm>
              <a:off x="416496" y="2237960"/>
              <a:ext cx="3528392" cy="504056"/>
            </a:xfrm>
            <a:prstGeom prst="rect">
              <a:avLst/>
            </a:prstGeom>
            <a:noFill/>
            <a:ln w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105128" y="2516232"/>
              <a:ext cx="2468563" cy="252028"/>
            </a:xfrm>
            <a:prstGeom prst="rect">
              <a:avLst/>
            </a:prstGeom>
            <a:noFill/>
            <a:ln w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1" name="Straight Connector 10"/>
            <p:cNvCxnSpPr>
              <a:stCxn id="12" idx="3"/>
              <a:endCxn id="13" idx="1"/>
            </p:cNvCxnSpPr>
            <p:nvPr/>
          </p:nvCxnSpPr>
          <p:spPr>
            <a:xfrm>
              <a:off x="3944888" y="2489988"/>
              <a:ext cx="2160240" cy="15225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413479" y="1992075"/>
            <a:ext cx="8160212" cy="3597165"/>
            <a:chOff x="413479" y="1992075"/>
            <a:chExt cx="8160212" cy="3597165"/>
          </a:xfrm>
        </p:grpSpPr>
        <p:sp>
          <p:nvSpPr>
            <p:cNvPr id="20" name="Rectangle 19"/>
            <p:cNvSpPr/>
            <p:nvPr/>
          </p:nvSpPr>
          <p:spPr>
            <a:xfrm>
              <a:off x="413479" y="3333924"/>
              <a:ext cx="3528392" cy="2255316"/>
            </a:xfrm>
            <a:prstGeom prst="rect">
              <a:avLst/>
            </a:prstGeom>
            <a:noFill/>
            <a:ln w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33320" y="1992075"/>
              <a:ext cx="740371" cy="300341"/>
            </a:xfrm>
            <a:prstGeom prst="rect">
              <a:avLst/>
            </a:prstGeom>
            <a:noFill/>
            <a:ln w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22" name="Straight Connector 21"/>
            <p:cNvCxnSpPr>
              <a:stCxn id="20" idx="3"/>
              <a:endCxn id="21" idx="1"/>
            </p:cNvCxnSpPr>
            <p:nvPr/>
          </p:nvCxnSpPr>
          <p:spPr>
            <a:xfrm flipV="1">
              <a:off x="3941871" y="2142246"/>
              <a:ext cx="3891449" cy="231933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974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" y="260648"/>
            <a:ext cx="9906000" cy="936104"/>
          </a:xfrm>
        </p:spPr>
        <p:txBody>
          <a:bodyPr/>
          <a:lstStyle/>
          <a:p>
            <a:r>
              <a:rPr lang="en-AU" dirty="0"/>
              <a:t>Frequently used GUI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286943"/>
            <a:ext cx="8007350" cy="4205882"/>
          </a:xfrm>
        </p:spPr>
        <p:txBody>
          <a:bodyPr/>
          <a:lstStyle/>
          <a:p>
            <a:r>
              <a:rPr lang="en-AU" dirty="0"/>
              <a:t>Par: for value inputs</a:t>
            </a:r>
          </a:p>
          <a:p>
            <a:pPr lvl="1"/>
            <a:r>
              <a:rPr lang="en-AU" dirty="0"/>
              <a:t>Construction</a:t>
            </a:r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r>
              <a:rPr lang="en-AU" dirty="0"/>
              <a:t>Drop-down list</a:t>
            </a:r>
          </a:p>
          <a:p>
            <a:pPr lvl="1"/>
            <a:endParaRPr lang="en-AU" dirty="0"/>
          </a:p>
          <a:p>
            <a:pPr lvl="1"/>
            <a:r>
              <a:rPr lang="en-AU" dirty="0"/>
              <a:t>Call the instance in the code</a:t>
            </a:r>
          </a:p>
          <a:p>
            <a:endParaRPr lang="en-AU" dirty="0"/>
          </a:p>
        </p:txBody>
      </p:sp>
      <p:grpSp>
        <p:nvGrpSpPr>
          <p:cNvPr id="4" name="Group 3"/>
          <p:cNvGrpSpPr/>
          <p:nvPr/>
        </p:nvGrpSpPr>
        <p:grpSpPr>
          <a:xfrm>
            <a:off x="1463869" y="2162746"/>
            <a:ext cx="7706816" cy="892175"/>
            <a:chOff x="1208584" y="2093738"/>
            <a:chExt cx="7706816" cy="892175"/>
          </a:xfrm>
        </p:grpSpPr>
        <p:pic>
          <p:nvPicPr>
            <p:cNvPr id="10242" name="Picture 2" descr="X:\scratch\nxi\Conference\ICC\par_constructor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8584" y="2204864"/>
              <a:ext cx="44354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4" name="Picture 4" descr="X:\scratch\nxi\Conference\ICC\par_gui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7175" y="2093738"/>
              <a:ext cx="2308225" cy="892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46" name="Picture 6" descr="X:\scratch\nxi\Conference\ICC\option_gu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460" y="3626192"/>
            <a:ext cx="2438400" cy="73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X:\scratch\nxi\Conference\ICC\option_cod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181" y="3723139"/>
            <a:ext cx="5121275" cy="19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X:\scratch\nxi\Conference\ICC\par_valu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323" y="4581128"/>
            <a:ext cx="3406775" cy="207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9" name="Picture 9" descr="X:\scratch\nxi\Conference\ICC\change_functio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229" y="4797152"/>
            <a:ext cx="1782763" cy="3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818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Frequently used GUI components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700808"/>
            <a:ext cx="8007350" cy="4133874"/>
          </a:xfrm>
        </p:spPr>
        <p:txBody>
          <a:bodyPr/>
          <a:lstStyle/>
          <a:p>
            <a:r>
              <a:rPr lang="en-AU" dirty="0"/>
              <a:t>Act: for action buttons</a:t>
            </a:r>
          </a:p>
        </p:txBody>
      </p:sp>
      <p:pic>
        <p:nvPicPr>
          <p:cNvPr id="11267" name="Picture 3" descr="X:\scratch\nxi\Conference\ICC\act_gu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194" y="3340810"/>
            <a:ext cx="2468563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X:\scratch\nxi\Conference\ICC\act_co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194" y="2420888"/>
            <a:ext cx="277336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745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Group and tab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547664"/>
            <a:ext cx="8007350" cy="4287018"/>
          </a:xfrm>
        </p:spPr>
        <p:txBody>
          <a:bodyPr/>
          <a:lstStyle/>
          <a:p>
            <a:r>
              <a:rPr lang="en-AU" dirty="0"/>
              <a:t>Group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Tabs</a:t>
            </a:r>
          </a:p>
        </p:txBody>
      </p:sp>
      <p:pic>
        <p:nvPicPr>
          <p:cNvPr id="12290" name="Picture 2" descr="X:\scratch\nxi\Conference\ICC\group_co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2493041"/>
            <a:ext cx="3581400" cy="3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X:\scratch\nxi\Conference\ICC\group_gu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52" y="1992139"/>
            <a:ext cx="246062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X:\scratch\nxi\Conference\ICC\tab_co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4437112"/>
            <a:ext cx="1935163" cy="80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X:\scratch\nxi\Conference\ICC\tab1_gu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201" y="3660824"/>
            <a:ext cx="2422525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X:\scratch\nxi\Conference\ICC\tab2_gu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31" y="3660824"/>
            <a:ext cx="2422525" cy="10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39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Other GUI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772816"/>
            <a:ext cx="8007350" cy="4061866"/>
          </a:xfrm>
        </p:spPr>
        <p:txBody>
          <a:bodyPr/>
          <a:lstStyle/>
          <a:p>
            <a:r>
              <a:rPr lang="en-AU" dirty="0"/>
              <a:t>File browser</a:t>
            </a:r>
          </a:p>
          <a:p>
            <a:r>
              <a:rPr lang="en-AU" dirty="0"/>
              <a:t>Multi-selection list</a:t>
            </a:r>
          </a:p>
          <a:p>
            <a:r>
              <a:rPr lang="en-AU" dirty="0"/>
              <a:t>Progress bar</a:t>
            </a:r>
          </a:p>
          <a:p>
            <a:r>
              <a:rPr lang="en-AU" dirty="0"/>
              <a:t>Labels</a:t>
            </a:r>
          </a:p>
        </p:txBody>
      </p:sp>
      <p:pic>
        <p:nvPicPr>
          <p:cNvPr id="13314" name="Picture 2" descr="X:\scratch\nxi\Conference\ICC\other_co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952" y="4756769"/>
            <a:ext cx="4914900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X:\scratch\nxi\Conference\ICC\other_gu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4509120"/>
            <a:ext cx="2476500" cy="112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6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Additional properties of Par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84784"/>
            <a:ext cx="8007350" cy="4536504"/>
          </a:xfrm>
        </p:spPr>
        <p:txBody>
          <a:bodyPr/>
          <a:lstStyle/>
          <a:p>
            <a:r>
              <a:rPr lang="en-AU" dirty="0" err="1"/>
              <a:t>par.title</a:t>
            </a:r>
            <a:endParaRPr lang="en-AU" dirty="0"/>
          </a:p>
          <a:p>
            <a:endParaRPr lang="en-AU" dirty="0"/>
          </a:p>
          <a:p>
            <a:r>
              <a:rPr lang="en-AU" dirty="0" err="1"/>
              <a:t>par.enabled</a:t>
            </a:r>
            <a:endParaRPr lang="en-AU" dirty="0"/>
          </a:p>
          <a:p>
            <a:endParaRPr lang="en-AU" dirty="0"/>
          </a:p>
          <a:p>
            <a:r>
              <a:rPr lang="en-AU" dirty="0" err="1"/>
              <a:t>par.highlight</a:t>
            </a:r>
            <a:r>
              <a:rPr lang="en-AU" dirty="0"/>
              <a:t> </a:t>
            </a:r>
          </a:p>
          <a:p>
            <a:endParaRPr lang="en-AU" dirty="0"/>
          </a:p>
          <a:p>
            <a:r>
              <a:rPr lang="en-AU" dirty="0"/>
              <a:t>event handling</a:t>
            </a:r>
          </a:p>
          <a:p>
            <a:pPr lvl="1"/>
            <a:r>
              <a:rPr lang="en-AU" dirty="0" err="1"/>
              <a:t>onchange</a:t>
            </a:r>
            <a:endParaRPr lang="en-AU" dirty="0"/>
          </a:p>
          <a:p>
            <a:pPr lvl="1"/>
            <a:r>
              <a:rPr lang="en-AU" dirty="0" err="1"/>
              <a:t>onfocus</a:t>
            </a:r>
            <a:endParaRPr lang="en-AU" dirty="0"/>
          </a:p>
          <a:p>
            <a:pPr lvl="1"/>
            <a:r>
              <a:rPr lang="en-AU" dirty="0" err="1"/>
              <a:t>onblur</a:t>
            </a:r>
            <a:endParaRPr lang="en-AU" dirty="0"/>
          </a:p>
        </p:txBody>
      </p:sp>
      <p:pic>
        <p:nvPicPr>
          <p:cNvPr id="14340" name="Picture 4" descr="X:\scratch\nxi\Conference\ICC\disabled_gu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587" y="3146121"/>
            <a:ext cx="2179637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X:\scratch\nxi\Conference\ICC\disabled_co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3140968"/>
            <a:ext cx="35591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X:\scratch\nxi\Conference\ICC\par_tit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2060848"/>
            <a:ext cx="2270125" cy="3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X:\scratch\nxi\Conference\ICC\par_title_gu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315" y="2121024"/>
            <a:ext cx="2454275" cy="23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X:\scratch\nxi\Conference\ICC\par_highlight_gu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070" y="4149080"/>
            <a:ext cx="2468563" cy="23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9" descr="X:\scratch\nxi\Conference\ICC\par_highlight_cod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315" y="4205745"/>
            <a:ext cx="1882775" cy="13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X:\scratch\nxi\Conference\ICC\focu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315" y="6021288"/>
            <a:ext cx="2263775" cy="3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7" name="Picture 11" descr="X:\scratch\nxi\Conference\ICC\onchang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587" y="5348957"/>
            <a:ext cx="2682875" cy="16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808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Additional properties of Act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772816"/>
            <a:ext cx="8007350" cy="3845842"/>
          </a:xfrm>
        </p:spPr>
        <p:txBody>
          <a:bodyPr/>
          <a:lstStyle/>
          <a:p>
            <a:r>
              <a:rPr lang="en-AU" dirty="0" err="1"/>
              <a:t>act.title</a:t>
            </a:r>
            <a:endParaRPr lang="en-AU" dirty="0"/>
          </a:p>
          <a:p>
            <a:r>
              <a:rPr lang="en-AU" dirty="0" err="1"/>
              <a:t>act.tool_tip</a:t>
            </a:r>
            <a:endParaRPr lang="en-AU" dirty="0"/>
          </a:p>
          <a:p>
            <a:endParaRPr lang="en-AU" dirty="0"/>
          </a:p>
          <a:p>
            <a:r>
              <a:rPr lang="en-AU" dirty="0" err="1"/>
              <a:t>act.highlight</a:t>
            </a:r>
            <a:endParaRPr lang="en-AU" dirty="0"/>
          </a:p>
          <a:p>
            <a:endParaRPr lang="en-AU" dirty="0"/>
          </a:p>
          <a:p>
            <a:r>
              <a:rPr lang="en-AU" dirty="0" err="1"/>
              <a:t>act.enabled</a:t>
            </a:r>
            <a:endParaRPr lang="en-AU" dirty="0"/>
          </a:p>
          <a:p>
            <a:endParaRPr lang="en-AU" dirty="0"/>
          </a:p>
          <a:p>
            <a:r>
              <a:rPr lang="en-AU" dirty="0"/>
              <a:t>event handling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15362" name="Picture 2" descr="X:\scratch\nxi\Conference\ICC\tooltip_co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2996952"/>
            <a:ext cx="2117725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X:\scratch\nxi\Conference\ICC\toolti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2936166"/>
            <a:ext cx="2454275" cy="54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X:\scratch\nxi\Conference\ICC\act_highlight_co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809" y="3999160"/>
            <a:ext cx="1516063" cy="14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X:\scratch\nxi\Conference\ICC\act_highlight_gu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50" y="3933056"/>
            <a:ext cx="2468563" cy="28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X:\scratch\nxi\Conference\ICC\act_enabled_cod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809" y="5073053"/>
            <a:ext cx="1431925" cy="16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X:\scratch\nxi\Conference\ICC\act_enabled_gui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829" y="5013176"/>
            <a:ext cx="2446337" cy="23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 descr="X:\scratch\nxi\Conference\ICC\error_cod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6093296"/>
            <a:ext cx="2111375" cy="16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483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Advanced GUI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547664"/>
            <a:ext cx="8293422" cy="5121696"/>
          </a:xfrm>
        </p:spPr>
        <p:txBody>
          <a:bodyPr/>
          <a:lstStyle/>
          <a:p>
            <a:r>
              <a:rPr lang="en-AU" dirty="0"/>
              <a:t>Add or remove GUI items at runtime</a:t>
            </a:r>
          </a:p>
          <a:p>
            <a:pPr marL="0" indent="0">
              <a:buNone/>
            </a:pPr>
            <a:r>
              <a:rPr lang="en-AU" dirty="0"/>
              <a:t/>
            </a:r>
            <a:br>
              <a:rPr lang="en-AU" dirty="0"/>
            </a:br>
            <a:endParaRPr lang="en-AU" dirty="0"/>
          </a:p>
          <a:p>
            <a:r>
              <a:rPr lang="en-AU" dirty="0"/>
              <a:t>GUI alignment</a:t>
            </a:r>
          </a:p>
          <a:p>
            <a:pPr lvl="1"/>
            <a:r>
              <a:rPr lang="en-AU" dirty="0"/>
              <a:t>grid layout</a:t>
            </a:r>
          </a:p>
          <a:p>
            <a:pPr lvl="1"/>
            <a:r>
              <a:rPr lang="en-AU" dirty="0" err="1"/>
              <a:t>numColumns</a:t>
            </a:r>
            <a:r>
              <a:rPr lang="en-AU" dirty="0"/>
              <a:t>, </a:t>
            </a:r>
            <a:r>
              <a:rPr lang="en-AU" dirty="0" err="1"/>
              <a:t>colspan</a:t>
            </a:r>
            <a:r>
              <a:rPr lang="en-AU" dirty="0"/>
              <a:t>, </a:t>
            </a:r>
            <a:r>
              <a:rPr lang="en-AU" dirty="0" err="1"/>
              <a:t>rowspan</a:t>
            </a:r>
            <a:r>
              <a:rPr lang="en-AU" dirty="0"/>
              <a:t>, width, height …</a:t>
            </a:r>
          </a:p>
          <a:p>
            <a:r>
              <a:rPr lang="en-AU" dirty="0"/>
              <a:t>Change colours</a:t>
            </a:r>
          </a:p>
          <a:p>
            <a:pPr lvl="1"/>
            <a:r>
              <a:rPr lang="en-AU" dirty="0"/>
              <a:t>.</a:t>
            </a:r>
            <a:r>
              <a:rPr lang="en-AU" dirty="0" err="1"/>
              <a:t>hightlight</a:t>
            </a:r>
            <a:r>
              <a:rPr lang="en-AU" dirty="0"/>
              <a:t> property</a:t>
            </a:r>
          </a:p>
          <a:p>
            <a:r>
              <a:rPr lang="en-AU" dirty="0"/>
              <a:t>Error handling</a:t>
            </a:r>
          </a:p>
          <a:p>
            <a:pPr lvl="1"/>
            <a:r>
              <a:rPr lang="en-AU" dirty="0"/>
              <a:t>.error </a:t>
            </a:r>
            <a:r>
              <a:rPr lang="en-AU" dirty="0" err="1"/>
              <a:t>perperty</a:t>
            </a:r>
            <a:endParaRPr lang="en-AU" dirty="0"/>
          </a:p>
        </p:txBody>
      </p:sp>
      <p:pic>
        <p:nvPicPr>
          <p:cNvPr id="16386" name="Picture 2" descr="X:\scratch\nxi\Conference\ICC\update_group_u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12" y="2315788"/>
            <a:ext cx="1303337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X:\scratch\nxi\Conference\ICC\update_u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624" y="2415110"/>
            <a:ext cx="1158875" cy="35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135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Instrument control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700808"/>
            <a:ext cx="8007350" cy="4133874"/>
          </a:xfrm>
        </p:spPr>
        <p:txBody>
          <a:bodyPr/>
          <a:lstStyle/>
          <a:p>
            <a:r>
              <a:rPr lang="en-AU" dirty="0"/>
              <a:t>Control object</a:t>
            </a:r>
          </a:p>
          <a:p>
            <a:pPr lvl="1"/>
            <a:r>
              <a:rPr lang="en-AU" dirty="0"/>
              <a:t>device model</a:t>
            </a:r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r>
              <a:rPr lang="en-AU" dirty="0"/>
              <a:t>scan interface</a:t>
            </a:r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</p:txBody>
      </p:sp>
      <p:pic>
        <p:nvPicPr>
          <p:cNvPr id="17410" name="Picture 2" descr="X:\scratch\nxi\Conference\ICC\s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2870076"/>
            <a:ext cx="1477963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X:\scratch\nxi\Conference\ICC\sx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3645024"/>
            <a:ext cx="1249363" cy="16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X:\scratch\nxi\Conference\ICC\scan_co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4869160"/>
            <a:ext cx="4465637" cy="32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275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Data treatment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400" dirty="0"/>
              <a:t>Scientific computing library: more than </a:t>
            </a:r>
            <a:r>
              <a:rPr lang="en-AU" sz="2400" dirty="0" err="1"/>
              <a:t>numpy</a:t>
            </a:r>
            <a:endParaRPr lang="en-AU" sz="2400" dirty="0"/>
          </a:p>
          <a:p>
            <a:pPr lvl="1"/>
            <a:r>
              <a:rPr lang="en-AU" sz="2400" dirty="0"/>
              <a:t>multi-dimensional array object</a:t>
            </a:r>
          </a:p>
          <a:p>
            <a:pPr lvl="1"/>
            <a:r>
              <a:rPr lang="en-AU" sz="2400" dirty="0"/>
              <a:t>mathematical operations</a:t>
            </a:r>
          </a:p>
          <a:p>
            <a:pPr lvl="1"/>
            <a:r>
              <a:rPr lang="en-AU" sz="2400" dirty="0"/>
              <a:t>error propagation</a:t>
            </a:r>
          </a:p>
          <a:p>
            <a:pPr lvl="1"/>
            <a:r>
              <a:rPr lang="en-AU" sz="2400" dirty="0"/>
              <a:t>carrying axes information</a:t>
            </a:r>
          </a:p>
          <a:p>
            <a:r>
              <a:rPr lang="en-AU" sz="2400" dirty="0"/>
              <a:t>Easy access to HDF files.</a:t>
            </a:r>
          </a:p>
          <a:p>
            <a:r>
              <a:rPr lang="en-AU" sz="2400" dirty="0"/>
              <a:t>Plotting library</a:t>
            </a:r>
          </a:p>
          <a:p>
            <a:r>
              <a:rPr lang="en-AU" sz="2400" dirty="0"/>
              <a:t>Fitting support</a:t>
            </a:r>
          </a:p>
        </p:txBody>
      </p:sp>
    </p:spTree>
    <p:extLst>
      <p:ext uri="{BB962C8B-B14F-4D97-AF65-F5344CB8AC3E}">
        <p14:creationId xmlns:p14="http://schemas.microsoft.com/office/powerpoint/2010/main" val="248369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906000" cy="1143000"/>
          </a:xfrm>
        </p:spPr>
        <p:txBody>
          <a:bodyPr/>
          <a:lstStyle/>
          <a:p>
            <a:r>
              <a:rPr lang="en-AU" dirty="0"/>
              <a:t>Example of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146" name="Picture 2" descr="X:\scratch\nxi\Conference\ICC\customised_experiment_U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1196752"/>
            <a:ext cx="8373644" cy="548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086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906000" cy="1143000"/>
          </a:xfrm>
        </p:spPr>
        <p:txBody>
          <a:bodyPr/>
          <a:lstStyle/>
          <a:p>
            <a:r>
              <a:rPr lang="en-AU" dirty="0"/>
              <a:t>Example of Bilby workflow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170" name="Picture 2" descr="X:\scratch\nxi\Conference\ICC\customised_workfl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1124744"/>
            <a:ext cx="7316222" cy="548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085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5447" y="116632"/>
            <a:ext cx="9906000" cy="1143000"/>
          </a:xfrm>
        </p:spPr>
        <p:txBody>
          <a:bodyPr/>
          <a:lstStyle/>
          <a:p>
            <a:r>
              <a:rPr lang="en-AU" dirty="0"/>
              <a:t>User’s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76" y="1124744"/>
            <a:ext cx="7381954" cy="5468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314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988840"/>
            <a:ext cx="8365430" cy="3845842"/>
          </a:xfrm>
        </p:spPr>
        <p:txBody>
          <a:bodyPr/>
          <a:lstStyle/>
          <a:p>
            <a:r>
              <a:rPr lang="en-AU" dirty="0"/>
              <a:t>More user friendly interface</a:t>
            </a:r>
          </a:p>
          <a:p>
            <a:r>
              <a:rPr lang="en-AU" dirty="0"/>
              <a:t>Add new features at runtime</a:t>
            </a:r>
          </a:p>
          <a:p>
            <a:r>
              <a:rPr lang="en-AU" dirty="0"/>
              <a:t>Fix issues without re-deploying</a:t>
            </a:r>
          </a:p>
          <a:p>
            <a:r>
              <a:rPr lang="en-AU" dirty="0"/>
              <a:t>Scientists are more interested in coding features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11019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Data treatment in Cloud</a:t>
            </a:r>
          </a:p>
        </p:txBody>
      </p:sp>
      <p:pic>
        <p:nvPicPr>
          <p:cNvPr id="6" name="Picture 2" descr="X:\scratch\nxi\semina\Scripting\edi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1322764"/>
            <a:ext cx="5629275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X:\scratch\nxi\semina\Scripting\autoGU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956" y="2204864"/>
            <a:ext cx="5629275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59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052"/>
            <a:ext cx="9906000" cy="1143000"/>
          </a:xfrm>
        </p:spPr>
        <p:txBody>
          <a:bodyPr/>
          <a:lstStyle/>
          <a:p>
            <a:r>
              <a:rPr lang="en-AU" dirty="0"/>
              <a:t>Share scripts with Gumtree Workbench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8194" name="Picture 2" descr="X:\scratch\nxi\semina\Scripting\workbenc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656" y="1282311"/>
            <a:ext cx="7608657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X:\scratch\nxi\Conference\ICC\web_scrip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1282311"/>
            <a:ext cx="6877131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63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Scope for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Debugging support</a:t>
            </a:r>
          </a:p>
          <a:p>
            <a:r>
              <a:rPr lang="en-AU" dirty="0"/>
              <a:t>Smart parameter constructor</a:t>
            </a:r>
          </a:p>
          <a:p>
            <a:r>
              <a:rPr lang="en-AU" dirty="0"/>
              <a:t>Publish to E-Logbook app</a:t>
            </a:r>
          </a:p>
        </p:txBody>
      </p:sp>
    </p:spTree>
    <p:extLst>
      <p:ext uri="{BB962C8B-B14F-4D97-AF65-F5344CB8AC3E}">
        <p14:creationId xmlns:p14="http://schemas.microsoft.com/office/powerpoint/2010/main" val="4088073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963297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-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-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Wav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Wave Top_with logo_insert im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Feature Blue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eature Blue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Feature Green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Feature Green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Wave Green Lin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Wave Green Lin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Wave S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Quo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25820</TotalTime>
  <Words>334</Words>
  <Application>Microsoft Office PowerPoint</Application>
  <PresentationFormat>A4 Paper (210x297 mm)</PresentationFormat>
  <Paragraphs>129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Title - Dark</vt:lpstr>
      <vt:lpstr>Title - Light</vt:lpstr>
      <vt:lpstr>Wave Top</vt:lpstr>
      <vt:lpstr>Wave bottom</vt:lpstr>
      <vt:lpstr>Wave Top_with logo_insert image</vt:lpstr>
      <vt:lpstr>Feature Blue Dark</vt:lpstr>
      <vt:lpstr>Feature Blue Light</vt:lpstr>
      <vt:lpstr>Feature Green Dark</vt:lpstr>
      <vt:lpstr>Feature Green Light</vt:lpstr>
      <vt:lpstr>Wave Green Line Top</vt:lpstr>
      <vt:lpstr>Wave Green Line Bottom</vt:lpstr>
      <vt:lpstr>Wave Side</vt:lpstr>
      <vt:lpstr>Quote</vt:lpstr>
      <vt:lpstr>Script based GUI builder for instrument control and data treatment</vt:lpstr>
      <vt:lpstr>What, Who and Why</vt:lpstr>
      <vt:lpstr>PowerPoint Presentation</vt:lpstr>
      <vt:lpstr>Gumtree workbench for the Echidna instrument</vt:lpstr>
      <vt:lpstr>Python scripting interface</vt:lpstr>
      <vt:lpstr>Example scripting code</vt:lpstr>
      <vt:lpstr>Help scientists to write their own code</vt:lpstr>
      <vt:lpstr>GUI scripting framework</vt:lpstr>
      <vt:lpstr>Script template</vt:lpstr>
      <vt:lpstr>Frequently used GUI components</vt:lpstr>
      <vt:lpstr>Frequently used GUI components 2</vt:lpstr>
      <vt:lpstr>Group and tab</vt:lpstr>
      <vt:lpstr>Other GUI components</vt:lpstr>
      <vt:lpstr>Additional properties of Par objects</vt:lpstr>
      <vt:lpstr>Additional properties of Act objects</vt:lpstr>
      <vt:lpstr>Advanced GUI control</vt:lpstr>
      <vt:lpstr>Instrument control objects</vt:lpstr>
      <vt:lpstr>Data treatment library</vt:lpstr>
      <vt:lpstr>Example of applications</vt:lpstr>
      <vt:lpstr>Example of Bilby workflow</vt:lpstr>
      <vt:lpstr>User’s code</vt:lpstr>
      <vt:lpstr>Benefits</vt:lpstr>
      <vt:lpstr>Data treatment in Cloud</vt:lpstr>
      <vt:lpstr>Share scripts with Gumtree Workbench</vt:lpstr>
      <vt:lpstr>Scope for improvement</vt:lpstr>
      <vt:lpstr>PowerPoint Presentation</vt:lpstr>
    </vt:vector>
  </TitlesOfParts>
  <Company>ANSTO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Karl Mutimer</dc:creator>
  <cp:lastModifiedBy>davuser</cp:lastModifiedBy>
  <cp:revision>230</cp:revision>
  <cp:lastPrinted>2012-08-08T01:47:49Z</cp:lastPrinted>
  <dcterms:created xsi:type="dcterms:W3CDTF">2011-09-12T23:14:44Z</dcterms:created>
  <dcterms:modified xsi:type="dcterms:W3CDTF">2021-05-28T02:23:08Z</dcterms:modified>
</cp:coreProperties>
</file>