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2" r:id="rId2"/>
    <p:sldMasterId id="2147483672" r:id="rId3"/>
    <p:sldMasterId id="2147483677" r:id="rId4"/>
    <p:sldMasterId id="2147483680" r:id="rId5"/>
    <p:sldMasterId id="2147483683" r:id="rId6"/>
  </p:sldMasterIdLst>
  <p:sldIdLst>
    <p:sldId id="270" r:id="rId7"/>
    <p:sldId id="290" r:id="rId8"/>
    <p:sldId id="271" r:id="rId9"/>
    <p:sldId id="281" r:id="rId10"/>
    <p:sldId id="279" r:id="rId11"/>
    <p:sldId id="280" r:id="rId12"/>
    <p:sldId id="288" r:id="rId13"/>
    <p:sldId id="284" r:id="rId14"/>
    <p:sldId id="286" r:id="rId15"/>
    <p:sldId id="283" r:id="rId16"/>
    <p:sldId id="282" r:id="rId17"/>
    <p:sldId id="289" r:id="rId18"/>
    <p:sldId id="287" r:id="rId19"/>
    <p:sldId id="285" r:id="rId20"/>
    <p:sldId id="278" r:id="rId21"/>
  </p:sldIdLst>
  <p:sldSz cx="12192000" cy="6858000"/>
  <p:notesSz cx="6858000" cy="9144000"/>
  <p:embeddedFontLst>
    <p:embeddedFont>
      <p:font typeface="Fira Sans ExtraBold" panose="020B0903050000020004" pitchFamily="34" charset="0"/>
      <p:bold r:id="rId22"/>
      <p:boldItalic r:id="rId23"/>
    </p:embeddedFont>
    <p:embeddedFont>
      <p:font typeface="Fira Code" panose="020B0809050000020004" pitchFamily="49" charset="0"/>
      <p:regular r:id="rId24"/>
    </p:embeddedFont>
    <p:embeddedFont>
      <p:font typeface="Fira Sans Light" panose="020B0403050000020004" pitchFamily="34" charset="0"/>
      <p:regular r:id="rId25"/>
      <p: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Poppins" panose="00000500000000000000" pitchFamily="2" charset="0"/>
      <p:regular r:id="rId31"/>
      <p:bold r:id="rId32"/>
      <p:italic r:id="rId33"/>
      <p:boldItalic r:id="rId34"/>
    </p:embeddedFont>
    <p:embeddedFont>
      <p:font typeface="Fira Sans" panose="020B05030500000200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164"/>
    <a:srgbClr val="146464"/>
    <a:srgbClr val="145F64"/>
    <a:srgbClr val="1D6164"/>
    <a:srgbClr val="2A6164"/>
    <a:srgbClr val="49BFBE"/>
    <a:srgbClr val="49BDBE"/>
    <a:srgbClr val="54BDBE"/>
    <a:srgbClr val="6ABDBE"/>
    <a:srgbClr val="0A1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71"/>
  </p:normalViewPr>
  <p:slideViewPr>
    <p:cSldViewPr snapToGrid="0" snapToObjects="1">
      <p:cViewPr varScale="1">
        <p:scale>
          <a:sx n="108" d="100"/>
          <a:sy n="108" d="100"/>
        </p:scale>
        <p:origin x="82" y="2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916" y="532887"/>
            <a:ext cx="3969676" cy="810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 spc="-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63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2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49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559699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5211" y="1600200"/>
            <a:ext cx="54971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20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535113"/>
            <a:ext cx="57181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826" y="2174875"/>
            <a:ext cx="57181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42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8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64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0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21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44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04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760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78BD938-D3F1-3D4F-8556-7DE2BE2E5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B1F58-865F-5D4E-A0B2-841CF96791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850522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189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43844DF-4E0B-3544-9922-8EB56AE67EB8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9703" y="3212793"/>
            <a:ext cx="5202297" cy="36416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243"/>
            <a:ext cx="3454429" cy="23795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59D8F-D370-3847-9360-24C49228DF77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0" baseline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0F1E91D-5DA8-9746-970C-5CBFB20C5755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469082-63E2-2742-AF39-91BB6A3B01A0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9175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tx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rgbClr val="47B8B2"/>
        </a:buClr>
        <a:buFont typeface="Wingdings" panose="05000000000000000000" pitchFamily="2" charset="2"/>
        <a:buChar char="§"/>
        <a:defRPr sz="32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8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Fira Sans" panose="020B0604020202020204" charset="0"/>
        <a:buChar char="›"/>
        <a:defRPr sz="24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»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4pPr>
      <a:lvl5pPr marL="1971675" indent="-14287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­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7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EEDF4D98-E277-7349-8057-8A7000E9D316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223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F13723-5348-A140-A426-CB286BCB9C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A148A24-A711-F146-846F-2079683E28A9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0A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29009A-88E2-CA47-B749-6C2C6AFD8B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9BF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3" y="1501629"/>
            <a:ext cx="8339182" cy="5356370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3EC91E7D-BAD0-8D4D-B6C3-5271994E8762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36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EEF9C3-F736-634E-8174-C9C8E8E98C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950E861C-D2CE-4E42-83A9-FDB90A512CDF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851" y="5580382"/>
            <a:ext cx="5015148" cy="10234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912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50" baseline="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hub.docker.com/r/dmscid/epics-gateway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69" y="1343988"/>
            <a:ext cx="11010715" cy="2165973"/>
          </a:xfrm>
        </p:spPr>
        <p:txBody>
          <a:bodyPr>
            <a:normAutofit/>
          </a:bodyPr>
          <a:lstStyle/>
          <a:p>
            <a:r>
              <a:rPr lang="en-US" dirty="0" smtClean="0"/>
              <a:t>Docker For IOC Deployment and Management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97EDE-F4D0-B34C-B228-C595FA1F91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pc="-50" dirty="0" smtClean="0"/>
              <a:t>Stephen Mudie</a:t>
            </a:r>
            <a:endParaRPr lang="en-US" spc="-5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2" y="5280024"/>
            <a:ext cx="4414837" cy="792163"/>
          </a:xfrm>
        </p:spPr>
        <p:txBody>
          <a:bodyPr>
            <a:normAutofit/>
          </a:bodyPr>
          <a:lstStyle/>
          <a:p>
            <a:r>
              <a:rPr lang="en-US" dirty="0" smtClean="0"/>
              <a:t>Senior Scientist SAXS/WAXS Beamline </a:t>
            </a:r>
            <a:br>
              <a:rPr lang="en-US" dirty="0" smtClean="0"/>
            </a:br>
            <a:r>
              <a:rPr lang="en-US" dirty="0" smtClean="0"/>
              <a:t>Australian Synchrotron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7679FD-E3D3-9441-B52D-6D5D43707303}"/>
              </a:ext>
            </a:extLst>
          </p:cNvPr>
          <p:cNvSpPr/>
          <p:nvPr/>
        </p:nvSpPr>
        <p:spPr>
          <a:xfrm>
            <a:off x="766763" y="4577430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42875" y="2297602"/>
            <a:ext cx="7911465" cy="4499438"/>
            <a:chOff x="142875" y="2297602"/>
            <a:chExt cx="7911465" cy="4499438"/>
          </a:xfrm>
        </p:grpSpPr>
        <p:sp>
          <p:nvSpPr>
            <p:cNvPr id="31" name="Rectangle 30"/>
            <p:cNvSpPr/>
            <p:nvPr/>
          </p:nvSpPr>
          <p:spPr>
            <a:xfrm>
              <a:off x="411183" y="2297602"/>
              <a:ext cx="7643157" cy="4499438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32" name="Picture 2" descr="Image result for docker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646"/>
            <a:stretch/>
          </p:blipFill>
          <p:spPr bwMode="auto">
            <a:xfrm>
              <a:off x="142875" y="3340742"/>
              <a:ext cx="2981325" cy="1829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IOC Lifecycle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35380" y="2433126"/>
            <a:ext cx="3762103" cy="540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Develop</a:t>
            </a:r>
            <a:endParaRPr lang="en-AU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3335380" y="4307358"/>
            <a:ext cx="3762103" cy="540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Build</a:t>
            </a:r>
            <a:endParaRPr lang="en-AU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3335380" y="6181588"/>
            <a:ext cx="3762103" cy="540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Manage</a:t>
            </a:r>
            <a:endParaRPr lang="en-AU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3335380" y="1496010"/>
            <a:ext cx="3762103" cy="540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Design</a:t>
            </a:r>
            <a:endParaRPr lang="en-AU" sz="2800" b="1" dirty="0"/>
          </a:p>
        </p:txBody>
      </p:sp>
      <p:sp>
        <p:nvSpPr>
          <p:cNvPr id="10" name="Rectangle 9"/>
          <p:cNvSpPr/>
          <p:nvPr/>
        </p:nvSpPr>
        <p:spPr>
          <a:xfrm>
            <a:off x="3335380" y="5244474"/>
            <a:ext cx="3762103" cy="540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Deploy</a:t>
            </a:r>
            <a:endParaRPr lang="en-AU" sz="2800" b="1" dirty="0"/>
          </a:p>
        </p:txBody>
      </p:sp>
      <p:sp>
        <p:nvSpPr>
          <p:cNvPr id="21" name="Up-Down Arrow 20"/>
          <p:cNvSpPr/>
          <p:nvPr/>
        </p:nvSpPr>
        <p:spPr>
          <a:xfrm>
            <a:off x="5097063" y="2065850"/>
            <a:ext cx="238736" cy="337776"/>
          </a:xfrm>
          <a:prstGeom prst="upDownArrow">
            <a:avLst>
              <a:gd name="adj1" fmla="val 46880"/>
              <a:gd name="adj2" fmla="val 412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Up-Down Arrow 24"/>
          <p:cNvSpPr/>
          <p:nvPr/>
        </p:nvSpPr>
        <p:spPr>
          <a:xfrm>
            <a:off x="5097063" y="3002966"/>
            <a:ext cx="238736" cy="337776"/>
          </a:xfrm>
          <a:prstGeom prst="upDownArrow">
            <a:avLst>
              <a:gd name="adj1" fmla="val 46880"/>
              <a:gd name="adj2" fmla="val 412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Rectangle 26"/>
          <p:cNvSpPr/>
          <p:nvPr/>
        </p:nvSpPr>
        <p:spPr>
          <a:xfrm>
            <a:off x="3335380" y="3370242"/>
            <a:ext cx="3762103" cy="540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smtClean="0"/>
              <a:t>Define</a:t>
            </a:r>
            <a:endParaRPr lang="en-AU" sz="2800" b="1" dirty="0"/>
          </a:p>
        </p:txBody>
      </p:sp>
      <p:sp>
        <p:nvSpPr>
          <p:cNvPr id="28" name="Up-Down Arrow 27"/>
          <p:cNvSpPr/>
          <p:nvPr/>
        </p:nvSpPr>
        <p:spPr>
          <a:xfrm>
            <a:off x="5097063" y="3940082"/>
            <a:ext cx="238736" cy="337776"/>
          </a:xfrm>
          <a:prstGeom prst="upDownArrow">
            <a:avLst>
              <a:gd name="adj1" fmla="val 46880"/>
              <a:gd name="adj2" fmla="val 412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Up-Down Arrow 28"/>
          <p:cNvSpPr/>
          <p:nvPr/>
        </p:nvSpPr>
        <p:spPr>
          <a:xfrm>
            <a:off x="5097063" y="4877198"/>
            <a:ext cx="238736" cy="337776"/>
          </a:xfrm>
          <a:prstGeom prst="upDownArrow">
            <a:avLst>
              <a:gd name="adj1" fmla="val 46880"/>
              <a:gd name="adj2" fmla="val 412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Up-Down Arrow 29"/>
          <p:cNvSpPr/>
          <p:nvPr/>
        </p:nvSpPr>
        <p:spPr>
          <a:xfrm>
            <a:off x="5097063" y="5814314"/>
            <a:ext cx="238736" cy="337776"/>
          </a:xfrm>
          <a:prstGeom prst="upDownArrow">
            <a:avLst>
              <a:gd name="adj1" fmla="val 46880"/>
              <a:gd name="adj2" fmla="val 412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868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21" grpId="0" animBg="1"/>
      <p:bldP spid="25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Docker Overview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847850"/>
            <a:ext cx="11304574" cy="4525963"/>
          </a:xfrm>
        </p:spPr>
        <p:txBody>
          <a:bodyPr/>
          <a:lstStyle/>
          <a:p>
            <a:r>
              <a:rPr lang="en-AU" dirty="0" smtClean="0"/>
              <a:t>Framework for deployment and management of containers</a:t>
            </a:r>
          </a:p>
          <a:p>
            <a:r>
              <a:rPr lang="en-AU" dirty="0" smtClean="0"/>
              <a:t>Containers are isolated </a:t>
            </a:r>
            <a:r>
              <a:rPr lang="en-AU" dirty="0"/>
              <a:t>L</a:t>
            </a:r>
            <a:r>
              <a:rPr lang="en-AU" dirty="0" smtClean="0"/>
              <a:t>inux environments</a:t>
            </a:r>
          </a:p>
          <a:p>
            <a:pPr lvl="1"/>
            <a:r>
              <a:rPr lang="en-AU" dirty="0" smtClean="0"/>
              <a:t>Uses host kernel</a:t>
            </a:r>
          </a:p>
          <a:p>
            <a:pPr lvl="1"/>
            <a:r>
              <a:rPr lang="en-AU" dirty="0" smtClean="0"/>
              <a:t>Resource prioritisation</a:t>
            </a:r>
          </a:p>
          <a:p>
            <a:pPr lvl="1"/>
            <a:r>
              <a:rPr lang="en-AU" dirty="0" smtClean="0"/>
              <a:t>Isolation</a:t>
            </a:r>
          </a:p>
          <a:p>
            <a:r>
              <a:rPr lang="en-AU" dirty="0" smtClean="0"/>
              <a:t>Much lighter than Virtual Machines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dock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46"/>
          <a:stretch/>
        </p:blipFill>
        <p:spPr bwMode="auto">
          <a:xfrm>
            <a:off x="9210675" y="92739"/>
            <a:ext cx="2981325" cy="182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3.googleusercontent.com/z-F0_O5QTyUHGamOG5jQY7rodj-40AsnzySoyLM4eOI4Y-Poz9P71o9-8yUTjNpv214QduVbos_TWa4IOX5Dx12pBglggFOugp_jA2iNTCXu4HPMpZ1sI-Bd5qTCIDpZyU886LF2EEHVOGruJTM2CkmVjmnZuA8B4UCXfkribwN9WYbVAoCaAAbhxnwGPHEfc3UqLl7aRp-SPB4dwYkx04Y0tiI0Vgo9QLlEXQbsy1CXGcxm639_YeaWgD6EuRBZWJno8plwojoVLqTm58nu95GKIW9u77fY-RdBVF5ryc2k3gu_AlzwByXoLvZV5P8jsgCBGmTEpD8rml3x2q_v3uOg3vBrcMcqp056VIUVszmaG7IU6OTrflZqAkYRHeUjWowKtvAzK-RItx5pdQPVU2n7wQ75KDT_jH6hCxtvnX4cH7o8rFcZ3DBZF_OF3Bl7Vmh4PCrrhFygvWDixoYOGfJjL9Or7O2QK0W1Zuq3wHaWhGaq6EZU75K7ONwgeDENsLR1dGw7X1KSNFusmW7VYeHfB9IQP2ZkEl5WZUCYAEM4V2I1uTWsHtTkwNR4dsVTviTzIFNnIJE7cO7v5CpWZ0o3EQXZJmRMOq7cTyTGhu4sWNOeFm_M-e6CkpXCA9NbWn9K_bInGO1_9ct2NVSRJ2Rn=w1271-h953-n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48" t="15660" r="5715" b="14266"/>
          <a:stretch/>
        </p:blipFill>
        <p:spPr bwMode="auto">
          <a:xfrm>
            <a:off x="7413322" y="3078800"/>
            <a:ext cx="4778678" cy="3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dock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20"/>
          <a:stretch/>
        </p:blipFill>
        <p:spPr bwMode="auto">
          <a:xfrm>
            <a:off x="8858250" y="-10116"/>
            <a:ext cx="3595687" cy="198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1854501" y="731520"/>
            <a:ext cx="8151223" cy="5242560"/>
            <a:chOff x="992777" y="592183"/>
            <a:chExt cx="8151223" cy="5242560"/>
          </a:xfrm>
        </p:grpSpPr>
        <p:sp>
          <p:nvSpPr>
            <p:cNvPr id="4" name="Rectangle 3"/>
            <p:cNvSpPr/>
            <p:nvPr/>
          </p:nvSpPr>
          <p:spPr>
            <a:xfrm>
              <a:off x="992777" y="592183"/>
              <a:ext cx="8151223" cy="524256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515291" y="1628502"/>
              <a:ext cx="1018903" cy="1450297"/>
              <a:chOff x="1515291" y="1628502"/>
              <a:chExt cx="1018903" cy="1450297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515291" y="1628502"/>
                <a:ext cx="1018903" cy="145029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584961" y="1715589"/>
                <a:ext cx="870856" cy="566057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 smtClean="0"/>
                  <a:t>App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584961" y="2405883"/>
                <a:ext cx="870856" cy="566057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 smtClean="0"/>
                  <a:t>Guest OS</a:t>
                </a:r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1515291" y="3210438"/>
              <a:ext cx="3319130" cy="668541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Hypervisor</a:t>
              </a:r>
              <a:endParaRPr lang="en-AU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515291" y="4010618"/>
              <a:ext cx="3319130" cy="6685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Host Operating System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515291" y="4810798"/>
              <a:ext cx="3319130" cy="668541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Host Hardware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2674695" y="1628502"/>
              <a:ext cx="1018903" cy="1450297"/>
              <a:chOff x="1515291" y="1628502"/>
              <a:chExt cx="1018903" cy="1450297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1515291" y="1628502"/>
                <a:ext cx="1018903" cy="145029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584961" y="1715589"/>
                <a:ext cx="870856" cy="566057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 smtClean="0"/>
                  <a:t>App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584961" y="2405883"/>
                <a:ext cx="870856" cy="566057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 smtClean="0"/>
                  <a:t>Guest OS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815518" y="1628502"/>
              <a:ext cx="1018903" cy="1450297"/>
              <a:chOff x="1515291" y="1628502"/>
              <a:chExt cx="1018903" cy="1450297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1515291" y="1628502"/>
                <a:ext cx="1018903" cy="1450297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584961" y="1715589"/>
                <a:ext cx="870856" cy="566057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 smtClean="0"/>
                  <a:t>App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584961" y="2405883"/>
                <a:ext cx="870856" cy="566057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AU" dirty="0" smtClean="0"/>
                  <a:t>Guest OS</a:t>
                </a: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5362908" y="3210438"/>
              <a:ext cx="3319130" cy="66854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Docker Engine</a:t>
              </a:r>
              <a:endParaRPr lang="en-AU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362908" y="4010618"/>
              <a:ext cx="3319130" cy="6685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Host Operating System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362908" y="4810798"/>
              <a:ext cx="3319130" cy="668541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Host Hardware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362908" y="2512742"/>
              <a:ext cx="870856" cy="5660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App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582108" y="2512743"/>
              <a:ext cx="870856" cy="5660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App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811182" y="2513605"/>
              <a:ext cx="870856" cy="56605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App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515291" y="731520"/>
              <a:ext cx="3319130" cy="635726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Virtual Machines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5362908" y="726689"/>
              <a:ext cx="3319130" cy="635726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Docker Containers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713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Docker Swarm - Orchestration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Cluster of Docker hosts (Nodes)</a:t>
            </a:r>
          </a:p>
          <a:p>
            <a:r>
              <a:rPr lang="en-AU" dirty="0" smtClean="0"/>
              <a:t>Docker “Services”</a:t>
            </a:r>
          </a:p>
          <a:p>
            <a:r>
              <a:rPr lang="en-AU" dirty="0" smtClean="0"/>
              <a:t>Load balancing, scaling, failover</a:t>
            </a:r>
          </a:p>
          <a:p>
            <a:r>
              <a:rPr lang="en-AU" dirty="0" smtClean="0"/>
              <a:t>Service discovery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docker swa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983" y="1997086"/>
            <a:ext cx="4190538" cy="412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47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Dockerfile</a:t>
            </a:r>
            <a:r>
              <a:rPr lang="en-AU" dirty="0"/>
              <a:t> </a:t>
            </a:r>
            <a:r>
              <a:rPr lang="en-AU" dirty="0" smtClean="0">
                <a:sym typeface="Wingdings" panose="05000000000000000000" pitchFamily="2" charset="2"/>
              </a:rPr>
              <a:t> Define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5257800"/>
          </a:xfrm>
        </p:spPr>
        <p:txBody>
          <a:bodyPr>
            <a:normAutofit fontScale="70000" lnSpcReduction="20000"/>
          </a:bodyPr>
          <a:lstStyle/>
          <a:p>
            <a:r>
              <a:rPr lang="en-AU" dirty="0" smtClean="0"/>
              <a:t>Instructions for building a Docker Image</a:t>
            </a:r>
          </a:p>
          <a:p>
            <a:r>
              <a:rPr lang="en-AU" dirty="0" smtClean="0">
                <a:latin typeface="Fira Sans" panose="020B0503050000020004" pitchFamily="34" charset="0"/>
                <a:ea typeface="Fira Code" panose="020B0809050000020004" pitchFamily="49" charset="0"/>
                <a:cs typeface="Fira Code" panose="020B0809050000020004" pitchFamily="49" charset="0"/>
              </a:rPr>
              <a:t>FROM &lt;image&gt;</a:t>
            </a:r>
          </a:p>
          <a:p>
            <a:pPr lvl="1"/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FROM python:3.6</a:t>
            </a:r>
          </a:p>
          <a:p>
            <a:pPr lvl="1"/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FROM python:2.7</a:t>
            </a:r>
          </a:p>
          <a:p>
            <a:pPr lvl="1"/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FROM </a:t>
            </a:r>
            <a:r>
              <a:rPr lang="en-AU" dirty="0" err="1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python:alpine</a:t>
            </a:r>
            <a:endParaRPr lang="en-AU" dirty="0" smtClean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  <a:p>
            <a:r>
              <a:rPr lang="en-AU" dirty="0" smtClean="0"/>
              <a:t>RUN &lt;command to run in image to create new image layer&gt;</a:t>
            </a:r>
          </a:p>
          <a:p>
            <a:pPr lvl="1"/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RUN pip install </a:t>
            </a:r>
            <a:r>
              <a:rPr lang="en-AU" dirty="0" err="1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numpy</a:t>
            </a:r>
            <a:endParaRPr lang="en-AU" dirty="0" smtClean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  <a:p>
            <a:pPr lvl="1"/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RUN </a:t>
            </a:r>
            <a:r>
              <a:rPr lang="en-AU" dirty="0" err="1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mkdir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/beamline</a:t>
            </a:r>
          </a:p>
          <a:p>
            <a:pPr lvl="1"/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RUN cd </a:t>
            </a:r>
            <a:r>
              <a:rPr lang="en-AU" dirty="0" err="1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ioc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&amp;&amp; make install </a:t>
            </a:r>
          </a:p>
          <a:p>
            <a:r>
              <a:rPr lang="en-AU" dirty="0" smtClean="0"/>
              <a:t>COPY &lt;file(s) to copy to path on image&gt;</a:t>
            </a:r>
          </a:p>
          <a:p>
            <a:pPr lvl="1"/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COPY config.txt /configure</a:t>
            </a:r>
          </a:p>
          <a:p>
            <a:r>
              <a:rPr lang="en-AU" dirty="0" smtClean="0"/>
              <a:t>EXPOSE &lt;port to expose&gt;</a:t>
            </a:r>
          </a:p>
          <a:p>
            <a:pPr lvl="1"/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EXPOSE 8080</a:t>
            </a:r>
          </a:p>
          <a:p>
            <a:r>
              <a:rPr lang="en-AU" dirty="0" smtClean="0"/>
              <a:t>ENTRYPOINT &lt;set executable and a parameters for runtime&gt;</a:t>
            </a:r>
          </a:p>
          <a:p>
            <a:pPr lvl="1"/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ENTRYPOINT [“top”, “-b”]</a:t>
            </a:r>
          </a:p>
          <a:p>
            <a:r>
              <a:rPr lang="en-AU" dirty="0" smtClean="0"/>
              <a:t>CMD &lt;extra parameters to executable&gt;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4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Compose File </a:t>
            </a:r>
            <a:r>
              <a:rPr lang="en-AU" dirty="0" smtClean="0">
                <a:sym typeface="Wingdings" panose="05000000000000000000" pitchFamily="2" charset="2"/>
              </a:rPr>
              <a:t> Deployment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AU" dirty="0" smtClean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  <a:p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&lt;</a:t>
            </a:r>
            <a:r>
              <a:rPr lang="en-AU" dirty="0" err="1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service_name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&gt;</a:t>
            </a:r>
            <a:b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</a:b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	image: &lt;</a:t>
            </a:r>
            <a:r>
              <a:rPr lang="en-AU" dirty="0" err="1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image_name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&gt;</a:t>
            </a:r>
            <a:b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</a:b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	volumes:</a:t>
            </a:r>
            <a:b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</a:b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	    </a:t>
            </a:r>
            <a:r>
              <a:rPr lang="en-A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- 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&lt;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host/path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&gt;:&lt;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container/path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&gt;</a:t>
            </a:r>
            <a:b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</a:b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	    </a:t>
            </a:r>
            <a:r>
              <a:rPr lang="en-A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- 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&lt;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host/path/2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&gt;:&lt;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container/path/2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&gt;</a:t>
            </a:r>
            <a:b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</a:b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	environment:</a:t>
            </a:r>
            <a:b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</a:b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	    </a:t>
            </a:r>
            <a:r>
              <a:rPr lang="en-A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- 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&lt;</a:t>
            </a:r>
            <a:r>
              <a:rPr lang="en-AU" dirty="0" err="1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env</a:t>
            </a:r>
            <a:r>
              <a:rPr lang="en-AU" dirty="0" err="1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_</a:t>
            </a:r>
            <a:r>
              <a:rPr lang="en-AU" dirty="0" err="1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name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&gt;=&lt;</a:t>
            </a:r>
            <a:r>
              <a:rPr lang="en-AU" dirty="0" err="1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env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value&gt;</a:t>
            </a:r>
            <a:b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</a:b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	    - &lt;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env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_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name</a:t>
            </a:r>
            <a:r>
              <a:rPr lang="en-AU" dirty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_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2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&gt;=&lt;</a:t>
            </a:r>
            <a:r>
              <a:rPr lang="en-AU" dirty="0" err="1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env</a:t>
            </a:r>
            <a:r>
              <a:rPr lang="en-AU" dirty="0" smtClean="0">
                <a:latin typeface="Fira Code" panose="020B0809050000020004" pitchFamily="49" charset="0"/>
                <a:ea typeface="Fira Code" panose="020B0809050000020004" pitchFamily="49" charset="0"/>
                <a:cs typeface="Fira Code" panose="020B0809050000020004" pitchFamily="49" charset="0"/>
              </a:rPr>
              <a:t> value 2&gt;</a:t>
            </a:r>
            <a:endParaRPr lang="en-AU" dirty="0">
              <a:latin typeface="Fira Code" panose="020B0809050000020004" pitchFamily="49" charset="0"/>
              <a:ea typeface="Fira Code" panose="020B0809050000020004" pitchFamily="49" charset="0"/>
              <a:cs typeface="Fira Code" panose="020B08090500000200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77826" y="160906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  <a:defRPr sz="32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28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Fira Sans" panose="020B0604020202020204" charset="0"/>
              <a:buChar char="›"/>
              <a:defRPr sz="24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»"/>
              <a:defRPr sz="20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4pPr>
            <a:lvl5pPr marL="1971675" indent="-142875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­"/>
              <a:defRPr sz="2000" kern="1200" spc="-50" baseline="0">
                <a:solidFill>
                  <a:schemeClr val="tx1"/>
                </a:solidFill>
                <a:latin typeface="Fira Sans" panose="020B060402020202020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Define “Services” to be run on Docker or Docker Swarm</a:t>
            </a:r>
          </a:p>
        </p:txBody>
      </p:sp>
    </p:spTree>
    <p:extLst>
      <p:ext uri="{BB962C8B-B14F-4D97-AF65-F5344CB8AC3E}">
        <p14:creationId xmlns:p14="http://schemas.microsoft.com/office/powerpoint/2010/main" val="248137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25" y="91758"/>
            <a:ext cx="11835797" cy="1143000"/>
          </a:xfrm>
        </p:spPr>
        <p:txBody>
          <a:bodyPr>
            <a:normAutofit/>
          </a:bodyPr>
          <a:lstStyle/>
          <a:p>
            <a:r>
              <a:rPr lang="en-AU" dirty="0" smtClean="0"/>
              <a:t>IOC Implementation – Host Architecture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Three Centos 7 Servers</a:t>
            </a:r>
          </a:p>
          <a:p>
            <a:pPr lvl="1"/>
            <a:r>
              <a:rPr lang="en-AU" dirty="0" smtClean="0"/>
              <a:t>Total: </a:t>
            </a:r>
            <a:r>
              <a:rPr lang="en-AU" dirty="0" smtClean="0"/>
              <a:t>144</a:t>
            </a:r>
            <a:r>
              <a:rPr lang="en-AU" dirty="0" smtClean="0"/>
              <a:t> </a:t>
            </a:r>
            <a:r>
              <a:rPr lang="en-AU" dirty="0" smtClean="0"/>
              <a:t>GB Ram, 28 </a:t>
            </a:r>
            <a:r>
              <a:rPr lang="en-AU" dirty="0" smtClean="0"/>
              <a:t>Cores, 44 Threads</a:t>
            </a:r>
            <a:endParaRPr lang="en-AU" dirty="0" smtClean="0"/>
          </a:p>
          <a:p>
            <a:r>
              <a:rPr lang="en-AU" dirty="0" smtClean="0"/>
              <a:t>Dual Ethernet</a:t>
            </a:r>
          </a:p>
          <a:p>
            <a:pPr lvl="1"/>
            <a:r>
              <a:rPr lang="en-AU" dirty="0" smtClean="0"/>
              <a:t>Beamline VLAN</a:t>
            </a:r>
          </a:p>
          <a:p>
            <a:pPr lvl="1"/>
            <a:r>
              <a:rPr lang="en-AU" dirty="0" smtClean="0"/>
              <a:t>Motor Controller Non-Routed VLAN</a:t>
            </a:r>
          </a:p>
          <a:p>
            <a:r>
              <a:rPr lang="en-AU" dirty="0" smtClean="0"/>
              <a:t>Docker </a:t>
            </a:r>
            <a:r>
              <a:rPr lang="en-AU" dirty="0"/>
              <a:t>2</a:t>
            </a:r>
            <a:r>
              <a:rPr lang="en-AU" dirty="0" smtClean="0"/>
              <a:t>0</a:t>
            </a:r>
            <a:r>
              <a:rPr lang="en-AU" dirty="0" smtClean="0"/>
              <a:t>.10.6 </a:t>
            </a:r>
            <a:r>
              <a:rPr lang="en-AU" dirty="0" smtClean="0"/>
              <a:t>– CE</a:t>
            </a:r>
          </a:p>
          <a:p>
            <a:r>
              <a:rPr lang="en-AU" dirty="0" err="1" smtClean="0"/>
              <a:t>GlusterFS</a:t>
            </a:r>
            <a:r>
              <a:rPr lang="en-AU" dirty="0" smtClean="0"/>
              <a:t> replicated storage for sharing persistent state between nodes</a:t>
            </a:r>
          </a:p>
          <a:p>
            <a:pPr marL="0" indent="0">
              <a:buNone/>
            </a:pPr>
            <a:endParaRPr lang="en-AU" dirty="0" smtClean="0"/>
          </a:p>
          <a:p>
            <a:endParaRPr lang="en-AU" dirty="0" smtClean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07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IOC Implementation - Images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Reusable Docker Images:</a:t>
            </a:r>
          </a:p>
          <a:p>
            <a:pPr lvl="1"/>
            <a:r>
              <a:rPr lang="en-AU" dirty="0" smtClean="0"/>
              <a:t>EPICS Base</a:t>
            </a:r>
          </a:p>
          <a:p>
            <a:pPr lvl="1"/>
            <a:r>
              <a:rPr lang="en-AU" dirty="0" err="1" smtClean="0"/>
              <a:t>Galil</a:t>
            </a:r>
            <a:r>
              <a:rPr lang="en-AU" dirty="0" smtClean="0"/>
              <a:t> Motor </a:t>
            </a:r>
            <a:r>
              <a:rPr lang="en-AU" dirty="0" smtClean="0"/>
              <a:t>IOC</a:t>
            </a:r>
          </a:p>
          <a:p>
            <a:pPr lvl="1"/>
            <a:r>
              <a:rPr lang="en-AU" dirty="0" err="1" smtClean="0"/>
              <a:t>areaDetector</a:t>
            </a:r>
            <a:endParaRPr lang="en-AU" dirty="0" smtClean="0"/>
          </a:p>
          <a:p>
            <a:pPr lvl="2"/>
            <a:r>
              <a:rPr lang="en-AU" dirty="0" err="1" smtClean="0"/>
              <a:t>Flir</a:t>
            </a:r>
            <a:r>
              <a:rPr lang="en-AU" dirty="0" smtClean="0"/>
              <a:t> Cameras (Spinnaker)</a:t>
            </a:r>
            <a:endParaRPr lang="en-AU" dirty="0" smtClean="0"/>
          </a:p>
          <a:p>
            <a:pPr lvl="2"/>
            <a:r>
              <a:rPr lang="en-AU" dirty="0" smtClean="0"/>
              <a:t>Simulated Detector</a:t>
            </a:r>
            <a:endParaRPr lang="en-AU" dirty="0"/>
          </a:p>
          <a:p>
            <a:pPr lvl="1"/>
            <a:r>
              <a:rPr lang="en-AU" dirty="0" smtClean="0"/>
              <a:t>Generic IOC with common modules.</a:t>
            </a:r>
            <a:endParaRPr lang="en-AU" dirty="0" smtClean="0"/>
          </a:p>
          <a:p>
            <a:pPr lvl="1"/>
            <a:r>
              <a:rPr lang="en-AU" dirty="0" smtClean="0"/>
              <a:t>Simulated Motor IOC</a:t>
            </a:r>
          </a:p>
          <a:p>
            <a:pPr lvl="1"/>
            <a:r>
              <a:rPr lang="en-AU" dirty="0" smtClean="0"/>
              <a:t>Geobrick </a:t>
            </a:r>
            <a:r>
              <a:rPr lang="en-AU" dirty="0"/>
              <a:t>Motor IOC (tested, but not in production</a:t>
            </a:r>
            <a:r>
              <a:rPr lang="en-AU" dirty="0" smtClean="0"/>
              <a:t>).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IOC Implementation – STATELESS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All parameters defining the IOC are injected at runtime</a:t>
            </a:r>
          </a:p>
          <a:p>
            <a:pPr lvl="1"/>
            <a:r>
              <a:rPr lang="en-AU" dirty="0" smtClean="0"/>
              <a:t>Substitution Files</a:t>
            </a:r>
          </a:p>
          <a:p>
            <a:pPr lvl="1"/>
            <a:r>
              <a:rPr lang="en-AU" dirty="0" smtClean="0"/>
              <a:t>DB</a:t>
            </a:r>
          </a:p>
          <a:p>
            <a:pPr lvl="1"/>
            <a:r>
              <a:rPr lang="en-AU" dirty="0" smtClean="0"/>
              <a:t>CMD files</a:t>
            </a:r>
          </a:p>
          <a:p>
            <a:pPr lvl="1"/>
            <a:r>
              <a:rPr lang="en-AU" dirty="0" smtClean="0"/>
              <a:t>Environment Variables</a:t>
            </a:r>
          </a:p>
          <a:p>
            <a:r>
              <a:rPr lang="en-AU" dirty="0" smtClean="0"/>
              <a:t>Files injected using volumes</a:t>
            </a:r>
          </a:p>
          <a:p>
            <a:r>
              <a:rPr lang="en-AU" dirty="0" smtClean="0"/>
              <a:t>Version controlled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1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EPICS Gateway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Require External access to Docker Services</a:t>
            </a:r>
          </a:p>
          <a:p>
            <a:r>
              <a:rPr lang="en-AU" dirty="0" smtClean="0"/>
              <a:t>EPICS Gateway already connects networks</a:t>
            </a:r>
          </a:p>
          <a:p>
            <a:r>
              <a:rPr lang="en-AU" dirty="0" smtClean="0"/>
              <a:t>Docker Image:</a:t>
            </a:r>
          </a:p>
          <a:p>
            <a:pPr lvl="1"/>
            <a:r>
              <a:rPr lang="en-AU" dirty="0" smtClean="0">
                <a:hlinkClick r:id="rId2"/>
              </a:rPr>
              <a:t>https</a:t>
            </a:r>
            <a:r>
              <a:rPr lang="en-AU" dirty="0">
                <a:hlinkClick r:id="rId2"/>
              </a:rPr>
              <a:t>://hub.docker.com/r/dmscid/epics-gateway</a:t>
            </a:r>
            <a:r>
              <a:rPr lang="en-AU" dirty="0" smtClean="0">
                <a:hlinkClick r:id="rId2"/>
              </a:rPr>
              <a:t>/</a:t>
            </a:r>
            <a:endParaRPr lang="en-AU" dirty="0" smtClean="0"/>
          </a:p>
          <a:p>
            <a:r>
              <a:rPr lang="en-AU" dirty="0" smtClean="0"/>
              <a:t>gateway –sip 10.138.11.41 –</a:t>
            </a:r>
            <a:r>
              <a:rPr lang="en-AU" dirty="0" err="1" smtClean="0"/>
              <a:t>cip</a:t>
            </a:r>
            <a:r>
              <a:rPr lang="en-AU" dirty="0" smtClean="0"/>
              <a:t> 172.18.255.255 –</a:t>
            </a:r>
            <a:r>
              <a:rPr lang="en-AU" dirty="0" err="1" smtClean="0"/>
              <a:t>signore</a:t>
            </a:r>
            <a:r>
              <a:rPr lang="en-AU" dirty="0" smtClean="0"/>
              <a:t> 172.18.0.1 -</a:t>
            </a:r>
            <a:r>
              <a:rPr lang="en-AU" dirty="0" err="1" smtClean="0"/>
              <a:t>no_cache</a:t>
            </a:r>
            <a:endParaRPr lang="en-AU" dirty="0" smtClean="0"/>
          </a:p>
          <a:p>
            <a:r>
              <a:rPr lang="en-AU" dirty="0" smtClean="0"/>
              <a:t>One instance per node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0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Management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Beamline completely defined by </a:t>
            </a:r>
            <a:r>
              <a:rPr lang="en-AU" dirty="0" err="1" smtClean="0"/>
              <a:t>Dockerfiles</a:t>
            </a:r>
            <a:r>
              <a:rPr lang="en-AU" dirty="0" smtClean="0"/>
              <a:t>, Compose File, and Substitution/Injected files.</a:t>
            </a:r>
          </a:p>
          <a:p>
            <a:r>
              <a:rPr lang="en-AU" dirty="0" smtClean="0"/>
              <a:t>Single source for logs</a:t>
            </a:r>
          </a:p>
          <a:p>
            <a:r>
              <a:rPr lang="en-AU" dirty="0" smtClean="0"/>
              <a:t>Move as much as practically into Docker, not just IOCs. Integrated management of services.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0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Graphical Interface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6430"/>
          <a:stretch/>
        </p:blipFill>
        <p:spPr>
          <a:xfrm>
            <a:off x="0" y="1487253"/>
            <a:ext cx="12192000" cy="53617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7253"/>
            <a:ext cx="12192000" cy="56019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4653" y="2334995"/>
            <a:ext cx="6582694" cy="341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8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Issues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IOCs external to Swarm need to be enumerated to EPICS_CA_ADDR_LIST – i.e., no reverse gateway</a:t>
            </a:r>
          </a:p>
          <a:p>
            <a:r>
              <a:rPr lang="en-AU" dirty="0" smtClean="0"/>
              <a:t>Reconnection to PVs after IOC restart is slow.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Docker for Development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Simulated IOCs for testing</a:t>
            </a:r>
          </a:p>
          <a:p>
            <a:r>
              <a:rPr lang="en-AU" dirty="0" smtClean="0"/>
              <a:t>Docker Compose to define testing environment</a:t>
            </a:r>
          </a:p>
          <a:p>
            <a:endParaRPr lang="en-AU" dirty="0"/>
          </a:p>
          <a:p>
            <a:r>
              <a:rPr lang="en-AU" dirty="0" smtClean="0"/>
              <a:t>Python development via </a:t>
            </a:r>
            <a:r>
              <a:rPr lang="en-AU" dirty="0" err="1" smtClean="0"/>
              <a:t>VSCode</a:t>
            </a:r>
            <a:endParaRPr lang="en-AU" dirty="0" smtClean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02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5AE6D-ADDB-C24F-A45A-E7DFF9E8E7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Thank-You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B37FB-D224-9844-8907-95C4E6272E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11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STO Titl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69AA42AE-D526-B44A-B547-63CED81F3E1C}"/>
    </a:ext>
  </a:extLst>
</a:theme>
</file>

<file path=ppt/theme/theme2.xml><?xml version="1.0" encoding="utf-8"?>
<a:theme xmlns:a="http://schemas.openxmlformats.org/drawingml/2006/main" name="ANSTO Main Content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D16FAA05-3DA8-F14D-842C-EFB52E22212E}"/>
    </a:ext>
  </a:extLst>
</a:theme>
</file>

<file path=ppt/theme/theme3.xml><?xml version="1.0" encoding="utf-8"?>
<a:theme xmlns:a="http://schemas.openxmlformats.org/drawingml/2006/main" name="ANSTO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E3F1BEE3-0D6F-0A43-BF38-EF93417307AD}"/>
    </a:ext>
  </a:extLst>
</a:theme>
</file>

<file path=ppt/theme/theme4.xml><?xml version="1.0" encoding="utf-8"?>
<a:theme xmlns:a="http://schemas.openxmlformats.org/drawingml/2006/main" name="ANSTO Dark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0187362D-D8D4-7748-9442-5A3F9C811044}"/>
    </a:ext>
  </a:extLst>
</a:theme>
</file>

<file path=ppt/theme/theme5.xml><?xml version="1.0" encoding="utf-8"?>
<a:theme xmlns:a="http://schemas.openxmlformats.org/drawingml/2006/main" name="ANSTO Teal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45049870-FAC7-D541-8A40-EF1B244BC2EA}"/>
    </a:ext>
  </a:extLst>
</a:theme>
</file>

<file path=ppt/theme/theme6.xml><?xml version="1.0" encoding="utf-8"?>
<a:theme xmlns:a="http://schemas.openxmlformats.org/drawingml/2006/main" name="ANSTO Thank you slid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AFDF4BAD-DAD5-664B-9F2B-BE4D436AC1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ANSTO-Template-CorpFonts-2018-16x9_ACS187433_Latest</Template>
  <TotalTime>1083</TotalTime>
  <Words>493</Words>
  <Application>Microsoft Office PowerPoint</Application>
  <PresentationFormat>Widescreen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29" baseType="lpstr">
      <vt:lpstr>Fira Sans ExtraBold</vt:lpstr>
      <vt:lpstr>Fira Code</vt:lpstr>
      <vt:lpstr>Arial</vt:lpstr>
      <vt:lpstr>Fira Sans Light</vt:lpstr>
      <vt:lpstr>Calibri</vt:lpstr>
      <vt:lpstr>Poppins</vt:lpstr>
      <vt:lpstr>Wingdings</vt:lpstr>
      <vt:lpstr>Fira Sans</vt:lpstr>
      <vt:lpstr>ANSTO Title</vt:lpstr>
      <vt:lpstr>ANSTO Main Content</vt:lpstr>
      <vt:lpstr>ANSTO Blue slides</vt:lpstr>
      <vt:lpstr>ANSTO Dark blue slides</vt:lpstr>
      <vt:lpstr>ANSTO Teal slides</vt:lpstr>
      <vt:lpstr>ANSTO Thank you slide</vt:lpstr>
      <vt:lpstr>Docker For IOC Deployment and Management</vt:lpstr>
      <vt:lpstr>IOC Lifecycle</vt:lpstr>
      <vt:lpstr>Docker Overview</vt:lpstr>
      <vt:lpstr>Docker Swarm - Orchestration</vt:lpstr>
      <vt:lpstr>Dockerfile  Define</vt:lpstr>
      <vt:lpstr>Compose File  Deployment</vt:lpstr>
      <vt:lpstr>IOC Implementation – Host Architecture</vt:lpstr>
      <vt:lpstr>IOC Implementation - Images</vt:lpstr>
      <vt:lpstr>IOC Implementation – STATELESS</vt:lpstr>
      <vt:lpstr>EPICS Gateway</vt:lpstr>
      <vt:lpstr>Management</vt:lpstr>
      <vt:lpstr>Graphical Interface</vt:lpstr>
      <vt:lpstr>Issues</vt:lpstr>
      <vt:lpstr>Docker for Development</vt:lpstr>
      <vt:lpstr>Thank-You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Docker For IOC Deployment</dc:title>
  <dc:creator>Stephen Mudie</dc:creator>
  <cp:lastModifiedBy>Stephen Mudie</cp:lastModifiedBy>
  <cp:revision>49</cp:revision>
  <dcterms:created xsi:type="dcterms:W3CDTF">2018-11-14T00:06:23Z</dcterms:created>
  <dcterms:modified xsi:type="dcterms:W3CDTF">2021-05-28T04:13:45Z</dcterms:modified>
</cp:coreProperties>
</file>