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75" r:id="rId2"/>
    <p:sldId id="257" r:id="rId3"/>
    <p:sldId id="290" r:id="rId4"/>
    <p:sldId id="293" r:id="rId5"/>
    <p:sldId id="295" r:id="rId6"/>
    <p:sldId id="298" r:id="rId7"/>
    <p:sldId id="311" r:id="rId8"/>
    <p:sldId id="313" r:id="rId9"/>
    <p:sldId id="314" r:id="rId10"/>
    <p:sldId id="299" r:id="rId11"/>
    <p:sldId id="300" r:id="rId12"/>
    <p:sldId id="301" r:id="rId13"/>
    <p:sldId id="302" r:id="rId14"/>
    <p:sldId id="316" r:id="rId15"/>
    <p:sldId id="279" r:id="rId16"/>
    <p:sldId id="283" r:id="rId17"/>
    <p:sldId id="284" r:id="rId18"/>
    <p:sldId id="303" r:id="rId19"/>
    <p:sldId id="285" r:id="rId20"/>
    <p:sldId id="304" r:id="rId21"/>
    <p:sldId id="307" r:id="rId22"/>
    <p:sldId id="306" r:id="rId23"/>
    <p:sldId id="308" r:id="rId24"/>
    <p:sldId id="309" r:id="rId25"/>
    <p:sldId id="310" r:id="rId26"/>
    <p:sldId id="277" r:id="rId27"/>
    <p:sldId id="274" r:id="rId28"/>
  </p:sldIdLst>
  <p:sldSz cx="9144000" cy="5143500" type="screen16x9"/>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BC35"/>
    <a:srgbClr val="FFED21"/>
    <a:srgbClr val="919193"/>
    <a:srgbClr val="C6C6C8"/>
    <a:srgbClr val="A6A6A8"/>
    <a:srgbClr val="C31C67"/>
    <a:srgbClr val="C53830"/>
    <a:srgbClr val="CCD221"/>
    <a:srgbClr val="94B633"/>
    <a:srgbClr val="C849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58792" autoAdjust="0"/>
  </p:normalViewPr>
  <p:slideViewPr>
    <p:cSldViewPr showGuides="1">
      <p:cViewPr varScale="1">
        <p:scale>
          <a:sx n="56" d="100"/>
          <a:sy n="56" d="100"/>
        </p:scale>
        <p:origin x="-1542" y="-78"/>
      </p:cViewPr>
      <p:guideLst>
        <p:guide orient="horz" pos="622"/>
        <p:guide orient="horz" pos="2935"/>
        <p:guide orient="horz" pos="2845"/>
        <p:guide pos="5602"/>
        <p:guide pos="258"/>
      </p:guideLst>
    </p:cSldViewPr>
  </p:slideViewPr>
  <p:outlineViewPr>
    <p:cViewPr>
      <p:scale>
        <a:sx n="33" d="100"/>
        <a:sy n="33" d="100"/>
      </p:scale>
      <p:origin x="0" y="4260"/>
    </p:cViewPr>
  </p:outlineViewPr>
  <p:notesTextViewPr>
    <p:cViewPr>
      <p:scale>
        <a:sx n="100" d="100"/>
        <a:sy n="100" d="100"/>
      </p:scale>
      <p:origin x="0" y="0"/>
    </p:cViewPr>
  </p:notesTextViewPr>
  <p:sorterViewPr>
    <p:cViewPr>
      <p:scale>
        <a:sx n="92" d="100"/>
        <a:sy n="92" d="100"/>
      </p:scale>
      <p:origin x="0" y="0"/>
    </p:cViewPr>
  </p:sorterViewPr>
  <p:notesViewPr>
    <p:cSldViewPr showGuides="1">
      <p:cViewPr varScale="1">
        <p:scale>
          <a:sx n="69" d="100"/>
          <a:sy n="69" d="100"/>
        </p:scale>
        <p:origin x="-349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125" cy="496731"/>
          </a:xfrm>
          <a:prstGeom prst="rect">
            <a:avLst/>
          </a:prstGeom>
        </p:spPr>
        <p:txBody>
          <a:bodyPr vert="horz" lIns="92135" tIns="46067" rIns="92135" bIns="46067" rtlCol="0"/>
          <a:lstStyle>
            <a:lvl1pPr algn="l">
              <a:defRPr sz="1200"/>
            </a:lvl1pPr>
          </a:lstStyle>
          <a:p>
            <a:endParaRPr lang="en-US"/>
          </a:p>
        </p:txBody>
      </p:sp>
      <p:sp>
        <p:nvSpPr>
          <p:cNvPr id="3" name="Date Placeholder 2"/>
          <p:cNvSpPr>
            <a:spLocks noGrp="1"/>
          </p:cNvSpPr>
          <p:nvPr>
            <p:ph type="dt" sz="quarter" idx="1"/>
          </p:nvPr>
        </p:nvSpPr>
        <p:spPr>
          <a:xfrm>
            <a:off x="3850947" y="1"/>
            <a:ext cx="2945125" cy="496731"/>
          </a:xfrm>
          <a:prstGeom prst="rect">
            <a:avLst/>
          </a:prstGeom>
        </p:spPr>
        <p:txBody>
          <a:bodyPr vert="horz" lIns="92135" tIns="46067" rIns="92135" bIns="46067" rtlCol="0"/>
          <a:lstStyle>
            <a:lvl1pPr algn="r">
              <a:defRPr sz="1200"/>
            </a:lvl1pPr>
          </a:lstStyle>
          <a:p>
            <a:fld id="{52C1E5A5-366D-4F0A-9444-F9D47342EC0E}" type="datetimeFigureOut">
              <a:rPr lang="en-US" smtClean="0"/>
              <a:pPr/>
              <a:t>10/18/2015</a:t>
            </a:fld>
            <a:endParaRPr lang="en-US"/>
          </a:p>
        </p:txBody>
      </p:sp>
      <p:sp>
        <p:nvSpPr>
          <p:cNvPr id="4" name="Footer Placeholder 3"/>
          <p:cNvSpPr>
            <a:spLocks noGrp="1"/>
          </p:cNvSpPr>
          <p:nvPr>
            <p:ph type="ftr" sz="quarter" idx="2"/>
          </p:nvPr>
        </p:nvSpPr>
        <p:spPr>
          <a:xfrm>
            <a:off x="0" y="9429898"/>
            <a:ext cx="2945125" cy="496731"/>
          </a:xfrm>
          <a:prstGeom prst="rect">
            <a:avLst/>
          </a:prstGeom>
        </p:spPr>
        <p:txBody>
          <a:bodyPr vert="horz" lIns="92135" tIns="46067" rIns="92135" bIns="46067" rtlCol="0" anchor="b"/>
          <a:lstStyle>
            <a:lvl1pPr algn="l">
              <a:defRPr sz="1200"/>
            </a:lvl1pPr>
          </a:lstStyle>
          <a:p>
            <a:endParaRPr lang="en-US"/>
          </a:p>
        </p:txBody>
      </p:sp>
      <p:sp>
        <p:nvSpPr>
          <p:cNvPr id="5" name="Slide Number Placeholder 4"/>
          <p:cNvSpPr>
            <a:spLocks noGrp="1"/>
          </p:cNvSpPr>
          <p:nvPr>
            <p:ph type="sldNum" sz="quarter" idx="3"/>
          </p:nvPr>
        </p:nvSpPr>
        <p:spPr>
          <a:xfrm>
            <a:off x="3850947" y="9429898"/>
            <a:ext cx="2945125" cy="496731"/>
          </a:xfrm>
          <a:prstGeom prst="rect">
            <a:avLst/>
          </a:prstGeom>
        </p:spPr>
        <p:txBody>
          <a:bodyPr vert="horz" lIns="92135" tIns="46067" rIns="92135" bIns="46067" rtlCol="0" anchor="b"/>
          <a:lstStyle>
            <a:lvl1pPr algn="r">
              <a:defRPr sz="1200"/>
            </a:lvl1pPr>
          </a:lstStyle>
          <a:p>
            <a:fld id="{C8EFB82D-9FC6-473C-956B-D83FC13A8682}" type="slidenum">
              <a:rPr lang="en-US" smtClean="0"/>
              <a:pPr/>
              <a:t>‹#›</a:t>
            </a:fld>
            <a:endParaRPr lang="en-US"/>
          </a:p>
        </p:txBody>
      </p:sp>
    </p:spTree>
    <p:extLst>
      <p:ext uri="{BB962C8B-B14F-4D97-AF65-F5344CB8AC3E}">
        <p14:creationId xmlns:p14="http://schemas.microsoft.com/office/powerpoint/2010/main" val="1734491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60" cy="496411"/>
          </a:xfrm>
          <a:prstGeom prst="rect">
            <a:avLst/>
          </a:prstGeom>
        </p:spPr>
        <p:txBody>
          <a:bodyPr vert="horz" lIns="92135" tIns="46067" rIns="92135" bIns="46067" rtlCol="0"/>
          <a:lstStyle>
            <a:lvl1pPr algn="l">
              <a:defRPr sz="1200"/>
            </a:lvl1pPr>
          </a:lstStyle>
          <a:p>
            <a:endParaRPr lang="en-US"/>
          </a:p>
        </p:txBody>
      </p:sp>
      <p:sp>
        <p:nvSpPr>
          <p:cNvPr id="3" name="Date Placeholder 2"/>
          <p:cNvSpPr>
            <a:spLocks noGrp="1"/>
          </p:cNvSpPr>
          <p:nvPr>
            <p:ph type="dt" idx="1"/>
          </p:nvPr>
        </p:nvSpPr>
        <p:spPr>
          <a:xfrm>
            <a:off x="3850443" y="1"/>
            <a:ext cx="2945660" cy="496411"/>
          </a:xfrm>
          <a:prstGeom prst="rect">
            <a:avLst/>
          </a:prstGeom>
        </p:spPr>
        <p:txBody>
          <a:bodyPr vert="horz" lIns="92135" tIns="46067" rIns="92135" bIns="46067" rtlCol="0"/>
          <a:lstStyle>
            <a:lvl1pPr algn="r">
              <a:defRPr sz="1200"/>
            </a:lvl1pPr>
          </a:lstStyle>
          <a:p>
            <a:fld id="{781EE12B-9A3A-4A7E-8083-05D5222DE0AC}" type="datetimeFigureOut">
              <a:rPr lang="en-US" smtClean="0"/>
              <a:pPr/>
              <a:t>10/18/2015</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2135" tIns="46067" rIns="92135" bIns="46067" rtlCol="0" anchor="ctr"/>
          <a:lstStyle/>
          <a:p>
            <a:endParaRPr lang="en-US"/>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2135" tIns="46067" rIns="92135" bIns="4606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60" cy="496411"/>
          </a:xfrm>
          <a:prstGeom prst="rect">
            <a:avLst/>
          </a:prstGeom>
        </p:spPr>
        <p:txBody>
          <a:bodyPr vert="horz" lIns="92135" tIns="46067" rIns="92135" bIns="46067"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60" cy="496411"/>
          </a:xfrm>
          <a:prstGeom prst="rect">
            <a:avLst/>
          </a:prstGeom>
        </p:spPr>
        <p:txBody>
          <a:bodyPr vert="horz" lIns="92135" tIns="46067" rIns="92135" bIns="46067" rtlCol="0" anchor="b"/>
          <a:lstStyle>
            <a:lvl1pPr algn="r">
              <a:defRPr sz="1200"/>
            </a:lvl1pPr>
          </a:lstStyle>
          <a:p>
            <a:fld id="{6061A864-81ED-4566-9CD2-29C383D1B1AE}" type="slidenum">
              <a:rPr lang="en-US" smtClean="0"/>
              <a:pPr/>
              <a:t>‹#›</a:t>
            </a:fld>
            <a:endParaRPr lang="en-US"/>
          </a:p>
        </p:txBody>
      </p:sp>
    </p:spTree>
    <p:extLst>
      <p:ext uri="{BB962C8B-B14F-4D97-AF65-F5344CB8AC3E}">
        <p14:creationId xmlns:p14="http://schemas.microsoft.com/office/powerpoint/2010/main" val="3166391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 Andrew Rhyder, from the Australian Synchrotron.</a:t>
            </a:r>
          </a:p>
          <a:p>
            <a:r>
              <a:rPr lang="en-US" dirty="0" smtClean="0"/>
              <a:t>I’ll be talking </a:t>
            </a:r>
            <a:r>
              <a:rPr lang="en-US" baseline="0" dirty="0" smtClean="0"/>
              <a:t>about developing applications using </a:t>
            </a:r>
            <a:r>
              <a:rPr lang="en-US" baseline="0" dirty="0" err="1" smtClean="0"/>
              <a:t>epicsQt</a:t>
            </a:r>
            <a:r>
              <a:rPr lang="en-US" baseline="0" dirty="0" smtClean="0"/>
              <a:t>.</a:t>
            </a:r>
          </a:p>
        </p:txBody>
      </p:sp>
      <p:sp>
        <p:nvSpPr>
          <p:cNvPr id="4" name="Slide Number Placeholder 3"/>
          <p:cNvSpPr>
            <a:spLocks noGrp="1"/>
          </p:cNvSpPr>
          <p:nvPr>
            <p:ph type="sldNum" sz="quarter" idx="10"/>
          </p:nvPr>
        </p:nvSpPr>
        <p:spPr/>
        <p:txBody>
          <a:bodyPr/>
          <a:lstStyle/>
          <a:p>
            <a:fld id="{6061A864-81ED-4566-9CD2-29C383D1B1A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a:t>
            </a:r>
            <a:r>
              <a:rPr lang="en-US" baseline="0" dirty="0" smtClean="0"/>
              <a:t> have existing applications, or you just have to write your own, then the </a:t>
            </a:r>
            <a:r>
              <a:rPr lang="en-US" baseline="0" dirty="0" err="1" smtClean="0"/>
              <a:t>epicsQt</a:t>
            </a:r>
            <a:r>
              <a:rPr lang="en-US" baseline="0" dirty="0" smtClean="0"/>
              <a:t> framework supports that too.</a:t>
            </a:r>
          </a:p>
          <a:p>
            <a:r>
              <a:rPr lang="en-US" baseline="0" dirty="0" smtClean="0"/>
              <a:t>The support is more comprehensive than just using the </a:t>
            </a:r>
            <a:r>
              <a:rPr lang="en-US" baseline="0" dirty="0" err="1" smtClean="0"/>
              <a:t>epicsQt</a:t>
            </a:r>
            <a:r>
              <a:rPr lang="en-US" baseline="0" dirty="0" smtClean="0"/>
              <a:t> widgets in your code. As far as possible, the features of the widgets and tools in </a:t>
            </a:r>
            <a:r>
              <a:rPr lang="en-US" baseline="0" dirty="0" err="1" smtClean="0"/>
              <a:t>epicsQt</a:t>
            </a:r>
            <a:r>
              <a:rPr lang="en-US" baseline="0" dirty="0" smtClean="0"/>
              <a:t> are public and can be incorporated in your own code.</a:t>
            </a:r>
          </a:p>
          <a:p>
            <a:endParaRPr lang="en-US" baseline="0" dirty="0" smtClean="0"/>
          </a:p>
          <a:p>
            <a:r>
              <a:rPr lang="en-US" baseline="0" dirty="0" smtClean="0"/>
              <a:t>So we have tried to ensure that it is not just the control and monitoring widgets that can be shared, but the functionality of our display manager and other tools.</a:t>
            </a:r>
          </a:p>
        </p:txBody>
      </p:sp>
      <p:sp>
        <p:nvSpPr>
          <p:cNvPr id="4" name="Slide Number Placeholder 3"/>
          <p:cNvSpPr>
            <a:spLocks noGrp="1"/>
          </p:cNvSpPr>
          <p:nvPr>
            <p:ph type="sldNum" sz="quarter" idx="10"/>
          </p:nvPr>
        </p:nvSpPr>
        <p:spPr/>
        <p:txBody>
          <a:bodyPr/>
          <a:lstStyle/>
          <a:p>
            <a:fld id="{6061A864-81ED-4566-9CD2-29C383D1B1A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Alternatively, if you are writing your own widgets</a:t>
            </a:r>
            <a:r>
              <a:rPr lang="en-AU" baseline="0" dirty="0" smtClean="0"/>
              <a:t> you can incorporate </a:t>
            </a:r>
            <a:r>
              <a:rPr lang="en-AU" baseline="0" dirty="0" err="1" smtClean="0"/>
              <a:t>epicsQt</a:t>
            </a:r>
            <a:r>
              <a:rPr lang="en-AU" baseline="0" dirty="0" smtClean="0"/>
              <a:t> widgets, or use all the services available to </a:t>
            </a:r>
            <a:r>
              <a:rPr lang="en-AU" baseline="0" dirty="0" err="1" smtClean="0"/>
              <a:t>epcisQt</a:t>
            </a:r>
            <a:r>
              <a:rPr lang="en-AU" baseline="0" dirty="0" smtClean="0"/>
              <a:t> widgets thorough the </a:t>
            </a:r>
            <a:r>
              <a:rPr lang="en-AU" baseline="0" dirty="0" err="1" smtClean="0"/>
              <a:t>epcisQt</a:t>
            </a:r>
            <a:r>
              <a:rPr lang="en-AU" baseline="0" dirty="0" smtClean="0"/>
              <a:t> class libraries. Here are two very specific and fairly large widgets in use at the Australian Synchrotron. In these cases each is pretty much an entire application, but Qt widgets using </a:t>
            </a:r>
            <a:r>
              <a:rPr lang="en-AU" baseline="0" dirty="0" err="1" smtClean="0"/>
              <a:t>epcisQt</a:t>
            </a:r>
            <a:r>
              <a:rPr lang="en-AU" baseline="0" dirty="0" smtClean="0"/>
              <a:t> start at only a few dozen lines of code.</a:t>
            </a:r>
          </a:p>
          <a:p>
            <a:endParaRPr lang="en-US" baseline="0" dirty="0" smtClean="0"/>
          </a:p>
          <a:p>
            <a:r>
              <a:rPr lang="en-US" baseline="0" dirty="0" smtClean="0"/>
              <a:t>Importantly, you don’t need to modify the </a:t>
            </a:r>
            <a:r>
              <a:rPr lang="en-US" baseline="0" dirty="0" err="1" smtClean="0"/>
              <a:t>epicsQt</a:t>
            </a:r>
            <a:r>
              <a:rPr lang="en-US" baseline="0" dirty="0" smtClean="0"/>
              <a:t> framework code at all to add your own widgets that use the framework and sit alongside </a:t>
            </a:r>
            <a:r>
              <a:rPr lang="en-US" baseline="0" dirty="0" err="1" smtClean="0"/>
              <a:t>epicsQt</a:t>
            </a:r>
            <a:r>
              <a:rPr lang="en-US" baseline="0" dirty="0" smtClean="0"/>
              <a:t> widgets. You just build your widgets in your own Qt plugin and use whatever functionality you wish to include from </a:t>
            </a:r>
            <a:r>
              <a:rPr lang="en-US" baseline="0" dirty="0" err="1" smtClean="0"/>
              <a:t>epicsQt</a:t>
            </a:r>
            <a:r>
              <a:rPr lang="en-US" baseline="0" dirty="0" smtClean="0"/>
              <a:t>.</a:t>
            </a:r>
          </a:p>
          <a:p>
            <a:endParaRPr lang="en-US" baseline="0" dirty="0" smtClean="0"/>
          </a:p>
          <a:p>
            <a:r>
              <a:rPr lang="en-US" baseline="0" dirty="0" smtClean="0"/>
              <a:t>Your widgets themselves can then be used in codeless GUI design with the </a:t>
            </a:r>
            <a:r>
              <a:rPr lang="en-US" baseline="0" dirty="0" err="1" smtClean="0"/>
              <a:t>epicsQt</a:t>
            </a:r>
            <a:r>
              <a:rPr lang="en-US" baseline="0" dirty="0" smtClean="0"/>
              <a:t> display manager, or in your own applications.</a:t>
            </a:r>
            <a:endParaRPr lang="en-AU" dirty="0" smtClean="0"/>
          </a:p>
        </p:txBody>
      </p:sp>
      <p:sp>
        <p:nvSpPr>
          <p:cNvPr id="4" name="Slide Number Placeholder 3"/>
          <p:cNvSpPr>
            <a:spLocks noGrp="1"/>
          </p:cNvSpPr>
          <p:nvPr>
            <p:ph type="sldNum" sz="quarter" idx="10"/>
          </p:nvPr>
        </p:nvSpPr>
        <p:spPr/>
        <p:txBody>
          <a:bodyPr/>
          <a:lstStyle/>
          <a:p>
            <a:fld id="{6061A864-81ED-4566-9CD2-29C383D1B1A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AU" dirty="0" smtClean="0"/>
              <a:t>Here</a:t>
            </a:r>
            <a:r>
              <a:rPr lang="en-AU" baseline="0" dirty="0" smtClean="0"/>
              <a:t> is a summary of some the main s</a:t>
            </a:r>
            <a:r>
              <a:rPr lang="en-AU" dirty="0" smtClean="0"/>
              <a:t>upport</a:t>
            </a:r>
            <a:r>
              <a:rPr lang="en-AU" baseline="0" dirty="0" smtClean="0"/>
              <a:t>ing functions used within the </a:t>
            </a:r>
            <a:r>
              <a:rPr lang="en-AU" baseline="0" dirty="0" err="1" smtClean="0"/>
              <a:t>epcisQt</a:t>
            </a:r>
            <a:r>
              <a:rPr lang="en-AU" baseline="0" dirty="0" smtClean="0"/>
              <a:t> framework, and available to anyone writing applications or widgets based on the </a:t>
            </a:r>
            <a:r>
              <a:rPr lang="en-AU" baseline="0" dirty="0" err="1" smtClean="0"/>
              <a:t>epicsQt</a:t>
            </a:r>
            <a:r>
              <a:rPr lang="en-AU" baseline="0" dirty="0" smtClean="0"/>
              <a:t> framework.</a:t>
            </a:r>
          </a:p>
          <a:p>
            <a:endParaRPr lang="en-AU" baseline="0" dirty="0" smtClean="0"/>
          </a:p>
          <a:p>
            <a:r>
              <a:rPr lang="en-AU" baseline="0" dirty="0" smtClean="0"/>
              <a:t>I’ll spend a few seconds on each of these, but I’d like to point out that several of these are of particular interest when you are using a generic display manager like </a:t>
            </a:r>
            <a:r>
              <a:rPr lang="en-AU" baseline="0" dirty="0" err="1" smtClean="0"/>
              <a:t>epicsQt’s</a:t>
            </a:r>
            <a:r>
              <a:rPr lang="en-AU" baseline="0" dirty="0" smtClean="0"/>
              <a:t> </a:t>
            </a:r>
            <a:r>
              <a:rPr lang="en-AU" baseline="0" dirty="0" err="1" smtClean="0"/>
              <a:t>QEGui</a:t>
            </a:r>
            <a:r>
              <a:rPr lang="en-AU" baseline="0" dirty="0" smtClean="0"/>
              <a:t>.</a:t>
            </a:r>
          </a:p>
          <a:p>
            <a:endParaRPr lang="en-AU" baseline="0" dirty="0" smtClean="0"/>
          </a:p>
          <a:p>
            <a:r>
              <a:rPr lang="en-AU" dirty="0" smtClean="0"/>
              <a:t>A potentially limiting aspect of </a:t>
            </a:r>
            <a:r>
              <a:rPr lang="en-AU" baseline="0" dirty="0" smtClean="0"/>
              <a:t>the model where a generic display manager opens GUI forms is that the functionality built into the display manager is generic and focused on the display manager, and objects within the forms being presented have limited scope beyond their own borders.</a:t>
            </a:r>
          </a:p>
          <a:p>
            <a:endParaRPr lang="en-AU" baseline="0" dirty="0" smtClean="0"/>
          </a:p>
          <a:p>
            <a:r>
              <a:rPr lang="en-AU" baseline="0" dirty="0" smtClean="0"/>
              <a:t>Building in any interaction between the objects being displayed and the application presenting the display ties them together so even introducing the concept of a button opening an associated display can bond the widget set to the display manager application.</a:t>
            </a:r>
          </a:p>
          <a:p>
            <a:endParaRPr lang="en-AU" baseline="0" dirty="0" smtClean="0"/>
          </a:p>
          <a:p>
            <a:pPr defTabSz="921349">
              <a:defRPr/>
            </a:pPr>
            <a:r>
              <a:rPr lang="en-AU" baseline="0" dirty="0" smtClean="0"/>
              <a:t>To remove this limitation, </a:t>
            </a:r>
            <a:r>
              <a:rPr lang="en-AU" baseline="0" dirty="0" err="1" smtClean="0"/>
              <a:t>epicsQt</a:t>
            </a:r>
            <a:r>
              <a:rPr lang="en-AU" baseline="0" dirty="0" smtClean="0"/>
              <a:t> has a mechanism that allows widgets and applications to make requests of each other </a:t>
            </a:r>
          </a:p>
          <a:p>
            <a:pPr defTabSz="921349">
              <a:defRPr/>
            </a:pPr>
            <a:r>
              <a:rPr lang="en-AU" baseline="0" dirty="0" smtClean="0"/>
              <a:t>while allowing the transient and limited relationship between and generic display manager and the contents of the forms being displayed.</a:t>
            </a:r>
          </a:p>
          <a:p>
            <a:pPr defTabSz="921349">
              <a:defRPr/>
            </a:pPr>
            <a:endParaRPr lang="en-AU" baseline="0" dirty="0" smtClean="0"/>
          </a:p>
          <a:p>
            <a:r>
              <a:rPr lang="en-AU" baseline="0" dirty="0" smtClean="0"/>
              <a:t>So without even knowing what application it is being presented in an </a:t>
            </a:r>
            <a:r>
              <a:rPr lang="en-AU" baseline="0" dirty="0" err="1" smtClean="0"/>
              <a:t>epicsQt</a:t>
            </a:r>
            <a:r>
              <a:rPr lang="en-AU" baseline="0" dirty="0" smtClean="0"/>
              <a:t> push button can request a new window is created, or an </a:t>
            </a:r>
            <a:r>
              <a:rPr lang="en-AU" baseline="0" dirty="0" err="1" smtClean="0"/>
              <a:t>epicsQt</a:t>
            </a:r>
            <a:r>
              <a:rPr lang="en-AU" baseline="0" dirty="0" smtClean="0"/>
              <a:t> image widget can ask for its brightness and contrast control panel to be hosted in a dock. Likewise, a generic display application like </a:t>
            </a:r>
            <a:r>
              <a:rPr lang="en-AU" baseline="0" dirty="0" err="1" smtClean="0"/>
              <a:t>QEGui</a:t>
            </a:r>
            <a:r>
              <a:rPr lang="en-AU" baseline="0" dirty="0" smtClean="0"/>
              <a:t> can have a custom menu option added to ask for an </a:t>
            </a:r>
            <a:r>
              <a:rPr lang="en-AU" baseline="0" dirty="0" err="1" smtClean="0"/>
              <a:t>epicsQt</a:t>
            </a:r>
            <a:r>
              <a:rPr lang="en-AU" baseline="0" dirty="0" smtClean="0"/>
              <a:t> image it is displaying somewhere in a form to start or stop recording.</a:t>
            </a:r>
          </a:p>
        </p:txBody>
      </p:sp>
      <p:sp>
        <p:nvSpPr>
          <p:cNvPr id="4" name="Slide Number Placeholder 3"/>
          <p:cNvSpPr>
            <a:spLocks noGrp="1"/>
          </p:cNvSpPr>
          <p:nvPr>
            <p:ph type="sldNum" sz="quarter" idx="10"/>
          </p:nvPr>
        </p:nvSpPr>
        <p:spPr/>
        <p:txBody>
          <a:bodyPr/>
          <a:lstStyle/>
          <a:p>
            <a:fld id="{6061A864-81ED-4566-9CD2-29C383D1B1A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AU" dirty="0" smtClean="0"/>
              <a:t>So first on the list there was custom menu</a:t>
            </a:r>
            <a:r>
              <a:rPr lang="en-AU" baseline="0" dirty="0" smtClean="0"/>
              <a:t> bars</a:t>
            </a:r>
            <a:endParaRPr lang="en-AU" dirty="0" smtClean="0"/>
          </a:p>
          <a:p>
            <a:endParaRPr lang="en-AU" dirty="0" smtClean="0"/>
          </a:p>
          <a:p>
            <a:r>
              <a:rPr lang="en-AU" dirty="0" smtClean="0"/>
              <a:t>The </a:t>
            </a:r>
            <a:r>
              <a:rPr lang="en-AU" dirty="0" err="1" smtClean="0"/>
              <a:t>epicsQt</a:t>
            </a:r>
            <a:r>
              <a:rPr lang="en-AU" dirty="0" smtClean="0"/>
              <a:t> framework display manager is</a:t>
            </a:r>
            <a:r>
              <a:rPr lang="en-AU" baseline="0" dirty="0" smtClean="0"/>
              <a:t> called </a:t>
            </a:r>
            <a:r>
              <a:rPr lang="en-AU" baseline="0" dirty="0" err="1" smtClean="0"/>
              <a:t>QEGui</a:t>
            </a:r>
            <a:r>
              <a:rPr lang="en-AU" baseline="0" dirty="0" smtClean="0"/>
              <a:t>.</a:t>
            </a:r>
            <a:endParaRPr lang="en-AU" dirty="0" smtClean="0"/>
          </a:p>
          <a:p>
            <a:r>
              <a:rPr lang="en-AU" dirty="0" smtClean="0"/>
              <a:t>The framework includes a mechanism for customising menu bars</a:t>
            </a:r>
            <a:r>
              <a:rPr lang="en-AU" baseline="0" dirty="0" smtClean="0"/>
              <a:t> which allows </a:t>
            </a:r>
            <a:r>
              <a:rPr lang="en-AU" baseline="0" dirty="0" err="1" smtClean="0"/>
              <a:t>QEGui</a:t>
            </a:r>
            <a:r>
              <a:rPr lang="en-AU" baseline="0" dirty="0" smtClean="0"/>
              <a:t> to perform more like a custom user application and less like a display manager.</a:t>
            </a:r>
          </a:p>
          <a:p>
            <a:endParaRPr lang="en-AU" dirty="0" smtClean="0"/>
          </a:p>
          <a:p>
            <a:pPr defTabSz="921349">
              <a:defRPr/>
            </a:pPr>
            <a:r>
              <a:rPr lang="en-AU" baseline="0" dirty="0" smtClean="0"/>
              <a:t>Every application you use has a set of menus supporting the purpose of the application. If you select some text in word you expect to use the menu and toolbar to on the selected text.</a:t>
            </a:r>
          </a:p>
          <a:p>
            <a:pPr defTabSz="921349">
              <a:defRPr/>
            </a:pPr>
            <a:r>
              <a:rPr lang="en-AU" baseline="0" dirty="0" smtClean="0"/>
              <a:t>So if a beamline user is looking at their sample positioning application they should see menus and toolbars related to sample positioning, not menus related to a GUI presentation tool.</a:t>
            </a:r>
          </a:p>
          <a:p>
            <a:pPr defTabSz="921349">
              <a:defRPr/>
            </a:pPr>
            <a:r>
              <a:rPr lang="en-AU" baseline="0" dirty="0" smtClean="0"/>
              <a:t>For example, if an image is presented in a GUI, it should be possible to access the controls for the image such as zoom level or brightness and contract through the application menu bar and tool bar.</a:t>
            </a:r>
          </a:p>
          <a:p>
            <a:endParaRPr lang="en-AU" dirty="0" smtClean="0"/>
          </a:p>
          <a:p>
            <a:r>
              <a:rPr lang="en-AU" dirty="0" smtClean="0"/>
              <a:t>In this example, on</a:t>
            </a:r>
            <a:r>
              <a:rPr lang="en-AU" baseline="0" dirty="0" smtClean="0"/>
              <a:t> the left is </a:t>
            </a:r>
            <a:r>
              <a:rPr lang="en-AU" baseline="0" dirty="0" err="1" smtClean="0"/>
              <a:t>QEGui</a:t>
            </a:r>
            <a:r>
              <a:rPr lang="en-AU" baseline="0" dirty="0" smtClean="0"/>
              <a:t> with its standard menu bar which allows you to drive the display manager, and on the right custom menus have been added that relate to the application.</a:t>
            </a:r>
          </a:p>
          <a:p>
            <a:endParaRPr lang="en-AU" baseline="0" dirty="0" smtClean="0"/>
          </a:p>
          <a:p>
            <a:r>
              <a:rPr lang="en-AU" baseline="0" dirty="0" smtClean="0"/>
              <a:t>This mechanism allows a custom menu item or tool bar button in the display application to do everything a button in a GUI can do. Open a new window, run a command. But it can also send a request to one of the widgets in a display it is presenting.</a:t>
            </a:r>
          </a:p>
          <a:p>
            <a:r>
              <a:rPr lang="en-AU" baseline="0" dirty="0" smtClean="0"/>
              <a:t>And it also allows widgets to interact with the menu bar. For instance, an image widget might contribute a zoom level menu. This is more significant when you think that the display manager will not even be aware it is opening a display containing an image widget.</a:t>
            </a:r>
            <a:endParaRPr lang="en-AU" dirty="0" smtClean="0"/>
          </a:p>
        </p:txBody>
      </p:sp>
      <p:sp>
        <p:nvSpPr>
          <p:cNvPr id="4" name="Slide Number Placeholder 3"/>
          <p:cNvSpPr>
            <a:spLocks noGrp="1"/>
          </p:cNvSpPr>
          <p:nvPr>
            <p:ph type="sldNum" sz="quarter" idx="10"/>
          </p:nvPr>
        </p:nvSpPr>
        <p:spPr/>
        <p:txBody>
          <a:bodyPr/>
          <a:lstStyle/>
          <a:p>
            <a:fld id="{6061A864-81ED-4566-9CD2-29C383D1B1A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 couple more GUIs</a:t>
            </a:r>
            <a:r>
              <a:rPr lang="en-AU" baseline="0" dirty="0" smtClean="0"/>
              <a:t> with customised menus…</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14</a:t>
            </a:fld>
            <a:endParaRPr lang="en-US"/>
          </a:p>
        </p:txBody>
      </p:sp>
    </p:spTree>
    <p:extLst>
      <p:ext uri="{BB962C8B-B14F-4D97-AF65-F5344CB8AC3E}">
        <p14:creationId xmlns:p14="http://schemas.microsoft.com/office/powerpoint/2010/main" val="2843201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There is a wide range of valid ways of using docks</a:t>
            </a:r>
            <a:r>
              <a:rPr lang="en-AU" baseline="0" dirty="0" smtClean="0"/>
              <a:t> and windows to create an effective application.</a:t>
            </a:r>
          </a:p>
          <a:p>
            <a:r>
              <a:rPr lang="en-AU" baseline="0" dirty="0" smtClean="0"/>
              <a:t>We have tried to ensure that you can do whatever you like regardless of how you are using the framework.</a:t>
            </a:r>
          </a:p>
          <a:p>
            <a:endParaRPr lang="en-AU" baseline="0" dirty="0" smtClean="0"/>
          </a:p>
          <a:p>
            <a:r>
              <a:rPr lang="en-AU" baseline="0" dirty="0" smtClean="0"/>
              <a:t>So new windows, tabs, or docks can be created from push buttons, menu bars, tool bars, or widget’s context menus.</a:t>
            </a:r>
          </a:p>
          <a:p>
            <a:endParaRPr lang="en-AU" baseline="0" dirty="0" smtClean="0"/>
          </a:p>
          <a:p>
            <a:r>
              <a:rPr lang="en-AU" baseline="0" dirty="0" smtClean="0"/>
              <a:t>If you are writing your own widgets based on the </a:t>
            </a:r>
            <a:r>
              <a:rPr lang="en-AU" baseline="0" dirty="0" err="1" smtClean="0"/>
              <a:t>epicsQt</a:t>
            </a:r>
            <a:r>
              <a:rPr lang="en-AU" baseline="0" dirty="0" smtClean="0"/>
              <a:t> framework, you can, for example, use the framework to ask for the display manager to create a new window, but request that your widget keep a level of control over it. For example, you may have a button within your widget that launches a strip chart, but your widget wishes to be able to update the PVs being plotted.</a:t>
            </a:r>
          </a:p>
        </p:txBody>
      </p:sp>
      <p:sp>
        <p:nvSpPr>
          <p:cNvPr id="4" name="Slide Number Placeholder 3"/>
          <p:cNvSpPr>
            <a:spLocks noGrp="1"/>
          </p:cNvSpPr>
          <p:nvPr>
            <p:ph type="sldNum" sz="quarter" idx="10"/>
          </p:nvPr>
        </p:nvSpPr>
        <p:spPr/>
        <p:txBody>
          <a:bodyPr/>
          <a:lstStyle/>
          <a:p>
            <a:fld id="{6061A864-81ED-4566-9CD2-29C383D1B1A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When</a:t>
            </a:r>
            <a:r>
              <a:rPr lang="en-US" baseline="0" dirty="0" smtClean="0"/>
              <a:t> you use the </a:t>
            </a:r>
            <a:r>
              <a:rPr lang="en-US" baseline="0" dirty="0" err="1" smtClean="0"/>
              <a:t>epicsQt</a:t>
            </a:r>
            <a:r>
              <a:rPr lang="en-US" baseline="0" dirty="0" smtClean="0"/>
              <a:t> framework as is, you can save and restore configurations.</a:t>
            </a:r>
          </a:p>
          <a:p>
            <a:endParaRPr lang="en-US" baseline="0" dirty="0" smtClean="0"/>
          </a:p>
          <a:p>
            <a:r>
              <a:rPr lang="en-US" dirty="0" smtClean="0"/>
              <a:t>Generally,</a:t>
            </a:r>
            <a:r>
              <a:rPr lang="en-US" baseline="0" dirty="0" smtClean="0"/>
              <a:t> this means you can, at any time save the arrangement of windows you are looking at and restore to that point at any time in the future.</a:t>
            </a:r>
          </a:p>
          <a:p>
            <a:endParaRPr lang="en-US" dirty="0" smtClean="0"/>
          </a:p>
          <a:p>
            <a:r>
              <a:rPr lang="en-US" dirty="0" smtClean="0"/>
              <a:t>I would like to expand on this a bit as it is a good an example of how </a:t>
            </a:r>
            <a:r>
              <a:rPr lang="en-US" dirty="0" err="1" smtClean="0"/>
              <a:t>epicsQt</a:t>
            </a:r>
            <a:r>
              <a:rPr lang="en-US" baseline="0" dirty="0" smtClean="0"/>
              <a:t> has been built with application development in mind.</a:t>
            </a:r>
          </a:p>
          <a:p>
            <a:endParaRPr lang="en-US" baseline="0" dirty="0" smtClean="0"/>
          </a:p>
          <a:p>
            <a:r>
              <a:rPr lang="en-US" baseline="0" dirty="0" smtClean="0"/>
              <a:t>When you choose to save the current configuration, a generic display application knows how many widows it has open, and where they are placed, but what about the zoom level of an image widget, or the contents of a scratch pad widget? It doesn’t even know it is displaying such stuff.</a:t>
            </a:r>
          </a:p>
          <a:p>
            <a:endParaRPr lang="en-US" baseline="0" dirty="0" smtClean="0"/>
          </a:p>
          <a:p>
            <a:r>
              <a:rPr lang="en-US" baseline="0" dirty="0" smtClean="0"/>
              <a:t>When a user asks for the configuration to be saved, the application asks the </a:t>
            </a:r>
            <a:r>
              <a:rPr lang="en-US" baseline="0" dirty="0" err="1" smtClean="0"/>
              <a:t>epicsQt</a:t>
            </a:r>
            <a:r>
              <a:rPr lang="en-US" baseline="0" dirty="0" smtClean="0"/>
              <a:t> framework to save the configuration.</a:t>
            </a:r>
          </a:p>
          <a:p>
            <a:r>
              <a:rPr lang="en-US" baseline="0" dirty="0" smtClean="0"/>
              <a:t>The framework then asks any component that has registered an interest in the save / restore process  to contribute what it would like to save. So the application might contribute information such as windows it has open. Individual widgets contribute whatever is important to them.</a:t>
            </a:r>
          </a:p>
          <a:p>
            <a:r>
              <a:rPr lang="en-US" baseline="0" dirty="0" smtClean="0"/>
              <a:t>So an image widget may want to save its current zoom level, a scratch pad may want to save what PVs are currently being monitored, or your custom widget may want to save… whatever.</a:t>
            </a:r>
          </a:p>
          <a:p>
            <a:endParaRPr lang="en-US" baseline="0" dirty="0" smtClean="0"/>
          </a:p>
          <a:p>
            <a:r>
              <a:rPr lang="en-US" baseline="0" dirty="0" smtClean="0"/>
              <a:t>When a restoration is requested by an application, whatever the </a:t>
            </a:r>
            <a:r>
              <a:rPr lang="en-US" baseline="0" dirty="0" err="1" smtClean="0"/>
              <a:t>epcisQt</a:t>
            </a:r>
            <a:r>
              <a:rPr lang="en-US" baseline="0" dirty="0" smtClean="0"/>
              <a:t> framework saved is passed back to it, then individual widgets are independently provided with their saved information as they are created.</a:t>
            </a:r>
          </a:p>
        </p:txBody>
      </p:sp>
      <p:sp>
        <p:nvSpPr>
          <p:cNvPr id="4" name="Slide Number Placeholder 3"/>
          <p:cNvSpPr>
            <a:spLocks noGrp="1"/>
          </p:cNvSpPr>
          <p:nvPr>
            <p:ph type="sldNum" sz="quarter" idx="10"/>
          </p:nvPr>
        </p:nvSpPr>
        <p:spPr/>
        <p:txBody>
          <a:bodyPr/>
          <a:lstStyle/>
          <a:p>
            <a:fld id="{6061A864-81ED-4566-9CD2-29C383D1B1A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a:t>
            </a:r>
            <a:r>
              <a:rPr lang="en-US" dirty="0" err="1"/>
              <a:t>epicsQt</a:t>
            </a:r>
            <a:r>
              <a:rPr lang="en-US" dirty="0"/>
              <a:t> framework manages a system of user levels.</a:t>
            </a:r>
          </a:p>
          <a:p>
            <a:endParaRPr lang="en-US" dirty="0"/>
          </a:p>
          <a:p>
            <a:r>
              <a:rPr lang="en-US" dirty="0"/>
              <a:t>User levels are about simplification – the right information in front of the right person.</a:t>
            </a:r>
          </a:p>
          <a:p>
            <a:endParaRPr lang="en-US" dirty="0"/>
          </a:p>
          <a:p>
            <a:r>
              <a:rPr lang="en-US" dirty="0"/>
              <a:t>For example, a </a:t>
            </a:r>
            <a:r>
              <a:rPr lang="en-US" dirty="0" err="1"/>
              <a:t>beamline</a:t>
            </a:r>
            <a:r>
              <a:rPr lang="en-US" dirty="0"/>
              <a:t> user may be able to move a motor, but not reconfigure the motor driver.</a:t>
            </a:r>
          </a:p>
          <a:p>
            <a:r>
              <a:rPr lang="en-US" dirty="0"/>
              <a:t>Rather than provide a separate suite of GUIs for the beamline scientist, or supporting engineers, the same GUIs can be designed that provide subtle, or not so subtle differences depending on the user level selected.</a:t>
            </a:r>
          </a:p>
          <a:p>
            <a:endParaRPr lang="en-US" dirty="0"/>
          </a:p>
          <a:p>
            <a:r>
              <a:rPr lang="en-US" dirty="0"/>
              <a:t>In this example, the only difference is that the button to access the motor controller is disabled at ‘User’ level.</a:t>
            </a:r>
          </a:p>
          <a:p>
            <a:r>
              <a:rPr lang="en-US" dirty="0"/>
              <a:t>The framework manages the global user level, and provide tools to manipulate the user level, then the GUI designer can choose what that means for any widget.</a:t>
            </a:r>
          </a:p>
          <a:p>
            <a:r>
              <a:rPr lang="en-US" dirty="0"/>
              <a:t>Visible, enabled, large font, different color, whatever.</a:t>
            </a:r>
          </a:p>
        </p:txBody>
      </p:sp>
      <p:sp>
        <p:nvSpPr>
          <p:cNvPr id="4" name="Slide Number Placeholder 3"/>
          <p:cNvSpPr>
            <a:spLocks noGrp="1"/>
          </p:cNvSpPr>
          <p:nvPr>
            <p:ph type="sldNum" sz="quarter" idx="10"/>
          </p:nvPr>
        </p:nvSpPr>
        <p:spPr/>
        <p:txBody>
          <a:bodyPr/>
          <a:lstStyle/>
          <a:p>
            <a:fld id="{6061A864-81ED-4566-9CD2-29C383D1B1A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this demo</a:t>
            </a:r>
            <a:r>
              <a:rPr lang="en-US" baseline="0" dirty="0" smtClean="0"/>
              <a:t> beam current is displayed in a large font to the user.</a:t>
            </a:r>
          </a:p>
          <a:p>
            <a:r>
              <a:rPr lang="en-US" baseline="0" dirty="0" smtClean="0"/>
              <a:t>The </a:t>
            </a:r>
            <a:r>
              <a:rPr lang="en-US" baseline="0" dirty="0" err="1" smtClean="0"/>
              <a:t>beamline</a:t>
            </a:r>
            <a:r>
              <a:rPr lang="en-US" baseline="0" dirty="0" smtClean="0"/>
              <a:t> scientist has an extra Maintenance panel.</a:t>
            </a:r>
          </a:p>
          <a:p>
            <a:r>
              <a:rPr lang="en-US" baseline="0" dirty="0" smtClean="0"/>
              <a:t>They can see the reset button there in the corner, but’s disabled, but only an engineer can press it! (as it should be)</a:t>
            </a:r>
          </a:p>
          <a:p>
            <a:r>
              <a:rPr lang="en-US" baseline="0" dirty="0" smtClean="0"/>
              <a:t>The system of user levels can be managed completely through support widgets within the framework, or through class libraries if you are writing your own applications.</a:t>
            </a:r>
          </a:p>
          <a:p>
            <a:endParaRPr lang="en-US" baseline="0" dirty="0" smtClean="0"/>
          </a:p>
          <a:p>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Earlier I</a:t>
            </a:r>
            <a:r>
              <a:rPr lang="en-US" baseline="0" dirty="0" smtClean="0"/>
              <a:t> pointed out the large number of application support widgets available in the framework.</a:t>
            </a:r>
          </a:p>
          <a:p>
            <a:endParaRPr lang="en-US" baseline="0" dirty="0" smtClean="0"/>
          </a:p>
          <a:p>
            <a:r>
              <a:rPr lang="en-US" baseline="0" dirty="0" smtClean="0"/>
              <a:t>To support application development these are written as standalone public widgets using public functionality that can be used in any application, and then used within our own display manager so any application can have the same functionality added easily.</a:t>
            </a:r>
          </a:p>
          <a:p>
            <a:endParaRPr lang="en-US" baseline="0" dirty="0" smtClean="0"/>
          </a:p>
          <a:p>
            <a:r>
              <a:rPr lang="en-AU" dirty="0" smtClean="0"/>
              <a:t>These application support widgets</a:t>
            </a:r>
            <a:r>
              <a:rPr lang="en-AU" baseline="0" dirty="0" smtClean="0"/>
              <a:t> include:</a:t>
            </a:r>
          </a:p>
          <a:p>
            <a:r>
              <a:rPr lang="en-AU" dirty="0" smtClean="0"/>
              <a:t>PV inspection</a:t>
            </a:r>
            <a:r>
              <a:rPr lang="en-AU" baseline="0" dirty="0" smtClean="0"/>
              <a:t> and monitoring,</a:t>
            </a:r>
            <a:endParaRPr lang="en-AU" dirty="0" smtClean="0"/>
          </a:p>
          <a:p>
            <a:r>
              <a:rPr lang="en-AU" dirty="0" smtClean="0"/>
              <a:t>Charting and plotting,</a:t>
            </a:r>
          </a:p>
          <a:p>
            <a:r>
              <a:rPr lang="en-AU" dirty="0" smtClean="0"/>
              <a:t>User levels,</a:t>
            </a:r>
          </a:p>
          <a:p>
            <a:r>
              <a:rPr lang="en-AU" dirty="0" smtClean="0"/>
              <a:t>Logging,</a:t>
            </a:r>
            <a:r>
              <a:rPr lang="en-AU" baseline="0" dirty="0" smtClean="0"/>
              <a:t> and</a:t>
            </a:r>
            <a:endParaRPr lang="en-AU" dirty="0" smtClean="0"/>
          </a:p>
          <a:p>
            <a:r>
              <a:rPr lang="en-AU" dirty="0" smtClean="0"/>
              <a:t>Archiver status</a:t>
            </a:r>
          </a:p>
          <a:p>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 going to provide</a:t>
            </a:r>
            <a:r>
              <a:rPr lang="en-US" baseline="0" dirty="0" smtClean="0"/>
              <a:t> a very brief overview of Qt itself, then we’ll move on to the </a:t>
            </a:r>
            <a:r>
              <a:rPr lang="en-US" baseline="0" dirty="0" err="1" smtClean="0"/>
              <a:t>epcisQt</a:t>
            </a:r>
            <a:r>
              <a:rPr lang="en-US" baseline="0" dirty="0" smtClean="0"/>
              <a:t> framework and I’ll go into some detail about how </a:t>
            </a:r>
            <a:r>
              <a:rPr lang="en-US" baseline="0" dirty="0" err="1" smtClean="0"/>
              <a:t>epicsQt</a:t>
            </a:r>
            <a:r>
              <a:rPr lang="en-US" baseline="0" dirty="0" smtClean="0"/>
              <a:t> can be used for rich application development.</a:t>
            </a:r>
          </a:p>
          <a:p>
            <a:endParaRPr lang="en-US" baseline="0" dirty="0" smtClean="0"/>
          </a:p>
          <a:p>
            <a:r>
              <a:rPr lang="en-US" baseline="0" dirty="0" smtClean="0"/>
              <a:t>I’ll finish with a few items that I think are important for the future of </a:t>
            </a:r>
            <a:r>
              <a:rPr lang="en-US" baseline="0" dirty="0" err="1" smtClean="0"/>
              <a:t>epicsQt</a:t>
            </a:r>
            <a:r>
              <a:rPr lang="en-US" baseline="0" dirty="0" smtClean="0"/>
              <a:t>.</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the</a:t>
            </a:r>
            <a:r>
              <a:rPr lang="en-US" baseline="0" dirty="0" smtClean="0"/>
              <a:t> PV properties widget.</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Here is the strip chart and plotter.</a:t>
            </a:r>
          </a:p>
          <a:p>
            <a:r>
              <a:rPr lang="en-AU" dirty="0" smtClean="0"/>
              <a:t>For the</a:t>
            </a:r>
            <a:r>
              <a:rPr lang="en-AU" baseline="0" dirty="0" smtClean="0"/>
              <a:t> users of the </a:t>
            </a:r>
            <a:r>
              <a:rPr lang="en-AU" baseline="0" dirty="0" err="1" smtClean="0"/>
              <a:t>QEGui</a:t>
            </a:r>
            <a:r>
              <a:rPr lang="en-AU" baseline="0" dirty="0" smtClean="0"/>
              <a:t> </a:t>
            </a:r>
            <a:r>
              <a:rPr lang="en-AU" baseline="0" dirty="0" err="1" smtClean="0"/>
              <a:t>appication</a:t>
            </a:r>
            <a:r>
              <a:rPr lang="en-AU" baseline="0" dirty="0" smtClean="0"/>
              <a:t>, these are just appear as built in functions, but the widgets can be used in any GUI or application.</a:t>
            </a:r>
            <a:endParaRPr lang="en-AU" dirty="0" smtClean="0"/>
          </a:p>
        </p:txBody>
      </p:sp>
      <p:sp>
        <p:nvSpPr>
          <p:cNvPr id="4" name="Slide Number Placeholder 3"/>
          <p:cNvSpPr>
            <a:spLocks noGrp="1"/>
          </p:cNvSpPr>
          <p:nvPr>
            <p:ph type="sldNum" sz="quarter" idx="10"/>
          </p:nvPr>
        </p:nvSpPr>
        <p:spPr/>
        <p:txBody>
          <a:bodyPr/>
          <a:lstStyle/>
          <a:p>
            <a:fld id="{6061A864-81ED-4566-9CD2-29C383D1B1AE}" type="slidenum">
              <a:rPr lang="en-US" smtClean="0"/>
              <a:pPr/>
              <a:t>21</a:t>
            </a:fld>
            <a:endParaRPr lang="en-US"/>
          </a:p>
        </p:txBody>
      </p:sp>
    </p:spTree>
    <p:extLst>
      <p:ext uri="{BB962C8B-B14F-4D97-AF65-F5344CB8AC3E}">
        <p14:creationId xmlns:p14="http://schemas.microsoft.com/office/powerpoint/2010/main" val="1143648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 scratchpad widget is a very handy tool for building a temporary</a:t>
            </a:r>
            <a:r>
              <a:rPr lang="en-AU" baseline="0" dirty="0" smtClean="0"/>
              <a:t> collection of monitored PVs.</a:t>
            </a:r>
          </a:p>
          <a:p>
            <a:r>
              <a:rPr lang="en-AU" baseline="0" dirty="0" smtClean="0"/>
              <a:t>This is very useful for tasks like commissioning.</a:t>
            </a:r>
          </a:p>
          <a:p>
            <a:r>
              <a:rPr lang="en-AU" baseline="0" dirty="0" smtClean="0"/>
              <a:t>You just drag whatever you are interested in from a GUI to the scratch pad</a:t>
            </a:r>
          </a:p>
          <a:p>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22</a:t>
            </a:fld>
            <a:endParaRPr lang="en-US"/>
          </a:p>
        </p:txBody>
      </p:sp>
    </p:spTree>
    <p:extLst>
      <p:ext uri="{BB962C8B-B14F-4D97-AF65-F5344CB8AC3E}">
        <p14:creationId xmlns:p14="http://schemas.microsoft.com/office/powerpoint/2010/main" val="1122134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epicsQt</a:t>
            </a:r>
            <a:r>
              <a:rPr lang="en-US" baseline="0" dirty="0" smtClean="0"/>
              <a:t> maintains a log for messages.</a:t>
            </a:r>
          </a:p>
          <a:p>
            <a:r>
              <a:rPr lang="en-US" baseline="0" dirty="0" err="1" smtClean="0"/>
              <a:t>epicsQt</a:t>
            </a:r>
            <a:r>
              <a:rPr lang="en-US" baseline="0" dirty="0" smtClean="0"/>
              <a:t> widgets write to the log and this widget presents the log.</a:t>
            </a:r>
          </a:p>
          <a:p>
            <a:r>
              <a:rPr lang="en-US" baseline="0" dirty="0" smtClean="0"/>
              <a:t>Any application or widget you write, however, can use the public </a:t>
            </a:r>
            <a:r>
              <a:rPr lang="en-US" baseline="0" dirty="0" err="1" smtClean="0"/>
              <a:t>epicsQt</a:t>
            </a:r>
            <a:r>
              <a:rPr lang="en-US" baseline="0" dirty="0" smtClean="0"/>
              <a:t> classes to generate log messages, or register an interest in receiving log messages.</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PV</a:t>
            </a:r>
            <a:r>
              <a:rPr lang="en-AU" baseline="0" dirty="0" smtClean="0"/>
              <a:t> load save helps users configure, or re configure their system.</a:t>
            </a:r>
          </a:p>
          <a:p>
            <a:r>
              <a:rPr lang="en-AU" baseline="0" dirty="0" smtClean="0"/>
              <a:t>A user can define a set of PVs. They can then take a snapshot of their values, and restore to that state at some time in the future.</a:t>
            </a:r>
          </a:p>
        </p:txBody>
      </p:sp>
      <p:sp>
        <p:nvSpPr>
          <p:cNvPr id="4" name="Slide Number Placeholder 3"/>
          <p:cNvSpPr>
            <a:spLocks noGrp="1"/>
          </p:cNvSpPr>
          <p:nvPr>
            <p:ph type="sldNum" sz="quarter" idx="10"/>
          </p:nvPr>
        </p:nvSpPr>
        <p:spPr/>
        <p:txBody>
          <a:bodyPr/>
          <a:lstStyle/>
          <a:p>
            <a:fld id="{6061A864-81ED-4566-9CD2-29C383D1B1A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there is a diagnostic</a:t>
            </a:r>
            <a:r>
              <a:rPr lang="en-US" baseline="0" dirty="0" smtClean="0"/>
              <a:t> </a:t>
            </a:r>
            <a:r>
              <a:rPr lang="en-US" dirty="0" smtClean="0"/>
              <a:t>tools for the old school channel access archiver.</a:t>
            </a:r>
          </a:p>
          <a:p>
            <a:r>
              <a:rPr lang="en-US" dirty="0" smtClean="0"/>
              <a:t>And a PV name search tool that is not really about archiving, but makes good use of the archiver’s</a:t>
            </a:r>
            <a:r>
              <a:rPr lang="en-US" baseline="0" dirty="0" smtClean="0"/>
              <a:t> name list.</a:t>
            </a:r>
          </a:p>
          <a:p>
            <a:endParaRPr lang="en-US" baseline="0" dirty="0" smtClean="0"/>
          </a:p>
          <a:p>
            <a:r>
              <a:rPr lang="en-US" baseline="0" dirty="0" smtClean="0"/>
              <a:t>All these tools are widgets in the </a:t>
            </a:r>
            <a:r>
              <a:rPr lang="en-US" baseline="0" dirty="0" err="1" smtClean="0"/>
              <a:t>epicsQt</a:t>
            </a:r>
            <a:r>
              <a:rPr lang="en-US" baseline="0" dirty="0" smtClean="0"/>
              <a:t> framework, with associated support classes, so they are available in any application, or GUI not just as built in tools in the display manager.</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AU" dirty="0" smtClean="0"/>
              <a:t>There</a:t>
            </a:r>
            <a:r>
              <a:rPr lang="en-AU" baseline="0" dirty="0" smtClean="0"/>
              <a:t> are always more widgets to add, but I’ve listed here a couple of things that I feel are not about incremental improvement of the </a:t>
            </a:r>
            <a:r>
              <a:rPr lang="en-AU" baseline="0" dirty="0" err="1" smtClean="0"/>
              <a:t>epicsQt</a:t>
            </a:r>
            <a:r>
              <a:rPr lang="en-AU" baseline="0" dirty="0" smtClean="0"/>
              <a:t> framework, but repositioning it.</a:t>
            </a:r>
          </a:p>
          <a:p>
            <a:endParaRPr lang="en-AU" baseline="0" dirty="0" smtClean="0"/>
          </a:p>
          <a:p>
            <a:r>
              <a:rPr lang="en-AU" baseline="0" dirty="0" smtClean="0"/>
              <a:t>Python is widely used on our </a:t>
            </a:r>
            <a:r>
              <a:rPr lang="en-AU" baseline="0" dirty="0" err="1" smtClean="0"/>
              <a:t>beamlines</a:t>
            </a:r>
            <a:r>
              <a:rPr lang="en-AU" baseline="0" dirty="0" smtClean="0"/>
              <a:t>. It is a popular language in many facilities. Qt and Python go well together. There are good tools for wrapping Qt widgets in python.</a:t>
            </a:r>
          </a:p>
          <a:p>
            <a:r>
              <a:rPr lang="en-AU" baseline="0" dirty="0" smtClean="0"/>
              <a:t>So there are lots of reasons to extend </a:t>
            </a:r>
            <a:r>
              <a:rPr lang="en-AU" baseline="0" dirty="0" err="1" smtClean="0"/>
              <a:t>epicsQt</a:t>
            </a:r>
            <a:r>
              <a:rPr lang="en-AU" baseline="0" dirty="0" smtClean="0"/>
              <a:t> into the python world.</a:t>
            </a:r>
          </a:p>
          <a:p>
            <a:r>
              <a:rPr lang="en-AU" baseline="0" dirty="0" smtClean="0"/>
              <a:t>This has been on my list for a long time.</a:t>
            </a:r>
          </a:p>
          <a:p>
            <a:endParaRPr lang="en-AU" dirty="0" smtClean="0"/>
          </a:p>
          <a:p>
            <a:r>
              <a:rPr lang="en-AU" dirty="0" smtClean="0"/>
              <a:t>Stronger integration with </a:t>
            </a:r>
            <a:r>
              <a:rPr lang="en-AU" dirty="0" err="1" smtClean="0"/>
              <a:t>caQtDM</a:t>
            </a:r>
            <a:r>
              <a:rPr lang="en-AU" dirty="0" smtClean="0"/>
              <a:t>.</a:t>
            </a:r>
          </a:p>
          <a:p>
            <a:r>
              <a:rPr lang="en-AU" dirty="0" smtClean="0"/>
              <a:t>We have two highly complementary</a:t>
            </a:r>
            <a:r>
              <a:rPr lang="en-AU" baseline="0" dirty="0" smtClean="0"/>
              <a:t> tools sets that can already work together. I don’t see why anyone should have to be making a call on which one to use.</a:t>
            </a:r>
            <a:endParaRPr lang="en-AU" dirty="0" smtClean="0"/>
          </a:p>
          <a:p>
            <a:r>
              <a:rPr lang="en-AU" dirty="0" smtClean="0"/>
              <a:t>While widgets can be already</a:t>
            </a:r>
            <a:r>
              <a:rPr lang="en-AU" baseline="0" dirty="0" smtClean="0"/>
              <a:t> be </a:t>
            </a:r>
            <a:r>
              <a:rPr lang="en-AU" dirty="0" smtClean="0"/>
              <a:t>mixed and matched, there is application functionality that comes with only one or the other. In the </a:t>
            </a:r>
            <a:r>
              <a:rPr lang="en-AU" dirty="0" err="1" smtClean="0"/>
              <a:t>epicsQt</a:t>
            </a:r>
            <a:r>
              <a:rPr lang="en-AU" dirty="0" smtClean="0"/>
              <a:t> framework,</a:t>
            </a:r>
            <a:r>
              <a:rPr lang="en-AU" baseline="0" dirty="0" smtClean="0"/>
              <a:t> m</a:t>
            </a:r>
            <a:r>
              <a:rPr lang="en-AU" dirty="0" smtClean="0"/>
              <a:t>ost of this functionality (</a:t>
            </a:r>
            <a:r>
              <a:rPr lang="en-AU" dirty="0" err="1" smtClean="0"/>
              <a:t>eg</a:t>
            </a:r>
            <a:r>
              <a:rPr lang="en-AU" dirty="0" smtClean="0"/>
              <a:t>, configuration save/restore) is written to be reused in other applications and so is available for integration into packages like </a:t>
            </a:r>
            <a:r>
              <a:rPr lang="en-AU" dirty="0" err="1" smtClean="0"/>
              <a:t>caQtDM</a:t>
            </a:r>
            <a:r>
              <a:rPr lang="en-AU" dirty="0" smtClean="0"/>
              <a:t>.</a:t>
            </a:r>
          </a:p>
          <a:p>
            <a:endParaRPr lang="en-AU" dirty="0" smtClean="0"/>
          </a:p>
          <a:p>
            <a:r>
              <a:rPr lang="en-AU" dirty="0" smtClean="0"/>
              <a:t>The third point is,</a:t>
            </a:r>
            <a:r>
              <a:rPr lang="en-AU" baseline="0" dirty="0" smtClean="0"/>
              <a:t> in my mind, the way the other two are going to happen. I did a quick search through my inbox and I have been in contact over the last few years with around 50 EPICS developers with queries about using the </a:t>
            </a:r>
            <a:r>
              <a:rPr lang="en-AU" baseline="0" dirty="0" err="1" smtClean="0"/>
              <a:t>epicsQt</a:t>
            </a:r>
            <a:r>
              <a:rPr lang="en-AU" baseline="0" dirty="0" smtClean="0"/>
              <a:t> framework, and there are around 150 people from the accelerator community registered at epicsqt.org.</a:t>
            </a:r>
          </a:p>
          <a:p>
            <a:r>
              <a:rPr lang="en-AU" baseline="0" dirty="0" smtClean="0"/>
              <a:t>That is a lot of interest, but I think it may take a significant project somewhere to kick start an effective collaboration on the above items.</a:t>
            </a:r>
          </a:p>
          <a:p>
            <a:r>
              <a:rPr lang="en-AU" baseline="0" dirty="0" smtClean="0"/>
              <a:t>If any one has any ideas on kick starting that sort of collaboration</a:t>
            </a:r>
            <a:r>
              <a:rPr lang="en-AU" baseline="0" smtClean="0"/>
              <a:t>, let </a:t>
            </a:r>
            <a:r>
              <a:rPr lang="en-AU" baseline="0" dirty="0" smtClean="0"/>
              <a:t>me know.</a:t>
            </a:r>
          </a:p>
        </p:txBody>
      </p:sp>
      <p:sp>
        <p:nvSpPr>
          <p:cNvPr id="4" name="Slide Number Placeholder 3"/>
          <p:cNvSpPr>
            <a:spLocks noGrp="1"/>
          </p:cNvSpPr>
          <p:nvPr>
            <p:ph type="sldNum" sz="quarter" idx="10"/>
          </p:nvPr>
        </p:nvSpPr>
        <p:spPr/>
        <p:txBody>
          <a:bodyPr/>
          <a:lstStyle/>
          <a:p>
            <a:fld id="{6061A864-81ED-4566-9CD2-29C383D1B1A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mtClean="0"/>
              <a:t>Questions</a:t>
            </a:r>
            <a:r>
              <a:rPr lang="en-AU" baseline="0" smtClean="0"/>
              <a:t> please…</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What</a:t>
            </a:r>
            <a:r>
              <a:rPr lang="en-AU" baseline="0" dirty="0" smtClean="0"/>
              <a:t> is Qt?</a:t>
            </a:r>
          </a:p>
          <a:p>
            <a:r>
              <a:rPr lang="en-AU" dirty="0" smtClean="0"/>
              <a:t>Qt is a cross-platform framework for developing applications and user interfaces,</a:t>
            </a:r>
          </a:p>
          <a:p>
            <a:r>
              <a:rPr lang="en-AU" dirty="0" smtClean="0"/>
              <a:t>It builds on C++,</a:t>
            </a:r>
          </a:p>
          <a:p>
            <a:r>
              <a:rPr lang="en-AU" dirty="0"/>
              <a:t>a</a:t>
            </a:r>
            <a:r>
              <a:rPr lang="en-AU" dirty="0" smtClean="0"/>
              <a:t>nd </a:t>
            </a:r>
            <a:r>
              <a:rPr lang="en-AU" dirty="0"/>
              <a:t>i</a:t>
            </a:r>
            <a:r>
              <a:rPr lang="en-AU" dirty="0" smtClean="0"/>
              <a:t>t’s open source.</a:t>
            </a:r>
          </a:p>
          <a:p>
            <a:endParaRPr lang="en-US" dirty="0" smtClean="0"/>
          </a:p>
          <a:p>
            <a:r>
              <a:rPr lang="en-US" dirty="0" smtClean="0"/>
              <a:t>It’s turned</a:t>
            </a:r>
            <a:r>
              <a:rPr lang="en-US" baseline="0" dirty="0" smtClean="0"/>
              <a:t> 20!, and you can now write a Qt application and deploy it on a wide range of platforms including Linux, Windows, Mac OS, IOS, Android and </a:t>
            </a:r>
            <a:r>
              <a:rPr lang="en-US" baseline="0" dirty="0" err="1" smtClean="0"/>
              <a:t>VXWorks</a:t>
            </a:r>
            <a:endParaRPr lang="en-US" dirty="0" smtClean="0"/>
          </a:p>
          <a:p>
            <a:endParaRPr lang="en-US" dirty="0" smtClean="0"/>
          </a:p>
          <a:p>
            <a:r>
              <a:rPr lang="en-US" dirty="0" smtClean="0"/>
              <a:t>It has great community support,</a:t>
            </a:r>
            <a:r>
              <a:rPr lang="en-US" baseline="0" dirty="0" smtClean="0"/>
              <a:t> and it’s well documented.</a:t>
            </a:r>
            <a:endParaRPr lang="en-US" dirty="0" smtClean="0"/>
          </a:p>
          <a:p>
            <a:endParaRPr lang="en-AU" dirty="0" smtClean="0"/>
          </a:p>
          <a:p>
            <a:r>
              <a:rPr lang="en-AU" dirty="0" smtClean="0"/>
              <a:t>A lot of binding to other languages.</a:t>
            </a:r>
          </a:p>
          <a:p>
            <a:endParaRPr lang="en-AU" dirty="0" smtClean="0"/>
          </a:p>
          <a:p>
            <a:r>
              <a:rPr lang="en-AU" dirty="0" smtClean="0"/>
              <a:t>It is well used in the EPICS community</a:t>
            </a:r>
            <a:endParaRPr lang="en-US" dirty="0" smtClean="0"/>
          </a:p>
        </p:txBody>
      </p:sp>
      <p:sp>
        <p:nvSpPr>
          <p:cNvPr id="4" name="Slide Number Placeholder 3"/>
          <p:cNvSpPr>
            <a:spLocks noGrp="1"/>
          </p:cNvSpPr>
          <p:nvPr>
            <p:ph type="sldNum" sz="quarter" idx="10"/>
          </p:nvPr>
        </p:nvSpPr>
        <p:spPr/>
        <p:txBody>
          <a:bodyPr/>
          <a:lstStyle/>
          <a:p>
            <a:fld id="{6061A864-81ED-4566-9CD2-29C383D1B1AE}" type="slidenum">
              <a:rPr lang="en-US" smtClean="0"/>
              <a:pPr/>
              <a:t>3</a:t>
            </a:fld>
            <a:endParaRPr lang="en-US"/>
          </a:p>
        </p:txBody>
      </p:sp>
    </p:spTree>
    <p:extLst>
      <p:ext uri="{BB962C8B-B14F-4D97-AF65-F5344CB8AC3E}">
        <p14:creationId xmlns:p14="http://schemas.microsoft.com/office/powerpoint/2010/main" val="2077709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Already developers within our facilities are using Qt, and have been for a long time.</a:t>
            </a:r>
          </a:p>
        </p:txBody>
      </p:sp>
      <p:sp>
        <p:nvSpPr>
          <p:cNvPr id="4" name="Slide Number Placeholder 3"/>
          <p:cNvSpPr>
            <a:spLocks noGrp="1"/>
          </p:cNvSpPr>
          <p:nvPr>
            <p:ph type="sldNum" sz="quarter" idx="10"/>
          </p:nvPr>
        </p:nvSpPr>
        <p:spPr/>
        <p:txBody>
          <a:bodyPr/>
          <a:lstStyle/>
          <a:p>
            <a:fld id="{6061A864-81ED-4566-9CD2-29C383D1B1AE}" type="slidenum">
              <a:rPr lang="en-US" smtClean="0"/>
              <a:pPr/>
              <a:t>4</a:t>
            </a:fld>
            <a:endParaRPr lang="en-US"/>
          </a:p>
        </p:txBody>
      </p:sp>
    </p:spTree>
    <p:extLst>
      <p:ext uri="{BB962C8B-B14F-4D97-AF65-F5344CB8AC3E}">
        <p14:creationId xmlns:p14="http://schemas.microsoft.com/office/powerpoint/2010/main" val="299140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err="1" smtClean="0"/>
              <a:t>epicsQt</a:t>
            </a:r>
            <a:r>
              <a:rPr lang="en-AU" dirty="0" smtClean="0"/>
              <a:t>.</a:t>
            </a:r>
          </a:p>
          <a:p>
            <a:r>
              <a:rPr lang="en-AU" dirty="0" smtClean="0"/>
              <a:t>At a glance, </a:t>
            </a:r>
            <a:r>
              <a:rPr lang="en-AU" dirty="0" err="1" smtClean="0"/>
              <a:t>epicsQt</a:t>
            </a:r>
            <a:r>
              <a:rPr lang="en-AU" dirty="0" smtClean="0"/>
              <a:t> is a large collection of EPICS aware widgets and a</a:t>
            </a:r>
            <a:r>
              <a:rPr lang="en-AU" baseline="0" dirty="0" smtClean="0"/>
              <a:t> display </a:t>
            </a:r>
            <a:r>
              <a:rPr lang="en-AU" baseline="0" dirty="0" smtClean="0"/>
              <a:t>manager </a:t>
            </a:r>
            <a:r>
              <a:rPr lang="en-AU" baseline="0" smtClean="0"/>
              <a:t>with associated tools.</a:t>
            </a:r>
            <a:endParaRPr lang="en-AU" dirty="0" smtClean="0"/>
          </a:p>
          <a:p>
            <a:r>
              <a:rPr lang="en-AU" dirty="0" smtClean="0"/>
              <a:t>It has a comprehensive</a:t>
            </a:r>
            <a:r>
              <a:rPr lang="en-AU" baseline="0" dirty="0" smtClean="0"/>
              <a:t> set of </a:t>
            </a:r>
            <a:r>
              <a:rPr lang="en-AU" dirty="0" smtClean="0"/>
              <a:t>monitor and control widgets</a:t>
            </a:r>
          </a:p>
          <a:p>
            <a:r>
              <a:rPr lang="en-AU" dirty="0" smtClean="0"/>
              <a:t>but the strength I would</a:t>
            </a:r>
            <a:r>
              <a:rPr lang="en-AU" baseline="0" dirty="0" smtClean="0"/>
              <a:t> like to highlight today is </a:t>
            </a:r>
            <a:r>
              <a:rPr lang="en-AU" dirty="0" smtClean="0"/>
              <a:t>how it supports application development.</a:t>
            </a:r>
          </a:p>
          <a:p>
            <a:endParaRPr lang="en-AU" dirty="0" smtClean="0"/>
          </a:p>
          <a:p>
            <a:r>
              <a:rPr lang="en-AU" dirty="0" smtClean="0"/>
              <a:t>A comprehensive</a:t>
            </a:r>
            <a:r>
              <a:rPr lang="en-AU" baseline="0" dirty="0" smtClean="0"/>
              <a:t> set of </a:t>
            </a:r>
            <a:r>
              <a:rPr lang="en-AU" dirty="0" smtClean="0"/>
              <a:t>monitor and control widgets allows easy creation a synoptic displays, but it is the application support widgets, along with supporting class libraries that enables</a:t>
            </a:r>
            <a:r>
              <a:rPr lang="en-AU" baseline="0" dirty="0" smtClean="0"/>
              <a:t> </a:t>
            </a:r>
            <a:r>
              <a:rPr lang="en-AU" dirty="0" smtClean="0"/>
              <a:t>user focused GUI application development.</a:t>
            </a:r>
          </a:p>
          <a:p>
            <a:endParaRPr lang="en-AU" dirty="0" smtClean="0"/>
          </a:p>
          <a:p>
            <a:r>
              <a:rPr lang="en-AU" dirty="0" smtClean="0"/>
              <a:t>We have tried to move moves the emphasis from a simple </a:t>
            </a:r>
            <a:r>
              <a:rPr lang="en-AU" baseline="0" dirty="0" smtClean="0"/>
              <a:t>presentation of EPICS data to the production of GUI based applications that focus on users and their processes.</a:t>
            </a:r>
          </a:p>
        </p:txBody>
      </p:sp>
      <p:sp>
        <p:nvSpPr>
          <p:cNvPr id="4" name="Slide Number Placeholder 3"/>
          <p:cNvSpPr>
            <a:spLocks noGrp="1"/>
          </p:cNvSpPr>
          <p:nvPr>
            <p:ph type="sldNum" sz="quarter" idx="10"/>
          </p:nvPr>
        </p:nvSpPr>
        <p:spPr/>
        <p:txBody>
          <a:bodyPr/>
          <a:lstStyle/>
          <a:p>
            <a:fld id="{6061A864-81ED-4566-9CD2-29C383D1B1A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I present</a:t>
            </a:r>
            <a:r>
              <a:rPr lang="en-US" baseline="0" dirty="0" smtClean="0"/>
              <a:t> those support widgets and classes,</a:t>
            </a:r>
            <a:endParaRPr lang="en-US" dirty="0" smtClean="0"/>
          </a:p>
          <a:p>
            <a:r>
              <a:rPr lang="en-US" dirty="0" smtClean="0"/>
              <a:t>I’ll make a short diversion to cover the different</a:t>
            </a:r>
            <a:r>
              <a:rPr lang="en-US" baseline="0" dirty="0" smtClean="0"/>
              <a:t> ways you can develop in </a:t>
            </a:r>
            <a:r>
              <a:rPr lang="en-US" baseline="0" dirty="0" err="1" smtClean="0"/>
              <a:t>epcisQt</a:t>
            </a:r>
            <a:r>
              <a:rPr lang="en-US" baseline="0" dirty="0" smtClean="0"/>
              <a:t>.</a:t>
            </a:r>
          </a:p>
          <a:p>
            <a:endParaRPr lang="en-US" dirty="0" smtClean="0"/>
          </a:p>
          <a:p>
            <a:r>
              <a:rPr lang="en-US" dirty="0" smtClean="0"/>
              <a:t>The framework supports several</a:t>
            </a:r>
            <a:r>
              <a:rPr lang="en-US" baseline="0" dirty="0" smtClean="0"/>
              <a:t> paths to application development.</a:t>
            </a:r>
          </a:p>
          <a:p>
            <a:r>
              <a:rPr lang="en-US" baseline="0" dirty="0" smtClean="0"/>
              <a:t>And we have tried to keep the simplest path very simple.</a:t>
            </a:r>
          </a:p>
          <a:p>
            <a:r>
              <a:rPr lang="en-US" baseline="0" dirty="0" smtClean="0"/>
              <a:t>In this scenario you don’t have to write any code. It’s just drag and drop.</a:t>
            </a:r>
          </a:p>
          <a:p>
            <a:r>
              <a:rPr lang="en-AU" dirty="0" smtClean="0"/>
              <a:t>This demo </a:t>
            </a:r>
            <a:r>
              <a:rPr lang="en-AU" baseline="0" dirty="0" smtClean="0"/>
              <a:t>shows the Australian Synchrotron beam current. It doesn’t have much on it</a:t>
            </a:r>
            <a:r>
              <a:rPr lang="en-AU" dirty="0" smtClean="0"/>
              <a:t>...</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So I’ll start the form editor...</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Add a plot widget...</a:t>
            </a:r>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And close the editor.</a:t>
            </a:r>
          </a:p>
        </p:txBody>
      </p:sp>
      <p:sp>
        <p:nvSpPr>
          <p:cNvPr id="4" name="Slide Number Placeholder 3"/>
          <p:cNvSpPr>
            <a:spLocks noGrp="1"/>
          </p:cNvSpPr>
          <p:nvPr>
            <p:ph type="sldNum" sz="quarter" idx="10"/>
          </p:nvPr>
        </p:nvSpPr>
        <p:spPr/>
        <p:txBody>
          <a:bodyPr/>
          <a:lstStyle/>
          <a:p>
            <a:fld id="{6061A864-81ED-4566-9CD2-29C383D1B1A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pic>
        <p:nvPicPr>
          <p:cNvPr id="9" name="Picture 8" descr="Australian Synchrotron_PRIM_[CMYK].png"/>
          <p:cNvPicPr>
            <a:picLocks noChangeAspect="1"/>
          </p:cNvPicPr>
          <p:nvPr userDrawn="1"/>
        </p:nvPicPr>
        <p:blipFill>
          <a:blip r:embed="rId2" cstate="print"/>
          <a:stretch>
            <a:fillRect/>
          </a:stretch>
        </p:blipFill>
        <p:spPr>
          <a:xfrm>
            <a:off x="7030000" y="296678"/>
            <a:ext cx="1857600" cy="508677"/>
          </a:xfrm>
          <a:prstGeom prst="rect">
            <a:avLst/>
          </a:prstGeom>
        </p:spPr>
      </p:pic>
      <p:pic>
        <p:nvPicPr>
          <p:cNvPr id="12" name="Picture 2" descr="\\psf\Host\Client Active\Synchrotron\GOVERNMENT LOGO LINE_CMYK new no Australia.jpg"/>
          <p:cNvPicPr>
            <a:picLocks noChangeAspect="1" noChangeArrowheads="1"/>
          </p:cNvPicPr>
          <p:nvPr userDrawn="1"/>
        </p:nvPicPr>
        <p:blipFill>
          <a:blip r:embed="rId3" cstate="print"/>
          <a:srcRect/>
          <a:stretch>
            <a:fillRect/>
          </a:stretch>
        </p:blipFill>
        <p:spPr bwMode="auto">
          <a:xfrm>
            <a:off x="7019216" y="4659313"/>
            <a:ext cx="1868400" cy="364224"/>
          </a:xfrm>
          <a:prstGeom prst="rect">
            <a:avLst/>
          </a:prstGeom>
          <a:noFill/>
        </p:spPr>
      </p:pic>
      <p:sp>
        <p:nvSpPr>
          <p:cNvPr id="2" name="Title 1"/>
          <p:cNvSpPr>
            <a:spLocks noGrp="1"/>
          </p:cNvSpPr>
          <p:nvPr>
            <p:ph type="ctrTitle" hasCustomPrompt="1"/>
          </p:nvPr>
        </p:nvSpPr>
        <p:spPr>
          <a:xfrm>
            <a:off x="2411759" y="1439002"/>
            <a:ext cx="6481415" cy="1102519"/>
          </a:xfrm>
        </p:spPr>
        <p:txBody>
          <a:bodyPr anchor="b">
            <a:normAutofit/>
          </a:bodyPr>
          <a:lstStyle>
            <a:lvl1pPr algn="l">
              <a:defRPr sz="2800">
                <a:solidFill>
                  <a:schemeClr val="bg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411759" y="2553444"/>
            <a:ext cx="6481415" cy="1314450"/>
          </a:xfrm>
        </p:spPr>
        <p:txBody>
          <a:bodyPr>
            <a:normAutofit/>
          </a:bodyPr>
          <a:lstStyle>
            <a:lvl1pPr marL="0" indent="0" algn="l">
              <a:buNone/>
              <a:defRPr sz="20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6" name="Slide Number Placeholder 5"/>
          <p:cNvSpPr>
            <a:spLocks noGrp="1"/>
          </p:cNvSpPr>
          <p:nvPr>
            <p:ph type="sldNum" sz="quarter" idx="12"/>
          </p:nvPr>
        </p:nvSpPr>
        <p:spPr>
          <a:xfrm>
            <a:off x="7010400" y="4869656"/>
            <a:ext cx="2133600" cy="273844"/>
          </a:xfrm>
          <a:prstGeom prst="rect">
            <a:avLst/>
          </a:prstGeom>
        </p:spPr>
        <p:txBody>
          <a:bodyPr/>
          <a:lstStyle>
            <a:lvl1pPr algn="r">
              <a:defRPr>
                <a:solidFill>
                  <a:schemeClr val="bg2"/>
                </a:solidFill>
              </a:defRPr>
            </a:lvl1pPr>
          </a:lstStyle>
          <a:p>
            <a:fld id="{FD6AD281-E497-4513-9250-2C4199296EDD}" type="slidenum">
              <a:rPr lang="en-US" smtClean="0"/>
              <a:pPr/>
              <a:t>‹#›</a:t>
            </a:fld>
            <a:endParaRPr lang="en-US" dirty="0"/>
          </a:p>
        </p:txBody>
      </p:sp>
      <p:pic>
        <p:nvPicPr>
          <p:cNvPr id="8" name="Picture 7" descr="Diffratcion_Graphic.png"/>
          <p:cNvPicPr>
            <a:picLocks noChangeAspect="1"/>
          </p:cNvPicPr>
          <p:nvPr userDrawn="1"/>
        </p:nvPicPr>
        <p:blipFill>
          <a:blip r:embed="rId4" cstate="print"/>
          <a:srcRect l="48815"/>
          <a:stretch>
            <a:fillRect/>
          </a:stretch>
        </p:blipFill>
        <p:spPr>
          <a:xfrm>
            <a:off x="0" y="123478"/>
            <a:ext cx="2283209" cy="4391801"/>
          </a:xfrm>
          <a:prstGeom prst="rect">
            <a:avLst/>
          </a:prstGeom>
          <a:noFill/>
          <a:ln>
            <a:noFill/>
          </a:ln>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Frame picture template">
    <p:spTree>
      <p:nvGrpSpPr>
        <p:cNvPr id="1" name=""/>
        <p:cNvGrpSpPr/>
        <p:nvPr/>
      </p:nvGrpSpPr>
      <p:grpSpPr>
        <a:xfrm>
          <a:off x="0" y="0"/>
          <a:ext cx="0" cy="0"/>
          <a:chOff x="0" y="0"/>
          <a:chExt cx="0" cy="0"/>
        </a:xfrm>
      </p:grpSpPr>
      <p:sp>
        <p:nvSpPr>
          <p:cNvPr id="7" name="Rectangle 6"/>
          <p:cNvSpPr/>
          <p:nvPr userDrawn="1"/>
        </p:nvSpPr>
        <p:spPr>
          <a:xfrm>
            <a:off x="7500958" y="928676"/>
            <a:ext cx="1643042" cy="522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a:xfrm>
            <a:off x="3505200" y="4795954"/>
            <a:ext cx="2133600" cy="273844"/>
          </a:xfrm>
          <a:prstGeom prst="rect">
            <a:avLst/>
          </a:prstGeom>
        </p:spPr>
        <p:txBody>
          <a:bodyPr/>
          <a:lstStyle/>
          <a:p>
            <a:fld id="{FD6AD281-E497-4513-9250-2C4199296EDD}" type="slidenum">
              <a:rPr lang="en-US" smtClean="0"/>
              <a:pPr/>
              <a:t>‹#›</a:t>
            </a:fld>
            <a:endParaRPr lang="en-US"/>
          </a:p>
        </p:txBody>
      </p:sp>
      <p:sp>
        <p:nvSpPr>
          <p:cNvPr id="8" name="Picture Placeholder 7"/>
          <p:cNvSpPr>
            <a:spLocks noGrp="1"/>
          </p:cNvSpPr>
          <p:nvPr>
            <p:ph type="pic" sz="quarter" idx="13"/>
          </p:nvPr>
        </p:nvSpPr>
        <p:spPr>
          <a:xfrm>
            <a:off x="0" y="1059569"/>
            <a:ext cx="9144000" cy="4083931"/>
          </a:xfrm>
          <a:ln w="76200">
            <a:noFill/>
          </a:ln>
        </p:spPr>
        <p:txBody>
          <a:bodyPr anchor="t"/>
          <a:lstStyle>
            <a:lvl1pPr algn="ctr">
              <a:buNone/>
              <a:defRPr/>
            </a:lvl1pPr>
          </a:lstStyle>
          <a:p>
            <a:endParaRPr lang="en-US" dirty="0"/>
          </a:p>
        </p:txBody>
      </p:sp>
      <p:sp>
        <p:nvSpPr>
          <p:cNvPr id="10" name="Rectangle 9"/>
          <p:cNvSpPr/>
          <p:nvPr userDrawn="1"/>
        </p:nvSpPr>
        <p:spPr>
          <a:xfrm>
            <a:off x="0" y="4429138"/>
            <a:ext cx="9144000" cy="714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499742"/>
            <a:ext cx="7772400" cy="1021556"/>
          </a:xfrm>
        </p:spPr>
        <p:txBody>
          <a:bodyPr anchor="t"/>
          <a:lstStyle>
            <a:lvl1pPr algn="l">
              <a:defRPr sz="3200" b="0" cap="all">
                <a:solidFill>
                  <a:schemeClr val="bg2"/>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374601"/>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6" name="Slide Number Placeholder 5"/>
          <p:cNvSpPr>
            <a:spLocks noGrp="1"/>
          </p:cNvSpPr>
          <p:nvPr>
            <p:ph type="sldNum" sz="quarter" idx="10"/>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293931" y="987425"/>
            <a:ext cx="4249167" cy="3671888"/>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4007" y="987425"/>
            <a:ext cx="4249167" cy="3671888"/>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0"/>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89660" y="1151335"/>
            <a:ext cx="4269996"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89660" y="1631155"/>
            <a:ext cx="4269996" cy="30281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1501" y="1151335"/>
            <a:ext cx="4271673"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1501" y="1631155"/>
            <a:ext cx="4271673" cy="30281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8"/>
          <p:cNvSpPr>
            <a:spLocks noGrp="1"/>
          </p:cNvSpPr>
          <p:nvPr>
            <p:ph type="sldNum" sz="quarter" idx="10"/>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5" name="Slide Number Placeholder 4"/>
          <p:cNvSpPr>
            <a:spLocks noGrp="1"/>
          </p:cNvSpPr>
          <p:nvPr>
            <p:ph type="sldNum" sz="quarter" idx="10"/>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cknowledgments">
    <p:spTree>
      <p:nvGrpSpPr>
        <p:cNvPr id="1" name=""/>
        <p:cNvGrpSpPr/>
        <p:nvPr/>
      </p:nvGrpSpPr>
      <p:grpSpPr>
        <a:xfrm>
          <a:off x="0" y="0"/>
          <a:ext cx="0" cy="0"/>
          <a:chOff x="0" y="0"/>
          <a:chExt cx="0" cy="0"/>
        </a:xfrm>
      </p:grpSpPr>
      <p:sp>
        <p:nvSpPr>
          <p:cNvPr id="18" name="Rectangle 17"/>
          <p:cNvSpPr/>
          <p:nvPr userDrawn="1"/>
        </p:nvSpPr>
        <p:spPr>
          <a:xfrm>
            <a:off x="0" y="0"/>
            <a:ext cx="9144000" cy="113159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gradient_band_CMYK.png"/>
          <p:cNvPicPr>
            <a:picLocks noChangeAspect="1"/>
          </p:cNvPicPr>
          <p:nvPr userDrawn="1"/>
        </p:nvPicPr>
        <p:blipFill>
          <a:blip r:embed="rId2" cstate="print"/>
          <a:stretch>
            <a:fillRect/>
          </a:stretch>
        </p:blipFill>
        <p:spPr>
          <a:xfrm>
            <a:off x="-1" y="1131590"/>
            <a:ext cx="5715009" cy="139277"/>
          </a:xfrm>
          <a:prstGeom prst="rect">
            <a:avLst/>
          </a:prstGeom>
          <a:noFill/>
          <a:ln>
            <a:noFill/>
          </a:ln>
        </p:spPr>
      </p:pic>
      <p:sp>
        <p:nvSpPr>
          <p:cNvPr id="20" name="Title 1"/>
          <p:cNvSpPr>
            <a:spLocks noGrp="1"/>
          </p:cNvSpPr>
          <p:nvPr>
            <p:ph type="title" hasCustomPrompt="1"/>
          </p:nvPr>
        </p:nvSpPr>
        <p:spPr>
          <a:xfrm>
            <a:off x="409574" y="1275606"/>
            <a:ext cx="8347075" cy="508040"/>
          </a:xfrm>
        </p:spPr>
        <p:txBody>
          <a:bodyPr/>
          <a:lstStyle>
            <a:lvl1pPr algn="ctr">
              <a:defRPr sz="2000">
                <a:solidFill>
                  <a:schemeClr val="bg2"/>
                </a:solidFill>
              </a:defRPr>
            </a:lvl1pPr>
          </a:lstStyle>
          <a:p>
            <a:r>
              <a:rPr lang="en-US" dirty="0" smtClean="0"/>
              <a:t>CLICK TO EDIT MASTER TITLE STYLE</a:t>
            </a:r>
            <a:endParaRPr lang="en-US" dirty="0"/>
          </a:p>
        </p:txBody>
      </p:sp>
      <p:grpSp>
        <p:nvGrpSpPr>
          <p:cNvPr id="33" name="Group 21"/>
          <p:cNvGrpSpPr/>
          <p:nvPr userDrawn="1"/>
        </p:nvGrpSpPr>
        <p:grpSpPr>
          <a:xfrm>
            <a:off x="2616362" y="3106438"/>
            <a:ext cx="3881407" cy="307916"/>
            <a:chOff x="2226846" y="2643188"/>
            <a:chExt cx="4537942" cy="360000"/>
          </a:xfrm>
        </p:grpSpPr>
        <p:sp>
          <p:nvSpPr>
            <p:cNvPr id="34" name="Rectangle 33"/>
            <p:cNvSpPr/>
            <p:nvPr/>
          </p:nvSpPr>
          <p:spPr>
            <a:xfrm>
              <a:off x="2226846" y="2643188"/>
              <a:ext cx="3600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312586" y="2643188"/>
              <a:ext cx="3600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404788" y="2643188"/>
              <a:ext cx="3600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7" name="Picture 36" descr="Australian Synchrotron_PRIM_[CMYK]wt.png"/>
          <p:cNvPicPr>
            <a:picLocks noChangeAspect="1"/>
          </p:cNvPicPr>
          <p:nvPr userDrawn="1"/>
        </p:nvPicPr>
        <p:blipFill>
          <a:blip r:embed="rId3" cstate="print"/>
          <a:stretch>
            <a:fillRect/>
          </a:stretch>
        </p:blipFill>
        <p:spPr>
          <a:xfrm>
            <a:off x="409575" y="297638"/>
            <a:ext cx="2083460" cy="570527"/>
          </a:xfrm>
          <a:prstGeom prst="rect">
            <a:avLst/>
          </a:prstGeom>
        </p:spPr>
      </p:pic>
      <p:sp>
        <p:nvSpPr>
          <p:cNvPr id="22" name="Slide Number Placeholder 21"/>
          <p:cNvSpPr>
            <a:spLocks noGrp="1"/>
          </p:cNvSpPr>
          <p:nvPr>
            <p:ph type="sldNum" sz="quarter" idx="10"/>
          </p:nvPr>
        </p:nvSpPr>
        <p:spPr/>
        <p:txBody>
          <a:bodyPr/>
          <a:lstStyle/>
          <a:p>
            <a:fld id="{FD6AD281-E497-4513-9250-2C4199296EDD}" type="slidenum">
              <a:rPr lang="en-US" smtClean="0"/>
              <a:pPr/>
              <a:t>‹#›</a:t>
            </a:fld>
            <a:endParaRPr lang="en-US" dirty="0"/>
          </a:p>
        </p:txBody>
      </p:sp>
      <p:pic>
        <p:nvPicPr>
          <p:cNvPr id="23" name="Picture 2" descr="\\psf\Host\Client Active\Synchrotron\GOVERNMENT LOGO LINE_CMYK REVERSED new no Australia.png"/>
          <p:cNvPicPr>
            <a:picLocks noChangeAspect="1" noChangeArrowheads="1"/>
          </p:cNvPicPr>
          <p:nvPr userDrawn="1"/>
        </p:nvPicPr>
        <p:blipFill>
          <a:blip r:embed="rId4" cstate="print"/>
          <a:srcRect/>
          <a:stretch>
            <a:fillRect/>
          </a:stretch>
        </p:blipFill>
        <p:spPr bwMode="auto">
          <a:xfrm>
            <a:off x="5789519" y="309569"/>
            <a:ext cx="2882249" cy="561600"/>
          </a:xfrm>
          <a:prstGeom prst="rect">
            <a:avLst/>
          </a:prstGeom>
          <a:noFill/>
        </p:spPr>
      </p:pic>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23528" y="987425"/>
            <a:ext cx="8569647" cy="3671888"/>
          </a:xfrm>
        </p:spPr>
        <p:txBody>
          <a:bodyPr/>
          <a:lstStyle>
            <a:lvl1pPr>
              <a:spcBef>
                <a:spcPts val="0"/>
              </a:spcBef>
              <a:spcAft>
                <a:spcPts val="1200"/>
              </a:spcAft>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ub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85719" y="1437064"/>
            <a:ext cx="8607455" cy="3222918"/>
          </a:xfrm>
        </p:spPr>
        <p:txBody>
          <a:bodyPr/>
          <a:lstStyle>
            <a:lvl1pPr>
              <a:spcBef>
                <a:spcPts val="0"/>
              </a:spcBef>
              <a:spcAft>
                <a:spcPts val="1200"/>
              </a:spcAft>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8"/>
          <p:cNvSpPr>
            <a:spLocks noGrp="1"/>
          </p:cNvSpPr>
          <p:nvPr>
            <p:ph type="body" sz="quarter" idx="13"/>
          </p:nvPr>
        </p:nvSpPr>
        <p:spPr>
          <a:xfrm>
            <a:off x="285720" y="987425"/>
            <a:ext cx="5357823" cy="428620"/>
          </a:xfrm>
        </p:spPr>
        <p:txBody>
          <a:bodyPr/>
          <a:lstStyle>
            <a:lvl1pPr>
              <a:buNone/>
              <a:defRPr b="1"/>
            </a:lvl1pPr>
          </a:lstStyle>
          <a:p>
            <a:pPr lvl="0"/>
            <a:r>
              <a:rPr lang="en-US" dirty="0" smtClean="0"/>
              <a:t>Click to edit Master text styles</a:t>
            </a:r>
          </a:p>
        </p:txBody>
      </p:sp>
      <p:sp>
        <p:nvSpPr>
          <p:cNvPr id="6" name="Slide Number Placeholder 5"/>
          <p:cNvSpPr>
            <a:spLocks noGrp="1"/>
          </p:cNvSpPr>
          <p:nvPr>
            <p:ph type="sldNum" sz="quarter" idx="14"/>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9" name="Rectangle 8"/>
          <p:cNvSpPr/>
          <p:nvPr userDrawn="1"/>
        </p:nvSpPr>
        <p:spPr>
          <a:xfrm>
            <a:off x="7308304" y="703814"/>
            <a:ext cx="1835696" cy="787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7" name="Chart Placeholder 6"/>
          <p:cNvSpPr>
            <a:spLocks noGrp="1"/>
          </p:cNvSpPr>
          <p:nvPr>
            <p:ph type="chart" sz="quarter" idx="11"/>
          </p:nvPr>
        </p:nvSpPr>
        <p:spPr>
          <a:xfrm>
            <a:off x="409575" y="987425"/>
            <a:ext cx="8483600" cy="3529013"/>
          </a:xfrm>
        </p:spPr>
        <p:txBody>
          <a:bodyPr/>
          <a:lstStyle/>
          <a:p>
            <a:endParaRPr lang="en-US"/>
          </a:p>
        </p:txBody>
      </p:sp>
      <p:sp>
        <p:nvSpPr>
          <p:cNvPr id="6" name="Slide Number Placeholder 5"/>
          <p:cNvSpPr>
            <a:spLocks noGrp="1"/>
          </p:cNvSpPr>
          <p:nvPr>
            <p:ph type="sldNum" sz="quarter" idx="12"/>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Template">
    <p:spTree>
      <p:nvGrpSpPr>
        <p:cNvPr id="1" name=""/>
        <p:cNvGrpSpPr/>
        <p:nvPr/>
      </p:nvGrpSpPr>
      <p:grpSpPr>
        <a:xfrm>
          <a:off x="0" y="0"/>
          <a:ext cx="0" cy="0"/>
          <a:chOff x="0" y="0"/>
          <a:chExt cx="0" cy="0"/>
        </a:xfrm>
      </p:grpSpPr>
      <p:sp>
        <p:nvSpPr>
          <p:cNvPr id="5" name="Rectangle 4"/>
          <p:cNvSpPr/>
          <p:nvPr userDrawn="1"/>
        </p:nvSpPr>
        <p:spPr>
          <a:xfrm>
            <a:off x="7308304" y="703814"/>
            <a:ext cx="1835696" cy="787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7" name="Table Placeholder 6"/>
          <p:cNvSpPr>
            <a:spLocks noGrp="1"/>
          </p:cNvSpPr>
          <p:nvPr>
            <p:ph type="tbl" sz="quarter" idx="13"/>
          </p:nvPr>
        </p:nvSpPr>
        <p:spPr>
          <a:xfrm>
            <a:off x="357158" y="987425"/>
            <a:ext cx="8247290" cy="3671888"/>
          </a:xfrm>
        </p:spPr>
        <p:txBody>
          <a:bodyPr/>
          <a:lstStyle/>
          <a:p>
            <a:endParaRPr lang="en-US"/>
          </a:p>
        </p:txBody>
      </p:sp>
      <p:sp>
        <p:nvSpPr>
          <p:cNvPr id="6" name="Slide Number Placeholder 5"/>
          <p:cNvSpPr>
            <a:spLocks noGrp="1"/>
          </p:cNvSpPr>
          <p:nvPr>
            <p:ph type="sldNum" sz="quarter" idx="14"/>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ngle picture">
    <p:spTree>
      <p:nvGrpSpPr>
        <p:cNvPr id="1" name=""/>
        <p:cNvGrpSpPr/>
        <p:nvPr/>
      </p:nvGrpSpPr>
      <p:grpSpPr>
        <a:xfrm>
          <a:off x="0" y="0"/>
          <a:ext cx="0" cy="0"/>
          <a:chOff x="0" y="0"/>
          <a:chExt cx="0" cy="0"/>
        </a:xfrm>
      </p:grpSpPr>
      <p:sp>
        <p:nvSpPr>
          <p:cNvPr id="7" name="Rectangle 6"/>
          <p:cNvSpPr/>
          <p:nvPr userDrawn="1"/>
        </p:nvSpPr>
        <p:spPr>
          <a:xfrm>
            <a:off x="7308304" y="703814"/>
            <a:ext cx="1835696" cy="787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8" name="Picture Placeholder 7"/>
          <p:cNvSpPr>
            <a:spLocks noGrp="1"/>
          </p:cNvSpPr>
          <p:nvPr>
            <p:ph type="pic" sz="quarter" idx="13"/>
          </p:nvPr>
        </p:nvSpPr>
        <p:spPr>
          <a:xfrm>
            <a:off x="1115616" y="1002373"/>
            <a:ext cx="6536914" cy="3513593"/>
          </a:xfrm>
          <a:ln w="76200">
            <a:solidFill>
              <a:srgbClr val="706F72"/>
            </a:solidFill>
            <a:miter lim="800000"/>
          </a:ln>
        </p:spPr>
        <p:txBody>
          <a:bodyPr/>
          <a:lstStyle/>
          <a:p>
            <a:endParaRPr lang="en-US" dirty="0"/>
          </a:p>
        </p:txBody>
      </p:sp>
      <p:sp>
        <p:nvSpPr>
          <p:cNvPr id="6" name="Slide Number Placeholder 5"/>
          <p:cNvSpPr>
            <a:spLocks noGrp="1"/>
          </p:cNvSpPr>
          <p:nvPr>
            <p:ph type="sldNum" sz="quarter" idx="14"/>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litple picture">
    <p:spTree>
      <p:nvGrpSpPr>
        <p:cNvPr id="1" name=""/>
        <p:cNvGrpSpPr/>
        <p:nvPr/>
      </p:nvGrpSpPr>
      <p:grpSpPr>
        <a:xfrm>
          <a:off x="0" y="0"/>
          <a:ext cx="0" cy="0"/>
          <a:chOff x="0" y="0"/>
          <a:chExt cx="0" cy="0"/>
        </a:xfrm>
      </p:grpSpPr>
      <p:sp>
        <p:nvSpPr>
          <p:cNvPr id="9" name="Rectangle 8"/>
          <p:cNvSpPr/>
          <p:nvPr userDrawn="1"/>
        </p:nvSpPr>
        <p:spPr>
          <a:xfrm>
            <a:off x="7308304" y="703814"/>
            <a:ext cx="1835696" cy="787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8" name="Picture Placeholder 7"/>
          <p:cNvSpPr>
            <a:spLocks noGrp="1"/>
          </p:cNvSpPr>
          <p:nvPr>
            <p:ph type="pic" sz="quarter" idx="13"/>
          </p:nvPr>
        </p:nvSpPr>
        <p:spPr>
          <a:xfrm>
            <a:off x="409575" y="987425"/>
            <a:ext cx="4104421" cy="3169310"/>
          </a:xfrm>
          <a:ln w="76200">
            <a:solidFill>
              <a:srgbClr val="706F72"/>
            </a:solidFill>
            <a:miter lim="800000"/>
          </a:ln>
        </p:spPr>
        <p:txBody>
          <a:bodyPr/>
          <a:lstStyle/>
          <a:p>
            <a:endParaRPr lang="en-US" dirty="0"/>
          </a:p>
        </p:txBody>
      </p:sp>
      <p:sp>
        <p:nvSpPr>
          <p:cNvPr id="11" name="Picture Placeholder 10"/>
          <p:cNvSpPr>
            <a:spLocks noGrp="1"/>
          </p:cNvSpPr>
          <p:nvPr>
            <p:ph type="pic" sz="quarter" idx="14"/>
          </p:nvPr>
        </p:nvSpPr>
        <p:spPr>
          <a:xfrm>
            <a:off x="4787579" y="987425"/>
            <a:ext cx="4105596" cy="3168501"/>
          </a:xfrm>
          <a:ln w="76200">
            <a:solidFill>
              <a:srgbClr val="706F72"/>
            </a:solidFill>
            <a:miter lim="800000"/>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lang="en-US" sz="2400" kern="1200" dirty="0">
                <a:solidFill>
                  <a:schemeClr val="tx1"/>
                </a:solidFill>
                <a:latin typeface="Arial" pitchFamily="34" charset="0"/>
                <a:ea typeface="+mn-ea"/>
                <a:cs typeface="Arial" pitchFamily="34" charset="0"/>
              </a:defRPr>
            </a:lvl1pPr>
          </a:lstStyle>
          <a:p>
            <a:endParaRPr lang="en-US"/>
          </a:p>
        </p:txBody>
      </p:sp>
      <p:sp>
        <p:nvSpPr>
          <p:cNvPr id="7" name="Slide Number Placeholder 6"/>
          <p:cNvSpPr>
            <a:spLocks noGrp="1"/>
          </p:cNvSpPr>
          <p:nvPr>
            <p:ph type="sldNum" sz="quarter" idx="15"/>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left and text right">
    <p:spTree>
      <p:nvGrpSpPr>
        <p:cNvPr id="1" name=""/>
        <p:cNvGrpSpPr/>
        <p:nvPr/>
      </p:nvGrpSpPr>
      <p:grpSpPr>
        <a:xfrm>
          <a:off x="0" y="0"/>
          <a:ext cx="0" cy="0"/>
          <a:chOff x="0" y="0"/>
          <a:chExt cx="0" cy="0"/>
        </a:xfrm>
      </p:grpSpPr>
      <p:sp>
        <p:nvSpPr>
          <p:cNvPr id="9" name="Rectangle 8"/>
          <p:cNvSpPr/>
          <p:nvPr userDrawn="1"/>
        </p:nvSpPr>
        <p:spPr>
          <a:xfrm>
            <a:off x="7308304" y="703814"/>
            <a:ext cx="1835696" cy="787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8" name="Picture Placeholder 7"/>
          <p:cNvSpPr>
            <a:spLocks noGrp="1"/>
          </p:cNvSpPr>
          <p:nvPr>
            <p:ph type="pic" sz="quarter" idx="13"/>
          </p:nvPr>
        </p:nvSpPr>
        <p:spPr>
          <a:xfrm>
            <a:off x="446526" y="987424"/>
            <a:ext cx="3239674" cy="3240509"/>
          </a:xfrm>
          <a:ln w="76200">
            <a:solidFill>
              <a:srgbClr val="706F72"/>
            </a:solidFill>
            <a:miter lim="800000"/>
          </a:ln>
        </p:spPr>
        <p:txBody>
          <a:bodyPr/>
          <a:lstStyle/>
          <a:p>
            <a:endParaRPr lang="en-US" dirty="0"/>
          </a:p>
        </p:txBody>
      </p:sp>
      <p:sp>
        <p:nvSpPr>
          <p:cNvPr id="12" name="Text Placeholder 9"/>
          <p:cNvSpPr>
            <a:spLocks noGrp="1"/>
          </p:cNvSpPr>
          <p:nvPr>
            <p:ph type="body" sz="quarter" idx="15"/>
          </p:nvPr>
        </p:nvSpPr>
        <p:spPr>
          <a:xfrm>
            <a:off x="3851919" y="843558"/>
            <a:ext cx="5041255" cy="3672408"/>
          </a:xfrm>
        </p:spPr>
        <p:txBody>
          <a:bodyPr/>
          <a:lstStyle>
            <a:lvl1pPr>
              <a:spcBef>
                <a:spcPts val="0"/>
              </a:spcBef>
              <a:spcAft>
                <a:spcPts val="1200"/>
              </a:spcAft>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6"/>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right and text left">
    <p:spTree>
      <p:nvGrpSpPr>
        <p:cNvPr id="1" name=""/>
        <p:cNvGrpSpPr/>
        <p:nvPr/>
      </p:nvGrpSpPr>
      <p:grpSpPr>
        <a:xfrm>
          <a:off x="0" y="0"/>
          <a:ext cx="0" cy="0"/>
          <a:chOff x="0" y="0"/>
          <a:chExt cx="0" cy="0"/>
        </a:xfrm>
      </p:grpSpPr>
      <p:sp>
        <p:nvSpPr>
          <p:cNvPr id="9" name="Rectangle 8"/>
          <p:cNvSpPr/>
          <p:nvPr userDrawn="1"/>
        </p:nvSpPr>
        <p:spPr>
          <a:xfrm>
            <a:off x="7308304" y="703814"/>
            <a:ext cx="1835696" cy="787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9"/>
          <p:cNvSpPr>
            <a:spLocks noGrp="1"/>
          </p:cNvSpPr>
          <p:nvPr>
            <p:ph type="body" sz="quarter" idx="15"/>
          </p:nvPr>
        </p:nvSpPr>
        <p:spPr>
          <a:xfrm>
            <a:off x="357158" y="844266"/>
            <a:ext cx="5006930" cy="36717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8" name="Picture Placeholder 7"/>
          <p:cNvSpPr>
            <a:spLocks noGrp="1"/>
          </p:cNvSpPr>
          <p:nvPr>
            <p:ph type="pic" sz="quarter" idx="13"/>
          </p:nvPr>
        </p:nvSpPr>
        <p:spPr>
          <a:xfrm>
            <a:off x="5572131" y="987424"/>
            <a:ext cx="3321043" cy="3321899"/>
          </a:xfrm>
          <a:ln w="76200">
            <a:solidFill>
              <a:srgbClr val="706F72"/>
            </a:solidFill>
            <a:miter lim="800000"/>
          </a:ln>
        </p:spPr>
        <p:txBody>
          <a:bodyPr/>
          <a:lstStyle/>
          <a:p>
            <a:endParaRPr lang="en-US" dirty="0"/>
          </a:p>
        </p:txBody>
      </p:sp>
      <p:sp>
        <p:nvSpPr>
          <p:cNvPr id="7" name="Slide Number Placeholder 6"/>
          <p:cNvSpPr>
            <a:spLocks noGrp="1"/>
          </p:cNvSpPr>
          <p:nvPr>
            <p:ph type="sldNum" sz="quarter" idx="16"/>
          </p:nvPr>
        </p:nvSpPr>
        <p:spPr/>
        <p:txBody>
          <a:bodyPr/>
          <a:lstStyle/>
          <a:p>
            <a:fld id="{FD6AD281-E497-4513-9250-2C4199296EDD}" type="slidenum">
              <a:rPr lang="en-US" smtClean="0"/>
              <a:pPr/>
              <a:t>‹#›</a:t>
            </a:fld>
            <a:endParaRPr lang="en-US" dirty="0"/>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6F72">
            <a:alpha val="0"/>
          </a:srgbClr>
        </a:solidFill>
        <a:effectLst/>
      </p:bgPr>
    </p:bg>
    <p:spTree>
      <p:nvGrpSpPr>
        <p:cNvPr id="1" name=""/>
        <p:cNvGrpSpPr/>
        <p:nvPr/>
      </p:nvGrpSpPr>
      <p:grpSpPr>
        <a:xfrm>
          <a:off x="0" y="0"/>
          <a:ext cx="0" cy="0"/>
          <a:chOff x="0" y="0"/>
          <a:chExt cx="0" cy="0"/>
        </a:xfrm>
      </p:grpSpPr>
      <p:pic>
        <p:nvPicPr>
          <p:cNvPr id="29" name="Picture 28" descr="gradient_band_CMYK.png"/>
          <p:cNvPicPr>
            <a:picLocks noChangeAspect="1"/>
          </p:cNvPicPr>
          <p:nvPr userDrawn="1"/>
        </p:nvPicPr>
        <p:blipFill>
          <a:blip r:embed="rId18" cstate="print"/>
          <a:stretch>
            <a:fillRect/>
          </a:stretch>
        </p:blipFill>
        <p:spPr>
          <a:xfrm>
            <a:off x="-1042" y="683736"/>
            <a:ext cx="4207655" cy="102542"/>
          </a:xfrm>
          <a:prstGeom prst="rect">
            <a:avLst/>
          </a:prstGeom>
          <a:noFill/>
          <a:ln>
            <a:noFill/>
          </a:ln>
        </p:spPr>
      </p:pic>
      <p:pic>
        <p:nvPicPr>
          <p:cNvPr id="30" name="Picture 29" descr="Diffratcion_Graphic.png"/>
          <p:cNvPicPr>
            <a:picLocks noChangeAspect="1"/>
          </p:cNvPicPr>
          <p:nvPr userDrawn="1"/>
        </p:nvPicPr>
        <p:blipFill>
          <a:blip r:embed="rId19" cstate="print"/>
          <a:srcRect t="55529" r="35989"/>
          <a:stretch>
            <a:fillRect/>
          </a:stretch>
        </p:blipFill>
        <p:spPr>
          <a:xfrm>
            <a:off x="8057552" y="1"/>
            <a:ext cx="1086446" cy="769111"/>
          </a:xfrm>
          <a:prstGeom prst="rect">
            <a:avLst/>
          </a:prstGeom>
          <a:noFill/>
          <a:ln>
            <a:noFill/>
          </a:ln>
        </p:spPr>
      </p:pic>
      <p:sp>
        <p:nvSpPr>
          <p:cNvPr id="2" name="Title Placeholder 1"/>
          <p:cNvSpPr>
            <a:spLocks noGrp="1"/>
          </p:cNvSpPr>
          <p:nvPr>
            <p:ph type="title"/>
          </p:nvPr>
        </p:nvSpPr>
        <p:spPr>
          <a:xfrm>
            <a:off x="257116" y="54795"/>
            <a:ext cx="6886652" cy="644747"/>
          </a:xfrm>
          <a:prstGeom prst="rect">
            <a:avLst/>
          </a:prstGeom>
        </p:spPr>
        <p:txBody>
          <a:bodyPr vert="horz" lIns="91440" tIns="45720" rIns="91440" bIns="45720" rtlCol="0" anchor="b">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51519" y="987424"/>
            <a:ext cx="8641655" cy="367255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Slide Number Placeholder 15"/>
          <p:cNvSpPr>
            <a:spLocks noGrp="1"/>
          </p:cNvSpPr>
          <p:nvPr>
            <p:ph type="sldNum" sz="quarter" idx="4"/>
          </p:nvPr>
        </p:nvSpPr>
        <p:spPr>
          <a:xfrm>
            <a:off x="8604448" y="4868863"/>
            <a:ext cx="539552" cy="274637"/>
          </a:xfrm>
          <a:prstGeom prst="rect">
            <a:avLst/>
          </a:prstGeom>
        </p:spPr>
        <p:txBody>
          <a:bodyPr vert="horz" lIns="91440" tIns="45720" rIns="91440" bIns="45720" rtlCol="0" anchor="ctr"/>
          <a:lstStyle>
            <a:lvl1pPr algn="r">
              <a:defRPr sz="800">
                <a:solidFill>
                  <a:schemeClr val="tx1">
                    <a:tint val="75000"/>
                  </a:schemeClr>
                </a:solidFill>
                <a:latin typeface="Arial" pitchFamily="34" charset="0"/>
                <a:cs typeface="Arial" pitchFamily="34" charset="0"/>
              </a:defRPr>
            </a:lvl1pPr>
          </a:lstStyle>
          <a:p>
            <a:fld id="{FD6AD281-E497-4513-9250-2C4199296ED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61" r:id="rId3"/>
    <p:sldLayoutId id="2147483684" r:id="rId4"/>
    <p:sldLayoutId id="2147483665" r:id="rId5"/>
    <p:sldLayoutId id="2147483660" r:id="rId6"/>
    <p:sldLayoutId id="2147483663" r:id="rId7"/>
    <p:sldLayoutId id="2147483664" r:id="rId8"/>
    <p:sldLayoutId id="2147483666" r:id="rId9"/>
    <p:sldLayoutId id="2147483662" r:id="rId10"/>
    <p:sldLayoutId id="2147483651" r:id="rId11"/>
    <p:sldLayoutId id="2147483652" r:id="rId12"/>
    <p:sldLayoutId id="2147483653" r:id="rId13"/>
    <p:sldLayoutId id="2147483654" r:id="rId14"/>
    <p:sldLayoutId id="2147483682" r:id="rId15"/>
    <p:sldLayoutId id="2147483655" r:id="rId16"/>
  </p:sldLayoutIdLst>
  <p:transition>
    <p:fade thruBlk="1"/>
  </p:transition>
  <p:hf hdr="0" ftr="0" dt="0"/>
  <p:txStyles>
    <p:titleStyle>
      <a:lvl1pPr algn="l" defTabSz="914400" rtl="0" eaLnBrk="1" latinLnBrk="0" hangingPunct="1">
        <a:lnSpc>
          <a:spcPts val="2800"/>
        </a:lnSpc>
        <a:spcBef>
          <a:spcPct val="0"/>
        </a:spcBef>
        <a:buNone/>
        <a:defRPr sz="2800" kern="1200">
          <a:solidFill>
            <a:schemeClr val="bg2"/>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User focused applications with </a:t>
            </a:r>
            <a:r>
              <a:rPr lang="en-US" dirty="0" err="1" smtClean="0"/>
              <a:t>epicsQt</a:t>
            </a:r>
            <a:endParaRPr lang="en-US" dirty="0"/>
          </a:p>
        </p:txBody>
      </p:sp>
      <p:sp>
        <p:nvSpPr>
          <p:cNvPr id="3" name="Subtitle 2"/>
          <p:cNvSpPr>
            <a:spLocks noGrp="1"/>
          </p:cNvSpPr>
          <p:nvPr>
            <p:ph type="subTitle" idx="1"/>
          </p:nvPr>
        </p:nvSpPr>
        <p:spPr/>
        <p:txBody>
          <a:bodyPr/>
          <a:lstStyle/>
          <a:p>
            <a:r>
              <a:rPr lang="en-US" dirty="0" smtClean="0"/>
              <a:t>Andrew Rhyder</a:t>
            </a:r>
          </a:p>
          <a:p>
            <a:r>
              <a:rPr lang="en-US" dirty="0" smtClean="0"/>
              <a:t>Andrew Starritt</a:t>
            </a:r>
            <a:endParaRPr lang="en-US" dirty="0"/>
          </a:p>
        </p:txBody>
      </p:sp>
      <p:sp>
        <p:nvSpPr>
          <p:cNvPr id="4" name="Slide Number Placeholder 3"/>
          <p:cNvSpPr>
            <a:spLocks noGrp="1"/>
          </p:cNvSpPr>
          <p:nvPr>
            <p:ph type="sldNum" sz="quarter" idx="12"/>
          </p:nvPr>
        </p:nvSpPr>
        <p:spPr/>
        <p:txBody>
          <a:bodyPr/>
          <a:lstStyle/>
          <a:p>
            <a:fld id="{FD6AD281-E497-4513-9250-2C4199296EDD}" type="slidenum">
              <a:rPr lang="en-US" smtClean="0"/>
              <a:pPr/>
              <a:t>1</a:t>
            </a:fld>
            <a:endParaRPr lang="en-US"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epicsQt</a:t>
            </a:r>
            <a:r>
              <a:rPr lang="en-US" dirty="0" smtClean="0"/>
              <a:t> OVERVIEW</a:t>
            </a:r>
            <a:endParaRPr lang="en-US" dirty="0"/>
          </a:p>
        </p:txBody>
      </p:sp>
      <p:sp>
        <p:nvSpPr>
          <p:cNvPr id="4" name="Text Placeholder 3"/>
          <p:cNvSpPr>
            <a:spLocks noGrp="1"/>
          </p:cNvSpPr>
          <p:nvPr>
            <p:ph type="body" sz="quarter" idx="13"/>
          </p:nvPr>
        </p:nvSpPr>
        <p:spPr>
          <a:xfrm>
            <a:off x="285720" y="987425"/>
            <a:ext cx="7000924" cy="428620"/>
          </a:xfrm>
        </p:spPr>
        <p:txBody>
          <a:bodyPr>
            <a:normAutofit lnSpcReduction="10000"/>
          </a:bodyPr>
          <a:lstStyle/>
          <a:p>
            <a:r>
              <a:rPr lang="en-US" dirty="0" smtClean="0"/>
              <a:t>Modes of use - </a:t>
            </a:r>
            <a:r>
              <a:rPr lang="en-AU" dirty="0" smtClean="0"/>
              <a:t>Produce your own application</a:t>
            </a:r>
          </a:p>
        </p:txBody>
      </p:sp>
      <p:sp>
        <p:nvSpPr>
          <p:cNvPr id="5" name="Slide Number Placeholder 4"/>
          <p:cNvSpPr>
            <a:spLocks noGrp="1"/>
          </p:cNvSpPr>
          <p:nvPr>
            <p:ph type="sldNum" sz="quarter" idx="14"/>
          </p:nvPr>
        </p:nvSpPr>
        <p:spPr/>
        <p:txBody>
          <a:bodyPr/>
          <a:lstStyle/>
          <a:p>
            <a:fld id="{FD6AD281-E497-4513-9250-2C4199296EDD}" type="slidenum">
              <a:rPr lang="en-US" smtClean="0"/>
              <a:pPr/>
              <a:t>10</a:t>
            </a:fld>
            <a:endParaRPr lang="en-US" dirty="0"/>
          </a:p>
        </p:txBody>
      </p:sp>
      <p:pic>
        <p:nvPicPr>
          <p:cNvPr id="3" name="Picture 2" descr="H:\Conferences Collaboration and training\2015 ICALEPS\epicsQtPresentation\Screenshot-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525525"/>
            <a:ext cx="3403798" cy="34528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Conferences Collaboration and training\2015 ICALEPS\epicsQtPresentation\Screenshot-3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2997969"/>
            <a:ext cx="2207096" cy="186275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documentation\source\images\otherappExample1.png"/>
          <p:cNvPicPr>
            <a:picLocks noChangeAspect="1" noChangeArrowheads="1"/>
          </p:cNvPicPr>
          <p:nvPr/>
        </p:nvPicPr>
        <p:blipFill>
          <a:blip r:embed="rId5"/>
          <a:srcRect/>
          <a:stretch>
            <a:fillRect/>
          </a:stretch>
        </p:blipFill>
        <p:spPr bwMode="auto">
          <a:xfrm>
            <a:off x="611560" y="2118642"/>
            <a:ext cx="2813845" cy="1758653"/>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 </a:t>
            </a:r>
            <a:r>
              <a:rPr lang="en-US" dirty="0" err="1" smtClean="0"/>
              <a:t>epicsQt</a:t>
            </a:r>
            <a:endParaRPr lang="en-US" dirty="0"/>
          </a:p>
        </p:txBody>
      </p:sp>
      <p:sp>
        <p:nvSpPr>
          <p:cNvPr id="4" name="Text Placeholder 3"/>
          <p:cNvSpPr>
            <a:spLocks noGrp="1"/>
          </p:cNvSpPr>
          <p:nvPr>
            <p:ph type="body" sz="quarter" idx="13"/>
          </p:nvPr>
        </p:nvSpPr>
        <p:spPr>
          <a:xfrm>
            <a:off x="285720" y="987424"/>
            <a:ext cx="5357823" cy="869945"/>
          </a:xfrm>
        </p:spPr>
        <p:txBody>
          <a:bodyPr>
            <a:normAutofit lnSpcReduction="10000"/>
          </a:bodyPr>
          <a:lstStyle/>
          <a:p>
            <a:r>
              <a:rPr lang="en-US" dirty="0" smtClean="0"/>
              <a:t>Modes of use –</a:t>
            </a:r>
          </a:p>
          <a:p>
            <a:r>
              <a:rPr lang="en-AU" dirty="0" smtClean="0"/>
              <a:t>Produce your own widgets</a:t>
            </a:r>
          </a:p>
          <a:p>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11</a:t>
            </a:fld>
            <a:endParaRPr lang="en-US" dirty="0"/>
          </a:p>
        </p:txBody>
      </p:sp>
      <p:pic>
        <p:nvPicPr>
          <p:cNvPr id="4099" name="Picture 3" descr="H:\Conferences Collaboration and training\2015 ICALEPS\epicsQtPresentation\Screenshot-QEGui BatchScan.png"/>
          <p:cNvPicPr>
            <a:picLocks noChangeAspect="1" noChangeArrowheads="1"/>
          </p:cNvPicPr>
          <p:nvPr/>
        </p:nvPicPr>
        <p:blipFill>
          <a:blip r:embed="rId3"/>
          <a:srcRect/>
          <a:stretch>
            <a:fillRect/>
          </a:stretch>
        </p:blipFill>
        <p:spPr bwMode="auto">
          <a:xfrm>
            <a:off x="4572000" y="1071552"/>
            <a:ext cx="4436467" cy="2857566"/>
          </a:xfrm>
          <a:prstGeom prst="rect">
            <a:avLst/>
          </a:prstGeom>
          <a:noFill/>
        </p:spPr>
      </p:pic>
      <p:pic>
        <p:nvPicPr>
          <p:cNvPr id="7170" name="Picture 2" descr="H:\Conferences Collaboration and training\2015 ICALEPS\epicsQtPresentation\ar_fsm.png"/>
          <p:cNvPicPr>
            <a:picLocks noChangeAspect="1" noChangeArrowheads="1"/>
          </p:cNvPicPr>
          <p:nvPr/>
        </p:nvPicPr>
        <p:blipFill>
          <a:blip r:embed="rId4"/>
          <a:srcRect/>
          <a:stretch>
            <a:fillRect/>
          </a:stretch>
        </p:blipFill>
        <p:spPr bwMode="auto">
          <a:xfrm>
            <a:off x="428596" y="1928808"/>
            <a:ext cx="5280508" cy="307183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 </a:t>
            </a:r>
            <a:r>
              <a:rPr lang="en-US" dirty="0" err="1" smtClean="0"/>
              <a:t>epicsQt</a:t>
            </a:r>
            <a:endParaRPr lang="en-US" dirty="0"/>
          </a:p>
        </p:txBody>
      </p:sp>
      <p:sp>
        <p:nvSpPr>
          <p:cNvPr id="17" name="Content Placeholder 16"/>
          <p:cNvSpPr>
            <a:spLocks noGrp="1"/>
          </p:cNvSpPr>
          <p:nvPr>
            <p:ph idx="1"/>
          </p:nvPr>
        </p:nvSpPr>
        <p:spPr>
          <a:xfrm>
            <a:off x="285719" y="1437064"/>
            <a:ext cx="8501123" cy="3706436"/>
          </a:xfrm>
        </p:spPr>
        <p:txBody>
          <a:bodyPr>
            <a:normAutofit fontScale="85000" lnSpcReduction="20000"/>
          </a:bodyPr>
          <a:lstStyle/>
          <a:p>
            <a:r>
              <a:rPr lang="en-AU" dirty="0" smtClean="0"/>
              <a:t>Menu customisation</a:t>
            </a:r>
          </a:p>
          <a:p>
            <a:r>
              <a:rPr lang="en-AU" dirty="0" smtClean="0"/>
              <a:t>Save/restore</a:t>
            </a:r>
          </a:p>
          <a:p>
            <a:r>
              <a:rPr lang="en-AU" dirty="0" smtClean="0"/>
              <a:t>Tool tips</a:t>
            </a:r>
          </a:p>
          <a:p>
            <a:r>
              <a:rPr lang="en-AU" dirty="0" smtClean="0"/>
              <a:t>Copy/Paste</a:t>
            </a:r>
          </a:p>
          <a:p>
            <a:r>
              <a:rPr lang="en-AU" dirty="0" smtClean="0"/>
              <a:t>Context menus</a:t>
            </a:r>
          </a:p>
          <a:p>
            <a:r>
              <a:rPr lang="en-AU" dirty="0" smtClean="0"/>
              <a:t>Launching windows and docks</a:t>
            </a:r>
          </a:p>
          <a:p>
            <a:r>
              <a:rPr lang="en-AU" dirty="0" smtClean="0"/>
              <a:t>Data sources</a:t>
            </a:r>
          </a:p>
          <a:p>
            <a:r>
              <a:rPr lang="en-AU" dirty="0" smtClean="0"/>
              <a:t>Integrated logging</a:t>
            </a:r>
          </a:p>
          <a:p>
            <a:r>
              <a:rPr lang="en-US" dirty="0" smtClean="0"/>
              <a:t>Application support widgets</a:t>
            </a:r>
            <a:endParaRPr lang="en-AU" dirty="0" smtClean="0"/>
          </a:p>
        </p:txBody>
      </p:sp>
      <p:sp>
        <p:nvSpPr>
          <p:cNvPr id="4" name="Text Placeholder 3"/>
          <p:cNvSpPr>
            <a:spLocks noGrp="1"/>
          </p:cNvSpPr>
          <p:nvPr>
            <p:ph type="body" sz="quarter" idx="13"/>
          </p:nvPr>
        </p:nvSpPr>
        <p:spPr/>
        <p:txBody>
          <a:bodyPr>
            <a:normAutofit lnSpcReduction="10000"/>
          </a:bodyPr>
          <a:lstStyle/>
          <a:p>
            <a:r>
              <a:rPr lang="en-US" dirty="0" smtClean="0"/>
              <a:t>Application support</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12</a:t>
            </a:fld>
            <a:endParaRPr lang="en-US" dirty="0"/>
          </a:p>
        </p:txBody>
      </p:sp>
      <p:pic>
        <p:nvPicPr>
          <p:cNvPr id="6148" name="Picture 4" descr="H:\Conferences Collaboration and training\2015 ICALEPS\epicsQtPresentation\coolest-tower-crane-15.jpg"/>
          <p:cNvPicPr>
            <a:picLocks noChangeAspect="1" noChangeArrowheads="1"/>
          </p:cNvPicPr>
          <p:nvPr/>
        </p:nvPicPr>
        <p:blipFill>
          <a:blip r:embed="rId3" cstate="print"/>
          <a:srcRect l="26235"/>
          <a:stretch>
            <a:fillRect/>
          </a:stretch>
        </p:blipFill>
        <p:spPr bwMode="auto">
          <a:xfrm>
            <a:off x="4786314" y="2285998"/>
            <a:ext cx="3985724" cy="250033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4" name="Text Placeholder 3"/>
          <p:cNvSpPr>
            <a:spLocks noGrp="1"/>
          </p:cNvSpPr>
          <p:nvPr>
            <p:ph type="body" sz="quarter" idx="13"/>
          </p:nvPr>
        </p:nvSpPr>
        <p:spPr/>
        <p:txBody>
          <a:bodyPr>
            <a:normAutofit lnSpcReduction="10000"/>
          </a:bodyPr>
          <a:lstStyle/>
          <a:p>
            <a:r>
              <a:rPr lang="en-US" dirty="0" smtClean="0"/>
              <a:t>Custom menu bars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13</a:t>
            </a:fld>
            <a:endParaRPr lang="en-US" dirty="0"/>
          </a:p>
        </p:txBody>
      </p:sp>
      <p:pic>
        <p:nvPicPr>
          <p:cNvPr id="2050" name="Picture 2"/>
          <p:cNvPicPr>
            <a:picLocks noChangeAspect="1" noChangeArrowheads="1"/>
          </p:cNvPicPr>
          <p:nvPr/>
        </p:nvPicPr>
        <p:blipFill>
          <a:blip r:embed="rId3"/>
          <a:srcRect/>
          <a:stretch>
            <a:fillRect/>
          </a:stretch>
        </p:blipFill>
        <p:spPr bwMode="auto">
          <a:xfrm>
            <a:off x="357158" y="1714494"/>
            <a:ext cx="8286808" cy="3253716"/>
          </a:xfrm>
          <a:prstGeom prst="rect">
            <a:avLst/>
          </a:prstGeom>
          <a:noFill/>
          <a:ln w="9525">
            <a:noFill/>
            <a:miter lim="800000"/>
            <a:headEnd/>
            <a:tailEnd/>
          </a:ln>
          <a:effectLst/>
        </p:spPr>
      </p:pic>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p:txBody>
          <a:bodyPr/>
          <a:lstStyle/>
          <a:p>
            <a:endParaRPr lang="en-US" dirty="0" smtClean="0"/>
          </a:p>
        </p:txBody>
      </p:sp>
      <p:sp>
        <p:nvSpPr>
          <p:cNvPr id="4" name="Text Placeholder 3"/>
          <p:cNvSpPr>
            <a:spLocks noGrp="1"/>
          </p:cNvSpPr>
          <p:nvPr>
            <p:ph type="body" sz="quarter" idx="13"/>
          </p:nvPr>
        </p:nvSpPr>
        <p:spPr/>
        <p:txBody>
          <a:bodyPr>
            <a:normAutofit lnSpcReduction="10000"/>
          </a:bodyPr>
          <a:lstStyle/>
          <a:p>
            <a:r>
              <a:rPr lang="en-US" dirty="0" smtClean="0"/>
              <a:t>Custom menu bars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14</a:t>
            </a:fld>
            <a:endParaRPr lang="en-US" dirty="0"/>
          </a:p>
        </p:txBody>
      </p:sp>
      <p:pic>
        <p:nvPicPr>
          <p:cNvPr id="9218" name="Picture 2" descr="H:\Conferences Collaboration and training\2015 ICALEPS\epicsQtPresentation\Screenshot-SXR Cameras.png"/>
          <p:cNvPicPr>
            <a:picLocks noChangeAspect="1" noChangeArrowheads="1"/>
          </p:cNvPicPr>
          <p:nvPr/>
        </p:nvPicPr>
        <p:blipFill>
          <a:blip r:embed="rId3"/>
          <a:srcRect/>
          <a:stretch>
            <a:fillRect/>
          </a:stretch>
        </p:blipFill>
        <p:spPr bwMode="auto">
          <a:xfrm>
            <a:off x="571472" y="2000246"/>
            <a:ext cx="4385961" cy="1071570"/>
          </a:xfrm>
          <a:prstGeom prst="rect">
            <a:avLst/>
          </a:prstGeom>
          <a:noFill/>
        </p:spPr>
      </p:pic>
      <p:pic>
        <p:nvPicPr>
          <p:cNvPr id="3074" name="Picture 2" descr="H:\Conferences Collaboration and training\2015 ICALEPS\epicsQtPresentation\Screenshot-Camera 1 Positioning System B.PNG"/>
          <p:cNvPicPr>
            <a:picLocks noChangeAspect="1" noChangeArrowheads="1"/>
          </p:cNvPicPr>
          <p:nvPr/>
        </p:nvPicPr>
        <p:blipFill>
          <a:blip r:embed="rId4"/>
          <a:srcRect/>
          <a:stretch>
            <a:fillRect/>
          </a:stretch>
        </p:blipFill>
        <p:spPr bwMode="auto">
          <a:xfrm>
            <a:off x="5143504" y="1071552"/>
            <a:ext cx="3786214" cy="662077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p:txBody>
          <a:bodyPr/>
          <a:lstStyle/>
          <a:p>
            <a:endParaRPr lang="en-US" dirty="0" smtClean="0"/>
          </a:p>
        </p:txBody>
      </p:sp>
      <p:sp>
        <p:nvSpPr>
          <p:cNvPr id="4" name="Text Placeholder 3"/>
          <p:cNvSpPr>
            <a:spLocks noGrp="1"/>
          </p:cNvSpPr>
          <p:nvPr>
            <p:ph type="body" sz="quarter" idx="13"/>
          </p:nvPr>
        </p:nvSpPr>
        <p:spPr/>
        <p:txBody>
          <a:bodyPr>
            <a:normAutofit lnSpcReduction="10000"/>
          </a:bodyPr>
          <a:lstStyle/>
          <a:p>
            <a:r>
              <a:rPr lang="en-US" dirty="0" smtClean="0"/>
              <a:t>Windowing system integration</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15</a:t>
            </a:fld>
            <a:endParaRPr lang="en-US" dirty="0"/>
          </a:p>
        </p:txBody>
      </p:sp>
      <p:pic>
        <p:nvPicPr>
          <p:cNvPr id="5123" name="Picture 3" descr="H:\Conferences Collaboration and training\2015 ICALEPS\epicsQtPresentation\Screenshot-Untitled Window.png"/>
          <p:cNvPicPr>
            <a:picLocks noChangeAspect="1" noChangeArrowheads="1"/>
          </p:cNvPicPr>
          <p:nvPr/>
        </p:nvPicPr>
        <p:blipFill>
          <a:blip r:embed="rId3"/>
          <a:srcRect/>
          <a:stretch>
            <a:fillRect/>
          </a:stretch>
        </p:blipFill>
        <p:spPr bwMode="auto">
          <a:xfrm>
            <a:off x="857224" y="3214692"/>
            <a:ext cx="3829557" cy="1815248"/>
          </a:xfrm>
          <a:prstGeom prst="rect">
            <a:avLst/>
          </a:prstGeom>
          <a:noFill/>
        </p:spPr>
      </p:pic>
      <p:pic>
        <p:nvPicPr>
          <p:cNvPr id="5122" name="Picture 2" descr="F:\Screenshot-Five Axis Manipultor Top View 2.png"/>
          <p:cNvPicPr>
            <a:picLocks noChangeAspect="1" noChangeArrowheads="1"/>
          </p:cNvPicPr>
          <p:nvPr/>
        </p:nvPicPr>
        <p:blipFill>
          <a:blip r:embed="rId4"/>
          <a:srcRect/>
          <a:stretch>
            <a:fillRect/>
          </a:stretch>
        </p:blipFill>
        <p:spPr bwMode="auto">
          <a:xfrm>
            <a:off x="4929190" y="928676"/>
            <a:ext cx="4119506" cy="3134687"/>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p:txBody>
          <a:bodyPr/>
          <a:lstStyle/>
          <a:p>
            <a:r>
              <a:rPr lang="en-AU" dirty="0" smtClean="0"/>
              <a:t>Save / restore</a:t>
            </a:r>
          </a:p>
        </p:txBody>
      </p:sp>
      <p:sp>
        <p:nvSpPr>
          <p:cNvPr id="4" name="Text Placeholder 3"/>
          <p:cNvSpPr>
            <a:spLocks noGrp="1"/>
          </p:cNvSpPr>
          <p:nvPr>
            <p:ph type="body" sz="quarter" idx="13"/>
          </p:nvPr>
        </p:nvSpPr>
        <p:spPr/>
        <p:txBody>
          <a:bodyPr>
            <a:normAutofit lnSpcReduction="10000"/>
          </a:bodyPr>
          <a:lstStyle/>
          <a:p>
            <a:r>
              <a:rPr lang="en-US" dirty="0" smtClean="0"/>
              <a:t>Configuration manager</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16</a:t>
            </a:fld>
            <a:endParaRPr lang="en-US" dirty="0"/>
          </a:p>
        </p:txBody>
      </p:sp>
      <p:pic>
        <p:nvPicPr>
          <p:cNvPr id="6146" name="Picture 2" descr="H:\Conferences Collaboration and training\2015 ICALEPS\epicsQtPresentation\Screenshot.png"/>
          <p:cNvPicPr>
            <a:picLocks noChangeAspect="1" noChangeArrowheads="1"/>
          </p:cNvPicPr>
          <p:nvPr/>
        </p:nvPicPr>
        <p:blipFill>
          <a:blip r:embed="rId3"/>
          <a:srcRect/>
          <a:stretch>
            <a:fillRect/>
          </a:stretch>
        </p:blipFill>
        <p:spPr bwMode="auto">
          <a:xfrm>
            <a:off x="1785918" y="1928808"/>
            <a:ext cx="6786610" cy="2980899"/>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a:xfrm>
            <a:off x="285719" y="1437064"/>
            <a:ext cx="3929091" cy="3222918"/>
          </a:xfrm>
        </p:spPr>
        <p:txBody>
          <a:bodyPr/>
          <a:lstStyle/>
          <a:p>
            <a:r>
              <a:rPr lang="en-AU" dirty="0" smtClean="0"/>
              <a:t>Simplification – the right information in front of the right person</a:t>
            </a:r>
            <a:endParaRPr lang="en-US" dirty="0" smtClean="0"/>
          </a:p>
        </p:txBody>
      </p:sp>
      <p:sp>
        <p:nvSpPr>
          <p:cNvPr id="4" name="Text Placeholder 3"/>
          <p:cNvSpPr>
            <a:spLocks noGrp="1"/>
          </p:cNvSpPr>
          <p:nvPr>
            <p:ph type="body" sz="quarter" idx="13"/>
          </p:nvPr>
        </p:nvSpPr>
        <p:spPr/>
        <p:txBody>
          <a:bodyPr>
            <a:normAutofit lnSpcReduction="10000"/>
          </a:bodyPr>
          <a:lstStyle/>
          <a:p>
            <a:r>
              <a:rPr lang="en-US" dirty="0" smtClean="0"/>
              <a:t>User levels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17</a:t>
            </a:fld>
            <a:endParaRPr lang="en-US" dirty="0"/>
          </a:p>
        </p:txBody>
      </p:sp>
      <p:pic>
        <p:nvPicPr>
          <p:cNvPr id="3074" name="Picture 2" descr="H:\Conferences Collaboration and training\2015 ICALEPS\epicsQtPresentation\Screenshot-Five Axis Manipulator Motors.png"/>
          <p:cNvPicPr>
            <a:picLocks noChangeAspect="1" noChangeArrowheads="1"/>
          </p:cNvPicPr>
          <p:nvPr/>
        </p:nvPicPr>
        <p:blipFill>
          <a:blip r:embed="rId3"/>
          <a:srcRect/>
          <a:stretch>
            <a:fillRect/>
          </a:stretch>
        </p:blipFill>
        <p:spPr bwMode="auto">
          <a:xfrm>
            <a:off x="4929190" y="785800"/>
            <a:ext cx="3033709" cy="4113088"/>
          </a:xfrm>
          <a:prstGeom prst="rect">
            <a:avLst/>
          </a:prstGeom>
          <a:noFill/>
        </p:spPr>
      </p:pic>
      <p:pic>
        <p:nvPicPr>
          <p:cNvPr id="3075" name="Picture 3" descr="H:\Conferences Collaboration and training\2015 ICALEPS\epicsQtPresentation\Untitled.png"/>
          <p:cNvPicPr>
            <a:picLocks noChangeAspect="1" noChangeArrowheads="1"/>
          </p:cNvPicPr>
          <p:nvPr/>
        </p:nvPicPr>
        <p:blipFill>
          <a:blip r:embed="rId4"/>
          <a:srcRect/>
          <a:stretch>
            <a:fillRect/>
          </a:stretch>
        </p:blipFill>
        <p:spPr bwMode="auto">
          <a:xfrm>
            <a:off x="2714612" y="2500312"/>
            <a:ext cx="1630390" cy="2400297"/>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a:xfrm>
            <a:off x="285719" y="1437064"/>
            <a:ext cx="3929091" cy="3222918"/>
          </a:xfrm>
        </p:spPr>
        <p:txBody>
          <a:bodyPr/>
          <a:lstStyle/>
          <a:p>
            <a:r>
              <a:rPr lang="en-AU" dirty="0" smtClean="0"/>
              <a:t>Simplification – the right information in front of the right person</a:t>
            </a:r>
            <a:endParaRPr lang="en-US" dirty="0" smtClean="0"/>
          </a:p>
        </p:txBody>
      </p:sp>
      <p:sp>
        <p:nvSpPr>
          <p:cNvPr id="4" name="Text Placeholder 3"/>
          <p:cNvSpPr>
            <a:spLocks noGrp="1"/>
          </p:cNvSpPr>
          <p:nvPr>
            <p:ph type="body" sz="quarter" idx="13"/>
          </p:nvPr>
        </p:nvSpPr>
        <p:spPr/>
        <p:txBody>
          <a:bodyPr>
            <a:normAutofit lnSpcReduction="10000"/>
          </a:bodyPr>
          <a:lstStyle/>
          <a:p>
            <a:r>
              <a:rPr lang="en-US" dirty="0" smtClean="0"/>
              <a:t>User levels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18</a:t>
            </a:fld>
            <a:endParaRPr lang="en-US" dirty="0"/>
          </a:p>
        </p:txBody>
      </p:sp>
      <p:pic>
        <p:nvPicPr>
          <p:cNvPr id="8" name="Picture 7" descr="userLevelDemoAll.PNG"/>
          <p:cNvPicPr/>
          <p:nvPr/>
        </p:nvPicPr>
        <p:blipFill>
          <a:blip r:embed="rId3" cstate="print"/>
          <a:stretch>
            <a:fillRect/>
          </a:stretch>
        </p:blipFill>
        <p:spPr>
          <a:xfrm>
            <a:off x="4643438" y="500048"/>
            <a:ext cx="3643338" cy="4357718"/>
          </a:xfrm>
          <a:prstGeom prst="rect">
            <a:avLst/>
          </a:prstGeom>
        </p:spPr>
      </p:pic>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p:txBody>
          <a:bodyPr>
            <a:normAutofit fontScale="92500" lnSpcReduction="20000"/>
          </a:bodyPr>
          <a:lstStyle/>
          <a:p>
            <a:r>
              <a:rPr lang="en-AU" dirty="0" smtClean="0"/>
              <a:t>Built in, but also available as widgets for developers to use.</a:t>
            </a:r>
          </a:p>
          <a:p>
            <a:r>
              <a:rPr lang="en-AU" dirty="0" smtClean="0"/>
              <a:t>Simplifies producing a comprehensive system for the user.</a:t>
            </a:r>
          </a:p>
          <a:p>
            <a:pPr lvl="1"/>
            <a:r>
              <a:rPr lang="en-AU" dirty="0" smtClean="0"/>
              <a:t>PV properties</a:t>
            </a:r>
          </a:p>
          <a:p>
            <a:pPr lvl="1"/>
            <a:r>
              <a:rPr lang="en-AU" dirty="0"/>
              <a:t>Scratch pad</a:t>
            </a:r>
          </a:p>
          <a:p>
            <a:pPr lvl="1"/>
            <a:r>
              <a:rPr lang="en-AU" dirty="0" smtClean="0"/>
              <a:t>Strip chart and plotter</a:t>
            </a:r>
          </a:p>
          <a:p>
            <a:pPr lvl="1"/>
            <a:r>
              <a:rPr lang="en-AU" dirty="0" smtClean="0"/>
              <a:t>Message log</a:t>
            </a:r>
          </a:p>
          <a:p>
            <a:pPr lvl="1"/>
            <a:r>
              <a:rPr lang="en-AU" dirty="0" smtClean="0"/>
              <a:t>PV load save</a:t>
            </a:r>
          </a:p>
          <a:p>
            <a:pPr lvl="1"/>
            <a:r>
              <a:rPr lang="en-AU" dirty="0" err="1" smtClean="0"/>
              <a:t>Archiver</a:t>
            </a:r>
            <a:r>
              <a:rPr lang="en-AU" dirty="0" smtClean="0"/>
              <a:t> status - Currently only talks to ‘standard’ CA </a:t>
            </a:r>
            <a:r>
              <a:rPr lang="en-AU" dirty="0" err="1" smtClean="0"/>
              <a:t>archiver</a:t>
            </a:r>
            <a:r>
              <a:rPr lang="en-AU" dirty="0" smtClean="0"/>
              <a:t> (Andy for version details)</a:t>
            </a:r>
          </a:p>
          <a:p>
            <a:pPr lvl="1"/>
            <a:r>
              <a:rPr lang="en-AU" dirty="0" smtClean="0"/>
              <a:t>Archiver name search</a:t>
            </a:r>
          </a:p>
          <a:p>
            <a:endParaRPr lang="en-AU" dirty="0" smtClean="0"/>
          </a:p>
          <a:p>
            <a:endParaRPr lang="en-AU" dirty="0" smtClean="0"/>
          </a:p>
        </p:txBody>
      </p:sp>
      <p:sp>
        <p:nvSpPr>
          <p:cNvPr id="4" name="Text Placeholder 3"/>
          <p:cNvSpPr>
            <a:spLocks noGrp="1"/>
          </p:cNvSpPr>
          <p:nvPr>
            <p:ph type="body" sz="quarter" idx="13"/>
          </p:nvPr>
        </p:nvSpPr>
        <p:spPr/>
        <p:txBody>
          <a:bodyPr>
            <a:normAutofit lnSpcReduction="10000"/>
          </a:bodyPr>
          <a:lstStyle/>
          <a:p>
            <a:r>
              <a:rPr lang="en-US" dirty="0" smtClean="0"/>
              <a:t>User Tools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19</a:t>
            </a:fld>
            <a:endParaRPr lang="en-US" dirty="0"/>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SUMMARY</a:t>
            </a:r>
            <a:endParaRPr lang="en-US" dirty="0"/>
          </a:p>
        </p:txBody>
      </p:sp>
      <p:sp>
        <p:nvSpPr>
          <p:cNvPr id="17" name="Content Placeholder 16"/>
          <p:cNvSpPr>
            <a:spLocks noGrp="1"/>
          </p:cNvSpPr>
          <p:nvPr>
            <p:ph idx="1"/>
          </p:nvPr>
        </p:nvSpPr>
        <p:spPr/>
        <p:txBody>
          <a:bodyPr/>
          <a:lstStyle/>
          <a:p>
            <a:r>
              <a:rPr lang="en-US" dirty="0" smtClean="0"/>
              <a:t>Qt and </a:t>
            </a:r>
            <a:r>
              <a:rPr lang="en-US" dirty="0" err="1" smtClean="0"/>
              <a:t>epicsQt</a:t>
            </a:r>
            <a:r>
              <a:rPr lang="en-US" dirty="0" smtClean="0"/>
              <a:t> overview</a:t>
            </a:r>
          </a:p>
          <a:p>
            <a:r>
              <a:rPr lang="en-US" dirty="0" smtClean="0"/>
              <a:t>User focused GUI applications</a:t>
            </a:r>
          </a:p>
          <a:p>
            <a:r>
              <a:rPr lang="en-US" dirty="0" smtClean="0"/>
              <a:t>Wish list</a:t>
            </a:r>
          </a:p>
        </p:txBody>
      </p:sp>
      <p:sp>
        <p:nvSpPr>
          <p:cNvPr id="4" name="Slide Number Placeholder 3"/>
          <p:cNvSpPr>
            <a:spLocks noGrp="1"/>
          </p:cNvSpPr>
          <p:nvPr>
            <p:ph type="sldNum" sz="quarter" idx="10"/>
          </p:nvPr>
        </p:nvSpPr>
        <p:spPr/>
        <p:txBody>
          <a:bodyPr/>
          <a:lstStyle/>
          <a:p>
            <a:fld id="{FD6AD281-E497-4513-9250-2C4199296EDD}" type="slidenum">
              <a:rPr lang="en-US" smtClean="0"/>
              <a:pPr/>
              <a:t>2</a:t>
            </a:fld>
            <a:endParaRPr lang="en-US" dirty="0"/>
          </a:p>
        </p:txBody>
      </p:sp>
      <p:pic>
        <p:nvPicPr>
          <p:cNvPr id="5" name="Picture 2" descr="H:\Conferences Collaboration and training\2015 ICALEPS\epicsQtPresentation\ar_fsm.png"/>
          <p:cNvPicPr>
            <a:picLocks noChangeAspect="1" noChangeArrowheads="1"/>
          </p:cNvPicPr>
          <p:nvPr/>
        </p:nvPicPr>
        <p:blipFill>
          <a:blip r:embed="rId3" cstate="print"/>
          <a:srcRect/>
          <a:stretch>
            <a:fillRect/>
          </a:stretch>
        </p:blipFill>
        <p:spPr bwMode="auto">
          <a:xfrm>
            <a:off x="3714744" y="2285998"/>
            <a:ext cx="4208938" cy="2448469"/>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p:txBody>
          <a:bodyPr>
            <a:normAutofit/>
          </a:bodyPr>
          <a:lstStyle/>
          <a:p>
            <a:endParaRPr lang="en-AU" dirty="0" smtClean="0"/>
          </a:p>
          <a:p>
            <a:endParaRPr lang="en-AU" dirty="0" smtClean="0"/>
          </a:p>
        </p:txBody>
      </p:sp>
      <p:sp>
        <p:nvSpPr>
          <p:cNvPr id="4" name="Text Placeholder 3"/>
          <p:cNvSpPr>
            <a:spLocks noGrp="1"/>
          </p:cNvSpPr>
          <p:nvPr>
            <p:ph type="body" sz="quarter" idx="13"/>
          </p:nvPr>
        </p:nvSpPr>
        <p:spPr/>
        <p:txBody>
          <a:bodyPr>
            <a:normAutofit lnSpcReduction="10000"/>
          </a:bodyPr>
          <a:lstStyle/>
          <a:p>
            <a:r>
              <a:rPr lang="en-US" dirty="0" smtClean="0"/>
              <a:t>User Tools - PV Properties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20</a:t>
            </a:fld>
            <a:endParaRPr lang="en-US" dirty="0"/>
          </a:p>
        </p:txBody>
      </p:sp>
      <p:pic>
        <p:nvPicPr>
          <p:cNvPr id="6" name="Picture 5" descr="QEPvProperties1"/>
          <p:cNvPicPr/>
          <p:nvPr/>
        </p:nvPicPr>
        <p:blipFill>
          <a:blip r:embed="rId3" cstate="print"/>
          <a:srcRect/>
          <a:stretch>
            <a:fillRect/>
          </a:stretch>
        </p:blipFill>
        <p:spPr bwMode="auto">
          <a:xfrm>
            <a:off x="4786314" y="357172"/>
            <a:ext cx="3018062" cy="4548781"/>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p:txBody>
          <a:bodyPr>
            <a:normAutofit/>
          </a:bodyPr>
          <a:lstStyle/>
          <a:p>
            <a:endParaRPr lang="en-AU" dirty="0" smtClean="0"/>
          </a:p>
          <a:p>
            <a:endParaRPr lang="en-AU" dirty="0" smtClean="0"/>
          </a:p>
        </p:txBody>
      </p:sp>
      <p:sp>
        <p:nvSpPr>
          <p:cNvPr id="4" name="Text Placeholder 3"/>
          <p:cNvSpPr>
            <a:spLocks noGrp="1"/>
          </p:cNvSpPr>
          <p:nvPr>
            <p:ph type="body" sz="quarter" idx="13"/>
          </p:nvPr>
        </p:nvSpPr>
        <p:spPr/>
        <p:txBody>
          <a:bodyPr>
            <a:normAutofit lnSpcReduction="10000"/>
          </a:bodyPr>
          <a:lstStyle/>
          <a:p>
            <a:r>
              <a:rPr lang="en-US" dirty="0"/>
              <a:t>User Tools </a:t>
            </a:r>
            <a:r>
              <a:rPr lang="en-US" dirty="0" smtClean="0"/>
              <a:t>- </a:t>
            </a:r>
            <a:r>
              <a:rPr lang="en-US" dirty="0" err="1" smtClean="0"/>
              <a:t>Stripchart</a:t>
            </a:r>
            <a:r>
              <a:rPr lang="en-US" dirty="0" smtClean="0"/>
              <a:t> and Plotter</a:t>
            </a:r>
          </a:p>
        </p:txBody>
      </p:sp>
      <p:sp>
        <p:nvSpPr>
          <p:cNvPr id="5" name="Slide Number Placeholder 4"/>
          <p:cNvSpPr>
            <a:spLocks noGrp="1"/>
          </p:cNvSpPr>
          <p:nvPr>
            <p:ph type="sldNum" sz="quarter" idx="14"/>
          </p:nvPr>
        </p:nvSpPr>
        <p:spPr/>
        <p:txBody>
          <a:bodyPr/>
          <a:lstStyle/>
          <a:p>
            <a:fld id="{FD6AD281-E497-4513-9250-2C4199296EDD}" type="slidenum">
              <a:rPr lang="en-US" smtClean="0"/>
              <a:pPr/>
              <a:t>21</a:t>
            </a:fld>
            <a:endParaRPr lang="en-US" dirty="0"/>
          </a:p>
        </p:txBody>
      </p:sp>
      <p:pic>
        <p:nvPicPr>
          <p:cNvPr id="5122" name="Picture 2" descr="H:\Conferences Collaboration and training\2015 ICALEPS\epicsQtPresentation\ar_sc1.png"/>
          <p:cNvPicPr>
            <a:picLocks noChangeAspect="1" noChangeArrowheads="1"/>
          </p:cNvPicPr>
          <p:nvPr/>
        </p:nvPicPr>
        <p:blipFill>
          <a:blip r:embed="rId3"/>
          <a:srcRect/>
          <a:stretch>
            <a:fillRect/>
          </a:stretch>
        </p:blipFill>
        <p:spPr bwMode="auto">
          <a:xfrm>
            <a:off x="214282" y="1571618"/>
            <a:ext cx="5361004" cy="2869467"/>
          </a:xfrm>
          <a:prstGeom prst="rect">
            <a:avLst/>
          </a:prstGeom>
          <a:noFill/>
        </p:spPr>
      </p:pic>
      <p:pic>
        <p:nvPicPr>
          <p:cNvPr id="7170" name="Picture 2" descr="H:\Conferences Collaboration and training\2015 ICALEPS\epicsQtPresentation\Screenshot-Untitled Window.png"/>
          <p:cNvPicPr>
            <a:picLocks noChangeAspect="1" noChangeArrowheads="1"/>
          </p:cNvPicPr>
          <p:nvPr/>
        </p:nvPicPr>
        <p:blipFill>
          <a:blip r:embed="rId4"/>
          <a:srcRect/>
          <a:stretch>
            <a:fillRect/>
          </a:stretch>
        </p:blipFill>
        <p:spPr bwMode="auto">
          <a:xfrm>
            <a:off x="3834118" y="2500312"/>
            <a:ext cx="5076496" cy="2406309"/>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17" name="Content Placeholder 16"/>
          <p:cNvSpPr>
            <a:spLocks noGrp="1"/>
          </p:cNvSpPr>
          <p:nvPr>
            <p:ph idx="1"/>
          </p:nvPr>
        </p:nvSpPr>
        <p:spPr/>
        <p:txBody>
          <a:bodyPr>
            <a:normAutofit/>
          </a:bodyPr>
          <a:lstStyle/>
          <a:p>
            <a:endParaRPr lang="en-AU" dirty="0" smtClean="0"/>
          </a:p>
          <a:p>
            <a:endParaRPr lang="en-AU" dirty="0" smtClean="0"/>
          </a:p>
        </p:txBody>
      </p:sp>
      <p:sp>
        <p:nvSpPr>
          <p:cNvPr id="4" name="Text Placeholder 3"/>
          <p:cNvSpPr>
            <a:spLocks noGrp="1"/>
          </p:cNvSpPr>
          <p:nvPr>
            <p:ph type="body" sz="quarter" idx="13"/>
          </p:nvPr>
        </p:nvSpPr>
        <p:spPr/>
        <p:txBody>
          <a:bodyPr>
            <a:normAutofit lnSpcReduction="10000"/>
          </a:bodyPr>
          <a:lstStyle/>
          <a:p>
            <a:r>
              <a:rPr lang="en-US" dirty="0" smtClean="0"/>
              <a:t>Tools - Scratch pad</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22</a:t>
            </a:fld>
            <a:endParaRPr lang="en-US" dirty="0"/>
          </a:p>
        </p:txBody>
      </p:sp>
      <p:pic>
        <p:nvPicPr>
          <p:cNvPr id="8195" name="Picture 3" descr="H:\Conferences Collaboration and training\2015 ICALEPS\epicsQtPresentation\untitled1.PNG"/>
          <p:cNvPicPr>
            <a:picLocks noChangeAspect="1" noChangeArrowheads="1"/>
          </p:cNvPicPr>
          <p:nvPr/>
        </p:nvPicPr>
        <p:blipFill>
          <a:blip r:embed="rId3"/>
          <a:srcRect/>
          <a:stretch>
            <a:fillRect/>
          </a:stretch>
        </p:blipFill>
        <p:spPr bwMode="auto">
          <a:xfrm>
            <a:off x="1" y="1441654"/>
            <a:ext cx="8429652" cy="370184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4" name="Text Placeholder 3"/>
          <p:cNvSpPr>
            <a:spLocks noGrp="1"/>
          </p:cNvSpPr>
          <p:nvPr>
            <p:ph type="body" sz="quarter" idx="13"/>
          </p:nvPr>
        </p:nvSpPr>
        <p:spPr/>
        <p:txBody>
          <a:bodyPr>
            <a:normAutofit lnSpcReduction="10000"/>
          </a:bodyPr>
          <a:lstStyle/>
          <a:p>
            <a:r>
              <a:rPr lang="en-US" dirty="0" smtClean="0"/>
              <a:t>User Tools - Message log</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23</a:t>
            </a:fld>
            <a:endParaRPr lang="en-US" dirty="0"/>
          </a:p>
        </p:txBody>
      </p:sp>
      <p:pic>
        <p:nvPicPr>
          <p:cNvPr id="6" name="Picture 5" descr="loggingSimple.png"/>
          <p:cNvPicPr/>
          <p:nvPr/>
        </p:nvPicPr>
        <p:blipFill>
          <a:blip r:embed="rId3" cstate="print"/>
          <a:stretch>
            <a:fillRect/>
          </a:stretch>
        </p:blipFill>
        <p:spPr>
          <a:xfrm>
            <a:off x="3143240" y="1995686"/>
            <a:ext cx="3805024" cy="2228220"/>
          </a:xfrm>
          <a:prstGeom prst="rect">
            <a:avLst/>
          </a:prstGeom>
        </p:spPr>
      </p:pic>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4" name="Text Placeholder 3"/>
          <p:cNvSpPr>
            <a:spLocks noGrp="1"/>
          </p:cNvSpPr>
          <p:nvPr>
            <p:ph type="body" sz="quarter" idx="13"/>
          </p:nvPr>
        </p:nvSpPr>
        <p:spPr/>
        <p:txBody>
          <a:bodyPr>
            <a:normAutofit lnSpcReduction="10000"/>
          </a:bodyPr>
          <a:lstStyle/>
          <a:p>
            <a:r>
              <a:rPr lang="en-US" dirty="0"/>
              <a:t>User Tools </a:t>
            </a:r>
            <a:r>
              <a:rPr lang="en-US" dirty="0" smtClean="0"/>
              <a:t>- PV load / save</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24</a:t>
            </a:fld>
            <a:endParaRPr lang="en-US" dirty="0"/>
          </a:p>
        </p:txBody>
      </p:sp>
      <p:pic>
        <p:nvPicPr>
          <p:cNvPr id="6" name="Picture 5" descr="QEPvLoadSave-1.png"/>
          <p:cNvPicPr/>
          <p:nvPr/>
        </p:nvPicPr>
        <p:blipFill>
          <a:blip r:embed="rId3" cstate="print"/>
          <a:stretch>
            <a:fillRect/>
          </a:stretch>
        </p:blipFill>
        <p:spPr>
          <a:xfrm>
            <a:off x="4788024" y="963924"/>
            <a:ext cx="2870485" cy="3929072"/>
          </a:xfrm>
          <a:prstGeom prst="rect">
            <a:avLst/>
          </a:prstGeom>
        </p:spPr>
      </p:pic>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FOCUS</a:t>
            </a:r>
            <a:endParaRPr lang="en-US" dirty="0"/>
          </a:p>
        </p:txBody>
      </p:sp>
      <p:sp>
        <p:nvSpPr>
          <p:cNvPr id="4" name="Text Placeholder 3"/>
          <p:cNvSpPr>
            <a:spLocks noGrp="1"/>
          </p:cNvSpPr>
          <p:nvPr>
            <p:ph type="body" sz="quarter" idx="13"/>
          </p:nvPr>
        </p:nvSpPr>
        <p:spPr>
          <a:xfrm>
            <a:off x="285720" y="987424"/>
            <a:ext cx="5357823" cy="936254"/>
          </a:xfrm>
        </p:spPr>
        <p:txBody>
          <a:bodyPr>
            <a:normAutofit/>
          </a:bodyPr>
          <a:lstStyle/>
          <a:p>
            <a:r>
              <a:rPr lang="en-US" dirty="0"/>
              <a:t>User Tools </a:t>
            </a:r>
            <a:r>
              <a:rPr lang="en-US" dirty="0" smtClean="0"/>
              <a:t>- Archiver status</a:t>
            </a:r>
          </a:p>
          <a:p>
            <a:r>
              <a:rPr lang="en-US" dirty="0" smtClean="0"/>
              <a:t>and name search</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25</a:t>
            </a:fld>
            <a:endParaRPr lang="en-US" dirty="0"/>
          </a:p>
        </p:txBody>
      </p:sp>
      <p:pic>
        <p:nvPicPr>
          <p:cNvPr id="6147" name="Picture 3" descr="H:\Conferences Collaboration and training\2015 ICALEPS\epicsQtPresentation\ar_name_search.png"/>
          <p:cNvPicPr>
            <a:picLocks noChangeAspect="1" noChangeArrowheads="1"/>
          </p:cNvPicPr>
          <p:nvPr/>
        </p:nvPicPr>
        <p:blipFill>
          <a:blip r:embed="rId3"/>
          <a:srcRect/>
          <a:stretch>
            <a:fillRect/>
          </a:stretch>
        </p:blipFill>
        <p:spPr bwMode="auto">
          <a:xfrm>
            <a:off x="5500694" y="914950"/>
            <a:ext cx="3465542" cy="4157130"/>
          </a:xfrm>
          <a:prstGeom prst="rect">
            <a:avLst/>
          </a:prstGeom>
          <a:noFill/>
        </p:spPr>
      </p:pic>
      <p:pic>
        <p:nvPicPr>
          <p:cNvPr id="6" name="Picture 5" descr="archive_status.png"/>
          <p:cNvPicPr/>
          <p:nvPr/>
        </p:nvPicPr>
        <p:blipFill>
          <a:blip r:embed="rId4" cstate="print"/>
          <a:stretch>
            <a:fillRect/>
          </a:stretch>
        </p:blipFill>
        <p:spPr>
          <a:xfrm>
            <a:off x="214282" y="2143122"/>
            <a:ext cx="5731510" cy="915035"/>
          </a:xfrm>
          <a:prstGeom prst="rect">
            <a:avLst/>
          </a:prstGeom>
        </p:spPr>
      </p:pic>
    </p:spTree>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WISH LIST</a:t>
            </a:r>
            <a:endParaRPr lang="en-US" dirty="0"/>
          </a:p>
        </p:txBody>
      </p:sp>
      <p:sp>
        <p:nvSpPr>
          <p:cNvPr id="17" name="Content Placeholder 16"/>
          <p:cNvSpPr>
            <a:spLocks noGrp="1"/>
          </p:cNvSpPr>
          <p:nvPr>
            <p:ph idx="1"/>
          </p:nvPr>
        </p:nvSpPr>
        <p:spPr/>
        <p:txBody>
          <a:bodyPr>
            <a:normAutofit/>
          </a:bodyPr>
          <a:lstStyle/>
          <a:p>
            <a:r>
              <a:rPr lang="en-AU" dirty="0" smtClean="0"/>
              <a:t>Python wrappers</a:t>
            </a:r>
          </a:p>
          <a:p>
            <a:r>
              <a:rPr lang="en-AU" dirty="0" smtClean="0"/>
              <a:t>Stronger integration with </a:t>
            </a:r>
            <a:r>
              <a:rPr lang="en-AU" dirty="0" err="1" smtClean="0"/>
              <a:t>caQtDM</a:t>
            </a:r>
            <a:endParaRPr lang="en-AU" dirty="0" smtClean="0"/>
          </a:p>
          <a:p>
            <a:r>
              <a:rPr lang="en-AU" dirty="0" smtClean="0"/>
              <a:t>Collaboration</a:t>
            </a:r>
          </a:p>
        </p:txBody>
      </p:sp>
      <p:sp>
        <p:nvSpPr>
          <p:cNvPr id="4" name="Slide Number Placeholder 3"/>
          <p:cNvSpPr>
            <a:spLocks noGrp="1"/>
          </p:cNvSpPr>
          <p:nvPr>
            <p:ph type="sldNum" sz="quarter" idx="10"/>
          </p:nvPr>
        </p:nvSpPr>
        <p:spPr/>
        <p:txBody>
          <a:bodyPr/>
          <a:lstStyle/>
          <a:p>
            <a:fld id="{FD6AD281-E497-4513-9250-2C4199296EDD}" type="slidenum">
              <a:rPr lang="en-US" smtClean="0"/>
              <a:pPr/>
              <a:t>26</a:t>
            </a:fld>
            <a:endParaRPr lang="en-US" dirty="0"/>
          </a:p>
        </p:txBody>
      </p:sp>
      <p:pic>
        <p:nvPicPr>
          <p:cNvPr id="2050" name="Picture 2" descr="H:\Conferences Collaboration and training\2015 ICALEPS\epicsQtPresentation\christmaslist.jpg"/>
          <p:cNvPicPr>
            <a:picLocks noChangeAspect="1" noChangeArrowheads="1"/>
          </p:cNvPicPr>
          <p:nvPr/>
        </p:nvPicPr>
        <p:blipFill>
          <a:blip r:embed="rId3" cstate="print"/>
          <a:srcRect/>
          <a:stretch>
            <a:fillRect/>
          </a:stretch>
        </p:blipFill>
        <p:spPr bwMode="auto">
          <a:xfrm>
            <a:off x="3714743" y="2714626"/>
            <a:ext cx="2005327" cy="164307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91630"/>
            <a:ext cx="8347075" cy="1152128"/>
          </a:xfrm>
        </p:spPr>
        <p:txBody>
          <a:bodyPr/>
          <a:lstStyle/>
          <a:p>
            <a:r>
              <a:rPr lang="en-US" sz="2800" dirty="0" smtClean="0"/>
              <a:t/>
            </a:r>
            <a:br>
              <a:rPr lang="en-US" sz="2800" dirty="0" smtClean="0"/>
            </a:br>
            <a:r>
              <a:rPr lang="en-US" sz="2800" dirty="0"/>
              <a:t/>
            </a:r>
            <a:br>
              <a:rPr lang="en-US" sz="2800" dirty="0"/>
            </a:br>
            <a:r>
              <a:rPr lang="en-US" sz="2800" dirty="0"/>
              <a:t>http://sourceforge.net/projects/epicsqt</a:t>
            </a:r>
            <a:r>
              <a:rPr lang="en-US" sz="2800" dirty="0" smtClean="0"/>
              <a:t>/</a:t>
            </a:r>
            <a:br>
              <a:rPr lang="en-US" sz="2800" dirty="0" smtClean="0"/>
            </a:br>
            <a:r>
              <a:rPr lang="en-US" sz="2800" dirty="0" smtClean="0"/>
              <a:t/>
            </a:r>
            <a:br>
              <a:rPr lang="en-US" sz="2800" dirty="0" smtClean="0"/>
            </a:br>
            <a:r>
              <a:rPr lang="en-US" sz="2800" dirty="0" smtClean="0"/>
              <a:t>Questions</a:t>
            </a:r>
            <a:r>
              <a:rPr lang="en-US" sz="2800" dirty="0" smtClean="0"/>
              <a:t>?</a:t>
            </a:r>
            <a:endParaRPr lang="en-US" sz="2800" dirty="0"/>
          </a:p>
        </p:txBody>
      </p:sp>
      <p:sp>
        <p:nvSpPr>
          <p:cNvPr id="35" name="Slide Number Placeholder 34"/>
          <p:cNvSpPr>
            <a:spLocks noGrp="1"/>
          </p:cNvSpPr>
          <p:nvPr>
            <p:ph type="sldNum" sz="quarter" idx="10"/>
          </p:nvPr>
        </p:nvSpPr>
        <p:spPr/>
        <p:txBody>
          <a:bodyPr/>
          <a:lstStyle/>
          <a:p>
            <a:fld id="{FD6AD281-E497-4513-9250-2C4199296EDD}" type="slidenum">
              <a:rPr lang="en-US" smtClean="0"/>
              <a:pPr/>
              <a:t>27</a:t>
            </a:fld>
            <a:endParaRPr lang="en-US" dirty="0"/>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p:cNvSpPr>
            <a:spLocks noGrp="1"/>
          </p:cNvSpPr>
          <p:nvPr>
            <p:ph idx="1"/>
          </p:nvPr>
        </p:nvSpPr>
        <p:spPr/>
        <p:txBody>
          <a:bodyPr>
            <a:normAutofit/>
          </a:bodyPr>
          <a:lstStyle/>
          <a:p>
            <a:pPr lvl="0"/>
            <a:r>
              <a:rPr lang="en-AU" dirty="0"/>
              <a:t>Qt is a cross-platform application and UI framework for developers using C</a:t>
            </a:r>
            <a:r>
              <a:rPr lang="en-AU" dirty="0" smtClean="0"/>
              <a:t>++.</a:t>
            </a:r>
            <a:endParaRPr lang="en-AU" dirty="0"/>
          </a:p>
          <a:p>
            <a:pPr lvl="0"/>
            <a:r>
              <a:rPr lang="en-AU" dirty="0"/>
              <a:t>It can be used under an open source </a:t>
            </a:r>
            <a:r>
              <a:rPr lang="en-AU" dirty="0" smtClean="0"/>
              <a:t>licence.</a:t>
            </a:r>
            <a:endParaRPr lang="en-AU" dirty="0"/>
          </a:p>
          <a:p>
            <a:pPr lvl="0"/>
            <a:r>
              <a:rPr lang="en-AU" dirty="0"/>
              <a:t>Qt has had a </a:t>
            </a:r>
            <a:r>
              <a:rPr lang="en-AU" dirty="0" smtClean="0"/>
              <a:t>20 year track </a:t>
            </a:r>
            <a:r>
              <a:rPr lang="en-AU" dirty="0"/>
              <a:t>record of ongoing development and expanding </a:t>
            </a:r>
            <a:r>
              <a:rPr lang="en-AU" dirty="0" smtClean="0"/>
              <a:t>use.</a:t>
            </a:r>
          </a:p>
        </p:txBody>
      </p:sp>
      <p:sp>
        <p:nvSpPr>
          <p:cNvPr id="2" name="Title 1"/>
          <p:cNvSpPr>
            <a:spLocks noGrp="1"/>
          </p:cNvSpPr>
          <p:nvPr>
            <p:ph type="title"/>
          </p:nvPr>
        </p:nvSpPr>
        <p:spPr/>
        <p:txBody>
          <a:bodyPr/>
          <a:lstStyle/>
          <a:p>
            <a:r>
              <a:rPr lang="en-AU" dirty="0" smtClean="0"/>
              <a:t>Qt OVERVIEW</a:t>
            </a:r>
            <a:endParaRPr lang="en-US" dirty="0"/>
          </a:p>
        </p:txBody>
      </p:sp>
      <p:sp>
        <p:nvSpPr>
          <p:cNvPr id="4" name="Slide Number Placeholder 3"/>
          <p:cNvSpPr>
            <a:spLocks noGrp="1"/>
          </p:cNvSpPr>
          <p:nvPr>
            <p:ph type="sldNum" sz="quarter" idx="10"/>
          </p:nvPr>
        </p:nvSpPr>
        <p:spPr/>
        <p:txBody>
          <a:bodyPr/>
          <a:lstStyle/>
          <a:p>
            <a:fld id="{FD6AD281-E497-4513-9250-2C4199296EDD}" type="slidenum">
              <a:rPr lang="en-US" smtClean="0"/>
              <a:pPr/>
              <a:t>3</a:t>
            </a:fld>
            <a:endParaRPr lang="en-US" dirty="0"/>
          </a:p>
        </p:txBody>
      </p:sp>
      <p:pic>
        <p:nvPicPr>
          <p:cNvPr id="1026" name="Picture 2" descr="H:\Conferences Collaboration and training\2015 ICALEPS\epicsQtPresentation\20Years.PNG"/>
          <p:cNvPicPr>
            <a:picLocks noChangeAspect="1" noChangeArrowheads="1"/>
          </p:cNvPicPr>
          <p:nvPr/>
        </p:nvPicPr>
        <p:blipFill>
          <a:blip r:embed="rId3" cstate="print"/>
          <a:srcRect/>
          <a:stretch>
            <a:fillRect/>
          </a:stretch>
        </p:blipFill>
        <p:spPr bwMode="auto">
          <a:xfrm>
            <a:off x="5143504" y="3786196"/>
            <a:ext cx="2828875" cy="1185131"/>
          </a:xfrm>
          <a:prstGeom prst="rect">
            <a:avLst/>
          </a:prstGeom>
          <a:noFill/>
        </p:spPr>
      </p:pic>
      <p:pic>
        <p:nvPicPr>
          <p:cNvPr id="7" name="Picture 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5852" y="3929072"/>
            <a:ext cx="1492759" cy="995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 name="Picture 10" descr="C:\Users\rhydera\epicsqt\documentation\source\images\QEFormGrid_Examp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482" y="848051"/>
            <a:ext cx="2428875" cy="3195638"/>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descr="C:\Users\rhydera\epicsqt\documentation\source\images\otherappExample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02" y="2986535"/>
            <a:ext cx="3194276" cy="199642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6274" y="1932368"/>
            <a:ext cx="2020733" cy="1953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285720" y="54795"/>
            <a:ext cx="6886652" cy="644747"/>
          </a:xfrm>
        </p:spPr>
        <p:txBody>
          <a:bodyPr/>
          <a:lstStyle/>
          <a:p>
            <a:pPr marL="0" indent="0"/>
            <a:r>
              <a:rPr lang="en-AU" dirty="0" smtClean="0"/>
              <a:t>Qt</a:t>
            </a:r>
            <a:r>
              <a:rPr lang="en-AU" dirty="0"/>
              <a:t> </a:t>
            </a:r>
            <a:r>
              <a:rPr lang="en-AU" dirty="0" smtClean="0"/>
              <a:t>OVERVIEW</a:t>
            </a:r>
            <a:endParaRPr lang="en-AU" dirty="0"/>
          </a:p>
        </p:txBody>
      </p:sp>
      <p:sp>
        <p:nvSpPr>
          <p:cNvPr id="6" name="Slide Number Placeholder 5"/>
          <p:cNvSpPr>
            <a:spLocks noGrp="1"/>
          </p:cNvSpPr>
          <p:nvPr>
            <p:ph type="sldNum" sz="quarter" idx="16"/>
          </p:nvPr>
        </p:nvSpPr>
        <p:spPr/>
        <p:txBody>
          <a:bodyPr/>
          <a:lstStyle/>
          <a:p>
            <a:fld id="{FD6AD281-E497-4513-9250-2C4199296EDD}" type="slidenum">
              <a:rPr lang="en-US" smtClean="0"/>
              <a:pPr/>
              <a:t>4</a:t>
            </a:fld>
            <a:endParaRPr lang="en-US" dirty="0"/>
          </a:p>
        </p:txBody>
      </p:sp>
      <p:sp>
        <p:nvSpPr>
          <p:cNvPr id="3" name="AutoShape 2" descr="data:image/jpeg;base64,/9j/4AAQSkZJRgABAQAAAQABAAD/2wCEAAkGBwgHBgkIBwgKCgkLDRYPDQwMDRsUFRAWIB0iIiAdHx8kKDQsJCYxJx8fLT0tMTU3Ojo6Iys/RD84QzQ5OjcBCgoKDQwNGg8PGjclHyU3Nzc3Nzc3Nzc3Nzc3Nzc3Nzc3Nzc3Nzc3Nzc3Nzc3Nzc3Nzc3Nzc3Nzc3Nzc3Nzc3N//AABEIAIUAlwMBIgACEQEDEQH/xAAcAAACAwEBAQEAAAAAAAAAAAAABwEFBgQDAgj/xAA/EAABAwMDAgQEBAQDBgcAAAABAgMEAAURBhIhEzEUQVGBByJhcRUykaEjQnKSYrHBFiQzUoKyNENj0eHw8f/EABoBAQEBAAMBAAAAAAAAAAAAAAADBAECBQb/xAAqEQACAgAFAgYBBQAAAAAAAAAAAQIDBBESITFB8BNRgaHR4ZEFFCMycf/aAAwDAQACEQMRAD8AeNFFFAFFFFAFFFFAFFFeJkNBoOlxPTOPnzx3xQHtRUA1BOPOgPNTyA8Wifn2lePQVyWqembFTIJAQ84sMj/mSCQD7gZ96w921Gs2e93OOrLk2SLfbynzSlONw9ys/pVzp5xLmoFW1gER7HBbYJ8i84Mn9EpH9xqjg0szXPD+HDN9+fuzX1NRXwt1KCAVDKjhI9amZD0or4StKlFIUCR3Ge1fdAFFFFAFFFFAFFFFAFFFFAFFGaKA55ktqGltb52oW4lsK8gpRwM/c4HuKxUKV1bzqPR0tZT1krkQjkg9NwZUAfUKJI+/0rT6phG42CfFRnqLZVsI7hQ5SR7gUnr9fHpH+z2r4uBPjHwknyytPzD2UlSv1+lXphqzNdGH8WOa/wA+Bn/D3UStQaebclYFwjKLEtA8nE+fuOa+viDeTZdMSXm1YkO/wWfXKu59hk+1LqxXhrT/AMSnVtKxar1scSfLDvKT7LKk/rVl8S5qLnq632ha/wDdYqS6/wA/QqV+iE/vXd0/yLLh7lKMNnfHVxz+CjcktRp9ngu/+EssXxklA83COoR9eShPvW8+ErLq9Nu3SUSZNzlOPrJ8+cD24NJ2VJkS47zwT/vl3klAA805BIH0Kygf9NNu96nZ0ha4OnrO2Jl3SyhltlHIQcDlX+YFVug9KiuWaMZqsarjz237mk1FqGPZw0wlBk3CQcRojZ+Zw/6D6mqNq5ylT1wIzrcq9KTmbK/8i3o/5R9fp5nk+lYBmdJEqUmJObcurqSbleHFZbjI80tn9sjueBWu0TaRdIiExmlx9PNr3YcGHbk4O63P8HoPP7cVF1qC3OjorprzfPfaXXl7G4sqWBDSYylrbVz1l8l4+as+ef8A84xVjUAADAHFGazM8xvN5k0UUUOAooooAooooArjnXKHACTOkNx0KOAt07U59Nx4B+ldlcF4Lohr6dvTPSQQuOVJBWPQbuD9iRXKBX3a4XiEjxVsgsXWKeVNNO7HUj/D3Sv7cH71V234laflu9CY69bZKThbM1ooKT6E9h71hpzdmbuC06ZvkzS9yScrt0veyyT6D+UfuPQVV3y7XJexvWVkZlZGG5zW1tw/0uoylX2IrXCiLW/38G2nDKez+x8MSWJbQdjPNvNKHC21BQPuKRl4tqoWoLxYFD+HKXujg9gv8zZ/co964rQ08y8lelLy6h4nIiur6Dh+nfYv9favTUtwu0qaw9eopjz2UbOr0y2V4OQfTIOeRXaFXhyeTPWwGDddjipbNeqfR5HFJjOTdKNyk7g5any04PNLTh3JPssK/urp6suXZLxe5JUubPdbgsEDlalEFeB/SkJ963mnbVHnTpDpbBtuoYCi4kDht5JAWP1KiP8A4rqiaV8Nc7Bam9rsazMrmPkjAdkLyEfuFH2Fc+OuGZ8TiY1ylFLfvNflZCtniTD1VHg2hrry7aEx2AhO7LwBKlAfRalHnjjntX24FRzKbalhbxz+I3MncAT3bbPnnsSOVfRPJ1VwtEfT1ul7ppaLilC63oJ/iOrUcmNHHfJ8z2Hmc5Axkbxl5lNC22dbtvjHLURsKLaR6rWMZJ4ySRntwK0RkprPoZ6bdW5r9CaUd1H03pLa42nmFZSyeFS1j+ZR8/8AIdh500pt9stlaS3KuESOEpwlreM4Hokc0lrhebs8gR7vf24LLYwmBbuQgDjbhs7R9iqotTKCkvWuw+JHczLssFv74O1H7qrPZU5vVJ7FZYZ3PVZLbvqxssa0YuLmyxW2dcecdVLfTaH3WrFWTNxdaUk3WRBjLVwmO25vUT9zgn7BNLeDLNykJiTtSy5jiRn8OsLKggD0LiQE4pg6ctLEJve1Z24JUOS44HHlf1KGf+41lnBRMl9dNayXfq8vZF62oLTuGcH1GK+qgVNSMQUUUUAUUUUAVBGe9TRQFRqHTdq1DH6N1iJdwPlcHC0fZXcUsrp8Nr7YytzTM1UmMfzR1qCVn7jGxXvinJUYqsLpw4LVXzqex+cnBFaf8PqK0vwnM/nip6avdtXyq9sVu9NIupi7bNcoGoLaPzw5eUutj0AOce/FMuXDjTGy1LYaebP8riAofvWYf+H9kS/4q3eItsgHIciukY9jkVSVykt9j0f39dkdM9vdfK9C3sIjoiBpi2uW8oUVGO4gAIJPJBGUn2PnVg+43HSXFJVz32IKlH2HJrHTNZxNOIVFuFxbushAwnw6AlefRePlH7faslJ1nqvVEjw1hjOR2ycERk7lAf4nCMJ/apqqUt+hBYG61ufEfN/e5otW3Dlpz8GtkYs5DMi9uJASD3KGk7iT+hpeXu7t3FfRuF2uNz5+RiI2I8fPoAck/wBtbCz/AArkSXfE6iuBK1cqbZJUo/dZ/wDv1rfWXTFnsiQLbBabV5uHKln/AKjk1dWV1rbc7asNh+HqfsJ+zaQ1Hctq7dZ41rZ/lfkg7sfdWVfoBW1tfwtglxEjUM+VdHx/KpZDY/1/emHiipSxE5cbELMZZPjY5oFuh21gR4EZqOyOyGkBIrpAxU0VDkyN5hRRRQBRRRQBRRRQBRRRQBRRUHtQFbfr3CsUMyp7u1PZKQMqWfQClFqDWt51E94OEHIzDitqI7CiVufQkd/sOKvfiZYb1PvCZkdhyVES0EoS1yWz5/L359RWe0fJf05exLm2mW6gtlHDCtyCSPmGR9P3rVXGKjq5Z9N+n4SivD+Ospz8s+PQ0elvhiMIk6hWSTyIjZ4H9Sh3+w/WmRBgxYEdMeHHbYZSMBDadoqjj6xtz4GyLdN3p4Bz/wBq6031xwDw9nubufVpLf8A3qFRnKcv7Hj4q3E3yzt+EXIGKMiqjxF6e/4VvjRwfORIKiPZII/eo/D7nIA8Zd1N88phMpbB+mVbj+mK6ZGTTlyy1debZQVuuJQgd1KOBXNFukSY4URHutgZ3tpJR/djb7ZrwasFuQsOOMeJdHPUlKLyh9irOParIJA4Hamxw9PQ+qKKK4OoUUUUAUUUUBGRRkVhdQleo9cRdNKceTbIcQzZ4aWpHVUTtbbJSQcdzjzqmuN+e+H1pFpt11gXORGUCGJbyzIcU4v5WwkZxgHgknjyoBqUUt3tfXhUtK4sCF4JV6FrRvWvqOYGXFg9gE88/SvOX8TVRLyUhdqm21LMl9wwnlLcaQ3+UkkAEqOBjHBzycUAyyQO9AIUOORSa1Jqa8KuMeXeY8dKLdbTP8DHcXy4+Q2004fNQJzkffirl3Vn+zr9qstn/BltJksxFw233HHklXLhz2G0k9yT/lQDNqDgDml3Ztc3e53awo8HDTCvD0kNBJWXAy1nDh8hnj75rQ/EK9P2LS0mTBGZzqkx4g/9VZ2p/TOfagNHkVNLGXEa+H1wgSWbqt2VcWkwy1PkqDS3Ady5Di1E4wPIAdwKiP8AEa5zIiVRY9t3sxZUmW+txZaShpexKk45wog4oBnZFTSdVqm9ybw5qKWxEbi2WzpedjdReOs8ncB/X2HPYGrO6/EC82pTkaciyMTUwROUhb6khCccN88qWo5xjtjzzQDPorJXDVE5ZssC0Qml3W5xvFKRIWQiM2EgkqxyfmISBxzVHfdfXa1Q4qHGLMi7kNJkW1UsrdLi17dqdowOMKzk/tQDJopdNa9ubtyiFMSCi2ybo9CbWtxXUU20CVu57BI2muVz4nPsz5baGrbcGEReqz4B9Sv4qnAhttSiMZVkHIHAoBnFQHc4qc0mbvd7hL1LOZvseK8WhHtaWGXnEs7nv4jqs5ByltPJH+uKsGPij0WQ9HjwDbRDkOx2W5BU82loANlweW/gbe49TQDWorIaU1Hd7lf5tsusWG14WIw84Y6lHprcGdis+eOfcUUBz3PRlzkajulwgXzwca6oZRKSho9dCWxjDbgI25Hng4zXCx8Op7bnRXeGXYAuZuJSuMpT7q/5Q44V/MAceXlTFooBcyfhm4/ZrfbjdtvhI0kF0M8uSHu7p58snj696pJem4tw03Pu8rUkFceNFZhtPxoKw0whlwKUNu4lW4gA49KY2trsLFpO6XIHC2I6i39VnhP7kVh5vW0nozSdgjyXIkh1YelrbUQoNIBdf+v096AsG9CybnI/E7jd2nly5keW90YqmkraaQem2EqUSPmO7n0qpsui359vRGj6kiPs2nxcdp1mGpJEhwEKcWor+dSdx7ef2qtfvt3ZRZb1Mus0OTI8i7SoyHcMtxkDLTYTx3JQM9zmq11Nw09a1Q2blcG3U2IyJbaXeDKkOYbSBjg5JPqaAY2jrHb1zYF5ttwRLgQrcLbECWykApVhxeT33FOParHXtkN5tcV1E5mEu2S0T0uvt72x0wr8wyOMEnv5V76LsCdN6ei25L77pQ2nd1V7glWBkJ9BnPFLrWFxmaijXcouMpiI7dUWSEw0rahfm84vj5hjd/bQF9G0ncLkLZfoWokS5KkPqU9NiqcaKXtvLTZUNgASMA+9dNy0A/cGrwh66/Ncm4scuBnaUMNHKxxgZWd2ccc9qptJS9RXe5Wa4R2LoxbVvrOFrbTFEMIKW0hAVuKuEnJHc+lejt3fmTbvc3bhdwybsLbaYUF1Ces4gbVKG7gjduOTxhNAWTmgZrzlyZXc4/gJ10amuNiMeoW0Y/hbt2MYSkDj19eO93SU7/a24XeJc2G4tw6HiGlxA44kNDG1CicJCvPIP0rBxNS3K2zTPl3C4t2tq9KYLEh8OrUGo6i4ncOFZXgADz4r0fuWoXbbqSRcrtNjOWxlKg2w5tzMe+ZDQ8ylAKE48ySeaA3l60xcZWphebTdW4KlwkwnSqP1FoQF7stnOEq5xyCPpVQn4f3ISCHLvFcipuTlySFRD1VukHZvXuwQkkeQ7VnH7vepyVSV3may6u6x7bHSyvag9JAVIcIxyMhf0rmd1NeI0e23v8QmuPShLuRhrdHSTHB2Mt7cealI5+9AaW4fDByVaIVvbuqWxDt6oyFdEnc6taVOOKGeygCMd/mPNesv4fXSXINxeu0L8RE6NJRthqDCUMJIS3s35xlW7v3rPPS9YRwmO6/dor10TFiJclLbJEpTm51bSUE7UhsHivCVdrhG3TWb7czHXfVtx0uSMjw0dBU+s8c52qGO1AapHw4kPOh24XcOOrVNeeW0yUbn307AsAk4CE8AfvUSNGyWtMoh328wU2+J0C70oYbQI7PJBOSSVYGSTjjtWYkXzV7NvTe3U3SOZUR0LDy2yyXXilMZLKEkkbd3cgE45rzvjdymSZ+nvxq4yG5EmHbD1Hd253bvfV27BH70AztI2tEY3K7CUJSrxIEoOdMow3tAQnB54A/eire1w026AzDbdeeQynalbytyyPqaKA66xaNdSJV2LNs0/LmW1uf4F6c24MocH5j08ZKB5qJHvWpu05Fstkqe62443GaU6pDScqUEgkgD14pKXC/IiuaiuuiH3V2y42wSZqUJO2FJWoJB9AvBUSB6fagGrfE6b1NClWq5S4slhkhySyiXtLe05yraoEAfWqx6xaSitFzqMPuphuhtMu5rUC06Ak/MtRwlWAN3lnillqRu1obQqxOMM2VqExZfHtpCUOuOubnVFf8AMAgHJ5GVGu9aYmqNVBmKpL1vuNxZiMADKFQ4aAteP8KlkUBeWDSmmGWpLt8uduWzNQiGxERc1OIaQ2oK6aXFKBUdwGQABxjHetTc9P6Uudwmw5a2jPnKadeaTMKXj0h8hACspA+mKxdvc07LvWqGbtbmZU9cxceLbksbi2wyncDgD5EqUMk+ZIr4+GcBq8y7PN/GokqVEK7hJQzBV1eo6kpKXX9xBIzjbgHAHlQDbZQxb4aGwrYwwgDc4snCQPNSjz9yaylr01o1y4tT7c81IeW+7IZQi4Kcb3qGHClG4p/m544z9q9Pic7a3NP/AIZdrom2+OcCWH3EZb3o+fC/LaduCD3pfodly7jp1y22pm23a82+UhS4zW1KFLWgKkY7j5ElQzz2FAb+xwtG6bKnIFwiNlaekgvXDqbEbvyI3KO0bs8Dzr6k6e0n4eFY1voZXFeVLjtNzlNvpWdylLBCgrzVS3ctkJ2LIYgRm3G7jd2rbCCgCURYoy4U8cbilROO5Oa9GrnZXdCyJrDaJupnlKeDqU/My++vpJQV+RSk8JPkmgLrTjNkv4tDrCYMKwWxx64CPIndWQ47vIQ44FcpTyVck8lIrTSLZoty7G8yJsQvPyEqIVcP4Lj6QAk7N20rAx5fXvS8nWmK7qZFkgNNBrqxLISkAb2mx15KjjuThA5+te91at9wuGqbUxHjm7zJjVtgQ0NDMZgBJW6Bj5QeVFXmQKA1HQ0iu/K0700IZtcV59clVwUnprfJStPfJVgqJJOU8e1nKtWiH45D8mCWXIybak+OAAQgghCTu4UDg8c9qXsNu33qM/Gj+Hcm33UPQXsQOo1Fa5IPnylvJ9d1dF6Tbps/VVsajxRdpMtu2QIgaGY0cJSpbwAHyp/Mon6D6UBv2bNpG1zoaTKZRNjPqW1155U6p1xO3KtysqVt4Gc48q7GtE2BuNGjiEVNR470dtC3VqAQ7/xM5PJPqeaWtmhs3abZCppDj16u7lwU6pA3piRhtaGTzg4T+pp2DtQGah6EsERpptEZ5zpPtPJU9IccVubz0wST+VOThPb6VL2hrC6sOKYfS4Jrk7qIkuJUXlgBRyD2IAGO2K0tFAQKKmigIIzXylpCU7UpAT6AYoooCOi3sCNidg7JwMD2r62iiigI6aQsrAAUe5xyalCEoGEJCRnOAMc0UUALbQ4MOJSoZzhQzVYxY2G9QSL06669KdZDDYWRtYbByUoGPM8knPYUUUBZhtIIwBx247VCWkJ/KlI53cAd/WiigJDaQcgDP2qA2gLKwkBRGCrHNFFAQlltP5UJHJPA8zU9NG4r2jcRgqxyRRRQEhtI7ADFfVFFAFFFFAFFFFA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4" name="AutoShape 4" descr="data:image/jpeg;base64,/9j/4AAQSkZJRgABAQAAAQABAAD/2wCEAAkGBwgHBgkIBwgKCgkLDRYPDQwMDRsUFRAWIB0iIiAdHx8kKDQsJCYxJx8fLT0tMTU3Ojo6Iys/RD84QzQ5OjcBCgoKDQwNGg8PGjclHyU3Nzc3Nzc3Nzc3Nzc3Nzc3Nzc3Nzc3Nzc3Nzc3Nzc3Nzc3Nzc3Nzc3Nzc3Nzc3Nzc3N//AABEIAIUAlwMBIgACEQEDEQH/xAAcAAACAwEBAQEAAAAAAAAAAAAABwEFBgQDAgj/xAA/EAABAwMDAgQEBAQDBgcAAAABAgMEAAURBhIhEzEUQVGBByJhcRUykaEjQnKSYrHBFiQzUoKyNENj0eHw8f/EABoBAQEBAAMBAAAAAAAAAAAAAAADBAECBQb/xAAqEQACAgAFAgYBBQAAAAAAAAAAAQIDBBESITFB8BNRgaHR4ZEFFCMycf/aAAwDAQACEQMRAD8AeNFFFAFFFFAFFFFAFFFeJkNBoOlxPTOPnzx3xQHtRUA1BOPOgPNTyA8Wifn2lePQVyWqembFTIJAQ84sMj/mSCQD7gZ96w921Gs2e93OOrLk2SLfbynzSlONw9ys/pVzp5xLmoFW1gER7HBbYJ8i84Mn9EpH9xqjg0szXPD+HDN9+fuzX1NRXwt1KCAVDKjhI9amZD0or4StKlFIUCR3Ge1fdAFFFFAFFFFAFFFFAFFFFAFFGaKA55ktqGltb52oW4lsK8gpRwM/c4HuKxUKV1bzqPR0tZT1krkQjkg9NwZUAfUKJI+/0rT6phG42CfFRnqLZVsI7hQ5SR7gUnr9fHpH+z2r4uBPjHwknyytPzD2UlSv1+lXphqzNdGH8WOa/wA+Bn/D3UStQaebclYFwjKLEtA8nE+fuOa+viDeTZdMSXm1YkO/wWfXKu59hk+1LqxXhrT/AMSnVtKxar1scSfLDvKT7LKk/rVl8S5qLnq632ha/wDdYqS6/wA/QqV+iE/vXd0/yLLh7lKMNnfHVxz+CjcktRp9ngu/+EssXxklA83COoR9eShPvW8+ErLq9Nu3SUSZNzlOPrJ8+cD24NJ2VJkS47zwT/vl3klAA805BIH0Kygf9NNu96nZ0ha4OnrO2Jl3SyhltlHIQcDlX+YFVug9KiuWaMZqsarjz237mk1FqGPZw0wlBk3CQcRojZ+Zw/6D6mqNq5ylT1wIzrcq9KTmbK/8i3o/5R9fp5nk+lYBmdJEqUmJObcurqSbleHFZbjI80tn9sjueBWu0TaRdIiExmlx9PNr3YcGHbk4O63P8HoPP7cVF1qC3OjorprzfPfaXXl7G4sqWBDSYylrbVz1l8l4+as+ef8A84xVjUAADAHFGazM8xvN5k0UUUOAooooAooooArjnXKHACTOkNx0KOAt07U59Nx4B+ldlcF4Lohr6dvTPSQQuOVJBWPQbuD9iRXKBX3a4XiEjxVsgsXWKeVNNO7HUj/D3Sv7cH71V234laflu9CY69bZKThbM1ooKT6E9h71hpzdmbuC06ZvkzS9yScrt0veyyT6D+UfuPQVV3y7XJexvWVkZlZGG5zW1tw/0uoylX2IrXCiLW/38G2nDKez+x8MSWJbQdjPNvNKHC21BQPuKRl4tqoWoLxYFD+HKXujg9gv8zZ/co964rQ08y8lelLy6h4nIiur6Dh+nfYv9favTUtwu0qaw9eopjz2UbOr0y2V4OQfTIOeRXaFXhyeTPWwGDddjipbNeqfR5HFJjOTdKNyk7g5any04PNLTh3JPssK/urp6suXZLxe5JUubPdbgsEDlalEFeB/SkJ963mnbVHnTpDpbBtuoYCi4kDht5JAWP1KiP8A4rqiaV8Nc7Bam9rsazMrmPkjAdkLyEfuFH2Fc+OuGZ8TiY1ylFLfvNflZCtniTD1VHg2hrry7aEx2AhO7LwBKlAfRalHnjjntX24FRzKbalhbxz+I3MncAT3bbPnnsSOVfRPJ1VwtEfT1ul7ppaLilC63oJ/iOrUcmNHHfJ8z2Hmc5Axkbxl5lNC22dbtvjHLURsKLaR6rWMZJ4ySRntwK0RkprPoZ6bdW5r9CaUd1H03pLa42nmFZSyeFS1j+ZR8/8AIdh500pt9stlaS3KuESOEpwlreM4Hokc0lrhebs8gR7vf24LLYwmBbuQgDjbhs7R9iqotTKCkvWuw+JHczLssFv74O1H7qrPZU5vVJ7FZYZ3PVZLbvqxssa0YuLmyxW2dcecdVLfTaH3WrFWTNxdaUk3WRBjLVwmO25vUT9zgn7BNLeDLNykJiTtSy5jiRn8OsLKggD0LiQE4pg6ctLEJve1Z24JUOS44HHlf1KGf+41lnBRMl9dNayXfq8vZF62oLTuGcH1GK+qgVNSMQUUUUAUUUUAVBGe9TRQFRqHTdq1DH6N1iJdwPlcHC0fZXcUsrp8Nr7YytzTM1UmMfzR1qCVn7jGxXvinJUYqsLpw4LVXzqex+cnBFaf8PqK0vwnM/nip6avdtXyq9sVu9NIupi7bNcoGoLaPzw5eUutj0AOce/FMuXDjTGy1LYaebP8riAofvWYf+H9kS/4q3eItsgHIciukY9jkVSVykt9j0f39dkdM9vdfK9C3sIjoiBpi2uW8oUVGO4gAIJPJBGUn2PnVg+43HSXFJVz32IKlH2HJrHTNZxNOIVFuFxbushAwnw6AlefRePlH7faslJ1nqvVEjw1hjOR2ycERk7lAf4nCMJ/apqqUt+hBYG61ufEfN/e5otW3Dlpz8GtkYs5DMi9uJASD3KGk7iT+hpeXu7t3FfRuF2uNz5+RiI2I8fPoAck/wBtbCz/AArkSXfE6iuBK1cqbZJUo/dZ/wDv1rfWXTFnsiQLbBabV5uHKln/AKjk1dWV1rbc7asNh+HqfsJ+zaQ1Hctq7dZ41rZ/lfkg7sfdWVfoBW1tfwtglxEjUM+VdHx/KpZDY/1/emHiipSxE5cbELMZZPjY5oFuh21gR4EZqOyOyGkBIrpAxU0VDkyN5hRRRQBRRRQBRRRQBRRRQBRRUHtQFbfr3CsUMyp7u1PZKQMqWfQClFqDWt51E94OEHIzDitqI7CiVufQkd/sOKvfiZYb1PvCZkdhyVES0EoS1yWz5/L359RWe0fJf05exLm2mW6gtlHDCtyCSPmGR9P3rVXGKjq5Z9N+n4SivD+Ospz8s+PQ0elvhiMIk6hWSTyIjZ4H9Sh3+w/WmRBgxYEdMeHHbYZSMBDadoqjj6xtz4GyLdN3p4Bz/wBq6031xwDw9nubufVpLf8A3qFRnKcv7Hj4q3E3yzt+EXIGKMiqjxF6e/4VvjRwfORIKiPZII/eo/D7nIA8Zd1N88phMpbB+mVbj+mK6ZGTTlyy1debZQVuuJQgd1KOBXNFukSY4URHutgZ3tpJR/djb7ZrwasFuQsOOMeJdHPUlKLyh9irOParIJA4Hamxw9PQ+qKKK4OoUUUUAUUUUBGRRkVhdQleo9cRdNKceTbIcQzZ4aWpHVUTtbbJSQcdzjzqmuN+e+H1pFpt11gXORGUCGJbyzIcU4v5WwkZxgHgknjyoBqUUt3tfXhUtK4sCF4JV6FrRvWvqOYGXFg9gE88/SvOX8TVRLyUhdqm21LMl9wwnlLcaQ3+UkkAEqOBjHBzycUAyyQO9AIUOORSa1Jqa8KuMeXeY8dKLdbTP8DHcXy4+Q2004fNQJzkffirl3Vn+zr9qstn/BltJksxFw233HHklXLhz2G0k9yT/lQDNqDgDml3Ztc3e53awo8HDTCvD0kNBJWXAy1nDh8hnj75rQ/EK9P2LS0mTBGZzqkx4g/9VZ2p/TOfagNHkVNLGXEa+H1wgSWbqt2VcWkwy1PkqDS3Ady5Di1E4wPIAdwKiP8AEa5zIiVRY9t3sxZUmW+txZaShpexKk45wog4oBnZFTSdVqm9ybw5qKWxEbi2WzpedjdReOs8ncB/X2HPYGrO6/EC82pTkaciyMTUwROUhb6khCccN88qWo5xjtjzzQDPorJXDVE5ZssC0Qml3W5xvFKRIWQiM2EgkqxyfmISBxzVHfdfXa1Q4qHGLMi7kNJkW1UsrdLi17dqdowOMKzk/tQDJopdNa9ubtyiFMSCi2ybo9CbWtxXUU20CVu57BI2muVz4nPsz5baGrbcGEReqz4B9Sv4qnAhttSiMZVkHIHAoBnFQHc4qc0mbvd7hL1LOZvseK8WhHtaWGXnEs7nv4jqs5ByltPJH+uKsGPij0WQ9HjwDbRDkOx2W5BU82loANlweW/gbe49TQDWorIaU1Hd7lf5tsusWG14WIw84Y6lHprcGdis+eOfcUUBz3PRlzkajulwgXzwca6oZRKSho9dCWxjDbgI25Hng4zXCx8Op7bnRXeGXYAuZuJSuMpT7q/5Q44V/MAceXlTFooBcyfhm4/ZrfbjdtvhI0kF0M8uSHu7p58snj696pJem4tw03Pu8rUkFceNFZhtPxoKw0whlwKUNu4lW4gA49KY2trsLFpO6XIHC2I6i39VnhP7kVh5vW0nozSdgjyXIkh1YelrbUQoNIBdf+v096AsG9CybnI/E7jd2nly5keW90YqmkraaQem2EqUSPmO7n0qpsui359vRGj6kiPs2nxcdp1mGpJEhwEKcWor+dSdx7ef2qtfvt3ZRZb1Mus0OTI8i7SoyHcMtxkDLTYTx3JQM9zmq11Nw09a1Q2blcG3U2IyJbaXeDKkOYbSBjg5JPqaAY2jrHb1zYF5ttwRLgQrcLbECWykApVhxeT33FOParHXtkN5tcV1E5mEu2S0T0uvt72x0wr8wyOMEnv5V76LsCdN6ei25L77pQ2nd1V7glWBkJ9BnPFLrWFxmaijXcouMpiI7dUWSEw0rahfm84vj5hjd/bQF9G0ncLkLZfoWokS5KkPqU9NiqcaKXtvLTZUNgASMA+9dNy0A/cGrwh66/Ncm4scuBnaUMNHKxxgZWd2ccc9qptJS9RXe5Wa4R2LoxbVvrOFrbTFEMIKW0hAVuKuEnJHc+lejt3fmTbvc3bhdwybsLbaYUF1Ces4gbVKG7gjduOTxhNAWTmgZrzlyZXc4/gJ10amuNiMeoW0Y/hbt2MYSkDj19eO93SU7/a24XeJc2G4tw6HiGlxA44kNDG1CicJCvPIP0rBxNS3K2zTPl3C4t2tq9KYLEh8OrUGo6i4ncOFZXgADz4r0fuWoXbbqSRcrtNjOWxlKg2w5tzMe+ZDQ8ylAKE48ySeaA3l60xcZWphebTdW4KlwkwnSqP1FoQF7stnOEq5xyCPpVQn4f3ISCHLvFcipuTlySFRD1VukHZvXuwQkkeQ7VnH7vepyVSV3may6u6x7bHSyvag9JAVIcIxyMhf0rmd1NeI0e23v8QmuPShLuRhrdHSTHB2Mt7cealI5+9AaW4fDByVaIVvbuqWxDt6oyFdEnc6taVOOKGeygCMd/mPNesv4fXSXINxeu0L8RE6NJRthqDCUMJIS3s35xlW7v3rPPS9YRwmO6/dor10TFiJclLbJEpTm51bSUE7UhsHivCVdrhG3TWb7czHXfVtx0uSMjw0dBU+s8c52qGO1AapHw4kPOh24XcOOrVNeeW0yUbn307AsAk4CE8AfvUSNGyWtMoh328wU2+J0C70oYbQI7PJBOSSVYGSTjjtWYkXzV7NvTe3U3SOZUR0LDy2yyXXilMZLKEkkbd3cgE45rzvjdymSZ+nvxq4yG5EmHbD1Hd253bvfV27BH70AztI2tEY3K7CUJSrxIEoOdMow3tAQnB54A/eire1w026AzDbdeeQynalbytyyPqaKA66xaNdSJV2LNs0/LmW1uf4F6c24MocH5j08ZKB5qJHvWpu05Fstkqe62443GaU6pDScqUEgkgD14pKXC/IiuaiuuiH3V2y42wSZqUJO2FJWoJB9AvBUSB6fagGrfE6b1NClWq5S4slhkhySyiXtLe05yraoEAfWqx6xaSitFzqMPuphuhtMu5rUC06Ak/MtRwlWAN3lnillqRu1obQqxOMM2VqExZfHtpCUOuOubnVFf8AMAgHJ5GVGu9aYmqNVBmKpL1vuNxZiMADKFQ4aAteP8KlkUBeWDSmmGWpLt8uduWzNQiGxERc1OIaQ2oK6aXFKBUdwGQABxjHetTc9P6Uudwmw5a2jPnKadeaTMKXj0h8hACspA+mKxdvc07LvWqGbtbmZU9cxceLbksbi2wyncDgD5EqUMk+ZIr4+GcBq8y7PN/GokqVEK7hJQzBV1eo6kpKXX9xBIzjbgHAHlQDbZQxb4aGwrYwwgDc4snCQPNSjz9yaylr01o1y4tT7c81IeW+7IZQi4Kcb3qGHClG4p/m544z9q9Pic7a3NP/AIZdrom2+OcCWH3EZb3o+fC/LaduCD3pfodly7jp1y22pm23a82+UhS4zW1KFLWgKkY7j5ElQzz2FAb+xwtG6bKnIFwiNlaekgvXDqbEbvyI3KO0bs8Dzr6k6e0n4eFY1voZXFeVLjtNzlNvpWdylLBCgrzVS3ctkJ2LIYgRm3G7jd2rbCCgCURYoy4U8cbilROO5Oa9GrnZXdCyJrDaJupnlKeDqU/My++vpJQV+RSk8JPkmgLrTjNkv4tDrCYMKwWxx64CPIndWQ47vIQ44FcpTyVck8lIrTSLZoty7G8yJsQvPyEqIVcP4Lj6QAk7N20rAx5fXvS8nWmK7qZFkgNNBrqxLISkAb2mx15KjjuThA5+te91at9wuGqbUxHjm7zJjVtgQ0NDMZgBJW6Bj5QeVFXmQKA1HQ0iu/K0700IZtcV59clVwUnprfJStPfJVgqJJOU8e1nKtWiH45D8mCWXIybak+OAAQgghCTu4UDg8c9qXsNu33qM/Gj+Hcm33UPQXsQOo1Fa5IPnylvJ9d1dF6Tbps/VVsajxRdpMtu2QIgaGY0cJSpbwAHyp/Mon6D6UBv2bNpG1zoaTKZRNjPqW1155U6p1xO3KtysqVt4Gc48q7GtE2BuNGjiEVNR470dtC3VqAQ7/xM5PJPqeaWtmhs3abZCppDj16u7lwU6pA3piRhtaGTzg4T+pp2DtQGah6EsERpptEZ5zpPtPJU9IccVubz0wST+VOThPb6VL2hrC6sOKYfS4Jrk7qIkuJUXlgBRyD2IAGO2K0tFAQKKmigIIzXylpCU7UpAT6AYoooCOi3sCNidg7JwMD2r62iiigI6aQsrAAUe5xyalCEoGEJCRnOAMc0UUALbQ4MOJSoZzhQzVYxY2G9QSL06669KdZDDYWRtYbByUoGPM8knPYUUUBZhtIIwBx247VCWkJ/KlI53cAd/WiigJDaQcgDP2qA2gLKwkBRGCrHNFFAQlltP5UJHJPA8zU9NG4r2jcRgqxyRRRQEhtI7ADFfVFFAFFFFAFFFFA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AutoShape 6" descr="data:image/jpeg;base64,/9j/4AAQSkZJRgABAQAAAQABAAD/2wCEAAkGBwgHBgkIBwgKCgkLDRYPDQwMDRsUFRAWIB0iIiAdHx8kKDQsJCYxJx8fLT0tMTU3Ojo6Iys/RD84QzQ5OjcBCgoKDQwNGg8PGjclHyU3Nzc3Nzc3Nzc3Nzc3Nzc3Nzc3Nzc3Nzc3Nzc3Nzc3Nzc3Nzc3Nzc3Nzc3Nzc3Nzc3N//AABEIAIUAlwMBIgACEQEDEQH/xAAcAAACAwEBAQEAAAAAAAAAAAAABwEFBgQDAgj/xAA/EAABAwMDAgQEBAQDBgcAAAABAgMEAAURBhIhEzEUQVGBByJhcRUykaEjQnKSYrHBFiQzUoKyNENj0eHw8f/EABoBAQEBAAMBAAAAAAAAAAAAAAADBAECBQb/xAAqEQACAgAFAgYBBQAAAAAAAAAAAQIDBBESITFB8BNRgaHR4ZEFFCMycf/aAAwDAQACEQMRAD8AeNFFFAFFFFAFFFFAFFFeJkNBoOlxPTOPnzx3xQHtRUA1BOPOgPNTyA8Wifn2lePQVyWqembFTIJAQ84sMj/mSCQD7gZ96w921Gs2e93OOrLk2SLfbynzSlONw9ys/pVzp5xLmoFW1gER7HBbYJ8i84Mn9EpH9xqjg0szXPD+HDN9+fuzX1NRXwt1KCAVDKjhI9amZD0or4StKlFIUCR3Ge1fdAFFFFAFFFFAFFFFAFFFFAFFGaKA55ktqGltb52oW4lsK8gpRwM/c4HuKxUKV1bzqPR0tZT1krkQjkg9NwZUAfUKJI+/0rT6phG42CfFRnqLZVsI7hQ5SR7gUnr9fHpH+z2r4uBPjHwknyytPzD2UlSv1+lXphqzNdGH8WOa/wA+Bn/D3UStQaebclYFwjKLEtA8nE+fuOa+viDeTZdMSXm1YkO/wWfXKu59hk+1LqxXhrT/AMSnVtKxar1scSfLDvKT7LKk/rVl8S5qLnq632ha/wDdYqS6/wA/QqV+iE/vXd0/yLLh7lKMNnfHVxz+CjcktRp9ngu/+EssXxklA83COoR9eShPvW8+ErLq9Nu3SUSZNzlOPrJ8+cD24NJ2VJkS47zwT/vl3klAA805BIH0Kygf9NNu96nZ0ha4OnrO2Jl3SyhltlHIQcDlX+YFVug9KiuWaMZqsarjz237mk1FqGPZw0wlBk3CQcRojZ+Zw/6D6mqNq5ylT1wIzrcq9KTmbK/8i3o/5R9fp5nk+lYBmdJEqUmJObcurqSbleHFZbjI80tn9sjueBWu0TaRdIiExmlx9PNr3YcGHbk4O63P8HoPP7cVF1qC3OjorprzfPfaXXl7G4sqWBDSYylrbVz1l8l4+as+ef8A84xVjUAADAHFGazM8xvN5k0UUUOAooooAooooArjnXKHACTOkNx0KOAt07U59Nx4B+ldlcF4Lohr6dvTPSQQuOVJBWPQbuD9iRXKBX3a4XiEjxVsgsXWKeVNNO7HUj/D3Sv7cH71V234laflu9CY69bZKThbM1ooKT6E9h71hpzdmbuC06ZvkzS9yScrt0veyyT6D+UfuPQVV3y7XJexvWVkZlZGG5zW1tw/0uoylX2IrXCiLW/38G2nDKez+x8MSWJbQdjPNvNKHC21BQPuKRl4tqoWoLxYFD+HKXujg9gv8zZ/co964rQ08y8lelLy6h4nIiur6Dh+nfYv9favTUtwu0qaw9eopjz2UbOr0y2V4OQfTIOeRXaFXhyeTPWwGDddjipbNeqfR5HFJjOTdKNyk7g5any04PNLTh3JPssK/urp6suXZLxe5JUubPdbgsEDlalEFeB/SkJ963mnbVHnTpDpbBtuoYCi4kDht5JAWP1KiP8A4rqiaV8Nc7Bam9rsazMrmPkjAdkLyEfuFH2Fc+OuGZ8TiY1ylFLfvNflZCtniTD1VHg2hrry7aEx2AhO7LwBKlAfRalHnjjntX24FRzKbalhbxz+I3MncAT3bbPnnsSOVfRPJ1VwtEfT1ul7ppaLilC63oJ/iOrUcmNHHfJ8z2Hmc5Axkbxl5lNC22dbtvjHLURsKLaR6rWMZJ4ySRntwK0RkprPoZ6bdW5r9CaUd1H03pLa42nmFZSyeFS1j+ZR8/8AIdh500pt9stlaS3KuESOEpwlreM4Hokc0lrhebs8gR7vf24LLYwmBbuQgDjbhs7R9iqotTKCkvWuw+JHczLssFv74O1H7qrPZU5vVJ7FZYZ3PVZLbvqxssa0YuLmyxW2dcecdVLfTaH3WrFWTNxdaUk3WRBjLVwmO25vUT9zgn7BNLeDLNykJiTtSy5jiRn8OsLKggD0LiQE4pg6ctLEJve1Z24JUOS44HHlf1KGf+41lnBRMl9dNayXfq8vZF62oLTuGcH1GK+qgVNSMQUUUUAUUUUAVBGe9TRQFRqHTdq1DH6N1iJdwPlcHC0fZXcUsrp8Nr7YytzTM1UmMfzR1qCVn7jGxXvinJUYqsLpw4LVXzqex+cnBFaf8PqK0vwnM/nip6avdtXyq9sVu9NIupi7bNcoGoLaPzw5eUutj0AOce/FMuXDjTGy1LYaebP8riAofvWYf+H9kS/4q3eItsgHIciukY9jkVSVykt9j0f39dkdM9vdfK9C3sIjoiBpi2uW8oUVGO4gAIJPJBGUn2PnVg+43HSXFJVz32IKlH2HJrHTNZxNOIVFuFxbushAwnw6AlefRePlH7faslJ1nqvVEjw1hjOR2ycERk7lAf4nCMJ/apqqUt+hBYG61ufEfN/e5otW3Dlpz8GtkYs5DMi9uJASD3KGk7iT+hpeXu7t3FfRuF2uNz5+RiI2I8fPoAck/wBtbCz/AArkSXfE6iuBK1cqbZJUo/dZ/wDv1rfWXTFnsiQLbBabV5uHKln/AKjk1dWV1rbc7asNh+HqfsJ+zaQ1Hctq7dZ41rZ/lfkg7sfdWVfoBW1tfwtglxEjUM+VdHx/KpZDY/1/emHiipSxE5cbELMZZPjY5oFuh21gR4EZqOyOyGkBIrpAxU0VDkyN5hRRRQBRRRQBRRRQBRRRQBRRUHtQFbfr3CsUMyp7u1PZKQMqWfQClFqDWt51E94OEHIzDitqI7CiVufQkd/sOKvfiZYb1PvCZkdhyVES0EoS1yWz5/L359RWe0fJf05exLm2mW6gtlHDCtyCSPmGR9P3rVXGKjq5Z9N+n4SivD+Ospz8s+PQ0elvhiMIk6hWSTyIjZ4H9Sh3+w/WmRBgxYEdMeHHbYZSMBDadoqjj6xtz4GyLdN3p4Bz/wBq6031xwDw9nubufVpLf8A3qFRnKcv7Hj4q3E3yzt+EXIGKMiqjxF6e/4VvjRwfORIKiPZII/eo/D7nIA8Zd1N88phMpbB+mVbj+mK6ZGTTlyy1debZQVuuJQgd1KOBXNFukSY4URHutgZ3tpJR/djb7ZrwasFuQsOOMeJdHPUlKLyh9irOParIJA4Hamxw9PQ+qKKK4OoUUUUAUUUUBGRRkVhdQleo9cRdNKceTbIcQzZ4aWpHVUTtbbJSQcdzjzqmuN+e+H1pFpt11gXORGUCGJbyzIcU4v5WwkZxgHgknjyoBqUUt3tfXhUtK4sCF4JV6FrRvWvqOYGXFg9gE88/SvOX8TVRLyUhdqm21LMl9wwnlLcaQ3+UkkAEqOBjHBzycUAyyQO9AIUOORSa1Jqa8KuMeXeY8dKLdbTP8DHcXy4+Q2004fNQJzkffirl3Vn+zr9qstn/BltJksxFw233HHklXLhz2G0k9yT/lQDNqDgDml3Ztc3e53awo8HDTCvD0kNBJWXAy1nDh8hnj75rQ/EK9P2LS0mTBGZzqkx4g/9VZ2p/TOfagNHkVNLGXEa+H1wgSWbqt2VcWkwy1PkqDS3Ady5Di1E4wPIAdwKiP8AEa5zIiVRY9t3sxZUmW+txZaShpexKk45wog4oBnZFTSdVqm9ybw5qKWxEbi2WzpedjdReOs8ncB/X2HPYGrO6/EC82pTkaciyMTUwROUhb6khCccN88qWo5xjtjzzQDPorJXDVE5ZssC0Qml3W5xvFKRIWQiM2EgkqxyfmISBxzVHfdfXa1Q4qHGLMi7kNJkW1UsrdLi17dqdowOMKzk/tQDJopdNa9ubtyiFMSCi2ybo9CbWtxXUU20CVu57BI2muVz4nPsz5baGrbcGEReqz4B9Sv4qnAhttSiMZVkHIHAoBnFQHc4qc0mbvd7hL1LOZvseK8WhHtaWGXnEs7nv4jqs5ByltPJH+uKsGPij0WQ9HjwDbRDkOx2W5BU82loANlweW/gbe49TQDWorIaU1Hd7lf5tsusWG14WIw84Y6lHprcGdis+eOfcUUBz3PRlzkajulwgXzwca6oZRKSho9dCWxjDbgI25Hng4zXCx8Op7bnRXeGXYAuZuJSuMpT7q/5Q44V/MAceXlTFooBcyfhm4/ZrfbjdtvhI0kF0M8uSHu7p58snj696pJem4tw03Pu8rUkFceNFZhtPxoKw0whlwKUNu4lW4gA49KY2trsLFpO6XIHC2I6i39VnhP7kVh5vW0nozSdgjyXIkh1YelrbUQoNIBdf+v096AsG9CybnI/E7jd2nly5keW90YqmkraaQem2EqUSPmO7n0qpsui359vRGj6kiPs2nxcdp1mGpJEhwEKcWor+dSdx7ef2qtfvt3ZRZb1Mus0OTI8i7SoyHcMtxkDLTYTx3JQM9zmq11Nw09a1Q2blcG3U2IyJbaXeDKkOYbSBjg5JPqaAY2jrHb1zYF5ttwRLgQrcLbECWykApVhxeT33FOParHXtkN5tcV1E5mEu2S0T0uvt72x0wr8wyOMEnv5V76LsCdN6ei25L77pQ2nd1V7glWBkJ9BnPFLrWFxmaijXcouMpiI7dUWSEw0rahfm84vj5hjd/bQF9G0ncLkLZfoWokS5KkPqU9NiqcaKXtvLTZUNgASMA+9dNy0A/cGrwh66/Ncm4scuBnaUMNHKxxgZWd2ccc9qptJS9RXe5Wa4R2LoxbVvrOFrbTFEMIKW0hAVuKuEnJHc+lejt3fmTbvc3bhdwybsLbaYUF1Ces4gbVKG7gjduOTxhNAWTmgZrzlyZXc4/gJ10amuNiMeoW0Y/hbt2MYSkDj19eO93SU7/a24XeJc2G4tw6HiGlxA44kNDG1CicJCvPIP0rBxNS3K2zTPl3C4t2tq9KYLEh8OrUGo6i4ncOFZXgADz4r0fuWoXbbqSRcrtNjOWxlKg2w5tzMe+ZDQ8ylAKE48ySeaA3l60xcZWphebTdW4KlwkwnSqP1FoQF7stnOEq5xyCPpVQn4f3ISCHLvFcipuTlySFRD1VukHZvXuwQkkeQ7VnH7vepyVSV3may6u6x7bHSyvag9JAVIcIxyMhf0rmd1NeI0e23v8QmuPShLuRhrdHSTHB2Mt7cealI5+9AaW4fDByVaIVvbuqWxDt6oyFdEnc6taVOOKGeygCMd/mPNesv4fXSXINxeu0L8RE6NJRthqDCUMJIS3s35xlW7v3rPPS9YRwmO6/dor10TFiJclLbJEpTm51bSUE7UhsHivCVdrhG3TWb7czHXfVtx0uSMjw0dBU+s8c52qGO1AapHw4kPOh24XcOOrVNeeW0yUbn307AsAk4CE8AfvUSNGyWtMoh328wU2+J0C70oYbQI7PJBOSSVYGSTjjtWYkXzV7NvTe3U3SOZUR0LDy2yyXXilMZLKEkkbd3cgE45rzvjdymSZ+nvxq4yG5EmHbD1Hd253bvfV27BH70AztI2tEY3K7CUJSrxIEoOdMow3tAQnB54A/eire1w026AzDbdeeQynalbytyyPqaKA66xaNdSJV2LNs0/LmW1uf4F6c24MocH5j08ZKB5qJHvWpu05Fstkqe62443GaU6pDScqUEgkgD14pKXC/IiuaiuuiH3V2y42wSZqUJO2FJWoJB9AvBUSB6fagGrfE6b1NClWq5S4slhkhySyiXtLe05yraoEAfWqx6xaSitFzqMPuphuhtMu5rUC06Ak/MtRwlWAN3lnillqRu1obQqxOMM2VqExZfHtpCUOuOubnVFf8AMAgHJ5GVGu9aYmqNVBmKpL1vuNxZiMADKFQ4aAteP8KlkUBeWDSmmGWpLt8uduWzNQiGxERc1OIaQ2oK6aXFKBUdwGQABxjHetTc9P6Uudwmw5a2jPnKadeaTMKXj0h8hACspA+mKxdvc07LvWqGbtbmZU9cxceLbksbi2wyncDgD5EqUMk+ZIr4+GcBq8y7PN/GokqVEK7hJQzBV1eo6kpKXX9xBIzjbgHAHlQDbZQxb4aGwrYwwgDc4snCQPNSjz9yaylr01o1y4tT7c81IeW+7IZQi4Kcb3qGHClG4p/m544z9q9Pic7a3NP/AIZdrom2+OcCWH3EZb3o+fC/LaduCD3pfodly7jp1y22pm23a82+UhS4zW1KFLWgKkY7j5ElQzz2FAb+xwtG6bKnIFwiNlaekgvXDqbEbvyI3KO0bs8Dzr6k6e0n4eFY1voZXFeVLjtNzlNvpWdylLBCgrzVS3ctkJ2LIYgRm3G7jd2rbCCgCURYoy4U8cbilROO5Oa9GrnZXdCyJrDaJupnlKeDqU/My++vpJQV+RSk8JPkmgLrTjNkv4tDrCYMKwWxx64CPIndWQ47vIQ44FcpTyVck8lIrTSLZoty7G8yJsQvPyEqIVcP4Lj6QAk7N20rAx5fXvS8nWmK7qZFkgNNBrqxLISkAb2mx15KjjuThA5+te91at9wuGqbUxHjm7zJjVtgQ0NDMZgBJW6Bj5QeVFXmQKA1HQ0iu/K0700IZtcV59clVwUnprfJStPfJVgqJJOU8e1nKtWiH45D8mCWXIybak+OAAQgghCTu4UDg8c9qXsNu33qM/Gj+Hcm33UPQXsQOo1Fa5IPnylvJ9d1dF6Tbps/VVsajxRdpMtu2QIgaGY0cJSpbwAHyp/Mon6D6UBv2bNpG1zoaTKZRNjPqW1155U6p1xO3KtysqVt4Gc48q7GtE2BuNGjiEVNR470dtC3VqAQ7/xM5PJPqeaWtmhs3abZCppDj16u7lwU6pA3piRhtaGTzg4T+pp2DtQGah6EsERpptEZ5zpPtPJU9IccVubz0wST+VOThPb6VL2hrC6sOKYfS4Jrk7qIkuJUXlgBRyD2IAGO2K0tFAQKKmigIIzXylpCU7UpAT6AYoooCOi3sCNidg7JwMD2r62iiigI6aQsrAAUe5xyalCEoGEJCRnOAMc0UUALbQ4MOJSoZzhQzVYxY2G9QSL06669KdZDDYWRtYbByUoGPM8knPYUUUBZhtIIwBx247VCWkJ/KlI53cAd/WiigJDaQcgDP2qA2gLKwkBRGCrHNFFAQlltP5UJHJPA8zU9NG4r2jcRgqxyRRRQEhtI7ADFfVFFAFFFFAFFFFAf/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0" name="AutoShape 8" descr="data:image/jpeg;base64,/9j/4AAQSkZJRgABAQAAAQABAAD/2wCEAAkGBwgHBgkIBwgKCgkLDRYPDQwMDRsUFRAWIB0iIiAdHx8kKDQsJCYxJx8fLT0tMTU3Ojo6Iys/RD84QzQ5OjcBCgoKDQwNGg8PGjclHyU3Nzc3Nzc3Nzc3Nzc3Nzc3Nzc3Nzc3Nzc3Nzc3Nzc3Nzc3Nzc3Nzc3Nzc3Nzc3Nzc3N//AABEIAIUAlwMBIgACEQEDEQH/xAAcAAACAwEBAQEAAAAAAAAAAAAABwEFBgQDAgj/xAA/EAABAwMDAgQEBAQDBgcAAAABAgMEAAURBhIhEzEUQVGBByJhcRUykaEjQnKSYrHBFiQzUoKyNENj0eHw8f/EABoBAQEBAAMBAAAAAAAAAAAAAAADBAECBQb/xAAqEQACAgAFAgYBBQAAAAAAAAAAAQIDBBESITFB8BNRgaHR4ZEFFCMycf/aAAwDAQACEQMRAD8AeNFFFAFFFFAFFFFAFFFeJkNBoOlxPTOPnzx3xQHtRUA1BOPOgPNTyA8Wifn2lePQVyWqembFTIJAQ84sMj/mSCQD7gZ96w921Gs2e93OOrLk2SLfbynzSlONw9ys/pVzp5xLmoFW1gER7HBbYJ8i84Mn9EpH9xqjg0szXPD+HDN9+fuzX1NRXwt1KCAVDKjhI9amZD0or4StKlFIUCR3Ge1fdAFFFFAFFFFAFFFFAFFFFAFFGaKA55ktqGltb52oW4lsK8gpRwM/c4HuKxUKV1bzqPR0tZT1krkQjkg9NwZUAfUKJI+/0rT6phG42CfFRnqLZVsI7hQ5SR7gUnr9fHpH+z2r4uBPjHwknyytPzD2UlSv1+lXphqzNdGH8WOa/wA+Bn/D3UStQaebclYFwjKLEtA8nE+fuOa+viDeTZdMSXm1YkO/wWfXKu59hk+1LqxXhrT/AMSnVtKxar1scSfLDvKT7LKk/rVl8S5qLnq632ha/wDdYqS6/wA/QqV+iE/vXd0/yLLh7lKMNnfHVxz+CjcktRp9ngu/+EssXxklA83COoR9eShPvW8+ErLq9Nu3SUSZNzlOPrJ8+cD24NJ2VJkS47zwT/vl3klAA805BIH0Kygf9NNu96nZ0ha4OnrO2Jl3SyhltlHIQcDlX+YFVug9KiuWaMZqsarjz237mk1FqGPZw0wlBk3CQcRojZ+Zw/6D6mqNq5ylT1wIzrcq9KTmbK/8i3o/5R9fp5nk+lYBmdJEqUmJObcurqSbleHFZbjI80tn9sjueBWu0TaRdIiExmlx9PNr3YcGHbk4O63P8HoPP7cVF1qC3OjorprzfPfaXXl7G4sqWBDSYylrbVz1l8l4+as+ef8A84xVjUAADAHFGazM8xvN5k0UUUOAooooAooooArjnXKHACTOkNx0KOAt07U59Nx4B+ldlcF4Lohr6dvTPSQQuOVJBWPQbuD9iRXKBX3a4XiEjxVsgsXWKeVNNO7HUj/D3Sv7cH71V234laflu9CY69bZKThbM1ooKT6E9h71hpzdmbuC06ZvkzS9yScrt0veyyT6D+UfuPQVV3y7XJexvWVkZlZGG5zW1tw/0uoylX2IrXCiLW/38G2nDKez+x8MSWJbQdjPNvNKHC21BQPuKRl4tqoWoLxYFD+HKXujg9gv8zZ/co964rQ08y8lelLy6h4nIiur6Dh+nfYv9favTUtwu0qaw9eopjz2UbOr0y2V4OQfTIOeRXaFXhyeTPWwGDddjipbNeqfR5HFJjOTdKNyk7g5any04PNLTh3JPssK/urp6suXZLxe5JUubPdbgsEDlalEFeB/SkJ963mnbVHnTpDpbBtuoYCi4kDht5JAWP1KiP8A4rqiaV8Nc7Bam9rsazMrmPkjAdkLyEfuFH2Fc+OuGZ8TiY1ylFLfvNflZCtniTD1VHg2hrry7aEx2AhO7LwBKlAfRalHnjjntX24FRzKbalhbxz+I3MncAT3bbPnnsSOVfRPJ1VwtEfT1ul7ppaLilC63oJ/iOrUcmNHHfJ8z2Hmc5Axkbxl5lNC22dbtvjHLURsKLaR6rWMZJ4ySRntwK0RkprPoZ6bdW5r9CaUd1H03pLa42nmFZSyeFS1j+ZR8/8AIdh500pt9stlaS3KuESOEpwlreM4Hokc0lrhebs8gR7vf24LLYwmBbuQgDjbhs7R9iqotTKCkvWuw+JHczLssFv74O1H7qrPZU5vVJ7FZYZ3PVZLbvqxssa0YuLmyxW2dcecdVLfTaH3WrFWTNxdaUk3WRBjLVwmO25vUT9zgn7BNLeDLNykJiTtSy5jiRn8OsLKggD0LiQE4pg6ctLEJve1Z24JUOS44HHlf1KGf+41lnBRMl9dNayXfq8vZF62oLTuGcH1GK+qgVNSMQUUUUAUUUUAVBGe9TRQFRqHTdq1DH6N1iJdwPlcHC0fZXcUsrp8Nr7YytzTM1UmMfzR1qCVn7jGxXvinJUYqsLpw4LVXzqex+cnBFaf8PqK0vwnM/nip6avdtXyq9sVu9NIupi7bNcoGoLaPzw5eUutj0AOce/FMuXDjTGy1LYaebP8riAofvWYf+H9kS/4q3eItsgHIciukY9jkVSVykt9j0f39dkdM9vdfK9C3sIjoiBpi2uW8oUVGO4gAIJPJBGUn2PnVg+43HSXFJVz32IKlH2HJrHTNZxNOIVFuFxbushAwnw6AlefRePlH7faslJ1nqvVEjw1hjOR2ycERk7lAf4nCMJ/apqqUt+hBYG61ufEfN/e5otW3Dlpz8GtkYs5DMi9uJASD3KGk7iT+hpeXu7t3FfRuF2uNz5+RiI2I8fPoAck/wBtbCz/AArkSXfE6iuBK1cqbZJUo/dZ/wDv1rfWXTFnsiQLbBabV5uHKln/AKjk1dWV1rbc7asNh+HqfsJ+zaQ1Hctq7dZ41rZ/lfkg7sfdWVfoBW1tfwtglxEjUM+VdHx/KpZDY/1/emHiipSxE5cbELMZZPjY5oFuh21gR4EZqOyOyGkBIrpAxU0VDkyN5hRRRQBRRRQBRRRQBRRRQBRRUHtQFbfr3CsUMyp7u1PZKQMqWfQClFqDWt51E94OEHIzDitqI7CiVufQkd/sOKvfiZYb1PvCZkdhyVES0EoS1yWz5/L359RWe0fJf05exLm2mW6gtlHDCtyCSPmGR9P3rVXGKjq5Z9N+n4SivD+Ospz8s+PQ0elvhiMIk6hWSTyIjZ4H9Sh3+w/WmRBgxYEdMeHHbYZSMBDadoqjj6xtz4GyLdN3p4Bz/wBq6031xwDw9nubufVpLf8A3qFRnKcv7Hj4q3E3yzt+EXIGKMiqjxF6e/4VvjRwfORIKiPZII/eo/D7nIA8Zd1N88phMpbB+mVbj+mK6ZGTTlyy1debZQVuuJQgd1KOBXNFukSY4URHutgZ3tpJR/djb7ZrwasFuQsOOMeJdHPUlKLyh9irOParIJA4Hamxw9PQ+qKKK4OoUUUUAUUUUBGRRkVhdQleo9cRdNKceTbIcQzZ4aWpHVUTtbbJSQcdzjzqmuN+e+H1pFpt11gXORGUCGJbyzIcU4v5WwkZxgHgknjyoBqUUt3tfXhUtK4sCF4JV6FrRvWvqOYGXFg9gE88/SvOX8TVRLyUhdqm21LMl9wwnlLcaQ3+UkkAEqOBjHBzycUAyyQO9AIUOORSa1Jqa8KuMeXeY8dKLdbTP8DHcXy4+Q2004fNQJzkffirl3Vn+zr9qstn/BltJksxFw233HHklXLhz2G0k9yT/lQDNqDgDml3Ztc3e53awo8HDTCvD0kNBJWXAy1nDh8hnj75rQ/EK9P2LS0mTBGZzqkx4g/9VZ2p/TOfagNHkVNLGXEa+H1wgSWbqt2VcWkwy1PkqDS3Ady5Di1E4wPIAdwKiP8AEa5zIiVRY9t3sxZUmW+txZaShpexKk45wog4oBnZFTSdVqm9ybw5qKWxEbi2WzpedjdReOs8ncB/X2HPYGrO6/EC82pTkaciyMTUwROUhb6khCccN88qWo5xjtjzzQDPorJXDVE5ZssC0Qml3W5xvFKRIWQiM2EgkqxyfmISBxzVHfdfXa1Q4qHGLMi7kNJkW1UsrdLi17dqdowOMKzk/tQDJopdNa9ubtyiFMSCi2ybo9CbWtxXUU20CVu57BI2muVz4nPsz5baGrbcGEReqz4B9Sv4qnAhttSiMZVkHIHAoBnFQHc4qc0mbvd7hL1LOZvseK8WhHtaWGXnEs7nv4jqs5ByltPJH+uKsGPij0WQ9HjwDbRDkOx2W5BU82loANlweW/gbe49TQDWorIaU1Hd7lf5tsusWG14WIw84Y6lHprcGdis+eOfcUUBz3PRlzkajulwgXzwca6oZRKSho9dCWxjDbgI25Hng4zXCx8Op7bnRXeGXYAuZuJSuMpT7q/5Q44V/MAceXlTFooBcyfhm4/ZrfbjdtvhI0kF0M8uSHu7p58snj696pJem4tw03Pu8rUkFceNFZhtPxoKw0whlwKUNu4lW4gA49KY2trsLFpO6XIHC2I6i39VnhP7kVh5vW0nozSdgjyXIkh1YelrbUQoNIBdf+v096AsG9CybnI/E7jd2nly5keW90YqmkraaQem2EqUSPmO7n0qpsui359vRGj6kiPs2nxcdp1mGpJEhwEKcWor+dSdx7ef2qtfvt3ZRZb1Mus0OTI8i7SoyHcMtxkDLTYTx3JQM9zmq11Nw09a1Q2blcG3U2IyJbaXeDKkOYbSBjg5JPqaAY2jrHb1zYF5ttwRLgQrcLbECWykApVhxeT33FOParHXtkN5tcV1E5mEu2S0T0uvt72x0wr8wyOMEnv5V76LsCdN6ei25L77pQ2nd1V7glWBkJ9BnPFLrWFxmaijXcouMpiI7dUWSEw0rahfm84vj5hjd/bQF9G0ncLkLZfoWokS5KkPqU9NiqcaKXtvLTZUNgASMA+9dNy0A/cGrwh66/Ncm4scuBnaUMNHKxxgZWd2ccc9qptJS9RXe5Wa4R2LoxbVvrOFrbTFEMIKW0hAVuKuEnJHc+lejt3fmTbvc3bhdwybsLbaYUF1Ces4gbVKG7gjduOTxhNAWTmgZrzlyZXc4/gJ10amuNiMeoW0Y/hbt2MYSkDj19eO93SU7/a24XeJc2G4tw6HiGlxA44kNDG1CicJCvPIP0rBxNS3K2zTPl3C4t2tq9KYLEh8OrUGo6i4ncOFZXgADz4r0fuWoXbbqSRcrtNjOWxlKg2w5tzMe+ZDQ8ylAKE48ySeaA3l60xcZWphebTdW4KlwkwnSqP1FoQF7stnOEq5xyCPpVQn4f3ISCHLvFcipuTlySFRD1VukHZvXuwQkkeQ7VnH7vepyVSV3may6u6x7bHSyvag9JAVIcIxyMhf0rmd1NeI0e23v8QmuPShLuRhrdHSTHB2Mt7cealI5+9AaW4fDByVaIVvbuqWxDt6oyFdEnc6taVOOKGeygCMd/mPNesv4fXSXINxeu0L8RE6NJRthqDCUMJIS3s35xlW7v3rPPS9YRwmO6/dor10TFiJclLbJEpTm51bSUE7UhsHivCVdrhG3TWb7czHXfVtx0uSMjw0dBU+s8c52qGO1AapHw4kPOh24XcOOrVNeeW0yUbn307AsAk4CE8AfvUSNGyWtMoh328wU2+J0C70oYbQI7PJBOSSVYGSTjjtWYkXzV7NvTe3U3SOZUR0LDy2yyXXilMZLKEkkbd3cgE45rzvjdymSZ+nvxq4yG5EmHbD1Hd253bvfV27BH70AztI2tEY3K7CUJSrxIEoOdMow3tAQnB54A/eire1w026AzDbdeeQynalbytyyPqaKA66xaNdSJV2LNs0/LmW1uf4F6c24MocH5j08ZKB5qJHvWpu05Fstkqe62443GaU6pDScqUEgkgD14pKXC/IiuaiuuiH3V2y42wSZqUJO2FJWoJB9AvBUSB6fagGrfE6b1NClWq5S4slhkhySyiXtLe05yraoEAfWqx6xaSitFzqMPuphuhtMu5rUC06Ak/MtRwlWAN3lnillqRu1obQqxOMM2VqExZfHtpCUOuOubnVFf8AMAgHJ5GVGu9aYmqNVBmKpL1vuNxZiMADKFQ4aAteP8KlkUBeWDSmmGWpLt8uduWzNQiGxERc1OIaQ2oK6aXFKBUdwGQABxjHetTc9P6Uudwmw5a2jPnKadeaTMKXj0h8hACspA+mKxdvc07LvWqGbtbmZU9cxceLbksbi2wyncDgD5EqUMk+ZIr4+GcBq8y7PN/GokqVEK7hJQzBV1eo6kpKXX9xBIzjbgHAHlQDbZQxb4aGwrYwwgDc4snCQPNSjz9yaylr01o1y4tT7c81IeW+7IZQi4Kcb3qGHClG4p/m544z9q9Pic7a3NP/AIZdrom2+OcCWH3EZb3o+fC/LaduCD3pfodly7jp1y22pm23a82+UhS4zW1KFLWgKkY7j5ElQzz2FAb+xwtG6bKnIFwiNlaekgvXDqbEbvyI3KO0bs8Dzr6k6e0n4eFY1voZXFeVLjtNzlNvpWdylLBCgrzVS3ctkJ2LIYgRm3G7jd2rbCCgCURYoy4U8cbilROO5Oa9GrnZXdCyJrDaJupnlKeDqU/My++vpJQV+RSk8JPkmgLrTjNkv4tDrCYMKwWxx64CPIndWQ47vIQ44FcpTyVck8lIrTSLZoty7G8yJsQvPyEqIVcP4Lj6QAk7N20rAx5fXvS8nWmK7qZFkgNNBrqxLISkAb2mx15KjjuThA5+te91at9wuGqbUxHjm7zJjVtgQ0NDMZgBJW6Bj5QeVFXmQKA1HQ0iu/K0700IZtcV59clVwUnprfJStPfJVgqJJOU8e1nKtWiH45D8mCWXIybak+OAAQgghCTu4UDg8c9qXsNu33qM/Gj+Hcm33UPQXsQOo1Fa5IPnylvJ9d1dF6Tbps/VVsajxRdpMtu2QIgaGY0cJSpbwAHyp/Mon6D6UBv2bNpG1zoaTKZRNjPqW1155U6p1xO3KtysqVt4Gc48q7GtE2BuNGjiEVNR470dtC3VqAQ7/xM5PJPqeaWtmhs3abZCppDj16u7lwU6pA3piRhtaGTzg4T+pp2DtQGah6EsERpptEZ5zpPtPJU9IccVubz0wST+VOThPb6VL2hrC6sOKYfS4Jrk7qIkuJUXlgBRyD2IAGO2K0tFAQKKmigIIzXylpCU7UpAT6AYoooCOi3sCNidg7JwMD2r62iiigI6aQsrAAUe5xyalCEoGEJCRnOAMc0UUALbQ4MOJSoZzhQzVYxY2G9QSL06669KdZDDYWRtYbByUoGPM8knPYUUUBZhtIIwBx247VCWkJ/KlI53cAd/WiigJDaQcgDP2qA2gLKwkBRGCrHNFFAQlltP5UJHJPA8zU9NG4r2jcRgqxyRRRQEhtI7ADFfVFFAFFFFAFFFFAf/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 name="AutoShape 11" descr="data:image/jpeg;base64,/9j/4AAQSkZJRgABAQAAAQABAAD/2wCEAAkGBxQSEhUUEhIVFhQVGBQXFxgXGBcYGBkVFhgXFxgcGhcYHSggGBolHRgXITEhJSkrLi4uFx80ODMsNygtLi0BCgoKBQUFDgUFDisZExkrKysrKysrKysrKysrKysrKysrKysrKysrKysrKysrKysrKysrKysrKysrKysrKysrK//AABEIAI8BXwMBIgACEQEDEQH/xAAbAAEAAgMBAQAAAAAAAAAAAAAABQYBAwQCB//EAEQQAAEDAgQCCAIGBgkFAQAAAAEAAgMEEQUGEiExQRMiMlFhcYGRB6EUI0KxssE1UnJzorMVJTRiY4KDktEkM1TD8FP/xAAUAQEAAAAAAAAAAAAAAAAAAAAA/8QAFBEBAAAAAAAAAAAAAAAAAAAAAP/aAAwDAQACEQMRAD8A+4oiICIiAiIgIiICIiAiIgIiICIiAiIgIiICIiAiIgIiICIiAiIgIiICIiAiIgIiICIiAiIgIiICIiAiIgIiICIiAiIgIiICIiAiIgIiICIiAiIgIiICIiAiIgIiICIiAiIgItNRUsjAL3taCbDUQLk8hfmtyAiIgIiICIiAiIgIiICIiAiIgIij8VxqGm09M/Tqvp2Jvptfsg94QSCLRRVbJmNkjOpjhcHf7it6AiIgIi8OkAIBIudh4m19u/YIPaIiAiIgIo+jxqGWV8Ub7yR31Czhax0ncix37kixmF0zoA/61t7ts7lY8bW5hBIIgRAREQEREBEXNW10cI1SvaxvC7jYXQdKLXBO17Q5pu1wuD3grxV1TY2F73BrW7klBz4xibKaMySHYbAc3OPADxK4cs4xLVNL3wiNn2TqJLu+wIG3ioh9cydwnq3iKmb1oYnGxeeUj2jcjuas4nnF2n/poXEf/rKNDPQG1/kgt1RUNY0ue4NaOJJAA91Bux58xtRwmTl0r7siHqd3+i+fiuqaiS9vpDxw6hexp8G2DB7K14fRYq8DXUNhb3aYy63g1rbD3QbG5I6WTpKuodKeJaNhcm9gTchvgLK208IY0NaLNaAAPAearj8LxBvYrmu8HxNA9wCuOfFcSp95YI5Wj7Ud/wAtx/tQXRFSKP4hBxDTTPJPJhDj6A2upJmd6a9pOliP+JG4fhugsqKKpsx0snZqIz5ut967Pp0e31jN+HWbv80HSi8tdfgvSAiIgIiICIiAiIgL59jEP07Euhv1ImOBPcbXP8Rb7K8YhVCKN8juDGl3sF82ytV1MZlmjpHTmU7uuQAbkuAsN7k7+QQT/wANqw9HLTv7UTjt3Ak3Ho4H3U5iePxwTRwuDy+W2kgAgXOne5VJwytkhxJr5oTD9IJBaeHX2BH+YfNSOcf0jSf5P5iCy49j0dIGGUPOskDSAeFuNz4rOOY/FSNaZCSXX0taLuNuPpuN1WPijKLQNvvd7reHVCk84YJLL0U1OfrYeA2uRcHa+1wR80HVhmaWTdIDDMx0bDIQ9oBLR+rvuVUJ8xNdiLKgtm6NosGEdYXjc02Zfa5Ks2VszmoeYZmaJ2g8iAbWvsd2nwUZP+m2fsj+S9BNyZsibTiocyUML+jsWgO1WJ4E8Nl6pc1wyTshZqLni99rN6uqx33Pko/4m/2Vn75n4JFJ5WwqOKniLWDU5jHF1hqJc0E7+qDnxLOEUUhibHLK9vaEbb2tx5728F3YFj0VW0mO4LTZzXCxF/LYjyUBTYswTyigozK8k9I/VpaTqPM35381z5AcTVVRcA0ncgG4B1uuL80DKH6TrP8AV/mhTVHVUpr5GNhIqADqfbYizfHuty5KGyh+k6z/AFf5oWcL/TM3k78LEE9jWZ4qZ4jLXySG1mRi534X8fDis4HmaKqcWND2SNFyx4AO3G2/L0UXiWJwx1ZFPSmaq+0QbW2AN3HwsovCZXuxe8sYjeWu1NDg4D6oW6w4mwBQWaszVBFM6F+oOYNRdYabadXfe+9uC58GznBUS9G0PaXX0l1rOtvyOxtyKgK2ibNjJY8Xb1XEHnpjBt7hb8zRhuJ0lgBfouFv13AIL8iLGoXtfdBlVL4kU2unYb20yN279V2/mrbdVT4iShsEV+HTRk+TbuPyBQTpdHSwjU4NjjaBd3cNh6qiY9WvqiHzSCnpRvG1wu+S32hF9q/K9gPFecwYlJI6N7m9eQ3p4SLhjCbNkc09qR3IHYcVYMCygxn1tT9dO7d2rdoPr2iO8+yCuUWuQ3o6Rz3f+RUddx8Rq6rfS67DkepmdrqKkaj4OkI8rkBo8BsvoLRYWWUFKZkeRgtHXyttwADg32a8LW/Ea3DyPpP18BNtY7Qv4kXv58e9Xlc+IRNfG9r7aS0h1+FrIFBVsmjbJGbtcLg/8jkeS32VI+GEp6OZvFjXN0+oN/uCvCCo5yyy2RjpoW6ZmDUdO2sDc8Ptdx8FoyfmlkzWw1B+s4Nc61njkDf7X3q4VLwGOJ4AEnyAXy/JeDMqjO2QdUNbpI4tcXGxB8gUH0OowCmk7VPEfHQ0H3AUBX/D+F7iY3ujvwaAHNHlff5rNLi0tE8Q1hLojtHPvwHJ/j/9vxVuZICAQQQdwRuCPDvQQeVsuCjDvrC9zue7QGjgA25F/FTyIgIiICIiAsXWVTc449MyaOmpyGOfpu824vOloF+HmguN1lU6TL1e0XZiDnO/VcCBfz3+5W6K9hfjYX8+aCJzVhslTAYonNbqc3UXX7I3tt42XRgWHfR4I4rglo6xHAuO7j7qQsiCuZwy66qEZjc1r4yd3XtY2PLmCAVpzPlyWoEMjHtbPGADuQ0nY3BtsQd+CtKIKDXZKqJgHyTtfMT1ib6QwDYNsO+55KxY7S1jnMdSTMYA0hzXjYm4seyVOKn56xOaGWmEUhYHl2oC29nRjmPEoOjAMuzNqDU1UjXykWAYLAcr8By29SteYMtzvqm1NNIxrwG7PvxAIuNjcEG1lbEQVfGsEqaqkZHI+LphJrJF9FgHAAWF72cPZWCggMcUbDxYxjSRwu1oH5LeiCl0eWqumfIKWaIRSHcuBLmje1ha1xfvXdlPLb6SWV7ntcHgAWvq2JNzfnurOoDFcwGKrhpmsuZC0ucTwaSRsO/ZBqwLL8kNXPO5zS2XXYC9xqfr3ulHgEjK+SpLm6HhwAF9W4aPyVkRBUKzL1THVPqKSSMdJ2hIDte1+AN+AKYPleaKsFRJK19w7Udw4uc2xsOAF/kreiCtjAJP6QNVqboItp31djT5JjWASTVkE7XNDYtFwb3Olxdty5qyLCDJXzrFMuVsczqhkhlLSCHB1pC3mA21tu7h4cl9GWLIInAceiqm9Q2eO2x2zmnntzHiofNo6eqpKX7JcZX+Tdh8g5dmPZZErumgd0NQNw8bBx/vW+/71Vo8WkbiELqpmh7QI3nkQdQDxytdyCQr7DGotezdLQzu7Dw3+K/qr2FXs15c+lAOYQ2ZnYd373sSNxvwPIqIhzVU0o0VlM91tukbz8f1SfUILysXVMd8RYT2IZnHu6n5OKx/TtfUbU9L0QP2pL7f7rfIFBcKmobG0ue4NaOJJAHzXz/NObxMDBTusx2z5TcXHMAWuG+Nr9y7HZKnnOqqqy49zQSB5XsB6BSVHkalZ2mukP8Aedt7NsEFey5iEw0Q0MWpjXAzSPFtZOx/YFuA7Ww2X0daKamZE0Nja1jRwDQAAPRVHM+dQy8VKdTzsXjdovt1f1nfIeKDOfswhjDTRm73izyPstPL9o93cfFZ+GEX1MruZkt7NH5krky7ll0bH1VVvIGvc1rtyDYnU6/2vuUp8NWWo798jz7WH5ILJV0jJWlkjQ5p4gr59XV82FymKO74XWLOlGw33DXA79x97L6QuTEsNjnYWStDmn3B7weRQcWXMfjq2XZs9ttbDxF+fiD3qYXLh2HRQN0xMaweA3J7yeJPmupAREQEREBVjN2WPpVpI3aZWiwvwcOIF+RB4FWdQOMZnipphHMHAOaHB4FxxIsQN+SCu0OaqikeIa6Mkfr/AGrcLg8JB5broztUPYaerhkdouAQ1x0uHaabA2NxcLlznj9PUxNigJkk1NIsxwLe+1xck8NlNRYG52GCnf2wy48Hgl7R6bBBx57xZxhgZA4h05a4FpIJbbYXHeSPZcGdpJKYUjWySXa12rru65aY+1vvc391H5MifUVUQf2aZh9LHqg+p/hUt8SP+9SDxd+OJBHZhoKmmbHVPqXmVzt2i4DCQXWHWsQLWtZT+c8dkipoujOl81txxAsCbdxubXXj4nn/AKZn7wfhctWcsMfLRwvYC4xNaSBx0loBIHOxsg0V2VZ442S080z6i413fsbjci5GwPIk8Vy59lktRukbaQNeXN49cGMkbeIUzgmd6cxNE7+jkaAHXa4gkbXBAPHuUZ8QKlsj6J7Ddr9RadxcF0XI7oOPMNBU0zY6p9Q4yudu0XAabagBvYja1rWU7nyrf9Die1zmOc5ly1xbxY4ncclj4nf2Zn7wfhctGez/AFfB5x/y3INuW8NqZHxVU83UDerH1j1NNgTva57XeuDCo34pNM6WWRkUZGljHW7ROnw4Dc+KuuEC9PEP8KP8IVHyrXMw+aeGpJZqLdLiCQdJd3De4IPog7cs1kkNXJRSSOewB2hzrkiwvz8Dw7wojFsF6Ovgh6eV2sMOtzrvbdzx1Ty4fNSOWwarEZapoPRNuA4i1yWhoHna5TOE4hxGmleDoa1lzbuc6/na4QdmYqB1JQyaZ5nEvjOpzzqG7RYEcvBc2WcNqqj6PPLMRHHbSwlxLwLguO/EnmbrszjiUU+HvfC8ObrjF7Eb6h3gKYyl/Y4P3Y/NBVma8SrJWOleyCK4DWG17HSL+JNzdbcHqZKSv+iOkdJE/sazci7S4fMFp5cNlz4TUtw+unbUEsZJctdYkW1ahwHDe3ovdC76ZinTRAmGK3WtYdVpA48y48O5BqxqpqP6TfHBI4Fwa1oLnaW6oxd2m9ttyvMMEtDXwx9O+QS6dV77hxLdwSdwRe67GH+uz+z/AOoJmo/1pSf6X8xyC+IiICiMyYGyri0u2eLljrX0n8weYUuiD59Q5iqKEiCsjc5g2a8bnTysTs8exCtNDmall7M7Ae5x0H2dxUlUwMkaWva1zTxBFwqljuXMOYC6R/Q/sv4+TDe/oEFujmYd2uafIj8l6dK0blwHmQvjVTQQudppOnlN+bAB6W39wpbDsh1Em8umIeJDnewNvcoPoFVj1NH26iIeGsE+wuVAYjn+Fu0LHSO5fZb7nf5L3R5ApmdsyPPiQ0ezRf5rjxKpjif9Fw6FhnOxeBfR39Y8x33sPNBXcUxmrrHiIhw1HaJoLf8Adfci3ervljKjKYB7wHzc3cm+Df8AldOW8vMpWknrzP3e88STuQL72upxBGZmk00k5/w3j3aR+a4MgR2oYvEyH+N3/CjviVWuZCxjXWEhcHjvaBe3ldbPhpM51O4OcSGv0tHcLAkD1KC3oiICIiAiIgIiIC1TU7H7Pa1w8QD962og5oKCJhuyNjT3ta0fcFjEqnoonvsTpa42G5JA2HuupYsgqfw8oCyF8rxZ8zidxY6WkjgfHUrTJA11tTQbcLgGy92WUGuSFrtnNBHiAfvXoNXpEHI7DYSdRijJ79Lb+9ludTtNrtabcNht5dy2og1yQtds4AjxF0fA0ixaCBwBAIWxEGA22wWmoo45P+4xr7frNB+9b0QeI4g0WaAAOQFh7LxUUrHiz2tcO5wBHzW5EGiOjY1ukMaG8dIaAL+S2sYALAAAchsvSINNRSskFnsa4dzgD96zDA1gsxoaO4AAewW1EGvoG6tWkau+wv7o6BpIJaCRwJAuFsRARFgoIrGcxQUu0rjqIuGtBLiPuHqVWH/EFznhsNMXA7AE9Yne2zQbfNTWYMqtq5myPkc0NbpIaBc7k9o8PZdmF5dp6exjiGocHO6zh32J4eiCv9BidV2ntpozxA2d8ut82rtoMjQNOqYumdzLiQL+Q4+pKtSINNNSsjGmNjWjuaAB8lmeZrGlziGtAuSeAC2FfMc54hVTyiIwyMj1WYyx655EkbO8BfZBOYzmB9Q/6NQdZzu3KOy1p42PLz9t+E3l3AI6Vlm7vd23ni4/k3wUfk7LAph0km8zh6MB5DvPirQgwAsoiCPxXBYanT0zNWm9us4Wvx7JC2YZhkVO3RCzS0m9rk78OZK7EQEREBERAREQEREBERAREQEREBERAREQEREBERAREQEREBERAREQEREBERAREQFhZRAREQEREBERAREQEREBERAREQEREBERAREQEREBERAREQEREBERAREQEREBERAREQEREBERAREQEREBERAREQEREBERAREQf//Z"/>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2" name="AutoShape 13" descr="data:image/jpeg;base64,/9j/4AAQSkZJRgABAQAAAQABAAD/2wCEAAkGBxQSEhUUEhIVFhQVGBQXFxgXGBcYGBkVFhgXFxgcGhcYHSggGBolHRgXITEhJSkrLi4uFx80ODMsNygtLi0BCgoKBQUFDgUFDisZExkrKysrKysrKysrKysrKysrKysrKysrKysrKysrKysrKysrKysrKysrKysrKysrKysrK//AABEIAI8BXwMBIgACEQEDEQH/xAAbAAEAAgMBAQAAAAAAAAAAAAAABQYBAwQCB//EAEQQAAEDAgQCCAIGBgkFAQAAAAEAAgMEEQUGEiExQRMiMlFhcYGRB6EUI0KxssE1UnJzorMVJTRiY4KDktEkM1TD8FP/xAAUAQEAAAAAAAAAAAAAAAAAAAAA/8QAFBEBAAAAAAAAAAAAAAAAAAAAAP/aAAwDAQACEQMRAD8A+4oiICIiAiIgIiICIiAiIgIiICIiAiIgIiICIiAiIgIiICIiAiIgIiICIiAiIgIiICIiAiIgIiICIiAiIgIiICIiAiIgIiICIiAiIgIiICIiAiIgIiICIiAiIgIiICIiAiIgItNRUsjAL3taCbDUQLk8hfmtyAiIgIiICIiAiIgIiICIiAiIgIij8VxqGm09M/Tqvp2Jvptfsg94QSCLRRVbJmNkjOpjhcHf7it6AiIgIi8OkAIBIudh4m19u/YIPaIiAiIgIo+jxqGWV8Ub7yR31Czhax0ncix37kixmF0zoA/61t7ts7lY8bW5hBIIgRAREQEREBEXNW10cI1SvaxvC7jYXQdKLXBO17Q5pu1wuD3grxV1TY2F73BrW7klBz4xibKaMySHYbAc3OPADxK4cs4xLVNL3wiNn2TqJLu+wIG3ioh9cydwnq3iKmb1oYnGxeeUj2jcjuas4nnF2n/poXEf/rKNDPQG1/kgt1RUNY0ue4NaOJJAA91Bux58xtRwmTl0r7siHqd3+i+fiuqaiS9vpDxw6hexp8G2DB7K14fRYq8DXUNhb3aYy63g1rbD3QbG5I6WTpKuodKeJaNhcm9gTchvgLK208IY0NaLNaAAPAearj8LxBvYrmu8HxNA9wCuOfFcSp95YI5Wj7Ud/wAtx/tQXRFSKP4hBxDTTPJPJhDj6A2upJmd6a9pOliP+JG4fhugsqKKpsx0snZqIz5ut967Pp0e31jN+HWbv80HSi8tdfgvSAiIgIiICIiAiIgL59jEP07Euhv1ImOBPcbXP8Rb7K8YhVCKN8juDGl3sF82ytV1MZlmjpHTmU7uuQAbkuAsN7k7+QQT/wANqw9HLTv7UTjt3Ak3Ho4H3U5iePxwTRwuDy+W2kgAgXOne5VJwytkhxJr5oTD9IJBaeHX2BH+YfNSOcf0jSf5P5iCy49j0dIGGUPOskDSAeFuNz4rOOY/FSNaZCSXX0taLuNuPpuN1WPijKLQNvvd7reHVCk84YJLL0U1OfrYeA2uRcHa+1wR80HVhmaWTdIDDMx0bDIQ9oBLR+rvuVUJ8xNdiLKgtm6NosGEdYXjc02Zfa5Ks2VszmoeYZmaJ2g8iAbWvsd2nwUZP+m2fsj+S9BNyZsibTiocyUML+jsWgO1WJ4E8Nl6pc1wyTshZqLni99rN6uqx33Pko/4m/2Vn75n4JFJ5WwqOKniLWDU5jHF1hqJc0E7+qDnxLOEUUhibHLK9vaEbb2tx5728F3YFj0VW0mO4LTZzXCxF/LYjyUBTYswTyigozK8k9I/VpaTqPM35381z5AcTVVRcA0ncgG4B1uuL80DKH6TrP8AV/mhTVHVUpr5GNhIqADqfbYizfHuty5KGyh+k6z/AFf5oWcL/TM3k78LEE9jWZ4qZ4jLXySG1mRi534X8fDis4HmaKqcWND2SNFyx4AO3G2/L0UXiWJwx1ZFPSmaq+0QbW2AN3HwsovCZXuxe8sYjeWu1NDg4D6oW6w4mwBQWaszVBFM6F+oOYNRdYabadXfe+9uC58GznBUS9G0PaXX0l1rOtvyOxtyKgK2ibNjJY8Xb1XEHnpjBt7hb8zRhuJ0lgBfouFv13AIL8iLGoXtfdBlVL4kU2unYb20yN279V2/mrbdVT4iShsEV+HTRk+TbuPyBQTpdHSwjU4NjjaBd3cNh6qiY9WvqiHzSCnpRvG1wu+S32hF9q/K9gPFecwYlJI6N7m9eQ3p4SLhjCbNkc09qR3IHYcVYMCygxn1tT9dO7d2rdoPr2iO8+yCuUWuQ3o6Rz3f+RUddx8Rq6rfS67DkepmdrqKkaj4OkI8rkBo8BsvoLRYWWUFKZkeRgtHXyttwADg32a8LW/Ea3DyPpP18BNtY7Qv4kXv58e9Xlc+IRNfG9r7aS0h1+FrIFBVsmjbJGbtcLg/8jkeS32VI+GEp6OZvFjXN0+oN/uCvCCo5yyy2RjpoW6ZmDUdO2sDc8Ptdx8FoyfmlkzWw1B+s4Nc61njkDf7X3q4VLwGOJ4AEnyAXy/JeDMqjO2QdUNbpI4tcXGxB8gUH0OowCmk7VPEfHQ0H3AUBX/D+F7iY3ujvwaAHNHlff5rNLi0tE8Q1hLojtHPvwHJ/j/9vxVuZICAQQQdwRuCPDvQQeVsuCjDvrC9zue7QGjgA25F/FTyIgIiICIiAsXWVTc449MyaOmpyGOfpu824vOloF+HmguN1lU6TL1e0XZiDnO/VcCBfz3+5W6K9hfjYX8+aCJzVhslTAYonNbqc3UXX7I3tt42XRgWHfR4I4rglo6xHAuO7j7qQsiCuZwy66qEZjc1r4yd3XtY2PLmCAVpzPlyWoEMjHtbPGADuQ0nY3BtsQd+CtKIKDXZKqJgHyTtfMT1ib6QwDYNsO+55KxY7S1jnMdSTMYA0hzXjYm4seyVOKn56xOaGWmEUhYHl2oC29nRjmPEoOjAMuzNqDU1UjXykWAYLAcr8By29SteYMtzvqm1NNIxrwG7PvxAIuNjcEG1lbEQVfGsEqaqkZHI+LphJrJF9FgHAAWF72cPZWCggMcUbDxYxjSRwu1oH5LeiCl0eWqumfIKWaIRSHcuBLmje1ha1xfvXdlPLb6SWV7ntcHgAWvq2JNzfnurOoDFcwGKrhpmsuZC0ucTwaSRsO/ZBqwLL8kNXPO5zS2XXYC9xqfr3ulHgEjK+SpLm6HhwAF9W4aPyVkRBUKzL1THVPqKSSMdJ2hIDte1+AN+AKYPleaKsFRJK19w7Udw4uc2xsOAF/kreiCtjAJP6QNVqboItp31djT5JjWASTVkE7XNDYtFwb3Olxdty5qyLCDJXzrFMuVsczqhkhlLSCHB1pC3mA21tu7h4cl9GWLIInAceiqm9Q2eO2x2zmnntzHiofNo6eqpKX7JcZX+Tdh8g5dmPZZErumgd0NQNw8bBx/vW+/71Vo8WkbiELqpmh7QI3nkQdQDxytdyCQr7DGotezdLQzu7Dw3+K/qr2FXs15c+lAOYQ2ZnYd373sSNxvwPIqIhzVU0o0VlM91tukbz8f1SfUILysXVMd8RYT2IZnHu6n5OKx/TtfUbU9L0QP2pL7f7rfIFBcKmobG0ue4NaOJJAHzXz/NObxMDBTusx2z5TcXHMAWuG+Nr9y7HZKnnOqqqy49zQSB5XsB6BSVHkalZ2mukP8Aedt7NsEFey5iEw0Q0MWpjXAzSPFtZOx/YFuA7Ww2X0daKamZE0Nja1jRwDQAAPRVHM+dQy8VKdTzsXjdovt1f1nfIeKDOfswhjDTRm73izyPstPL9o93cfFZ+GEX1MruZkt7NH5krky7ll0bH1VVvIGvc1rtyDYnU6/2vuUp8NWWo798jz7WH5ILJV0jJWlkjQ5p4gr59XV82FymKO74XWLOlGw33DXA79x97L6QuTEsNjnYWStDmn3B7weRQcWXMfjq2XZs9ttbDxF+fiD3qYXLh2HRQN0xMaweA3J7yeJPmupAREQEREBVjN2WPpVpI3aZWiwvwcOIF+RB4FWdQOMZnipphHMHAOaHB4FxxIsQN+SCu0OaqikeIa6Mkfr/AGrcLg8JB5broztUPYaerhkdouAQ1x0uHaabA2NxcLlznj9PUxNigJkk1NIsxwLe+1xck8NlNRYG52GCnf2wy48Hgl7R6bBBx57xZxhgZA4h05a4FpIJbbYXHeSPZcGdpJKYUjWySXa12rru65aY+1vvc391H5MifUVUQf2aZh9LHqg+p/hUt8SP+9SDxd+OJBHZhoKmmbHVPqXmVzt2i4DCQXWHWsQLWtZT+c8dkipoujOl81txxAsCbdxubXXj4nn/AKZn7wfhctWcsMfLRwvYC4xNaSBx0loBIHOxsg0V2VZ442S080z6i413fsbjci5GwPIk8Vy59lktRukbaQNeXN49cGMkbeIUzgmd6cxNE7+jkaAHXa4gkbXBAPHuUZ8QKlsj6J7Ddr9RadxcF0XI7oOPMNBU0zY6p9Q4yudu0XAabagBvYja1rWU7nyrf9Die1zmOc5ly1xbxY4ncclj4nf2Zn7wfhctGez/AFfB5x/y3INuW8NqZHxVU83UDerH1j1NNgTva57XeuDCo34pNM6WWRkUZGljHW7ROnw4Dc+KuuEC9PEP8KP8IVHyrXMw+aeGpJZqLdLiCQdJd3De4IPog7cs1kkNXJRSSOewB2hzrkiwvz8Dw7wojFsF6Ovgh6eV2sMOtzrvbdzx1Ty4fNSOWwarEZapoPRNuA4i1yWhoHna5TOE4hxGmleDoa1lzbuc6/na4QdmYqB1JQyaZ5nEvjOpzzqG7RYEcvBc2WcNqqj6PPLMRHHbSwlxLwLguO/EnmbrszjiUU+HvfC8ObrjF7Eb6h3gKYyl/Y4P3Y/NBVma8SrJWOleyCK4DWG17HSL+JNzdbcHqZKSv+iOkdJE/sazci7S4fMFp5cNlz4TUtw+unbUEsZJctdYkW1ahwHDe3ovdC76ZinTRAmGK3WtYdVpA48y48O5BqxqpqP6TfHBI4Fwa1oLnaW6oxd2m9ttyvMMEtDXwx9O+QS6dV77hxLdwSdwRe67GH+uz+z/AOoJmo/1pSf6X8xyC+IiICiMyYGyri0u2eLljrX0n8weYUuiD59Q5iqKEiCsjc5g2a8bnTysTs8exCtNDmall7M7Ae5x0H2dxUlUwMkaWva1zTxBFwqljuXMOYC6R/Q/sv4+TDe/oEFujmYd2uafIj8l6dK0blwHmQvjVTQQudppOnlN+bAB6W39wpbDsh1Em8umIeJDnewNvcoPoFVj1NH26iIeGsE+wuVAYjn+Fu0LHSO5fZb7nf5L3R5ApmdsyPPiQ0ezRf5rjxKpjif9Fw6FhnOxeBfR39Y8x33sPNBXcUxmrrHiIhw1HaJoLf8Adfci3ervljKjKYB7wHzc3cm+Df8AldOW8vMpWknrzP3e88STuQL72upxBGZmk00k5/w3j3aR+a4MgR2oYvEyH+N3/CjviVWuZCxjXWEhcHjvaBe3ldbPhpM51O4OcSGv0tHcLAkD1KC3oiICIiAiIgIiIC1TU7H7Pa1w8QD962og5oKCJhuyNjT3ta0fcFjEqnoonvsTpa42G5JA2HuupYsgqfw8oCyF8rxZ8zidxY6WkjgfHUrTJA11tTQbcLgGy92WUGuSFrtnNBHiAfvXoNXpEHI7DYSdRijJ79Lb+9ludTtNrtabcNht5dy2og1yQtds4AjxF0fA0ixaCBwBAIWxEGA22wWmoo45P+4xr7frNB+9b0QeI4g0WaAAOQFh7LxUUrHiz2tcO5wBHzW5EGiOjY1ukMaG8dIaAL+S2sYALAAAchsvSINNRSskFnsa4dzgD96zDA1gsxoaO4AAewW1EGvoG6tWkau+wv7o6BpIJaCRwJAuFsRARFgoIrGcxQUu0rjqIuGtBLiPuHqVWH/EFznhsNMXA7AE9Yne2zQbfNTWYMqtq5myPkc0NbpIaBc7k9o8PZdmF5dp6exjiGocHO6zh32J4eiCv9BidV2ntpozxA2d8ut82rtoMjQNOqYumdzLiQL+Q4+pKtSINNNSsjGmNjWjuaAB8lmeZrGlziGtAuSeAC2FfMc54hVTyiIwyMj1WYyx655EkbO8BfZBOYzmB9Q/6NQdZzu3KOy1p42PLz9t+E3l3AI6Vlm7vd23ni4/k3wUfk7LAph0km8zh6MB5DvPirQgwAsoiCPxXBYanT0zNWm9us4Wvx7JC2YZhkVO3RCzS0m9rk78OZK7EQEREBERAREQEREBERAREQEREBERAREQEREBERAREQEREBERAREQEREBERAREQFhZRAREQEREBERAREQEREBERAREQEREBERAREQEREBERAREQEREBERAREQEREBERAREQEREBERAREQEREBERAREQEREBERAREQf//Z"/>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4101" name="Picture 5" descr="http://epics.web.psi.ch/software/caqtdm/snapshot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81024" y="1059582"/>
            <a:ext cx="3775123" cy="229302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rhydera\Downloads\09.12-50321-012-10-29_at_16.11.5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2918" y="1059582"/>
            <a:ext cx="2595264" cy="203661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23728" y="2089320"/>
            <a:ext cx="2111373" cy="2099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4" descr="QEImageExample1.png"/>
          <p:cNvPicPr/>
          <p:nvPr/>
        </p:nvPicPr>
        <p:blipFill rotWithShape="1">
          <a:blip r:embed="rId9" cstate="print"/>
          <a:srcRect b="23965"/>
          <a:stretch/>
        </p:blipFill>
        <p:spPr>
          <a:xfrm>
            <a:off x="5599275" y="3228747"/>
            <a:ext cx="2603187" cy="1512000"/>
          </a:xfrm>
          <a:prstGeom prst="rect">
            <a:avLst/>
          </a:prstGeom>
        </p:spPr>
      </p:pic>
      <p:pic>
        <p:nvPicPr>
          <p:cNvPr id="4099"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87823" y="2927255"/>
            <a:ext cx="2727845" cy="2052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QEPvProperties2"/>
          <p:cNvPicPr/>
          <p:nvPr/>
        </p:nvPicPr>
        <p:blipFill>
          <a:blip r:embed="rId3" cstate="print"/>
          <a:srcRect/>
          <a:stretch>
            <a:fillRect/>
          </a:stretch>
        </p:blipFill>
        <p:spPr bwMode="auto">
          <a:xfrm>
            <a:off x="1071538" y="3571882"/>
            <a:ext cx="1871666" cy="2813565"/>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err="1" smtClean="0"/>
              <a:t>epicsQt</a:t>
            </a:r>
            <a:r>
              <a:rPr lang="en-US" dirty="0" smtClean="0"/>
              <a:t> OVERVIEW</a:t>
            </a:r>
            <a:endParaRPr lang="en-US" dirty="0"/>
          </a:p>
        </p:txBody>
      </p:sp>
      <p:sp>
        <p:nvSpPr>
          <p:cNvPr id="17" name="Content Placeholder 16"/>
          <p:cNvSpPr>
            <a:spLocks noGrp="1"/>
          </p:cNvSpPr>
          <p:nvPr>
            <p:ph idx="1"/>
          </p:nvPr>
        </p:nvSpPr>
        <p:spPr/>
        <p:txBody>
          <a:bodyPr/>
          <a:lstStyle/>
          <a:p>
            <a:r>
              <a:rPr lang="en-AU" dirty="0" smtClean="0"/>
              <a:t>7 simple monitors</a:t>
            </a:r>
          </a:p>
          <a:p>
            <a:r>
              <a:rPr lang="en-AU" dirty="0" smtClean="0"/>
              <a:t>13 Controls</a:t>
            </a:r>
          </a:p>
          <a:p>
            <a:r>
              <a:rPr lang="en-AU" dirty="0" smtClean="0"/>
              <a:t>6 Graphical</a:t>
            </a:r>
          </a:p>
          <a:p>
            <a:r>
              <a:rPr lang="en-AU" b="1" dirty="0" smtClean="0"/>
              <a:t>18 Application support widgets</a:t>
            </a:r>
          </a:p>
        </p:txBody>
      </p:sp>
      <p:sp>
        <p:nvSpPr>
          <p:cNvPr id="4" name="Text Placeholder 3"/>
          <p:cNvSpPr>
            <a:spLocks noGrp="1"/>
          </p:cNvSpPr>
          <p:nvPr>
            <p:ph type="body" sz="quarter" idx="13"/>
          </p:nvPr>
        </p:nvSpPr>
        <p:spPr/>
        <p:txBody>
          <a:bodyPr>
            <a:normAutofit lnSpcReduction="10000"/>
          </a:bodyPr>
          <a:lstStyle/>
          <a:p>
            <a:r>
              <a:rPr lang="en-US" dirty="0" smtClean="0"/>
              <a:t>Widgets – 51 of them</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5</a:t>
            </a:fld>
            <a:endParaRPr lang="en-US" dirty="0"/>
          </a:p>
        </p:txBody>
      </p:sp>
      <p:pic>
        <p:nvPicPr>
          <p:cNvPr id="6" name="Picture 5" descr="loggingSimple.png"/>
          <p:cNvPicPr/>
          <p:nvPr/>
        </p:nvPicPr>
        <p:blipFill>
          <a:blip r:embed="rId4" cstate="print"/>
          <a:stretch>
            <a:fillRect/>
          </a:stretch>
        </p:blipFill>
        <p:spPr>
          <a:xfrm>
            <a:off x="5921086" y="2500312"/>
            <a:ext cx="3222914" cy="1649306"/>
          </a:xfrm>
          <a:prstGeom prst="rect">
            <a:avLst/>
          </a:prstGeom>
        </p:spPr>
      </p:pic>
      <p:pic>
        <p:nvPicPr>
          <p:cNvPr id="7" name="Picture 6"/>
          <p:cNvPicPr/>
          <p:nvPr/>
        </p:nvPicPr>
        <p:blipFill>
          <a:blip r:embed="rId5" cstate="print"/>
          <a:srcRect/>
          <a:stretch>
            <a:fillRect/>
          </a:stretch>
        </p:blipFill>
        <p:spPr bwMode="auto">
          <a:xfrm>
            <a:off x="3214678" y="3571882"/>
            <a:ext cx="1840326" cy="1353175"/>
          </a:xfrm>
          <a:prstGeom prst="rect">
            <a:avLst/>
          </a:prstGeom>
          <a:noFill/>
          <a:ln w="9525">
            <a:noFill/>
            <a:miter lim="800000"/>
            <a:headEnd/>
            <a:tailEnd/>
          </a:ln>
        </p:spPr>
      </p:pic>
      <p:pic>
        <p:nvPicPr>
          <p:cNvPr id="8" name="Picture 7" descr="QEFormGrid_Example.png"/>
          <p:cNvPicPr/>
          <p:nvPr/>
        </p:nvPicPr>
        <p:blipFill>
          <a:blip r:embed="rId6" cstate="print"/>
          <a:stretch>
            <a:fillRect/>
          </a:stretch>
        </p:blipFill>
        <p:spPr>
          <a:xfrm>
            <a:off x="5429256" y="3571882"/>
            <a:ext cx="1878932" cy="2419867"/>
          </a:xfrm>
          <a:prstGeom prst="rect">
            <a:avLst/>
          </a:prstGeom>
        </p:spPr>
      </p:pic>
      <p:pic>
        <p:nvPicPr>
          <p:cNvPr id="9" name="Picture 8" descr="QELoginExampleQEGuiLogin.png"/>
          <p:cNvPicPr/>
          <p:nvPr/>
        </p:nvPicPr>
        <p:blipFill>
          <a:blip r:embed="rId7" cstate="print"/>
          <a:stretch>
            <a:fillRect/>
          </a:stretch>
        </p:blipFill>
        <p:spPr>
          <a:xfrm>
            <a:off x="7358082" y="928676"/>
            <a:ext cx="1533156" cy="1928808"/>
          </a:xfrm>
          <a:prstGeom prst="rect">
            <a:avLst/>
          </a:prstGeom>
        </p:spPr>
      </p:pic>
      <p:pic>
        <p:nvPicPr>
          <p:cNvPr id="10" name="Picture 9" descr="QEPvLoadSave-1.png"/>
          <p:cNvPicPr/>
          <p:nvPr/>
        </p:nvPicPr>
        <p:blipFill>
          <a:blip r:embed="rId8" cstate="print"/>
          <a:stretch>
            <a:fillRect/>
          </a:stretch>
        </p:blipFill>
        <p:spPr>
          <a:xfrm>
            <a:off x="5214942" y="214296"/>
            <a:ext cx="2084668" cy="2777867"/>
          </a:xfrm>
          <a:prstGeom prst="rect">
            <a:avLst/>
          </a:prstGeom>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epicsQt</a:t>
            </a:r>
            <a:r>
              <a:rPr lang="en-US" dirty="0" smtClean="0"/>
              <a:t> OVERVIEW</a:t>
            </a:r>
            <a:endParaRPr lang="en-US" dirty="0"/>
          </a:p>
        </p:txBody>
      </p:sp>
      <p:sp>
        <p:nvSpPr>
          <p:cNvPr id="4" name="Text Placeholder 3"/>
          <p:cNvSpPr>
            <a:spLocks noGrp="1"/>
          </p:cNvSpPr>
          <p:nvPr>
            <p:ph type="body" sz="quarter" idx="13"/>
          </p:nvPr>
        </p:nvSpPr>
        <p:spPr/>
        <p:txBody>
          <a:bodyPr>
            <a:normAutofit lnSpcReduction="10000"/>
          </a:bodyPr>
          <a:lstStyle/>
          <a:p>
            <a:r>
              <a:rPr lang="en-US" dirty="0" smtClean="0"/>
              <a:t>Modes of use - Codeless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6</a:t>
            </a:fld>
            <a:endParaRPr lang="en-US" dirty="0"/>
          </a:p>
        </p:txBody>
      </p:sp>
      <p:pic>
        <p:nvPicPr>
          <p:cNvPr id="1026" name="Picture 2" descr="H:\Conferences Collaboration and training\2015 ICALEPS\epicsQtPresentation\demo1.PNG"/>
          <p:cNvPicPr>
            <a:picLocks noChangeAspect="1" noChangeArrowheads="1"/>
          </p:cNvPicPr>
          <p:nvPr/>
        </p:nvPicPr>
        <p:blipFill>
          <a:blip r:embed="rId3"/>
          <a:srcRect/>
          <a:stretch>
            <a:fillRect/>
          </a:stretch>
        </p:blipFill>
        <p:spPr bwMode="auto">
          <a:xfrm>
            <a:off x="1785918" y="1928808"/>
            <a:ext cx="4981576" cy="177165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epicsQt</a:t>
            </a:r>
            <a:r>
              <a:rPr lang="en-US" dirty="0" smtClean="0"/>
              <a:t> OVERVIEW</a:t>
            </a:r>
            <a:endParaRPr lang="en-US" dirty="0"/>
          </a:p>
        </p:txBody>
      </p:sp>
      <p:sp>
        <p:nvSpPr>
          <p:cNvPr id="4" name="Text Placeholder 3"/>
          <p:cNvSpPr>
            <a:spLocks noGrp="1"/>
          </p:cNvSpPr>
          <p:nvPr>
            <p:ph type="body" sz="quarter" idx="13"/>
          </p:nvPr>
        </p:nvSpPr>
        <p:spPr/>
        <p:txBody>
          <a:bodyPr>
            <a:normAutofit lnSpcReduction="10000"/>
          </a:bodyPr>
          <a:lstStyle/>
          <a:p>
            <a:r>
              <a:rPr lang="en-US" dirty="0" smtClean="0"/>
              <a:t>Modes of use - Codeless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7</a:t>
            </a:fld>
            <a:endParaRPr lang="en-US" dirty="0"/>
          </a:p>
        </p:txBody>
      </p:sp>
      <p:pic>
        <p:nvPicPr>
          <p:cNvPr id="2050" name="Picture 2" descr="H:\Conferences Collaboration and training\2015 ICALEPS\epicsQtPresentation\demo2.PNG"/>
          <p:cNvPicPr>
            <a:picLocks noChangeAspect="1" noChangeArrowheads="1"/>
          </p:cNvPicPr>
          <p:nvPr/>
        </p:nvPicPr>
        <p:blipFill>
          <a:blip r:embed="rId3"/>
          <a:srcRect/>
          <a:stretch>
            <a:fillRect/>
          </a:stretch>
        </p:blipFill>
        <p:spPr bwMode="auto">
          <a:xfrm>
            <a:off x="1785918" y="1928808"/>
            <a:ext cx="4981575" cy="1771650"/>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epicsQt</a:t>
            </a:r>
            <a:r>
              <a:rPr lang="en-US" dirty="0" smtClean="0"/>
              <a:t> OVERVIEW</a:t>
            </a:r>
            <a:endParaRPr lang="en-US" dirty="0"/>
          </a:p>
        </p:txBody>
      </p:sp>
      <p:sp>
        <p:nvSpPr>
          <p:cNvPr id="4" name="Text Placeholder 3"/>
          <p:cNvSpPr>
            <a:spLocks noGrp="1"/>
          </p:cNvSpPr>
          <p:nvPr>
            <p:ph type="body" sz="quarter" idx="13"/>
          </p:nvPr>
        </p:nvSpPr>
        <p:spPr/>
        <p:txBody>
          <a:bodyPr>
            <a:normAutofit lnSpcReduction="10000"/>
          </a:bodyPr>
          <a:lstStyle/>
          <a:p>
            <a:r>
              <a:rPr lang="en-US" dirty="0" smtClean="0"/>
              <a:t>Modes of use - Codeless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8</a:t>
            </a:fld>
            <a:endParaRPr lang="en-US" dirty="0"/>
          </a:p>
        </p:txBody>
      </p:sp>
      <p:pic>
        <p:nvPicPr>
          <p:cNvPr id="3074" name="Picture 2" descr="H:\Conferences Collaboration and training\2015 ICALEPS\epicsQtPresentation\demo3markup.PNG"/>
          <p:cNvPicPr>
            <a:picLocks noChangeAspect="1" noChangeArrowheads="1"/>
          </p:cNvPicPr>
          <p:nvPr/>
        </p:nvPicPr>
        <p:blipFill>
          <a:blip r:embed="rId3"/>
          <a:srcRect/>
          <a:stretch>
            <a:fillRect/>
          </a:stretch>
        </p:blipFill>
        <p:spPr bwMode="auto">
          <a:xfrm>
            <a:off x="1428728" y="1428742"/>
            <a:ext cx="5929354" cy="3529926"/>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epicsQt</a:t>
            </a:r>
            <a:r>
              <a:rPr lang="en-US" dirty="0" smtClean="0"/>
              <a:t> OVERVIEW</a:t>
            </a:r>
            <a:endParaRPr lang="en-US" dirty="0"/>
          </a:p>
        </p:txBody>
      </p:sp>
      <p:sp>
        <p:nvSpPr>
          <p:cNvPr id="4" name="Text Placeholder 3"/>
          <p:cNvSpPr>
            <a:spLocks noGrp="1"/>
          </p:cNvSpPr>
          <p:nvPr>
            <p:ph type="body" sz="quarter" idx="13"/>
          </p:nvPr>
        </p:nvSpPr>
        <p:spPr/>
        <p:txBody>
          <a:bodyPr>
            <a:normAutofit lnSpcReduction="10000"/>
          </a:bodyPr>
          <a:lstStyle/>
          <a:p>
            <a:r>
              <a:rPr lang="en-US" dirty="0" smtClean="0"/>
              <a:t>Modes of use - Codeless</a:t>
            </a:r>
            <a:endParaRPr lang="en-US" dirty="0"/>
          </a:p>
        </p:txBody>
      </p:sp>
      <p:sp>
        <p:nvSpPr>
          <p:cNvPr id="5" name="Slide Number Placeholder 4"/>
          <p:cNvSpPr>
            <a:spLocks noGrp="1"/>
          </p:cNvSpPr>
          <p:nvPr>
            <p:ph type="sldNum" sz="quarter" idx="14"/>
          </p:nvPr>
        </p:nvSpPr>
        <p:spPr/>
        <p:txBody>
          <a:bodyPr/>
          <a:lstStyle/>
          <a:p>
            <a:fld id="{FD6AD281-E497-4513-9250-2C4199296EDD}" type="slidenum">
              <a:rPr lang="en-US" smtClean="0"/>
              <a:pPr/>
              <a:t>9</a:t>
            </a:fld>
            <a:endParaRPr lang="en-US" dirty="0"/>
          </a:p>
        </p:txBody>
      </p:sp>
      <p:pic>
        <p:nvPicPr>
          <p:cNvPr id="8" name="Picture 2" descr="H:\Conferences Collaboration and training\2015 ICALEPS\epicsQtPresentation\demo4B.PNG"/>
          <p:cNvPicPr>
            <a:picLocks noChangeAspect="1" noChangeArrowheads="1"/>
          </p:cNvPicPr>
          <p:nvPr/>
        </p:nvPicPr>
        <p:blipFill>
          <a:blip r:embed="rId3"/>
          <a:srcRect/>
          <a:stretch>
            <a:fillRect/>
          </a:stretch>
        </p:blipFill>
        <p:spPr bwMode="auto">
          <a:xfrm>
            <a:off x="1785918" y="1928808"/>
            <a:ext cx="4929222" cy="2789770"/>
          </a:xfrm>
          <a:prstGeom prst="rect">
            <a:avLst/>
          </a:prstGeom>
          <a:noFill/>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ynchrotron Master">
  <a:themeElements>
    <a:clrScheme name="AS Colour Scheme">
      <a:dk1>
        <a:srgbClr val="000000"/>
      </a:dk1>
      <a:lt1>
        <a:srgbClr val="FFFFFF"/>
      </a:lt1>
      <a:dk2>
        <a:srgbClr val="CCD221"/>
      </a:dk2>
      <a:lt2>
        <a:srgbClr val="808080"/>
      </a:lt2>
      <a:accent1>
        <a:srgbClr val="3C97D1"/>
      </a:accent1>
      <a:accent2>
        <a:srgbClr val="1B9B94"/>
      </a:accent2>
      <a:accent3>
        <a:srgbClr val="94B633"/>
      </a:accent3>
      <a:accent4>
        <a:srgbClr val="C53830"/>
      </a:accent4>
      <a:accent5>
        <a:srgbClr val="C31C67"/>
      </a:accent5>
      <a:accent6>
        <a:srgbClr val="DE9829"/>
      </a:accent6>
      <a:hlink>
        <a:srgbClr val="1B9B94"/>
      </a:hlink>
      <a:folHlink>
        <a:srgbClr val="94B6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7925</TotalTime>
  <Words>2864</Words>
  <Application>Microsoft Office PowerPoint</Application>
  <PresentationFormat>On-screen Show (16:9)</PresentationFormat>
  <Paragraphs>283</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Synchrotron Master</vt:lpstr>
      <vt:lpstr>User focused applications with epicsQt</vt:lpstr>
      <vt:lpstr>PRESENTATION SUMMARY</vt:lpstr>
      <vt:lpstr>Qt OVERVIEW</vt:lpstr>
      <vt:lpstr>Qt OVERVIEW</vt:lpstr>
      <vt:lpstr>epicsQt OVERVIEW</vt:lpstr>
      <vt:lpstr>epicsQt OVERVIEW</vt:lpstr>
      <vt:lpstr>epicsQt OVERVIEW</vt:lpstr>
      <vt:lpstr>epicsQt OVERVIEW</vt:lpstr>
      <vt:lpstr>epicsQt OVERVIEW</vt:lpstr>
      <vt:lpstr>epicsQt OVERVIEW</vt:lpstr>
      <vt:lpstr>OVERVIEW - epicsQt</vt:lpstr>
      <vt:lpstr>OVERVIEW - epicsQt</vt:lpstr>
      <vt:lpstr>USER FOCUS</vt:lpstr>
      <vt:lpstr>USER FOCUS</vt:lpstr>
      <vt:lpstr>USER FOCUS</vt:lpstr>
      <vt:lpstr>USER FOCUS</vt:lpstr>
      <vt:lpstr>USER FOCUS</vt:lpstr>
      <vt:lpstr>USER FOCUS</vt:lpstr>
      <vt:lpstr>USER FOCUS</vt:lpstr>
      <vt:lpstr>USER FOCUS</vt:lpstr>
      <vt:lpstr>USER FOCUS</vt:lpstr>
      <vt:lpstr>USER FOCUS</vt:lpstr>
      <vt:lpstr>USER FOCUS</vt:lpstr>
      <vt:lpstr>USER FOCUS</vt:lpstr>
      <vt:lpstr>USER FOCUS</vt:lpstr>
      <vt:lpstr>WISH LIST</vt:lpstr>
      <vt:lpstr>  http://sourceforge.net/projects/epicsqt/  Questions?</vt:lpstr>
    </vt:vector>
  </TitlesOfParts>
  <Company>Digital Image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Carol Weston</dc:creator>
  <cp:lastModifiedBy>rhydera</cp:lastModifiedBy>
  <cp:revision>300</cp:revision>
  <cp:lastPrinted>2015-10-17T12:05:55Z</cp:lastPrinted>
  <dcterms:created xsi:type="dcterms:W3CDTF">2010-05-04T01:42:16Z</dcterms:created>
  <dcterms:modified xsi:type="dcterms:W3CDTF">2015-10-18T00:18:17Z</dcterms:modified>
</cp:coreProperties>
</file>