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0" r:id="rId2"/>
    <p:sldId id="264" r:id="rId3"/>
    <p:sldId id="287" r:id="rId4"/>
    <p:sldId id="288" r:id="rId5"/>
    <p:sldId id="289" r:id="rId6"/>
    <p:sldId id="290" r:id="rId7"/>
    <p:sldId id="291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6" autoAdjust="0"/>
    <p:restoredTop sz="94615" autoAdjust="0"/>
  </p:normalViewPr>
  <p:slideViewPr>
    <p:cSldViewPr showGuides="1">
      <p:cViewPr>
        <p:scale>
          <a:sx n="100" d="100"/>
          <a:sy n="100" d="100"/>
        </p:scale>
        <p:origin x="-624" y="-8"/>
      </p:cViewPr>
      <p:guideLst>
        <p:guide orient="horz" pos="2160"/>
        <p:guide orient="horz" pos="799"/>
        <p:guide pos="2880"/>
        <p:guide pos="5556"/>
        <p:guide pos="226"/>
      </p:guideLst>
    </p:cSldViewPr>
  </p:slideViewPr>
  <p:outlineViewPr>
    <p:cViewPr>
      <p:scale>
        <a:sx n="33" d="100"/>
        <a:sy n="33" d="100"/>
      </p:scale>
      <p:origin x="0" y="58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"/>
    </p:cViewPr>
  </p:sorterViewPr>
  <p:notesViewPr>
    <p:cSldViewPr showGuides="1"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14/10/2015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14/10/2015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AU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97" y="5500319"/>
            <a:ext cx="9170984" cy="1357681"/>
            <a:chOff x="1497" y="5500319"/>
            <a:chExt cx="9170984" cy="1357681"/>
          </a:xfrm>
        </p:grpSpPr>
        <p:sp>
          <p:nvSpPr>
            <p:cNvPr id="8" name="Rectangle 7"/>
            <p:cNvSpPr/>
            <p:nvPr userDrawn="1"/>
          </p:nvSpPr>
          <p:spPr>
            <a:xfrm>
              <a:off x="1497" y="5940320"/>
              <a:ext cx="9158377" cy="917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497" y="5563679"/>
              <a:ext cx="9170984" cy="932871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2030" y="137"/>
                </a:cxn>
                <a:cxn ang="0">
                  <a:pos x="2313" y="117"/>
                </a:cxn>
                <a:cxn ang="0">
                  <a:pos x="2880" y="0"/>
                </a:cxn>
                <a:cxn ang="0">
                  <a:pos x="2880" y="0"/>
                </a:cxn>
                <a:cxn ang="0">
                  <a:pos x="2880" y="117"/>
                </a:cxn>
                <a:cxn ang="0">
                  <a:pos x="2313" y="117"/>
                </a:cxn>
                <a:cxn ang="0">
                  <a:pos x="2784" y="293"/>
                </a:cxn>
                <a:cxn ang="0">
                  <a:pos x="2880" y="293"/>
                </a:cxn>
                <a:cxn ang="0">
                  <a:pos x="2880" y="0"/>
                </a:cxn>
              </a:cxnLst>
              <a:rect l="0" t="0" r="r" b="b"/>
              <a:pathLst>
                <a:path w="2880" h="293">
                  <a:moveTo>
                    <a:pt x="2313" y="117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030" y="137"/>
                    <a:pt x="2030" y="137"/>
                    <a:pt x="2030" y="137"/>
                  </a:cubicBezTo>
                  <a:cubicBezTo>
                    <a:pt x="2214" y="137"/>
                    <a:pt x="2274" y="132"/>
                    <a:pt x="2313" y="117"/>
                  </a:cubicBezTo>
                  <a:moveTo>
                    <a:pt x="2880" y="0"/>
                  </a:moveTo>
                  <a:cubicBezTo>
                    <a:pt x="2880" y="0"/>
                    <a:pt x="2880" y="0"/>
                    <a:pt x="2880" y="0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2313" y="117"/>
                    <a:pt x="2313" y="117"/>
                    <a:pt x="2313" y="117"/>
                  </a:cubicBezTo>
                  <a:cubicBezTo>
                    <a:pt x="2411" y="197"/>
                    <a:pt x="2542" y="293"/>
                    <a:pt x="2784" y="293"/>
                  </a:cubicBezTo>
                  <a:cubicBezTo>
                    <a:pt x="2842" y="293"/>
                    <a:pt x="2880" y="293"/>
                    <a:pt x="2880" y="293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1497" y="5500319"/>
              <a:ext cx="9170984" cy="435430"/>
            </a:xfrm>
            <a:custGeom>
              <a:avLst/>
              <a:gdLst/>
              <a:ahLst/>
              <a:cxnLst>
                <a:cxn ang="0">
                  <a:pos x="2880" y="20"/>
                </a:cxn>
                <a:cxn ang="0">
                  <a:pos x="2789" y="20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880" y="137"/>
                </a:cxn>
                <a:cxn ang="0">
                  <a:pos x="2880" y="20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1860" y="0"/>
                </a:cxn>
              </a:cxnLst>
              <a:rect l="0" t="0" r="r" b="b"/>
              <a:pathLst>
                <a:path w="2880" h="137">
                  <a:moveTo>
                    <a:pt x="2880" y="20"/>
                  </a:moveTo>
                  <a:cubicBezTo>
                    <a:pt x="2789" y="20"/>
                    <a:pt x="2789" y="20"/>
                    <a:pt x="2789" y="20"/>
                  </a:cubicBezTo>
                  <a:cubicBezTo>
                    <a:pt x="2500" y="20"/>
                    <a:pt x="2393" y="10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880" y="137"/>
                    <a:pt x="2880" y="137"/>
                    <a:pt x="2880" y="137"/>
                  </a:cubicBezTo>
                  <a:cubicBezTo>
                    <a:pt x="2880" y="20"/>
                    <a:pt x="2880" y="20"/>
                    <a:pt x="2880" y="20"/>
                  </a:cubicBezTo>
                  <a:moveTo>
                    <a:pt x="18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216" y="57"/>
                    <a:pt x="2053" y="0"/>
                    <a:pt x="186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497" y="5563679"/>
              <a:ext cx="7365906" cy="432734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6"/>
                </a:cxn>
                <a:cxn ang="0">
                  <a:pos x="2030" y="136"/>
                </a:cxn>
                <a:cxn ang="0">
                  <a:pos x="2313" y="117"/>
                </a:cxn>
              </a:cxnLst>
              <a:rect l="0" t="0" r="r" b="b"/>
              <a:pathLst>
                <a:path w="2313" h="136">
                  <a:moveTo>
                    <a:pt x="2313" y="117"/>
                  </a:moveTo>
                  <a:cubicBezTo>
                    <a:pt x="2204" y="55"/>
                    <a:pt x="2053" y="0"/>
                    <a:pt x="18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030" y="136"/>
                    <a:pt x="2030" y="136"/>
                    <a:pt x="2030" y="136"/>
                  </a:cubicBezTo>
                  <a:cubicBezTo>
                    <a:pt x="2214" y="136"/>
                    <a:pt x="2274" y="132"/>
                    <a:pt x="2313" y="117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367402" y="5563679"/>
              <a:ext cx="1805078" cy="869511"/>
            </a:xfrm>
            <a:custGeom>
              <a:avLst/>
              <a:gdLst/>
              <a:ahLst/>
              <a:cxnLst>
                <a:cxn ang="0">
                  <a:pos x="476" y="0"/>
                </a:cxn>
                <a:cxn ang="0">
                  <a:pos x="0" y="117"/>
                </a:cxn>
                <a:cxn ang="0">
                  <a:pos x="471" y="273"/>
                </a:cxn>
                <a:cxn ang="0">
                  <a:pos x="567" y="273"/>
                </a:cxn>
                <a:cxn ang="0">
                  <a:pos x="567" y="0"/>
                </a:cxn>
                <a:cxn ang="0">
                  <a:pos x="476" y="0"/>
                </a:cxn>
              </a:cxnLst>
              <a:rect l="0" t="0" r="r" b="b"/>
              <a:pathLst>
                <a:path w="567" h="273">
                  <a:moveTo>
                    <a:pt x="476" y="0"/>
                  </a:moveTo>
                  <a:cubicBezTo>
                    <a:pt x="187" y="0"/>
                    <a:pt x="80" y="87"/>
                    <a:pt x="0" y="117"/>
                  </a:cubicBezTo>
                  <a:cubicBezTo>
                    <a:pt x="128" y="190"/>
                    <a:pt x="229" y="273"/>
                    <a:pt x="471" y="273"/>
                  </a:cubicBezTo>
                  <a:cubicBezTo>
                    <a:pt x="529" y="273"/>
                    <a:pt x="567" y="273"/>
                    <a:pt x="567" y="273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pic>
          <p:nvPicPr>
            <p:cNvPr id="13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6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8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1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2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3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4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5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0713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3885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1276350"/>
            <a:ext cx="8460000" cy="4559300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1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3824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0" y="1276350"/>
            <a:ext cx="7477125" cy="4559301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1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1" y="6504332"/>
            <a:ext cx="6083845" cy="124274"/>
          </a:xfrm>
        </p:spPr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412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3717032"/>
            <a:ext cx="6121438" cy="15392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744924"/>
            <a:ext cx="8461374" cy="852487"/>
          </a:xfrm>
        </p:spPr>
        <p:txBody>
          <a:bodyPr>
            <a:noAutofit/>
          </a:bodyPr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2168860"/>
            <a:ext cx="6121438" cy="308737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9469" cy="6500812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96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97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5409" cy="614008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7630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613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646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70000"/>
            <a:ext cx="8460000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 smtClean="0"/>
              <a:t>Click to edit Master title style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8312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4712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EPICS, Linux &amp; NUMA I/O  |  Euan Troup</a:t>
            </a: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600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7" name="Picture 7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AU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AU" smtClean="0"/>
              <a:t>EPICS, Linux &amp; NUMA I/O  |  Euan Troup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80" r:id="rId6"/>
    <p:sldLayoutId id="2147483679" r:id="rId7"/>
    <p:sldLayoutId id="2147483661" r:id="rId8"/>
    <p:sldLayoutId id="2147483663" r:id="rId9"/>
    <p:sldLayoutId id="2147483664" r:id="rId10"/>
    <p:sldLayoutId id="2147483667" r:id="rId11"/>
    <p:sldLayoutId id="2147483665" r:id="rId12"/>
    <p:sldLayoutId id="2147483682" r:id="rId13"/>
    <p:sldLayoutId id="2147483681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events.linuxfoundation.org/sites/events/files/eeus13_shelton.pdf" TargetMode="External"/><Relationship Id="rId3" Type="http://schemas.openxmlformats.org/officeDocument/2006/relationships/hyperlink" Target="https://queue.acm.org/detail.cfm?id=2513149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EPICS, Linux &amp; NUMA I/</a:t>
            </a:r>
            <a:r>
              <a:rPr lang="en-US" dirty="0" smtClean="0"/>
              <a:t>O 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An example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 dirty="0" smtClean="0"/>
              <a:t>CSIRO Astronomy and Space Science</a:t>
            </a:r>
          </a:p>
        </p:txBody>
      </p:sp>
      <p:sp>
        <p:nvSpPr>
          <p:cNvPr id="22533" name="Footer Placeholder 2"/>
          <p:cNvSpPr txBox="1">
            <a:spLocks/>
          </p:cNvSpPr>
          <p:nvPr/>
        </p:nvSpPr>
        <p:spPr bwMode="auto">
          <a:xfrm>
            <a:off x="360363" y="4700964"/>
            <a:ext cx="80422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AU" sz="1600" b="1" dirty="0" smtClean="0">
                <a:solidFill>
                  <a:schemeClr val="bg1"/>
                </a:solidFill>
                <a:latin typeface="Calibri" pitchFamily="34" charset="0"/>
              </a:rPr>
              <a:t>Euan Troup  </a:t>
            </a:r>
            <a:r>
              <a:rPr lang="en-AU" sz="16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2534" name="Footer Placeholder 2"/>
          <p:cNvSpPr txBox="1">
            <a:spLocks/>
          </p:cNvSpPr>
          <p:nvPr/>
        </p:nvSpPr>
        <p:spPr bwMode="auto">
          <a:xfrm>
            <a:off x="361950" y="4962901"/>
            <a:ext cx="80422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fld id="{B44E9E92-9EE5-B34F-BA42-FB66B63DCA6B}" type="datetime3">
              <a:rPr lang="en-AU" sz="1600" smtClean="0">
                <a:solidFill>
                  <a:schemeClr val="bg1"/>
                </a:solidFill>
                <a:latin typeface="Calibri" pitchFamily="34" charset="0"/>
              </a:rPr>
              <a:t>15 October 2015</a:t>
            </a:fld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9" name="Picture 8" descr="ASKAP 3 PAFS_Barry Turner_PowerPoi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995081" cy="313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0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What are we doing?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3537012"/>
            <a:ext cx="8461375" cy="2304256"/>
          </a:xfrm>
        </p:spPr>
        <p:txBody>
          <a:bodyPr>
            <a:normAutofit/>
          </a:bodyPr>
          <a:lstStyle/>
          <a:p>
            <a:r>
              <a:rPr lang="en-AU" dirty="0" smtClean="0"/>
              <a:t> system up to </a:t>
            </a:r>
            <a:r>
              <a:rPr lang="en-AU" dirty="0" err="1" smtClean="0"/>
              <a:t>correlator</a:t>
            </a:r>
            <a:r>
              <a:rPr lang="en-AU" dirty="0" smtClean="0"/>
              <a:t> custom data transmission</a:t>
            </a:r>
            <a:endParaRPr lang="en-AU" dirty="0"/>
          </a:p>
          <a:p>
            <a:pPr lvl="1"/>
            <a:r>
              <a:rPr lang="en-AU" dirty="0" err="1" smtClean="0"/>
              <a:t>Correlator</a:t>
            </a:r>
            <a:r>
              <a:rPr lang="en-AU" dirty="0" smtClean="0"/>
              <a:t> is 8x12-card system UDP to control/monitor computer</a:t>
            </a:r>
            <a:endParaRPr lang="en-AU" dirty="0"/>
          </a:p>
          <a:p>
            <a:pPr lvl="1"/>
            <a:r>
              <a:rPr lang="en-AU" dirty="0" smtClean="0"/>
              <a:t>2628x36x216 32-bit complex numbers each 5s 12x1GE staggered on 10GE</a:t>
            </a:r>
            <a:endParaRPr lang="en-AU" dirty="0" smtClean="0"/>
          </a:p>
          <a:p>
            <a:pPr lvl="1"/>
            <a:r>
              <a:rPr lang="en-AU" dirty="0" smtClean="0"/>
              <a:t>Reorder into frequency/product order &amp; upload via 10GE staggered</a:t>
            </a:r>
            <a:endParaRPr lang="en-AU" dirty="0"/>
          </a:p>
          <a:p>
            <a:pPr lvl="1"/>
            <a:r>
              <a:rPr lang="en-AU" dirty="0" smtClean="0"/>
              <a:t>2 x dual-port 10GE on server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2</a:t>
            </a:fld>
            <a:r>
              <a:rPr lang="en-AU" smtClean="0"/>
              <a:t>  |</a:t>
            </a:r>
            <a:endParaRPr lang="en-AU" dirty="0"/>
          </a:p>
        </p:txBody>
      </p:sp>
      <p:grpSp>
        <p:nvGrpSpPr>
          <p:cNvPr id="46" name="Group 45"/>
          <p:cNvGrpSpPr/>
          <p:nvPr/>
        </p:nvGrpSpPr>
        <p:grpSpPr>
          <a:xfrm>
            <a:off x="467544" y="944724"/>
            <a:ext cx="7689050" cy="2241540"/>
            <a:chOff x="220946" y="3284984"/>
            <a:chExt cx="7689050" cy="2241540"/>
          </a:xfrm>
        </p:grpSpPr>
        <p:sp>
          <p:nvSpPr>
            <p:cNvPr id="47" name="Rounded Rectangle 46"/>
            <p:cNvSpPr/>
            <p:nvPr/>
          </p:nvSpPr>
          <p:spPr>
            <a:xfrm>
              <a:off x="220946" y="4267200"/>
              <a:ext cx="929235" cy="7347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Phased Array Feed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1364620" y="4450888"/>
              <a:ext cx="643317" cy="3673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Gain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222376" y="4267200"/>
              <a:ext cx="1143674" cy="7347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Signal Transport</a:t>
              </a:r>
            </a:p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7km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4581204" y="4328429"/>
              <a:ext cx="786276" cy="61229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Filter Banks</a:t>
              </a: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5581919" y="4450888"/>
              <a:ext cx="1358113" cy="3673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 err="1">
                  <a:solidFill>
                    <a:srgbClr val="FFFF00"/>
                  </a:solidFill>
                </a:rPr>
                <a:t>Beamformer</a:t>
              </a:r>
              <a:endParaRPr lang="en-AU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 rot="5400000">
              <a:off x="7154472" y="4450888"/>
              <a:ext cx="1143674" cy="3673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 err="1">
                  <a:solidFill>
                    <a:srgbClr val="FFFF00"/>
                  </a:solidFill>
                </a:rPr>
                <a:t>Correlator</a:t>
              </a:r>
              <a:endParaRPr lang="en-AU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53" name="Pentagon 52"/>
            <p:cNvSpPr/>
            <p:nvPr/>
          </p:nvSpPr>
          <p:spPr>
            <a:xfrm flipH="1">
              <a:off x="3580489" y="4389658"/>
              <a:ext cx="714796" cy="489834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>
                  <a:solidFill>
                    <a:srgbClr val="FFFF00"/>
                  </a:solidFill>
                </a:rPr>
                <a:t>ADC</a:t>
              </a:r>
            </a:p>
          </p:txBody>
        </p:sp>
        <p:cxnSp>
          <p:nvCxnSpPr>
            <p:cNvPr id="54" name="Straight Arrow Connector 53"/>
            <p:cNvCxnSpPr>
              <a:stCxn id="47" idx="3"/>
              <a:endCxn id="48" idx="1"/>
            </p:cNvCxnSpPr>
            <p:nvPr/>
          </p:nvCxnSpPr>
          <p:spPr>
            <a:xfrm>
              <a:off x="1150181" y="4634575"/>
              <a:ext cx="21443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48" idx="3"/>
              <a:endCxn id="49" idx="1"/>
            </p:cNvCxnSpPr>
            <p:nvPr/>
          </p:nvCxnSpPr>
          <p:spPr>
            <a:xfrm>
              <a:off x="2007937" y="4634575"/>
              <a:ext cx="21443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49" idx="3"/>
              <a:endCxn id="53" idx="3"/>
            </p:cNvCxnSpPr>
            <p:nvPr/>
          </p:nvCxnSpPr>
          <p:spPr>
            <a:xfrm>
              <a:off x="3366050" y="4634575"/>
              <a:ext cx="21443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1"/>
              <a:endCxn id="50" idx="1"/>
            </p:cNvCxnSpPr>
            <p:nvPr/>
          </p:nvCxnSpPr>
          <p:spPr>
            <a:xfrm>
              <a:off x="4295286" y="4634575"/>
              <a:ext cx="28591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50" idx="3"/>
              <a:endCxn id="51" idx="1"/>
            </p:cNvCxnSpPr>
            <p:nvPr/>
          </p:nvCxnSpPr>
          <p:spPr>
            <a:xfrm>
              <a:off x="5367481" y="4634575"/>
              <a:ext cx="21443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stCxn id="51" idx="3"/>
              <a:endCxn id="52" idx="2"/>
            </p:cNvCxnSpPr>
            <p:nvPr/>
          </p:nvCxnSpPr>
          <p:spPr>
            <a:xfrm>
              <a:off x="6940032" y="4634576"/>
              <a:ext cx="60259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60" name="Rounded Rectangle 59"/>
            <p:cNvSpPr/>
            <p:nvPr/>
          </p:nvSpPr>
          <p:spPr>
            <a:xfrm>
              <a:off x="3633934" y="5108783"/>
              <a:ext cx="897289" cy="4050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1600" b="1" dirty="0" smtClean="0">
                  <a:solidFill>
                    <a:srgbClr val="FFFF00"/>
                  </a:solidFill>
                </a:rPr>
                <a:t>Clock</a:t>
              </a:r>
              <a:endParaRPr lang="en-AU" sz="16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61" name="Straight Arrow Connector 60"/>
            <p:cNvCxnSpPr/>
            <p:nvPr/>
          </p:nvCxnSpPr>
          <p:spPr>
            <a:xfrm flipH="1" flipV="1">
              <a:off x="4067944" y="4869160"/>
              <a:ext cx="1732" cy="22929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62" name="Left Brace 61"/>
            <p:cNvSpPr/>
            <p:nvPr/>
          </p:nvSpPr>
          <p:spPr>
            <a:xfrm rot="5400000">
              <a:off x="5101580" y="1243236"/>
              <a:ext cx="381000" cy="5184576"/>
            </a:xfrm>
            <a:prstGeom prst="leftBrac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0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139952" y="3284984"/>
              <a:ext cx="30963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Central Shielded Building</a:t>
              </a:r>
              <a:endParaRPr lang="en-AU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411760" y="5157192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RFoF</a:t>
              </a:r>
              <a:endParaRPr lang="en-AU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733800" y="40386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dirty="0" smtClean="0"/>
                <a:t>12b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788037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What are we doing with EPICS?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9532" y="1340768"/>
            <a:ext cx="8461375" cy="3708412"/>
          </a:xfrm>
        </p:spPr>
        <p:txBody>
          <a:bodyPr>
            <a:normAutofit/>
          </a:bodyPr>
          <a:lstStyle/>
          <a:p>
            <a:r>
              <a:rPr lang="en-AU" dirty="0" smtClean="0"/>
              <a:t>  Soft IOCs controlling custom hardware &amp; firmware</a:t>
            </a:r>
            <a:endParaRPr lang="en-AU" dirty="0"/>
          </a:p>
          <a:p>
            <a:pPr lvl="1"/>
            <a:r>
              <a:rPr lang="en-AU" dirty="0" err="1" smtClean="0"/>
              <a:t>Asyn</a:t>
            </a:r>
            <a:r>
              <a:rPr lang="en-AU" dirty="0"/>
              <a:t> </a:t>
            </a:r>
            <a:r>
              <a:rPr lang="en-AU" dirty="0" smtClean="0"/>
              <a:t>port driver </a:t>
            </a:r>
            <a:r>
              <a:rPr lang="en-AU" dirty="0" smtClean="0"/>
              <a:t>derived objects using ADE common library</a:t>
            </a:r>
          </a:p>
          <a:p>
            <a:pPr lvl="1"/>
            <a:r>
              <a:rPr lang="en-AU" dirty="0" smtClean="0"/>
              <a:t>EPICS PVs provide parameters for common </a:t>
            </a:r>
            <a:r>
              <a:rPr lang="en-AU" smtClean="0"/>
              <a:t>library methods (RPC)</a:t>
            </a:r>
            <a:endParaRPr lang="en-AU" dirty="0" smtClean="0"/>
          </a:p>
          <a:p>
            <a:pPr lvl="2"/>
            <a:r>
              <a:rPr lang="en-AU" dirty="0"/>
              <a:t>d</a:t>
            </a:r>
            <a:r>
              <a:rPr lang="en-AU" dirty="0" smtClean="0"/>
              <a:t>isconnect/connect</a:t>
            </a:r>
          </a:p>
          <a:p>
            <a:pPr lvl="2"/>
            <a:r>
              <a:rPr lang="en-AU" dirty="0" err="1"/>
              <a:t>s</a:t>
            </a:r>
            <a:r>
              <a:rPr lang="en-AU" dirty="0" err="1" smtClean="0"/>
              <a:t>tartup</a:t>
            </a:r>
            <a:r>
              <a:rPr lang="en-AU" dirty="0" smtClean="0"/>
              <a:t>/shutdown</a:t>
            </a:r>
          </a:p>
          <a:p>
            <a:pPr lvl="2"/>
            <a:r>
              <a:rPr lang="en-AU" dirty="0" smtClean="0"/>
              <a:t>set frequency mapping</a:t>
            </a:r>
          </a:p>
          <a:p>
            <a:pPr lvl="2"/>
            <a:r>
              <a:rPr lang="en-AU" dirty="0"/>
              <a:t>s</a:t>
            </a:r>
            <a:r>
              <a:rPr lang="en-AU" dirty="0" smtClean="0"/>
              <a:t>pecialised hardware setups</a:t>
            </a:r>
          </a:p>
          <a:p>
            <a:pPr lvl="2"/>
            <a:r>
              <a:rPr lang="en-AU" dirty="0" smtClean="0"/>
              <a:t>…</a:t>
            </a:r>
          </a:p>
          <a:p>
            <a:pPr lvl="1"/>
            <a:r>
              <a:rPr lang="en-AU" dirty="0" smtClean="0"/>
              <a:t>Data download triggered via </a:t>
            </a:r>
            <a:r>
              <a:rPr lang="en-AU" dirty="0" err="1" smtClean="0"/>
              <a:t>asyn</a:t>
            </a:r>
            <a:r>
              <a:rPr lang="en-AU" dirty="0" smtClean="0"/>
              <a:t> port driver event driver</a:t>
            </a:r>
          </a:p>
          <a:p>
            <a:pPr lvl="1"/>
            <a:r>
              <a:rPr lang="en-AU" dirty="0" smtClean="0"/>
              <a:t>Upload to ingest using UDP and ASKAP/</a:t>
            </a:r>
            <a:r>
              <a:rPr lang="en-AU" dirty="0" err="1" smtClean="0"/>
              <a:t>asyn</a:t>
            </a:r>
            <a:r>
              <a:rPr lang="en-AU" dirty="0" smtClean="0"/>
              <a:t> port driver</a:t>
            </a:r>
            <a:endParaRPr lang="en-AU" dirty="0" smtClean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3</a:t>
            </a:fld>
            <a:r>
              <a:rPr lang="en-AU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72881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What are we doing on Linux?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7525" y="944724"/>
            <a:ext cx="8460940" cy="900100"/>
          </a:xfrm>
        </p:spPr>
        <p:txBody>
          <a:bodyPr>
            <a:normAutofit/>
          </a:bodyPr>
          <a:lstStyle/>
          <a:p>
            <a:r>
              <a:rPr lang="en-AU" dirty="0" smtClean="0"/>
              <a:t>Dell R820 4 8-core CPUs 128GB 2 x 2-port 10GE</a:t>
            </a:r>
          </a:p>
          <a:p>
            <a:r>
              <a:rPr lang="en-AU" dirty="0" err="1" smtClean="0"/>
              <a:t>Debian</a:t>
            </a:r>
            <a:r>
              <a:rPr lang="en-AU" dirty="0" smtClean="0"/>
              <a:t> wheezy minimal system</a:t>
            </a:r>
            <a:endParaRPr lang="en-AU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4</a:t>
            </a:fld>
            <a:r>
              <a:rPr lang="en-AU" smtClean="0"/>
              <a:t>  |</a:t>
            </a:r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08" y="1700808"/>
            <a:ext cx="3780420" cy="39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6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What happens when it’s all combined?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9532" y="1340768"/>
            <a:ext cx="8461375" cy="3708412"/>
          </a:xfrm>
        </p:spPr>
        <p:txBody>
          <a:bodyPr>
            <a:normAutofit/>
          </a:bodyPr>
          <a:lstStyle/>
          <a:p>
            <a:r>
              <a:rPr lang="en-AU" dirty="0" smtClean="0"/>
              <a:t>  Data streaming can’t be sustained</a:t>
            </a:r>
            <a:endParaRPr lang="en-AU" dirty="0"/>
          </a:p>
          <a:p>
            <a:pPr lvl="1"/>
            <a:r>
              <a:rPr lang="en-AU" dirty="0" smtClean="0"/>
              <a:t>Only 4-6 cards worth of data  can be processed reliably</a:t>
            </a:r>
          </a:p>
          <a:p>
            <a:pPr lvl="2"/>
            <a:r>
              <a:rPr lang="en-AU" dirty="0" smtClean="0"/>
              <a:t>Large network buffers used</a:t>
            </a:r>
          </a:p>
          <a:p>
            <a:pPr lvl="2"/>
            <a:r>
              <a:rPr lang="en-AU" dirty="0" smtClean="0"/>
              <a:t>Network card driver parameters tuned</a:t>
            </a:r>
          </a:p>
          <a:p>
            <a:pPr lvl="1"/>
            <a:r>
              <a:rPr lang="en-AU" dirty="0" smtClean="0"/>
              <a:t>As above diagram shows, compute load can be distributed symmetrically</a:t>
            </a:r>
            <a:r>
              <a:rPr lang="en-AU" dirty="0" smtClean="0"/>
              <a:t> </a:t>
            </a:r>
          </a:p>
          <a:p>
            <a:pPr lvl="1"/>
            <a:r>
              <a:rPr lang="en-AU" dirty="0" smtClean="0"/>
              <a:t>NUMA system is not symmetric</a:t>
            </a:r>
          </a:p>
          <a:p>
            <a:pPr lvl="2"/>
            <a:r>
              <a:rPr lang="en-AU" dirty="0" smtClean="0"/>
              <a:t>Use </a:t>
            </a:r>
            <a:r>
              <a:rPr lang="en-AU" dirty="0" err="1" smtClean="0"/>
              <a:t>numactl</a:t>
            </a:r>
            <a:r>
              <a:rPr lang="en-AU" dirty="0" smtClean="0"/>
              <a:t> to schedule IOC on 1 node – no difference</a:t>
            </a:r>
            <a:endParaRPr lang="en-AU" dirty="0" smtClean="0"/>
          </a:p>
          <a:p>
            <a:pPr lvl="1"/>
            <a:r>
              <a:rPr lang="en-AU" dirty="0" smtClean="0"/>
              <a:t>I/O load is not symmetric</a:t>
            </a:r>
          </a:p>
          <a:p>
            <a:pPr lvl="2"/>
            <a:r>
              <a:rPr lang="en-AU" dirty="0"/>
              <a:t>d</a:t>
            </a:r>
            <a:r>
              <a:rPr lang="en-AU" dirty="0" smtClean="0"/>
              <a:t>efault scheduler setup is all interrupt service on CPU 0</a:t>
            </a:r>
          </a:p>
          <a:p>
            <a:pPr lvl="2"/>
            <a:r>
              <a:rPr lang="en-AU" dirty="0" err="1"/>
              <a:t>i</a:t>
            </a:r>
            <a:r>
              <a:rPr lang="en-AU" dirty="0" err="1" smtClean="0"/>
              <a:t>rqbalance</a:t>
            </a:r>
            <a:r>
              <a:rPr lang="en-AU" dirty="0" smtClean="0"/>
              <a:t> </a:t>
            </a:r>
            <a:r>
              <a:rPr lang="en-AU" dirty="0" smtClean="0"/>
              <a:t> also doesn’t help</a:t>
            </a:r>
            <a:endParaRPr lang="en-AU" dirty="0" smtClean="0"/>
          </a:p>
          <a:p>
            <a:pPr lvl="2"/>
            <a:endParaRPr lang="en-AU" dirty="0" smtClean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5</a:t>
            </a:fld>
            <a:r>
              <a:rPr lang="en-AU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842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What can be done to fix the problem?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9532" y="1340768"/>
            <a:ext cx="8461375" cy="3708412"/>
          </a:xfrm>
        </p:spPr>
        <p:txBody>
          <a:bodyPr>
            <a:normAutofit fontScale="92500" lnSpcReduction="10000"/>
          </a:bodyPr>
          <a:lstStyle/>
          <a:p>
            <a:r>
              <a:rPr lang="en-AU" dirty="0" smtClean="0"/>
              <a:t>  Don’t use </a:t>
            </a:r>
            <a:r>
              <a:rPr lang="en-AU" dirty="0" err="1" smtClean="0"/>
              <a:t>irqbalance</a:t>
            </a:r>
            <a:endParaRPr lang="en-AU" dirty="0" smtClean="0"/>
          </a:p>
          <a:p>
            <a:pPr lvl="1"/>
            <a:r>
              <a:rPr lang="en-AU" dirty="0" smtClean="0"/>
              <a:t>Tie </a:t>
            </a:r>
            <a:r>
              <a:rPr lang="en-AU" dirty="0" err="1" smtClean="0"/>
              <a:t>irqs</a:t>
            </a:r>
            <a:r>
              <a:rPr lang="en-AU" dirty="0" smtClean="0"/>
              <a:t> to appropriate NUMA node</a:t>
            </a:r>
          </a:p>
          <a:p>
            <a:pPr lvl="1"/>
            <a:r>
              <a:rPr lang="en-AU" dirty="0" smtClean="0"/>
              <a:t>Spread load across cores in the node</a:t>
            </a:r>
          </a:p>
          <a:p>
            <a:pPr lvl="2"/>
            <a:r>
              <a:rPr lang="en-AU" dirty="0"/>
              <a:t>c</a:t>
            </a:r>
            <a:r>
              <a:rPr lang="en-AU" dirty="0" smtClean="0"/>
              <a:t>at /</a:t>
            </a:r>
            <a:r>
              <a:rPr lang="en-AU" dirty="0" err="1" smtClean="0"/>
              <a:t>proc</a:t>
            </a:r>
            <a:r>
              <a:rPr lang="en-AU" dirty="0" smtClean="0"/>
              <a:t>/</a:t>
            </a:r>
            <a:r>
              <a:rPr lang="en-AU" dirty="0" err="1" smtClean="0"/>
              <a:t>irq</a:t>
            </a:r>
            <a:r>
              <a:rPr lang="en-AU" dirty="0" smtClean="0"/>
              <a:t>/[</a:t>
            </a:r>
            <a:r>
              <a:rPr lang="en-AU" dirty="0" err="1" smtClean="0"/>
              <a:t>nnn</a:t>
            </a:r>
            <a:r>
              <a:rPr lang="en-AU" dirty="0" smtClean="0"/>
              <a:t>]/node</a:t>
            </a:r>
          </a:p>
          <a:p>
            <a:pPr lvl="2"/>
            <a:r>
              <a:rPr lang="en-AU" dirty="0" smtClean="0"/>
              <a:t>echo [</a:t>
            </a:r>
            <a:r>
              <a:rPr lang="en-AU" dirty="0" err="1" smtClean="0"/>
              <a:t>cpu</a:t>
            </a:r>
            <a:r>
              <a:rPr lang="en-AU" dirty="0" smtClean="0"/>
              <a:t> mask] &gt; /</a:t>
            </a:r>
            <a:r>
              <a:rPr lang="en-AU" dirty="0" err="1" smtClean="0"/>
              <a:t>proc</a:t>
            </a:r>
            <a:r>
              <a:rPr lang="en-AU" dirty="0" smtClean="0"/>
              <a:t>/</a:t>
            </a:r>
            <a:r>
              <a:rPr lang="en-AU" dirty="0" err="1" smtClean="0"/>
              <a:t>irq</a:t>
            </a:r>
            <a:r>
              <a:rPr lang="en-AU" dirty="0" smtClean="0"/>
              <a:t>[</a:t>
            </a:r>
            <a:r>
              <a:rPr lang="en-AU" dirty="0" err="1" smtClean="0"/>
              <a:t>nnn</a:t>
            </a:r>
            <a:r>
              <a:rPr lang="en-AU" dirty="0" smtClean="0"/>
              <a:t>]/</a:t>
            </a:r>
            <a:r>
              <a:rPr lang="en-AU" dirty="0" err="1" smtClean="0"/>
              <a:t>smp_affinity</a:t>
            </a:r>
            <a:endParaRPr lang="en-AU" dirty="0"/>
          </a:p>
          <a:p>
            <a:pPr lvl="1"/>
            <a:r>
              <a:rPr lang="en-AU" dirty="0" err="1"/>
              <a:t>i</a:t>
            </a:r>
            <a:r>
              <a:rPr lang="en-AU" dirty="0" err="1" smtClean="0"/>
              <a:t>rq</a:t>
            </a:r>
            <a:r>
              <a:rPr lang="en-AU" dirty="0" smtClean="0"/>
              <a:t> numbers may change across reboots/device restart (</a:t>
            </a:r>
            <a:r>
              <a:rPr lang="en-AU" dirty="0" err="1" smtClean="0"/>
              <a:t>eg</a:t>
            </a:r>
            <a:r>
              <a:rPr lang="en-AU" dirty="0" smtClean="0"/>
              <a:t> </a:t>
            </a:r>
            <a:r>
              <a:rPr lang="en-AU" dirty="0" err="1" smtClean="0"/>
              <a:t>ifup</a:t>
            </a:r>
            <a:r>
              <a:rPr lang="en-AU" dirty="0" smtClean="0"/>
              <a:t>/</a:t>
            </a:r>
            <a:r>
              <a:rPr lang="en-AU" dirty="0" err="1" smtClean="0"/>
              <a:t>ifdown</a:t>
            </a:r>
            <a:r>
              <a:rPr lang="en-AU" dirty="0" smtClean="0"/>
              <a:t>)</a:t>
            </a:r>
          </a:p>
          <a:p>
            <a:pPr lvl="1"/>
            <a:r>
              <a:rPr lang="en-AU" dirty="0" smtClean="0"/>
              <a:t>Tie EPICS app to the same NUMA node</a:t>
            </a:r>
          </a:p>
          <a:p>
            <a:pPr lvl="2"/>
            <a:r>
              <a:rPr lang="en-AU" dirty="0" smtClean="0"/>
              <a:t>Use </a:t>
            </a:r>
            <a:r>
              <a:rPr lang="en-AU" dirty="0" err="1" smtClean="0"/>
              <a:t>sched_setaffinity</a:t>
            </a:r>
            <a:r>
              <a:rPr lang="en-AU" dirty="0" smtClean="0"/>
              <a:t>() in </a:t>
            </a:r>
            <a:r>
              <a:rPr lang="en-AU" dirty="0" err="1" smtClean="0"/>
              <a:t>iocMain</a:t>
            </a:r>
            <a:r>
              <a:rPr lang="en-AU" dirty="0" smtClean="0"/>
              <a:t> </a:t>
            </a:r>
          </a:p>
          <a:p>
            <a:pPr lvl="2"/>
            <a:r>
              <a:rPr lang="en-AU" dirty="0" smtClean="0"/>
              <a:t>All threads will start on the selected cores of the node</a:t>
            </a:r>
          </a:p>
          <a:p>
            <a:pPr marL="432000" lvl="2" indent="0">
              <a:buNone/>
            </a:pPr>
            <a:r>
              <a:rPr lang="en-AU" dirty="0" smtClean="0"/>
              <a:t>	</a:t>
            </a:r>
          </a:p>
          <a:p>
            <a:pPr marL="432000" lvl="2" indent="0">
              <a:buNone/>
            </a:pPr>
            <a:endParaRPr lang="en-AU" dirty="0" smtClean="0"/>
          </a:p>
          <a:p>
            <a:pPr marL="432000" lvl="2" indent="0">
              <a:buNone/>
            </a:pPr>
            <a:r>
              <a:rPr lang="en-AU" dirty="0" smtClean="0"/>
              <a:t> </a:t>
            </a:r>
          </a:p>
          <a:p>
            <a:pPr lvl="2"/>
            <a:endParaRPr lang="en-AU" dirty="0" smtClean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6</a:t>
            </a:fld>
            <a:r>
              <a:rPr lang="en-AU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3912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dirty="0" smtClean="0"/>
              <a:t>References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9532" y="1340768"/>
            <a:ext cx="8461375" cy="3708412"/>
          </a:xfrm>
        </p:spPr>
        <p:txBody>
          <a:bodyPr>
            <a:normAutofit/>
          </a:bodyPr>
          <a:lstStyle/>
          <a:p>
            <a:r>
              <a:rPr lang="en-AU" dirty="0" smtClean="0"/>
              <a:t> </a:t>
            </a:r>
            <a:r>
              <a:rPr lang="en-AU" dirty="0"/>
              <a:t> </a:t>
            </a:r>
            <a:r>
              <a:rPr lang="en-AU" dirty="0">
                <a:hlinkClick r:id="rId2"/>
              </a:rPr>
              <a:t>http://events.linuxfoundation.org/sites/events/files/</a:t>
            </a:r>
            <a:r>
              <a:rPr lang="en-AU" dirty="0" smtClean="0">
                <a:hlinkClick r:id="rId2"/>
              </a:rPr>
              <a:t>eeus13_shelton.pdf</a:t>
            </a:r>
            <a:endParaRPr lang="en-AU" dirty="0" smtClean="0"/>
          </a:p>
          <a:p>
            <a:r>
              <a:rPr lang="en-AU" dirty="0">
                <a:hlinkClick r:id="rId3"/>
              </a:rPr>
              <a:t>https://queue.acm.org/detail.cfm?id=</a:t>
            </a:r>
            <a:r>
              <a:rPr lang="en-AU" dirty="0" smtClean="0">
                <a:hlinkClick r:id="rId3"/>
              </a:rPr>
              <a:t>2513149</a:t>
            </a:r>
            <a:endParaRPr lang="en-AU" dirty="0" smtClean="0"/>
          </a:p>
          <a:p>
            <a:endParaRPr lang="en-AU" dirty="0" smtClean="0"/>
          </a:p>
          <a:p>
            <a:pPr marL="432000" lvl="2" indent="0">
              <a:buNone/>
            </a:pPr>
            <a:r>
              <a:rPr lang="en-AU" dirty="0" smtClean="0"/>
              <a:t> </a:t>
            </a:r>
          </a:p>
          <a:p>
            <a:pPr lvl="2"/>
            <a:endParaRPr lang="en-AU" dirty="0" smtClean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/>
              <a:t>EPICS, Linux &amp; NUMA I/O  |  Euan Troup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7</a:t>
            </a:fld>
            <a:r>
              <a:rPr lang="en-AU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8564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0"/>
              </a:spcAft>
            </a:pPr>
            <a:r>
              <a:rPr lang="en-US" sz="1500" dirty="0" smtClean="0"/>
              <a:t>CSIRO Astronomy &amp; Space</a:t>
            </a:r>
            <a:endParaRPr lang="en-US" sz="1500" dirty="0" smtClean="0"/>
          </a:p>
          <a:p>
            <a:pPr lvl="1">
              <a:lnSpc>
                <a:spcPct val="80000"/>
              </a:lnSpc>
              <a:tabLst>
                <a:tab pos="355600" algn="l"/>
              </a:tabLst>
            </a:pPr>
            <a:r>
              <a:rPr lang="en-US" sz="1500" dirty="0" smtClean="0"/>
              <a:t>Euan Troup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t</a:t>
            </a:r>
            <a:r>
              <a:rPr lang="en-US" sz="1500" dirty="0" smtClean="0"/>
              <a:t>	+61 2 </a:t>
            </a:r>
            <a:r>
              <a:rPr lang="en-US" sz="1500" dirty="0" smtClean="0"/>
              <a:t>9372 4660</a:t>
            </a:r>
            <a:endParaRPr lang="en-US" sz="1500" dirty="0" smtClean="0"/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E</a:t>
            </a:r>
            <a:r>
              <a:rPr lang="en-US" sz="1500" dirty="0" smtClean="0"/>
              <a:t>	</a:t>
            </a:r>
            <a:r>
              <a:rPr lang="en-US" sz="1500" dirty="0" err="1" smtClean="0"/>
              <a:t>Euan.Troup</a:t>
            </a:r>
            <a:r>
              <a:rPr lang="en-US" sz="1500" dirty="0" err="1" smtClean="0"/>
              <a:t>@</a:t>
            </a:r>
            <a:r>
              <a:rPr lang="en-US" sz="1500" dirty="0" err="1" smtClean="0"/>
              <a:t>csiro.au</a:t>
            </a:r>
            <a:endParaRPr lang="en-US" sz="1500" dirty="0" smtClean="0"/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w</a:t>
            </a:r>
            <a:r>
              <a:rPr lang="en-US" sz="1500" dirty="0" smtClean="0"/>
              <a:t>	</a:t>
            </a:r>
            <a:r>
              <a:rPr lang="en-US" sz="1500" dirty="0" err="1" smtClean="0"/>
              <a:t>www.csiro.au</a:t>
            </a:r>
            <a:r>
              <a:rPr lang="en-US" sz="1500" dirty="0" smtClean="0"/>
              <a:t>/en/Research/Astronomy</a:t>
            </a:r>
            <a:endParaRPr lang="en-US" sz="1500" dirty="0" smtClean="0"/>
          </a:p>
        </p:txBody>
      </p:sp>
      <p:sp>
        <p:nvSpPr>
          <p:cNvPr id="3891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CSIRO Astronomy and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7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">
  <a:themeElements>
    <a:clrScheme name="CSIRO Midda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313C"/>
      </a:accent2>
      <a:accent3>
        <a:srgbClr val="78BE20"/>
      </a:accent3>
      <a:accent4>
        <a:srgbClr val="4A7729"/>
      </a:accent4>
      <a:accent5>
        <a:srgbClr val="9FAEE5"/>
      </a:accent5>
      <a:accent6>
        <a:srgbClr val="1E22AA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PowerPoint.potx</Template>
  <TotalTime>7077</TotalTime>
  <Words>482</Words>
  <Application>Microsoft Macintosh PowerPoint</Application>
  <PresentationFormat>On-screen Show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PowerPoint</vt:lpstr>
      <vt:lpstr>EPICS, Linux &amp; NUMA I/O </vt:lpstr>
      <vt:lpstr> What are we doing?</vt:lpstr>
      <vt:lpstr> What are we doing with EPICS?</vt:lpstr>
      <vt:lpstr> What are we doing on Linux?</vt:lpstr>
      <vt:lpstr> What happens when it’s all combined?</vt:lpstr>
      <vt:lpstr> What can be done to fix the problem?</vt:lpstr>
      <vt:lpstr> References</vt:lpstr>
      <vt:lpstr>Thank you</vt:lpstr>
    </vt:vector>
  </TitlesOfParts>
  <Company>CSIRO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CSIRO Presentation</dc:title>
  <dc:creator>Duffy, Siobhan (Comms, Campbell)</dc:creator>
  <cp:lastModifiedBy>Euan Troup</cp:lastModifiedBy>
  <cp:revision>62</cp:revision>
  <dcterms:created xsi:type="dcterms:W3CDTF">2012-03-08T08:59:24Z</dcterms:created>
  <dcterms:modified xsi:type="dcterms:W3CDTF">2015-10-17T23:19:41Z</dcterms:modified>
</cp:coreProperties>
</file>