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22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3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</p:sldIdLst>
  <p:sldSz cy="5143500" cx="9144000"/>
  <p:notesSz cx="6858000" cy="9144000"/>
  <p:embeddedFontLst>
    <p:embeddedFont>
      <p:font typeface="Consolas"/>
      <p:regular r:id="rId29"/>
      <p:bold r:id="rId30"/>
      <p:italic r:id="rId31"/>
      <p:boldItalic r:id="rId32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Consolas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Consolas-italic.fntdata"/><Relationship Id="rId30" Type="http://schemas.openxmlformats.org/officeDocument/2006/relationships/font" Target="fonts/Consolas-bold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32" Type="http://schemas.openxmlformats.org/officeDocument/2006/relationships/font" Target="fonts/Consolas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1" name="Shape 4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95" name="Shape 9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Shape 10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1" name="Shape 10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Having a monitored channel is what you want to have if you are actively polling in a loop ...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Shape 12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25" name="Shape 12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1" name="Shape 13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Shape 13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39" name="Shape 13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7" name="Shape 1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Shape 1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3" name="Shape 1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7" name="Shape 4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Shape 1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59" name="Shape 1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1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0" name="Shape 17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chemeClr val="dk1"/>
              </a:buClr>
              <a:buSzPct val="1000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Recap what are the takeaways. Easy to use Java Channel Access library that improved developer performance. Uses modern Java 8 concepts and features and is fully based on the Java type system.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76" name="Shape 17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Java like Channel Access library - </a:t>
            </a:r>
            <a:r>
              <a:rPr lang="en">
                <a:solidFill>
                  <a:schemeClr val="dk1"/>
                </a:solidFill>
              </a:rPr>
              <a:t>Overcome mistakes done in jca/caj and again done in pvaccess library - Java library with the mindset of C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chemeClr val="dk1"/>
                </a:solidFill>
              </a:rPr>
              <a:t>Performance - More performance because of slimmer choose stack, real focus is on developer performance...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Shape 7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1" name="Shape 71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Future - actually it is CompletableFuture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Shape 7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77" name="Shape 77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Shape 8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3" name="Shape 8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Shape 8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0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b="0" sz="48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algn="ctr">
              <a:spcBef>
                <a:spcPts val="0"/>
              </a:spcBef>
              <a:buSzPct val="100000"/>
              <a:defRPr sz="4800"/>
            </a:lvl2pPr>
            <a:lvl3pPr algn="ctr">
              <a:spcBef>
                <a:spcPts val="0"/>
              </a:spcBef>
              <a:buSzPct val="100000"/>
              <a:defRPr sz="4800"/>
            </a:lvl3pPr>
            <a:lvl4pPr algn="ctr">
              <a:spcBef>
                <a:spcPts val="0"/>
              </a:spcBef>
              <a:buSzPct val="100000"/>
              <a:defRPr sz="4800"/>
            </a:lvl4pPr>
            <a:lvl5pPr algn="ctr">
              <a:spcBef>
                <a:spcPts val="0"/>
              </a:spcBef>
              <a:buSzPct val="100000"/>
              <a:defRPr sz="4800"/>
            </a:lvl5pPr>
            <a:lvl6pPr algn="ctr">
              <a:spcBef>
                <a:spcPts val="0"/>
              </a:spcBef>
              <a:buSzPct val="100000"/>
              <a:defRPr sz="4800"/>
            </a:lvl6pPr>
            <a:lvl7pPr algn="ctr">
              <a:spcBef>
                <a:spcPts val="0"/>
              </a:spcBef>
              <a:buSzPct val="100000"/>
              <a:defRPr sz="4800"/>
            </a:lvl7pPr>
            <a:lvl8pPr algn="ctr">
              <a:spcBef>
                <a:spcPts val="0"/>
              </a:spcBef>
              <a:buSzPct val="100000"/>
              <a:defRPr sz="4800"/>
            </a:lvl8pPr>
            <a:lvl9pPr algn="ctr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2" name="Shape 12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buClr>
                <a:schemeClr val="dk2"/>
              </a:buClr>
              <a:buNone/>
              <a:defRPr sz="1800">
                <a:solidFill>
                  <a:srgbClr val="000000"/>
                </a:solidFill>
              </a:defRPr>
            </a:lvl1pPr>
            <a:lvl2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pic>
        <p:nvPicPr>
          <p:cNvPr id="13" name="Shape 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26925" y="267549"/>
            <a:ext cx="1438200" cy="508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1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17" name="Shape 1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buSzPct val="100000"/>
              <a:buAutoNum type="arabicPeriod"/>
              <a:defRPr sz="1800"/>
            </a:lvl1pPr>
            <a:lvl2pPr>
              <a:lnSpc>
                <a:spcPct val="100000"/>
              </a:lnSpc>
              <a:spcBef>
                <a:spcPts val="0"/>
              </a:spcBef>
              <a:buSzPct val="100000"/>
              <a:buChar char="○"/>
              <a:defRPr sz="1400"/>
            </a:lvl2pPr>
            <a:lvl3pPr>
              <a:spcBef>
                <a:spcPts val="0"/>
              </a:spcBef>
              <a:buSzPct val="100000"/>
              <a:buAutoNum type="romanLcPeriod"/>
              <a:defRPr sz="1200"/>
            </a:lvl3pPr>
            <a:lvl4pPr>
              <a:spcBef>
                <a:spcPts val="0"/>
              </a:spcBef>
              <a:buSzPct val="100000"/>
              <a:buAutoNum type="arabicPeriod"/>
              <a:defRPr sz="1100"/>
            </a:lvl4pPr>
            <a:lvl5pPr>
              <a:spcBef>
                <a:spcPts val="0"/>
              </a:spcBef>
              <a:buSzPct val="100000"/>
              <a:buAutoNum type="alphaLcPeriod"/>
              <a:defRPr sz="1100"/>
            </a:lvl5pPr>
            <a:lvl6pPr>
              <a:spcBef>
                <a:spcPts val="0"/>
              </a:spcBef>
              <a:buSzPct val="100000"/>
              <a:buAutoNum type="romanLcPeriod"/>
              <a:defRPr sz="1100"/>
            </a:lvl6pPr>
            <a:lvl7pPr>
              <a:spcBef>
                <a:spcPts val="0"/>
              </a:spcBef>
              <a:buSzPct val="100000"/>
              <a:buAutoNum type="arabicPeriod"/>
              <a:defRPr sz="1100"/>
            </a:lvl7pPr>
            <a:lvl8pPr>
              <a:spcBef>
                <a:spcPts val="0"/>
              </a:spcBef>
              <a:buSzPct val="100000"/>
              <a:buAutoNum type="alphaLcPeriod"/>
              <a:defRPr sz="1100"/>
            </a:lvl8pPr>
            <a:lvl9pPr>
              <a:spcBef>
                <a:spcPts val="0"/>
              </a:spcBef>
              <a:buSzPct val="100000"/>
              <a:buAutoNum type="romanLcPeriod"/>
              <a:defRPr sz="11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1" name="Shape 21"/>
          <p:cNvSpPr txBox="1"/>
          <p:nvPr>
            <p:ph idx="1" type="body"/>
          </p:nvPr>
        </p:nvSpPr>
        <p:spPr>
          <a:xfrm>
            <a:off x="457200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800"/>
            </a:lvl1pPr>
            <a:lvl2pPr>
              <a:spcBef>
                <a:spcPts val="0"/>
              </a:spcBef>
              <a:buSzPct val="100000"/>
              <a:defRPr sz="14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100"/>
            </a:lvl4pPr>
            <a:lvl5pPr>
              <a:spcBef>
                <a:spcPts val="0"/>
              </a:spcBef>
              <a:buSzPct val="100000"/>
              <a:defRPr sz="1100"/>
            </a:lvl5pPr>
            <a:lvl6pPr>
              <a:spcBef>
                <a:spcPts val="0"/>
              </a:spcBef>
              <a:buSzPct val="100000"/>
              <a:defRPr sz="1100"/>
            </a:lvl6pPr>
            <a:lvl7pPr>
              <a:spcBef>
                <a:spcPts val="0"/>
              </a:spcBef>
              <a:buSzPct val="100000"/>
              <a:defRPr sz="1100"/>
            </a:lvl7pPr>
            <a:lvl8pPr>
              <a:spcBef>
                <a:spcPts val="0"/>
              </a:spcBef>
              <a:buSzPct val="100000"/>
              <a:defRPr sz="1100"/>
            </a:lvl8pPr>
            <a:lvl9pPr>
              <a:spcBef>
                <a:spcPts val="0"/>
              </a:spcBef>
              <a:buSzPct val="100000"/>
              <a:defRPr sz="1100"/>
            </a:lvl9pPr>
          </a:lstStyle>
          <a:p/>
        </p:txBody>
      </p:sp>
      <p:sp>
        <p:nvSpPr>
          <p:cNvPr id="22" name="Shape 22"/>
          <p:cNvSpPr txBox="1"/>
          <p:nvPr>
            <p:ph idx="2" type="body"/>
          </p:nvPr>
        </p:nvSpPr>
        <p:spPr>
          <a:xfrm>
            <a:off x="4692273" y="1200150"/>
            <a:ext cx="3994525" cy="372568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800"/>
            </a:lvl1pPr>
            <a:lvl2pPr>
              <a:spcBef>
                <a:spcPts val="0"/>
              </a:spcBef>
              <a:buSzPct val="100000"/>
              <a:defRPr sz="14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100"/>
            </a:lvl4pPr>
            <a:lvl5pPr>
              <a:spcBef>
                <a:spcPts val="0"/>
              </a:spcBef>
              <a:buSzPct val="100000"/>
              <a:defRPr sz="1100"/>
            </a:lvl5pPr>
            <a:lvl6pPr>
              <a:spcBef>
                <a:spcPts val="0"/>
              </a:spcBef>
              <a:buSzPct val="100000"/>
              <a:defRPr sz="1100"/>
            </a:lvl6pPr>
            <a:lvl7pPr>
              <a:spcBef>
                <a:spcPts val="0"/>
              </a:spcBef>
              <a:buSzPct val="100000"/>
              <a:defRPr sz="1100"/>
            </a:lvl7pPr>
            <a:lvl8pPr>
              <a:spcBef>
                <a:spcPts val="0"/>
              </a:spcBef>
              <a:buSzPct val="100000"/>
              <a:defRPr sz="1100"/>
            </a:lvl8pPr>
            <a:lvl9pPr>
              <a:spcBef>
                <a:spcPts val="0"/>
              </a:spcBef>
              <a:buSzPct val="100000"/>
              <a:defRPr sz="1100"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Title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457200" y="15775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86868"/>
              </a:buClr>
              <a:buFont typeface="Georgia"/>
              <a:defRPr b="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 rtl="0" algn="ctr">
              <a:spcBef>
                <a:spcPts val="0"/>
              </a:spcBef>
              <a:defRPr/>
            </a:lvl2pPr>
            <a:lvl3pPr rtl="0" algn="ctr">
              <a:spcBef>
                <a:spcPts val="0"/>
              </a:spcBef>
              <a:defRPr/>
            </a:lvl3pPr>
            <a:lvl4pPr rtl="0" algn="ctr">
              <a:spcBef>
                <a:spcPts val="0"/>
              </a:spcBef>
              <a:defRPr/>
            </a:lvl4pPr>
            <a:lvl5pPr rtl="0" algn="ctr">
              <a:spcBef>
                <a:spcPts val="0"/>
              </a:spcBef>
              <a:defRPr/>
            </a:lvl5pPr>
            <a:lvl6pPr rtl="0" algn="ctr">
              <a:spcBef>
                <a:spcPts val="0"/>
              </a:spcBef>
              <a:defRPr/>
            </a:lvl6pPr>
            <a:lvl7pPr rtl="0" algn="ctr">
              <a:spcBef>
                <a:spcPts val="0"/>
              </a:spcBef>
              <a:defRPr/>
            </a:lvl7pPr>
            <a:lvl8pPr rtl="0" algn="ctr">
              <a:spcBef>
                <a:spcPts val="0"/>
              </a:spcBef>
              <a:defRPr/>
            </a:lvl8pPr>
            <a:lvl9pPr rtl="0"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360"/>
              </a:spcBef>
              <a:buSzPct val="100000"/>
              <a:buNone/>
              <a:defRPr sz="1800"/>
            </a:lvl1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00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theme" Target="../theme/theme1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  <a:defRPr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457200" y="1200150"/>
            <a:ext cx="8229600" cy="372568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600"/>
              </a:spcBef>
              <a:buClr>
                <a:schemeClr val="dk1"/>
              </a:buClr>
              <a:buSzPct val="100000"/>
              <a:defRPr sz="3000">
                <a:solidFill>
                  <a:schemeClr val="dk1"/>
                </a:solidFill>
              </a:defRPr>
            </a:lvl1pPr>
            <a:lvl2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2pPr>
            <a:lvl3pPr>
              <a:spcBef>
                <a:spcPts val="480"/>
              </a:spcBef>
              <a:buClr>
                <a:schemeClr val="dk1"/>
              </a:buClr>
              <a:buSzPct val="100000"/>
              <a:defRPr sz="2400">
                <a:solidFill>
                  <a:schemeClr val="dk1"/>
                </a:solidFill>
              </a:defRPr>
            </a:lvl3pPr>
            <a:lvl4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4pPr>
            <a:lvl5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5pPr>
            <a:lvl6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6pPr>
            <a:lvl7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7pPr>
            <a:lvl8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8pPr>
            <a:lvl9pPr>
              <a:spcBef>
                <a:spcPts val="360"/>
              </a:spcBef>
              <a:buClr>
                <a:schemeClr val="dk1"/>
              </a:buClr>
              <a:buSzPct val="100000"/>
              <a:defRPr sz="18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7" name="Shape 7"/>
          <p:cNvPicPr preferRelativeResize="0"/>
          <p:nvPr/>
        </p:nvPicPr>
        <p:blipFill>
          <a:blip r:embed="rId1">
            <a:alphaModFix/>
          </a:blip>
          <a:stretch>
            <a:fillRect/>
          </a:stretch>
        </p:blipFill>
        <p:spPr>
          <a:xfrm>
            <a:off x="7896207" y="-3"/>
            <a:ext cx="561992" cy="56197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100">
                <a:solidFill>
                  <a:srgbClr val="B9B9B9"/>
                </a:solidFill>
              </a:rPr>
              <a:t>‹#›</a:t>
            </a:fld>
          </a:p>
        </p:txBody>
      </p:sp>
      <p:sp>
        <p:nvSpPr>
          <p:cNvPr id="9" name="Shape 9"/>
          <p:cNvSpPr txBox="1"/>
          <p:nvPr/>
        </p:nvSpPr>
        <p:spPr>
          <a:xfrm>
            <a:off x="5318875" y="4781700"/>
            <a:ext cx="33680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r>
              <a:rPr lang="en" sz="1100">
                <a:solidFill>
                  <a:srgbClr val="B9B9B9"/>
                </a:solidFill>
              </a:rPr>
              <a:t>© Paul Scherrer Institute - simon.ebner@psi.ch</a:t>
            </a: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0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hyperlink" Target="https://github.com/channelaccess/ca" TargetMode="External"/><Relationship Id="rId4" Type="http://schemas.openxmlformats.org/officeDocument/2006/relationships/image" Target="../media/image02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github.com/channelaccess/ca" TargetMode="External"/><Relationship Id="rId4" Type="http://schemas.openxmlformats.org/officeDocument/2006/relationships/image" Target="../media/image0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github.com/channelaccess/ca/blob/master/src/test/java/org/epics/ca/test/Example.java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github.com/channelaccess/ca/issues" TargetMode="External"/><Relationship Id="rId4" Type="http://schemas.openxmlformats.org/officeDocument/2006/relationships/hyperlink" Target="mailto:simon.ebner@psi.ch" TargetMode="Externa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03.png"/><Relationship Id="rId4" Type="http://schemas.openxmlformats.org/officeDocument/2006/relationships/image" Target="../media/image0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hyperlink" Target="https://github.com/channelaccess/ca/releases" TargetMode="Externa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Java Channel Access - CA</a:t>
            </a:r>
          </a:p>
        </p:txBody>
      </p:sp>
      <p:sp>
        <p:nvSpPr>
          <p:cNvPr id="37" name="Shape 37"/>
          <p:cNvSpPr txBox="1"/>
          <p:nvPr/>
        </p:nvSpPr>
        <p:spPr>
          <a:xfrm>
            <a:off x="2467975" y="26025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</a:t>
            </a:r>
          </a:p>
        </p:txBody>
      </p:sp>
      <p:pic>
        <p:nvPicPr>
          <p:cNvPr id="38" name="Shape 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07150" y="2555037"/>
            <a:ext cx="1159800" cy="11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Context</a:t>
            </a:r>
          </a:p>
        </p:txBody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Specify context properties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Properties</a:t>
            </a: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properties = new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Properties</a:t>
            </a: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();</a:t>
            </a:r>
          </a:p>
          <a:p>
            <a:pPr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properties.setProperty(Context.Configuration.EPICS_CA_ADDR_LIST.toString(),"sls-cagw");</a:t>
            </a:r>
          </a:p>
          <a:p>
            <a:pPr rtl="0"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properties.setProperty(Context.Configuration.EPICS_CA_SERVER_PORT.toString(),"5062");</a:t>
            </a:r>
          </a:p>
          <a:p>
            <a:pPr rtl="0">
              <a:spcBef>
                <a:spcPts val="0"/>
              </a:spcBef>
              <a:buNone/>
            </a:pPr>
            <a:br>
              <a:rPr lang="en" sz="1200">
                <a:latin typeface="Courier New"/>
                <a:ea typeface="Courier New"/>
                <a:cs typeface="Courier New"/>
                <a:sym typeface="Courier New"/>
              </a:rPr>
            </a:b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Context</a:t>
            </a: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 context =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Context</a:t>
            </a: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(properties);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sz="1200">
              <a:latin typeface="Courier New"/>
              <a:ea typeface="Courier New"/>
              <a:cs typeface="Courier New"/>
              <a:sym typeface="Courier New"/>
            </a:endParaRP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Channel</a:t>
            </a:r>
          </a:p>
        </p:txBody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Synchronous</a:t>
            </a:r>
          </a:p>
          <a:p>
            <a:pPr lvl="0" rtl="0">
              <a:lnSpc>
                <a:spcPct val="145000"/>
              </a:lnSpc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Channel&lt;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Double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channel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context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createChannel(</a:t>
            </a:r>
            <a:r>
              <a:rPr lang="en" sz="1200">
                <a:solidFill>
                  <a:srgbClr val="183691"/>
                </a:solidFill>
                <a:latin typeface="Courier New"/>
                <a:ea typeface="Courier New"/>
                <a:cs typeface="Courier New"/>
                <a:sym typeface="Courier New"/>
              </a:rPr>
              <a:t>"MY_CHANNEL"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, Double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class);</a:t>
            </a:r>
          </a:p>
          <a:p>
            <a:pPr lvl="0" rtl="0">
              <a:lnSpc>
                <a:spcPct val="145000"/>
              </a:lnSpc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channel.connect();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Asynchronous</a:t>
            </a:r>
          </a:p>
          <a:p>
            <a:pPr lvl="0" rtl="0">
              <a:lnSpc>
                <a:spcPct val="145000"/>
              </a:lnSpc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Channel&lt;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Integer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channel1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context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createChannel(</a:t>
            </a:r>
            <a:r>
              <a:rPr lang="en" sz="1200">
                <a:solidFill>
                  <a:srgbClr val="183691"/>
                </a:solidFill>
                <a:latin typeface="Courier New"/>
                <a:ea typeface="Courier New"/>
                <a:cs typeface="Courier New"/>
                <a:sym typeface="Courier New"/>
              </a:rPr>
              <a:t>"adc02"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, Integer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class);</a:t>
            </a:r>
            <a:b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Channel&lt;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String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channel2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context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createChannel(</a:t>
            </a:r>
            <a:r>
              <a:rPr lang="en" sz="1200">
                <a:solidFill>
                  <a:srgbClr val="183691"/>
                </a:solidFill>
                <a:latin typeface="Courier New"/>
                <a:ea typeface="Courier New"/>
                <a:cs typeface="Courier New"/>
                <a:sym typeface="Courier New"/>
              </a:rPr>
              <a:t>"adc03"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, String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class);</a:t>
            </a:r>
            <a:b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solidFill>
                  <a:srgbClr val="969896"/>
                </a:solidFill>
                <a:latin typeface="Courier New"/>
                <a:ea typeface="Courier New"/>
                <a:cs typeface="Courier New"/>
                <a:sym typeface="Courier New"/>
              </a:rPr>
              <a:t>// Wait for all channels to be connected</a:t>
            </a:r>
            <a:b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CompletableFuture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allOf(channel1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connectAsync(), channel2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connectAsync())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get();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… with Timeout</a:t>
            </a:r>
          </a:p>
          <a:p>
            <a:pPr lvl="0" rtl="0">
              <a:lnSpc>
                <a:spcPct val="14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channel.connectAsync().get(1, java.util.concurrent.TimeUnit.SECONDS);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Shape 10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Channel</a:t>
            </a:r>
          </a:p>
        </p:txBody>
      </p:sp>
      <p:sp>
        <p:nvSpPr>
          <p:cNvPr id="104" name="Shape 10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If you want a generic type of channel use:</a:t>
            </a:r>
          </a:p>
          <a:p>
            <a:pPr lvl="0" rtl="0">
              <a:lnSpc>
                <a:spcPct val="145000"/>
              </a:lnSpc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A71D5D"/>
              </a:solidFill>
              <a:latin typeface="Courier New"/>
              <a:ea typeface="Courier New"/>
              <a:cs typeface="Courier New"/>
              <a:sym typeface="Courier New"/>
            </a:endParaRPr>
          </a:p>
          <a:p>
            <a:pPr indent="457200" lvl="0" rtl="0">
              <a:lnSpc>
                <a:spcPct val="145000"/>
              </a:lnSpc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Channel&lt;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Object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channel 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 context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createChannel(</a:t>
            </a:r>
            <a:r>
              <a:rPr lang="en" sz="1200">
                <a:solidFill>
                  <a:srgbClr val="183691"/>
                </a:solidFill>
                <a:latin typeface="Courier New"/>
                <a:ea typeface="Courier New"/>
                <a:cs typeface="Courier New"/>
                <a:sym typeface="Courier New"/>
              </a:rPr>
              <a:t>"MY_CHANNEL"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, Object</a:t>
            </a:r>
            <a:r>
              <a:rPr lang="en" sz="12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latin typeface="Courier New"/>
                <a:ea typeface="Courier New"/>
                <a:cs typeface="Courier New"/>
                <a:sym typeface="Courier New"/>
              </a:rPr>
              <a:t>class);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When doing a get/put you will get the correct native type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Commands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None/>
            </a:pPr>
            <a:r>
              <a:rPr lang="en"/>
              <a:t>Get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get();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channel.getAsync();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channel.get(Graphic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class);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Font typeface="Arial"/>
              <a:buNone/>
            </a:pPr>
            <a:r>
              <a:t/>
            </a:r>
            <a:endParaRPr sz="900">
              <a:solidFill>
                <a:srgbClr val="333333"/>
              </a:solidFill>
              <a:highlight>
                <a:srgbClr val="FFFFFF"/>
              </a:highlight>
              <a:latin typeface="Consolas"/>
              <a:ea typeface="Consolas"/>
              <a:cs typeface="Consolas"/>
              <a:sym typeface="Consolas"/>
            </a:endParaRPr>
          </a:p>
          <a:p>
            <a:pPr lvl="0" rtl="0">
              <a:spcBef>
                <a:spcPts val="0"/>
              </a:spcBef>
              <a:buClr>
                <a:srgbClr val="000000"/>
              </a:buClr>
              <a:buSzPct val="61111"/>
              <a:buFont typeface="Arial"/>
              <a:buNone/>
            </a:pPr>
            <a:r>
              <a:rPr lang="en"/>
              <a:t>Put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channel.put(1.0);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channel.putAsync(1.2);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// Best effort put</a:t>
            </a:r>
          </a:p>
          <a:p>
            <a:pPr lvl="0" rtl="0">
              <a:lnSpc>
                <a:spcPct val="136500"/>
              </a:lnSpc>
              <a:spcBef>
                <a:spcPts val="0"/>
              </a:spcBef>
              <a:buClr>
                <a:srgbClr val="000000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putNoWait(</a:t>
            </a:r>
            <a:r>
              <a:rPr lang="en" sz="1200">
                <a:solidFill>
                  <a:srgbClr val="0086B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3.11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);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Font typeface="Arial"/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"Metadata Types"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Timestamped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Alarm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Graphic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Control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Monitor</a:t>
            </a:r>
          </a:p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Add Monitor</a:t>
            </a: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Monitor&lt;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Double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monitor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adc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addValueMonitor(value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-&gt;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System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println(value));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Monitor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&lt;Timestamped&lt;Double&gt;&gt; monitor = channel.addMonitor(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Timestamped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.class,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value -&gt; {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if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(value != null) System.out.println(new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Date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(value.getMillis()) + 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" / " + value.getValue()); }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91666"/>
              <a:buFont typeface="Arial"/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);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 sz="1200">
              <a:solidFill>
                <a:srgbClr val="333333"/>
              </a:solidFill>
              <a:highlight>
                <a:srgbClr val="FFFFFF"/>
              </a:highlight>
              <a:latin typeface="Courier New"/>
              <a:ea typeface="Courier New"/>
              <a:cs typeface="Courier New"/>
              <a:sym typeface="Courier New"/>
            </a:endParaRP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Remove Monitor</a:t>
            </a:r>
          </a:p>
          <a:p>
            <a:pPr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monitor.close()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Shape 12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Listeners</a:t>
            </a:r>
          </a:p>
        </p:txBody>
      </p:sp>
      <p:sp>
        <p:nvSpPr>
          <p:cNvPr id="128" name="Shape 12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>
              <a:spcBef>
                <a:spcPts val="0"/>
              </a:spcBef>
              <a:buNone/>
            </a:pPr>
            <a:r>
              <a:rPr lang="en"/>
              <a:t>Connection Listener</a:t>
            </a: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Listener listener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addConnectionListener(</a:t>
            </a:r>
          </a:p>
          <a:p>
            <a:pPr indent="0" marL="0" rtl="0"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(channel, state)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-&gt;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System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println(channel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getName()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</a:t>
            </a:r>
            <a:r>
              <a:rPr lang="en" sz="1200">
                <a:solidFill>
                  <a:srgbClr val="18369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 is connected? "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state));</a:t>
            </a:r>
          </a:p>
          <a:p>
            <a:pPr rtl="0">
              <a:spcBef>
                <a:spcPts val="0"/>
              </a:spcBef>
              <a:buNone/>
            </a:pPr>
            <a:r>
              <a:rPr lang="en"/>
              <a:t>Access Rights Listener</a:t>
            </a:r>
          </a:p>
          <a:p>
            <a:pPr rtl="0"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Listener listener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addAccessRightListener(</a:t>
            </a:r>
          </a:p>
          <a:p>
            <a:pPr indent="0" marL="0" rtl="0">
              <a:spcBef>
                <a:spcPts val="0"/>
              </a:spcBef>
              <a:buNone/>
            </a:pP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   (channel, rights) 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-&gt;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 System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out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println(channel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getName()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</a:t>
            </a:r>
            <a:r>
              <a:rPr lang="en" sz="1200">
                <a:solidFill>
                  <a:srgbClr val="183691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" is rights? "</a:t>
            </a:r>
            <a:r>
              <a:rPr lang="en" sz="1200">
                <a:solidFill>
                  <a:srgbClr val="A71D5D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+</a:t>
            </a:r>
            <a:r>
              <a:rPr lang="en" sz="1200">
                <a:solidFill>
                  <a:srgbClr val="333333"/>
                </a:solidFill>
                <a:highlight>
                  <a:srgbClr val="FFFFFF"/>
                </a:highlight>
                <a:latin typeface="Courier New"/>
                <a:ea typeface="Courier New"/>
                <a:cs typeface="Courier New"/>
                <a:sym typeface="Courier New"/>
              </a:rPr>
              <a:t>rights));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rtl="0">
              <a:spcBef>
                <a:spcPts val="0"/>
              </a:spcBef>
              <a:buNone/>
            </a:pPr>
            <a:r>
              <a:rPr lang="en"/>
              <a:t>Remove Listener</a:t>
            </a:r>
          </a:p>
          <a:p>
            <a:pPr>
              <a:spcBef>
                <a:spcPts val="0"/>
              </a:spcBef>
              <a:buNone/>
            </a:pPr>
            <a:r>
              <a:rPr lang="en" sz="1200">
                <a:latin typeface="Courier New"/>
                <a:ea typeface="Courier New"/>
                <a:cs typeface="Courier New"/>
                <a:sym typeface="Courier New"/>
              </a:rPr>
              <a:t>listener.close()</a:t>
            </a:r>
          </a:p>
        </p:txBody>
      </p:sp>
    </p:spTree>
  </p:cSld>
  <p:clrMapOvr>
    <a:masterClrMapping/>
  </p:clrMapOvr>
  <p:transition spd="slow">
    <p:cut/>
  </p:transition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Shape 13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More Stuff ...</a:t>
            </a:r>
          </a:p>
        </p:txBody>
      </p:sp>
      <p:sp>
        <p:nvSpPr>
          <p:cNvPr id="134" name="Shape 13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>
              <a:spcBef>
                <a:spcPts val="0"/>
              </a:spcBef>
              <a:buClr>
                <a:schemeClr val="dk1"/>
              </a:buClr>
              <a:buSzPct val="61111"/>
              <a:buFont typeface="Arial"/>
              <a:buNone/>
            </a:pPr>
            <a:r>
              <a:rPr lang="en" u="sng">
                <a:solidFill>
                  <a:srgbClr val="0086B3"/>
                </a:solidFill>
                <a:hlinkClick r:id="rId3"/>
              </a:rPr>
              <a:t>https://github.com/channelaccess/ca</a:t>
            </a:r>
          </a:p>
        </p:txBody>
      </p:sp>
      <p:sp>
        <p:nvSpPr>
          <p:cNvPr id="135" name="Shape 135"/>
          <p:cNvSpPr txBox="1"/>
          <p:nvPr/>
        </p:nvSpPr>
        <p:spPr>
          <a:xfrm>
            <a:off x="1546300" y="176383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</a:t>
            </a:r>
          </a:p>
        </p:txBody>
      </p:sp>
      <p:pic>
        <p:nvPicPr>
          <p:cNvPr id="136" name="Shape 1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950" y="1716837"/>
            <a:ext cx="1159800" cy="11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Shape 14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Documentation</a:t>
            </a:r>
          </a:p>
        </p:txBody>
      </p:sp>
      <p:sp>
        <p:nvSpPr>
          <p:cNvPr id="142" name="Shape 14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u="sng">
                <a:solidFill>
                  <a:srgbClr val="0075A7"/>
                </a:solidFill>
                <a:hlinkClick r:id="rId3"/>
              </a:rPr>
              <a:t>https://github.com/channelaccess/ca</a:t>
            </a:r>
            <a:r>
              <a:rPr lang="en"/>
              <a:t> </a:t>
            </a:r>
          </a:p>
        </p:txBody>
      </p:sp>
      <p:sp>
        <p:nvSpPr>
          <p:cNvPr id="143" name="Shape 143"/>
          <p:cNvSpPr txBox="1"/>
          <p:nvPr/>
        </p:nvSpPr>
        <p:spPr>
          <a:xfrm>
            <a:off x="1546300" y="176383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channelaccess/ca</a:t>
            </a:r>
          </a:p>
        </p:txBody>
      </p:sp>
      <p:pic>
        <p:nvPicPr>
          <p:cNvPr id="144" name="Shape 1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68950" y="1716837"/>
            <a:ext cx="1159800" cy="11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Shape 1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Examples</a:t>
            </a:r>
          </a:p>
        </p:txBody>
      </p:sp>
      <p:sp>
        <p:nvSpPr>
          <p:cNvPr id="150" name="Shape 1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 u="sng">
                <a:solidFill>
                  <a:srgbClr val="0086B3"/>
                </a:solidFill>
                <a:hlinkClick r:id="rId3"/>
              </a:rPr>
              <a:t>https://github.com/channelaccess/ca/blob/master/src/test/java/org/epics/ca/test/Example.java</a:t>
            </a:r>
            <a:r>
              <a:rPr lang="en">
                <a:solidFill>
                  <a:srgbClr val="0086B3"/>
                </a:solidFill>
              </a:rPr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Outline</a:t>
            </a:r>
          </a:p>
        </p:txBody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Acknowledgements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Features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Getting Started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Commands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Documentation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Examples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Issues / Contribute / Feedback</a:t>
            </a:r>
          </a:p>
        </p:txBody>
      </p:sp>
    </p:spTree>
  </p:cSld>
  <p:clrMapOvr>
    <a:masterClrMapping/>
  </p:clrMapOvr>
  <p:transition spd="slow">
    <p:cut/>
  </p:transition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Issues / Contribute / Feedback</a:t>
            </a:r>
          </a:p>
        </p:txBody>
      </p:sp>
      <p:sp>
        <p:nvSpPr>
          <p:cNvPr id="156" name="Shape 15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"/>
              <a:t>Issues</a:t>
            </a:r>
            <a:r>
              <a:rPr lang="en"/>
              <a:t> / </a:t>
            </a:r>
            <a:r>
              <a:rPr b="1" lang="en"/>
              <a:t>Bugs</a:t>
            </a:r>
            <a:r>
              <a:rPr lang="en"/>
              <a:t>:</a:t>
            </a:r>
            <a:r>
              <a:rPr lang="en">
                <a:solidFill>
                  <a:srgbClr val="0086B3"/>
                </a:solidFill>
              </a:rPr>
              <a:t> </a:t>
            </a:r>
            <a:r>
              <a:rPr lang="en" u="sng">
                <a:solidFill>
                  <a:srgbClr val="0086B3"/>
                </a:solidFill>
                <a:hlinkClick r:id="rId3"/>
              </a:rPr>
              <a:t>https://github.com/channelaccess/ca/issues</a:t>
            </a:r>
            <a:r>
              <a:rPr lang="en">
                <a:solidFill>
                  <a:srgbClr val="0075A7"/>
                </a:solidFill>
              </a:rPr>
              <a:t> 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"/>
              <a:t>Contribute</a:t>
            </a:r>
            <a:r>
              <a:rPr lang="en"/>
              <a:t> by cloning the repository on github.com and file your pull request !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General feedback, useful code snippets, examples : </a:t>
            </a:r>
            <a:r>
              <a:rPr lang="en" u="sng">
                <a:solidFill>
                  <a:srgbClr val="0086B3"/>
                </a:solidFill>
                <a:hlinkClick r:id="rId4"/>
              </a:rPr>
              <a:t>simon.ebner@psi.ch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Shape 161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  <p:pic>
        <p:nvPicPr>
          <p:cNvPr id="162" name="Shape 16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42675" y="2389525"/>
            <a:ext cx="1040599" cy="1058674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Shape 163"/>
          <p:cNvSpPr txBox="1"/>
          <p:nvPr/>
        </p:nvSpPr>
        <p:spPr>
          <a:xfrm>
            <a:off x="6439575" y="23739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/>
              <a:t>Simon Ebner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Paul Scherrer Institute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WBGB/001</a:t>
            </a:r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5232 Villigen PSI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000"/>
          </a:p>
          <a:p>
            <a:pPr lvl="0" rtl="0">
              <a:spcBef>
                <a:spcPts val="0"/>
              </a:spcBef>
              <a:buNone/>
            </a:pPr>
            <a:r>
              <a:rPr lang="en" sz="1000"/>
              <a:t>simon.ebner@psi.ch</a:t>
            </a:r>
          </a:p>
        </p:txBody>
      </p:sp>
      <p:sp>
        <p:nvSpPr>
          <p:cNvPr id="164" name="Shape 164"/>
          <p:cNvSpPr txBox="1"/>
          <p:nvPr/>
        </p:nvSpPr>
        <p:spPr>
          <a:xfrm>
            <a:off x="5366475" y="1589787"/>
            <a:ext cx="2720399" cy="56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rPr>
              <a:t>Contact</a:t>
            </a:r>
          </a:p>
        </p:txBody>
      </p:sp>
      <p:sp>
        <p:nvSpPr>
          <p:cNvPr id="165" name="Shape 165"/>
          <p:cNvSpPr txBox="1"/>
          <p:nvPr/>
        </p:nvSpPr>
        <p:spPr>
          <a:xfrm>
            <a:off x="1460575" y="1589787"/>
            <a:ext cx="2720399" cy="564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3600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rPr>
              <a:t>Details</a:t>
            </a:r>
          </a:p>
        </p:txBody>
      </p:sp>
      <p:sp>
        <p:nvSpPr>
          <p:cNvPr id="166" name="Shape 166"/>
          <p:cNvSpPr txBox="1"/>
          <p:nvPr/>
        </p:nvSpPr>
        <p:spPr>
          <a:xfrm>
            <a:off x="2544175" y="2373987"/>
            <a:ext cx="1881299" cy="1217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 sz="1000">
                <a:solidFill>
                  <a:schemeClr val="dk1"/>
                </a:solidFill>
              </a:rPr>
              <a:t>https://github.com/</a:t>
            </a:r>
          </a:p>
          <a:p>
            <a:pPr lvl="0" rtl="0">
              <a:spcBef>
                <a:spcPts val="0"/>
              </a:spcBef>
              <a:buClr>
                <a:schemeClr val="dk1"/>
              </a:buClr>
              <a:buSzPct val="110000"/>
              <a:buFont typeface="Arial"/>
              <a:buNone/>
            </a:pPr>
            <a:r>
              <a:rPr lang="en" sz="1000">
                <a:solidFill>
                  <a:schemeClr val="dk1"/>
                </a:solidFill>
              </a:rPr>
              <a:t>channelaccess/ca</a:t>
            </a:r>
          </a:p>
        </p:txBody>
      </p:sp>
      <p:pic>
        <p:nvPicPr>
          <p:cNvPr id="167" name="Shape 16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59550" y="2326437"/>
            <a:ext cx="1159800" cy="115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type="ctrTitle"/>
          </p:nvPr>
        </p:nvSpPr>
        <p:spPr>
          <a:xfrm>
            <a:off x="685800" y="1583342"/>
            <a:ext cx="7772400" cy="1159799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Questions ?</a:t>
            </a:r>
          </a:p>
        </p:txBody>
      </p:sp>
      <p:sp>
        <p:nvSpPr>
          <p:cNvPr id="173" name="Shape 173"/>
          <p:cNvSpPr txBox="1"/>
          <p:nvPr>
            <p:ph idx="1" type="subTitle"/>
          </p:nvPr>
        </p:nvSpPr>
        <p:spPr>
          <a:xfrm>
            <a:off x="685800" y="2840053"/>
            <a:ext cx="7772400" cy="7847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 </a:t>
            </a:r>
          </a:p>
        </p:txBody>
      </p:sp>
    </p:spTree>
  </p:cSld>
  <p:clrMapOvr>
    <a:masterClrMapping/>
  </p:clrMapOvr>
  <p:transition spd="slow">
    <p:cut/>
  </p:transition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Colors</a:t>
            </a:r>
          </a:p>
        </p:txBody>
      </p:sp>
      <p:sp>
        <p:nvSpPr>
          <p:cNvPr id="179" name="Shape 179"/>
          <p:cNvSpPr/>
          <p:nvPr/>
        </p:nvSpPr>
        <p:spPr>
          <a:xfrm>
            <a:off x="2152501" y="1723200"/>
            <a:ext cx="355102" cy="355155"/>
          </a:xfrm>
          <a:prstGeom prst="rect">
            <a:avLst/>
          </a:prstGeom>
          <a:solidFill>
            <a:srgbClr val="FDCA0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0" name="Shape 180"/>
          <p:cNvSpPr/>
          <p:nvPr/>
        </p:nvSpPr>
        <p:spPr>
          <a:xfrm>
            <a:off x="2583992" y="1723200"/>
            <a:ext cx="355102" cy="355155"/>
          </a:xfrm>
          <a:prstGeom prst="rect">
            <a:avLst/>
          </a:prstGeom>
          <a:solidFill>
            <a:srgbClr val="FED43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1" name="Shape 181"/>
          <p:cNvSpPr/>
          <p:nvPr/>
        </p:nvSpPr>
        <p:spPr>
          <a:xfrm>
            <a:off x="3015485" y="1723200"/>
            <a:ext cx="355102" cy="355155"/>
          </a:xfrm>
          <a:prstGeom prst="rect">
            <a:avLst/>
          </a:prstGeom>
          <a:solidFill>
            <a:srgbClr val="FEDE7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2" name="Shape 182"/>
          <p:cNvSpPr/>
          <p:nvPr/>
        </p:nvSpPr>
        <p:spPr>
          <a:xfrm>
            <a:off x="3442482" y="1723200"/>
            <a:ext cx="355102" cy="355155"/>
          </a:xfrm>
          <a:prstGeom prst="rect">
            <a:avLst/>
          </a:prstGeom>
          <a:solidFill>
            <a:srgbClr val="FFEAA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3" name="Shape 183"/>
          <p:cNvSpPr/>
          <p:nvPr/>
        </p:nvSpPr>
        <p:spPr>
          <a:xfrm>
            <a:off x="3869478" y="1723200"/>
            <a:ext cx="355102" cy="355155"/>
          </a:xfrm>
          <a:prstGeom prst="rect">
            <a:avLst/>
          </a:prstGeom>
          <a:solidFill>
            <a:srgbClr val="FFF5D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4" name="Shape 184"/>
          <p:cNvSpPr/>
          <p:nvPr/>
        </p:nvSpPr>
        <p:spPr>
          <a:xfrm>
            <a:off x="2152501" y="2159279"/>
            <a:ext cx="355102" cy="355155"/>
          </a:xfrm>
          <a:prstGeom prst="rect">
            <a:avLst/>
          </a:prstGeom>
          <a:solidFill>
            <a:srgbClr val="EB5B0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5" name="Shape 185"/>
          <p:cNvSpPr/>
          <p:nvPr/>
        </p:nvSpPr>
        <p:spPr>
          <a:xfrm>
            <a:off x="2583992" y="2159279"/>
            <a:ext cx="355102" cy="355155"/>
          </a:xfrm>
          <a:prstGeom prst="rect">
            <a:avLst/>
          </a:prstGeom>
          <a:solidFill>
            <a:srgbClr val="EE7B3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6" name="Shape 186"/>
          <p:cNvSpPr/>
          <p:nvPr/>
        </p:nvSpPr>
        <p:spPr>
          <a:xfrm>
            <a:off x="3015485" y="2159279"/>
            <a:ext cx="355102" cy="355155"/>
          </a:xfrm>
          <a:prstGeom prst="rect">
            <a:avLst/>
          </a:prstGeom>
          <a:solidFill>
            <a:srgbClr val="F29E6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7" name="Shape 187"/>
          <p:cNvSpPr/>
          <p:nvPr/>
        </p:nvSpPr>
        <p:spPr>
          <a:xfrm>
            <a:off x="3442482" y="2159279"/>
            <a:ext cx="355102" cy="355155"/>
          </a:xfrm>
          <a:prstGeom prst="rect">
            <a:avLst/>
          </a:prstGeom>
          <a:solidFill>
            <a:srgbClr val="F6C09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8" name="Shape 188"/>
          <p:cNvSpPr/>
          <p:nvPr/>
        </p:nvSpPr>
        <p:spPr>
          <a:xfrm>
            <a:off x="3869478" y="2159279"/>
            <a:ext cx="355102" cy="355155"/>
          </a:xfrm>
          <a:prstGeom prst="rect">
            <a:avLst/>
          </a:prstGeom>
          <a:solidFill>
            <a:srgbClr val="FBE1CC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2152501" y="2590862"/>
            <a:ext cx="355102" cy="355155"/>
          </a:xfrm>
          <a:prstGeom prst="rect">
            <a:avLst/>
          </a:prstGeom>
          <a:solidFill>
            <a:srgbClr val="C5000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0" name="Shape 190"/>
          <p:cNvSpPr/>
          <p:nvPr/>
        </p:nvSpPr>
        <p:spPr>
          <a:xfrm>
            <a:off x="2583992" y="2590862"/>
            <a:ext cx="355102" cy="355155"/>
          </a:xfrm>
          <a:prstGeom prst="rect">
            <a:avLst/>
          </a:prstGeom>
          <a:solidFill>
            <a:srgbClr val="D0472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1" name="Shape 191"/>
          <p:cNvSpPr/>
          <p:nvPr/>
        </p:nvSpPr>
        <p:spPr>
          <a:xfrm>
            <a:off x="3015485" y="2590862"/>
            <a:ext cx="355102" cy="355155"/>
          </a:xfrm>
          <a:prstGeom prst="rect">
            <a:avLst/>
          </a:prstGeom>
          <a:solidFill>
            <a:srgbClr val="DA725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2" name="Shape 192"/>
          <p:cNvSpPr/>
          <p:nvPr/>
        </p:nvSpPr>
        <p:spPr>
          <a:xfrm>
            <a:off x="3442482" y="2590862"/>
            <a:ext cx="355102" cy="355155"/>
          </a:xfrm>
          <a:prstGeom prst="rect">
            <a:avLst/>
          </a:prstGeom>
          <a:solidFill>
            <a:srgbClr val="E7A28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3" name="Shape 193"/>
          <p:cNvSpPr/>
          <p:nvPr/>
        </p:nvSpPr>
        <p:spPr>
          <a:xfrm>
            <a:off x="3869478" y="2590862"/>
            <a:ext cx="355102" cy="355155"/>
          </a:xfrm>
          <a:prstGeom prst="rect">
            <a:avLst/>
          </a:prstGeom>
          <a:solidFill>
            <a:srgbClr val="F3D2C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4" name="Shape 194"/>
          <p:cNvSpPr/>
          <p:nvPr/>
        </p:nvSpPr>
        <p:spPr>
          <a:xfrm>
            <a:off x="2152501" y="3031436"/>
            <a:ext cx="355102" cy="355155"/>
          </a:xfrm>
          <a:prstGeom prst="rect">
            <a:avLst/>
          </a:prstGeom>
          <a:solidFill>
            <a:srgbClr val="85543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5" name="Shape 195"/>
          <p:cNvSpPr/>
          <p:nvPr/>
        </p:nvSpPr>
        <p:spPr>
          <a:xfrm>
            <a:off x="2583992" y="3031436"/>
            <a:ext cx="355102" cy="355155"/>
          </a:xfrm>
          <a:prstGeom prst="rect">
            <a:avLst/>
          </a:prstGeom>
          <a:solidFill>
            <a:srgbClr val="9A705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6" name="Shape 196"/>
          <p:cNvSpPr/>
          <p:nvPr/>
        </p:nvSpPr>
        <p:spPr>
          <a:xfrm>
            <a:off x="3015485" y="3031436"/>
            <a:ext cx="355102" cy="355155"/>
          </a:xfrm>
          <a:prstGeom prst="rect">
            <a:avLst/>
          </a:prstGeom>
          <a:solidFill>
            <a:srgbClr val="B2917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7" name="Shape 197"/>
          <p:cNvSpPr/>
          <p:nvPr/>
        </p:nvSpPr>
        <p:spPr>
          <a:xfrm>
            <a:off x="3442482" y="3031436"/>
            <a:ext cx="355102" cy="355155"/>
          </a:xfrm>
          <a:prstGeom prst="rect">
            <a:avLst/>
          </a:prstGeom>
          <a:solidFill>
            <a:srgbClr val="CAB5A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8" name="Shape 198"/>
          <p:cNvSpPr/>
          <p:nvPr/>
        </p:nvSpPr>
        <p:spPr>
          <a:xfrm>
            <a:off x="3869478" y="3031436"/>
            <a:ext cx="355102" cy="355155"/>
          </a:xfrm>
          <a:prstGeom prst="rect">
            <a:avLst/>
          </a:prstGeom>
          <a:solidFill>
            <a:srgbClr val="E4D9D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99" name="Shape 199"/>
          <p:cNvSpPr/>
          <p:nvPr/>
        </p:nvSpPr>
        <p:spPr>
          <a:xfrm>
            <a:off x="2152501" y="3467515"/>
            <a:ext cx="355102" cy="355155"/>
          </a:xfrm>
          <a:prstGeom prst="rect">
            <a:avLst/>
          </a:prstGeom>
          <a:solidFill>
            <a:srgbClr val="8F7111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0" name="Shape 200"/>
          <p:cNvSpPr/>
          <p:nvPr/>
        </p:nvSpPr>
        <p:spPr>
          <a:xfrm>
            <a:off x="2583992" y="3467515"/>
            <a:ext cx="355102" cy="355155"/>
          </a:xfrm>
          <a:prstGeom prst="rect">
            <a:avLst/>
          </a:prstGeom>
          <a:solidFill>
            <a:srgbClr val="A48841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1" name="Shape 201"/>
          <p:cNvSpPr/>
          <p:nvPr/>
        </p:nvSpPr>
        <p:spPr>
          <a:xfrm>
            <a:off x="3015485" y="3467515"/>
            <a:ext cx="355102" cy="355155"/>
          </a:xfrm>
          <a:prstGeom prst="rect">
            <a:avLst/>
          </a:prstGeom>
          <a:solidFill>
            <a:srgbClr val="BAA46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2" name="Shape 202"/>
          <p:cNvSpPr/>
          <p:nvPr/>
        </p:nvSpPr>
        <p:spPr>
          <a:xfrm>
            <a:off x="3442482" y="3467515"/>
            <a:ext cx="355102" cy="355155"/>
          </a:xfrm>
          <a:prstGeom prst="rect">
            <a:avLst/>
          </a:prstGeom>
          <a:solidFill>
            <a:srgbClr val="D0C19B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3" name="Shape 203"/>
          <p:cNvSpPr/>
          <p:nvPr/>
        </p:nvSpPr>
        <p:spPr>
          <a:xfrm>
            <a:off x="3869478" y="3467515"/>
            <a:ext cx="355102" cy="355155"/>
          </a:xfrm>
          <a:prstGeom prst="rect">
            <a:avLst/>
          </a:prstGeom>
          <a:solidFill>
            <a:srgbClr val="E8E1C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2152501" y="3899098"/>
            <a:ext cx="355102" cy="355155"/>
          </a:xfrm>
          <a:prstGeom prst="rect">
            <a:avLst/>
          </a:prstGeom>
          <a:solidFill>
            <a:srgbClr val="82911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5" name="Shape 205"/>
          <p:cNvSpPr/>
          <p:nvPr/>
        </p:nvSpPr>
        <p:spPr>
          <a:xfrm>
            <a:off x="2583992" y="3899098"/>
            <a:ext cx="355102" cy="355155"/>
          </a:xfrm>
          <a:prstGeom prst="rect">
            <a:avLst/>
          </a:prstGeom>
          <a:solidFill>
            <a:srgbClr val="9BA34C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6" name="Shape 206"/>
          <p:cNvSpPr/>
          <p:nvPr/>
        </p:nvSpPr>
        <p:spPr>
          <a:xfrm>
            <a:off x="3015485" y="3899098"/>
            <a:ext cx="355102" cy="355155"/>
          </a:xfrm>
          <a:prstGeom prst="rect">
            <a:avLst/>
          </a:prstGeom>
          <a:solidFill>
            <a:srgbClr val="B5B87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7" name="Shape 207"/>
          <p:cNvSpPr/>
          <p:nvPr/>
        </p:nvSpPr>
        <p:spPr>
          <a:xfrm>
            <a:off x="3442482" y="3899098"/>
            <a:ext cx="355102" cy="355155"/>
          </a:xfrm>
          <a:prstGeom prst="rect">
            <a:avLst/>
          </a:prstGeom>
          <a:solidFill>
            <a:srgbClr val="CED0A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8" name="Shape 208"/>
          <p:cNvSpPr/>
          <p:nvPr/>
        </p:nvSpPr>
        <p:spPr>
          <a:xfrm>
            <a:off x="3869478" y="3899098"/>
            <a:ext cx="355102" cy="355155"/>
          </a:xfrm>
          <a:prstGeom prst="rect">
            <a:avLst/>
          </a:prstGeom>
          <a:solidFill>
            <a:srgbClr val="E7E8D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09" name="Shape 209"/>
          <p:cNvSpPr/>
          <p:nvPr/>
        </p:nvSpPr>
        <p:spPr>
          <a:xfrm>
            <a:off x="4552674" y="1723200"/>
            <a:ext cx="355102" cy="355155"/>
          </a:xfrm>
          <a:prstGeom prst="rect">
            <a:avLst/>
          </a:prstGeom>
          <a:solidFill>
            <a:srgbClr val="19741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0" name="Shape 210"/>
          <p:cNvSpPr/>
          <p:nvPr/>
        </p:nvSpPr>
        <p:spPr>
          <a:xfrm>
            <a:off x="4984165" y="1723200"/>
            <a:ext cx="355102" cy="355155"/>
          </a:xfrm>
          <a:prstGeom prst="rect">
            <a:avLst/>
          </a:prstGeom>
          <a:solidFill>
            <a:srgbClr val="518A4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1" name="Shape 211"/>
          <p:cNvSpPr/>
          <p:nvPr/>
        </p:nvSpPr>
        <p:spPr>
          <a:xfrm>
            <a:off x="5415657" y="1723200"/>
            <a:ext cx="355102" cy="355155"/>
          </a:xfrm>
          <a:prstGeom prst="rect">
            <a:avLst/>
          </a:prstGeom>
          <a:solidFill>
            <a:srgbClr val="7DA56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2" name="Shape 212"/>
          <p:cNvSpPr/>
          <p:nvPr/>
        </p:nvSpPr>
        <p:spPr>
          <a:xfrm>
            <a:off x="5842654" y="1723200"/>
            <a:ext cx="355102" cy="355155"/>
          </a:xfrm>
          <a:prstGeom prst="rect">
            <a:avLst/>
          </a:prstGeom>
          <a:solidFill>
            <a:srgbClr val="A8C39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3" name="Shape 213"/>
          <p:cNvSpPr/>
          <p:nvPr/>
        </p:nvSpPr>
        <p:spPr>
          <a:xfrm>
            <a:off x="6269650" y="1723200"/>
            <a:ext cx="355102" cy="355155"/>
          </a:xfrm>
          <a:prstGeom prst="rect">
            <a:avLst/>
          </a:prstGeom>
          <a:solidFill>
            <a:srgbClr val="D4E2C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4552674" y="2159279"/>
            <a:ext cx="355102" cy="355155"/>
          </a:xfrm>
          <a:prstGeom prst="rect">
            <a:avLst/>
          </a:prstGeom>
          <a:solidFill>
            <a:srgbClr val="7C204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5" name="Shape 215"/>
          <p:cNvSpPr/>
          <p:nvPr/>
        </p:nvSpPr>
        <p:spPr>
          <a:xfrm>
            <a:off x="4984165" y="2159279"/>
            <a:ext cx="355102" cy="355155"/>
          </a:xfrm>
          <a:prstGeom prst="rect">
            <a:avLst/>
          </a:prstGeom>
          <a:solidFill>
            <a:srgbClr val="91496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6" name="Shape 216"/>
          <p:cNvSpPr/>
          <p:nvPr/>
        </p:nvSpPr>
        <p:spPr>
          <a:xfrm>
            <a:off x="5415657" y="2159279"/>
            <a:ext cx="355102" cy="355155"/>
          </a:xfrm>
          <a:prstGeom prst="rect">
            <a:avLst/>
          </a:prstGeom>
          <a:solidFill>
            <a:srgbClr val="AA708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7" name="Shape 217"/>
          <p:cNvSpPr/>
          <p:nvPr/>
        </p:nvSpPr>
        <p:spPr>
          <a:xfrm>
            <a:off x="5842654" y="2159279"/>
            <a:ext cx="355102" cy="355155"/>
          </a:xfrm>
          <a:prstGeom prst="rect">
            <a:avLst/>
          </a:prstGeom>
          <a:solidFill>
            <a:srgbClr val="C49FA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8" name="Shape 218"/>
          <p:cNvSpPr/>
          <p:nvPr/>
        </p:nvSpPr>
        <p:spPr>
          <a:xfrm>
            <a:off x="6269650" y="2159279"/>
            <a:ext cx="355102" cy="355155"/>
          </a:xfrm>
          <a:prstGeom prst="rect">
            <a:avLst/>
          </a:prstGeom>
          <a:solidFill>
            <a:srgbClr val="E1D0D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19" name="Shape 219"/>
          <p:cNvSpPr/>
          <p:nvPr/>
        </p:nvSpPr>
        <p:spPr>
          <a:xfrm>
            <a:off x="4552674" y="2590862"/>
            <a:ext cx="355102" cy="355155"/>
          </a:xfrm>
          <a:prstGeom prst="rect">
            <a:avLst/>
          </a:prstGeom>
          <a:solidFill>
            <a:srgbClr val="003B6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0" name="Shape 220"/>
          <p:cNvSpPr/>
          <p:nvPr/>
        </p:nvSpPr>
        <p:spPr>
          <a:xfrm>
            <a:off x="4984165" y="2590862"/>
            <a:ext cx="355102" cy="355155"/>
          </a:xfrm>
          <a:prstGeom prst="rect">
            <a:avLst/>
          </a:prstGeom>
          <a:solidFill>
            <a:srgbClr val="40558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1" name="Shape 221"/>
          <p:cNvSpPr/>
          <p:nvPr/>
        </p:nvSpPr>
        <p:spPr>
          <a:xfrm>
            <a:off x="5415657" y="2590862"/>
            <a:ext cx="355102" cy="355155"/>
          </a:xfrm>
          <a:prstGeom prst="rect">
            <a:avLst/>
          </a:prstGeom>
          <a:solidFill>
            <a:srgbClr val="69769E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2" name="Shape 222"/>
          <p:cNvSpPr/>
          <p:nvPr/>
        </p:nvSpPr>
        <p:spPr>
          <a:xfrm>
            <a:off x="5842654" y="2590862"/>
            <a:ext cx="355102" cy="355155"/>
          </a:xfrm>
          <a:prstGeom prst="rect">
            <a:avLst/>
          </a:prstGeom>
          <a:solidFill>
            <a:srgbClr val="989FB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3" name="Shape 223"/>
          <p:cNvSpPr/>
          <p:nvPr/>
        </p:nvSpPr>
        <p:spPr>
          <a:xfrm>
            <a:off x="6269650" y="2590862"/>
            <a:ext cx="355102" cy="355155"/>
          </a:xfrm>
          <a:prstGeom prst="rect">
            <a:avLst/>
          </a:prstGeom>
          <a:solidFill>
            <a:srgbClr val="CBCFD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4" name="Shape 224"/>
          <p:cNvSpPr/>
          <p:nvPr/>
        </p:nvSpPr>
        <p:spPr>
          <a:xfrm>
            <a:off x="4552674" y="3242719"/>
            <a:ext cx="355102" cy="355155"/>
          </a:xfrm>
          <a:prstGeom prst="rect">
            <a:avLst/>
          </a:prstGeom>
          <a:solidFill>
            <a:srgbClr val="009BA2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5" name="Shape 225"/>
          <p:cNvSpPr/>
          <p:nvPr/>
        </p:nvSpPr>
        <p:spPr>
          <a:xfrm>
            <a:off x="4984165" y="3242719"/>
            <a:ext cx="355102" cy="355155"/>
          </a:xfrm>
          <a:prstGeom prst="rect">
            <a:avLst/>
          </a:prstGeom>
          <a:solidFill>
            <a:srgbClr val="00ADB3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6" name="Shape 226"/>
          <p:cNvSpPr/>
          <p:nvPr/>
        </p:nvSpPr>
        <p:spPr>
          <a:xfrm>
            <a:off x="5415657" y="3242719"/>
            <a:ext cx="355102" cy="355155"/>
          </a:xfrm>
          <a:prstGeom prst="rect">
            <a:avLst/>
          </a:prstGeom>
          <a:solidFill>
            <a:srgbClr val="66BFC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7" name="Shape 227"/>
          <p:cNvSpPr/>
          <p:nvPr/>
        </p:nvSpPr>
        <p:spPr>
          <a:xfrm>
            <a:off x="5842654" y="3242719"/>
            <a:ext cx="355102" cy="355155"/>
          </a:xfrm>
          <a:prstGeom prst="rect">
            <a:avLst/>
          </a:prstGeom>
          <a:solidFill>
            <a:srgbClr val="A1D5D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8" name="Shape 228"/>
          <p:cNvSpPr/>
          <p:nvPr/>
        </p:nvSpPr>
        <p:spPr>
          <a:xfrm>
            <a:off x="6269650" y="3242719"/>
            <a:ext cx="355102" cy="355155"/>
          </a:xfrm>
          <a:prstGeom prst="rect">
            <a:avLst/>
          </a:prstGeom>
          <a:solidFill>
            <a:srgbClr val="D4EBE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29" name="Shape 229"/>
          <p:cNvSpPr/>
          <p:nvPr/>
        </p:nvSpPr>
        <p:spPr>
          <a:xfrm>
            <a:off x="4552674" y="3678798"/>
            <a:ext cx="355102" cy="355155"/>
          </a:xfrm>
          <a:prstGeom prst="rect">
            <a:avLst/>
          </a:prstGeom>
          <a:solidFill>
            <a:srgbClr val="009EC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0" name="Shape 230"/>
          <p:cNvSpPr/>
          <p:nvPr/>
        </p:nvSpPr>
        <p:spPr>
          <a:xfrm>
            <a:off x="4984165" y="3678798"/>
            <a:ext cx="355102" cy="355155"/>
          </a:xfrm>
          <a:prstGeom prst="rect">
            <a:avLst/>
          </a:prstGeom>
          <a:solidFill>
            <a:srgbClr val="00B0CF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1" name="Shape 231"/>
          <p:cNvSpPr/>
          <p:nvPr/>
        </p:nvSpPr>
        <p:spPr>
          <a:xfrm>
            <a:off x="5415657" y="3678798"/>
            <a:ext cx="355102" cy="355155"/>
          </a:xfrm>
          <a:prstGeom prst="rect">
            <a:avLst/>
          </a:prstGeom>
          <a:solidFill>
            <a:srgbClr val="62C1DA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2" name="Shape 232"/>
          <p:cNvSpPr/>
          <p:nvPr/>
        </p:nvSpPr>
        <p:spPr>
          <a:xfrm>
            <a:off x="5842654" y="3678798"/>
            <a:ext cx="355102" cy="355155"/>
          </a:xfrm>
          <a:prstGeom prst="rect">
            <a:avLst/>
          </a:prstGeom>
          <a:solidFill>
            <a:srgbClr val="9FD7E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3" name="Shape 233"/>
          <p:cNvSpPr/>
          <p:nvPr/>
        </p:nvSpPr>
        <p:spPr>
          <a:xfrm>
            <a:off x="6269650" y="3678798"/>
            <a:ext cx="355102" cy="355155"/>
          </a:xfrm>
          <a:prstGeom prst="rect">
            <a:avLst/>
          </a:prstGeom>
          <a:solidFill>
            <a:srgbClr val="D3ECF4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4" name="Shape 234"/>
          <p:cNvSpPr/>
          <p:nvPr/>
        </p:nvSpPr>
        <p:spPr>
          <a:xfrm>
            <a:off x="4552674" y="4110381"/>
            <a:ext cx="355102" cy="355155"/>
          </a:xfrm>
          <a:prstGeom prst="rect">
            <a:avLst/>
          </a:prstGeom>
          <a:solidFill>
            <a:srgbClr val="0075A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EB5B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5" name="Shape 235"/>
          <p:cNvSpPr/>
          <p:nvPr/>
        </p:nvSpPr>
        <p:spPr>
          <a:xfrm>
            <a:off x="4984165" y="4110381"/>
            <a:ext cx="355102" cy="355155"/>
          </a:xfrm>
          <a:prstGeom prst="rect">
            <a:avLst/>
          </a:prstGeom>
          <a:solidFill>
            <a:srgbClr val="368BB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6" name="Shape 236"/>
          <p:cNvSpPr/>
          <p:nvPr/>
        </p:nvSpPr>
        <p:spPr>
          <a:xfrm>
            <a:off x="5415657" y="4110381"/>
            <a:ext cx="355102" cy="355155"/>
          </a:xfrm>
          <a:prstGeom prst="rect">
            <a:avLst/>
          </a:prstGeom>
          <a:solidFill>
            <a:srgbClr val="71A3C7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7" name="Shape 237"/>
          <p:cNvSpPr/>
          <p:nvPr/>
        </p:nvSpPr>
        <p:spPr>
          <a:xfrm>
            <a:off x="5842654" y="4110381"/>
            <a:ext cx="355102" cy="355155"/>
          </a:xfrm>
          <a:prstGeom prst="rect">
            <a:avLst/>
          </a:prstGeom>
          <a:solidFill>
            <a:srgbClr val="A3C0D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8" name="Shape 238"/>
          <p:cNvSpPr/>
          <p:nvPr/>
        </p:nvSpPr>
        <p:spPr>
          <a:xfrm>
            <a:off x="6269650" y="4110381"/>
            <a:ext cx="355102" cy="355155"/>
          </a:xfrm>
          <a:prstGeom prst="rect">
            <a:avLst/>
          </a:prstGeom>
          <a:solidFill>
            <a:srgbClr val="D3E1ED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39" name="Shape 239"/>
          <p:cNvSpPr/>
          <p:nvPr/>
        </p:nvSpPr>
        <p:spPr>
          <a:xfrm>
            <a:off x="2152501" y="1115650"/>
            <a:ext cx="355102" cy="355155"/>
          </a:xfrm>
          <a:prstGeom prst="rect">
            <a:avLst/>
          </a:prstGeom>
          <a:solidFill>
            <a:srgbClr val="505050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0" name="Shape 240"/>
          <p:cNvSpPr/>
          <p:nvPr/>
        </p:nvSpPr>
        <p:spPr>
          <a:xfrm>
            <a:off x="2583992" y="1115650"/>
            <a:ext cx="355102" cy="355155"/>
          </a:xfrm>
          <a:prstGeom prst="rect">
            <a:avLst/>
          </a:prstGeom>
          <a:solidFill>
            <a:srgbClr val="686868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1" name="Shape 241"/>
          <p:cNvSpPr/>
          <p:nvPr/>
        </p:nvSpPr>
        <p:spPr>
          <a:xfrm>
            <a:off x="3015485" y="1115650"/>
            <a:ext cx="355102" cy="355155"/>
          </a:xfrm>
          <a:prstGeom prst="rect">
            <a:avLst/>
          </a:prstGeom>
          <a:solidFill>
            <a:srgbClr val="969696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2" name="Shape 242"/>
          <p:cNvSpPr/>
          <p:nvPr/>
        </p:nvSpPr>
        <p:spPr>
          <a:xfrm>
            <a:off x="3442482" y="1115650"/>
            <a:ext cx="355102" cy="355155"/>
          </a:xfrm>
          <a:prstGeom prst="rect">
            <a:avLst/>
          </a:prstGeom>
          <a:solidFill>
            <a:srgbClr val="B9B9B9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243" name="Shape 243"/>
          <p:cNvSpPr/>
          <p:nvPr/>
        </p:nvSpPr>
        <p:spPr>
          <a:xfrm>
            <a:off x="3869478" y="1115650"/>
            <a:ext cx="355102" cy="355155"/>
          </a:xfrm>
          <a:prstGeom prst="rect">
            <a:avLst/>
          </a:prstGeom>
          <a:solidFill>
            <a:srgbClr val="E5E5E5"/>
          </a:solidFill>
          <a:ln cap="flat" cmpd="sng" w="9525">
            <a:solidFill>
              <a:srgbClr val="FFFFFF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 b="0" baseline="0" i="0" sz="2400" u="none" cap="none" strike="noStrik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Acknowledgements</a:t>
            </a:r>
          </a:p>
        </p:txBody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"/>
              <a:t>Matej Sekoranja </a:t>
            </a:r>
            <a:r>
              <a:rPr lang="en"/>
              <a:t>(Cosylab) - Implementation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b="1" lang="en"/>
              <a:t>Tom Slejko</a:t>
            </a:r>
            <a:r>
              <a:rPr lang="en"/>
              <a:t> (Cosylab)</a:t>
            </a:r>
          </a:p>
          <a:p>
            <a:pPr>
              <a:spcBef>
                <a:spcPts val="0"/>
              </a:spcBef>
              <a:buNone/>
            </a:pPr>
            <a:r>
              <a:t/>
            </a:r>
            <a:endParaRPr b="1"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Features</a:t>
            </a:r>
          </a:p>
        </p:txBody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Java style Channel Access library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No prerequisites other than </a:t>
            </a:r>
            <a:r>
              <a:rPr b="1" lang="en"/>
              <a:t>Java 8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Use of modern Java 8 concepts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(Developer) Performance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Easy deployment of the library (Maven, Gradle, ...)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Available on Maven Central</a:t>
            </a:r>
          </a:p>
          <a:p>
            <a:pPr indent="0" lvl="0" mar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Features</a:t>
            </a:r>
          </a:p>
        </p:txBody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Simplicity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Use of Java type system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Synchronous and asynchronous operations for get, put, connect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Efficient handling of parallel operations without the need to use threads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Chaining of actions/operations, e.g. set this, then set that, … (Reactive Programming)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Easily get additional metadata to value: Timestamp, Alarms, Graphic, Control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Support of all listeners ChannelAccess supports: ConnectionListener, AccessRightListener, Value Listener (Monitor)</a:t>
            </a:r>
          </a:p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Basics</a:t>
            </a:r>
          </a:p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Context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Used to create channels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Channel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Class/Object representing a Channel Access channel (connection)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Future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Handle for a result that will be available in the future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For asynchronous operations (suffix </a:t>
            </a:r>
            <a:r>
              <a:rPr b="1" lang="en"/>
              <a:t>Async</a:t>
            </a:r>
            <a:r>
              <a:rPr lang="en"/>
              <a:t>)</a:t>
            </a:r>
          </a:p>
          <a:p>
            <a:pPr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Channels</a:t>
            </a:r>
          </a:p>
          <a:p>
            <a:pPr indent="-228600" lvl="1" marL="914400">
              <a:spcBef>
                <a:spcPts val="0"/>
              </a:spcBef>
            </a:pPr>
            <a:r>
              <a:rPr lang="en"/>
              <a:t>Utility class to facilitate various (non standard Channel Access) operations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Basics</a:t>
            </a:r>
          </a:p>
        </p:txBody>
      </p:sp>
      <p:sp>
        <p:nvSpPr>
          <p:cNvPr id="74" name="Shape 74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The library always provides synchronous and asynchronous operations.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Asynchronous operations just have the postfix </a:t>
            </a:r>
            <a:r>
              <a:rPr b="1" lang="en">
                <a:latin typeface="Courier New"/>
                <a:ea typeface="Courier New"/>
                <a:cs typeface="Courier New"/>
                <a:sym typeface="Courier New"/>
              </a:rPr>
              <a:t>Async</a:t>
            </a:r>
          </a:p>
          <a:p>
            <a:pPr indent="-228600" lvl="0" marL="457200">
              <a:spcBef>
                <a:spcPts val="0"/>
              </a:spcBef>
              <a:buChar char="●"/>
            </a:pPr>
            <a:r>
              <a:rPr lang="en"/>
              <a:t>Asynchronous operations always return a </a:t>
            </a:r>
            <a:r>
              <a:rPr lang="en">
                <a:latin typeface="Courier New"/>
                <a:ea typeface="Courier New"/>
                <a:cs typeface="Courier New"/>
                <a:sym typeface="Courier New"/>
              </a:rPr>
              <a:t>CompletableFuture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686868"/>
                </a:solidFill>
                <a:latin typeface="Georgia"/>
                <a:ea typeface="Georgia"/>
                <a:cs typeface="Georgia"/>
                <a:sym typeface="Georgia"/>
              </a:rPr>
              <a:t>Manual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Download latest release: </a:t>
            </a:r>
            <a:r>
              <a:rPr lang="en" u="sng">
                <a:solidFill>
                  <a:schemeClr val="hlink"/>
                </a:solidFill>
                <a:hlinkClick r:id="rId3"/>
              </a:rPr>
              <a:t>https://github.com/channelaccess/ca/releases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686868"/>
                </a:solidFill>
              </a:rPr>
              <a:t>Gradle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Add following line to the dependency section of your  build.gradle</a:t>
            </a:r>
          </a:p>
          <a:p>
            <a:pPr indent="457200" lvl="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compile 'org.epics:ca:1.0.0'</a:t>
            </a:r>
          </a:p>
          <a:p>
            <a:pPr lvl="0" rtl="0">
              <a:spcBef>
                <a:spcPts val="0"/>
              </a:spcBef>
              <a:buNone/>
            </a:pPr>
            <a:r>
              <a:rPr lang="en">
                <a:solidFill>
                  <a:srgbClr val="686868"/>
                </a:solidFill>
              </a:rPr>
              <a:t>Maven</a:t>
            </a:r>
          </a:p>
          <a:p>
            <a:pPr indent="-228600" lvl="0" marL="457200" rtl="0">
              <a:spcBef>
                <a:spcPts val="0"/>
              </a:spcBef>
              <a:buChar char="●"/>
            </a:pPr>
            <a:r>
              <a:rPr lang="en"/>
              <a:t>Add following lines to the depency section of your Maven pom.xml 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&lt;dependency&gt;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&lt;groupId&gt;org.epics&lt;/groupId&gt;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&lt;artifactId&gt;ca&lt;/artifactId&gt;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 &lt;version&gt;1.0.0&lt;/version&gt;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&lt;/dependency&gt;</a:t>
            </a:r>
          </a:p>
        </p:txBody>
      </p:sp>
      <p:sp>
        <p:nvSpPr>
          <p:cNvPr id="80" name="Shape 8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Getting Started - Get The Library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Getting Started - Use</a:t>
            </a:r>
          </a:p>
        </p:txBody>
      </p:sp>
      <p:sp>
        <p:nvSpPr>
          <p:cNvPr id="86" name="Shape 86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indent="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try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(Context context 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new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Context())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{</a:t>
            </a:r>
          </a:p>
          <a:p>
            <a:pPr indent="45720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Channel&lt;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Double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&gt;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channel 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=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 </a:t>
            </a:r>
          </a:p>
          <a:p>
            <a:pPr indent="457200" lvl="0" marL="9144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context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createChannel("MY_CHANNEL",Double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class);</a:t>
            </a:r>
          </a:p>
          <a:p>
            <a:pPr indent="45720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</a:t>
            </a:r>
            <a:r>
              <a:rPr lang="en" sz="1400">
                <a:solidFill>
                  <a:srgbClr val="FFEAA8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connect();</a:t>
            </a:r>
          </a:p>
          <a:p>
            <a:pPr indent="45720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System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out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println(channel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get());</a:t>
            </a:r>
          </a:p>
          <a:p>
            <a:pPr indent="45720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channel</a:t>
            </a:r>
            <a:r>
              <a:rPr lang="en" sz="1400">
                <a:solidFill>
                  <a:srgbClr val="A71D5D"/>
                </a:solidFill>
                <a:latin typeface="Courier New"/>
                <a:ea typeface="Courier New"/>
                <a:cs typeface="Courier New"/>
                <a:sym typeface="Courier New"/>
              </a:rPr>
              <a:t>.</a:t>
            </a: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close();</a:t>
            </a:r>
            <a:br>
              <a:rPr lang="en" sz="1400">
                <a:latin typeface="Courier New"/>
                <a:ea typeface="Courier New"/>
                <a:cs typeface="Courier New"/>
                <a:sym typeface="Courier New"/>
              </a:rPr>
            </a:br>
            <a:r>
              <a:rPr lang="en" sz="1400">
                <a:latin typeface="Courier New"/>
                <a:ea typeface="Courier New"/>
                <a:cs typeface="Courier New"/>
                <a:sym typeface="Courier New"/>
              </a:rPr>
              <a:t>}</a:t>
            </a:r>
          </a:p>
          <a:p>
            <a:pPr indent="0" lvl="0" marL="457200" rtl="0">
              <a:lnSpc>
                <a:spcPct val="100000"/>
              </a:lnSpc>
              <a:spcBef>
                <a:spcPts val="0"/>
              </a:spcBef>
              <a:buNone/>
            </a:pPr>
            <a:r>
              <a:t/>
            </a:r>
            <a:endParaRPr sz="1400">
              <a:latin typeface="Courier New"/>
              <a:ea typeface="Courier New"/>
              <a:cs typeface="Courier New"/>
              <a:sym typeface="Courier New"/>
            </a:endParaRP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simple-ligh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