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Recap what are the takeaways. Easy to use Matlab Channel Access library that is platform independent and can be deployed by drag&amp;drop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5" name="Shape 2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This buys you that you can run your Matlab code on any machine running Matlab ...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Mention that there is also a way to centrally deploy the library for all Matlab applications … but that we don't recommend that.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Having a monitored channel is what you want to have if you are actively polling in a loop ...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b="0" sz="48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 sz="1800">
                <a:solidFill>
                  <a:srgbClr val="000000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6925" y="267549"/>
            <a:ext cx="1438200" cy="50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buSzPct val="100000"/>
              <a:buAutoNum type="arabicPeriod"/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buSzPct val="100000"/>
              <a:buChar char="○"/>
              <a:defRPr sz="1400"/>
            </a:lvl2pPr>
            <a:lvl3pPr>
              <a:spcBef>
                <a:spcPts val="0"/>
              </a:spcBef>
              <a:buSzPct val="100000"/>
              <a:buAutoNum type="romanLcPeriod"/>
              <a:defRPr sz="1200"/>
            </a:lvl3pPr>
            <a:lvl4pPr>
              <a:spcBef>
                <a:spcPts val="0"/>
              </a:spcBef>
              <a:buSzPct val="100000"/>
              <a:buAutoNum type="arabicPeriod"/>
              <a:defRPr sz="1100"/>
            </a:lvl4pPr>
            <a:lvl5pPr>
              <a:spcBef>
                <a:spcPts val="0"/>
              </a:spcBef>
              <a:buSzPct val="100000"/>
              <a:buAutoNum type="alphaLcPeriod"/>
              <a:defRPr sz="1100"/>
            </a:lvl5pPr>
            <a:lvl6pPr>
              <a:spcBef>
                <a:spcPts val="0"/>
              </a:spcBef>
              <a:buSzPct val="100000"/>
              <a:buAutoNum type="romanLcPeriod"/>
              <a:defRPr sz="1100"/>
            </a:lvl6pPr>
            <a:lvl7pPr>
              <a:spcBef>
                <a:spcPts val="0"/>
              </a:spcBef>
              <a:buSzPct val="100000"/>
              <a:buAutoNum type="arabicPeriod"/>
              <a:defRPr sz="1100"/>
            </a:lvl7pPr>
            <a:lvl8pPr>
              <a:spcBef>
                <a:spcPts val="0"/>
              </a:spcBef>
              <a:buSzPct val="100000"/>
              <a:buAutoNum type="alphaLcPeriod"/>
              <a:defRPr sz="1100"/>
            </a:lvl8pPr>
            <a:lvl9pPr>
              <a:spcBef>
                <a:spcPts val="0"/>
              </a:spcBef>
              <a:buSzPct val="100000"/>
              <a:buAutoNum type="romanLcPeriod"/>
              <a:defRPr sz="11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800"/>
            </a:lvl1pPr>
            <a:lvl2pPr>
              <a:spcBef>
                <a:spcPts val="0"/>
              </a:spcBef>
              <a:buSzPct val="100000"/>
              <a:defRPr sz="14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100"/>
            </a:lvl4pPr>
            <a:lvl5pPr>
              <a:spcBef>
                <a:spcPts val="0"/>
              </a:spcBef>
              <a:buSzPct val="100000"/>
              <a:defRPr sz="1100"/>
            </a:lvl5pPr>
            <a:lvl6pPr>
              <a:spcBef>
                <a:spcPts val="0"/>
              </a:spcBef>
              <a:buSzPct val="100000"/>
              <a:defRPr sz="1100"/>
            </a:lvl6pPr>
            <a:lvl7pPr>
              <a:spcBef>
                <a:spcPts val="0"/>
              </a:spcBef>
              <a:buSzPct val="100000"/>
              <a:defRPr sz="1100"/>
            </a:lvl7pPr>
            <a:lvl8pPr>
              <a:spcBef>
                <a:spcPts val="0"/>
              </a:spcBef>
              <a:buSzPct val="100000"/>
              <a:defRPr sz="1100"/>
            </a:lvl8pPr>
            <a:lvl9pPr>
              <a:spcBef>
                <a:spcPts val="0"/>
              </a:spcBef>
              <a:buSzPct val="100000"/>
              <a:defRPr sz="1100"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800"/>
            </a:lvl1pPr>
            <a:lvl2pPr>
              <a:spcBef>
                <a:spcPts val="0"/>
              </a:spcBef>
              <a:buSzPct val="100000"/>
              <a:defRPr sz="14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100"/>
            </a:lvl4pPr>
            <a:lvl5pPr>
              <a:spcBef>
                <a:spcPts val="0"/>
              </a:spcBef>
              <a:buSzPct val="100000"/>
              <a:defRPr sz="1100"/>
            </a:lvl5pPr>
            <a:lvl6pPr>
              <a:spcBef>
                <a:spcPts val="0"/>
              </a:spcBef>
              <a:buSzPct val="100000"/>
              <a:defRPr sz="1100"/>
            </a:lvl6pPr>
            <a:lvl7pPr>
              <a:spcBef>
                <a:spcPts val="0"/>
              </a:spcBef>
              <a:buSzPct val="100000"/>
              <a:defRPr sz="1100"/>
            </a:lvl7pPr>
            <a:lvl8pPr>
              <a:spcBef>
                <a:spcPts val="0"/>
              </a:spcBef>
              <a:buSzPct val="100000"/>
              <a:defRPr sz="1100"/>
            </a:lvl8pPr>
            <a:lvl9pPr>
              <a:spcBef>
                <a:spcPts val="0"/>
              </a:spcBef>
              <a:buSzPct val="100000"/>
              <a:defRPr sz="1100"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457200" y="15775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 algn="ctr">
              <a:spcBef>
                <a:spcPts val="0"/>
              </a:spcBef>
              <a:defRPr/>
            </a:lvl2pPr>
            <a:lvl3pPr rtl="0" algn="ctr">
              <a:spcBef>
                <a:spcPts val="0"/>
              </a:spcBef>
              <a:defRPr/>
            </a:lvl3pPr>
            <a:lvl4pPr rtl="0" algn="ctr">
              <a:spcBef>
                <a:spcPts val="0"/>
              </a:spcBef>
              <a:defRPr/>
            </a:lvl4pPr>
            <a:lvl5pPr rtl="0" algn="ctr">
              <a:spcBef>
                <a:spcPts val="0"/>
              </a:spcBef>
              <a:defRPr/>
            </a:lvl5pPr>
            <a:lvl6pPr rtl="0" algn="ctr">
              <a:spcBef>
                <a:spcPts val="0"/>
              </a:spcBef>
              <a:defRPr/>
            </a:lvl6pPr>
            <a:lvl7pPr rtl="0" algn="ctr">
              <a:spcBef>
                <a:spcPts val="0"/>
              </a:spcBef>
              <a:defRPr/>
            </a:lvl7pPr>
            <a:lvl8pPr rtl="0" algn="ctr">
              <a:spcBef>
                <a:spcPts val="0"/>
              </a:spcBef>
              <a:defRPr/>
            </a:lvl8pPr>
            <a:lvl9pPr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7" name="Shape 7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896207" y="-3"/>
            <a:ext cx="561992" cy="5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100">
                <a:solidFill>
                  <a:srgbClr val="B9B9B9"/>
                </a:solidFill>
              </a:rPr>
              <a:t>‹#›</a:t>
            </a:fld>
          </a:p>
        </p:txBody>
      </p:sp>
      <p:sp>
        <p:nvSpPr>
          <p:cNvPr id="9" name="Shape 9"/>
          <p:cNvSpPr txBox="1"/>
          <p:nvPr/>
        </p:nvSpPr>
        <p:spPr>
          <a:xfrm>
            <a:off x="5318875" y="4781700"/>
            <a:ext cx="33680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en" sz="1100">
                <a:solidFill>
                  <a:srgbClr val="B9B9B9"/>
                </a:solidFill>
              </a:rPr>
              <a:t>© Paul Scherrer Institute - simon.ebner@psi.ch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github.com/channelaccess/ca_matlab" TargetMode="External"/><Relationship Id="rId4" Type="http://schemas.openxmlformats.org/officeDocument/2006/relationships/image" Target="../media/image0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github.com/channelaccess/ca_matlab/tree/master/examples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github.com/channelaccess/ca_matlab/issues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02.png"/><Relationship Id="rId4" Type="http://schemas.openxmlformats.org/officeDocument/2006/relationships/image" Target="../media/image0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6.png"/><Relationship Id="rId4" Type="http://schemas.openxmlformats.org/officeDocument/2006/relationships/image" Target="../media/image04.png"/><Relationship Id="rId5" Type="http://schemas.openxmlformats.org/officeDocument/2006/relationships/image" Target="../media/image0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github.com/channelaccess/ca_matlab" TargetMode="External"/><Relationship Id="rId4" Type="http://schemas.openxmlformats.org/officeDocument/2006/relationships/image" Target="../media/image0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github.com/channelaccess/ca_matlab/releases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Matlab Channel Access</a:t>
            </a:r>
          </a:p>
        </p:txBody>
      </p:sp>
      <p:pic>
        <p:nvPicPr>
          <p:cNvPr id="37" name="Shape 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4375" y="2544112"/>
            <a:ext cx="1159800" cy="11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/>
          <p:nvPr/>
        </p:nvSpPr>
        <p:spPr>
          <a:xfrm>
            <a:off x="2467975" y="26025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channelaccess/ca_matlab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Get Values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value = channel.get();</a:t>
            </a:r>
            <a:br>
              <a:rPr lang="en"/>
            </a:br>
          </a:p>
          <a:p>
            <a:pPr lvl="0" rtl="0">
              <a:spcBef>
                <a:spcPts val="0"/>
              </a:spcBef>
              <a:buNone/>
            </a:pPr>
            <a:r>
              <a:rPr lang="en"/>
              <a:t>Set Values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channel.put(10.0);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channel.putNoWait(10.0);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Get Values (Asynchronous)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 = channel.getAsync();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// … do something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value = future.get();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Set Values (Asynchronous)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 = channel.putAsync(10.0);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// … do something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future.get();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Wait for Value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.waitForValue(channel, 'world');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</a:p>
          <a:p>
            <a:pPr lvl="0" rtl="0">
              <a:spcBef>
                <a:spcPts val="0"/>
              </a:spcBef>
              <a:buNone/>
            </a:pPr>
            <a:r>
              <a:rPr lang="en"/>
              <a:t>Wait for Value (Asynchronous)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.waitForValueAsync(channel, 'world');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// … do something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future.get();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Asynchronous Commands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future.get()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future.get(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java.lang.Long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(10),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java.util.concurrent.TimeUnit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.SECONDS)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future.isDone()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Busy Loop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future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.waitForValueAsync(channel, 'world');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while not(future.isDone())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  % do something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end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More Stuff ...</a:t>
            </a: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u="sng">
                <a:solidFill>
                  <a:srgbClr val="0075A7"/>
                </a:solidFill>
                <a:hlinkClick r:id="rId3"/>
              </a:rPr>
              <a:t>https://github.com/channelaccess/ca_matlab</a:t>
            </a:r>
          </a:p>
        </p:txBody>
      </p:sp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699" y="1705362"/>
            <a:ext cx="1159800" cy="11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1546300" y="176383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channelaccess/ca_matlab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Examples / Blueprints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u="sng">
                <a:solidFill>
                  <a:srgbClr val="0086B3"/>
                </a:solidFill>
                <a:hlinkClick r:id="rId3"/>
              </a:rPr>
              <a:t>https://github.com/channelaccess/ca_matlab/tree/master/examples</a:t>
            </a: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Issues / Contribute / Feedback</a:t>
            </a:r>
          </a:p>
        </p:txBody>
      </p:sp>
      <p:sp>
        <p:nvSpPr>
          <p:cNvPr id="135" name="Shape 13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Issues / Bugs: </a:t>
            </a:r>
            <a:r>
              <a:rPr lang="en" u="sng">
                <a:solidFill>
                  <a:srgbClr val="0075A7"/>
                </a:solidFill>
                <a:hlinkClick r:id="rId3"/>
              </a:rPr>
              <a:t>https://github.com/channelaccess/ca_matlab/issues</a:t>
            </a:r>
            <a:r>
              <a:rPr lang="en">
                <a:solidFill>
                  <a:srgbClr val="0075A7"/>
                </a:solidFill>
              </a:rPr>
              <a:t> 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General feedback, useful code snippets, examples : simon.ebner@psi.ch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2675" y="2389525"/>
            <a:ext cx="1040599" cy="105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6439575" y="23739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Simon Ebner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Paul Scherrer Institute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WBGB/001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5232 Villigen PSI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simon.ebner@psi.ch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5366475" y="1589787"/>
            <a:ext cx="2720399" cy="56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rPr>
              <a:t>Contact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1460575" y="1589787"/>
            <a:ext cx="2720399" cy="56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rPr>
              <a:t>Details</a:t>
            </a:r>
          </a:p>
        </p:txBody>
      </p:sp>
      <p:pic>
        <p:nvPicPr>
          <p:cNvPr id="145" name="Shape 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0575" y="2315512"/>
            <a:ext cx="1159800" cy="11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>
            <a:off x="2544175" y="23739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channelaccess/ca_matlab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 ?</a:t>
            </a:r>
          </a:p>
        </p:txBody>
      </p:sp>
      <p:sp>
        <p:nvSpPr>
          <p:cNvPr id="152" name="Shape 152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Colors</a:t>
            </a:r>
          </a:p>
        </p:txBody>
      </p:sp>
      <p:sp>
        <p:nvSpPr>
          <p:cNvPr id="158" name="Shape 158"/>
          <p:cNvSpPr/>
          <p:nvPr/>
        </p:nvSpPr>
        <p:spPr>
          <a:xfrm>
            <a:off x="2152501" y="1723200"/>
            <a:ext cx="355102" cy="355155"/>
          </a:xfrm>
          <a:prstGeom prst="rect">
            <a:avLst/>
          </a:prstGeom>
          <a:solidFill>
            <a:srgbClr val="FDCA0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Shape 159"/>
          <p:cNvSpPr/>
          <p:nvPr/>
        </p:nvSpPr>
        <p:spPr>
          <a:xfrm>
            <a:off x="2583992" y="1723200"/>
            <a:ext cx="355102" cy="355155"/>
          </a:xfrm>
          <a:prstGeom prst="rect">
            <a:avLst/>
          </a:prstGeom>
          <a:solidFill>
            <a:srgbClr val="FED43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3015485" y="1723200"/>
            <a:ext cx="355102" cy="355155"/>
          </a:xfrm>
          <a:prstGeom prst="rect">
            <a:avLst/>
          </a:prstGeom>
          <a:solidFill>
            <a:srgbClr val="FEDE7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1" name="Shape 161"/>
          <p:cNvSpPr/>
          <p:nvPr/>
        </p:nvSpPr>
        <p:spPr>
          <a:xfrm>
            <a:off x="3442482" y="1723200"/>
            <a:ext cx="355102" cy="355155"/>
          </a:xfrm>
          <a:prstGeom prst="rect">
            <a:avLst/>
          </a:prstGeom>
          <a:solidFill>
            <a:srgbClr val="FFEAA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3869478" y="1723200"/>
            <a:ext cx="355102" cy="355155"/>
          </a:xfrm>
          <a:prstGeom prst="rect">
            <a:avLst/>
          </a:prstGeom>
          <a:solidFill>
            <a:srgbClr val="FFF5D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2152501" y="2159279"/>
            <a:ext cx="355102" cy="355155"/>
          </a:xfrm>
          <a:prstGeom prst="rect">
            <a:avLst/>
          </a:prstGeom>
          <a:solidFill>
            <a:srgbClr val="EB5B0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4" name="Shape 164"/>
          <p:cNvSpPr/>
          <p:nvPr/>
        </p:nvSpPr>
        <p:spPr>
          <a:xfrm>
            <a:off x="2583992" y="2159279"/>
            <a:ext cx="355102" cy="355155"/>
          </a:xfrm>
          <a:prstGeom prst="rect">
            <a:avLst/>
          </a:prstGeom>
          <a:solidFill>
            <a:srgbClr val="EE7B3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3015485" y="2159279"/>
            <a:ext cx="355102" cy="355155"/>
          </a:xfrm>
          <a:prstGeom prst="rect">
            <a:avLst/>
          </a:prstGeom>
          <a:solidFill>
            <a:srgbClr val="F29E6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Shape 166"/>
          <p:cNvSpPr/>
          <p:nvPr/>
        </p:nvSpPr>
        <p:spPr>
          <a:xfrm>
            <a:off x="3442482" y="2159279"/>
            <a:ext cx="355102" cy="355155"/>
          </a:xfrm>
          <a:prstGeom prst="rect">
            <a:avLst/>
          </a:prstGeom>
          <a:solidFill>
            <a:srgbClr val="F6C09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3869478" y="2159279"/>
            <a:ext cx="355102" cy="355155"/>
          </a:xfrm>
          <a:prstGeom prst="rect">
            <a:avLst/>
          </a:prstGeom>
          <a:solidFill>
            <a:srgbClr val="FBE1CC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8" name="Shape 168"/>
          <p:cNvSpPr/>
          <p:nvPr/>
        </p:nvSpPr>
        <p:spPr>
          <a:xfrm>
            <a:off x="2152501" y="2590862"/>
            <a:ext cx="355102" cy="355155"/>
          </a:xfrm>
          <a:prstGeom prst="rect">
            <a:avLst/>
          </a:prstGeom>
          <a:solidFill>
            <a:srgbClr val="C5000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Shape 169"/>
          <p:cNvSpPr/>
          <p:nvPr/>
        </p:nvSpPr>
        <p:spPr>
          <a:xfrm>
            <a:off x="2583992" y="2590862"/>
            <a:ext cx="355102" cy="355155"/>
          </a:xfrm>
          <a:prstGeom prst="rect">
            <a:avLst/>
          </a:prstGeom>
          <a:solidFill>
            <a:srgbClr val="D0472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Shape 170"/>
          <p:cNvSpPr/>
          <p:nvPr/>
        </p:nvSpPr>
        <p:spPr>
          <a:xfrm>
            <a:off x="3015485" y="2590862"/>
            <a:ext cx="355102" cy="355155"/>
          </a:xfrm>
          <a:prstGeom prst="rect">
            <a:avLst/>
          </a:prstGeom>
          <a:solidFill>
            <a:srgbClr val="DA725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3442482" y="2590862"/>
            <a:ext cx="355102" cy="355155"/>
          </a:xfrm>
          <a:prstGeom prst="rect">
            <a:avLst/>
          </a:prstGeom>
          <a:solidFill>
            <a:srgbClr val="E7A28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2" name="Shape 172"/>
          <p:cNvSpPr/>
          <p:nvPr/>
        </p:nvSpPr>
        <p:spPr>
          <a:xfrm>
            <a:off x="3869478" y="2590862"/>
            <a:ext cx="355102" cy="355155"/>
          </a:xfrm>
          <a:prstGeom prst="rect">
            <a:avLst/>
          </a:prstGeom>
          <a:solidFill>
            <a:srgbClr val="F3D2C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3" name="Shape 173"/>
          <p:cNvSpPr/>
          <p:nvPr/>
        </p:nvSpPr>
        <p:spPr>
          <a:xfrm>
            <a:off x="2152501" y="3031436"/>
            <a:ext cx="355102" cy="355155"/>
          </a:xfrm>
          <a:prstGeom prst="rect">
            <a:avLst/>
          </a:prstGeom>
          <a:solidFill>
            <a:srgbClr val="85543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4" name="Shape 174"/>
          <p:cNvSpPr/>
          <p:nvPr/>
        </p:nvSpPr>
        <p:spPr>
          <a:xfrm>
            <a:off x="2583992" y="3031436"/>
            <a:ext cx="355102" cy="355155"/>
          </a:xfrm>
          <a:prstGeom prst="rect">
            <a:avLst/>
          </a:prstGeom>
          <a:solidFill>
            <a:srgbClr val="9A705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Shape 175"/>
          <p:cNvSpPr/>
          <p:nvPr/>
        </p:nvSpPr>
        <p:spPr>
          <a:xfrm>
            <a:off x="3015485" y="3031436"/>
            <a:ext cx="355102" cy="355155"/>
          </a:xfrm>
          <a:prstGeom prst="rect">
            <a:avLst/>
          </a:prstGeom>
          <a:solidFill>
            <a:srgbClr val="B2917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3442482" y="3031436"/>
            <a:ext cx="355102" cy="355155"/>
          </a:xfrm>
          <a:prstGeom prst="rect">
            <a:avLst/>
          </a:prstGeom>
          <a:solidFill>
            <a:srgbClr val="CAB5A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3869478" y="3031436"/>
            <a:ext cx="355102" cy="355155"/>
          </a:xfrm>
          <a:prstGeom prst="rect">
            <a:avLst/>
          </a:prstGeom>
          <a:solidFill>
            <a:srgbClr val="E4D9D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152501" y="3467515"/>
            <a:ext cx="355102" cy="355155"/>
          </a:xfrm>
          <a:prstGeom prst="rect">
            <a:avLst/>
          </a:prstGeom>
          <a:solidFill>
            <a:srgbClr val="8F7111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Shape 179"/>
          <p:cNvSpPr/>
          <p:nvPr/>
        </p:nvSpPr>
        <p:spPr>
          <a:xfrm>
            <a:off x="2583992" y="3467515"/>
            <a:ext cx="355102" cy="355155"/>
          </a:xfrm>
          <a:prstGeom prst="rect">
            <a:avLst/>
          </a:prstGeom>
          <a:solidFill>
            <a:srgbClr val="A48841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3015485" y="3467515"/>
            <a:ext cx="355102" cy="355155"/>
          </a:xfrm>
          <a:prstGeom prst="rect">
            <a:avLst/>
          </a:prstGeom>
          <a:solidFill>
            <a:srgbClr val="BAA46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3442482" y="3467515"/>
            <a:ext cx="355102" cy="355155"/>
          </a:xfrm>
          <a:prstGeom prst="rect">
            <a:avLst/>
          </a:prstGeom>
          <a:solidFill>
            <a:srgbClr val="D0C19B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3869478" y="3467515"/>
            <a:ext cx="355102" cy="355155"/>
          </a:xfrm>
          <a:prstGeom prst="rect">
            <a:avLst/>
          </a:prstGeom>
          <a:solidFill>
            <a:srgbClr val="E8E1C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2152501" y="3899098"/>
            <a:ext cx="355102" cy="355155"/>
          </a:xfrm>
          <a:prstGeom prst="rect">
            <a:avLst/>
          </a:prstGeom>
          <a:solidFill>
            <a:srgbClr val="82911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2583992" y="3899098"/>
            <a:ext cx="355102" cy="355155"/>
          </a:xfrm>
          <a:prstGeom prst="rect">
            <a:avLst/>
          </a:prstGeom>
          <a:solidFill>
            <a:srgbClr val="9BA34C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3015485" y="3899098"/>
            <a:ext cx="355102" cy="355155"/>
          </a:xfrm>
          <a:prstGeom prst="rect">
            <a:avLst/>
          </a:prstGeom>
          <a:solidFill>
            <a:srgbClr val="B5B87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3442482" y="3899098"/>
            <a:ext cx="355102" cy="355155"/>
          </a:xfrm>
          <a:prstGeom prst="rect">
            <a:avLst/>
          </a:prstGeom>
          <a:solidFill>
            <a:srgbClr val="CED0A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3869478" y="3899098"/>
            <a:ext cx="355102" cy="355155"/>
          </a:xfrm>
          <a:prstGeom prst="rect">
            <a:avLst/>
          </a:prstGeom>
          <a:solidFill>
            <a:srgbClr val="E7E8D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4552674" y="1723200"/>
            <a:ext cx="355102" cy="355155"/>
          </a:xfrm>
          <a:prstGeom prst="rect">
            <a:avLst/>
          </a:prstGeom>
          <a:solidFill>
            <a:srgbClr val="19741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4984165" y="1723200"/>
            <a:ext cx="355102" cy="355155"/>
          </a:xfrm>
          <a:prstGeom prst="rect">
            <a:avLst/>
          </a:prstGeom>
          <a:solidFill>
            <a:srgbClr val="518A4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5415657" y="1723200"/>
            <a:ext cx="355102" cy="355155"/>
          </a:xfrm>
          <a:prstGeom prst="rect">
            <a:avLst/>
          </a:prstGeom>
          <a:solidFill>
            <a:srgbClr val="7DA56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5842654" y="1723200"/>
            <a:ext cx="355102" cy="355155"/>
          </a:xfrm>
          <a:prstGeom prst="rect">
            <a:avLst/>
          </a:prstGeom>
          <a:solidFill>
            <a:srgbClr val="A8C39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6269650" y="1723200"/>
            <a:ext cx="355102" cy="355155"/>
          </a:xfrm>
          <a:prstGeom prst="rect">
            <a:avLst/>
          </a:prstGeom>
          <a:solidFill>
            <a:srgbClr val="D4E2C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4552674" y="2159279"/>
            <a:ext cx="355102" cy="355155"/>
          </a:xfrm>
          <a:prstGeom prst="rect">
            <a:avLst/>
          </a:prstGeom>
          <a:solidFill>
            <a:srgbClr val="7C204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4984165" y="2159279"/>
            <a:ext cx="355102" cy="355155"/>
          </a:xfrm>
          <a:prstGeom prst="rect">
            <a:avLst/>
          </a:prstGeom>
          <a:solidFill>
            <a:srgbClr val="91496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5415657" y="2159279"/>
            <a:ext cx="355102" cy="355155"/>
          </a:xfrm>
          <a:prstGeom prst="rect">
            <a:avLst/>
          </a:prstGeom>
          <a:solidFill>
            <a:srgbClr val="AA708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5842654" y="2159279"/>
            <a:ext cx="355102" cy="355155"/>
          </a:xfrm>
          <a:prstGeom prst="rect">
            <a:avLst/>
          </a:prstGeom>
          <a:solidFill>
            <a:srgbClr val="C49FA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6269650" y="2159279"/>
            <a:ext cx="355102" cy="355155"/>
          </a:xfrm>
          <a:prstGeom prst="rect">
            <a:avLst/>
          </a:prstGeom>
          <a:solidFill>
            <a:srgbClr val="E1D0D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4552674" y="2590862"/>
            <a:ext cx="355102" cy="355155"/>
          </a:xfrm>
          <a:prstGeom prst="rect">
            <a:avLst/>
          </a:prstGeom>
          <a:solidFill>
            <a:srgbClr val="003B6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4984165" y="2590862"/>
            <a:ext cx="355102" cy="355155"/>
          </a:xfrm>
          <a:prstGeom prst="rect">
            <a:avLst/>
          </a:prstGeom>
          <a:solidFill>
            <a:srgbClr val="40558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5415657" y="2590862"/>
            <a:ext cx="355102" cy="355155"/>
          </a:xfrm>
          <a:prstGeom prst="rect">
            <a:avLst/>
          </a:prstGeom>
          <a:solidFill>
            <a:srgbClr val="69769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5842654" y="2590862"/>
            <a:ext cx="355102" cy="355155"/>
          </a:xfrm>
          <a:prstGeom prst="rect">
            <a:avLst/>
          </a:prstGeom>
          <a:solidFill>
            <a:srgbClr val="989FB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6269650" y="2590862"/>
            <a:ext cx="355102" cy="355155"/>
          </a:xfrm>
          <a:prstGeom prst="rect">
            <a:avLst/>
          </a:prstGeom>
          <a:solidFill>
            <a:srgbClr val="CBCFD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4552674" y="3242719"/>
            <a:ext cx="355102" cy="355155"/>
          </a:xfrm>
          <a:prstGeom prst="rect">
            <a:avLst/>
          </a:prstGeom>
          <a:solidFill>
            <a:srgbClr val="009BA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4984165" y="3242719"/>
            <a:ext cx="355102" cy="355155"/>
          </a:xfrm>
          <a:prstGeom prst="rect">
            <a:avLst/>
          </a:prstGeom>
          <a:solidFill>
            <a:srgbClr val="00ADB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Shape 205"/>
          <p:cNvSpPr/>
          <p:nvPr/>
        </p:nvSpPr>
        <p:spPr>
          <a:xfrm>
            <a:off x="5415657" y="3242719"/>
            <a:ext cx="355102" cy="355155"/>
          </a:xfrm>
          <a:prstGeom prst="rect">
            <a:avLst/>
          </a:prstGeom>
          <a:solidFill>
            <a:srgbClr val="66BFC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5842654" y="3242719"/>
            <a:ext cx="355102" cy="355155"/>
          </a:xfrm>
          <a:prstGeom prst="rect">
            <a:avLst/>
          </a:prstGeom>
          <a:solidFill>
            <a:srgbClr val="A1D5D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6269650" y="3242719"/>
            <a:ext cx="355102" cy="355155"/>
          </a:xfrm>
          <a:prstGeom prst="rect">
            <a:avLst/>
          </a:prstGeom>
          <a:solidFill>
            <a:srgbClr val="D4EBE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4552674" y="3678798"/>
            <a:ext cx="355102" cy="355155"/>
          </a:xfrm>
          <a:prstGeom prst="rect">
            <a:avLst/>
          </a:prstGeom>
          <a:solidFill>
            <a:srgbClr val="009EC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4984165" y="3678798"/>
            <a:ext cx="355102" cy="355155"/>
          </a:xfrm>
          <a:prstGeom prst="rect">
            <a:avLst/>
          </a:prstGeom>
          <a:solidFill>
            <a:srgbClr val="00B0C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5415657" y="3678798"/>
            <a:ext cx="355102" cy="355155"/>
          </a:xfrm>
          <a:prstGeom prst="rect">
            <a:avLst/>
          </a:prstGeom>
          <a:solidFill>
            <a:srgbClr val="62C1D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5842654" y="3678798"/>
            <a:ext cx="355102" cy="355155"/>
          </a:xfrm>
          <a:prstGeom prst="rect">
            <a:avLst/>
          </a:prstGeom>
          <a:solidFill>
            <a:srgbClr val="9FD7E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6269650" y="3678798"/>
            <a:ext cx="355102" cy="355155"/>
          </a:xfrm>
          <a:prstGeom prst="rect">
            <a:avLst/>
          </a:prstGeom>
          <a:solidFill>
            <a:srgbClr val="D3ECF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4552674" y="4110381"/>
            <a:ext cx="355102" cy="355155"/>
          </a:xfrm>
          <a:prstGeom prst="rect">
            <a:avLst/>
          </a:prstGeom>
          <a:solidFill>
            <a:srgbClr val="0075A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4984165" y="4110381"/>
            <a:ext cx="355102" cy="355155"/>
          </a:xfrm>
          <a:prstGeom prst="rect">
            <a:avLst/>
          </a:prstGeom>
          <a:solidFill>
            <a:srgbClr val="368BB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5415657" y="4110381"/>
            <a:ext cx="355102" cy="355155"/>
          </a:xfrm>
          <a:prstGeom prst="rect">
            <a:avLst/>
          </a:prstGeom>
          <a:solidFill>
            <a:srgbClr val="71A3C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5842654" y="4110381"/>
            <a:ext cx="355102" cy="355155"/>
          </a:xfrm>
          <a:prstGeom prst="rect">
            <a:avLst/>
          </a:prstGeom>
          <a:solidFill>
            <a:srgbClr val="A3C0D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6269650" y="4110381"/>
            <a:ext cx="355102" cy="355155"/>
          </a:xfrm>
          <a:prstGeom prst="rect">
            <a:avLst/>
          </a:prstGeom>
          <a:solidFill>
            <a:srgbClr val="D3E1E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2152501" y="1115650"/>
            <a:ext cx="355102" cy="355155"/>
          </a:xfrm>
          <a:prstGeom prst="rect">
            <a:avLst/>
          </a:prstGeom>
          <a:solidFill>
            <a:srgbClr val="50505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2583992" y="1115650"/>
            <a:ext cx="355102" cy="355155"/>
          </a:xfrm>
          <a:prstGeom prst="rect">
            <a:avLst/>
          </a:prstGeom>
          <a:solidFill>
            <a:srgbClr val="68686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3015485" y="1115650"/>
            <a:ext cx="355102" cy="355155"/>
          </a:xfrm>
          <a:prstGeom prst="rect">
            <a:avLst/>
          </a:prstGeom>
          <a:solidFill>
            <a:srgbClr val="96969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3442482" y="1115650"/>
            <a:ext cx="355102" cy="355155"/>
          </a:xfrm>
          <a:prstGeom prst="rect">
            <a:avLst/>
          </a:prstGeom>
          <a:solidFill>
            <a:srgbClr val="B9B9B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3869478" y="1115650"/>
            <a:ext cx="355102" cy="355155"/>
          </a:xfrm>
          <a:prstGeom prst="rect">
            <a:avLst/>
          </a:prstGeom>
          <a:solidFill>
            <a:srgbClr val="E5E5E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Key Features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Documentation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Getting Started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Commands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Examples / Blueprints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Issues / Contribute / Feedback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No prerequisites other than </a:t>
            </a:r>
            <a:r>
              <a:rPr b="1" lang="en"/>
              <a:t>Matlab 2015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Drag and drop deployment of the library</a:t>
            </a:r>
          </a:p>
          <a:p>
            <a:pPr indent="-228600" lvl="0" marL="457200">
              <a:spcBef>
                <a:spcPts val="0"/>
              </a:spcBef>
              <a:buChar char="●"/>
            </a:pPr>
            <a:r>
              <a:rPr lang="en"/>
              <a:t>Supported Platforms</a:t>
            </a:r>
          </a:p>
        </p:txBody>
      </p:sp>
      <p:sp>
        <p:nvSpPr>
          <p:cNvPr id="50" name="Shape 5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Key Features</a:t>
            </a:r>
          </a:p>
        </p:txBody>
      </p:sp>
      <p:pic>
        <p:nvPicPr>
          <p:cNvPr id="51" name="Shape 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0525" y="2127537"/>
            <a:ext cx="2494547" cy="1870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66287" y="2515425"/>
            <a:ext cx="3621024" cy="131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59700" y="2576874"/>
            <a:ext cx="1011775" cy="119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Documentation</a:t>
            </a: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u="sng">
                <a:solidFill>
                  <a:srgbClr val="0075A7"/>
                </a:solidFill>
                <a:hlinkClick r:id="rId3"/>
              </a:rPr>
              <a:t>https://github.com/channelaccess/ca_matlab</a:t>
            </a:r>
            <a:r>
              <a:rPr lang="en"/>
              <a:t> </a:t>
            </a:r>
          </a:p>
        </p:txBody>
      </p:sp>
      <p:pic>
        <p:nvPicPr>
          <p:cNvPr id="60" name="Shape 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699" y="1705362"/>
            <a:ext cx="1159800" cy="11598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1546300" y="176383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channelaccess/ca_matlab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Basics</a:t>
            </a: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Context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Used to create channels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Channel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Class/Object representing a Channel Access channel (connection)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Future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Handle for a result that will be available in the future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For asynchronous operations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Channels</a:t>
            </a:r>
          </a:p>
          <a:p>
            <a:pPr indent="-228600" lvl="1" marL="914400">
              <a:spcBef>
                <a:spcPts val="0"/>
              </a:spcBef>
            </a:pPr>
            <a:r>
              <a:rPr lang="en"/>
              <a:t>Utility class to facilitate various (non standard Channel Access) operations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</a:t>
            </a:r>
          </a:p>
        </p:txBody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/>
              <a:t>Download Library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 u="sng">
                <a:solidFill>
                  <a:srgbClr val="0075A7"/>
                </a:solidFill>
                <a:hlinkClick r:id="rId3"/>
              </a:rPr>
              <a:t>https://github.com/channelaccess/ca_matlab/releases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Import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javaaddpath('ca_matlab-1.0.0.jar')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Use</a:t>
            </a:r>
          </a:p>
          <a:p>
            <a:pPr indent="0" marL="45720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import ch.psi.jcae.*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context = Context();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 = Channels.create(context, ChannelDescriptor('double', 'ARIDI-PCT:CURRENT'));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channel.get()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channel.close();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context.close();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Specify context properties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properties = java.util.Properties();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properties.setProperty('EPICS_CA_ADDR_LIST', 'sls-cagw');</a:t>
            </a: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properties.setProperty('EPICS_CA_SERVER_PORT', '5062');</a:t>
            </a:r>
          </a:p>
          <a:p>
            <a:pPr rtl="0">
              <a:spcBef>
                <a:spcPts val="0"/>
              </a:spcBef>
              <a:buNone/>
            </a:pP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</a:p>
          <a:p>
            <a:pPr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context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Context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(properties);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Create Channels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.create(context,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ChannelDescriptor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('double', 'ARIDI-PCT:CURRENT'));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.create(context,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ChannelDescriptor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('double', 'ARIDI-PCT:CURRENT', true));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.create(context,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ChannelDescriptor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('double[]', 'ARIDI-PCT:CURRENT', true));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 =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Channels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.create(context,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ChannelDescriptor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('double[]', 'ARIDI-PCT:CURRENT', true, </a:t>
            </a:r>
            <a:r>
              <a:rPr b="1" lang="en" sz="1400">
                <a:latin typeface="Courier New"/>
                <a:ea typeface="Courier New"/>
                <a:cs typeface="Courier New"/>
                <a:sym typeface="Courier New"/>
              </a:rPr>
              <a:t>java.lang.Integer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(10)));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Commands</a:t>
            </a:r>
          </a:p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Supported Types</a:t>
            </a:r>
          </a:p>
          <a:p>
            <a:pPr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double, integer, short, float, byte, boolean, string, double[], integer[], int[], short[], float[], byte[], boolean[], string[]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