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89" r:id="rId4"/>
  </p:sldMasterIdLst>
  <p:notesMasterIdLst>
    <p:notesMasterId r:id="rId34"/>
  </p:notesMasterIdLst>
  <p:handoutMasterIdLst>
    <p:handoutMasterId r:id="rId35"/>
  </p:handoutMasterIdLst>
  <p:sldIdLst>
    <p:sldId id="270" r:id="rId5"/>
    <p:sldId id="496" r:id="rId6"/>
    <p:sldId id="513" r:id="rId7"/>
    <p:sldId id="497" r:id="rId8"/>
    <p:sldId id="498" r:id="rId9"/>
    <p:sldId id="499" r:id="rId10"/>
    <p:sldId id="503" r:id="rId11"/>
    <p:sldId id="494" r:id="rId12"/>
    <p:sldId id="510" r:id="rId13"/>
    <p:sldId id="519" r:id="rId14"/>
    <p:sldId id="520" r:id="rId15"/>
    <p:sldId id="530" r:id="rId16"/>
    <p:sldId id="512" r:id="rId17"/>
    <p:sldId id="529" r:id="rId18"/>
    <p:sldId id="501" r:id="rId19"/>
    <p:sldId id="495" r:id="rId20"/>
    <p:sldId id="523" r:id="rId21"/>
    <p:sldId id="524" r:id="rId22"/>
    <p:sldId id="521" r:id="rId23"/>
    <p:sldId id="522" r:id="rId24"/>
    <p:sldId id="514" r:id="rId25"/>
    <p:sldId id="508" r:id="rId26"/>
    <p:sldId id="517" r:id="rId27"/>
    <p:sldId id="518" r:id="rId28"/>
    <p:sldId id="515" r:id="rId29"/>
    <p:sldId id="525" r:id="rId30"/>
    <p:sldId id="526" r:id="rId31"/>
    <p:sldId id="527" r:id="rId32"/>
    <p:sldId id="528" r:id="rId33"/>
  </p:sldIdLst>
  <p:sldSz cx="9144000" cy="6858000" type="screen4x3"/>
  <p:notesSz cx="6997700" cy="9271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9" userDrawn="1">
          <p15:clr>
            <a:srgbClr val="A4A3A4"/>
          </p15:clr>
        </p15:guide>
        <p15:guide id="2" pos="22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308"/>
    <a:srgbClr val="0F0C8F"/>
    <a:srgbClr val="CC0000"/>
    <a:srgbClr val="FFAE1A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4" autoAdjust="0"/>
    <p:restoredTop sz="94660"/>
  </p:normalViewPr>
  <p:slideViewPr>
    <p:cSldViewPr snapToObjects="1">
      <p:cViewPr varScale="1">
        <p:scale>
          <a:sx n="116" d="100"/>
          <a:sy n="116" d="100"/>
        </p:scale>
        <p:origin x="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83" d="100"/>
          <a:sy n="83" d="100"/>
        </p:scale>
        <p:origin x="-2916" y="-96"/>
      </p:cViewPr>
      <p:guideLst>
        <p:guide orient="horz" pos="2919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571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3471"/>
          </a:xfrm>
          <a:prstGeom prst="rect">
            <a:avLst/>
          </a:prstGeom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3471"/>
          </a:xfrm>
          <a:prstGeom prst="rect">
            <a:avLst/>
          </a:prstGeom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58165478-8271-4537-9DBA-6DB278E2C8C0}" type="datetime1">
              <a:rPr lang="en-US"/>
              <a:pPr>
                <a:defRPr/>
              </a:pPr>
              <a:t>10/17/2015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400" tIns="46200" rIns="92400" bIns="462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3765"/>
            <a:ext cx="5598160" cy="4171233"/>
          </a:xfrm>
          <a:prstGeom prst="rect">
            <a:avLst/>
          </a:prstGeom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937"/>
            <a:ext cx="3032337" cy="463470"/>
          </a:xfrm>
          <a:prstGeom prst="rect">
            <a:avLst/>
          </a:prstGeom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05937"/>
            <a:ext cx="3032337" cy="463470"/>
          </a:xfrm>
          <a:prstGeom prst="rect">
            <a:avLst/>
          </a:prstGeom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74EB2CD8-9047-43A5-BEAD-229CAC8CF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316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 pitchFamily="-65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pitchFamily="-65" charset="-128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050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205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4087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764989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99657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142030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62215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355118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037406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744395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856395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56138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14504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795124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42289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96737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334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340331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474360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28718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8680574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1367109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7926859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981606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75802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736697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02437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534191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46447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499753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9600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t_bkg1.png"/>
          <p:cNvPicPr>
            <a:picLocks noChangeAspect="1"/>
          </p:cNvPicPr>
          <p:nvPr/>
        </p:nvPicPr>
        <p:blipFill>
          <a:blip r:embed="rId2" cstate="print"/>
          <a:srcRect t="2948"/>
          <a:stretch>
            <a:fillRect/>
          </a:stretch>
        </p:blipFill>
        <p:spPr bwMode="auto">
          <a:xfrm>
            <a:off x="71062" y="0"/>
            <a:ext cx="9001881" cy="665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38024" y="1238250"/>
            <a:ext cx="7489976" cy="4539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86447" tIns="43223" rIns="86447" bIns="43223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sz="2600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71938"/>
            <a:ext cx="6096000" cy="1143000"/>
          </a:xfrm>
        </p:spPr>
        <p:txBody>
          <a:bodyPr/>
          <a:lstStyle>
            <a:lvl1pPr marL="0" indent="0" algn="ctr">
              <a:buNone/>
              <a:defRPr/>
            </a:lvl1pPr>
            <a:lvl2pPr marL="432235" indent="0" algn="ctr">
              <a:buNone/>
              <a:defRPr/>
            </a:lvl2pPr>
            <a:lvl3pPr marL="864469" indent="0" algn="ctr">
              <a:buNone/>
              <a:defRPr/>
            </a:lvl3pPr>
            <a:lvl4pPr marL="1296702" indent="0" algn="ctr">
              <a:buNone/>
              <a:defRPr/>
            </a:lvl4pPr>
            <a:lvl5pPr marL="1728938" indent="0" algn="ctr">
              <a:buNone/>
              <a:defRPr/>
            </a:lvl5pPr>
            <a:lvl6pPr marL="2161172" indent="0" algn="ctr">
              <a:buNone/>
              <a:defRPr/>
            </a:lvl6pPr>
            <a:lvl7pPr marL="2593406" indent="0" algn="ctr">
              <a:buNone/>
              <a:defRPr/>
            </a:lvl7pPr>
            <a:lvl8pPr marL="3025640" indent="0" algn="ctr">
              <a:buNone/>
              <a:defRPr/>
            </a:lvl8pPr>
            <a:lvl9pPr marL="3457874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438" y="3143254"/>
            <a:ext cx="9001124" cy="4866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6061" tIns="22425" rIns="56061" bIns="22425"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-152400" y="6387148"/>
            <a:ext cx="9448800" cy="348941"/>
          </a:xfrm>
          <a:prstGeom prst="rect">
            <a:avLst/>
          </a:prstGeom>
          <a:noFill/>
        </p:spPr>
        <p:txBody>
          <a:bodyPr wrap="square" lIns="86486" tIns="43243" rIns="86486" bIns="43243" rtlCol="0">
            <a:spAutoFit/>
          </a:bodyPr>
          <a:lstStyle/>
          <a:p>
            <a:pPr algn="ctr"/>
            <a:r>
              <a:rPr lang="en-US" sz="850" kern="1200" dirty="0" smtClean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This material is based upon work supported by the U.S. Department of Energy Office of Science under Cooperative Agreement DE-SC0000661, the State of Michigan and</a:t>
            </a:r>
            <a:r>
              <a:rPr lang="en-US" sz="850" kern="1200" baseline="0" dirty="0" smtClean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 Michigan </a:t>
            </a:r>
          </a:p>
          <a:p>
            <a:pPr algn="ctr"/>
            <a:r>
              <a:rPr lang="en-US" sz="850" kern="1200" baseline="0" dirty="0" smtClean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  State University. </a:t>
            </a:r>
            <a:r>
              <a:rPr lang="en-US" sz="850" kern="1200" dirty="0" smtClean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Michigan State University designs and establishes FRIB as a DOE Office of Science National User Facility in support of the mission of the Office of Nuclear Physics.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3011412" y="415238"/>
            <a:ext cx="2743200" cy="2099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471295"/>
            <a:ext cx="1600200" cy="20438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200" y="285755"/>
            <a:ext cx="8991600" cy="485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426690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200" y="285755"/>
            <a:ext cx="8991600" cy="485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0" y="5447409"/>
            <a:ext cx="91440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6057009"/>
            <a:ext cx="9144000" cy="76200"/>
          </a:xfrm>
          <a:prstGeom prst="rect">
            <a:avLst/>
          </a:prstGeom>
          <a:solidFill>
            <a:srgbClr val="00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460114"/>
            <a:ext cx="9067122" cy="584200"/>
          </a:xfrm>
        </p:spPr>
        <p:txBody>
          <a:bodyPr anchor="ctr"/>
          <a:lstStyle>
            <a:lvl1pPr marL="137099" indent="0">
              <a:spcBef>
                <a:spcPts val="0"/>
              </a:spcBef>
              <a:buNone/>
              <a:defRPr b="1" baseline="0"/>
            </a:lvl1pPr>
          </a:lstStyle>
          <a:p>
            <a:pPr lvl="0"/>
            <a:r>
              <a:rPr lang="en-US" dirty="0" smtClean="0"/>
              <a:t>Add takeaway message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alf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281882"/>
            <a:ext cx="8991598" cy="4863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1" y="1067100"/>
            <a:ext cx="4423230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4644573" y="1071569"/>
            <a:ext cx="4423227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4F88C639-55E7-4D97-AC8D-4B42A6736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81882"/>
            <a:ext cx="8991600" cy="4863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7099"/>
            <a:ext cx="8991604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76200" y="3581400"/>
            <a:ext cx="8991604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BCDB990A-6268-4898-A641-7F04AAB15E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r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281882"/>
            <a:ext cx="8991598" cy="4863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1" y="1067099"/>
            <a:ext cx="4419600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4625530" y="1067099"/>
            <a:ext cx="4442275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76206" y="3581400"/>
            <a:ext cx="4419599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625530" y="3581400"/>
            <a:ext cx="4442275" cy="2433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74887700-F8AD-4E75-9DA6-99EB4D276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81882"/>
            <a:ext cx="8991600" cy="4863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CF988859-7953-4624-98C4-717249B46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575"/>
            <a:ext cx="9137923" cy="725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clea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69777" y="1320108"/>
            <a:ext cx="7864929" cy="3484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15405" y="3009305"/>
            <a:ext cx="9144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6996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81882"/>
            <a:ext cx="8991600" cy="4863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, Slide </a:t>
            </a:r>
            <a:fld id="{888FC917-2F4D-45AC-AA7A-EF80FFB23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96" y="75904"/>
            <a:ext cx="8992810" cy="4866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6076" tIns="22431" rIns="56076" bIns="22431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96" y="1067100"/>
            <a:ext cx="8992810" cy="502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140680" y="6356450"/>
            <a:ext cx="4241321" cy="364628"/>
          </a:xfrm>
          <a:prstGeom prst="rect">
            <a:avLst/>
          </a:prstGeom>
        </p:spPr>
        <p:txBody>
          <a:bodyPr lIns="0" tIns="45712" rIns="0" bIns="45712" anchor="b"/>
          <a:lstStyle>
            <a:lvl1pPr algn="r" eaLnBrk="0" hangingPunct="0">
              <a:lnSpc>
                <a:spcPct val="90000"/>
              </a:lnSpc>
              <a:defRPr sz="10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82000" y="6356450"/>
            <a:ext cx="762000" cy="364628"/>
          </a:xfrm>
          <a:prstGeom prst="rect">
            <a:avLst/>
          </a:prstGeom>
        </p:spPr>
        <p:txBody>
          <a:bodyPr vert="horz" wrap="square" lIns="0" tIns="45712" rIns="0" bIns="45712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defRPr sz="1000">
                <a:solidFill>
                  <a:srgbClr val="064308"/>
                </a:solidFill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, Slide </a:t>
            </a:r>
            <a:fld id="{D30A2C6D-39BC-4576-856C-8743CF76C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4007" r:id="rId3"/>
    <p:sldLayoutId id="2147483992" r:id="rId4"/>
    <p:sldLayoutId id="2147483993" r:id="rId5"/>
    <p:sldLayoutId id="2147483994" r:id="rId6"/>
    <p:sldLayoutId id="2147483995" r:id="rId7"/>
    <p:sldLayoutId id="2147483996" r:id="rId8"/>
  </p:sldLayoutIdLst>
  <p:hf hdr="0" dt="0"/>
  <p:txStyles>
    <p:titleStyle>
      <a:lvl1pPr algn="ctr" defTabSz="803293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algn="ctr" defTabSz="803293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ctr" defTabSz="803293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ctr" defTabSz="803293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ctr" defTabSz="803293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036" algn="ctr" defTabSz="80775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6pPr>
      <a:lvl7pPr marL="914074" algn="ctr" defTabSz="80775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7pPr>
      <a:lvl8pPr marL="1371109" algn="ctr" defTabSz="80775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8pPr>
      <a:lvl9pPr marL="1828148" algn="ctr" defTabSz="80775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9pPr>
    </p:titleStyle>
    <p:bodyStyle>
      <a:lvl1pPr marL="180178" indent="-180178" algn="l" defTabSz="803293" rtl="0" eaLnBrk="1" fontAlgn="base" hangingPunct="1">
        <a:lnSpc>
          <a:spcPct val="90000"/>
        </a:lnSpc>
        <a:spcBef>
          <a:spcPts val="1206"/>
        </a:spcBef>
        <a:spcAft>
          <a:spcPct val="0"/>
        </a:spcAft>
        <a:buSzPct val="100000"/>
        <a:buFont typeface="Wingdings" pitchFamily="2" charset="2"/>
        <a:buChar char="§"/>
        <a:defRPr sz="2200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marL="363359" indent="-151650" algn="l" defTabSz="803293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2pPr>
      <a:lvl3pPr marL="591584" indent="-160658" algn="l" defTabSz="803293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Lucida Grande" charset="0"/>
        <a:buChar char="»"/>
        <a:defRPr>
          <a:solidFill>
            <a:schemeClr val="tx1"/>
          </a:solidFill>
          <a:latin typeface="Arial" charset="0"/>
          <a:ea typeface="ヒラギノ角ゴ Pro W3" pitchFamily="-111" charset="-128"/>
          <a:cs typeface="ヒラギノ角ゴ Pro W3" pitchFamily="-111" charset="-128"/>
        </a:defRPr>
      </a:lvl3pPr>
      <a:lvl4pPr marL="728219" indent="-133632" algn="l" defTabSz="803293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4pPr>
      <a:lvl5pPr marL="1002991" indent="-180178" algn="l" defTabSz="803293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Lucida Grande" charset="0"/>
        <a:buChar char="»"/>
        <a:defRPr sz="14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5pPr>
      <a:lvl6pPr marL="2223294" indent="-150759" algn="l" defTabSz="807750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6pPr>
      <a:lvl7pPr marL="2680333" indent="-150759" algn="l" defTabSz="807750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7pPr>
      <a:lvl8pPr marL="3137372" indent="-150759" algn="l" defTabSz="807750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8pPr>
      <a:lvl9pPr marL="3594407" indent="-150759" algn="l" defTabSz="807750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6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4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9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8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86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24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60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96" algn="l" defTabSz="9140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ntrolSystemStudio/org.csstudio.template.produc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wnload.controlsystemstudio.org/updates/4.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ntrolSystemStudio/cs-studi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ontrolSystemStudio/cs-studio/issue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101349549663920375487/post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Eric Berryman</a:t>
            </a:r>
            <a:b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Controls Engineer</a:t>
            </a:r>
          </a:p>
        </p:txBody>
      </p:sp>
      <p:sp>
        <p:nvSpPr>
          <p:cNvPr id="921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CS-Studio Collaboration Status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Eclipse Perspectives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5269"/>
            <a:ext cx="8991600" cy="504218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066800" y="3657600"/>
            <a:ext cx="381000" cy="152400"/>
          </a:xfrm>
          <a:prstGeom prst="ellipse">
            <a:avLst/>
          </a:prstGeom>
          <a:noFill/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7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Eclipse Perspectives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24414"/>
            <a:ext cx="8976220" cy="501869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28600" y="3733800"/>
            <a:ext cx="381000" cy="152400"/>
          </a:xfrm>
          <a:prstGeom prst="ellipse">
            <a:avLst/>
          </a:prstGeom>
          <a:noFill/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Diirt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86" y="1066800"/>
            <a:ext cx="6501828" cy="48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Eclipse 4.5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13</a:t>
            </a:fld>
            <a:endParaRPr lang="en-US" dirty="0"/>
          </a:p>
        </p:txBody>
      </p:sp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/>
          <a:p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Customize Perspective 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Dialog</a:t>
            </a:r>
          </a:p>
          <a:p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UI responsiveness 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monitoring.  Enabled, will 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put information about UI freezes, for example code that accesses files on the UI thread, into the log, so we can then fix frequent 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problems</a:t>
            </a:r>
          </a:p>
          <a:p>
            <a:r>
              <a:rPr lang="en-US" dirty="0">
                <a:latin typeface="Arial" pitchFamily="34" charset="0"/>
                <a:ea typeface="ＭＳ Ｐゴシック"/>
              </a:rPr>
              <a:t>SWT on Linux can use GTK+ 3 </a:t>
            </a:r>
            <a:r>
              <a:rPr lang="en-US" dirty="0" smtClean="0">
                <a:latin typeface="Arial" pitchFamily="34" charset="0"/>
                <a:ea typeface="ＭＳ Ｐゴシック"/>
              </a:rPr>
              <a:t>(GTK </a:t>
            </a:r>
            <a:r>
              <a:rPr lang="en-US" dirty="0">
                <a:latin typeface="Arial" pitchFamily="34" charset="0"/>
                <a:ea typeface="ＭＳ Ｐゴシック"/>
              </a:rPr>
              <a:t>2 is also still supported</a:t>
            </a:r>
            <a:r>
              <a:rPr lang="en-US" dirty="0" smtClean="0">
                <a:latin typeface="Arial" pitchFamily="34" charset="0"/>
                <a:ea typeface="ＭＳ Ｐゴシック"/>
              </a:rPr>
              <a:t>)</a:t>
            </a:r>
          </a:p>
          <a:p>
            <a:r>
              <a:rPr lang="en-US" dirty="0"/>
              <a:t>Mac OS X products are proper *.app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63698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Template Product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14</a:t>
            </a:fld>
            <a:endParaRPr lang="en-US" dirty="0"/>
          </a:p>
        </p:txBody>
      </p:sp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A template product on </a:t>
            </a: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github</a:t>
            </a:r>
            <a:endParaRPr lang="en-US" dirty="0">
              <a:latin typeface="Arial" pitchFamily="34" charset="0"/>
              <a:ea typeface="ＭＳ Ｐゴシック"/>
              <a:cs typeface="ＭＳ Ｐゴシック"/>
            </a:endParaRPr>
          </a:p>
          <a:p>
            <a:pPr lvl="1"/>
            <a:r>
              <a:rPr lang="en-US" dirty="0">
                <a:latin typeface="Arial" pitchFamily="34" charset="0"/>
                <a:ea typeface="ＭＳ Ｐゴシック"/>
                <a:hlinkClick r:id="rId3"/>
              </a:rPr>
              <a:t>https://</a:t>
            </a:r>
            <a:r>
              <a:rPr lang="en-US" dirty="0" smtClean="0">
                <a:latin typeface="Arial" pitchFamily="34" charset="0"/>
                <a:ea typeface="ＭＳ Ｐゴシック"/>
                <a:hlinkClick r:id="rId3"/>
              </a:rPr>
              <a:t>github.com/ControlSystemStudio/org.csstudio.template.product</a:t>
            </a:r>
            <a:endParaRPr lang="en-US" dirty="0" smtClean="0">
              <a:latin typeface="Arial" pitchFamily="34" charset="0"/>
              <a:ea typeface="ＭＳ Ｐゴシック"/>
            </a:endParaRPr>
          </a:p>
          <a:p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Edit 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features for your product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repository/</a:t>
            </a: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cs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-studio-</a:t>
            </a: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template.product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Change icons 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if you like 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repository/icons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Add your site 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specific configurations 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features/</a:t>
            </a: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org.csstudio.template.product.configuration.feature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/</a:t>
            </a:r>
            <a:b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rootfiles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/configuration/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All binaries come from our P2 repository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hlinkClick r:id="rId4"/>
              </a:rPr>
              <a:t>http://download.controlsystemstudio.org/updates/4.2</a:t>
            </a:r>
            <a:endParaRPr lang="en-US" dirty="0" smtClean="0">
              <a:latin typeface="Arial" pitchFamily="34" charset="0"/>
              <a:ea typeface="ＭＳ Ｐゴシック"/>
            </a:endParaRP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Update the maven pom.xml file to change the update site to new versions</a:t>
            </a:r>
          </a:p>
        </p:txBody>
      </p:sp>
    </p:spTree>
    <p:extLst>
      <p:ext uri="{BB962C8B-B14F-4D97-AF65-F5344CB8AC3E}">
        <p14:creationId xmlns:p14="http://schemas.microsoft.com/office/powerpoint/2010/main" val="29708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Still Keeping Clean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72" y="1742113"/>
            <a:ext cx="4344059" cy="31704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1" y="1752599"/>
            <a:ext cx="4356781" cy="317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3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Have not had 4.3.x project meeting yet, which will be following the Management Review meeting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4.3.x due date latest June, projects at the present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Simplify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 users ability to save, load, share, distribute perspectives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New Display Builder prototype available for testing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Save set restore UI, interface to work with </a:t>
            </a:r>
            <a:r>
              <a:rPr lang="en-US" dirty="0" err="1" smtClean="0">
                <a:latin typeface="Arial" pitchFamily="34" charset="0"/>
                <a:ea typeface="ＭＳ Ｐゴシック"/>
              </a:rPr>
              <a:t>git</a:t>
            </a:r>
            <a:r>
              <a:rPr lang="en-US" dirty="0" smtClean="0">
                <a:latin typeface="Arial" pitchFamily="34" charset="0"/>
                <a:ea typeface="ＭＳ Ｐゴシック"/>
              </a:rPr>
              <a:t> and MASAR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  <a:p>
            <a:pPr lvl="1"/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1267" name="Title 4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479425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4.3.x (testing)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</a:rPr>
              <a:t>Following as a guideline to improve quality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  <a:latin typeface="Arial" pitchFamily="34" charset="0"/>
                <a:ea typeface="ＭＳ Ｐゴシック"/>
              </a:rPr>
              <a:t>Management Review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Quality Policy and Objectives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Process Performance and Product Conformity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Status of Corrective and Preventative Actions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Customer Feedback Analysis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Decisions and Actions for improvements</a:t>
            </a:r>
          </a:p>
          <a:p>
            <a:pPr lvl="2"/>
            <a:r>
              <a:rPr lang="en-US" dirty="0" smtClean="0">
                <a:latin typeface="Arial" pitchFamily="34" charset="0"/>
                <a:ea typeface="ＭＳ Ｐゴシック"/>
              </a:rPr>
              <a:t>Resource needs</a:t>
            </a:r>
          </a:p>
          <a:p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ISO 9001 Quality Standard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781300" y="3358243"/>
            <a:ext cx="1295400" cy="236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Customers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2857253" y="5202165"/>
            <a:ext cx="1148444" cy="45720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Requirements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7564569" y="3358243"/>
            <a:ext cx="1295400" cy="236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Customers</a:t>
            </a:r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7621023" y="4310743"/>
            <a:ext cx="1148444" cy="45720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Satisfaction</a:t>
            </a:r>
            <a:endParaRPr lang="en-US" sz="1200" dirty="0"/>
          </a:p>
        </p:txBody>
      </p:sp>
      <p:sp>
        <p:nvSpPr>
          <p:cNvPr id="4" name="Oval 3"/>
          <p:cNvSpPr/>
          <p:nvPr/>
        </p:nvSpPr>
        <p:spPr>
          <a:xfrm>
            <a:off x="4286251" y="3134468"/>
            <a:ext cx="2920093" cy="2809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32867" y="4262585"/>
            <a:ext cx="1148444" cy="543458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Resource Management</a:t>
            </a:r>
            <a:endParaRPr 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5848353" y="4262585"/>
            <a:ext cx="1148444" cy="53801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Measurement, Analysis and Improvement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5160522" y="5141087"/>
            <a:ext cx="1148444" cy="579356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Product Realization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5172075" y="3358243"/>
            <a:ext cx="1148444" cy="60877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Management Responsibility</a:t>
            </a:r>
            <a:endParaRPr lang="en-US" sz="1200" dirty="0"/>
          </a:p>
        </p:txBody>
      </p:sp>
      <p:sp>
        <p:nvSpPr>
          <p:cNvPr id="15" name="Rectangle 14"/>
          <p:cNvSpPr/>
          <p:nvPr/>
        </p:nvSpPr>
        <p:spPr>
          <a:xfrm>
            <a:off x="6649603" y="5202165"/>
            <a:ext cx="819491" cy="45720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Product</a:t>
            </a:r>
            <a:endParaRPr lang="en-US" sz="1200" dirty="0"/>
          </a:p>
        </p:txBody>
      </p:sp>
      <p:cxnSp>
        <p:nvCxnSpPr>
          <p:cNvPr id="10" name="Straight Arrow Connector 9"/>
          <p:cNvCxnSpPr>
            <a:stCxn id="3" idx="3"/>
            <a:endCxn id="13" idx="1"/>
          </p:cNvCxnSpPr>
          <p:nvPr/>
        </p:nvCxnSpPr>
        <p:spPr>
          <a:xfrm>
            <a:off x="4005697" y="5430765"/>
            <a:ext cx="11548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469094" y="5475304"/>
            <a:ext cx="3400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005697" y="3677751"/>
            <a:ext cx="1154825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9" idx="1"/>
          </p:cNvCxnSpPr>
          <p:nvPr/>
        </p:nvCxnSpPr>
        <p:spPr>
          <a:xfrm>
            <a:off x="7128447" y="4515951"/>
            <a:ext cx="492576" cy="2339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04800" y="5635973"/>
            <a:ext cx="577412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04800" y="5944218"/>
            <a:ext cx="5774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66800" y="5497473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information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1062595" y="5809984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activities</a:t>
            </a:r>
            <a:endParaRPr lang="en-US" sz="1200" dirty="0"/>
          </a:p>
        </p:txBody>
      </p:sp>
      <p:sp>
        <p:nvSpPr>
          <p:cNvPr id="34" name="Bent Arrow 33"/>
          <p:cNvSpPr/>
          <p:nvPr/>
        </p:nvSpPr>
        <p:spPr>
          <a:xfrm rot="5684938" flipH="1">
            <a:off x="6337744" y="4867899"/>
            <a:ext cx="401488" cy="334346"/>
          </a:xfrm>
          <a:prstGeom prst="bentArrow">
            <a:avLst>
              <a:gd name="adj1" fmla="val 25000"/>
              <a:gd name="adj2" fmla="val 29242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5" name="Straight Arrow Connector 34"/>
          <p:cNvCxnSpPr>
            <a:stCxn id="13" idx="3"/>
            <a:endCxn id="15" idx="1"/>
          </p:cNvCxnSpPr>
          <p:nvPr/>
        </p:nvCxnSpPr>
        <p:spPr>
          <a:xfrm>
            <a:off x="6308966" y="5430765"/>
            <a:ext cx="34063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Bent Arrow 39"/>
          <p:cNvSpPr/>
          <p:nvPr/>
        </p:nvSpPr>
        <p:spPr>
          <a:xfrm rot="209798" flipH="1">
            <a:off x="6405050" y="3774571"/>
            <a:ext cx="401488" cy="334346"/>
          </a:xfrm>
          <a:prstGeom prst="bentArrow">
            <a:avLst>
              <a:gd name="adj1" fmla="val 25000"/>
              <a:gd name="adj2" fmla="val 29242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Bent Arrow 40"/>
          <p:cNvSpPr/>
          <p:nvPr/>
        </p:nvSpPr>
        <p:spPr>
          <a:xfrm rot="16389644" flipH="1">
            <a:off x="4613106" y="3799842"/>
            <a:ext cx="401488" cy="334346"/>
          </a:xfrm>
          <a:prstGeom prst="bentArrow">
            <a:avLst>
              <a:gd name="adj1" fmla="val 25000"/>
              <a:gd name="adj2" fmla="val 29242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Bent Arrow 41"/>
          <p:cNvSpPr/>
          <p:nvPr/>
        </p:nvSpPr>
        <p:spPr>
          <a:xfrm rot="11196028" flipH="1">
            <a:off x="4615820" y="4948476"/>
            <a:ext cx="401488" cy="334346"/>
          </a:xfrm>
          <a:prstGeom prst="bentArrow">
            <a:avLst>
              <a:gd name="adj1" fmla="val 25000"/>
              <a:gd name="adj2" fmla="val 29242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719082" y="2093253"/>
            <a:ext cx="2090107" cy="7590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Continual Improvement of the Quality System</a:t>
            </a:r>
            <a:endParaRPr lang="en-US" sz="1200" dirty="0"/>
          </a:p>
        </p:txBody>
      </p:sp>
      <p:sp>
        <p:nvSpPr>
          <p:cNvPr id="45" name="Bent Arrow 44"/>
          <p:cNvSpPr/>
          <p:nvPr/>
        </p:nvSpPr>
        <p:spPr>
          <a:xfrm rot="4074263" flipH="1">
            <a:off x="6837040" y="3061564"/>
            <a:ext cx="401488" cy="334346"/>
          </a:xfrm>
          <a:prstGeom prst="bentArrow">
            <a:avLst>
              <a:gd name="adj1" fmla="val 25000"/>
              <a:gd name="adj2" fmla="val 29242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28447" y="5830001"/>
            <a:ext cx="1801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</a:t>
            </a:r>
            <a:r>
              <a:rPr lang="en-US" sz="1200" dirty="0" smtClean="0"/>
              <a:t>aken from ISO 9001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2219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</a:rPr>
              <a:t>Sites that have given a name and contact as “Site Representative”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CSIRO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CSNS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DESY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Diamond</a:t>
            </a:r>
          </a:p>
          <a:p>
            <a:pPr lvl="1"/>
            <a:r>
              <a:rPr lang="en-US" dirty="0">
                <a:latin typeface="Arial" pitchFamily="34" charset="0"/>
                <a:ea typeface="ＭＳ Ｐゴシック"/>
              </a:rPr>
              <a:t>European Spallation Source (ESS</a:t>
            </a:r>
            <a:r>
              <a:rPr lang="en-US" dirty="0" smtClean="0">
                <a:latin typeface="Arial" pitchFamily="34" charset="0"/>
                <a:ea typeface="ＭＳ Ｐゴシック"/>
              </a:rPr>
              <a:t>)*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Facility </a:t>
            </a:r>
            <a:r>
              <a:rPr lang="en-US" dirty="0">
                <a:latin typeface="Arial" pitchFamily="34" charset="0"/>
                <a:ea typeface="ＭＳ Ｐゴシック"/>
              </a:rPr>
              <a:t>for Rare Isotope Beams (FRIB) at </a:t>
            </a:r>
            <a:r>
              <a:rPr lang="en-US" dirty="0" smtClean="0">
                <a:latin typeface="Arial" pitchFamily="34" charset="0"/>
                <a:ea typeface="ＭＳ Ｐゴシック"/>
              </a:rPr>
              <a:t>MSU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GANIL/Spiral2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ISIS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ITER</a:t>
            </a:r>
          </a:p>
          <a:p>
            <a:pPr lvl="1"/>
            <a:r>
              <a:rPr lang="en-US" dirty="0">
                <a:latin typeface="Arial" pitchFamily="34" charset="0"/>
                <a:ea typeface="ＭＳ Ｐゴシック"/>
              </a:rPr>
              <a:t>National Synchrotron Light Source II (NSLSII) at </a:t>
            </a:r>
            <a:r>
              <a:rPr lang="en-US" dirty="0" smtClean="0">
                <a:latin typeface="Arial" pitchFamily="34" charset="0"/>
                <a:ea typeface="ＭＳ Ｐゴシック"/>
              </a:rPr>
              <a:t>BNL</a:t>
            </a:r>
          </a:p>
          <a:p>
            <a:pPr lvl="1"/>
            <a:r>
              <a:rPr lang="en-US" dirty="0">
                <a:latin typeface="Arial" pitchFamily="34" charset="0"/>
                <a:ea typeface="ＭＳ Ｐゴシック"/>
              </a:rPr>
              <a:t>Spallation Neutron Source (ORNL</a:t>
            </a:r>
            <a:r>
              <a:rPr lang="en-US" dirty="0" smtClean="0">
                <a:latin typeface="Arial" pitchFamily="34" charset="0"/>
                <a:ea typeface="ＭＳ Ｐゴシック"/>
              </a:rPr>
              <a:t>)</a:t>
            </a:r>
          </a:p>
        </p:txBody>
      </p:sp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Registered Sites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3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Website Statistics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19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72" y="1084976"/>
            <a:ext cx="6673856" cy="500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Overview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</a:t>
            </a:fld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Collaboration Statistics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Feedback from Issues</a:t>
            </a:r>
          </a:p>
          <a:p>
            <a:pPr lvl="1"/>
            <a:r>
              <a:rPr lang="en-US" smtClean="0">
                <a:latin typeface="Arial" pitchFamily="34" charset="0"/>
                <a:ea typeface="ＭＳ Ｐゴシック"/>
              </a:rPr>
              <a:t>4.2.x </a:t>
            </a:r>
            <a:r>
              <a:rPr lang="en-US" dirty="0" smtClean="0">
                <a:latin typeface="Arial" pitchFamily="34" charset="0"/>
                <a:ea typeface="ＭＳ Ｐゴシック"/>
              </a:rPr>
              <a:t>Issues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Comments Activity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Issues Activity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Milestone Activity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</a:rPr>
              <a:t>Milestones Status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4.2.x (testing-&gt;stable)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4.3.x (unstable-&gt;testing)</a:t>
            </a:r>
          </a:p>
          <a:p>
            <a:pPr lvl="1"/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Website Statistics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09" y="1047072"/>
            <a:ext cx="6711781" cy="503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5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How to Contribute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21</a:t>
            </a:fld>
            <a:endParaRPr lang="en-US" dirty="0"/>
          </a:p>
        </p:txBody>
      </p:sp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/>
          <a:p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Fork us </a:t>
            </a:r>
            <a:r>
              <a:rPr lang="en-US" dirty="0" err="1" smtClean="0">
                <a:latin typeface="Arial" pitchFamily="34" charset="0"/>
                <a:ea typeface="ＭＳ Ｐゴシック"/>
                <a:cs typeface="ＭＳ Ｐゴシック"/>
              </a:rPr>
              <a:t>Github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 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  <a:hlinkClick r:id="rId3"/>
              </a:rPr>
              <a:t>https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  <a:hlinkClick r:id="rId3"/>
              </a:rPr>
              <a:t>://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  <a:hlinkClick r:id="rId3"/>
              </a:rPr>
              <a:t>github.com/ControlSystemStudio/cs-studio</a:t>
            </a: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  <a:p>
            <a:r>
              <a:rPr lang="en-US" dirty="0" smtClean="0">
                <a:latin typeface="Arial" pitchFamily="34" charset="0"/>
                <a:ea typeface="ＭＳ Ｐゴシック"/>
              </a:rPr>
              <a:t>Pick an issue/feature or make one</a:t>
            </a:r>
          </a:p>
          <a:p>
            <a:pPr lvl="1"/>
            <a:r>
              <a:rPr lang="en-US" dirty="0">
                <a:latin typeface="Arial" pitchFamily="34" charset="0"/>
                <a:ea typeface="ＭＳ Ｐゴシック"/>
                <a:hlinkClick r:id="rId4"/>
              </a:rPr>
              <a:t>https://</a:t>
            </a:r>
            <a:r>
              <a:rPr lang="en-US" dirty="0" smtClean="0">
                <a:latin typeface="Arial" pitchFamily="34" charset="0"/>
                <a:ea typeface="ＭＳ Ｐゴシック"/>
                <a:hlinkClick r:id="rId4"/>
              </a:rPr>
              <a:t>github.com/ControlSystemStudio/cs-studio/issues</a:t>
            </a:r>
            <a:endParaRPr lang="en-US" dirty="0" smtClean="0">
              <a:latin typeface="Arial" pitchFamily="34" charset="0"/>
              <a:ea typeface="ＭＳ Ｐゴシック"/>
            </a:endParaRPr>
          </a:p>
          <a:p>
            <a:r>
              <a:rPr lang="en-US" dirty="0" smtClean="0">
                <a:latin typeface="Arial" pitchFamily="34" charset="0"/>
                <a:ea typeface="ＭＳ Ｐゴシック"/>
              </a:rPr>
              <a:t>Create a branch in your fork with the fix or feature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Make a Pull Request with the issue number in the title</a:t>
            </a:r>
          </a:p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Attend 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meetings, know the </a:t>
            </a:r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release schedule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, subscribe to mailing list</a:t>
            </a:r>
            <a:r>
              <a:rPr lang="en-US" dirty="0">
                <a:latin typeface="Arial" pitchFamily="34" charset="0"/>
                <a:ea typeface="ＭＳ Ｐゴシック"/>
              </a:rPr>
              <a:t> </a:t>
            </a:r>
            <a:endParaRPr lang="en-US" dirty="0">
              <a:latin typeface="Arial" pitchFamily="34" charset="0"/>
              <a:ea typeface="ＭＳ Ｐゴシック"/>
              <a:cs typeface="ＭＳ Ｐゴシック"/>
            </a:endParaRPr>
          </a:p>
          <a:p>
            <a:pPr marL="0" indent="0">
              <a:buNone/>
            </a:pPr>
            <a:endParaRPr lang="en-US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144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Development Process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487821" y="18713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Amazon S3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773857" y="18713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Jenkins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73271" y="18713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7201786" y="18713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Product Build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1" idx="3"/>
            <a:endCxn id="3" idx="1"/>
          </p:cNvCxnSpPr>
          <p:nvPr/>
        </p:nvCxnSpPr>
        <p:spPr>
          <a:xfrm>
            <a:off x="5297857" y="2328530"/>
            <a:ext cx="1899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" idx="3"/>
            <a:endCxn id="13" idx="1"/>
          </p:cNvCxnSpPr>
          <p:nvPr/>
        </p:nvCxnSpPr>
        <p:spPr>
          <a:xfrm>
            <a:off x="7011821" y="2328530"/>
            <a:ext cx="1899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023564" y="18713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Pull Request </a:t>
            </a:r>
            <a:r>
              <a:rPr lang="en-US" sz="1200" dirty="0" smtClean="0"/>
              <a:t>(must reference issue ticket)</a:t>
            </a:r>
            <a:endParaRPr lang="en-US" sz="1200" dirty="0"/>
          </a:p>
        </p:txBody>
      </p:sp>
      <p:sp>
        <p:nvSpPr>
          <p:cNvPr id="31" name="Rounded Rectangle 30"/>
          <p:cNvSpPr/>
          <p:nvPr/>
        </p:nvSpPr>
        <p:spPr>
          <a:xfrm>
            <a:off x="2016476" y="2971130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Owner Reviews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2023564" y="4099283"/>
            <a:ext cx="15240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Commits as Needed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2" idx="3"/>
            <a:endCxn id="30" idx="1"/>
          </p:cNvCxnSpPr>
          <p:nvPr/>
        </p:nvCxnSpPr>
        <p:spPr>
          <a:xfrm>
            <a:off x="1797271" y="2328530"/>
            <a:ext cx="22629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0" idx="3"/>
            <a:endCxn id="11" idx="1"/>
          </p:cNvCxnSpPr>
          <p:nvPr/>
        </p:nvCxnSpPr>
        <p:spPr>
          <a:xfrm>
            <a:off x="3547564" y="2328530"/>
            <a:ext cx="22629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0" idx="2"/>
            <a:endCxn id="31" idx="0"/>
          </p:cNvCxnSpPr>
          <p:nvPr/>
        </p:nvCxnSpPr>
        <p:spPr>
          <a:xfrm flipH="1">
            <a:off x="2778476" y="2785730"/>
            <a:ext cx="7088" cy="185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1" idx="2"/>
            <a:endCxn id="32" idx="0"/>
          </p:cNvCxnSpPr>
          <p:nvPr/>
        </p:nvCxnSpPr>
        <p:spPr>
          <a:xfrm>
            <a:off x="2778476" y="3885530"/>
            <a:ext cx="7088" cy="2137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Development Process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89" y="1143000"/>
            <a:ext cx="602141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6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Development Process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56" y="1011290"/>
            <a:ext cx="48456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Attend Meetings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25</a:t>
            </a:fld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idx="1"/>
          </p:nvPr>
        </p:nvSpPr>
        <p:spPr>
          <a:xfrm>
            <a:off x="76200" y="1067100"/>
            <a:ext cx="8990922" cy="5027414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</a:rPr>
              <a:t>We use Google Hangouts to share our progress and discuss issues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Follow us on Google Plus</a:t>
            </a:r>
          </a:p>
          <a:p>
            <a:pPr lvl="1"/>
            <a:r>
              <a:rPr lang="en-US" dirty="0">
                <a:latin typeface="Arial" pitchFamily="34" charset="0"/>
                <a:ea typeface="ＭＳ Ｐゴシック"/>
                <a:hlinkClick r:id="rId3"/>
              </a:rPr>
              <a:t>https://</a:t>
            </a:r>
            <a:r>
              <a:rPr lang="en-US" dirty="0" smtClean="0">
                <a:latin typeface="Arial" pitchFamily="34" charset="0"/>
                <a:ea typeface="ＭＳ Ｐゴシック"/>
                <a:hlinkClick r:id="rId3"/>
              </a:rPr>
              <a:t>plus.google.com/101349549663920375487/posts</a:t>
            </a:r>
            <a:endParaRPr lang="en-US" dirty="0" smtClean="0">
              <a:latin typeface="Arial" pitchFamily="34" charset="0"/>
              <a:ea typeface="ＭＳ Ｐゴシック"/>
            </a:endParaRP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Meetings are posted</a:t>
            </a:r>
            <a:r>
              <a:rPr lang="en-US" dirty="0">
                <a:latin typeface="Arial" pitchFamily="34" charset="0"/>
                <a:ea typeface="ＭＳ Ｐゴシック"/>
              </a:rPr>
              <a:t> </a:t>
            </a:r>
            <a:r>
              <a:rPr lang="en-US" dirty="0" smtClean="0">
                <a:latin typeface="Arial" pitchFamily="34" charset="0"/>
                <a:ea typeface="ＭＳ Ｐゴシック"/>
              </a:rPr>
              <a:t>(viewable after being added to group)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First Wednesday of </a:t>
            </a:r>
            <a:r>
              <a:rPr lang="en-US" smtClean="0">
                <a:latin typeface="Arial" pitchFamily="34" charset="0"/>
                <a:ea typeface="ＭＳ Ｐゴシック"/>
              </a:rPr>
              <a:t>the month (9am EST)</a:t>
            </a:r>
            <a:endParaRPr lang="en-US" dirty="0" smtClean="0">
              <a:latin typeface="Arial" pitchFamily="34" charset="0"/>
              <a:ea typeface="ＭＳ Ｐゴシック"/>
            </a:endParaRP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Project group meet once a week when actively developing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18" y="2942176"/>
            <a:ext cx="5444189" cy="306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Feedback from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0" y="1127949"/>
            <a:ext cx="65278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Feedback from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306" y="1143000"/>
            <a:ext cx="6555387" cy="491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Feedback from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52" y="1143000"/>
            <a:ext cx="6600095" cy="495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1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Feedback from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29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41" y="1117221"/>
            <a:ext cx="6524717" cy="489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9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Feedback from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035913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4.2.x Issues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032288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4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Comments Activity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398" y="1113288"/>
            <a:ext cx="6535204" cy="490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Issues Activity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09444"/>
            <a:ext cx="6556643" cy="491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8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Milestone Activity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049390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5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</a:rPr>
              <a:t>4.2.x </a:t>
            </a:r>
            <a:r>
              <a:rPr lang="en-US" dirty="0">
                <a:latin typeface="Arial" pitchFamily="34" charset="0"/>
                <a:ea typeface="ＭＳ Ｐゴシック"/>
              </a:rPr>
              <a:t>due </a:t>
            </a:r>
            <a:r>
              <a:rPr lang="en-US" dirty="0" smtClean="0">
                <a:latin typeface="Arial" pitchFamily="34" charset="0"/>
                <a:ea typeface="ＭＳ Ｐゴシック"/>
              </a:rPr>
              <a:t>date end of this month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Standalone BOY windows (merged from Diamond) 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BOY windows are all “Views”, allowing utilization of Eclipse Perspectives</a:t>
            </a:r>
          </a:p>
          <a:p>
            <a:pPr lvl="1"/>
            <a:r>
              <a:rPr lang="en-US" dirty="0" err="1" smtClean="0">
                <a:latin typeface="Arial" pitchFamily="34" charset="0"/>
                <a:ea typeface="ＭＳ Ｐゴシック"/>
              </a:rPr>
              <a:t>Diirt</a:t>
            </a:r>
            <a:r>
              <a:rPr lang="en-US" dirty="0" smtClean="0">
                <a:latin typeface="Arial" pitchFamily="34" charset="0"/>
                <a:ea typeface="ＭＳ Ｐゴシック"/>
              </a:rPr>
              <a:t> 3</a:t>
            </a:r>
          </a:p>
          <a:p>
            <a:pPr lvl="1"/>
            <a:r>
              <a:rPr lang="en-US" dirty="0" smtClean="0">
                <a:latin typeface="Arial" pitchFamily="34" charset="0"/>
                <a:ea typeface="ＭＳ Ｐゴシック"/>
              </a:rPr>
              <a:t>Eclipse 4.5</a:t>
            </a:r>
          </a:p>
          <a:p>
            <a:pPr lvl="1"/>
            <a:r>
              <a:rPr lang="en-US" smtClean="0">
                <a:latin typeface="Arial" pitchFamily="34" charset="0"/>
                <a:ea typeface="ＭＳ Ｐゴシック"/>
              </a:rPr>
              <a:t>CS-Studio template </a:t>
            </a:r>
            <a:r>
              <a:rPr lang="en-US" dirty="0" smtClean="0">
                <a:latin typeface="Arial" pitchFamily="34" charset="0"/>
                <a:ea typeface="ＭＳ Ｐゴシック"/>
              </a:rPr>
              <a:t>product</a:t>
            </a:r>
          </a:p>
          <a:p>
            <a:pPr lvl="1"/>
            <a:endParaRPr lang="en-US" dirty="0">
              <a:latin typeface="Arial" pitchFamily="34" charset="0"/>
              <a:ea typeface="ＭＳ Ｐゴシック"/>
            </a:endParaRPr>
          </a:p>
        </p:txBody>
      </p:sp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Closing 4.2.x (testing to stable)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ea typeface="ＭＳ Ｐゴシック"/>
                <a:cs typeface="ＭＳ Ｐゴシック"/>
              </a:rPr>
              <a:t>Standalone BOY Windows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Berryman, October 2015 EPICS Collaboration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, Slide </a:t>
            </a:r>
            <a:fld id="{1D2CDB64-C772-4C10-8066-C769534B205C}" type="slidenum">
              <a:rPr lang="en-US" smtClean="0"/>
              <a:pPr algn="l"/>
              <a:t>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043392"/>
            <a:ext cx="8610600" cy="50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4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B3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0_CKG FRIB no-line h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KG FRIB no-line 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KG FRIB no-line 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8">
        <a:dk1>
          <a:srgbClr val="000000"/>
        </a:dk1>
        <a:lt1>
          <a:srgbClr val="FFFFFF"/>
        </a:lt1>
        <a:dk2>
          <a:srgbClr val="1F1DE8"/>
        </a:dk2>
        <a:lt2>
          <a:srgbClr val="007469"/>
        </a:lt2>
        <a:accent1>
          <a:srgbClr val="FC0128"/>
        </a:accent1>
        <a:accent2>
          <a:srgbClr val="CF16CE"/>
        </a:accent2>
        <a:accent3>
          <a:srgbClr val="FFFFFF"/>
        </a:accent3>
        <a:accent4>
          <a:srgbClr val="000000"/>
        </a:accent4>
        <a:accent5>
          <a:srgbClr val="FDAAAC"/>
        </a:accent5>
        <a:accent6>
          <a:srgbClr val="BB13BA"/>
        </a:accent6>
        <a:hlink>
          <a:srgbClr val="F39FD1"/>
        </a:hlink>
        <a:folHlink>
          <a:srgbClr val="7C0F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RIB PowerPoint Template.pptx" id="{F9D8EFE4-3DAD-43E2-85D0-715CB6229C22}" vid="{1E1D846A-C59C-4820-B358-E1CB3089F2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Archive_x0020_Date xmlns="31ac3772-10db-466f-87b2-5ca6a813de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64A49F64DF79428F509E137829B888" ma:contentTypeVersion="6" ma:contentTypeDescription="Create a new document." ma:contentTypeScope="" ma:versionID="8a7aed8bdf4c3413bc989bce2f4b261c">
  <xsd:schema xmlns:xsd="http://www.w3.org/2001/XMLSchema" xmlns:xs="http://www.w3.org/2001/XMLSchema" xmlns:p="http://schemas.microsoft.com/office/2006/metadata/properties" xmlns:ns3="31ac3772-10db-466f-87b2-5ca6a813de61" targetNamespace="http://schemas.microsoft.com/office/2006/metadata/properties" ma:root="true" ma:fieldsID="d4808b643a3fcdf475531a36b224db68" ns3:_="">
    <xsd:import namespace="31ac3772-10db-466f-87b2-5ca6a813de61"/>
    <xsd:element name="properties">
      <xsd:complexType>
        <xsd:sequence>
          <xsd:element name="documentManagement">
            <xsd:complexType>
              <xsd:all>
                <xsd:element ref="ns3:Archive_x0020_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c3772-10db-466f-87b2-5ca6a813de61" elementFormDefault="qualified">
    <xsd:import namespace="http://schemas.microsoft.com/office/2006/documentManagement/types"/>
    <xsd:import namespace="http://schemas.microsoft.com/office/infopath/2007/PartnerControls"/>
    <xsd:element name="Archive_x0020_Date" ma:index="11" nillable="true" ma:displayName="Archive Date" ma:format="DateOnly" ma:internalName="Archive_x0020_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6CD61-6042-403B-B3F6-04E51A8FF7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A702D-F6E6-4314-8945-369A109C75F9}">
  <ds:schemaRefs>
    <ds:schemaRef ds:uri="http://purl.org/dc/dcmitype/"/>
    <ds:schemaRef ds:uri="http://purl.org/dc/elements/1.1/"/>
    <ds:schemaRef ds:uri="http://schemas.microsoft.com/office/2006/documentManagement/types"/>
    <ds:schemaRef ds:uri="31ac3772-10db-466f-87b2-5ca6a813de61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31DB0CB-4E0D-46AF-AE42-D1478287DD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ac3772-10db-466f-87b2-5ca6a813de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FRIB PowerPoint Template</Template>
  <TotalTime>2195</TotalTime>
  <Words>850</Words>
  <Application>Microsoft Office PowerPoint</Application>
  <PresentationFormat>On-screen Show (4:3)</PresentationFormat>
  <Paragraphs>174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ＭＳ Ｐゴシック</vt:lpstr>
      <vt:lpstr>Arial</vt:lpstr>
      <vt:lpstr>Calibri</vt:lpstr>
      <vt:lpstr>Helvetica</vt:lpstr>
      <vt:lpstr>Lucida Grande</vt:lpstr>
      <vt:lpstr>Wingdings</vt:lpstr>
      <vt:lpstr>ヒラギノ角ゴ Pro W3</vt:lpstr>
      <vt:lpstr>FRIB3</vt:lpstr>
      <vt:lpstr>CS-Studio Collaboration Status</vt:lpstr>
      <vt:lpstr>Overview</vt:lpstr>
      <vt:lpstr>Feedback from Issues</vt:lpstr>
      <vt:lpstr>4.2.x Issues</vt:lpstr>
      <vt:lpstr>Comments Activity</vt:lpstr>
      <vt:lpstr>Issues Activity</vt:lpstr>
      <vt:lpstr>Milestone Activity</vt:lpstr>
      <vt:lpstr>Closing 4.2.x (testing to stable)</vt:lpstr>
      <vt:lpstr>Standalone BOY Windows</vt:lpstr>
      <vt:lpstr>Eclipse Perspectives</vt:lpstr>
      <vt:lpstr>Eclipse Perspectives</vt:lpstr>
      <vt:lpstr>Diirt</vt:lpstr>
      <vt:lpstr>Eclipse 4.5</vt:lpstr>
      <vt:lpstr>Template Product</vt:lpstr>
      <vt:lpstr>Still Keeping Clean</vt:lpstr>
      <vt:lpstr>4.3.x (testing)</vt:lpstr>
      <vt:lpstr>ISO 9001 Quality Standard</vt:lpstr>
      <vt:lpstr>Registered Sites</vt:lpstr>
      <vt:lpstr>Website Statistics</vt:lpstr>
      <vt:lpstr>Website Statistics</vt:lpstr>
      <vt:lpstr>How to Contribute</vt:lpstr>
      <vt:lpstr>Development Process</vt:lpstr>
      <vt:lpstr>Development Process</vt:lpstr>
      <vt:lpstr>Development Process</vt:lpstr>
      <vt:lpstr>Attend Meetings</vt:lpstr>
      <vt:lpstr>Feedback from Issues</vt:lpstr>
      <vt:lpstr>Feedback from Issues</vt:lpstr>
      <vt:lpstr>Feedback from Issues</vt:lpstr>
      <vt:lpstr>Feedback from Issues</vt:lpstr>
    </vt:vector>
  </TitlesOfParts>
  <Company>NSCL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[Title of Presentation]</dc:title>
  <dc:creator>administrator</dc:creator>
  <cp:lastModifiedBy>Berryman, Eric</cp:lastModifiedBy>
  <cp:revision>75</cp:revision>
  <cp:lastPrinted>2013-06-17T20:20:32Z</cp:lastPrinted>
  <dcterms:created xsi:type="dcterms:W3CDTF">2015-05-19T18:23:03Z</dcterms:created>
  <dcterms:modified xsi:type="dcterms:W3CDTF">2015-10-18T01:08:26Z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0x010100F664A49F64DF79428F509E137829B888</vt:lpwstr>
  </property>
  <property fmtid="{D5CDD505-2E9C-101B-9397-08002B2CF9AE}" pid="3" name="TemplateUrl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</Properties>
</file>