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Economica"/>
      <p:regular r:id="rId19"/>
      <p:bold r:id="rId20"/>
      <p:italic r:id="rId21"/>
      <p:boldItalic r:id="rId22"/>
    </p:embeddedFont>
    <p:embeddedFont>
      <p:font typeface="Alegreya Sans SC"/>
      <p:regular r:id="rId23"/>
      <p:bold r:id="rId24"/>
      <p:italic r:id="rId25"/>
      <p:boldItalic r:id="rId26"/>
    </p:embeddedFont>
    <p:embeddedFont>
      <p:font typeface="Open Sans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Economica-bold.fntdata"/><Relationship Id="rId22" Type="http://schemas.openxmlformats.org/officeDocument/2006/relationships/font" Target="fonts/Economica-boldItalic.fntdata"/><Relationship Id="rId21" Type="http://schemas.openxmlformats.org/officeDocument/2006/relationships/font" Target="fonts/Economica-italic.fntdata"/><Relationship Id="rId24" Type="http://schemas.openxmlformats.org/officeDocument/2006/relationships/font" Target="fonts/AlegreyaSansSC-bold.fntdata"/><Relationship Id="rId23" Type="http://schemas.openxmlformats.org/officeDocument/2006/relationships/font" Target="fonts/AlegreyaSansSC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AlegreyaSansSC-boldItalic.fntdata"/><Relationship Id="rId25" Type="http://schemas.openxmlformats.org/officeDocument/2006/relationships/font" Target="fonts/AlegreyaSansSC-italic.fntdata"/><Relationship Id="rId28" Type="http://schemas.openxmlformats.org/officeDocument/2006/relationships/font" Target="fonts/OpenSans-bold.fntdata"/><Relationship Id="rId27" Type="http://schemas.openxmlformats.org/officeDocument/2006/relationships/font" Target="fonts/OpenSa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penSa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font" Target="fonts/OpenSans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Economica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6a13a760a0_0_37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6a13a760a0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6a13a760a0_0_48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16a13a760a0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6a13a760a0_0_59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6a13a760a0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6a13a760a0_0_68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6a13a760a0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17056a15d9_0_57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17056a15d9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6a13a760a0_0_76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6a13a760a0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6a13a760a0_0_8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6a13a760a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6a13a760a0_0_0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6a13a760a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17056a15d9_0_204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17056a15d9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17056a15d9_0_160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17056a15d9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6a13a760a0_0_18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6a13a760a0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17056a15d9_0_89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17056a15d9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bg>
      <p:bgPr>
        <a:solidFill>
          <a:srgbClr val="FAFAFA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>
            <a:off x="311700" y="445030"/>
            <a:ext cx="8520600" cy="4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B9EEC"/>
              </a:buClr>
              <a:buSzPts val="3000"/>
              <a:buFont typeface="Alegreya Sans SC"/>
              <a:buNone/>
              <a:defRPr b="1" sz="3000">
                <a:solidFill>
                  <a:srgbClr val="3B9EEC"/>
                </a:solidFill>
                <a:latin typeface="Alegreya Sans SC"/>
                <a:ea typeface="Alegreya Sans SC"/>
                <a:cs typeface="Alegreya Sans SC"/>
                <a:sym typeface="Alegreya Sans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525525" y="4877118"/>
            <a:ext cx="548700" cy="25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55000" lnSpcReduction="20000"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1" name="Google Shape;61;p13"/>
          <p:cNvSpPr txBox="1"/>
          <p:nvPr>
            <p:ph idx="1" type="body"/>
          </p:nvPr>
        </p:nvSpPr>
        <p:spPr>
          <a:xfrm>
            <a:off x="292600" y="970162"/>
            <a:ext cx="8520600" cy="3693000"/>
          </a:xfrm>
          <a:prstGeom prst="rect">
            <a:avLst/>
          </a:prstGeom>
        </p:spPr>
        <p:txBody>
          <a:bodyPr anchorCtr="0" anchor="t" bIns="91425" lIns="57150" spcFirstLastPara="1" rIns="91425" wrap="square" tIns="91425">
            <a:normAutofit/>
          </a:bodyPr>
          <a:lstStyle>
            <a:lvl1pPr indent="-342900" lvl="0" marL="45720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  <a:defRPr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1600"/>
              <a:buFont typeface="Calibri"/>
              <a:buChar char="○"/>
              <a:defRPr sz="1600"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Char char="■"/>
              <a:defRPr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Char char="●"/>
              <a:defRPr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Char char="○"/>
              <a:defRPr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Char char="■"/>
              <a:defRPr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Char char="●"/>
              <a:defRPr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Char char="○"/>
              <a:defRPr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rtl="0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SzPts val="1400"/>
              <a:buFont typeface="Calibri"/>
              <a:buChar char="■"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p13"/>
          <p:cNvSpPr txBox="1"/>
          <p:nvPr>
            <p:ph idx="2" type="subTitle"/>
          </p:nvPr>
        </p:nvSpPr>
        <p:spPr>
          <a:xfrm>
            <a:off x="311700" y="87147"/>
            <a:ext cx="4506000" cy="35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B7B7B7"/>
                </a:solidFill>
                <a:latin typeface="Alegreya Sans SC"/>
                <a:ea typeface="Alegreya Sans SC"/>
                <a:cs typeface="Alegreya Sans SC"/>
                <a:sym typeface="Alegreya Sans SC"/>
              </a:defRPr>
            </a:lvl1pPr>
            <a:lvl2pPr lvl="1" rtl="0">
              <a:spcBef>
                <a:spcPts val="12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2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2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2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2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2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2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200"/>
              </a:spcBef>
              <a:spcAft>
                <a:spcPts val="1200"/>
              </a:spcAft>
              <a:buNone/>
              <a:defRPr/>
            </a:lvl9pPr>
          </a:lstStyle>
          <a:p/>
        </p:txBody>
      </p:sp>
      <p:cxnSp>
        <p:nvCxnSpPr>
          <p:cNvPr id="63" name="Google Shape;63;p13"/>
          <p:cNvCxnSpPr/>
          <p:nvPr/>
        </p:nvCxnSpPr>
        <p:spPr>
          <a:xfrm>
            <a:off x="398400" y="369203"/>
            <a:ext cx="3972000" cy="0"/>
          </a:xfrm>
          <a:prstGeom prst="straightConnector1">
            <a:avLst/>
          </a:prstGeom>
          <a:noFill/>
          <a:ln cap="flat" cmpd="sng" w="2857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64" name="Google Shape;64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42148" y="77929"/>
            <a:ext cx="3379501" cy="301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225" y="4771762"/>
            <a:ext cx="1064258" cy="301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" name="Google Shape;17;p3"/>
          <p:cNvSpPr/>
          <p:nvPr/>
        </p:nvSpPr>
        <p:spPr>
          <a:xfrm flipH="1" rot="10800000">
            <a:off x="466425" y="35583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8" name="Google Shape;18;p3"/>
          <p:cNvSpPr txBox="1"/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" name="Google Shape;44;p9"/>
          <p:cNvSpPr txBox="1"/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lux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2.png"/><Relationship Id="rId5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5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>
            <p:ph type="ctrTitle"/>
          </p:nvPr>
        </p:nvSpPr>
        <p:spPr>
          <a:xfrm>
            <a:off x="3044700" y="1863730"/>
            <a:ext cx="3054600" cy="15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Introduction to Model Based Systems Engineering</a:t>
            </a:r>
            <a:endParaRPr/>
          </a:p>
        </p:txBody>
      </p:sp>
      <p:sp>
        <p:nvSpPr>
          <p:cNvPr id="71" name="Google Shape;71;p14"/>
          <p:cNvSpPr txBox="1"/>
          <p:nvPr>
            <p:ph idx="1" type="subTitle"/>
          </p:nvPr>
        </p:nvSpPr>
        <p:spPr>
          <a:xfrm>
            <a:off x="3044700" y="3591955"/>
            <a:ext cx="30546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David Brodrick</a:t>
            </a:r>
            <a:br>
              <a:rPr lang="en-GB"/>
            </a:br>
            <a:r>
              <a:rPr lang="en-GB"/>
              <a:t>Advanced Instrumentation Technology Centre</a:t>
            </a:r>
            <a:br>
              <a:rPr lang="en-GB"/>
            </a:br>
            <a:r>
              <a:rPr lang="en-GB"/>
              <a:t>Research School of Astronomy and Astrophysics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2022-10-18</a:t>
            </a:r>
            <a:endParaRPr/>
          </a:p>
        </p:txBody>
      </p:sp>
      <p:pic>
        <p:nvPicPr>
          <p:cNvPr id="72" name="Google Shape;7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8925" y="2341300"/>
            <a:ext cx="2021750" cy="202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3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Activity Diagrams</a:t>
            </a:r>
            <a:endParaRPr/>
          </a:p>
        </p:txBody>
      </p:sp>
      <p:sp>
        <p:nvSpPr>
          <p:cNvPr id="151" name="Google Shape;151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2" name="Google Shape;152;p23"/>
          <p:cNvSpPr txBox="1"/>
          <p:nvPr>
            <p:ph idx="4294967295" type="body"/>
          </p:nvPr>
        </p:nvSpPr>
        <p:spPr>
          <a:xfrm>
            <a:off x="225975" y="1179200"/>
            <a:ext cx="5374800" cy="20208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These are used for representing sequences in a standard way.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E.g. a startup procedure or installation process.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Test procedures.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Useful for functional decomposition/logical design.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Diagrams can be nested.</a:t>
            </a:r>
            <a:endParaRPr/>
          </a:p>
        </p:txBody>
      </p:sp>
      <p:pic>
        <p:nvPicPr>
          <p:cNvPr id="153" name="Google Shape;15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7600" y="120450"/>
            <a:ext cx="1026777" cy="1026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6725" y="3312600"/>
            <a:ext cx="5533742" cy="102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3"/>
          <p:cNvPicPr preferRelativeResize="0"/>
          <p:nvPr/>
        </p:nvPicPr>
        <p:blipFill rotWithShape="1">
          <a:blip r:embed="rId5">
            <a:alphaModFix/>
          </a:blip>
          <a:srcRect b="0" l="0" r="24425" t="0"/>
          <a:stretch/>
        </p:blipFill>
        <p:spPr>
          <a:xfrm>
            <a:off x="6042372" y="1311700"/>
            <a:ext cx="2877773" cy="35419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Requirements Management</a:t>
            </a:r>
            <a:endParaRPr/>
          </a:p>
        </p:txBody>
      </p:sp>
      <p:sp>
        <p:nvSpPr>
          <p:cNvPr id="161" name="Google Shape;161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2" name="Google Shape;162;p24"/>
          <p:cNvSpPr txBox="1"/>
          <p:nvPr>
            <p:ph idx="4294967295" type="body"/>
          </p:nvPr>
        </p:nvSpPr>
        <p:spPr>
          <a:xfrm>
            <a:off x="225975" y="1179200"/>
            <a:ext cx="4346100" cy="35451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There are numerous tools and diagrams for working with requirements.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In generally, high level requirements are ‘flown down’ to lower level system elements, becoming more specific in the process.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Can be linked with blocks in the physical design.</a:t>
            </a:r>
            <a:endParaRPr/>
          </a:p>
        </p:txBody>
      </p:sp>
      <p:pic>
        <p:nvPicPr>
          <p:cNvPr id="163" name="Google Shape;16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7600" y="120450"/>
            <a:ext cx="1026777" cy="1026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4"/>
          <p:cNvPicPr preferRelativeResize="0"/>
          <p:nvPr/>
        </p:nvPicPr>
        <p:blipFill rotWithShape="1">
          <a:blip r:embed="rId4">
            <a:alphaModFix/>
          </a:blip>
          <a:srcRect b="58055" l="0" r="35546" t="0"/>
          <a:stretch/>
        </p:blipFill>
        <p:spPr>
          <a:xfrm>
            <a:off x="4876800" y="1188075"/>
            <a:ext cx="3987576" cy="3753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Requirements Traceability</a:t>
            </a:r>
            <a:endParaRPr/>
          </a:p>
        </p:txBody>
      </p:sp>
      <p:sp>
        <p:nvSpPr>
          <p:cNvPr id="170" name="Google Shape;170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1" name="Google Shape;171;p25"/>
          <p:cNvSpPr txBox="1"/>
          <p:nvPr>
            <p:ph idx="4294967295" type="body"/>
          </p:nvPr>
        </p:nvSpPr>
        <p:spPr>
          <a:xfrm>
            <a:off x="225975" y="1179200"/>
            <a:ext cx="7794000" cy="516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Where does this requirement come from/what’s it affect?</a:t>
            </a:r>
            <a:endParaRPr/>
          </a:p>
        </p:txBody>
      </p:sp>
      <p:pic>
        <p:nvPicPr>
          <p:cNvPr id="172" name="Google Shape;17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7600" y="120450"/>
            <a:ext cx="1026777" cy="1026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5"/>
          <p:cNvPicPr preferRelativeResize="0"/>
          <p:nvPr/>
        </p:nvPicPr>
        <p:blipFill rotWithShape="1">
          <a:blip r:embed="rId4">
            <a:alphaModFix/>
          </a:blip>
          <a:srcRect b="0" l="0" r="14288" t="0"/>
          <a:stretch/>
        </p:blipFill>
        <p:spPr>
          <a:xfrm>
            <a:off x="831432" y="1727475"/>
            <a:ext cx="7373619" cy="329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Conclusions</a:t>
            </a:r>
            <a:endParaRPr/>
          </a:p>
        </p:txBody>
      </p:sp>
      <p:sp>
        <p:nvSpPr>
          <p:cNvPr id="179" name="Google Shape;179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0" name="Google Shape;180;p26"/>
          <p:cNvSpPr txBox="1"/>
          <p:nvPr>
            <p:ph idx="4294967295" type="body"/>
          </p:nvPr>
        </p:nvSpPr>
        <p:spPr>
          <a:xfrm>
            <a:off x="225975" y="1179200"/>
            <a:ext cx="7794000" cy="3483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Systems Engineering provides a set of processes and tools to manage the requirements, design, interfaces and verification of complex instrumentation.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SysML defines a number of standard diagram types to capture various aspects of the system.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i="1" lang="en-GB"/>
              <a:t>The discussion about whether MBSE is the right way to go is now over</a:t>
            </a:r>
            <a:r>
              <a:rPr lang="en-GB"/>
              <a:t> (quote from SETE conference).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Quite a learning curve to get familiar with initially.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Various training courses available within Australia.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Adopt a </a:t>
            </a:r>
            <a:r>
              <a:rPr lang="en-GB"/>
              <a:t>pragmatic</a:t>
            </a:r>
            <a:r>
              <a:rPr lang="en-GB"/>
              <a:t> approach that fits the project needs.</a:t>
            </a:r>
            <a:endParaRPr/>
          </a:p>
        </p:txBody>
      </p:sp>
      <p:pic>
        <p:nvPicPr>
          <p:cNvPr id="181" name="Google Shape;18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7600" y="120450"/>
            <a:ext cx="1026777" cy="1026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Overview</a:t>
            </a:r>
            <a:endParaRPr/>
          </a:p>
        </p:txBody>
      </p:sp>
      <p:sp>
        <p:nvSpPr>
          <p:cNvPr id="78" name="Google Shape;78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9" name="Google Shape;79;p15"/>
          <p:cNvSpPr txBox="1"/>
          <p:nvPr>
            <p:ph idx="4294967295" type="body"/>
          </p:nvPr>
        </p:nvSpPr>
        <p:spPr>
          <a:xfrm>
            <a:off x="136100" y="1397250"/>
            <a:ext cx="5226600" cy="357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GB" sz="2200"/>
              <a:t>Why use Systems Engineering?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GB" sz="2200"/>
              <a:t>What is MBSE?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GB" sz="2200"/>
              <a:t>Overview of SysML diagram types.</a:t>
            </a:r>
            <a:endParaRPr sz="2200"/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7600" y="120450"/>
            <a:ext cx="1026777" cy="1026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Why Bother?</a:t>
            </a:r>
            <a:endParaRPr/>
          </a:p>
        </p:txBody>
      </p:sp>
      <p:sp>
        <p:nvSpPr>
          <p:cNvPr id="86" name="Google Shape;8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7" name="Google Shape;87;p16"/>
          <p:cNvSpPr txBox="1"/>
          <p:nvPr>
            <p:ph idx="4294967295" type="body"/>
          </p:nvPr>
        </p:nvSpPr>
        <p:spPr>
          <a:xfrm>
            <a:off x="145625" y="1263905"/>
            <a:ext cx="8520600" cy="357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600"/>
              <a:t>This is a fair question!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SysEng is a toolbox, you can select the right tools for your project.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SysEng tools provide a structured methodology for things we need to do anyway: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Exactly what are we trying to build? </a:t>
            </a:r>
            <a:r>
              <a:rPr i="1" lang="en-GB" sz="1600"/>
              <a:t>(Requirements)</a:t>
            </a:r>
            <a:endParaRPr i="1"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How can we zero in on a more optimal design? </a:t>
            </a:r>
            <a:r>
              <a:rPr i="1" lang="en-GB" sz="1600"/>
              <a:t>(Design synthesis)</a:t>
            </a:r>
            <a:endParaRPr i="1"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How should we plan for testing it at the end? </a:t>
            </a:r>
            <a:r>
              <a:rPr i="1" lang="en-GB" sz="1600"/>
              <a:t>(Verification and validation)</a:t>
            </a:r>
            <a:endParaRPr i="1"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How can we make sure the subsystems will interoperate properly? </a:t>
            </a:r>
            <a:r>
              <a:rPr i="1" lang="en-GB" sz="1600"/>
              <a:t>(Interface control)</a:t>
            </a:r>
            <a:endParaRPr i="1"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etc.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In the past we might have been able to hold all this in our heads..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..but as our instrumentation projects grow more complex it is useful to introduce processes to help ensure we don’t drop too many balls.</a:t>
            </a:r>
            <a:endParaRPr sz="1600"/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7600" y="120450"/>
            <a:ext cx="1026777" cy="1026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is Model Based Systems Engineering?</a:t>
            </a:r>
            <a:endParaRPr/>
          </a:p>
        </p:txBody>
      </p:sp>
      <p:sp>
        <p:nvSpPr>
          <p:cNvPr id="94" name="Google Shape;94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5" name="Google Shape;95;p17"/>
          <p:cNvSpPr txBox="1"/>
          <p:nvPr>
            <p:ph idx="4294967295" type="body"/>
          </p:nvPr>
        </p:nvSpPr>
        <p:spPr>
          <a:xfrm>
            <a:off x="129750" y="1200375"/>
            <a:ext cx="5244000" cy="36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Use of a software tool to capture the architecture, breakdown, interfaces, etc. of the instrument.</a:t>
            </a:r>
            <a:endParaRPr sz="1600"/>
          </a:p>
          <a:p>
            <a:pPr indent="-3302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Most commonly based on the Systems Modeling Language (SysML) standard.</a:t>
            </a:r>
            <a:endParaRPr sz="1600"/>
          </a:p>
          <a:p>
            <a:pPr indent="-330200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Supported by various software tools.</a:t>
            </a:r>
            <a:endParaRPr sz="1600"/>
          </a:p>
          <a:p>
            <a:pPr indent="-3302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May integrate executable models/simulations to help you see the effect of changing design parameters.</a:t>
            </a:r>
            <a:endParaRPr sz="1600"/>
          </a:p>
          <a:p>
            <a:pPr indent="-3302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Helps maintain traceability between the requirements and the physical design.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7600" y="120450"/>
            <a:ext cx="1026777" cy="1026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14950" y="1555750"/>
            <a:ext cx="2857500" cy="2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 txBox="1"/>
          <p:nvPr/>
        </p:nvSpPr>
        <p:spPr>
          <a:xfrm>
            <a:off x="5849950" y="4254500"/>
            <a:ext cx="2428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100">
                <a:latin typeface="Open Sans"/>
                <a:ea typeface="Open Sans"/>
                <a:cs typeface="Open Sans"/>
                <a:sym typeface="Open Sans"/>
              </a:rPr>
              <a:t>Image from Minifig Price Guide.</a:t>
            </a:r>
            <a:endParaRPr i="1" sz="11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Product Breakdown Structure</a:t>
            </a:r>
            <a:endParaRPr/>
          </a:p>
        </p:txBody>
      </p:sp>
      <p:sp>
        <p:nvSpPr>
          <p:cNvPr id="104" name="Google Shape;104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5" name="Google Shape;105;p18"/>
          <p:cNvSpPr txBox="1"/>
          <p:nvPr>
            <p:ph idx="4294967295" type="body"/>
          </p:nvPr>
        </p:nvSpPr>
        <p:spPr>
          <a:xfrm>
            <a:off x="171025" y="1103543"/>
            <a:ext cx="8520600" cy="215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The </a:t>
            </a:r>
            <a:r>
              <a:rPr i="1" lang="en-GB" sz="1600"/>
              <a:t>Block Definition Diagram</a:t>
            </a:r>
            <a:r>
              <a:rPr lang="en-GB" sz="1600"/>
              <a:t> reflects the PBS.</a:t>
            </a:r>
            <a:endParaRPr sz="1600"/>
          </a:p>
          <a:p>
            <a:pPr indent="-3302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Use of </a:t>
            </a:r>
            <a:r>
              <a:rPr i="1" lang="en-GB" sz="1600"/>
              <a:t>Stereotypes</a:t>
            </a:r>
            <a:r>
              <a:rPr lang="en-GB" sz="1600"/>
              <a:t> to flag the PBS rank of system elements/blocks.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6" name="Google Shape;10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155787"/>
            <a:ext cx="8520602" cy="2279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7600" y="120450"/>
            <a:ext cx="1026777" cy="1026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Architectural Model</a:t>
            </a:r>
            <a:endParaRPr/>
          </a:p>
        </p:txBody>
      </p:sp>
      <p:sp>
        <p:nvSpPr>
          <p:cNvPr id="113" name="Google Shape;113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4" name="Google Shape;114;p19"/>
          <p:cNvSpPr txBox="1"/>
          <p:nvPr>
            <p:ph idx="4294967295" type="body"/>
          </p:nvPr>
        </p:nvSpPr>
        <p:spPr>
          <a:xfrm>
            <a:off x="161500" y="970175"/>
            <a:ext cx="7211700" cy="8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Example </a:t>
            </a:r>
            <a:r>
              <a:rPr i="1" lang="en-GB"/>
              <a:t>Internal Block Diagram</a:t>
            </a:r>
            <a:r>
              <a:rPr lang="en-GB"/>
              <a:t> showing various components and interfaces of a subsystem.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5" name="Google Shape;11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7600" y="120450"/>
            <a:ext cx="1026777" cy="1026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20288" y="1489100"/>
            <a:ext cx="5103424" cy="3416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Interface Control</a:t>
            </a:r>
            <a:endParaRPr/>
          </a:p>
        </p:txBody>
      </p:sp>
      <p:sp>
        <p:nvSpPr>
          <p:cNvPr id="122" name="Google Shape;122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3" name="Google Shape;123;p20"/>
          <p:cNvSpPr txBox="1"/>
          <p:nvPr>
            <p:ph idx="4294967295" type="body"/>
          </p:nvPr>
        </p:nvSpPr>
        <p:spPr>
          <a:xfrm>
            <a:off x="311700" y="1112237"/>
            <a:ext cx="8520600" cy="36930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Port-based engineering.</a:t>
            </a:r>
            <a:endParaRPr/>
          </a:p>
        </p:txBody>
      </p:sp>
      <p:pic>
        <p:nvPicPr>
          <p:cNvPr id="124" name="Google Shape;12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6475" y="1547850"/>
            <a:ext cx="4731050" cy="3476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7600" y="120450"/>
            <a:ext cx="1026777" cy="1026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Interface Control</a:t>
            </a:r>
            <a:endParaRPr/>
          </a:p>
        </p:txBody>
      </p:sp>
      <p:sp>
        <p:nvSpPr>
          <p:cNvPr id="131" name="Google Shape;131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2" name="Google Shape;132;p21"/>
          <p:cNvSpPr txBox="1"/>
          <p:nvPr>
            <p:ph idx="4294967295" type="body"/>
          </p:nvPr>
        </p:nvSpPr>
        <p:spPr>
          <a:xfrm>
            <a:off x="311700" y="1112237"/>
            <a:ext cx="8520600" cy="36930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Port-based engineering.</a:t>
            </a:r>
            <a:endParaRPr/>
          </a:p>
        </p:txBody>
      </p:sp>
      <p:pic>
        <p:nvPicPr>
          <p:cNvPr id="133" name="Google Shape;13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6475" y="1547850"/>
            <a:ext cx="4731050" cy="3476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7600" y="120450"/>
            <a:ext cx="1026777" cy="1026777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1"/>
          <p:cNvSpPr/>
          <p:nvPr/>
        </p:nvSpPr>
        <p:spPr>
          <a:xfrm>
            <a:off x="1860475" y="2594744"/>
            <a:ext cx="799500" cy="24297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Interface Control Documents</a:t>
            </a:r>
            <a:endParaRPr/>
          </a:p>
        </p:txBody>
      </p:sp>
      <p:sp>
        <p:nvSpPr>
          <p:cNvPr id="141" name="Google Shape;141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2" name="Google Shape;142;p22"/>
          <p:cNvSpPr txBox="1"/>
          <p:nvPr>
            <p:ph idx="4294967295" type="body"/>
          </p:nvPr>
        </p:nvSpPr>
        <p:spPr>
          <a:xfrm>
            <a:off x="311700" y="1046350"/>
            <a:ext cx="7203600" cy="36930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SysML model used to generate formatted PDF ICD, including version information, etc.</a:t>
            </a:r>
            <a:endParaRPr/>
          </a:p>
        </p:txBody>
      </p:sp>
      <p:pic>
        <p:nvPicPr>
          <p:cNvPr id="143" name="Google Shape;14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2675" y="1940863"/>
            <a:ext cx="2127938" cy="2988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62475" y="1949174"/>
            <a:ext cx="2127938" cy="2971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37600" y="120450"/>
            <a:ext cx="1026777" cy="1026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