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omments/modernComment_105_531F3B52.xml" ContentType="application/vnd.ms-powerpoint.comments+xml"/>
  <Override PartName="/ppt/notesSlides/notesSlide2.xml" ContentType="application/vnd.openxmlformats-officedocument.presentationml.notesSlide+xml"/>
  <Override PartName="/ppt/comments/modernComment_1B9_54DD8406.xml" ContentType="application/vnd.ms-powerpoint.comments+xml"/>
  <Override PartName="/ppt/notesSlides/notesSlide3.xml" ContentType="application/vnd.openxmlformats-officedocument.presentationml.notesSlide+xml"/>
  <Override PartName="/ppt/comments/modernComment_1B7_203840CC.xml" ContentType="application/vnd.ms-powerpoint.comments+xml"/>
  <Override PartName="/ppt/notesSlides/notesSlide4.xml" ContentType="application/vnd.openxmlformats-officedocument.presentationml.notesSlide+xml"/>
  <Override PartName="/ppt/comments/modernComment_107_8C60B63E.xml" ContentType="application/vnd.ms-powerpoint.comments+xml"/>
  <Override PartName="/ppt/notesSlides/notesSlide5.xml" ContentType="application/vnd.openxmlformats-officedocument.presentationml.notesSlide+xml"/>
  <Override PartName="/ppt/comments/modernComment_108_70F10672.xml" ContentType="application/vnd.ms-powerpoint.comments+xml"/>
  <Override PartName="/ppt/notesSlides/notesSlide6.xml" ContentType="application/vnd.openxmlformats-officedocument.presentationml.notesSlide+xml"/>
  <Override PartName="/ppt/comments/modernComment_1B8_EAD685A9.xml" ContentType="application/vnd.ms-powerpoint.comments+xml"/>
  <Override PartName="/ppt/notesSlides/notesSlide7.xml" ContentType="application/vnd.openxmlformats-officedocument.presentationml.notesSlide+xml"/>
  <Override PartName="/ppt/comments/modernComment_1B3_F63A166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1" r:id="rId3"/>
    <p:sldMasterId id="2147483675" r:id="rId4"/>
    <p:sldMasterId id="2147483678" r:id="rId5"/>
    <p:sldMasterId id="2147483681" r:id="rId6"/>
  </p:sldMasterIdLst>
  <p:notesMasterIdLst>
    <p:notesMasterId r:id="rId20"/>
  </p:notesMasterIdLst>
  <p:handoutMasterIdLst>
    <p:handoutMasterId r:id="rId21"/>
  </p:handoutMasterIdLst>
  <p:sldIdLst>
    <p:sldId id="257" r:id="rId7"/>
    <p:sldId id="262" r:id="rId8"/>
    <p:sldId id="261" r:id="rId9"/>
    <p:sldId id="441" r:id="rId10"/>
    <p:sldId id="439" r:id="rId11"/>
    <p:sldId id="263" r:id="rId12"/>
    <p:sldId id="264" r:id="rId13"/>
    <p:sldId id="440" r:id="rId14"/>
    <p:sldId id="435" r:id="rId15"/>
    <p:sldId id="438" r:id="rId16"/>
    <p:sldId id="436" r:id="rId17"/>
    <p:sldId id="437" r:id="rId18"/>
    <p:sldId id="43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2854843-35B0-4976-9A43-92ADD04F6B64}" name="WANG, Jian" initials="WJ" userId="S::jgw@ansto.gov.au::384f5bfd-dd84-4f9a-ba14-1ffa9bbe05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3768"/>
    <a:srgbClr val="49BFBE"/>
    <a:srgbClr val="1F75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4" autoAdjust="0"/>
    <p:restoredTop sz="94671"/>
  </p:normalViewPr>
  <p:slideViewPr>
    <p:cSldViewPr snapToGrid="0" snapToObjects="1">
      <p:cViewPr varScale="1">
        <p:scale>
          <a:sx n="97" d="100"/>
          <a:sy n="97" d="100"/>
        </p:scale>
        <p:origin x="10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275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8/10/relationships/authors" Target="author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omments/modernComment_105_531F3B5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944114B-EC09-4D07-A26C-7954F006C019}" authorId="{22854843-35B0-4976-9A43-92ADD04F6B64}" created="2022-09-27T01:59:49.207">
    <pc:sldMkLst xmlns:pc="http://schemas.microsoft.com/office/powerpoint/2013/main/command">
      <pc:docMk/>
      <pc:sldMk cId="1394555730" sldId="261"/>
    </pc:sldMkLst>
    <p188:txBody>
      <a:bodyPr/>
      <a:lstStyle/>
      <a:p>
        <a:r>
          <a:rPr lang="en-AU"/>
          <a:t>1. Charged high energy ion can create pulse in gas filled detector.
2. A pre-Amp set in detector
3. NIM/CAMAC electronics play signal amplify, timing process, trigger, tail pulse generator
4. VME chassis with Motorola CPU boards with OS/9 manage scaler and ADC pulse process.</a:t>
        </a:r>
      </a:p>
    </p188:txBody>
  </p188:cm>
</p188:cmLst>
</file>

<file path=ppt/comments/modernComment_107_8C60B6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7FD9314-315B-444F-A92E-878AD4188AB1}" authorId="{22854843-35B0-4976-9A43-92ADD04F6B64}" created="2022-09-27T02:06:14.366">
    <pc:sldMkLst xmlns:pc="http://schemas.microsoft.com/office/powerpoint/2013/main/command">
      <pc:docMk/>
      <pc:sldMk cId="2355148350" sldId="263"/>
    </pc:sldMkLst>
    <p188:txBody>
      <a:bodyPr/>
      <a:lstStyle/>
      <a:p>
        <a:r>
          <a:rPr lang="en-AU"/>
          <a:t>1. MVME CPU and OS/9 is hard to manage and upgrade.
2. The old DAQ control with electronics  is not good for operation.
3. CAEN new instrument provides us a change to upgrade our DAQ system.</a:t>
        </a:r>
      </a:p>
    </p188:txBody>
  </p188:cm>
</p188:cmLst>
</file>

<file path=ppt/comments/modernComment_108_70F106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7FA7B05-4412-4933-9D30-A67B3C2FFE29}" authorId="{22854843-35B0-4976-9A43-92ADD04F6B64}" created="2022-09-27T02:19:08.144">
    <pc:sldMkLst xmlns:pc="http://schemas.microsoft.com/office/powerpoint/2013/main/command">
      <pc:docMk/>
      <pc:sldMk cId="1894844018" sldId="264"/>
    </pc:sldMkLst>
    <p188:txBody>
      <a:bodyPr/>
      <a:lstStyle/>
      <a:p>
        <a:r>
          <a:rPr lang="en-AU"/>
          <a:t>1. Digitizer box can perform functions better than MVME CPU + scaler board + ADC pulse process board.
2. Digitizer box is a mobile computer with quad-core Linux system.
3. Digitizer desktop version provides the great convenience for our timing, trigger, ADC pulse process 
4. FPGA -- Fast Programming Gate Array.</a:t>
        </a:r>
      </a:p>
    </p188:txBody>
  </p188:cm>
</p188:cmLst>
</file>

<file path=ppt/comments/modernComment_1B3_F63A166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8DFE31F-B096-4386-8704-68C39BCF10B8}" authorId="{22854843-35B0-4976-9A43-92ADD04F6B64}" created="2022-09-28T05:18:21.86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131001952" sldId="435"/>
      <ac:spMk id="11" creationId="{2288CB8C-CCA4-4CD6-9296-D9C6BAD24D60}"/>
    </ac:deMkLst>
    <p188:txBody>
      <a:bodyPr/>
      <a:lstStyle/>
      <a:p>
        <a:r>
          <a:rPr lang="en-AU"/>
          <a:t>Energy resolutions:
3.0 % @ 137Cs for LaBr3
5-8 % @ 137Cs for NaI(Tl)
Typical PSD resolutions for n/g :FOM &gt; 2.0 for E &gt; 300 keV, FOM &gt; 2.5 for E &gt; 580 keV
FoM = centroid_difference/ (FPHM_gamma + FWHM_Neutron) 
Fine time stamp steps of 1 ps for 751 family, 2 ps for 730, and 4 ps for 725 family
Time correlation among channels for Time of Flight (ToF)/ Start-Stop measurements, etc.
ToF resolution for 22Na with BaF2 detectors: 182 ps
ToF resolution for 60Co with BC501A detectors: 230 ps
</a:t>
        </a:r>
      </a:p>
    </p188:txBody>
  </p188:cm>
</p188:cmLst>
</file>

<file path=ppt/comments/modernComment_1B7_203840C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78C5EB7-7C77-4FD9-BA48-F2EC52036AEF}" authorId="{22854843-35B0-4976-9A43-92ADD04F6B64}" created="2022-09-27T02:02:39.715">
    <pc:sldMkLst xmlns:pc="http://schemas.microsoft.com/office/powerpoint/2013/main/command">
      <pc:docMk/>
      <pc:sldMk cId="540557516" sldId="439"/>
    </pc:sldMkLst>
    <p188:txBody>
      <a:bodyPr/>
      <a:lstStyle/>
      <a:p>
        <a:r>
          <a:rPr lang="en-AU"/>
          <a:t>1. SOAP must be upgraded with new GUI environment since Motif is discontinued.
2. Linux system should be also set with latest release version</a:t>
        </a:r>
      </a:p>
    </p188:txBody>
  </p188:cm>
</p188:cmLst>
</file>

<file path=ppt/comments/modernComment_1B8_EAD685A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3F6F364-EFD0-429C-9663-A5B80C0B9A05}" authorId="{22854843-35B0-4976-9A43-92ADD04F6B64}" created="2022-09-28T05:07:10.92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39927465" sldId="440"/>
      <ac:picMk id="2050" creationId="{8151C25E-787D-4D90-BEBD-603C49028CAA}"/>
    </ac:deMkLst>
    <p188:txBody>
      <a:bodyPr/>
      <a:lstStyle/>
      <a:p>
        <a:r>
          <a:rPr lang="en-AU"/>
          <a:t>Waveform inspector and recording
1. Input pulses are digitized into samples by the flash ADC
2. Detectors coupled with Charge Sensitive Preamplifier (like HPGe, Silicon, etc. ) typically generate “slow” signals with good energy resolution -&gt; Required ADC frequency from 50 to 200 MS/s
3. Fast detectors coupled with PMT, SiPM, etc, typically generate signals with high timing resolution -&gt; Required ADC from 250 MS/s to 1 GS/s and higher (like 5 GS/s with Switched Capacitor Arrays).
4. Raw waveform firmware acquires data with a global trigger (simultaneous among all channels). Data can be retrieved in multiple formats for further post-processing analysis
</a:t>
        </a:r>
      </a:p>
    </p188:txBody>
  </p188:cm>
</p188:cmLst>
</file>

<file path=ppt/comments/modernComment_1B9_54DD840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182D8A5-B8E7-43E8-BDDD-63BF0DFDFE7A}" authorId="{22854843-35B0-4976-9A43-92ADD04F6B64}" created="2022-09-28T02:31:58.93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23803398" sldId="441"/>
      <ac:spMk id="3" creationId="{1BDF3560-10AA-4E31-B073-ACC68C92FB33}"/>
    </ac:deMkLst>
    <p188:txBody>
      <a:bodyPr/>
      <a:lstStyle/>
      <a:p>
        <a:r>
          <a:rPr lang="en-AU"/>
          <a:t>1. Two Motorola 147 CPU boards with OS/9 2.44 EPROM,
2. MVME CPU with 68030 processor
3. Scaler and ADC boards are configured in OS/9 system
4. "GetDate" and "SendData" are developed with C in OS/9</a:t>
        </a:r>
      </a:p>
    </p188:txBody>
  </p188:cm>
</p188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32FCC8B-4BB7-4EA9-AF76-DFEC8905E0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5EC824-3C6F-48DF-868B-326C0A65876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7064F-452A-4148-862D-492D16EC1B72}" type="datetimeFigureOut">
              <a:rPr lang="en-AU" smtClean="0"/>
              <a:t>19/10/2022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639AE7-795A-4984-8D1E-798256AA2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DCC4F1-44A7-44BC-AF3B-16DE81C5F0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0ED98-68DE-434C-BD79-667347C9919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9426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92C73-0085-4B39-8FFF-7E0C7D873B55}" type="datetimeFigureOut">
              <a:rPr lang="en-AU" smtClean="0"/>
              <a:t>19/10/2022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E7FB9-4B03-45C4-8A30-48253EE46C6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4494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dirty="0">
                <a:effectLst/>
                <a:latin typeface="Segoe UI" panose="020B0502040204020203" pitchFamily="34" charset="0"/>
              </a:rPr>
              <a:t>1. Charged high energy ion can create pulse in gas filled detector.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2. A pre-Amp set in detector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3. NIM/CAMAC electronics play signal amplify, timing process, trigger, tail pulse generator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4. VME chassis with Motorola CPU boards with OS/9 manage scaler and ADC pulse process.</a:t>
            </a:r>
            <a:endParaRPr lang="en-AU" sz="1800" dirty="0">
              <a:effectLst/>
              <a:latin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E7FB9-4B03-45C4-8A30-48253EE46C6F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9010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dirty="0">
                <a:effectLst/>
                <a:latin typeface="Segoe UI" panose="020B0502040204020203" pitchFamily="34" charset="0"/>
              </a:rPr>
              <a:t>Two Motorola 147 CPU boards with OS/9 2.44 EPROM,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2. MVME CPU with 68030 processor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3. Scaler and ADC boards are configured in OS/9 system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4. "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GetDate</a:t>
            </a:r>
            <a:r>
              <a:rPr lang="en-AU" sz="1800" dirty="0">
                <a:effectLst/>
                <a:latin typeface="Segoe UI" panose="020B0502040204020203" pitchFamily="34" charset="0"/>
              </a:rPr>
              <a:t>" and "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SendData</a:t>
            </a:r>
            <a:r>
              <a:rPr lang="en-AU" sz="1800" dirty="0">
                <a:effectLst/>
                <a:latin typeface="Segoe UI" panose="020B0502040204020203" pitchFamily="34" charset="0"/>
              </a:rPr>
              <a:t>" are developed with C in OS/9</a:t>
            </a:r>
            <a:endParaRPr lang="en-AU" sz="1800" dirty="0">
              <a:effectLst/>
              <a:latin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E7FB9-4B03-45C4-8A30-48253EE46C6F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8130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dirty="0">
                <a:effectLst/>
                <a:latin typeface="Segoe UI" panose="020B0502040204020203" pitchFamily="34" charset="0"/>
              </a:rPr>
              <a:t>1. SOAP must be upgraded with new GUI environment since Motif is discontinued.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2. Linux system should be also set with latest release version</a:t>
            </a:r>
            <a:endParaRPr lang="en-AU" sz="1800" dirty="0">
              <a:effectLst/>
              <a:latin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E7FB9-4B03-45C4-8A30-48253EE46C6F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3025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dirty="0">
                <a:effectLst/>
                <a:latin typeface="Segoe UI" panose="020B0502040204020203" pitchFamily="34" charset="0"/>
              </a:rPr>
              <a:t>1. MVME CPU and OS/9 is hard to manage and upgrade.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2. The old DAQ control with electronics is not good for operation.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3. CAEN new instrument provides us a change to upgrade our DAQ system.</a:t>
            </a:r>
            <a:endParaRPr lang="en-AU" sz="1800" dirty="0">
              <a:effectLst/>
              <a:latin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E7FB9-4B03-45C4-8A30-48253EE46C6F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2420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dirty="0">
                <a:effectLst/>
                <a:latin typeface="Segoe UI" panose="020B0502040204020203" pitchFamily="34" charset="0"/>
              </a:rPr>
              <a:t>1. Digitizer box can perform functions better than MVME CPU + scaler board + ADC pulse process board.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2. Digitizer box is a mobile computer with quad-core Linux system.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3. Digitizer desktop version provides the great convenience for our timing, trigger, ADC pulse process 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4. FPGA -- Fast Programming Gate Array.</a:t>
            </a:r>
            <a:endParaRPr lang="en-AU" sz="1800" dirty="0">
              <a:effectLst/>
              <a:latin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E7FB9-4B03-45C4-8A30-48253EE46C6F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0567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dirty="0">
                <a:effectLst/>
                <a:latin typeface="Segoe UI" panose="020B0502040204020203" pitchFamily="34" charset="0"/>
              </a:rPr>
              <a:t>Waveform inspector and recording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1. Input pulses are digitized into samples by the flash ADC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2. Detectors coupled with Charge Sensitive Preamplifier (like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HPGe</a:t>
            </a:r>
            <a:r>
              <a:rPr lang="en-AU" sz="1800" dirty="0">
                <a:effectLst/>
                <a:latin typeface="Segoe UI" panose="020B0502040204020203" pitchFamily="34" charset="0"/>
              </a:rPr>
              <a:t>, Silicon, etc. ) typically generate “slow” signals with good energy resolution -&gt; Required ADC frequency from 50 to 200 MS/s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3. Fast detectors coupled with PMT,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SiPM</a:t>
            </a:r>
            <a:r>
              <a:rPr lang="en-AU" sz="1800" dirty="0">
                <a:effectLst/>
                <a:latin typeface="Segoe UI" panose="020B0502040204020203" pitchFamily="34" charset="0"/>
              </a:rPr>
              <a:t>, etc, typically generate signals with high timing resolution -&gt; Required ADC from 250 MS/s to 1 GS/s and higher (like 5 GS/s with Switched Capacitor Arrays).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4. Raw waveform firmware acquires data with a global trigger (simultaneous among all channels). Data can be retrieved in multiple formats for further post-processing analysis</a:t>
            </a:r>
            <a:endParaRPr lang="en-AU" sz="1800" dirty="0">
              <a:effectLst/>
              <a:latin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E7FB9-4B03-45C4-8A30-48253EE46C6F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7546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dirty="0">
                <a:effectLst/>
                <a:latin typeface="Segoe UI" panose="020B0502040204020203" pitchFamily="34" charset="0"/>
              </a:rPr>
              <a:t>Energy resolutions: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3.0 % @ 137Cs for LaBr3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5-8 % @ 137Cs for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NaI</a:t>
            </a:r>
            <a:r>
              <a:rPr lang="en-AU" sz="1800" dirty="0">
                <a:effectLst/>
                <a:latin typeface="Segoe UI" panose="020B0502040204020203" pitchFamily="34" charset="0"/>
              </a:rPr>
              <a:t>(Tl)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Typical PSD resolutions for n/g :FOM &gt; 2.0 for E &gt; 300 keV, FOM &gt; 2.5 for E &gt; 580 keV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 err="1">
                <a:effectLst/>
                <a:latin typeface="Segoe UI" panose="020B0502040204020203" pitchFamily="34" charset="0"/>
              </a:rPr>
              <a:t>FoM</a:t>
            </a:r>
            <a:r>
              <a:rPr lang="en-AU" sz="1800" dirty="0">
                <a:effectLst/>
                <a:latin typeface="Segoe UI" panose="020B0502040204020203" pitchFamily="34" charset="0"/>
              </a:rPr>
              <a:t> =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centroid_difference</a:t>
            </a:r>
            <a:r>
              <a:rPr lang="en-AU" sz="1800" dirty="0">
                <a:effectLst/>
                <a:latin typeface="Segoe UI" panose="020B0502040204020203" pitchFamily="34" charset="0"/>
              </a:rPr>
              <a:t>/ (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FPHM_gamma</a:t>
            </a:r>
            <a:r>
              <a:rPr lang="en-AU" sz="1800" dirty="0">
                <a:effectLst/>
                <a:latin typeface="Segoe UI" panose="020B0502040204020203" pitchFamily="34" charset="0"/>
              </a:rPr>
              <a:t> +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FWHM_Neutron</a:t>
            </a:r>
            <a:r>
              <a:rPr lang="en-AU" sz="1800" dirty="0">
                <a:effectLst/>
                <a:latin typeface="Segoe UI" panose="020B0502040204020203" pitchFamily="34" charset="0"/>
              </a:rPr>
              <a:t>) 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Fine time stamp steps of 1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ps</a:t>
            </a:r>
            <a:r>
              <a:rPr lang="en-AU" sz="1800" dirty="0">
                <a:effectLst/>
                <a:latin typeface="Segoe UI" panose="020B0502040204020203" pitchFamily="34" charset="0"/>
              </a:rPr>
              <a:t> for 751 family, 2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ps</a:t>
            </a:r>
            <a:r>
              <a:rPr lang="en-AU" sz="1800" dirty="0">
                <a:effectLst/>
                <a:latin typeface="Segoe UI" panose="020B0502040204020203" pitchFamily="34" charset="0"/>
              </a:rPr>
              <a:t> for 730, and 4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ps</a:t>
            </a:r>
            <a:r>
              <a:rPr lang="en-AU" sz="1800" dirty="0">
                <a:effectLst/>
                <a:latin typeface="Segoe UI" panose="020B0502040204020203" pitchFamily="34" charset="0"/>
              </a:rPr>
              <a:t> for 725 family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>
                <a:effectLst/>
                <a:latin typeface="Segoe UI" panose="020B0502040204020203" pitchFamily="34" charset="0"/>
              </a:rPr>
              <a:t>Time correlation among channels for Time of Flight (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ToF</a:t>
            </a:r>
            <a:r>
              <a:rPr lang="en-AU" sz="1800" dirty="0">
                <a:effectLst/>
                <a:latin typeface="Segoe UI" panose="020B0502040204020203" pitchFamily="34" charset="0"/>
              </a:rPr>
              <a:t>)/ Start-Stop measurements, etc.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 err="1">
                <a:effectLst/>
                <a:latin typeface="Segoe UI" panose="020B0502040204020203" pitchFamily="34" charset="0"/>
              </a:rPr>
              <a:t>ToF</a:t>
            </a:r>
            <a:r>
              <a:rPr lang="en-AU" sz="1800" dirty="0">
                <a:effectLst/>
                <a:latin typeface="Segoe UI" panose="020B0502040204020203" pitchFamily="34" charset="0"/>
              </a:rPr>
              <a:t> resolution for 22Na with BaF2 detectors: 182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ps</a:t>
            </a:r>
            <a:br>
              <a:rPr lang="en-AU" sz="1800" dirty="0">
                <a:effectLst/>
                <a:latin typeface="Segoe UI" panose="020B0502040204020203" pitchFamily="34" charset="0"/>
              </a:rPr>
            </a:br>
            <a:r>
              <a:rPr lang="en-AU" sz="1800" dirty="0" err="1">
                <a:effectLst/>
                <a:latin typeface="Segoe UI" panose="020B0502040204020203" pitchFamily="34" charset="0"/>
              </a:rPr>
              <a:t>ToF</a:t>
            </a:r>
            <a:r>
              <a:rPr lang="en-AU" sz="1800" dirty="0">
                <a:effectLst/>
                <a:latin typeface="Segoe UI" panose="020B0502040204020203" pitchFamily="34" charset="0"/>
              </a:rPr>
              <a:t> resolution for 60Co with BC501A detectors: 230 </a:t>
            </a:r>
            <a:r>
              <a:rPr lang="en-AU" sz="1800" dirty="0" err="1">
                <a:effectLst/>
                <a:latin typeface="Segoe UI" panose="020B0502040204020203" pitchFamily="34" charset="0"/>
              </a:rPr>
              <a:t>ps</a:t>
            </a:r>
            <a:endParaRPr lang="en-AU" sz="1800" dirty="0">
              <a:effectLst/>
              <a:latin typeface="Arial" panose="020B060402020202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E7FB9-4B03-45C4-8A30-48253EE46C6F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8929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5A027-21BF-AC44-A31E-A8AD91F1C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916" y="1343023"/>
            <a:ext cx="9144000" cy="216693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880E5-3572-8245-AF31-EC89CACB1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916" y="3602038"/>
            <a:ext cx="7544452" cy="89545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4551F-2AC2-4549-811A-B26925325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6916" y="6356350"/>
            <a:ext cx="2743200" cy="365125"/>
          </a:xfrm>
        </p:spPr>
        <p:txBody>
          <a:bodyPr/>
          <a:lstStyle>
            <a:lvl1pPr>
              <a:defRPr b="1"/>
            </a:lvl1pPr>
          </a:lstStyle>
          <a:p>
            <a:fld id="{581CAAE8-1361-4E47-A625-2EAA2100C9D4}" type="datetime1">
              <a:rPr lang="en-US" smtClean="0"/>
              <a:t>10/19/2022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1A1A64-8512-0046-8A2C-71E619CD76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916" y="532887"/>
            <a:ext cx="3969676" cy="810137"/>
          </a:xfrm>
          <a:prstGeom prst="rect">
            <a:avLst/>
          </a:prstGeom>
        </p:spPr>
      </p:pic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2C55A456-C658-814E-BF94-846A85AE24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6916" y="4714875"/>
            <a:ext cx="5819775" cy="542925"/>
          </a:xfrm>
        </p:spPr>
        <p:txBody>
          <a:bodyPr lIns="0" anchor="b"/>
          <a:lstStyle>
            <a:lvl1pPr marL="0" indent="0">
              <a:buNone/>
              <a:defRPr b="1" i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B9DF2117-1526-C141-B76A-6342E6E1A2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6763" y="5280024"/>
            <a:ext cx="4233862" cy="792163"/>
          </a:xfrm>
        </p:spPr>
        <p:txBody>
          <a:bodyPr lIns="0" tIns="0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118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32365-1CAB-9545-A48D-D8E34A602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24B546-A761-8B42-B194-1A61D9CA3C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91735" y="987425"/>
            <a:ext cx="676365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60D20-32DC-BC41-89B1-5D8EE3A69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826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A9CBD42-B1AB-5C4A-946B-E7733977B1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76C77E21-3226-4B38-B386-31B2876C19A7}" type="datetime1">
              <a:rPr lang="en-US" smtClean="0"/>
              <a:t>10/19/2022</a:t>
            </a:fld>
            <a:endParaRPr lang="en-A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9A205E4-C98D-904F-9FFE-83832F0A6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0F0D8A8-E318-0E49-BAB1-81A9B147F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598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1DEF72-6964-2243-BA5B-055C8CDFA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7E66CE9-D1F5-3545-A6D9-12CA667B40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16043DF-21F5-7442-AADA-61B964FE3D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3F5EF126-AD28-2C46-AFAA-D9DE1230AD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0F9D347E-9DCF-476B-89AA-8D9F8527641A}" type="datetime1">
              <a:rPr lang="en-US" smtClean="0"/>
              <a:t>10/19/2022</a:t>
            </a:fld>
            <a:endParaRPr lang="en-AU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659BE040-3DB6-854E-B3C9-3CE7423F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7F34E292-F1B1-1D46-A7F6-E9E0123E2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0479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28D7C-345D-1943-A3F2-C0C88D580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1D3506-D466-CD4B-B6C0-981915B8A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1D0B03E-35EF-CE47-8201-3D79FA045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00DB779-7EE9-4E96-830D-AC15596E4156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696948F-6846-CF4F-AF05-DC86B46B5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531C34E-DAFD-F34E-A5DB-DB000846F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0255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5E303-56C2-F64A-BA3B-096858956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8FE40-8C0B-DE45-A1D4-1ED30B7BF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7C09276-F6EB-2C47-B262-846BE11D9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4219284-1BAB-4D4E-816F-41673AB85B97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71E60F2-3551-8541-9AA0-DE5B0DBB0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4F57896-7183-3643-8371-DB403D4EE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98624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450" y="136526"/>
            <a:ext cx="12192000" cy="886793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315" y="1448779"/>
            <a:ext cx="11022763" cy="4815536"/>
          </a:xfrm>
        </p:spPr>
        <p:txBody>
          <a:bodyPr/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752600" y="6361247"/>
            <a:ext cx="6736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7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AU" altLang="en-US" i="1" dirty="0"/>
              <a:t>ANSTO’s Centre for Accelerator Science, Lucas Heights, Sydney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9636449" y="6361247"/>
            <a:ext cx="104139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77">
                <a:solidFill>
                  <a:srgbClr val="7F7F7F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D5BE3A2E-A8F9-4416-9CB2-CBD5F86DB7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963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28D7C-345D-1943-A3F2-C0C88D580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1D3506-D466-CD4B-B6C0-981915B8A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1D0B03E-35EF-CE47-8201-3D79FA045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080A743-1BBB-45A9-89AC-B614C459314C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696948F-6846-CF4F-AF05-DC86B46B5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531C34E-DAFD-F34E-A5DB-DB000846F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5556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5E303-56C2-F64A-BA3B-096858956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8FE40-8C0B-DE45-A1D4-1ED30B7BF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7C09276-F6EB-2C47-B262-846BE11D9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401680E-5629-498B-A5E3-4D98D9A6D0CC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71E60F2-3551-8541-9AA0-DE5B0DBB0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4F57896-7183-3643-8371-DB403D4EE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6492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28D7C-345D-1943-A3F2-C0C88D580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1D3506-D466-CD4B-B6C0-981915B8A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1D0B03E-35EF-CE47-8201-3D79FA045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5CDECB2-FAED-4F7F-BA11-55EE636F2530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696948F-6846-CF4F-AF05-DC86B46B5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531C34E-DAFD-F34E-A5DB-DB000846F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45348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5E303-56C2-F64A-BA3B-096858956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8FE40-8C0B-DE45-A1D4-1ED30B7BF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7C09276-F6EB-2C47-B262-846BE11D9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67252F5-BAD2-4E36-B78D-C29177A0849B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71E60F2-3551-8541-9AA0-DE5B0DBB0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4F57896-7183-3643-8371-DB403D4EE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5726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450" y="136526"/>
            <a:ext cx="12192000" cy="886793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315" y="1448779"/>
            <a:ext cx="11022763" cy="4815536"/>
          </a:xfrm>
        </p:spPr>
        <p:txBody>
          <a:bodyPr/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752600" y="6361247"/>
            <a:ext cx="6736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7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AU" altLang="en-US" i="1" dirty="0"/>
              <a:t>ANSTO’s Centre for Accelerator Science, Lucas Heights, Sydney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9217807" y="6408873"/>
            <a:ext cx="104139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77">
                <a:solidFill>
                  <a:srgbClr val="7F7F7F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D5BE3A2E-A8F9-4416-9CB2-CBD5F86DB7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753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C0538C-0357-D242-8D3C-B01B18AC24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CB376525-4F1F-4114-9623-D255A33B9055}" type="datetime1">
              <a:rPr lang="en-US" smtClean="0"/>
              <a:t>10/19/2022</a:t>
            </a:fld>
            <a:endParaRPr lang="en-A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E56C2F1-D1FE-784F-B578-875EFEED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FF20445-029A-634C-AB23-109519DC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F8FC5A1-B18A-2142-B2D2-5F427E46D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9C7EE1F-640A-3F4C-B8C4-352105A4A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6655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2708" y="1916832"/>
            <a:ext cx="5386917" cy="639762"/>
          </a:xfrm>
        </p:spPr>
        <p:txBody>
          <a:bodyPr anchor="b"/>
          <a:lstStyle>
            <a:lvl1pPr marL="0" indent="0">
              <a:buNone/>
              <a:defRPr sz="2954" b="1">
                <a:solidFill>
                  <a:srgbClr val="005A9B"/>
                </a:solidFill>
              </a:defRPr>
            </a:lvl1pPr>
            <a:lvl2pPr marL="562722" indent="0">
              <a:buNone/>
              <a:defRPr sz="2462" b="1"/>
            </a:lvl2pPr>
            <a:lvl3pPr marL="1125444" indent="0">
              <a:buNone/>
              <a:defRPr sz="2215" b="1"/>
            </a:lvl3pPr>
            <a:lvl4pPr marL="1688165" indent="0">
              <a:buNone/>
              <a:defRPr sz="1969" b="1"/>
            </a:lvl4pPr>
            <a:lvl5pPr marL="2250887" indent="0">
              <a:buNone/>
              <a:defRPr sz="1969" b="1"/>
            </a:lvl5pPr>
            <a:lvl6pPr marL="2813609" indent="0">
              <a:buNone/>
              <a:defRPr sz="1969" b="1"/>
            </a:lvl6pPr>
            <a:lvl7pPr marL="3376331" indent="0">
              <a:buNone/>
              <a:defRPr sz="1969" b="1"/>
            </a:lvl7pPr>
            <a:lvl8pPr marL="3939052" indent="0">
              <a:buNone/>
              <a:defRPr sz="1969" b="1"/>
            </a:lvl8pPr>
            <a:lvl9pPr marL="4501774" indent="0">
              <a:buNone/>
              <a:defRPr sz="1969" b="1"/>
            </a:lvl9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2708" y="2556594"/>
            <a:ext cx="5386917" cy="3487192"/>
          </a:xfrm>
        </p:spPr>
        <p:txBody>
          <a:bodyPr/>
          <a:lstStyle>
            <a:lvl1pPr>
              <a:defRPr sz="2954"/>
            </a:lvl1pPr>
            <a:lvl2pPr>
              <a:defRPr sz="2462"/>
            </a:lvl2pPr>
            <a:lvl3pPr>
              <a:defRPr sz="2215"/>
            </a:lvl3pPr>
            <a:lvl4pPr>
              <a:defRPr sz="1969"/>
            </a:lvl4pPr>
            <a:lvl5pPr>
              <a:defRPr sz="1969"/>
            </a:lvl5pPr>
            <a:lvl6pPr>
              <a:defRPr sz="1969"/>
            </a:lvl6pPr>
            <a:lvl7pPr>
              <a:defRPr sz="1969"/>
            </a:lvl7pPr>
            <a:lvl8pPr>
              <a:defRPr sz="1969"/>
            </a:lvl8pPr>
            <a:lvl9pPr>
              <a:defRPr sz="1969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1792" y="1916832"/>
            <a:ext cx="5389034" cy="639762"/>
          </a:xfrm>
        </p:spPr>
        <p:txBody>
          <a:bodyPr anchor="b"/>
          <a:lstStyle>
            <a:lvl1pPr marL="0" indent="0">
              <a:buNone/>
              <a:defRPr sz="2954" b="1">
                <a:solidFill>
                  <a:srgbClr val="005A9B"/>
                </a:solidFill>
              </a:defRPr>
            </a:lvl1pPr>
            <a:lvl2pPr marL="562722" indent="0">
              <a:buNone/>
              <a:defRPr sz="2462" b="1"/>
            </a:lvl2pPr>
            <a:lvl3pPr marL="1125444" indent="0">
              <a:buNone/>
              <a:defRPr sz="2215" b="1"/>
            </a:lvl3pPr>
            <a:lvl4pPr marL="1688165" indent="0">
              <a:buNone/>
              <a:defRPr sz="1969" b="1"/>
            </a:lvl4pPr>
            <a:lvl5pPr marL="2250887" indent="0">
              <a:buNone/>
              <a:defRPr sz="1969" b="1"/>
            </a:lvl5pPr>
            <a:lvl6pPr marL="2813609" indent="0">
              <a:buNone/>
              <a:defRPr sz="1969" b="1"/>
            </a:lvl6pPr>
            <a:lvl7pPr marL="3376331" indent="0">
              <a:buNone/>
              <a:defRPr sz="1969" b="1"/>
            </a:lvl7pPr>
            <a:lvl8pPr marL="3939052" indent="0">
              <a:buNone/>
              <a:defRPr sz="1969" b="1"/>
            </a:lvl8pPr>
            <a:lvl9pPr marL="4501774" indent="0">
              <a:buNone/>
              <a:defRPr sz="1969" b="1"/>
            </a:lvl9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51792" y="2556594"/>
            <a:ext cx="5389034" cy="3487192"/>
          </a:xfrm>
        </p:spPr>
        <p:txBody>
          <a:bodyPr/>
          <a:lstStyle>
            <a:lvl1pPr>
              <a:defRPr sz="2954"/>
            </a:lvl1pPr>
            <a:lvl2pPr>
              <a:defRPr sz="2462"/>
            </a:lvl2pPr>
            <a:lvl3pPr>
              <a:defRPr sz="2215"/>
            </a:lvl3pPr>
            <a:lvl4pPr>
              <a:defRPr sz="1969"/>
            </a:lvl4pPr>
            <a:lvl5pPr>
              <a:defRPr sz="1969"/>
            </a:lvl5pPr>
            <a:lvl6pPr>
              <a:defRPr sz="1969"/>
            </a:lvl6pPr>
            <a:lvl7pPr>
              <a:defRPr sz="1969"/>
            </a:lvl7pPr>
            <a:lvl8pPr>
              <a:defRPr sz="1969"/>
            </a:lvl8pPr>
            <a:lvl9pPr>
              <a:defRPr sz="1969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12192000" cy="1143000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752600" y="6356351"/>
            <a:ext cx="6736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7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AU"/>
              <a:t>ANSTO’s Centre for Accelerator Science, Lucas Heights, Sydney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23986" y="6354764"/>
            <a:ext cx="104139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77">
                <a:solidFill>
                  <a:srgbClr val="7F7F7F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B642F81E-3575-427B-9F82-B5CC6F562C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9543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28D7C-345D-1943-A3F2-C0C88D580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707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1D3506-D466-CD4B-B6C0-981915B8A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707" y="3602038"/>
            <a:ext cx="7850522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46092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450" y="136526"/>
            <a:ext cx="12192000" cy="886793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315" y="1448779"/>
            <a:ext cx="11022763" cy="4815536"/>
          </a:xfrm>
        </p:spPr>
        <p:txBody>
          <a:bodyPr/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752600" y="6361247"/>
            <a:ext cx="6736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7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AU" altLang="en-US" i="1" dirty="0"/>
              <a:t>ANSTO’s Centre for Accelerator Science, Lucas Heights, Sydney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0914405" y="6448426"/>
            <a:ext cx="1041399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77">
                <a:solidFill>
                  <a:srgbClr val="7F7F7F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D5BE3A2E-A8F9-4416-9CB2-CBD5F86DB7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190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901DF53-ED8A-CE46-A0FC-D90508DA1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96613"/>
            <a:ext cx="11304574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35F9351-5070-234D-B838-5F7BEAEF8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826" y="1600200"/>
            <a:ext cx="11304574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3883957-5AEF-3A42-9C8A-54783778D4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FCCFC2AB-1C1B-4720-9DBA-9BF9BDBFB006}" type="datetime1">
              <a:rPr lang="en-US" smtClean="0"/>
              <a:t>10/19/2022</a:t>
            </a:fld>
            <a:endParaRPr lang="en-AU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CDDDD68-603E-1C4C-80A3-30A1CC081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F1A77F6-57FD-E84B-8427-AAF689592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6023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D7A7E-418B-0345-A9DF-1879F73C2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E4F49-47CB-B346-AA6C-F3A580684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826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4C3F879-47E6-834F-8E24-3248FC178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5CDED84A-44D4-4065-B46E-CA9A9A346749}" type="datetime1">
              <a:rPr lang="en-US" smtClean="0"/>
              <a:t>10/19/2022</a:t>
            </a:fld>
            <a:endParaRPr lang="en-A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578518-24EE-884B-9F30-FB6128AB6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865C82-B462-7444-98CD-45EAF363B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453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A0046-42FB-BE44-A9A9-89A70049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C18F4-BE62-1A40-988D-4A348A7CA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7826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A1E78B-BB5C-924C-A88E-8C2F86761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1826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5E8DADC-48D2-7148-877E-E9735CDB65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48B40C49-5B40-4BC5-83C5-E71EF8C80788}" type="datetime1">
              <a:rPr lang="en-US" smtClean="0"/>
              <a:t>10/19/2022</a:t>
            </a:fld>
            <a:endParaRPr lang="en-A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58CA5C1-7A0F-984C-9D38-A11D86F32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30DE072-2F59-4A4E-A834-C537F995B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3534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CD15-CCF3-8443-A803-D9077848A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47986-3E07-1E4B-9689-E69ABBB55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826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11D5E-5684-F649-BB52-923FAE4B5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7826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EEB1E5-F5BD-F74B-B2B7-514F63BFA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10238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132132-0D7C-D847-919F-3EABBE0FE5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10238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CED1ABD-4A24-984E-8BB4-9D30AD6144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19C69AB8-3D59-4F92-B77C-E734233B1EB4}" type="datetime1">
              <a:rPr lang="en-US" smtClean="0"/>
              <a:t>10/19/2022</a:t>
            </a:fld>
            <a:endParaRPr lang="en-A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07228CD-907E-7343-922E-EC9EB01D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AC38023-7BDD-2149-990B-2C1F65789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8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A2CD-D497-1644-B4D6-90D13AC34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9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843D672-6F35-CB4D-A0AB-9EF27129A8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48FCB491-D555-42D2-AD42-DA58DA4BBE00}" type="datetime1">
              <a:rPr lang="en-US" smtClean="0"/>
              <a:t>10/19/2022</a:t>
            </a:fld>
            <a:endParaRPr lang="en-AU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D0346ED-CBE9-DF4F-8B95-18D4C1DAE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6C2F049-F44B-F14A-9422-557325C1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5366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9FC9265-790D-BD47-B2FC-FDF213EF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B7E9C64C-CD94-4E10-9C6D-D98041D4AB2E}" type="datetime1">
              <a:rPr lang="en-US" smtClean="0"/>
              <a:t>10/19/2022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6647AA6-6B78-1A4C-8D31-EFDF91DCE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8CEE36-F865-674E-9C60-91B621F9C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4182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E50D4-FADE-1C42-B3BE-978A7596F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E7C8-C9AC-1E44-B5AB-EBAC6838A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8578" y="987425"/>
            <a:ext cx="677681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4D0DB1-F2C7-BC4F-B15D-A84EC2B3F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826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6EE1179-9932-E94E-802C-8369002E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C40F2546-226F-4C79-868D-7C28E0DEC609}" type="datetime1">
              <a:rPr lang="en-US" smtClean="0"/>
              <a:t>10/19/2022</a:t>
            </a:fld>
            <a:endParaRPr lang="en-AU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3D0CFEA-1116-2247-9BD2-B5D762383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1810-4083-BF48-8D3D-9E618F8BA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155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>
            <a:extLst>
              <a:ext uri="{FF2B5EF4-FFF2-40B4-BE49-F238E27FC236}">
                <a16:creationId xmlns:a16="http://schemas.microsoft.com/office/drawing/2014/main" id="{EACF247E-DECF-6C48-94A7-4240493D4DC6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A569CF-111C-ED42-B290-8573E9529D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89703" y="3212793"/>
            <a:ext cx="5202297" cy="3641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605391-F328-4443-8B68-4BF73E7368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11367" y="6271243"/>
            <a:ext cx="3454429" cy="23795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B412D88-5CD4-AC4D-BC73-8DF9C229C20C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13C24E-1EAD-2D4B-81E5-80FFBD0B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6A8D66-334E-6246-975E-E15BC722D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C2C21-F57F-0E4C-A860-0ED80DBD70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765F5-79D7-43EA-B50D-8A86F0B36F24}" type="datetime1">
              <a:rPr lang="en-US" smtClean="0"/>
              <a:t>10/19/2022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512A2-763C-364A-8B0B-5F970581A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629DE-6F55-4742-BEAF-7335A915E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2E8ED-4765-F745-A1B0-5FC6F08ED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9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50" baseline="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E3077F88-2471-4C43-BEED-6016A1496C74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A5B7D3-4168-6741-A9FA-25588272ECC3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E044325-BF24-B146-B64B-762C4C0BCFD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1D7205D1-4C47-AB44-AD51-22D5448A9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9175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2584AAD-ED77-E347-81F6-6E0EF8C1A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A0DA759E-8DCD-014B-A92D-290DB5F1DF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B8655D4A-A588-4DA4-BA0D-30FE29DCBC79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17A4750-DD88-0F45-AEAB-AE14C1CB2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47880" y="6356350"/>
            <a:ext cx="69348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E5AE1F8-DD4C-F04A-8B94-FB998742C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9094B4EA-4D9F-48E4-A7D5-A43E4F5E8708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663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itchFamily="2" charset="2"/>
        <a:buChar char="§"/>
        <a:defRPr sz="3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60000"/>
            <a:lumOff val="40000"/>
          </a:schemeClr>
        </a:buClr>
        <a:buFont typeface="Wingdings" pitchFamily="2" charset="2"/>
        <a:buChar char="§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60000"/>
            <a:lumOff val="40000"/>
          </a:schemeClr>
        </a:buClr>
        <a:buFont typeface="System Font Regular"/>
        <a:buChar char="›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60000"/>
            <a:lumOff val="40000"/>
          </a:schemeClr>
        </a:buClr>
        <a:buFont typeface="System Font Regular"/>
        <a:buChar char="»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60000"/>
            <a:lumOff val="40000"/>
          </a:schemeClr>
        </a:buClr>
        <a:buFont typeface="System Font Regular"/>
        <a:buChar char="‑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F75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09D87F-B588-EF4F-826C-86E1F4C2572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8" name="Right Triangle 7">
            <a:extLst>
              <a:ext uri="{FF2B5EF4-FFF2-40B4-BE49-F238E27FC236}">
                <a16:creationId xmlns:a16="http://schemas.microsoft.com/office/drawing/2014/main" id="{8DF924CA-CCE6-6A4F-BC32-03AE9A5A066F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223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5C8EAE-97C3-7049-9A5F-BD794AA5140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C1CA2D-1C11-4E41-80D9-28FBA219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8E346-93F9-1344-AF3D-E08676225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37E935F-2375-6943-8434-9ABF56776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4B0E7A8-EEAC-4486-BAB8-6E5EAD559543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014E10F-F926-8F4C-8702-E165F81ED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599B1A2-5894-E24C-8306-72266EBEF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557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83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88D4451-6FC5-B648-9A1C-90CDDB3BB3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1EC14C9F-9E20-5846-AC38-D65386E05A5D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0A1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04A33F4-0F92-624A-8C51-56452AE410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C1CA2D-1C11-4E41-80D9-28FBA219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8E346-93F9-1344-AF3D-E08676225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37E935F-2375-6943-8434-9ABF56776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44BD023-05A7-4902-B2B0-172A189361A9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014E10F-F926-8F4C-8702-E165F81ED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599B1A2-5894-E24C-8306-72266EBEF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988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9B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0FED73F-E130-DD4D-B508-631D04B2A5C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847393" y="1501629"/>
            <a:ext cx="8339182" cy="5356370"/>
          </a:xfrm>
          <a:prstGeom prst="rect">
            <a:avLst/>
          </a:prstGeom>
        </p:spPr>
      </p:pic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49C0B169-DBDC-B548-9A5A-96A3F62C5971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36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665A3B4-B08C-214A-88DB-BFDBC4FCFB8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C1CA2D-1C11-4E41-80D9-28FBA219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8E346-93F9-1344-AF3D-E08676225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37E935F-2375-6943-8434-9ABF56776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31F1059-A105-49D9-876D-B01F2721A2BA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014E10F-F926-8F4C-8702-E165F81ED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AU"/>
              <a:t>ANSTO’s Centre for Accelerator Science, Lucas Heights, Sydney</a:t>
            </a:r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599B1A2-5894-E24C-8306-72266EBEF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4819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4" r:id="rId3"/>
    <p:sldLayoutId id="2147483685" r:id="rId4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354AA8F4-0CF6-3D4C-AA7E-A741044524D6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8E9E8F-42E8-1247-9334-6E948234BAB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84851" y="5580382"/>
            <a:ext cx="5015148" cy="10234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C1CA2D-1C11-4E41-80D9-28FBA219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8E346-93F9-1344-AF3D-E08676225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7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6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2.jp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5_531F3B52.xml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B9_54DD840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B7_203840CC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7_8C60B63E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8_70F1067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B8_EAD685A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B3_F63A166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gif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24A99-4A64-6447-AD0A-9DCF10A85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044" y="944640"/>
            <a:ext cx="10536390" cy="895456"/>
          </a:xfrm>
        </p:spPr>
        <p:txBody>
          <a:bodyPr>
            <a:normAutofit fontScale="90000"/>
          </a:bodyPr>
          <a:lstStyle/>
          <a:p>
            <a:r>
              <a:rPr lang="en-AU" sz="4000" spc="0" dirty="0">
                <a:solidFill>
                  <a:schemeClr val="accent1"/>
                </a:solidFill>
              </a:rPr>
              <a:t>ANTARES AMS DATA ACQUISITION SYSTEM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FF2F0B-A26B-C34E-8E07-D5C401416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2772" y="1840096"/>
            <a:ext cx="7544452" cy="542926"/>
          </a:xfrm>
        </p:spPr>
        <p:txBody>
          <a:bodyPr>
            <a:normAutofit/>
          </a:bodyPr>
          <a:lstStyle/>
          <a:p>
            <a:pPr algn="ctr"/>
            <a:r>
              <a:rPr lang="en-AU" sz="2800" b="1" spc="0" dirty="0">
                <a:solidFill>
                  <a:srgbClr val="00B0F0"/>
                </a:solidFill>
              </a:rPr>
              <a:t>Current operation and Future Upgrade</a:t>
            </a:r>
            <a:endParaRPr lang="en-US" sz="2800" b="1" dirty="0">
              <a:solidFill>
                <a:srgbClr val="00B0F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F21203-C1C6-3242-826C-52464D583D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2773" y="5113051"/>
            <a:ext cx="6427098" cy="542925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Jian Wang, Matthew Rees, David Button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2AC972-1785-F540-A283-2B83F7D0CC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2773" y="5862143"/>
            <a:ext cx="5646577" cy="459819"/>
          </a:xfrm>
        </p:spPr>
        <p:txBody>
          <a:bodyPr>
            <a:noAutofit/>
          </a:bodyPr>
          <a:lstStyle/>
          <a:p>
            <a:r>
              <a:rPr lang="en-AU" sz="1600" dirty="0">
                <a:solidFill>
                  <a:schemeClr val="accent1"/>
                </a:solidFill>
              </a:rPr>
              <a:t>ANSTO’s Centre for Accelerator Science, Lucas Heights, Sydney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1866A5-227B-D24E-AC9C-8F3BDE309177}"/>
              </a:ext>
            </a:extLst>
          </p:cNvPr>
          <p:cNvSpPr/>
          <p:nvPr/>
        </p:nvSpPr>
        <p:spPr>
          <a:xfrm>
            <a:off x="766916" y="4579016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B5EA82-8929-4B00-9C4D-769CACC090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6761" y="6492492"/>
            <a:ext cx="1090614" cy="365125"/>
          </a:xfrm>
        </p:spPr>
        <p:txBody>
          <a:bodyPr/>
          <a:lstStyle/>
          <a:p>
            <a:fld id="{D99E861F-4743-4324-87BD-91560508FD7E}" type="datetime1">
              <a:rPr lang="en-US" smtClean="0"/>
              <a:t>10/19/2022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7C2A357-EFDA-45A3-9323-0A61EC197C2D}"/>
              </a:ext>
            </a:extLst>
          </p:cNvPr>
          <p:cNvSpPr txBox="1">
            <a:spLocks/>
          </p:cNvSpPr>
          <p:nvPr/>
        </p:nvSpPr>
        <p:spPr>
          <a:xfrm>
            <a:off x="1728788" y="2540904"/>
            <a:ext cx="7189771" cy="2334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defRPr/>
            </a:pPr>
            <a:r>
              <a:rPr lang="en-AU" sz="24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OUTLINE </a:t>
            </a:r>
          </a:p>
          <a:p>
            <a:pPr marL="800100" lvl="1" indent="-342900" algn="l">
              <a:buFont typeface="Wingdings" panose="05000000000000000000" pitchFamily="2" charset="2"/>
              <a:buChar char="v"/>
              <a:defRPr/>
            </a:pPr>
            <a:r>
              <a:rPr lang="en-AU" sz="24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ANTARES Accelerator Facility</a:t>
            </a:r>
          </a:p>
          <a:p>
            <a:pPr marL="800100" lvl="1" indent="-342900" algn="l">
              <a:buFont typeface="Wingdings" panose="05000000000000000000" pitchFamily="2" charset="2"/>
              <a:buChar char="v"/>
              <a:defRPr/>
            </a:pPr>
            <a:r>
              <a:rPr lang="en-AU" sz="24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Current ANTARES AMS DAQ system</a:t>
            </a:r>
          </a:p>
          <a:p>
            <a:pPr marL="800100" lvl="1" indent="-342900" algn="l">
              <a:buFont typeface="Wingdings" panose="05000000000000000000" pitchFamily="2" charset="2"/>
              <a:buChar char="v"/>
              <a:defRPr/>
            </a:pPr>
            <a:r>
              <a:rPr lang="en-AU" sz="24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CAEN New Instrument and Software</a:t>
            </a:r>
          </a:p>
          <a:p>
            <a:pPr marL="800100" lvl="1" indent="-342900" algn="l">
              <a:buFont typeface="Wingdings" panose="05000000000000000000" pitchFamily="2" charset="2"/>
              <a:buChar char="v"/>
              <a:defRPr/>
            </a:pPr>
            <a:r>
              <a:rPr lang="en-US" sz="24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Upgrading Options of ANTARES DAQ system</a:t>
            </a:r>
          </a:p>
          <a:p>
            <a:pPr marL="800100" lvl="1" indent="-342900" algn="l">
              <a:buFont typeface="Wingdings" panose="05000000000000000000" pitchFamily="2" charset="2"/>
              <a:buChar char="v"/>
              <a:defRPr/>
            </a:pPr>
            <a:r>
              <a:rPr lang="en-US" sz="24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Conclusion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866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89700-F97C-4C8B-9292-0D330F330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450" y="0"/>
            <a:ext cx="12192000" cy="886793"/>
          </a:xfrm>
        </p:spPr>
        <p:txBody>
          <a:bodyPr>
            <a:normAutofit/>
          </a:bodyPr>
          <a:lstStyle/>
          <a:p>
            <a:pPr algn="ctr"/>
            <a:r>
              <a:rPr lang="en-AU" sz="4000" dirty="0">
                <a:ln>
                  <a:solidFill>
                    <a:schemeClr val="dk1"/>
                  </a:solidFill>
                </a:ln>
                <a:solidFill>
                  <a:schemeClr val="tx2"/>
                </a:solidFill>
                <a:latin typeface="Arial Black" panose="020B0A04020102020204" pitchFamily="34" charset="0"/>
              </a:rPr>
              <a:t>New AMS DAQ System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BECB8B-7058-49BA-8C8B-792912188C81}"/>
              </a:ext>
            </a:extLst>
          </p:cNvPr>
          <p:cNvSpPr txBox="1"/>
          <p:nvPr/>
        </p:nvSpPr>
        <p:spPr>
          <a:xfrm>
            <a:off x="561846" y="1051387"/>
            <a:ext cx="317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tx2"/>
                </a:solidFill>
              </a:rPr>
              <a:t>DAQ System Option: </a:t>
            </a:r>
            <a:r>
              <a:rPr lang="en-AU" b="1" dirty="0">
                <a:solidFill>
                  <a:srgbClr val="C00000"/>
                </a:solidFill>
              </a:rPr>
              <a:t>One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531F8AB6-8B94-4E78-A94D-12120FB02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6" y="1642341"/>
            <a:ext cx="2669421" cy="15795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DFE98E-09ED-4F5F-B1D0-2B3B2D4AB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916" y="1586365"/>
            <a:ext cx="3398988" cy="17280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EB55E5-27F1-4F5E-B441-7E1EA33CC21B}"/>
              </a:ext>
            </a:extLst>
          </p:cNvPr>
          <p:cNvSpPr txBox="1"/>
          <p:nvPr/>
        </p:nvSpPr>
        <p:spPr>
          <a:xfrm>
            <a:off x="561846" y="3865279"/>
            <a:ext cx="317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tx2"/>
                </a:solidFill>
              </a:rPr>
              <a:t>DAQ System Option: </a:t>
            </a:r>
            <a:r>
              <a:rPr lang="en-AU" b="1" dirty="0">
                <a:solidFill>
                  <a:srgbClr val="C00000"/>
                </a:solidFill>
              </a:rPr>
              <a:t>Two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B50E6C1-CBB0-45D1-AA46-D4820E4CB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903" y="3880613"/>
            <a:ext cx="5771643" cy="252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D8BE4BA-4C5C-4AAD-9486-E92EA87B449D}"/>
              </a:ext>
            </a:extLst>
          </p:cNvPr>
          <p:cNvSpPr txBox="1"/>
          <p:nvPr/>
        </p:nvSpPr>
        <p:spPr>
          <a:xfrm>
            <a:off x="788222" y="3377410"/>
            <a:ext cx="11224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AU" b="1" i="1" dirty="0">
                <a:solidFill>
                  <a:schemeClr val="tx2"/>
                </a:solidFill>
                <a:latin typeface="+mn-lt"/>
              </a:rPr>
              <a:t>Remove VME crate, Keep some electronics. Ensure signal strong enough, CAEN software + ANSTO software.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3DE8F5-FD40-44BC-809D-79128894F181}"/>
              </a:ext>
            </a:extLst>
          </p:cNvPr>
          <p:cNvSpPr txBox="1"/>
          <p:nvPr/>
        </p:nvSpPr>
        <p:spPr>
          <a:xfrm>
            <a:off x="889583" y="4218029"/>
            <a:ext cx="43986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b="1" i="1" dirty="0">
                <a:solidFill>
                  <a:schemeClr val="tx2"/>
                </a:solidFill>
                <a:latin typeface="+mn-lt"/>
              </a:rPr>
              <a:t>Remove all old instruments if conflict with new Digitizer,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b="1" i="1" dirty="0">
                <a:solidFill>
                  <a:schemeClr val="tx2"/>
                </a:solidFill>
                <a:latin typeface="+mn-lt"/>
              </a:rPr>
              <a:t>Apply for all new parts from CAEN,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b="1" i="1">
                <a:solidFill>
                  <a:schemeClr val="tx2"/>
                </a:solidFill>
                <a:latin typeface="+mn-lt"/>
              </a:rPr>
              <a:t>CAEN </a:t>
            </a:r>
            <a:r>
              <a:rPr lang="en-AU" sz="1600" b="1" i="1" dirty="0">
                <a:solidFill>
                  <a:schemeClr val="tx2"/>
                </a:solidFill>
                <a:latin typeface="+mn-lt"/>
              </a:rPr>
              <a:t>software + ANSTO software.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62D2A8-D819-472D-BF56-492748914498}"/>
              </a:ext>
            </a:extLst>
          </p:cNvPr>
          <p:cNvSpPr txBox="1"/>
          <p:nvPr/>
        </p:nvSpPr>
        <p:spPr>
          <a:xfrm>
            <a:off x="473711" y="5419781"/>
            <a:ext cx="452794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tx2"/>
                </a:solidFill>
              </a:rPr>
              <a:t>DAQ System Option: </a:t>
            </a:r>
            <a:r>
              <a:rPr lang="en-AU" b="1" dirty="0">
                <a:solidFill>
                  <a:srgbClr val="C00000"/>
                </a:solidFill>
              </a:rPr>
              <a:t>Three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600" b="1" dirty="0">
                <a:solidFill>
                  <a:srgbClr val="223768"/>
                </a:solidFill>
              </a:rPr>
              <a:t>Modern VME CPU board and latest Linux to replace Moto CPU board and OS/9,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600" b="1" dirty="0">
                <a:solidFill>
                  <a:srgbClr val="223768"/>
                </a:solidFill>
              </a:rPr>
              <a:t>Keep current VME scaler and ADC boards,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600" b="1" dirty="0">
                <a:solidFill>
                  <a:srgbClr val="223768"/>
                </a:solidFill>
              </a:rPr>
              <a:t>Upgrade SOAP to </a:t>
            </a:r>
            <a:r>
              <a:rPr lang="en-AU" sz="1600" b="1" dirty="0" err="1">
                <a:solidFill>
                  <a:srgbClr val="223768"/>
                </a:solidFill>
              </a:rPr>
              <a:t>QtSOAP</a:t>
            </a:r>
            <a:r>
              <a:rPr lang="en-AU" sz="1600" b="1" dirty="0">
                <a:solidFill>
                  <a:srgbClr val="223768"/>
                </a:solidFill>
              </a:rPr>
              <a:t>. </a:t>
            </a:r>
          </a:p>
        </p:txBody>
      </p:sp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4E9EBB21-4B8E-4C76-AE9D-DFEA1B76F2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909" y="1642341"/>
            <a:ext cx="5589796" cy="162887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01AF84-D7AD-4700-B646-1C487B1577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BE3A2E-A8F9-4416-9CB2-CBD5F86DB76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63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A8846-17FC-481C-8A7B-4E0594A5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450" y="136527"/>
            <a:ext cx="12192000" cy="689108"/>
          </a:xfrm>
        </p:spPr>
        <p:txBody>
          <a:bodyPr/>
          <a:lstStyle/>
          <a:p>
            <a:pPr algn="ctr"/>
            <a:r>
              <a:rPr lang="en-AU" sz="3600" dirty="0">
                <a:solidFill>
                  <a:schemeClr val="tx2"/>
                </a:solidFill>
                <a:latin typeface="Arial Black" panose="020B0A04020102020204" pitchFamily="34" charset="0"/>
              </a:rPr>
              <a:t>Software – </a:t>
            </a:r>
            <a:r>
              <a:rPr lang="en-AU" sz="3600" i="0" dirty="0">
                <a:solidFill>
                  <a:schemeClr val="tx2"/>
                </a:solidFill>
                <a:effectLst/>
                <a:latin typeface="Arial Black" panose="020B0A04020102020204" pitchFamily="34" charset="0"/>
              </a:rPr>
              <a:t>CoMPASS + </a:t>
            </a:r>
            <a:r>
              <a:rPr lang="en-AU" sz="3600" i="0" dirty="0" err="1">
                <a:solidFill>
                  <a:schemeClr val="tx2"/>
                </a:solidFill>
                <a:effectLst/>
                <a:latin typeface="Arial Black" panose="020B0A04020102020204" pitchFamily="34" charset="0"/>
              </a:rPr>
              <a:t>QtSOAP</a:t>
            </a:r>
            <a:endParaRPr lang="en-AU" sz="3600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B3FF7-2DA6-4E71-806C-320666E93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15" y="1113256"/>
            <a:ext cx="11022763" cy="56082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AU" sz="3200" b="1" i="0" dirty="0">
                <a:solidFill>
                  <a:schemeClr val="tx2"/>
                </a:solidFill>
                <a:effectLst/>
                <a:latin typeface="Arial Black" panose="020B0A04020102020204" pitchFamily="34" charset="0"/>
              </a:rPr>
              <a:t>With Option One, A Linux Workstation will be equipped with following Packages and connected to Digitizer Box through Optical cable.</a:t>
            </a:r>
          </a:p>
          <a:p>
            <a:pPr marL="0" indent="0">
              <a:buNone/>
            </a:pPr>
            <a:endParaRPr lang="en-AU" sz="1600" b="1" i="0" dirty="0">
              <a:solidFill>
                <a:schemeClr val="tx2"/>
              </a:solidFill>
              <a:effectLst/>
              <a:latin typeface="Gotham"/>
            </a:endParaRPr>
          </a:p>
          <a:p>
            <a:pPr marL="0" indent="0">
              <a:buNone/>
            </a:pPr>
            <a:r>
              <a:rPr lang="en-AU" sz="3200" b="1" i="0" dirty="0">
                <a:solidFill>
                  <a:schemeClr val="tx2"/>
                </a:solidFill>
                <a:effectLst/>
                <a:latin typeface="Gotham"/>
              </a:rPr>
              <a:t>CoMPASS – from CAEN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rgbClr val="333333"/>
                </a:solidFill>
                <a:latin typeface="+mn-lt"/>
              </a:rPr>
              <a:t>CoMPASS can manage the acquisition of multiple boards with non-homogeneous DPP firmware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rgbClr val="333333"/>
                </a:solidFill>
                <a:latin typeface="+mn-lt"/>
              </a:rPr>
              <a:t>Easy manipulation of data: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rgbClr val="333333"/>
                </a:solidFill>
                <a:latin typeface="+mn-lt"/>
              </a:rPr>
              <a:t>Multiple Spectra with ROI and statistics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rgbClr val="FF0000"/>
                </a:solidFill>
                <a:latin typeface="+mn-lt"/>
              </a:rPr>
              <a:t>Runtime data correlation</a:t>
            </a:r>
            <a:r>
              <a:rPr lang="en-AU" sz="1969" b="1" dirty="0">
                <a:solidFill>
                  <a:srgbClr val="333333"/>
                </a:solidFill>
                <a:latin typeface="+mn-lt"/>
              </a:rPr>
              <a:t> (energy and time filters/add back/PSD cuts, etc.)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2215" b="1" dirty="0">
                <a:solidFill>
                  <a:srgbClr val="C00000"/>
                </a:solidFill>
                <a:latin typeface="+mn-lt"/>
              </a:rPr>
              <a:t>Data socket </a:t>
            </a:r>
            <a:r>
              <a:rPr lang="en-AU" sz="1969" b="1" dirty="0">
                <a:solidFill>
                  <a:srgbClr val="C00000"/>
                </a:solidFill>
                <a:latin typeface="+mn-lt"/>
              </a:rPr>
              <a:t>for user runtime analysis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rgbClr val="333333"/>
                </a:solidFill>
                <a:latin typeface="+mn-lt"/>
              </a:rPr>
              <a:t>Compliant with ROOT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rgbClr val="333333"/>
                </a:solidFill>
                <a:latin typeface="+mn-lt"/>
              </a:rPr>
              <a:t>Several output format</a:t>
            </a:r>
          </a:p>
          <a:p>
            <a:pPr marL="0" indent="0">
              <a:buNone/>
            </a:pPr>
            <a:r>
              <a:rPr lang="en-AU" sz="3200" b="1" dirty="0" err="1">
                <a:solidFill>
                  <a:schemeClr val="tx2"/>
                </a:solidFill>
                <a:latin typeface="+mn-lt"/>
              </a:rPr>
              <a:t>QtSOAP</a:t>
            </a:r>
            <a:r>
              <a:rPr lang="en-AU" sz="3200" b="1" dirty="0">
                <a:solidFill>
                  <a:schemeClr val="tx2"/>
                </a:solidFill>
                <a:latin typeface="+mn-lt"/>
              </a:rPr>
              <a:t> – ANSTO DAQ Software</a:t>
            </a:r>
          </a:p>
          <a:p>
            <a:pPr marL="932007" lvl="1">
              <a:buFont typeface="Wingdings" panose="05000000000000000000" pitchFamily="2" charset="2"/>
              <a:buChar char="§"/>
            </a:pPr>
            <a:r>
              <a:rPr lang="en-AU" sz="1723" b="1" dirty="0">
                <a:solidFill>
                  <a:schemeClr val="tx2"/>
                </a:solidFill>
                <a:latin typeface="+mn-lt"/>
              </a:rPr>
              <a:t>Connect to CoMPASS Socket,</a:t>
            </a:r>
          </a:p>
          <a:p>
            <a:pPr marL="932007" lvl="1">
              <a:buFont typeface="Wingdings" panose="05000000000000000000" pitchFamily="2" charset="2"/>
              <a:buChar char="§"/>
            </a:pPr>
            <a:r>
              <a:rPr lang="en-AU" sz="1723" b="1" dirty="0">
                <a:solidFill>
                  <a:schemeClr val="tx2"/>
                </a:solidFill>
                <a:latin typeface="+mn-lt"/>
              </a:rPr>
              <a:t>Qt  GUI and C/C++,</a:t>
            </a:r>
          </a:p>
          <a:p>
            <a:pPr marL="932007" lvl="1">
              <a:buFont typeface="Wingdings" panose="05000000000000000000" pitchFamily="2" charset="2"/>
              <a:buChar char="§"/>
            </a:pPr>
            <a:r>
              <a:rPr lang="en-AU" sz="1723" b="1" dirty="0">
                <a:solidFill>
                  <a:schemeClr val="tx2"/>
                </a:solidFill>
                <a:latin typeface="+mn-lt"/>
              </a:rPr>
              <a:t>Localised analysis,</a:t>
            </a:r>
          </a:p>
          <a:p>
            <a:pPr marL="932007" lvl="1">
              <a:buFont typeface="Wingdings" panose="05000000000000000000" pitchFamily="2" charset="2"/>
              <a:buChar char="§"/>
            </a:pPr>
            <a:r>
              <a:rPr lang="en-AU" sz="1723" b="1" dirty="0">
                <a:solidFill>
                  <a:schemeClr val="tx2"/>
                </a:solidFill>
                <a:latin typeface="+mn-lt"/>
              </a:rPr>
              <a:t>Batch Running mode,</a:t>
            </a:r>
          </a:p>
          <a:p>
            <a:pPr marL="932007" lvl="1">
              <a:buFont typeface="Wingdings" panose="05000000000000000000" pitchFamily="2" charset="2"/>
              <a:buChar char="§"/>
            </a:pPr>
            <a:r>
              <a:rPr lang="en-AU" sz="1723" b="1" dirty="0">
                <a:solidFill>
                  <a:schemeClr val="tx2"/>
                </a:solidFill>
                <a:latin typeface="+mn-lt"/>
              </a:rPr>
              <a:t>Instrument scanning,</a:t>
            </a:r>
          </a:p>
          <a:p>
            <a:pPr marL="932007" lvl="1">
              <a:buFont typeface="Wingdings" panose="05000000000000000000" pitchFamily="2" charset="2"/>
              <a:buChar char="§"/>
            </a:pPr>
            <a:r>
              <a:rPr lang="en-AU" sz="1723" b="1" dirty="0">
                <a:solidFill>
                  <a:schemeClr val="tx2"/>
                </a:solidFill>
                <a:latin typeface="+mn-lt"/>
              </a:rPr>
              <a:t>DAQ pre-tunning,</a:t>
            </a:r>
          </a:p>
          <a:p>
            <a:pPr marL="932007" lvl="1">
              <a:buFont typeface="Wingdings" panose="05000000000000000000" pitchFamily="2" charset="2"/>
              <a:buChar char="§"/>
            </a:pPr>
            <a:r>
              <a:rPr lang="en-AU" sz="1723" b="1" dirty="0">
                <a:solidFill>
                  <a:schemeClr val="tx2"/>
                </a:solidFill>
                <a:latin typeface="+mn-lt"/>
              </a:rPr>
              <a:t>Localised chart process.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7D29E-F02F-4F56-B464-F75DADE8C0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BE3A2E-A8F9-4416-9CB2-CBD5F86DB76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368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673E8-4D17-4B88-BD3C-30ECB8785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843" y="2187426"/>
            <a:ext cx="5887159" cy="3730244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AU" sz="2400" b="1" dirty="0">
                <a:solidFill>
                  <a:schemeClr val="accent1"/>
                </a:solidFill>
                <a:latin typeface="+mn-lt"/>
              </a:rPr>
              <a:t>Upgrade is necessary for a VME system severed more than 20 years,</a:t>
            </a:r>
          </a:p>
          <a:p>
            <a:pPr>
              <a:lnSpc>
                <a:spcPct val="90000"/>
              </a:lnSpc>
            </a:pPr>
            <a:r>
              <a:rPr lang="en-AU" sz="2400" b="1" dirty="0">
                <a:solidFill>
                  <a:schemeClr val="accent1"/>
                </a:solidFill>
                <a:latin typeface="+mn-lt"/>
              </a:rPr>
              <a:t>Keep some electronics is better to Ensure signal strong enough.</a:t>
            </a:r>
          </a:p>
          <a:p>
            <a:pPr>
              <a:lnSpc>
                <a:spcPct val="90000"/>
              </a:lnSpc>
            </a:pPr>
            <a:r>
              <a:rPr lang="en-AU" sz="2400" b="1" dirty="0">
                <a:solidFill>
                  <a:schemeClr val="accent1"/>
                </a:solidFill>
                <a:latin typeface="+mn-lt"/>
              </a:rPr>
              <a:t>It is good to have modern DAQ computer and suitable operate system </a:t>
            </a:r>
          </a:p>
          <a:p>
            <a:pPr>
              <a:lnSpc>
                <a:spcPct val="90000"/>
              </a:lnSpc>
            </a:pPr>
            <a:r>
              <a:rPr lang="en-AU" sz="2400" b="1" dirty="0">
                <a:solidFill>
                  <a:schemeClr val="accent1"/>
                </a:solidFill>
                <a:latin typeface="+mn-lt"/>
              </a:rPr>
              <a:t>Test with available options is very necessary to find the best combination.</a:t>
            </a:r>
          </a:p>
          <a:p>
            <a:pPr>
              <a:lnSpc>
                <a:spcPct val="90000"/>
              </a:lnSpc>
            </a:pPr>
            <a:r>
              <a:rPr lang="en-AU" sz="2400" b="1" dirty="0">
                <a:solidFill>
                  <a:schemeClr val="accent1"/>
                </a:solidFill>
                <a:latin typeface="+mn-lt"/>
              </a:rPr>
              <a:t>Qt-SOAP development is a challenge. </a:t>
            </a:r>
          </a:p>
          <a:p>
            <a:pPr>
              <a:lnSpc>
                <a:spcPct val="90000"/>
              </a:lnSpc>
            </a:pPr>
            <a:endParaRPr lang="en-AU" sz="2400" b="1" dirty="0">
              <a:solidFill>
                <a:schemeClr val="accent1"/>
              </a:solidFill>
              <a:latin typeface="+mn-lt"/>
            </a:endParaRPr>
          </a:p>
          <a:p>
            <a:pPr>
              <a:lnSpc>
                <a:spcPct val="90000"/>
              </a:lnSpc>
            </a:pPr>
            <a:endParaRPr lang="en-AU" sz="1800" b="1" dirty="0"/>
          </a:p>
          <a:p>
            <a:pPr>
              <a:lnSpc>
                <a:spcPct val="90000"/>
              </a:lnSpc>
            </a:pPr>
            <a:endParaRPr lang="en-AU" sz="1800" b="1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13D4F77-29BE-BD72-FEAD-FB0FAAF90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1792" y="1916832"/>
            <a:ext cx="5389034" cy="639762"/>
          </a:xfrm>
        </p:spPr>
        <p:txBody>
          <a:bodyPr/>
          <a:lstStyle/>
          <a:p>
            <a:r>
              <a:rPr lang="en-US" dirty="0"/>
              <a:t>        THANK </a:t>
            </a:r>
            <a:r>
              <a:rPr lang="en-US" dirty="0" err="1"/>
              <a:t>YoU</a:t>
            </a:r>
            <a:r>
              <a:rPr lang="en-US" dirty="0"/>
              <a:t>!</a:t>
            </a:r>
          </a:p>
        </p:txBody>
      </p:sp>
      <p:pic>
        <p:nvPicPr>
          <p:cNvPr id="4" name="Picture 5" descr="Image result for Thank you!">
            <a:extLst>
              <a:ext uri="{FF2B5EF4-FFF2-40B4-BE49-F238E27FC236}">
                <a16:creationId xmlns:a16="http://schemas.microsoft.com/office/drawing/2014/main" id="{4FFEDCE3-76DE-441B-B23C-73C53B345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9867" y="2556594"/>
            <a:ext cx="5192883" cy="348719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C44E2B-DC51-44D3-91CA-2CEDE2E07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664"/>
            <a:ext cx="12192000" cy="1143000"/>
          </a:xfrm>
        </p:spPr>
        <p:txBody>
          <a:bodyPr wrap="square" anchor="ctr">
            <a:normAutofit/>
          </a:bodyPr>
          <a:lstStyle/>
          <a:p>
            <a:r>
              <a:rPr lang="en-AU" dirty="0">
                <a:solidFill>
                  <a:schemeClr val="tx2"/>
                </a:solidFill>
              </a:rPr>
              <a:t>    Conclusion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FD2E40-2E76-424F-9B45-99818C90F2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642F81E-3575-427B-9F82-B5CC6F562CA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602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043B2-8EA1-4D7F-929C-5EDFD374B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ANTARES Accelerator (</a:t>
            </a:r>
            <a:r>
              <a:rPr lang="en-AU" dirty="0" err="1"/>
              <a:t>cont’ed</a:t>
            </a:r>
            <a:r>
              <a:rPr lang="en-AU" dirty="0"/>
              <a:t>)</a:t>
            </a:r>
          </a:p>
        </p:txBody>
      </p:sp>
      <p:pic>
        <p:nvPicPr>
          <p:cNvPr id="4" name="Picture 12" descr="S:\ams\photos &amp; images\6MV SIRIUS Assembly &amp; GFM Beam Line\P1020736.JPG">
            <a:extLst>
              <a:ext uri="{FF2B5EF4-FFF2-40B4-BE49-F238E27FC236}">
                <a16:creationId xmlns:a16="http://schemas.microsoft.com/office/drawing/2014/main" id="{74A823D0-FB25-475C-8183-55DCCFCA15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396" y="1139944"/>
            <a:ext cx="4476356" cy="5718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9BBA9C40-2CAA-4DAD-8058-48B734EC1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753" y="1139944"/>
            <a:ext cx="4117643" cy="571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596CC8-6877-42C1-BFC4-36799DB15C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BE3A2E-A8F9-4416-9CB2-CBD5F86DB76C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61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4E1E1-CEE0-C54C-B2EF-D8AFC718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1456"/>
            <a:ext cx="10515600" cy="833419"/>
          </a:xfrm>
        </p:spPr>
        <p:txBody>
          <a:bodyPr>
            <a:normAutofit fontScale="90000"/>
          </a:bodyPr>
          <a:lstStyle/>
          <a:p>
            <a:pPr algn="ctr"/>
            <a:r>
              <a:rPr lang="en-AU" dirty="0"/>
              <a:t>ANTARES Accelerator</a:t>
            </a:r>
            <a:endParaRPr lang="en-US" dirty="0"/>
          </a:p>
        </p:txBody>
      </p:sp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32F582C5-C349-469E-942B-8DD3509732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333153"/>
              </p:ext>
            </p:extLst>
          </p:nvPr>
        </p:nvGraphicFramePr>
        <p:xfrm>
          <a:off x="1505490" y="1053122"/>
          <a:ext cx="9001000" cy="5804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Slide" r:id="rId3" imgW="3353097" imgH="2321212" progId="PowerPoint.Slide.8">
                  <p:embed/>
                </p:oleObj>
              </mc:Choice>
              <mc:Fallback>
                <p:oleObj name="Slide" r:id="rId3" imgW="3353097" imgH="2321212" progId="PowerPoint.Slide.8">
                  <p:embed/>
                  <p:pic>
                    <p:nvPicPr>
                      <p:cNvPr id="5" name="Object 5">
                        <a:extLst>
                          <a:ext uri="{FF2B5EF4-FFF2-40B4-BE49-F238E27FC236}">
                            <a16:creationId xmlns:a16="http://schemas.microsoft.com/office/drawing/2014/main" id="{67618122-84AC-439F-966C-5A6B87314A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5490" y="1053122"/>
                        <a:ext cx="9001000" cy="58048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330E07-2432-4C0D-B2CD-04C4B635862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80D37AF-CC9C-41EA-9C94-502E715F2565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F811A-8C64-4A73-AC31-B8B0A72E77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00056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890E9EBF-C32F-4B92-8544-F534526FF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5881" y="1108119"/>
            <a:ext cx="4419600" cy="20796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EF0F29-4E90-504C-A6BA-772AD051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8529"/>
            <a:ext cx="10515600" cy="747024"/>
          </a:xfrm>
        </p:spPr>
        <p:txBody>
          <a:bodyPr>
            <a:normAutofit/>
          </a:bodyPr>
          <a:lstStyle/>
          <a:p>
            <a:pPr algn="ctr"/>
            <a:r>
              <a:rPr lang="en-AU" sz="4000" dirty="0">
                <a:latin typeface="Arial Black" panose="020B0A04020102020204" pitchFamily="34" charset="0"/>
              </a:rPr>
              <a:t>ANTARES AMS DAQ @ANSTO</a:t>
            </a:r>
            <a:endParaRPr lang="en-US" sz="4000" dirty="0">
              <a:latin typeface="Arial Black" panose="020B0A040201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03B096-A5F1-48EC-AF1E-9B2009D68F6C}"/>
              </a:ext>
            </a:extLst>
          </p:cNvPr>
          <p:cNvSpPr txBox="1"/>
          <p:nvPr/>
        </p:nvSpPr>
        <p:spPr>
          <a:xfrm>
            <a:off x="475598" y="3106748"/>
            <a:ext cx="62976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Detector with gas filled pulse 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Pulse Pre-Amplify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FPGA sequence control, </a:t>
            </a:r>
            <a:endParaRPr lang="en-AU" sz="2400" b="1" dirty="0">
              <a:solidFill>
                <a:schemeClr val="tx2">
                  <a:lumMod val="20000"/>
                  <a:lumOff val="80000"/>
                </a:schemeClr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NIM/CAMAC Electronics  Trigger,  gate, timing, amplifier, and tail pulse generator.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Old system was built up in 20 years ago.</a:t>
            </a:r>
            <a:endParaRPr lang="en-AU" sz="2400" b="1" dirty="0">
              <a:solidFill>
                <a:schemeClr val="tx2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15A0F47-B8C1-4ECE-B363-4EAD8A07DD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492875"/>
            <a:ext cx="1316304" cy="365125"/>
          </a:xfrm>
        </p:spPr>
        <p:txBody>
          <a:bodyPr/>
          <a:lstStyle/>
          <a:p>
            <a:fld id="{25CE811E-FC67-4166-B0A3-0705CF405161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904807-86D3-4B00-9CAB-24294E8E2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8884" y="6492875"/>
            <a:ext cx="829434" cy="365125"/>
          </a:xfrm>
        </p:spPr>
        <p:txBody>
          <a:bodyPr/>
          <a:lstStyle/>
          <a:p>
            <a:fld id="{0A1DFEB5-E876-410F-91D8-857A6666802B}" type="slidenum">
              <a:rPr lang="en-AU" smtClean="0"/>
              <a:pPr/>
              <a:t>3</a:t>
            </a:fld>
            <a:endParaRPr lang="en-A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1C357-BD41-4098-8D59-2A637E09B189}"/>
              </a:ext>
            </a:extLst>
          </p:cNvPr>
          <p:cNvSpPr txBox="1"/>
          <p:nvPr/>
        </p:nvSpPr>
        <p:spPr>
          <a:xfrm>
            <a:off x="379641" y="1386740"/>
            <a:ext cx="36968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3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Electronics </a:t>
            </a:r>
          </a:p>
          <a:p>
            <a:r>
              <a:rPr lang="en-AU" sz="3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     and Pulse process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472DEB7D-F4EA-4B63-9406-BC97AAE88A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790" y="1194179"/>
            <a:ext cx="2814091" cy="1665185"/>
          </a:xfrm>
          <a:prstGeom prst="rect">
            <a:avLst/>
          </a:prstGeom>
        </p:spPr>
      </p:pic>
      <p:pic>
        <p:nvPicPr>
          <p:cNvPr id="17" name="Picture 16" descr="A picture containing text, electronics, control panel&#10;&#10;Description automatically generated">
            <a:extLst>
              <a:ext uri="{FF2B5EF4-FFF2-40B4-BE49-F238E27FC236}">
                <a16:creationId xmlns:a16="http://schemas.microsoft.com/office/drawing/2014/main" id="{B416B5C9-53F9-4E87-B72C-7564B5741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5881" y="2285313"/>
            <a:ext cx="4419600" cy="21998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80BDC95-CC4F-4AF8-80F0-43706B5B7F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7115" y="4377696"/>
            <a:ext cx="4419601" cy="204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5573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BA13C-A8AF-400B-B574-0A7A842AF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78" y="328737"/>
            <a:ext cx="10515600" cy="750916"/>
          </a:xfrm>
        </p:spPr>
        <p:txBody>
          <a:bodyPr>
            <a:normAutofit/>
          </a:bodyPr>
          <a:lstStyle/>
          <a:p>
            <a:pPr algn="ctr"/>
            <a:r>
              <a:rPr lang="en-AU" sz="4000" dirty="0">
                <a:latin typeface="Arial Black" panose="020B0A04020102020204" pitchFamily="34" charset="0"/>
              </a:rPr>
              <a:t>ANTARES AMS DAQ (</a:t>
            </a:r>
            <a:r>
              <a:rPr lang="en-AU" sz="4000" dirty="0" err="1">
                <a:latin typeface="Arial Black" panose="020B0A04020102020204" pitchFamily="34" charset="0"/>
              </a:rPr>
              <a:t>cont’ed</a:t>
            </a:r>
            <a:r>
              <a:rPr lang="en-AU" sz="4000" dirty="0">
                <a:latin typeface="Arial Black" panose="020B0A04020102020204" pitchFamily="34" charset="0"/>
              </a:rPr>
              <a:t>)</a:t>
            </a:r>
            <a:endParaRPr lang="en-AU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DF3560-10AA-4E31-B073-ACC68C92F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9128" y="1893921"/>
            <a:ext cx="5941335" cy="445290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VME Chassis: Motorola CPU manage scaler and ADC pulse process,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MVME 147 CPU with OS-9 operate system,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Signal processed by CPU with program package “</a:t>
            </a:r>
            <a:r>
              <a:rPr lang="en-AU" sz="24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GetData</a:t>
            </a:r>
            <a:r>
              <a:rPr lang="en-AU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” and “</a:t>
            </a:r>
            <a:r>
              <a:rPr lang="en-AU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SendData</a:t>
            </a:r>
            <a:r>
              <a:rPr lang="en-AU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” in OS-9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FPGA for channel input settings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CAEN scaler board, peak process(ADC) boards and data process.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A Linux workstation connect VME CPU boards through Ethernet.</a:t>
            </a:r>
            <a:endParaRPr lang="en-AU" sz="2400" b="1" dirty="0">
              <a:solidFill>
                <a:schemeClr val="tx2">
                  <a:lumMod val="20000"/>
                  <a:lumOff val="80000"/>
                </a:schemeClr>
              </a:solidFill>
              <a:latin typeface="+mn-lt"/>
            </a:endParaRPr>
          </a:p>
          <a:p>
            <a:endParaRPr lang="en-AU" sz="2400" b="1" dirty="0">
              <a:solidFill>
                <a:schemeClr val="tx2">
                  <a:lumMod val="20000"/>
                  <a:lumOff val="80000"/>
                </a:schemeClr>
              </a:solidFill>
              <a:latin typeface="+mn-lt"/>
            </a:endParaRP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F280B-5B00-4EEA-A942-B637E861C39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401680E-5629-498B-A5E3-4D98D9A6D0CC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94D4C3-7082-4822-9D59-D7D62590C5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4</a:t>
            </a:fld>
            <a:endParaRPr lang="en-AU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CF9717D7-8F26-4E50-9D39-2B9AAB9830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463" y="3164294"/>
            <a:ext cx="5772409" cy="319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0339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2E0EB-4E4C-4C51-9D0D-A8F757759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623" y="217234"/>
            <a:ext cx="10515600" cy="697165"/>
          </a:xfrm>
        </p:spPr>
        <p:txBody>
          <a:bodyPr>
            <a:normAutofit/>
          </a:bodyPr>
          <a:lstStyle/>
          <a:p>
            <a:r>
              <a:rPr lang="en-AU" sz="4000" dirty="0"/>
              <a:t>DAQ Linux System and SOAP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26565-6761-42F2-8695-0E6FE1570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826" y="1542363"/>
            <a:ext cx="4624680" cy="453627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A openSUSE Linux Computer as DAQ control and Analysis machine.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SOAP Software for Sample change Control, Batch running manage, Data Acquisition, and Data Analysis.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SOAP can also make DAQ pre-Tuning, instrument scanning.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SOAP was developed by ANSTO based on Motif + C in 20 years ago.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SOAP has been updated time by time.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200" b="1" dirty="0">
              <a:solidFill>
                <a:schemeClr val="tx2">
                  <a:lumMod val="20000"/>
                  <a:lumOff val="80000"/>
                </a:schemeClr>
              </a:solidFill>
              <a:latin typeface="+mn-lt"/>
            </a:endParaRPr>
          </a:p>
          <a:p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06440-7DCB-4F21-BD0D-3C425076FDF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401680E-5629-498B-A5E3-4D98D9A6D0CC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8D50EE-0DCB-4986-8889-BC321BD91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5</a:t>
            </a:fld>
            <a:endParaRPr lang="en-AU" dirty="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75615AC-D2A7-4964-84A8-6F28FA7E47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761" y="1542363"/>
            <a:ext cx="7037683" cy="369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55751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91F47-E0FB-BA4C-9C73-11174E159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8225"/>
            <a:ext cx="10515600" cy="700125"/>
          </a:xfrm>
        </p:spPr>
        <p:txBody>
          <a:bodyPr>
            <a:normAutofit/>
          </a:bodyPr>
          <a:lstStyle/>
          <a:p>
            <a:pPr algn="ctr"/>
            <a:r>
              <a:rPr lang="en-AU" sz="4000" dirty="0">
                <a:latin typeface="Arial Black" panose="020B0A04020102020204" pitchFamily="34" charset="0"/>
              </a:rPr>
              <a:t>New Instrument from CAEN</a:t>
            </a:r>
            <a:endParaRPr lang="en-US" sz="4000" dirty="0">
              <a:latin typeface="Arial Black" panose="020B0A04020102020204" pitchFamily="34" charset="0"/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A5FE5E8C-9221-41A4-BFC5-5F4A4B0AD1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91" y="881678"/>
            <a:ext cx="5457778" cy="2717826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006BACC3-FDCC-45CB-B920-25D4C00CE7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08396"/>
            <a:ext cx="5734783" cy="32412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A8E2A5-C73E-405E-A5EF-946270F3E7E3}"/>
              </a:ext>
            </a:extLst>
          </p:cNvPr>
          <p:cNvSpPr txBox="1"/>
          <p:nvPr/>
        </p:nvSpPr>
        <p:spPr>
          <a:xfrm>
            <a:off x="239491" y="4000050"/>
            <a:ext cx="6133514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AU" sz="24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Analog VS Digital</a:t>
            </a:r>
          </a:p>
          <a:p>
            <a:pPr marL="351701" indent="-351701">
              <a:buFont typeface="Arial" panose="020B0604020202020204" pitchFamily="34" charset="0"/>
              <a:buChar char="•"/>
            </a:pPr>
            <a:endParaRPr lang="en-AU" b="1" i="0" dirty="0">
              <a:solidFill>
                <a:srgbClr val="333333"/>
              </a:solidFill>
              <a:effectLst/>
              <a:latin typeface="+mn-lt"/>
            </a:endParaRPr>
          </a:p>
          <a:p>
            <a:r>
              <a:rPr lang="en-AU" b="1" i="0" dirty="0">
                <a:solidFill>
                  <a:srgbClr val="333333"/>
                </a:solidFill>
                <a:effectLst/>
                <a:latin typeface="+mn-lt"/>
              </a:rPr>
              <a:t>CAEN has developed a new type pulse process instrument</a:t>
            </a:r>
          </a:p>
          <a:p>
            <a:r>
              <a:rPr lang="en-AU" b="1" dirty="0">
                <a:solidFill>
                  <a:srgbClr val="333333"/>
                </a:solidFill>
              </a:rPr>
              <a:t>        -- </a:t>
            </a:r>
            <a:r>
              <a:rPr lang="en-AU" sz="2400" b="1" dirty="0">
                <a:solidFill>
                  <a:srgbClr val="FF0000"/>
                </a:solidFill>
              </a:rPr>
              <a:t>Digitizer</a:t>
            </a:r>
            <a:endParaRPr lang="en-AU" sz="2400" b="1" i="0" dirty="0">
              <a:solidFill>
                <a:srgbClr val="FF0000"/>
              </a:solidFill>
              <a:effectLst/>
              <a:latin typeface="+mn-lt"/>
            </a:endParaRPr>
          </a:p>
          <a:p>
            <a:pPr marL="808901" lvl="1" indent="-351701">
              <a:buFont typeface="Arial" panose="020B0604020202020204" pitchFamily="34" charset="0"/>
              <a:buChar char="•"/>
            </a:pPr>
            <a:r>
              <a:rPr lang="en-AU" b="1" i="0" dirty="0">
                <a:solidFill>
                  <a:srgbClr val="333333"/>
                </a:solidFill>
                <a:effectLst/>
                <a:latin typeface="+mn-lt"/>
              </a:rPr>
              <a:t>From multiple boards, cables and manual adjustment.</a:t>
            </a:r>
          </a:p>
          <a:p>
            <a:pPr marL="808901" lvl="1" indent="-351701">
              <a:buFont typeface="Arial" panose="020B0604020202020204" pitchFamily="34" charset="0"/>
              <a:buChar char="•"/>
            </a:pPr>
            <a:r>
              <a:rPr lang="en-AU" b="1" i="0" dirty="0">
                <a:solidFill>
                  <a:srgbClr val="333333"/>
                </a:solidFill>
                <a:effectLst/>
                <a:latin typeface="+mn-lt"/>
              </a:rPr>
              <a:t>To a single multi-purpose board controlled by a software</a:t>
            </a:r>
          </a:p>
          <a:p>
            <a:pPr marL="808901" lvl="1" indent="-351701">
              <a:buFont typeface="Arial" panose="020B0604020202020204" pitchFamily="34" charset="0"/>
              <a:buChar char="•"/>
            </a:pPr>
            <a:r>
              <a:rPr lang="en-AU" b="1" i="0" dirty="0">
                <a:solidFill>
                  <a:srgbClr val="333333"/>
                </a:solidFill>
                <a:effectLst/>
                <a:latin typeface="+mn-lt"/>
              </a:rPr>
              <a:t>Flexibility, small size and weight, stability, scalability, good performances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8AEAFE7-7218-4207-B532-FCF94FF2C6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37848" y="6487645"/>
            <a:ext cx="1316304" cy="365125"/>
          </a:xfrm>
        </p:spPr>
        <p:txBody>
          <a:bodyPr/>
          <a:lstStyle/>
          <a:p>
            <a:fld id="{A234C384-6DED-46AC-BCA2-6C74045AA498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41EADA-14DF-4F3C-880C-2769B6B40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98236" y="6487645"/>
            <a:ext cx="302964" cy="320637"/>
          </a:xfrm>
        </p:spPr>
        <p:txBody>
          <a:bodyPr/>
          <a:lstStyle/>
          <a:p>
            <a:fld id="{0A1DFEB5-E876-410F-91D8-857A6666802B}" type="slidenum">
              <a:rPr lang="en-AU" smtClean="0"/>
              <a:pPr/>
              <a:t>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5514835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B0F0A-0CDA-4D99-8F78-B00845F60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608"/>
            <a:ext cx="10515600" cy="769179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  <a:latin typeface="+mn-lt"/>
              </a:rPr>
              <a:t>New Digitiser From CAEN</a:t>
            </a:r>
            <a:endParaRPr lang="en-AU" sz="4000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4" name="Content Placeholder 7" descr="Graphical user interface&#10;&#10;Description automatically generated">
            <a:extLst>
              <a:ext uri="{FF2B5EF4-FFF2-40B4-BE49-F238E27FC236}">
                <a16:creationId xmlns:a16="http://schemas.microsoft.com/office/drawing/2014/main" id="{9D267458-ECE4-42C6-9557-4FF8D9B3FC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8" y="3577883"/>
            <a:ext cx="6507340" cy="32263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22318F-685B-487E-B71B-2E95E4CC8F30}"/>
              </a:ext>
            </a:extLst>
          </p:cNvPr>
          <p:cNvSpPr txBox="1"/>
          <p:nvPr/>
        </p:nvSpPr>
        <p:spPr>
          <a:xfrm>
            <a:off x="6621138" y="3756285"/>
            <a:ext cx="5725098" cy="236988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2">
                <a:alpha val="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fontAlgn="base"/>
            <a:r>
              <a:rPr lang="en-AU" sz="2800" b="1" dirty="0">
                <a:solidFill>
                  <a:schemeClr val="accent1"/>
                </a:solidFill>
              </a:rPr>
              <a:t>Features</a:t>
            </a:r>
            <a:endParaRPr lang="en-AU" sz="2000" b="1" i="0" dirty="0">
              <a:ln>
                <a:solidFill>
                  <a:schemeClr val="dk1"/>
                </a:solidFill>
              </a:ln>
              <a:solidFill>
                <a:schemeClr val="accent1"/>
              </a:solidFill>
              <a:effectLst/>
              <a:highlight>
                <a:srgbClr val="49BFBE"/>
              </a:highlight>
            </a:endParaRP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AU" sz="2000" b="1" i="0" dirty="0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14-bit @ 500 MS/s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AU" sz="2000" b="1" i="0" dirty="0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Analog inputs on MCX coax. connectors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AU" sz="2000" b="1" i="0" dirty="0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VME64/VME64X (16/8 </a:t>
            </a:r>
            <a:r>
              <a:rPr lang="en-AU" sz="2000" b="1" i="0" dirty="0" err="1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ch.</a:t>
            </a:r>
            <a:r>
              <a:rPr lang="en-AU" sz="2000" b="1" i="0" dirty="0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), NIM (8 </a:t>
            </a:r>
            <a:r>
              <a:rPr lang="en-AU" sz="2000" b="1" i="0" dirty="0" err="1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ch.</a:t>
            </a:r>
            <a:r>
              <a:rPr lang="en-AU" sz="2000" b="1" i="0" dirty="0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) and Desktop (8 </a:t>
            </a:r>
            <a:r>
              <a:rPr lang="en-AU" sz="2000" b="1" i="0" dirty="0" err="1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ch.</a:t>
            </a:r>
            <a:r>
              <a:rPr lang="en-AU" sz="2000" b="1" i="0" dirty="0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) modules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AU" sz="2000" b="1" i="0" dirty="0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0.5 and 2 </a:t>
            </a:r>
            <a:r>
              <a:rPr lang="en-AU" sz="2000" b="1" i="0" dirty="0" err="1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Vpp</a:t>
            </a:r>
            <a:r>
              <a:rPr lang="en-AU" sz="2000" b="1" i="0" dirty="0">
                <a:ln>
                  <a:solidFill>
                    <a:schemeClr val="dk1"/>
                  </a:solidFill>
                </a:ln>
                <a:solidFill>
                  <a:schemeClr val="accent1"/>
                </a:solidFill>
                <a:effectLst/>
              </a:rPr>
              <a:t> selectable input dynamic range with programmable DC offset adjustment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F78074-61DD-4040-BB75-A13AA7094671}"/>
              </a:ext>
            </a:extLst>
          </p:cNvPr>
          <p:cNvSpPr txBox="1"/>
          <p:nvPr/>
        </p:nvSpPr>
        <p:spPr>
          <a:xfrm>
            <a:off x="540327" y="1267204"/>
            <a:ext cx="11874017" cy="2452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endParaRPr lang="en-AU" sz="1723" dirty="0">
              <a:solidFill>
                <a:schemeClr val="accent1"/>
              </a:solidFill>
              <a:latin typeface="+mn-l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chemeClr val="accent1"/>
                </a:solidFill>
                <a:latin typeface="+mn-lt"/>
              </a:rPr>
              <a:t> More density, faster sampling rate, higher resolution for higher performances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chemeClr val="accent1"/>
                </a:solidFill>
                <a:latin typeface="+mn-lt"/>
              </a:rPr>
              <a:t> Increased communication readout through 1/10 Gb Ethernet, USB 3.0 (yet keeping proprietary CONET)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chemeClr val="accent1"/>
                </a:solidFill>
                <a:latin typeface="+mn-lt"/>
              </a:rPr>
              <a:t> Easier multi-board synchronization (clock and timing distribution)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chemeClr val="accent1"/>
                </a:solidFill>
                <a:latin typeface="+mn-lt"/>
              </a:rPr>
              <a:t> Increase of acquisition memory buffer size: from SSRAM to DDR4 (=&gt; from MBs to GBs)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chemeClr val="accent1"/>
                </a:solidFill>
                <a:latin typeface="+mn-lt"/>
              </a:rPr>
              <a:t> Single FPGA (Xilinx Zynq US+ ) architecture =&gt; more resources for DPP algorithms and support for “Open FPGA”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AU" sz="1969" b="1" dirty="0">
                <a:solidFill>
                  <a:schemeClr val="accent1"/>
                </a:solidFill>
                <a:latin typeface="+mn-lt"/>
              </a:rPr>
              <a:t> Embedded quad-core ARM (Linux) =&gt; middleware, web interface. Possibility to run user Data Processing SW</a:t>
            </a:r>
          </a:p>
          <a:p>
            <a:endParaRPr lang="en-A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734570-B2E3-48E2-8174-8A0E9EBF38C8}"/>
              </a:ext>
            </a:extLst>
          </p:cNvPr>
          <p:cNvSpPr txBox="1"/>
          <p:nvPr/>
        </p:nvSpPr>
        <p:spPr>
          <a:xfrm>
            <a:off x="290945" y="897872"/>
            <a:ext cx="8383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accent1"/>
                </a:solidFill>
              </a:rPr>
              <a:t>Improvement of Performances, Open FPGA and embedded ARM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CC5936F-B9FD-4D74-8E8A-E5507C7065C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B3C76D9-97CB-45EC-B377-01C14E1B4068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24CAEAF-2500-4A13-A57B-45FF6A2549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7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48440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2F604-BF40-44EB-BA3B-8D158E28918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7252F5-BAD2-4E36-B78D-C29177A0849B}" type="datetime1">
              <a:rPr lang="en-US" smtClean="0"/>
              <a:t>10/19/2022</a:t>
            </a:fld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4B480-278E-499E-940D-7CBB972C0C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8</a:t>
            </a:fld>
            <a:endParaRPr lang="en-A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151C25E-787D-4D90-BEBD-603C49028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616" y="1311007"/>
            <a:ext cx="9271623" cy="460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B33BC43-C508-4C8A-89E4-C958D526A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096" y="229567"/>
            <a:ext cx="10515600" cy="738129"/>
          </a:xfrm>
        </p:spPr>
        <p:txBody>
          <a:bodyPr>
            <a:normAutofit/>
          </a:bodyPr>
          <a:lstStyle/>
          <a:p>
            <a:pPr algn="ctr"/>
            <a:r>
              <a:rPr lang="en-AU" sz="4400" b="0" i="0" cap="all" dirty="0">
                <a:solidFill>
                  <a:srgbClr val="FFFFFF"/>
                </a:solidFill>
                <a:effectLst/>
                <a:latin typeface="+mn-lt"/>
              </a:rPr>
              <a:t>DIGITIZER PRINCIPLE OF OPERATION</a:t>
            </a:r>
            <a:endParaRPr lang="en-A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4D1D0B-A6C6-49C9-8D00-60E92D4AB882}"/>
              </a:ext>
            </a:extLst>
          </p:cNvPr>
          <p:cNvSpPr txBox="1"/>
          <p:nvPr/>
        </p:nvSpPr>
        <p:spPr>
          <a:xfrm>
            <a:off x="183341" y="2989411"/>
            <a:ext cx="5601638" cy="3241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AU" sz="2462" b="1" dirty="0">
                <a:latin typeface="Arial Black" panose="020B0A04020102020204" pitchFamily="34" charset="0"/>
              </a:rPr>
              <a:t>Typical functions:</a:t>
            </a:r>
          </a:p>
          <a:p>
            <a:pPr algn="l" fontAlgn="base"/>
            <a:r>
              <a:rPr lang="en-AU" b="0" i="0" dirty="0">
                <a:solidFill>
                  <a:srgbClr val="333333"/>
                </a:solidFill>
                <a:effectLst/>
                <a:latin typeface="Gotham"/>
              </a:rPr>
              <a:t>A </a:t>
            </a:r>
            <a:r>
              <a:rPr lang="en-AU" b="1" i="0" dirty="0">
                <a:solidFill>
                  <a:srgbClr val="FF0000"/>
                </a:solidFill>
                <a:effectLst/>
                <a:latin typeface="inherit"/>
              </a:rPr>
              <a:t>single digitizer</a:t>
            </a:r>
            <a:r>
              <a:rPr lang="en-AU" b="0" i="0" dirty="0">
                <a:solidFill>
                  <a:srgbClr val="333333"/>
                </a:solidFill>
                <a:effectLst/>
                <a:latin typeface="Gotham"/>
              </a:rPr>
              <a:t> can replace multiple </a:t>
            </a:r>
            <a:r>
              <a:rPr lang="en-AU" b="0" i="0" dirty="0" err="1">
                <a:solidFill>
                  <a:srgbClr val="333333"/>
                </a:solidFill>
                <a:effectLst/>
                <a:latin typeface="Gotham"/>
              </a:rPr>
              <a:t>analog</a:t>
            </a:r>
            <a:r>
              <a:rPr lang="en-AU" b="0" i="0" dirty="0">
                <a:solidFill>
                  <a:srgbClr val="333333"/>
                </a:solidFill>
                <a:effectLst/>
                <a:latin typeface="Gotham"/>
              </a:rPr>
              <a:t> boards by performing several operations at the same time: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AU" b="1" i="0" dirty="0">
                <a:solidFill>
                  <a:srgbClr val="333333"/>
                </a:solidFill>
                <a:effectLst/>
                <a:latin typeface="inherit"/>
              </a:rPr>
              <a:t> Waveform recording</a:t>
            </a:r>
            <a:endParaRPr lang="en-AU" b="0" i="0" dirty="0">
              <a:solidFill>
                <a:srgbClr val="333333"/>
              </a:solidFill>
              <a:effectLst/>
              <a:latin typeface="inherit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AU" b="1" i="0" dirty="0">
                <a:solidFill>
                  <a:srgbClr val="333333"/>
                </a:solidFill>
                <a:effectLst/>
                <a:latin typeface="inherit"/>
              </a:rPr>
              <a:t> TDC</a:t>
            </a:r>
            <a:r>
              <a:rPr lang="en-AU" b="0" i="0" dirty="0">
                <a:solidFill>
                  <a:srgbClr val="333333"/>
                </a:solidFill>
                <a:effectLst/>
                <a:latin typeface="inherit"/>
              </a:rPr>
              <a:t> (Time to Digital Converter)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AU" b="1" i="0" dirty="0">
                <a:solidFill>
                  <a:srgbClr val="333333"/>
                </a:solidFill>
                <a:effectLst/>
                <a:latin typeface="inherit"/>
              </a:rPr>
              <a:t> QDC</a:t>
            </a:r>
            <a:r>
              <a:rPr lang="en-AU" b="0" i="0" dirty="0">
                <a:solidFill>
                  <a:srgbClr val="333333"/>
                </a:solidFill>
                <a:effectLst/>
                <a:latin typeface="inherit"/>
              </a:rPr>
              <a:t> (Charge to Digital Converter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AU" b="1" i="0" dirty="0">
                <a:solidFill>
                  <a:srgbClr val="333333"/>
                </a:solidFill>
                <a:effectLst/>
                <a:latin typeface="inherit"/>
              </a:rPr>
              <a:t> PHA</a:t>
            </a:r>
            <a:r>
              <a:rPr lang="en-AU" b="0" i="0" dirty="0">
                <a:solidFill>
                  <a:srgbClr val="333333"/>
                </a:solidFill>
                <a:effectLst/>
                <a:latin typeface="inherit"/>
              </a:rPr>
              <a:t> (Pulse Height Analysis)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AU" b="1" i="0" dirty="0">
                <a:solidFill>
                  <a:srgbClr val="333333"/>
                </a:solidFill>
                <a:effectLst/>
                <a:latin typeface="inherit"/>
              </a:rPr>
              <a:t> PSD</a:t>
            </a:r>
            <a:r>
              <a:rPr lang="en-AU" b="0" i="0" dirty="0">
                <a:solidFill>
                  <a:srgbClr val="333333"/>
                </a:solidFill>
                <a:effectLst/>
                <a:latin typeface="inherit"/>
              </a:rPr>
              <a:t> (Pulse Shape Discriminator)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AU" b="1" i="0" dirty="0">
                <a:solidFill>
                  <a:srgbClr val="333333"/>
                </a:solidFill>
                <a:effectLst/>
                <a:latin typeface="inherit"/>
              </a:rPr>
              <a:t> Logic Units</a:t>
            </a:r>
            <a:r>
              <a:rPr lang="en-AU" b="0" i="0" dirty="0">
                <a:solidFill>
                  <a:srgbClr val="333333"/>
                </a:solidFill>
                <a:effectLst/>
                <a:latin typeface="inherit"/>
              </a:rPr>
              <a:t> (Coincidence logic/Veto)</a:t>
            </a:r>
          </a:p>
          <a:p>
            <a:pPr algn="l" fontAlgn="base"/>
            <a:r>
              <a:rPr lang="en-AU" b="0" i="0" dirty="0">
                <a:solidFill>
                  <a:srgbClr val="333333"/>
                </a:solidFill>
                <a:effectLst/>
                <a:latin typeface="Gotham"/>
              </a:rPr>
              <a:t>New technology from </a:t>
            </a:r>
            <a:r>
              <a:rPr lang="en-AU" b="1" i="0" dirty="0">
                <a:solidFill>
                  <a:srgbClr val="FF0000"/>
                </a:solidFill>
                <a:effectLst/>
                <a:latin typeface="inherit"/>
              </a:rPr>
              <a:t>flash ADC (or switch capacitor ADC)</a:t>
            </a:r>
            <a:r>
              <a:rPr lang="en-AU" b="0" i="0" dirty="0">
                <a:solidFill>
                  <a:srgbClr val="FF0000"/>
                </a:solidFill>
                <a:effectLst/>
                <a:latin typeface="Gotham"/>
              </a:rPr>
              <a:t> </a:t>
            </a:r>
            <a:r>
              <a:rPr lang="en-AU" b="0" i="0" dirty="0">
                <a:solidFill>
                  <a:srgbClr val="333333"/>
                </a:solidFill>
                <a:effectLst/>
                <a:latin typeface="Gotham"/>
              </a:rPr>
              <a:t>and the </a:t>
            </a:r>
            <a:r>
              <a:rPr lang="en-AU" b="1" i="0" dirty="0">
                <a:solidFill>
                  <a:srgbClr val="FF0000"/>
                </a:solidFill>
                <a:effectLst/>
                <a:latin typeface="inherit"/>
              </a:rPr>
              <a:t>programmable FPGA</a:t>
            </a:r>
            <a:r>
              <a:rPr lang="en-AU" b="0" i="0" dirty="0">
                <a:solidFill>
                  <a:srgbClr val="333333"/>
                </a:solidFill>
                <a:effectLst/>
                <a:latin typeface="Gotham"/>
              </a:rPr>
              <a:t> available onboard!</a:t>
            </a:r>
          </a:p>
        </p:txBody>
      </p:sp>
    </p:spTree>
    <p:extLst>
      <p:ext uri="{BB962C8B-B14F-4D97-AF65-F5344CB8AC3E}">
        <p14:creationId xmlns:p14="http://schemas.microsoft.com/office/powerpoint/2010/main" val="393992746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8281B-2E79-40B6-9990-4DBF7A749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" y="-10633"/>
            <a:ext cx="12192000" cy="728739"/>
          </a:xfrm>
          <a:noFill/>
          <a:ln>
            <a:noFill/>
          </a:ln>
          <a:effectLst>
            <a:glow rad="127000">
              <a:schemeClr val="tx1"/>
            </a:glow>
            <a:outerShdw blurRad="50800" dist="50800" dir="5400000" algn="ctr" rotWithShape="0">
              <a:schemeClr val="tx1">
                <a:alpha val="0"/>
              </a:schemeClr>
            </a:outerShdw>
            <a:reflection stA="0" endPos="65000" dist="50800" dir="5400000" sy="-100000" algn="bl" rotWithShape="0"/>
          </a:effectLst>
        </p:spPr>
        <p:txBody>
          <a:bodyPr/>
          <a:lstStyle/>
          <a:p>
            <a:pPr algn="ctr"/>
            <a:r>
              <a:rPr lang="en-AU" sz="3600" dirty="0">
                <a:solidFill>
                  <a:schemeClr val="tx2"/>
                </a:solidFill>
                <a:effectLst>
                  <a:outerShdw blurRad="50800" dist="50800" dir="5400000" algn="ctr" rotWithShape="0">
                    <a:schemeClr val="tx2"/>
                  </a:outerShdw>
                </a:effectLst>
              </a:rPr>
              <a:t>New Features from Digitiser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F56E8686-3C32-41EF-B52A-FC35D86BF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28" y="3663342"/>
            <a:ext cx="5392184" cy="308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C89C0035-209F-460B-A427-B6835F90F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099" y="718106"/>
            <a:ext cx="5458570" cy="282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F69E46-F837-4A1A-8E8C-2855C63EB473}"/>
              </a:ext>
            </a:extLst>
          </p:cNvPr>
          <p:cNvSpPr txBox="1"/>
          <p:nvPr/>
        </p:nvSpPr>
        <p:spPr>
          <a:xfrm>
            <a:off x="137862" y="907457"/>
            <a:ext cx="4043526" cy="471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AU" sz="2462" b="1" cap="all" dirty="0">
                <a:solidFill>
                  <a:schemeClr val="tx2"/>
                </a:solidFill>
              </a:rPr>
              <a:t>DIGITAL PULSE PROCESSING</a:t>
            </a:r>
            <a:endParaRPr lang="en-AU" sz="2462" b="1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907F1-D41D-4091-8272-E2383C14039F}"/>
              </a:ext>
            </a:extLst>
          </p:cNvPr>
          <p:cNvSpPr txBox="1"/>
          <p:nvPr/>
        </p:nvSpPr>
        <p:spPr>
          <a:xfrm>
            <a:off x="382331" y="1415543"/>
            <a:ext cx="610537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AU" sz="1600" b="1" dirty="0">
                <a:solidFill>
                  <a:srgbClr val="FF0000"/>
                </a:solidFill>
                <a:latin typeface="+mn-lt"/>
              </a:rPr>
              <a:t>DPP</a:t>
            </a:r>
            <a:r>
              <a:rPr lang="en-AU" sz="1600" b="1" dirty="0">
                <a:solidFill>
                  <a:srgbClr val="333333"/>
                </a:solidFill>
                <a:latin typeface="+mn-lt"/>
              </a:rPr>
              <a:t> firmware</a:t>
            </a:r>
            <a:r>
              <a:rPr lang="en-AU" sz="1600" b="1" baseline="30000" dirty="0">
                <a:solidFill>
                  <a:srgbClr val="333333"/>
                </a:solidFill>
                <a:latin typeface="+mn-lt"/>
              </a:rPr>
              <a:t>1</a:t>
            </a:r>
            <a:r>
              <a:rPr lang="en-AU" sz="1600" b="1" dirty="0">
                <a:solidFill>
                  <a:srgbClr val="333333"/>
                </a:solidFill>
                <a:latin typeface="+mn-lt"/>
              </a:rPr>
              <a:t> (Digital Pulse Processing) implements several algorithms running in real time in the FPGA.</a:t>
            </a:r>
          </a:p>
          <a:p>
            <a:pPr algn="l" fontAlgn="base"/>
            <a:r>
              <a:rPr lang="en-AU" sz="1600" b="1" dirty="0">
                <a:solidFill>
                  <a:srgbClr val="333333"/>
                </a:solidFill>
                <a:latin typeface="+mn-lt"/>
              </a:rPr>
              <a:t>The acquisition takes place with </a:t>
            </a:r>
            <a:r>
              <a:rPr lang="en-AU" sz="1600" b="1" dirty="0">
                <a:solidFill>
                  <a:srgbClr val="37A7EA"/>
                </a:solidFill>
                <a:latin typeface="+mn-lt"/>
              </a:rPr>
              <a:t>channel independent trigger</a:t>
            </a:r>
            <a:r>
              <a:rPr lang="en-AU" sz="1600" b="1" dirty="0">
                <a:solidFill>
                  <a:srgbClr val="333333"/>
                </a:solidFill>
                <a:latin typeface="+mn-lt"/>
              </a:rPr>
              <a:t>. Each sampled waveform is analysed to extract the information of time, energy, PSD, etc.</a:t>
            </a:r>
          </a:p>
          <a:p>
            <a:pPr algn="l" fontAlgn="base"/>
            <a:r>
              <a:rPr lang="en-AU" sz="1600" b="1" dirty="0">
                <a:solidFill>
                  <a:srgbClr val="333333"/>
                </a:solidFill>
                <a:latin typeface="+mn-lt"/>
              </a:rPr>
              <a:t>Data is grouped into </a:t>
            </a:r>
            <a:r>
              <a:rPr lang="en-AU" sz="1600" b="1" dirty="0">
                <a:solidFill>
                  <a:srgbClr val="FF0000"/>
                </a:solidFill>
                <a:latin typeface="+mn-lt"/>
              </a:rPr>
              <a:t>compact formats</a:t>
            </a:r>
            <a:r>
              <a:rPr lang="en-AU" sz="1600" b="1" dirty="0">
                <a:solidFill>
                  <a:srgbClr val="333333"/>
                </a:solidFill>
                <a:latin typeface="+mn-lt"/>
              </a:rPr>
              <a:t> (List mode), thus allowing the board to have high throughput. The waveform too can be retrieved for further post-processing.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88CB8C-CCA4-4CD6-9296-D9C6BAD24D60}"/>
              </a:ext>
            </a:extLst>
          </p:cNvPr>
          <p:cNvSpPr txBox="1"/>
          <p:nvPr/>
        </p:nvSpPr>
        <p:spPr>
          <a:xfrm>
            <a:off x="5989724" y="3699030"/>
            <a:ext cx="6189135" cy="2573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AU" sz="1600" b="1" i="0" dirty="0">
                <a:effectLst/>
                <a:latin typeface="+mn-lt"/>
              </a:rPr>
              <a:t>DPP – Gated QDC and Pulse Shape Discrimination</a:t>
            </a:r>
          </a:p>
          <a:p>
            <a:pPr algn="l" fontAlgn="base"/>
            <a:r>
              <a:rPr lang="en-AU" sz="1600" b="1" dirty="0">
                <a:solidFill>
                  <a:srgbClr val="333333"/>
                </a:solidFill>
                <a:latin typeface="+mn-lt"/>
              </a:rPr>
              <a:t>Typical input pulses from </a:t>
            </a:r>
            <a:r>
              <a:rPr lang="en-AU" sz="1600" b="1" dirty="0">
                <a:solidFill>
                  <a:srgbClr val="FF0000"/>
                </a:solidFill>
                <a:latin typeface="+mn-lt"/>
              </a:rPr>
              <a:t>detectors with PMTs</a:t>
            </a:r>
            <a:r>
              <a:rPr lang="en-AU" sz="1600" b="1" dirty="0">
                <a:solidFill>
                  <a:srgbClr val="333333"/>
                </a:solidFill>
                <a:latin typeface="+mn-lt"/>
              </a:rPr>
              <a:t>, without the use of preamplifiers, or at least with mid-fast preamplifiers.</a:t>
            </a:r>
          </a:p>
          <a:p>
            <a:pPr algn="l" fontAlgn="base"/>
            <a:r>
              <a:rPr lang="en-AU" sz="1600" b="1" dirty="0">
                <a:solidFill>
                  <a:srgbClr val="333333"/>
                </a:solidFill>
                <a:latin typeface="+mn-lt"/>
              </a:rPr>
              <a:t>The input pulse is analysed by the FPGA, in particular:</a:t>
            </a:r>
          </a:p>
          <a:p>
            <a:pPr marL="351701" indent="-351701">
              <a:buFont typeface="Arial" panose="020B0604020202020204" pitchFamily="34" charset="0"/>
              <a:buChar char="•"/>
            </a:pPr>
            <a:r>
              <a:rPr lang="en-AU" sz="1600" b="1" dirty="0">
                <a:solidFill>
                  <a:srgbClr val="333333"/>
                </a:solidFill>
                <a:latin typeface="+mn-lt"/>
              </a:rPr>
              <a:t>Baseline subtracted</a:t>
            </a:r>
          </a:p>
          <a:p>
            <a:pPr marL="351701" indent="-351701">
              <a:buFont typeface="Arial" panose="020B0604020202020204" pitchFamily="34" charset="0"/>
              <a:buChar char="•"/>
            </a:pPr>
            <a:r>
              <a:rPr lang="en-AU" sz="1600" b="1" dirty="0">
                <a:solidFill>
                  <a:srgbClr val="333333"/>
                </a:solidFill>
                <a:latin typeface="+mn-lt"/>
              </a:rPr>
              <a:t>Gate for charge integration</a:t>
            </a:r>
          </a:p>
          <a:p>
            <a:pPr marL="351701" indent="-351701">
              <a:buFont typeface="Arial" panose="020B0604020202020204" pitchFamily="34" charset="0"/>
              <a:buChar char="•"/>
            </a:pPr>
            <a:r>
              <a:rPr lang="en-AU" sz="1600" b="1" dirty="0">
                <a:solidFill>
                  <a:srgbClr val="333333"/>
                </a:solidFill>
                <a:latin typeface="+mn-lt"/>
              </a:rPr>
              <a:t>Double Gate for pulse shape discrimination</a:t>
            </a:r>
            <a:endParaRPr lang="en-AU" sz="1600" b="1" i="0" dirty="0">
              <a:solidFill>
                <a:srgbClr val="FF0000"/>
              </a:solidFill>
              <a:effectLst/>
              <a:latin typeface="Gotham"/>
            </a:endParaRPr>
          </a:p>
          <a:p>
            <a:pPr algn="l" fontAlgn="base"/>
            <a:r>
              <a:rPr lang="en-AU" sz="1600" b="1" i="0" dirty="0">
                <a:solidFill>
                  <a:srgbClr val="FF0000"/>
                </a:solidFill>
                <a:effectLst/>
                <a:latin typeface="Gotham"/>
              </a:rPr>
              <a:t>Digital CFD</a:t>
            </a:r>
            <a:r>
              <a:rPr lang="en-AU" sz="1600" b="1" i="0" dirty="0">
                <a:solidFill>
                  <a:srgbClr val="333333"/>
                </a:solidFill>
                <a:effectLst/>
                <a:latin typeface="Gotham"/>
              </a:rPr>
              <a:t> (Constant Fraction Discrimination) and </a:t>
            </a:r>
            <a:r>
              <a:rPr lang="en-AU" sz="1600" b="1" i="0" dirty="0">
                <a:solidFill>
                  <a:srgbClr val="FF0000"/>
                </a:solidFill>
                <a:effectLst/>
                <a:latin typeface="Gotham"/>
              </a:rPr>
              <a:t>LED</a:t>
            </a:r>
            <a:r>
              <a:rPr lang="en-AU" sz="1600" b="1" i="0" dirty="0">
                <a:solidFill>
                  <a:srgbClr val="333333"/>
                </a:solidFill>
                <a:effectLst/>
                <a:latin typeface="Gotham"/>
              </a:rPr>
              <a:t> (Leading Edge Discrimination) implemented onboard for a fine time stamp resolution</a:t>
            </a:r>
            <a:r>
              <a:rPr lang="en-AU" sz="1600" b="0" i="0" dirty="0">
                <a:solidFill>
                  <a:srgbClr val="333333"/>
                </a:solidFill>
                <a:effectLst/>
                <a:latin typeface="Gotham"/>
              </a:rPr>
              <a:t>.</a:t>
            </a:r>
            <a:endParaRPr lang="en-AU" sz="1723" dirty="0">
              <a:solidFill>
                <a:srgbClr val="333333"/>
              </a:solidFill>
              <a:latin typeface="inherit"/>
            </a:endParaRPr>
          </a:p>
          <a:p>
            <a:pPr algn="l" fontAlgn="base"/>
            <a:endParaRPr lang="en-AU" sz="1723" b="1" dirty="0">
              <a:solidFill>
                <a:srgbClr val="333333"/>
              </a:solidFill>
              <a:latin typeface="+mn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0FFA86-6CBD-40D7-BBFD-77E404CBEA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BE3A2E-A8F9-4416-9CB2-CBD5F86DB76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00195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STO-Template-Tahoma-2018-16x9" id="{D74A2B29-B1CF-0047-B39A-DE86A548E77D}" vid="{67A32452-403C-E247-A8ED-47B18F6E2536}"/>
    </a:ext>
  </a:extLst>
</a:theme>
</file>

<file path=ppt/theme/theme2.xml><?xml version="1.0" encoding="utf-8"?>
<a:theme xmlns:a="http://schemas.openxmlformats.org/drawingml/2006/main" name="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STO-Template-Tahoma-2018-16x9" id="{D74A2B29-B1CF-0047-B39A-DE86A548E77D}" vid="{5954146B-192D-684E-B281-4574DB3CC86B}"/>
    </a:ext>
  </a:extLst>
</a:theme>
</file>

<file path=ppt/theme/theme3.xml><?xml version="1.0" encoding="utf-8"?>
<a:theme xmlns:a="http://schemas.openxmlformats.org/drawingml/2006/main" name="1_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STO-Template-Tahoma-2018-16x9" id="{D74A2B29-B1CF-0047-B39A-DE86A548E77D}" vid="{8760F287-F788-A141-8C2E-EA98D911D16D}"/>
    </a:ext>
  </a:extLst>
</a:theme>
</file>

<file path=ppt/theme/theme4.xml><?xml version="1.0" encoding="utf-8"?>
<a:theme xmlns:a="http://schemas.openxmlformats.org/drawingml/2006/main" name="2_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STO-Template-Tahoma-2018-16x9" id="{D74A2B29-B1CF-0047-B39A-DE86A548E77D}" vid="{B1838512-D85B-AF4D-AA59-D4846BDF63AC}"/>
    </a:ext>
  </a:extLst>
</a:theme>
</file>

<file path=ppt/theme/theme5.xml><?xml version="1.0" encoding="utf-8"?>
<a:theme xmlns:a="http://schemas.openxmlformats.org/drawingml/2006/main" name="3_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STO-Template-Tahoma-2018-16x9" id="{D74A2B29-B1CF-0047-B39A-DE86A548E77D}" vid="{01C15E5C-A4C0-7041-8A19-1C99D9E89C5C}"/>
    </a:ext>
  </a:extLst>
</a:theme>
</file>

<file path=ppt/theme/theme6.xml><?xml version="1.0" encoding="utf-8"?>
<a:theme xmlns:a="http://schemas.openxmlformats.org/drawingml/2006/main" name="4_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STO-Template-Tahoma-2018-16x9" id="{D74A2B29-B1CF-0047-B39A-DE86A548E77D}" vid="{D26B2DE8-AFA1-084A-B065-6510ED438980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ANSTO-Template-Tahoma-2018-16x9</Template>
  <TotalTime>12570</TotalTime>
  <Words>1497</Words>
  <Application>Microsoft Office PowerPoint</Application>
  <PresentationFormat>Widescreen</PresentationFormat>
  <Paragraphs>149</Paragraphs>
  <Slides>13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Arial</vt:lpstr>
      <vt:lpstr>Arial Black</vt:lpstr>
      <vt:lpstr>Calibri</vt:lpstr>
      <vt:lpstr>Gotham</vt:lpstr>
      <vt:lpstr>inherit</vt:lpstr>
      <vt:lpstr>Segoe UI</vt:lpstr>
      <vt:lpstr>System Font Regular</vt:lpstr>
      <vt:lpstr>Tahoma</vt:lpstr>
      <vt:lpstr>Wingdings</vt:lpstr>
      <vt:lpstr>Office Theme</vt:lpstr>
      <vt:lpstr>Custom Design</vt:lpstr>
      <vt:lpstr>1_Custom Design</vt:lpstr>
      <vt:lpstr>2_Custom Design</vt:lpstr>
      <vt:lpstr>3_Custom Design</vt:lpstr>
      <vt:lpstr>4_Custom Design</vt:lpstr>
      <vt:lpstr>Slide</vt:lpstr>
      <vt:lpstr>ANTARES AMS DATA ACQUISITION SYSTEM</vt:lpstr>
      <vt:lpstr>ANTARES Accelerator</vt:lpstr>
      <vt:lpstr>ANTARES AMS DAQ @ANSTO</vt:lpstr>
      <vt:lpstr>ANTARES AMS DAQ (cont’ed)</vt:lpstr>
      <vt:lpstr>DAQ Linux System and SOAP</vt:lpstr>
      <vt:lpstr>New Instrument from CAEN</vt:lpstr>
      <vt:lpstr>New Digitiser From CAEN</vt:lpstr>
      <vt:lpstr>DIGITIZER PRINCIPLE OF OPERATION</vt:lpstr>
      <vt:lpstr>New Features from Digitiser</vt:lpstr>
      <vt:lpstr>New AMS DAQ System</vt:lpstr>
      <vt:lpstr>Software – CoMPASS + QtSOAP</vt:lpstr>
      <vt:lpstr>    Conclusion</vt:lpstr>
      <vt:lpstr>ANTARES Accelerator (cont’ed)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WANG, Jian</dc:creator>
  <cp:lastModifiedBy>REES, Matthew</cp:lastModifiedBy>
  <cp:revision>46</cp:revision>
  <dcterms:created xsi:type="dcterms:W3CDTF">2022-09-26T04:27:12Z</dcterms:created>
  <dcterms:modified xsi:type="dcterms:W3CDTF">2022-10-19T02:35:10Z</dcterms:modified>
</cp:coreProperties>
</file>