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62" r:id="rId2"/>
    <p:sldMasterId id="2147483672" r:id="rId3"/>
    <p:sldMasterId id="2147483677" r:id="rId4"/>
    <p:sldMasterId id="2147483680" r:id="rId5"/>
    <p:sldMasterId id="2147483683" r:id="rId6"/>
  </p:sldMasterIdLst>
  <p:sldIdLst>
    <p:sldId id="279" r:id="rId7"/>
    <p:sldId id="282" r:id="rId8"/>
    <p:sldId id="280" r:id="rId9"/>
    <p:sldId id="284" r:id="rId10"/>
    <p:sldId id="285" r:id="rId11"/>
    <p:sldId id="281" r:id="rId12"/>
    <p:sldId id="288" r:id="rId13"/>
    <p:sldId id="286" r:id="rId14"/>
    <p:sldId id="289" r:id="rId15"/>
    <p:sldId id="271" r:id="rId16"/>
    <p:sldId id="283" r:id="rId17"/>
    <p:sldId id="287" r:id="rId18"/>
    <p:sldId id="290" r:id="rId19"/>
    <p:sldId id="275" r:id="rId20"/>
    <p:sldId id="292" r:id="rId21"/>
  </p:sldIdLst>
  <p:sldSz cx="12192000" cy="6858000"/>
  <p:notesSz cx="6858000" cy="9144000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Fira Sans" panose="020B0503050000020004" pitchFamily="34" charset="0"/>
      <p:regular r:id="rId26"/>
      <p:bold r:id="rId27"/>
      <p:italic r:id="rId28"/>
      <p:boldItalic r:id="rId29"/>
    </p:embeddedFont>
    <p:embeddedFont>
      <p:font typeface="Fira Sans ExtraBold" panose="020B0903050000020004" pitchFamily="34" charset="0"/>
      <p:bold r:id="rId30"/>
      <p:boldItalic r:id="rId31"/>
    </p:embeddedFont>
    <p:embeddedFont>
      <p:font typeface="Fira Sans Light" panose="020B0403050000020004" pitchFamily="34" charset="0"/>
      <p:regular r:id="rId32"/>
      <p:italic r:id="rId33"/>
    </p:embeddedFont>
    <p:embeddedFont>
      <p:font typeface="Poppins" panose="00000500000000000000" pitchFamily="2" charset="0"/>
      <p:regular r:id="rId34"/>
      <p:bold r:id="rId35"/>
      <p:italic r:id="rId36"/>
      <p:boldItalic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C46995D-853B-4A24-BCBA-81DB7CE2171E}">
          <p14:sldIdLst>
            <p14:sldId id="279"/>
            <p14:sldId id="282"/>
          </p14:sldIdLst>
        </p14:section>
        <p14:section name="Untitled Section" id="{80F55ECD-8AA2-4B82-B9EA-A0F5DD19768B}">
          <p14:sldIdLst>
            <p14:sldId id="280"/>
            <p14:sldId id="284"/>
            <p14:sldId id="285"/>
            <p14:sldId id="281"/>
            <p14:sldId id="288"/>
            <p14:sldId id="286"/>
            <p14:sldId id="289"/>
            <p14:sldId id="271"/>
            <p14:sldId id="283"/>
            <p14:sldId id="287"/>
            <p14:sldId id="290"/>
            <p14:sldId id="275"/>
            <p14:sldId id="29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6164"/>
    <a:srgbClr val="146464"/>
    <a:srgbClr val="145F64"/>
    <a:srgbClr val="1D6164"/>
    <a:srgbClr val="2A6164"/>
    <a:srgbClr val="49BFBE"/>
    <a:srgbClr val="49BDBE"/>
    <a:srgbClr val="54BDBE"/>
    <a:srgbClr val="6ABDBE"/>
    <a:srgbClr val="0A17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9" autoAdjust="0"/>
    <p:restoredTop sz="94671"/>
  </p:normalViewPr>
  <p:slideViewPr>
    <p:cSldViewPr snapToGrid="0" snapToObjects="1">
      <p:cViewPr varScale="1">
        <p:scale>
          <a:sx n="83" d="100"/>
          <a:sy n="83" d="100"/>
        </p:scale>
        <p:origin x="90" y="3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font" Target="fonts/font5.fntdata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font" Target="fonts/font13.fntdata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font" Target="fonts/font8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font" Target="fonts/font10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51561C7-A2F8-684F-B859-03705CA05A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6916" y="532887"/>
            <a:ext cx="3969676" cy="81013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F66A9A6-43AA-1349-8AD0-23FABF906A6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11367" y="6271149"/>
            <a:ext cx="3454429" cy="2381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E96923A-B50F-2A44-9C76-3C9FFD0F8E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7070" y="1343988"/>
            <a:ext cx="9144000" cy="2165973"/>
          </a:xfrm>
        </p:spPr>
        <p:txBody>
          <a:bodyPr lIns="0" anchor="b"/>
          <a:lstStyle>
            <a:lvl1pPr algn="l">
              <a:defRPr sz="6000" spc="-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B50290-CA83-1F4F-905C-EBE9354CA9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7070" y="3602038"/>
            <a:ext cx="7544451" cy="912812"/>
          </a:xfrm>
        </p:spPr>
        <p:txBody>
          <a:bodyPr lIns="0"/>
          <a:lstStyle>
            <a:lvl1pPr marL="0" indent="0" algn="l">
              <a:buNone/>
              <a:defRPr sz="24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E13CC7-FA84-5249-B18B-5A3E8CCE94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070" y="6356350"/>
            <a:ext cx="2743200" cy="365125"/>
          </a:xfrm>
        </p:spPr>
        <p:txBody>
          <a:bodyPr lIns="0"/>
          <a:lstStyle/>
          <a:p>
            <a:fld id="{0352A42B-78AF-8D4D-94A5-85285646B5D9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9993145-E805-8048-89C8-948B8319753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6916" y="4714875"/>
            <a:ext cx="5819775" cy="542925"/>
          </a:xfrm>
        </p:spPr>
        <p:txBody>
          <a:bodyPr lIns="0" anchor="b"/>
          <a:lstStyle>
            <a:lvl1pPr marL="0" indent="0">
              <a:buNone/>
              <a:defRPr b="1" i="0">
                <a:solidFill>
                  <a:schemeClr val="bg2">
                    <a:lumMod val="50000"/>
                  </a:schemeClr>
                </a:solidFill>
                <a:latin typeface="Fira Sans" panose="020B05030500000200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E0351F6B-787D-2E4D-AFF5-594834FF436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6763" y="5280024"/>
            <a:ext cx="4233862" cy="792163"/>
          </a:xfrm>
        </p:spPr>
        <p:txBody>
          <a:bodyPr lIns="0" tIns="0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40000"/>
                    <a:lumOff val="6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4798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17/10/2022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21152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</a:lstStyle>
          <a:p>
            <a:fld id="{1914ADBB-9B2F-49DA-AF6D-BE3F02D08A96}" type="datetimeFigureOut">
              <a:rPr lang="en-AU" smtClean="0"/>
              <a:pPr/>
              <a:t>17/10/2022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87C4289-805A-AA47-A853-BE2F19084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3487" y="947084"/>
            <a:ext cx="9725026" cy="2852737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CB03389-0927-934A-91E4-ADD7A44B2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33487" y="3826809"/>
            <a:ext cx="9725026" cy="150018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0642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ADBB-9B2F-49DA-AF6D-BE3F02D08A96}" type="datetimeFigureOut">
              <a:rPr lang="en-AU" smtClean="0"/>
              <a:pPr/>
              <a:t>17/10/2022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87C4289-805A-AA47-A853-BE2F19084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681" y="800100"/>
            <a:ext cx="10434638" cy="3744865"/>
          </a:xfrm>
        </p:spPr>
        <p:txBody>
          <a:bodyPr anchor="b">
            <a:normAutofit/>
          </a:bodyPr>
          <a:lstStyle>
            <a:lvl1pPr marL="177800" indent="-177800" algn="l">
              <a:tabLst/>
              <a:defRPr sz="5400" b="1" i="0" spc="-50" baseline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CB03389-0927-934A-91E4-ADD7A44B2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681" y="5034249"/>
            <a:ext cx="10434638" cy="797345"/>
          </a:xfrm>
        </p:spPr>
        <p:txBody>
          <a:bodyPr>
            <a:normAutofit/>
          </a:bodyPr>
          <a:lstStyle>
            <a:lvl1pPr marL="0" indent="0" algn="l">
              <a:buNone/>
              <a:defRPr sz="3200" b="0" i="0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5030500000200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064096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</a:lstStyle>
          <a:p>
            <a:fld id="{1914ADBB-9B2F-49DA-AF6D-BE3F02D08A96}" type="datetimeFigureOut">
              <a:rPr lang="en-AU" smtClean="0"/>
              <a:pPr/>
              <a:t>17/10/2022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87C4289-805A-AA47-A853-BE2F19084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3487" y="947084"/>
            <a:ext cx="9725026" cy="2852737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CB03389-0927-934A-91E4-ADD7A44B2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33487" y="3826809"/>
            <a:ext cx="9725026" cy="150018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352140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ADBB-9B2F-49DA-AF6D-BE3F02D08A96}" type="datetimeFigureOut">
              <a:rPr lang="en-AU" smtClean="0"/>
              <a:pPr/>
              <a:t>17/10/2022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87C4289-805A-AA47-A853-BE2F19084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681" y="800100"/>
            <a:ext cx="10434638" cy="3744865"/>
          </a:xfrm>
        </p:spPr>
        <p:txBody>
          <a:bodyPr anchor="b">
            <a:normAutofit/>
          </a:bodyPr>
          <a:lstStyle>
            <a:lvl1pPr marL="177800" indent="-177800" algn="l">
              <a:tabLst/>
              <a:defRPr sz="5400" b="1" i="0" spc="-50" baseline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CB03389-0927-934A-91E4-ADD7A44B2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681" y="5034249"/>
            <a:ext cx="10434638" cy="797345"/>
          </a:xfrm>
        </p:spPr>
        <p:txBody>
          <a:bodyPr>
            <a:normAutofit/>
          </a:bodyPr>
          <a:lstStyle>
            <a:lvl1pPr marL="0" indent="0" algn="l">
              <a:buNone/>
              <a:defRPr sz="3200" b="0" i="0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5030500000200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244491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fld id="{1914ADBB-9B2F-49DA-AF6D-BE3F02D08A96}" type="datetimeFigureOut">
              <a:rPr lang="en-AU" smtClean="0"/>
              <a:pPr/>
              <a:t>17/10/2022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87C4289-805A-AA47-A853-BE2F19084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3487" y="947084"/>
            <a:ext cx="9725026" cy="2852737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CB03389-0927-934A-91E4-ADD7A44B2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33487" y="3826809"/>
            <a:ext cx="9725026" cy="150018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060443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ADBB-9B2F-49DA-AF6D-BE3F02D08A96}" type="datetimeFigureOut">
              <a:rPr lang="en-AU" smtClean="0"/>
              <a:pPr/>
              <a:t>17/10/2022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87C4289-805A-AA47-A853-BE2F19084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681" y="800100"/>
            <a:ext cx="10434638" cy="3744865"/>
          </a:xfrm>
        </p:spPr>
        <p:txBody>
          <a:bodyPr anchor="b">
            <a:normAutofit/>
          </a:bodyPr>
          <a:lstStyle>
            <a:lvl1pPr marL="177800" indent="-177800" algn="l">
              <a:tabLst/>
              <a:defRPr sz="5400" b="1" i="0" spc="-50" baseline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CB03389-0927-934A-91E4-ADD7A44B2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681" y="5034249"/>
            <a:ext cx="10434638" cy="797345"/>
          </a:xfrm>
        </p:spPr>
        <p:txBody>
          <a:bodyPr>
            <a:normAutofit/>
          </a:bodyPr>
          <a:lstStyle>
            <a:lvl1pPr marL="0" indent="0" algn="l">
              <a:buNone/>
              <a:defRPr sz="3200" b="0" i="0">
                <a:solidFill>
                  <a:schemeClr val="accent2">
                    <a:lumMod val="20000"/>
                    <a:lumOff val="80000"/>
                  </a:schemeClr>
                </a:solidFill>
                <a:latin typeface="Fira Sans" panose="020B05030500000200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17760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17/10/2022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56315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17/10/2022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99213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17/10/2022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94491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7826" y="1600200"/>
            <a:ext cx="559699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5211" y="1600200"/>
            <a:ext cx="549718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17/10/2022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22035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826" y="1535113"/>
            <a:ext cx="57181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7826" y="2174875"/>
            <a:ext cx="57181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17/10/2022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38424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17/10/2022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09310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17/10/2022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0925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17/10/2022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26284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643844DF-4E0B-3544-9922-8EB56AE67EB8}"/>
              </a:ext>
            </a:extLst>
          </p:cNvPr>
          <p:cNvSpPr/>
          <p:nvPr userDrawn="1"/>
        </p:nvSpPr>
        <p:spPr>
          <a:xfrm flipH="1">
            <a:off x="3764280" y="2736680"/>
            <a:ext cx="8427720" cy="4121320"/>
          </a:xfrm>
          <a:prstGeom prst="rtTriangle">
            <a:avLst/>
          </a:prstGeom>
          <a:solidFill>
            <a:srgbClr val="1F75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989703" y="3212793"/>
            <a:ext cx="5202297" cy="364160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F66A9A6-43AA-1349-8AD0-23FABF906A6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11367" y="6271243"/>
            <a:ext cx="3454429" cy="237953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FBC827-767A-EB45-A727-C2A2F6C37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1BD145-B6AE-9B45-8E40-2E6CCAD25E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94C053-46DF-1E43-AC20-586C2EC185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>
                <a:solidFill>
                  <a:schemeClr val="tx1">
                    <a:tint val="75000"/>
                  </a:schemeClr>
                </a:solidFill>
                <a:latin typeface="Fira Sans ExtraBold" panose="020B0503050000020004" pitchFamily="34" charset="0"/>
              </a:defRPr>
            </a:lvl1pPr>
          </a:lstStyle>
          <a:p>
            <a:fld id="{0352A42B-78AF-8D4D-94A5-85285646B5D9}" type="datetimeFigureOut">
              <a:rPr lang="en-US" smtClean="0"/>
              <a:pPr/>
              <a:t>10/17/2022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FD59D8F-D370-3847-9360-24C49228DF77}"/>
              </a:ext>
            </a:extLst>
          </p:cNvPr>
          <p:cNvSpPr/>
          <p:nvPr userDrawn="1"/>
        </p:nvSpPr>
        <p:spPr>
          <a:xfrm>
            <a:off x="0" y="0"/>
            <a:ext cx="12192000" cy="91758"/>
          </a:xfrm>
          <a:prstGeom prst="rect">
            <a:avLst/>
          </a:prstGeom>
          <a:solidFill>
            <a:srgbClr val="1F75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231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spc="-150">
          <a:solidFill>
            <a:schemeClr val="tx1"/>
          </a:solidFill>
          <a:latin typeface="Poppins" pitchFamily="2" charset="77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 spc="0" baseline="0">
          <a:solidFill>
            <a:schemeClr val="tx1"/>
          </a:solidFill>
          <a:latin typeface="Fira Sans Light" panose="020B04030500000200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 spc="0">
          <a:solidFill>
            <a:schemeClr val="tx1"/>
          </a:solidFill>
          <a:latin typeface="Fira Sans Light" panose="020B04030500000200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 spc="0">
          <a:solidFill>
            <a:schemeClr val="tx1"/>
          </a:solidFill>
          <a:latin typeface="Fira Sans Light" panose="020B04030500000200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spc="0">
          <a:solidFill>
            <a:schemeClr val="tx1"/>
          </a:solidFill>
          <a:latin typeface="Fira Sans Light" panose="020B04030500000200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spc="0">
          <a:solidFill>
            <a:schemeClr val="tx1"/>
          </a:solidFill>
          <a:latin typeface="Fira Sans Light" panose="020B04030500000200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>
            <a:extLst>
              <a:ext uri="{FF2B5EF4-FFF2-40B4-BE49-F238E27FC236}">
                <a16:creationId xmlns:a16="http://schemas.microsoft.com/office/drawing/2014/main" id="{60F1E91D-5DA8-9746-970C-5CBFB20C5755}"/>
              </a:ext>
            </a:extLst>
          </p:cNvPr>
          <p:cNvSpPr/>
          <p:nvPr userDrawn="1"/>
        </p:nvSpPr>
        <p:spPr>
          <a:xfrm flipH="1">
            <a:off x="9601200" y="5591048"/>
            <a:ext cx="2590800" cy="1266952"/>
          </a:xfrm>
          <a:prstGeom prst="rtTriangle">
            <a:avLst/>
          </a:prstGeom>
          <a:solidFill>
            <a:srgbClr val="1F75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6469082-63E2-2742-AF39-91BB6A3B01A0}"/>
              </a:ext>
            </a:extLst>
          </p:cNvPr>
          <p:cNvSpPr/>
          <p:nvPr userDrawn="1"/>
        </p:nvSpPr>
        <p:spPr>
          <a:xfrm>
            <a:off x="0" y="0"/>
            <a:ext cx="12192000" cy="91758"/>
          </a:xfrm>
          <a:prstGeom prst="rect">
            <a:avLst/>
          </a:prstGeom>
          <a:solidFill>
            <a:srgbClr val="1F75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7826" y="91758"/>
            <a:ext cx="1130457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826" y="1600200"/>
            <a:ext cx="1130457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7826" y="6356350"/>
            <a:ext cx="1316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tint val="75000"/>
                  </a:schemeClr>
                </a:solidFill>
                <a:latin typeface="Fira Sans" panose="020B0604020202020204" charset="0"/>
              </a:defRPr>
            </a:lvl1pPr>
          </a:lstStyle>
          <a:p>
            <a:fld id="{AD4C762F-CA59-49E8-B588-821B631C7A3E}" type="datetimeFigureOut">
              <a:rPr lang="en-AU" smtClean="0"/>
              <a:pPr/>
              <a:t>17/10/2022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7880" y="6356350"/>
            <a:ext cx="69348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tint val="75000"/>
                  </a:schemeClr>
                </a:solidFill>
                <a:latin typeface="Fira Sans" panose="020B0604020202020204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1766" y="6356350"/>
            <a:ext cx="8294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  <a:latin typeface="Fira Sans" panose="020B0604020202020204" charset="0"/>
              </a:defRPr>
            </a:lvl1pPr>
          </a:lstStyle>
          <a:p>
            <a:fld id="{9094B4EA-4D9F-48E4-A7D5-A43E4F5E8708}" type="slidenum">
              <a:rPr lang="en-AU" smtClean="0"/>
              <a:pPr/>
              <a:t>‹#›</a:t>
            </a:fld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D9CDF7B-6094-D341-91FD-53AA2397D9EC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693400" y="6359466"/>
            <a:ext cx="1352296" cy="353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841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-50" baseline="0">
          <a:solidFill>
            <a:schemeClr val="tx1"/>
          </a:solidFill>
          <a:latin typeface="Poppins" panose="020B0604020202020204" charset="0"/>
          <a:ea typeface="+mj-ea"/>
          <a:cs typeface="Poppins" panose="020B0604020202020204" charset="0"/>
        </a:defRPr>
      </a:lvl1pPr>
    </p:titleStyle>
    <p:bodyStyle>
      <a:lvl1pPr marL="268288" indent="-268288" algn="l" defTabSz="914400" rtl="0" eaLnBrk="1" latinLnBrk="0" hangingPunct="1">
        <a:spcBef>
          <a:spcPct val="20000"/>
        </a:spcBef>
        <a:buClr>
          <a:srgbClr val="47B8B2"/>
        </a:buClr>
        <a:buFont typeface="Wingdings" panose="05000000000000000000" pitchFamily="2" charset="2"/>
        <a:buChar char="§"/>
        <a:defRPr sz="3200" kern="1200" spc="-50" baseline="0">
          <a:solidFill>
            <a:schemeClr val="tx1"/>
          </a:solidFill>
          <a:latin typeface="Fira Sans" panose="020B060402020202020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anose="05000000000000000000" pitchFamily="2" charset="2"/>
        <a:buChar char="§"/>
        <a:defRPr sz="2800" kern="1200" spc="-50" baseline="0">
          <a:solidFill>
            <a:schemeClr val="tx1"/>
          </a:solidFill>
          <a:latin typeface="Fira Sans" panose="020B060402020202020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Fira Sans" panose="020B0604020202020204" charset="0"/>
        <a:buChar char="›"/>
        <a:defRPr sz="2400" kern="1200" spc="-50" baseline="0">
          <a:solidFill>
            <a:schemeClr val="tx1"/>
          </a:solidFill>
          <a:latin typeface="Fira Sans" panose="020B060402020202020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»"/>
        <a:defRPr sz="2000" kern="1200" spc="-50" baseline="0">
          <a:solidFill>
            <a:schemeClr val="tx1"/>
          </a:solidFill>
          <a:latin typeface="Fira Sans" panose="020B0604020202020204" charset="0"/>
          <a:ea typeface="+mn-ea"/>
          <a:cs typeface="+mn-cs"/>
        </a:defRPr>
      </a:lvl4pPr>
      <a:lvl5pPr marL="1971675" indent="-142875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­"/>
        <a:defRPr sz="2000" kern="1200" spc="-50" baseline="0">
          <a:solidFill>
            <a:schemeClr val="tx1"/>
          </a:solidFill>
          <a:latin typeface="Fira Sans" panose="020B060402020202020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F75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847392" y="1501629"/>
            <a:ext cx="8339184" cy="5356371"/>
          </a:xfrm>
          <a:prstGeom prst="rect">
            <a:avLst/>
          </a:prstGeom>
        </p:spPr>
      </p:pic>
      <p:sp>
        <p:nvSpPr>
          <p:cNvPr id="10" name="Right Triangle 9">
            <a:extLst>
              <a:ext uri="{FF2B5EF4-FFF2-40B4-BE49-F238E27FC236}">
                <a16:creationId xmlns:a16="http://schemas.microsoft.com/office/drawing/2014/main" id="{EEDF4D98-E277-7349-8057-8A7000E9D316}"/>
              </a:ext>
            </a:extLst>
          </p:cNvPr>
          <p:cNvSpPr/>
          <p:nvPr userDrawn="1"/>
        </p:nvSpPr>
        <p:spPr>
          <a:xfrm flipH="1">
            <a:off x="9601200" y="5591048"/>
            <a:ext cx="2590800" cy="1266952"/>
          </a:xfrm>
          <a:prstGeom prst="rtTriangle">
            <a:avLst/>
          </a:prstGeom>
          <a:solidFill>
            <a:srgbClr val="2237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7826" y="274638"/>
            <a:ext cx="1130457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826" y="1600200"/>
            <a:ext cx="1130457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7826" y="6356350"/>
            <a:ext cx="1316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604020202020204" charset="0"/>
              </a:defRPr>
            </a:lvl1pPr>
          </a:lstStyle>
          <a:p>
            <a:fld id="{1914ADBB-9B2F-49DA-AF6D-BE3F02D08A96}" type="datetimeFigureOut">
              <a:rPr lang="en-AU" smtClean="0"/>
              <a:pPr/>
              <a:t>17/10/2022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56269" y="6356350"/>
            <a:ext cx="6926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604020202020204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1766" y="6356350"/>
            <a:ext cx="8294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604020202020204" charset="0"/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1F13723-5348-A140-A426-CB286BCB9C8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693400" y="6359466"/>
            <a:ext cx="1352296" cy="353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346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6" r:id="rId2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-50" baseline="0">
          <a:solidFill>
            <a:schemeClr val="bg1"/>
          </a:solidFill>
          <a:latin typeface="Poppins" panose="020B0604020202020204" charset="0"/>
          <a:ea typeface="+mj-ea"/>
          <a:cs typeface="Poppins" panose="020B060402020202020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237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847392" y="1501629"/>
            <a:ext cx="8339184" cy="5356371"/>
          </a:xfrm>
          <a:prstGeom prst="rect">
            <a:avLst/>
          </a:prstGeom>
        </p:spPr>
      </p:pic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FA148A24-A711-F146-846F-2079683E28A9}"/>
              </a:ext>
            </a:extLst>
          </p:cNvPr>
          <p:cNvSpPr/>
          <p:nvPr userDrawn="1"/>
        </p:nvSpPr>
        <p:spPr>
          <a:xfrm flipH="1">
            <a:off x="9601200" y="5591048"/>
            <a:ext cx="2590800" cy="1266952"/>
          </a:xfrm>
          <a:prstGeom prst="rtTriangle">
            <a:avLst/>
          </a:prstGeom>
          <a:solidFill>
            <a:srgbClr val="0A17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7826" y="274638"/>
            <a:ext cx="1130457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826" y="1600200"/>
            <a:ext cx="1130457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7826" y="6356350"/>
            <a:ext cx="1316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604020202020204" charset="0"/>
              </a:defRPr>
            </a:lvl1pPr>
          </a:lstStyle>
          <a:p>
            <a:fld id="{1914ADBB-9B2F-49DA-AF6D-BE3F02D08A96}" type="datetimeFigureOut">
              <a:rPr lang="en-AU" smtClean="0"/>
              <a:pPr/>
              <a:t>17/10/2022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56269" y="6356350"/>
            <a:ext cx="6926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604020202020204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1766" y="6356350"/>
            <a:ext cx="8294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604020202020204" charset="0"/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E29009A-88E2-CA47-B749-6C2C6AFD8BB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693400" y="6359466"/>
            <a:ext cx="1352296" cy="353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838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-50" baseline="0">
          <a:solidFill>
            <a:schemeClr val="bg1"/>
          </a:solidFill>
          <a:latin typeface="Poppins" panose="020B0604020202020204" charset="0"/>
          <a:ea typeface="+mj-ea"/>
          <a:cs typeface="Poppins" panose="020B060402020202020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49BF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847393" y="1501629"/>
            <a:ext cx="8339182" cy="5356370"/>
          </a:xfrm>
          <a:prstGeom prst="rect">
            <a:avLst/>
          </a:prstGeom>
        </p:spPr>
      </p:pic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3EC91E7D-BAD0-8D4D-B6C3-5271994E8762}"/>
              </a:ext>
            </a:extLst>
          </p:cNvPr>
          <p:cNvSpPr/>
          <p:nvPr userDrawn="1"/>
        </p:nvSpPr>
        <p:spPr>
          <a:xfrm flipH="1">
            <a:off x="9601200" y="5591048"/>
            <a:ext cx="2590800" cy="1266952"/>
          </a:xfrm>
          <a:prstGeom prst="rtTriangle">
            <a:avLst/>
          </a:prstGeom>
          <a:solidFill>
            <a:srgbClr val="136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7826" y="274638"/>
            <a:ext cx="1130457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826" y="1600200"/>
            <a:ext cx="1130457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7826" y="6356350"/>
            <a:ext cx="1316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accent2">
                    <a:lumMod val="20000"/>
                    <a:lumOff val="80000"/>
                  </a:schemeClr>
                </a:solidFill>
                <a:latin typeface="Fira Sans" panose="020B0604020202020204" charset="0"/>
              </a:defRPr>
            </a:lvl1pPr>
          </a:lstStyle>
          <a:p>
            <a:fld id="{1914ADBB-9B2F-49DA-AF6D-BE3F02D08A96}" type="datetimeFigureOut">
              <a:rPr lang="en-AU" smtClean="0"/>
              <a:pPr/>
              <a:t>17/10/2022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56269" y="6356350"/>
            <a:ext cx="6926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2">
                    <a:lumMod val="20000"/>
                    <a:lumOff val="80000"/>
                  </a:schemeClr>
                </a:solidFill>
                <a:latin typeface="Fira Sans" panose="020B0604020202020204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1766" y="6356350"/>
            <a:ext cx="8294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2">
                    <a:lumMod val="20000"/>
                    <a:lumOff val="80000"/>
                  </a:schemeClr>
                </a:solidFill>
                <a:latin typeface="Fira Sans" panose="020B0604020202020204" charset="0"/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6EEF9C3-F736-634E-8174-C9C8E8E98C4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693400" y="6359466"/>
            <a:ext cx="1352296" cy="353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516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-50" baseline="0">
          <a:solidFill>
            <a:schemeClr val="bg1"/>
          </a:solidFill>
          <a:latin typeface="Poppins" panose="020B0604020202020204" charset="0"/>
          <a:ea typeface="+mj-ea"/>
          <a:cs typeface="Poppins" panose="020B060402020202020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 spc="-50" baseline="0">
          <a:solidFill>
            <a:schemeClr val="accent2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 spc="-50" baseline="0">
          <a:solidFill>
            <a:schemeClr val="accent2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 spc="-50" baseline="0">
          <a:solidFill>
            <a:schemeClr val="accent2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 spc="-50" baseline="0">
          <a:solidFill>
            <a:schemeClr val="accent2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 spc="-50" baseline="0">
          <a:solidFill>
            <a:schemeClr val="accent2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237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>
            <a:extLst>
              <a:ext uri="{FF2B5EF4-FFF2-40B4-BE49-F238E27FC236}">
                <a16:creationId xmlns:a16="http://schemas.microsoft.com/office/drawing/2014/main" id="{950E861C-D2CE-4E42-83A9-FDB90A512CDF}"/>
              </a:ext>
            </a:extLst>
          </p:cNvPr>
          <p:cNvSpPr/>
          <p:nvPr userDrawn="1"/>
        </p:nvSpPr>
        <p:spPr>
          <a:xfrm flipH="1">
            <a:off x="3764280" y="2736680"/>
            <a:ext cx="8427720" cy="4121320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27FABC-47BC-5E42-BDF5-9E184B44EE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84851" y="5580382"/>
            <a:ext cx="5015148" cy="1023499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FBC827-767A-EB45-A727-C2A2F6C37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9912606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spc="-50" baseline="0">
          <a:solidFill>
            <a:schemeClr val="bg1"/>
          </a:solidFill>
          <a:latin typeface="Poppins" pitchFamily="2" charset="77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 spc="-150">
          <a:solidFill>
            <a:schemeClr val="accent3">
              <a:lumMod val="40000"/>
              <a:lumOff val="60000"/>
            </a:schemeClr>
          </a:solidFill>
          <a:latin typeface="Fira Sans Light" panose="020B04030500000200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 spc="-150">
          <a:solidFill>
            <a:schemeClr val="accent3">
              <a:lumMod val="40000"/>
              <a:lumOff val="60000"/>
            </a:schemeClr>
          </a:solidFill>
          <a:latin typeface="Fira Sans Light" panose="020B04030500000200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 spc="-150">
          <a:solidFill>
            <a:schemeClr val="accent3">
              <a:lumMod val="40000"/>
              <a:lumOff val="60000"/>
            </a:schemeClr>
          </a:solidFill>
          <a:latin typeface="Fira Sans Light" panose="020B04030500000200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spc="-150">
          <a:solidFill>
            <a:schemeClr val="accent3">
              <a:lumMod val="40000"/>
              <a:lumOff val="60000"/>
            </a:schemeClr>
          </a:solidFill>
          <a:latin typeface="Fira Sans Light" panose="020B04030500000200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spc="-150">
          <a:solidFill>
            <a:schemeClr val="accent3">
              <a:lumMod val="40000"/>
              <a:lumOff val="60000"/>
            </a:schemeClr>
          </a:solidFill>
          <a:latin typeface="Fira Sans Light" panose="020B04030500000200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://www.cyber.gov.au/" TargetMode="Externa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1C823-4572-E149-BB37-2DB4531C44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7069" y="1343989"/>
            <a:ext cx="11271133" cy="1911973"/>
          </a:xfrm>
        </p:spPr>
        <p:txBody>
          <a:bodyPr>
            <a:normAutofit fontScale="90000"/>
          </a:bodyPr>
          <a:lstStyle/>
          <a:p>
            <a:r>
              <a:rPr lang="en-US" sz="5400" dirty="0"/>
              <a:t>Renewal of Computer Systems at Centre for Accelerator Science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397EDE-F4D0-B34C-B228-C595FA1F918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IC CoP meeting – October 2022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BFA7BF-7073-C84A-B934-349902396FE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/>
          </a:bodyPr>
          <a:lstStyle/>
          <a:p>
            <a:r>
              <a:rPr lang="en-US" spc="-50" dirty="0"/>
              <a:t>ANSTO Centre for Accelerator Science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A90B47-BF11-D249-B3A0-E75BA3A53E2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Prepared By Matthew Rees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E7679FD-E3D3-9441-B52D-6D5D43707303}"/>
              </a:ext>
            </a:extLst>
          </p:cNvPr>
          <p:cNvSpPr/>
          <p:nvPr/>
        </p:nvSpPr>
        <p:spPr>
          <a:xfrm>
            <a:off x="766763" y="4577430"/>
            <a:ext cx="678426" cy="58993"/>
          </a:xfrm>
          <a:prstGeom prst="rect">
            <a:avLst/>
          </a:prstGeom>
          <a:solidFill>
            <a:srgbClr val="47B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8964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VLAN Breakdown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103C4A-089A-084F-99D9-F3C83178000B}"/>
              </a:ext>
            </a:extLst>
          </p:cNvPr>
          <p:cNvSpPr/>
          <p:nvPr/>
        </p:nvSpPr>
        <p:spPr>
          <a:xfrm>
            <a:off x="411183" y="1490072"/>
            <a:ext cx="678426" cy="58993"/>
          </a:xfrm>
          <a:prstGeom prst="rect">
            <a:avLst/>
          </a:prstGeom>
          <a:solidFill>
            <a:srgbClr val="47B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54D6C99-D949-4761-BFE4-632C5B7D54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826" y="1490072"/>
            <a:ext cx="10069975" cy="4942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396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VLAN Population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103C4A-089A-084F-99D9-F3C83178000B}"/>
              </a:ext>
            </a:extLst>
          </p:cNvPr>
          <p:cNvSpPr/>
          <p:nvPr/>
        </p:nvSpPr>
        <p:spPr>
          <a:xfrm>
            <a:off x="411183" y="1490072"/>
            <a:ext cx="678426" cy="58993"/>
          </a:xfrm>
          <a:prstGeom prst="rect">
            <a:avLst/>
          </a:prstGeom>
          <a:solidFill>
            <a:srgbClr val="47B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791E40-236F-4898-BBA8-7B2BD42A40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825" y="1680794"/>
            <a:ext cx="7974923" cy="4974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0885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VLAN Matrix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Network access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103C4A-089A-084F-99D9-F3C83178000B}"/>
              </a:ext>
            </a:extLst>
          </p:cNvPr>
          <p:cNvSpPr/>
          <p:nvPr/>
        </p:nvSpPr>
        <p:spPr>
          <a:xfrm>
            <a:off x="411183" y="1490072"/>
            <a:ext cx="678426" cy="58993"/>
          </a:xfrm>
          <a:prstGeom prst="rect">
            <a:avLst/>
          </a:prstGeom>
          <a:solidFill>
            <a:srgbClr val="47B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B14C4C-76D9-4FE2-8206-FDCE667176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8104" y="91758"/>
            <a:ext cx="8359262" cy="6216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6201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Where are we now?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AU" dirty="0"/>
              <a:t>Coordinating with ANSTO IT Teams</a:t>
            </a:r>
          </a:p>
          <a:p>
            <a:pPr lvl="1"/>
            <a:r>
              <a:rPr lang="en-AU" dirty="0"/>
              <a:t>OT and Cybersecurity</a:t>
            </a:r>
          </a:p>
          <a:p>
            <a:pPr lvl="1"/>
            <a:r>
              <a:rPr lang="en-AU" dirty="0"/>
              <a:t>Infrastructure</a:t>
            </a:r>
          </a:p>
          <a:p>
            <a:pPr lvl="1"/>
            <a:endParaRPr lang="en-AU" dirty="0"/>
          </a:p>
          <a:p>
            <a:r>
              <a:rPr lang="en-AU" dirty="0"/>
              <a:t>In Progress</a:t>
            </a:r>
          </a:p>
          <a:p>
            <a:pPr lvl="1"/>
            <a:r>
              <a:rPr lang="en-AU" dirty="0"/>
              <a:t>Stage 1 network separation - corporate machines</a:t>
            </a:r>
          </a:p>
          <a:p>
            <a:pPr lvl="1"/>
            <a:r>
              <a:rPr lang="en-AU" dirty="0"/>
              <a:t>New VLAN switch allocated to CAS B53</a:t>
            </a:r>
          </a:p>
          <a:p>
            <a:pPr lvl="1"/>
            <a:r>
              <a:rPr lang="en-AU" dirty="0"/>
              <a:t>New VM host servers ready for commissioning</a:t>
            </a:r>
          </a:p>
          <a:p>
            <a:pPr lvl="1"/>
            <a:r>
              <a:rPr lang="en-AU" dirty="0"/>
              <a:t>Ongoing remediation of old machines</a:t>
            </a:r>
          </a:p>
          <a:p>
            <a:pPr lvl="1"/>
            <a:r>
              <a:rPr lang="en-AU" dirty="0"/>
              <a:t>New Dedicated Storage allocation for CAS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103C4A-089A-084F-99D9-F3C83178000B}"/>
              </a:ext>
            </a:extLst>
          </p:cNvPr>
          <p:cNvSpPr/>
          <p:nvPr/>
        </p:nvSpPr>
        <p:spPr>
          <a:xfrm>
            <a:off x="411183" y="1490072"/>
            <a:ext cx="678426" cy="58993"/>
          </a:xfrm>
          <a:prstGeom prst="rect">
            <a:avLst/>
          </a:prstGeom>
          <a:solidFill>
            <a:srgbClr val="47B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0359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02B4C-53DB-9F44-82F9-73D216DF0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350422-FEDF-0046-8BC4-0CD421351C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735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103C4A-089A-084F-99D9-F3C83178000B}"/>
              </a:ext>
            </a:extLst>
          </p:cNvPr>
          <p:cNvSpPr/>
          <p:nvPr/>
        </p:nvSpPr>
        <p:spPr>
          <a:xfrm>
            <a:off x="411183" y="1490072"/>
            <a:ext cx="678426" cy="58993"/>
          </a:xfrm>
          <a:prstGeom prst="rect">
            <a:avLst/>
          </a:prstGeom>
          <a:solidFill>
            <a:srgbClr val="47B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492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History </a:t>
            </a:r>
          </a:p>
          <a:p>
            <a:r>
              <a:rPr lang="en-AU" dirty="0"/>
              <a:t>Status Now</a:t>
            </a:r>
          </a:p>
          <a:p>
            <a:r>
              <a:rPr lang="en-AU" dirty="0"/>
              <a:t>The Future 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103C4A-089A-084F-99D9-F3C83178000B}"/>
              </a:ext>
            </a:extLst>
          </p:cNvPr>
          <p:cNvSpPr/>
          <p:nvPr/>
        </p:nvSpPr>
        <p:spPr>
          <a:xfrm>
            <a:off x="411183" y="1490072"/>
            <a:ext cx="678426" cy="58993"/>
          </a:xfrm>
          <a:prstGeom prst="rect">
            <a:avLst/>
          </a:prstGeom>
          <a:solidFill>
            <a:srgbClr val="47B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495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21D4C04-EFCC-400A-94D1-561229D14B4D}"/>
              </a:ext>
            </a:extLst>
          </p:cNvPr>
          <p:cNvSpPr txBox="1"/>
          <p:nvPr/>
        </p:nvSpPr>
        <p:spPr>
          <a:xfrm>
            <a:off x="411183" y="1921396"/>
            <a:ext cx="6209536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Our Story Begins….</a:t>
            </a:r>
          </a:p>
          <a:p>
            <a:endParaRPr lang="en-A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A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1989 ANTARES comes to ANSTO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A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1990 ARPANET shuts down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A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Gopher search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A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1992 ANTARES first operation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A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MOSAIC created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A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WWW is born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A592D9A-6CBA-4A18-BC07-55773D530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A Brief History</a:t>
            </a:r>
          </a:p>
        </p:txBody>
      </p:sp>
      <p:pic>
        <p:nvPicPr>
          <p:cNvPr id="6" name="Content Placeholder 5" descr="A picture containing qr code&#10;&#10;Description automatically generated">
            <a:extLst>
              <a:ext uri="{FF2B5EF4-FFF2-40B4-BE49-F238E27FC236}">
                <a16:creationId xmlns:a16="http://schemas.microsoft.com/office/drawing/2014/main" id="{8FE58317-49A8-405E-8B10-997AA176C8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54097" y="1600200"/>
            <a:ext cx="6752019" cy="4525963"/>
          </a:xfrm>
        </p:spPr>
      </p:pic>
      <p:pic>
        <p:nvPicPr>
          <p:cNvPr id="14" name="Picture 13" descr="Text, letter&#10;&#10;Description automatically generated">
            <a:extLst>
              <a:ext uri="{FF2B5EF4-FFF2-40B4-BE49-F238E27FC236}">
                <a16:creationId xmlns:a16="http://schemas.microsoft.com/office/drawing/2014/main" id="{005CA049-1EB2-4782-831C-5282C7B03B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8902" y="1804379"/>
            <a:ext cx="3828639" cy="344092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3103C4A-089A-084F-99D9-F3C83178000B}"/>
              </a:ext>
            </a:extLst>
          </p:cNvPr>
          <p:cNvSpPr/>
          <p:nvPr/>
        </p:nvSpPr>
        <p:spPr>
          <a:xfrm>
            <a:off x="411183" y="1490072"/>
            <a:ext cx="678426" cy="58993"/>
          </a:xfrm>
          <a:prstGeom prst="rect">
            <a:avLst/>
          </a:prstGeom>
          <a:solidFill>
            <a:srgbClr val="47B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A328104-2BF1-4C13-B2C0-4EF6AF4818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1661434"/>
            <a:ext cx="10352809" cy="4098788"/>
          </a:xfrm>
          <a:prstGeom prst="rect">
            <a:avLst/>
          </a:prstGeom>
        </p:spPr>
      </p:pic>
      <p:pic>
        <p:nvPicPr>
          <p:cNvPr id="10" name="Picture 9" descr="A picture containing logo&#10;&#10;Description automatically generated">
            <a:extLst>
              <a:ext uri="{FF2B5EF4-FFF2-40B4-BE49-F238E27FC236}">
                <a16:creationId xmlns:a16="http://schemas.microsoft.com/office/drawing/2014/main" id="{E5E68324-0CAA-40C7-AA92-1507B1F967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9609" y="1625897"/>
            <a:ext cx="9171463" cy="5155101"/>
          </a:xfrm>
          <a:prstGeom prst="rect">
            <a:avLst/>
          </a:prstGeom>
        </p:spPr>
      </p:pic>
      <p:pic>
        <p:nvPicPr>
          <p:cNvPr id="12" name="Picture 11" descr="A picture containing text, guitar&#10;&#10;Description automatically generated">
            <a:extLst>
              <a:ext uri="{FF2B5EF4-FFF2-40B4-BE49-F238E27FC236}">
                <a16:creationId xmlns:a16="http://schemas.microsoft.com/office/drawing/2014/main" id="{2967EE22-FDF9-4E31-BDB2-C40C70EE92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9609" y="1620428"/>
            <a:ext cx="9170479" cy="516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099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Present Day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7A27049-A972-411A-BAB7-0C3B200DEC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1259" y="1600200"/>
            <a:ext cx="10057695" cy="4525963"/>
          </a:xfr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3103C4A-089A-084F-99D9-F3C83178000B}"/>
              </a:ext>
            </a:extLst>
          </p:cNvPr>
          <p:cNvSpPr/>
          <p:nvPr/>
        </p:nvSpPr>
        <p:spPr>
          <a:xfrm>
            <a:off x="411183" y="1490072"/>
            <a:ext cx="678426" cy="58993"/>
          </a:xfrm>
          <a:prstGeom prst="rect">
            <a:avLst/>
          </a:prstGeom>
          <a:solidFill>
            <a:srgbClr val="47B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596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CAS Computers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98A9BA2-BC42-434B-A6B7-662D934CA2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1183" y="1687231"/>
            <a:ext cx="7741192" cy="3483537"/>
          </a:xfr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3103C4A-089A-084F-99D9-F3C83178000B}"/>
              </a:ext>
            </a:extLst>
          </p:cNvPr>
          <p:cNvSpPr/>
          <p:nvPr/>
        </p:nvSpPr>
        <p:spPr>
          <a:xfrm>
            <a:off x="411183" y="1490072"/>
            <a:ext cx="678426" cy="58993"/>
          </a:xfrm>
          <a:prstGeom prst="rect">
            <a:avLst/>
          </a:prstGeom>
          <a:solidFill>
            <a:srgbClr val="47B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25A588F-A365-4EF9-BE30-2675CB35C3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417733" y="1991976"/>
            <a:ext cx="6585195" cy="296333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F6EBA53-7D74-4ECB-A498-6E547171C0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454394" y="1991977"/>
            <a:ext cx="6585195" cy="2963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014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Networks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103C4A-089A-084F-99D9-F3C83178000B}"/>
              </a:ext>
            </a:extLst>
          </p:cNvPr>
          <p:cNvSpPr/>
          <p:nvPr/>
        </p:nvSpPr>
        <p:spPr>
          <a:xfrm>
            <a:off x="411183" y="1490072"/>
            <a:ext cx="678426" cy="58993"/>
          </a:xfrm>
          <a:prstGeom prst="rect">
            <a:avLst/>
          </a:prstGeom>
          <a:solidFill>
            <a:srgbClr val="47B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5" name="Picture 1">
            <a:extLst>
              <a:ext uri="{FF2B5EF4-FFF2-40B4-BE49-F238E27FC236}">
                <a16:creationId xmlns:a16="http://schemas.microsoft.com/office/drawing/2014/main" id="{2CD1BD7E-B62D-47FC-AFA6-276734B323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55" y="1804379"/>
            <a:ext cx="8305800" cy="3114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Content Placeholder 5" descr="A picture containing person&#10;&#10;Description automatically generated">
            <a:extLst>
              <a:ext uri="{FF2B5EF4-FFF2-40B4-BE49-F238E27FC236}">
                <a16:creationId xmlns:a16="http://schemas.microsoft.com/office/drawing/2014/main" id="{B922BB6A-75DA-47DF-9B55-C7D0EA6D84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319345" y="1323666"/>
            <a:ext cx="5715000" cy="4286250"/>
          </a:xfrm>
        </p:spPr>
      </p:pic>
    </p:spTree>
    <p:extLst>
      <p:ext uri="{BB962C8B-B14F-4D97-AF65-F5344CB8AC3E}">
        <p14:creationId xmlns:p14="http://schemas.microsoft.com/office/powerpoint/2010/main" val="4231697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External Forces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AU" dirty="0"/>
              <a:t>Newtons First Law</a:t>
            </a:r>
          </a:p>
          <a:p>
            <a:pPr lvl="1"/>
            <a:r>
              <a:rPr lang="en-AU" dirty="0">
                <a:hlinkClick r:id="rId2"/>
              </a:rPr>
              <a:t>www.cyber.gov.au</a:t>
            </a:r>
            <a:endParaRPr lang="en-AU" dirty="0"/>
          </a:p>
          <a:p>
            <a:pPr lvl="1"/>
            <a:r>
              <a:rPr lang="en-AU" dirty="0"/>
              <a:t>ANSTO IT Policy</a:t>
            </a:r>
          </a:p>
          <a:p>
            <a:pPr lvl="1"/>
            <a:endParaRPr lang="en-AU" dirty="0"/>
          </a:p>
          <a:p>
            <a:r>
              <a:rPr lang="en-AU" dirty="0"/>
              <a:t>Essential 8 Maturity Model</a:t>
            </a:r>
          </a:p>
          <a:p>
            <a:pPr lvl="1"/>
            <a:r>
              <a:rPr lang="en-AU" dirty="0"/>
              <a:t>Defence in Depth</a:t>
            </a:r>
          </a:p>
          <a:p>
            <a:pPr lvl="1"/>
            <a:r>
              <a:rPr lang="en-AU" dirty="0"/>
              <a:t>Granularity</a:t>
            </a:r>
          </a:p>
          <a:p>
            <a:pPr lvl="1"/>
            <a:endParaRPr lang="en-AU" dirty="0"/>
          </a:p>
          <a:p>
            <a:r>
              <a:rPr lang="en-AU" dirty="0"/>
              <a:t>Time</a:t>
            </a:r>
          </a:p>
          <a:p>
            <a:pPr lvl="1"/>
            <a:r>
              <a:rPr lang="en-AU" dirty="0"/>
              <a:t>Upgrade cycles</a:t>
            </a:r>
          </a:p>
          <a:p>
            <a:pPr lvl="1"/>
            <a:r>
              <a:rPr lang="en-AU" dirty="0"/>
              <a:t>System Usage Demands</a:t>
            </a:r>
          </a:p>
          <a:p>
            <a:endParaRPr lang="en-AU" dirty="0"/>
          </a:p>
          <a:p>
            <a:endParaRPr lang="en-AU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103C4A-089A-084F-99D9-F3C83178000B}"/>
              </a:ext>
            </a:extLst>
          </p:cNvPr>
          <p:cNvSpPr/>
          <p:nvPr/>
        </p:nvSpPr>
        <p:spPr>
          <a:xfrm>
            <a:off x="411183" y="1490072"/>
            <a:ext cx="678426" cy="58993"/>
          </a:xfrm>
          <a:prstGeom prst="rect">
            <a:avLst/>
          </a:prstGeom>
          <a:solidFill>
            <a:srgbClr val="47B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FF7305-2B2B-4C6A-834A-93BF1C070B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3498" y="1600200"/>
            <a:ext cx="4848902" cy="85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2778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Reaction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Network Segmentation</a:t>
            </a:r>
          </a:p>
          <a:p>
            <a:pPr lvl="1"/>
            <a:r>
              <a:rPr lang="en-AU" dirty="0"/>
              <a:t>VLANs</a:t>
            </a:r>
          </a:p>
          <a:p>
            <a:pPr lvl="1"/>
            <a:r>
              <a:rPr lang="en-AU" dirty="0"/>
              <a:t>System Virtualisation and Consolidation</a:t>
            </a:r>
          </a:p>
          <a:p>
            <a:pPr lvl="1"/>
            <a:endParaRPr lang="en-AU" dirty="0"/>
          </a:p>
          <a:p>
            <a:r>
              <a:rPr lang="en-AU" dirty="0"/>
              <a:t>Transition Management (asset protection)</a:t>
            </a:r>
          </a:p>
          <a:p>
            <a:pPr lvl="1"/>
            <a:r>
              <a:rPr lang="en-AU" dirty="0"/>
              <a:t>CAS Data Management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103C4A-089A-084F-99D9-F3C83178000B}"/>
              </a:ext>
            </a:extLst>
          </p:cNvPr>
          <p:cNvSpPr/>
          <p:nvPr/>
        </p:nvSpPr>
        <p:spPr>
          <a:xfrm>
            <a:off x="411183" y="1490072"/>
            <a:ext cx="678426" cy="58993"/>
          </a:xfrm>
          <a:prstGeom prst="rect">
            <a:avLst/>
          </a:prstGeom>
          <a:solidFill>
            <a:srgbClr val="47B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1709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VLAN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Virtual Local Area Network</a:t>
            </a:r>
          </a:p>
          <a:p>
            <a:r>
              <a:rPr lang="en-AU" dirty="0"/>
              <a:t>Multiple separated network domains hosted on a single device</a:t>
            </a:r>
          </a:p>
          <a:p>
            <a:r>
              <a:rPr lang="en-AU" dirty="0"/>
              <a:t>Integrated with ANSTO IT systems</a:t>
            </a:r>
          </a:p>
          <a:p>
            <a:pPr lvl="1"/>
            <a:r>
              <a:rPr lang="en-AU" dirty="0"/>
              <a:t>Supported Infrastructure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103C4A-089A-084F-99D9-F3C83178000B}"/>
              </a:ext>
            </a:extLst>
          </p:cNvPr>
          <p:cNvSpPr/>
          <p:nvPr/>
        </p:nvSpPr>
        <p:spPr>
          <a:xfrm>
            <a:off x="411183" y="1490072"/>
            <a:ext cx="678426" cy="58993"/>
          </a:xfrm>
          <a:prstGeom prst="rect">
            <a:avLst/>
          </a:prstGeom>
          <a:solidFill>
            <a:srgbClr val="47B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842651"/>
      </p:ext>
    </p:extLst>
  </p:cSld>
  <p:clrMapOvr>
    <a:masterClrMapping/>
  </p:clrMapOvr>
</p:sld>
</file>

<file path=ppt/theme/theme1.xml><?xml version="1.0" encoding="utf-8"?>
<a:theme xmlns:a="http://schemas.openxmlformats.org/drawingml/2006/main" name="ANSTO Title">
  <a:themeElements>
    <a:clrScheme name="ANSTO">
      <a:dk1>
        <a:srgbClr val="4C4D4C"/>
      </a:dk1>
      <a:lt1>
        <a:srgbClr val="FFFFFF"/>
      </a:lt1>
      <a:dk2>
        <a:srgbClr val="44546A"/>
      </a:dk2>
      <a:lt2>
        <a:srgbClr val="E7E6E6"/>
      </a:lt2>
      <a:accent1>
        <a:srgbClr val="006CA9"/>
      </a:accent1>
      <a:accent2>
        <a:srgbClr val="47B7B1"/>
      </a:accent2>
      <a:accent3>
        <a:srgbClr val="1E3054"/>
      </a:accent3>
      <a:accent4>
        <a:srgbClr val="4C4D4C"/>
      </a:accent4>
      <a:accent5>
        <a:srgbClr val="006F3A"/>
      </a:accent5>
      <a:accent6>
        <a:srgbClr val="F1AB46"/>
      </a:accent6>
      <a:hlink>
        <a:srgbClr val="006CA9"/>
      </a:hlink>
      <a:folHlink>
        <a:srgbClr val="1E305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70835900-DB24-1E4B-9B40-D34C4D8F1E42}" vid="{69AA42AE-D526-B44A-B547-63CED81F3E1C}"/>
    </a:ext>
  </a:extLst>
</a:theme>
</file>

<file path=ppt/theme/theme2.xml><?xml version="1.0" encoding="utf-8"?>
<a:theme xmlns:a="http://schemas.openxmlformats.org/drawingml/2006/main" name="ANSTO Main Content">
  <a:themeElements>
    <a:clrScheme name="">
      <a:dk1>
        <a:srgbClr val="4C4D4C"/>
      </a:dk1>
      <a:lt1>
        <a:srgbClr val="FFFFFF"/>
      </a:lt1>
      <a:dk2>
        <a:srgbClr val="44546A"/>
      </a:dk2>
      <a:lt2>
        <a:srgbClr val="E7E6E6"/>
      </a:lt2>
      <a:accent1>
        <a:srgbClr val="006CA9"/>
      </a:accent1>
      <a:accent2>
        <a:srgbClr val="47B7B1"/>
      </a:accent2>
      <a:accent3>
        <a:srgbClr val="1E3054"/>
      </a:accent3>
      <a:accent4>
        <a:srgbClr val="4C4D4C"/>
      </a:accent4>
      <a:accent5>
        <a:srgbClr val="006F3A"/>
      </a:accent5>
      <a:accent6>
        <a:srgbClr val="F1AB46"/>
      </a:accent6>
      <a:hlink>
        <a:srgbClr val="006CA9"/>
      </a:hlink>
      <a:folHlink>
        <a:srgbClr val="1E305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70835900-DB24-1E4B-9B40-D34C4D8F1E42}" vid="{D16FAA05-3DA8-F14D-842C-EFB52E22212E}"/>
    </a:ext>
  </a:extLst>
</a:theme>
</file>

<file path=ppt/theme/theme3.xml><?xml version="1.0" encoding="utf-8"?>
<a:theme xmlns:a="http://schemas.openxmlformats.org/drawingml/2006/main" name="ANSTO Blue slides">
  <a:themeElements>
    <a:clrScheme name="ANSTO">
      <a:dk1>
        <a:srgbClr val="4C4D4C"/>
      </a:dk1>
      <a:lt1>
        <a:srgbClr val="FFFFFF"/>
      </a:lt1>
      <a:dk2>
        <a:srgbClr val="44546A"/>
      </a:dk2>
      <a:lt2>
        <a:srgbClr val="E7E6E6"/>
      </a:lt2>
      <a:accent1>
        <a:srgbClr val="006CA9"/>
      </a:accent1>
      <a:accent2>
        <a:srgbClr val="47B7B1"/>
      </a:accent2>
      <a:accent3>
        <a:srgbClr val="1E3054"/>
      </a:accent3>
      <a:accent4>
        <a:srgbClr val="4C4D4C"/>
      </a:accent4>
      <a:accent5>
        <a:srgbClr val="006F3A"/>
      </a:accent5>
      <a:accent6>
        <a:srgbClr val="F1AB46"/>
      </a:accent6>
      <a:hlink>
        <a:srgbClr val="006CA9"/>
      </a:hlink>
      <a:folHlink>
        <a:srgbClr val="1E305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70835900-DB24-1E4B-9B40-D34C4D8F1E42}" vid="{E3F1BEE3-0D6F-0A43-BF38-EF93417307AD}"/>
    </a:ext>
  </a:extLst>
</a:theme>
</file>

<file path=ppt/theme/theme4.xml><?xml version="1.0" encoding="utf-8"?>
<a:theme xmlns:a="http://schemas.openxmlformats.org/drawingml/2006/main" name="ANSTO Dark blue slides">
  <a:themeElements>
    <a:clrScheme name="ANSTO">
      <a:dk1>
        <a:srgbClr val="4C4D4C"/>
      </a:dk1>
      <a:lt1>
        <a:srgbClr val="FFFFFF"/>
      </a:lt1>
      <a:dk2>
        <a:srgbClr val="44546A"/>
      </a:dk2>
      <a:lt2>
        <a:srgbClr val="E7E6E6"/>
      </a:lt2>
      <a:accent1>
        <a:srgbClr val="006CA9"/>
      </a:accent1>
      <a:accent2>
        <a:srgbClr val="47B7B1"/>
      </a:accent2>
      <a:accent3>
        <a:srgbClr val="1E3054"/>
      </a:accent3>
      <a:accent4>
        <a:srgbClr val="4C4D4C"/>
      </a:accent4>
      <a:accent5>
        <a:srgbClr val="006F3A"/>
      </a:accent5>
      <a:accent6>
        <a:srgbClr val="F1AB46"/>
      </a:accent6>
      <a:hlink>
        <a:srgbClr val="006CA9"/>
      </a:hlink>
      <a:folHlink>
        <a:srgbClr val="1E305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70835900-DB24-1E4B-9B40-D34C4D8F1E42}" vid="{0187362D-D8D4-7748-9442-5A3F9C811044}"/>
    </a:ext>
  </a:extLst>
</a:theme>
</file>

<file path=ppt/theme/theme5.xml><?xml version="1.0" encoding="utf-8"?>
<a:theme xmlns:a="http://schemas.openxmlformats.org/drawingml/2006/main" name="ANSTO Teal slides">
  <a:themeElements>
    <a:clrScheme name="ANSTO">
      <a:dk1>
        <a:srgbClr val="4C4D4C"/>
      </a:dk1>
      <a:lt1>
        <a:srgbClr val="FFFFFF"/>
      </a:lt1>
      <a:dk2>
        <a:srgbClr val="44546A"/>
      </a:dk2>
      <a:lt2>
        <a:srgbClr val="E7E6E6"/>
      </a:lt2>
      <a:accent1>
        <a:srgbClr val="006CA9"/>
      </a:accent1>
      <a:accent2>
        <a:srgbClr val="47B7B1"/>
      </a:accent2>
      <a:accent3>
        <a:srgbClr val="1E3054"/>
      </a:accent3>
      <a:accent4>
        <a:srgbClr val="4C4D4C"/>
      </a:accent4>
      <a:accent5>
        <a:srgbClr val="006F3A"/>
      </a:accent5>
      <a:accent6>
        <a:srgbClr val="F1AB46"/>
      </a:accent6>
      <a:hlink>
        <a:srgbClr val="006CA9"/>
      </a:hlink>
      <a:folHlink>
        <a:srgbClr val="1E305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70835900-DB24-1E4B-9B40-D34C4D8F1E42}" vid="{45049870-FAC7-D541-8A40-EF1B244BC2EA}"/>
    </a:ext>
  </a:extLst>
</a:theme>
</file>

<file path=ppt/theme/theme6.xml><?xml version="1.0" encoding="utf-8"?>
<a:theme xmlns:a="http://schemas.openxmlformats.org/drawingml/2006/main" name="ANSTO Thank you slide">
  <a:themeElements>
    <a:clrScheme name="ANSTO">
      <a:dk1>
        <a:srgbClr val="4C4D4C"/>
      </a:dk1>
      <a:lt1>
        <a:srgbClr val="FFFFFF"/>
      </a:lt1>
      <a:dk2>
        <a:srgbClr val="44546A"/>
      </a:dk2>
      <a:lt2>
        <a:srgbClr val="E7E6E6"/>
      </a:lt2>
      <a:accent1>
        <a:srgbClr val="006CA9"/>
      </a:accent1>
      <a:accent2>
        <a:srgbClr val="47B7B1"/>
      </a:accent2>
      <a:accent3>
        <a:srgbClr val="1E3054"/>
      </a:accent3>
      <a:accent4>
        <a:srgbClr val="4C4D4C"/>
      </a:accent4>
      <a:accent5>
        <a:srgbClr val="006F3A"/>
      </a:accent5>
      <a:accent6>
        <a:srgbClr val="F1AB46"/>
      </a:accent6>
      <a:hlink>
        <a:srgbClr val="006CA9"/>
      </a:hlink>
      <a:folHlink>
        <a:srgbClr val="1E305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70835900-DB24-1E4B-9B40-D34C4D8F1E42}" vid="{AFDF4BAD-DAD5-664B-9F2B-BE4D436AC10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2613</TotalTime>
  <Words>189</Words>
  <Application>Microsoft Office PowerPoint</Application>
  <PresentationFormat>Widescreen</PresentationFormat>
  <Paragraphs>60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15</vt:i4>
      </vt:variant>
    </vt:vector>
  </HeadingPairs>
  <TitlesOfParts>
    <vt:vector size="29" baseType="lpstr">
      <vt:lpstr>Wingdings</vt:lpstr>
      <vt:lpstr>Times New Roman</vt:lpstr>
      <vt:lpstr>Arial</vt:lpstr>
      <vt:lpstr>Fira Sans ExtraBold</vt:lpstr>
      <vt:lpstr>Calibri</vt:lpstr>
      <vt:lpstr>Fira Sans Light</vt:lpstr>
      <vt:lpstr>Poppins</vt:lpstr>
      <vt:lpstr>Fira Sans</vt:lpstr>
      <vt:lpstr>ANSTO Title</vt:lpstr>
      <vt:lpstr>ANSTO Main Content</vt:lpstr>
      <vt:lpstr>ANSTO Blue slides</vt:lpstr>
      <vt:lpstr>ANSTO Dark blue slides</vt:lpstr>
      <vt:lpstr>ANSTO Teal slides</vt:lpstr>
      <vt:lpstr>ANSTO Thank you slide</vt:lpstr>
      <vt:lpstr>Renewal of Computer Systems at Centre for Accelerator Science</vt:lpstr>
      <vt:lpstr>Outline</vt:lpstr>
      <vt:lpstr>A Brief History</vt:lpstr>
      <vt:lpstr>Present Day</vt:lpstr>
      <vt:lpstr>CAS Computers</vt:lpstr>
      <vt:lpstr>Networks</vt:lpstr>
      <vt:lpstr>External Forces</vt:lpstr>
      <vt:lpstr>Reaction</vt:lpstr>
      <vt:lpstr>VLAN</vt:lpstr>
      <vt:lpstr>VLAN Breakdown</vt:lpstr>
      <vt:lpstr>VLAN Population</vt:lpstr>
      <vt:lpstr>VLAN Matrix</vt:lpstr>
      <vt:lpstr>Where are we now?</vt:lpstr>
      <vt:lpstr>Thank You!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REES, Matthew</dc:creator>
  <cp:lastModifiedBy>REES, Matthew</cp:lastModifiedBy>
  <cp:revision>14</cp:revision>
  <dcterms:created xsi:type="dcterms:W3CDTF">2022-10-11T23:46:36Z</dcterms:created>
  <dcterms:modified xsi:type="dcterms:W3CDTF">2022-10-18T22:54:25Z</dcterms:modified>
</cp:coreProperties>
</file>